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0"/>
  </p:notesMasterIdLst>
  <p:handoutMasterIdLst>
    <p:handoutMasterId r:id="rId41"/>
  </p:handoutMasterIdLst>
  <p:sldIdLst>
    <p:sldId id="282" r:id="rId2"/>
    <p:sldId id="256" r:id="rId3"/>
    <p:sldId id="287" r:id="rId4"/>
    <p:sldId id="293" r:id="rId5"/>
    <p:sldId id="258" r:id="rId6"/>
    <p:sldId id="285" r:id="rId7"/>
    <p:sldId id="306" r:id="rId8"/>
    <p:sldId id="307" r:id="rId9"/>
    <p:sldId id="284" r:id="rId10"/>
    <p:sldId id="261" r:id="rId11"/>
    <p:sldId id="273" r:id="rId12"/>
    <p:sldId id="311" r:id="rId13"/>
    <p:sldId id="267" r:id="rId14"/>
    <p:sldId id="270" r:id="rId15"/>
    <p:sldId id="288" r:id="rId16"/>
    <p:sldId id="260" r:id="rId17"/>
    <p:sldId id="289" r:id="rId18"/>
    <p:sldId id="286" r:id="rId19"/>
    <p:sldId id="283" r:id="rId20"/>
    <p:sldId id="290" r:id="rId21"/>
    <p:sldId id="265" r:id="rId22"/>
    <p:sldId id="314" r:id="rId23"/>
    <p:sldId id="291" r:id="rId24"/>
    <p:sldId id="292" r:id="rId25"/>
    <p:sldId id="308" r:id="rId26"/>
    <p:sldId id="309" r:id="rId27"/>
    <p:sldId id="310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13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9900"/>
    <a:srgbClr val="000099"/>
    <a:srgbClr val="00CCFF"/>
    <a:srgbClr val="0099FF"/>
    <a:srgbClr val="DE0A42"/>
    <a:srgbClr val="FF99FF"/>
    <a:srgbClr val="23C5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82EF506-08EF-413C-A474-B97E76780918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1FC8422-9276-4650-A49E-F280E8FFD495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143E42-9456-48D5-A6DD-718008E66DFD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FF30B-62A4-4747-9461-85CB1D41D2F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B874A8-D3FA-48D7-9D2C-F022EBC05780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D60BE-CB22-4EA1-8F56-50D0C4B8E1E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52400"/>
            <a:ext cx="2057400" cy="5943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019800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9D468-FD28-4738-B5A0-6D7CBF9DDD10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B64AB-9483-4A68-80F3-7760AF79B5C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AF9D83-5698-4C39-A7AB-AE3EC115EBAD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C50C3-2697-44ED-804D-34B1E05B0ED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C3641D-C9AA-42EF-A12D-18C1540E3F93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22DBC-CC25-415E-A9C5-E2144273778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D3D0ED-7E6F-4ADB-AF7E-1201326E1579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27436-D5C8-4F20-A46F-4AE75FB284F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16DA42-773B-4156-A71A-DCEC8AA90BA0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B9213-D1D1-4CBF-9C6B-330E837CADD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5EDE79-80B8-4704-A978-6C16C56B8489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37669-C1AB-48A5-915E-D36FF2ECA00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04E6A4-673D-4791-98E9-AEEF4E626E8A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BDAA1-1C1B-4E17-B9DA-9F8AA5CF84C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74507-1047-45DA-ACE8-025326BA6DA0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2CAB3-B8F0-4FBD-9B9D-F21CD135476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512AAA-A35A-45F5-A73A-EB99C1F14D34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0920-0D3A-4D04-B64B-1C23DB8A8AB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7987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7987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E28C9C2-FDBA-4F77-B544-A2D5255F74A4}" type="datetime1">
              <a:rPr lang="en-US"/>
              <a:pPr/>
              <a:t>5/20/2017</a:t>
            </a:fld>
            <a:endParaRPr lang="en-US"/>
          </a:p>
        </p:txBody>
      </p:sp>
      <p:sp>
        <p:nvSpPr>
          <p:cNvPr id="7987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987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BE0AF7-7F48-48D9-8080-9A9BC7A397A0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48EF6-8CB7-4469-876F-EE7C43CCCBA7}" type="slidenum">
              <a:rPr lang="en-US"/>
              <a:pPr/>
              <a:t>1</a:t>
            </a:fld>
            <a:endParaRPr lang="en-US"/>
          </a:p>
        </p:txBody>
      </p:sp>
      <p:sp>
        <p:nvSpPr>
          <p:cNvPr id="440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Technical Data Management</a:t>
            </a:r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r>
              <a:rPr lang="en-US">
                <a:solidFill>
                  <a:srgbClr val="008000"/>
                </a:solidFill>
              </a:rPr>
              <a:t>Bills of Materials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7D44-BCFD-4A99-BC09-A241480839B5}" type="slidenum">
              <a:rPr lang="en-US"/>
              <a:pPr/>
              <a:t>10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1143000"/>
          </a:xfrm>
        </p:spPr>
        <p:txBody>
          <a:bodyPr/>
          <a:lstStyle/>
          <a:p>
            <a:pPr algn="l"/>
            <a:r>
              <a:rPr lang="en-US"/>
              <a:t>Creating an intermediate level</a:t>
            </a:r>
          </a:p>
        </p:txBody>
      </p:sp>
      <p:grpSp>
        <p:nvGrpSpPr>
          <p:cNvPr id="16419" name="Group 35"/>
          <p:cNvGrpSpPr>
            <a:grpSpLocks/>
          </p:cNvGrpSpPr>
          <p:nvPr/>
        </p:nvGrpSpPr>
        <p:grpSpPr bwMode="auto">
          <a:xfrm>
            <a:off x="457200" y="1524000"/>
            <a:ext cx="3657600" cy="1295400"/>
            <a:chOff x="432" y="768"/>
            <a:chExt cx="2304" cy="816"/>
          </a:xfrm>
        </p:grpSpPr>
        <p:sp>
          <p:nvSpPr>
            <p:cNvPr id="16388" name="Rectangle 4"/>
            <p:cNvSpPr>
              <a:spLocks noChangeArrowheads="1"/>
            </p:cNvSpPr>
            <p:nvPr/>
          </p:nvSpPr>
          <p:spPr bwMode="auto">
            <a:xfrm>
              <a:off x="1200" y="768"/>
              <a:ext cx="81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FG</a:t>
              </a:r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432" y="1296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C1</a:t>
              </a:r>
            </a:p>
          </p:txBody>
        </p:sp>
        <p:sp>
          <p:nvSpPr>
            <p:cNvPr id="16393" name="Rectangle 9"/>
            <p:cNvSpPr>
              <a:spLocks noChangeArrowheads="1"/>
            </p:cNvSpPr>
            <p:nvPr/>
          </p:nvSpPr>
          <p:spPr bwMode="auto">
            <a:xfrm>
              <a:off x="1248" y="1296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C2</a:t>
              </a:r>
            </a:p>
          </p:txBody>
        </p:sp>
        <p:sp>
          <p:nvSpPr>
            <p:cNvPr id="16394" name="Rectangle 10"/>
            <p:cNvSpPr>
              <a:spLocks noChangeArrowheads="1"/>
            </p:cNvSpPr>
            <p:nvPr/>
          </p:nvSpPr>
          <p:spPr bwMode="auto">
            <a:xfrm>
              <a:off x="2064" y="1296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C3</a:t>
              </a:r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768" y="1200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 flipH="1">
              <a:off x="768" y="12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>
              <a:off x="1584" y="11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>
              <a:off x="2400" y="12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6420" name="Group 36"/>
          <p:cNvGrpSpPr>
            <a:grpSpLocks/>
          </p:cNvGrpSpPr>
          <p:nvPr/>
        </p:nvGrpSpPr>
        <p:grpSpPr bwMode="auto">
          <a:xfrm>
            <a:off x="5334000" y="1524000"/>
            <a:ext cx="3200400" cy="2133600"/>
            <a:chOff x="3120" y="768"/>
            <a:chExt cx="2016" cy="1344"/>
          </a:xfrm>
        </p:grpSpPr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3888" y="768"/>
              <a:ext cx="81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FG</a:t>
              </a:r>
            </a:p>
          </p:txBody>
        </p:sp>
        <p:sp>
          <p:nvSpPr>
            <p:cNvPr id="16395" name="Rectangle 11"/>
            <p:cNvSpPr>
              <a:spLocks noChangeArrowheads="1"/>
            </p:cNvSpPr>
            <p:nvPr/>
          </p:nvSpPr>
          <p:spPr bwMode="auto">
            <a:xfrm>
              <a:off x="3456" y="1296"/>
              <a:ext cx="672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S/A</a:t>
              </a:r>
            </a:p>
          </p:txBody>
        </p:sp>
        <p:sp>
          <p:nvSpPr>
            <p:cNvPr id="16396" name="Rectangle 12"/>
            <p:cNvSpPr>
              <a:spLocks noChangeArrowheads="1"/>
            </p:cNvSpPr>
            <p:nvPr/>
          </p:nvSpPr>
          <p:spPr bwMode="auto">
            <a:xfrm>
              <a:off x="4464" y="1296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C3</a:t>
              </a:r>
            </a:p>
          </p:txBody>
        </p: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3120" y="1824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C1</a:t>
              </a:r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3888" y="1824"/>
              <a:ext cx="672" cy="288"/>
            </a:xfrm>
            <a:prstGeom prst="rect">
              <a:avLst/>
            </a:prstGeom>
            <a:solidFill>
              <a:srgbClr val="23C5A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Arial" charset="0"/>
                </a:rPr>
                <a:t>C2</a:t>
              </a:r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3792" y="120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3456" y="172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5" name="Line 21"/>
            <p:cNvSpPr>
              <a:spLocks noChangeShapeType="1"/>
            </p:cNvSpPr>
            <p:nvPr/>
          </p:nvSpPr>
          <p:spPr bwMode="auto">
            <a:xfrm>
              <a:off x="4272" y="110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6" name="Line 22"/>
            <p:cNvSpPr>
              <a:spLocks noChangeShapeType="1"/>
            </p:cNvSpPr>
            <p:nvPr/>
          </p:nvSpPr>
          <p:spPr bwMode="auto">
            <a:xfrm>
              <a:off x="3792" y="12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7" name="Line 23"/>
            <p:cNvSpPr>
              <a:spLocks noChangeShapeType="1"/>
            </p:cNvSpPr>
            <p:nvPr/>
          </p:nvSpPr>
          <p:spPr bwMode="auto">
            <a:xfrm>
              <a:off x="4800" y="12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8" name="Line 24"/>
            <p:cNvSpPr>
              <a:spLocks noChangeShapeType="1"/>
            </p:cNvSpPr>
            <p:nvPr/>
          </p:nvSpPr>
          <p:spPr bwMode="auto">
            <a:xfrm>
              <a:off x="3792" y="158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>
              <a:off x="3456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4224" y="172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539750" y="3848051"/>
            <a:ext cx="83654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Arial" charset="0"/>
              </a:rPr>
              <a:t>Advantages of creating an intermediate level: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1 – easier description of planning rules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2 – managing an inventory is easier than managing a WIP</a:t>
            </a:r>
          </a:p>
          <a:p>
            <a:r>
              <a:rPr lang="en-US" sz="2400" dirty="0">
                <a:latin typeface="Arial" charset="0"/>
              </a:rPr>
              <a:t>3 </a:t>
            </a:r>
            <a:r>
              <a:rPr lang="en-US" sz="2400" dirty="0" smtClean="0">
                <a:latin typeface="Arial" charset="0"/>
              </a:rPr>
              <a:t>– </a:t>
            </a:r>
            <a:r>
              <a:rPr lang="en-US" sz="2400" dirty="0" smtClean="0">
                <a:latin typeface="Arial" charset="0"/>
              </a:rPr>
              <a:t>assembly </a:t>
            </a:r>
            <a:r>
              <a:rPr lang="en-US" sz="2400" dirty="0">
                <a:latin typeface="Arial" charset="0"/>
              </a:rPr>
              <a:t>which can be common to several parent items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Disadvantages: have to manage an additional item</a:t>
            </a:r>
          </a:p>
        </p:txBody>
      </p:sp>
      <p:sp>
        <p:nvSpPr>
          <p:cNvPr id="16421" name="AutoShape 37"/>
          <p:cNvSpPr>
            <a:spLocks noChangeArrowheads="1"/>
          </p:cNvSpPr>
          <p:nvPr/>
        </p:nvSpPr>
        <p:spPr bwMode="auto">
          <a:xfrm>
            <a:off x="4343400" y="1981200"/>
            <a:ext cx="990600" cy="381000"/>
          </a:xfrm>
          <a:prstGeom prst="leftRightArrow">
            <a:avLst>
              <a:gd name="adj1" fmla="val 50000"/>
              <a:gd name="adj2" fmla="val 52000"/>
            </a:avLst>
          </a:prstGeom>
          <a:solidFill>
            <a:srgbClr val="DE0A4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4572000" y="12954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3600" b="1">
                <a:solidFill>
                  <a:srgbClr val="DE0A42"/>
                </a:solidFill>
                <a:latin typeface="Arial" charset="0"/>
              </a:rPr>
              <a:t>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9B1A-9AF6-467E-8D16-81289C54FDA6}" type="slidenum">
              <a:rPr lang="en-US"/>
              <a:pPr/>
              <a:t>11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34400" cy="1143000"/>
          </a:xfrm>
        </p:spPr>
        <p:txBody>
          <a:bodyPr/>
          <a:lstStyle/>
          <a:p>
            <a:r>
              <a:rPr lang="en-US"/>
              <a:t>Rules for creating a BOM level</a:t>
            </a:r>
          </a:p>
        </p:txBody>
      </p:sp>
      <p:sp>
        <p:nvSpPr>
          <p:cNvPr id="31748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876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8000"/>
                </a:solidFill>
              </a:rPr>
              <a:t>Rules:</a:t>
            </a:r>
          </a:p>
          <a:p>
            <a:pPr lvl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sz="2200" dirty="0"/>
              <a:t>1 - minimize the number of levels</a:t>
            </a:r>
          </a:p>
          <a:p>
            <a:pPr lvl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sz="2200" dirty="0"/>
              <a:t>2 - create a sub-assembly only if </a:t>
            </a:r>
            <a:r>
              <a:rPr lang="en-US" sz="2200" dirty="0">
                <a:solidFill>
                  <a:srgbClr val="009900"/>
                </a:solidFill>
              </a:rPr>
              <a:t>inventory</a:t>
            </a:r>
            <a:r>
              <a:rPr lang="en-US" sz="2200" dirty="0"/>
              <a:t> can exist</a:t>
            </a:r>
            <a:endParaRPr lang="en-US" sz="2200" dirty="0">
              <a:solidFill>
                <a:srgbClr val="008000"/>
              </a:solidFill>
            </a:endParaRPr>
          </a:p>
          <a:p>
            <a:pPr lvl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sz="2200" dirty="0"/>
              <a:t>3 - create a sub-assembly </a:t>
            </a:r>
            <a:r>
              <a:rPr lang="en-US" sz="2200" dirty="0" smtClean="0"/>
              <a:t>if there is a </a:t>
            </a:r>
            <a:r>
              <a:rPr lang="en-US" sz="2200" dirty="0" smtClean="0">
                <a:solidFill>
                  <a:srgbClr val="009900"/>
                </a:solidFill>
              </a:rPr>
              <a:t>break in the production stream</a:t>
            </a:r>
            <a:endParaRPr lang="en-US" sz="2200" dirty="0">
              <a:solidFill>
                <a:srgbClr val="009900"/>
              </a:solidFill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200" dirty="0"/>
              <a:t>4 - create a sub-assembly if there is an </a:t>
            </a:r>
            <a:r>
              <a:rPr lang="en-US" sz="2200" dirty="0">
                <a:solidFill>
                  <a:srgbClr val="008000"/>
                </a:solidFill>
              </a:rPr>
              <a:t>independent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008000"/>
                </a:solidFill>
              </a:rPr>
              <a:t>demand </a:t>
            </a:r>
            <a:r>
              <a:rPr lang="en-US" sz="2200" dirty="0">
                <a:solidFill>
                  <a:srgbClr val="DE0A42"/>
                </a:solidFill>
              </a:rPr>
              <a:t/>
            </a:r>
            <a:br>
              <a:rPr lang="en-US" sz="2200" dirty="0">
                <a:solidFill>
                  <a:srgbClr val="DE0A42"/>
                </a:solidFill>
              </a:rPr>
            </a:br>
            <a:r>
              <a:rPr lang="en-US" sz="2200" dirty="0">
                <a:solidFill>
                  <a:srgbClr val="DE0A42"/>
                </a:solidFill>
              </a:rPr>
              <a:t>		</a:t>
            </a:r>
            <a:r>
              <a:rPr lang="en-US" sz="2200" dirty="0">
                <a:solidFill>
                  <a:srgbClr val="000099"/>
                </a:solidFill>
              </a:rPr>
              <a:t>(external requirements)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8000"/>
                </a:solidFill>
              </a:rPr>
              <a:t>Practice: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200" dirty="0"/>
              <a:t>Do not create a BOM level </a:t>
            </a:r>
            <a:r>
              <a:rPr lang="en-US" sz="2400" dirty="0" smtClean="0"/>
              <a:t>when </a:t>
            </a:r>
            <a:r>
              <a:rPr lang="en-US" sz="2400" dirty="0" smtClean="0"/>
              <a:t>the assembly operation is carried out as a result of the preceding operation (in the stream)</a:t>
            </a:r>
            <a:endParaRPr lang="en-US" sz="2200" dirty="0"/>
          </a:p>
          <a:p>
            <a:pPr lvl="1">
              <a:lnSpc>
                <a:spcPct val="70000"/>
              </a:lnSpc>
              <a:spcBef>
                <a:spcPct val="50000"/>
              </a:spcBef>
            </a:pPr>
            <a:r>
              <a:rPr lang="en-US" sz="2200" dirty="0"/>
              <a:t>Create a BOM level </a:t>
            </a:r>
            <a:r>
              <a:rPr lang="en-US" sz="2400" dirty="0" smtClean="0"/>
              <a:t>at </a:t>
            </a:r>
            <a:r>
              <a:rPr lang="en-US" sz="2400" dirty="0" smtClean="0"/>
              <a:t>each declared manufacturing step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B4E6-D94A-46BB-8628-D488C2D4503D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/>
              <a:t>Effects of an intermediate level</a:t>
            </a:r>
          </a:p>
        </p:txBody>
      </p:sp>
      <p:sp>
        <p:nvSpPr>
          <p:cNvPr id="75779" name="Rectangle 2051"/>
          <p:cNvSpPr>
            <a:spLocks noChangeArrowheads="1"/>
          </p:cNvSpPr>
          <p:nvPr/>
        </p:nvSpPr>
        <p:spPr bwMode="auto">
          <a:xfrm>
            <a:off x="3505200" y="2286000"/>
            <a:ext cx="10668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</a:t>
            </a:r>
          </a:p>
        </p:txBody>
      </p:sp>
      <p:sp>
        <p:nvSpPr>
          <p:cNvPr id="75780" name="Rectangle 2052"/>
          <p:cNvSpPr>
            <a:spLocks noChangeArrowheads="1"/>
          </p:cNvSpPr>
          <p:nvPr/>
        </p:nvSpPr>
        <p:spPr bwMode="auto">
          <a:xfrm>
            <a:off x="2057400" y="2743200"/>
            <a:ext cx="1066800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SA2</a:t>
            </a:r>
          </a:p>
        </p:txBody>
      </p:sp>
      <p:sp>
        <p:nvSpPr>
          <p:cNvPr id="75781" name="Rectangle 2053"/>
          <p:cNvSpPr>
            <a:spLocks noChangeArrowheads="1"/>
          </p:cNvSpPr>
          <p:nvPr/>
        </p:nvSpPr>
        <p:spPr bwMode="auto">
          <a:xfrm>
            <a:off x="2057400" y="1752600"/>
            <a:ext cx="1066800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SA1</a:t>
            </a:r>
          </a:p>
        </p:txBody>
      </p:sp>
      <p:sp>
        <p:nvSpPr>
          <p:cNvPr id="75782" name="Rectangle 2054"/>
          <p:cNvSpPr>
            <a:spLocks noChangeArrowheads="1"/>
          </p:cNvSpPr>
          <p:nvPr/>
        </p:nvSpPr>
        <p:spPr bwMode="auto">
          <a:xfrm>
            <a:off x="457200" y="175260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P1</a:t>
            </a:r>
          </a:p>
        </p:txBody>
      </p:sp>
      <p:sp>
        <p:nvSpPr>
          <p:cNvPr id="75783" name="Rectangle 2055"/>
          <p:cNvSpPr>
            <a:spLocks noChangeArrowheads="1"/>
          </p:cNvSpPr>
          <p:nvPr/>
        </p:nvSpPr>
        <p:spPr bwMode="auto">
          <a:xfrm>
            <a:off x="457200" y="305435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P3</a:t>
            </a:r>
          </a:p>
        </p:txBody>
      </p:sp>
      <p:sp>
        <p:nvSpPr>
          <p:cNvPr id="75784" name="Rectangle 2056"/>
          <p:cNvSpPr>
            <a:spLocks noChangeArrowheads="1"/>
          </p:cNvSpPr>
          <p:nvPr/>
        </p:nvSpPr>
        <p:spPr bwMode="auto">
          <a:xfrm>
            <a:off x="457200" y="244475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P2</a:t>
            </a:r>
          </a:p>
        </p:txBody>
      </p:sp>
      <p:cxnSp>
        <p:nvCxnSpPr>
          <p:cNvPr id="75785" name="AutoShape 2057"/>
          <p:cNvCxnSpPr>
            <a:cxnSpLocks noChangeShapeType="1"/>
            <a:stCxn id="75781" idx="3"/>
            <a:endCxn id="75779" idx="1"/>
          </p:cNvCxnSpPr>
          <p:nvPr/>
        </p:nvCxnSpPr>
        <p:spPr bwMode="auto">
          <a:xfrm>
            <a:off x="3136900" y="1939925"/>
            <a:ext cx="355600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5786" name="AutoShape 2058"/>
          <p:cNvCxnSpPr>
            <a:cxnSpLocks noChangeShapeType="1"/>
            <a:stCxn id="75780" idx="3"/>
            <a:endCxn id="75779" idx="1"/>
          </p:cNvCxnSpPr>
          <p:nvPr/>
        </p:nvCxnSpPr>
        <p:spPr bwMode="auto">
          <a:xfrm flipV="1">
            <a:off x="3136900" y="2473325"/>
            <a:ext cx="355600" cy="4572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5787" name="AutoShape 2059"/>
          <p:cNvCxnSpPr>
            <a:cxnSpLocks noChangeShapeType="1"/>
            <a:stCxn id="75782" idx="3"/>
            <a:endCxn id="75781" idx="1"/>
          </p:cNvCxnSpPr>
          <p:nvPr/>
        </p:nvCxnSpPr>
        <p:spPr bwMode="auto">
          <a:xfrm>
            <a:off x="1536700" y="1939925"/>
            <a:ext cx="508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788" name="AutoShape 2060"/>
          <p:cNvCxnSpPr>
            <a:cxnSpLocks noChangeShapeType="1"/>
            <a:stCxn id="75784" idx="3"/>
            <a:endCxn id="75780" idx="1"/>
          </p:cNvCxnSpPr>
          <p:nvPr/>
        </p:nvCxnSpPr>
        <p:spPr bwMode="auto">
          <a:xfrm>
            <a:off x="1536700" y="2632075"/>
            <a:ext cx="508000" cy="2984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5789" name="AutoShape 2061"/>
          <p:cNvCxnSpPr>
            <a:cxnSpLocks noChangeShapeType="1"/>
            <a:stCxn id="75783" idx="3"/>
            <a:endCxn id="75780" idx="1"/>
          </p:cNvCxnSpPr>
          <p:nvPr/>
        </p:nvCxnSpPr>
        <p:spPr bwMode="auto">
          <a:xfrm flipV="1">
            <a:off x="1536700" y="2930525"/>
            <a:ext cx="508000" cy="3111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75790" name="Rectangle 2062"/>
          <p:cNvSpPr>
            <a:spLocks noChangeArrowheads="1"/>
          </p:cNvSpPr>
          <p:nvPr/>
        </p:nvSpPr>
        <p:spPr bwMode="auto">
          <a:xfrm>
            <a:off x="3505200" y="4800600"/>
            <a:ext cx="10668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</a:t>
            </a:r>
          </a:p>
        </p:txBody>
      </p:sp>
      <p:sp>
        <p:nvSpPr>
          <p:cNvPr id="75791" name="Rectangle 2063"/>
          <p:cNvSpPr>
            <a:spLocks noChangeArrowheads="1"/>
          </p:cNvSpPr>
          <p:nvPr/>
        </p:nvSpPr>
        <p:spPr bwMode="auto">
          <a:xfrm>
            <a:off x="2133600" y="419100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P1</a:t>
            </a:r>
          </a:p>
        </p:txBody>
      </p:sp>
      <p:sp>
        <p:nvSpPr>
          <p:cNvPr id="75792" name="Rectangle 2064"/>
          <p:cNvSpPr>
            <a:spLocks noChangeArrowheads="1"/>
          </p:cNvSpPr>
          <p:nvPr/>
        </p:nvSpPr>
        <p:spPr bwMode="auto">
          <a:xfrm>
            <a:off x="2133600" y="541020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P3</a:t>
            </a:r>
          </a:p>
        </p:txBody>
      </p:sp>
      <p:sp>
        <p:nvSpPr>
          <p:cNvPr id="75793" name="Rectangle 2065"/>
          <p:cNvSpPr>
            <a:spLocks noChangeArrowheads="1"/>
          </p:cNvSpPr>
          <p:nvPr/>
        </p:nvSpPr>
        <p:spPr bwMode="auto">
          <a:xfrm>
            <a:off x="2133600" y="4800600"/>
            <a:ext cx="1066800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P2</a:t>
            </a:r>
          </a:p>
        </p:txBody>
      </p:sp>
      <p:cxnSp>
        <p:nvCxnSpPr>
          <p:cNvPr id="75794" name="AutoShape 2066"/>
          <p:cNvCxnSpPr>
            <a:cxnSpLocks noChangeShapeType="1"/>
            <a:stCxn id="75791" idx="3"/>
            <a:endCxn id="75790" idx="1"/>
          </p:cNvCxnSpPr>
          <p:nvPr/>
        </p:nvCxnSpPr>
        <p:spPr bwMode="auto">
          <a:xfrm>
            <a:off x="3213100" y="4378325"/>
            <a:ext cx="279400" cy="6096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5795" name="AutoShape 2067"/>
          <p:cNvCxnSpPr>
            <a:cxnSpLocks noChangeShapeType="1"/>
            <a:stCxn id="75793" idx="3"/>
            <a:endCxn id="75790" idx="1"/>
          </p:cNvCxnSpPr>
          <p:nvPr/>
        </p:nvCxnSpPr>
        <p:spPr bwMode="auto">
          <a:xfrm>
            <a:off x="3213100" y="4987925"/>
            <a:ext cx="2794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796" name="AutoShape 2068"/>
          <p:cNvCxnSpPr>
            <a:cxnSpLocks noChangeShapeType="1"/>
            <a:stCxn id="75792" idx="3"/>
            <a:endCxn id="75790" idx="1"/>
          </p:cNvCxnSpPr>
          <p:nvPr/>
        </p:nvCxnSpPr>
        <p:spPr bwMode="auto">
          <a:xfrm flipV="1">
            <a:off x="3213100" y="4987925"/>
            <a:ext cx="279400" cy="6096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75797" name="Line 2069"/>
          <p:cNvSpPr>
            <a:spLocks noChangeShapeType="1"/>
          </p:cNvSpPr>
          <p:nvPr/>
        </p:nvSpPr>
        <p:spPr bwMode="auto">
          <a:xfrm>
            <a:off x="457200" y="3733800"/>
            <a:ext cx="411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5798" name="Line 2070"/>
          <p:cNvSpPr>
            <a:spLocks noChangeShapeType="1"/>
          </p:cNvSpPr>
          <p:nvPr/>
        </p:nvSpPr>
        <p:spPr bwMode="auto">
          <a:xfrm>
            <a:off x="2133600" y="6096000"/>
            <a:ext cx="2438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5799" name="Text Box 2071"/>
          <p:cNvSpPr txBox="1">
            <a:spLocks noChangeArrowheads="1"/>
          </p:cNvSpPr>
          <p:nvPr/>
        </p:nvSpPr>
        <p:spPr bwMode="auto">
          <a:xfrm>
            <a:off x="5029200" y="1752600"/>
            <a:ext cx="3702050" cy="173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Allows to grouper requirements </a:t>
            </a:r>
            <a:br>
              <a:rPr lang="en-US" b="1" dirty="0">
                <a:solidFill>
                  <a:srgbClr val="000099"/>
                </a:solidFill>
                <a:latin typeface="Arial" charset="0"/>
              </a:rPr>
            </a:br>
            <a:r>
              <a:rPr lang="en-US" b="1" dirty="0">
                <a:solidFill>
                  <a:srgbClr val="000099"/>
                </a:solidFill>
                <a:latin typeface="Arial" charset="0"/>
              </a:rPr>
              <a:t>for common sub-assemblies</a:t>
            </a:r>
          </a:p>
          <a:p>
            <a:endParaRPr lang="en-US" b="1" dirty="0">
              <a:solidFill>
                <a:srgbClr val="000099"/>
              </a:solidFill>
              <a:latin typeface="Arial" charset="0"/>
            </a:endParaRPr>
          </a:p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Receipt-Issue Transactions</a:t>
            </a:r>
          </a:p>
          <a:p>
            <a:endParaRPr lang="en-US" b="1" dirty="0">
              <a:solidFill>
                <a:srgbClr val="000099"/>
              </a:solidFill>
              <a:latin typeface="Arial" charset="0"/>
            </a:endParaRPr>
          </a:p>
          <a:p>
            <a:r>
              <a:rPr lang="en-US" b="1" dirty="0" smtClean="0">
                <a:solidFill>
                  <a:srgbClr val="000099"/>
                </a:solidFill>
                <a:latin typeface="Arial" charset="0"/>
              </a:rPr>
              <a:t>Longer manufacturing cycle</a:t>
            </a:r>
            <a:endParaRPr lang="en-US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75800" name="Text Box 2072"/>
          <p:cNvSpPr txBox="1">
            <a:spLocks noChangeArrowheads="1"/>
          </p:cNvSpPr>
          <p:nvPr/>
        </p:nvSpPr>
        <p:spPr bwMode="auto">
          <a:xfrm>
            <a:off x="1524000" y="3733800"/>
            <a:ext cx="218281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99"/>
                </a:solidFill>
                <a:latin typeface="Arial" charset="0"/>
              </a:rPr>
              <a:t>Manufacturing Cycle</a:t>
            </a:r>
          </a:p>
        </p:txBody>
      </p:sp>
      <p:sp>
        <p:nvSpPr>
          <p:cNvPr id="75801" name="Text Box 2073"/>
          <p:cNvSpPr txBox="1">
            <a:spLocks noChangeArrowheads="1"/>
          </p:cNvSpPr>
          <p:nvPr/>
        </p:nvSpPr>
        <p:spPr bwMode="auto">
          <a:xfrm>
            <a:off x="2286000" y="6096000"/>
            <a:ext cx="218281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99"/>
                </a:solidFill>
                <a:latin typeface="Arial" charset="0"/>
              </a:rPr>
              <a:t>Manufacturing</a:t>
            </a:r>
            <a:r>
              <a:rPr lang="en-US" sz="1600">
                <a:latin typeface="Arial" charset="0"/>
              </a:rPr>
              <a:t> 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Cycle</a:t>
            </a:r>
          </a:p>
        </p:txBody>
      </p:sp>
      <p:sp>
        <p:nvSpPr>
          <p:cNvPr id="75802" name="Text Box 2074"/>
          <p:cNvSpPr txBox="1">
            <a:spLocks noChangeArrowheads="1"/>
          </p:cNvSpPr>
          <p:nvPr/>
        </p:nvSpPr>
        <p:spPr bwMode="auto">
          <a:xfrm>
            <a:off x="6055703" y="4721295"/>
            <a:ext cx="17347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8000"/>
                </a:solidFill>
                <a:latin typeface="Arial" charset="0"/>
              </a:rPr>
              <a:t>“Rake” BOM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  <a:p>
            <a:pPr algn="ctr"/>
            <a:r>
              <a:rPr lang="en-US" sz="2000" b="1" dirty="0" smtClean="0">
                <a:solidFill>
                  <a:srgbClr val="008000"/>
                </a:solidFill>
                <a:latin typeface="Arial" charset="0"/>
              </a:rPr>
              <a:t>(single level)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EE2-911B-4E03-9B30-1F6A06A077C4}" type="slidenum">
              <a:rPr lang="en-US"/>
              <a:pPr/>
              <a:t>13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1143000"/>
          </a:xfrm>
        </p:spPr>
        <p:txBody>
          <a:bodyPr/>
          <a:lstStyle/>
          <a:p>
            <a:pPr algn="l"/>
            <a:r>
              <a:rPr lang="en-US"/>
              <a:t>Phantom Items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572000"/>
          </a:xfrm>
        </p:spPr>
        <p:txBody>
          <a:bodyPr/>
          <a:lstStyle/>
          <a:p>
            <a:r>
              <a:rPr lang="en-US" sz="2800" dirty="0">
                <a:solidFill>
                  <a:srgbClr val="008000"/>
                </a:solidFill>
              </a:rPr>
              <a:t>Definition</a:t>
            </a:r>
          </a:p>
          <a:p>
            <a:pPr lvl="1"/>
            <a:r>
              <a:rPr lang="en-US" sz="2400" dirty="0" smtClean="0"/>
              <a:t>Non-storable items (ephemeral existence)</a:t>
            </a:r>
          </a:p>
          <a:p>
            <a:pPr lvl="1"/>
            <a:r>
              <a:rPr lang="en-US" sz="2400" dirty="0" smtClean="0"/>
              <a:t>Have </a:t>
            </a:r>
            <a:r>
              <a:rPr lang="en-US" sz="2400" dirty="0" smtClean="0"/>
              <a:t>a BOM</a:t>
            </a:r>
            <a:endParaRPr lang="en-US" sz="2400" dirty="0"/>
          </a:p>
          <a:p>
            <a:pPr lvl="1"/>
            <a:r>
              <a:rPr lang="en-US" sz="2400" dirty="0" smtClean="0"/>
              <a:t>Do not have a routing</a:t>
            </a:r>
            <a:endParaRPr lang="en-US" sz="2400" dirty="0"/>
          </a:p>
          <a:p>
            <a:pPr lvl="1"/>
            <a:r>
              <a:rPr lang="en-US" sz="2400" dirty="0" smtClean="0"/>
              <a:t>Cannot support sales forecast, Customer orders, </a:t>
            </a:r>
            <a:r>
              <a:rPr lang="en-US" sz="2400" dirty="0" smtClean="0"/>
              <a:t>Work </a:t>
            </a:r>
            <a:r>
              <a:rPr lang="en-US" sz="2400" dirty="0" smtClean="0"/>
              <a:t>orders…</a:t>
            </a:r>
            <a:endParaRPr lang="en-US" sz="2400" dirty="0"/>
          </a:p>
          <a:p>
            <a:r>
              <a:rPr lang="en-US" sz="2800" dirty="0">
                <a:solidFill>
                  <a:srgbClr val="008000"/>
                </a:solidFill>
              </a:rPr>
              <a:t>Examples </a:t>
            </a:r>
            <a:r>
              <a:rPr lang="en-US" sz="2800" dirty="0" smtClean="0">
                <a:solidFill>
                  <a:srgbClr val="008000"/>
                </a:solidFill>
              </a:rPr>
              <a:t>of use</a:t>
            </a:r>
            <a:endParaRPr lang="en-US" sz="2800" dirty="0">
              <a:solidFill>
                <a:srgbClr val="008000"/>
              </a:solidFill>
            </a:endParaRPr>
          </a:p>
          <a:p>
            <a:pPr lvl="1"/>
            <a:r>
              <a:rPr lang="en-US" sz="2400" dirty="0" smtClean="0"/>
              <a:t>Structuring complex BOMs</a:t>
            </a:r>
            <a:endParaRPr lang="en-US" sz="2400" dirty="0"/>
          </a:p>
          <a:p>
            <a:pPr lvl="1"/>
            <a:r>
              <a:rPr lang="en-US" sz="2400" dirty="0" smtClean="0"/>
              <a:t>Grouping of components common to several BOMs</a:t>
            </a:r>
          </a:p>
          <a:p>
            <a:pPr lvl="1"/>
            <a:r>
              <a:rPr lang="en-US" sz="2400" dirty="0" smtClean="0"/>
              <a:t>Creation of common BOMs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B9FC-99A2-450B-A75F-3BAE81314435}" type="slidenum">
              <a:rPr lang="en-US"/>
              <a:pPr/>
              <a:t>14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7772400" cy="1143000"/>
          </a:xfrm>
        </p:spPr>
        <p:txBody>
          <a:bodyPr/>
          <a:lstStyle/>
          <a:p>
            <a:r>
              <a:rPr lang="en-US"/>
              <a:t>Common BOM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066856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8000"/>
                </a:solidFill>
              </a:rPr>
              <a:t>Principle: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Two products having exactly the same components can and must use a common BOM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Any change will concern both products</a:t>
            </a:r>
          </a:p>
          <a:p>
            <a:pPr marL="342900" lvl="1" indent="-342900">
              <a:lnSpc>
                <a:spcPct val="90000"/>
              </a:lnSpc>
              <a:buChar char="•"/>
            </a:pPr>
            <a:r>
              <a:rPr lang="en-US" dirty="0" smtClean="0">
                <a:solidFill>
                  <a:srgbClr val="008000"/>
                </a:solidFill>
                <a:ea typeface="+mn-ea"/>
                <a:cs typeface="+mn-cs"/>
              </a:rPr>
              <a:t>Example</a:t>
            </a:r>
            <a:r>
              <a:rPr lang="en-US" dirty="0">
                <a:solidFill>
                  <a:srgbClr val="008000"/>
                </a:solidFill>
                <a:ea typeface="+mn-ea"/>
                <a:cs typeface="+mn-cs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Two parts, left and right are made with one kg of material M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 change (ex: using only </a:t>
            </a:r>
            <a:r>
              <a:rPr lang="en-US" sz="2200" dirty="0"/>
              <a:t>0,9 kg </a:t>
            </a:r>
            <a:r>
              <a:rPr lang="en-US" sz="2200" dirty="0" smtClean="0"/>
              <a:t>of M</a:t>
            </a:r>
            <a:r>
              <a:rPr lang="en-US" sz="2200" dirty="0"/>
              <a:t>) </a:t>
            </a:r>
            <a:r>
              <a:rPr lang="en-US" sz="2400" dirty="0" smtClean="0"/>
              <a:t>will automatically concern both parts</a:t>
            </a:r>
            <a:endParaRPr lang="en-US" sz="2200" dirty="0"/>
          </a:p>
          <a:p>
            <a:pPr marL="342900" lvl="1" indent="-342900">
              <a:lnSpc>
                <a:spcPct val="90000"/>
              </a:lnSpc>
              <a:buChar char="•"/>
            </a:pPr>
            <a:r>
              <a:rPr lang="en-US" dirty="0">
                <a:solidFill>
                  <a:srgbClr val="008000"/>
                </a:solidFill>
                <a:ea typeface="+mn-ea"/>
                <a:cs typeface="+mn-cs"/>
              </a:rPr>
              <a:t>Practice: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Create a phantom item to support the common BOM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3544D-E869-42DC-91D2-442B4C3F7C6F}" type="slidenum">
              <a:rPr lang="en-US"/>
              <a:pPr/>
              <a:t>15</a:t>
            </a:fld>
            <a:endParaRPr lang="en-US"/>
          </a:p>
        </p:txBody>
      </p:sp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BOM</a:t>
            </a:r>
          </a:p>
        </p:txBody>
      </p:sp>
      <p:sp>
        <p:nvSpPr>
          <p:cNvPr id="52229" name="Rectangle 1029"/>
          <p:cNvSpPr>
            <a:spLocks noChangeArrowheads="1"/>
          </p:cNvSpPr>
          <p:nvPr/>
        </p:nvSpPr>
        <p:spPr bwMode="auto">
          <a:xfrm>
            <a:off x="1447800" y="1447800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FG1</a:t>
            </a:r>
          </a:p>
        </p:txBody>
      </p:sp>
      <p:sp>
        <p:nvSpPr>
          <p:cNvPr id="52230" name="Rectangle 1030"/>
          <p:cNvSpPr>
            <a:spLocks noChangeArrowheads="1"/>
          </p:cNvSpPr>
          <p:nvPr/>
        </p:nvSpPr>
        <p:spPr bwMode="auto">
          <a:xfrm>
            <a:off x="2286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C1</a:t>
            </a:r>
          </a:p>
        </p:txBody>
      </p:sp>
      <p:sp>
        <p:nvSpPr>
          <p:cNvPr id="52231" name="Rectangle 1031"/>
          <p:cNvSpPr>
            <a:spLocks noChangeArrowheads="1"/>
          </p:cNvSpPr>
          <p:nvPr/>
        </p:nvSpPr>
        <p:spPr bwMode="auto">
          <a:xfrm>
            <a:off x="14478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C2</a:t>
            </a:r>
          </a:p>
        </p:txBody>
      </p:sp>
      <p:sp>
        <p:nvSpPr>
          <p:cNvPr id="52232" name="Rectangle 1032"/>
          <p:cNvSpPr>
            <a:spLocks noChangeArrowheads="1"/>
          </p:cNvSpPr>
          <p:nvPr/>
        </p:nvSpPr>
        <p:spPr bwMode="auto">
          <a:xfrm>
            <a:off x="26670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C3</a:t>
            </a:r>
          </a:p>
        </p:txBody>
      </p:sp>
      <p:cxnSp>
        <p:nvCxnSpPr>
          <p:cNvPr id="52233" name="AutoShape 1033"/>
          <p:cNvCxnSpPr>
            <a:cxnSpLocks noChangeShapeType="1"/>
            <a:stCxn id="52229" idx="2"/>
            <a:endCxn id="52230" idx="0"/>
          </p:cNvCxnSpPr>
          <p:nvPr/>
        </p:nvCxnSpPr>
        <p:spPr bwMode="auto">
          <a:xfrm rot="5400000">
            <a:off x="1219200" y="129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2234" name="AutoShape 1034"/>
          <p:cNvCxnSpPr>
            <a:cxnSpLocks noChangeShapeType="1"/>
            <a:stCxn id="52229" idx="2"/>
            <a:endCxn id="52231" idx="0"/>
          </p:cNvCxnSpPr>
          <p:nvPr/>
        </p:nvCxnSpPr>
        <p:spPr bwMode="auto">
          <a:xfrm rot="5400000">
            <a:off x="1828800" y="1905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235" name="AutoShape 1035"/>
          <p:cNvCxnSpPr>
            <a:cxnSpLocks noChangeShapeType="1"/>
            <a:stCxn id="52229" idx="2"/>
            <a:endCxn id="52232" idx="0"/>
          </p:cNvCxnSpPr>
          <p:nvPr/>
        </p:nvCxnSpPr>
        <p:spPr bwMode="auto">
          <a:xfrm rot="16200000" flipH="1">
            <a:off x="2438400" y="129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52236" name="Rectangle 1036"/>
          <p:cNvSpPr>
            <a:spLocks noChangeArrowheads="1"/>
          </p:cNvSpPr>
          <p:nvPr/>
        </p:nvSpPr>
        <p:spPr bwMode="auto">
          <a:xfrm>
            <a:off x="6477000" y="1447800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FG2</a:t>
            </a:r>
          </a:p>
        </p:txBody>
      </p:sp>
      <p:sp>
        <p:nvSpPr>
          <p:cNvPr id="52237" name="Rectangle 1037"/>
          <p:cNvSpPr>
            <a:spLocks noChangeArrowheads="1"/>
          </p:cNvSpPr>
          <p:nvPr/>
        </p:nvSpPr>
        <p:spPr bwMode="auto">
          <a:xfrm>
            <a:off x="52578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C1</a:t>
            </a:r>
          </a:p>
        </p:txBody>
      </p:sp>
      <p:sp>
        <p:nvSpPr>
          <p:cNvPr id="52238" name="Rectangle 1038"/>
          <p:cNvSpPr>
            <a:spLocks noChangeArrowheads="1"/>
          </p:cNvSpPr>
          <p:nvPr/>
        </p:nvSpPr>
        <p:spPr bwMode="auto">
          <a:xfrm>
            <a:off x="64770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C2</a:t>
            </a:r>
          </a:p>
        </p:txBody>
      </p:sp>
      <p:sp>
        <p:nvSpPr>
          <p:cNvPr id="52239" name="Rectangle 1039"/>
          <p:cNvSpPr>
            <a:spLocks noChangeArrowheads="1"/>
          </p:cNvSpPr>
          <p:nvPr/>
        </p:nvSpPr>
        <p:spPr bwMode="auto">
          <a:xfrm>
            <a:off x="7696200" y="205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C3</a:t>
            </a:r>
          </a:p>
        </p:txBody>
      </p:sp>
      <p:cxnSp>
        <p:nvCxnSpPr>
          <p:cNvPr id="52240" name="AutoShape 1040"/>
          <p:cNvCxnSpPr>
            <a:cxnSpLocks noChangeShapeType="1"/>
            <a:stCxn id="52236" idx="2"/>
            <a:endCxn id="52237" idx="0"/>
          </p:cNvCxnSpPr>
          <p:nvPr/>
        </p:nvCxnSpPr>
        <p:spPr bwMode="auto">
          <a:xfrm rot="5400000">
            <a:off x="6248400" y="129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2241" name="AutoShape 1041"/>
          <p:cNvCxnSpPr>
            <a:cxnSpLocks noChangeShapeType="1"/>
            <a:stCxn id="52236" idx="2"/>
            <a:endCxn id="52238" idx="0"/>
          </p:cNvCxnSpPr>
          <p:nvPr/>
        </p:nvCxnSpPr>
        <p:spPr bwMode="auto">
          <a:xfrm rot="5400000">
            <a:off x="6858000" y="1905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242" name="AutoShape 1042"/>
          <p:cNvCxnSpPr>
            <a:cxnSpLocks noChangeShapeType="1"/>
            <a:stCxn id="52236" idx="2"/>
            <a:endCxn id="52239" idx="0"/>
          </p:cNvCxnSpPr>
          <p:nvPr/>
        </p:nvCxnSpPr>
        <p:spPr bwMode="auto">
          <a:xfrm rot="16200000" flipH="1">
            <a:off x="7467600" y="129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52243" name="Rectangle 1043"/>
          <p:cNvSpPr>
            <a:spLocks noChangeArrowheads="1"/>
          </p:cNvSpPr>
          <p:nvPr/>
        </p:nvSpPr>
        <p:spPr bwMode="auto">
          <a:xfrm>
            <a:off x="3962400" y="5257800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Phantom</a:t>
            </a:r>
          </a:p>
        </p:txBody>
      </p:sp>
      <p:sp>
        <p:nvSpPr>
          <p:cNvPr id="52244" name="Rectangle 1044"/>
          <p:cNvSpPr>
            <a:spLocks noChangeArrowheads="1"/>
          </p:cNvSpPr>
          <p:nvPr/>
        </p:nvSpPr>
        <p:spPr bwMode="auto">
          <a:xfrm>
            <a:off x="2743200" y="586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C1</a:t>
            </a:r>
          </a:p>
        </p:txBody>
      </p:sp>
      <p:sp>
        <p:nvSpPr>
          <p:cNvPr id="52245" name="Rectangle 1045"/>
          <p:cNvSpPr>
            <a:spLocks noChangeArrowheads="1"/>
          </p:cNvSpPr>
          <p:nvPr/>
        </p:nvSpPr>
        <p:spPr bwMode="auto">
          <a:xfrm>
            <a:off x="3962400" y="586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C2</a:t>
            </a:r>
          </a:p>
        </p:txBody>
      </p:sp>
      <p:sp>
        <p:nvSpPr>
          <p:cNvPr id="52246" name="Rectangle 1046"/>
          <p:cNvSpPr>
            <a:spLocks noChangeArrowheads="1"/>
          </p:cNvSpPr>
          <p:nvPr/>
        </p:nvSpPr>
        <p:spPr bwMode="auto">
          <a:xfrm>
            <a:off x="5181600" y="58674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C3</a:t>
            </a:r>
          </a:p>
        </p:txBody>
      </p:sp>
      <p:cxnSp>
        <p:nvCxnSpPr>
          <p:cNvPr id="52247" name="AutoShape 1047"/>
          <p:cNvCxnSpPr>
            <a:cxnSpLocks noChangeShapeType="1"/>
            <a:stCxn id="52243" idx="2"/>
            <a:endCxn id="52244" idx="0"/>
          </p:cNvCxnSpPr>
          <p:nvPr/>
        </p:nvCxnSpPr>
        <p:spPr bwMode="auto">
          <a:xfrm rot="5400000">
            <a:off x="3733800" y="510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52248" name="AutoShape 1048"/>
          <p:cNvCxnSpPr>
            <a:cxnSpLocks noChangeShapeType="1"/>
            <a:stCxn id="52243" idx="2"/>
            <a:endCxn id="52245" idx="0"/>
          </p:cNvCxnSpPr>
          <p:nvPr/>
        </p:nvCxnSpPr>
        <p:spPr bwMode="auto">
          <a:xfrm rot="5400000">
            <a:off x="4343400" y="5715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249" name="AutoShape 1049"/>
          <p:cNvCxnSpPr>
            <a:cxnSpLocks noChangeShapeType="1"/>
            <a:stCxn id="52243" idx="2"/>
            <a:endCxn id="52246" idx="0"/>
          </p:cNvCxnSpPr>
          <p:nvPr/>
        </p:nvCxnSpPr>
        <p:spPr bwMode="auto">
          <a:xfrm rot="16200000" flipH="1">
            <a:off x="4953000" y="5105400"/>
            <a:ext cx="3048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52250" name="Rectangle 1050"/>
          <p:cNvSpPr>
            <a:spLocks noChangeArrowheads="1"/>
          </p:cNvSpPr>
          <p:nvPr/>
        </p:nvSpPr>
        <p:spPr bwMode="auto">
          <a:xfrm>
            <a:off x="1447800" y="3429000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FG1</a:t>
            </a:r>
          </a:p>
        </p:txBody>
      </p:sp>
      <p:sp>
        <p:nvSpPr>
          <p:cNvPr id="52251" name="Rectangle 1051"/>
          <p:cNvSpPr>
            <a:spLocks noChangeArrowheads="1"/>
          </p:cNvSpPr>
          <p:nvPr/>
        </p:nvSpPr>
        <p:spPr bwMode="auto">
          <a:xfrm>
            <a:off x="1447800" y="40386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Phantom</a:t>
            </a:r>
          </a:p>
        </p:txBody>
      </p:sp>
      <p:cxnSp>
        <p:nvCxnSpPr>
          <p:cNvPr id="52252" name="AutoShape 1052"/>
          <p:cNvCxnSpPr>
            <a:cxnSpLocks noChangeShapeType="1"/>
            <a:stCxn id="52250" idx="2"/>
            <a:endCxn id="52251" idx="0"/>
          </p:cNvCxnSpPr>
          <p:nvPr/>
        </p:nvCxnSpPr>
        <p:spPr bwMode="auto">
          <a:xfrm rot="5400000">
            <a:off x="1828800" y="38862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2253" name="Rectangle 1053"/>
          <p:cNvSpPr>
            <a:spLocks noChangeArrowheads="1"/>
          </p:cNvSpPr>
          <p:nvPr/>
        </p:nvSpPr>
        <p:spPr bwMode="auto">
          <a:xfrm>
            <a:off x="6629400" y="3429000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FG2</a:t>
            </a:r>
          </a:p>
        </p:txBody>
      </p:sp>
      <p:sp>
        <p:nvSpPr>
          <p:cNvPr id="52254" name="Rectangle 1054"/>
          <p:cNvSpPr>
            <a:spLocks noChangeArrowheads="1"/>
          </p:cNvSpPr>
          <p:nvPr/>
        </p:nvSpPr>
        <p:spPr bwMode="auto">
          <a:xfrm>
            <a:off x="6629400" y="4038600"/>
            <a:ext cx="1066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Phantom</a:t>
            </a:r>
          </a:p>
        </p:txBody>
      </p:sp>
      <p:cxnSp>
        <p:nvCxnSpPr>
          <p:cNvPr id="52255" name="AutoShape 1055"/>
          <p:cNvCxnSpPr>
            <a:cxnSpLocks noChangeShapeType="1"/>
            <a:stCxn id="52253" idx="2"/>
            <a:endCxn id="52254" idx="0"/>
          </p:cNvCxnSpPr>
          <p:nvPr/>
        </p:nvCxnSpPr>
        <p:spPr bwMode="auto">
          <a:xfrm rot="5400000">
            <a:off x="7010400" y="38862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256" name="AutoShape 1056"/>
          <p:cNvCxnSpPr>
            <a:cxnSpLocks noChangeShapeType="1"/>
            <a:stCxn id="52251" idx="2"/>
            <a:endCxn id="52243" idx="0"/>
          </p:cNvCxnSpPr>
          <p:nvPr/>
        </p:nvCxnSpPr>
        <p:spPr bwMode="auto">
          <a:xfrm>
            <a:off x="1981200" y="4343400"/>
            <a:ext cx="2514600" cy="914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2257" name="AutoShape 1057"/>
          <p:cNvCxnSpPr>
            <a:cxnSpLocks noChangeShapeType="1"/>
            <a:stCxn id="52254" idx="2"/>
            <a:endCxn id="52243" idx="0"/>
          </p:cNvCxnSpPr>
          <p:nvPr/>
        </p:nvCxnSpPr>
        <p:spPr bwMode="auto">
          <a:xfrm flipH="1">
            <a:off x="4495800" y="4343400"/>
            <a:ext cx="2667000" cy="9144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258" name="AutoShape 1058"/>
          <p:cNvSpPr>
            <a:spLocks noChangeArrowheads="1"/>
          </p:cNvSpPr>
          <p:nvPr/>
        </p:nvSpPr>
        <p:spPr bwMode="auto">
          <a:xfrm rot="5400000">
            <a:off x="4152900" y="2552700"/>
            <a:ext cx="685800" cy="1066800"/>
          </a:xfrm>
          <a:prstGeom prst="chevro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D86D-707B-49DE-817B-058FDF453C76}" type="slidenum">
              <a:rPr lang="en-US"/>
              <a:pPr/>
              <a:t>16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1143000"/>
          </a:xfrm>
        </p:spPr>
        <p:txBody>
          <a:bodyPr/>
          <a:lstStyle/>
          <a:p>
            <a:r>
              <a:rPr lang="en-US"/>
              <a:t>Packaging BOM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r>
              <a:rPr lang="en-US" sz="2400" dirty="0" smtClean="0"/>
              <a:t>Packaging is indicated in a link with the finished product</a:t>
            </a:r>
          </a:p>
          <a:p>
            <a:r>
              <a:rPr lang="en-US" sz="2400" dirty="0" smtClean="0"/>
              <a:t>The coefficient represents the "fraction" of packaging used by a finished product</a:t>
            </a:r>
          </a:p>
          <a:p>
            <a:r>
              <a:rPr lang="en-US" sz="2400" dirty="0" smtClean="0"/>
              <a:t>Example: if you put 12 parts in a carton, the coefficient will be 1/12 (that is 0.0833)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89" name="Picture 20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650" y="1457325"/>
            <a:ext cx="7124700" cy="39433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FA31-C48F-43C8-90D8-C9D545A69FD5}" type="slidenum">
              <a:rPr lang="en-US"/>
              <a:pPr/>
              <a:t>17</a:t>
            </a:fld>
            <a:endParaRPr lang="en-US"/>
          </a:p>
        </p:txBody>
      </p:sp>
      <p:sp>
        <p:nvSpPr>
          <p:cNvPr id="532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304213" cy="1143000"/>
          </a:xfrm>
        </p:spPr>
        <p:txBody>
          <a:bodyPr/>
          <a:lstStyle/>
          <a:p>
            <a:r>
              <a:rPr lang="en-US"/>
              <a:t>Packaging BOM</a:t>
            </a:r>
          </a:p>
        </p:txBody>
      </p:sp>
      <p:sp>
        <p:nvSpPr>
          <p:cNvPr id="53252" name="AutoShape 1028"/>
          <p:cNvSpPr>
            <a:spLocks noChangeArrowheads="1"/>
          </p:cNvSpPr>
          <p:nvPr/>
        </p:nvSpPr>
        <p:spPr bwMode="auto">
          <a:xfrm>
            <a:off x="395536" y="4725144"/>
            <a:ext cx="2736304" cy="1745704"/>
          </a:xfrm>
          <a:prstGeom prst="wedgeRoundRectCallout">
            <a:avLst>
              <a:gd name="adj1" fmla="val 46294"/>
              <a:gd name="adj2" fmla="val -9105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dirty="0" smtClean="0">
                <a:latin typeface="Arial" charset="0"/>
              </a:rPr>
              <a:t>Quantity 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 smtClean="0">
                <a:latin typeface="Arial" charset="0"/>
              </a:rPr>
              <a:t>of parent items</a:t>
            </a:r>
            <a:endParaRPr lang="en-US" dirty="0">
              <a:latin typeface="Arial" charset="0"/>
            </a:endParaRPr>
          </a:p>
          <a:p>
            <a:pPr algn="ctr"/>
            <a:r>
              <a:rPr lang="en-US" dirty="0" smtClean="0">
                <a:latin typeface="Arial" charset="0"/>
              </a:rPr>
              <a:t>i</a:t>
            </a:r>
            <a:r>
              <a:rPr lang="en-US" dirty="0" smtClean="0">
                <a:latin typeface="Arial" charset="0"/>
              </a:rPr>
              <a:t>n the quantity of components specified by the coefficient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9A48E-C2E7-43E8-A421-80C25EE08AA8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 Offset</a:t>
            </a:r>
          </a:p>
        </p:txBody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8000"/>
                </a:solidFill>
              </a:rPr>
              <a:t>Object: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modify the requirement date calculated from the item lead time for some components in the BOM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8000"/>
                </a:solidFill>
              </a:rPr>
              <a:t>Negative Offset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Makes it possible to introduce a safety </a:t>
            </a:r>
            <a:r>
              <a:rPr lang="en-US" sz="2000" dirty="0" smtClean="0"/>
              <a:t>lead time for </a:t>
            </a:r>
            <a:r>
              <a:rPr lang="en-US" sz="2000" dirty="0" smtClean="0"/>
              <a:t>a particularly sensitive component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8000"/>
                </a:solidFill>
              </a:rPr>
              <a:t>Positive Offset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Allows to indicate that </a:t>
            </a:r>
            <a:r>
              <a:rPr lang="en-US" sz="2000" dirty="0" smtClean="0"/>
              <a:t>a </a:t>
            </a:r>
            <a:r>
              <a:rPr lang="en-US" sz="2000" dirty="0" smtClean="0"/>
              <a:t>component </a:t>
            </a:r>
            <a:r>
              <a:rPr lang="en-US" sz="2000" dirty="0" smtClean="0"/>
              <a:t>if not required at </a:t>
            </a:r>
            <a:r>
              <a:rPr lang="en-US" sz="2000" dirty="0" smtClean="0"/>
              <a:t>the </a:t>
            </a:r>
            <a:r>
              <a:rPr lang="en-US" sz="2000" dirty="0" smtClean="0"/>
              <a:t>release date </a:t>
            </a:r>
            <a:r>
              <a:rPr lang="en-US" sz="2000" dirty="0" smtClean="0"/>
              <a:t>but at the end of the process (example: packaging</a:t>
            </a:r>
            <a:r>
              <a:rPr lang="en-US" sz="20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8000"/>
                </a:solidFill>
              </a:rPr>
              <a:t>Specified in days</a:t>
            </a:r>
            <a:endParaRPr lang="en-US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29878-3884-477B-9A26-2BE8BDB62B7B}" type="slidenum">
              <a:rPr lang="en-US"/>
              <a:pPr/>
              <a:t>19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Link Offset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3135313" y="2536825"/>
            <a:ext cx="3062287" cy="314325"/>
          </a:xfrm>
          <a:prstGeom prst="rect">
            <a:avLst/>
          </a:prstGeom>
          <a:solidFill>
            <a:srgbClr val="1AFFFF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dirty="0" smtClean="0">
                <a:latin typeface="Arial" charset="0"/>
              </a:rPr>
              <a:t>Item Lead Time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3225800" y="4330700"/>
            <a:ext cx="1981200" cy="0"/>
          </a:xfrm>
          <a:prstGeom prst="line">
            <a:avLst/>
          </a:prstGeom>
          <a:noFill/>
          <a:ln w="38100" cmpd="dbl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5359401" y="1447800"/>
            <a:ext cx="144484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latin typeface="Arial" charset="0"/>
              </a:rPr>
              <a:t>Work Order Due Date</a:t>
            </a:r>
            <a:endParaRPr lang="en-US" sz="2400" dirty="0">
              <a:latin typeface="Arial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1930400" y="1447800"/>
            <a:ext cx="2209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 dirty="0" smtClean="0">
                <a:latin typeface="Arial" charset="0"/>
              </a:rPr>
              <a:t>Work Order</a:t>
            </a:r>
            <a:br>
              <a:rPr lang="en-US" sz="1600" b="1" dirty="0" smtClean="0">
                <a:latin typeface="Arial" charset="0"/>
              </a:rPr>
            </a:br>
            <a:r>
              <a:rPr lang="en-US" sz="1600" b="1" dirty="0" smtClean="0">
                <a:latin typeface="Arial" charset="0"/>
              </a:rPr>
              <a:t>Release Date</a:t>
            </a:r>
            <a:endParaRPr lang="en-US" sz="2400" dirty="0">
              <a:latin typeface="Arial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1812341" y="3200400"/>
            <a:ext cx="274754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 smtClean="0">
                <a:latin typeface="Arial" charset="0"/>
              </a:rPr>
              <a:t>Normal required component</a:t>
            </a:r>
            <a:r>
              <a:rPr lang="en-US" sz="1600" b="1" dirty="0">
                <a:latin typeface="Arial" charset="0"/>
              </a:rPr>
              <a:t/>
            </a:r>
            <a:br>
              <a:rPr lang="en-US" sz="1600" b="1" dirty="0">
                <a:latin typeface="Arial" charset="0"/>
              </a:rPr>
            </a:br>
            <a:r>
              <a:rPr lang="en-US" sz="1600" b="1" dirty="0">
                <a:latin typeface="Arial" charset="0"/>
              </a:rPr>
              <a:t> </a:t>
            </a:r>
            <a:r>
              <a:rPr lang="en-US" sz="1600" b="1" dirty="0" smtClean="0">
                <a:latin typeface="Arial" charset="0"/>
              </a:rPr>
              <a:t>date (offset </a:t>
            </a:r>
            <a:r>
              <a:rPr lang="en-US" sz="1600" b="1" dirty="0" smtClean="0">
                <a:latin typeface="Arial" charset="0"/>
              </a:rPr>
              <a:t>0</a:t>
            </a:r>
            <a:r>
              <a:rPr lang="en-US" sz="1600" b="1" dirty="0">
                <a:latin typeface="Arial" charset="0"/>
              </a:rPr>
              <a:t>)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1475656" y="4005064"/>
            <a:ext cx="147155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Arial" charset="0"/>
              </a:rPr>
              <a:t>Negative offset</a:t>
            </a:r>
            <a:endParaRPr lang="en-US" sz="24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3563888" y="4437112"/>
            <a:ext cx="14042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smtClean="0">
                <a:solidFill>
                  <a:srgbClr val="000099"/>
                </a:solidFill>
                <a:latin typeface="Arial" charset="0"/>
              </a:rPr>
              <a:t>Positive offset</a:t>
            </a:r>
            <a:endParaRPr lang="en-US" sz="24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179512" y="4509120"/>
            <a:ext cx="201622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DE0A42"/>
                </a:solidFill>
                <a:latin typeface="Arial" charset="0"/>
              </a:rPr>
              <a:t>Required component date</a:t>
            </a:r>
            <a:br>
              <a:rPr lang="en-US" sz="1600" b="1" dirty="0" smtClean="0">
                <a:solidFill>
                  <a:srgbClr val="DE0A42"/>
                </a:solidFill>
                <a:latin typeface="Arial" charset="0"/>
              </a:rPr>
            </a:br>
            <a:r>
              <a:rPr lang="en-US" sz="1600" b="1" dirty="0" smtClean="0">
                <a:solidFill>
                  <a:srgbClr val="DE0A42"/>
                </a:solidFill>
                <a:latin typeface="Arial" charset="0"/>
              </a:rPr>
              <a:t>with a negative offset</a:t>
            </a:r>
            <a:endParaRPr lang="en-US" sz="1600" b="1" dirty="0">
              <a:solidFill>
                <a:srgbClr val="DE0A42"/>
              </a:solidFill>
              <a:latin typeface="Arial" charset="0"/>
            </a:endParaRPr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1168400" y="3962400"/>
            <a:ext cx="1588" cy="404813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3635896" y="4869160"/>
            <a:ext cx="30544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2"/>
                </a:solidFill>
                <a:latin typeface="Arial" charset="0"/>
              </a:rPr>
              <a:t>Required component date</a:t>
            </a:r>
            <a:br>
              <a:rPr lang="en-US" sz="1600" b="1" dirty="0" smtClean="0">
                <a:solidFill>
                  <a:schemeClr val="accent2"/>
                </a:solidFill>
                <a:latin typeface="Arial" charset="0"/>
              </a:rPr>
            </a:br>
            <a:r>
              <a:rPr lang="en-US" sz="1600" b="1" dirty="0" smtClean="0">
                <a:solidFill>
                  <a:schemeClr val="accent2"/>
                </a:solidFill>
                <a:latin typeface="Arial" charset="0"/>
              </a:rPr>
              <a:t>of a component used at the end of the process</a:t>
            </a:r>
            <a:endParaRPr lang="en-US" sz="16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6116" name="Line 36"/>
          <p:cNvSpPr>
            <a:spLocks noChangeShapeType="1"/>
          </p:cNvSpPr>
          <p:nvPr/>
        </p:nvSpPr>
        <p:spPr bwMode="auto">
          <a:xfrm>
            <a:off x="3168650" y="3937000"/>
            <a:ext cx="1588" cy="38100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5257800" y="4351338"/>
            <a:ext cx="1588" cy="373062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3149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6197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3149600" y="2819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22" name="Line 42"/>
          <p:cNvSpPr>
            <a:spLocks noChangeShapeType="1"/>
          </p:cNvSpPr>
          <p:nvPr/>
        </p:nvSpPr>
        <p:spPr bwMode="auto">
          <a:xfrm flipH="1" flipV="1">
            <a:off x="1168400" y="3886200"/>
            <a:ext cx="1981200" cy="0"/>
          </a:xfrm>
          <a:prstGeom prst="line">
            <a:avLst/>
          </a:prstGeom>
          <a:noFill/>
          <a:ln w="38100" cmpd="dbl">
            <a:solidFill>
              <a:srgbClr val="DE0A4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2123728" y="5805264"/>
            <a:ext cx="4968552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Another solution:</a:t>
            </a:r>
            <a:r>
              <a:rPr lang="en-US" sz="2000" dirty="0" smtClean="0">
                <a:solidFill>
                  <a:srgbClr val="00B050"/>
                </a:solidFill>
              </a:rPr>
              <a:t/>
            </a:r>
            <a:br>
              <a:rPr lang="en-US" sz="20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rgbClr val="00B050"/>
                </a:solidFill>
              </a:rPr>
              <a:t>Attaching components</a:t>
            </a:r>
            <a:r>
              <a:rPr lang="en-US" sz="2000" dirty="0" smtClean="0">
                <a:solidFill>
                  <a:srgbClr val="00B050"/>
                </a:solidFill>
              </a:rPr>
              <a:t/>
            </a:r>
            <a:br>
              <a:rPr lang="en-US" sz="20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rgbClr val="00B050"/>
                </a:solidFill>
              </a:rPr>
              <a:t>at </a:t>
            </a:r>
            <a:r>
              <a:rPr lang="en-US" sz="2000" dirty="0" smtClean="0">
                <a:solidFill>
                  <a:srgbClr val="00B050"/>
                </a:solidFill>
              </a:rPr>
              <a:t>each </a:t>
            </a:r>
            <a:r>
              <a:rPr lang="en-US" sz="2000" dirty="0" smtClean="0">
                <a:solidFill>
                  <a:srgbClr val="00B050"/>
                </a:solidFill>
              </a:rPr>
              <a:t>routing operation</a:t>
            </a:r>
            <a:endParaRPr lang="en-US" sz="2000" dirty="0">
              <a:solidFill>
                <a:srgbClr val="00B05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0DA86-04FA-400E-95F5-BA39F30F64E5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Bills of Materials</a:t>
            </a:r>
          </a:p>
        </p:txBody>
      </p:sp>
      <p:sp>
        <p:nvSpPr>
          <p:cNvPr id="4288" name="Rectangle 192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850188" cy="4662488"/>
          </a:xfrm>
        </p:spPr>
        <p:txBody>
          <a:bodyPr/>
          <a:lstStyle/>
          <a:p>
            <a:r>
              <a:rPr lang="en-US" sz="2800" b="1">
                <a:solidFill>
                  <a:srgbClr val="008000"/>
                </a:solidFill>
              </a:rPr>
              <a:t>Content</a:t>
            </a:r>
            <a:endParaRPr lang="en-US" sz="2800">
              <a:solidFill>
                <a:srgbClr val="008000"/>
              </a:solidFill>
              <a:hlinkClick r:id="rId2" action="ppaction://hlinksldjump"/>
            </a:endParaRPr>
          </a:p>
          <a:p>
            <a:pPr lvl="1"/>
            <a:r>
              <a:rPr lang="en-US" sz="2400"/>
              <a:t>BOM types</a:t>
            </a:r>
          </a:p>
          <a:p>
            <a:pPr lvl="1"/>
            <a:r>
              <a:rPr lang="en-US" sz="2400"/>
              <a:t>Intermediate Level Creation</a:t>
            </a:r>
          </a:p>
          <a:p>
            <a:pPr lvl="1"/>
            <a:r>
              <a:rPr lang="en-US" sz="2400"/>
              <a:t>Phantom Items</a:t>
            </a:r>
          </a:p>
          <a:p>
            <a:pPr lvl="1"/>
            <a:r>
              <a:rPr lang="en-US" sz="2400"/>
              <a:t>Common BOM</a:t>
            </a:r>
          </a:p>
          <a:p>
            <a:pPr lvl="1"/>
            <a:r>
              <a:rPr lang="en-US" sz="2400"/>
              <a:t>Link Offset</a:t>
            </a:r>
          </a:p>
          <a:p>
            <a:pPr lvl="1"/>
            <a:r>
              <a:rPr lang="en-US" sz="2400"/>
              <a:t>BOM evolution</a:t>
            </a:r>
          </a:p>
          <a:p>
            <a:pPr lvl="1"/>
            <a:r>
              <a:rPr lang="en-US" sz="2400"/>
              <a:t>By-products and co-products</a:t>
            </a:r>
          </a:p>
          <a:p>
            <a:pPr lvl="1"/>
            <a:r>
              <a:rPr lang="en-US" sz="2400"/>
              <a:t>BOM Variants</a:t>
            </a:r>
          </a:p>
          <a:p>
            <a:pPr lvl="1"/>
            <a:r>
              <a:rPr lang="en-US" sz="2400"/>
              <a:t>Linking components to routing operation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C939-EEEB-4959-BB8E-21040E445727}" type="slidenum">
              <a:rPr lang="en-US"/>
              <a:pPr/>
              <a:t>20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BOMs changes over time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4114800"/>
          </a:xfrm>
        </p:spPr>
        <p:txBody>
          <a:bodyPr/>
          <a:lstStyle/>
          <a:p>
            <a:r>
              <a:rPr lang="en-US" sz="2800" dirty="0">
                <a:solidFill>
                  <a:srgbClr val="008000"/>
                </a:solidFill>
              </a:rPr>
              <a:t>Object:</a:t>
            </a:r>
          </a:p>
          <a:p>
            <a:pPr lvl="1"/>
            <a:r>
              <a:rPr lang="en-US" sz="2400" dirty="0" smtClean="0"/>
              <a:t>Plan for future product developments (Engineering changes)</a:t>
            </a:r>
            <a:endParaRPr lang="en-US" sz="2400" dirty="0"/>
          </a:p>
          <a:p>
            <a:pPr lvl="1"/>
            <a:r>
              <a:rPr lang="en-US" sz="2400" dirty="0" smtClean="0"/>
              <a:t>Find the composition of a product manufactured in the past </a:t>
            </a:r>
            <a:r>
              <a:rPr lang="en-US" sz="2400" dirty="0" smtClean="0"/>
              <a:t>(After sales)</a:t>
            </a:r>
            <a:endParaRPr lang="en-US" sz="2400" dirty="0"/>
          </a:p>
          <a:p>
            <a:r>
              <a:rPr lang="en-US" sz="2800" dirty="0">
                <a:solidFill>
                  <a:srgbClr val="008000"/>
                </a:solidFill>
              </a:rPr>
              <a:t>Practice:</a:t>
            </a:r>
          </a:p>
          <a:p>
            <a:pPr lvl="1"/>
            <a:r>
              <a:rPr lang="en-US" sz="2400" dirty="0" smtClean="0"/>
              <a:t>Changes are identified by</a:t>
            </a:r>
            <a:endParaRPr lang="en-US" sz="2400" dirty="0"/>
          </a:p>
          <a:p>
            <a:pPr lvl="2"/>
            <a:r>
              <a:rPr lang="en-US" sz="2000" dirty="0" smtClean="0"/>
              <a:t>Validity start and end dates in product structure record</a:t>
            </a:r>
            <a:endParaRPr lang="en-US" sz="2000" dirty="0"/>
          </a:p>
          <a:p>
            <a:pPr lvl="2"/>
            <a:r>
              <a:rPr lang="en-US" sz="2000" dirty="0" smtClean="0"/>
              <a:t>Serial numbers or Engineering change notice </a:t>
            </a:r>
            <a:r>
              <a:rPr lang="en-US" sz="2000" dirty="0" smtClean="0">
                <a:solidFill>
                  <a:srgbClr val="008000"/>
                </a:solidFill>
              </a:rPr>
              <a:t>(not supported by e-Prelude)</a:t>
            </a:r>
            <a:endParaRPr lang="en-US" sz="20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4C600-3A10-470E-8816-946009640116}" type="slidenum">
              <a:rPr lang="en-US"/>
              <a:pPr/>
              <a:t>21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BOMs changes over time</a:t>
            </a:r>
            <a:endParaRPr lang="en-US" dirty="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09600" y="1292294"/>
            <a:ext cx="790312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rgbClr val="008000"/>
                </a:solidFill>
                <a:latin typeface="Arial" charset="0"/>
              </a:rPr>
              <a:t>Changes are identifies by validity </a:t>
            </a:r>
            <a:r>
              <a:rPr lang="en-US" sz="2000" dirty="0" smtClean="0">
                <a:solidFill>
                  <a:srgbClr val="000099"/>
                </a:solidFill>
                <a:latin typeface="Arial" charset="0"/>
              </a:rPr>
              <a:t>dates on product structure records</a:t>
            </a:r>
            <a:r>
              <a:rPr lang="en-US" sz="2000" dirty="0">
                <a:solidFill>
                  <a:srgbClr val="008000"/>
                </a:solidFill>
                <a:latin typeface="Arial" charset="0"/>
              </a:rPr>
              <a:t/>
            </a:r>
            <a:br>
              <a:rPr lang="en-US" sz="2000" dirty="0">
                <a:solidFill>
                  <a:srgbClr val="008000"/>
                </a:solidFill>
                <a:latin typeface="Arial" charset="0"/>
              </a:rPr>
            </a:br>
            <a:r>
              <a:rPr lang="en-US" sz="2000" dirty="0" smtClean="0">
                <a:solidFill>
                  <a:srgbClr val="008000"/>
                </a:solidFill>
                <a:latin typeface="Arial" charset="0"/>
              </a:rPr>
              <a:t>Used in the MRP process at release date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819400" y="2286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FG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143000" y="3352800"/>
            <a:ext cx="1066800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C1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971800" y="3352800"/>
            <a:ext cx="1066800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C21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4724400" y="3352800"/>
            <a:ext cx="1066800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C22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676400" y="29718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16764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3505200" y="2819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52578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4578350" y="2284998"/>
            <a:ext cx="2561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b="1" dirty="0" smtClean="0">
                <a:solidFill>
                  <a:srgbClr val="008000"/>
                </a:solidFill>
                <a:latin typeface="Arial" charset="0"/>
              </a:rPr>
              <a:t>Link valid till March 21st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5734802" y="2742198"/>
            <a:ext cx="2844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600" b="1" dirty="0" smtClean="0">
                <a:solidFill>
                  <a:srgbClr val="008000"/>
                </a:solidFill>
                <a:latin typeface="Arial" charset="0"/>
              </a:rPr>
              <a:t>Link valid from March 22nd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 flipH="1">
            <a:off x="3581400" y="2590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 flipH="1">
            <a:off x="5334000" y="3048000"/>
            <a:ext cx="3048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19812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FG</a:t>
            </a:r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1143000" y="5105400"/>
            <a:ext cx="1066800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C1</a:t>
            </a:r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2971800" y="5105400"/>
            <a:ext cx="10668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C21</a:t>
            </a:r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1676400" y="4953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41" name="Line 37"/>
          <p:cNvSpPr>
            <a:spLocks noChangeShapeType="1"/>
          </p:cNvSpPr>
          <p:nvPr/>
        </p:nvSpPr>
        <p:spPr bwMode="auto">
          <a:xfrm>
            <a:off x="25908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>
            <a:off x="1676400" y="4953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>
            <a:off x="3505200" y="4953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46" name="Rectangle 42"/>
          <p:cNvSpPr>
            <a:spLocks noChangeArrowheads="1"/>
          </p:cNvSpPr>
          <p:nvPr/>
        </p:nvSpPr>
        <p:spPr bwMode="auto">
          <a:xfrm>
            <a:off x="57912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FG</a:t>
            </a:r>
          </a:p>
        </p:txBody>
      </p:sp>
      <p:sp>
        <p:nvSpPr>
          <p:cNvPr id="21547" name="Rectangle 43"/>
          <p:cNvSpPr>
            <a:spLocks noChangeArrowheads="1"/>
          </p:cNvSpPr>
          <p:nvPr/>
        </p:nvSpPr>
        <p:spPr bwMode="auto">
          <a:xfrm>
            <a:off x="4953000" y="5105400"/>
            <a:ext cx="1066800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C1</a:t>
            </a:r>
          </a:p>
        </p:txBody>
      </p:sp>
      <p:sp>
        <p:nvSpPr>
          <p:cNvPr id="21548" name="Rectangle 44"/>
          <p:cNvSpPr>
            <a:spLocks noChangeArrowheads="1"/>
          </p:cNvSpPr>
          <p:nvPr/>
        </p:nvSpPr>
        <p:spPr bwMode="auto">
          <a:xfrm>
            <a:off x="6781800" y="5105400"/>
            <a:ext cx="10668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C22</a:t>
            </a:r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>
            <a:off x="5486400" y="4953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>
            <a:off x="64008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5486400" y="4953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52" name="Line 48"/>
          <p:cNvSpPr>
            <a:spLocks noChangeShapeType="1"/>
          </p:cNvSpPr>
          <p:nvPr/>
        </p:nvSpPr>
        <p:spPr bwMode="auto">
          <a:xfrm>
            <a:off x="7315200" y="4953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1367340" y="5713691"/>
            <a:ext cx="2326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BOM till March 21st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5232939" y="5713691"/>
            <a:ext cx="26468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BOM from March 22nd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E015-EAD4-4438-B8C1-DA97B706803A}" type="slidenum">
              <a:rPr lang="en-US"/>
              <a:pPr/>
              <a:t>22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Mass Replacement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component can be automatically replaced by another</a:t>
            </a:r>
            <a:endParaRPr lang="en-US" dirty="0"/>
          </a:p>
          <a:p>
            <a:pPr lvl="1"/>
            <a:r>
              <a:rPr lang="en-US" dirty="0" smtClean="0"/>
              <a:t>In all its where-used parent items</a:t>
            </a:r>
            <a:endParaRPr lang="en-US" dirty="0"/>
          </a:p>
          <a:p>
            <a:pPr lvl="1"/>
            <a:r>
              <a:rPr lang="en-US" dirty="0" smtClean="0"/>
              <a:t>From an effective date</a:t>
            </a:r>
            <a:endParaRPr lang="en-US" dirty="0"/>
          </a:p>
          <a:p>
            <a:r>
              <a:rPr lang="en-US" dirty="0"/>
              <a:t>Example:</a:t>
            </a:r>
          </a:p>
          <a:p>
            <a:pPr lvl="1"/>
            <a:r>
              <a:rPr lang="en-US" dirty="0" smtClean="0"/>
              <a:t>Replacing a purchased component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759CA-F5AB-4124-9ACC-32A95CC9AF59}" type="slidenum">
              <a:rPr lang="en-US"/>
              <a:pPr/>
              <a:t>23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Options and Variants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sz="2800" dirty="0">
                <a:solidFill>
                  <a:srgbClr val="009900"/>
                </a:solidFill>
              </a:rPr>
              <a:t>Definition:</a:t>
            </a:r>
          </a:p>
          <a:p>
            <a:pPr lvl="1"/>
            <a:r>
              <a:rPr lang="en-US" sz="2400" dirty="0"/>
              <a:t>an option, </a:t>
            </a:r>
            <a:r>
              <a:rPr lang="en-US" sz="2400" dirty="0" smtClean="0"/>
              <a:t>it is one or several </a:t>
            </a:r>
            <a:r>
              <a:rPr lang="en-US" sz="2400" dirty="0" smtClean="0">
                <a:solidFill>
                  <a:srgbClr val="009900"/>
                </a:solidFill>
              </a:rPr>
              <a:t>additional components</a:t>
            </a:r>
            <a:endParaRPr lang="en-US" sz="2400" dirty="0">
              <a:solidFill>
                <a:srgbClr val="009900"/>
              </a:solidFill>
            </a:endParaRPr>
          </a:p>
          <a:p>
            <a:pPr lvl="1"/>
            <a:r>
              <a:rPr lang="en-US" sz="2400" dirty="0"/>
              <a:t>a variant, </a:t>
            </a:r>
            <a:r>
              <a:rPr lang="en-US" sz="2400" dirty="0" smtClean="0"/>
              <a:t>it is one or several </a:t>
            </a:r>
            <a:r>
              <a:rPr lang="en-US" sz="2400" dirty="0" smtClean="0">
                <a:solidFill>
                  <a:srgbClr val="009900"/>
                </a:solidFill>
              </a:rPr>
              <a:t>different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components</a:t>
            </a:r>
            <a:endParaRPr lang="en-US" sz="2400" dirty="0">
              <a:solidFill>
                <a:srgbClr val="008000"/>
              </a:solidFill>
            </a:endParaRPr>
          </a:p>
          <a:p>
            <a:r>
              <a:rPr lang="en-US" sz="2800" dirty="0">
                <a:solidFill>
                  <a:srgbClr val="009900"/>
                </a:solidFill>
              </a:rPr>
              <a:t>Object</a:t>
            </a:r>
            <a:r>
              <a:rPr lang="en-US" sz="2800" dirty="0"/>
              <a:t>:</a:t>
            </a:r>
          </a:p>
          <a:p>
            <a:pPr lvl="1"/>
            <a:r>
              <a:rPr lang="en-US" sz="2400" dirty="0" smtClean="0"/>
              <a:t>Describe slightly different products without having to completely rewrite the </a:t>
            </a:r>
            <a:r>
              <a:rPr lang="en-US" sz="2400" dirty="0" smtClean="0"/>
              <a:t>BOMs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6711-D97E-46F8-BE98-A3CC5A8D00C2}" type="slidenum">
              <a:rPr lang="en-US"/>
              <a:pPr/>
              <a:t>24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Options and Variants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086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Method base + options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Phantom items grouping common components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Method base + </a:t>
            </a:r>
            <a:r>
              <a:rPr lang="en-US" dirty="0" smtClean="0"/>
              <a:t>variance</a:t>
            </a:r>
            <a:endParaRPr lang="en-US" dirty="0"/>
          </a:p>
          <a:p>
            <a:pPr lvl="1">
              <a:lnSpc>
                <a:spcPct val="90000"/>
              </a:lnSpc>
              <a:buFont typeface="Wingdings 3" pitchFamily="18" charset="2"/>
              <a:buChar char="â"/>
            </a:pPr>
            <a:r>
              <a:rPr lang="en-US" sz="2400" i="1" dirty="0" smtClean="0">
                <a:solidFill>
                  <a:srgbClr val="008000"/>
                </a:solidFill>
              </a:rPr>
              <a:t>Create as many finished products as combinations of options / variants</a:t>
            </a:r>
            <a:endParaRPr lang="en-US" sz="2400" i="1" dirty="0">
              <a:solidFill>
                <a:srgbClr val="008000"/>
              </a:solidFill>
            </a:endParaRPr>
          </a:p>
          <a:p>
            <a:pPr lvl="1">
              <a:lnSpc>
                <a:spcPct val="90000"/>
              </a:lnSpc>
              <a:buFont typeface="Wingdings 3" pitchFamily="18" charset="2"/>
              <a:buChar char="â"/>
            </a:pPr>
            <a:r>
              <a:rPr lang="en-US" sz="2400" i="1" dirty="0" smtClean="0">
                <a:solidFill>
                  <a:srgbClr val="008000"/>
                </a:solidFill>
              </a:rPr>
              <a:t>These methods can only be used at the higher </a:t>
            </a:r>
            <a:r>
              <a:rPr lang="en-US" sz="2400" i="1" dirty="0" smtClean="0">
                <a:solidFill>
                  <a:srgbClr val="008000"/>
                </a:solidFill>
              </a:rPr>
              <a:t>BOM level</a:t>
            </a:r>
            <a:endParaRPr lang="en-US" sz="2400" i="1" dirty="0" smtClean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Link selection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â"/>
            </a:pPr>
            <a:r>
              <a:rPr lang="en-US" sz="2400" i="1" dirty="0" smtClean="0">
                <a:solidFill>
                  <a:srgbClr val="008000"/>
                </a:solidFill>
              </a:rPr>
              <a:t>All the possible links are entered</a:t>
            </a:r>
            <a:br>
              <a:rPr lang="en-US" sz="2400" i="1" dirty="0" smtClean="0">
                <a:solidFill>
                  <a:srgbClr val="008000"/>
                </a:solidFill>
              </a:rPr>
            </a:br>
            <a:r>
              <a:rPr lang="en-US" sz="2400" i="1" dirty="0" smtClean="0">
                <a:solidFill>
                  <a:srgbClr val="008000"/>
                </a:solidFill>
              </a:rPr>
              <a:t>Valid links are selected using the value of an attribute</a:t>
            </a:r>
            <a:endParaRPr lang="en-US" sz="2400" i="1" dirty="0">
              <a:solidFill>
                <a:srgbClr val="008000"/>
              </a:solidFill>
            </a:endParaRPr>
          </a:p>
          <a:p>
            <a:pPr lvl="1">
              <a:lnSpc>
                <a:spcPct val="90000"/>
              </a:lnSpc>
              <a:buFont typeface="Wingdings 3" pitchFamily="18" charset="2"/>
              <a:buNone/>
            </a:pPr>
            <a:r>
              <a:rPr lang="en-US" sz="2000" dirty="0">
                <a:solidFill>
                  <a:srgbClr val="DE0A42"/>
                </a:solidFill>
              </a:rPr>
              <a:t>(</a:t>
            </a:r>
            <a:r>
              <a:rPr lang="en-US" sz="2000" dirty="0" smtClean="0">
                <a:solidFill>
                  <a:srgbClr val="DE0A42"/>
                </a:solidFill>
              </a:rPr>
              <a:t>not implemented in e-Prelude)</a:t>
            </a:r>
            <a:endParaRPr lang="en-US" sz="2000" dirty="0">
              <a:solidFill>
                <a:srgbClr val="DE0A42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2E3-8F54-40E6-A161-5371B037F08D}" type="slidenum">
              <a:rPr lang="en-US"/>
              <a:pPr/>
              <a:t>25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Base + options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752600" y="21336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</a:t>
            </a:r>
            <a:r>
              <a:rPr lang="en-US" sz="2000" dirty="0" smtClean="0">
                <a:latin typeface="Arial" charset="0"/>
              </a:rPr>
              <a:t>220</a:t>
            </a:r>
            <a:endParaRPr lang="en-US" sz="2000" dirty="0">
              <a:latin typeface="Arial" charset="0"/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5791200" y="21336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FG110</a:t>
            </a:r>
            <a:endParaRPr lang="en-US" sz="2000" dirty="0">
              <a:latin typeface="Arial" charset="0"/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533400" y="2895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Base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4648200" y="2895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Base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2438400" y="28956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6781800" y="28956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Conv110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2713" name="AutoShape 9"/>
          <p:cNvCxnSpPr>
            <a:cxnSpLocks noChangeShapeType="1"/>
            <a:stCxn id="72707" idx="2"/>
            <a:endCxn id="72709" idx="0"/>
          </p:cNvCxnSpPr>
          <p:nvPr/>
        </p:nvCxnSpPr>
        <p:spPr bwMode="auto">
          <a:xfrm rot="5400000">
            <a:off x="1524000" y="2095500"/>
            <a:ext cx="3810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2714" name="AutoShape 10"/>
          <p:cNvCxnSpPr>
            <a:cxnSpLocks noChangeShapeType="1"/>
            <a:stCxn id="72707" idx="2"/>
            <a:endCxn id="72711" idx="0"/>
          </p:cNvCxnSpPr>
          <p:nvPr/>
        </p:nvCxnSpPr>
        <p:spPr bwMode="auto">
          <a:xfrm rot="16200000" flipH="1">
            <a:off x="2552700" y="2286000"/>
            <a:ext cx="381000" cy="838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2715" name="AutoShape 11"/>
          <p:cNvCxnSpPr>
            <a:cxnSpLocks noChangeShapeType="1"/>
            <a:stCxn id="72708" idx="2"/>
            <a:endCxn id="72710" idx="0"/>
          </p:cNvCxnSpPr>
          <p:nvPr/>
        </p:nvCxnSpPr>
        <p:spPr bwMode="auto">
          <a:xfrm rot="5400000">
            <a:off x="5600700" y="2133600"/>
            <a:ext cx="381000" cy="1143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2716" name="AutoShape 12"/>
          <p:cNvCxnSpPr>
            <a:cxnSpLocks noChangeShapeType="1"/>
            <a:stCxn id="72708" idx="2"/>
            <a:endCxn id="72712" idx="0"/>
          </p:cNvCxnSpPr>
          <p:nvPr/>
        </p:nvCxnSpPr>
        <p:spPr bwMode="auto">
          <a:xfrm rot="16200000" flipH="1">
            <a:off x="6743700" y="2133600"/>
            <a:ext cx="381000" cy="1143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2718" name="Line 14"/>
          <p:cNvSpPr>
            <a:spLocks noChangeShapeType="1"/>
          </p:cNvSpPr>
          <p:nvPr/>
        </p:nvSpPr>
        <p:spPr bwMode="auto">
          <a:xfrm>
            <a:off x="1066800" y="3276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18165" y="4417110"/>
            <a:ext cx="2177571" cy="64633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b="1" dirty="0" smtClean="0">
                <a:latin typeface="Arial" charset="0"/>
              </a:rPr>
              <a:t>All common components</a:t>
            </a:r>
            <a:endParaRPr lang="en-US" b="1" dirty="0">
              <a:latin typeface="Arial" charset="0"/>
            </a:endParaRP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1777918" y="3656291"/>
            <a:ext cx="2775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dirty="0" smtClean="0">
                <a:latin typeface="Arial" charset="0"/>
              </a:rPr>
              <a:t>FG optional component</a:t>
            </a:r>
            <a:endParaRPr lang="en-US" b="1" dirty="0">
              <a:latin typeface="Arial" charset="0"/>
            </a:endParaRPr>
          </a:p>
        </p:txBody>
      </p:sp>
      <p:sp>
        <p:nvSpPr>
          <p:cNvPr id="72722" name="Line 18"/>
          <p:cNvSpPr>
            <a:spLocks noChangeShapeType="1"/>
          </p:cNvSpPr>
          <p:nvPr/>
        </p:nvSpPr>
        <p:spPr bwMode="auto">
          <a:xfrm flipV="1">
            <a:off x="3124200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6192754" y="3656291"/>
            <a:ext cx="2775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dirty="0" smtClean="0">
                <a:latin typeface="Arial" charset="0"/>
              </a:rPr>
              <a:t>FG optional component</a:t>
            </a:r>
            <a:endParaRPr lang="en-US" b="1" dirty="0">
              <a:latin typeface="Arial" charset="0"/>
            </a:endParaRPr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 flipV="1">
            <a:off x="7539038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96CC-3B79-484D-9459-B520AA919A3A}" type="slidenum">
              <a:rPr lang="en-US"/>
              <a:pPr/>
              <a:t>26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Base + </a:t>
            </a:r>
            <a:r>
              <a:rPr lang="en-US" dirty="0" smtClean="0"/>
              <a:t>variance</a:t>
            </a:r>
            <a:endParaRPr lang="en-US" dirty="0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733800" y="16002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FG220</a:t>
            </a:r>
            <a:endParaRPr lang="en-US" sz="2000" dirty="0">
              <a:latin typeface="Arial" charset="0"/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3810000" y="36576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FG110</a:t>
            </a:r>
            <a:endParaRPr lang="en-US" sz="2000" dirty="0">
              <a:latin typeface="Arial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3200400" y="2514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C1</a:t>
            </a: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5105400" y="2514600"/>
            <a:ext cx="14478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6858000" y="45720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Conv110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3737" name="AutoShape 9"/>
          <p:cNvCxnSpPr>
            <a:cxnSpLocks noChangeShapeType="1"/>
            <a:stCxn id="73731" idx="2"/>
            <a:endCxn id="73733" idx="0"/>
          </p:cNvCxnSpPr>
          <p:nvPr/>
        </p:nvCxnSpPr>
        <p:spPr bwMode="auto">
          <a:xfrm rot="5400000">
            <a:off x="3771900" y="1981200"/>
            <a:ext cx="533400" cy="533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3738" name="AutoShape 10"/>
          <p:cNvCxnSpPr>
            <a:cxnSpLocks noChangeShapeType="1"/>
            <a:stCxn id="73731" idx="2"/>
            <a:endCxn id="73735" idx="0"/>
          </p:cNvCxnSpPr>
          <p:nvPr/>
        </p:nvCxnSpPr>
        <p:spPr bwMode="auto">
          <a:xfrm rot="16200000" flipH="1">
            <a:off x="4800600" y="1485900"/>
            <a:ext cx="533400" cy="1524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3739" name="AutoShape 11"/>
          <p:cNvCxnSpPr>
            <a:cxnSpLocks noChangeShapeType="1"/>
            <a:stCxn id="73732" idx="2"/>
            <a:endCxn id="73748" idx="0"/>
          </p:cNvCxnSpPr>
          <p:nvPr/>
        </p:nvCxnSpPr>
        <p:spPr bwMode="auto">
          <a:xfrm rot="5400000">
            <a:off x="3619500" y="3810000"/>
            <a:ext cx="533400" cy="990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3740" name="AutoShape 12"/>
          <p:cNvCxnSpPr>
            <a:cxnSpLocks noChangeShapeType="1"/>
            <a:stCxn id="73732" idx="2"/>
            <a:endCxn id="73736" idx="0"/>
          </p:cNvCxnSpPr>
          <p:nvPr/>
        </p:nvCxnSpPr>
        <p:spPr bwMode="auto">
          <a:xfrm rot="16200000" flipH="1">
            <a:off x="5715000" y="2705100"/>
            <a:ext cx="53340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911257" y="3656291"/>
            <a:ext cx="20954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b="1" dirty="0" smtClean="0">
                <a:latin typeface="Arial" charset="0"/>
              </a:rPr>
              <a:t>Base item variant</a:t>
            </a:r>
            <a:endParaRPr lang="en-US" b="1" dirty="0">
              <a:latin typeface="Arial" charset="0"/>
            </a:endParaRPr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1121809" y="1522383"/>
            <a:ext cx="13949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b="1" dirty="0" smtClean="0">
                <a:latin typeface="Arial" charset="0"/>
              </a:rPr>
              <a:t>Base item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1676400" y="2514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C2</a:t>
            </a:r>
          </a:p>
        </p:txBody>
      </p:sp>
      <p:cxnSp>
        <p:nvCxnSpPr>
          <p:cNvPr id="73747" name="AutoShape 19"/>
          <p:cNvCxnSpPr>
            <a:cxnSpLocks noChangeShapeType="1"/>
            <a:stCxn id="73731" idx="2"/>
            <a:endCxn id="73746" idx="0"/>
          </p:cNvCxnSpPr>
          <p:nvPr/>
        </p:nvCxnSpPr>
        <p:spPr bwMode="auto">
          <a:xfrm rot="5400000">
            <a:off x="3009900" y="1219200"/>
            <a:ext cx="533400" cy="2057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2819400" y="4572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FG220</a:t>
            </a:r>
            <a:endParaRPr lang="en-US" sz="2000" dirty="0">
              <a:latin typeface="Arial" charset="0"/>
            </a:endParaRP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5029200" y="4572000"/>
            <a:ext cx="14478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3750" name="AutoShape 22"/>
          <p:cNvCxnSpPr>
            <a:cxnSpLocks noChangeShapeType="1"/>
            <a:stCxn id="73732" idx="2"/>
            <a:endCxn id="73749" idx="0"/>
          </p:cNvCxnSpPr>
          <p:nvPr/>
        </p:nvCxnSpPr>
        <p:spPr bwMode="auto">
          <a:xfrm rot="16200000" flipH="1">
            <a:off x="4800600" y="3619500"/>
            <a:ext cx="533400" cy="1371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3751" name="Rectangle 23"/>
          <p:cNvSpPr>
            <a:spLocks noChangeArrowheads="1"/>
          </p:cNvSpPr>
          <p:nvPr/>
        </p:nvSpPr>
        <p:spPr bwMode="auto">
          <a:xfrm>
            <a:off x="2362200" y="5562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C1</a:t>
            </a:r>
          </a:p>
        </p:txBody>
      </p:sp>
      <p:sp>
        <p:nvSpPr>
          <p:cNvPr id="73752" name="Rectangle 24"/>
          <p:cNvSpPr>
            <a:spLocks noChangeArrowheads="1"/>
          </p:cNvSpPr>
          <p:nvPr/>
        </p:nvSpPr>
        <p:spPr bwMode="auto">
          <a:xfrm>
            <a:off x="4267200" y="5562600"/>
            <a:ext cx="14478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3753" name="AutoShape 25"/>
          <p:cNvCxnSpPr>
            <a:cxnSpLocks noChangeShapeType="1"/>
            <a:stCxn id="73748" idx="2"/>
            <a:endCxn id="73751" idx="0"/>
          </p:cNvCxnSpPr>
          <p:nvPr/>
        </p:nvCxnSpPr>
        <p:spPr bwMode="auto">
          <a:xfrm rot="5400000">
            <a:off x="2857500" y="5029200"/>
            <a:ext cx="609600" cy="45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3754" name="AutoShape 26"/>
          <p:cNvCxnSpPr>
            <a:cxnSpLocks noChangeShapeType="1"/>
            <a:stCxn id="73748" idx="2"/>
            <a:endCxn id="73752" idx="0"/>
          </p:cNvCxnSpPr>
          <p:nvPr/>
        </p:nvCxnSpPr>
        <p:spPr bwMode="auto">
          <a:xfrm rot="16200000" flipH="1">
            <a:off x="3886200" y="4457700"/>
            <a:ext cx="609600" cy="1600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3755" name="Rectangle 27"/>
          <p:cNvSpPr>
            <a:spLocks noChangeArrowheads="1"/>
          </p:cNvSpPr>
          <p:nvPr/>
        </p:nvSpPr>
        <p:spPr bwMode="auto">
          <a:xfrm>
            <a:off x="838200" y="55626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C2</a:t>
            </a:r>
          </a:p>
        </p:txBody>
      </p:sp>
      <p:cxnSp>
        <p:nvCxnSpPr>
          <p:cNvPr id="73756" name="AutoShape 28"/>
          <p:cNvCxnSpPr>
            <a:cxnSpLocks noChangeShapeType="1"/>
            <a:stCxn id="73748" idx="2"/>
            <a:endCxn id="73755" idx="0"/>
          </p:cNvCxnSpPr>
          <p:nvPr/>
        </p:nvCxnSpPr>
        <p:spPr bwMode="auto">
          <a:xfrm rot="5400000">
            <a:off x="2095500" y="4267200"/>
            <a:ext cx="609600" cy="1981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5730875" y="4953000"/>
            <a:ext cx="658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(-1)</a:t>
            </a: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7342188" y="4953000"/>
            <a:ext cx="735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(+1)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360E-DEB5-4D1C-8E8E-1542D47264FD}" type="slidenum">
              <a:rPr lang="en-US"/>
              <a:pPr/>
              <a:t>27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of records</a:t>
            </a:r>
            <a:endParaRPr lang="en-US" dirty="0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1752600" y="4572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</a:t>
            </a:r>
            <a:endParaRPr lang="en-US" sz="2000" dirty="0">
              <a:latin typeface="Arial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5791200" y="45720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</a:t>
            </a:r>
            <a:endParaRPr lang="en-US" sz="2000" dirty="0">
              <a:latin typeface="Arial" charset="0"/>
            </a:endParaRP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533400" y="53340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000">
              <a:latin typeface="Arial" charset="0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4648200" y="53340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000">
              <a:latin typeface="Arial" charset="0"/>
            </a:endParaRP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2438400" y="53340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6781800" y="5334000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Conv110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4761" name="AutoShape 9"/>
          <p:cNvCxnSpPr>
            <a:cxnSpLocks noChangeShapeType="1"/>
            <a:stCxn id="74755" idx="2"/>
            <a:endCxn id="74757" idx="0"/>
          </p:cNvCxnSpPr>
          <p:nvPr/>
        </p:nvCxnSpPr>
        <p:spPr bwMode="auto">
          <a:xfrm rot="5400000">
            <a:off x="1524000" y="4533900"/>
            <a:ext cx="381000" cy="1219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62" name="AutoShape 10"/>
          <p:cNvCxnSpPr>
            <a:cxnSpLocks noChangeShapeType="1"/>
            <a:stCxn id="74755" idx="2"/>
            <a:endCxn id="74759" idx="0"/>
          </p:cNvCxnSpPr>
          <p:nvPr/>
        </p:nvCxnSpPr>
        <p:spPr bwMode="auto">
          <a:xfrm rot="16200000" flipH="1">
            <a:off x="2552700" y="4724400"/>
            <a:ext cx="381000" cy="838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63" name="AutoShape 11"/>
          <p:cNvCxnSpPr>
            <a:cxnSpLocks noChangeShapeType="1"/>
            <a:stCxn id="74756" idx="2"/>
            <a:endCxn id="74758" idx="0"/>
          </p:cNvCxnSpPr>
          <p:nvPr/>
        </p:nvCxnSpPr>
        <p:spPr bwMode="auto">
          <a:xfrm rot="5400000">
            <a:off x="5600700" y="4572000"/>
            <a:ext cx="381000" cy="1143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64" name="AutoShape 12"/>
          <p:cNvCxnSpPr>
            <a:cxnSpLocks noChangeShapeType="1"/>
            <a:stCxn id="74756" idx="2"/>
            <a:endCxn id="74760" idx="0"/>
          </p:cNvCxnSpPr>
          <p:nvPr/>
        </p:nvCxnSpPr>
        <p:spPr bwMode="auto">
          <a:xfrm rot="16200000" flipH="1">
            <a:off x="6743700" y="4572000"/>
            <a:ext cx="381000" cy="1143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3505200" y="1447800"/>
            <a:ext cx="1981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FG</a:t>
            </a:r>
            <a:endParaRPr lang="en-US" sz="2000" dirty="0">
              <a:latin typeface="Arial" charset="0"/>
            </a:endParaRP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1114290" y="1446183"/>
            <a:ext cx="16369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Generic item</a:t>
            </a:r>
            <a:endParaRPr lang="en-US" sz="2000" dirty="0">
              <a:latin typeface="Arial" charset="0"/>
            </a:endParaRPr>
          </a:p>
        </p:txBody>
      </p:sp>
      <p:sp>
        <p:nvSpPr>
          <p:cNvPr id="74768" name="Rectangle 16"/>
          <p:cNvSpPr>
            <a:spLocks noChangeArrowheads="1"/>
          </p:cNvSpPr>
          <p:nvPr/>
        </p:nvSpPr>
        <p:spPr bwMode="auto">
          <a:xfrm>
            <a:off x="2743200" y="22860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C1</a:t>
            </a:r>
          </a:p>
        </p:txBody>
      </p:sp>
      <p:sp>
        <p:nvSpPr>
          <p:cNvPr id="74769" name="Rectangle 17"/>
          <p:cNvSpPr>
            <a:spLocks noChangeArrowheads="1"/>
          </p:cNvSpPr>
          <p:nvPr/>
        </p:nvSpPr>
        <p:spPr bwMode="auto">
          <a:xfrm>
            <a:off x="4648200" y="2286000"/>
            <a:ext cx="14478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Conv220</a:t>
            </a:r>
            <a:endParaRPr lang="en-US" sz="2000" dirty="0">
              <a:latin typeface="Arial" charset="0"/>
            </a:endParaRPr>
          </a:p>
        </p:txBody>
      </p:sp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1219200" y="2286000"/>
            <a:ext cx="11430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C2</a:t>
            </a:r>
          </a:p>
        </p:txBody>
      </p:sp>
      <p:sp>
        <p:nvSpPr>
          <p:cNvPr id="74771" name="Rectangle 19"/>
          <p:cNvSpPr>
            <a:spLocks noChangeArrowheads="1"/>
          </p:cNvSpPr>
          <p:nvPr/>
        </p:nvSpPr>
        <p:spPr bwMode="auto">
          <a:xfrm>
            <a:off x="6629400" y="2286000"/>
            <a:ext cx="1447800" cy="381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Conv110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74772" name="AutoShape 20"/>
          <p:cNvCxnSpPr>
            <a:cxnSpLocks noChangeShapeType="1"/>
            <a:stCxn id="74766" idx="2"/>
            <a:endCxn id="74770" idx="0"/>
          </p:cNvCxnSpPr>
          <p:nvPr/>
        </p:nvCxnSpPr>
        <p:spPr bwMode="auto">
          <a:xfrm rot="5400000">
            <a:off x="2914650" y="704850"/>
            <a:ext cx="457200" cy="27051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73" name="AutoShape 21"/>
          <p:cNvCxnSpPr>
            <a:cxnSpLocks noChangeShapeType="1"/>
            <a:stCxn id="74766" idx="2"/>
            <a:endCxn id="74768" idx="0"/>
          </p:cNvCxnSpPr>
          <p:nvPr/>
        </p:nvCxnSpPr>
        <p:spPr bwMode="auto">
          <a:xfrm rot="5400000">
            <a:off x="3676650" y="1466850"/>
            <a:ext cx="457200" cy="11811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74" name="AutoShape 22"/>
          <p:cNvCxnSpPr>
            <a:cxnSpLocks noChangeShapeType="1"/>
            <a:stCxn id="74766" idx="2"/>
            <a:endCxn id="74769" idx="0"/>
          </p:cNvCxnSpPr>
          <p:nvPr/>
        </p:nvCxnSpPr>
        <p:spPr bwMode="auto">
          <a:xfrm rot="16200000" flipH="1">
            <a:off x="4705350" y="1619250"/>
            <a:ext cx="457200" cy="8763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4775" name="AutoShape 23"/>
          <p:cNvCxnSpPr>
            <a:cxnSpLocks noChangeShapeType="1"/>
            <a:stCxn id="74766" idx="2"/>
            <a:endCxn id="74771" idx="0"/>
          </p:cNvCxnSpPr>
          <p:nvPr/>
        </p:nvCxnSpPr>
        <p:spPr bwMode="auto">
          <a:xfrm rot="16200000" flipH="1">
            <a:off x="5695950" y="628650"/>
            <a:ext cx="457200" cy="28575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4648200" y="3246438"/>
            <a:ext cx="3657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123459" y="3182908"/>
            <a:ext cx="4312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On each record: a selection attribute</a:t>
            </a:r>
            <a:endParaRPr lang="en-US" sz="2000" dirty="0">
              <a:latin typeface="Arial" charset="0"/>
            </a:endParaRPr>
          </a:p>
        </p:txBody>
      </p:sp>
      <p:sp>
        <p:nvSpPr>
          <p:cNvPr id="74778" name="Rectangle 26"/>
          <p:cNvSpPr>
            <a:spLocks noChangeArrowheads="1"/>
          </p:cNvSpPr>
          <p:nvPr/>
        </p:nvSpPr>
        <p:spPr bwMode="auto">
          <a:xfrm>
            <a:off x="5638800" y="3246438"/>
            <a:ext cx="990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>
                <a:latin typeface="Arial" charset="0"/>
              </a:rPr>
              <a:t>Attr</a:t>
            </a:r>
            <a:endParaRPr lang="en-US" sz="2000" dirty="0">
              <a:latin typeface="Arial" charset="0"/>
            </a:endParaRP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3071321" y="3640108"/>
            <a:ext cx="1053495" cy="40011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FG-220</a:t>
            </a:r>
            <a:endParaRPr lang="en-US" sz="2000" dirty="0">
              <a:latin typeface="Arial" charset="0"/>
            </a:endParaRPr>
          </a:p>
        </p:txBody>
      </p:sp>
      <p:sp>
        <p:nvSpPr>
          <p:cNvPr id="74780" name="Rectangle 28"/>
          <p:cNvSpPr>
            <a:spLocks noChangeArrowheads="1"/>
          </p:cNvSpPr>
          <p:nvPr/>
        </p:nvSpPr>
        <p:spPr bwMode="auto">
          <a:xfrm>
            <a:off x="4648200" y="3657600"/>
            <a:ext cx="3657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4781" name="Rectangle 29"/>
          <p:cNvSpPr>
            <a:spLocks noChangeArrowheads="1"/>
          </p:cNvSpPr>
          <p:nvPr/>
        </p:nvSpPr>
        <p:spPr bwMode="auto">
          <a:xfrm>
            <a:off x="4648200" y="4038600"/>
            <a:ext cx="3657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4782" name="Rectangle 30"/>
          <p:cNvSpPr>
            <a:spLocks noChangeArrowheads="1"/>
          </p:cNvSpPr>
          <p:nvPr/>
        </p:nvSpPr>
        <p:spPr bwMode="auto">
          <a:xfrm>
            <a:off x="5638800" y="3657600"/>
            <a:ext cx="990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220</a:t>
            </a:r>
          </a:p>
        </p:txBody>
      </p:sp>
      <p:sp>
        <p:nvSpPr>
          <p:cNvPr id="74783" name="Rectangle 31"/>
          <p:cNvSpPr>
            <a:spLocks noChangeArrowheads="1"/>
          </p:cNvSpPr>
          <p:nvPr/>
        </p:nvSpPr>
        <p:spPr bwMode="auto">
          <a:xfrm>
            <a:off x="5638800" y="4038600"/>
            <a:ext cx="990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110</a:t>
            </a:r>
          </a:p>
        </p:txBody>
      </p:sp>
      <p:sp>
        <p:nvSpPr>
          <p:cNvPr id="74784" name="Text Box 32"/>
          <p:cNvSpPr txBox="1">
            <a:spLocks noChangeArrowheads="1"/>
          </p:cNvSpPr>
          <p:nvPr/>
        </p:nvSpPr>
        <p:spPr bwMode="auto">
          <a:xfrm>
            <a:off x="3080844" y="4021108"/>
            <a:ext cx="1034450" cy="40011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FG-110</a:t>
            </a:r>
            <a:endParaRPr lang="en-US" sz="2000" dirty="0">
              <a:latin typeface="Arial" charset="0"/>
            </a:endParaRP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3097755" y="4570383"/>
            <a:ext cx="14768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Variant </a:t>
            </a:r>
            <a:r>
              <a:rPr lang="en-US" sz="2000" dirty="0">
                <a:latin typeface="Arial" charset="0"/>
              </a:rPr>
              <a:t>220</a:t>
            </a:r>
          </a:p>
        </p:txBody>
      </p:sp>
      <p:sp>
        <p:nvSpPr>
          <p:cNvPr id="74786" name="Text Box 34"/>
          <p:cNvSpPr txBox="1">
            <a:spLocks noChangeArrowheads="1"/>
          </p:cNvSpPr>
          <p:nvPr/>
        </p:nvSpPr>
        <p:spPr bwMode="auto">
          <a:xfrm>
            <a:off x="7145876" y="4570383"/>
            <a:ext cx="14578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Variant </a:t>
            </a:r>
            <a:r>
              <a:rPr lang="en-US" sz="2000" dirty="0">
                <a:latin typeface="Arial" charset="0"/>
              </a:rPr>
              <a:t>110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0041E-A4C0-489F-9F67-09CC1A3F6AEC}" type="slidenum">
              <a:rPr lang="en-US"/>
              <a:pPr/>
              <a:t>28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By-product</a:t>
            </a:r>
            <a:r>
              <a:rPr lang="en-US" dirty="0" smtClean="0"/>
              <a:t> or co-product</a:t>
            </a: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2443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8000"/>
                </a:solidFill>
              </a:rPr>
              <a:t>Object: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Describe the fact that a by-product is created when the main product is manufactured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8000"/>
                </a:solidFill>
              </a:rPr>
              <a:t>Method: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crate the by-product as a </a:t>
            </a:r>
            <a:r>
              <a:rPr lang="en-US" sz="2400" dirty="0"/>
              <a:t>component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Enter a </a:t>
            </a:r>
            <a:r>
              <a:rPr lang="en-US" sz="2400" b="1" dirty="0" smtClean="0">
                <a:solidFill>
                  <a:srgbClr val="008000"/>
                </a:solidFill>
              </a:rPr>
              <a:t>negative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rgbClr val="008000"/>
                </a:solidFill>
              </a:rPr>
              <a:t>coefficient </a:t>
            </a:r>
            <a:r>
              <a:rPr lang="en-US" sz="2400" dirty="0" smtClean="0"/>
              <a:t>on the record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8000"/>
                </a:solidFill>
              </a:rPr>
              <a:t>Example: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749425" y="4648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Produit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835025" y="5638800"/>
            <a:ext cx="1447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Material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2663825" y="5638800"/>
            <a:ext cx="16002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By-product</a:t>
            </a:r>
            <a:endParaRPr lang="en-US" sz="2000" dirty="0">
              <a:latin typeface="Arial" charset="0"/>
            </a:endParaRPr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1520825" y="5257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2511425" y="502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1520825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502025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304800" y="5181600"/>
            <a:ext cx="1157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solidFill>
                  <a:srgbClr val="008000"/>
                </a:solidFill>
                <a:latin typeface="Arial" charset="0"/>
              </a:rPr>
              <a:t>Coef. : 2,5</a:t>
            </a:r>
            <a:endParaRPr lang="en-US" sz="2000" b="1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3521075" y="5181600"/>
            <a:ext cx="1055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b="1">
                <a:solidFill>
                  <a:srgbClr val="008000"/>
                </a:solidFill>
                <a:latin typeface="Arial" charset="0"/>
              </a:rPr>
              <a:t>Coef. : -1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4572000" y="4461599"/>
            <a:ext cx="4572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90500" indent="-190500"/>
            <a:r>
              <a:rPr lang="en-US" dirty="0" smtClean="0"/>
              <a:t>When planning 1000 products</a:t>
            </a:r>
            <a:br>
              <a:rPr lang="en-US" dirty="0" smtClean="0"/>
            </a:br>
            <a:r>
              <a:rPr lang="en-US" dirty="0" smtClean="0"/>
              <a:t>- a need for 2500 is created on the material</a:t>
            </a:r>
            <a:br>
              <a:rPr lang="en-US" dirty="0" smtClean="0"/>
            </a:br>
            <a:r>
              <a:rPr lang="en-US" dirty="0" smtClean="0"/>
              <a:t>- a negative requirement of 1000 is created on the by-product which gives rise to an </a:t>
            </a:r>
            <a:r>
              <a:rPr lang="en-US" dirty="0" smtClean="0"/>
              <a:t>inventory receipt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798F-0E0C-49DE-964D-D37557FA9B41}" type="slidenum">
              <a:rPr lang="en-US"/>
              <a:pPr/>
              <a:t>29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/>
          <a:lstStyle/>
          <a:p>
            <a:r>
              <a:rPr lang="en-US"/>
              <a:t>BOM Variants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4191000"/>
          </a:xfrm>
        </p:spPr>
        <p:txBody>
          <a:bodyPr/>
          <a:lstStyle/>
          <a:p>
            <a:r>
              <a:rPr lang="en-US" sz="2400" dirty="0" smtClean="0"/>
              <a:t>A parent item has necessarily at least </a:t>
            </a:r>
            <a:r>
              <a:rPr lang="en-US" sz="2400" dirty="0" smtClean="0">
                <a:solidFill>
                  <a:srgbClr val="009900"/>
                </a:solidFill>
              </a:rPr>
              <a:t>one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9900"/>
                </a:solidFill>
              </a:rPr>
              <a:t>Manufacturing BOM (M)</a:t>
            </a:r>
            <a:endParaRPr lang="en-US" sz="2400" dirty="0">
              <a:solidFill>
                <a:srgbClr val="009900"/>
              </a:solidFill>
            </a:endParaRPr>
          </a:p>
          <a:p>
            <a:pPr lvl="1"/>
            <a:r>
              <a:rPr lang="en-US" sz="2000" dirty="0" smtClean="0"/>
              <a:t>Used in the MRP process</a:t>
            </a:r>
            <a:endParaRPr lang="en-US" sz="2000" dirty="0"/>
          </a:p>
          <a:p>
            <a:r>
              <a:rPr lang="en-US" sz="2400" dirty="0" smtClean="0"/>
              <a:t>You can create one or more variants of </a:t>
            </a:r>
            <a:r>
              <a:rPr lang="en-US" sz="2400" dirty="0" smtClean="0"/>
              <a:t>M BOMs</a:t>
            </a:r>
            <a:endParaRPr lang="en-US" sz="2400" dirty="0" smtClean="0"/>
          </a:p>
          <a:p>
            <a:pPr lvl="1"/>
            <a:r>
              <a:rPr lang="en-US" sz="2000" dirty="0" smtClean="0"/>
              <a:t>Can be used to update requirements of a planned order</a:t>
            </a:r>
          </a:p>
          <a:p>
            <a:pPr lvl="1"/>
            <a:r>
              <a:rPr lang="en-US" sz="2000" dirty="0" smtClean="0"/>
              <a:t>Select a name in the variant list table (Engineering menu)</a:t>
            </a:r>
            <a:endParaRPr lang="en-US" sz="2000" dirty="0"/>
          </a:p>
          <a:p>
            <a:pPr lvl="1"/>
            <a:r>
              <a:rPr lang="en-US" sz="2000" dirty="0" smtClean="0"/>
              <a:t>A BOM variant is linked to a routing</a:t>
            </a:r>
            <a:endParaRPr lang="en-US" sz="2000" dirty="0"/>
          </a:p>
          <a:p>
            <a:r>
              <a:rPr lang="en-US" sz="2400" dirty="0"/>
              <a:t>Examples</a:t>
            </a:r>
          </a:p>
          <a:p>
            <a:pPr lvl="1"/>
            <a:r>
              <a:rPr lang="en-US" sz="2000" dirty="0" smtClean="0"/>
              <a:t>A component is purchased instead of being manufactured</a:t>
            </a:r>
            <a:endParaRPr lang="en-US" sz="2000" dirty="0"/>
          </a:p>
          <a:p>
            <a:pPr lvl="1"/>
            <a:r>
              <a:rPr lang="en-US" sz="2000" dirty="0" smtClean="0"/>
              <a:t>Temporary transfer of work load to a contractor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725C-9A02-4DDF-B609-B9A88C6B5E71}" type="slidenum">
              <a:rPr lang="en-US"/>
              <a:pPr/>
              <a:t>3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143000"/>
          </a:xfrm>
        </p:spPr>
        <p:txBody>
          <a:bodyPr/>
          <a:lstStyle/>
          <a:p>
            <a:r>
              <a:rPr lang="en-US"/>
              <a:t>BOM decimals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For each item, the number of decimals used for the coefficient of its BOM links should be specified</a:t>
            </a:r>
          </a:p>
          <a:p>
            <a:pPr>
              <a:lnSpc>
                <a:spcPct val="90000"/>
              </a:lnSpc>
            </a:pPr>
            <a:r>
              <a:rPr lang="en-US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/>
              <a:t>Assembled product: 0 decimal</a:t>
            </a:r>
          </a:p>
          <a:p>
            <a:pPr lvl="2">
              <a:lnSpc>
                <a:spcPct val="90000"/>
              </a:lnSpc>
            </a:pPr>
            <a:r>
              <a:rPr lang="en-US" i="1"/>
              <a:t>Only an integer number of components can be mounted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chemical combination: 4 decimals</a:t>
            </a:r>
          </a:p>
          <a:p>
            <a:pPr lvl="2">
              <a:lnSpc>
                <a:spcPct val="90000"/>
              </a:lnSpc>
            </a:pPr>
            <a:r>
              <a:rPr lang="en-US" i="1"/>
              <a:t>0.0253 kg for a component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D4AF5-5E01-4A29-9157-C2047C553982}" type="slidenum">
              <a:rPr lang="en-US"/>
              <a:pPr/>
              <a:t>30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Variants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313332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Method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Create BOM Variant Table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(menu </a:t>
            </a:r>
            <a:r>
              <a:rPr lang="en-US" sz="2000" dirty="0" smtClean="0">
                <a:solidFill>
                  <a:srgbClr val="009900"/>
                </a:solidFill>
              </a:rPr>
              <a:t>Engineering</a:t>
            </a:r>
            <a:r>
              <a:rPr lang="en-US" sz="2000" dirty="0" smtClean="0"/>
              <a:t>, </a:t>
            </a:r>
            <a:r>
              <a:rPr lang="en-US" sz="2000" dirty="0" smtClean="0"/>
              <a:t>option </a:t>
            </a:r>
            <a:r>
              <a:rPr lang="en-US" sz="2000" dirty="0" smtClean="0">
                <a:solidFill>
                  <a:srgbClr val="009900"/>
                </a:solidFill>
              </a:rPr>
              <a:t>BOM Variant Table</a:t>
            </a:r>
            <a:r>
              <a:rPr lang="en-US" sz="2000" dirty="0" smtClean="0"/>
              <a:t>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Create for each variant, the item BOM (</a:t>
            </a:r>
            <a:r>
              <a:rPr lang="en-US" sz="2000" dirty="0" smtClean="0">
                <a:solidFill>
                  <a:srgbClr val="009900"/>
                </a:solidFill>
              </a:rPr>
              <a:t>Bill of Materials Maintenance </a:t>
            </a:r>
            <a:r>
              <a:rPr lang="en-US" sz="2000" dirty="0" smtClean="0"/>
              <a:t>page)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Assign a BOM variant to Item routings (</a:t>
            </a:r>
            <a:r>
              <a:rPr lang="en-US" sz="2000" dirty="0" smtClean="0">
                <a:solidFill>
                  <a:srgbClr val="009900"/>
                </a:solidFill>
              </a:rPr>
              <a:t>Item Maintenance</a:t>
            </a:r>
            <a:r>
              <a:rPr lang="en-US" sz="2000" dirty="0" smtClean="0"/>
              <a:t> page, </a:t>
            </a:r>
            <a:r>
              <a:rPr lang="en-US" sz="2000" dirty="0" smtClean="0">
                <a:solidFill>
                  <a:srgbClr val="009900"/>
                </a:solidFill>
              </a:rPr>
              <a:t>Routing </a:t>
            </a:r>
            <a:r>
              <a:rPr lang="en-US" sz="2000" dirty="0" smtClean="0"/>
              <a:t>grid)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The planning process will </a:t>
            </a:r>
            <a:r>
              <a:rPr lang="en-US" sz="2400" dirty="0" smtClean="0"/>
              <a:t>take into account </a:t>
            </a:r>
            <a:r>
              <a:rPr lang="en-US" sz="2400" dirty="0" smtClean="0"/>
              <a:t>the item release routing and the BOM variant attached</a:t>
            </a:r>
            <a:endParaRPr lang="en-US" sz="24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1177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869160"/>
            <a:ext cx="8552631" cy="149016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841B-925E-4549-B773-53390FBF57CD}" type="slidenum">
              <a:rPr lang="en-US"/>
              <a:pPr/>
              <a:t>31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BOM </a:t>
            </a:r>
            <a:r>
              <a:rPr lang="en-US" dirty="0" smtClean="0"/>
              <a:t>Variant Selection</a:t>
            </a:r>
            <a:endParaRPr lang="en-US" dirty="0"/>
          </a:p>
        </p:txBody>
      </p:sp>
      <p:pic>
        <p:nvPicPr>
          <p:cNvPr id="6247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44824"/>
            <a:ext cx="7524328" cy="29149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10" name="Rectangle à coins arrondis 9"/>
          <p:cNvSpPr/>
          <p:nvPr/>
        </p:nvSpPr>
        <p:spPr bwMode="auto">
          <a:xfrm>
            <a:off x="5364088" y="2348880"/>
            <a:ext cx="2808312" cy="1440160"/>
          </a:xfrm>
          <a:prstGeom prst="roundRect">
            <a:avLst/>
          </a:prstGeom>
          <a:noFill/>
          <a:ln w="5715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00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412776"/>
            <a:ext cx="6045299" cy="4716191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65AD-AD5D-4EB3-9726-5976821C96BA}" type="slidenum">
              <a:rPr lang="en-US"/>
              <a:pPr/>
              <a:t>32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Specifying BOM </a:t>
            </a:r>
            <a:r>
              <a:rPr lang="en-US" dirty="0"/>
              <a:t>Variants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699792" y="5517232"/>
            <a:ext cx="2880320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smtClean="0"/>
              <a:t>For each </a:t>
            </a:r>
            <a:r>
              <a:rPr lang="en-US" sz="1600" dirty="0" smtClean="0"/>
              <a:t>routing, </a:t>
            </a:r>
            <a:r>
              <a:rPr lang="en-US" sz="1600" dirty="0" smtClean="0"/>
              <a:t>it is possible to attach a </a:t>
            </a:r>
            <a:r>
              <a:rPr lang="en-US" sz="1600" dirty="0" smtClean="0"/>
              <a:t>BOM variant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5724128" y="5445224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73F8-289C-4462-BE54-C33B19D3FC8C}" type="slidenum">
              <a:rPr lang="en-US"/>
              <a:pPr/>
              <a:t>33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772400" cy="1143000"/>
          </a:xfrm>
        </p:spPr>
        <p:txBody>
          <a:bodyPr/>
          <a:lstStyle/>
          <a:p>
            <a:r>
              <a:rPr lang="en-US" dirty="0"/>
              <a:t>BOM Variants </a:t>
            </a:r>
            <a:br>
              <a:rPr lang="en-US" dirty="0"/>
            </a:br>
            <a:r>
              <a:rPr lang="en-US" dirty="0" smtClean="0"/>
              <a:t>(another </a:t>
            </a:r>
            <a:r>
              <a:rPr lang="en-US" dirty="0"/>
              <a:t>solution)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657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Create Phantom items as parent items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Create BOM variants for each Phantom item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Attach one of these phantom items to the manufactured item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permanently (BOM of manufactured item)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temporarily (for one work order)</a:t>
            </a:r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E495-8DE2-4C45-9E20-19922CC73777}" type="slidenum">
              <a:rPr lang="en-US"/>
              <a:pPr/>
              <a:t>34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772400" cy="1143000"/>
          </a:xfrm>
        </p:spPr>
        <p:txBody>
          <a:bodyPr/>
          <a:lstStyle/>
          <a:p>
            <a:r>
              <a:rPr lang="en-US" dirty="0"/>
              <a:t>BOM Variants </a:t>
            </a:r>
            <a:br>
              <a:rPr lang="en-US" dirty="0"/>
            </a:br>
            <a:r>
              <a:rPr lang="en-US" dirty="0" smtClean="0"/>
              <a:t>(another solution</a:t>
            </a:r>
            <a:r>
              <a:rPr lang="en-US" dirty="0"/>
              <a:t>)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275856" y="2132856"/>
            <a:ext cx="252028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Manufactured item</a:t>
            </a:r>
            <a:endParaRPr lang="en-US" sz="2000" dirty="0">
              <a:latin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600200" y="3276600"/>
            <a:ext cx="1295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Variant </a:t>
            </a: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6324600" y="3276600"/>
            <a:ext cx="1295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Arial" charset="0"/>
              </a:rPr>
              <a:t>Variant </a:t>
            </a:r>
            <a:r>
              <a:rPr lang="en-US" sz="2000" dirty="0">
                <a:latin typeface="Arial" charset="0"/>
              </a:rPr>
              <a:t>2</a:t>
            </a: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 flipH="1">
            <a:off x="2286000" y="2667000"/>
            <a:ext cx="20574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648200" y="2667000"/>
            <a:ext cx="2057400" cy="609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609600" y="43434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C1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1905000" y="43434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C2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3200400" y="43434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C3</a:t>
            </a: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5410200" y="42672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A1</a:t>
            </a: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6705600" y="42672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C2</a:t>
            </a:r>
          </a:p>
        </p:txBody>
      </p:sp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8001000" y="4267200"/>
            <a:ext cx="685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C’3</a:t>
            </a:r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>
            <a:off x="22098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>
            <a:off x="9144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>
            <a:off x="9144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>
            <a:off x="35052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>
            <a:off x="70104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>
            <a:off x="57150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6" name="Line 20"/>
          <p:cNvSpPr>
            <a:spLocks noChangeShapeType="1"/>
          </p:cNvSpPr>
          <p:nvPr/>
        </p:nvSpPr>
        <p:spPr bwMode="auto">
          <a:xfrm>
            <a:off x="57150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7" name="Line 21"/>
          <p:cNvSpPr>
            <a:spLocks noChangeShapeType="1"/>
          </p:cNvSpPr>
          <p:nvPr/>
        </p:nvSpPr>
        <p:spPr bwMode="auto">
          <a:xfrm>
            <a:off x="83058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3830356" y="3381345"/>
            <a:ext cx="1338828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latin typeface="Arial" charset="0"/>
              </a:rPr>
              <a:t>Phantoms</a:t>
            </a:r>
            <a:endParaRPr lang="en-US" sz="2000" i="1" dirty="0">
              <a:latin typeface="Arial" charset="0"/>
            </a:endParaRPr>
          </a:p>
        </p:txBody>
      </p:sp>
      <p:sp>
        <p:nvSpPr>
          <p:cNvPr id="65559" name="Line 23"/>
          <p:cNvSpPr>
            <a:spLocks noChangeShapeType="1"/>
          </p:cNvSpPr>
          <p:nvPr/>
        </p:nvSpPr>
        <p:spPr bwMode="auto">
          <a:xfrm flipH="1">
            <a:off x="3048000" y="3581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60" name="Line 24"/>
          <p:cNvSpPr>
            <a:spLocks noChangeShapeType="1"/>
          </p:cNvSpPr>
          <p:nvPr/>
        </p:nvSpPr>
        <p:spPr bwMode="auto">
          <a:xfrm>
            <a:off x="5257800" y="3581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FD7-E7EA-437A-AF54-AC721501DEC7}" type="slidenum">
              <a:rPr lang="en-US"/>
              <a:pPr/>
              <a:t>35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52400"/>
            <a:ext cx="7381056" cy="1143000"/>
          </a:xfrm>
        </p:spPr>
        <p:txBody>
          <a:bodyPr/>
          <a:lstStyle/>
          <a:p>
            <a:r>
              <a:rPr lang="en-US" dirty="0" smtClean="0"/>
              <a:t>Attaching components to each operation</a:t>
            </a:r>
            <a:endParaRPr lang="en-US" dirty="0"/>
          </a:p>
        </p:txBody>
      </p:sp>
      <p:grpSp>
        <p:nvGrpSpPr>
          <p:cNvPr id="66563" name="Group 3"/>
          <p:cNvGrpSpPr>
            <a:grpSpLocks/>
          </p:cNvGrpSpPr>
          <p:nvPr/>
        </p:nvGrpSpPr>
        <p:grpSpPr bwMode="auto">
          <a:xfrm>
            <a:off x="609600" y="2178050"/>
            <a:ext cx="7620000" cy="533400"/>
            <a:chOff x="384" y="1296"/>
            <a:chExt cx="4800" cy="336"/>
          </a:xfrm>
        </p:grpSpPr>
        <p:sp>
          <p:nvSpPr>
            <p:cNvPr id="66564" name="Line 4"/>
            <p:cNvSpPr>
              <a:spLocks noChangeShapeType="1"/>
            </p:cNvSpPr>
            <p:nvPr/>
          </p:nvSpPr>
          <p:spPr bwMode="auto">
            <a:xfrm>
              <a:off x="384" y="1488"/>
              <a:ext cx="4800" cy="0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65" name="Rectangle 5"/>
            <p:cNvSpPr>
              <a:spLocks noChangeArrowheads="1"/>
            </p:cNvSpPr>
            <p:nvPr/>
          </p:nvSpPr>
          <p:spPr bwMode="auto">
            <a:xfrm>
              <a:off x="672" y="1296"/>
              <a:ext cx="768" cy="3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Op. 010</a:t>
              </a:r>
            </a:p>
          </p:txBody>
        </p:sp>
        <p:sp>
          <p:nvSpPr>
            <p:cNvPr id="66566" name="Rectangle 6"/>
            <p:cNvSpPr>
              <a:spLocks noChangeArrowheads="1"/>
            </p:cNvSpPr>
            <p:nvPr/>
          </p:nvSpPr>
          <p:spPr bwMode="auto">
            <a:xfrm>
              <a:off x="1776" y="1296"/>
              <a:ext cx="768" cy="3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Op. 020</a:t>
              </a:r>
            </a:p>
          </p:txBody>
        </p:sp>
        <p:sp>
          <p:nvSpPr>
            <p:cNvPr id="66567" name="Rectangle 7"/>
            <p:cNvSpPr>
              <a:spLocks noChangeArrowheads="1"/>
            </p:cNvSpPr>
            <p:nvPr/>
          </p:nvSpPr>
          <p:spPr bwMode="auto">
            <a:xfrm>
              <a:off x="2880" y="1296"/>
              <a:ext cx="768" cy="3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Op. 030</a:t>
              </a:r>
            </a:p>
          </p:txBody>
        </p:sp>
        <p:sp>
          <p:nvSpPr>
            <p:cNvPr id="66568" name="Rectangle 8"/>
            <p:cNvSpPr>
              <a:spLocks noChangeArrowheads="1"/>
            </p:cNvSpPr>
            <p:nvPr/>
          </p:nvSpPr>
          <p:spPr bwMode="auto">
            <a:xfrm>
              <a:off x="3984" y="1296"/>
              <a:ext cx="768" cy="3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Op. 040</a:t>
              </a:r>
            </a:p>
          </p:txBody>
        </p:sp>
      </p:grp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7236296" y="3016250"/>
            <a:ext cx="1656184" cy="55676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Manufactured</a:t>
            </a: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/>
            </a:r>
            <a:br>
              <a:rPr lang="en-US" sz="1600" b="1" dirty="0">
                <a:solidFill>
                  <a:schemeClr val="bg1"/>
                </a:solidFill>
                <a:latin typeface="Arial" charset="0"/>
              </a:rPr>
            </a:b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Item</a:t>
            </a:r>
            <a:endParaRPr lang="en-US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1066800" y="3016250"/>
            <a:ext cx="1219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Material </a:t>
            </a:r>
            <a:r>
              <a:rPr lang="en-US" b="1" dirty="0">
                <a:latin typeface="Arial" charset="0"/>
              </a:rPr>
              <a:t>1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 flipV="1">
            <a:off x="1676400" y="271145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4495800" y="3930650"/>
            <a:ext cx="1219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Material </a:t>
            </a:r>
            <a:r>
              <a:rPr lang="en-US" b="1" dirty="0">
                <a:latin typeface="Arial" charset="0"/>
              </a:rPr>
              <a:t>2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5334000" y="3016250"/>
            <a:ext cx="12192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latin typeface="Arial" charset="0"/>
              </a:rPr>
              <a:t>S / </a:t>
            </a:r>
            <a:r>
              <a:rPr lang="en-US" b="1" dirty="0" smtClean="0">
                <a:latin typeface="Arial" charset="0"/>
              </a:rPr>
              <a:t>A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 flipV="1">
            <a:off x="5105400" y="271145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 flipV="1">
            <a:off x="5562600" y="271145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228600" y="4656763"/>
            <a:ext cx="806663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81000" indent="-381000"/>
            <a:r>
              <a:rPr lang="en-US" sz="2200" dirty="0" smtClean="0">
                <a:latin typeface="Arial" charset="0"/>
              </a:rPr>
              <a:t>It is indicated to which routing operation the component is used</a:t>
            </a:r>
            <a:endParaRPr lang="en-US" sz="2200" dirty="0">
              <a:latin typeface="Arial" charset="0"/>
            </a:endParaRPr>
          </a:p>
          <a:p>
            <a:pPr marL="381000" indent="-381000"/>
            <a:r>
              <a:rPr lang="en-US" sz="2200" dirty="0" smtClean="0">
                <a:latin typeface="Arial" charset="0"/>
              </a:rPr>
              <a:t>This information is used for</a:t>
            </a:r>
            <a:endParaRPr lang="en-US" sz="2200" dirty="0">
              <a:latin typeface="Arial" charset="0"/>
            </a:endParaRPr>
          </a:p>
          <a:p>
            <a:pPr marL="381000" indent="-381000">
              <a:buFontTx/>
              <a:buChar char="•"/>
            </a:pPr>
            <a:r>
              <a:rPr lang="en-US" sz="2200" dirty="0" smtClean="0">
                <a:latin typeface="Arial" charset="0"/>
              </a:rPr>
              <a:t>Planning components requirements</a:t>
            </a:r>
            <a:endParaRPr lang="en-US" sz="2200" dirty="0">
              <a:latin typeface="Arial" charset="0"/>
            </a:endParaRPr>
          </a:p>
          <a:p>
            <a:pPr marL="381000" indent="-381000">
              <a:buFontTx/>
              <a:buChar char="•"/>
            </a:pPr>
            <a:r>
              <a:rPr lang="en-US" sz="2200" dirty="0" smtClean="0">
                <a:latin typeface="Arial" charset="0"/>
              </a:rPr>
              <a:t>Components </a:t>
            </a:r>
            <a:r>
              <a:rPr lang="en-US" sz="2200" dirty="0" err="1" smtClean="0">
                <a:latin typeface="Arial" charset="0"/>
              </a:rPr>
              <a:t>backflush</a:t>
            </a:r>
            <a:r>
              <a:rPr lang="en-US" sz="2200" dirty="0" smtClean="0">
                <a:latin typeface="Arial" charset="0"/>
              </a:rPr>
              <a:t> </a:t>
            </a:r>
            <a:r>
              <a:rPr lang="en-US" sz="2200" dirty="0" smtClean="0">
                <a:latin typeface="Arial" charset="0"/>
              </a:rPr>
              <a:t>at </a:t>
            </a:r>
            <a:r>
              <a:rPr lang="en-US" sz="2200" dirty="0" smtClean="0">
                <a:latin typeface="Arial" charset="0"/>
              </a:rPr>
              <a:t>each operation</a:t>
            </a:r>
            <a:endParaRPr lang="en-US" sz="2200" dirty="0">
              <a:latin typeface="Arial" charset="0"/>
            </a:endParaRP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056402" y="1719233"/>
            <a:ext cx="26629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solidFill>
                  <a:srgbClr val="008000"/>
                </a:solidFill>
                <a:latin typeface="Arial" charset="0"/>
              </a:rPr>
              <a:t>Manufacturing routing</a:t>
            </a:r>
            <a:endParaRPr lang="en-US" sz="2000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9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988840"/>
            <a:ext cx="7143750" cy="41338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AF08-18F4-4FC4-9B51-1C2A15267E59}" type="slidenum">
              <a:rPr lang="en-US"/>
              <a:pPr/>
              <a:t>36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Attaching components to each operation</a:t>
            </a:r>
            <a:endParaRPr lang="en-US" dirty="0"/>
          </a:p>
        </p:txBody>
      </p:sp>
      <p:sp>
        <p:nvSpPr>
          <p:cNvPr id="67588" name="AutoShape 4"/>
          <p:cNvSpPr>
            <a:spLocks noChangeArrowheads="1"/>
          </p:cNvSpPr>
          <p:nvPr/>
        </p:nvSpPr>
        <p:spPr bwMode="auto">
          <a:xfrm>
            <a:off x="1979712" y="5068416"/>
            <a:ext cx="61796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7589" name="AutoShape 5"/>
          <p:cNvSpPr>
            <a:spLocks noChangeArrowheads="1"/>
          </p:cNvSpPr>
          <p:nvPr/>
        </p:nvSpPr>
        <p:spPr bwMode="auto">
          <a:xfrm>
            <a:off x="2627784" y="5013176"/>
            <a:ext cx="5616624" cy="381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107504" y="5013176"/>
            <a:ext cx="1820084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rgbClr val="008000"/>
                </a:solidFill>
                <a:latin typeface="Arial" charset="0"/>
              </a:rPr>
              <a:t>Nouvelle zone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18E3-BC06-4B56-98F8-1C8C0131BC52}" type="slidenum">
              <a:rPr lang="en-US"/>
              <a:pPr/>
              <a:t>37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52400"/>
            <a:ext cx="7389440" cy="1143000"/>
          </a:xfrm>
        </p:spPr>
        <p:txBody>
          <a:bodyPr/>
          <a:lstStyle/>
          <a:p>
            <a:r>
              <a:rPr lang="en-US" dirty="0" smtClean="0"/>
              <a:t>Attaching components to each operation</a:t>
            </a:r>
            <a:endParaRPr lang="en-US" dirty="0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990600" y="2971800"/>
            <a:ext cx="18288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Op. 010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3048000" y="2971800"/>
            <a:ext cx="10668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Op. 020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343400" y="2971800"/>
            <a:ext cx="28956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Op. 030</a:t>
            </a: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7391400" y="2971800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Op. 040</a:t>
            </a:r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8382000" y="2286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>
            <a:off x="73914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43434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30480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990600" y="3505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990600" y="2286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7473097" y="1736209"/>
            <a:ext cx="16209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 smtClean="0">
                <a:latin typeface="Arial" charset="0"/>
              </a:rPr>
              <a:t>WO Due Date</a:t>
            </a:r>
            <a:endParaRPr lang="en-US" dirty="0">
              <a:latin typeface="Arial" charset="0"/>
            </a:endParaRP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213002" y="1736209"/>
            <a:ext cx="20441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 smtClean="0">
                <a:latin typeface="Arial" charset="0"/>
              </a:rPr>
              <a:t>WO Release Date</a:t>
            </a:r>
            <a:endParaRPr lang="en-US" dirty="0">
              <a:latin typeface="Arial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656388" y="4175125"/>
            <a:ext cx="1731962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Due date</a:t>
            </a:r>
            <a:endParaRPr lang="en-US" sz="1600" dirty="0" smtClean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for components</a:t>
            </a:r>
          </a:p>
          <a:p>
            <a:pPr algn="ctr"/>
            <a:r>
              <a:rPr lang="en-US" sz="1600" dirty="0" smtClean="0">
                <a:latin typeface="Arial" charset="0"/>
              </a:rPr>
              <a:t>attached</a:t>
            </a:r>
          </a:p>
          <a:p>
            <a:pPr algn="ctr"/>
            <a:r>
              <a:rPr lang="en-US" sz="1600" dirty="0" smtClean="0">
                <a:latin typeface="Arial" charset="0"/>
              </a:rPr>
              <a:t>to operation </a:t>
            </a:r>
            <a:r>
              <a:rPr lang="en-US" sz="1600" dirty="0">
                <a:latin typeface="Arial" charset="0"/>
              </a:rPr>
              <a:t>040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3836988" y="4175125"/>
            <a:ext cx="1731962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Due date</a:t>
            </a:r>
            <a:endParaRPr lang="en-US" sz="1600" dirty="0" smtClean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for components</a:t>
            </a:r>
          </a:p>
          <a:p>
            <a:pPr algn="ctr"/>
            <a:r>
              <a:rPr lang="en-US" sz="1600" dirty="0" smtClean="0">
                <a:latin typeface="Arial" charset="0"/>
              </a:rPr>
              <a:t>attached</a:t>
            </a:r>
          </a:p>
          <a:p>
            <a:pPr algn="ctr"/>
            <a:r>
              <a:rPr lang="en-US" sz="1600" dirty="0" smtClean="0">
                <a:latin typeface="Arial" charset="0"/>
              </a:rPr>
              <a:t>to operation 030</a:t>
            </a:r>
            <a:endParaRPr lang="en-US" sz="1600" dirty="0">
              <a:latin typeface="Arial" charset="0"/>
            </a:endParaRP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071688" y="4175125"/>
            <a:ext cx="1731962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Due date</a:t>
            </a:r>
            <a:endParaRPr lang="en-US" sz="1600" dirty="0" smtClean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for components</a:t>
            </a:r>
          </a:p>
          <a:p>
            <a:pPr algn="ctr"/>
            <a:r>
              <a:rPr lang="en-US" sz="1600" dirty="0" smtClean="0">
                <a:latin typeface="Arial" charset="0"/>
              </a:rPr>
              <a:t>attached</a:t>
            </a:r>
          </a:p>
          <a:p>
            <a:pPr algn="ctr"/>
            <a:r>
              <a:rPr lang="en-US" sz="1600" dirty="0" smtClean="0">
                <a:latin typeface="Arial" charset="0"/>
              </a:rPr>
              <a:t>to operation 020</a:t>
            </a:r>
            <a:endParaRPr lang="en-US" sz="1600" dirty="0">
              <a:latin typeface="Arial" charset="0"/>
            </a:endParaRP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31056" y="4168884"/>
            <a:ext cx="17572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smtClean="0">
                <a:latin typeface="Arial" charset="0"/>
              </a:rPr>
              <a:t>Due date</a:t>
            </a:r>
            <a:endParaRPr lang="en-US" sz="1600" dirty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for components</a:t>
            </a:r>
            <a:endParaRPr lang="en-US" sz="1600" dirty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attached</a:t>
            </a:r>
            <a:endParaRPr lang="en-US" sz="1600" dirty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to operation </a:t>
            </a:r>
            <a:r>
              <a:rPr lang="en-US" sz="1600" dirty="0">
                <a:latin typeface="Arial" charset="0"/>
              </a:rPr>
              <a:t>010</a:t>
            </a:r>
          </a:p>
          <a:p>
            <a:pPr algn="ctr"/>
            <a:r>
              <a:rPr lang="en-US" sz="1600" dirty="0" smtClean="0">
                <a:latin typeface="Arial" charset="0"/>
              </a:rPr>
              <a:t>and components</a:t>
            </a:r>
            <a:endParaRPr lang="en-US" sz="1600" dirty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Not attached</a:t>
            </a:r>
            <a:endParaRPr lang="en-US" sz="1600" dirty="0">
              <a:latin typeface="Arial" charset="0"/>
            </a:endParaRPr>
          </a:p>
          <a:p>
            <a:pPr algn="ctr"/>
            <a:r>
              <a:rPr lang="en-US" sz="1600" dirty="0" smtClean="0">
                <a:latin typeface="Arial" charset="0"/>
              </a:rPr>
              <a:t>to any operation</a:t>
            </a:r>
            <a:endParaRPr lang="en-US" sz="1600" dirty="0">
              <a:latin typeface="Arial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2351184" y="5665858"/>
            <a:ext cx="60021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8000"/>
                </a:solidFill>
                <a:latin typeface="Arial" charset="0"/>
              </a:rPr>
              <a:t>Components Due Dates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  <a:p>
            <a:pPr algn="ctr"/>
            <a:r>
              <a:rPr lang="en-US" sz="2000" b="1" dirty="0" smtClean="0">
                <a:solidFill>
                  <a:srgbClr val="008000"/>
                </a:solidFill>
                <a:latin typeface="Arial" charset="0"/>
              </a:rPr>
              <a:t>are calculated while scheduling the Work Order</a:t>
            </a:r>
            <a:endParaRPr lang="en-US" sz="2000" b="1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8502-7FE1-427D-B618-10048CD64F86}" type="slidenum">
              <a:rPr lang="en-US"/>
              <a:pPr/>
              <a:t>38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838200"/>
          </a:xfrm>
        </p:spPr>
        <p:txBody>
          <a:bodyPr/>
          <a:lstStyle/>
          <a:p>
            <a:r>
              <a:rPr lang="en-US" dirty="0" smtClean="0"/>
              <a:t>Effects on Production Cycle</a:t>
            </a:r>
            <a:endParaRPr lang="en-US" dirty="0"/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256338" y="1981200"/>
            <a:ext cx="1897062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FG</a:t>
            </a:r>
            <a:endParaRPr lang="en-US" b="1" dirty="0">
              <a:latin typeface="Arial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683000" y="2438400"/>
            <a:ext cx="1897063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S/A2</a:t>
            </a:r>
            <a:endParaRPr lang="en-US" b="1" dirty="0">
              <a:latin typeface="Arial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3683000" y="1447800"/>
            <a:ext cx="1897063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S/A1</a:t>
            </a:r>
            <a:endParaRPr lang="en-US" b="1" dirty="0">
              <a:latin typeface="Arial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838200" y="1447800"/>
            <a:ext cx="1897063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P1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838200" y="2749550"/>
            <a:ext cx="1897063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P3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838200" y="2139950"/>
            <a:ext cx="1897063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P2</a:t>
            </a:r>
          </a:p>
        </p:txBody>
      </p:sp>
      <p:cxnSp>
        <p:nvCxnSpPr>
          <p:cNvPr id="77833" name="AutoShape 9"/>
          <p:cNvCxnSpPr>
            <a:cxnSpLocks noChangeShapeType="1"/>
            <a:stCxn id="77829" idx="3"/>
            <a:endCxn id="77827" idx="1"/>
          </p:cNvCxnSpPr>
          <p:nvPr/>
        </p:nvCxnSpPr>
        <p:spPr bwMode="auto">
          <a:xfrm>
            <a:off x="5602288" y="1635125"/>
            <a:ext cx="631825" cy="5334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34" name="AutoShape 10"/>
          <p:cNvCxnSpPr>
            <a:cxnSpLocks noChangeShapeType="1"/>
            <a:stCxn id="77828" idx="3"/>
            <a:endCxn id="77827" idx="1"/>
          </p:cNvCxnSpPr>
          <p:nvPr/>
        </p:nvCxnSpPr>
        <p:spPr bwMode="auto">
          <a:xfrm flipV="1">
            <a:off x="5602288" y="2168525"/>
            <a:ext cx="631825" cy="4572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35" name="AutoShape 11"/>
          <p:cNvCxnSpPr>
            <a:cxnSpLocks noChangeShapeType="1"/>
            <a:stCxn id="77830" idx="3"/>
            <a:endCxn id="77829" idx="1"/>
          </p:cNvCxnSpPr>
          <p:nvPr/>
        </p:nvCxnSpPr>
        <p:spPr bwMode="auto">
          <a:xfrm>
            <a:off x="2757488" y="1635125"/>
            <a:ext cx="90328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7836" name="AutoShape 12"/>
          <p:cNvCxnSpPr>
            <a:cxnSpLocks noChangeShapeType="1"/>
            <a:stCxn id="77832" idx="3"/>
            <a:endCxn id="77828" idx="1"/>
          </p:cNvCxnSpPr>
          <p:nvPr/>
        </p:nvCxnSpPr>
        <p:spPr bwMode="auto">
          <a:xfrm>
            <a:off x="2757488" y="2327275"/>
            <a:ext cx="903287" cy="2984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37" name="AutoShape 13"/>
          <p:cNvCxnSpPr>
            <a:cxnSpLocks noChangeShapeType="1"/>
            <a:stCxn id="77831" idx="3"/>
            <a:endCxn id="77828" idx="1"/>
          </p:cNvCxnSpPr>
          <p:nvPr/>
        </p:nvCxnSpPr>
        <p:spPr bwMode="auto">
          <a:xfrm flipV="1">
            <a:off x="2757488" y="2625725"/>
            <a:ext cx="903287" cy="3111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77838" name="Line 14"/>
          <p:cNvSpPr>
            <a:spLocks noChangeShapeType="1"/>
          </p:cNvSpPr>
          <p:nvPr/>
        </p:nvSpPr>
        <p:spPr bwMode="auto">
          <a:xfrm>
            <a:off x="838200" y="3352800"/>
            <a:ext cx="731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6256338" y="4495800"/>
            <a:ext cx="1897062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FG</a:t>
            </a:r>
            <a:endParaRPr lang="en-US" b="1" dirty="0">
              <a:latin typeface="Arial" charset="0"/>
            </a:endParaRPr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5113338" y="5492750"/>
            <a:ext cx="1897062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S/A2</a:t>
            </a:r>
            <a:endParaRPr lang="en-US" b="1" dirty="0">
              <a:latin typeface="Arial" charset="0"/>
            </a:endParaRPr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3683000" y="3733800"/>
            <a:ext cx="1897063" cy="3746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smtClean="0">
                <a:latin typeface="Arial" charset="0"/>
              </a:rPr>
              <a:t>S/A1</a:t>
            </a:r>
            <a:endParaRPr lang="en-US" b="1" dirty="0">
              <a:latin typeface="Arial" charset="0"/>
            </a:endParaRPr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2438400" y="4343400"/>
            <a:ext cx="1897063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P1</a:t>
            </a:r>
          </a:p>
        </p:txBody>
      </p:sp>
      <p:sp>
        <p:nvSpPr>
          <p:cNvPr id="77843" name="Rectangle 19"/>
          <p:cNvSpPr>
            <a:spLocks noChangeArrowheads="1"/>
          </p:cNvSpPr>
          <p:nvPr/>
        </p:nvSpPr>
        <p:spPr bwMode="auto">
          <a:xfrm>
            <a:off x="2827338" y="5492750"/>
            <a:ext cx="1897062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P3</a:t>
            </a:r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3665538" y="4883150"/>
            <a:ext cx="1897062" cy="3746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P2</a:t>
            </a:r>
          </a:p>
        </p:txBody>
      </p:sp>
      <p:cxnSp>
        <p:nvCxnSpPr>
          <p:cNvPr id="77845" name="AutoShape 21"/>
          <p:cNvCxnSpPr>
            <a:cxnSpLocks noChangeShapeType="1"/>
            <a:stCxn id="77841" idx="3"/>
            <a:endCxn id="77839" idx="1"/>
          </p:cNvCxnSpPr>
          <p:nvPr/>
        </p:nvCxnSpPr>
        <p:spPr bwMode="auto">
          <a:xfrm>
            <a:off x="5592763" y="3921125"/>
            <a:ext cx="650875" cy="76200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46" name="AutoShape 22"/>
          <p:cNvCxnSpPr>
            <a:cxnSpLocks noChangeShapeType="1"/>
            <a:stCxn id="77840" idx="3"/>
            <a:endCxn id="77839" idx="2"/>
          </p:cNvCxnSpPr>
          <p:nvPr/>
        </p:nvCxnSpPr>
        <p:spPr bwMode="auto">
          <a:xfrm flipV="1">
            <a:off x="7023100" y="4883150"/>
            <a:ext cx="182563" cy="796925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47" name="AutoShape 23"/>
          <p:cNvCxnSpPr>
            <a:cxnSpLocks noChangeShapeType="1"/>
            <a:stCxn id="77842" idx="3"/>
            <a:endCxn id="77841" idx="2"/>
          </p:cNvCxnSpPr>
          <p:nvPr/>
        </p:nvCxnSpPr>
        <p:spPr bwMode="auto">
          <a:xfrm flipV="1">
            <a:off x="4348163" y="4121150"/>
            <a:ext cx="284162" cy="409575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48" name="AutoShape 24"/>
          <p:cNvCxnSpPr>
            <a:cxnSpLocks noChangeShapeType="1"/>
            <a:stCxn id="77844" idx="3"/>
            <a:endCxn id="77840" idx="0"/>
          </p:cNvCxnSpPr>
          <p:nvPr/>
        </p:nvCxnSpPr>
        <p:spPr bwMode="auto">
          <a:xfrm>
            <a:off x="5575300" y="5070475"/>
            <a:ext cx="487363" cy="409575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7849" name="AutoShape 25"/>
          <p:cNvCxnSpPr>
            <a:cxnSpLocks noChangeShapeType="1"/>
            <a:stCxn id="77843" idx="3"/>
            <a:endCxn id="77840" idx="1"/>
          </p:cNvCxnSpPr>
          <p:nvPr/>
        </p:nvCxnSpPr>
        <p:spPr bwMode="auto">
          <a:xfrm>
            <a:off x="4737100" y="5680075"/>
            <a:ext cx="363538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850" name="Line 26"/>
          <p:cNvSpPr>
            <a:spLocks noChangeShapeType="1"/>
          </p:cNvSpPr>
          <p:nvPr/>
        </p:nvSpPr>
        <p:spPr bwMode="auto">
          <a:xfrm>
            <a:off x="2362200" y="6096000"/>
            <a:ext cx="579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3802745" y="2970183"/>
            <a:ext cx="21242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Production Cycle</a:t>
            </a:r>
            <a:endParaRPr lang="en-US" sz="2000" dirty="0">
              <a:latin typeface="Arial" charset="0"/>
            </a:endParaRPr>
          </a:p>
        </p:txBody>
      </p: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3955145" y="6078508"/>
            <a:ext cx="21242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 smtClean="0">
                <a:latin typeface="Arial" charset="0"/>
              </a:rPr>
              <a:t>Production </a:t>
            </a:r>
            <a:r>
              <a:rPr lang="en-US" sz="2000" dirty="0" smtClean="0">
                <a:latin typeface="Arial" charset="0"/>
              </a:rPr>
              <a:t>Cycle</a:t>
            </a:r>
            <a:endParaRPr lang="en-US" sz="20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FE484-5DA5-4D52-8B44-D1C499F6A541}" type="slidenum">
              <a:rPr lang="en-US"/>
              <a:pPr/>
              <a:t>4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Which components should be recorded in the BOMs?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3911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Should be recorded in the bills of materials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 materials and all components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including waste packaging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Should NOT be recorded in the bills of materials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components with erratic consumption and/or with a very low cost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examples: oil, stretch films, tags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recyclable packaging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examples: containers, pallets,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1E71-3ED7-4413-995D-59D5C188A428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types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71600"/>
            <a:ext cx="864096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99"/>
                </a:solidFill>
              </a:rPr>
              <a:t>Engineering</a:t>
            </a:r>
            <a:r>
              <a:rPr lang="en-US" sz="2400" dirty="0"/>
              <a:t> BOM</a:t>
            </a:r>
            <a:endParaRPr lang="en-US" sz="2800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created by the </a:t>
            </a:r>
            <a:r>
              <a:rPr lang="en-US" sz="2200" dirty="0">
                <a:solidFill>
                  <a:srgbClr val="009900"/>
                </a:solidFill>
              </a:rPr>
              <a:t>Product engineering department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Used during product design phases and development </a:t>
            </a:r>
            <a:br>
              <a:rPr lang="en-US" sz="2200" dirty="0"/>
            </a:br>
            <a:r>
              <a:rPr lang="en-US" sz="2200" dirty="0"/>
              <a:t>(up to prototyping)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99"/>
                </a:solidFill>
              </a:rPr>
              <a:t>Manufacturing</a:t>
            </a:r>
            <a:r>
              <a:rPr lang="en-US" sz="2400" dirty="0"/>
              <a:t> BOM</a:t>
            </a:r>
            <a:endParaRPr lang="en-US" sz="2800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created by the </a:t>
            </a:r>
            <a:r>
              <a:rPr lang="en-US" sz="2200" dirty="0">
                <a:solidFill>
                  <a:srgbClr val="009900"/>
                </a:solidFill>
              </a:rPr>
              <a:t>Process engineering department</a:t>
            </a:r>
            <a:endParaRPr lang="en-US" sz="2200" dirty="0">
              <a:solidFill>
                <a:srgbClr val="008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maintained by the plants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99"/>
                </a:solidFill>
              </a:rPr>
              <a:t>Budget (or Frozen)</a:t>
            </a:r>
            <a:r>
              <a:rPr lang="en-US" sz="2400" dirty="0" smtClean="0"/>
              <a:t> </a:t>
            </a:r>
            <a:r>
              <a:rPr lang="en-US" sz="2400" dirty="0"/>
              <a:t>BOM</a:t>
            </a:r>
            <a:endParaRPr lang="en-US" sz="2800" dirty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Used as budget </a:t>
            </a:r>
            <a:r>
              <a:rPr lang="en-US" sz="2200" dirty="0" smtClean="0"/>
              <a:t>reference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Created by the </a:t>
            </a:r>
            <a:r>
              <a:rPr lang="en-US" sz="2200" dirty="0" smtClean="0">
                <a:solidFill>
                  <a:srgbClr val="009900"/>
                </a:solidFill>
              </a:rPr>
              <a:t>Frozen Data Creation </a:t>
            </a:r>
            <a:r>
              <a:rPr lang="en-US" sz="2200" dirty="0" smtClean="0"/>
              <a:t>function </a:t>
            </a:r>
            <a:r>
              <a:rPr lang="en-US" sz="2200" dirty="0" smtClean="0"/>
              <a:t>(</a:t>
            </a:r>
            <a:r>
              <a:rPr lang="en-US" sz="2200" dirty="0" smtClean="0">
                <a:solidFill>
                  <a:srgbClr val="009900"/>
                </a:solidFill>
              </a:rPr>
              <a:t>Costing</a:t>
            </a:r>
            <a:r>
              <a:rPr lang="en-US" sz="2200" dirty="0" smtClean="0"/>
              <a:t> menu)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Select the date for </a:t>
            </a:r>
            <a:r>
              <a:rPr lang="en-US" sz="1800" dirty="0" smtClean="0"/>
              <a:t>link selection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Creates a copy of valid links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5C403-3D38-410B-B540-0213A484D4E0}" type="slidenum">
              <a:rPr lang="en-US"/>
              <a:pPr/>
              <a:t>6</a:t>
            </a:fld>
            <a:endParaRPr lang="en-US"/>
          </a:p>
        </p:txBody>
      </p:sp>
      <p:sp>
        <p:nvSpPr>
          <p:cNvPr id="491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types</a:t>
            </a:r>
          </a:p>
        </p:txBody>
      </p:sp>
      <p:sp>
        <p:nvSpPr>
          <p:cNvPr id="49162" name="Text Box 1034"/>
          <p:cNvSpPr txBox="1">
            <a:spLocks noChangeArrowheads="1"/>
          </p:cNvSpPr>
          <p:nvPr/>
        </p:nvSpPr>
        <p:spPr bwMode="auto">
          <a:xfrm>
            <a:off x="2484438" y="1412875"/>
            <a:ext cx="48731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An manufactured item can have several </a:t>
            </a:r>
            <a:r>
              <a:rPr lang="en-US" dirty="0" smtClean="0"/>
              <a:t>BOMs</a:t>
            </a:r>
          </a:p>
          <a:p>
            <a:r>
              <a:rPr lang="en-US" dirty="0" smtClean="0"/>
              <a:t>Select the BOM type in the drop-down list</a:t>
            </a:r>
            <a:endParaRPr lang="en-US" dirty="0"/>
          </a:p>
        </p:txBody>
      </p:sp>
      <p:pic>
        <p:nvPicPr>
          <p:cNvPr id="87041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01170"/>
            <a:ext cx="7740352" cy="321606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483768" y="3381290"/>
            <a:ext cx="2232248" cy="79208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1330-D534-45B6-BA2F-B5FE85CC99C3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Engineering BOM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 sz="2800" dirty="0"/>
              <a:t>Structure depends on </a:t>
            </a:r>
            <a:r>
              <a:rPr lang="en-US" sz="2800" dirty="0">
                <a:solidFill>
                  <a:srgbClr val="009900"/>
                </a:solidFill>
              </a:rPr>
              <a:t>Product engineering department</a:t>
            </a:r>
            <a:r>
              <a:rPr lang="en-US" sz="2800" dirty="0"/>
              <a:t> working methods</a:t>
            </a:r>
            <a:endParaRPr lang="en-US" sz="2800" dirty="0">
              <a:solidFill>
                <a:srgbClr val="008000"/>
              </a:solidFill>
            </a:endParaRPr>
          </a:p>
          <a:p>
            <a:r>
              <a:rPr lang="en-US" sz="2800" dirty="0"/>
              <a:t>Product Breakdown usually by functions</a:t>
            </a:r>
          </a:p>
          <a:p>
            <a:r>
              <a:rPr lang="en-US" sz="2800" dirty="0"/>
              <a:t>Gradual development</a:t>
            </a:r>
          </a:p>
          <a:p>
            <a:r>
              <a:rPr lang="en-US" sz="2800" dirty="0"/>
              <a:t>Choices technical performance - manufacturing cost</a:t>
            </a:r>
          </a:p>
          <a:p>
            <a:r>
              <a:rPr lang="en-US" sz="2800" dirty="0"/>
              <a:t>Transfer to manufacturing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DC956-FFED-49BA-8DF2-8DEBC239AF30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2000" cy="1143000"/>
          </a:xfrm>
        </p:spPr>
        <p:txBody>
          <a:bodyPr/>
          <a:lstStyle/>
          <a:p>
            <a:r>
              <a:rPr lang="en-US"/>
              <a:t>Manufacturing BOM</a:t>
            </a:r>
          </a:p>
        </p:txBody>
      </p:sp>
      <p:sp>
        <p:nvSpPr>
          <p:cNvPr id="71683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sz="2800" dirty="0" smtClean="0"/>
              <a:t>Structure depends on the manufacturing steps  of a product</a:t>
            </a:r>
            <a:endParaRPr lang="en-US" sz="2800" dirty="0"/>
          </a:p>
          <a:p>
            <a:r>
              <a:rPr lang="en-US" sz="2800" dirty="0" smtClean="0"/>
              <a:t>Created by the </a:t>
            </a:r>
            <a:r>
              <a:rPr lang="en-US" sz="2800" dirty="0" smtClean="0">
                <a:solidFill>
                  <a:srgbClr val="009900"/>
                </a:solidFill>
              </a:rPr>
              <a:t>Process engineering department </a:t>
            </a:r>
            <a:r>
              <a:rPr lang="en-US" sz="2800" dirty="0" smtClean="0"/>
              <a:t>when it enters the routings</a:t>
            </a:r>
            <a:endParaRPr lang="en-US" sz="2800" dirty="0"/>
          </a:p>
          <a:p>
            <a:r>
              <a:rPr lang="en-US" sz="2800" dirty="0" smtClean="0"/>
              <a:t>It must be verified that, at the lowest level, all the components entered by the </a:t>
            </a:r>
            <a:r>
              <a:rPr lang="en-US" sz="2800" dirty="0" smtClean="0">
                <a:solidFill>
                  <a:srgbClr val="009900"/>
                </a:solidFill>
              </a:rPr>
              <a:t>Product engineering department </a:t>
            </a:r>
            <a:r>
              <a:rPr lang="en-US" sz="2800" dirty="0" smtClean="0"/>
              <a:t>are found in the manufacturing BOM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7380312" cy="383392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F235-F8D3-4B9F-823F-0C13679F46CD}" type="slidenum">
              <a:rPr lang="en-US"/>
              <a:pPr/>
              <a:t>9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BOM Links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572000" y="5589240"/>
            <a:ext cx="1427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008000"/>
                </a:solidFill>
                <a:latin typeface="Arial" charset="0"/>
              </a:rPr>
              <a:t>New  fields</a:t>
            </a: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2771800" y="4077072"/>
            <a:ext cx="4968552" cy="10080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hats">
  <a:themeElements>
    <a:clrScheme name="Ach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chats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ch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hat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at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D:\Prelude6\Diaporamas\Achats.ppt</Template>
  <TotalTime>8835</TotalTime>
  <Words>1321</Words>
  <Application>Microsoft Office PowerPoint</Application>
  <PresentationFormat>Affichage à l'écran (4:3)</PresentationFormat>
  <Paragraphs>401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Achats</vt:lpstr>
      <vt:lpstr>e-Prelude.com</vt:lpstr>
      <vt:lpstr>Bills of Materials</vt:lpstr>
      <vt:lpstr>BOM decimals</vt:lpstr>
      <vt:lpstr>Which components should be recorded in the BOMs?</vt:lpstr>
      <vt:lpstr>BOM types</vt:lpstr>
      <vt:lpstr>BOM types</vt:lpstr>
      <vt:lpstr>Engineering BOM</vt:lpstr>
      <vt:lpstr>Manufacturing BOM</vt:lpstr>
      <vt:lpstr>BOM Links</vt:lpstr>
      <vt:lpstr>Creating an intermediate level</vt:lpstr>
      <vt:lpstr>Rules for creating a BOM level</vt:lpstr>
      <vt:lpstr>Effects of an intermediate level</vt:lpstr>
      <vt:lpstr>Phantom Items</vt:lpstr>
      <vt:lpstr>Common BOM</vt:lpstr>
      <vt:lpstr>Common BOM</vt:lpstr>
      <vt:lpstr>Packaging BOM</vt:lpstr>
      <vt:lpstr>Packaging BOM</vt:lpstr>
      <vt:lpstr>Link Offset</vt:lpstr>
      <vt:lpstr>Link Offset</vt:lpstr>
      <vt:lpstr>BOMs changes over time</vt:lpstr>
      <vt:lpstr>BOMs changes over time</vt:lpstr>
      <vt:lpstr>Mass Replacement</vt:lpstr>
      <vt:lpstr>Options and Variants</vt:lpstr>
      <vt:lpstr>Options and Variants</vt:lpstr>
      <vt:lpstr>Method Base + options</vt:lpstr>
      <vt:lpstr>Method Base + variance</vt:lpstr>
      <vt:lpstr>Selection of records</vt:lpstr>
      <vt:lpstr>By-product or co-product</vt:lpstr>
      <vt:lpstr>BOM Variants</vt:lpstr>
      <vt:lpstr>BOM Variants</vt:lpstr>
      <vt:lpstr>BOM Variant Selection</vt:lpstr>
      <vt:lpstr>Specifying BOM Variants</vt:lpstr>
      <vt:lpstr>BOM Variants  (another solution)</vt:lpstr>
      <vt:lpstr>BOM Variants  (another solution)</vt:lpstr>
      <vt:lpstr>Attaching components to each operation</vt:lpstr>
      <vt:lpstr>Attaching components to each operation</vt:lpstr>
      <vt:lpstr>Attaching components to each operation</vt:lpstr>
      <vt:lpstr>Effects on Production Cycle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Gérard Baglin</dc:creator>
  <cp:lastModifiedBy>GERARD</cp:lastModifiedBy>
  <cp:revision>117</cp:revision>
  <cp:lastPrinted>1998-04-23T12:49:58Z</cp:lastPrinted>
  <dcterms:created xsi:type="dcterms:W3CDTF">1998-05-11T18:11:41Z</dcterms:created>
  <dcterms:modified xsi:type="dcterms:W3CDTF">2017-05-25T07:57:27Z</dcterms:modified>
</cp:coreProperties>
</file>