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5"/>
  </p:notesMasterIdLst>
  <p:handoutMasterIdLst>
    <p:handoutMasterId r:id="rId16"/>
  </p:handoutMasterIdLst>
  <p:sldIdLst>
    <p:sldId id="282" r:id="rId2"/>
    <p:sldId id="280" r:id="rId3"/>
    <p:sldId id="288" r:id="rId4"/>
    <p:sldId id="275" r:id="rId5"/>
    <p:sldId id="283" r:id="rId6"/>
    <p:sldId id="276" r:id="rId7"/>
    <p:sldId id="284" r:id="rId8"/>
    <p:sldId id="279" r:id="rId9"/>
    <p:sldId id="286" r:id="rId10"/>
    <p:sldId id="285" r:id="rId11"/>
    <p:sldId id="287" r:id="rId12"/>
    <p:sldId id="277" r:id="rId13"/>
    <p:sldId id="289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CCFF"/>
    <a:srgbClr val="0099FF"/>
    <a:srgbClr val="FFFF00"/>
    <a:srgbClr val="DE0A42"/>
    <a:srgbClr val="FF99FF"/>
    <a:srgbClr val="00FF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D7680CD8-8DDB-47E4-908D-CCBBB27470DF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0"/>
            <a:r>
              <a:rPr lang="fr-FR" smtClean="0"/>
              <a:t>Deuxième niveau</a:t>
            </a:r>
          </a:p>
          <a:p>
            <a:pPr lvl="0"/>
            <a:r>
              <a:rPr lang="fr-FR" smtClean="0"/>
              <a:t>Troisième niveau</a:t>
            </a:r>
          </a:p>
          <a:p>
            <a:pPr lvl="0"/>
            <a:r>
              <a:rPr lang="fr-FR" smtClean="0"/>
              <a:t>Quatrième niveau</a:t>
            </a:r>
          </a:p>
          <a:p>
            <a:pPr lvl="0"/>
            <a:r>
              <a:rPr lang="fr-FR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54955F61-D8D0-46F3-9054-DF7AA36099F2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FDEAAE-254C-4DF5-A633-83B0B48559B4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FC5C5-51B1-42C1-84EF-85B52CF7DE5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7DEE8-4085-4738-8E8A-E590D2ABF93F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F6198-5CBC-4C0C-8309-3E79F013782B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400800" y="152400"/>
            <a:ext cx="2057400" cy="59436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019800" cy="59436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58F11A-759F-4B73-97B5-DA83631D118A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CB648-7974-4E97-AE7A-4911F05B3F88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9ACC30-E03E-4732-8606-7C1342FFD464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D833C-313E-422D-B43F-BE40E579F85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CEC23-62DE-4155-ACF8-CA156319AD14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1AE31-7720-4D6E-8CD9-6AA4434CD16B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70A46D-F34F-44DF-B073-0503A39DF97E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3DEADA-710C-4616-928D-A7A3A4921327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732D59-12B2-4005-B37C-259C2F0E474A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F5CE7-FD2E-4682-AD80-4DD2C0D9C42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341E81-770C-479C-8569-544D20B496B1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CB49BE-E4C6-41DB-8486-98057B4CBC0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A8301A-817E-4D4C-B2C3-78A7C3D0695C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E7CAC6-0010-4F92-BAC8-99CF4004BDFB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7D830C-0FEB-4E0F-9500-255DD8CDC3DB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7E31C-C25C-4A3F-9A50-83F1BB9BA8A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4167F4-499D-4C71-BAD3-A20C8EDD15B6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18F279-A119-4B58-A2BB-CBB039600E9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 du masque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0AB1A59-74F1-4E00-9500-6EC6BE76980D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3E31FFF-0DF5-4A94-9502-C52FDFF8EF6F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7011-EBF3-43E3-9ACE-62ACD63F9250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6A41E-DCA0-4BB5-B064-F33CDCF60FBF}" type="slidenum">
              <a:rPr lang="en-US"/>
              <a:pPr/>
              <a:t>1</a:t>
            </a:fld>
            <a:endParaRPr lang="en-US"/>
          </a:p>
        </p:txBody>
      </p:sp>
      <p:sp>
        <p:nvSpPr>
          <p:cNvPr id="4403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algn="ctr"/>
            <a:r>
              <a:rPr lang="en-US"/>
              <a:t>Prelude 7 ERP</a:t>
            </a:r>
          </a:p>
        </p:txBody>
      </p:sp>
      <p:sp>
        <p:nvSpPr>
          <p:cNvPr id="44035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Bills of Materials</a:t>
            </a:r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r>
              <a:rPr lang="en-US">
                <a:solidFill>
                  <a:srgbClr val="009900"/>
                </a:solidFill>
              </a:rPr>
              <a:t>Management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174EC-5203-46F1-A31A-0B317D69412D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A5F33-1CF4-4191-8514-C230B7BC1DE8}" type="slidenum">
              <a:rPr lang="en-US"/>
              <a:pPr/>
              <a:t>10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458200" cy="1143000"/>
          </a:xfrm>
        </p:spPr>
        <p:txBody>
          <a:bodyPr/>
          <a:lstStyle/>
          <a:p>
            <a:r>
              <a:rPr lang="fr-FR"/>
              <a:t>Comparaison de nomenclatures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382000" cy="2438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800">
                <a:solidFill>
                  <a:srgbClr val="009900"/>
                </a:solidFill>
              </a:rPr>
              <a:t>Procédure :</a:t>
            </a:r>
          </a:p>
          <a:p>
            <a:pPr lvl="1">
              <a:lnSpc>
                <a:spcPct val="90000"/>
              </a:lnSpc>
            </a:pPr>
            <a:r>
              <a:rPr lang="fr-FR" sz="2400"/>
              <a:t>Sélectionner le premier article, le type (et la variante) et la date de référence</a:t>
            </a:r>
          </a:p>
          <a:p>
            <a:pPr lvl="1">
              <a:lnSpc>
                <a:spcPct val="90000"/>
              </a:lnSpc>
            </a:pPr>
            <a:r>
              <a:rPr lang="fr-FR" sz="2400"/>
              <a:t>Cliquer sur le bouton </a:t>
            </a:r>
            <a:r>
              <a:rPr lang="fr-FR" sz="2400" b="1">
                <a:solidFill>
                  <a:srgbClr val="009900"/>
                </a:solidFill>
              </a:rPr>
              <a:t>Comparer</a:t>
            </a:r>
            <a:endParaRPr lang="fr-FR" sz="2400">
              <a:solidFill>
                <a:srgbClr val="009900"/>
              </a:solidFill>
            </a:endParaRPr>
          </a:p>
          <a:p>
            <a:pPr lvl="1">
              <a:lnSpc>
                <a:spcPct val="90000"/>
              </a:lnSpc>
            </a:pPr>
            <a:r>
              <a:rPr lang="fr-FR" sz="2400"/>
              <a:t>Sélectionner le second article, le type (et la variante) et la date de référence</a:t>
            </a:r>
          </a:p>
          <a:p>
            <a:pPr lvl="1">
              <a:lnSpc>
                <a:spcPct val="90000"/>
              </a:lnSpc>
            </a:pPr>
            <a:r>
              <a:rPr lang="fr-FR" sz="2400"/>
              <a:t>Cliquer de nouveau sur le bouton </a:t>
            </a:r>
            <a:r>
              <a:rPr lang="fr-FR" sz="2400" b="1">
                <a:solidFill>
                  <a:srgbClr val="009900"/>
                </a:solidFill>
              </a:rPr>
              <a:t>Comparer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F498B-E1BB-45B2-AAEF-60F51F79599C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5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E1F9A-43F2-4E47-9CA4-DBB27716A81E}" type="slidenum">
              <a:rPr lang="en-US"/>
              <a:pPr/>
              <a:t>11</a:t>
            </a:fld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64575" cy="1143000"/>
          </a:xfrm>
        </p:spPr>
        <p:txBody>
          <a:bodyPr/>
          <a:lstStyle/>
          <a:p>
            <a:r>
              <a:rPr lang="fr-FR"/>
              <a:t>Comparaison de nomenclatures</a:t>
            </a:r>
          </a:p>
        </p:txBody>
      </p:sp>
      <p:graphicFrame>
        <p:nvGraphicFramePr>
          <p:cNvPr id="52235" name="Object 11"/>
          <p:cNvGraphicFramePr>
            <a:graphicFrameLocks noChangeAspect="1"/>
          </p:cNvGraphicFramePr>
          <p:nvPr>
            <p:ph sz="half" idx="2"/>
          </p:nvPr>
        </p:nvGraphicFramePr>
        <p:xfrm>
          <a:off x="2051050" y="1484313"/>
          <a:ext cx="5675313" cy="4660900"/>
        </p:xfrm>
        <a:graphic>
          <a:graphicData uri="http://schemas.openxmlformats.org/presentationml/2006/ole">
            <p:oleObj spid="_x0000_s52235" name="Paint Shop Pro Image" r:id="rId3" imgW="8068293" imgH="6624390" progId="PaintShopPro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FBFC-9309-4574-B1D5-369607D5BFB3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E4A94-787C-4098-9527-D0185A7F69A0}" type="slidenum">
              <a:rPr lang="en-US"/>
              <a:pPr/>
              <a:t>12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143000"/>
          </a:xfrm>
        </p:spPr>
        <p:txBody>
          <a:bodyPr/>
          <a:lstStyle/>
          <a:p>
            <a:pPr algn="l"/>
            <a:r>
              <a:rPr lang="fr-FR"/>
              <a:t>Modification de la nomenclature </a:t>
            </a:r>
            <a:br>
              <a:rPr lang="fr-FR"/>
            </a:br>
            <a:r>
              <a:rPr lang="fr-FR"/>
              <a:t>d’un OF existant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800">
                <a:solidFill>
                  <a:srgbClr val="009900"/>
                </a:solidFill>
              </a:rPr>
              <a:t>Objet :</a:t>
            </a:r>
          </a:p>
          <a:p>
            <a:pPr lvl="1"/>
            <a:r>
              <a:rPr lang="fr-FR" sz="2400"/>
              <a:t>Suite à des problèmes de qualité, de fabrication ou d’approvisionnement</a:t>
            </a:r>
          </a:p>
          <a:p>
            <a:pPr lvl="1"/>
            <a:r>
              <a:rPr lang="fr-FR" sz="2400"/>
              <a:t>Modifier ponctuellement la nomenclature standard de l’article à fabriquer sur un OF ferme</a:t>
            </a:r>
          </a:p>
          <a:p>
            <a:r>
              <a:rPr lang="fr-FR" sz="2800">
                <a:solidFill>
                  <a:srgbClr val="009900"/>
                </a:solidFill>
              </a:rPr>
              <a:t>Méthode :</a:t>
            </a:r>
          </a:p>
          <a:p>
            <a:pPr lvl="1"/>
            <a:r>
              <a:rPr lang="fr-FR" sz="2400"/>
              <a:t>Double-cliquer sur une ligne de l’onglet Composants de l ’OF</a:t>
            </a:r>
          </a:p>
          <a:p>
            <a:pPr lvl="1"/>
            <a:r>
              <a:rPr lang="fr-FR" sz="2400"/>
              <a:t>Modifier, ajouter ou supprimer un besoin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AFAC-3173-42B0-8C29-6043CA7EE1B5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55D9-6892-453F-87CD-B16F3A73CF68}" type="slidenum">
              <a:rPr lang="en-US"/>
              <a:pPr/>
              <a:t>13</a:t>
            </a:fld>
            <a:endParaRPr lang="en-US"/>
          </a:p>
        </p:txBody>
      </p:sp>
      <p:graphicFrame>
        <p:nvGraphicFramePr>
          <p:cNvPr id="54281" name="Object 9"/>
          <p:cNvGraphicFramePr>
            <a:graphicFrameLocks noChangeAspect="1"/>
          </p:cNvGraphicFramePr>
          <p:nvPr>
            <p:ph sz="half" idx="1"/>
          </p:nvPr>
        </p:nvGraphicFramePr>
        <p:xfrm>
          <a:off x="900113" y="1700213"/>
          <a:ext cx="5646737" cy="4587875"/>
        </p:xfrm>
        <a:graphic>
          <a:graphicData uri="http://schemas.openxmlformats.org/presentationml/2006/ole">
            <p:oleObj spid="_x0000_s54281" name="Paint Shop Pro Image" r:id="rId3" imgW="8068293" imgH="6526829" progId="PaintShopPro">
              <p:embed/>
            </p:oleObj>
          </a:graphicData>
        </a:graphic>
      </p:graphicFrame>
      <p:graphicFrame>
        <p:nvGraphicFramePr>
          <p:cNvPr id="54283" name="Object 11"/>
          <p:cNvGraphicFramePr>
            <a:graphicFrameLocks noChangeAspect="1"/>
          </p:cNvGraphicFramePr>
          <p:nvPr>
            <p:ph sz="half" idx="2"/>
          </p:nvPr>
        </p:nvGraphicFramePr>
        <p:xfrm>
          <a:off x="3203575" y="1700213"/>
          <a:ext cx="5646738" cy="4587875"/>
        </p:xfrm>
        <a:graphic>
          <a:graphicData uri="http://schemas.openxmlformats.org/presentationml/2006/ole">
            <p:oleObj spid="_x0000_s54283" name="Paint Shop Pro Image" r:id="rId4" imgW="8068293" imgH="6526829" progId="PaintShopPro">
              <p:embed/>
            </p:oleObj>
          </a:graphicData>
        </a:graphic>
      </p:graphicFrame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36013" cy="1143000"/>
          </a:xfrm>
        </p:spPr>
        <p:txBody>
          <a:bodyPr/>
          <a:lstStyle/>
          <a:p>
            <a:pPr algn="l"/>
            <a:r>
              <a:rPr lang="fr-FR"/>
              <a:t>Modification de la nomenclature </a:t>
            </a:r>
            <a:br>
              <a:rPr lang="fr-FR"/>
            </a:br>
            <a:r>
              <a:rPr lang="fr-FR"/>
              <a:t>d’un OF existant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275A-171A-4EB8-B928-8E08A043EAC2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A7AA-E254-4C36-AEC3-029DE0A06D12}" type="slidenum">
              <a:rPr lang="en-US"/>
              <a:pPr/>
              <a:t>2</a:t>
            </a:fld>
            <a:endParaRPr lang="en-US"/>
          </a:p>
        </p:txBody>
      </p:sp>
      <p:sp>
        <p:nvSpPr>
          <p:cNvPr id="389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BOM Management Functions</a:t>
            </a:r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114800"/>
          </a:xfrm>
        </p:spPr>
        <p:txBody>
          <a:bodyPr/>
          <a:lstStyle/>
          <a:p>
            <a:r>
              <a:rPr lang="en-US"/>
              <a:t>Copie de nomenclature</a:t>
            </a:r>
          </a:p>
          <a:p>
            <a:r>
              <a:rPr lang="en-US"/>
              <a:t>Remplacement en masse d’un composant</a:t>
            </a:r>
            <a:endParaRPr lang="en-US">
              <a:hlinkClick r:id="rId2" action="ppaction://hlinksldjump"/>
            </a:endParaRPr>
          </a:p>
          <a:p>
            <a:r>
              <a:rPr lang="en-US"/>
              <a:t>Comparaison de nomenclatures</a:t>
            </a:r>
          </a:p>
          <a:p>
            <a:r>
              <a:rPr lang="en-US"/>
              <a:t>Modification de la nomenclature d’un OF existant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CC73-4EA9-47B4-A37B-4879202CBEE3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FE01-2DA1-45CE-A1E7-6B57BB13B4F3}" type="slidenum">
              <a:rPr lang="en-US"/>
              <a:pPr/>
              <a:t>3</a:t>
            </a:fld>
            <a:endParaRPr lang="en-US"/>
          </a:p>
        </p:txBody>
      </p:sp>
      <p:graphicFrame>
        <p:nvGraphicFramePr>
          <p:cNvPr id="53255" name="Object 7"/>
          <p:cNvGraphicFramePr>
            <a:graphicFrameLocks noChangeAspect="1"/>
          </p:cNvGraphicFramePr>
          <p:nvPr>
            <p:ph idx="1"/>
          </p:nvPr>
        </p:nvGraphicFramePr>
        <p:xfrm>
          <a:off x="1908175" y="1412875"/>
          <a:ext cx="5649913" cy="4570413"/>
        </p:xfrm>
        <a:graphic>
          <a:graphicData uri="http://schemas.openxmlformats.org/presentationml/2006/ole">
            <p:oleObj spid="_x0000_s53255" name="Paint Shop Pro Image" r:id="rId3" imgW="8068293" imgH="6526829" progId="PaintShopPro">
              <p:embed/>
            </p:oleObj>
          </a:graphicData>
        </a:graphic>
      </p:graphicFrame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La gestion des nomenclatures</a:t>
            </a:r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1692275" y="3141663"/>
            <a:ext cx="1143000" cy="1295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3AB38-26A0-44C0-956D-6A07B5723BC9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916F0-D9B8-4434-8E06-178BD337002D}" type="slidenum">
              <a:rPr lang="en-US"/>
              <a:pPr/>
              <a:t>4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Duplication de nomenclature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800">
                <a:solidFill>
                  <a:srgbClr val="009900"/>
                </a:solidFill>
              </a:rPr>
              <a:t>Objet :</a:t>
            </a:r>
          </a:p>
          <a:p>
            <a:pPr lvl="1"/>
            <a:r>
              <a:rPr lang="fr-FR" sz="2400"/>
              <a:t>Faciliter le travail de création des nomenclatures</a:t>
            </a:r>
          </a:p>
          <a:p>
            <a:r>
              <a:rPr lang="fr-FR" sz="2800">
                <a:solidFill>
                  <a:srgbClr val="009900"/>
                </a:solidFill>
              </a:rPr>
              <a:t>Méthode :</a:t>
            </a:r>
          </a:p>
          <a:p>
            <a:pPr lvl="1"/>
            <a:r>
              <a:rPr lang="fr-FR" sz="2400"/>
              <a:t>Dupliquer la nomenclature existante d’un article sur un autre code article</a:t>
            </a:r>
          </a:p>
          <a:p>
            <a:pPr lvl="1"/>
            <a:r>
              <a:rPr lang="fr-FR" sz="2400"/>
              <a:t>Modifier la nomenclature copiée pour l’adapter au nouvel article</a:t>
            </a:r>
          </a:p>
          <a:p>
            <a:pPr lvl="1"/>
            <a:endParaRPr lang="fr-F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62DA-0A44-4727-8050-DE3C4946981A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9A30-EB4E-4D38-962C-2EB8764FC37C}" type="slidenum">
              <a:rPr lang="en-US"/>
              <a:pPr/>
              <a:t>5</a:t>
            </a:fld>
            <a:endParaRPr lang="en-US"/>
          </a:p>
        </p:txBody>
      </p:sp>
      <p:sp>
        <p:nvSpPr>
          <p:cNvPr id="481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Duplication de nomenclature</a:t>
            </a:r>
          </a:p>
        </p:txBody>
      </p:sp>
      <p:sp>
        <p:nvSpPr>
          <p:cNvPr id="481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77724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800">
                <a:solidFill>
                  <a:srgbClr val="009900"/>
                </a:solidFill>
              </a:rPr>
              <a:t>Procédure :</a:t>
            </a:r>
          </a:p>
          <a:p>
            <a:pPr lvl="1">
              <a:lnSpc>
                <a:spcPct val="90000"/>
              </a:lnSpc>
            </a:pPr>
            <a:r>
              <a:rPr lang="fr-FR" sz="2400"/>
              <a:t>Sélectionner l’article « source » dont on veut dupliquer la nomenclature</a:t>
            </a:r>
          </a:p>
          <a:p>
            <a:pPr lvl="1">
              <a:lnSpc>
                <a:spcPct val="90000"/>
              </a:lnSpc>
            </a:pPr>
            <a:r>
              <a:rPr lang="fr-FR" sz="2400"/>
              <a:t>Cliquer sur le bouton </a:t>
            </a:r>
            <a:r>
              <a:rPr lang="fr-FR" sz="2400" b="1">
                <a:solidFill>
                  <a:srgbClr val="009900"/>
                </a:solidFill>
              </a:rPr>
              <a:t>Dupliquer</a:t>
            </a:r>
          </a:p>
          <a:p>
            <a:pPr lvl="1">
              <a:lnSpc>
                <a:spcPct val="90000"/>
              </a:lnSpc>
            </a:pPr>
            <a:r>
              <a:rPr lang="fr-FR" sz="2400"/>
              <a:t>Entrer le</a:t>
            </a:r>
            <a:r>
              <a:rPr lang="fr-FR" sz="2400">
                <a:solidFill>
                  <a:srgbClr val="00FF00"/>
                </a:solidFill>
              </a:rPr>
              <a:t> </a:t>
            </a:r>
            <a:r>
              <a:rPr lang="fr-FR" sz="2400"/>
              <a:t>code de l’article « destination » sur lequel on veut copier la nomenclature</a:t>
            </a:r>
          </a:p>
          <a:p>
            <a:pPr lvl="1">
              <a:lnSpc>
                <a:spcPct val="90000"/>
              </a:lnSpc>
            </a:pPr>
            <a:r>
              <a:rPr lang="fr-FR" sz="2400"/>
              <a:t>Cliquer de nouveau sur le bouton </a:t>
            </a:r>
            <a:r>
              <a:rPr lang="fr-FR" sz="2400" b="1">
                <a:solidFill>
                  <a:srgbClr val="009900"/>
                </a:solidFill>
              </a:rPr>
              <a:t>Dupliquer</a:t>
            </a:r>
            <a:r>
              <a:rPr lang="fr-FR" sz="2400"/>
              <a:t> (ou sur </a:t>
            </a:r>
            <a:r>
              <a:rPr lang="fr-FR" sz="2400" b="1">
                <a:solidFill>
                  <a:srgbClr val="009900"/>
                </a:solidFill>
              </a:rPr>
              <a:t>Annuler</a:t>
            </a:r>
            <a:r>
              <a:rPr lang="fr-FR" sz="2400"/>
              <a:t> pour interrompre l’opération)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fr-FR" sz="2400" b="1" i="1">
              <a:solidFill>
                <a:srgbClr val="00FF00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fr-FR" sz="2400" i="1">
                <a:solidFill>
                  <a:srgbClr val="009900"/>
                </a:solidFill>
              </a:rPr>
              <a:t>L’article « destination » ne doit pas posséder de nomenclature. La supprimer auparavant si nécessaire (bouton </a:t>
            </a:r>
            <a:r>
              <a:rPr lang="fr-FR" sz="2400" b="1" i="1">
                <a:solidFill>
                  <a:srgbClr val="009900"/>
                </a:solidFill>
              </a:rPr>
              <a:t>Supprimer</a:t>
            </a:r>
            <a:r>
              <a:rPr lang="fr-FR" sz="2400" i="1">
                <a:solidFill>
                  <a:srgbClr val="009900"/>
                </a:solidFill>
              </a:rPr>
              <a:t>)</a:t>
            </a:r>
            <a:endParaRPr lang="fr-FR" sz="2400">
              <a:solidFill>
                <a:srgbClr val="00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BEB0-4646-40A5-8EA0-0213F650D3C4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C4862-DF40-4E50-97B7-0D0633CDE42D}" type="slidenum">
              <a:rPr lang="en-US"/>
              <a:pPr/>
              <a:t>6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7772400" cy="1143000"/>
          </a:xfrm>
        </p:spPr>
        <p:txBody>
          <a:bodyPr/>
          <a:lstStyle/>
          <a:p>
            <a:r>
              <a:rPr lang="fr-FR"/>
              <a:t>Remplacement en masse </a:t>
            </a:r>
            <a:br>
              <a:rPr lang="fr-FR"/>
            </a:br>
            <a:r>
              <a:rPr lang="fr-FR"/>
              <a:t>d’un composant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800">
                <a:solidFill>
                  <a:srgbClr val="009900"/>
                </a:solidFill>
              </a:rPr>
              <a:t>Objet :</a:t>
            </a:r>
          </a:p>
          <a:p>
            <a:pPr lvl="1"/>
            <a:r>
              <a:rPr lang="fr-FR" sz="2400"/>
              <a:t>Suite à une modification technique ou à un changement permanent de fournisseur</a:t>
            </a:r>
          </a:p>
          <a:p>
            <a:pPr lvl="1"/>
            <a:r>
              <a:rPr lang="fr-FR" sz="2400"/>
              <a:t>Remplacer la référence d’un composant par celle d’un autre dans tous les liens de nomenclature</a:t>
            </a:r>
          </a:p>
          <a:p>
            <a:pPr lvl="1"/>
            <a:r>
              <a:rPr lang="fr-FR" sz="2400"/>
              <a:t>A partir d’une date d’effet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996B-95F3-41F9-8778-4283EB904101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23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Gérard Baglin, 1998-2009</a:t>
            </a:r>
          </a:p>
        </p:txBody>
      </p:sp>
      <p:sp>
        <p:nvSpPr>
          <p:cNvPr id="24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A31D-5E16-419B-B901-EE54C93C90F8}" type="slidenum">
              <a:rPr lang="en-US"/>
              <a:pPr/>
              <a:t>7</a:t>
            </a:fld>
            <a:endParaRPr lang="en-US"/>
          </a:p>
        </p:txBody>
      </p:sp>
      <p:sp>
        <p:nvSpPr>
          <p:cNvPr id="4915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610600" cy="1143000"/>
          </a:xfrm>
        </p:spPr>
        <p:txBody>
          <a:bodyPr/>
          <a:lstStyle/>
          <a:p>
            <a:r>
              <a:rPr lang="fr-FR"/>
              <a:t>Remplacement en masse </a:t>
            </a:r>
            <a:br>
              <a:rPr lang="fr-FR"/>
            </a:br>
            <a:r>
              <a:rPr lang="fr-FR"/>
              <a:t>d’un composant</a:t>
            </a:r>
          </a:p>
        </p:txBody>
      </p:sp>
      <p:sp>
        <p:nvSpPr>
          <p:cNvPr id="49155" name="Rectangle 1027"/>
          <p:cNvSpPr>
            <a:spLocks noChangeArrowheads="1"/>
          </p:cNvSpPr>
          <p:nvPr/>
        </p:nvSpPr>
        <p:spPr bwMode="auto">
          <a:xfrm>
            <a:off x="1905000" y="1828800"/>
            <a:ext cx="1371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2000">
                <a:latin typeface="Arial" charset="0"/>
              </a:rPr>
              <a:t>Composé 1</a:t>
            </a:r>
          </a:p>
        </p:txBody>
      </p:sp>
      <p:sp>
        <p:nvSpPr>
          <p:cNvPr id="49156" name="Rectangle 1028"/>
          <p:cNvSpPr>
            <a:spLocks noChangeArrowheads="1"/>
          </p:cNvSpPr>
          <p:nvPr/>
        </p:nvSpPr>
        <p:spPr bwMode="auto">
          <a:xfrm>
            <a:off x="5715000" y="1828800"/>
            <a:ext cx="1371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2000">
                <a:latin typeface="Arial" charset="0"/>
              </a:rPr>
              <a:t>Composé 2</a:t>
            </a:r>
          </a:p>
        </p:txBody>
      </p:sp>
      <p:sp>
        <p:nvSpPr>
          <p:cNvPr id="49158" name="Rectangle 1030"/>
          <p:cNvSpPr>
            <a:spLocks noChangeArrowheads="1"/>
          </p:cNvSpPr>
          <p:nvPr/>
        </p:nvSpPr>
        <p:spPr bwMode="auto">
          <a:xfrm>
            <a:off x="1828800" y="42672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2000">
                <a:solidFill>
                  <a:schemeClr val="bg1"/>
                </a:solidFill>
                <a:latin typeface="Arial" charset="0"/>
              </a:rPr>
              <a:t>Matière A</a:t>
            </a:r>
          </a:p>
        </p:txBody>
      </p:sp>
      <p:sp>
        <p:nvSpPr>
          <p:cNvPr id="49159" name="Rectangle 1031"/>
          <p:cNvSpPr>
            <a:spLocks noChangeArrowheads="1"/>
          </p:cNvSpPr>
          <p:nvPr/>
        </p:nvSpPr>
        <p:spPr bwMode="auto">
          <a:xfrm>
            <a:off x="5637213" y="4267200"/>
            <a:ext cx="1601787" cy="533400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2000">
                <a:solidFill>
                  <a:schemeClr val="bg1"/>
                </a:solidFill>
                <a:latin typeface="Arial" charset="0"/>
              </a:rPr>
              <a:t>Matière B</a:t>
            </a:r>
          </a:p>
        </p:txBody>
      </p:sp>
      <p:sp>
        <p:nvSpPr>
          <p:cNvPr id="49160" name="Line 1032"/>
          <p:cNvSpPr>
            <a:spLocks noChangeShapeType="1"/>
          </p:cNvSpPr>
          <p:nvPr/>
        </p:nvSpPr>
        <p:spPr bwMode="auto">
          <a:xfrm>
            <a:off x="1295400" y="26670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9161" name="Line 1033"/>
          <p:cNvSpPr>
            <a:spLocks noChangeShapeType="1"/>
          </p:cNvSpPr>
          <p:nvPr/>
        </p:nvSpPr>
        <p:spPr bwMode="auto">
          <a:xfrm>
            <a:off x="2590800" y="2362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9163" name="Line 1035"/>
          <p:cNvSpPr>
            <a:spLocks noChangeShapeType="1"/>
          </p:cNvSpPr>
          <p:nvPr/>
        </p:nvSpPr>
        <p:spPr bwMode="auto">
          <a:xfrm>
            <a:off x="5029200" y="26670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9164" name="Line 1036"/>
          <p:cNvSpPr>
            <a:spLocks noChangeShapeType="1"/>
          </p:cNvSpPr>
          <p:nvPr/>
        </p:nvSpPr>
        <p:spPr bwMode="auto">
          <a:xfrm>
            <a:off x="6400800" y="2362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9166" name="Line 1038"/>
          <p:cNvSpPr>
            <a:spLocks noChangeShapeType="1"/>
          </p:cNvSpPr>
          <p:nvPr/>
        </p:nvSpPr>
        <p:spPr bwMode="auto">
          <a:xfrm>
            <a:off x="1295400" y="2667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9169" name="Line 1041"/>
          <p:cNvSpPr>
            <a:spLocks noChangeShapeType="1"/>
          </p:cNvSpPr>
          <p:nvPr/>
        </p:nvSpPr>
        <p:spPr bwMode="auto">
          <a:xfrm>
            <a:off x="7848600" y="2667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9178" name="Text Box 1050"/>
          <p:cNvSpPr txBox="1">
            <a:spLocks noChangeArrowheads="1"/>
          </p:cNvSpPr>
          <p:nvPr/>
        </p:nvSpPr>
        <p:spPr bwMode="auto">
          <a:xfrm>
            <a:off x="3478213" y="4191000"/>
            <a:ext cx="20161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fr-FR" sz="2000">
                <a:solidFill>
                  <a:srgbClr val="009900"/>
                </a:solidFill>
                <a:latin typeface="Arial" charset="0"/>
              </a:rPr>
              <a:t>remplacée par</a:t>
            </a:r>
          </a:p>
          <a:p>
            <a:pPr algn="ctr"/>
            <a:r>
              <a:rPr lang="fr-FR" sz="2000">
                <a:solidFill>
                  <a:srgbClr val="009900"/>
                </a:solidFill>
                <a:latin typeface="Arial" charset="0"/>
              </a:rPr>
              <a:t>à partir du jour J</a:t>
            </a:r>
          </a:p>
        </p:txBody>
      </p:sp>
      <p:sp>
        <p:nvSpPr>
          <p:cNvPr id="49181" name="Line 1053"/>
          <p:cNvSpPr>
            <a:spLocks noChangeShapeType="1"/>
          </p:cNvSpPr>
          <p:nvPr/>
        </p:nvSpPr>
        <p:spPr bwMode="auto">
          <a:xfrm>
            <a:off x="4038600" y="2667000"/>
            <a:ext cx="2362200" cy="16002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9182" name="Line 1054"/>
          <p:cNvSpPr>
            <a:spLocks noChangeShapeType="1"/>
          </p:cNvSpPr>
          <p:nvPr/>
        </p:nvSpPr>
        <p:spPr bwMode="auto">
          <a:xfrm>
            <a:off x="6400800" y="2667000"/>
            <a:ext cx="0" cy="16002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9183" name="Line 1055"/>
          <p:cNvSpPr>
            <a:spLocks noChangeShapeType="1"/>
          </p:cNvSpPr>
          <p:nvPr/>
        </p:nvSpPr>
        <p:spPr bwMode="auto">
          <a:xfrm>
            <a:off x="1676400" y="6019800"/>
            <a:ext cx="1295400" cy="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9179" name="Line 1051"/>
          <p:cNvSpPr>
            <a:spLocks noChangeShapeType="1"/>
          </p:cNvSpPr>
          <p:nvPr/>
        </p:nvSpPr>
        <p:spPr bwMode="auto">
          <a:xfrm>
            <a:off x="2590800" y="2667000"/>
            <a:ext cx="0" cy="16002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9180" name="Line 1052"/>
          <p:cNvSpPr>
            <a:spLocks noChangeShapeType="1"/>
          </p:cNvSpPr>
          <p:nvPr/>
        </p:nvSpPr>
        <p:spPr bwMode="auto">
          <a:xfrm flipV="1">
            <a:off x="2590800" y="2667000"/>
            <a:ext cx="2438400" cy="16002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9184" name="Line 1056"/>
          <p:cNvSpPr>
            <a:spLocks noChangeShapeType="1"/>
          </p:cNvSpPr>
          <p:nvPr/>
        </p:nvSpPr>
        <p:spPr bwMode="auto">
          <a:xfrm>
            <a:off x="1600200" y="5562600"/>
            <a:ext cx="12954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9185" name="Text Box 1057"/>
          <p:cNvSpPr txBox="1">
            <a:spLocks noChangeArrowheads="1"/>
          </p:cNvSpPr>
          <p:nvPr/>
        </p:nvSpPr>
        <p:spPr bwMode="auto">
          <a:xfrm>
            <a:off x="3006725" y="5334000"/>
            <a:ext cx="3587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fr-FR" sz="2000">
                <a:solidFill>
                  <a:srgbClr val="000099"/>
                </a:solidFill>
                <a:latin typeface="Arial" charset="0"/>
              </a:rPr>
              <a:t>Liens valides jusqu’au jour J-1</a:t>
            </a:r>
          </a:p>
        </p:txBody>
      </p:sp>
      <p:sp>
        <p:nvSpPr>
          <p:cNvPr id="49186" name="Text Box 1058"/>
          <p:cNvSpPr txBox="1">
            <a:spLocks noChangeArrowheads="1"/>
          </p:cNvSpPr>
          <p:nvPr/>
        </p:nvSpPr>
        <p:spPr bwMode="auto">
          <a:xfrm>
            <a:off x="2971800" y="5791200"/>
            <a:ext cx="355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fr-FR" sz="2000">
                <a:solidFill>
                  <a:srgbClr val="009900"/>
                </a:solidFill>
                <a:latin typeface="Arial" charset="0"/>
              </a:rPr>
              <a:t>Liens valides à partir du jour 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D8763-BDF4-4645-97B9-E4D9251494A3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D68D-EC1A-4E5D-B6B9-67AEE9795B8D}" type="slidenum">
              <a:rPr lang="en-US"/>
              <a:pPr/>
              <a:t>8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458200" cy="1143000"/>
          </a:xfrm>
        </p:spPr>
        <p:txBody>
          <a:bodyPr/>
          <a:lstStyle/>
          <a:p>
            <a:r>
              <a:rPr lang="fr-FR"/>
              <a:t>Comparaison de nomenclatures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382000" cy="4495800"/>
          </a:xfrm>
        </p:spPr>
        <p:txBody>
          <a:bodyPr/>
          <a:lstStyle/>
          <a:p>
            <a:r>
              <a:rPr lang="fr-FR" sz="2800">
                <a:solidFill>
                  <a:srgbClr val="009900"/>
                </a:solidFill>
              </a:rPr>
              <a:t>Objet :</a:t>
            </a:r>
          </a:p>
          <a:p>
            <a:pPr lvl="1">
              <a:buFontTx/>
              <a:buNone/>
            </a:pPr>
            <a:r>
              <a:rPr lang="fr-FR" sz="2400"/>
              <a:t>Identifier les différences entre deux nomenclatures</a:t>
            </a:r>
          </a:p>
          <a:p>
            <a:pPr lvl="1"/>
            <a:r>
              <a:rPr lang="fr-FR" sz="2400"/>
              <a:t>soit sur les composants utilisés,</a:t>
            </a:r>
          </a:p>
          <a:p>
            <a:pPr lvl="1"/>
            <a:r>
              <a:rPr lang="fr-FR" sz="2400"/>
              <a:t>soit sur les coefficients techniques,</a:t>
            </a:r>
          </a:p>
          <a:p>
            <a:pPr lvl="1"/>
            <a:endParaRPr lang="fr-FR" sz="2400"/>
          </a:p>
          <a:p>
            <a:pPr lvl="1"/>
            <a:r>
              <a:rPr lang="fr-FR" sz="2400"/>
              <a:t>entre deux articles différents</a:t>
            </a:r>
          </a:p>
          <a:p>
            <a:pPr lvl="1"/>
            <a:r>
              <a:rPr lang="fr-FR" sz="2400"/>
              <a:t>entre deux types de nomenclature</a:t>
            </a:r>
          </a:p>
          <a:p>
            <a:pPr lvl="1"/>
            <a:r>
              <a:rPr lang="fr-FR" sz="2400"/>
              <a:t>entre deux variantes de nomenclature </a:t>
            </a:r>
          </a:p>
          <a:p>
            <a:pPr lvl="1"/>
            <a:r>
              <a:rPr lang="fr-FR" sz="2400"/>
              <a:t>entre deux dates</a:t>
            </a:r>
            <a:endParaRPr lang="fr-FR" sz="2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1051B-0C0B-4EAE-A80D-127D5F8F1728}" type="datetime1">
              <a:rPr lang="en-US"/>
              <a:pPr/>
              <a:t>11/22/2015</a:t>
            </a:fld>
            <a:endParaRPr lang="en-US"/>
          </a:p>
        </p:txBody>
      </p:sp>
      <p:sp>
        <p:nvSpPr>
          <p:cNvPr id="2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Gérard Baglin, 1998-2009</a:t>
            </a:r>
          </a:p>
        </p:txBody>
      </p:sp>
      <p:sp>
        <p:nvSpPr>
          <p:cNvPr id="2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C8F33-E8BB-4D71-A780-D052585198DF}" type="slidenum">
              <a:rPr lang="en-US"/>
              <a:pPr/>
              <a:t>9</a:t>
            </a:fld>
            <a:endParaRPr lang="en-US"/>
          </a:p>
        </p:txBody>
      </p:sp>
      <p:sp>
        <p:nvSpPr>
          <p:cNvPr id="5120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458200" cy="1143000"/>
          </a:xfrm>
        </p:spPr>
        <p:txBody>
          <a:bodyPr/>
          <a:lstStyle/>
          <a:p>
            <a:r>
              <a:rPr lang="fr-FR"/>
              <a:t>Comparaison de nomenclatures</a:t>
            </a:r>
          </a:p>
        </p:txBody>
      </p:sp>
      <p:sp>
        <p:nvSpPr>
          <p:cNvPr id="5120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382000" cy="685800"/>
          </a:xfrm>
        </p:spPr>
        <p:txBody>
          <a:bodyPr/>
          <a:lstStyle/>
          <a:p>
            <a:r>
              <a:rPr lang="fr-FR" sz="2800">
                <a:solidFill>
                  <a:srgbClr val="009900"/>
                </a:solidFill>
              </a:rPr>
              <a:t>Exemple :</a:t>
            </a:r>
          </a:p>
        </p:txBody>
      </p:sp>
      <p:sp>
        <p:nvSpPr>
          <p:cNvPr id="51204" name="Rectangle 1028"/>
          <p:cNvSpPr>
            <a:spLocks noChangeArrowheads="1"/>
          </p:cNvSpPr>
          <p:nvPr/>
        </p:nvSpPr>
        <p:spPr bwMode="auto">
          <a:xfrm>
            <a:off x="1657350" y="24384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1600">
                <a:latin typeface="Arial" charset="0"/>
              </a:rPr>
              <a:t>Produit A</a:t>
            </a:r>
          </a:p>
        </p:txBody>
      </p:sp>
      <p:sp>
        <p:nvSpPr>
          <p:cNvPr id="51205" name="Rectangle 1029"/>
          <p:cNvSpPr>
            <a:spLocks noChangeArrowheads="1"/>
          </p:cNvSpPr>
          <p:nvPr/>
        </p:nvSpPr>
        <p:spPr bwMode="auto">
          <a:xfrm>
            <a:off x="742950" y="3429000"/>
            <a:ext cx="14478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1600">
                <a:latin typeface="Arial" charset="0"/>
              </a:rPr>
              <a:t>Matière</a:t>
            </a:r>
          </a:p>
        </p:txBody>
      </p:sp>
      <p:sp>
        <p:nvSpPr>
          <p:cNvPr id="51206" name="Rectangle 1030"/>
          <p:cNvSpPr>
            <a:spLocks noChangeArrowheads="1"/>
          </p:cNvSpPr>
          <p:nvPr/>
        </p:nvSpPr>
        <p:spPr bwMode="auto">
          <a:xfrm>
            <a:off x="2571750" y="3429000"/>
            <a:ext cx="1600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1600">
                <a:latin typeface="Arial" charset="0"/>
              </a:rPr>
              <a:t>Comp. C1</a:t>
            </a:r>
          </a:p>
        </p:txBody>
      </p:sp>
      <p:sp>
        <p:nvSpPr>
          <p:cNvPr id="51207" name="Line 1031"/>
          <p:cNvSpPr>
            <a:spLocks noChangeShapeType="1"/>
          </p:cNvSpPr>
          <p:nvPr/>
        </p:nvSpPr>
        <p:spPr bwMode="auto">
          <a:xfrm>
            <a:off x="1428750" y="30480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08" name="Line 1032"/>
          <p:cNvSpPr>
            <a:spLocks noChangeShapeType="1"/>
          </p:cNvSpPr>
          <p:nvPr/>
        </p:nvSpPr>
        <p:spPr bwMode="auto">
          <a:xfrm>
            <a:off x="2419350" y="2819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09" name="Line 1033"/>
          <p:cNvSpPr>
            <a:spLocks noChangeShapeType="1"/>
          </p:cNvSpPr>
          <p:nvPr/>
        </p:nvSpPr>
        <p:spPr bwMode="auto">
          <a:xfrm>
            <a:off x="1428750" y="3048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10" name="Line 1034"/>
          <p:cNvSpPr>
            <a:spLocks noChangeShapeType="1"/>
          </p:cNvSpPr>
          <p:nvPr/>
        </p:nvSpPr>
        <p:spPr bwMode="auto">
          <a:xfrm>
            <a:off x="3409950" y="3048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11" name="Text Box 1035"/>
          <p:cNvSpPr txBox="1">
            <a:spLocks noChangeArrowheads="1"/>
          </p:cNvSpPr>
          <p:nvPr/>
        </p:nvSpPr>
        <p:spPr bwMode="auto">
          <a:xfrm>
            <a:off x="304800" y="3048000"/>
            <a:ext cx="1123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fr-FR" sz="1600">
                <a:latin typeface="Arial" charset="0"/>
              </a:rPr>
              <a:t>Coef. : 0,9</a:t>
            </a:r>
            <a:endParaRPr lang="fr-FR" sz="2000">
              <a:latin typeface="Arial" charset="0"/>
            </a:endParaRPr>
          </a:p>
        </p:txBody>
      </p:sp>
      <p:sp>
        <p:nvSpPr>
          <p:cNvPr id="51212" name="Text Box 1036"/>
          <p:cNvSpPr txBox="1">
            <a:spLocks noChangeArrowheads="1"/>
          </p:cNvSpPr>
          <p:nvPr/>
        </p:nvSpPr>
        <p:spPr bwMode="auto">
          <a:xfrm>
            <a:off x="3429000" y="3048000"/>
            <a:ext cx="954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fr-FR" sz="1600">
                <a:latin typeface="Arial" charset="0"/>
              </a:rPr>
              <a:t>Coef. : 1</a:t>
            </a:r>
          </a:p>
        </p:txBody>
      </p:sp>
      <p:sp>
        <p:nvSpPr>
          <p:cNvPr id="51213" name="Rectangle 1037"/>
          <p:cNvSpPr>
            <a:spLocks noChangeArrowheads="1"/>
          </p:cNvSpPr>
          <p:nvPr/>
        </p:nvSpPr>
        <p:spPr bwMode="auto">
          <a:xfrm>
            <a:off x="6000750" y="24384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1600">
                <a:latin typeface="Arial" charset="0"/>
              </a:rPr>
              <a:t>Produit B</a:t>
            </a:r>
          </a:p>
        </p:txBody>
      </p:sp>
      <p:sp>
        <p:nvSpPr>
          <p:cNvPr id="51214" name="Rectangle 1038"/>
          <p:cNvSpPr>
            <a:spLocks noChangeArrowheads="1"/>
          </p:cNvSpPr>
          <p:nvPr/>
        </p:nvSpPr>
        <p:spPr bwMode="auto">
          <a:xfrm>
            <a:off x="5086350" y="3429000"/>
            <a:ext cx="14478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1600">
                <a:latin typeface="Arial" charset="0"/>
              </a:rPr>
              <a:t>Matière</a:t>
            </a:r>
          </a:p>
        </p:txBody>
      </p:sp>
      <p:sp>
        <p:nvSpPr>
          <p:cNvPr id="51215" name="Rectangle 1039"/>
          <p:cNvSpPr>
            <a:spLocks noChangeArrowheads="1"/>
          </p:cNvSpPr>
          <p:nvPr/>
        </p:nvSpPr>
        <p:spPr bwMode="auto">
          <a:xfrm>
            <a:off x="6915150" y="3429000"/>
            <a:ext cx="1600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1600">
                <a:latin typeface="Arial" charset="0"/>
              </a:rPr>
              <a:t>Comp. C2</a:t>
            </a:r>
          </a:p>
        </p:txBody>
      </p:sp>
      <p:sp>
        <p:nvSpPr>
          <p:cNvPr id="51216" name="Line 1040"/>
          <p:cNvSpPr>
            <a:spLocks noChangeShapeType="1"/>
          </p:cNvSpPr>
          <p:nvPr/>
        </p:nvSpPr>
        <p:spPr bwMode="auto">
          <a:xfrm>
            <a:off x="5772150" y="30480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17" name="Line 1041"/>
          <p:cNvSpPr>
            <a:spLocks noChangeShapeType="1"/>
          </p:cNvSpPr>
          <p:nvPr/>
        </p:nvSpPr>
        <p:spPr bwMode="auto">
          <a:xfrm>
            <a:off x="6762750" y="2819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18" name="Line 1042"/>
          <p:cNvSpPr>
            <a:spLocks noChangeShapeType="1"/>
          </p:cNvSpPr>
          <p:nvPr/>
        </p:nvSpPr>
        <p:spPr bwMode="auto">
          <a:xfrm>
            <a:off x="5772150" y="3048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19" name="Line 1043"/>
          <p:cNvSpPr>
            <a:spLocks noChangeShapeType="1"/>
          </p:cNvSpPr>
          <p:nvPr/>
        </p:nvSpPr>
        <p:spPr bwMode="auto">
          <a:xfrm>
            <a:off x="7753350" y="3048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20" name="Text Box 1044"/>
          <p:cNvSpPr txBox="1">
            <a:spLocks noChangeArrowheads="1"/>
          </p:cNvSpPr>
          <p:nvPr/>
        </p:nvSpPr>
        <p:spPr bwMode="auto">
          <a:xfrm>
            <a:off x="4648200" y="3048000"/>
            <a:ext cx="1123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fr-FR" sz="1600">
                <a:latin typeface="Arial" charset="0"/>
              </a:rPr>
              <a:t>Coef. : 0,8</a:t>
            </a:r>
            <a:endParaRPr lang="fr-FR" sz="2000">
              <a:latin typeface="Arial" charset="0"/>
            </a:endParaRPr>
          </a:p>
        </p:txBody>
      </p:sp>
      <p:sp>
        <p:nvSpPr>
          <p:cNvPr id="51221" name="Text Box 1045"/>
          <p:cNvSpPr txBox="1">
            <a:spLocks noChangeArrowheads="1"/>
          </p:cNvSpPr>
          <p:nvPr/>
        </p:nvSpPr>
        <p:spPr bwMode="auto">
          <a:xfrm>
            <a:off x="7772400" y="3048000"/>
            <a:ext cx="954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fr-FR" sz="1600">
                <a:latin typeface="Arial" charset="0"/>
              </a:rPr>
              <a:t>Coef. : 1</a:t>
            </a:r>
          </a:p>
        </p:txBody>
      </p:sp>
      <p:sp>
        <p:nvSpPr>
          <p:cNvPr id="51222" name="Text Box 1046"/>
          <p:cNvSpPr txBox="1">
            <a:spLocks noChangeArrowheads="1"/>
          </p:cNvSpPr>
          <p:nvPr/>
        </p:nvSpPr>
        <p:spPr bwMode="auto">
          <a:xfrm>
            <a:off x="685800" y="3962400"/>
            <a:ext cx="3829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fr-FR" b="1">
                <a:latin typeface="Arial" charset="0"/>
              </a:rPr>
              <a:t>Différences de B par rapport à A :</a:t>
            </a:r>
            <a:endParaRPr lang="fr-FR" sz="2000" b="1">
              <a:latin typeface="Arial" charset="0"/>
            </a:endParaRPr>
          </a:p>
        </p:txBody>
      </p:sp>
      <p:sp>
        <p:nvSpPr>
          <p:cNvPr id="51223" name="Text Box 1047"/>
          <p:cNvSpPr txBox="1">
            <a:spLocks noChangeArrowheads="1"/>
          </p:cNvSpPr>
          <p:nvPr/>
        </p:nvSpPr>
        <p:spPr bwMode="auto">
          <a:xfrm>
            <a:off x="4572000" y="3962400"/>
            <a:ext cx="2863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tabLst>
                <a:tab pos="571500" algn="r"/>
                <a:tab pos="762000" algn="l"/>
              </a:tabLst>
            </a:pPr>
            <a:r>
              <a:rPr lang="fr-FR" b="1">
                <a:latin typeface="Arial" charset="0"/>
              </a:rPr>
              <a:t>	-0,1	de matière</a:t>
            </a:r>
          </a:p>
          <a:p>
            <a:pPr>
              <a:tabLst>
                <a:tab pos="571500" algn="r"/>
                <a:tab pos="762000" algn="l"/>
              </a:tabLst>
            </a:pPr>
            <a:r>
              <a:rPr lang="fr-FR" b="1">
                <a:latin typeface="Arial" charset="0"/>
              </a:rPr>
              <a:t>	-1 	du composant C1</a:t>
            </a:r>
          </a:p>
          <a:p>
            <a:pPr>
              <a:tabLst>
                <a:tab pos="571500" algn="r"/>
                <a:tab pos="762000" algn="l"/>
              </a:tabLst>
            </a:pPr>
            <a:r>
              <a:rPr lang="fr-FR" b="1">
                <a:latin typeface="Arial" charset="0"/>
              </a:rPr>
              <a:t>	+1 	du composant C2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hats">
  <a:themeElements>
    <a:clrScheme name="Acha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chats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Acha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at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hat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at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at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at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at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D:\Prelude6\Diaporamas\Achats.ppt</Template>
  <TotalTime>293</TotalTime>
  <Words>413</Words>
  <Application>Microsoft Office PowerPoint</Application>
  <PresentationFormat>Affichage à l'écran (4:3)</PresentationFormat>
  <Paragraphs>118</Paragraphs>
  <Slides>13</Slides>
  <Notes>0</Notes>
  <HiddenSlides>1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Arial</vt:lpstr>
      <vt:lpstr>Tahoma</vt:lpstr>
      <vt:lpstr>Times New Roman</vt:lpstr>
      <vt:lpstr>Achats</vt:lpstr>
      <vt:lpstr>Paint Shop Pro Image</vt:lpstr>
      <vt:lpstr>Prelude 7 ERP</vt:lpstr>
      <vt:lpstr>BOM Management Functions</vt:lpstr>
      <vt:lpstr>La gestion des nomenclatures</vt:lpstr>
      <vt:lpstr>Duplication de nomenclature</vt:lpstr>
      <vt:lpstr>Duplication de nomenclature</vt:lpstr>
      <vt:lpstr>Remplacement en masse  d’un composant</vt:lpstr>
      <vt:lpstr>Remplacement en masse  d’un composant</vt:lpstr>
      <vt:lpstr>Comparaison de nomenclatures</vt:lpstr>
      <vt:lpstr>Comparaison de nomenclatures</vt:lpstr>
      <vt:lpstr>Comparaison de nomenclatures</vt:lpstr>
      <vt:lpstr>Comparaison de nomenclatures</vt:lpstr>
      <vt:lpstr>Modification de la nomenclature  d’un OF existant</vt:lpstr>
      <vt:lpstr>Modification de la nomenclature  d’un OF existant</vt:lpstr>
    </vt:vector>
  </TitlesOfParts>
  <Company>Groupe HEC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Prélude Production 5</dc:title>
  <dc:creator>Gérard Baglin</dc:creator>
  <cp:lastModifiedBy>GERARD</cp:lastModifiedBy>
  <cp:revision>13</cp:revision>
  <cp:lastPrinted>1998-04-23T12:49:58Z</cp:lastPrinted>
  <dcterms:created xsi:type="dcterms:W3CDTF">2002-12-05T08:48:12Z</dcterms:created>
  <dcterms:modified xsi:type="dcterms:W3CDTF">2015-11-22T09:43:41Z</dcterms:modified>
</cp:coreProperties>
</file>