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2"/>
  </p:notesMasterIdLst>
  <p:handoutMasterIdLst>
    <p:handoutMasterId r:id="rId33"/>
  </p:handoutMasterIdLst>
  <p:sldIdLst>
    <p:sldId id="267" r:id="rId2"/>
    <p:sldId id="313" r:id="rId3"/>
    <p:sldId id="323" r:id="rId4"/>
    <p:sldId id="306" r:id="rId5"/>
    <p:sldId id="309" r:id="rId6"/>
    <p:sldId id="322" r:id="rId7"/>
    <p:sldId id="307" r:id="rId8"/>
    <p:sldId id="320" r:id="rId9"/>
    <p:sldId id="321" r:id="rId10"/>
    <p:sldId id="324" r:id="rId11"/>
    <p:sldId id="325" r:id="rId12"/>
    <p:sldId id="310" r:id="rId13"/>
    <p:sldId id="318" r:id="rId14"/>
    <p:sldId id="319" r:id="rId15"/>
    <p:sldId id="312" r:id="rId16"/>
    <p:sldId id="311" r:id="rId17"/>
    <p:sldId id="308" r:id="rId18"/>
    <p:sldId id="331" r:id="rId19"/>
    <p:sldId id="334" r:id="rId20"/>
    <p:sldId id="316" r:id="rId21"/>
    <p:sldId id="314" r:id="rId22"/>
    <p:sldId id="328" r:id="rId23"/>
    <p:sldId id="317" r:id="rId24"/>
    <p:sldId id="315" r:id="rId25"/>
    <p:sldId id="332" r:id="rId26"/>
    <p:sldId id="330" r:id="rId27"/>
    <p:sldId id="326" r:id="rId28"/>
    <p:sldId id="329" r:id="rId29"/>
    <p:sldId id="327" r:id="rId30"/>
    <p:sldId id="333" r:id="rId3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CCFF"/>
    <a:srgbClr val="0000CC"/>
    <a:srgbClr val="000099"/>
    <a:srgbClr val="66FF33"/>
    <a:srgbClr val="0099FF"/>
    <a:srgbClr val="FFFF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21"/>
    </p:cViewPr>
  </p:sorterViewPr>
  <p:notesViewPr>
    <p:cSldViewPr>
      <p:cViewPr varScale="1">
        <p:scale>
          <a:sx n="42" d="100"/>
          <a:sy n="42" d="100"/>
        </p:scale>
        <p:origin x="-1426" y="-6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6.xml"/><Relationship Id="rId2" Type="http://schemas.openxmlformats.org/officeDocument/2006/relationships/slide" Target="slides/slide25.xml"/><Relationship Id="rId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8423D47D-7CB1-4845-82E3-DAF3BC7E1E6B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0"/>
            <a:r>
              <a:rPr lang="en-US" smtClean="0"/>
              <a:t>Deuxième niveau</a:t>
            </a:r>
          </a:p>
          <a:p>
            <a:pPr lvl="0"/>
            <a:r>
              <a:rPr lang="en-US" smtClean="0"/>
              <a:t>Troisième niveau</a:t>
            </a:r>
          </a:p>
          <a:p>
            <a:pPr lvl="0"/>
            <a:r>
              <a:rPr lang="en-US" smtClean="0"/>
              <a:t>Quatrième niveau</a:t>
            </a:r>
          </a:p>
          <a:p>
            <a:pPr lvl="0"/>
            <a:r>
              <a:rPr lang="en-US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fld id="{9F466797-5894-44E1-9279-92928FB66C5D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53D5A-4127-49E9-BD7D-990797C49360}" type="slidenum">
              <a:rPr lang="en-US"/>
              <a:pPr/>
              <a:t>1</a:t>
            </a:fld>
            <a:endParaRPr lang="en-US"/>
          </a:p>
        </p:txBody>
      </p:sp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DDF97-1D4E-4D16-976F-50887F4E9F5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9C0FB-411B-46CB-89D2-0BAE1EB33F4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39F950-E37E-41AF-B4E0-75F3993494E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5FDFD-2E52-43EC-A1A7-93302AD2C3B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00800" y="152400"/>
            <a:ext cx="2057400" cy="5943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9800" cy="594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BD9B61-3CD1-444D-98E0-6D8B86A844B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49F6A-29E4-4970-812A-992CC8D1797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53DDD-29BB-4D9D-9241-5794C2BAAAF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B19D3-AA48-47CA-8AC4-1B6A8BD11FF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2F2EF2-94B5-4FA8-BCF3-8F9C2638BCD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0B79E-C71C-4D21-87F4-605EB936F8F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A071FF-3A5D-4B45-80BF-971567B344E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0BBBB-073E-4733-8625-44FFA17FE06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690E34-B56C-4F3B-9632-664F369A3E9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©Gérard Baglin, 1998-2008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E6305-3B8C-46C0-BDBF-14749CFF062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F466B-45F5-4267-904E-01F40989721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©Gérard Baglin, 1998-2008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D59A3-83C4-49B7-917B-F03F93D7585B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B838D8-741A-4C00-8EB9-6E6010782C1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©Gérard Baglin, 1998-2008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CA925-9E38-427D-A64B-9DAE1C6176F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247D2E-1CB0-4EAD-A3B6-8BBCF86BC63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0C61C-B281-4096-8153-4E86309F34E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842C65-0931-4094-ABCD-753991FBE448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02291-A069-4127-9F2C-CBF2A14D1CB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 du masque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9497DB2-4B46-4CE8-A72C-B8063DBA3EA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©Gérard Baglin, 1998-2008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280149-CD41-4049-9E62-033505A9F41C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B3C25-7FF7-45DD-9041-42489C299AC2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8149D-F5AD-4023-9C33-17A07DC8354A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/>
              <a:t>Prelude 7 ERP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Production Activity Control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F611-A95B-4B46-AFFB-50F57397E3F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F2A7D-47E0-4317-BC30-406EDBEA7ACD}" type="slidenum">
              <a:rPr lang="en-US"/>
              <a:pPr/>
              <a:t>10</a:t>
            </a:fld>
            <a:endParaRPr lang="en-US"/>
          </a:p>
        </p:txBody>
      </p:sp>
      <p:sp>
        <p:nvSpPr>
          <p:cNvPr id="11673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Le suivi de fabrication (1)</a:t>
            </a:r>
          </a:p>
        </p:txBody>
      </p:sp>
      <p:sp>
        <p:nvSpPr>
          <p:cNvPr id="1167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1148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</a:pPr>
            <a:r>
              <a:rPr lang="fr-FR" sz="2800"/>
              <a:t>Enregistre l'</a:t>
            </a:r>
            <a:r>
              <a:rPr lang="fr-FR" sz="2800">
                <a:solidFill>
                  <a:srgbClr val="33CC33"/>
                </a:solidFill>
              </a:rPr>
              <a:t>avancement</a:t>
            </a:r>
            <a:r>
              <a:rPr lang="fr-FR" sz="2800"/>
              <a:t> des ordres de fabrication en temps réel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nombre de pièces réalisées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pièces bonnes, rebuts, retouches...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Enregistre les </a:t>
            </a:r>
            <a:r>
              <a:rPr lang="fr-FR" sz="2800">
                <a:solidFill>
                  <a:srgbClr val="33CC33"/>
                </a:solidFill>
              </a:rPr>
              <a:t>incidents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pannes de machine, d'outillage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attente de manutention, de personnel...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Enregistre les </a:t>
            </a:r>
            <a:r>
              <a:rPr lang="fr-FR" sz="2800">
                <a:solidFill>
                  <a:srgbClr val="33CC33"/>
                </a:solidFill>
              </a:rPr>
              <a:t>consommations réelles</a:t>
            </a:r>
            <a:r>
              <a:rPr lang="fr-FR" sz="2800"/>
              <a:t> de ressource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matières consommées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temps passés (machine et main-d'œuvre)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EC63-27AC-4163-B269-EAB89E9595A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72BE-D9D1-4798-A3D0-C500E9207BD2}" type="slidenum">
              <a:rPr lang="en-US"/>
              <a:pPr/>
              <a:t>11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Le suivi de fabrication (2)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41148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</a:pPr>
            <a:r>
              <a:rPr lang="fr-FR" sz="2800"/>
              <a:t>Établissement de </a:t>
            </a:r>
            <a:r>
              <a:rPr lang="fr-FR" sz="2800">
                <a:solidFill>
                  <a:srgbClr val="33CC33"/>
                </a:solidFill>
              </a:rPr>
              <a:t>statistiques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analyse des écarts de consommations des ressources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valorisation des en-cours et des lots terminés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taux d'utilisation des postes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profil des files d'attente par poste et des temps d'attente par poste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suivi du respect des délais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Suivi des </a:t>
            </a:r>
            <a:r>
              <a:rPr lang="fr-FR" sz="2800">
                <a:solidFill>
                  <a:srgbClr val="33CC33"/>
                </a:solidFill>
              </a:rPr>
              <a:t>équilibres de charge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Établissement des tableaux d'entrées-sorties de charge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D4DA-76D3-46B5-A026-5B4B6C98A4D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0F34-6586-4DAB-BC5A-CAB492442EF2}" type="slidenum">
              <a:rPr lang="en-US"/>
              <a:pPr/>
              <a:t>12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sortie des composants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Manuelle</a:t>
            </a:r>
          </a:p>
          <a:p>
            <a:pPr lvl="1"/>
            <a:r>
              <a:rPr lang="fr-FR"/>
              <a:t>Liste de prélèvement (</a:t>
            </a:r>
            <a:r>
              <a:rPr lang="fr-FR" i="1"/>
              <a:t>picking list</a:t>
            </a:r>
            <a:r>
              <a:rPr lang="fr-FR"/>
              <a:t>)</a:t>
            </a:r>
          </a:p>
          <a:p>
            <a:r>
              <a:rPr lang="fr-FR"/>
              <a:t>par </a:t>
            </a:r>
            <a:r>
              <a:rPr lang="fr-FR">
                <a:solidFill>
                  <a:srgbClr val="33CC33"/>
                </a:solidFill>
              </a:rPr>
              <a:t>post-consommation</a:t>
            </a:r>
          </a:p>
          <a:p>
            <a:pPr lvl="1"/>
            <a:r>
              <a:rPr lang="fr-FR"/>
              <a:t>à l’OF</a:t>
            </a:r>
          </a:p>
          <a:p>
            <a:pPr lvl="1"/>
            <a:r>
              <a:rPr lang="fr-FR"/>
              <a:t>à l’opération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DA49-3FB0-4C21-BE3E-988A38E1DA8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D987B-06F0-4DD1-B269-F0C8F115FF82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110601" name="Object 1033"/>
          <p:cNvGraphicFramePr>
            <a:graphicFrameLocks noChangeAspect="1"/>
          </p:cNvGraphicFramePr>
          <p:nvPr>
            <p:ph idx="1"/>
          </p:nvPr>
        </p:nvGraphicFramePr>
        <p:xfrm>
          <a:off x="3132138" y="1844675"/>
          <a:ext cx="5649912" cy="4570413"/>
        </p:xfrm>
        <a:graphic>
          <a:graphicData uri="http://schemas.openxmlformats.org/presentationml/2006/ole">
            <p:oleObj spid="_x0000_s110601" name="Paint Shop Pro Image" r:id="rId3" imgW="8068293" imgH="6526829" progId="PaintShopPro">
              <p:embed/>
            </p:oleObj>
          </a:graphicData>
        </a:graphic>
      </p:graphicFrame>
      <p:sp>
        <p:nvSpPr>
          <p:cNvPr id="1105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sortie des composants</a:t>
            </a:r>
          </a:p>
        </p:txBody>
      </p:sp>
      <p:sp>
        <p:nvSpPr>
          <p:cNvPr id="110596" name="Text Box 1028"/>
          <p:cNvSpPr txBox="1">
            <a:spLocks noChangeArrowheads="1"/>
          </p:cNvSpPr>
          <p:nvPr/>
        </p:nvSpPr>
        <p:spPr bwMode="auto">
          <a:xfrm>
            <a:off x="457200" y="990600"/>
            <a:ext cx="591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latin typeface="Arial" charset="0"/>
              </a:rPr>
              <a:t>Accès par menu Suivi -&gt; Sortie composants sur OF</a:t>
            </a:r>
          </a:p>
          <a:p>
            <a:r>
              <a:rPr lang="fr-FR">
                <a:latin typeface="Arial" charset="0"/>
              </a:rPr>
              <a:t>ou par bouton </a:t>
            </a:r>
            <a:r>
              <a:rPr lang="fr-FR" b="1">
                <a:solidFill>
                  <a:srgbClr val="33CC33"/>
                </a:solidFill>
                <a:latin typeface="Arial" charset="0"/>
              </a:rPr>
              <a:t>Sortie comp</a:t>
            </a:r>
            <a:r>
              <a:rPr lang="fr-FR">
                <a:latin typeface="Arial" charset="0"/>
              </a:rPr>
              <a:t> sur la fenêtre des OF lancés</a:t>
            </a:r>
          </a:p>
        </p:txBody>
      </p:sp>
      <p:sp>
        <p:nvSpPr>
          <p:cNvPr id="110597" name="AutoShape 1029"/>
          <p:cNvSpPr>
            <a:spLocks noChangeArrowheads="1"/>
          </p:cNvSpPr>
          <p:nvPr/>
        </p:nvSpPr>
        <p:spPr bwMode="auto">
          <a:xfrm>
            <a:off x="323850" y="1628775"/>
            <a:ext cx="2895600" cy="1422400"/>
          </a:xfrm>
          <a:prstGeom prst="wedgeRoundRectCallout">
            <a:avLst>
              <a:gd name="adj1" fmla="val 51644"/>
              <a:gd name="adj2" fmla="val 420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1600" b="1">
                <a:latin typeface="Arial" charset="0"/>
              </a:rPr>
              <a:t>Sortie automatique</a:t>
            </a:r>
            <a:r>
              <a:rPr lang="fr-FR" sz="1600">
                <a:latin typeface="Arial" charset="0"/>
              </a:rPr>
              <a:t> de toutes les lignes de besoins selon la quantité sortie pour les articles fabriqués en utilisant leur nomenclature</a:t>
            </a:r>
          </a:p>
        </p:txBody>
      </p:sp>
      <p:sp>
        <p:nvSpPr>
          <p:cNvPr id="110598" name="AutoShape 1030"/>
          <p:cNvSpPr>
            <a:spLocks noChangeArrowheads="1"/>
          </p:cNvSpPr>
          <p:nvPr/>
        </p:nvSpPr>
        <p:spPr bwMode="auto">
          <a:xfrm>
            <a:off x="2411413" y="4221163"/>
            <a:ext cx="1828800" cy="1422400"/>
          </a:xfrm>
          <a:prstGeom prst="wedgeRoundRectCallout">
            <a:avLst>
              <a:gd name="adj1" fmla="val -435"/>
              <a:gd name="adj2" fmla="val -801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sz="1600" b="1">
                <a:latin typeface="Arial" charset="0"/>
              </a:rPr>
              <a:t>Sortie manuelle</a:t>
            </a:r>
            <a:r>
              <a:rPr lang="fr-FR" sz="1600">
                <a:latin typeface="Arial" charset="0"/>
              </a:rPr>
              <a:t> ligne par ligne</a:t>
            </a:r>
          </a:p>
          <a:p>
            <a:pPr algn="ctr"/>
            <a:r>
              <a:rPr lang="fr-FR" sz="1600">
                <a:latin typeface="Arial" charset="0"/>
              </a:rPr>
              <a:t>pour compléments ou corrections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nimBg="1" autoUpdateAnimBg="0"/>
      <p:bldP spid="11059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CB73-3AEB-4442-9516-B3532264B7F5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1508-05B6-47FF-93EF-64EBB9335064}" type="slidenum">
              <a:rPr lang="en-US"/>
              <a:pPr/>
              <a:t>14</a:t>
            </a:fld>
            <a:endParaRPr lang="en-US"/>
          </a:p>
        </p:txBody>
      </p:sp>
      <p:graphicFrame>
        <p:nvGraphicFramePr>
          <p:cNvPr id="111623" name="Object 7"/>
          <p:cNvGraphicFramePr>
            <a:graphicFrameLocks noChangeAspect="1"/>
          </p:cNvGraphicFramePr>
          <p:nvPr>
            <p:ph idx="1"/>
          </p:nvPr>
        </p:nvGraphicFramePr>
        <p:xfrm>
          <a:off x="1331913" y="1484313"/>
          <a:ext cx="5657850" cy="4645025"/>
        </p:xfrm>
        <a:graphic>
          <a:graphicData uri="http://schemas.openxmlformats.org/presentationml/2006/ole">
            <p:oleObj spid="_x0000_s111623" name="Paint Shop Pro Image" r:id="rId3" imgW="8068293" imgH="6624390" progId="PaintShopPro">
              <p:embed/>
            </p:oleObj>
          </a:graphicData>
        </a:graphic>
      </p:graphicFrame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sortie par ligne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819400" y="4724400"/>
            <a:ext cx="2794000" cy="701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>
                <a:latin typeface="Arial" charset="0"/>
              </a:rPr>
              <a:t>Permet d’enregistrer</a:t>
            </a:r>
          </a:p>
          <a:p>
            <a:r>
              <a:rPr lang="fr-FR" sz="2000">
                <a:latin typeface="Arial" charset="0"/>
              </a:rPr>
              <a:t>des surconsommations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0FA6-2247-4F91-8DCE-648532039E6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49DA-82C4-44D9-A363-84817F447FBD}" type="slidenum">
              <a:rPr lang="en-US"/>
              <a:pPr/>
              <a:t>15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36013" cy="1143000"/>
          </a:xfrm>
        </p:spPr>
        <p:txBody>
          <a:bodyPr/>
          <a:lstStyle/>
          <a:p>
            <a:r>
              <a:rPr lang="fr-FR"/>
              <a:t>Principe de la post-consommation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05800" cy="4572000"/>
          </a:xfrm>
        </p:spPr>
        <p:txBody>
          <a:bodyPr/>
          <a:lstStyle/>
          <a:p>
            <a:r>
              <a:rPr lang="fr-FR" sz="2800"/>
              <a:t>Objet : éviter les nombreuses transactions de sortie de composants</a:t>
            </a:r>
          </a:p>
          <a:p>
            <a:r>
              <a:rPr lang="fr-FR" sz="2800"/>
              <a:t>Dans la majorité des cas, les sorties correspondent aux nomenclatures</a:t>
            </a:r>
          </a:p>
          <a:p>
            <a:r>
              <a:rPr lang="fr-FR" sz="2800"/>
              <a:t>Principe : lorsque l’on déclare des fabrications, on en déduit les sorties des composants</a:t>
            </a:r>
          </a:p>
          <a:p>
            <a:r>
              <a:rPr lang="fr-FR" sz="2800"/>
              <a:t>Corrections manuelles en cas de différences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66E0-292C-4C97-8566-9685B262DE2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9A71-6898-4735-B8CA-B8B38DD15A7C}" type="slidenum">
              <a:rPr lang="en-US"/>
              <a:pPr/>
              <a:t>16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post-consommation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/>
              <a:t>A l’OF</a:t>
            </a:r>
          </a:p>
          <a:p>
            <a:pPr lvl="1">
              <a:lnSpc>
                <a:spcPct val="90000"/>
              </a:lnSpc>
            </a:pPr>
            <a:r>
              <a:rPr lang="fr-FR"/>
              <a:t>à </a:t>
            </a:r>
            <a:r>
              <a:rPr lang="fr-FR">
                <a:solidFill>
                  <a:srgbClr val="008000"/>
                </a:solidFill>
              </a:rPr>
              <a:t>l’entrée de l’OF en magasin</a:t>
            </a:r>
            <a:r>
              <a:rPr lang="fr-FR"/>
              <a:t>, on déduit les sorties de composants à partir des quantités entrées (et rebutées) et des besoins réservés</a:t>
            </a:r>
          </a:p>
          <a:p>
            <a:pPr>
              <a:lnSpc>
                <a:spcPct val="90000"/>
              </a:lnSpc>
            </a:pPr>
            <a:r>
              <a:rPr lang="fr-FR"/>
              <a:t>A l’opération</a:t>
            </a:r>
          </a:p>
          <a:p>
            <a:pPr lvl="1">
              <a:lnSpc>
                <a:spcPct val="90000"/>
              </a:lnSpc>
            </a:pPr>
            <a:r>
              <a:rPr lang="fr-FR"/>
              <a:t>à </a:t>
            </a:r>
            <a:r>
              <a:rPr lang="fr-FR">
                <a:solidFill>
                  <a:srgbClr val="008000"/>
                </a:solidFill>
              </a:rPr>
              <a:t>la déclaration de production</a:t>
            </a:r>
            <a:r>
              <a:rPr lang="fr-FR"/>
              <a:t>, on déduit les sorties de composants à partir des quantités déclarées produites (bonnes et rebutées) et des composants réservés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E303-5E00-4B81-80CA-909EA422BB5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FF98-F918-4A1E-A9A8-79A3B236EAAB}" type="slidenum">
              <a:rPr lang="en-US"/>
              <a:pPr/>
              <a:t>17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fr-FR"/>
              <a:t>Moyens de collecte de l’information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153400" cy="4114800"/>
          </a:xfrm>
        </p:spPr>
        <p:txBody>
          <a:bodyPr/>
          <a:lstStyle/>
          <a:p>
            <a:r>
              <a:rPr lang="fr-FR" sz="2800"/>
              <a:t>Bons de travail saisis manuellement</a:t>
            </a:r>
          </a:p>
          <a:p>
            <a:r>
              <a:rPr lang="fr-FR" sz="2800"/>
              <a:t>Code - barre</a:t>
            </a:r>
          </a:p>
          <a:p>
            <a:r>
              <a:rPr lang="fr-FR" sz="2800"/>
              <a:t>Terminaux de saisie en atelier</a:t>
            </a:r>
          </a:p>
          <a:p>
            <a:r>
              <a:rPr lang="fr-FR" sz="2800"/>
              <a:t>Connexion des machines sur le système de GPAO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F1B9-1BDA-4785-A87F-25019F552B2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8F8-5728-4F42-940F-DD13673565FD}" type="slidenum">
              <a:rPr lang="en-US"/>
              <a:pPr/>
              <a:t>18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déclarations de production</a:t>
            </a:r>
          </a:p>
        </p:txBody>
      </p:sp>
      <p:graphicFrame>
        <p:nvGraphicFramePr>
          <p:cNvPr id="125957" name="Object 5"/>
          <p:cNvGraphicFramePr>
            <a:graphicFrameLocks noChangeAspect="1"/>
          </p:cNvGraphicFramePr>
          <p:nvPr>
            <p:ph idx="1"/>
          </p:nvPr>
        </p:nvGraphicFramePr>
        <p:xfrm>
          <a:off x="1763713" y="1557338"/>
          <a:ext cx="5657850" cy="4645025"/>
        </p:xfrm>
        <a:graphic>
          <a:graphicData uri="http://schemas.openxmlformats.org/presentationml/2006/ole">
            <p:oleObj spid="_x0000_s125957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C616-B3DA-4D9B-8F7E-D418230AA46C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508B8-52AE-43B4-A0FE-5D5AC0D096D7}" type="slidenum">
              <a:rPr lang="en-US"/>
              <a:pPr/>
              <a:t>19</a:t>
            </a:fld>
            <a:endParaRPr 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/>
              <a:t>Gammes arborescentes :</a:t>
            </a:r>
            <a:br>
              <a:rPr lang="fr-FR" sz="3200"/>
            </a:br>
            <a:r>
              <a:rPr lang="fr-FR" sz="3200"/>
              <a:t>répartition des quantités bonnes</a:t>
            </a:r>
            <a:br>
              <a:rPr lang="fr-FR" sz="3200"/>
            </a:br>
            <a:r>
              <a:rPr lang="fr-FR" sz="3200"/>
              <a:t>sur les postes destination</a:t>
            </a:r>
          </a:p>
        </p:txBody>
      </p:sp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2916238" y="1773238"/>
          <a:ext cx="5595937" cy="4503737"/>
        </p:xfrm>
        <a:graphic>
          <a:graphicData uri="http://schemas.openxmlformats.org/presentationml/2006/ole">
            <p:oleObj spid="_x0000_s145413" name="Paint Shop Pro Image" r:id="rId3" imgW="7990244" imgH="6429268" progId="PaintShopPro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36F0-5A4F-4C57-9859-430EA5B6C5E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8F36-C6BB-4008-B855-87FC9FA85A9B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suivi de fabrication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/>
              <a:t>Plan</a:t>
            </a:r>
          </a:p>
          <a:p>
            <a:pPr lvl="1">
              <a:lnSpc>
                <a:spcPct val="90000"/>
              </a:lnSpc>
            </a:pPr>
            <a:r>
              <a:rPr lang="fr-FR"/>
              <a:t>Objet du suivi</a:t>
            </a:r>
          </a:p>
          <a:p>
            <a:pPr lvl="1">
              <a:lnSpc>
                <a:spcPct val="90000"/>
              </a:lnSpc>
            </a:pPr>
            <a:r>
              <a:rPr lang="fr-FR"/>
              <a:t>Rappel de la notion d’ordre lancé</a:t>
            </a:r>
          </a:p>
          <a:p>
            <a:pPr lvl="1">
              <a:lnSpc>
                <a:spcPct val="90000"/>
              </a:lnSpc>
            </a:pPr>
            <a:r>
              <a:rPr lang="fr-FR"/>
              <a:t>La sortie des composants</a:t>
            </a:r>
          </a:p>
          <a:p>
            <a:pPr lvl="1">
              <a:lnSpc>
                <a:spcPct val="90000"/>
              </a:lnSpc>
            </a:pPr>
            <a:r>
              <a:rPr lang="fr-FR"/>
              <a:t>Les déclarations de production</a:t>
            </a:r>
          </a:p>
          <a:p>
            <a:pPr lvl="1">
              <a:lnSpc>
                <a:spcPct val="90000"/>
              </a:lnSpc>
            </a:pPr>
            <a:r>
              <a:rPr lang="fr-FR"/>
              <a:t>L’entrée des OF terminés</a:t>
            </a:r>
          </a:p>
          <a:p>
            <a:pPr lvl="1">
              <a:lnSpc>
                <a:spcPct val="90000"/>
              </a:lnSpc>
            </a:pPr>
            <a:r>
              <a:rPr lang="fr-FR"/>
              <a:t>La clôture des OF</a:t>
            </a:r>
          </a:p>
          <a:p>
            <a:pPr lvl="1">
              <a:lnSpc>
                <a:spcPct val="90000"/>
              </a:lnSpc>
            </a:pPr>
            <a:r>
              <a:rPr lang="fr-FR"/>
              <a:t>Analyse des performances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7E9AD-F97A-4827-B10C-55F12557B70D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93AB3-0B45-4B66-922B-10CC7C05D606}" type="slidenum">
              <a:rPr lang="en-US"/>
              <a:pPr/>
              <a:t>20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39200" cy="1143000"/>
          </a:xfrm>
        </p:spPr>
        <p:txBody>
          <a:bodyPr/>
          <a:lstStyle/>
          <a:p>
            <a:r>
              <a:rPr lang="fr-FR"/>
              <a:t>Les statuts intermédiaires </a:t>
            </a:r>
            <a:br>
              <a:rPr lang="fr-FR"/>
            </a:br>
            <a:r>
              <a:rPr lang="fr-FR"/>
              <a:t>des OF lancés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01000" cy="4114800"/>
          </a:xfrm>
        </p:spPr>
        <p:txBody>
          <a:bodyPr/>
          <a:lstStyle/>
          <a:p>
            <a:pPr>
              <a:tabLst>
                <a:tab pos="5715000" algn="r"/>
                <a:tab pos="5810250" algn="l"/>
              </a:tabLst>
            </a:pPr>
            <a:r>
              <a:rPr lang="fr-FR" sz="2800"/>
              <a:t>Lors du lancement : 	</a:t>
            </a:r>
            <a:r>
              <a:rPr lang="fr-FR" sz="2800">
                <a:solidFill>
                  <a:srgbClr val="008000"/>
                </a:solidFill>
              </a:rPr>
              <a:t>statut </a:t>
            </a:r>
            <a:r>
              <a:rPr lang="fr-FR" sz="2800" b="1">
                <a:solidFill>
                  <a:srgbClr val="008000"/>
                </a:solidFill>
              </a:rPr>
              <a:t>L</a:t>
            </a:r>
            <a:r>
              <a:rPr lang="fr-FR" sz="2800">
                <a:solidFill>
                  <a:srgbClr val="008000"/>
                </a:solidFill>
              </a:rPr>
              <a:t>	(lancé)</a:t>
            </a:r>
          </a:p>
          <a:p>
            <a:pPr>
              <a:tabLst>
                <a:tab pos="5715000" algn="r"/>
                <a:tab pos="5810250" algn="l"/>
              </a:tabLst>
            </a:pPr>
            <a:r>
              <a:rPr lang="fr-FR" sz="2800"/>
              <a:t>Après la première déclaration de production : 	</a:t>
            </a:r>
            <a:r>
              <a:rPr lang="fr-FR" sz="2800">
                <a:solidFill>
                  <a:srgbClr val="008000"/>
                </a:solidFill>
              </a:rPr>
              <a:t>statut </a:t>
            </a:r>
            <a:r>
              <a:rPr lang="fr-FR" sz="2800" b="1">
                <a:solidFill>
                  <a:srgbClr val="008000"/>
                </a:solidFill>
              </a:rPr>
              <a:t>E</a:t>
            </a:r>
            <a:r>
              <a:rPr lang="fr-FR" sz="2800">
                <a:solidFill>
                  <a:srgbClr val="008000"/>
                </a:solidFill>
              </a:rPr>
              <a:t>	(en cours)</a:t>
            </a:r>
          </a:p>
          <a:p>
            <a:pPr>
              <a:tabLst>
                <a:tab pos="5715000" algn="r"/>
                <a:tab pos="5810250" algn="l"/>
              </a:tabLst>
            </a:pPr>
            <a:r>
              <a:rPr lang="fr-FR" sz="2800"/>
              <a:t>Lorsque toutes les quantités sont déclarées à la dernière opération : 	</a:t>
            </a:r>
            <a:r>
              <a:rPr lang="fr-FR" sz="2800">
                <a:solidFill>
                  <a:srgbClr val="008000"/>
                </a:solidFill>
              </a:rPr>
              <a:t>statut </a:t>
            </a:r>
            <a:r>
              <a:rPr lang="fr-FR" sz="2800" b="1">
                <a:solidFill>
                  <a:srgbClr val="008000"/>
                </a:solidFill>
              </a:rPr>
              <a:t>T</a:t>
            </a:r>
            <a:r>
              <a:rPr lang="fr-FR" sz="2800">
                <a:solidFill>
                  <a:srgbClr val="008000"/>
                </a:solidFill>
              </a:rPr>
              <a:t>	(terminé)</a:t>
            </a:r>
          </a:p>
          <a:p>
            <a:pPr>
              <a:tabLst>
                <a:tab pos="5715000" algn="r"/>
                <a:tab pos="5810250" algn="l"/>
              </a:tabLst>
            </a:pPr>
            <a:r>
              <a:rPr lang="fr-FR" sz="2800"/>
              <a:t>Clôture de l’OF :	</a:t>
            </a:r>
            <a:r>
              <a:rPr lang="fr-FR" sz="2800">
                <a:solidFill>
                  <a:srgbClr val="008000"/>
                </a:solidFill>
              </a:rPr>
              <a:t>statut </a:t>
            </a:r>
            <a:r>
              <a:rPr lang="fr-FR" sz="2800" b="1">
                <a:solidFill>
                  <a:srgbClr val="008000"/>
                </a:solidFill>
              </a:rPr>
              <a:t>S</a:t>
            </a:r>
            <a:r>
              <a:rPr lang="fr-FR" sz="2800">
                <a:solidFill>
                  <a:srgbClr val="008000"/>
                </a:solidFill>
              </a:rPr>
              <a:t>	(soldé)</a:t>
            </a:r>
          </a:p>
          <a:p>
            <a:pPr>
              <a:buFontTx/>
              <a:buNone/>
              <a:tabLst>
                <a:tab pos="5715000" algn="r"/>
                <a:tab pos="5810250" algn="l"/>
              </a:tabLst>
            </a:pPr>
            <a:r>
              <a:rPr lang="fr-FR" sz="2800" i="1">
                <a:solidFill>
                  <a:srgbClr val="008000"/>
                </a:solidFill>
              </a:rPr>
              <a:t>Les opérations ont les mêmes statuts</a:t>
            </a:r>
            <a:endParaRPr lang="fr-FR" sz="280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027B-EE30-4F9F-B1A5-69067190F7F6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49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5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C3F6B-112B-4F21-9455-A0CBDA174470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106571" name="Group 75"/>
          <p:cNvGrpSpPr>
            <a:grpSpLocks/>
          </p:cNvGrpSpPr>
          <p:nvPr/>
        </p:nvGrpSpPr>
        <p:grpSpPr bwMode="auto">
          <a:xfrm>
            <a:off x="4419600" y="4038600"/>
            <a:ext cx="1524000" cy="1524000"/>
            <a:chOff x="816" y="1104"/>
            <a:chExt cx="960" cy="960"/>
          </a:xfrm>
        </p:grpSpPr>
        <p:sp>
          <p:nvSpPr>
            <p:cNvPr id="106572" name="Rectangle 76"/>
            <p:cNvSpPr>
              <a:spLocks noChangeArrowheads="1"/>
            </p:cNvSpPr>
            <p:nvPr/>
          </p:nvSpPr>
          <p:spPr bwMode="auto">
            <a:xfrm>
              <a:off x="816" y="1104"/>
              <a:ext cx="336" cy="96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fr-FR" sz="1600" b="1">
                  <a:latin typeface="Arial" charset="0"/>
                </a:rPr>
                <a:t>A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t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t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e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n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t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e</a:t>
              </a:r>
            </a:p>
          </p:txBody>
        </p:sp>
        <p:sp>
          <p:nvSpPr>
            <p:cNvPr id="106573" name="Rectangle 77"/>
            <p:cNvSpPr>
              <a:spLocks noChangeArrowheads="1"/>
            </p:cNvSpPr>
            <p:nvPr/>
          </p:nvSpPr>
          <p:spPr bwMode="auto">
            <a:xfrm>
              <a:off x="1152" y="1104"/>
              <a:ext cx="624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b="1">
                  <a:latin typeface="Arial" charset="0"/>
                </a:rPr>
                <a:t>Quantité</a:t>
              </a:r>
            </a:p>
            <a:p>
              <a:pPr algn="ctr"/>
              <a:r>
                <a:rPr lang="fr-FR" sz="1600" b="1">
                  <a:latin typeface="Arial" charset="0"/>
                </a:rPr>
                <a:t>bonne</a:t>
              </a:r>
            </a:p>
          </p:txBody>
        </p:sp>
        <p:sp>
          <p:nvSpPr>
            <p:cNvPr id="106574" name="Rectangle 78"/>
            <p:cNvSpPr>
              <a:spLocks noChangeArrowheads="1"/>
            </p:cNvSpPr>
            <p:nvPr/>
          </p:nvSpPr>
          <p:spPr bwMode="auto">
            <a:xfrm>
              <a:off x="1152" y="1728"/>
              <a:ext cx="624" cy="33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400" b="1">
                  <a:latin typeface="Arial" charset="0"/>
                </a:rPr>
                <a:t>Quantité</a:t>
              </a:r>
            </a:p>
            <a:p>
              <a:pPr algn="ctr"/>
              <a:r>
                <a:rPr lang="fr-FR" sz="1400" b="1">
                  <a:latin typeface="Arial" charset="0"/>
                </a:rPr>
                <a:t>rebutée</a:t>
              </a:r>
            </a:p>
          </p:txBody>
        </p:sp>
      </p:grpSp>
      <p:grpSp>
        <p:nvGrpSpPr>
          <p:cNvPr id="106575" name="Group 79"/>
          <p:cNvGrpSpPr>
            <a:grpSpLocks/>
          </p:cNvGrpSpPr>
          <p:nvPr/>
        </p:nvGrpSpPr>
        <p:grpSpPr bwMode="auto">
          <a:xfrm>
            <a:off x="2362200" y="4038600"/>
            <a:ext cx="1524000" cy="1524000"/>
            <a:chOff x="1488" y="2544"/>
            <a:chExt cx="960" cy="960"/>
          </a:xfrm>
        </p:grpSpPr>
        <p:sp>
          <p:nvSpPr>
            <p:cNvPr id="106568" name="Rectangle 72"/>
            <p:cNvSpPr>
              <a:spLocks noChangeArrowheads="1"/>
            </p:cNvSpPr>
            <p:nvPr/>
          </p:nvSpPr>
          <p:spPr bwMode="auto">
            <a:xfrm>
              <a:off x="1488" y="2544"/>
              <a:ext cx="336" cy="9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fr-FR" sz="1600" b="1">
                  <a:latin typeface="Arial" charset="0"/>
                </a:rPr>
                <a:t>A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t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t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e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n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t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e</a:t>
              </a:r>
            </a:p>
          </p:txBody>
        </p:sp>
        <p:sp>
          <p:nvSpPr>
            <p:cNvPr id="106569" name="Rectangle 73"/>
            <p:cNvSpPr>
              <a:spLocks noChangeArrowheads="1"/>
            </p:cNvSpPr>
            <p:nvPr/>
          </p:nvSpPr>
          <p:spPr bwMode="auto">
            <a:xfrm>
              <a:off x="1824" y="2544"/>
              <a:ext cx="624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b="1">
                  <a:latin typeface="Arial" charset="0"/>
                </a:rPr>
                <a:t>Quantité</a:t>
              </a:r>
            </a:p>
            <a:p>
              <a:pPr algn="ctr"/>
              <a:r>
                <a:rPr lang="fr-FR" sz="1600" b="1">
                  <a:latin typeface="Arial" charset="0"/>
                </a:rPr>
                <a:t>bonne</a:t>
              </a:r>
            </a:p>
          </p:txBody>
        </p:sp>
        <p:sp>
          <p:nvSpPr>
            <p:cNvPr id="106570" name="Rectangle 74"/>
            <p:cNvSpPr>
              <a:spLocks noChangeArrowheads="1"/>
            </p:cNvSpPr>
            <p:nvPr/>
          </p:nvSpPr>
          <p:spPr bwMode="auto">
            <a:xfrm>
              <a:off x="1824" y="3168"/>
              <a:ext cx="624" cy="3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1400" b="1">
                <a:latin typeface="Arial" charset="0"/>
              </a:endParaRPr>
            </a:p>
          </p:txBody>
        </p:sp>
      </p:grpSp>
      <p:grpSp>
        <p:nvGrpSpPr>
          <p:cNvPr id="106563" name="Group 67"/>
          <p:cNvGrpSpPr>
            <a:grpSpLocks/>
          </p:cNvGrpSpPr>
          <p:nvPr/>
        </p:nvGrpSpPr>
        <p:grpSpPr bwMode="auto">
          <a:xfrm>
            <a:off x="381000" y="4038600"/>
            <a:ext cx="1524000" cy="1524000"/>
            <a:chOff x="816" y="1104"/>
            <a:chExt cx="960" cy="960"/>
          </a:xfrm>
        </p:grpSpPr>
        <p:sp>
          <p:nvSpPr>
            <p:cNvPr id="106564" name="Rectangle 68"/>
            <p:cNvSpPr>
              <a:spLocks noChangeArrowheads="1"/>
            </p:cNvSpPr>
            <p:nvPr/>
          </p:nvSpPr>
          <p:spPr bwMode="auto">
            <a:xfrm>
              <a:off x="816" y="1104"/>
              <a:ext cx="336" cy="96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fr-FR" sz="1600" b="1">
                  <a:latin typeface="Arial" charset="0"/>
                </a:rPr>
                <a:t>A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t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t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e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n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t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e</a:t>
              </a:r>
            </a:p>
          </p:txBody>
        </p:sp>
        <p:sp>
          <p:nvSpPr>
            <p:cNvPr id="106565" name="Rectangle 69"/>
            <p:cNvSpPr>
              <a:spLocks noChangeArrowheads="1"/>
            </p:cNvSpPr>
            <p:nvPr/>
          </p:nvSpPr>
          <p:spPr bwMode="auto">
            <a:xfrm>
              <a:off x="1152" y="1104"/>
              <a:ext cx="624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b="1">
                  <a:latin typeface="Arial" charset="0"/>
                </a:rPr>
                <a:t>Quantité</a:t>
              </a:r>
            </a:p>
            <a:p>
              <a:pPr algn="ctr"/>
              <a:r>
                <a:rPr lang="fr-FR" sz="1600" b="1">
                  <a:latin typeface="Arial" charset="0"/>
                </a:rPr>
                <a:t>bonne</a:t>
              </a:r>
            </a:p>
          </p:txBody>
        </p:sp>
        <p:sp>
          <p:nvSpPr>
            <p:cNvPr id="106566" name="Rectangle 70"/>
            <p:cNvSpPr>
              <a:spLocks noChangeArrowheads="1"/>
            </p:cNvSpPr>
            <p:nvPr/>
          </p:nvSpPr>
          <p:spPr bwMode="auto">
            <a:xfrm>
              <a:off x="1152" y="1728"/>
              <a:ext cx="624" cy="33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400" b="1">
                  <a:latin typeface="Arial" charset="0"/>
                </a:rPr>
                <a:t>Quantité</a:t>
              </a:r>
            </a:p>
            <a:p>
              <a:pPr algn="ctr"/>
              <a:r>
                <a:rPr lang="fr-FR" sz="1400" b="1">
                  <a:latin typeface="Arial" charset="0"/>
                </a:rPr>
                <a:t>rebutée</a:t>
              </a:r>
            </a:p>
          </p:txBody>
        </p:sp>
      </p:grpSp>
      <p:grpSp>
        <p:nvGrpSpPr>
          <p:cNvPr id="106559" name="Group 63"/>
          <p:cNvGrpSpPr>
            <a:grpSpLocks/>
          </p:cNvGrpSpPr>
          <p:nvPr/>
        </p:nvGrpSpPr>
        <p:grpSpPr bwMode="auto">
          <a:xfrm>
            <a:off x="3733800" y="1524000"/>
            <a:ext cx="1524000" cy="1524000"/>
            <a:chOff x="816" y="1104"/>
            <a:chExt cx="960" cy="960"/>
          </a:xfrm>
        </p:grpSpPr>
        <p:sp>
          <p:nvSpPr>
            <p:cNvPr id="106560" name="Rectangle 64"/>
            <p:cNvSpPr>
              <a:spLocks noChangeArrowheads="1"/>
            </p:cNvSpPr>
            <p:nvPr/>
          </p:nvSpPr>
          <p:spPr bwMode="auto">
            <a:xfrm>
              <a:off x="816" y="1104"/>
              <a:ext cx="336" cy="96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fr-FR" sz="1600" b="1">
                  <a:latin typeface="Arial" charset="0"/>
                </a:rPr>
                <a:t>A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t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t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e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n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t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e</a:t>
              </a:r>
            </a:p>
          </p:txBody>
        </p:sp>
        <p:sp>
          <p:nvSpPr>
            <p:cNvPr id="106561" name="Rectangle 65"/>
            <p:cNvSpPr>
              <a:spLocks noChangeArrowheads="1"/>
            </p:cNvSpPr>
            <p:nvPr/>
          </p:nvSpPr>
          <p:spPr bwMode="auto">
            <a:xfrm>
              <a:off x="1152" y="1104"/>
              <a:ext cx="624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b="1">
                  <a:latin typeface="Arial" charset="0"/>
                </a:rPr>
                <a:t>Quantité</a:t>
              </a:r>
            </a:p>
            <a:p>
              <a:pPr algn="ctr"/>
              <a:r>
                <a:rPr lang="fr-FR" sz="1600" b="1">
                  <a:latin typeface="Arial" charset="0"/>
                </a:rPr>
                <a:t>bonne</a:t>
              </a:r>
            </a:p>
          </p:txBody>
        </p:sp>
        <p:sp>
          <p:nvSpPr>
            <p:cNvPr id="106562" name="Rectangle 66"/>
            <p:cNvSpPr>
              <a:spLocks noChangeArrowheads="1"/>
            </p:cNvSpPr>
            <p:nvPr/>
          </p:nvSpPr>
          <p:spPr bwMode="auto">
            <a:xfrm>
              <a:off x="1152" y="1728"/>
              <a:ext cx="624" cy="33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400" b="1">
                  <a:latin typeface="Arial" charset="0"/>
                </a:rPr>
                <a:t>Quantité</a:t>
              </a:r>
            </a:p>
            <a:p>
              <a:pPr algn="ctr"/>
              <a:r>
                <a:rPr lang="fr-FR" sz="1400" b="1">
                  <a:latin typeface="Arial" charset="0"/>
                </a:rPr>
                <a:t>rebutée</a:t>
              </a:r>
            </a:p>
          </p:txBody>
        </p:sp>
      </p:grpSp>
      <p:grpSp>
        <p:nvGrpSpPr>
          <p:cNvPr id="106558" name="Group 62"/>
          <p:cNvGrpSpPr>
            <a:grpSpLocks/>
          </p:cNvGrpSpPr>
          <p:nvPr/>
        </p:nvGrpSpPr>
        <p:grpSpPr bwMode="auto">
          <a:xfrm>
            <a:off x="1295400" y="1490663"/>
            <a:ext cx="1524000" cy="1524000"/>
            <a:chOff x="816" y="1104"/>
            <a:chExt cx="960" cy="960"/>
          </a:xfrm>
        </p:grpSpPr>
        <p:sp>
          <p:nvSpPr>
            <p:cNvPr id="106555" name="Rectangle 59"/>
            <p:cNvSpPr>
              <a:spLocks noChangeArrowheads="1"/>
            </p:cNvSpPr>
            <p:nvPr/>
          </p:nvSpPr>
          <p:spPr bwMode="auto">
            <a:xfrm>
              <a:off x="816" y="1104"/>
              <a:ext cx="336" cy="96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fr-FR" sz="1600" b="1">
                  <a:latin typeface="Arial" charset="0"/>
                </a:rPr>
                <a:t>A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t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t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e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n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t</a:t>
              </a:r>
              <a:br>
                <a:rPr lang="fr-FR" sz="1600" b="1">
                  <a:latin typeface="Arial" charset="0"/>
                </a:rPr>
              </a:br>
              <a:r>
                <a:rPr lang="fr-FR" sz="1600" b="1">
                  <a:latin typeface="Arial" charset="0"/>
                </a:rPr>
                <a:t>e</a:t>
              </a:r>
            </a:p>
          </p:txBody>
        </p:sp>
        <p:sp>
          <p:nvSpPr>
            <p:cNvPr id="106556" name="Rectangle 60"/>
            <p:cNvSpPr>
              <a:spLocks noChangeArrowheads="1"/>
            </p:cNvSpPr>
            <p:nvPr/>
          </p:nvSpPr>
          <p:spPr bwMode="auto">
            <a:xfrm>
              <a:off x="1152" y="1104"/>
              <a:ext cx="624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b="1">
                  <a:latin typeface="Arial" charset="0"/>
                </a:rPr>
                <a:t>Quantité</a:t>
              </a:r>
            </a:p>
            <a:p>
              <a:pPr algn="ctr"/>
              <a:r>
                <a:rPr lang="fr-FR" sz="1600" b="1">
                  <a:latin typeface="Arial" charset="0"/>
                </a:rPr>
                <a:t>bonne</a:t>
              </a:r>
            </a:p>
          </p:txBody>
        </p:sp>
        <p:sp>
          <p:nvSpPr>
            <p:cNvPr id="106557" name="Rectangle 61"/>
            <p:cNvSpPr>
              <a:spLocks noChangeArrowheads="1"/>
            </p:cNvSpPr>
            <p:nvPr/>
          </p:nvSpPr>
          <p:spPr bwMode="auto">
            <a:xfrm>
              <a:off x="1152" y="1728"/>
              <a:ext cx="624" cy="33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400" b="1">
                  <a:latin typeface="Arial" charset="0"/>
                </a:rPr>
                <a:t>Quantité</a:t>
              </a:r>
            </a:p>
            <a:p>
              <a:pPr algn="ctr"/>
              <a:r>
                <a:rPr lang="fr-FR" sz="1400" b="1">
                  <a:latin typeface="Arial" charset="0"/>
                </a:rPr>
                <a:t>rebutée</a:t>
              </a:r>
            </a:p>
          </p:txBody>
        </p:sp>
      </p:grp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Opérations non déclarées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625600" y="1219200"/>
            <a:ext cx="7826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solidFill>
                  <a:srgbClr val="000099"/>
                </a:solidFill>
                <a:latin typeface="Arial" charset="0"/>
              </a:rPr>
              <a:t>OP 010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4089400" y="1219200"/>
            <a:ext cx="7826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solidFill>
                  <a:srgbClr val="000099"/>
                </a:solidFill>
                <a:latin typeface="Arial" charset="0"/>
              </a:rPr>
              <a:t>OP 020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1831975" y="1473200"/>
            <a:ext cx="0" cy="1541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1838325" y="2501900"/>
            <a:ext cx="962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6514" name="Oval 18"/>
          <p:cNvSpPr>
            <a:spLocks noChangeArrowheads="1"/>
          </p:cNvSpPr>
          <p:nvPr/>
        </p:nvSpPr>
        <p:spPr bwMode="auto">
          <a:xfrm>
            <a:off x="1708150" y="2220913"/>
            <a:ext cx="249238" cy="2190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6515" name="Oval 19"/>
          <p:cNvSpPr>
            <a:spLocks noChangeArrowheads="1"/>
          </p:cNvSpPr>
          <p:nvPr/>
        </p:nvSpPr>
        <p:spPr bwMode="auto">
          <a:xfrm>
            <a:off x="3589338" y="2220913"/>
            <a:ext cx="247650" cy="2190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6516" name="Oval 20"/>
          <p:cNvSpPr>
            <a:spLocks noChangeArrowheads="1"/>
          </p:cNvSpPr>
          <p:nvPr/>
        </p:nvSpPr>
        <p:spPr bwMode="auto">
          <a:xfrm>
            <a:off x="1708150" y="2622550"/>
            <a:ext cx="249238" cy="2190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6517" name="Rectangle 21"/>
          <p:cNvSpPr>
            <a:spLocks noChangeArrowheads="1"/>
          </p:cNvSpPr>
          <p:nvPr/>
        </p:nvSpPr>
        <p:spPr bwMode="auto">
          <a:xfrm>
            <a:off x="2728913" y="3740150"/>
            <a:ext cx="78263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solidFill>
                  <a:srgbClr val="000099"/>
                </a:solidFill>
                <a:latin typeface="Arial" charset="0"/>
              </a:rPr>
              <a:t>OP 020</a:t>
            </a:r>
          </a:p>
        </p:txBody>
      </p:sp>
      <p:sp>
        <p:nvSpPr>
          <p:cNvPr id="106523" name="Oval 27"/>
          <p:cNvSpPr>
            <a:spLocks noChangeArrowheads="1"/>
          </p:cNvSpPr>
          <p:nvPr/>
        </p:nvSpPr>
        <p:spPr bwMode="auto">
          <a:xfrm>
            <a:off x="2811463" y="4722813"/>
            <a:ext cx="249237" cy="2190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6524" name="Rectangle 28"/>
          <p:cNvSpPr>
            <a:spLocks noChangeArrowheads="1"/>
          </p:cNvSpPr>
          <p:nvPr/>
        </p:nvSpPr>
        <p:spPr bwMode="auto">
          <a:xfrm>
            <a:off x="719138" y="3740150"/>
            <a:ext cx="78263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solidFill>
                  <a:srgbClr val="000099"/>
                </a:solidFill>
                <a:latin typeface="Arial" charset="0"/>
              </a:rPr>
              <a:t>OP 010</a:t>
            </a:r>
          </a:p>
        </p:txBody>
      </p:sp>
      <p:sp>
        <p:nvSpPr>
          <p:cNvPr id="106530" name="Oval 34"/>
          <p:cNvSpPr>
            <a:spLocks noChangeArrowheads="1"/>
          </p:cNvSpPr>
          <p:nvPr/>
        </p:nvSpPr>
        <p:spPr bwMode="auto">
          <a:xfrm>
            <a:off x="801688" y="4722813"/>
            <a:ext cx="247650" cy="2190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6531" name="Oval 35"/>
          <p:cNvSpPr>
            <a:spLocks noChangeArrowheads="1"/>
          </p:cNvSpPr>
          <p:nvPr/>
        </p:nvSpPr>
        <p:spPr bwMode="auto">
          <a:xfrm>
            <a:off x="801688" y="5124450"/>
            <a:ext cx="247650" cy="2190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6532" name="Rectangle 36"/>
          <p:cNvSpPr>
            <a:spLocks noChangeArrowheads="1"/>
          </p:cNvSpPr>
          <p:nvPr/>
        </p:nvSpPr>
        <p:spPr bwMode="auto">
          <a:xfrm>
            <a:off x="4802188" y="3740150"/>
            <a:ext cx="782637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solidFill>
                  <a:srgbClr val="000099"/>
                </a:solidFill>
                <a:latin typeface="Arial" charset="0"/>
              </a:rPr>
              <a:t>OP 030</a:t>
            </a:r>
          </a:p>
        </p:txBody>
      </p:sp>
      <p:sp>
        <p:nvSpPr>
          <p:cNvPr id="106538" name="Line 42"/>
          <p:cNvSpPr>
            <a:spLocks noChangeShapeType="1"/>
          </p:cNvSpPr>
          <p:nvPr/>
        </p:nvSpPr>
        <p:spPr bwMode="auto">
          <a:xfrm>
            <a:off x="3074988" y="4830763"/>
            <a:ext cx="1211262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6539" name="Oval 43"/>
          <p:cNvSpPr>
            <a:spLocks noChangeArrowheads="1"/>
          </p:cNvSpPr>
          <p:nvPr/>
        </p:nvSpPr>
        <p:spPr bwMode="auto">
          <a:xfrm>
            <a:off x="4302125" y="4722813"/>
            <a:ext cx="249238" cy="2190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6540" name="Rectangle 44"/>
          <p:cNvSpPr>
            <a:spLocks noChangeArrowheads="1"/>
          </p:cNvSpPr>
          <p:nvPr/>
        </p:nvSpPr>
        <p:spPr bwMode="auto">
          <a:xfrm>
            <a:off x="1173163" y="3035300"/>
            <a:ext cx="17653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fr-FR" sz="1400" b="1">
                <a:solidFill>
                  <a:srgbClr val="000099"/>
                </a:solidFill>
                <a:latin typeface="Arial" charset="0"/>
              </a:rPr>
              <a:t>Point de comptage</a:t>
            </a:r>
          </a:p>
        </p:txBody>
      </p:sp>
      <p:sp>
        <p:nvSpPr>
          <p:cNvPr id="106541" name="Rectangle 45"/>
          <p:cNvSpPr>
            <a:spLocks noChangeArrowheads="1"/>
          </p:cNvSpPr>
          <p:nvPr/>
        </p:nvSpPr>
        <p:spPr bwMode="auto">
          <a:xfrm>
            <a:off x="2533650" y="5540375"/>
            <a:ext cx="129381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fr-FR" sz="1400" b="1">
                <a:solidFill>
                  <a:srgbClr val="000099"/>
                </a:solidFill>
                <a:latin typeface="Arial" charset="0"/>
              </a:rPr>
              <a:t>Non déclarée</a:t>
            </a:r>
          </a:p>
        </p:txBody>
      </p:sp>
      <p:sp>
        <p:nvSpPr>
          <p:cNvPr id="106542" name="Rectangle 46"/>
          <p:cNvSpPr>
            <a:spLocks noChangeArrowheads="1"/>
          </p:cNvSpPr>
          <p:nvPr/>
        </p:nvSpPr>
        <p:spPr bwMode="auto">
          <a:xfrm>
            <a:off x="3636963" y="3035300"/>
            <a:ext cx="17653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fr-FR" sz="1400" b="1">
                <a:solidFill>
                  <a:srgbClr val="000099"/>
                </a:solidFill>
                <a:latin typeface="Arial" charset="0"/>
              </a:rPr>
              <a:t>Point de comptage</a:t>
            </a:r>
          </a:p>
        </p:txBody>
      </p:sp>
      <p:sp>
        <p:nvSpPr>
          <p:cNvPr id="106543" name="Rectangle 47"/>
          <p:cNvSpPr>
            <a:spLocks noChangeArrowheads="1"/>
          </p:cNvSpPr>
          <p:nvPr/>
        </p:nvSpPr>
        <p:spPr bwMode="auto">
          <a:xfrm>
            <a:off x="201613" y="5540375"/>
            <a:ext cx="17653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fr-FR" sz="1400" b="1">
                <a:solidFill>
                  <a:srgbClr val="000099"/>
                </a:solidFill>
                <a:latin typeface="Arial" charset="0"/>
              </a:rPr>
              <a:t>Point de comptage</a:t>
            </a:r>
          </a:p>
        </p:txBody>
      </p:sp>
      <p:sp>
        <p:nvSpPr>
          <p:cNvPr id="106544" name="Rectangle 48"/>
          <p:cNvSpPr>
            <a:spLocks noChangeArrowheads="1"/>
          </p:cNvSpPr>
          <p:nvPr/>
        </p:nvSpPr>
        <p:spPr bwMode="auto">
          <a:xfrm>
            <a:off x="4352925" y="5540375"/>
            <a:ext cx="17653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fr-FR" sz="1400" b="1">
                <a:solidFill>
                  <a:srgbClr val="000099"/>
                </a:solidFill>
                <a:latin typeface="Arial" charset="0"/>
              </a:rPr>
              <a:t>Point de comptage</a:t>
            </a:r>
          </a:p>
        </p:txBody>
      </p:sp>
      <p:sp>
        <p:nvSpPr>
          <p:cNvPr id="106545" name="Line 49"/>
          <p:cNvSpPr>
            <a:spLocks noChangeShapeType="1"/>
          </p:cNvSpPr>
          <p:nvPr/>
        </p:nvSpPr>
        <p:spPr bwMode="auto">
          <a:xfrm flipV="1">
            <a:off x="457200" y="3581400"/>
            <a:ext cx="8458200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6550" name="Line 54"/>
          <p:cNvSpPr>
            <a:spLocks noChangeShapeType="1"/>
          </p:cNvSpPr>
          <p:nvPr/>
        </p:nvSpPr>
        <p:spPr bwMode="auto">
          <a:xfrm>
            <a:off x="1973263" y="2330450"/>
            <a:ext cx="1598612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6551" name="Line 55"/>
          <p:cNvSpPr>
            <a:spLocks noChangeShapeType="1"/>
          </p:cNvSpPr>
          <p:nvPr/>
        </p:nvSpPr>
        <p:spPr bwMode="auto">
          <a:xfrm>
            <a:off x="1065213" y="4830763"/>
            <a:ext cx="1730375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6553" name="Text Box 57"/>
          <p:cNvSpPr txBox="1">
            <a:spLocks noChangeArrowheads="1"/>
          </p:cNvSpPr>
          <p:nvPr/>
        </p:nvSpPr>
        <p:spPr bwMode="auto">
          <a:xfrm>
            <a:off x="6254750" y="2057400"/>
            <a:ext cx="28892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600" b="1">
                <a:latin typeface="Arial" charset="0"/>
              </a:rPr>
              <a:t>Les quantités déclarées</a:t>
            </a:r>
          </a:p>
          <a:p>
            <a:r>
              <a:rPr lang="fr-FR" sz="1600" b="1">
                <a:latin typeface="Arial" charset="0"/>
              </a:rPr>
              <a:t>bonnes sont placées en </a:t>
            </a:r>
            <a:r>
              <a:rPr lang="fr-FR" sz="1600" b="1">
                <a:solidFill>
                  <a:srgbClr val="33CC33"/>
                </a:solidFill>
                <a:latin typeface="Arial" charset="0"/>
              </a:rPr>
              <a:t>attente</a:t>
            </a:r>
            <a:r>
              <a:rPr lang="fr-FR" sz="1600" b="1">
                <a:latin typeface="Arial" charset="0"/>
              </a:rPr>
              <a:t> à l’opération suivante</a:t>
            </a:r>
          </a:p>
        </p:txBody>
      </p:sp>
      <p:sp>
        <p:nvSpPr>
          <p:cNvPr id="106554" name="Text Box 58"/>
          <p:cNvSpPr txBox="1">
            <a:spLocks noChangeArrowheads="1"/>
          </p:cNvSpPr>
          <p:nvPr/>
        </p:nvSpPr>
        <p:spPr bwMode="auto">
          <a:xfrm>
            <a:off x="6254750" y="3657600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600" b="1">
                <a:latin typeface="Arial" charset="0"/>
              </a:rPr>
              <a:t>Si une opération</a:t>
            </a:r>
            <a:r>
              <a:rPr lang="fr-FR" sz="16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1600" b="1">
                <a:solidFill>
                  <a:srgbClr val="33CC33"/>
                </a:solidFill>
                <a:latin typeface="Arial" charset="0"/>
              </a:rPr>
              <a:t>n’est </a:t>
            </a:r>
          </a:p>
          <a:p>
            <a:r>
              <a:rPr lang="fr-FR" sz="1600" b="1">
                <a:solidFill>
                  <a:srgbClr val="33CC33"/>
                </a:solidFill>
                <a:latin typeface="Arial" charset="0"/>
              </a:rPr>
              <a:t>pas un point de comptage,</a:t>
            </a:r>
          </a:p>
          <a:p>
            <a:r>
              <a:rPr lang="fr-FR" sz="1600" b="1">
                <a:latin typeface="Arial" charset="0"/>
              </a:rPr>
              <a:t>la quantité reçue transite </a:t>
            </a:r>
          </a:p>
          <a:p>
            <a:r>
              <a:rPr lang="fr-FR" sz="1600" b="1">
                <a:latin typeface="Arial" charset="0"/>
              </a:rPr>
              <a:t>jusqu’à la</a:t>
            </a:r>
            <a:r>
              <a:rPr lang="fr-FR" sz="16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1600" b="1">
                <a:solidFill>
                  <a:srgbClr val="33CC33"/>
                </a:solidFill>
                <a:latin typeface="Arial" charset="0"/>
              </a:rPr>
              <a:t>prochaine </a:t>
            </a:r>
          </a:p>
          <a:p>
            <a:r>
              <a:rPr lang="fr-FR" sz="1600" b="1">
                <a:solidFill>
                  <a:srgbClr val="33CC33"/>
                </a:solidFill>
                <a:latin typeface="Arial" charset="0"/>
              </a:rPr>
              <a:t>opération Point de comptage</a:t>
            </a:r>
          </a:p>
          <a:p>
            <a:endParaRPr lang="fr-FR" sz="1600" b="1">
              <a:latin typeface="Arial" charset="0"/>
            </a:endParaRPr>
          </a:p>
          <a:p>
            <a:r>
              <a:rPr lang="fr-FR" sz="1600" b="1">
                <a:latin typeface="Arial" charset="0"/>
              </a:rPr>
              <a:t>La dernière opération d’une gamme est nécessairement </a:t>
            </a:r>
          </a:p>
          <a:p>
            <a:r>
              <a:rPr lang="fr-FR" sz="1600" b="1">
                <a:latin typeface="Arial" charset="0"/>
              </a:rPr>
              <a:t>un point de comptage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29D4-5D20-4AC3-8BA1-BFA20FB2632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609F-6D15-4005-B4D9-2CEF631A00F1}" type="slidenum">
              <a:rPr lang="en-US"/>
              <a:pPr/>
              <a:t>22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10600" cy="1143000"/>
          </a:xfrm>
        </p:spPr>
        <p:txBody>
          <a:bodyPr/>
          <a:lstStyle/>
          <a:p>
            <a:r>
              <a:rPr lang="fr-FR"/>
              <a:t>Imputation automatique</a:t>
            </a:r>
            <a:br>
              <a:rPr lang="fr-FR"/>
            </a:br>
            <a:r>
              <a:rPr lang="fr-FR"/>
              <a:t>des temps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r>
              <a:rPr lang="fr-FR"/>
              <a:t>Parfois inutile de saisir les temps réellement passés</a:t>
            </a:r>
          </a:p>
          <a:p>
            <a:r>
              <a:rPr lang="fr-FR"/>
              <a:t>Par </a:t>
            </a:r>
            <a:r>
              <a:rPr lang="fr-FR">
                <a:solidFill>
                  <a:srgbClr val="008000"/>
                </a:solidFill>
              </a:rPr>
              <a:t>l’imputation automatique</a:t>
            </a:r>
            <a:r>
              <a:rPr lang="fr-FR"/>
              <a:t>, on reporte les temps alloués sur les temps passés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72A9-3F3C-48A4-9FBE-C88E25B5489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D359-F903-4E69-B8E1-E60F571940A9}" type="slidenum">
              <a:rPr lang="en-US"/>
              <a:pPr/>
              <a:t>23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Clôture des OF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467600" cy="4648200"/>
          </a:xfrm>
        </p:spPr>
        <p:txBody>
          <a:bodyPr/>
          <a:lstStyle/>
          <a:p>
            <a:r>
              <a:rPr lang="fr-FR"/>
              <a:t>Vérifier que</a:t>
            </a:r>
          </a:p>
          <a:p>
            <a:pPr lvl="1"/>
            <a:r>
              <a:rPr lang="fr-FR"/>
              <a:t>toutes les sorties de composants ont été enregistrées</a:t>
            </a:r>
          </a:p>
          <a:p>
            <a:pPr lvl="1"/>
            <a:r>
              <a:rPr lang="fr-FR"/>
              <a:t>toutes les pièces sont entrées en stock</a:t>
            </a:r>
          </a:p>
          <a:p>
            <a:pPr lvl="1"/>
            <a:r>
              <a:rPr lang="fr-FR"/>
              <a:t>toutes les déclarations de temps ont été passées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3057-4F57-44E4-BC50-5FF953E50CC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51968-9AF9-4444-986A-CA965542C8B3}" type="slidenum">
              <a:rPr lang="en-US"/>
              <a:pPr/>
              <a:t>24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Analyses des performances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Les coûts de revient réels des OF</a:t>
            </a:r>
          </a:p>
          <a:p>
            <a:r>
              <a:rPr lang="fr-FR"/>
              <a:t>Les retards et avances</a:t>
            </a:r>
          </a:p>
          <a:p>
            <a:r>
              <a:rPr lang="fr-FR"/>
              <a:t>Les temps passés par activité </a:t>
            </a:r>
          </a:p>
          <a:p>
            <a:r>
              <a:rPr lang="fr-FR"/>
              <a:t>Les rebuts</a:t>
            </a:r>
          </a:p>
          <a:p>
            <a:r>
              <a:rPr lang="fr-FR"/>
              <a:t>Les consommations matière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C523-A615-419C-A29D-BC191C25683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E7883-29B5-4C17-A372-9984693AFB30}" type="slidenum">
              <a:rPr lang="en-US"/>
              <a:pPr/>
              <a:t>25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20113" cy="1143000"/>
          </a:xfrm>
        </p:spPr>
        <p:txBody>
          <a:bodyPr/>
          <a:lstStyle/>
          <a:p>
            <a:r>
              <a:rPr lang="fr-FR"/>
              <a:t>Les coûts de revient réels des OF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228600" y="3276600"/>
            <a:ext cx="2073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 b="1">
                <a:latin typeface="Arial" charset="0"/>
              </a:rPr>
              <a:t>Récapitule tous les types d’écart et les valorise</a:t>
            </a:r>
          </a:p>
        </p:txBody>
      </p:sp>
      <p:graphicFrame>
        <p:nvGraphicFramePr>
          <p:cNvPr id="126982" name="Object 6"/>
          <p:cNvGraphicFramePr>
            <a:graphicFrameLocks noChangeAspect="1"/>
          </p:cNvGraphicFramePr>
          <p:nvPr>
            <p:ph idx="1"/>
          </p:nvPr>
        </p:nvGraphicFramePr>
        <p:xfrm>
          <a:off x="2555875" y="1700213"/>
          <a:ext cx="5657850" cy="4645025"/>
        </p:xfrm>
        <a:graphic>
          <a:graphicData uri="http://schemas.openxmlformats.org/presentationml/2006/ole">
            <p:oleObj spid="_x0000_s126982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066E-373A-415E-88C9-37BF854929B4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E513-80B5-4511-8D5C-20CED9D38D32}" type="slidenum">
              <a:rPr lang="en-US"/>
              <a:pPr/>
              <a:t>26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retards et avances d’OF</a:t>
            </a:r>
          </a:p>
        </p:txBody>
      </p:sp>
      <p:graphicFrame>
        <p:nvGraphicFramePr>
          <p:cNvPr id="124933" name="Object 5"/>
          <p:cNvGraphicFramePr>
            <a:graphicFrameLocks noChangeAspect="1"/>
          </p:cNvGraphicFramePr>
          <p:nvPr>
            <p:ph idx="1"/>
          </p:nvPr>
        </p:nvGraphicFramePr>
        <p:xfrm>
          <a:off x="1763713" y="1557338"/>
          <a:ext cx="5657850" cy="4645025"/>
        </p:xfrm>
        <a:graphic>
          <a:graphicData uri="http://schemas.openxmlformats.org/presentationml/2006/ole">
            <p:oleObj spid="_x0000_s124933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A49E-1420-4CAA-9BE0-53CCFAB759C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8314-70BE-4C1C-9FA1-697544CB76D4}" type="slidenum">
              <a:rPr lang="en-US"/>
              <a:pPr/>
              <a:t>27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L’activité des postes</a:t>
            </a:r>
          </a:p>
        </p:txBody>
      </p:sp>
      <p:graphicFrame>
        <p:nvGraphicFramePr>
          <p:cNvPr id="118793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1331913" y="1557338"/>
          <a:ext cx="5646737" cy="4587875"/>
        </p:xfrm>
        <a:graphic>
          <a:graphicData uri="http://schemas.openxmlformats.org/presentationml/2006/ole">
            <p:oleObj spid="_x0000_s118793" name="Paint Shop Pro Image" r:id="rId3" imgW="8068293" imgH="6526829" progId="PaintShopPro">
              <p:embed/>
            </p:oleObj>
          </a:graphicData>
        </a:graphic>
      </p:graphicFrame>
      <p:graphicFrame>
        <p:nvGraphicFramePr>
          <p:cNvPr id="118795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2843213" y="1557338"/>
          <a:ext cx="5646737" cy="4587875"/>
        </p:xfrm>
        <a:graphic>
          <a:graphicData uri="http://schemas.openxmlformats.org/presentationml/2006/ole">
            <p:oleObj spid="_x0000_s118795" name="Paint Shop Pro Image" r:id="rId4" imgW="8068293" imgH="6526829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A554-98A1-4D9C-970C-301EC920BC1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A576-9DDE-4A5C-9266-4044F089867E}" type="slidenum">
              <a:rPr lang="en-US"/>
              <a:pPr/>
              <a:t>28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L’activité des opérateurs</a:t>
            </a:r>
          </a:p>
        </p:txBody>
      </p:sp>
      <p:graphicFrame>
        <p:nvGraphicFramePr>
          <p:cNvPr id="122889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1187450" y="1628775"/>
          <a:ext cx="5646738" cy="4587875"/>
        </p:xfrm>
        <a:graphic>
          <a:graphicData uri="http://schemas.openxmlformats.org/presentationml/2006/ole">
            <p:oleObj spid="_x0000_s122889" name="Paint Shop Pro Image" r:id="rId3" imgW="8068293" imgH="6526829" progId="PaintShopPro">
              <p:embed/>
            </p:oleObj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2700338" y="1628775"/>
          <a:ext cx="5646737" cy="4587875"/>
        </p:xfrm>
        <a:graphic>
          <a:graphicData uri="http://schemas.openxmlformats.org/presentationml/2006/ole">
            <p:oleObj spid="_x0000_s122891" name="Paint Shop Pro Image" r:id="rId4" imgW="8068293" imgH="6526829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0AE3-3441-499F-B28D-36EAA98C47EA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8B4F-2EED-4D26-B859-855B7FB6B77A}" type="slidenum">
              <a:rPr lang="en-US"/>
              <a:pPr/>
              <a:t>29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rebuts par cause</a:t>
            </a:r>
          </a:p>
        </p:txBody>
      </p:sp>
      <p:graphicFrame>
        <p:nvGraphicFramePr>
          <p:cNvPr id="119815" name="Object 7"/>
          <p:cNvGraphicFramePr>
            <a:graphicFrameLocks noChangeAspect="1"/>
          </p:cNvGraphicFramePr>
          <p:nvPr>
            <p:ph idx="1"/>
          </p:nvPr>
        </p:nvGraphicFramePr>
        <p:xfrm>
          <a:off x="1763713" y="1484313"/>
          <a:ext cx="5657850" cy="4645025"/>
        </p:xfrm>
        <a:graphic>
          <a:graphicData uri="http://schemas.openxmlformats.org/presentationml/2006/ole">
            <p:oleObj spid="_x0000_s119815" name="Paint Shop Pro Image" r:id="rId3" imgW="8068293" imgH="6624390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8129-0777-458D-A8EC-C2B912B09FF0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D8B83-4260-43DB-A8C8-A113363E45A8}" type="slidenum">
              <a:rPr lang="en-US"/>
              <a:pPr/>
              <a:t>3</a:t>
            </a:fld>
            <a:endParaRPr 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fr-FR"/>
              <a:t>Le lancement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  <a:noFill/>
          <a:ln/>
        </p:spPr>
        <p:txBody>
          <a:bodyPr lIns="90488" tIns="44450" rIns="90488" bIns="44450"/>
          <a:lstStyle/>
          <a:p>
            <a:pPr marL="285750" indent="-285750">
              <a:lnSpc>
                <a:spcPct val="90000"/>
              </a:lnSpc>
            </a:pPr>
            <a:r>
              <a:rPr lang="fr-FR" sz="2800"/>
              <a:t>Transforme un ordre ferme en ordre lancé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Vérification de la disponibilité des composants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Réservation des composants du stock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Sortie des outillages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/>
              <a:t>Préparation des documents nécessaires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dossier de fabrication (plans, instructions techniques, …)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fiches suiveuses</a:t>
            </a:r>
          </a:p>
          <a:p>
            <a:pPr marL="685800" lvl="1" indent="-228600">
              <a:lnSpc>
                <a:spcPct val="90000"/>
              </a:lnSpc>
            </a:pPr>
            <a:r>
              <a:rPr lang="fr-FR" sz="2400"/>
              <a:t>bons de travail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AE2F-8493-435E-B592-04122833E9D6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F3BF-FAFC-41D0-A8D5-30846E4A04A2}" type="slidenum">
              <a:rPr lang="en-US"/>
              <a:pPr/>
              <a:t>30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des temps passés</a:t>
            </a:r>
          </a:p>
        </p:txBody>
      </p:sp>
      <p:graphicFrame>
        <p:nvGraphicFramePr>
          <p:cNvPr id="128005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1979613" y="1341438"/>
          <a:ext cx="5675312" cy="4660900"/>
        </p:xfrm>
        <a:graphic>
          <a:graphicData uri="http://schemas.openxmlformats.org/presentationml/2006/ole">
            <p:oleObj spid="_x0000_s128005" name="Paint Shop Pro Image" r:id="rId3" imgW="8068293" imgH="6624390" progId="PaintShopPro">
              <p:embed/>
            </p:oleObj>
          </a:graphicData>
        </a:graphic>
      </p:graphicFrame>
      <p:graphicFrame>
        <p:nvGraphicFramePr>
          <p:cNvPr id="128007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2987675" y="3141663"/>
          <a:ext cx="3810000" cy="2801937"/>
        </p:xfrm>
        <a:graphic>
          <a:graphicData uri="http://schemas.openxmlformats.org/presentationml/2006/ole">
            <p:oleObj spid="_x0000_s128007" name="Paint Shop Pro Image" r:id="rId4" imgW="6751220" imgH="4965854" progId="PaintShopPro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5463-D052-4BF9-BDDC-7E325C392E23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C66D-C44F-409A-8BA8-E57B30CE288D}" type="slidenum">
              <a:rPr lang="en-US"/>
              <a:pPr/>
              <a:t>4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Objet du suivi de fabrication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4114800"/>
          </a:xfrm>
          <a:noFill/>
          <a:ln/>
        </p:spPr>
        <p:txBody>
          <a:bodyPr/>
          <a:lstStyle/>
          <a:p>
            <a:pPr marL="285750" indent="-285750">
              <a:lnSpc>
                <a:spcPct val="90000"/>
              </a:lnSpc>
            </a:pPr>
            <a:r>
              <a:rPr lang="fr-FR" sz="2800"/>
              <a:t>Il s’agit d’enregistrer </a:t>
            </a:r>
          </a:p>
          <a:p>
            <a:pPr marL="1143000" lvl="1" indent="-476250">
              <a:lnSpc>
                <a:spcPct val="90000"/>
              </a:lnSpc>
            </a:pPr>
            <a:r>
              <a:rPr lang="fr-FR"/>
              <a:t>l'avancement des opérations de fabrication</a:t>
            </a:r>
            <a:endParaRPr lang="fr-FR" sz="2400"/>
          </a:p>
          <a:p>
            <a:pPr marL="1562100" lvl="2">
              <a:lnSpc>
                <a:spcPct val="90000"/>
              </a:lnSpc>
            </a:pPr>
            <a:r>
              <a:rPr lang="fr-FR" sz="2000"/>
              <a:t>nombre de pièces réalisées</a:t>
            </a:r>
          </a:p>
          <a:p>
            <a:pPr marL="1562100" lvl="2">
              <a:lnSpc>
                <a:spcPct val="90000"/>
              </a:lnSpc>
            </a:pPr>
            <a:r>
              <a:rPr lang="fr-FR" sz="2000"/>
              <a:t>pièces bonnes, rebuts</a:t>
            </a:r>
          </a:p>
          <a:p>
            <a:pPr marL="1143000" lvl="1" indent="-476250">
              <a:lnSpc>
                <a:spcPct val="90000"/>
              </a:lnSpc>
            </a:pPr>
            <a:r>
              <a:rPr lang="fr-FR"/>
              <a:t>les consommations de ressources</a:t>
            </a:r>
            <a:endParaRPr lang="fr-FR" sz="2400"/>
          </a:p>
          <a:p>
            <a:pPr marL="1562100" lvl="2">
              <a:lnSpc>
                <a:spcPct val="90000"/>
              </a:lnSpc>
            </a:pPr>
            <a:r>
              <a:rPr lang="fr-FR" sz="2000"/>
              <a:t>heures machines</a:t>
            </a:r>
          </a:p>
          <a:p>
            <a:pPr marL="1562100" lvl="2">
              <a:lnSpc>
                <a:spcPct val="90000"/>
              </a:lnSpc>
            </a:pPr>
            <a:r>
              <a:rPr lang="fr-FR" sz="2000"/>
              <a:t>heures de main-d’œuvre</a:t>
            </a:r>
          </a:p>
          <a:p>
            <a:pPr marL="1562100" lvl="2">
              <a:lnSpc>
                <a:spcPct val="90000"/>
              </a:lnSpc>
            </a:pPr>
            <a:r>
              <a:rPr lang="fr-FR" sz="2000"/>
              <a:t>matières et composants</a:t>
            </a:r>
          </a:p>
          <a:p>
            <a:pPr marL="1143000" lvl="1" indent="-476250">
              <a:lnSpc>
                <a:spcPct val="90000"/>
              </a:lnSpc>
            </a:pPr>
            <a:r>
              <a:rPr lang="fr-FR" sz="2400"/>
              <a:t>les incidents</a:t>
            </a:r>
          </a:p>
          <a:p>
            <a:pPr marL="1562100" lvl="2">
              <a:lnSpc>
                <a:spcPct val="90000"/>
              </a:lnSpc>
            </a:pPr>
            <a:r>
              <a:rPr lang="fr-FR" sz="2000"/>
              <a:t>pannes de machine, d'outillage</a:t>
            </a:r>
          </a:p>
          <a:p>
            <a:pPr marL="1562100" lvl="2">
              <a:lnSpc>
                <a:spcPct val="90000"/>
              </a:lnSpc>
            </a:pPr>
            <a:r>
              <a:rPr lang="fr-FR" sz="2000"/>
              <a:t>attente de manutention, de personnel...</a:t>
            </a:r>
          </a:p>
          <a:p>
            <a:pPr marL="285750" indent="-285750">
              <a:lnSpc>
                <a:spcPct val="90000"/>
              </a:lnSpc>
            </a:pPr>
            <a:r>
              <a:rPr lang="fr-FR" sz="2800">
                <a:solidFill>
                  <a:srgbClr val="33CC33"/>
                </a:solidFill>
              </a:rPr>
              <a:t>de telle sorte que l’image informatique soit une représentation fidèle de la réalité physique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0F7F-F6D1-427F-95CC-FFDB1B2E527B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F3CF-E0A4-4734-B544-49B08DA6626E}" type="slidenum">
              <a:rPr lang="en-US"/>
              <a:pPr/>
              <a:t>5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lancement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4114800"/>
          </a:xfrm>
        </p:spPr>
        <p:txBody>
          <a:bodyPr/>
          <a:lstStyle/>
          <a:p>
            <a:r>
              <a:rPr lang="fr-FR" sz="2800"/>
              <a:t>Les OF fermes passent au statut lancé (</a:t>
            </a:r>
            <a:r>
              <a:rPr lang="fr-FR" sz="2800">
                <a:solidFill>
                  <a:srgbClr val="33CC33"/>
                </a:solidFill>
              </a:rPr>
              <a:t>L</a:t>
            </a:r>
            <a:r>
              <a:rPr lang="fr-FR" sz="2800"/>
              <a:t>)</a:t>
            </a:r>
          </a:p>
          <a:p>
            <a:r>
              <a:rPr lang="fr-FR" sz="2800"/>
              <a:t>Création des opérations en cours</a:t>
            </a:r>
          </a:p>
          <a:p>
            <a:pPr lvl="1"/>
            <a:r>
              <a:rPr lang="fr-FR" sz="2400"/>
              <a:t>Émission d’une </a:t>
            </a:r>
            <a:r>
              <a:rPr lang="fr-FR" sz="2400" i="1">
                <a:solidFill>
                  <a:srgbClr val="33CC33"/>
                </a:solidFill>
              </a:rPr>
              <a:t>fiche suiveuse</a:t>
            </a:r>
            <a:endParaRPr lang="fr-FR" sz="2400">
              <a:solidFill>
                <a:srgbClr val="33CC33"/>
              </a:solidFill>
            </a:endParaRPr>
          </a:p>
          <a:p>
            <a:r>
              <a:rPr lang="fr-FR" sz="2800"/>
              <a:t>Réservation des composants dans le stock :</a:t>
            </a:r>
          </a:p>
          <a:p>
            <a:pPr lvl="1"/>
            <a:r>
              <a:rPr lang="fr-FR" sz="2400"/>
              <a:t>passage du statut </a:t>
            </a:r>
            <a:r>
              <a:rPr lang="fr-FR" sz="2400">
                <a:solidFill>
                  <a:srgbClr val="33CC33"/>
                </a:solidFill>
              </a:rPr>
              <a:t>DISP</a:t>
            </a:r>
            <a:r>
              <a:rPr lang="fr-FR" sz="2400"/>
              <a:t> (Disponible) </a:t>
            </a:r>
            <a:br>
              <a:rPr lang="fr-FR" sz="2400"/>
            </a:br>
            <a:r>
              <a:rPr lang="fr-FR" sz="2400"/>
              <a:t>au statut </a:t>
            </a:r>
            <a:r>
              <a:rPr lang="fr-FR" sz="2400">
                <a:solidFill>
                  <a:srgbClr val="33CC33"/>
                </a:solidFill>
              </a:rPr>
              <a:t>REFA</a:t>
            </a:r>
            <a:r>
              <a:rPr lang="fr-FR" sz="2400"/>
              <a:t> (Réservé fabrication)</a:t>
            </a:r>
          </a:p>
          <a:p>
            <a:r>
              <a:rPr lang="fr-FR" sz="2800"/>
              <a:t>La quantité à traiter est placée en attente de la première opération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DE1C-A1DC-46B9-84B1-9DBCF06A2A46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27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2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BC95-8911-4FD4-8C06-830337F0CB3E}" type="slidenum">
              <a:rPr lang="en-US"/>
              <a:pPr/>
              <a:t>6</a:t>
            </a:fld>
            <a:endParaRPr lang="en-US"/>
          </a:p>
        </p:txBody>
      </p:sp>
      <p:sp>
        <p:nvSpPr>
          <p:cNvPr id="1146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Réservation des composants</a:t>
            </a:r>
          </a:p>
        </p:txBody>
      </p:sp>
      <p:grpSp>
        <p:nvGrpSpPr>
          <p:cNvPr id="114712" name="Group 1048"/>
          <p:cNvGrpSpPr>
            <a:grpSpLocks/>
          </p:cNvGrpSpPr>
          <p:nvPr/>
        </p:nvGrpSpPr>
        <p:grpSpPr bwMode="auto">
          <a:xfrm>
            <a:off x="609600" y="1219200"/>
            <a:ext cx="2209800" cy="3276600"/>
            <a:chOff x="384" y="768"/>
            <a:chExt cx="1392" cy="2064"/>
          </a:xfrm>
        </p:grpSpPr>
        <p:sp>
          <p:nvSpPr>
            <p:cNvPr id="114700" name="Rectangle 1036"/>
            <p:cNvSpPr>
              <a:spLocks noChangeArrowheads="1"/>
            </p:cNvSpPr>
            <p:nvPr/>
          </p:nvSpPr>
          <p:spPr bwMode="auto">
            <a:xfrm>
              <a:off x="384" y="768"/>
              <a:ext cx="960" cy="67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/>
                <a:t>OF x</a:t>
              </a:r>
            </a:p>
            <a:p>
              <a:pPr algn="ctr"/>
              <a:r>
                <a:rPr lang="fr-FR"/>
                <a:t>article A</a:t>
              </a:r>
            </a:p>
            <a:p>
              <a:pPr algn="ctr"/>
              <a:r>
                <a:rPr lang="fr-FR"/>
                <a:t>Quantité 100</a:t>
              </a:r>
            </a:p>
          </p:txBody>
        </p:sp>
        <p:sp>
          <p:nvSpPr>
            <p:cNvPr id="114701" name="Line 1037"/>
            <p:cNvSpPr>
              <a:spLocks noChangeShapeType="1"/>
            </p:cNvSpPr>
            <p:nvPr/>
          </p:nvSpPr>
          <p:spPr bwMode="auto">
            <a:xfrm>
              <a:off x="528" y="1440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702" name="Rectangle 1038"/>
            <p:cNvSpPr>
              <a:spLocks noChangeArrowheads="1"/>
            </p:cNvSpPr>
            <p:nvPr/>
          </p:nvSpPr>
          <p:spPr bwMode="auto">
            <a:xfrm>
              <a:off x="720" y="1728"/>
              <a:ext cx="105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b="1"/>
                <a:t>Composant C1</a:t>
              </a:r>
            </a:p>
            <a:p>
              <a:pPr algn="ctr"/>
              <a:r>
                <a:rPr lang="fr-FR" sz="1600" b="1"/>
                <a:t>Quantité 100</a:t>
              </a:r>
            </a:p>
          </p:txBody>
        </p:sp>
        <p:sp>
          <p:nvSpPr>
            <p:cNvPr id="114703" name="Rectangle 1039"/>
            <p:cNvSpPr>
              <a:spLocks noChangeArrowheads="1"/>
            </p:cNvSpPr>
            <p:nvPr/>
          </p:nvSpPr>
          <p:spPr bwMode="auto">
            <a:xfrm>
              <a:off x="720" y="2352"/>
              <a:ext cx="105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1600" b="1"/>
                <a:t>Composant C2</a:t>
              </a:r>
            </a:p>
            <a:p>
              <a:pPr algn="ctr"/>
              <a:r>
                <a:rPr lang="fr-FR" sz="1600" b="1"/>
                <a:t>Quantité 200</a:t>
              </a:r>
            </a:p>
          </p:txBody>
        </p:sp>
        <p:sp>
          <p:nvSpPr>
            <p:cNvPr id="114704" name="Line 1040"/>
            <p:cNvSpPr>
              <a:spLocks noChangeShapeType="1"/>
            </p:cNvSpPr>
            <p:nvPr/>
          </p:nvSpPr>
          <p:spPr bwMode="auto">
            <a:xfrm>
              <a:off x="528" y="25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705" name="Line 1041"/>
            <p:cNvSpPr>
              <a:spLocks noChangeShapeType="1"/>
            </p:cNvSpPr>
            <p:nvPr/>
          </p:nvSpPr>
          <p:spPr bwMode="auto">
            <a:xfrm>
              <a:off x="528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4711" name="Group 1047"/>
          <p:cNvGrpSpPr>
            <a:grpSpLocks/>
          </p:cNvGrpSpPr>
          <p:nvPr/>
        </p:nvGrpSpPr>
        <p:grpSpPr bwMode="auto">
          <a:xfrm>
            <a:off x="3581400" y="1600200"/>
            <a:ext cx="4876800" cy="2971800"/>
            <a:chOff x="2064" y="1824"/>
            <a:chExt cx="3072" cy="1872"/>
          </a:xfrm>
        </p:grpSpPr>
        <p:sp>
          <p:nvSpPr>
            <p:cNvPr id="114691" name="Rectangle 1027"/>
            <p:cNvSpPr>
              <a:spLocks noChangeArrowheads="1"/>
            </p:cNvSpPr>
            <p:nvPr/>
          </p:nvSpPr>
          <p:spPr bwMode="auto">
            <a:xfrm>
              <a:off x="2064" y="1824"/>
              <a:ext cx="3072" cy="187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2400"/>
            </a:p>
          </p:txBody>
        </p:sp>
        <p:sp>
          <p:nvSpPr>
            <p:cNvPr id="114692" name="Rectangle 1028"/>
            <p:cNvSpPr>
              <a:spLocks noChangeArrowheads="1"/>
            </p:cNvSpPr>
            <p:nvPr/>
          </p:nvSpPr>
          <p:spPr bwMode="auto">
            <a:xfrm>
              <a:off x="2496" y="2640"/>
              <a:ext cx="110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2400"/>
                <a:t>- 100</a:t>
              </a:r>
            </a:p>
          </p:txBody>
        </p:sp>
        <p:sp>
          <p:nvSpPr>
            <p:cNvPr id="114693" name="Rectangle 1029"/>
            <p:cNvSpPr>
              <a:spLocks noChangeArrowheads="1"/>
            </p:cNvSpPr>
            <p:nvPr/>
          </p:nvSpPr>
          <p:spPr bwMode="auto">
            <a:xfrm>
              <a:off x="3744" y="2640"/>
              <a:ext cx="110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2400"/>
                <a:t>+ 100</a:t>
              </a:r>
            </a:p>
          </p:txBody>
        </p:sp>
        <p:sp>
          <p:nvSpPr>
            <p:cNvPr id="114694" name="Rectangle 1030"/>
            <p:cNvSpPr>
              <a:spLocks noChangeArrowheads="1"/>
            </p:cNvSpPr>
            <p:nvPr/>
          </p:nvSpPr>
          <p:spPr bwMode="auto">
            <a:xfrm>
              <a:off x="2496" y="3072"/>
              <a:ext cx="110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2400"/>
                <a:t>- 200</a:t>
              </a:r>
            </a:p>
          </p:txBody>
        </p:sp>
        <p:sp>
          <p:nvSpPr>
            <p:cNvPr id="114695" name="Rectangle 1031"/>
            <p:cNvSpPr>
              <a:spLocks noChangeArrowheads="1"/>
            </p:cNvSpPr>
            <p:nvPr/>
          </p:nvSpPr>
          <p:spPr bwMode="auto">
            <a:xfrm>
              <a:off x="3744" y="3072"/>
              <a:ext cx="1104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fr-FR" sz="2400"/>
                <a:t>+ 200</a:t>
              </a:r>
            </a:p>
          </p:txBody>
        </p:sp>
        <p:sp>
          <p:nvSpPr>
            <p:cNvPr id="114697" name="Text Box 1033"/>
            <p:cNvSpPr txBox="1">
              <a:spLocks noChangeArrowheads="1"/>
            </p:cNvSpPr>
            <p:nvPr/>
          </p:nvSpPr>
          <p:spPr bwMode="auto">
            <a:xfrm>
              <a:off x="2736" y="1872"/>
              <a:ext cx="18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>
                  <a:solidFill>
                    <a:srgbClr val="FF0000"/>
                  </a:solidFill>
                </a:rPr>
                <a:t>Magasin composants</a:t>
              </a:r>
            </a:p>
          </p:txBody>
        </p:sp>
        <p:sp>
          <p:nvSpPr>
            <p:cNvPr id="114698" name="Text Box 1034"/>
            <p:cNvSpPr txBox="1">
              <a:spLocks noChangeArrowheads="1"/>
            </p:cNvSpPr>
            <p:nvPr/>
          </p:nvSpPr>
          <p:spPr bwMode="auto">
            <a:xfrm>
              <a:off x="2688" y="2208"/>
              <a:ext cx="83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/>
                <a:t>Disponible </a:t>
              </a:r>
              <a:br>
                <a:rPr lang="fr-FR" sz="1600" b="1"/>
              </a:br>
              <a:r>
                <a:rPr lang="fr-FR" sz="1600" b="1"/>
                <a:t>(DISP)</a:t>
              </a:r>
            </a:p>
          </p:txBody>
        </p:sp>
        <p:sp>
          <p:nvSpPr>
            <p:cNvPr id="114699" name="Text Box 1035"/>
            <p:cNvSpPr txBox="1">
              <a:spLocks noChangeArrowheads="1"/>
            </p:cNvSpPr>
            <p:nvPr/>
          </p:nvSpPr>
          <p:spPr bwMode="auto">
            <a:xfrm>
              <a:off x="3600" y="2208"/>
              <a:ext cx="140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/>
                <a:t>Réservé fabrication </a:t>
              </a:r>
              <a:br>
                <a:rPr lang="fr-FR" sz="1600" b="1"/>
              </a:br>
              <a:r>
                <a:rPr lang="fr-FR" sz="1600" b="1"/>
                <a:t>(REFA)</a:t>
              </a:r>
            </a:p>
          </p:txBody>
        </p:sp>
        <p:sp>
          <p:nvSpPr>
            <p:cNvPr id="114706" name="Text Box 1042"/>
            <p:cNvSpPr txBox="1">
              <a:spLocks noChangeArrowheads="1"/>
            </p:cNvSpPr>
            <p:nvPr/>
          </p:nvSpPr>
          <p:spPr bwMode="auto">
            <a:xfrm>
              <a:off x="2160" y="264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/>
                <a:t>C1</a:t>
              </a:r>
            </a:p>
          </p:txBody>
        </p:sp>
        <p:sp>
          <p:nvSpPr>
            <p:cNvPr id="114707" name="Text Box 1043"/>
            <p:cNvSpPr txBox="1">
              <a:spLocks noChangeArrowheads="1"/>
            </p:cNvSpPr>
            <p:nvPr/>
          </p:nvSpPr>
          <p:spPr bwMode="auto">
            <a:xfrm>
              <a:off x="2160" y="307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/>
                <a:t>C2</a:t>
              </a:r>
            </a:p>
          </p:txBody>
        </p:sp>
        <p:sp>
          <p:nvSpPr>
            <p:cNvPr id="114708" name="Line 1044"/>
            <p:cNvSpPr>
              <a:spLocks noChangeShapeType="1"/>
            </p:cNvSpPr>
            <p:nvPr/>
          </p:nvSpPr>
          <p:spPr bwMode="auto">
            <a:xfrm>
              <a:off x="3408" y="2832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709" name="Line 1045"/>
            <p:cNvSpPr>
              <a:spLocks noChangeShapeType="1"/>
            </p:cNvSpPr>
            <p:nvPr/>
          </p:nvSpPr>
          <p:spPr bwMode="auto">
            <a:xfrm>
              <a:off x="3408" y="3264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710" name="Text Box 1046"/>
            <p:cNvSpPr txBox="1">
              <a:spLocks noChangeArrowheads="1"/>
            </p:cNvSpPr>
            <p:nvPr/>
          </p:nvSpPr>
          <p:spPr bwMode="auto">
            <a:xfrm>
              <a:off x="2112" y="2208"/>
              <a:ext cx="5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000"/>
                <a:t>Statut</a:t>
              </a:r>
            </a:p>
          </p:txBody>
        </p:sp>
      </p:grpSp>
      <p:sp>
        <p:nvSpPr>
          <p:cNvPr id="114713" name="Text Box 1049"/>
          <p:cNvSpPr txBox="1">
            <a:spLocks noChangeArrowheads="1"/>
          </p:cNvSpPr>
          <p:nvPr/>
        </p:nvSpPr>
        <p:spPr bwMode="auto">
          <a:xfrm>
            <a:off x="3505200" y="4800600"/>
            <a:ext cx="5164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Le transfert entre statuts se fait dans le magasin </a:t>
            </a:r>
          </a:p>
          <a:p>
            <a:r>
              <a:rPr lang="fr-FR"/>
              <a:t>spécifié sur la fiche article de chaque composant</a:t>
            </a:r>
          </a:p>
        </p:txBody>
      </p:sp>
      <p:sp>
        <p:nvSpPr>
          <p:cNvPr id="114715" name="Text Box 1051"/>
          <p:cNvSpPr txBox="1">
            <a:spLocks noChangeArrowheads="1"/>
          </p:cNvSpPr>
          <p:nvPr/>
        </p:nvSpPr>
        <p:spPr bwMode="auto">
          <a:xfrm>
            <a:off x="1279525" y="5670550"/>
            <a:ext cx="6845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Les mouvements sur les composants changent de type : </a:t>
            </a:r>
            <a:br>
              <a:rPr lang="fr-FR"/>
            </a:br>
            <a:r>
              <a:rPr lang="fr-FR"/>
              <a:t>ils passent du type BF (besoin ferme) au type BR (besoin réservé)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96DF-D0F2-4D93-87F6-73F6D92585C7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5C90-8867-4AAA-9BC7-F569EA1BD725}" type="slidenum">
              <a:rPr lang="en-US"/>
              <a:pPr/>
              <a:t>7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OF lancés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105400"/>
          </a:xfrm>
        </p:spPr>
        <p:txBody>
          <a:bodyPr/>
          <a:lstStyle/>
          <a:p>
            <a:pPr>
              <a:buFontTx/>
              <a:buNone/>
            </a:pPr>
            <a:r>
              <a:rPr lang="fr-FR" sz="2800"/>
              <a:t>Le suivi gère les </a:t>
            </a:r>
            <a:r>
              <a:rPr lang="fr-FR" sz="2800">
                <a:solidFill>
                  <a:srgbClr val="33CC33"/>
                </a:solidFill>
              </a:rPr>
              <a:t>OF lancés :</a:t>
            </a:r>
          </a:p>
          <a:p>
            <a:r>
              <a:rPr lang="fr-FR" sz="2800"/>
              <a:t>Sortie des composants de l’OF</a:t>
            </a:r>
          </a:p>
          <a:p>
            <a:r>
              <a:rPr lang="fr-FR" sz="2800"/>
              <a:t>Saisie des consommations réelles de ressources</a:t>
            </a:r>
          </a:p>
          <a:p>
            <a:pPr lvl="1"/>
            <a:r>
              <a:rPr lang="fr-FR" sz="2400"/>
              <a:t>matière</a:t>
            </a:r>
          </a:p>
          <a:p>
            <a:pPr lvl="1"/>
            <a:r>
              <a:rPr lang="fr-FR" sz="2400"/>
              <a:t>temps machine et main-d’œuvre</a:t>
            </a:r>
          </a:p>
          <a:p>
            <a:r>
              <a:rPr lang="fr-FR" sz="2800"/>
              <a:t>Saisie des quantités réalisées</a:t>
            </a:r>
          </a:p>
          <a:p>
            <a:r>
              <a:rPr lang="fr-FR" sz="2800"/>
              <a:t>Entrée de l’OF en magasin</a:t>
            </a:r>
          </a:p>
          <a:p>
            <a:r>
              <a:rPr lang="fr-FR" sz="2800"/>
              <a:t>Clôture de l’OF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E10DA-6316-4464-AFBF-96459981BB3F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F794-EF5D-441B-A8C2-972F904E22F5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OF lancés</a:t>
            </a:r>
          </a:p>
        </p:txBody>
      </p:sp>
      <p:graphicFrame>
        <p:nvGraphicFramePr>
          <p:cNvPr id="112648" name="Object 8"/>
          <p:cNvGraphicFramePr>
            <a:graphicFrameLocks noChangeAspect="1"/>
          </p:cNvGraphicFramePr>
          <p:nvPr>
            <p:ph idx="1"/>
          </p:nvPr>
        </p:nvGraphicFramePr>
        <p:xfrm>
          <a:off x="2014538" y="1662113"/>
          <a:ext cx="5510212" cy="4433887"/>
        </p:xfrm>
        <a:graphic>
          <a:graphicData uri="http://schemas.openxmlformats.org/presentationml/2006/ole">
            <p:oleObj spid="_x0000_s112648" name="Paint Shop Pro Image" r:id="rId3" imgW="7990244" imgH="6429268" progId="PaintShopPro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4FC8-31EF-4F6D-AC9C-80EB8585F919}" type="datetime1">
              <a:rPr lang="fr-FR"/>
              <a:pPr/>
              <a:t>22/11/2015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©Gérard Baglin, 1998-2008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EF748-BE44-4F9A-BF54-684E710A04EF}" type="slidenum">
              <a:rPr lang="en-US"/>
              <a:pPr/>
              <a:t>9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Détail d’une opération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613525" y="1600200"/>
            <a:ext cx="24542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>
              <a:tabLst>
                <a:tab pos="190500" algn="l"/>
              </a:tabLst>
            </a:pPr>
            <a:r>
              <a:rPr lang="fr-FR" b="1">
                <a:solidFill>
                  <a:srgbClr val="33CC33"/>
                </a:solidFill>
                <a:latin typeface="Arial" charset="0"/>
              </a:rPr>
              <a:t>Possibilités de</a:t>
            </a:r>
          </a:p>
          <a:p>
            <a:pPr marL="190500" indent="-190500">
              <a:tabLst>
                <a:tab pos="190500" algn="l"/>
              </a:tabLst>
            </a:pPr>
            <a:r>
              <a:rPr lang="fr-FR" b="1">
                <a:latin typeface="Arial" charset="0"/>
              </a:rPr>
              <a:t>- 	</a:t>
            </a:r>
            <a:r>
              <a:rPr lang="fr-FR" b="1">
                <a:solidFill>
                  <a:srgbClr val="33CC33"/>
                </a:solidFill>
                <a:latin typeface="Arial" charset="0"/>
              </a:rPr>
              <a:t>création</a:t>
            </a:r>
            <a:r>
              <a:rPr lang="fr-FR" b="1">
                <a:latin typeface="Arial" charset="0"/>
              </a:rPr>
              <a:t> d’une nouvelle opération non prévue</a:t>
            </a:r>
          </a:p>
          <a:p>
            <a:pPr marL="190500" indent="-190500">
              <a:tabLst>
                <a:tab pos="190500" algn="l"/>
              </a:tabLst>
            </a:pPr>
            <a:r>
              <a:rPr lang="fr-FR" b="1">
                <a:latin typeface="Arial" charset="0"/>
              </a:rPr>
              <a:t>- 	</a:t>
            </a:r>
            <a:r>
              <a:rPr lang="fr-FR" b="1">
                <a:solidFill>
                  <a:srgbClr val="33CC33"/>
                </a:solidFill>
                <a:latin typeface="Arial" charset="0"/>
              </a:rPr>
              <a:t>suppression</a:t>
            </a:r>
            <a:r>
              <a:rPr lang="fr-FR" b="1">
                <a:latin typeface="Arial" charset="0"/>
              </a:rPr>
              <a:t> d’une opération inutile</a:t>
            </a:r>
          </a:p>
          <a:p>
            <a:pPr marL="190500" indent="-190500">
              <a:tabLst>
                <a:tab pos="190500" algn="l"/>
              </a:tabLst>
            </a:pPr>
            <a:r>
              <a:rPr lang="fr-FR" b="1">
                <a:latin typeface="Arial" charset="0"/>
              </a:rPr>
              <a:t>- 	de </a:t>
            </a:r>
            <a:r>
              <a:rPr lang="fr-FR" b="1">
                <a:solidFill>
                  <a:srgbClr val="33CC33"/>
                </a:solidFill>
                <a:latin typeface="Arial" charset="0"/>
              </a:rPr>
              <a:t>modification</a:t>
            </a:r>
            <a:r>
              <a:rPr lang="fr-FR" b="1">
                <a:latin typeface="Arial" charset="0"/>
              </a:rPr>
              <a:t> des opérations existantes</a:t>
            </a:r>
          </a:p>
        </p:txBody>
      </p:sp>
      <p:graphicFrame>
        <p:nvGraphicFramePr>
          <p:cNvPr id="113672" name="Object 8"/>
          <p:cNvGraphicFramePr>
            <a:graphicFrameLocks noChangeAspect="1"/>
          </p:cNvGraphicFramePr>
          <p:nvPr>
            <p:ph idx="1"/>
          </p:nvPr>
        </p:nvGraphicFramePr>
        <p:xfrm>
          <a:off x="611188" y="1628775"/>
          <a:ext cx="5649912" cy="4570413"/>
        </p:xfrm>
        <a:graphic>
          <a:graphicData uri="http://schemas.openxmlformats.org/presentationml/2006/ole">
            <p:oleObj spid="_x0000_s113672" name="Paint Shop Pro Image" r:id="rId3" imgW="8068293" imgH="6526829" progId="PaintShopPro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Achats">
  <a:themeElements>
    <a:clrScheme name="Acha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chats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cha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a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D:\Prelude6\Diaporamas\Achats.ppt</Template>
  <TotalTime>2967</TotalTime>
  <Words>1033</Words>
  <Application>Microsoft Office PowerPoint</Application>
  <PresentationFormat>Affichage à l'écran (4:3)</PresentationFormat>
  <Paragraphs>289</Paragraphs>
  <Slides>30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Times New Roman</vt:lpstr>
      <vt:lpstr>Tahoma</vt:lpstr>
      <vt:lpstr>Arial</vt:lpstr>
      <vt:lpstr>Monotype Sorts</vt:lpstr>
      <vt:lpstr>Achats</vt:lpstr>
      <vt:lpstr>Paint Shop Pro Image</vt:lpstr>
      <vt:lpstr>Prelude 7 ERP</vt:lpstr>
      <vt:lpstr>Le suivi de fabrication</vt:lpstr>
      <vt:lpstr>Le lancement</vt:lpstr>
      <vt:lpstr>Objet du suivi de fabrication</vt:lpstr>
      <vt:lpstr>Le lancement</vt:lpstr>
      <vt:lpstr>Réservation des composants</vt:lpstr>
      <vt:lpstr>Les OF lancés</vt:lpstr>
      <vt:lpstr>Les OF lancés</vt:lpstr>
      <vt:lpstr>Détail d’une opération</vt:lpstr>
      <vt:lpstr>Le suivi de fabrication (1)</vt:lpstr>
      <vt:lpstr>Le suivi de fabrication (2)</vt:lpstr>
      <vt:lpstr>La sortie des composants</vt:lpstr>
      <vt:lpstr>La sortie des composants</vt:lpstr>
      <vt:lpstr>La sortie par ligne</vt:lpstr>
      <vt:lpstr>Principe de la post-consommation</vt:lpstr>
      <vt:lpstr>La post-consommation</vt:lpstr>
      <vt:lpstr>Moyens de collecte de l’information</vt:lpstr>
      <vt:lpstr>Les déclarations de production</vt:lpstr>
      <vt:lpstr>Gammes arborescentes : répartition des quantités bonnes sur les postes destination</vt:lpstr>
      <vt:lpstr>Les statuts intermédiaires  des OF lancés</vt:lpstr>
      <vt:lpstr>Opérations non déclarées</vt:lpstr>
      <vt:lpstr>Imputation automatique des temps</vt:lpstr>
      <vt:lpstr>Clôture des OF</vt:lpstr>
      <vt:lpstr>Analyses des performances</vt:lpstr>
      <vt:lpstr>Les coûts de revient réels des OF</vt:lpstr>
      <vt:lpstr>Les retards et avances d’OF</vt:lpstr>
      <vt:lpstr>L’activité des postes</vt:lpstr>
      <vt:lpstr>L’activité des opérateurs</vt:lpstr>
      <vt:lpstr>Les rebuts par cause</vt:lpstr>
      <vt:lpstr>Analyse des temps passés</vt:lpstr>
    </vt:vector>
  </TitlesOfParts>
  <Company>Groupe HEC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Prélude Production 4</dc:title>
  <dc:creator>Groupe HEC</dc:creator>
  <cp:lastModifiedBy>GERARD</cp:lastModifiedBy>
  <cp:revision>79</cp:revision>
  <dcterms:created xsi:type="dcterms:W3CDTF">1998-09-11T09:34:24Z</dcterms:created>
  <dcterms:modified xsi:type="dcterms:W3CDTF">2015-11-22T09:45:42Z</dcterms:modified>
</cp:coreProperties>
</file>