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1" r:id="rId3"/>
    <p:sldId id="272" r:id="rId4"/>
    <p:sldId id="304" r:id="rId5"/>
    <p:sldId id="277" r:id="rId6"/>
    <p:sldId id="258" r:id="rId7"/>
    <p:sldId id="285" r:id="rId8"/>
    <p:sldId id="278" r:id="rId9"/>
    <p:sldId id="279" r:id="rId10"/>
    <p:sldId id="280" r:id="rId11"/>
    <p:sldId id="281" r:id="rId12"/>
    <p:sldId id="259" r:id="rId13"/>
    <p:sldId id="283" r:id="rId14"/>
    <p:sldId id="282" r:id="rId15"/>
    <p:sldId id="284" r:id="rId16"/>
    <p:sldId id="286" r:id="rId17"/>
    <p:sldId id="260" r:id="rId18"/>
    <p:sldId id="261" r:id="rId19"/>
    <p:sldId id="311" r:id="rId20"/>
    <p:sldId id="287" r:id="rId21"/>
    <p:sldId id="305" r:id="rId22"/>
    <p:sldId id="306" r:id="rId23"/>
    <p:sldId id="262" r:id="rId24"/>
    <p:sldId id="307" r:id="rId25"/>
    <p:sldId id="288" r:id="rId26"/>
    <p:sldId id="289" r:id="rId27"/>
    <p:sldId id="308" r:id="rId28"/>
    <p:sldId id="263" r:id="rId29"/>
    <p:sldId id="264" r:id="rId30"/>
    <p:sldId id="290" r:id="rId31"/>
    <p:sldId id="266" r:id="rId32"/>
    <p:sldId id="276" r:id="rId33"/>
    <p:sldId id="267" r:id="rId34"/>
    <p:sldId id="293" r:id="rId35"/>
    <p:sldId id="292" r:id="rId36"/>
    <p:sldId id="291" r:id="rId37"/>
    <p:sldId id="268" r:id="rId38"/>
    <p:sldId id="312" r:id="rId39"/>
    <p:sldId id="294" r:id="rId40"/>
    <p:sldId id="265" r:id="rId41"/>
    <p:sldId id="273" r:id="rId42"/>
    <p:sldId id="269" r:id="rId43"/>
    <p:sldId id="310" r:id="rId44"/>
    <p:sldId id="295" r:id="rId45"/>
    <p:sldId id="309" r:id="rId46"/>
    <p:sldId id="275" r:id="rId47"/>
    <p:sldId id="270" r:id="rId48"/>
    <p:sldId id="274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00"/>
    <a:srgbClr val="003399"/>
    <a:srgbClr val="FFFF00"/>
    <a:srgbClr val="FF00FF"/>
    <a:srgbClr val="6699FF"/>
    <a:srgbClr val="00FF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F86E39-083C-4455-BA2C-529D06795507}" type="datetime1">
              <a:rPr lang="fr-FR"/>
              <a:pPr/>
              <a:t>22/11/2015</a:t>
            </a:fld>
            <a:endParaRPr 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578418-60F0-483E-8802-71B54D41197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799E460-FD82-4297-906C-4F0A18D4AA80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5124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661518C-E0A7-44D6-811E-1B91FB0D728F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21235B0-56E7-4757-8455-7B3CD1C29915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B8044-3365-43A2-8E35-4E0D2C6E82BD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B674B8-6263-4135-A8D3-FF04375F7C5D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43816-8FFE-4F40-9820-505AF68D5FDE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1D3D24-C392-424E-BDD2-AA365DA74E78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6180E-F517-431D-B95F-EEA0AAC578CF}" type="slidenum">
              <a:rPr lang="en-US"/>
              <a:pPr/>
              <a:t>46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but est d’améliorer la performance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442611A-41D4-4AAE-BB03-A88B5D42868B}" type="datetime1">
              <a:rPr lang="en-US"/>
              <a:pPr/>
              <a:t>11/22/2015</a:t>
            </a:fld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C276-E968-4D12-ACC7-D6A8126F43C5}" type="slidenum">
              <a:rPr lang="en-US"/>
              <a:pPr/>
              <a:t>48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Dans Prélude, tous les mouvements internes sont valorisés au coût standard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D410D-5820-43E8-BD07-1CC62DC17C6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5960E-1D8E-4352-B6A3-A3FF209C38E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CA92F-EB24-441A-B688-07BEB845C4A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E548-F564-4B20-A045-1D1B4A8C46E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EDA4F-293B-407A-9A33-341A264283B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94E4-A7D0-404A-ABE3-0BC4501F0AA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353EB-94C6-45FB-B283-67C09CEB0EA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7F2B7-1EE9-449F-8AAB-C01FECF172F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84B9C-26AF-4A17-9ADD-7386379CC3D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BA84A-1E3C-45B8-B8D3-6F7FE27E081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F5D59-830B-4AD1-938D-4828B8A2B6F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EE740-E38A-469C-9BC4-6E8F016F50A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74F20-2503-4A74-B6EE-617A2F92B66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4716F-5FF9-4E9E-AB96-E6EF871E636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A748B-03DA-428D-A9BA-8A6538A315D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70CD-6BD1-4E54-A123-E7B4D434E1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CA2F24-61A6-47F9-91A4-872F04701C7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1142D-89A3-4F88-A902-C97422FB9E4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6318A-21EA-4819-9554-87C5700AA4E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C4996-9FCC-4530-8B96-949EE9F8D0A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A7D0F-4EE5-404E-8201-1DC606CD1A2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2E6D3-48AB-4F96-8117-1D106C3D7E7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59092A1-8B2E-41F1-9F18-2FA8B9BFEE8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EE3949-EEEC-49CB-801F-C13742F69045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66D1-520F-457A-B04A-EAA3F316398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A368-D092-4C65-A5AC-30CAC219F9E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Costing and Valuation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4E2-D6F4-4258-BF06-A638F9C6DAC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A7957-D32F-445B-ABEE-C163B53D28A3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 sous-traitance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/>
              <a:t>N’entrent pas dans les centres de coûts</a:t>
            </a:r>
          </a:p>
          <a:p>
            <a:r>
              <a:rPr lang="fr-FR"/>
              <a:t>Proviennent directement des taux horaires de sous-traitants</a:t>
            </a:r>
          </a:p>
          <a:p>
            <a:pPr lvl="1"/>
            <a:r>
              <a:rPr lang="fr-FR"/>
              <a:t>saisie au niveau du poste de charge de sous-traitance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5356-4321-41B6-BECD-2B4A263F2AE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1119-F7C9-4B07-9051-83879FEA339D}" type="slidenum">
              <a:rPr lang="en-US"/>
              <a:pPr/>
              <a:t>11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indirects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fr-FR"/>
              <a:t>Sur activité </a:t>
            </a:r>
            <a:r>
              <a:rPr lang="fr-FR">
                <a:solidFill>
                  <a:srgbClr val="339933"/>
                </a:solidFill>
              </a:rPr>
              <a:t>machine</a:t>
            </a:r>
          </a:p>
          <a:p>
            <a:pPr lvl="1"/>
            <a:r>
              <a:rPr lang="fr-FR"/>
              <a:t>exemple : Loyer industriel</a:t>
            </a:r>
          </a:p>
          <a:p>
            <a:r>
              <a:rPr lang="fr-FR"/>
              <a:t>Sur activité </a:t>
            </a:r>
            <a:r>
              <a:rPr lang="fr-FR">
                <a:solidFill>
                  <a:srgbClr val="339933"/>
                </a:solidFill>
              </a:rPr>
              <a:t>main-d’œuvre</a:t>
            </a:r>
          </a:p>
          <a:p>
            <a:pPr lvl="1"/>
            <a:r>
              <a:rPr lang="fr-FR"/>
              <a:t>exemple : Encadrement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3983-FA47-48EF-8C45-0CDDD876DF9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E45-27C5-4F11-B64B-67E1193F2F8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 sz="4000"/>
              <a:t>Les taux horaires des centres de coût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343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centres de coût</a:t>
            </a:r>
            <a:r>
              <a:rPr lang="fr-FR" sz="2800"/>
              <a:t> représentent des regroupements de postes de charge (ateliers par exemple) </a:t>
            </a:r>
            <a:r>
              <a:rPr lang="fr-FR" sz="2800" i="1">
                <a:solidFill>
                  <a:srgbClr val="339933"/>
                </a:solidFill>
              </a:rPr>
              <a:t>qui ont les mêmes taux horaires</a:t>
            </a:r>
            <a:endParaRPr lang="fr-FR" sz="2800">
              <a:solidFill>
                <a:srgbClr val="339933"/>
              </a:solidFill>
            </a:endParaRP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Dans chaque centre de coût, on entre, à partir du budget de l'entreprise,</a:t>
            </a:r>
          </a:p>
          <a:p>
            <a:pPr marL="685800" lvl="1" indent="-228600">
              <a:lnSpc>
                <a:spcPct val="90000"/>
              </a:lnSpc>
            </a:pPr>
            <a:r>
              <a:rPr lang="fr-FR"/>
              <a:t>des montants par rubrique budgétaire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/>
              <a:t>des nombres d'heures d'activité (machine, Main-d’œuvre Réglage et MOD)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On en déduit les </a:t>
            </a:r>
            <a:r>
              <a:rPr lang="fr-FR" sz="2800">
                <a:solidFill>
                  <a:srgbClr val="339933"/>
                </a:solidFill>
              </a:rPr>
              <a:t>taux horaires</a:t>
            </a:r>
            <a:r>
              <a:rPr lang="fr-FR" sz="2800"/>
              <a:t> des centres de coût par type de coût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918D-BC9D-46AF-B052-D2FE5EBCFF2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3636-992C-47EA-9334-744D20E8D1FA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rubriques budgétaires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46125" y="1535113"/>
            <a:ext cx="7138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latin typeface="Arial" charset="0"/>
              </a:rPr>
              <a:t>Décrivent la</a:t>
            </a:r>
            <a:r>
              <a:rPr lang="fr-FR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>
                <a:solidFill>
                  <a:srgbClr val="339933"/>
                </a:solidFill>
                <a:latin typeface="Arial" charset="0"/>
              </a:rPr>
              <a:t>nature des coûts</a:t>
            </a:r>
            <a:r>
              <a:rPr lang="fr-FR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>
                <a:latin typeface="Arial" charset="0"/>
              </a:rPr>
              <a:t>engagés pour la production</a:t>
            </a:r>
          </a:p>
          <a:p>
            <a:r>
              <a:rPr lang="fr-FR" sz="2000" b="1">
                <a:latin typeface="Arial" charset="0"/>
              </a:rPr>
              <a:t>Doivent figurer dans la</a:t>
            </a:r>
            <a:r>
              <a:rPr lang="fr-FR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2000" b="1">
                <a:solidFill>
                  <a:srgbClr val="339933"/>
                </a:solidFill>
                <a:latin typeface="Arial" charset="0"/>
              </a:rPr>
              <a:t>table des rubriques budgétaires</a:t>
            </a: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>
            <p:ph idx="1"/>
          </p:nvPr>
        </p:nvGraphicFramePr>
        <p:xfrm>
          <a:off x="2124075" y="2276475"/>
          <a:ext cx="5086350" cy="4114800"/>
        </p:xfrm>
        <a:graphic>
          <a:graphicData uri="http://schemas.openxmlformats.org/presentationml/2006/ole">
            <p:oleObj spid="_x0000_s60422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2FD-9491-4E2A-9CE0-E13F2A3D713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722-D8D4-4570-A722-D1B7A4EEEC47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centres de coût</a:t>
            </a:r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539750" y="1557338"/>
          <a:ext cx="5646738" cy="4587875"/>
        </p:xfrm>
        <a:graphic>
          <a:graphicData uri="http://schemas.openxmlformats.org/presentationml/2006/ole">
            <p:oleObj spid="_x0000_s59403" name="Paint Shop Pro Image" r:id="rId3" imgW="8068293" imgH="6526829" progId="PaintShopPro">
              <p:embed/>
            </p:oleObj>
          </a:graphicData>
        </a:graphic>
      </p:graphicFrame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0825" y="2924175"/>
            <a:ext cx="1625600" cy="1008063"/>
          </a:xfrm>
          <a:prstGeom prst="wedgeRoundRectCallout">
            <a:avLst>
              <a:gd name="adj1" fmla="val -1171"/>
              <a:gd name="adj2" fmla="val -1025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entrer</a:t>
            </a:r>
          </a:p>
          <a:p>
            <a:pPr algn="ctr"/>
            <a:r>
              <a:rPr lang="fr-FR" b="1">
                <a:latin typeface="Arial" charset="0"/>
              </a:rPr>
              <a:t>les coûts</a:t>
            </a:r>
          </a:p>
          <a:p>
            <a:pPr algn="ctr"/>
            <a:r>
              <a:rPr lang="fr-FR" b="1">
                <a:latin typeface="Arial" charset="0"/>
              </a:rPr>
              <a:t>par nature</a:t>
            </a:r>
          </a:p>
        </p:txBody>
      </p:sp>
      <p:graphicFrame>
        <p:nvGraphicFramePr>
          <p:cNvPr id="59405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2484438" y="1557338"/>
          <a:ext cx="5646737" cy="4587875"/>
        </p:xfrm>
        <a:graphic>
          <a:graphicData uri="http://schemas.openxmlformats.org/presentationml/2006/ole">
            <p:oleObj spid="_x0000_s59405" name="Paint Shop Pro Image" r:id="rId4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B2BC-B407-4855-A146-941CB391296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032E-705F-4B0D-A6A3-97575ADDD283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91550" cy="1143000"/>
          </a:xfrm>
        </p:spPr>
        <p:txBody>
          <a:bodyPr/>
          <a:lstStyle/>
          <a:p>
            <a:r>
              <a:rPr lang="fr-FR" sz="4000"/>
              <a:t>Les taux horaires des centres de coût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fr-FR" sz="2800"/>
              <a:t>On calcule la </a:t>
            </a:r>
            <a:r>
              <a:rPr lang="fr-FR" sz="2800">
                <a:solidFill>
                  <a:srgbClr val="339933"/>
                </a:solidFill>
              </a:rPr>
              <a:t>somme des montants</a:t>
            </a:r>
            <a:r>
              <a:rPr lang="fr-FR" sz="2800"/>
              <a:t> des rubriques budgétaires par type de coût</a:t>
            </a:r>
          </a:p>
          <a:p>
            <a:r>
              <a:rPr lang="fr-FR" sz="2800"/>
              <a:t>On divise par le </a:t>
            </a:r>
            <a:r>
              <a:rPr lang="fr-FR" sz="2800">
                <a:solidFill>
                  <a:srgbClr val="339933"/>
                </a:solidFill>
              </a:rPr>
              <a:t>nombre d’heures</a:t>
            </a:r>
            <a:r>
              <a:rPr lang="fr-FR" sz="2800"/>
              <a:t> budgétées / simulées</a:t>
            </a:r>
          </a:p>
          <a:p>
            <a:r>
              <a:rPr lang="fr-FR" sz="2800"/>
              <a:t>On obtient les </a:t>
            </a:r>
            <a:r>
              <a:rPr lang="fr-FR" sz="2800">
                <a:solidFill>
                  <a:srgbClr val="339933"/>
                </a:solidFill>
              </a:rPr>
              <a:t>taux horaires</a:t>
            </a:r>
            <a:r>
              <a:rPr lang="fr-FR" sz="2800"/>
              <a:t> standards et simulés par type de coût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344-3428-4DB2-8D5C-114BA9D7B39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210A-0A5D-4116-BD5F-1BF9EEC9D72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>
            <p:ph idx="1"/>
          </p:nvPr>
        </p:nvGraphicFramePr>
        <p:xfrm>
          <a:off x="755650" y="1412875"/>
          <a:ext cx="5649913" cy="4570413"/>
        </p:xfrm>
        <a:graphic>
          <a:graphicData uri="http://schemas.openxmlformats.org/presentationml/2006/ole">
            <p:oleObj spid="_x0000_s64520" name="Paint Shop Pro Image" r:id="rId3" imgW="8068293" imgH="6526829" progId="PaintShopPro">
              <p:embed/>
            </p:oleObj>
          </a:graphicData>
        </a:graphic>
      </p:graphicFrame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taux horaires des centres de coût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553200" y="1447800"/>
            <a:ext cx="2438400" cy="1066800"/>
          </a:xfrm>
          <a:prstGeom prst="wedgeRoundRectCallout">
            <a:avLst>
              <a:gd name="adj1" fmla="val -202606"/>
              <a:gd name="adj2" fmla="val 23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Nombre d’heures</a:t>
            </a:r>
          </a:p>
          <a:p>
            <a:pPr algn="ctr"/>
            <a:r>
              <a:rPr lang="fr-FR" b="1">
                <a:latin typeface="Arial" charset="0"/>
              </a:rPr>
              <a:t>correspondant </a:t>
            </a:r>
          </a:p>
          <a:p>
            <a:pPr algn="ctr"/>
            <a:r>
              <a:rPr lang="fr-FR" b="1">
                <a:latin typeface="Arial" charset="0"/>
              </a:rPr>
              <a:t>au budget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6477000" y="4572000"/>
            <a:ext cx="2286000" cy="762000"/>
          </a:xfrm>
          <a:prstGeom prst="wedgeRoundRectCallout">
            <a:avLst>
              <a:gd name="adj1" fmla="val -179722"/>
              <a:gd name="adj2" fmla="val -17187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Taux horaires</a:t>
            </a:r>
          </a:p>
          <a:p>
            <a:pPr algn="ctr"/>
            <a:r>
              <a:rPr lang="fr-FR" b="1">
                <a:latin typeface="Arial" charset="0"/>
              </a:rPr>
              <a:t>par type de coût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A32-D59A-458A-91E8-BC2E55056B5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A695-5C19-441E-B341-2D58D42C615B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gammes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6482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400"/>
              <a:t>Les phases des gammes de fabrication se déroulent sur un </a:t>
            </a:r>
            <a:r>
              <a:rPr lang="fr-FR" sz="2400">
                <a:solidFill>
                  <a:srgbClr val="339933"/>
                </a:solidFill>
              </a:rPr>
              <a:t>poste de charge</a:t>
            </a:r>
            <a:r>
              <a:rPr lang="fr-FR" sz="2400"/>
              <a:t> (qui appartient à un </a:t>
            </a:r>
            <a:r>
              <a:rPr lang="fr-FR" sz="2400">
                <a:solidFill>
                  <a:srgbClr val="339933"/>
                </a:solidFill>
              </a:rPr>
              <a:t>centre de coût</a:t>
            </a:r>
            <a:r>
              <a:rPr lang="fr-FR" sz="2400"/>
              <a:t>)</a:t>
            </a:r>
          </a:p>
          <a:p>
            <a:pPr marL="285750" indent="-285750">
              <a:lnSpc>
                <a:spcPct val="90000"/>
              </a:lnSpc>
            </a:pPr>
            <a:r>
              <a:rPr lang="fr-FR" sz="2400"/>
              <a:t>Elles comportent des temps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de réglage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unitaires de fabrication</a:t>
            </a:r>
            <a:endParaRPr lang="fr-FR"/>
          </a:p>
          <a:p>
            <a:pPr marL="285750" indent="-285750">
              <a:lnSpc>
                <a:spcPct val="90000"/>
              </a:lnSpc>
            </a:pPr>
            <a:r>
              <a:rPr lang="fr-FR" sz="2400"/>
              <a:t>pour les ressources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Machine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000"/>
              <a:t>Main-d’œuvre (Réglage et exécution)</a:t>
            </a:r>
            <a:endParaRPr lang="fr-FR" sz="2400"/>
          </a:p>
          <a:p>
            <a:pPr marL="285750" indent="-285750">
              <a:lnSpc>
                <a:spcPct val="90000"/>
              </a:lnSpc>
            </a:pPr>
            <a:r>
              <a:rPr lang="fr-FR" sz="2400"/>
              <a:t>La gamme comporte une </a:t>
            </a:r>
            <a:r>
              <a:rPr lang="fr-FR" sz="2400">
                <a:solidFill>
                  <a:srgbClr val="339933"/>
                </a:solidFill>
              </a:rPr>
              <a:t>taille de lot standard</a:t>
            </a:r>
            <a:r>
              <a:rPr lang="fr-FR" sz="2400"/>
              <a:t> (pour affecter une fraction des coûts de réglage)</a:t>
            </a:r>
          </a:p>
          <a:p>
            <a:pPr marL="285750" indent="-285750">
              <a:lnSpc>
                <a:spcPct val="90000"/>
              </a:lnSpc>
            </a:pPr>
            <a:r>
              <a:rPr lang="fr-FR" sz="2400"/>
              <a:t>On tient compte des rebuts prévisionnels</a:t>
            </a:r>
          </a:p>
          <a:p>
            <a:pPr marL="285750" indent="-285750">
              <a:lnSpc>
                <a:spcPct val="90000"/>
              </a:lnSpc>
            </a:pPr>
            <a:r>
              <a:rPr lang="fr-FR" sz="2400"/>
              <a:t>On peut donc calculer les coûts (budgétés et simulés) des phases de gamme puis des gammes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5056-9C34-4ADB-A763-B373245BEB0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4F0C-DA4B-4E37-96E5-68560C8260EC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gammes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68775" y="1676400"/>
            <a:ext cx="2536825" cy="342900"/>
          </a:xfrm>
          <a:prstGeom prst="rect">
            <a:avLst/>
          </a:prstGeom>
          <a:solidFill>
            <a:srgbClr val="33FF8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b="1"/>
              <a:t>Centre de coût 1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168775" y="2360613"/>
            <a:ext cx="415925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84700" y="2360613"/>
            <a:ext cx="425450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010150" y="2360613"/>
            <a:ext cx="428625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438775" y="2360613"/>
            <a:ext cx="425450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864225" y="2360613"/>
            <a:ext cx="425450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289675" y="2360613"/>
            <a:ext cx="415925" cy="1700212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879600" y="2497138"/>
            <a:ext cx="276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R1</a:t>
            </a:r>
            <a:endParaRPr lang="fr-FR" sz="2400">
              <a:latin typeface="Arial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879600" y="2801938"/>
            <a:ext cx="276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R2</a:t>
            </a:r>
            <a:endParaRPr lang="fr-FR" sz="2400">
              <a:latin typeface="Arial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879600" y="313372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R3</a:t>
            </a:r>
            <a:endParaRPr lang="fr-FR" sz="2400">
              <a:latin typeface="Arial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879600" y="347662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R4</a:t>
            </a:r>
            <a:endParaRPr lang="fr-FR" sz="2400">
              <a:latin typeface="Arial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293938" y="2595563"/>
            <a:ext cx="212090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293938" y="2901950"/>
            <a:ext cx="250348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293938" y="3243263"/>
            <a:ext cx="3357562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2293938" y="3584575"/>
            <a:ext cx="38163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879600" y="378142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R5</a:t>
            </a:r>
            <a:endParaRPr lang="fr-FR" sz="2400">
              <a:latin typeface="Arial" charset="0"/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293938" y="3890963"/>
            <a:ext cx="293052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1600200" y="2057400"/>
            <a:ext cx="1768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Nombre d'heures</a:t>
            </a:r>
            <a:endParaRPr lang="fr-FR" sz="2400">
              <a:latin typeface="Arial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2665413" y="2351088"/>
            <a:ext cx="958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Montants</a:t>
            </a:r>
            <a:endParaRPr lang="fr-FR" sz="2400">
              <a:latin typeface="Arial" charset="0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1935163" y="4159250"/>
            <a:ext cx="1419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Taux horaires</a:t>
            </a:r>
            <a:endParaRPr lang="fr-FR" sz="2400">
              <a:latin typeface="Arial" charset="0"/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1600200" y="5176838"/>
            <a:ext cx="18510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Coûts de la phase</a:t>
            </a:r>
            <a:endParaRPr lang="fr-FR" sz="2400">
              <a:latin typeface="Arial" charset="0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1600200" y="5791200"/>
            <a:ext cx="19827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Coûts de la gamme</a:t>
            </a:r>
            <a:endParaRPr lang="fr-FR" sz="2400">
              <a:latin typeface="Arial" charset="0"/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3878263" y="517683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1</a:t>
            </a:r>
            <a:endParaRPr lang="fr-FR" sz="2400">
              <a:latin typeface="Arial" charset="0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3878263" y="54832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2</a:t>
            </a:r>
            <a:endParaRPr lang="fr-FR" sz="2400">
              <a:latin typeface="Arial" charset="0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4168775" y="5078413"/>
            <a:ext cx="415925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4584700" y="5078413"/>
            <a:ext cx="425450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010150" y="5078413"/>
            <a:ext cx="428625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5438775" y="5078413"/>
            <a:ext cx="425450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5864225" y="5078413"/>
            <a:ext cx="425450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289675" y="5078413"/>
            <a:ext cx="415925" cy="682625"/>
          </a:xfrm>
          <a:prstGeom prst="rect">
            <a:avLst/>
          </a:prstGeom>
          <a:solidFill>
            <a:srgbClr val="339933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4168775" y="5419725"/>
            <a:ext cx="2536825" cy="1588"/>
          </a:xfrm>
          <a:prstGeom prst="line">
            <a:avLst/>
          </a:prstGeom>
          <a:noFill/>
          <a:ln w="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1889125" y="4637088"/>
            <a:ext cx="17922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Postes de charge</a:t>
            </a:r>
            <a:endParaRPr lang="fr-FR" sz="2400">
              <a:latin typeface="Arial" charset="0"/>
            </a:endParaRPr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437197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39" name="Line 47"/>
          <p:cNvSpPr>
            <a:spLocks noChangeShapeType="1"/>
          </p:cNvSpPr>
          <p:nvPr/>
        </p:nvSpPr>
        <p:spPr bwMode="auto">
          <a:xfrm>
            <a:off x="479742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5224463" y="4530725"/>
            <a:ext cx="3175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5638800" y="4530725"/>
            <a:ext cx="3175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606742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>
            <a:off x="6492875" y="4530725"/>
            <a:ext cx="1588" cy="476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168775" y="2019300"/>
            <a:ext cx="415925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4584700" y="2019300"/>
            <a:ext cx="425450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5010150" y="2019300"/>
            <a:ext cx="428625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438775" y="2019300"/>
            <a:ext cx="425450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5864225" y="2019300"/>
            <a:ext cx="425450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6289675" y="2019300"/>
            <a:ext cx="415925" cy="341313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168775" y="4060825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584700" y="4060825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5010150" y="4060825"/>
            <a:ext cx="4286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5438775" y="4060825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5864225" y="4060825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6289675" y="4060825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4168775" y="5761038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4584700" y="5761038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5010150" y="5761038"/>
            <a:ext cx="4286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438775" y="5761038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64225" y="5761038"/>
            <a:ext cx="425450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6289675" y="5761038"/>
            <a:ext cx="415925" cy="333375"/>
          </a:xfrm>
          <a:prstGeom prst="rect">
            <a:avLst/>
          </a:prstGeom>
          <a:solidFill>
            <a:srgbClr val="33FFFF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3352800" y="2209800"/>
            <a:ext cx="7620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68" name="Text Box 76"/>
          <p:cNvSpPr txBox="1">
            <a:spLocks noChangeArrowheads="1"/>
          </p:cNvSpPr>
          <p:nvPr/>
        </p:nvSpPr>
        <p:spPr bwMode="auto">
          <a:xfrm>
            <a:off x="212725" y="30845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Rubriques</a:t>
            </a:r>
          </a:p>
        </p:txBody>
      </p:sp>
      <p:sp>
        <p:nvSpPr>
          <p:cNvPr id="33869" name="AutoShape 77"/>
          <p:cNvSpPr>
            <a:spLocks/>
          </p:cNvSpPr>
          <p:nvPr/>
        </p:nvSpPr>
        <p:spPr bwMode="auto">
          <a:xfrm>
            <a:off x="1600200" y="2514600"/>
            <a:ext cx="228600" cy="1600200"/>
          </a:xfrm>
          <a:prstGeom prst="leftBracket">
            <a:avLst>
              <a:gd name="adj" fmla="val 583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412F-85B7-40CE-9DA8-E6AA8601B8E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D55D-4A84-4595-820D-6E11ABA2FC62}" type="slidenum">
              <a:rPr lang="en-US"/>
              <a:pPr/>
              <a:t>19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Les coûts des phases de gamme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8313" y="1557338"/>
          <a:ext cx="5646737" cy="4587875"/>
        </p:xfrm>
        <a:graphic>
          <a:graphicData uri="http://schemas.openxmlformats.org/presentationml/2006/ole">
            <p:oleObj spid="_x0000_s96262" name="Paint Shop Pro Image" r:id="rId3" imgW="8068293" imgH="6526829" progId="PaintShopPro">
              <p:embed/>
            </p:oleObj>
          </a:graphicData>
        </a:graphic>
      </p:graphicFrame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250825" y="4221163"/>
            <a:ext cx="1625600" cy="1008062"/>
          </a:xfrm>
          <a:prstGeom prst="wedgeRoundRectCallout">
            <a:avLst>
              <a:gd name="adj1" fmla="val -8986"/>
              <a:gd name="adj2" fmla="val -127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afficher</a:t>
            </a:r>
          </a:p>
          <a:p>
            <a:pPr algn="ctr"/>
            <a:r>
              <a:rPr lang="fr-FR" b="1">
                <a:latin typeface="Arial" charset="0"/>
              </a:rPr>
              <a:t>les coûts</a:t>
            </a:r>
          </a:p>
          <a:p>
            <a:pPr algn="ctr"/>
            <a:r>
              <a:rPr lang="fr-FR" b="1">
                <a:latin typeface="Arial" charset="0"/>
              </a:rPr>
              <a:t>de la phase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916238" y="1557338"/>
          <a:ext cx="5646737" cy="4587875"/>
        </p:xfrm>
        <a:graphic>
          <a:graphicData uri="http://schemas.openxmlformats.org/presentationml/2006/ole">
            <p:oleObj spid="_x0000_s96260" name="Paint Shop Pro Image" r:id="rId4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AF3F-2254-4BE6-98F2-0E9892EC957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E6D8-B530-45FD-8E04-ADCDD071ADBE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objectifs de la comptabilité industrielle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Calculer les </a:t>
            </a:r>
            <a:r>
              <a:rPr lang="fr-FR" sz="2800">
                <a:solidFill>
                  <a:srgbClr val="339933"/>
                </a:solidFill>
              </a:rPr>
              <a:t>coûts de revient prévisionnels</a:t>
            </a:r>
            <a:r>
              <a:rPr lang="fr-FR" sz="2800"/>
              <a:t> des produits fabriqués</a:t>
            </a:r>
          </a:p>
          <a:p>
            <a:pPr>
              <a:lnSpc>
                <a:spcPct val="90000"/>
              </a:lnSpc>
            </a:pPr>
            <a:r>
              <a:rPr lang="fr-FR" sz="2800"/>
              <a:t>Effectuer des analyses pour réduire les coûts</a:t>
            </a:r>
          </a:p>
          <a:p>
            <a:pPr>
              <a:lnSpc>
                <a:spcPct val="90000"/>
              </a:lnSpc>
            </a:pPr>
            <a:r>
              <a:rPr lang="fr-FR" sz="2800"/>
              <a:t>Établir les </a:t>
            </a:r>
            <a:r>
              <a:rPr lang="fr-FR" sz="2800">
                <a:solidFill>
                  <a:srgbClr val="339933"/>
                </a:solidFill>
              </a:rPr>
              <a:t>budgets</a:t>
            </a:r>
            <a:r>
              <a:rPr lang="fr-FR" sz="2800"/>
              <a:t> de l’usine</a:t>
            </a:r>
          </a:p>
          <a:p>
            <a:pPr>
              <a:lnSpc>
                <a:spcPct val="90000"/>
              </a:lnSpc>
            </a:pPr>
            <a:r>
              <a:rPr lang="fr-FR" sz="2800"/>
              <a:t>Déterminer les </a:t>
            </a:r>
            <a:r>
              <a:rPr lang="fr-FR" sz="2800">
                <a:solidFill>
                  <a:srgbClr val="339933"/>
                </a:solidFill>
              </a:rPr>
              <a:t>coûts de revient réels</a:t>
            </a:r>
            <a:r>
              <a:rPr lang="fr-FR" sz="2800"/>
              <a:t> des produits fabriqués</a:t>
            </a:r>
          </a:p>
          <a:p>
            <a:pPr>
              <a:lnSpc>
                <a:spcPct val="90000"/>
              </a:lnSpc>
            </a:pPr>
            <a:r>
              <a:rPr lang="fr-FR" sz="2800"/>
              <a:t>Valoriser les </a:t>
            </a:r>
            <a:r>
              <a:rPr lang="fr-FR" sz="2800">
                <a:solidFill>
                  <a:srgbClr val="339933"/>
                </a:solidFill>
              </a:rPr>
              <a:t>stocks</a:t>
            </a:r>
          </a:p>
          <a:p>
            <a:pPr>
              <a:lnSpc>
                <a:spcPct val="90000"/>
              </a:lnSpc>
            </a:pPr>
            <a:r>
              <a:rPr lang="fr-FR" sz="2800"/>
              <a:t>Analyser et expliquer les </a:t>
            </a:r>
            <a:r>
              <a:rPr lang="fr-FR" sz="2800">
                <a:solidFill>
                  <a:srgbClr val="339933"/>
                </a:solidFill>
              </a:rPr>
              <a:t>écarts</a:t>
            </a:r>
            <a:r>
              <a:rPr lang="fr-FR" sz="2800"/>
              <a:t> entre le coût prévisionnel et le coût réel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292C-1ACD-4FCE-B235-08A98554157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31EF-D83E-4E1F-892B-B06156EC6E5B}" type="slidenum">
              <a:rPr lang="en-US"/>
              <a:pPr/>
              <a:t>20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gammes</a:t>
            </a:r>
          </a:p>
        </p:txBody>
      </p:sp>
      <p:graphicFrame>
        <p:nvGraphicFramePr>
          <p:cNvPr id="65546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539750" y="1557338"/>
          <a:ext cx="5646738" cy="4635500"/>
        </p:xfrm>
        <a:graphic>
          <a:graphicData uri="http://schemas.openxmlformats.org/presentationml/2006/ole">
            <p:oleObj spid="_x0000_s65546" name="Paint Shop Pro Image" r:id="rId3" imgW="8068293" imgH="6624390" progId="PaintShopPro">
              <p:embed/>
            </p:oleObj>
          </a:graphicData>
        </a:graphic>
      </p:graphicFrame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2916238" y="4508500"/>
            <a:ext cx="1524000" cy="838200"/>
          </a:xfrm>
          <a:prstGeom prst="wedgeRoundRectCallout">
            <a:avLst>
              <a:gd name="adj1" fmla="val -46769"/>
              <a:gd name="adj2" fmla="val -26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Lot</a:t>
            </a:r>
          </a:p>
          <a:p>
            <a:pPr algn="ctr"/>
            <a:r>
              <a:rPr lang="fr-FR" b="1">
                <a:latin typeface="Arial" charset="0"/>
              </a:rPr>
              <a:t>standard</a:t>
            </a: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250825" y="4221163"/>
            <a:ext cx="1625600" cy="1008062"/>
          </a:xfrm>
          <a:prstGeom prst="wedgeRoundRectCallout">
            <a:avLst>
              <a:gd name="adj1" fmla="val -8986"/>
              <a:gd name="adj2" fmla="val -127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afficher</a:t>
            </a:r>
          </a:p>
          <a:p>
            <a:pPr algn="ctr"/>
            <a:r>
              <a:rPr lang="fr-FR" b="1">
                <a:latin typeface="Arial" charset="0"/>
              </a:rPr>
              <a:t>les coûts</a:t>
            </a:r>
          </a:p>
          <a:p>
            <a:pPr algn="ctr"/>
            <a:r>
              <a:rPr lang="fr-FR" b="1">
                <a:latin typeface="Arial" charset="0"/>
              </a:rPr>
              <a:t>de la gamme</a:t>
            </a:r>
          </a:p>
        </p:txBody>
      </p:sp>
      <p:graphicFrame>
        <p:nvGraphicFramePr>
          <p:cNvPr id="65549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2484438" y="1557338"/>
          <a:ext cx="5646737" cy="4567237"/>
        </p:xfrm>
        <a:graphic>
          <a:graphicData uri="http://schemas.openxmlformats.org/presentationml/2006/ole">
            <p:oleObj spid="_x0000_s65549" name="Paint Shop Pro Image" r:id="rId4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3815-AE2A-4B08-945E-6B3CA2319BE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B255-7906-46FF-8D07-EE60ED1BA476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Coûts fixes et variables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solidFill>
                  <a:srgbClr val="339933"/>
                </a:solidFill>
              </a:rPr>
              <a:t>Coûts fixes</a:t>
            </a:r>
            <a:r>
              <a:rPr lang="fr-FR"/>
              <a:t> : coûts de réglage (machine et main-d’œuvre)</a:t>
            </a:r>
          </a:p>
          <a:p>
            <a:r>
              <a:rPr lang="fr-FR">
                <a:solidFill>
                  <a:srgbClr val="339933"/>
                </a:solidFill>
              </a:rPr>
              <a:t>Coûts variables</a:t>
            </a:r>
            <a:r>
              <a:rPr lang="fr-FR"/>
              <a:t> : coûts d’exécution (machine et main-d’œuvre) </a:t>
            </a:r>
            <a:br>
              <a:rPr lang="fr-FR"/>
            </a:br>
            <a:r>
              <a:rPr lang="fr-FR"/>
              <a:t>+ sous-traitance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642-2152-4177-AE3E-5F884E8D06B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962CD-B1EA-496A-9665-3A65ECE7FFCC}" type="slidenum">
              <a:rPr lang="en-US"/>
              <a:pPr/>
              <a:t>22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Coûts moyens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Déterminés à partir du </a:t>
            </a:r>
            <a:r>
              <a:rPr lang="fr-FR">
                <a:solidFill>
                  <a:srgbClr val="339933"/>
                </a:solidFill>
              </a:rPr>
              <a:t>lot standard</a:t>
            </a:r>
          </a:p>
          <a:p>
            <a:r>
              <a:rPr lang="fr-FR">
                <a:solidFill>
                  <a:srgbClr val="339933"/>
                </a:solidFill>
              </a:rPr>
              <a:t>Coût moyen machine :</a:t>
            </a:r>
            <a:r>
              <a:rPr lang="fr-FR">
                <a:solidFill>
                  <a:srgbClr val="33CC33"/>
                </a:solidFill>
              </a:rPr>
              <a:t> </a:t>
            </a:r>
            <a:br>
              <a:rPr lang="fr-FR">
                <a:solidFill>
                  <a:srgbClr val="33CC33"/>
                </a:solidFill>
              </a:rPr>
            </a:br>
            <a:r>
              <a:rPr lang="fr-FR"/>
              <a:t>(coût fixe machine / lot standard) </a:t>
            </a:r>
            <a:br>
              <a:rPr lang="fr-FR"/>
            </a:br>
            <a:r>
              <a:rPr lang="fr-FR"/>
              <a:t>+ coût variable machine</a:t>
            </a:r>
          </a:p>
          <a:p>
            <a:r>
              <a:rPr lang="fr-FR">
                <a:solidFill>
                  <a:srgbClr val="339933"/>
                </a:solidFill>
              </a:rPr>
              <a:t>Coût moyen main-d’œuvre :</a:t>
            </a:r>
            <a:r>
              <a:rPr lang="fr-FR">
                <a:solidFill>
                  <a:srgbClr val="00FF00"/>
                </a:solidFill>
              </a:rPr>
              <a:t> </a:t>
            </a:r>
            <a:br>
              <a:rPr lang="fr-FR">
                <a:solidFill>
                  <a:srgbClr val="00FF00"/>
                </a:solidFill>
              </a:rPr>
            </a:br>
            <a:r>
              <a:rPr lang="fr-FR"/>
              <a:t>(coût fixe main-d’œuvre / lot standard) </a:t>
            </a:r>
            <a:br>
              <a:rPr lang="fr-FR"/>
            </a:br>
            <a:r>
              <a:rPr lang="fr-FR"/>
              <a:t>+ coût variable main-d’œuvre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AF7F-7DCC-469B-AB2A-ADA99D257F9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77F6-4829-47C6-AB51-ED4AE3CB3C15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articles achetés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400"/>
              <a:t>On peut spécifier</a:t>
            </a:r>
          </a:p>
          <a:p>
            <a:pPr marL="685800" lvl="1" indent="-228600"/>
            <a:r>
              <a:rPr lang="fr-FR" sz="2400"/>
              <a:t>un prix standard</a:t>
            </a:r>
          </a:p>
          <a:p>
            <a:pPr marL="685800" lvl="1" indent="-228600"/>
            <a:r>
              <a:rPr lang="fr-FR" sz="2400"/>
              <a:t>un prix simulé</a:t>
            </a:r>
          </a:p>
          <a:p>
            <a:pPr marL="285750" indent="-285750"/>
            <a:r>
              <a:rPr lang="fr-FR" sz="2400"/>
              <a:t>On calcule</a:t>
            </a:r>
          </a:p>
          <a:p>
            <a:pPr marL="685800" lvl="1" indent="-228600"/>
            <a:r>
              <a:rPr lang="fr-FR" sz="2400"/>
              <a:t>des prix moyens pondérés (initial et actuel)</a:t>
            </a:r>
          </a:p>
          <a:p>
            <a:pPr marL="685800" lvl="1" indent="-228600"/>
            <a:r>
              <a:rPr lang="fr-FR" sz="2400"/>
              <a:t>le dernier prix connu (coût de la dernière commande validée)</a:t>
            </a:r>
          </a:p>
          <a:p>
            <a:pPr marL="285750" indent="-285750"/>
            <a:r>
              <a:rPr lang="fr-FR" sz="2400"/>
              <a:t>On peut ajouter un coefficient de majoration pour </a:t>
            </a:r>
            <a:r>
              <a:rPr lang="fr-FR" sz="2400">
                <a:solidFill>
                  <a:srgbClr val="339933"/>
                </a:solidFill>
              </a:rPr>
              <a:t>frais sur achats</a:t>
            </a:r>
            <a:r>
              <a:rPr lang="fr-FR" sz="2400"/>
              <a:t> correspondant aux coûts du service Achats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8A0-18D9-404F-80BE-874E7FB8667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3AB9-F060-487A-9C07-DFC8929C33F3}" type="slidenum">
              <a:rPr lang="en-US"/>
              <a:pPr/>
              <a:t>24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prix moyens pondérés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974725" y="2174875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39933"/>
                </a:solidFill>
                <a:latin typeface="Arial" charset="0"/>
              </a:rPr>
              <a:t>Prix moyen pondéré initial</a:t>
            </a:r>
            <a:r>
              <a:rPr lang="fr-FR" sz="2400" b="1">
                <a:latin typeface="Arial" charset="0"/>
              </a:rPr>
              <a:t> :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410200" y="1981200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Valeur du stock initial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019800" y="25146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Stock initial</a:t>
            </a: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5334000" y="2439988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914400" y="3581400"/>
            <a:ext cx="450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339933"/>
                </a:solidFill>
                <a:latin typeface="Arial" charset="0"/>
              </a:rPr>
              <a:t>Prix moyen pondéré courant</a:t>
            </a:r>
            <a:r>
              <a:rPr lang="fr-FR" sz="2400" b="1">
                <a:latin typeface="Arial" charset="0"/>
              </a:rPr>
              <a:t> :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52400" y="4267200"/>
            <a:ext cx="883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Valeur du stock initial + Coût total des entrées </a:t>
            </a:r>
            <a:r>
              <a:rPr lang="fr-FR">
                <a:latin typeface="Arial" charset="0"/>
              </a:rPr>
              <a:t>(factures fournisseurs)</a:t>
            </a:r>
            <a:r>
              <a:rPr lang="fr-FR" sz="2400">
                <a:latin typeface="Arial" charset="0"/>
              </a:rPr>
              <a:t> 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2149475" y="480060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rial" charset="0"/>
              </a:rPr>
              <a:t>Stock initial + Quantité entrée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52400" y="4724400"/>
            <a:ext cx="868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DB7A-5869-4BF9-8650-C97C8704602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1E28-B982-452E-A312-7AC9A21F8455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66569" name="Object 9"/>
          <p:cNvGraphicFramePr>
            <a:graphicFrameLocks noChangeAspect="1"/>
          </p:cNvGraphicFramePr>
          <p:nvPr>
            <p:ph idx="1"/>
          </p:nvPr>
        </p:nvGraphicFramePr>
        <p:xfrm>
          <a:off x="900113" y="1484313"/>
          <a:ext cx="5649912" cy="4570412"/>
        </p:xfrm>
        <a:graphic>
          <a:graphicData uri="http://schemas.openxmlformats.org/presentationml/2006/ole">
            <p:oleObj spid="_x0000_s66569" name="Paint Shop Pro Image" r:id="rId3" imgW="8068293" imgH="6526829" progId="PaintShopPro">
              <p:embed/>
            </p:oleObj>
          </a:graphicData>
        </a:graphic>
      </p:graphicFrame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articles achetés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7391400" y="1524000"/>
            <a:ext cx="1600200" cy="1219200"/>
          </a:xfrm>
          <a:prstGeom prst="wedgeRoundRectCallout">
            <a:avLst>
              <a:gd name="adj1" fmla="val -263986"/>
              <a:gd name="adj2" fmla="val 7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b="1">
                <a:latin typeface="Arial" charset="0"/>
              </a:rPr>
              <a:t>Prix</a:t>
            </a:r>
          </a:p>
          <a:p>
            <a:r>
              <a:rPr lang="fr-FR" b="1">
                <a:latin typeface="Arial" charset="0"/>
              </a:rPr>
              <a:t>- standard</a:t>
            </a:r>
          </a:p>
          <a:p>
            <a:r>
              <a:rPr lang="fr-FR" b="1">
                <a:latin typeface="Arial" charset="0"/>
              </a:rPr>
              <a:t>- simulé</a:t>
            </a:r>
          </a:p>
          <a:p>
            <a:r>
              <a:rPr lang="fr-FR" b="1">
                <a:latin typeface="Arial" charset="0"/>
              </a:rPr>
              <a:t>(saisis)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7391400" y="2971800"/>
            <a:ext cx="1600200" cy="914400"/>
          </a:xfrm>
          <a:prstGeom prst="wedgeRoundRectCallout">
            <a:avLst>
              <a:gd name="adj1" fmla="val -160616"/>
              <a:gd name="adj2" fmla="val -2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b="1">
                <a:latin typeface="Arial" charset="0"/>
              </a:rPr>
              <a:t>Prix de la</a:t>
            </a:r>
          </a:p>
          <a:p>
            <a:r>
              <a:rPr lang="fr-FR" b="1">
                <a:latin typeface="Arial" charset="0"/>
              </a:rPr>
              <a:t>dernière</a:t>
            </a:r>
          </a:p>
          <a:p>
            <a:r>
              <a:rPr lang="fr-FR" b="1">
                <a:latin typeface="Arial" charset="0"/>
              </a:rPr>
              <a:t>commande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7467600" y="4114800"/>
            <a:ext cx="1447800" cy="685800"/>
          </a:xfrm>
          <a:prstGeom prst="wedgeRoundRectCallout">
            <a:avLst>
              <a:gd name="adj1" fmla="val -253727"/>
              <a:gd name="adj2" fmla="val -74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Montant réel</a:t>
            </a:r>
          </a:p>
          <a:p>
            <a:pPr algn="ctr"/>
            <a:r>
              <a:rPr lang="fr-FR" b="1">
                <a:latin typeface="Arial" charset="0"/>
              </a:rPr>
              <a:t>des achats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1536-5992-4199-AC68-76C232A25CE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1A13-EFD7-42AA-9715-78E9BBB02E82}" type="slidenum">
              <a:rPr lang="en-US"/>
              <a:pPr/>
              <a:t>26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1447800"/>
          </a:xfrm>
        </p:spPr>
        <p:txBody>
          <a:bodyPr/>
          <a:lstStyle/>
          <a:p>
            <a:r>
              <a:rPr lang="fr-FR"/>
              <a:t>Principe de la comptabilité</a:t>
            </a:r>
            <a:br>
              <a:rPr lang="fr-FR"/>
            </a:br>
            <a:r>
              <a:rPr lang="fr-FR"/>
              <a:t>en coût standard (articles achetés)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fr-FR" sz="2800"/>
              <a:t>Tous les produits (d’une référence) dans l’entreprise sont valorisés </a:t>
            </a:r>
            <a:r>
              <a:rPr lang="fr-FR" sz="2800">
                <a:solidFill>
                  <a:srgbClr val="339933"/>
                </a:solidFill>
              </a:rPr>
              <a:t>au même coût</a:t>
            </a:r>
          </a:p>
          <a:p>
            <a:r>
              <a:rPr lang="fr-FR" sz="2800"/>
              <a:t>Les différences entre le prix d’achat et le coût standard sont filtrés au niveau des achats (</a:t>
            </a:r>
            <a:r>
              <a:rPr lang="fr-FR" sz="2800">
                <a:solidFill>
                  <a:srgbClr val="339933"/>
                </a:solidFill>
              </a:rPr>
              <a:t>écart sur achat</a:t>
            </a:r>
            <a:r>
              <a:rPr lang="fr-FR" sz="2800"/>
              <a:t>)</a:t>
            </a:r>
          </a:p>
          <a:p>
            <a:r>
              <a:rPr lang="fr-FR" sz="2800"/>
              <a:t>Exemple :</a:t>
            </a:r>
          </a:p>
          <a:p>
            <a:pPr lvl="1"/>
            <a:r>
              <a:rPr lang="fr-FR" sz="2400"/>
              <a:t>un article ACH a un coût standard de 100 €</a:t>
            </a:r>
          </a:p>
          <a:p>
            <a:pPr lvl="1"/>
            <a:r>
              <a:rPr lang="fr-FR" sz="2400"/>
              <a:t>on en achète 10 pour 1 150 €</a:t>
            </a:r>
          </a:p>
          <a:p>
            <a:pPr lvl="1"/>
            <a:r>
              <a:rPr lang="fr-FR" sz="2400"/>
              <a:t>la valeur du stock augmente de 1 000 €</a:t>
            </a:r>
          </a:p>
          <a:p>
            <a:pPr lvl="1"/>
            <a:r>
              <a:rPr lang="fr-FR" sz="2400"/>
              <a:t>il apparaît un écart sur achat de 150 €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1749-7E94-4959-AEA2-075911024E5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D1B9-D80F-478B-B7A7-C1387DD1DDE8}" type="slidenum">
              <a:rPr lang="en-US"/>
              <a:pPr/>
              <a:t>27</a:t>
            </a:fld>
            <a:endParaRPr lang="en-US"/>
          </a:p>
        </p:txBody>
      </p:sp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1447800"/>
          </a:xfrm>
        </p:spPr>
        <p:txBody>
          <a:bodyPr/>
          <a:lstStyle/>
          <a:p>
            <a:r>
              <a:rPr lang="fr-FR"/>
              <a:t>Principe de la comptabilité en coût standard (articles fabriqués)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Tous les produits (d’une référence) dans l’entreprise sont valorisés </a:t>
            </a:r>
            <a:r>
              <a:rPr lang="fr-FR" sz="2800">
                <a:solidFill>
                  <a:srgbClr val="339933"/>
                </a:solidFill>
              </a:rPr>
              <a:t>au même coût</a:t>
            </a:r>
          </a:p>
          <a:p>
            <a:pPr>
              <a:lnSpc>
                <a:spcPct val="90000"/>
              </a:lnSpc>
            </a:pPr>
            <a:r>
              <a:rPr lang="fr-FR" sz="2800"/>
              <a:t>Les différences entre le coût réel de fabrication et le coût standard ne sont pas répercutées dans les stocks : il apparaît des </a:t>
            </a:r>
            <a:r>
              <a:rPr lang="fr-FR" sz="2800">
                <a:solidFill>
                  <a:srgbClr val="339933"/>
                </a:solidFill>
              </a:rPr>
              <a:t>écarts d’exécution</a:t>
            </a:r>
          </a:p>
          <a:p>
            <a:pPr>
              <a:lnSpc>
                <a:spcPct val="90000"/>
              </a:lnSpc>
            </a:pPr>
            <a:r>
              <a:rPr lang="fr-FR" sz="2800"/>
              <a:t>Exemple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un article FAB a un coût standard de 100 €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en fabrique 100 pour 12 000 €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la valeur du stock augmente de 10 000 €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il apparaît un écart d ’exécution de 2 000 €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3BDD-D4E0-4A04-B63F-B9723086215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F230-1DBA-40A4-BF84-B8ECB44E081F}" type="slidenum">
              <a:rPr lang="en-US"/>
              <a:pPr/>
              <a:t>28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L'implosion des coûts</a:t>
            </a:r>
            <a:br>
              <a:rPr lang="fr-FR"/>
            </a:br>
            <a:r>
              <a:rPr lang="fr-FR" sz="3600"/>
              <a:t>(calcul des coûts standards des articles)</a:t>
            </a: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Principe : on accumule (par type de coût) </a:t>
            </a:r>
          </a:p>
          <a:p>
            <a:pPr marL="685800" lvl="1" indent="-228600"/>
            <a:r>
              <a:rPr lang="fr-FR" sz="2400"/>
              <a:t>les coûts des niveaux inférieurs (composants)</a:t>
            </a:r>
          </a:p>
          <a:p>
            <a:pPr marL="685800" lvl="1" indent="-228600"/>
            <a:r>
              <a:rPr lang="fr-FR" sz="2400"/>
              <a:t>et les coûts propres à l'article (coûts des composants achetés incorporés et coûts de la gamme de fabrication)</a:t>
            </a:r>
            <a:endParaRPr lang="fr-FR" sz="3200"/>
          </a:p>
          <a:p>
            <a:pPr marL="285750" indent="-285750"/>
            <a:r>
              <a:rPr lang="fr-FR" sz="2800"/>
              <a:t>On tient compte d'une taille de lot standard définie au niveau de l'article ou de la gamme</a:t>
            </a:r>
          </a:p>
          <a:p>
            <a:pPr marL="285750" indent="-285750"/>
            <a:r>
              <a:rPr lang="fr-FR" sz="2800"/>
              <a:t>On remonte des niveaux inférieurs vers les niveaux supérieurs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C03C-0B07-498B-A073-40F613FB2DA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3535-7CA0-4DD1-88E1-67579C85EE74}" type="slidenum">
              <a:rPr lang="en-US"/>
              <a:pPr/>
              <a:t>29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L'implosion des coûts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914400" y="5638800"/>
            <a:ext cx="3324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>
                <a:latin typeface="Arial" charset="0"/>
              </a:rPr>
              <a:t>Sous-ensembles (niveaux inférieurs)</a:t>
            </a:r>
            <a:endParaRPr lang="fr-FR" sz="2000">
              <a:latin typeface="Arial" charset="0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7158038" y="3429000"/>
            <a:ext cx="16811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 b="1">
                <a:latin typeface="Arial" charset="0"/>
              </a:rPr>
              <a:t>Coûts du niveau</a:t>
            </a:r>
            <a:endParaRPr lang="fr-FR" sz="2400">
              <a:latin typeface="Arial" charset="0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28600" y="3810000"/>
            <a:ext cx="283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600" b="1">
                <a:latin typeface="Arial" charset="0"/>
              </a:rPr>
              <a:t>Coûts des niveaux inférieurs</a:t>
            </a:r>
            <a:endParaRPr lang="fr-FR" sz="1600">
              <a:latin typeface="Arial" charset="0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6311900" y="2941638"/>
            <a:ext cx="2827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>
                <a:latin typeface="Arial" charset="0"/>
              </a:rPr>
              <a:t>Coûts de fabrication de l'article</a:t>
            </a:r>
            <a:endParaRPr lang="fr-FR" sz="2000">
              <a:latin typeface="Arial" charset="0"/>
            </a:endParaRP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457200" y="1905000"/>
            <a:ext cx="1020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Coût matière</a:t>
            </a:r>
            <a:endParaRPr lang="fr-FR" sz="1200">
              <a:latin typeface="Arial" charset="0"/>
            </a:endParaRP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457200" y="2103438"/>
            <a:ext cx="14271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Coût main-d’œuvre </a:t>
            </a:r>
            <a:endParaRPr lang="fr-FR" sz="1200">
              <a:latin typeface="Arial" charset="0"/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457200" y="2332038"/>
            <a:ext cx="1600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Frais directs d'atelier</a:t>
            </a:r>
            <a:endParaRPr lang="fr-FR" sz="1200">
              <a:latin typeface="Arial" charset="0"/>
            </a:endParaRP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457200" y="2789238"/>
            <a:ext cx="1295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Amortissements</a:t>
            </a:r>
            <a:endParaRPr lang="fr-FR" sz="1200">
              <a:latin typeface="Arial" charset="0"/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457200" y="3017838"/>
            <a:ext cx="198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Frais indirects sur machine</a:t>
            </a:r>
            <a:endParaRPr lang="fr-FR" sz="1200">
              <a:latin typeface="Arial" charset="0"/>
            </a:endParaRP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457200" y="3246438"/>
            <a:ext cx="24145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Frais indirects sur main-d’œuvre </a:t>
            </a:r>
            <a:endParaRPr lang="fr-FR" sz="1200">
              <a:latin typeface="Arial" charset="0"/>
            </a:endParaRPr>
          </a:p>
        </p:txBody>
      </p:sp>
      <p:grpSp>
        <p:nvGrpSpPr>
          <p:cNvPr id="37122" name="Group 258"/>
          <p:cNvGrpSpPr>
            <a:grpSpLocks/>
          </p:cNvGrpSpPr>
          <p:nvPr/>
        </p:nvGrpSpPr>
        <p:grpSpPr bwMode="auto">
          <a:xfrm>
            <a:off x="7345363" y="3733800"/>
            <a:ext cx="1554162" cy="963613"/>
            <a:chOff x="4465" y="2352"/>
            <a:chExt cx="979" cy="607"/>
          </a:xfrm>
        </p:grpSpPr>
        <p:sp>
          <p:nvSpPr>
            <p:cNvPr id="36869" name="Freeform 5"/>
            <p:cNvSpPr>
              <a:spLocks/>
            </p:cNvSpPr>
            <p:nvPr/>
          </p:nvSpPr>
          <p:spPr bwMode="auto">
            <a:xfrm>
              <a:off x="4465" y="2352"/>
              <a:ext cx="293" cy="60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23"/>
                </a:cxn>
                <a:cxn ang="0">
                  <a:pos x="0" y="598"/>
                </a:cxn>
                <a:cxn ang="0">
                  <a:pos x="5" y="598"/>
                </a:cxn>
                <a:cxn ang="0">
                  <a:pos x="5" y="602"/>
                </a:cxn>
                <a:cxn ang="0">
                  <a:pos x="10" y="602"/>
                </a:cxn>
                <a:cxn ang="0">
                  <a:pos x="10" y="607"/>
                </a:cxn>
                <a:cxn ang="0">
                  <a:pos x="24" y="607"/>
                </a:cxn>
                <a:cxn ang="0">
                  <a:pos x="283" y="607"/>
                </a:cxn>
                <a:cxn ang="0">
                  <a:pos x="283" y="602"/>
                </a:cxn>
                <a:cxn ang="0">
                  <a:pos x="288" y="602"/>
                </a:cxn>
                <a:cxn ang="0">
                  <a:pos x="288" y="598"/>
                </a:cxn>
                <a:cxn ang="0">
                  <a:pos x="293" y="598"/>
                </a:cxn>
                <a:cxn ang="0">
                  <a:pos x="293" y="584"/>
                </a:cxn>
                <a:cxn ang="0">
                  <a:pos x="293" y="9"/>
                </a:cxn>
                <a:cxn ang="0">
                  <a:pos x="288" y="9"/>
                </a:cxn>
                <a:cxn ang="0">
                  <a:pos x="288" y="4"/>
                </a:cxn>
                <a:cxn ang="0">
                  <a:pos x="283" y="4"/>
                </a:cxn>
                <a:cxn ang="0">
                  <a:pos x="283" y="0"/>
                </a:cxn>
                <a:cxn ang="0">
                  <a:pos x="24" y="0"/>
                </a:cxn>
              </a:cxnLst>
              <a:rect l="0" t="0" r="r" b="b"/>
              <a:pathLst>
                <a:path w="293" h="607">
                  <a:moveTo>
                    <a:pt x="24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23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602"/>
                  </a:lnTo>
                  <a:lnTo>
                    <a:pt x="10" y="602"/>
                  </a:lnTo>
                  <a:lnTo>
                    <a:pt x="10" y="607"/>
                  </a:lnTo>
                  <a:lnTo>
                    <a:pt x="24" y="607"/>
                  </a:lnTo>
                  <a:lnTo>
                    <a:pt x="283" y="607"/>
                  </a:lnTo>
                  <a:lnTo>
                    <a:pt x="283" y="602"/>
                  </a:lnTo>
                  <a:lnTo>
                    <a:pt x="288" y="602"/>
                  </a:lnTo>
                  <a:lnTo>
                    <a:pt x="288" y="598"/>
                  </a:lnTo>
                  <a:lnTo>
                    <a:pt x="293" y="598"/>
                  </a:lnTo>
                  <a:lnTo>
                    <a:pt x="293" y="584"/>
                  </a:lnTo>
                  <a:lnTo>
                    <a:pt x="293" y="9"/>
                  </a:lnTo>
                  <a:lnTo>
                    <a:pt x="288" y="9"/>
                  </a:lnTo>
                  <a:lnTo>
                    <a:pt x="288" y="4"/>
                  </a:lnTo>
                  <a:lnTo>
                    <a:pt x="283" y="4"/>
                  </a:lnTo>
                  <a:lnTo>
                    <a:pt x="28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FF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7" name="Oval 43"/>
            <p:cNvSpPr>
              <a:spLocks noChangeArrowheads="1"/>
            </p:cNvSpPr>
            <p:nvPr/>
          </p:nvSpPr>
          <p:spPr bwMode="auto">
            <a:xfrm>
              <a:off x="4523" y="2398"/>
              <a:ext cx="182" cy="175"/>
            </a:xfrm>
            <a:prstGeom prst="ellipse">
              <a:avLst/>
            </a:prstGeom>
            <a:solidFill>
              <a:srgbClr val="0000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8" name="Oval 44"/>
            <p:cNvSpPr>
              <a:spLocks noChangeArrowheads="1"/>
            </p:cNvSpPr>
            <p:nvPr/>
          </p:nvSpPr>
          <p:spPr bwMode="auto">
            <a:xfrm>
              <a:off x="4513" y="2573"/>
              <a:ext cx="182" cy="170"/>
            </a:xfrm>
            <a:prstGeom prst="ellipse">
              <a:avLst/>
            </a:prstGeom>
            <a:solidFill>
              <a:srgbClr val="0000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9" name="Oval 45"/>
            <p:cNvSpPr>
              <a:spLocks noChangeArrowheads="1"/>
            </p:cNvSpPr>
            <p:nvPr/>
          </p:nvSpPr>
          <p:spPr bwMode="auto">
            <a:xfrm>
              <a:off x="4518" y="2747"/>
              <a:ext cx="182" cy="170"/>
            </a:xfrm>
            <a:prstGeom prst="ellipse">
              <a:avLst/>
            </a:prstGeom>
            <a:solidFill>
              <a:srgbClr val="0000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59" name="Text Box 195"/>
            <p:cNvSpPr txBox="1">
              <a:spLocks noChangeArrowheads="1"/>
            </p:cNvSpPr>
            <p:nvPr/>
          </p:nvSpPr>
          <p:spPr bwMode="auto">
            <a:xfrm>
              <a:off x="4800" y="2576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" charset="0"/>
                </a:rPr>
                <a:t>Gamme</a:t>
              </a:r>
            </a:p>
          </p:txBody>
        </p:sp>
      </p:grpSp>
      <p:grpSp>
        <p:nvGrpSpPr>
          <p:cNvPr id="37076" name="Group 212"/>
          <p:cNvGrpSpPr>
            <a:grpSpLocks/>
          </p:cNvGrpSpPr>
          <p:nvPr/>
        </p:nvGrpSpPr>
        <p:grpSpPr bwMode="auto">
          <a:xfrm>
            <a:off x="1752600" y="1600200"/>
            <a:ext cx="1600200" cy="228600"/>
            <a:chOff x="1104" y="1008"/>
            <a:chExt cx="1008" cy="144"/>
          </a:xfrm>
        </p:grpSpPr>
        <p:sp>
          <p:nvSpPr>
            <p:cNvPr id="37061" name="Rectangle 197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2" name="Rectangle 198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3" name="Rectangle 199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4" name="Rectangle 200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5" name="Rectangle 201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6" name="Rectangle 202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67" name="Rectangle 203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068" name="Text Box 204"/>
          <p:cNvSpPr txBox="1">
            <a:spLocks noChangeArrowheads="1"/>
          </p:cNvSpPr>
          <p:nvPr/>
        </p:nvSpPr>
        <p:spPr bwMode="auto">
          <a:xfrm>
            <a:off x="457200" y="2560638"/>
            <a:ext cx="1371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 sz="1200" b="1">
                <a:latin typeface="Arial" charset="0"/>
              </a:rPr>
              <a:t>Sous-traitance</a:t>
            </a:r>
          </a:p>
        </p:txBody>
      </p:sp>
      <p:cxnSp>
        <p:nvCxnSpPr>
          <p:cNvPr id="37069" name="AutoShape 205"/>
          <p:cNvCxnSpPr>
            <a:cxnSpLocks noChangeShapeType="1"/>
            <a:stCxn id="36910" idx="3"/>
            <a:endCxn id="37061" idx="2"/>
          </p:cNvCxnSpPr>
          <p:nvPr/>
        </p:nvCxnSpPr>
        <p:spPr bwMode="auto">
          <a:xfrm flipV="1">
            <a:off x="1477963" y="1828800"/>
            <a:ext cx="388937" cy="168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0" name="AutoShape 206"/>
          <p:cNvCxnSpPr>
            <a:cxnSpLocks noChangeShapeType="1"/>
            <a:stCxn id="36911" idx="3"/>
            <a:endCxn id="37062" idx="2"/>
          </p:cNvCxnSpPr>
          <p:nvPr/>
        </p:nvCxnSpPr>
        <p:spPr bwMode="auto">
          <a:xfrm flipV="1">
            <a:off x="1884363" y="1828800"/>
            <a:ext cx="211137" cy="3667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1" name="AutoShape 207"/>
          <p:cNvCxnSpPr>
            <a:cxnSpLocks noChangeShapeType="1"/>
            <a:stCxn id="36912" idx="3"/>
            <a:endCxn id="37063" idx="2"/>
          </p:cNvCxnSpPr>
          <p:nvPr/>
        </p:nvCxnSpPr>
        <p:spPr bwMode="auto">
          <a:xfrm flipV="1">
            <a:off x="2057400" y="1828800"/>
            <a:ext cx="266700" cy="5953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2" name="AutoShape 208"/>
          <p:cNvCxnSpPr>
            <a:cxnSpLocks noChangeShapeType="1"/>
            <a:stCxn id="37068" idx="3"/>
            <a:endCxn id="37064" idx="2"/>
          </p:cNvCxnSpPr>
          <p:nvPr/>
        </p:nvCxnSpPr>
        <p:spPr bwMode="auto">
          <a:xfrm flipV="1">
            <a:off x="1828800" y="1828800"/>
            <a:ext cx="723900" cy="823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3" name="AutoShape 209"/>
          <p:cNvCxnSpPr>
            <a:cxnSpLocks noChangeShapeType="1"/>
            <a:stCxn id="36913" idx="3"/>
            <a:endCxn id="37065" idx="2"/>
          </p:cNvCxnSpPr>
          <p:nvPr/>
        </p:nvCxnSpPr>
        <p:spPr bwMode="auto">
          <a:xfrm flipV="1">
            <a:off x="1752600" y="1828800"/>
            <a:ext cx="1028700" cy="10525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4" name="AutoShape 210"/>
          <p:cNvCxnSpPr>
            <a:cxnSpLocks noChangeShapeType="1"/>
            <a:stCxn id="36914" idx="3"/>
            <a:endCxn id="37066" idx="2"/>
          </p:cNvCxnSpPr>
          <p:nvPr/>
        </p:nvCxnSpPr>
        <p:spPr bwMode="auto">
          <a:xfrm flipV="1">
            <a:off x="2438400" y="1828800"/>
            <a:ext cx="571500" cy="1281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075" name="AutoShape 211"/>
          <p:cNvCxnSpPr>
            <a:cxnSpLocks noChangeShapeType="1"/>
            <a:stCxn id="36915" idx="3"/>
            <a:endCxn id="37067" idx="2"/>
          </p:cNvCxnSpPr>
          <p:nvPr/>
        </p:nvCxnSpPr>
        <p:spPr bwMode="auto">
          <a:xfrm flipV="1">
            <a:off x="2871788" y="1828800"/>
            <a:ext cx="366712" cy="15097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7077" name="Group 213"/>
          <p:cNvGrpSpPr>
            <a:grpSpLocks/>
          </p:cNvGrpSpPr>
          <p:nvPr/>
        </p:nvGrpSpPr>
        <p:grpSpPr bwMode="auto">
          <a:xfrm>
            <a:off x="2743200" y="4572000"/>
            <a:ext cx="1600200" cy="228600"/>
            <a:chOff x="1104" y="1008"/>
            <a:chExt cx="1008" cy="144"/>
          </a:xfrm>
        </p:grpSpPr>
        <p:sp>
          <p:nvSpPr>
            <p:cNvPr id="37078" name="Rectangle 214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9" name="Rectangle 215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0" name="Rectangle 216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1" name="Rectangle 217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2" name="Rectangle 218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3" name="Rectangle 219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4" name="Rectangle 220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085" name="Group 221"/>
          <p:cNvGrpSpPr>
            <a:grpSpLocks/>
          </p:cNvGrpSpPr>
          <p:nvPr/>
        </p:nvGrpSpPr>
        <p:grpSpPr bwMode="auto">
          <a:xfrm>
            <a:off x="4572000" y="2927350"/>
            <a:ext cx="1600200" cy="228600"/>
            <a:chOff x="1104" y="1008"/>
            <a:chExt cx="1008" cy="144"/>
          </a:xfrm>
        </p:grpSpPr>
        <p:sp>
          <p:nvSpPr>
            <p:cNvPr id="37086" name="Rectangle 222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7" name="Rectangle 223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8" name="Rectangle 224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89" name="Rectangle 225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0" name="Rectangle 226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1" name="Rectangle 227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2" name="Rectangle 228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093" name="Group 229"/>
          <p:cNvGrpSpPr>
            <a:grpSpLocks/>
          </p:cNvGrpSpPr>
          <p:nvPr/>
        </p:nvGrpSpPr>
        <p:grpSpPr bwMode="auto">
          <a:xfrm>
            <a:off x="5486400" y="3429000"/>
            <a:ext cx="1600200" cy="228600"/>
            <a:chOff x="1104" y="1008"/>
            <a:chExt cx="1008" cy="144"/>
          </a:xfrm>
        </p:grpSpPr>
        <p:sp>
          <p:nvSpPr>
            <p:cNvPr id="37094" name="Rectangle 230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5" name="Rectangle 231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6" name="Rectangle 232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7" name="Rectangle 233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8" name="Rectangle 234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99" name="Rectangle 235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0" name="Rectangle 236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101" name="Group 237"/>
          <p:cNvGrpSpPr>
            <a:grpSpLocks/>
          </p:cNvGrpSpPr>
          <p:nvPr/>
        </p:nvGrpSpPr>
        <p:grpSpPr bwMode="auto">
          <a:xfrm>
            <a:off x="3200400" y="3886200"/>
            <a:ext cx="1600200" cy="228600"/>
            <a:chOff x="1104" y="1008"/>
            <a:chExt cx="1008" cy="144"/>
          </a:xfrm>
        </p:grpSpPr>
        <p:sp>
          <p:nvSpPr>
            <p:cNvPr id="37102" name="Rectangle 238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3" name="Rectangle 239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4" name="Rectangle 240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5" name="Rectangle 241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6" name="Rectangle 242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7" name="Rectangle 243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08" name="Rectangle 244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109" name="Group 245"/>
          <p:cNvGrpSpPr>
            <a:grpSpLocks/>
          </p:cNvGrpSpPr>
          <p:nvPr/>
        </p:nvGrpSpPr>
        <p:grpSpPr bwMode="auto">
          <a:xfrm>
            <a:off x="838200" y="4572000"/>
            <a:ext cx="1600200" cy="228600"/>
            <a:chOff x="1104" y="1008"/>
            <a:chExt cx="1008" cy="144"/>
          </a:xfrm>
        </p:grpSpPr>
        <p:sp>
          <p:nvSpPr>
            <p:cNvPr id="37110" name="Rectangle 246"/>
            <p:cNvSpPr>
              <a:spLocks noChangeArrowheads="1"/>
            </p:cNvSpPr>
            <p:nvPr/>
          </p:nvSpPr>
          <p:spPr bwMode="auto">
            <a:xfrm>
              <a:off x="1104" y="100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1" name="Rectangle 247"/>
            <p:cNvSpPr>
              <a:spLocks noChangeArrowheads="1"/>
            </p:cNvSpPr>
            <p:nvPr/>
          </p:nvSpPr>
          <p:spPr bwMode="auto">
            <a:xfrm>
              <a:off x="1248" y="1008"/>
              <a:ext cx="144" cy="14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2" name="Rectangle 248"/>
            <p:cNvSpPr>
              <a:spLocks noChangeArrowheads="1"/>
            </p:cNvSpPr>
            <p:nvPr/>
          </p:nvSpPr>
          <p:spPr bwMode="auto">
            <a:xfrm>
              <a:off x="1392" y="1008"/>
              <a:ext cx="144" cy="144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3" name="Rectangle 249"/>
            <p:cNvSpPr>
              <a:spLocks noChangeArrowheads="1"/>
            </p:cNvSpPr>
            <p:nvPr/>
          </p:nvSpPr>
          <p:spPr bwMode="auto">
            <a:xfrm>
              <a:off x="1536" y="100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4" name="Rectangle 250"/>
            <p:cNvSpPr>
              <a:spLocks noChangeArrowheads="1"/>
            </p:cNvSpPr>
            <p:nvPr/>
          </p:nvSpPr>
          <p:spPr bwMode="auto">
            <a:xfrm>
              <a:off x="1680" y="1008"/>
              <a:ext cx="144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5" name="Rectangle 251"/>
            <p:cNvSpPr>
              <a:spLocks noChangeArrowheads="1"/>
            </p:cNvSpPr>
            <p:nvPr/>
          </p:nvSpPr>
          <p:spPr bwMode="auto">
            <a:xfrm>
              <a:off x="1824" y="1008"/>
              <a:ext cx="144" cy="144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16" name="Rectangle 252"/>
            <p:cNvSpPr>
              <a:spLocks noChangeArrowheads="1"/>
            </p:cNvSpPr>
            <p:nvPr/>
          </p:nvSpPr>
          <p:spPr bwMode="auto">
            <a:xfrm>
              <a:off x="1968" y="1008"/>
              <a:ext cx="144" cy="14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37118" name="AutoShape 254"/>
          <p:cNvCxnSpPr>
            <a:cxnSpLocks noChangeShapeType="1"/>
            <a:stCxn id="37113" idx="0"/>
            <a:endCxn id="37105" idx="2"/>
          </p:cNvCxnSpPr>
          <p:nvPr/>
        </p:nvCxnSpPr>
        <p:spPr bwMode="auto">
          <a:xfrm rot="16200000">
            <a:off x="2590800" y="3162300"/>
            <a:ext cx="457200" cy="2362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119" name="AutoShape 255"/>
          <p:cNvCxnSpPr>
            <a:cxnSpLocks noChangeShapeType="1"/>
            <a:stCxn id="37081" idx="0"/>
            <a:endCxn id="37105" idx="2"/>
          </p:cNvCxnSpPr>
          <p:nvPr/>
        </p:nvCxnSpPr>
        <p:spPr bwMode="auto">
          <a:xfrm rot="16200000">
            <a:off x="3543300" y="4114800"/>
            <a:ext cx="4572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120" name="Rectangle 256"/>
          <p:cNvSpPr>
            <a:spLocks noChangeArrowheads="1"/>
          </p:cNvSpPr>
          <p:nvPr/>
        </p:nvSpPr>
        <p:spPr bwMode="auto">
          <a:xfrm>
            <a:off x="914400" y="4953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SE 1</a:t>
            </a:r>
          </a:p>
        </p:txBody>
      </p:sp>
      <p:sp>
        <p:nvSpPr>
          <p:cNvPr id="37121" name="Rectangle 257"/>
          <p:cNvSpPr>
            <a:spLocks noChangeArrowheads="1"/>
          </p:cNvSpPr>
          <p:nvPr/>
        </p:nvSpPr>
        <p:spPr bwMode="auto">
          <a:xfrm>
            <a:off x="2819400" y="4953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SE 2</a:t>
            </a:r>
          </a:p>
        </p:txBody>
      </p:sp>
      <p:cxnSp>
        <p:nvCxnSpPr>
          <p:cNvPr id="37123" name="AutoShape 259"/>
          <p:cNvCxnSpPr>
            <a:cxnSpLocks noChangeShapeType="1"/>
            <a:stCxn id="36908" idx="2"/>
            <a:endCxn id="37100" idx="2"/>
          </p:cNvCxnSpPr>
          <p:nvPr/>
        </p:nvCxnSpPr>
        <p:spPr bwMode="auto">
          <a:xfrm rot="10800000">
            <a:off x="6972300" y="3657600"/>
            <a:ext cx="449263" cy="561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7124" name="Rectangle 260"/>
          <p:cNvSpPr>
            <a:spLocks noChangeArrowheads="1"/>
          </p:cNvSpPr>
          <p:nvPr/>
        </p:nvSpPr>
        <p:spPr bwMode="auto">
          <a:xfrm>
            <a:off x="4876800" y="4519613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Article acheté</a:t>
            </a:r>
          </a:p>
        </p:txBody>
      </p:sp>
      <p:sp>
        <p:nvSpPr>
          <p:cNvPr id="37125" name="Rectangle 261"/>
          <p:cNvSpPr>
            <a:spLocks noChangeArrowheads="1"/>
          </p:cNvSpPr>
          <p:nvPr/>
        </p:nvSpPr>
        <p:spPr bwMode="auto">
          <a:xfrm>
            <a:off x="4495800" y="22860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>
                <a:latin typeface="Arial" charset="0"/>
              </a:rPr>
              <a:t>Article fabriqué</a:t>
            </a:r>
          </a:p>
        </p:txBody>
      </p:sp>
      <p:cxnSp>
        <p:nvCxnSpPr>
          <p:cNvPr id="37126" name="AutoShape 262"/>
          <p:cNvCxnSpPr>
            <a:cxnSpLocks noChangeShapeType="1"/>
            <a:stCxn id="37124" idx="0"/>
            <a:endCxn id="37094" idx="2"/>
          </p:cNvCxnSpPr>
          <p:nvPr/>
        </p:nvCxnSpPr>
        <p:spPr bwMode="auto">
          <a:xfrm rot="16200000">
            <a:off x="5169693" y="4088607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127" name="AutoShape 263"/>
          <p:cNvCxnSpPr>
            <a:cxnSpLocks noChangeShapeType="1"/>
            <a:stCxn id="37096" idx="0"/>
            <a:endCxn id="37088" idx="2"/>
          </p:cNvCxnSpPr>
          <p:nvPr/>
        </p:nvCxnSpPr>
        <p:spPr bwMode="auto">
          <a:xfrm rot="5400000" flipH="1">
            <a:off x="5464175" y="2835275"/>
            <a:ext cx="27305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7128" name="AutoShape 264"/>
          <p:cNvCxnSpPr>
            <a:cxnSpLocks noChangeShapeType="1"/>
            <a:stCxn id="37103" idx="0"/>
            <a:endCxn id="37087" idx="2"/>
          </p:cNvCxnSpPr>
          <p:nvPr/>
        </p:nvCxnSpPr>
        <p:spPr bwMode="auto">
          <a:xfrm rot="16200000">
            <a:off x="3863975" y="2835275"/>
            <a:ext cx="73025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01C8-DA81-4BC8-8B42-3EB85E5FD9F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56BE-2E52-4C23-8A04-6D7D6B6BFE54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7654925" cy="1143000"/>
          </a:xfrm>
        </p:spPr>
        <p:txBody>
          <a:bodyPr/>
          <a:lstStyle/>
          <a:p>
            <a:r>
              <a:rPr lang="fr-FR"/>
              <a:t>Coûts de revient prévisionnels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Principe :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Le coût d’un composé est égal à la somme</a:t>
            </a:r>
            <a:endParaRPr lang="fr-FR"/>
          </a:p>
          <a:p>
            <a:pPr lvl="2">
              <a:lnSpc>
                <a:spcPct val="90000"/>
              </a:lnSpc>
            </a:pPr>
            <a:r>
              <a:rPr lang="fr-FR">
                <a:solidFill>
                  <a:srgbClr val="339933"/>
                </a:solidFill>
              </a:rPr>
              <a:t>des coûts de ses composants</a:t>
            </a:r>
          </a:p>
          <a:p>
            <a:pPr lvl="2">
              <a:lnSpc>
                <a:spcPct val="90000"/>
              </a:lnSpc>
            </a:pPr>
            <a:r>
              <a:rPr lang="fr-FR">
                <a:solidFill>
                  <a:srgbClr val="339933"/>
                </a:solidFill>
              </a:rPr>
              <a:t>du coût des opérations de la gamme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Le coût d’une opération est égal à la somme des valeurs des consommations de ressources :</a:t>
            </a:r>
            <a:endParaRPr lang="fr-FR"/>
          </a:p>
          <a:p>
            <a:pPr lvl="2">
              <a:lnSpc>
                <a:spcPct val="90000"/>
              </a:lnSpc>
            </a:pPr>
            <a:r>
              <a:rPr lang="fr-FR">
                <a:solidFill>
                  <a:srgbClr val="339933"/>
                </a:solidFill>
              </a:rPr>
              <a:t>produit du temps gamme par le taux horaire standard de la ressource (machine, main-d’œuvre, sous-traitance, etc.)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On remonte des produits achetés jusqu’au produit fini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9EA0-4793-4D24-B6AC-C3C91E519B0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FE5F-96EE-495B-AB7A-050233BFD433}" type="slidenum">
              <a:rPr lang="en-US"/>
              <a:pPr/>
              <a:t>30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L'implosion des coûts</a:t>
            </a:r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>
            <p:ph idx="1"/>
          </p:nvPr>
        </p:nvGraphicFramePr>
        <p:xfrm>
          <a:off x="1835150" y="1341438"/>
          <a:ext cx="5657850" cy="4645025"/>
        </p:xfrm>
        <a:graphic>
          <a:graphicData uri="http://schemas.openxmlformats.org/presentationml/2006/ole">
            <p:oleObj spid="_x0000_s68616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9457-994C-4499-8217-4C549C78E9B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2CF7-4192-4F59-965C-F25982D0BC4F}" type="slidenum">
              <a:rPr lang="en-US"/>
              <a:pPr/>
              <a:t>31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Paramètres de l'implosion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876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Coût d'achat</a:t>
            </a:r>
          </a:p>
          <a:p>
            <a:pPr marL="685800" lvl="1" indent="-228600"/>
            <a:r>
              <a:rPr lang="fr-FR" sz="1800" b="1"/>
              <a:t>Ignorés / Prix standard / PMP origine / PMP courant / Dernier prix connu / Prix simulé</a:t>
            </a:r>
            <a:endParaRPr lang="fr-FR" sz="2000"/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Type d'amortissements</a:t>
            </a:r>
          </a:p>
          <a:p>
            <a:pPr marL="685800" lvl="1" indent="-228600"/>
            <a:r>
              <a:rPr lang="fr-FR" sz="1800" b="1"/>
              <a:t>économiques / fiscaux</a:t>
            </a:r>
            <a:endParaRPr lang="fr-FR" sz="1800"/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Taille de lot</a:t>
            </a:r>
          </a:p>
          <a:p>
            <a:pPr marL="685800" lvl="1" indent="-228600"/>
            <a:r>
              <a:rPr lang="fr-FR" sz="1800" b="1"/>
              <a:t>Gamme, Standard Article, simulé Article</a:t>
            </a:r>
            <a:endParaRPr lang="fr-FR" sz="1800"/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Nomenclatures et gammes</a:t>
            </a:r>
          </a:p>
          <a:p>
            <a:pPr marL="685800" lvl="1" indent="-228600"/>
            <a:r>
              <a:rPr lang="fr-FR" sz="1800" b="1"/>
              <a:t>budget / fabrication (à une date précisée)</a:t>
            </a:r>
          </a:p>
          <a:p>
            <a:pPr marL="285750" indent="-285750"/>
            <a:r>
              <a:rPr lang="fr-FR" sz="2400">
                <a:solidFill>
                  <a:srgbClr val="339933"/>
                </a:solidFill>
              </a:rPr>
              <a:t>Inclure ou non</a:t>
            </a:r>
          </a:p>
          <a:p>
            <a:pPr marL="685800" lvl="1" indent="-228600"/>
            <a:r>
              <a:rPr lang="fr-FR" sz="1800" b="1"/>
              <a:t>les rebuts sur les nomenclatures</a:t>
            </a:r>
          </a:p>
          <a:p>
            <a:pPr marL="685800" lvl="1" indent="-228600"/>
            <a:r>
              <a:rPr lang="fr-FR" sz="1800" b="1"/>
              <a:t>les rebuts sur les gammes</a:t>
            </a:r>
          </a:p>
          <a:p>
            <a:pPr marL="685800" lvl="1" indent="-228600"/>
            <a:r>
              <a:rPr lang="fr-FR" sz="1800" b="1"/>
              <a:t>les articles non gérés</a:t>
            </a:r>
            <a:endParaRPr lang="fr-F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1AD4-D141-4E85-978C-1CFFA9E7B44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D519D-EAD4-411C-AAEB-DA41CDC2DFA0}" type="slidenum">
              <a:rPr lang="en-US"/>
              <a:pPr/>
              <a:t>32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taille de lot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2800"/>
              <a:t>Taille de lot standard / simulé : taille de lot utilisée pour valoriser l’article</a:t>
            </a:r>
          </a:p>
          <a:p>
            <a:pPr lvl="1"/>
            <a:r>
              <a:rPr lang="fr-FR" sz="2400"/>
              <a:t>pas obligatoirement la même que la taille de lot de planification ou d’approvisionnement</a:t>
            </a:r>
          </a:p>
          <a:p>
            <a:r>
              <a:rPr lang="fr-FR" sz="2800"/>
              <a:t>Permet de calculer un coût de réglage unitaire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CF31-820D-4362-B6C8-83D192B069A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2613-0255-4FD1-988D-F983ED737D56}" type="slidenum">
              <a:rPr lang="en-US"/>
              <a:pPr/>
              <a:t>33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Types de frais à inclure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Aucun / Budget / Simulés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aucun : on n’inclut que les coûts d ’achat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Frais directs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coûts de main-d’œuvre et frais directs d’atelier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sous-traitance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Amortissements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économiques ou fiscaux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Frais indirects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sur machine / main-d’œuvre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Frais généraux Achats / Usine / Société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11DC-D1DB-4EF4-96DB-16FE5C1EED9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E15-2430-4C4F-9C67-B5028F402D8C}" type="slidenum">
              <a:rPr lang="en-US"/>
              <a:pPr/>
              <a:t>34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sur Achat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Correspondent aux frais de fonctionnement du service Achats / Réception</a:t>
            </a:r>
          </a:p>
          <a:p>
            <a:pPr>
              <a:lnSpc>
                <a:spcPct val="90000"/>
              </a:lnSpc>
            </a:pPr>
            <a:r>
              <a:rPr lang="fr-FR" sz="2800"/>
              <a:t>Sont répartis par hypothèse sur les montants achetés</a:t>
            </a:r>
          </a:p>
          <a:p>
            <a:pPr>
              <a:lnSpc>
                <a:spcPct val="90000"/>
              </a:lnSpc>
            </a:pPr>
            <a:r>
              <a:rPr lang="fr-FR" sz="2800"/>
              <a:t>Le </a:t>
            </a:r>
            <a:r>
              <a:rPr lang="fr-FR" sz="2800">
                <a:solidFill>
                  <a:srgbClr val="339933"/>
                </a:solidFill>
              </a:rPr>
              <a:t>coût standard</a:t>
            </a:r>
            <a:r>
              <a:rPr lang="fr-FR" sz="2800"/>
              <a:t> d’un produit acheté est égal à son </a:t>
            </a:r>
            <a:r>
              <a:rPr lang="fr-FR" sz="2800">
                <a:solidFill>
                  <a:srgbClr val="339933"/>
                </a:solidFill>
              </a:rPr>
              <a:t>prix d’achat standard</a:t>
            </a:r>
            <a:r>
              <a:rPr lang="fr-FR" sz="2800"/>
              <a:t> </a:t>
            </a:r>
            <a:br>
              <a:rPr lang="fr-FR" sz="2800"/>
            </a:br>
            <a:r>
              <a:rPr lang="fr-FR" sz="2800"/>
              <a:t>majoré d’un </a:t>
            </a:r>
            <a:r>
              <a:rPr lang="fr-FR" sz="2800">
                <a:solidFill>
                  <a:srgbClr val="339933"/>
                </a:solidFill>
              </a:rPr>
              <a:t>coefficient de frais sur Achats</a:t>
            </a:r>
          </a:p>
          <a:p>
            <a:pPr>
              <a:lnSpc>
                <a:spcPct val="90000"/>
              </a:lnSpc>
            </a:pPr>
            <a:r>
              <a:rPr lang="fr-FR" sz="2800"/>
              <a:t>Les coûts de sous-traitance supportent également les frais sur achat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74B-E913-4710-BD4A-67D70D86E2D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BFF0-7F27-446E-8891-342DE6BEFEF3}" type="slidenum">
              <a:rPr lang="en-US"/>
              <a:pPr/>
              <a:t>35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généraux</a:t>
            </a: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286000" y="1752600"/>
            <a:ext cx="4495800" cy="449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/>
            <a:endParaRPr lang="fr-FR" b="1">
              <a:latin typeface="Arial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048000" y="2514600"/>
            <a:ext cx="29718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anchorCtr="1"/>
          <a:lstStyle/>
          <a:p>
            <a:pPr algn="ctr"/>
            <a:r>
              <a:rPr lang="fr-FR" b="1">
                <a:latin typeface="Arial" charset="0"/>
              </a:rPr>
              <a:t>Frais Usine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810000" y="3276600"/>
            <a:ext cx="15240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>
                <a:latin typeface="Arial" charset="0"/>
              </a:rPr>
              <a:t>Coûts </a:t>
            </a:r>
            <a:br>
              <a:rPr lang="fr-FR" sz="2400" b="1">
                <a:latin typeface="Arial" charset="0"/>
              </a:rPr>
            </a:br>
            <a:r>
              <a:rPr lang="fr-FR" sz="2400" b="1">
                <a:latin typeface="Arial" charset="0"/>
              </a:rPr>
              <a:t>directs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733800" y="19812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Frais Société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934200" y="2057400"/>
            <a:ext cx="201771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Répartis sur</a:t>
            </a:r>
          </a:p>
          <a:p>
            <a:r>
              <a:rPr lang="fr-FR" b="1">
                <a:latin typeface="Arial" charset="0"/>
              </a:rPr>
              <a:t>les produits</a:t>
            </a:r>
          </a:p>
          <a:p>
            <a:r>
              <a:rPr lang="fr-FR" b="1">
                <a:latin typeface="Arial" charset="0"/>
              </a:rPr>
              <a:t>pour déterminer</a:t>
            </a:r>
          </a:p>
          <a:p>
            <a:r>
              <a:rPr lang="fr-FR" b="1">
                <a:latin typeface="Arial" charset="0"/>
              </a:rPr>
              <a:t>le</a:t>
            </a:r>
            <a:r>
              <a:rPr lang="fr-FR" b="1">
                <a:solidFill>
                  <a:srgbClr val="00FF00"/>
                </a:solidFill>
                <a:latin typeface="Arial" charset="0"/>
              </a:rPr>
              <a:t> </a:t>
            </a:r>
            <a:r>
              <a:rPr lang="fr-FR" sz="2000" b="1">
                <a:solidFill>
                  <a:srgbClr val="339933"/>
                </a:solidFill>
                <a:latin typeface="Arial" charset="0"/>
              </a:rPr>
              <a:t>coût complet</a:t>
            </a:r>
            <a:endParaRPr lang="fr-FR" b="1">
              <a:solidFill>
                <a:srgbClr val="339933"/>
              </a:solidFill>
              <a:latin typeface="Arial" charset="0"/>
            </a:endParaRP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5410200" y="2133600"/>
            <a:ext cx="1447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5257800" y="2667000"/>
            <a:ext cx="1600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>
            <a:off x="5181600" y="3048000"/>
            <a:ext cx="175260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EDBB-696D-477C-93FA-10364287619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7CF-2672-4857-BFC6-F4C147B24DDF}" type="slidenum">
              <a:rPr lang="en-US"/>
              <a:pPr/>
              <a:t>36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taux de frais de structure</a:t>
            </a:r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>
            <p:ph idx="1"/>
          </p:nvPr>
        </p:nvGraphicFramePr>
        <p:xfrm>
          <a:off x="1763713" y="1484313"/>
          <a:ext cx="5657850" cy="4645025"/>
        </p:xfrm>
        <a:graphic>
          <a:graphicData uri="http://schemas.openxmlformats.org/presentationml/2006/ole">
            <p:oleObj spid="_x0000_s69638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BDF2-58F6-4F9B-B161-95B18ADF3EE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23C2-D50C-4C54-BAE1-B816582CE6F9}" type="slidenum">
              <a:rPr lang="en-US"/>
              <a:pPr/>
              <a:t>37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Les coûts standards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On </a:t>
            </a:r>
            <a:r>
              <a:rPr lang="fr-FR" sz="2800">
                <a:solidFill>
                  <a:srgbClr val="339933"/>
                </a:solidFill>
              </a:rPr>
              <a:t>décide</a:t>
            </a:r>
            <a:r>
              <a:rPr lang="fr-FR" sz="2800"/>
              <a:t> quels coûts élémentaires entrent dans les coûts standards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Pour les centres de coût, on calcule trois coûts horaires standards :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machine 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réglage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d’exécution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9933"/>
                </a:solidFill>
              </a:rPr>
              <a:t>Tous les mouvements de stocks sont valorisés au coût standard</a:t>
            </a:r>
            <a:r>
              <a:rPr lang="fr-FR" sz="2800"/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9F6-72F9-4E31-9E51-5E97CFCB1C7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69A0-8C7A-4928-A82D-64529BE39C4F}" type="slidenum">
              <a:rPr lang="en-US"/>
              <a:pPr/>
              <a:t>38</a:t>
            </a:fld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Liste des coûts des articles</a:t>
            </a:r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2124075" y="1773238"/>
          <a:ext cx="5595938" cy="4503737"/>
        </p:xfrm>
        <a:graphic>
          <a:graphicData uri="http://schemas.openxmlformats.org/presentationml/2006/ole">
            <p:oleObj spid="_x0000_s112645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1DE0-F306-4351-B635-AE172C3039E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D1DF-1CDC-4419-80B5-9ADBDFBDCBFA}" type="slidenum">
              <a:rPr lang="en-US"/>
              <a:pPr/>
              <a:t>39</a:t>
            </a:fld>
            <a:endParaRPr lang="en-US"/>
          </a:p>
        </p:txBody>
      </p:sp>
      <p:graphicFrame>
        <p:nvGraphicFramePr>
          <p:cNvPr id="114688" name="Object 0"/>
          <p:cNvGraphicFramePr>
            <a:graphicFrameLocks noChangeAspect="1"/>
          </p:cNvGraphicFramePr>
          <p:nvPr>
            <p:ph idx="1"/>
          </p:nvPr>
        </p:nvGraphicFramePr>
        <p:xfrm>
          <a:off x="498475" y="1557338"/>
          <a:ext cx="5657850" cy="4645025"/>
        </p:xfrm>
        <a:graphic>
          <a:graphicData uri="http://schemas.openxmlformats.org/presentationml/2006/ole">
            <p:oleObj spid="_x0000_s114688" name="Paint Shop Pro Image" r:id="rId3" imgW="8068293" imgH="6624390" progId="PaintShopPro">
              <p:embed/>
            </p:oleObj>
          </a:graphicData>
        </a:graphic>
      </p:graphicFrame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43000"/>
          </a:xfrm>
        </p:spPr>
        <p:txBody>
          <a:bodyPr/>
          <a:lstStyle/>
          <a:p>
            <a:r>
              <a:rPr lang="fr-FR"/>
              <a:t>Les coûts des articles fabriqués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2771775" y="3124200"/>
            <a:ext cx="10795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3924300" y="3124200"/>
            <a:ext cx="12573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7467600" y="1447800"/>
            <a:ext cx="1524000" cy="990600"/>
          </a:xfrm>
          <a:prstGeom prst="wedgeRoundRectCallout">
            <a:avLst>
              <a:gd name="adj1" fmla="val -349583"/>
              <a:gd name="adj2" fmla="val 186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Précédent</a:t>
            </a:r>
          </a:p>
          <a:p>
            <a:pPr algn="ctr"/>
            <a:r>
              <a:rPr lang="fr-FR" b="1">
                <a:latin typeface="Arial" charset="0"/>
              </a:rPr>
              <a:t>calcul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7543800" y="2971800"/>
            <a:ext cx="1447800" cy="990600"/>
          </a:xfrm>
          <a:prstGeom prst="wedgeRoundRectCallout">
            <a:avLst>
              <a:gd name="adj1" fmla="val -241009"/>
              <a:gd name="adj2" fmla="val 217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Dernier</a:t>
            </a:r>
          </a:p>
          <a:p>
            <a:pPr algn="ctr"/>
            <a:r>
              <a:rPr lang="fr-FR" b="1">
                <a:latin typeface="Arial" charset="0"/>
              </a:rPr>
              <a:t>calcul</a:t>
            </a:r>
          </a:p>
          <a:p>
            <a:pPr algn="ctr"/>
            <a:r>
              <a:rPr lang="fr-FR" b="1">
                <a:latin typeface="Arial" charset="0"/>
              </a:rPr>
              <a:t>lancé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257800" y="3124200"/>
            <a:ext cx="5334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7467600" y="4648200"/>
            <a:ext cx="1524000" cy="1447800"/>
          </a:xfrm>
          <a:prstGeom prst="wedgeRoundRectCallout">
            <a:avLst>
              <a:gd name="adj1" fmla="val -160417"/>
              <a:gd name="adj2" fmla="val -70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Écarts</a:t>
            </a:r>
          </a:p>
          <a:p>
            <a:pPr algn="ctr"/>
            <a:r>
              <a:rPr lang="fr-FR" b="1">
                <a:latin typeface="Arial" charset="0"/>
              </a:rPr>
              <a:t>entre 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les deux</a:t>
            </a:r>
          </a:p>
          <a:p>
            <a:pPr algn="ctr"/>
            <a:r>
              <a:rPr lang="fr-FR" b="1">
                <a:latin typeface="Arial" charset="0"/>
              </a:rPr>
              <a:t>derniers</a:t>
            </a:r>
          </a:p>
          <a:p>
            <a:pPr algn="ctr"/>
            <a:r>
              <a:rPr lang="fr-FR" b="1">
                <a:latin typeface="Arial" charset="0"/>
              </a:rPr>
              <a:t>calculs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317E-410F-46D8-AB2D-D0CEE2CCD40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89BA6-9FD6-4E75-B526-D731349B80C9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r>
              <a:rPr lang="en-US" sz="4000"/>
              <a:t>Schéma d’élaboration des coûts standards</a:t>
            </a:r>
          </a:p>
        </p:txBody>
      </p:sp>
      <p:grpSp>
        <p:nvGrpSpPr>
          <p:cNvPr id="82970" name="Group 26"/>
          <p:cNvGrpSpPr>
            <a:grpSpLocks/>
          </p:cNvGrpSpPr>
          <p:nvPr/>
        </p:nvGrpSpPr>
        <p:grpSpPr bwMode="auto">
          <a:xfrm>
            <a:off x="241300" y="1295400"/>
            <a:ext cx="8251825" cy="5105400"/>
            <a:chOff x="152" y="816"/>
            <a:chExt cx="5198" cy="3216"/>
          </a:xfrm>
        </p:grpSpPr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152" y="816"/>
              <a:ext cx="1572" cy="326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Budget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Costs per nature</a:t>
              </a:r>
            </a:p>
          </p:txBody>
        </p:sp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157" y="1296"/>
              <a:ext cx="1568" cy="477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Cost Centers 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Breakdown per type de cost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Budget Lines</a:t>
              </a:r>
            </a:p>
          </p:txBody>
        </p:sp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167" y="1920"/>
              <a:ext cx="1568" cy="435"/>
            </a:xfrm>
            <a:prstGeom prst="rect">
              <a:avLst/>
            </a:prstGeom>
            <a:solidFill>
              <a:srgbClr val="A2FFA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Work Centers 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Hourly rates 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per type of cost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938" y="2496"/>
              <a:ext cx="1794" cy="445"/>
            </a:xfrm>
            <a:prstGeom prst="rect">
              <a:avLst/>
            </a:prstGeom>
            <a:solidFill>
              <a:srgbClr val="A2FFA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Routings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Hourly rates per type de cost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Fixed and Variable Costs</a:t>
              </a:r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1958" y="1920"/>
              <a:ext cx="1568" cy="43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Sub-contracting 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Work Centers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Hourly rate entered</a:t>
              </a:r>
            </a:p>
          </p:txBody>
        </p:sp>
        <p:sp>
          <p:nvSpPr>
            <p:cNvPr id="82954" name="Rectangle 10"/>
            <p:cNvSpPr>
              <a:spLocks noChangeArrowheads="1"/>
            </p:cNvSpPr>
            <p:nvPr/>
          </p:nvSpPr>
          <p:spPr bwMode="auto">
            <a:xfrm>
              <a:off x="3770" y="1920"/>
              <a:ext cx="1568" cy="43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Purchased Items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(and not stored items)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Price/cost entered</a:t>
              </a:r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1990" y="3120"/>
              <a:ext cx="2500" cy="380"/>
            </a:xfrm>
            <a:prstGeom prst="ellipse">
              <a:avLst/>
            </a:prstGeom>
            <a:solidFill>
              <a:srgbClr val="FF9999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Valuation Options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(Item Cost Roll-up)</a:t>
              </a:r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3782" y="2496"/>
              <a:ext cx="1568" cy="43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Bills Of Materials</a:t>
              </a:r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auto">
            <a:xfrm>
              <a:off x="2308" y="3656"/>
              <a:ext cx="1864" cy="3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Manufactured Items</a:t>
              </a:r>
            </a:p>
            <a:p>
              <a:pPr algn="ctr" defTabSz="762000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Costs par type de cost</a:t>
              </a:r>
            </a:p>
          </p:txBody>
        </p:sp>
        <p:sp>
          <p:nvSpPr>
            <p:cNvPr id="82958" name="AutoShape 14"/>
            <p:cNvSpPr>
              <a:spLocks noChangeArrowheads="1"/>
            </p:cNvSpPr>
            <p:nvPr/>
          </p:nvSpPr>
          <p:spPr bwMode="auto">
            <a:xfrm rot="16200000" flipH="1">
              <a:off x="868" y="1112"/>
              <a:ext cx="136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59" name="AutoShape 15"/>
            <p:cNvSpPr>
              <a:spLocks noChangeArrowheads="1"/>
            </p:cNvSpPr>
            <p:nvPr/>
          </p:nvSpPr>
          <p:spPr bwMode="auto">
            <a:xfrm rot="16200000" flipH="1">
              <a:off x="868" y="1738"/>
              <a:ext cx="136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0" name="AutoShape 16"/>
            <p:cNvSpPr>
              <a:spLocks noChangeArrowheads="1"/>
            </p:cNvSpPr>
            <p:nvPr/>
          </p:nvSpPr>
          <p:spPr bwMode="auto">
            <a:xfrm rot="16200000" flipH="1">
              <a:off x="1348" y="2312"/>
              <a:ext cx="136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1" name="AutoShape 17"/>
            <p:cNvSpPr>
              <a:spLocks noChangeArrowheads="1"/>
            </p:cNvSpPr>
            <p:nvPr/>
          </p:nvSpPr>
          <p:spPr bwMode="auto">
            <a:xfrm rot="16200000" flipH="1">
              <a:off x="2260" y="2312"/>
              <a:ext cx="136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2" name="AutoShape 18"/>
            <p:cNvSpPr>
              <a:spLocks noChangeArrowheads="1"/>
            </p:cNvSpPr>
            <p:nvPr/>
          </p:nvSpPr>
          <p:spPr bwMode="auto">
            <a:xfrm rot="16200000" flipH="1">
              <a:off x="4516" y="2312"/>
              <a:ext cx="136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3" name="AutoShape 19"/>
            <p:cNvSpPr>
              <a:spLocks noChangeArrowheads="1"/>
            </p:cNvSpPr>
            <p:nvPr/>
          </p:nvSpPr>
          <p:spPr bwMode="auto">
            <a:xfrm rot="16200000" flipH="1">
              <a:off x="2356" y="2936"/>
              <a:ext cx="232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4" name="AutoShape 20"/>
            <p:cNvSpPr>
              <a:spLocks noChangeArrowheads="1"/>
            </p:cNvSpPr>
            <p:nvPr/>
          </p:nvSpPr>
          <p:spPr bwMode="auto">
            <a:xfrm rot="16200000" flipH="1">
              <a:off x="3988" y="2936"/>
              <a:ext cx="232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5" name="AutoShape 21"/>
            <p:cNvSpPr>
              <a:spLocks noChangeArrowheads="1"/>
            </p:cNvSpPr>
            <p:nvPr/>
          </p:nvSpPr>
          <p:spPr bwMode="auto">
            <a:xfrm rot="16200000" flipH="1">
              <a:off x="3172" y="3460"/>
              <a:ext cx="136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67" name="Rectangle 23"/>
            <p:cNvSpPr>
              <a:spLocks noChangeArrowheads="1"/>
            </p:cNvSpPr>
            <p:nvPr/>
          </p:nvSpPr>
          <p:spPr bwMode="auto">
            <a:xfrm>
              <a:off x="2835" y="2496"/>
              <a:ext cx="809" cy="43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/>
              <a:r>
                <a:rPr lang="en-US" sz="1400" b="1">
                  <a:latin typeface="Arial" charset="0"/>
                </a:rPr>
                <a:t>Overhead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costs</a:t>
              </a:r>
            </a:p>
            <a:p>
              <a:pPr algn="ctr" defTabSz="762000"/>
              <a:r>
                <a:rPr lang="en-US" sz="1400" b="1">
                  <a:latin typeface="Arial" charset="0"/>
                </a:rPr>
                <a:t>(rates entered)</a:t>
              </a:r>
            </a:p>
          </p:txBody>
        </p:sp>
        <p:sp>
          <p:nvSpPr>
            <p:cNvPr id="82968" name="AutoShape 24"/>
            <p:cNvSpPr>
              <a:spLocks noChangeArrowheads="1"/>
            </p:cNvSpPr>
            <p:nvPr/>
          </p:nvSpPr>
          <p:spPr bwMode="auto">
            <a:xfrm rot="16200000" flipH="1">
              <a:off x="3144" y="2908"/>
              <a:ext cx="192" cy="23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79FE-F447-4D6C-968F-68CFA48C21E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9032-8D17-4EFE-8C78-E6431E3A74E9}" type="slidenum">
              <a:rPr lang="en-US"/>
              <a:pPr/>
              <a:t>40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données techniques Budget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nomenclatures Budget</a:t>
            </a:r>
            <a:r>
              <a:rPr lang="fr-FR" sz="2800"/>
              <a:t> celles valides à la date du budget</a:t>
            </a:r>
          </a:p>
          <a:p>
            <a:pPr marL="285750" indent="-285750"/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gammes de fabrication Budget</a:t>
            </a:r>
            <a:r>
              <a:rPr lang="fr-FR" sz="2800"/>
              <a:t> correspondent à la gamme</a:t>
            </a:r>
          </a:p>
          <a:p>
            <a:pPr marL="685800" lvl="1" indent="-228600"/>
            <a:r>
              <a:rPr lang="fr-FR"/>
              <a:t>sélectionnée pour chaque article </a:t>
            </a:r>
          </a:p>
          <a:p>
            <a:pPr marL="685800" lvl="1" indent="-228600"/>
            <a:r>
              <a:rPr lang="fr-FR"/>
              <a:t>et à l’indice de gamme valide à la date du budget</a:t>
            </a:r>
            <a:endParaRPr lang="fr-F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F5DD-585B-4165-A476-C3248563527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295E-CCA7-412D-9389-7DFE52485AB0}" type="slidenum">
              <a:rPr lang="en-US"/>
              <a:pPr/>
              <a:t>41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7586663" cy="1143000"/>
          </a:xfrm>
        </p:spPr>
        <p:txBody>
          <a:bodyPr/>
          <a:lstStyle/>
          <a:p>
            <a:r>
              <a:rPr lang="fr-FR"/>
              <a:t>Coûts réels des fabrications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On utilise les </a:t>
            </a:r>
            <a:r>
              <a:rPr lang="fr-FR">
                <a:solidFill>
                  <a:srgbClr val="339933"/>
                </a:solidFill>
              </a:rPr>
              <a:t>consommations réelles de ressources</a:t>
            </a:r>
          </a:p>
          <a:p>
            <a:pPr lvl="1"/>
            <a:r>
              <a:rPr lang="fr-FR"/>
              <a:t>Matières et composants réellement consommés (y compris les rebuts)</a:t>
            </a:r>
          </a:p>
          <a:p>
            <a:pPr lvl="1"/>
            <a:r>
              <a:rPr lang="fr-FR"/>
              <a:t>Temps effectivement passés</a:t>
            </a:r>
          </a:p>
          <a:p>
            <a:r>
              <a:rPr lang="fr-FR">
                <a:solidFill>
                  <a:srgbClr val="339933"/>
                </a:solidFill>
              </a:rPr>
              <a:t>valorisées à leur coût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8ED1-CEE5-47B9-BB99-16120951EFE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F072-9E2A-4749-8CFA-747F7E260716}" type="slidenum">
              <a:rPr lang="en-US"/>
              <a:pPr/>
              <a:t>42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coûts des ordres de fabrication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Valorisation à partir des </a:t>
            </a:r>
            <a:r>
              <a:rPr lang="fr-FR" sz="2800">
                <a:solidFill>
                  <a:srgbClr val="339933"/>
                </a:solidFill>
              </a:rPr>
              <a:t>ressources effectivement consommées</a:t>
            </a:r>
          </a:p>
          <a:p>
            <a:pPr marL="285750" indent="-285750"/>
            <a:r>
              <a:rPr lang="fr-FR" sz="2400" b="1"/>
              <a:t>Coût matière </a:t>
            </a:r>
          </a:p>
          <a:p>
            <a:pPr marL="685800" lvl="1" indent="-228600"/>
            <a:r>
              <a:rPr lang="fr-FR" sz="2000"/>
              <a:t>quantité réelle x coût standard</a:t>
            </a:r>
          </a:p>
          <a:p>
            <a:pPr marL="285750" indent="-285750"/>
            <a:r>
              <a:rPr lang="fr-FR" sz="2400" b="1"/>
              <a:t>Coût main-d’œuvre</a:t>
            </a:r>
          </a:p>
          <a:p>
            <a:pPr marL="685800" lvl="1" indent="-228600"/>
            <a:r>
              <a:rPr lang="fr-FR" sz="2000"/>
              <a:t>temps main-d'œuvre passé x taux horaires main-d'œuvre standards</a:t>
            </a:r>
          </a:p>
          <a:p>
            <a:pPr marL="285750" indent="-285750"/>
            <a:r>
              <a:rPr lang="fr-FR" sz="2400" b="1"/>
              <a:t>Coût machine</a:t>
            </a:r>
            <a:endParaRPr lang="fr-FR" sz="2400"/>
          </a:p>
          <a:p>
            <a:pPr marL="685800" lvl="1" indent="-228600"/>
            <a:r>
              <a:rPr lang="fr-FR" sz="2000"/>
              <a:t>temps machine passé x taux horaires machine standards</a:t>
            </a:r>
            <a:br>
              <a:rPr lang="fr-FR" sz="2000"/>
            </a:br>
            <a:endParaRPr lang="fr-FR" sz="2000"/>
          </a:p>
          <a:p>
            <a:pPr marL="285750" indent="-285750"/>
            <a:r>
              <a:rPr lang="fr-FR" sz="2400"/>
              <a:t>Calcul du </a:t>
            </a:r>
            <a:r>
              <a:rPr lang="fr-FR" sz="2400" b="1">
                <a:solidFill>
                  <a:srgbClr val="339933"/>
                </a:solidFill>
              </a:rPr>
              <a:t>coût réel</a:t>
            </a:r>
            <a:r>
              <a:rPr lang="fr-FR" sz="2400"/>
              <a:t> des articles fabriqués dans l'OF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38C-863B-404D-9722-0169925A7A6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0100-E441-4268-9392-121E24131D04}" type="slidenum">
              <a:rPr lang="en-US"/>
              <a:pPr/>
              <a:t>43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OF fermes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>
            <p:ph idx="1"/>
          </p:nvPr>
        </p:nvGraphicFramePr>
        <p:xfrm>
          <a:off x="1908175" y="1412875"/>
          <a:ext cx="5657850" cy="4645025"/>
        </p:xfrm>
        <a:graphic>
          <a:graphicData uri="http://schemas.openxmlformats.org/presentationml/2006/ole">
            <p:oleObj spid="_x0000_s91142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5EBF-DC82-4B63-AA15-0C085806716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786C-C87C-4636-92F8-090E18CDD5FD}" type="slidenum">
              <a:rPr lang="en-US"/>
              <a:pPr/>
              <a:t>44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coûts des OF lancés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955925" y="6096000"/>
            <a:ext cx="377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9933"/>
                </a:solidFill>
                <a:latin typeface="Arial" charset="0"/>
              </a:rPr>
              <a:t>Valorisation de l’en-cours par OF</a:t>
            </a:r>
          </a:p>
        </p:txBody>
      </p:sp>
      <p:graphicFrame>
        <p:nvGraphicFramePr>
          <p:cNvPr id="115712" name="Object 0"/>
          <p:cNvGraphicFramePr>
            <a:graphicFrameLocks noChangeAspect="1"/>
          </p:cNvGraphicFramePr>
          <p:nvPr>
            <p:ph idx="1"/>
          </p:nvPr>
        </p:nvGraphicFramePr>
        <p:xfrm>
          <a:off x="1908175" y="1341438"/>
          <a:ext cx="5657850" cy="4645025"/>
        </p:xfrm>
        <a:graphic>
          <a:graphicData uri="http://schemas.openxmlformats.org/presentationml/2006/ole">
            <p:oleObj spid="_x0000_s115712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7303-00CF-4842-A0FE-8AA8F037D70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0F8C-73B3-403C-8281-EAD82AF0BB7E}" type="slidenum">
              <a:rPr lang="en-US"/>
              <a:pPr/>
              <a:t>45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coût des OF clos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413125" y="61102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9933"/>
                </a:solidFill>
                <a:latin typeface="Arial" charset="0"/>
              </a:rPr>
              <a:t>Récapitulation des écarts</a:t>
            </a:r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>
            <p:ph idx="1"/>
          </p:nvPr>
        </p:nvGraphicFramePr>
        <p:xfrm>
          <a:off x="1763713" y="1412875"/>
          <a:ext cx="5657850" cy="4645025"/>
        </p:xfrm>
        <a:graphic>
          <a:graphicData uri="http://schemas.openxmlformats.org/presentationml/2006/ole">
            <p:oleObj spid="_x0000_s88071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776A-F82B-4E37-AA32-BE9B187EFB3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5784-BDC1-49A6-A096-BB437DC7C05D}" type="slidenum">
              <a:rPr lang="en-US"/>
              <a:pPr/>
              <a:t>46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52400"/>
            <a:ext cx="6607175" cy="1143000"/>
          </a:xfrm>
        </p:spPr>
        <p:txBody>
          <a:bodyPr/>
          <a:lstStyle/>
          <a:p>
            <a:r>
              <a:rPr lang="fr-FR"/>
              <a:t>Analyse des écarts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r>
              <a:rPr lang="fr-FR"/>
              <a:t>Mise en évidence des écarts sur les consommations de ressources</a:t>
            </a:r>
          </a:p>
          <a:p>
            <a:pPr lvl="1"/>
            <a:r>
              <a:rPr lang="fr-FR"/>
              <a:t>utilisation des matières</a:t>
            </a:r>
          </a:p>
          <a:p>
            <a:pPr lvl="1"/>
            <a:r>
              <a:rPr lang="fr-FR"/>
              <a:t>rebuts</a:t>
            </a:r>
          </a:p>
          <a:p>
            <a:pPr lvl="1"/>
            <a:r>
              <a:rPr lang="fr-FR"/>
              <a:t>temps passés / temps alloués</a:t>
            </a:r>
          </a:p>
          <a:p>
            <a:pPr lvl="2"/>
            <a:r>
              <a:rPr lang="fr-FR"/>
              <a:t>machine</a:t>
            </a:r>
          </a:p>
          <a:p>
            <a:pPr lvl="2"/>
            <a:r>
              <a:rPr lang="fr-FR"/>
              <a:t>main-d’œuvre</a:t>
            </a:r>
          </a:p>
          <a:p>
            <a:r>
              <a:rPr lang="fr-FR"/>
              <a:t>Valorisation des écarts (au coût standard)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40BF-E767-4865-9CA7-BF5DDDD6071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3F4-B871-407B-A201-85DC87C83829}" type="slidenum">
              <a:rPr lang="en-US"/>
              <a:pPr/>
              <a:t>47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Détermination des écarts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fr-FR" sz="2800"/>
              <a:t>Deux types d'écart :</a:t>
            </a:r>
          </a:p>
          <a:p>
            <a:pPr marL="685800" lvl="1" indent="-228600">
              <a:buClr>
                <a:srgbClr val="33CC33"/>
              </a:buClr>
            </a:pPr>
            <a:r>
              <a:rPr lang="fr-FR">
                <a:solidFill>
                  <a:srgbClr val="FFFF00"/>
                </a:solidFill>
              </a:rPr>
              <a:t> </a:t>
            </a:r>
            <a:r>
              <a:rPr lang="fr-FR">
                <a:solidFill>
                  <a:srgbClr val="339933"/>
                </a:solidFill>
              </a:rPr>
              <a:t>écarts d'exécution</a:t>
            </a:r>
          </a:p>
          <a:p>
            <a:pPr lvl="2"/>
            <a:r>
              <a:rPr lang="fr-FR"/>
              <a:t>par rapport à la nomenclature et à la gamme de lancement</a:t>
            </a:r>
          </a:p>
          <a:p>
            <a:pPr marL="685800" lvl="1" indent="-228600">
              <a:buClr>
                <a:srgbClr val="33CC33"/>
              </a:buClr>
            </a:pPr>
            <a:r>
              <a:rPr lang="fr-FR">
                <a:solidFill>
                  <a:srgbClr val="FFFF00"/>
                </a:solidFill>
              </a:rPr>
              <a:t> </a:t>
            </a:r>
            <a:r>
              <a:rPr lang="fr-FR">
                <a:solidFill>
                  <a:srgbClr val="339933"/>
                </a:solidFill>
              </a:rPr>
              <a:t>écarts / Budget</a:t>
            </a:r>
          </a:p>
          <a:p>
            <a:pPr lvl="2"/>
            <a:r>
              <a:rPr lang="fr-FR"/>
              <a:t>par rapport à la nomenclature et à la gamme Budget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0FD5-E5A4-41BF-A5B1-424ED932435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1E1B-5EAE-43F1-BDB5-048FC116BD10}" type="slidenum">
              <a:rPr lang="en-US"/>
              <a:pPr/>
              <a:t>48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6605588" cy="1143000"/>
          </a:xfrm>
        </p:spPr>
        <p:txBody>
          <a:bodyPr/>
          <a:lstStyle/>
          <a:p>
            <a:r>
              <a:rPr lang="fr-FR"/>
              <a:t>Valorisation des stocks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Tous les stocks appartenant à l’entreprise doivent être valorisés</a:t>
            </a:r>
          </a:p>
          <a:p>
            <a:pPr lvl="1"/>
            <a:r>
              <a:rPr lang="fr-FR"/>
              <a:t>au coût standard (pour la gestion)</a:t>
            </a:r>
          </a:p>
          <a:p>
            <a:pPr lvl="1"/>
            <a:r>
              <a:rPr lang="fr-FR"/>
              <a:t>au coût réel </a:t>
            </a:r>
          </a:p>
          <a:p>
            <a:pPr marL="1162050" lvl="2"/>
            <a:r>
              <a:rPr lang="fr-FR"/>
              <a:t>pour déterminer le résultat de l’entreprise</a:t>
            </a:r>
          </a:p>
          <a:p>
            <a:pPr marL="1162050" lvl="2"/>
            <a:r>
              <a:rPr lang="fr-FR"/>
              <a:t>pour des raisons fiscales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F19D-4C88-45A0-A30E-272BD4620DA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C2AB-F991-4A23-9E8C-599180AB9F25}" type="slidenum">
              <a:rPr lang="en-US"/>
              <a:pPr/>
              <a:t>49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valorisation des composants en cours</a:t>
            </a: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>
            <p:ph idx="1"/>
          </p:nvPr>
        </p:nvGraphicFramePr>
        <p:xfrm>
          <a:off x="1835150" y="1628775"/>
          <a:ext cx="5657850" cy="4645025"/>
        </p:xfrm>
        <a:graphic>
          <a:graphicData uri="http://schemas.openxmlformats.org/presentationml/2006/ole">
            <p:oleObj spid="_x0000_s79878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55E3-B0E6-4A56-88F5-542CCD44647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2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E0F7-8D08-42D8-9DF1-2791E95F52CF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3399"/>
                </a:solidFill>
              </a:rPr>
              <a:t>Coûts de revient prévisionnels</a:t>
            </a:r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2209800" y="16764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Composé</a:t>
            </a:r>
          </a:p>
        </p:txBody>
      </p:sp>
      <p:sp>
        <p:nvSpPr>
          <p:cNvPr id="54276" name="Oval 1028"/>
          <p:cNvSpPr>
            <a:spLocks noChangeArrowheads="1"/>
          </p:cNvSpPr>
          <p:nvPr/>
        </p:nvSpPr>
        <p:spPr bwMode="auto">
          <a:xfrm>
            <a:off x="2743200" y="25908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030</a:t>
            </a:r>
          </a:p>
        </p:txBody>
      </p:sp>
      <p:sp>
        <p:nvSpPr>
          <p:cNvPr id="54277" name="Oval 1029"/>
          <p:cNvSpPr>
            <a:spLocks noChangeArrowheads="1"/>
          </p:cNvSpPr>
          <p:nvPr/>
        </p:nvSpPr>
        <p:spPr bwMode="auto">
          <a:xfrm>
            <a:off x="2743200" y="32004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020</a:t>
            </a:r>
          </a:p>
        </p:txBody>
      </p:sp>
      <p:sp>
        <p:nvSpPr>
          <p:cNvPr id="54278" name="Oval 1030"/>
          <p:cNvSpPr>
            <a:spLocks noChangeArrowheads="1"/>
          </p:cNvSpPr>
          <p:nvPr/>
        </p:nvSpPr>
        <p:spPr bwMode="auto">
          <a:xfrm>
            <a:off x="2743200" y="3810000"/>
            <a:ext cx="1066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010</a:t>
            </a:r>
          </a:p>
        </p:txBody>
      </p:sp>
      <p:sp>
        <p:nvSpPr>
          <p:cNvPr id="54279" name="Rectangle 1031"/>
          <p:cNvSpPr>
            <a:spLocks noChangeArrowheads="1"/>
          </p:cNvSpPr>
          <p:nvPr/>
        </p:nvSpPr>
        <p:spPr bwMode="auto">
          <a:xfrm>
            <a:off x="990600" y="48768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Composant 1</a:t>
            </a:r>
          </a:p>
        </p:txBody>
      </p:sp>
      <p:sp>
        <p:nvSpPr>
          <p:cNvPr id="54280" name="Rectangle 1032"/>
          <p:cNvSpPr>
            <a:spLocks noChangeArrowheads="1"/>
          </p:cNvSpPr>
          <p:nvPr/>
        </p:nvSpPr>
        <p:spPr bwMode="auto">
          <a:xfrm>
            <a:off x="4267200" y="48768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Composant 2</a:t>
            </a:r>
          </a:p>
        </p:txBody>
      </p:sp>
      <p:cxnSp>
        <p:nvCxnSpPr>
          <p:cNvPr id="54281" name="AutoShape 1033"/>
          <p:cNvCxnSpPr>
            <a:cxnSpLocks noChangeShapeType="1"/>
            <a:stCxn id="54279" idx="0"/>
            <a:endCxn id="54278" idx="4"/>
          </p:cNvCxnSpPr>
          <p:nvPr/>
        </p:nvCxnSpPr>
        <p:spPr bwMode="auto">
          <a:xfrm rot="16200000">
            <a:off x="2228850" y="3829050"/>
            <a:ext cx="609600" cy="1485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282" name="AutoShape 1034"/>
          <p:cNvCxnSpPr>
            <a:cxnSpLocks noChangeShapeType="1"/>
            <a:stCxn id="54280" idx="0"/>
            <a:endCxn id="54278" idx="4"/>
          </p:cNvCxnSpPr>
          <p:nvPr/>
        </p:nvCxnSpPr>
        <p:spPr bwMode="auto">
          <a:xfrm rot="5400000" flipH="1">
            <a:off x="3867150" y="3676650"/>
            <a:ext cx="609600" cy="1790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283" name="AutoShape 1035"/>
          <p:cNvCxnSpPr>
            <a:cxnSpLocks noChangeShapeType="1"/>
            <a:stCxn id="54276" idx="0"/>
            <a:endCxn id="54275" idx="2"/>
          </p:cNvCxnSpPr>
          <p:nvPr/>
        </p:nvCxnSpPr>
        <p:spPr bwMode="auto">
          <a:xfrm flipV="1">
            <a:off x="3276600" y="21336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284" name="AutoShape 1036"/>
          <p:cNvSpPr>
            <a:spLocks noChangeArrowheads="1"/>
          </p:cNvSpPr>
          <p:nvPr/>
        </p:nvSpPr>
        <p:spPr bwMode="auto">
          <a:xfrm>
            <a:off x="2514600" y="2514600"/>
            <a:ext cx="1524000" cy="1905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285" name="Text Box 1037"/>
          <p:cNvSpPr txBox="1">
            <a:spLocks noChangeArrowheads="1"/>
          </p:cNvSpPr>
          <p:nvPr/>
        </p:nvSpPr>
        <p:spPr bwMode="auto">
          <a:xfrm>
            <a:off x="1143000" y="38862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Poste 1</a:t>
            </a:r>
          </a:p>
        </p:txBody>
      </p:sp>
      <p:sp>
        <p:nvSpPr>
          <p:cNvPr id="54286" name="Text Box 1038"/>
          <p:cNvSpPr txBox="1">
            <a:spLocks noChangeArrowheads="1"/>
          </p:cNvSpPr>
          <p:nvPr/>
        </p:nvSpPr>
        <p:spPr bwMode="auto">
          <a:xfrm>
            <a:off x="1143000" y="3276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Poste 2</a:t>
            </a:r>
          </a:p>
        </p:txBody>
      </p:sp>
      <p:sp>
        <p:nvSpPr>
          <p:cNvPr id="54287" name="Text Box 1039"/>
          <p:cNvSpPr txBox="1">
            <a:spLocks noChangeArrowheads="1"/>
          </p:cNvSpPr>
          <p:nvPr/>
        </p:nvSpPr>
        <p:spPr bwMode="auto">
          <a:xfrm>
            <a:off x="1143000" y="26670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Poste 3</a:t>
            </a:r>
          </a:p>
        </p:txBody>
      </p:sp>
      <p:sp>
        <p:nvSpPr>
          <p:cNvPr id="54288" name="Text Box 1040"/>
          <p:cNvSpPr txBox="1">
            <a:spLocks noChangeArrowheads="1"/>
          </p:cNvSpPr>
          <p:nvPr/>
        </p:nvSpPr>
        <p:spPr bwMode="auto">
          <a:xfrm>
            <a:off x="1225550" y="55626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Coût C1</a:t>
            </a:r>
          </a:p>
        </p:txBody>
      </p:sp>
      <p:sp>
        <p:nvSpPr>
          <p:cNvPr id="54289" name="Text Box 1041"/>
          <p:cNvSpPr txBox="1">
            <a:spLocks noChangeArrowheads="1"/>
          </p:cNvSpPr>
          <p:nvPr/>
        </p:nvSpPr>
        <p:spPr bwMode="auto">
          <a:xfrm>
            <a:off x="4578350" y="55768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Coût C2</a:t>
            </a:r>
          </a:p>
        </p:txBody>
      </p:sp>
      <p:sp>
        <p:nvSpPr>
          <p:cNvPr id="54290" name="Text Box 1042"/>
          <p:cNvSpPr txBox="1">
            <a:spLocks noChangeArrowheads="1"/>
          </p:cNvSpPr>
          <p:nvPr/>
        </p:nvSpPr>
        <p:spPr bwMode="auto">
          <a:xfrm>
            <a:off x="4343400" y="2590800"/>
            <a:ext cx="443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(030) x taux horaire du poste P3</a:t>
            </a:r>
          </a:p>
        </p:txBody>
      </p:sp>
      <p:sp>
        <p:nvSpPr>
          <p:cNvPr id="54291" name="Text Box 1043"/>
          <p:cNvSpPr txBox="1">
            <a:spLocks noChangeArrowheads="1"/>
          </p:cNvSpPr>
          <p:nvPr/>
        </p:nvSpPr>
        <p:spPr bwMode="auto">
          <a:xfrm>
            <a:off x="4343400" y="3214688"/>
            <a:ext cx="443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(020) x taux horaire du poste P2</a:t>
            </a:r>
          </a:p>
        </p:txBody>
      </p:sp>
      <p:sp>
        <p:nvSpPr>
          <p:cNvPr id="54292" name="Text Box 1044"/>
          <p:cNvSpPr txBox="1">
            <a:spLocks noChangeArrowheads="1"/>
          </p:cNvSpPr>
          <p:nvPr/>
        </p:nvSpPr>
        <p:spPr bwMode="auto">
          <a:xfrm>
            <a:off x="4343400" y="3838575"/>
            <a:ext cx="443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Temps (010) x taux horaire du poste P1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6B7-9C48-4FBD-BF5D-6CBFC6CEE07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DEF5-BE48-4D22-859E-D7875AD112A8}" type="slidenum">
              <a:rPr lang="en-US"/>
              <a:pPr/>
              <a:t>50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valorisation des stocks </a:t>
            </a:r>
            <a:br>
              <a:rPr lang="fr-FR"/>
            </a:br>
            <a:r>
              <a:rPr lang="fr-FR"/>
              <a:t>par magasin</a:t>
            </a:r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>
            <p:ph idx="1"/>
          </p:nvPr>
        </p:nvGraphicFramePr>
        <p:xfrm>
          <a:off x="1763713" y="1628775"/>
          <a:ext cx="5657850" cy="4645025"/>
        </p:xfrm>
        <a:graphic>
          <a:graphicData uri="http://schemas.openxmlformats.org/presentationml/2006/ole">
            <p:oleObj spid="_x0000_s80902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38A1-1E2C-4A7F-B539-CB4C46F71A0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233A-AF2E-4A2D-83FC-E6C48BDE603B}" type="slidenum">
              <a:rPr lang="en-US"/>
              <a:pPr/>
              <a:t>51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43000"/>
          </a:xfrm>
        </p:spPr>
        <p:txBody>
          <a:bodyPr/>
          <a:lstStyle/>
          <a:p>
            <a:r>
              <a:rPr lang="fr-FR"/>
              <a:t>Le besoin en fonds de roulement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76400" y="6019800"/>
            <a:ext cx="579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39933"/>
                </a:solidFill>
                <a:latin typeface="Arial" charset="0"/>
              </a:rPr>
              <a:t>Ne comprend pas les crédits fournisseurs et clients</a:t>
            </a:r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>
            <p:ph idx="1"/>
          </p:nvPr>
        </p:nvGraphicFramePr>
        <p:xfrm>
          <a:off x="1692275" y="1341438"/>
          <a:ext cx="5657850" cy="4645025"/>
        </p:xfrm>
        <a:graphic>
          <a:graphicData uri="http://schemas.openxmlformats.org/presentationml/2006/ole">
            <p:oleObj spid="_x0000_s81929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0305-C08A-4B4E-AF43-59D97B78276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1777-BB47-4B3C-BB3F-CFF45BD8BE24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fr-FR"/>
              <a:t>Les types de coût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7244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On suit </a:t>
            </a:r>
            <a:r>
              <a:rPr lang="fr-FR" sz="2800">
                <a:solidFill>
                  <a:srgbClr val="339933"/>
                </a:solidFill>
              </a:rPr>
              <a:t>sept types de coût :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Réglage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Main-d’œuvre directe (exécution)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Frais d'atelier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Amortissements (économiques ou fiscaux)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Sous-traitance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Frais indirects sur activité machine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Frais indirects sur activité main-d’œuvre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Au niveau du budget et de valeurs simulées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En prévisionnel et en réel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On peut ajouter des coefficients de </a:t>
            </a:r>
            <a:r>
              <a:rPr lang="fr-FR" sz="2800">
                <a:solidFill>
                  <a:srgbClr val="339933"/>
                </a:solidFill>
              </a:rPr>
              <a:t>frais généraux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0B82-DA53-466A-855B-9A69486DDF7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F47D-9C5C-4F35-AB51-79468C3AEE7E}" type="slidenum">
              <a:rPr lang="en-US"/>
              <a:pPr/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Données Budget ou simulées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 données </a:t>
            </a:r>
            <a:r>
              <a:rPr lang="fr-FR">
                <a:solidFill>
                  <a:srgbClr val="339933"/>
                </a:solidFill>
              </a:rPr>
              <a:t>Budget (ou standard)</a:t>
            </a:r>
          </a:p>
          <a:p>
            <a:pPr lvl="1"/>
            <a:r>
              <a:rPr lang="fr-FR"/>
              <a:t>Références (généralement annuelles)</a:t>
            </a:r>
          </a:p>
          <a:p>
            <a:r>
              <a:rPr lang="fr-FR"/>
              <a:t>Les données </a:t>
            </a:r>
            <a:r>
              <a:rPr lang="fr-FR">
                <a:solidFill>
                  <a:srgbClr val="339933"/>
                </a:solidFill>
              </a:rPr>
              <a:t>simulées</a:t>
            </a:r>
          </a:p>
          <a:p>
            <a:pPr lvl="1"/>
            <a:r>
              <a:rPr lang="fr-FR"/>
              <a:t>Permettent d’analyser des différences sur les postes de coût</a:t>
            </a:r>
          </a:p>
          <a:p>
            <a:pPr lvl="1"/>
            <a:r>
              <a:rPr lang="fr-FR"/>
              <a:t>Mise au point du prochain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90-D5D6-4377-A00F-580CF9CE848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6758-FD49-4C3D-ABD8-63F02F8D18EF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frais d’atelier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Correspondent à des coûts supposés proportionnels au temps machine</a:t>
            </a:r>
          </a:p>
          <a:p>
            <a:r>
              <a:rPr lang="fr-FR"/>
              <a:t>Exemples</a:t>
            </a:r>
          </a:p>
          <a:p>
            <a:pPr lvl="1"/>
            <a:r>
              <a:rPr lang="fr-FR"/>
              <a:t>Énergie, Fluides</a:t>
            </a:r>
          </a:p>
          <a:p>
            <a:pPr lvl="1"/>
            <a:r>
              <a:rPr lang="fr-FR"/>
              <a:t>Outillages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3B40-A380-4D66-AC57-78EEAEE8230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1393-388A-405B-98F0-D27A7FAF3B2E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amortissements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fr-FR"/>
              <a:t>Amortissements économiques</a:t>
            </a:r>
          </a:p>
          <a:p>
            <a:pPr lvl="1"/>
            <a:r>
              <a:rPr lang="fr-FR"/>
              <a:t>fondés sur un usage technique des équipements</a:t>
            </a:r>
          </a:p>
          <a:p>
            <a:pPr lvl="1"/>
            <a:r>
              <a:rPr lang="fr-FR"/>
              <a:t>souvent linéaires</a:t>
            </a:r>
          </a:p>
          <a:p>
            <a:r>
              <a:rPr lang="fr-FR"/>
              <a:t>Amortissements fiscaux</a:t>
            </a:r>
          </a:p>
          <a:p>
            <a:pPr lvl="1"/>
            <a:r>
              <a:rPr lang="fr-FR"/>
              <a:t>fondés sur des considérations fiscales</a:t>
            </a:r>
          </a:p>
          <a:p>
            <a:pPr lvl="1"/>
            <a:r>
              <a:rPr lang="fr-FR"/>
              <a:t>souvent dégressifs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1099</TotalTime>
  <Words>2047</Words>
  <Application>Microsoft Office PowerPoint</Application>
  <PresentationFormat>Affichage à l'écran (4:3)</PresentationFormat>
  <Paragraphs>500</Paragraphs>
  <Slides>51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7" baseType="lpstr">
      <vt:lpstr>Times New Roman</vt:lpstr>
      <vt:lpstr>Tahoma</vt:lpstr>
      <vt:lpstr>Arial</vt:lpstr>
      <vt:lpstr>Monotype Sorts</vt:lpstr>
      <vt:lpstr>Achats</vt:lpstr>
      <vt:lpstr>Paint Shop Pro Image</vt:lpstr>
      <vt:lpstr>Prelude 7 ERP</vt:lpstr>
      <vt:lpstr>Les objectifs de la comptabilité industrielle</vt:lpstr>
      <vt:lpstr>Coûts de revient prévisionnels</vt:lpstr>
      <vt:lpstr>Schéma d’élaboration des coûts standards</vt:lpstr>
      <vt:lpstr>Coûts de revient prévisionnels</vt:lpstr>
      <vt:lpstr>Les types de coût</vt:lpstr>
      <vt:lpstr>Données Budget ou simulées</vt:lpstr>
      <vt:lpstr>Les frais d’atelier</vt:lpstr>
      <vt:lpstr>Les amortissements</vt:lpstr>
      <vt:lpstr>Les coûts de sous-traitance</vt:lpstr>
      <vt:lpstr>Les frais indirects</vt:lpstr>
      <vt:lpstr>Les taux horaires des centres de coût</vt:lpstr>
      <vt:lpstr>Les rubriques budgétaires</vt:lpstr>
      <vt:lpstr>Les centres de coût</vt:lpstr>
      <vt:lpstr>Les taux horaires des centres de coût</vt:lpstr>
      <vt:lpstr>Les taux horaires des centres de coût</vt:lpstr>
      <vt:lpstr>Les coûts des gammes</vt:lpstr>
      <vt:lpstr>Les coûts des gammes</vt:lpstr>
      <vt:lpstr>Les coûts des phases de gamme</vt:lpstr>
      <vt:lpstr>Les coûts des gammes</vt:lpstr>
      <vt:lpstr>Coûts fixes et variables</vt:lpstr>
      <vt:lpstr>Coûts moyens</vt:lpstr>
      <vt:lpstr>Les coûts des articles achetés</vt:lpstr>
      <vt:lpstr>Les prix moyens pondérés</vt:lpstr>
      <vt:lpstr>Les coûts des articles achetés</vt:lpstr>
      <vt:lpstr>Principe de la comptabilité en coût standard (articles achetés)</vt:lpstr>
      <vt:lpstr>Principe de la comptabilité en coût standard (articles fabriqués)</vt:lpstr>
      <vt:lpstr>L'implosion des coûts (calcul des coûts standards des articles)</vt:lpstr>
      <vt:lpstr>L'implosion des coûts</vt:lpstr>
      <vt:lpstr>L'implosion des coûts</vt:lpstr>
      <vt:lpstr>Paramètres de l'implosion</vt:lpstr>
      <vt:lpstr>La taille de lot</vt:lpstr>
      <vt:lpstr>Types de frais à inclure</vt:lpstr>
      <vt:lpstr>Les frais sur Achat</vt:lpstr>
      <vt:lpstr>Les frais généraux</vt:lpstr>
      <vt:lpstr>Les taux de frais de structure</vt:lpstr>
      <vt:lpstr>Les coûts standards</vt:lpstr>
      <vt:lpstr>Liste des coûts des articles</vt:lpstr>
      <vt:lpstr>Les coûts des articles fabriqués</vt:lpstr>
      <vt:lpstr>Les données techniques Budget</vt:lpstr>
      <vt:lpstr>Coûts réels des fabrications</vt:lpstr>
      <vt:lpstr>Les coûts des ordres de fabrication</vt:lpstr>
      <vt:lpstr>Les coûts des OF fermes</vt:lpstr>
      <vt:lpstr>Les coûts des OF lancés</vt:lpstr>
      <vt:lpstr>Le coût des OF clos</vt:lpstr>
      <vt:lpstr>Analyse des écarts</vt:lpstr>
      <vt:lpstr>Détermination des écarts</vt:lpstr>
      <vt:lpstr>Valorisation des stocks</vt:lpstr>
      <vt:lpstr>La valorisation des composants en cours</vt:lpstr>
      <vt:lpstr>La valorisation des stocks  par magasin</vt:lpstr>
      <vt:lpstr>Le besoin en fonds de roulement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Prélude Production 4</dc:title>
  <dc:creator>Groupe HEC</dc:creator>
  <cp:lastModifiedBy>GERARD</cp:lastModifiedBy>
  <cp:revision>68</cp:revision>
  <cp:lastPrinted>1999-11-29T13:03:54Z</cp:lastPrinted>
  <dcterms:created xsi:type="dcterms:W3CDTF">1998-09-10T08:42:42Z</dcterms:created>
  <dcterms:modified xsi:type="dcterms:W3CDTF">2015-11-22T09:46:45Z</dcterms:modified>
</cp:coreProperties>
</file>