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38"/>
  </p:notesMasterIdLst>
  <p:handoutMasterIdLst>
    <p:handoutMasterId r:id="rId39"/>
  </p:handoutMasterIdLst>
  <p:sldIdLst>
    <p:sldId id="282" r:id="rId2"/>
    <p:sldId id="284" r:id="rId3"/>
    <p:sldId id="283" r:id="rId4"/>
    <p:sldId id="285" r:id="rId5"/>
    <p:sldId id="286" r:id="rId6"/>
    <p:sldId id="288" r:id="rId7"/>
    <p:sldId id="287" r:id="rId8"/>
    <p:sldId id="315" r:id="rId9"/>
    <p:sldId id="309" r:id="rId10"/>
    <p:sldId id="289" r:id="rId11"/>
    <p:sldId id="308" r:id="rId12"/>
    <p:sldId id="292" r:id="rId13"/>
    <p:sldId id="316" r:id="rId14"/>
    <p:sldId id="293" r:id="rId15"/>
    <p:sldId id="294" r:id="rId16"/>
    <p:sldId id="295" r:id="rId17"/>
    <p:sldId id="296" r:id="rId18"/>
    <p:sldId id="297" r:id="rId19"/>
    <p:sldId id="298" r:id="rId20"/>
    <p:sldId id="299" r:id="rId21"/>
    <p:sldId id="300" r:id="rId22"/>
    <p:sldId id="302" r:id="rId23"/>
    <p:sldId id="301" r:id="rId24"/>
    <p:sldId id="314" r:id="rId25"/>
    <p:sldId id="305" r:id="rId26"/>
    <p:sldId id="317" r:id="rId27"/>
    <p:sldId id="304" r:id="rId28"/>
    <p:sldId id="303" r:id="rId29"/>
    <p:sldId id="290" r:id="rId30"/>
    <p:sldId id="291" r:id="rId31"/>
    <p:sldId id="306" r:id="rId32"/>
    <p:sldId id="307" r:id="rId33"/>
    <p:sldId id="318" r:id="rId34"/>
    <p:sldId id="310" r:id="rId35"/>
    <p:sldId id="311" r:id="rId36"/>
    <p:sldId id="312" r:id="rId3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CCFF"/>
    <a:srgbClr val="0099FF"/>
    <a:srgbClr val="FFFF00"/>
    <a:srgbClr val="DE0A42"/>
    <a:srgbClr val="008000"/>
    <a:srgbClr val="33CC33"/>
    <a:srgbClr val="99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9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image" Target="../media/image5.png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fr-F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fr-FR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fr-FR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4CE90420-31F0-436D-9049-3ED4C2AFEC6F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fr-F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fr-FR"/>
          </a:p>
        </p:txBody>
      </p:sp>
      <p:sp>
        <p:nvSpPr>
          <p:cNvPr id="3076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0"/>
            <a:r>
              <a:rPr lang="fr-FR" smtClean="0"/>
              <a:t>Deuxième niveau</a:t>
            </a:r>
          </a:p>
          <a:p>
            <a:pPr lvl="0"/>
            <a:r>
              <a:rPr lang="fr-FR" smtClean="0"/>
              <a:t>Troisième niveau</a:t>
            </a:r>
          </a:p>
          <a:p>
            <a:pPr lvl="0"/>
            <a:r>
              <a:rPr lang="fr-FR" smtClean="0"/>
              <a:t>Quatrième niveau</a:t>
            </a:r>
          </a:p>
          <a:p>
            <a:pPr lvl="0"/>
            <a:r>
              <a:rPr lang="fr-FR" smtClean="0"/>
              <a:t>Cinquième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fr-F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852351A0-C376-4717-A637-47C31A9CFE09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E7997E-AB97-4200-A1BB-4FB9B4272FBE}" type="datetime1">
              <a:rPr lang="en-US"/>
              <a:pPr/>
              <a:t>11/22/2015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Gérard Baglin, 1998-2009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9D4629-2C89-4645-A032-29295E4551E2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8EE003-B634-463F-AE98-16A2E3789DC3}" type="datetime1">
              <a:rPr lang="en-US"/>
              <a:pPr/>
              <a:t>11/22/2015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Gérard Baglin, 1998-2009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877225-986E-41BD-85F0-439BEE03B2FA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400800" y="152400"/>
            <a:ext cx="2057400" cy="59436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019800" cy="59436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EAC1C3-3C3F-4346-939A-F16D643FD31E}" type="datetime1">
              <a:rPr lang="en-US"/>
              <a:pPr/>
              <a:t>11/22/2015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Gérard Baglin, 1998-2009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4C8C14-720E-4E0C-BEFB-B111FBFA8210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685629-7443-465F-9433-D7404D7F2865}" type="datetime1">
              <a:rPr lang="en-US"/>
              <a:pPr/>
              <a:t>11/22/2015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Gérard Baglin, 1998-2009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053477-D219-42F0-9B03-B62A63E79C94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70A7BFF-0D49-4A47-A9BB-BB174AD984D7}" type="datetime1">
              <a:rPr lang="en-US"/>
              <a:pPr/>
              <a:t>11/22/2015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Gérard Baglin, 1998-2009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94BEA5-5408-4FF2-9848-2E8861854ADE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523344-5476-41E0-BC2E-2E8568898A35}" type="datetime1">
              <a:rPr lang="en-US"/>
              <a:pPr/>
              <a:t>11/22/2015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Gérard Baglin, 1998-2009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687483-2E63-41DD-AB1D-60C9404A235C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FA84FC-0DDE-4B8C-8838-A8A3FAEE449B}" type="datetime1">
              <a:rPr lang="en-US"/>
              <a:pPr/>
              <a:t>11/22/2015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Gérard Baglin, 1998-2009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0CEEF6-F6F8-4D29-8EC6-B8998BC06E86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06E01B-6DEE-431E-9DB2-E531CDBF87E9}" type="datetime1">
              <a:rPr lang="en-US"/>
              <a:pPr/>
              <a:t>11/22/2015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Gérard Baglin, 1998-2009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93192A-957D-4B42-9C15-2A2C6EA929B1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8ABAA73-3DE4-4577-95BE-CD6BCE1003C0}" type="datetime1">
              <a:rPr lang="en-US"/>
              <a:pPr/>
              <a:t>11/22/2015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Gérard Baglin, 1998-2009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7C1964-CD26-4F51-8586-0B57BB0A187F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2107AE8-A2E5-430B-8AD3-C25909ECA0BD}" type="datetime1">
              <a:rPr lang="en-US"/>
              <a:pPr/>
              <a:t>11/22/2015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Gérard Baglin, 1998-2009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520986-CA59-4F0A-AAAA-5CB17D9FC530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7D09BF-6501-4053-BF5E-D61B6666D9B0}" type="datetime1">
              <a:rPr lang="en-US"/>
              <a:pPr/>
              <a:t>11/22/2015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Gérard Baglin, 1998-2009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5A588D-6822-4748-B421-8B18AA645C46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 du masque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1105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77000"/>
            <a:ext cx="19050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D7C3D472-0A55-4954-90CD-9840E94C0A1D}" type="datetime1">
              <a:rPr lang="en-US"/>
              <a:pPr/>
              <a:t>11/22/2015</a:t>
            </a:fld>
            <a:endParaRPr lang="en-US"/>
          </a:p>
        </p:txBody>
      </p:sp>
      <p:sp>
        <p:nvSpPr>
          <p:cNvPr id="1105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28956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/>
              <a:t>© Gérard Baglin, 1998-2009</a:t>
            </a:r>
          </a:p>
        </p:txBody>
      </p:sp>
      <p:sp>
        <p:nvSpPr>
          <p:cNvPr id="1105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77000"/>
            <a:ext cx="19050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4494D46-4551-4CC8-ACE8-FAE7E3A8C616}" type="slidenum">
              <a:rPr lang="en-US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hf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8.v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9.v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0.vml"/><Relationship Id="rId4" Type="http://schemas.openxmlformats.org/officeDocument/2006/relationships/oleObject" Target="../embeddings/oleObject21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1.v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2.v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3.v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4.v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5.vml"/><Relationship Id="rId4" Type="http://schemas.openxmlformats.org/officeDocument/2006/relationships/oleObject" Target="../embeddings/oleObject27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6.v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A066A-5101-44BE-BEC9-70A628E0C12A}" type="datetime1">
              <a:rPr lang="en-US"/>
              <a:pPr/>
              <a:t>11/22/2015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1998-2009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BB2AF-5DED-4453-BCBD-553FB241E88E}" type="slidenum">
              <a:rPr lang="en-US"/>
              <a:pPr/>
              <a:t>1</a:t>
            </a:fld>
            <a:endParaRPr lang="en-US"/>
          </a:p>
        </p:txBody>
      </p:sp>
      <p:sp>
        <p:nvSpPr>
          <p:cNvPr id="4403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algn="ctr"/>
            <a:r>
              <a:rPr lang="en-US"/>
              <a:t>Prelude 7 ERP</a:t>
            </a:r>
          </a:p>
        </p:txBody>
      </p:sp>
      <p:sp>
        <p:nvSpPr>
          <p:cNvPr id="44035" name="Rectangle 1027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sz="3600">
              <a:solidFill>
                <a:srgbClr val="FFFF00"/>
              </a:solidFill>
            </a:endParaRPr>
          </a:p>
          <a:p>
            <a:r>
              <a:rPr lang="en-US" sz="3600">
                <a:solidFill>
                  <a:srgbClr val="339933"/>
                </a:solidFill>
              </a:rPr>
              <a:t>Distribution Management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3D640-5816-4772-B34A-E01CBE46FDFE}" type="datetime1">
              <a:rPr lang="en-US"/>
              <a:pPr/>
              <a:t>11/22/2015</a:t>
            </a:fld>
            <a:endParaRPr lang="en-US"/>
          </a:p>
        </p:txBody>
      </p:sp>
      <p:sp>
        <p:nvSpPr>
          <p:cNvPr id="7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1998-2009</a:t>
            </a:r>
          </a:p>
        </p:txBody>
      </p:sp>
      <p:sp>
        <p:nvSpPr>
          <p:cNvPr id="8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22514-067B-4168-A92A-EF30C6E98766}" type="slidenum">
              <a:rPr lang="en-US"/>
              <a:pPr/>
              <a:t>10</a:t>
            </a:fld>
            <a:endParaRPr lang="en-US"/>
          </a:p>
        </p:txBody>
      </p:sp>
      <p:graphicFrame>
        <p:nvGraphicFramePr>
          <p:cNvPr id="117760" name="Object 1024"/>
          <p:cNvGraphicFramePr>
            <a:graphicFrameLocks noChangeAspect="1"/>
          </p:cNvGraphicFramePr>
          <p:nvPr/>
        </p:nvGraphicFramePr>
        <p:xfrm>
          <a:off x="2268538" y="1989138"/>
          <a:ext cx="5592762" cy="4459287"/>
        </p:xfrm>
        <a:graphic>
          <a:graphicData uri="http://schemas.openxmlformats.org/presentationml/2006/ole">
            <p:oleObj spid="_x0000_s117760" name="Paint Shop Pro Image" r:id="rId3" imgW="7990244" imgH="6370732" progId="PaintShopPro">
              <p:embed/>
            </p:oleObj>
          </a:graphicData>
        </a:graphic>
      </p:graphicFrame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839200" cy="1143000"/>
          </a:xfrm>
        </p:spPr>
        <p:txBody>
          <a:bodyPr/>
          <a:lstStyle/>
          <a:p>
            <a:r>
              <a:rPr lang="en-US"/>
              <a:t>Item Reorder Policy</a:t>
            </a:r>
            <a:br>
              <a:rPr lang="en-US"/>
            </a:br>
            <a:r>
              <a:rPr lang="en-US"/>
              <a:t>in each Distribution Center</a:t>
            </a:r>
          </a:p>
        </p:txBody>
      </p:sp>
      <p:sp>
        <p:nvSpPr>
          <p:cNvPr id="80900" name="Text Box 4"/>
          <p:cNvSpPr txBox="1">
            <a:spLocks noChangeArrowheads="1"/>
          </p:cNvSpPr>
          <p:nvPr/>
        </p:nvSpPr>
        <p:spPr bwMode="auto">
          <a:xfrm>
            <a:off x="2195513" y="5084763"/>
            <a:ext cx="5797550" cy="396875"/>
          </a:xfrm>
          <a:prstGeom prst="rect">
            <a:avLst/>
          </a:prstGeom>
          <a:solidFill>
            <a:srgbClr val="99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>
                <a:latin typeface="Arial" charset="0"/>
              </a:rPr>
              <a:t>Same rules as for managing items within the plant</a:t>
            </a:r>
          </a:p>
        </p:txBody>
      </p:sp>
      <p:sp>
        <p:nvSpPr>
          <p:cNvPr id="80901" name="Text Box 5"/>
          <p:cNvSpPr txBox="1">
            <a:spLocks noChangeArrowheads="1"/>
          </p:cNvSpPr>
          <p:nvPr/>
        </p:nvSpPr>
        <p:spPr bwMode="auto">
          <a:xfrm>
            <a:off x="1763713" y="1412875"/>
            <a:ext cx="62499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>
                <a:latin typeface="Arial" charset="0"/>
              </a:rPr>
              <a:t>Access: </a:t>
            </a:r>
            <a:r>
              <a:rPr lang="en-US" sz="2000">
                <a:solidFill>
                  <a:srgbClr val="009900"/>
                </a:solidFill>
                <a:latin typeface="Arial" charset="0"/>
              </a:rPr>
              <a:t>Distribution</a:t>
            </a:r>
            <a:r>
              <a:rPr lang="en-US" sz="2000">
                <a:latin typeface="Arial" charset="0"/>
              </a:rPr>
              <a:t> menu, </a:t>
            </a:r>
            <a:r>
              <a:rPr lang="en-US" sz="2000">
                <a:solidFill>
                  <a:srgbClr val="009900"/>
                </a:solidFill>
                <a:latin typeface="Arial" charset="0"/>
              </a:rPr>
              <a:t>Item Reorder Policy</a:t>
            </a:r>
            <a:r>
              <a:rPr lang="en-US" sz="2000">
                <a:latin typeface="Arial" charset="0"/>
              </a:rPr>
              <a:t> option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E3B32-8A7A-4684-B94D-918BAD804BB4}" type="datetime1">
              <a:rPr lang="en-US"/>
              <a:pPr/>
              <a:t>11/22/2015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1998-2009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C232B-1420-49C8-A818-D0E36549AF73}" type="slidenum">
              <a:rPr lang="en-US"/>
              <a:pPr/>
              <a:t>11</a:t>
            </a:fld>
            <a:endParaRPr lang="en-US"/>
          </a:p>
        </p:txBody>
      </p:sp>
      <p:sp>
        <p:nvSpPr>
          <p:cNvPr id="10240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763000" cy="1143000"/>
          </a:xfrm>
        </p:spPr>
        <p:txBody>
          <a:bodyPr/>
          <a:lstStyle/>
          <a:p>
            <a:r>
              <a:rPr lang="en-US"/>
              <a:t>Item Reorder Policies</a:t>
            </a:r>
          </a:p>
        </p:txBody>
      </p:sp>
      <p:sp>
        <p:nvSpPr>
          <p:cNvPr id="10240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278813" cy="4543425"/>
          </a:xfrm>
        </p:spPr>
        <p:txBody>
          <a:bodyPr/>
          <a:lstStyle/>
          <a:p>
            <a:r>
              <a:rPr lang="en-US">
                <a:solidFill>
                  <a:srgbClr val="009900"/>
                </a:solidFill>
              </a:rPr>
              <a:t>Inventory Management</a:t>
            </a:r>
          </a:p>
          <a:p>
            <a:pPr lvl="1"/>
            <a:r>
              <a:rPr lang="en-US"/>
              <a:t>Reorder point system</a:t>
            </a:r>
          </a:p>
          <a:p>
            <a:pPr lvl="1"/>
            <a:r>
              <a:rPr lang="en-US"/>
              <a:t>No projected requirements taken into account</a:t>
            </a:r>
          </a:p>
          <a:p>
            <a:r>
              <a:rPr lang="en-US">
                <a:solidFill>
                  <a:srgbClr val="009900"/>
                </a:solidFill>
              </a:rPr>
              <a:t>Net Requirements</a:t>
            </a:r>
          </a:p>
          <a:p>
            <a:pPr lvl="1"/>
            <a:r>
              <a:rPr lang="en-US"/>
              <a:t>Regrouping (or not) of projected requirements for each item in each distribution center </a:t>
            </a:r>
          </a:p>
          <a:p>
            <a:pPr lvl="1"/>
            <a:r>
              <a:rPr lang="en-US"/>
              <a:t>Generation of requirements for the plant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F866-E7FE-43F5-A74A-DB5B44B3E71D}" type="datetime1">
              <a:rPr lang="en-US"/>
              <a:pPr/>
              <a:t>11/22/2015</a:t>
            </a:fld>
            <a:endParaRPr lang="en-US"/>
          </a:p>
        </p:txBody>
      </p:sp>
      <p:sp>
        <p:nvSpPr>
          <p:cNvPr id="7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1998-2009</a:t>
            </a:r>
          </a:p>
        </p:txBody>
      </p:sp>
      <p:sp>
        <p:nvSpPr>
          <p:cNvPr id="8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32114-4974-48EA-9616-DF792CB0B2DA}" type="slidenum">
              <a:rPr lang="en-US"/>
              <a:pPr/>
              <a:t>12</a:t>
            </a:fld>
            <a:endParaRPr lang="en-US"/>
          </a:p>
        </p:txBody>
      </p:sp>
      <p:graphicFrame>
        <p:nvGraphicFramePr>
          <p:cNvPr id="118784" name="Object 1024"/>
          <p:cNvGraphicFramePr>
            <a:graphicFrameLocks noChangeAspect="1"/>
          </p:cNvGraphicFramePr>
          <p:nvPr/>
        </p:nvGraphicFramePr>
        <p:xfrm>
          <a:off x="1692275" y="1628775"/>
          <a:ext cx="5592763" cy="4459288"/>
        </p:xfrm>
        <a:graphic>
          <a:graphicData uri="http://schemas.openxmlformats.org/presentationml/2006/ole">
            <p:oleObj spid="_x0000_s118784" name="Paint Shop Pro Image" r:id="rId3" imgW="7990244" imgH="6370732" progId="PaintShopPro">
              <p:embed/>
            </p:oleObj>
          </a:graphicData>
        </a:graphic>
      </p:graphicFrame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Specifying which DC </a:t>
            </a:r>
            <a:br>
              <a:rPr lang="en-US"/>
            </a:br>
            <a:r>
              <a:rPr lang="en-US"/>
              <a:t>delivers a customer </a:t>
            </a:r>
          </a:p>
        </p:txBody>
      </p:sp>
      <p:sp>
        <p:nvSpPr>
          <p:cNvPr id="83972" name="AutoShape 4"/>
          <p:cNvSpPr>
            <a:spLocks noChangeArrowheads="1"/>
          </p:cNvSpPr>
          <p:nvPr/>
        </p:nvSpPr>
        <p:spPr bwMode="auto">
          <a:xfrm>
            <a:off x="5724525" y="4437063"/>
            <a:ext cx="2286000" cy="1295400"/>
          </a:xfrm>
          <a:prstGeom prst="wedgeRoundRectCallout">
            <a:avLst>
              <a:gd name="adj1" fmla="val -123264"/>
              <a:gd name="adj2" fmla="val -50245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000">
                <a:latin typeface="Arial" charset="0"/>
              </a:rPr>
              <a:t>DC delivering the customer</a:t>
            </a:r>
          </a:p>
        </p:txBody>
      </p:sp>
      <p:sp>
        <p:nvSpPr>
          <p:cNvPr id="83973" name="AutoShape 5"/>
          <p:cNvSpPr>
            <a:spLocks noChangeArrowheads="1"/>
          </p:cNvSpPr>
          <p:nvPr/>
        </p:nvSpPr>
        <p:spPr bwMode="auto">
          <a:xfrm>
            <a:off x="5651500" y="2852738"/>
            <a:ext cx="3217863" cy="685800"/>
          </a:xfrm>
          <a:prstGeom prst="wedgeRoundRectCallout">
            <a:avLst>
              <a:gd name="adj1" fmla="val -101750"/>
              <a:gd name="adj2" fmla="val 109028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>
                <a:latin typeface="Arial" charset="0"/>
              </a:rPr>
              <a:t>Transportation Lead Time</a:t>
            </a:r>
          </a:p>
          <a:p>
            <a:pPr algn="ctr"/>
            <a:r>
              <a:rPr lang="en-US" sz="2000">
                <a:latin typeface="Arial" charset="0"/>
              </a:rPr>
              <a:t>from DC to Customer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63F7-E9F6-4B3A-B635-518398D23B99}" type="datetime1">
              <a:rPr lang="en-US"/>
              <a:pPr/>
              <a:t>11/22/2015</a:t>
            </a:fld>
            <a:endParaRPr lang="en-US"/>
          </a:p>
        </p:txBody>
      </p:sp>
      <p:sp>
        <p:nvSpPr>
          <p:cNvPr id="19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1998-2009</a:t>
            </a:r>
          </a:p>
        </p:txBody>
      </p:sp>
      <p:sp>
        <p:nvSpPr>
          <p:cNvPr id="20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9E757-9EC6-4363-8045-E0DD45A156F8}" type="slidenum">
              <a:rPr lang="en-US"/>
              <a:pPr/>
              <a:t>13</a:t>
            </a:fld>
            <a:endParaRPr lang="en-US"/>
          </a:p>
        </p:txBody>
      </p:sp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152400"/>
            <a:ext cx="7772400" cy="1143000"/>
          </a:xfrm>
        </p:spPr>
        <p:txBody>
          <a:bodyPr/>
          <a:lstStyle/>
          <a:p>
            <a:r>
              <a:rPr lang="en-US" sz="4000"/>
              <a:t>Distribution Management Information Flow</a:t>
            </a:r>
          </a:p>
        </p:txBody>
      </p:sp>
      <p:sp>
        <p:nvSpPr>
          <p:cNvPr id="113667" name="Oval 3"/>
          <p:cNvSpPr>
            <a:spLocks noChangeArrowheads="1"/>
          </p:cNvSpPr>
          <p:nvPr/>
        </p:nvSpPr>
        <p:spPr bwMode="auto">
          <a:xfrm>
            <a:off x="609600" y="4114800"/>
            <a:ext cx="2209800" cy="914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>
                <a:latin typeface="Arial" charset="0"/>
              </a:rPr>
              <a:t>Plant</a:t>
            </a:r>
          </a:p>
        </p:txBody>
      </p:sp>
      <p:sp>
        <p:nvSpPr>
          <p:cNvPr id="113668" name="Rectangle 4"/>
          <p:cNvSpPr>
            <a:spLocks noChangeArrowheads="1"/>
          </p:cNvSpPr>
          <p:nvPr/>
        </p:nvSpPr>
        <p:spPr bwMode="auto">
          <a:xfrm>
            <a:off x="6513513" y="4191000"/>
            <a:ext cx="1868487" cy="7620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000" b="1">
                <a:latin typeface="Arial" charset="0"/>
              </a:rPr>
              <a:t>Distribution Centers</a:t>
            </a:r>
          </a:p>
        </p:txBody>
      </p:sp>
      <p:cxnSp>
        <p:nvCxnSpPr>
          <p:cNvPr id="113669" name="AutoShape 5"/>
          <p:cNvCxnSpPr>
            <a:cxnSpLocks noChangeShapeType="1"/>
            <a:stCxn id="113667" idx="6"/>
            <a:endCxn id="113668" idx="1"/>
          </p:cNvCxnSpPr>
          <p:nvPr/>
        </p:nvCxnSpPr>
        <p:spPr bwMode="auto">
          <a:xfrm>
            <a:off x="2819400" y="4572000"/>
            <a:ext cx="3694113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</p:cxnSp>
      <p:sp>
        <p:nvSpPr>
          <p:cNvPr id="113670" name="Text Box 6"/>
          <p:cNvSpPr txBox="1">
            <a:spLocks noChangeArrowheads="1"/>
          </p:cNvSpPr>
          <p:nvPr/>
        </p:nvSpPr>
        <p:spPr bwMode="auto">
          <a:xfrm>
            <a:off x="6019800" y="1447800"/>
            <a:ext cx="2800350" cy="650875"/>
          </a:xfrm>
          <a:prstGeom prst="rect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84163" indent="-284163"/>
            <a:r>
              <a:rPr lang="en-US" b="1">
                <a:latin typeface="Arial" charset="0"/>
              </a:rPr>
              <a:t>1. 	Forecast and Sales Orders for each DC</a:t>
            </a:r>
          </a:p>
        </p:txBody>
      </p:sp>
      <p:sp>
        <p:nvSpPr>
          <p:cNvPr id="113671" name="Text Box 7"/>
          <p:cNvSpPr txBox="1">
            <a:spLocks noChangeArrowheads="1"/>
          </p:cNvSpPr>
          <p:nvPr/>
        </p:nvSpPr>
        <p:spPr bwMode="auto">
          <a:xfrm>
            <a:off x="6019800" y="2990850"/>
            <a:ext cx="2800350" cy="925513"/>
          </a:xfrm>
          <a:prstGeom prst="rect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84163" indent="-284163"/>
            <a:r>
              <a:rPr lang="en-US" b="1">
                <a:latin typeface="Arial" charset="0"/>
              </a:rPr>
              <a:t>2. 	Distribution Requirements Planning</a:t>
            </a:r>
          </a:p>
        </p:txBody>
      </p:sp>
      <p:cxnSp>
        <p:nvCxnSpPr>
          <p:cNvPr id="113672" name="AutoShape 8"/>
          <p:cNvCxnSpPr>
            <a:cxnSpLocks noChangeShapeType="1"/>
            <a:stCxn id="113670" idx="2"/>
            <a:endCxn id="113671" idx="0"/>
          </p:cNvCxnSpPr>
          <p:nvPr/>
        </p:nvCxnSpPr>
        <p:spPr bwMode="auto">
          <a:xfrm rot="5400000">
            <a:off x="6973887" y="2544763"/>
            <a:ext cx="892175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13673" name="Text Box 9"/>
          <p:cNvSpPr txBox="1">
            <a:spLocks noChangeArrowheads="1"/>
          </p:cNvSpPr>
          <p:nvPr/>
        </p:nvSpPr>
        <p:spPr bwMode="auto">
          <a:xfrm>
            <a:off x="3200400" y="3124200"/>
            <a:ext cx="2514600" cy="650875"/>
          </a:xfrm>
          <a:prstGeom prst="rect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84163" indent="-284163"/>
            <a:r>
              <a:rPr lang="en-US" b="1">
                <a:latin typeface="Arial" charset="0"/>
              </a:rPr>
              <a:t>3. 	Planned Transfer Orders</a:t>
            </a:r>
          </a:p>
        </p:txBody>
      </p:sp>
      <p:cxnSp>
        <p:nvCxnSpPr>
          <p:cNvPr id="113674" name="AutoShape 10"/>
          <p:cNvCxnSpPr>
            <a:cxnSpLocks noChangeShapeType="1"/>
            <a:stCxn id="113671" idx="1"/>
            <a:endCxn id="113673" idx="3"/>
          </p:cNvCxnSpPr>
          <p:nvPr/>
        </p:nvCxnSpPr>
        <p:spPr bwMode="auto">
          <a:xfrm rot="10800000">
            <a:off x="5715000" y="3449638"/>
            <a:ext cx="304800" cy="4762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113675" name="Text Box 11"/>
          <p:cNvSpPr txBox="1">
            <a:spLocks noChangeArrowheads="1"/>
          </p:cNvSpPr>
          <p:nvPr/>
        </p:nvSpPr>
        <p:spPr bwMode="auto">
          <a:xfrm>
            <a:off x="609600" y="2987675"/>
            <a:ext cx="2209800" cy="925513"/>
          </a:xfrm>
          <a:prstGeom prst="rect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84163" indent="-284163"/>
            <a:r>
              <a:rPr lang="en-US" b="1">
                <a:latin typeface="Arial" charset="0"/>
              </a:rPr>
              <a:t>4. 	Material Requirements Planning</a:t>
            </a:r>
          </a:p>
        </p:txBody>
      </p:sp>
      <p:cxnSp>
        <p:nvCxnSpPr>
          <p:cNvPr id="113676" name="AutoShape 12"/>
          <p:cNvCxnSpPr>
            <a:cxnSpLocks noChangeShapeType="1"/>
            <a:stCxn id="113673" idx="1"/>
            <a:endCxn id="113675" idx="3"/>
          </p:cNvCxnSpPr>
          <p:nvPr/>
        </p:nvCxnSpPr>
        <p:spPr bwMode="auto">
          <a:xfrm rot="10800000" flipV="1">
            <a:off x="2819400" y="3449638"/>
            <a:ext cx="381000" cy="1587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113677" name="Text Box 13"/>
          <p:cNvSpPr txBox="1">
            <a:spLocks noChangeArrowheads="1"/>
          </p:cNvSpPr>
          <p:nvPr/>
        </p:nvSpPr>
        <p:spPr bwMode="auto">
          <a:xfrm>
            <a:off x="533400" y="5256213"/>
            <a:ext cx="2286000" cy="925512"/>
          </a:xfrm>
          <a:prstGeom prst="rect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84163" indent="-284163"/>
            <a:r>
              <a:rPr lang="en-US" b="1">
                <a:latin typeface="Arial" charset="0"/>
              </a:rPr>
              <a:t>5. 	Conversion Planned to Firm Transfer Orders</a:t>
            </a:r>
          </a:p>
        </p:txBody>
      </p:sp>
      <p:sp>
        <p:nvSpPr>
          <p:cNvPr id="113678" name="Text Box 14"/>
          <p:cNvSpPr txBox="1">
            <a:spLocks noChangeArrowheads="1"/>
          </p:cNvSpPr>
          <p:nvPr/>
        </p:nvSpPr>
        <p:spPr bwMode="auto">
          <a:xfrm>
            <a:off x="3200400" y="5257800"/>
            <a:ext cx="2514600" cy="925513"/>
          </a:xfrm>
          <a:prstGeom prst="rect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84163" indent="-284163"/>
            <a:r>
              <a:rPr lang="en-US" b="1">
                <a:latin typeface="Arial" charset="0"/>
              </a:rPr>
              <a:t>6. 	Shipping / Receiving of Transfer Orders</a:t>
            </a:r>
          </a:p>
        </p:txBody>
      </p:sp>
      <p:cxnSp>
        <p:nvCxnSpPr>
          <p:cNvPr id="113679" name="AutoShape 15"/>
          <p:cNvCxnSpPr>
            <a:cxnSpLocks noChangeShapeType="1"/>
            <a:stCxn id="113677" idx="3"/>
            <a:endCxn id="113678" idx="1"/>
          </p:cNvCxnSpPr>
          <p:nvPr/>
        </p:nvCxnSpPr>
        <p:spPr bwMode="auto">
          <a:xfrm>
            <a:off x="2819400" y="5719763"/>
            <a:ext cx="381000" cy="1587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113680" name="Text Box 16"/>
          <p:cNvSpPr txBox="1">
            <a:spLocks noChangeArrowheads="1"/>
          </p:cNvSpPr>
          <p:nvPr/>
        </p:nvSpPr>
        <p:spPr bwMode="auto">
          <a:xfrm>
            <a:off x="6019800" y="5535613"/>
            <a:ext cx="2835275" cy="376237"/>
          </a:xfrm>
          <a:prstGeom prst="rect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84163" indent="-284163"/>
            <a:r>
              <a:rPr lang="en-US" b="1">
                <a:latin typeface="Arial" charset="0"/>
              </a:rPr>
              <a:t>7. 	Sales Order Shipping</a:t>
            </a:r>
          </a:p>
        </p:txBody>
      </p:sp>
      <p:cxnSp>
        <p:nvCxnSpPr>
          <p:cNvPr id="113681" name="AutoShape 17"/>
          <p:cNvCxnSpPr>
            <a:cxnSpLocks noChangeShapeType="1"/>
            <a:stCxn id="113678" idx="3"/>
            <a:endCxn id="113680" idx="1"/>
          </p:cNvCxnSpPr>
          <p:nvPr/>
        </p:nvCxnSpPr>
        <p:spPr bwMode="auto">
          <a:xfrm>
            <a:off x="5715000" y="5721350"/>
            <a:ext cx="304800" cy="3175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41BAC-C23E-4332-805F-E67D4946B484}" type="datetime1">
              <a:rPr lang="en-US"/>
              <a:pPr/>
              <a:t>11/22/2015</a:t>
            </a:fld>
            <a:endParaRPr lang="en-US"/>
          </a:p>
        </p:txBody>
      </p:sp>
      <p:sp>
        <p:nvSpPr>
          <p:cNvPr id="5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1998-2009</a:t>
            </a:r>
          </a:p>
        </p:txBody>
      </p:sp>
      <p:sp>
        <p:nvSpPr>
          <p:cNvPr id="6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BC948-1413-404D-87BD-09F96FAC1A43}" type="slidenum">
              <a:rPr lang="en-US"/>
              <a:pPr/>
              <a:t>14</a:t>
            </a:fld>
            <a:endParaRPr lang="en-US"/>
          </a:p>
        </p:txBody>
      </p:sp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001000" cy="1143000"/>
          </a:xfrm>
        </p:spPr>
        <p:txBody>
          <a:bodyPr/>
          <a:lstStyle/>
          <a:p>
            <a:r>
              <a:rPr lang="en-US"/>
              <a:t>Sales Forecast </a:t>
            </a:r>
            <a:br>
              <a:rPr lang="en-US"/>
            </a:br>
            <a:r>
              <a:rPr lang="en-US"/>
              <a:t>per Distribution Center</a:t>
            </a:r>
          </a:p>
        </p:txBody>
      </p:sp>
      <p:graphicFrame>
        <p:nvGraphicFramePr>
          <p:cNvPr id="119808" name="Object 0"/>
          <p:cNvGraphicFramePr>
            <a:graphicFrameLocks noChangeAspect="1"/>
          </p:cNvGraphicFramePr>
          <p:nvPr/>
        </p:nvGraphicFramePr>
        <p:xfrm>
          <a:off x="1692275" y="1700213"/>
          <a:ext cx="5595938" cy="4640262"/>
        </p:xfrm>
        <a:graphic>
          <a:graphicData uri="http://schemas.openxmlformats.org/presentationml/2006/ole">
            <p:oleObj spid="_x0000_s119808" name="Paint Shop Pro Image" r:id="rId3" imgW="7990244" imgH="6624390" progId="PaintShopPro">
              <p:embed/>
            </p:oleObj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83BCB-914B-4436-82B7-333F84CB056D}" type="datetime1">
              <a:rPr lang="en-US"/>
              <a:pPr/>
              <a:t>11/22/2015</a:t>
            </a:fld>
            <a:endParaRPr lang="en-US"/>
          </a:p>
        </p:txBody>
      </p:sp>
      <p:sp>
        <p:nvSpPr>
          <p:cNvPr id="5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1998-2009</a:t>
            </a:r>
          </a:p>
        </p:txBody>
      </p:sp>
      <p:sp>
        <p:nvSpPr>
          <p:cNvPr id="6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45745-4032-4A48-ADB9-4E39D69F6AF4}" type="slidenum">
              <a:rPr lang="en-US"/>
              <a:pPr/>
              <a:t>15</a:t>
            </a:fld>
            <a:endParaRPr lang="en-US"/>
          </a:p>
        </p:txBody>
      </p:sp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Sales Forecast Table </a:t>
            </a:r>
            <a:br>
              <a:rPr lang="en-US" sz="4000"/>
            </a:br>
            <a:r>
              <a:rPr lang="en-US" sz="4000"/>
              <a:t>per Distribution Center</a:t>
            </a:r>
          </a:p>
        </p:txBody>
      </p:sp>
      <p:graphicFrame>
        <p:nvGraphicFramePr>
          <p:cNvPr id="86022" name="Object 6"/>
          <p:cNvGraphicFramePr>
            <a:graphicFrameLocks noChangeAspect="1"/>
          </p:cNvGraphicFramePr>
          <p:nvPr/>
        </p:nvGraphicFramePr>
        <p:xfrm>
          <a:off x="1979613" y="1844675"/>
          <a:ext cx="5592762" cy="4459288"/>
        </p:xfrm>
        <a:graphic>
          <a:graphicData uri="http://schemas.openxmlformats.org/presentationml/2006/ole">
            <p:oleObj spid="_x0000_s86022" name="Paint Shop Pro Image" r:id="rId3" imgW="7990244" imgH="6370732" progId="PaintShopPro">
              <p:embed/>
            </p:oleObj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E89F4-59F7-4376-A126-4A84E8851E4C}" type="datetime1">
              <a:rPr lang="en-US"/>
              <a:pPr/>
              <a:t>11/22/2015</a:t>
            </a:fld>
            <a:endParaRPr lang="en-US"/>
          </a:p>
        </p:txBody>
      </p:sp>
      <p:sp>
        <p:nvSpPr>
          <p:cNvPr id="5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1998-2009</a:t>
            </a:r>
          </a:p>
        </p:txBody>
      </p:sp>
      <p:sp>
        <p:nvSpPr>
          <p:cNvPr id="6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D0F8D-8E47-4F50-B7C8-3448BBC6ED5C}" type="slidenum">
              <a:rPr lang="en-US"/>
              <a:pPr/>
              <a:t>16</a:t>
            </a:fld>
            <a:endParaRPr lang="en-US"/>
          </a:p>
        </p:txBody>
      </p:sp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Sales Forecast Summary</a:t>
            </a:r>
            <a:br>
              <a:rPr lang="en-US" sz="4000"/>
            </a:br>
            <a:r>
              <a:rPr lang="en-US" sz="4000"/>
              <a:t> for an Item</a:t>
            </a:r>
          </a:p>
        </p:txBody>
      </p:sp>
      <p:graphicFrame>
        <p:nvGraphicFramePr>
          <p:cNvPr id="120832" name="Object 1024"/>
          <p:cNvGraphicFramePr>
            <a:graphicFrameLocks noChangeAspect="1"/>
          </p:cNvGraphicFramePr>
          <p:nvPr/>
        </p:nvGraphicFramePr>
        <p:xfrm>
          <a:off x="1619250" y="1700213"/>
          <a:ext cx="5595938" cy="4640262"/>
        </p:xfrm>
        <a:graphic>
          <a:graphicData uri="http://schemas.openxmlformats.org/presentationml/2006/ole">
            <p:oleObj spid="_x0000_s120832" name="Paint Shop Pro Image" r:id="rId3" imgW="7990244" imgH="6624390" progId="PaintShopPro">
              <p:embed/>
            </p:oleObj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FAB40-EF32-41E3-9B79-DF0808BDEB4F}" type="datetime1">
              <a:rPr lang="en-US"/>
              <a:pPr/>
              <a:t>11/22/2015</a:t>
            </a:fld>
            <a:endParaRPr lang="en-US"/>
          </a:p>
        </p:txBody>
      </p:sp>
      <p:sp>
        <p:nvSpPr>
          <p:cNvPr id="6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1998-2009</a:t>
            </a:r>
          </a:p>
        </p:txBody>
      </p:sp>
      <p:sp>
        <p:nvSpPr>
          <p:cNvPr id="7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4871F-2D29-4C0E-8CC3-1ABA59A09A26}" type="slidenum">
              <a:rPr lang="en-US"/>
              <a:pPr/>
              <a:t>17</a:t>
            </a:fld>
            <a:endParaRPr lang="en-US"/>
          </a:p>
        </p:txBody>
      </p:sp>
      <p:graphicFrame>
        <p:nvGraphicFramePr>
          <p:cNvPr id="121856" name="Object 2048"/>
          <p:cNvGraphicFramePr>
            <a:graphicFrameLocks noChangeAspect="1"/>
          </p:cNvGraphicFramePr>
          <p:nvPr/>
        </p:nvGraphicFramePr>
        <p:xfrm>
          <a:off x="1331913" y="1628775"/>
          <a:ext cx="5592762" cy="4459288"/>
        </p:xfrm>
        <a:graphic>
          <a:graphicData uri="http://schemas.openxmlformats.org/presentationml/2006/ole">
            <p:oleObj spid="_x0000_s121856" name="Paint Shop Pro Image" r:id="rId3" imgW="7990244" imgH="6370732" progId="PaintShopPro">
              <p:embed/>
            </p:oleObj>
          </a:graphicData>
        </a:graphic>
      </p:graphicFrame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Sales Orders</a:t>
            </a:r>
          </a:p>
        </p:txBody>
      </p:sp>
      <p:sp>
        <p:nvSpPr>
          <p:cNvPr id="88068" name="AutoShape 4"/>
          <p:cNvSpPr>
            <a:spLocks noChangeArrowheads="1"/>
          </p:cNvSpPr>
          <p:nvPr/>
        </p:nvSpPr>
        <p:spPr bwMode="auto">
          <a:xfrm>
            <a:off x="6705600" y="2362200"/>
            <a:ext cx="2362200" cy="1295400"/>
          </a:xfrm>
          <a:prstGeom prst="wedgeRoundRectCallout">
            <a:avLst>
              <a:gd name="adj1" fmla="val -175069"/>
              <a:gd name="adj2" fmla="val 4252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000">
                <a:latin typeface="Arial" charset="0"/>
              </a:rPr>
              <a:t>DC form which the order must be shipped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11811-8222-4D05-A5A3-C81BBAA94C6F}" type="datetime1">
              <a:rPr lang="en-US"/>
              <a:pPr/>
              <a:t>11/22/2015</a:t>
            </a:fld>
            <a:endParaRPr lang="en-US"/>
          </a:p>
        </p:txBody>
      </p:sp>
      <p:sp>
        <p:nvSpPr>
          <p:cNvPr id="6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1998-2009</a:t>
            </a:r>
          </a:p>
        </p:txBody>
      </p:sp>
      <p:sp>
        <p:nvSpPr>
          <p:cNvPr id="7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30EDA-1FF0-4923-BEC8-BC387FDD316F}" type="slidenum">
              <a:rPr lang="en-US"/>
              <a:pPr/>
              <a:t>18</a:t>
            </a:fld>
            <a:endParaRPr lang="en-US"/>
          </a:p>
        </p:txBody>
      </p:sp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152400"/>
            <a:ext cx="8686800" cy="1143000"/>
          </a:xfrm>
        </p:spPr>
        <p:txBody>
          <a:bodyPr/>
          <a:lstStyle/>
          <a:p>
            <a:r>
              <a:rPr lang="en-US"/>
              <a:t>Item Master Schedule </a:t>
            </a:r>
            <a:br>
              <a:rPr lang="en-US"/>
            </a:br>
            <a:r>
              <a:rPr lang="en-US"/>
              <a:t>in a Distribution Center</a:t>
            </a:r>
          </a:p>
        </p:txBody>
      </p:sp>
      <p:sp>
        <p:nvSpPr>
          <p:cNvPr id="89096" name="Text Box 8"/>
          <p:cNvSpPr txBox="1">
            <a:spLocks noChangeArrowheads="1"/>
          </p:cNvSpPr>
          <p:nvPr/>
        </p:nvSpPr>
        <p:spPr bwMode="auto">
          <a:xfrm>
            <a:off x="228600" y="1860550"/>
            <a:ext cx="2209800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>
                <a:latin typeface="Arial" charset="0"/>
              </a:rPr>
              <a:t>Calculated </a:t>
            </a:r>
            <a:r>
              <a:rPr lang="en-US" sz="2000" b="1">
                <a:solidFill>
                  <a:srgbClr val="008000"/>
                </a:solidFill>
                <a:latin typeface="Arial" charset="0"/>
              </a:rPr>
              <a:t>for each item</a:t>
            </a:r>
            <a:r>
              <a:rPr lang="en-US" sz="2000" b="1">
                <a:latin typeface="Arial" charset="0"/>
              </a:rPr>
              <a:t> managed in </a:t>
            </a:r>
            <a:r>
              <a:rPr lang="en-US" sz="2000" b="1">
                <a:solidFill>
                  <a:srgbClr val="008000"/>
                </a:solidFill>
                <a:latin typeface="Arial" charset="0"/>
              </a:rPr>
              <a:t>each DC</a:t>
            </a:r>
          </a:p>
          <a:p>
            <a:endParaRPr lang="en-US" sz="2000" b="1">
              <a:solidFill>
                <a:srgbClr val="008000"/>
              </a:solidFill>
              <a:latin typeface="Arial" charset="0"/>
            </a:endParaRPr>
          </a:p>
          <a:p>
            <a:r>
              <a:rPr lang="en-US" sz="2000" b="1">
                <a:latin typeface="Arial" charset="0"/>
              </a:rPr>
              <a:t>Shows the </a:t>
            </a:r>
            <a:r>
              <a:rPr lang="en-US" sz="2000" b="1">
                <a:solidFill>
                  <a:srgbClr val="008000"/>
                </a:solidFill>
                <a:latin typeface="Arial" charset="0"/>
              </a:rPr>
              <a:t>replenishment requirements</a:t>
            </a:r>
            <a:r>
              <a:rPr lang="en-US" sz="2000" b="1">
                <a:latin typeface="Arial" charset="0"/>
              </a:rPr>
              <a:t> which should be covered by </a:t>
            </a:r>
            <a:r>
              <a:rPr lang="en-US" sz="2000" b="1">
                <a:solidFill>
                  <a:srgbClr val="008000"/>
                </a:solidFill>
                <a:latin typeface="Arial" charset="0"/>
              </a:rPr>
              <a:t>deliveries</a:t>
            </a:r>
            <a:r>
              <a:rPr lang="en-US" sz="2000" b="1">
                <a:latin typeface="Arial" charset="0"/>
              </a:rPr>
              <a:t> </a:t>
            </a:r>
            <a:r>
              <a:rPr lang="en-US" sz="2000" b="1">
                <a:solidFill>
                  <a:srgbClr val="008000"/>
                </a:solidFill>
                <a:latin typeface="Arial" charset="0"/>
              </a:rPr>
              <a:t>from the plant</a:t>
            </a:r>
          </a:p>
        </p:txBody>
      </p:sp>
      <p:graphicFrame>
        <p:nvGraphicFramePr>
          <p:cNvPr id="122880" name="Object 0"/>
          <p:cNvGraphicFramePr>
            <a:graphicFrameLocks noChangeAspect="1"/>
          </p:cNvGraphicFramePr>
          <p:nvPr/>
        </p:nvGraphicFramePr>
        <p:xfrm>
          <a:off x="2771775" y="1628775"/>
          <a:ext cx="5595938" cy="4640263"/>
        </p:xfrm>
        <a:graphic>
          <a:graphicData uri="http://schemas.openxmlformats.org/presentationml/2006/ole">
            <p:oleObj spid="_x0000_s122880" name="Paint Shop Pro Image" r:id="rId3" imgW="7990244" imgH="6624390" progId="PaintShopPro">
              <p:embed/>
            </p:oleObj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332AD-B0BE-4D61-BD3F-7A78C514ED1E}" type="datetime1">
              <a:rPr lang="en-US"/>
              <a:pPr/>
              <a:t>11/22/2015</a:t>
            </a:fld>
            <a:endParaRPr lang="en-US"/>
          </a:p>
        </p:txBody>
      </p:sp>
      <p:sp>
        <p:nvSpPr>
          <p:cNvPr id="2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1998-2009</a:t>
            </a:r>
          </a:p>
        </p:txBody>
      </p:sp>
      <p:sp>
        <p:nvSpPr>
          <p:cNvPr id="2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C9FC2-DEC3-4A39-B7A0-F8ACED19DEFE}" type="slidenum">
              <a:rPr lang="en-US"/>
              <a:pPr/>
              <a:t>19</a:t>
            </a:fld>
            <a:endParaRPr lang="en-US"/>
          </a:p>
        </p:txBody>
      </p:sp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59850" cy="1143000"/>
          </a:xfrm>
        </p:spPr>
        <p:txBody>
          <a:bodyPr/>
          <a:lstStyle/>
          <a:p>
            <a:r>
              <a:rPr lang="en-US"/>
              <a:t>Distribution Center Supply Process</a:t>
            </a:r>
          </a:p>
        </p:txBody>
      </p:sp>
      <p:sp>
        <p:nvSpPr>
          <p:cNvPr id="90115" name="AutoShape 3"/>
          <p:cNvSpPr>
            <a:spLocks noChangeArrowheads="1"/>
          </p:cNvSpPr>
          <p:nvPr/>
        </p:nvSpPr>
        <p:spPr bwMode="auto">
          <a:xfrm>
            <a:off x="381000" y="1341438"/>
            <a:ext cx="2514600" cy="868362"/>
          </a:xfrm>
          <a:prstGeom prst="roundRect">
            <a:avLst>
              <a:gd name="adj" fmla="val 16667"/>
            </a:avLst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b="1">
                <a:latin typeface="Arial" charset="0"/>
              </a:rPr>
              <a:t>Distribution Requirements Planning</a:t>
            </a:r>
          </a:p>
        </p:txBody>
      </p:sp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1447800" y="2362200"/>
            <a:ext cx="33528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latin typeface="Arial" charset="0"/>
              </a:rPr>
              <a:t>Planned Transfer Orders</a:t>
            </a:r>
          </a:p>
        </p:txBody>
      </p:sp>
      <p:sp>
        <p:nvSpPr>
          <p:cNvPr id="90117" name="AutoShape 5"/>
          <p:cNvSpPr>
            <a:spLocks noChangeArrowheads="1"/>
          </p:cNvSpPr>
          <p:nvPr/>
        </p:nvSpPr>
        <p:spPr bwMode="auto">
          <a:xfrm>
            <a:off x="2286000" y="2971800"/>
            <a:ext cx="3048000" cy="457200"/>
          </a:xfrm>
          <a:prstGeom prst="roundRect">
            <a:avLst>
              <a:gd name="adj" fmla="val 16667"/>
            </a:avLst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latin typeface="Arial" charset="0"/>
              </a:rPr>
              <a:t>Transfer Order Conversion</a:t>
            </a:r>
          </a:p>
        </p:txBody>
      </p:sp>
      <p:sp>
        <p:nvSpPr>
          <p:cNvPr id="90118" name="Rectangle 6"/>
          <p:cNvSpPr>
            <a:spLocks noChangeArrowheads="1"/>
          </p:cNvSpPr>
          <p:nvPr/>
        </p:nvSpPr>
        <p:spPr bwMode="auto">
          <a:xfrm>
            <a:off x="3200400" y="3581400"/>
            <a:ext cx="32766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latin typeface="Arial" charset="0"/>
              </a:rPr>
              <a:t>Firm Transfer Orders</a:t>
            </a:r>
          </a:p>
        </p:txBody>
      </p:sp>
      <p:sp>
        <p:nvSpPr>
          <p:cNvPr id="90119" name="AutoShape 7"/>
          <p:cNvSpPr>
            <a:spLocks noChangeArrowheads="1"/>
          </p:cNvSpPr>
          <p:nvPr/>
        </p:nvSpPr>
        <p:spPr bwMode="auto">
          <a:xfrm>
            <a:off x="4025900" y="4191000"/>
            <a:ext cx="3113088" cy="457200"/>
          </a:xfrm>
          <a:prstGeom prst="roundRect">
            <a:avLst>
              <a:gd name="adj" fmla="val 16667"/>
            </a:avLst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latin typeface="Arial" charset="0"/>
              </a:rPr>
              <a:t>Transfer Order Shipping</a:t>
            </a:r>
          </a:p>
        </p:txBody>
      </p:sp>
      <p:sp>
        <p:nvSpPr>
          <p:cNvPr id="90120" name="Rectangle 8"/>
          <p:cNvSpPr>
            <a:spLocks noChangeArrowheads="1"/>
          </p:cNvSpPr>
          <p:nvPr/>
        </p:nvSpPr>
        <p:spPr bwMode="auto">
          <a:xfrm>
            <a:off x="4818063" y="4800600"/>
            <a:ext cx="34290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latin typeface="Arial" charset="0"/>
              </a:rPr>
              <a:t>In-transit Transfer Orders</a:t>
            </a:r>
          </a:p>
        </p:txBody>
      </p:sp>
      <p:sp>
        <p:nvSpPr>
          <p:cNvPr id="90121" name="AutoShape 9"/>
          <p:cNvSpPr>
            <a:spLocks noChangeArrowheads="1"/>
          </p:cNvSpPr>
          <p:nvPr/>
        </p:nvSpPr>
        <p:spPr bwMode="auto">
          <a:xfrm>
            <a:off x="5534025" y="5410200"/>
            <a:ext cx="2876550" cy="457200"/>
          </a:xfrm>
          <a:prstGeom prst="roundRect">
            <a:avLst>
              <a:gd name="adj" fmla="val 16667"/>
            </a:avLst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latin typeface="Arial" charset="0"/>
              </a:rPr>
              <a:t>Transfer Order Receipt</a:t>
            </a:r>
          </a:p>
        </p:txBody>
      </p:sp>
      <p:sp>
        <p:nvSpPr>
          <p:cNvPr id="90122" name="AutoShape 10"/>
          <p:cNvSpPr>
            <a:spLocks noChangeArrowheads="1"/>
          </p:cNvSpPr>
          <p:nvPr/>
        </p:nvSpPr>
        <p:spPr bwMode="auto">
          <a:xfrm flipV="1">
            <a:off x="914400" y="2209800"/>
            <a:ext cx="457200" cy="45720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90123" name="AutoShape 11"/>
          <p:cNvSpPr>
            <a:spLocks noChangeArrowheads="1"/>
          </p:cNvSpPr>
          <p:nvPr/>
        </p:nvSpPr>
        <p:spPr bwMode="auto">
          <a:xfrm flipV="1">
            <a:off x="1752600" y="2819400"/>
            <a:ext cx="457200" cy="45720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90124" name="AutoShape 12"/>
          <p:cNvSpPr>
            <a:spLocks noChangeArrowheads="1"/>
          </p:cNvSpPr>
          <p:nvPr/>
        </p:nvSpPr>
        <p:spPr bwMode="auto">
          <a:xfrm flipV="1">
            <a:off x="2667000" y="3429000"/>
            <a:ext cx="457200" cy="45720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90125" name="AutoShape 13"/>
          <p:cNvSpPr>
            <a:spLocks noChangeArrowheads="1"/>
          </p:cNvSpPr>
          <p:nvPr/>
        </p:nvSpPr>
        <p:spPr bwMode="auto">
          <a:xfrm flipV="1">
            <a:off x="3492500" y="4038600"/>
            <a:ext cx="457200" cy="45720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90126" name="AutoShape 14"/>
          <p:cNvSpPr>
            <a:spLocks noChangeArrowheads="1"/>
          </p:cNvSpPr>
          <p:nvPr/>
        </p:nvSpPr>
        <p:spPr bwMode="auto">
          <a:xfrm flipV="1">
            <a:off x="4284663" y="4648200"/>
            <a:ext cx="457200" cy="45720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90127" name="AutoShape 15"/>
          <p:cNvSpPr>
            <a:spLocks noChangeArrowheads="1"/>
          </p:cNvSpPr>
          <p:nvPr/>
        </p:nvSpPr>
        <p:spPr bwMode="auto">
          <a:xfrm flipV="1">
            <a:off x="5076825" y="5257800"/>
            <a:ext cx="457200" cy="45720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90129" name="Rectangle 17"/>
          <p:cNvSpPr>
            <a:spLocks noChangeArrowheads="1"/>
          </p:cNvSpPr>
          <p:nvPr/>
        </p:nvSpPr>
        <p:spPr bwMode="auto">
          <a:xfrm>
            <a:off x="6300788" y="6019800"/>
            <a:ext cx="2690812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latin typeface="Arial" charset="0"/>
              </a:rPr>
              <a:t>Closed Transfer Orders</a:t>
            </a:r>
          </a:p>
        </p:txBody>
      </p:sp>
      <p:sp>
        <p:nvSpPr>
          <p:cNvPr id="90130" name="AutoShape 18"/>
          <p:cNvSpPr>
            <a:spLocks noChangeArrowheads="1"/>
          </p:cNvSpPr>
          <p:nvPr/>
        </p:nvSpPr>
        <p:spPr bwMode="auto">
          <a:xfrm flipV="1">
            <a:off x="5770563" y="5867400"/>
            <a:ext cx="457200" cy="45720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90131" name="AutoShape 19"/>
          <p:cNvSpPr>
            <a:spLocks/>
          </p:cNvSpPr>
          <p:nvPr/>
        </p:nvSpPr>
        <p:spPr bwMode="auto">
          <a:xfrm>
            <a:off x="6629400" y="1524000"/>
            <a:ext cx="304800" cy="1828800"/>
          </a:xfrm>
          <a:prstGeom prst="rightBracket">
            <a:avLst>
              <a:gd name="adj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90132" name="Text Box 20"/>
          <p:cNvSpPr txBox="1">
            <a:spLocks noChangeArrowheads="1"/>
          </p:cNvSpPr>
          <p:nvPr/>
        </p:nvSpPr>
        <p:spPr bwMode="auto">
          <a:xfrm>
            <a:off x="7086600" y="1752600"/>
            <a:ext cx="17303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2000">
                <a:latin typeface="Arial" charset="0"/>
              </a:rPr>
              <a:t>From the plant or each DC</a:t>
            </a:r>
          </a:p>
        </p:txBody>
      </p:sp>
      <p:sp>
        <p:nvSpPr>
          <p:cNvPr id="90134" name="Text Box 22"/>
          <p:cNvSpPr txBox="1">
            <a:spLocks noChangeArrowheads="1"/>
          </p:cNvSpPr>
          <p:nvPr/>
        </p:nvSpPr>
        <p:spPr bwMode="auto">
          <a:xfrm>
            <a:off x="1816100" y="4292600"/>
            <a:ext cx="1819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>
                <a:latin typeface="Arial" charset="0"/>
              </a:rPr>
              <a:t>From the plant</a:t>
            </a:r>
          </a:p>
        </p:txBody>
      </p:sp>
      <p:sp>
        <p:nvSpPr>
          <p:cNvPr id="90135" name="Text Box 23"/>
          <p:cNvSpPr txBox="1">
            <a:spLocks noChangeArrowheads="1"/>
          </p:cNvSpPr>
          <p:nvPr/>
        </p:nvSpPr>
        <p:spPr bwMode="auto">
          <a:xfrm>
            <a:off x="2195513" y="5516563"/>
            <a:ext cx="2990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>
                <a:latin typeface="Arial" charset="0"/>
              </a:rPr>
              <a:t>In the Distribution Center</a:t>
            </a:r>
          </a:p>
        </p:txBody>
      </p:sp>
      <p:sp>
        <p:nvSpPr>
          <p:cNvPr id="90136" name="Line 24"/>
          <p:cNvSpPr>
            <a:spLocks noChangeShapeType="1"/>
          </p:cNvSpPr>
          <p:nvPr/>
        </p:nvSpPr>
        <p:spPr bwMode="auto">
          <a:xfrm>
            <a:off x="684213" y="5319713"/>
            <a:ext cx="8280400" cy="0"/>
          </a:xfrm>
          <a:prstGeom prst="line">
            <a:avLst/>
          </a:prstGeom>
          <a:noFill/>
          <a:ln w="38100">
            <a:solidFill>
              <a:srgbClr val="DE0A42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E8186-3CB5-4C40-91F8-764693B664FE}" type="datetime1">
              <a:rPr lang="en-US"/>
              <a:pPr/>
              <a:t>11/22/2015</a:t>
            </a:fld>
            <a:endParaRPr lang="en-US"/>
          </a:p>
        </p:txBody>
      </p:sp>
      <p:sp>
        <p:nvSpPr>
          <p:cNvPr id="1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1998-2009</a:t>
            </a:r>
          </a:p>
        </p:txBody>
      </p:sp>
      <p:sp>
        <p:nvSpPr>
          <p:cNvPr id="1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C6B51-9A17-4026-92BF-3A20A5E09A32}" type="slidenum">
              <a:rPr lang="en-US"/>
              <a:pPr/>
              <a:t>2</a:t>
            </a:fld>
            <a:endParaRPr lang="en-US"/>
          </a:p>
        </p:txBody>
      </p:sp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Example of Distribution Network</a:t>
            </a:r>
          </a:p>
        </p:txBody>
      </p:sp>
      <p:sp>
        <p:nvSpPr>
          <p:cNvPr id="75779" name="Oval 3"/>
          <p:cNvSpPr>
            <a:spLocks noChangeArrowheads="1"/>
          </p:cNvSpPr>
          <p:nvPr/>
        </p:nvSpPr>
        <p:spPr bwMode="auto">
          <a:xfrm>
            <a:off x="3429000" y="3276600"/>
            <a:ext cx="2209800" cy="914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>
                <a:latin typeface="Arial" charset="0"/>
              </a:rPr>
              <a:t>Plant</a:t>
            </a:r>
          </a:p>
        </p:txBody>
      </p:sp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3581400" y="1524000"/>
            <a:ext cx="1905000" cy="7620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>
                <a:latin typeface="Arial" charset="0"/>
              </a:rPr>
              <a:t>DC</a:t>
            </a:r>
          </a:p>
          <a:p>
            <a:pPr algn="ctr"/>
            <a:r>
              <a:rPr lang="en-US" sz="2000" b="1">
                <a:latin typeface="Arial" charset="0"/>
              </a:rPr>
              <a:t>North</a:t>
            </a:r>
          </a:p>
        </p:txBody>
      </p:sp>
      <p:sp>
        <p:nvSpPr>
          <p:cNvPr id="75784" name="Rectangle 8"/>
          <p:cNvSpPr>
            <a:spLocks noChangeArrowheads="1"/>
          </p:cNvSpPr>
          <p:nvPr/>
        </p:nvSpPr>
        <p:spPr bwMode="auto">
          <a:xfrm>
            <a:off x="533400" y="3352800"/>
            <a:ext cx="1897063" cy="7620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>
                <a:latin typeface="Arial" charset="0"/>
              </a:rPr>
              <a:t>DC</a:t>
            </a:r>
          </a:p>
          <a:p>
            <a:pPr algn="ctr"/>
            <a:r>
              <a:rPr lang="en-US" sz="2000" b="1">
                <a:latin typeface="Arial" charset="0"/>
              </a:rPr>
              <a:t>West</a:t>
            </a:r>
          </a:p>
        </p:txBody>
      </p:sp>
      <p:sp>
        <p:nvSpPr>
          <p:cNvPr id="75785" name="Rectangle 9"/>
          <p:cNvSpPr>
            <a:spLocks noChangeArrowheads="1"/>
          </p:cNvSpPr>
          <p:nvPr/>
        </p:nvSpPr>
        <p:spPr bwMode="auto">
          <a:xfrm>
            <a:off x="6589713" y="3352800"/>
            <a:ext cx="1868487" cy="7620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>
                <a:latin typeface="Arial" charset="0"/>
              </a:rPr>
              <a:t>DC</a:t>
            </a:r>
          </a:p>
          <a:p>
            <a:pPr algn="ctr"/>
            <a:r>
              <a:rPr lang="en-US" sz="2000" b="1">
                <a:latin typeface="Arial" charset="0"/>
              </a:rPr>
              <a:t>East</a:t>
            </a:r>
          </a:p>
        </p:txBody>
      </p:sp>
      <p:sp>
        <p:nvSpPr>
          <p:cNvPr id="75786" name="Rectangle 10"/>
          <p:cNvSpPr>
            <a:spLocks noChangeArrowheads="1"/>
          </p:cNvSpPr>
          <p:nvPr/>
        </p:nvSpPr>
        <p:spPr bwMode="auto">
          <a:xfrm>
            <a:off x="3581400" y="5105400"/>
            <a:ext cx="1905000" cy="7620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>
                <a:latin typeface="Arial" charset="0"/>
              </a:rPr>
              <a:t>DC</a:t>
            </a:r>
          </a:p>
          <a:p>
            <a:pPr algn="ctr"/>
            <a:r>
              <a:rPr lang="en-US" sz="2000" b="1">
                <a:latin typeface="Arial" charset="0"/>
              </a:rPr>
              <a:t>South</a:t>
            </a:r>
          </a:p>
        </p:txBody>
      </p:sp>
      <p:cxnSp>
        <p:nvCxnSpPr>
          <p:cNvPr id="75788" name="AutoShape 12"/>
          <p:cNvCxnSpPr>
            <a:cxnSpLocks noChangeShapeType="1"/>
            <a:stCxn id="75779" idx="0"/>
            <a:endCxn id="75780" idx="2"/>
          </p:cNvCxnSpPr>
          <p:nvPr/>
        </p:nvCxnSpPr>
        <p:spPr bwMode="auto">
          <a:xfrm flipV="1">
            <a:off x="4533900" y="2286000"/>
            <a:ext cx="0" cy="9906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75789" name="AutoShape 13"/>
          <p:cNvCxnSpPr>
            <a:cxnSpLocks noChangeShapeType="1"/>
            <a:stCxn id="75779" idx="2"/>
            <a:endCxn id="75784" idx="3"/>
          </p:cNvCxnSpPr>
          <p:nvPr/>
        </p:nvCxnSpPr>
        <p:spPr bwMode="auto">
          <a:xfrm flipH="1">
            <a:off x="2430463" y="3733800"/>
            <a:ext cx="998537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75790" name="AutoShape 14"/>
          <p:cNvCxnSpPr>
            <a:cxnSpLocks noChangeShapeType="1"/>
            <a:stCxn id="75779" idx="6"/>
            <a:endCxn id="75785" idx="1"/>
          </p:cNvCxnSpPr>
          <p:nvPr/>
        </p:nvCxnSpPr>
        <p:spPr bwMode="auto">
          <a:xfrm>
            <a:off x="5638800" y="3733800"/>
            <a:ext cx="950913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75791" name="AutoShape 15"/>
          <p:cNvCxnSpPr>
            <a:cxnSpLocks noChangeShapeType="1"/>
            <a:stCxn id="75779" idx="4"/>
            <a:endCxn id="75786" idx="0"/>
          </p:cNvCxnSpPr>
          <p:nvPr/>
        </p:nvCxnSpPr>
        <p:spPr bwMode="auto">
          <a:xfrm>
            <a:off x="4533900" y="4191000"/>
            <a:ext cx="0" cy="9144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75792" name="Text Box 16"/>
          <p:cNvSpPr txBox="1">
            <a:spLocks noChangeArrowheads="1"/>
          </p:cNvSpPr>
          <p:nvPr/>
        </p:nvSpPr>
        <p:spPr bwMode="auto">
          <a:xfrm>
            <a:off x="153988" y="1676400"/>
            <a:ext cx="28940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endParaRPr lang="en-US" sz="2000">
              <a:latin typeface="Arial" charset="0"/>
            </a:endParaRPr>
          </a:p>
          <a:p>
            <a:pPr algn="ctr"/>
            <a:r>
              <a:rPr lang="en-US" sz="2000">
                <a:latin typeface="Arial" charset="0"/>
              </a:rPr>
              <a:t>Distribution Center (DC)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D40EE-AD7A-4FEE-8D7A-0C974F9161AF}" type="datetime1">
              <a:rPr lang="en-US"/>
              <a:pPr/>
              <a:t>11/22/2015</a:t>
            </a:fld>
            <a:endParaRPr lang="en-US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1998-2009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40C52-934E-4440-816F-49337E3A2499}" type="slidenum">
              <a:rPr lang="en-US"/>
              <a:pPr/>
              <a:t>20</a:t>
            </a:fld>
            <a:endParaRPr lang="en-US"/>
          </a:p>
        </p:txBody>
      </p:sp>
      <p:graphicFrame>
        <p:nvGraphicFramePr>
          <p:cNvPr id="91142" name="Object 6"/>
          <p:cNvGraphicFramePr>
            <a:graphicFrameLocks noChangeAspect="1"/>
          </p:cNvGraphicFramePr>
          <p:nvPr/>
        </p:nvGraphicFramePr>
        <p:xfrm>
          <a:off x="1979613" y="1700213"/>
          <a:ext cx="5592762" cy="4459287"/>
        </p:xfrm>
        <a:graphic>
          <a:graphicData uri="http://schemas.openxmlformats.org/presentationml/2006/ole">
            <p:oleObj spid="_x0000_s91142" name="Paint Shop Pro Image" r:id="rId3" imgW="7990244" imgH="6370732" progId="PaintShopPro">
              <p:embed/>
            </p:oleObj>
          </a:graphicData>
        </a:graphic>
      </p:graphicFrame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64575" cy="1143000"/>
          </a:xfrm>
        </p:spPr>
        <p:txBody>
          <a:bodyPr/>
          <a:lstStyle/>
          <a:p>
            <a:r>
              <a:rPr lang="en-US" sz="4000"/>
              <a:t>Distribution Requirements Planning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19250" y="2492375"/>
            <a:ext cx="6408738" cy="2592388"/>
          </a:xfrm>
          <a:solidFill>
            <a:srgbClr val="66FF99"/>
          </a:solidFill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/>
              <a:t>Same principle and same rules as for managing manufactured or purchased items at the plan level</a:t>
            </a:r>
          </a:p>
          <a:p>
            <a:pPr>
              <a:lnSpc>
                <a:spcPct val="80000"/>
              </a:lnSpc>
            </a:pPr>
            <a:r>
              <a:rPr lang="en-US" sz="2000"/>
              <a:t>Item reorder policy applied for each item in each distribution center</a:t>
            </a:r>
          </a:p>
          <a:p>
            <a:pPr>
              <a:lnSpc>
                <a:spcPct val="80000"/>
              </a:lnSpc>
            </a:pPr>
            <a:r>
              <a:rPr lang="en-US" sz="2000"/>
              <a:t>Generation of </a:t>
            </a:r>
            <a:r>
              <a:rPr lang="en-US" sz="2000" b="1"/>
              <a:t>Planned Transfer Orders</a:t>
            </a:r>
          </a:p>
          <a:p>
            <a:pPr>
              <a:lnSpc>
                <a:spcPct val="80000"/>
              </a:lnSpc>
            </a:pPr>
            <a:r>
              <a:rPr lang="en-US" sz="2000"/>
              <a:t>The planning offset is the transportation time from the plant to the distribution center</a:t>
            </a:r>
          </a:p>
          <a:p>
            <a:pPr>
              <a:lnSpc>
                <a:spcPct val="80000"/>
              </a:lnSpc>
            </a:pPr>
            <a:r>
              <a:rPr lang="en-US" sz="2000"/>
              <a:t>The planned transfer orders become </a:t>
            </a:r>
            <a:r>
              <a:rPr lang="en-US" sz="2000" b="1"/>
              <a:t>Internal Requirements</a:t>
            </a:r>
            <a:r>
              <a:rPr lang="en-US" sz="2000"/>
              <a:t> for the plant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0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C3106-3A6A-4C73-951E-61CD26B76B59}" type="datetime1">
              <a:rPr lang="en-US"/>
              <a:pPr/>
              <a:t>11/22/2015</a:t>
            </a:fld>
            <a:endParaRPr lang="en-US"/>
          </a:p>
        </p:txBody>
      </p:sp>
      <p:sp>
        <p:nvSpPr>
          <p:cNvPr id="7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1998-2009</a:t>
            </a:r>
          </a:p>
        </p:txBody>
      </p:sp>
      <p:sp>
        <p:nvSpPr>
          <p:cNvPr id="8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E612-AB39-4867-A1DB-EB045767CFFF}" type="slidenum">
              <a:rPr lang="en-US"/>
              <a:pPr/>
              <a:t>21</a:t>
            </a:fld>
            <a:endParaRPr lang="en-US"/>
          </a:p>
        </p:txBody>
      </p:sp>
      <p:graphicFrame>
        <p:nvGraphicFramePr>
          <p:cNvPr id="123904" name="Object 1024"/>
          <p:cNvGraphicFramePr>
            <a:graphicFrameLocks noChangeAspect="1"/>
          </p:cNvGraphicFramePr>
          <p:nvPr/>
        </p:nvGraphicFramePr>
        <p:xfrm>
          <a:off x="2555875" y="1557338"/>
          <a:ext cx="5595938" cy="4640262"/>
        </p:xfrm>
        <a:graphic>
          <a:graphicData uri="http://schemas.openxmlformats.org/presentationml/2006/ole">
            <p:oleObj spid="_x0000_s123904" name="Paint Shop Pro Image" r:id="rId3" imgW="7990244" imgH="6624390" progId="PaintShopPro">
              <p:embed/>
            </p:oleObj>
          </a:graphicData>
        </a:graphic>
      </p:graphicFrame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763000" cy="1143000"/>
          </a:xfrm>
        </p:spPr>
        <p:txBody>
          <a:bodyPr/>
          <a:lstStyle/>
          <a:p>
            <a:r>
              <a:rPr lang="en-US"/>
              <a:t>Planned Transfer Orders</a:t>
            </a:r>
          </a:p>
        </p:txBody>
      </p:sp>
      <p:sp>
        <p:nvSpPr>
          <p:cNvPr id="93188" name="Text Box 4"/>
          <p:cNvSpPr txBox="1">
            <a:spLocks noChangeArrowheads="1"/>
          </p:cNvSpPr>
          <p:nvPr/>
        </p:nvSpPr>
        <p:spPr bwMode="auto">
          <a:xfrm>
            <a:off x="304800" y="2286000"/>
            <a:ext cx="2057400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000">
                <a:solidFill>
                  <a:srgbClr val="009900"/>
                </a:solidFill>
                <a:latin typeface="Arial" charset="0"/>
              </a:rPr>
              <a:t>Planned Transfer Orders are calculated by the DRP function. They generate Planned Internal Requirements for the plant</a:t>
            </a:r>
          </a:p>
        </p:txBody>
      </p:sp>
      <p:sp>
        <p:nvSpPr>
          <p:cNvPr id="93193" name="AutoShape 9"/>
          <p:cNvSpPr>
            <a:spLocks noChangeArrowheads="1"/>
          </p:cNvSpPr>
          <p:nvPr/>
        </p:nvSpPr>
        <p:spPr bwMode="auto">
          <a:xfrm>
            <a:off x="3886200" y="4267200"/>
            <a:ext cx="4724400" cy="990600"/>
          </a:xfrm>
          <a:prstGeom prst="wedgeRoundRectCallout">
            <a:avLst>
              <a:gd name="adj1" fmla="val -28829"/>
              <a:gd name="adj2" fmla="val -9198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b="1"/>
              <a:t>The item weight and the number of items per pallet should be specified on the Item window.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F360D-E3DF-4A5F-98E3-35893F3D08B4}" type="datetime1">
              <a:rPr lang="en-US"/>
              <a:pPr/>
              <a:t>11/22/2015</a:t>
            </a:fld>
            <a:endParaRPr lang="en-US"/>
          </a:p>
        </p:txBody>
      </p:sp>
      <p:sp>
        <p:nvSpPr>
          <p:cNvPr id="7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1998-2009</a:t>
            </a:r>
          </a:p>
        </p:txBody>
      </p:sp>
      <p:sp>
        <p:nvSpPr>
          <p:cNvPr id="8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F8242-C311-4F40-961B-E313DBE891E2}" type="slidenum">
              <a:rPr lang="en-US"/>
              <a:pPr/>
              <a:t>22</a:t>
            </a:fld>
            <a:endParaRPr lang="en-US"/>
          </a:p>
        </p:txBody>
      </p:sp>
      <p:graphicFrame>
        <p:nvGraphicFramePr>
          <p:cNvPr id="124928" name="Object 0"/>
          <p:cNvGraphicFramePr>
            <a:graphicFrameLocks noChangeAspect="1"/>
          </p:cNvGraphicFramePr>
          <p:nvPr/>
        </p:nvGraphicFramePr>
        <p:xfrm>
          <a:off x="1476375" y="1773238"/>
          <a:ext cx="5592763" cy="4459287"/>
        </p:xfrm>
        <a:graphic>
          <a:graphicData uri="http://schemas.openxmlformats.org/presentationml/2006/ole">
            <p:oleObj spid="_x0000_s124928" name="Paint Shop Pro Image" r:id="rId3" imgW="7990244" imgH="6370732" progId="PaintShopPro">
              <p:embed/>
            </p:oleObj>
          </a:graphicData>
        </a:graphic>
      </p:graphicFrame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736013" cy="1143000"/>
          </a:xfrm>
        </p:spPr>
        <p:txBody>
          <a:bodyPr/>
          <a:lstStyle/>
          <a:p>
            <a:r>
              <a:rPr lang="en-US" sz="4000"/>
              <a:t>Internal Requirements for the plant</a:t>
            </a:r>
          </a:p>
        </p:txBody>
      </p:sp>
      <p:sp>
        <p:nvSpPr>
          <p:cNvPr id="95236" name="AutoShape 4"/>
          <p:cNvSpPr>
            <a:spLocks noChangeArrowheads="1"/>
          </p:cNvSpPr>
          <p:nvPr/>
        </p:nvSpPr>
        <p:spPr bwMode="auto">
          <a:xfrm>
            <a:off x="5940425" y="3505200"/>
            <a:ext cx="3051175" cy="1003300"/>
          </a:xfrm>
          <a:prstGeom prst="wedgeRoundRectCallout">
            <a:avLst>
              <a:gd name="adj1" fmla="val -83037"/>
              <a:gd name="adj2" fmla="val -48259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000">
                <a:latin typeface="Arial" charset="0"/>
              </a:rPr>
              <a:t>Internal Requirements coming from the Transfer Orders</a:t>
            </a:r>
          </a:p>
        </p:txBody>
      </p:sp>
      <p:sp>
        <p:nvSpPr>
          <p:cNvPr id="95237" name="AutoShape 5"/>
          <p:cNvSpPr>
            <a:spLocks noChangeArrowheads="1"/>
          </p:cNvSpPr>
          <p:nvPr/>
        </p:nvSpPr>
        <p:spPr bwMode="auto">
          <a:xfrm>
            <a:off x="5219700" y="5181600"/>
            <a:ext cx="3695700" cy="1143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000">
                <a:latin typeface="Arial" charset="0"/>
              </a:rPr>
              <a:t>The Internal Requirements are taken into account by the MRP function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9D887-A8F2-4B76-8BBC-DB31D8C11B25}" type="datetime1">
              <a:rPr lang="en-US"/>
              <a:pPr/>
              <a:t>11/22/2015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1998-2009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6DE44-7A7B-4105-9EB4-200C117A57BF}" type="slidenum">
              <a:rPr lang="en-US"/>
              <a:pPr/>
              <a:t>23</a:t>
            </a:fld>
            <a:endParaRPr lang="en-US"/>
          </a:p>
        </p:txBody>
      </p:sp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591550" cy="1143000"/>
          </a:xfrm>
        </p:spPr>
        <p:txBody>
          <a:bodyPr/>
          <a:lstStyle/>
          <a:p>
            <a:r>
              <a:rPr lang="en-US" sz="4000"/>
              <a:t>Planned Transfer Order Management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Adjust dates to take into account </a:t>
            </a:r>
            <a:r>
              <a:rPr lang="en-US" sz="2800">
                <a:solidFill>
                  <a:srgbClr val="008000"/>
                </a:solidFill>
              </a:rPr>
              <a:t>transportation departure</a:t>
            </a:r>
            <a:r>
              <a:rPr lang="en-US" sz="2800"/>
              <a:t> </a:t>
            </a:r>
            <a:r>
              <a:rPr lang="en-US" sz="2800">
                <a:solidFill>
                  <a:srgbClr val="009900"/>
                </a:solidFill>
              </a:rPr>
              <a:t>dates</a:t>
            </a:r>
          </a:p>
          <a:p>
            <a:r>
              <a:rPr lang="en-US" sz="2800"/>
              <a:t>Possibly modify quantities to take into account transportation </a:t>
            </a:r>
            <a:r>
              <a:rPr lang="en-US" sz="2800">
                <a:solidFill>
                  <a:srgbClr val="009900"/>
                </a:solidFill>
              </a:rPr>
              <a:t>constraints </a:t>
            </a:r>
            <a:br>
              <a:rPr lang="en-US" sz="2800">
                <a:solidFill>
                  <a:srgbClr val="009900"/>
                </a:solidFill>
              </a:rPr>
            </a:br>
            <a:r>
              <a:rPr lang="en-US" sz="2800"/>
              <a:t>(ex: Full Truck Load)</a:t>
            </a:r>
          </a:p>
          <a:p>
            <a:r>
              <a:rPr lang="en-US" sz="2800"/>
              <a:t>Convert Planned to Firm Transfer Orders</a:t>
            </a:r>
          </a:p>
          <a:p>
            <a:pPr lvl="1"/>
            <a:r>
              <a:rPr lang="en-US" sz="2400"/>
              <a:t>generate </a:t>
            </a:r>
            <a:r>
              <a:rPr lang="en-US" sz="2400">
                <a:solidFill>
                  <a:srgbClr val="008000"/>
                </a:solidFill>
              </a:rPr>
              <a:t>firm internal requirements</a:t>
            </a:r>
            <a:r>
              <a:rPr lang="en-US" sz="2400"/>
              <a:t> for the plant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C1630-EE69-4BFA-9A3D-6F106AE85267}" type="datetime1">
              <a:rPr lang="en-US"/>
              <a:pPr/>
              <a:t>11/22/2015</a:t>
            </a:fld>
            <a:endParaRPr lang="en-US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1998-2009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C903C-CD38-4CD5-B9C8-243E907331F4}" type="slidenum">
              <a:rPr lang="en-US"/>
              <a:pPr/>
              <a:t>24</a:t>
            </a:fld>
            <a:endParaRPr lang="en-US"/>
          </a:p>
        </p:txBody>
      </p:sp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Activity Profile</a:t>
            </a:r>
          </a:p>
        </p:txBody>
      </p:sp>
      <p:sp>
        <p:nvSpPr>
          <p:cNvPr id="109573" name="Text Box 5"/>
          <p:cNvSpPr txBox="1">
            <a:spLocks noChangeArrowheads="1"/>
          </p:cNvSpPr>
          <p:nvPr/>
        </p:nvSpPr>
        <p:spPr bwMode="auto">
          <a:xfrm>
            <a:off x="1336675" y="6019800"/>
            <a:ext cx="6502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>
                <a:latin typeface="Arial" charset="0"/>
              </a:rPr>
              <a:t>Shows the number of pallets or the weight to be shipped</a:t>
            </a:r>
          </a:p>
        </p:txBody>
      </p:sp>
      <p:graphicFrame>
        <p:nvGraphicFramePr>
          <p:cNvPr id="109576" name="Object 8"/>
          <p:cNvGraphicFramePr>
            <a:graphicFrameLocks noChangeAspect="1"/>
          </p:cNvGraphicFramePr>
          <p:nvPr/>
        </p:nvGraphicFramePr>
        <p:xfrm>
          <a:off x="1835150" y="1557338"/>
          <a:ext cx="5592763" cy="4459287"/>
        </p:xfrm>
        <a:graphic>
          <a:graphicData uri="http://schemas.openxmlformats.org/presentationml/2006/ole">
            <p:oleObj spid="_x0000_s109576" name="Paint Shop Pro Image" r:id="rId3" imgW="7990244" imgH="6370732" progId="PaintShopPro">
              <p:embed/>
            </p:oleObj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C7A8F-0D36-4A5A-B531-10AF32AF5BB7}" type="datetime1">
              <a:rPr lang="en-US"/>
              <a:pPr/>
              <a:t>11/22/2015</a:t>
            </a:fld>
            <a:endParaRPr lang="en-US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1998-2009</a:t>
            </a:r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6DE32-9587-4CC2-885C-43D8CB3E0713}" type="slidenum">
              <a:rPr lang="en-US"/>
              <a:pPr/>
              <a:t>25</a:t>
            </a:fld>
            <a:endParaRPr lang="en-US"/>
          </a:p>
        </p:txBody>
      </p:sp>
      <p:graphicFrame>
        <p:nvGraphicFramePr>
          <p:cNvPr id="125952" name="Object 0"/>
          <p:cNvGraphicFramePr>
            <a:graphicFrameLocks noChangeAspect="1"/>
          </p:cNvGraphicFramePr>
          <p:nvPr/>
        </p:nvGraphicFramePr>
        <p:xfrm>
          <a:off x="1835150" y="1989138"/>
          <a:ext cx="5592763" cy="4459287"/>
        </p:xfrm>
        <a:graphic>
          <a:graphicData uri="http://schemas.openxmlformats.org/presentationml/2006/ole">
            <p:oleObj spid="_x0000_s125952" name="Paint Shop Pro Image" r:id="rId3" imgW="7990244" imgH="6370732" progId="PaintShopPro">
              <p:embed/>
            </p:oleObj>
          </a:graphicData>
        </a:graphic>
      </p:graphicFrame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Planned to Firm Transfer Order Conversion</a:t>
            </a:r>
          </a:p>
        </p:txBody>
      </p:sp>
      <p:sp>
        <p:nvSpPr>
          <p:cNvPr id="98308" name="Text Box 4"/>
          <p:cNvSpPr txBox="1">
            <a:spLocks noChangeArrowheads="1"/>
          </p:cNvSpPr>
          <p:nvPr/>
        </p:nvSpPr>
        <p:spPr bwMode="auto">
          <a:xfrm>
            <a:off x="2133600" y="4678363"/>
            <a:ext cx="184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endParaRPr lang="en-US" sz="2000">
              <a:latin typeface="Arial" charset="0"/>
            </a:endParaRPr>
          </a:p>
          <a:p>
            <a:pPr algn="ctr"/>
            <a:endParaRPr lang="en-US" sz="2000">
              <a:latin typeface="Arial" charset="0"/>
            </a:endParaRPr>
          </a:p>
        </p:txBody>
      </p:sp>
      <p:sp>
        <p:nvSpPr>
          <p:cNvPr id="9830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676400" y="2895600"/>
            <a:ext cx="6096000" cy="2743200"/>
          </a:xfrm>
          <a:solidFill>
            <a:srgbClr val="66FF99"/>
          </a:solidFill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Converts Planned Transfer Orders into Firm Transfer Orders</a:t>
            </a:r>
          </a:p>
          <a:p>
            <a:pPr>
              <a:lnSpc>
                <a:spcPct val="90000"/>
              </a:lnSpc>
            </a:pPr>
            <a:r>
              <a:rPr lang="en-US" sz="2400"/>
              <a:t>Not modified by the next DRP function</a:t>
            </a:r>
          </a:p>
          <a:p>
            <a:pPr>
              <a:lnSpc>
                <a:spcPct val="90000"/>
              </a:lnSpc>
            </a:pPr>
            <a:r>
              <a:rPr lang="en-US" sz="2400"/>
              <a:t>Converts Planned Internal Requirements into Firm Internal Requirements</a:t>
            </a:r>
          </a:p>
          <a:p>
            <a:pPr>
              <a:lnSpc>
                <a:spcPct val="90000"/>
              </a:lnSpc>
            </a:pPr>
            <a:r>
              <a:rPr lang="en-US" sz="2400"/>
              <a:t>Only Firm Transfer Orders can be shipped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9F313-5245-4A73-91A2-BBBB5783E397}" type="datetime1">
              <a:rPr lang="en-US"/>
              <a:pPr/>
              <a:t>11/22/2015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1998-2009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3DD54-7FC0-4B49-9E3E-5E19DED861C7}" type="slidenum">
              <a:rPr lang="en-US"/>
              <a:pPr/>
              <a:t>26</a:t>
            </a:fld>
            <a:endParaRPr lang="en-US"/>
          </a:p>
        </p:txBody>
      </p:sp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763000" cy="1143000"/>
          </a:xfrm>
        </p:spPr>
        <p:txBody>
          <a:bodyPr/>
          <a:lstStyle/>
          <a:p>
            <a:r>
              <a:rPr lang="en-US"/>
              <a:t>Distribution Center Requirements Analysis</a:t>
            </a:r>
          </a:p>
        </p:txBody>
      </p:sp>
      <p:graphicFrame>
        <p:nvGraphicFramePr>
          <p:cNvPr id="114695" name="Object 7"/>
          <p:cNvGraphicFramePr>
            <a:graphicFrameLocks noChangeAspect="1"/>
          </p:cNvGraphicFramePr>
          <p:nvPr/>
        </p:nvGraphicFramePr>
        <p:xfrm>
          <a:off x="2195513" y="1628775"/>
          <a:ext cx="5592762" cy="4459288"/>
        </p:xfrm>
        <a:graphic>
          <a:graphicData uri="http://schemas.openxmlformats.org/presentationml/2006/ole">
            <p:oleObj spid="_x0000_s114695" name="Paint Shop Pro Image" r:id="rId3" imgW="7990244" imgH="6370732" progId="PaintShopPro">
              <p:embed/>
            </p:oleObj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306CE-E492-483F-B64F-C845E6603BE4}" type="datetime1">
              <a:rPr lang="en-US"/>
              <a:pPr/>
              <a:t>11/22/2015</a:t>
            </a:fld>
            <a:endParaRPr lang="en-US"/>
          </a:p>
        </p:txBody>
      </p:sp>
      <p:sp>
        <p:nvSpPr>
          <p:cNvPr id="9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1998-2009</a:t>
            </a:r>
          </a:p>
        </p:txBody>
      </p:sp>
      <p:sp>
        <p:nvSpPr>
          <p:cNvPr id="10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8FECE-92AD-4101-B762-EB9C0B30671B}" type="slidenum">
              <a:rPr lang="en-US"/>
              <a:pPr/>
              <a:t>27</a:t>
            </a:fld>
            <a:endParaRPr lang="en-US"/>
          </a:p>
        </p:txBody>
      </p:sp>
      <p:graphicFrame>
        <p:nvGraphicFramePr>
          <p:cNvPr id="97292" name="Object 12"/>
          <p:cNvGraphicFramePr>
            <a:graphicFrameLocks noChangeAspect="1"/>
          </p:cNvGraphicFramePr>
          <p:nvPr/>
        </p:nvGraphicFramePr>
        <p:xfrm>
          <a:off x="1619250" y="1700213"/>
          <a:ext cx="5592763" cy="4459287"/>
        </p:xfrm>
        <a:graphic>
          <a:graphicData uri="http://schemas.openxmlformats.org/presentationml/2006/ole">
            <p:oleObj spid="_x0000_s97292" name="Paint Shop Pro Image" r:id="rId3" imgW="7990244" imgH="6370732" progId="PaintShopPro">
              <p:embed/>
            </p:oleObj>
          </a:graphicData>
        </a:graphic>
      </p:graphicFrame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7772400" cy="838200"/>
          </a:xfrm>
        </p:spPr>
        <p:txBody>
          <a:bodyPr/>
          <a:lstStyle/>
          <a:p>
            <a:r>
              <a:rPr lang="en-US"/>
              <a:t>Transfer Order Shipping</a:t>
            </a:r>
          </a:p>
        </p:txBody>
      </p:sp>
      <p:sp>
        <p:nvSpPr>
          <p:cNvPr id="97284" name="AutoShape 4"/>
          <p:cNvSpPr>
            <a:spLocks noChangeArrowheads="1"/>
          </p:cNvSpPr>
          <p:nvPr/>
        </p:nvSpPr>
        <p:spPr bwMode="auto">
          <a:xfrm>
            <a:off x="6588125" y="3429000"/>
            <a:ext cx="2376488" cy="1439863"/>
          </a:xfrm>
          <a:prstGeom prst="wedgeRoundRectCallout">
            <a:avLst>
              <a:gd name="adj1" fmla="val -73315"/>
              <a:gd name="adj2" fmla="val -3544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000">
                <a:latin typeface="Arial" charset="0"/>
              </a:rPr>
              <a:t>Click on</a:t>
            </a:r>
          </a:p>
          <a:p>
            <a:pPr algn="ctr"/>
            <a:r>
              <a:rPr lang="en-US" sz="2000">
                <a:latin typeface="Arial" charset="0"/>
              </a:rPr>
              <a:t>the lines (Firm Transfer Orders)</a:t>
            </a:r>
          </a:p>
          <a:p>
            <a:pPr algn="ctr"/>
            <a:r>
              <a:rPr lang="en-US" sz="2000">
                <a:latin typeface="Arial" charset="0"/>
              </a:rPr>
              <a:t>to ship</a:t>
            </a:r>
          </a:p>
        </p:txBody>
      </p:sp>
      <p:sp>
        <p:nvSpPr>
          <p:cNvPr id="97285" name="AutoShape 5"/>
          <p:cNvSpPr>
            <a:spLocks noChangeArrowheads="1"/>
          </p:cNvSpPr>
          <p:nvPr/>
        </p:nvSpPr>
        <p:spPr bwMode="auto">
          <a:xfrm>
            <a:off x="179388" y="2636838"/>
            <a:ext cx="1752600" cy="762000"/>
          </a:xfrm>
          <a:prstGeom prst="wedgeRoundRectCallout">
            <a:avLst>
              <a:gd name="adj1" fmla="val 52083"/>
              <a:gd name="adj2" fmla="val -112083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>
                <a:latin typeface="Arial" charset="0"/>
              </a:rPr>
              <a:t>Validate</a:t>
            </a:r>
          </a:p>
          <a:p>
            <a:pPr algn="ctr"/>
            <a:r>
              <a:rPr lang="en-US" sz="2000">
                <a:latin typeface="Arial" charset="0"/>
              </a:rPr>
              <a:t>the shipment</a:t>
            </a:r>
          </a:p>
        </p:txBody>
      </p:sp>
      <p:sp>
        <p:nvSpPr>
          <p:cNvPr id="97286" name="Text Box 6"/>
          <p:cNvSpPr txBox="1">
            <a:spLocks noChangeArrowheads="1"/>
          </p:cNvSpPr>
          <p:nvPr/>
        </p:nvSpPr>
        <p:spPr bwMode="auto">
          <a:xfrm>
            <a:off x="1476375" y="6092825"/>
            <a:ext cx="6203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>
                <a:latin typeface="Arial" charset="0"/>
              </a:rPr>
              <a:t>Generates an inventory </a:t>
            </a:r>
            <a:r>
              <a:rPr lang="en-US" sz="2000">
                <a:solidFill>
                  <a:srgbClr val="009900"/>
                </a:solidFill>
                <a:latin typeface="Arial" charset="0"/>
              </a:rPr>
              <a:t>issue</a:t>
            </a:r>
            <a:r>
              <a:rPr lang="en-US" sz="2000">
                <a:latin typeface="Arial" charset="0"/>
              </a:rPr>
              <a:t> from the plant inventory</a:t>
            </a:r>
          </a:p>
        </p:txBody>
      </p:sp>
      <p:sp>
        <p:nvSpPr>
          <p:cNvPr id="97287" name="Text Box 7"/>
          <p:cNvSpPr txBox="1">
            <a:spLocks noChangeArrowheads="1"/>
          </p:cNvSpPr>
          <p:nvPr/>
        </p:nvSpPr>
        <p:spPr bwMode="auto">
          <a:xfrm>
            <a:off x="611188" y="1052513"/>
            <a:ext cx="81676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>
                <a:latin typeface="Arial" charset="0"/>
              </a:rPr>
              <a:t>Access: </a:t>
            </a:r>
            <a:r>
              <a:rPr lang="en-US" sz="2000">
                <a:solidFill>
                  <a:srgbClr val="009900"/>
                </a:solidFill>
                <a:latin typeface="Arial" charset="0"/>
              </a:rPr>
              <a:t>Central</a:t>
            </a:r>
            <a:r>
              <a:rPr lang="en-US" sz="2000">
                <a:latin typeface="Arial" charset="0"/>
              </a:rPr>
              <a:t> site, </a:t>
            </a:r>
            <a:r>
              <a:rPr lang="en-US" sz="2000">
                <a:solidFill>
                  <a:srgbClr val="009900"/>
                </a:solidFill>
                <a:latin typeface="Arial" charset="0"/>
              </a:rPr>
              <a:t>Distribution</a:t>
            </a:r>
            <a:r>
              <a:rPr lang="en-US" sz="2000">
                <a:latin typeface="Arial" charset="0"/>
              </a:rPr>
              <a:t> menu, </a:t>
            </a:r>
            <a:r>
              <a:rPr lang="en-US" sz="2000">
                <a:solidFill>
                  <a:srgbClr val="009900"/>
                </a:solidFill>
                <a:latin typeface="Arial" charset="0"/>
              </a:rPr>
              <a:t>Transfer Order Shipping</a:t>
            </a:r>
            <a:r>
              <a:rPr lang="en-US" sz="2000">
                <a:latin typeface="Arial" charset="0"/>
              </a:rPr>
              <a:t> option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EBEFA-D8B7-48B4-83EF-ADC4EE5C1378}" type="datetime1">
              <a:rPr lang="en-US"/>
              <a:pPr/>
              <a:t>11/22/2015</a:t>
            </a:fld>
            <a:endParaRPr lang="en-US"/>
          </a:p>
        </p:txBody>
      </p:sp>
      <p:sp>
        <p:nvSpPr>
          <p:cNvPr id="6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1998-2009</a:t>
            </a:r>
          </a:p>
        </p:txBody>
      </p:sp>
      <p:sp>
        <p:nvSpPr>
          <p:cNvPr id="7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E47D8-4A8E-40A8-948C-FD4A38672358}" type="slidenum">
              <a:rPr lang="en-US"/>
              <a:pPr/>
              <a:t>28</a:t>
            </a:fld>
            <a:endParaRPr lang="en-US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7772400" cy="838200"/>
          </a:xfrm>
        </p:spPr>
        <p:txBody>
          <a:bodyPr/>
          <a:lstStyle/>
          <a:p>
            <a:r>
              <a:rPr lang="en-US"/>
              <a:t>In-transit Transfer Orders</a:t>
            </a:r>
          </a:p>
        </p:txBody>
      </p:sp>
      <p:sp>
        <p:nvSpPr>
          <p:cNvPr id="96260" name="Text Box 4"/>
          <p:cNvSpPr txBox="1">
            <a:spLocks noChangeArrowheads="1"/>
          </p:cNvSpPr>
          <p:nvPr/>
        </p:nvSpPr>
        <p:spPr bwMode="auto">
          <a:xfrm>
            <a:off x="1484313" y="5851525"/>
            <a:ext cx="60340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>
                <a:solidFill>
                  <a:srgbClr val="008000"/>
                </a:solidFill>
                <a:latin typeface="Arial" charset="0"/>
              </a:rPr>
              <a:t>List of Transfer Orders shipped and not yet received</a:t>
            </a:r>
          </a:p>
          <a:p>
            <a:pPr algn="ctr"/>
            <a:r>
              <a:rPr lang="en-US" sz="2000">
                <a:solidFill>
                  <a:srgbClr val="008000"/>
                </a:solidFill>
                <a:latin typeface="Arial" charset="0"/>
              </a:rPr>
              <a:t>(in-transit)</a:t>
            </a:r>
          </a:p>
        </p:txBody>
      </p:sp>
      <p:graphicFrame>
        <p:nvGraphicFramePr>
          <p:cNvPr id="96263" name="Object 7"/>
          <p:cNvGraphicFramePr>
            <a:graphicFrameLocks noChangeAspect="1"/>
          </p:cNvGraphicFramePr>
          <p:nvPr/>
        </p:nvGraphicFramePr>
        <p:xfrm>
          <a:off x="1547813" y="1341438"/>
          <a:ext cx="5592762" cy="4459287"/>
        </p:xfrm>
        <a:graphic>
          <a:graphicData uri="http://schemas.openxmlformats.org/presentationml/2006/ole">
            <p:oleObj spid="_x0000_s96263" name="Paint Shop Pro Image" r:id="rId3" imgW="7990244" imgH="6370732" progId="PaintShopPro">
              <p:embed/>
            </p:oleObj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D8D78-B70A-4862-93BD-B870F43107DA}" type="datetime1">
              <a:rPr lang="en-US"/>
              <a:pPr/>
              <a:t>11/22/2015</a:t>
            </a:fld>
            <a:endParaRPr lang="en-US"/>
          </a:p>
        </p:txBody>
      </p:sp>
      <p:sp>
        <p:nvSpPr>
          <p:cNvPr id="8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1998-2009</a:t>
            </a:r>
          </a:p>
        </p:txBody>
      </p:sp>
      <p:sp>
        <p:nvSpPr>
          <p:cNvPr id="9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14230-DEF8-4E8B-8804-61134FBAF5F6}" type="slidenum">
              <a:rPr lang="en-US"/>
              <a:pPr/>
              <a:t>29</a:t>
            </a:fld>
            <a:endParaRPr lang="en-US"/>
          </a:p>
        </p:txBody>
      </p:sp>
      <p:graphicFrame>
        <p:nvGraphicFramePr>
          <p:cNvPr id="126976" name="Object 0"/>
          <p:cNvGraphicFramePr>
            <a:graphicFrameLocks noChangeAspect="1"/>
          </p:cNvGraphicFramePr>
          <p:nvPr/>
        </p:nvGraphicFramePr>
        <p:xfrm>
          <a:off x="1403350" y="1844675"/>
          <a:ext cx="5592763" cy="4459288"/>
        </p:xfrm>
        <a:graphic>
          <a:graphicData uri="http://schemas.openxmlformats.org/presentationml/2006/ole">
            <p:oleObj spid="_x0000_s126976" name="Paint Shop Pro Image" r:id="rId3" imgW="7990244" imgH="6370732" progId="PaintShopPro">
              <p:embed/>
            </p:oleObj>
          </a:graphicData>
        </a:graphic>
      </p:graphicFrame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Site Selection</a:t>
            </a:r>
          </a:p>
        </p:txBody>
      </p:sp>
      <p:sp>
        <p:nvSpPr>
          <p:cNvPr id="81925" name="AutoShape 5"/>
          <p:cNvSpPr>
            <a:spLocks noChangeArrowheads="1"/>
          </p:cNvSpPr>
          <p:nvPr/>
        </p:nvSpPr>
        <p:spPr bwMode="auto">
          <a:xfrm>
            <a:off x="6705600" y="2743200"/>
            <a:ext cx="1981200" cy="685800"/>
          </a:xfrm>
          <a:prstGeom prst="wedgeRoundRectCallout">
            <a:avLst>
              <a:gd name="adj1" fmla="val -162338"/>
              <a:gd name="adj2" fmla="val 22917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>
                <a:latin typeface="Arial" charset="0"/>
              </a:rPr>
              <a:t>Central Site </a:t>
            </a:r>
          </a:p>
          <a:p>
            <a:pPr algn="ctr"/>
            <a:r>
              <a:rPr lang="en-US" sz="2000">
                <a:latin typeface="Arial" charset="0"/>
              </a:rPr>
              <a:t>= Plant</a:t>
            </a:r>
          </a:p>
        </p:txBody>
      </p:sp>
      <p:sp>
        <p:nvSpPr>
          <p:cNvPr id="81926" name="AutoShape 6"/>
          <p:cNvSpPr>
            <a:spLocks noChangeArrowheads="1"/>
          </p:cNvSpPr>
          <p:nvPr/>
        </p:nvSpPr>
        <p:spPr bwMode="auto">
          <a:xfrm>
            <a:off x="6705600" y="5445125"/>
            <a:ext cx="2057400" cy="803275"/>
          </a:xfrm>
          <a:prstGeom prst="wedgeRoundRectCallout">
            <a:avLst>
              <a:gd name="adj1" fmla="val -70986"/>
              <a:gd name="adj2" fmla="val -113241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>
                <a:latin typeface="Arial" charset="0"/>
              </a:rPr>
              <a:t>Distribution</a:t>
            </a:r>
            <a:br>
              <a:rPr lang="en-US" sz="2000">
                <a:latin typeface="Arial" charset="0"/>
              </a:rPr>
            </a:br>
            <a:r>
              <a:rPr lang="en-US" sz="2000">
                <a:latin typeface="Arial" charset="0"/>
              </a:rPr>
              <a:t>Centers</a:t>
            </a:r>
          </a:p>
        </p:txBody>
      </p:sp>
      <p:graphicFrame>
        <p:nvGraphicFramePr>
          <p:cNvPr id="126977" name="Object 1"/>
          <p:cNvGraphicFramePr>
            <a:graphicFrameLocks noChangeAspect="1"/>
          </p:cNvGraphicFramePr>
          <p:nvPr/>
        </p:nvGraphicFramePr>
        <p:xfrm>
          <a:off x="2916238" y="1341438"/>
          <a:ext cx="322262" cy="312737"/>
        </p:xfrm>
        <a:graphic>
          <a:graphicData uri="http://schemas.openxmlformats.org/presentationml/2006/ole">
            <p:oleObj spid="_x0000_s126977" name="Paint Shop Pro Image" r:id="rId4" imgW="322213" imgH="312449" progId="PaintShopPro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458BF-F610-4301-BA01-0463CA3D3D42}" type="datetime1">
              <a:rPr lang="en-US"/>
              <a:pPr/>
              <a:t>11/22/2015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1998-2009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E4624-6904-409F-AE26-178AFF43882C}" type="slidenum">
              <a:rPr lang="en-US"/>
              <a:pPr/>
              <a:t>3</a:t>
            </a:fld>
            <a:endParaRPr lang="en-US"/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8839200" cy="1143000"/>
          </a:xfrm>
        </p:spPr>
        <p:txBody>
          <a:bodyPr/>
          <a:lstStyle/>
          <a:p>
            <a:r>
              <a:rPr lang="en-US"/>
              <a:t>Principe traditional inventory management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>
                <a:solidFill>
                  <a:srgbClr val="009900"/>
                </a:solidFill>
              </a:rPr>
              <a:t>Reorder Point system</a:t>
            </a:r>
            <a:r>
              <a:rPr lang="en-US" sz="2800">
                <a:solidFill>
                  <a:srgbClr val="008000"/>
                </a:solidFill>
              </a:rPr>
              <a:t>: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For each item managed in a distribution center, an order point is set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When the inventory level falls under the order point, a replenishment order is sent to the plant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The order point level should cover the demand during plant planning time fence + transportation lead time (+ safety stock)</a:t>
            </a:r>
          </a:p>
          <a:p>
            <a:pPr>
              <a:lnSpc>
                <a:spcPct val="90000"/>
              </a:lnSpc>
            </a:pPr>
            <a:r>
              <a:rPr lang="en-US" sz="2800">
                <a:solidFill>
                  <a:srgbClr val="008000"/>
                </a:solidFill>
              </a:rPr>
              <a:t>Disadvantage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The plant cannot take into account future requirements of the distribution centers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4A343-F9A7-4432-96CB-D6880CEBCF1B}" type="datetime1">
              <a:rPr lang="en-US"/>
              <a:pPr/>
              <a:t>11/22/2015</a:t>
            </a:fld>
            <a:endParaRPr lang="en-US"/>
          </a:p>
        </p:txBody>
      </p:sp>
      <p:sp>
        <p:nvSpPr>
          <p:cNvPr id="5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1998-2009</a:t>
            </a:r>
          </a:p>
        </p:txBody>
      </p:sp>
      <p:sp>
        <p:nvSpPr>
          <p:cNvPr id="6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344E3-67E6-4589-870B-953E5DC080D9}" type="slidenum">
              <a:rPr lang="en-US"/>
              <a:pPr/>
              <a:t>30</a:t>
            </a:fld>
            <a:endParaRPr lang="en-US"/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Distribution Center Main Window</a:t>
            </a:r>
          </a:p>
        </p:txBody>
      </p:sp>
      <p:graphicFrame>
        <p:nvGraphicFramePr>
          <p:cNvPr id="82952" name="Object 8"/>
          <p:cNvGraphicFramePr>
            <a:graphicFrameLocks noChangeAspect="1"/>
          </p:cNvGraphicFramePr>
          <p:nvPr/>
        </p:nvGraphicFramePr>
        <p:xfrm>
          <a:off x="971550" y="1398588"/>
          <a:ext cx="6624638" cy="4781550"/>
        </p:xfrm>
        <a:graphic>
          <a:graphicData uri="http://schemas.openxmlformats.org/presentationml/2006/ole">
            <p:oleObj spid="_x0000_s82952" name="Paint Shop Pro Image" r:id="rId3" imgW="9990244" imgH="7209756" progId="PaintShopPro">
              <p:embed/>
            </p:oleObj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41AA2-AC90-44AA-8D8F-7142279E0129}" type="datetime1">
              <a:rPr lang="en-US"/>
              <a:pPr/>
              <a:t>11/22/2015</a:t>
            </a:fld>
            <a:endParaRPr lang="en-US"/>
          </a:p>
        </p:txBody>
      </p:sp>
      <p:sp>
        <p:nvSpPr>
          <p:cNvPr id="9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1998-2009</a:t>
            </a:r>
          </a:p>
        </p:txBody>
      </p:sp>
      <p:sp>
        <p:nvSpPr>
          <p:cNvPr id="10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B8D0D-101F-4FB8-9AEA-AADF0EC3A9B3}" type="slidenum">
              <a:rPr lang="en-US"/>
              <a:pPr/>
              <a:t>31</a:t>
            </a:fld>
            <a:endParaRPr lang="en-US"/>
          </a:p>
        </p:txBody>
      </p:sp>
      <p:graphicFrame>
        <p:nvGraphicFramePr>
          <p:cNvPr id="100364" name="Object 12"/>
          <p:cNvGraphicFramePr>
            <a:graphicFrameLocks noChangeAspect="1"/>
          </p:cNvGraphicFramePr>
          <p:nvPr/>
        </p:nvGraphicFramePr>
        <p:xfrm>
          <a:off x="2195513" y="1700213"/>
          <a:ext cx="5592762" cy="4459287"/>
        </p:xfrm>
        <a:graphic>
          <a:graphicData uri="http://schemas.openxmlformats.org/presentationml/2006/ole">
            <p:oleObj spid="_x0000_s100364" name="Paint Shop Pro Image" r:id="rId3" imgW="7990244" imgH="6370732" progId="PaintShopPro">
              <p:embed/>
            </p:oleObj>
          </a:graphicData>
        </a:graphic>
      </p:graphicFrame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7772400" cy="914400"/>
          </a:xfrm>
        </p:spPr>
        <p:txBody>
          <a:bodyPr/>
          <a:lstStyle/>
          <a:p>
            <a:r>
              <a:rPr lang="en-US"/>
              <a:t>Transfer Order Receiving</a:t>
            </a:r>
          </a:p>
        </p:txBody>
      </p:sp>
      <p:sp>
        <p:nvSpPr>
          <p:cNvPr id="100356" name="Text Box 4"/>
          <p:cNvSpPr txBox="1">
            <a:spLocks noChangeArrowheads="1"/>
          </p:cNvSpPr>
          <p:nvPr/>
        </p:nvSpPr>
        <p:spPr bwMode="auto">
          <a:xfrm>
            <a:off x="1427163" y="6172200"/>
            <a:ext cx="61071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>
                <a:latin typeface="Arial" charset="0"/>
              </a:rPr>
              <a:t>Generated an inventory </a:t>
            </a:r>
            <a:r>
              <a:rPr lang="en-US" sz="2000">
                <a:solidFill>
                  <a:srgbClr val="008000"/>
                </a:solidFill>
                <a:latin typeface="Arial" charset="0"/>
              </a:rPr>
              <a:t>receipt</a:t>
            </a:r>
            <a:r>
              <a:rPr lang="en-US" sz="2000">
                <a:latin typeface="Arial" charset="0"/>
              </a:rPr>
              <a:t> into the DC inventory</a:t>
            </a:r>
          </a:p>
        </p:txBody>
      </p:sp>
      <p:sp>
        <p:nvSpPr>
          <p:cNvPr id="100357" name="Text Box 5"/>
          <p:cNvSpPr txBox="1">
            <a:spLocks noChangeArrowheads="1"/>
          </p:cNvSpPr>
          <p:nvPr/>
        </p:nvSpPr>
        <p:spPr bwMode="auto">
          <a:xfrm>
            <a:off x="546100" y="914400"/>
            <a:ext cx="78438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>
                <a:latin typeface="Arial" charset="0"/>
              </a:rPr>
              <a:t>Access: </a:t>
            </a:r>
            <a:r>
              <a:rPr lang="en-US" sz="2000">
                <a:solidFill>
                  <a:srgbClr val="009900"/>
                </a:solidFill>
                <a:latin typeface="Arial" charset="0"/>
              </a:rPr>
              <a:t>DC</a:t>
            </a:r>
            <a:r>
              <a:rPr lang="en-US" sz="2000">
                <a:latin typeface="Arial" charset="0"/>
              </a:rPr>
              <a:t> site, </a:t>
            </a:r>
            <a:r>
              <a:rPr lang="en-US" sz="2000">
                <a:solidFill>
                  <a:srgbClr val="009900"/>
                </a:solidFill>
                <a:latin typeface="Arial" charset="0"/>
              </a:rPr>
              <a:t>Distribution</a:t>
            </a:r>
            <a:r>
              <a:rPr lang="en-US" sz="2000">
                <a:latin typeface="Arial" charset="0"/>
              </a:rPr>
              <a:t> menu, </a:t>
            </a:r>
            <a:r>
              <a:rPr lang="en-US" sz="2000">
                <a:solidFill>
                  <a:srgbClr val="009900"/>
                </a:solidFill>
                <a:latin typeface="Arial" charset="0"/>
              </a:rPr>
              <a:t>Transfer Order Receiving</a:t>
            </a:r>
            <a:r>
              <a:rPr lang="en-US" sz="2000">
                <a:latin typeface="Arial" charset="0"/>
              </a:rPr>
              <a:t> option</a:t>
            </a:r>
          </a:p>
        </p:txBody>
      </p:sp>
      <p:sp>
        <p:nvSpPr>
          <p:cNvPr id="100358" name="AutoShape 6"/>
          <p:cNvSpPr>
            <a:spLocks noChangeArrowheads="1"/>
          </p:cNvSpPr>
          <p:nvPr/>
        </p:nvSpPr>
        <p:spPr bwMode="auto">
          <a:xfrm>
            <a:off x="7010400" y="3581400"/>
            <a:ext cx="1752600" cy="1066800"/>
          </a:xfrm>
          <a:prstGeom prst="wedgeRoundRectCallout">
            <a:avLst>
              <a:gd name="adj1" fmla="val -74907"/>
              <a:gd name="adj2" fmla="val -12113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000">
                <a:latin typeface="Arial" charset="0"/>
              </a:rPr>
              <a:t>Click on the lines receipted</a:t>
            </a:r>
          </a:p>
        </p:txBody>
      </p:sp>
      <p:sp>
        <p:nvSpPr>
          <p:cNvPr id="100359" name="AutoShape 7"/>
          <p:cNvSpPr>
            <a:spLocks noChangeArrowheads="1"/>
          </p:cNvSpPr>
          <p:nvPr/>
        </p:nvSpPr>
        <p:spPr bwMode="auto">
          <a:xfrm>
            <a:off x="179388" y="2708275"/>
            <a:ext cx="1752600" cy="762000"/>
          </a:xfrm>
          <a:prstGeom prst="wedgeRoundRectCallout">
            <a:avLst>
              <a:gd name="adj1" fmla="val 68296"/>
              <a:gd name="adj2" fmla="val -123125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>
                <a:latin typeface="Arial" charset="0"/>
              </a:rPr>
              <a:t>Validate</a:t>
            </a:r>
          </a:p>
          <a:p>
            <a:pPr algn="ctr"/>
            <a:r>
              <a:rPr lang="en-US" sz="2000">
                <a:latin typeface="Arial" charset="0"/>
              </a:rPr>
              <a:t>the receipt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FDE34-22FA-4CC1-B83F-93B78375A445}" type="datetime1">
              <a:rPr lang="en-US"/>
              <a:pPr/>
              <a:t>11/22/2015</a:t>
            </a:fld>
            <a:endParaRPr lang="en-US"/>
          </a:p>
        </p:txBody>
      </p:sp>
      <p:sp>
        <p:nvSpPr>
          <p:cNvPr id="7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1998-2009</a:t>
            </a:r>
          </a:p>
        </p:txBody>
      </p:sp>
      <p:sp>
        <p:nvSpPr>
          <p:cNvPr id="8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07251-0DF1-48FB-8A90-86783AC7C3E1}" type="slidenum">
              <a:rPr lang="en-US"/>
              <a:pPr/>
              <a:t>32</a:t>
            </a:fld>
            <a:endParaRPr lang="en-US"/>
          </a:p>
        </p:txBody>
      </p:sp>
      <p:graphicFrame>
        <p:nvGraphicFramePr>
          <p:cNvPr id="128000" name="Object 0"/>
          <p:cNvGraphicFramePr>
            <a:graphicFrameLocks noChangeAspect="1"/>
          </p:cNvGraphicFramePr>
          <p:nvPr/>
        </p:nvGraphicFramePr>
        <p:xfrm>
          <a:off x="1835150" y="1844675"/>
          <a:ext cx="5592763" cy="4459288"/>
        </p:xfrm>
        <a:graphic>
          <a:graphicData uri="http://schemas.openxmlformats.org/presentationml/2006/ole">
            <p:oleObj spid="_x0000_s128000" name="Paint Shop Pro Image" r:id="rId3" imgW="7990244" imgH="6370732" progId="PaintShopPro">
              <p:embed/>
            </p:oleObj>
          </a:graphicData>
        </a:graphic>
      </p:graphicFrame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839200" cy="1143000"/>
          </a:xfrm>
        </p:spPr>
        <p:txBody>
          <a:bodyPr/>
          <a:lstStyle/>
          <a:p>
            <a:r>
              <a:rPr lang="en-US"/>
              <a:t>Sales Order Preparation</a:t>
            </a:r>
          </a:p>
        </p:txBody>
      </p:sp>
      <p:sp>
        <p:nvSpPr>
          <p:cNvPr id="101380" name="AutoShape 4"/>
          <p:cNvSpPr>
            <a:spLocks noChangeArrowheads="1"/>
          </p:cNvSpPr>
          <p:nvPr/>
        </p:nvSpPr>
        <p:spPr bwMode="auto">
          <a:xfrm>
            <a:off x="3276600" y="4365625"/>
            <a:ext cx="3886200" cy="1371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000">
                <a:latin typeface="Arial" charset="0"/>
              </a:rPr>
              <a:t>The DC has received the goods.</a:t>
            </a:r>
          </a:p>
          <a:p>
            <a:pPr algn="ctr"/>
            <a:r>
              <a:rPr lang="en-US" sz="2000">
                <a:latin typeface="Arial" charset="0"/>
              </a:rPr>
              <a:t>Sales orders can be prepared and shipped</a:t>
            </a:r>
          </a:p>
        </p:txBody>
      </p:sp>
      <p:sp>
        <p:nvSpPr>
          <p:cNvPr id="101384" name="Text Box 8"/>
          <p:cNvSpPr txBox="1">
            <a:spLocks noChangeArrowheads="1"/>
          </p:cNvSpPr>
          <p:nvPr/>
        </p:nvSpPr>
        <p:spPr bwMode="auto">
          <a:xfrm>
            <a:off x="900113" y="1052513"/>
            <a:ext cx="7096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>
                <a:latin typeface="Arial" charset="0"/>
              </a:rPr>
              <a:t>Access: </a:t>
            </a:r>
            <a:r>
              <a:rPr lang="en-US" sz="2000">
                <a:solidFill>
                  <a:srgbClr val="009900"/>
                </a:solidFill>
                <a:latin typeface="Arial" charset="0"/>
              </a:rPr>
              <a:t>DC</a:t>
            </a:r>
            <a:r>
              <a:rPr lang="en-US" sz="2000">
                <a:latin typeface="Arial" charset="0"/>
              </a:rPr>
              <a:t> site, </a:t>
            </a:r>
            <a:r>
              <a:rPr lang="en-US" sz="2000">
                <a:solidFill>
                  <a:srgbClr val="009900"/>
                </a:solidFill>
                <a:latin typeface="Arial" charset="0"/>
              </a:rPr>
              <a:t>Sales</a:t>
            </a:r>
            <a:r>
              <a:rPr lang="en-US" sz="2000">
                <a:latin typeface="Arial" charset="0"/>
              </a:rPr>
              <a:t> menu, </a:t>
            </a:r>
            <a:r>
              <a:rPr lang="en-US" sz="2000">
                <a:solidFill>
                  <a:srgbClr val="009900"/>
                </a:solidFill>
                <a:latin typeface="Arial" charset="0"/>
              </a:rPr>
              <a:t>Sales Order Preparation</a:t>
            </a:r>
            <a:r>
              <a:rPr lang="en-US" sz="2000">
                <a:latin typeface="Arial" charset="0"/>
              </a:rPr>
              <a:t> option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6ADFB-D9D7-467F-9664-CBF0578CAA27}" type="datetime1">
              <a:rPr lang="en-US"/>
              <a:pPr/>
              <a:t>11/22/2015</a:t>
            </a:fld>
            <a:endParaRPr lang="en-US"/>
          </a:p>
        </p:txBody>
      </p:sp>
      <p:sp>
        <p:nvSpPr>
          <p:cNvPr id="6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1998-2009</a:t>
            </a:r>
          </a:p>
        </p:txBody>
      </p:sp>
      <p:sp>
        <p:nvSpPr>
          <p:cNvPr id="7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C386-7EE8-4BFD-B451-FAF37EF89757}" type="slidenum">
              <a:rPr lang="en-US"/>
              <a:pPr/>
              <a:t>33</a:t>
            </a:fld>
            <a:endParaRPr lang="en-US"/>
          </a:p>
        </p:txBody>
      </p:sp>
      <p:graphicFrame>
        <p:nvGraphicFramePr>
          <p:cNvPr id="115717" name="Object 5"/>
          <p:cNvGraphicFramePr>
            <a:graphicFrameLocks noChangeAspect="1"/>
          </p:cNvGraphicFramePr>
          <p:nvPr/>
        </p:nvGraphicFramePr>
        <p:xfrm>
          <a:off x="1763713" y="1773238"/>
          <a:ext cx="5592762" cy="4459287"/>
        </p:xfrm>
        <a:graphic>
          <a:graphicData uri="http://schemas.openxmlformats.org/presentationml/2006/ole">
            <p:oleObj spid="_x0000_s115717" name="Paint Shop Pro Image" r:id="rId3" imgW="7990244" imgH="6370732" progId="PaintShopPro">
              <p:embed/>
            </p:oleObj>
          </a:graphicData>
        </a:graphic>
      </p:graphicFrame>
      <p:sp>
        <p:nvSpPr>
          <p:cNvPr id="11571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839200" cy="1143000"/>
          </a:xfrm>
        </p:spPr>
        <p:txBody>
          <a:bodyPr/>
          <a:lstStyle/>
          <a:p>
            <a:r>
              <a:rPr lang="en-US"/>
              <a:t>Sales Order Shipping</a:t>
            </a:r>
          </a:p>
        </p:txBody>
      </p:sp>
      <p:sp>
        <p:nvSpPr>
          <p:cNvPr id="115718" name="Text Box 6"/>
          <p:cNvSpPr txBox="1">
            <a:spLocks noChangeArrowheads="1"/>
          </p:cNvSpPr>
          <p:nvPr/>
        </p:nvSpPr>
        <p:spPr bwMode="auto">
          <a:xfrm>
            <a:off x="900113" y="1052513"/>
            <a:ext cx="71262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>
                <a:latin typeface="Arial" charset="0"/>
              </a:rPr>
              <a:t>Access: </a:t>
            </a:r>
            <a:r>
              <a:rPr lang="en-US" sz="2000">
                <a:solidFill>
                  <a:srgbClr val="009900"/>
                </a:solidFill>
                <a:latin typeface="Arial" charset="0"/>
              </a:rPr>
              <a:t>DC</a:t>
            </a:r>
            <a:r>
              <a:rPr lang="en-US" sz="2000">
                <a:latin typeface="Arial" charset="0"/>
              </a:rPr>
              <a:t> site, </a:t>
            </a:r>
            <a:r>
              <a:rPr lang="en-US" sz="2000">
                <a:solidFill>
                  <a:srgbClr val="009900"/>
                </a:solidFill>
                <a:latin typeface="Arial" charset="0"/>
              </a:rPr>
              <a:t>Logistics</a:t>
            </a:r>
            <a:r>
              <a:rPr lang="en-US" sz="2000">
                <a:latin typeface="Arial" charset="0"/>
              </a:rPr>
              <a:t> menu, </a:t>
            </a:r>
            <a:r>
              <a:rPr lang="en-US" sz="2000">
                <a:solidFill>
                  <a:srgbClr val="009900"/>
                </a:solidFill>
                <a:latin typeface="Arial" charset="0"/>
              </a:rPr>
              <a:t>Sales Order Shipping</a:t>
            </a:r>
            <a:r>
              <a:rPr lang="en-US" sz="2000">
                <a:latin typeface="Arial" charset="0"/>
              </a:rPr>
              <a:t> option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83B90-1D15-482B-B305-70540B4EFE92}" type="datetime1">
              <a:rPr lang="en-US"/>
              <a:pPr/>
              <a:t>11/22/2015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1998-2009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A9D28-DF05-4E44-8A95-6E2D625289CE}" type="slidenum">
              <a:rPr lang="en-US"/>
              <a:pPr/>
              <a:t>34</a:t>
            </a:fld>
            <a:endParaRPr lang="en-US"/>
          </a:p>
        </p:txBody>
      </p:sp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S&amp;OP and Distribution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Sales forecast issued by the S&amp;OP disaggregation should be broken down by Distribution Center</a:t>
            </a:r>
          </a:p>
          <a:p>
            <a:r>
              <a:rPr lang="en-US"/>
              <a:t>To do this, partition coefficients must be entered on the item reorder policy window for the item article and for each distribution center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D1ED4-AAB5-4140-B2BA-387616610F4C}" type="datetime1">
              <a:rPr lang="en-US"/>
              <a:pPr/>
              <a:t>11/22/2015</a:t>
            </a:fld>
            <a:endParaRPr lang="en-US"/>
          </a:p>
        </p:txBody>
      </p:sp>
      <p:sp>
        <p:nvSpPr>
          <p:cNvPr id="6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1998-2009</a:t>
            </a:r>
          </a:p>
        </p:txBody>
      </p:sp>
      <p:sp>
        <p:nvSpPr>
          <p:cNvPr id="7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83BAD-F8FD-445B-9AD2-DF5B25D85DF4}" type="slidenum">
              <a:rPr lang="en-US"/>
              <a:pPr/>
              <a:t>35</a:t>
            </a:fld>
            <a:endParaRPr lang="en-US"/>
          </a:p>
        </p:txBody>
      </p:sp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Partition Coefficients</a:t>
            </a:r>
          </a:p>
        </p:txBody>
      </p:sp>
      <p:graphicFrame>
        <p:nvGraphicFramePr>
          <p:cNvPr id="106505" name="Object 9"/>
          <p:cNvGraphicFramePr>
            <a:graphicFrameLocks noChangeAspect="1"/>
          </p:cNvGraphicFramePr>
          <p:nvPr/>
        </p:nvGraphicFramePr>
        <p:xfrm>
          <a:off x="323850" y="1557338"/>
          <a:ext cx="5592763" cy="4459287"/>
        </p:xfrm>
        <a:graphic>
          <a:graphicData uri="http://schemas.openxmlformats.org/presentationml/2006/ole">
            <p:oleObj spid="_x0000_s106505" name="Paint Shop Pro Image" r:id="rId3" imgW="7990244" imgH="6370732" progId="PaintShopPro">
              <p:embed/>
            </p:oleObj>
          </a:graphicData>
        </a:graphic>
      </p:graphicFrame>
      <p:graphicFrame>
        <p:nvGraphicFramePr>
          <p:cNvPr id="106506" name="Object 10"/>
          <p:cNvGraphicFramePr>
            <a:graphicFrameLocks noChangeAspect="1"/>
          </p:cNvGraphicFramePr>
          <p:nvPr/>
        </p:nvGraphicFramePr>
        <p:xfrm>
          <a:off x="2484438" y="1916113"/>
          <a:ext cx="5592762" cy="4459287"/>
        </p:xfrm>
        <a:graphic>
          <a:graphicData uri="http://schemas.openxmlformats.org/presentationml/2006/ole">
            <p:oleObj spid="_x0000_s106506" name="Paint Shop Pro Image" r:id="rId4" imgW="7990244" imgH="6370732" progId="PaintShopPro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F34AE-B2AD-4D82-8A6E-F440A43FA8FB}" type="datetime1">
              <a:rPr lang="en-US"/>
              <a:pPr/>
              <a:t>11/22/2015</a:t>
            </a:fld>
            <a:endParaRPr lang="en-US"/>
          </a:p>
        </p:txBody>
      </p:sp>
      <p:sp>
        <p:nvSpPr>
          <p:cNvPr id="7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1998-2009</a:t>
            </a:r>
          </a:p>
        </p:txBody>
      </p:sp>
      <p:sp>
        <p:nvSpPr>
          <p:cNvPr id="8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BD55-41E1-4FB9-B7DD-852419851B55}" type="slidenum">
              <a:rPr lang="en-US"/>
              <a:pPr/>
              <a:t>36</a:t>
            </a:fld>
            <a:endParaRPr lang="en-US"/>
          </a:p>
        </p:txBody>
      </p:sp>
      <p:graphicFrame>
        <p:nvGraphicFramePr>
          <p:cNvPr id="107529" name="Object 9"/>
          <p:cNvGraphicFramePr>
            <a:graphicFrameLocks noChangeAspect="1"/>
          </p:cNvGraphicFramePr>
          <p:nvPr/>
        </p:nvGraphicFramePr>
        <p:xfrm>
          <a:off x="1619250" y="1628775"/>
          <a:ext cx="5592763" cy="4459288"/>
        </p:xfrm>
        <a:graphic>
          <a:graphicData uri="http://schemas.openxmlformats.org/presentationml/2006/ole">
            <p:oleObj spid="_x0000_s107529" name="Paint Shop Pro Image" r:id="rId3" imgW="7990244" imgH="6370732" progId="PaintShopPro">
              <p:embed/>
            </p:oleObj>
          </a:graphicData>
        </a:graphic>
      </p:graphicFrame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Sales Forecast generated by S&amp;Op Disaggregation</a:t>
            </a:r>
          </a:p>
        </p:txBody>
      </p:sp>
      <p:sp>
        <p:nvSpPr>
          <p:cNvPr id="107524" name="AutoShape 4"/>
          <p:cNvSpPr>
            <a:spLocks noChangeArrowheads="1"/>
          </p:cNvSpPr>
          <p:nvPr/>
        </p:nvSpPr>
        <p:spPr bwMode="auto">
          <a:xfrm>
            <a:off x="6156325" y="2420938"/>
            <a:ext cx="2743200" cy="1371600"/>
          </a:xfrm>
          <a:prstGeom prst="wedgeRoundRectCallout">
            <a:avLst>
              <a:gd name="adj1" fmla="val -87329"/>
              <a:gd name="adj2" fmla="val -20139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000">
                <a:latin typeface="Arial" charset="0"/>
              </a:rPr>
              <a:t>Disaggregation of the Sales Plan by Item and by DC</a:t>
            </a:r>
          </a:p>
        </p:txBody>
      </p:sp>
      <p:sp>
        <p:nvSpPr>
          <p:cNvPr id="107527" name="AutoShape 7"/>
          <p:cNvSpPr>
            <a:spLocks noChangeArrowheads="1"/>
          </p:cNvSpPr>
          <p:nvPr/>
        </p:nvSpPr>
        <p:spPr bwMode="auto">
          <a:xfrm>
            <a:off x="5257800" y="4343400"/>
            <a:ext cx="2057400" cy="1371600"/>
          </a:xfrm>
          <a:prstGeom prst="wedgeRoundRectCallout">
            <a:avLst>
              <a:gd name="adj1" fmla="val -93903"/>
              <a:gd name="adj2" fmla="val -14953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000">
                <a:latin typeface="Arial" charset="0"/>
              </a:rPr>
              <a:t>Manual Updates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B04BA-7E3C-4382-8816-C756634BE85B}" type="datetime1">
              <a:rPr lang="en-US"/>
              <a:pPr/>
              <a:t>11/22/2015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1998-2009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E629-278A-4B3B-ACA2-CFFEF07D9DDC}" type="slidenum">
              <a:rPr lang="en-US"/>
              <a:pPr/>
              <a:t>4</a:t>
            </a:fld>
            <a:endParaRPr lang="en-US"/>
          </a:p>
        </p:txBody>
      </p:sp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458200" cy="1143000"/>
          </a:xfrm>
        </p:spPr>
        <p:txBody>
          <a:bodyPr/>
          <a:lstStyle/>
          <a:p>
            <a:r>
              <a:rPr lang="en-US"/>
              <a:t>DRP</a:t>
            </a:r>
            <a:br>
              <a:rPr lang="en-US"/>
            </a:br>
            <a:r>
              <a:rPr lang="en-US"/>
              <a:t>Distribution Resource Planning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438400"/>
            <a:ext cx="7772400" cy="3657600"/>
          </a:xfrm>
        </p:spPr>
        <p:txBody>
          <a:bodyPr/>
          <a:lstStyle/>
          <a:p>
            <a:r>
              <a:rPr lang="en-US" sz="2800"/>
              <a:t>Distribution center</a:t>
            </a:r>
            <a:r>
              <a:rPr lang="en-US" sz="2800">
                <a:solidFill>
                  <a:srgbClr val="009900"/>
                </a:solidFill>
              </a:rPr>
              <a:t> net requirements calculation</a:t>
            </a:r>
            <a:endParaRPr lang="en-US" sz="2800"/>
          </a:p>
          <a:p>
            <a:pPr lvl="1"/>
            <a:r>
              <a:rPr lang="en-US" sz="2400"/>
              <a:t>Same principle as MRP</a:t>
            </a:r>
          </a:p>
          <a:p>
            <a:pPr lvl="1"/>
            <a:r>
              <a:rPr lang="en-US" sz="2400"/>
              <a:t>Starts from sales forecast and sales orders for each distribution center</a:t>
            </a:r>
          </a:p>
          <a:p>
            <a:pPr lvl="1"/>
            <a:r>
              <a:rPr lang="en-US" sz="2400"/>
              <a:t>Calculation of time-phased net requirements</a:t>
            </a:r>
          </a:p>
          <a:p>
            <a:r>
              <a:rPr lang="en-US" sz="2800"/>
              <a:t>Those planned and firm supply requirements are sent to the plant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4CA2F-CAE6-45EA-BFE3-3AAEE724A181}" type="datetime1">
              <a:rPr lang="en-US"/>
              <a:pPr/>
              <a:t>11/22/2015</a:t>
            </a:fld>
            <a:endParaRPr lang="en-US"/>
          </a:p>
        </p:txBody>
      </p:sp>
      <p:sp>
        <p:nvSpPr>
          <p:cNvPr id="6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1998-2009</a:t>
            </a:r>
          </a:p>
        </p:txBody>
      </p:sp>
      <p:sp>
        <p:nvSpPr>
          <p:cNvPr id="7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B4D11-099C-4E92-B9B6-0FF21C34C8DE}" type="slidenum">
              <a:rPr lang="en-US"/>
              <a:pPr/>
              <a:t>5</a:t>
            </a:fld>
            <a:endParaRPr lang="en-US"/>
          </a:p>
        </p:txBody>
      </p:sp>
      <p:graphicFrame>
        <p:nvGraphicFramePr>
          <p:cNvPr id="77831" name="Object 7"/>
          <p:cNvGraphicFramePr>
            <a:graphicFrameLocks noChangeAspect="1"/>
          </p:cNvGraphicFramePr>
          <p:nvPr/>
        </p:nvGraphicFramePr>
        <p:xfrm>
          <a:off x="1331913" y="1341438"/>
          <a:ext cx="5595937" cy="4640262"/>
        </p:xfrm>
        <a:graphic>
          <a:graphicData uri="http://schemas.openxmlformats.org/presentationml/2006/ole">
            <p:oleObj spid="_x0000_s77831" name="Paint Shop Pro Image" r:id="rId3" imgW="7990244" imgH="6624390" progId="PaintShopPro">
              <p:embed/>
            </p:oleObj>
          </a:graphicData>
        </a:graphic>
      </p:graphicFrame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Access to Distribution function</a:t>
            </a:r>
          </a:p>
        </p:txBody>
      </p:sp>
      <p:sp>
        <p:nvSpPr>
          <p:cNvPr id="77828" name="AutoShape 4"/>
          <p:cNvSpPr>
            <a:spLocks noChangeArrowheads="1"/>
          </p:cNvSpPr>
          <p:nvPr/>
        </p:nvSpPr>
        <p:spPr bwMode="auto">
          <a:xfrm>
            <a:off x="5867400" y="5029200"/>
            <a:ext cx="2286000" cy="685800"/>
          </a:xfrm>
          <a:prstGeom prst="wedgeRoundRectCallout">
            <a:avLst>
              <a:gd name="adj1" fmla="val -91111"/>
              <a:gd name="adj2" fmla="val -30092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>
                <a:latin typeface="Arial" charset="0"/>
              </a:rPr>
              <a:t>Tick </a:t>
            </a:r>
          </a:p>
          <a:p>
            <a:pPr algn="ctr"/>
            <a:r>
              <a:rPr lang="en-US" sz="2000" b="1">
                <a:latin typeface="Arial" charset="0"/>
              </a:rPr>
              <a:t>‘Distribution’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ADE9F-1428-493C-A386-334EF851ED98}" type="datetime1">
              <a:rPr lang="en-US"/>
              <a:pPr/>
              <a:t>11/22/2015</a:t>
            </a:fld>
            <a:endParaRPr lang="en-US"/>
          </a:p>
        </p:txBody>
      </p:sp>
      <p:sp>
        <p:nvSpPr>
          <p:cNvPr id="5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1998-2009</a:t>
            </a:r>
          </a:p>
        </p:txBody>
      </p:sp>
      <p:sp>
        <p:nvSpPr>
          <p:cNvPr id="6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74808-07A9-4F09-B8D8-80983CC1AE1A}" type="slidenum">
              <a:rPr lang="en-US"/>
              <a:pPr/>
              <a:t>6</a:t>
            </a:fld>
            <a:endParaRPr lang="en-US"/>
          </a:p>
        </p:txBody>
      </p:sp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Distribution menu</a:t>
            </a:r>
          </a:p>
        </p:txBody>
      </p:sp>
      <p:graphicFrame>
        <p:nvGraphicFramePr>
          <p:cNvPr id="116736" name="Object 1024"/>
          <p:cNvGraphicFramePr>
            <a:graphicFrameLocks noChangeAspect="1"/>
          </p:cNvGraphicFramePr>
          <p:nvPr/>
        </p:nvGraphicFramePr>
        <p:xfrm>
          <a:off x="1042988" y="1052513"/>
          <a:ext cx="6769100" cy="5056187"/>
        </p:xfrm>
        <a:graphic>
          <a:graphicData uri="http://schemas.openxmlformats.org/presentationml/2006/ole">
            <p:oleObj spid="_x0000_s116736" name="Paint Shop Pro Image" r:id="rId3" imgW="9990244" imgH="7463415" progId="PaintShopPro">
              <p:embed/>
            </p:oleObj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2A839-3E04-4D1C-9796-61C42E5973B6}" type="datetime1">
              <a:rPr lang="en-US"/>
              <a:pPr/>
              <a:t>11/22/2015</a:t>
            </a:fld>
            <a:endParaRPr lang="en-US"/>
          </a:p>
        </p:txBody>
      </p:sp>
      <p:sp>
        <p:nvSpPr>
          <p:cNvPr id="9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1998-2009</a:t>
            </a:r>
          </a:p>
        </p:txBody>
      </p:sp>
      <p:sp>
        <p:nvSpPr>
          <p:cNvPr id="10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1A262-BFF4-4D53-B94A-34480D0025B3}" type="slidenum">
              <a:rPr lang="en-US"/>
              <a:pPr/>
              <a:t>7</a:t>
            </a:fld>
            <a:endParaRPr lang="en-US"/>
          </a:p>
        </p:txBody>
      </p:sp>
      <p:graphicFrame>
        <p:nvGraphicFramePr>
          <p:cNvPr id="78859" name="Object 11"/>
          <p:cNvGraphicFramePr>
            <a:graphicFrameLocks noChangeAspect="1"/>
          </p:cNvGraphicFramePr>
          <p:nvPr/>
        </p:nvGraphicFramePr>
        <p:xfrm>
          <a:off x="1547813" y="1844675"/>
          <a:ext cx="5595937" cy="4640263"/>
        </p:xfrm>
        <a:graphic>
          <a:graphicData uri="http://schemas.openxmlformats.org/presentationml/2006/ole">
            <p:oleObj spid="_x0000_s78859" name="Paint Shop Pro Image" r:id="rId3" imgW="7990244" imgH="6624390" progId="PaintShopPro">
              <p:embed/>
            </p:oleObj>
          </a:graphicData>
        </a:graphic>
      </p:graphicFrame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Distribution Center Table</a:t>
            </a:r>
          </a:p>
        </p:txBody>
      </p:sp>
      <p:sp>
        <p:nvSpPr>
          <p:cNvPr id="78852" name="AutoShape 4"/>
          <p:cNvSpPr>
            <a:spLocks noChangeArrowheads="1"/>
          </p:cNvSpPr>
          <p:nvPr/>
        </p:nvSpPr>
        <p:spPr bwMode="auto">
          <a:xfrm>
            <a:off x="5435600" y="3284538"/>
            <a:ext cx="3097213" cy="792162"/>
          </a:xfrm>
          <a:prstGeom prst="wedgeRoundRectCallout">
            <a:avLst>
              <a:gd name="adj1" fmla="val -92745"/>
              <a:gd name="adj2" fmla="val -751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latin typeface="Arial" charset="0"/>
              </a:rPr>
              <a:t>Transportation Lead Time</a:t>
            </a:r>
          </a:p>
          <a:p>
            <a:pPr algn="ctr"/>
            <a:r>
              <a:rPr lang="en-US" b="1">
                <a:latin typeface="Arial" charset="0"/>
              </a:rPr>
              <a:t>from plant to DC</a:t>
            </a:r>
          </a:p>
        </p:txBody>
      </p:sp>
      <p:sp>
        <p:nvSpPr>
          <p:cNvPr id="78855" name="Text Box 7"/>
          <p:cNvSpPr txBox="1">
            <a:spLocks noChangeArrowheads="1"/>
          </p:cNvSpPr>
          <p:nvPr/>
        </p:nvSpPr>
        <p:spPr bwMode="auto">
          <a:xfrm>
            <a:off x="265113" y="1196975"/>
            <a:ext cx="8636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>
                <a:latin typeface="Arial" charset="0"/>
              </a:rPr>
              <a:t>Access: </a:t>
            </a:r>
            <a:r>
              <a:rPr lang="en-US" sz="2000">
                <a:solidFill>
                  <a:srgbClr val="009900"/>
                </a:solidFill>
                <a:latin typeface="Arial" charset="0"/>
              </a:rPr>
              <a:t>Technical Data</a:t>
            </a:r>
            <a:r>
              <a:rPr lang="en-US" sz="2000">
                <a:latin typeface="Arial" charset="0"/>
              </a:rPr>
              <a:t> menu, </a:t>
            </a:r>
            <a:r>
              <a:rPr lang="en-US" sz="2000">
                <a:solidFill>
                  <a:srgbClr val="009900"/>
                </a:solidFill>
                <a:latin typeface="Arial" charset="0"/>
              </a:rPr>
              <a:t>Table Maintenance</a:t>
            </a:r>
            <a:r>
              <a:rPr lang="en-US" sz="2000">
                <a:latin typeface="Arial" charset="0"/>
              </a:rPr>
              <a:t>, </a:t>
            </a:r>
            <a:r>
              <a:rPr lang="en-US" sz="2000">
                <a:solidFill>
                  <a:srgbClr val="009900"/>
                </a:solidFill>
                <a:latin typeface="Arial" charset="0"/>
              </a:rPr>
              <a:t>Distribution Centers</a:t>
            </a:r>
            <a:r>
              <a:rPr lang="en-US" sz="2000">
                <a:latin typeface="Arial" charset="0"/>
              </a:rPr>
              <a:t> tab</a:t>
            </a:r>
          </a:p>
        </p:txBody>
      </p:sp>
      <p:sp>
        <p:nvSpPr>
          <p:cNvPr id="78856" name="AutoShape 8"/>
          <p:cNvSpPr>
            <a:spLocks noChangeArrowheads="1"/>
          </p:cNvSpPr>
          <p:nvPr/>
        </p:nvSpPr>
        <p:spPr bwMode="auto">
          <a:xfrm>
            <a:off x="4787900" y="4868863"/>
            <a:ext cx="3816350" cy="792162"/>
          </a:xfrm>
          <a:prstGeom prst="wedgeRoundRectCallout">
            <a:avLst>
              <a:gd name="adj1" fmla="val -67847"/>
              <a:gd name="adj2" fmla="val -17705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latin typeface="Arial" charset="0"/>
              </a:rPr>
              <a:t>DC Capacity in number of pallets</a:t>
            </a:r>
          </a:p>
        </p:txBody>
      </p:sp>
      <p:sp>
        <p:nvSpPr>
          <p:cNvPr id="78858" name="AutoShape 10"/>
          <p:cNvSpPr>
            <a:spLocks noChangeArrowheads="1"/>
          </p:cNvSpPr>
          <p:nvPr/>
        </p:nvSpPr>
        <p:spPr bwMode="auto">
          <a:xfrm>
            <a:off x="1676400" y="5181600"/>
            <a:ext cx="1905000" cy="685800"/>
          </a:xfrm>
          <a:prstGeom prst="wedgeRoundRectCallout">
            <a:avLst>
              <a:gd name="adj1" fmla="val 65833"/>
              <a:gd name="adj2" fmla="val -17546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b="1">
                <a:latin typeface="Arial" charset="0"/>
              </a:rPr>
              <a:t>Distance from plant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D39B3-CF09-4F69-9A69-563A15E7F4B2}" type="datetime1">
              <a:rPr lang="en-US"/>
              <a:pPr/>
              <a:t>11/22/2015</a:t>
            </a:fld>
            <a:endParaRPr lang="en-US"/>
          </a:p>
        </p:txBody>
      </p:sp>
      <p:sp>
        <p:nvSpPr>
          <p:cNvPr id="10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1998-2009</a:t>
            </a:r>
          </a:p>
        </p:txBody>
      </p:sp>
      <p:sp>
        <p:nvSpPr>
          <p:cNvPr id="11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E0AE2-351A-45CF-A688-7963EF339A73}" type="slidenum">
              <a:rPr lang="en-US"/>
              <a:pPr/>
              <a:t>8</a:t>
            </a:fld>
            <a:endParaRPr lang="en-US"/>
          </a:p>
        </p:txBody>
      </p:sp>
      <p:graphicFrame>
        <p:nvGraphicFramePr>
          <p:cNvPr id="111628" name="Object 12"/>
          <p:cNvGraphicFramePr>
            <a:graphicFrameLocks noChangeAspect="1"/>
          </p:cNvGraphicFramePr>
          <p:nvPr/>
        </p:nvGraphicFramePr>
        <p:xfrm>
          <a:off x="1763713" y="1700213"/>
          <a:ext cx="5592762" cy="4459287"/>
        </p:xfrm>
        <a:graphic>
          <a:graphicData uri="http://schemas.openxmlformats.org/presentationml/2006/ole">
            <p:oleObj spid="_x0000_s111628" name="Paint Shop Pro Image" r:id="rId3" imgW="7990244" imgH="6370732" progId="PaintShopPro">
              <p:embed/>
            </p:oleObj>
          </a:graphicData>
        </a:graphic>
      </p:graphicFrame>
      <p:sp>
        <p:nvSpPr>
          <p:cNvPr id="111619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64575" cy="914400"/>
          </a:xfrm>
        </p:spPr>
        <p:txBody>
          <a:bodyPr/>
          <a:lstStyle/>
          <a:p>
            <a:r>
              <a:rPr lang="en-US"/>
              <a:t>Transportation Mode Table</a:t>
            </a:r>
          </a:p>
        </p:txBody>
      </p:sp>
      <p:sp>
        <p:nvSpPr>
          <p:cNvPr id="111620" name="AutoShape 4"/>
          <p:cNvSpPr>
            <a:spLocks noChangeArrowheads="1"/>
          </p:cNvSpPr>
          <p:nvPr/>
        </p:nvSpPr>
        <p:spPr bwMode="auto">
          <a:xfrm>
            <a:off x="4572000" y="5181600"/>
            <a:ext cx="3352800" cy="609600"/>
          </a:xfrm>
          <a:prstGeom prst="wedgeRoundRectCallout">
            <a:avLst>
              <a:gd name="adj1" fmla="val -53079"/>
              <a:gd name="adj2" fmla="val -26666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latin typeface="Arial" charset="0"/>
              </a:rPr>
              <a:t>Maximum weight</a:t>
            </a:r>
          </a:p>
        </p:txBody>
      </p:sp>
      <p:sp>
        <p:nvSpPr>
          <p:cNvPr id="111621" name="Text Box 5"/>
          <p:cNvSpPr txBox="1">
            <a:spLocks noChangeArrowheads="1"/>
          </p:cNvSpPr>
          <p:nvPr/>
        </p:nvSpPr>
        <p:spPr bwMode="auto">
          <a:xfrm>
            <a:off x="344488" y="1219200"/>
            <a:ext cx="73707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/>
              <a:t>Access: </a:t>
            </a:r>
            <a:r>
              <a:rPr lang="en-US">
                <a:solidFill>
                  <a:srgbClr val="009900"/>
                </a:solidFill>
              </a:rPr>
              <a:t>Technical Data</a:t>
            </a:r>
            <a:r>
              <a:rPr lang="en-US"/>
              <a:t> menu, </a:t>
            </a:r>
            <a:r>
              <a:rPr lang="en-US">
                <a:solidFill>
                  <a:srgbClr val="009900"/>
                </a:solidFill>
              </a:rPr>
              <a:t>Table Maintenance</a:t>
            </a:r>
            <a:r>
              <a:rPr lang="en-US" sz="2000">
                <a:latin typeface="Arial" charset="0"/>
              </a:rPr>
              <a:t>, </a:t>
            </a:r>
            <a:r>
              <a:rPr lang="en-US" sz="2000">
                <a:solidFill>
                  <a:srgbClr val="009900"/>
                </a:solidFill>
                <a:latin typeface="Arial" charset="0"/>
              </a:rPr>
              <a:t>Transportation</a:t>
            </a:r>
            <a:r>
              <a:rPr lang="en-US" sz="2000">
                <a:latin typeface="Arial" charset="0"/>
              </a:rPr>
              <a:t> tab</a:t>
            </a:r>
          </a:p>
        </p:txBody>
      </p:sp>
      <p:sp>
        <p:nvSpPr>
          <p:cNvPr id="111622" name="AutoShape 6"/>
          <p:cNvSpPr>
            <a:spLocks noChangeArrowheads="1"/>
          </p:cNvSpPr>
          <p:nvPr/>
        </p:nvSpPr>
        <p:spPr bwMode="auto">
          <a:xfrm>
            <a:off x="5105400" y="3657600"/>
            <a:ext cx="3733800" cy="762000"/>
          </a:xfrm>
          <a:prstGeom prst="wedgeRoundRectCallout">
            <a:avLst>
              <a:gd name="adj1" fmla="val -70662"/>
              <a:gd name="adj2" fmla="val -63542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latin typeface="Arial" charset="0"/>
              </a:rPr>
              <a:t>Capacity transportation mode</a:t>
            </a:r>
          </a:p>
          <a:p>
            <a:pPr algn="ctr"/>
            <a:r>
              <a:rPr lang="en-US" b="1">
                <a:latin typeface="Arial" charset="0"/>
              </a:rPr>
              <a:t>in number of pallets</a:t>
            </a:r>
          </a:p>
        </p:txBody>
      </p:sp>
      <p:sp>
        <p:nvSpPr>
          <p:cNvPr id="111623" name="AutoShape 7"/>
          <p:cNvSpPr>
            <a:spLocks noChangeArrowheads="1"/>
          </p:cNvSpPr>
          <p:nvPr/>
        </p:nvSpPr>
        <p:spPr bwMode="auto">
          <a:xfrm>
            <a:off x="2438400" y="4419600"/>
            <a:ext cx="1905000" cy="685800"/>
          </a:xfrm>
          <a:prstGeom prst="wedgeRoundRectCallout">
            <a:avLst>
              <a:gd name="adj1" fmla="val 31500"/>
              <a:gd name="adj2" fmla="val -114352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b="1">
                <a:latin typeface="Arial" charset="0"/>
              </a:rPr>
              <a:t>Cost per km</a:t>
            </a:r>
          </a:p>
        </p:txBody>
      </p:sp>
      <p:sp>
        <p:nvSpPr>
          <p:cNvPr id="111625" name="Text Box 9"/>
          <p:cNvSpPr txBox="1">
            <a:spLocks noChangeArrowheads="1"/>
          </p:cNvSpPr>
          <p:nvPr/>
        </p:nvSpPr>
        <p:spPr bwMode="auto">
          <a:xfrm>
            <a:off x="136525" y="2927350"/>
            <a:ext cx="199707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/>
              <a:t>Enables to prepare the shipments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7C2C0-DF62-4541-B18D-88EF5C98859E}" type="datetime1">
              <a:rPr lang="en-US"/>
              <a:pPr/>
              <a:t>11/22/2015</a:t>
            </a:fld>
            <a:endParaRPr lang="en-US"/>
          </a:p>
        </p:txBody>
      </p:sp>
      <p:sp>
        <p:nvSpPr>
          <p:cNvPr id="18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1998-2009</a:t>
            </a:r>
          </a:p>
        </p:txBody>
      </p:sp>
      <p:sp>
        <p:nvSpPr>
          <p:cNvPr id="19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42045-CB56-4CA0-AD7E-D75A1A58FD65}" type="slidenum">
              <a:rPr lang="en-US"/>
              <a:pPr/>
              <a:t>9</a:t>
            </a:fld>
            <a:endParaRPr lang="en-US"/>
          </a:p>
        </p:txBody>
      </p:sp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Information Visibility</a:t>
            </a:r>
          </a:p>
        </p:txBody>
      </p:sp>
      <p:sp>
        <p:nvSpPr>
          <p:cNvPr id="104451" name="Oval 3"/>
          <p:cNvSpPr>
            <a:spLocks noChangeArrowheads="1"/>
          </p:cNvSpPr>
          <p:nvPr/>
        </p:nvSpPr>
        <p:spPr bwMode="auto">
          <a:xfrm>
            <a:off x="762000" y="3352800"/>
            <a:ext cx="2209800" cy="914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>
                <a:latin typeface="Arial" charset="0"/>
              </a:rPr>
              <a:t>Plant</a:t>
            </a:r>
          </a:p>
        </p:txBody>
      </p:sp>
      <p:sp>
        <p:nvSpPr>
          <p:cNvPr id="104452" name="Rectangle 4"/>
          <p:cNvSpPr>
            <a:spLocks noChangeArrowheads="1"/>
          </p:cNvSpPr>
          <p:nvPr/>
        </p:nvSpPr>
        <p:spPr bwMode="auto">
          <a:xfrm>
            <a:off x="4038600" y="1752600"/>
            <a:ext cx="1905000" cy="7620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>
                <a:latin typeface="Arial" charset="0"/>
              </a:rPr>
              <a:t>DC</a:t>
            </a:r>
          </a:p>
          <a:p>
            <a:pPr algn="ctr"/>
            <a:r>
              <a:rPr lang="en-US" sz="2000" b="1">
                <a:latin typeface="Arial" charset="0"/>
              </a:rPr>
              <a:t>North</a:t>
            </a:r>
          </a:p>
        </p:txBody>
      </p:sp>
      <p:sp>
        <p:nvSpPr>
          <p:cNvPr id="104453" name="Rectangle 5"/>
          <p:cNvSpPr>
            <a:spLocks noChangeArrowheads="1"/>
          </p:cNvSpPr>
          <p:nvPr/>
        </p:nvSpPr>
        <p:spPr bwMode="auto">
          <a:xfrm>
            <a:off x="4191000" y="5181600"/>
            <a:ext cx="1897063" cy="7620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>
                <a:latin typeface="Arial" charset="0"/>
              </a:rPr>
              <a:t>DC</a:t>
            </a:r>
          </a:p>
          <a:p>
            <a:pPr algn="ctr"/>
            <a:r>
              <a:rPr lang="en-US" sz="2000" b="1">
                <a:latin typeface="Arial" charset="0"/>
              </a:rPr>
              <a:t>West</a:t>
            </a:r>
          </a:p>
        </p:txBody>
      </p:sp>
      <p:sp>
        <p:nvSpPr>
          <p:cNvPr id="104454" name="Rectangle 6"/>
          <p:cNvSpPr>
            <a:spLocks noChangeArrowheads="1"/>
          </p:cNvSpPr>
          <p:nvPr/>
        </p:nvSpPr>
        <p:spPr bwMode="auto">
          <a:xfrm>
            <a:off x="6096000" y="2895600"/>
            <a:ext cx="1868488" cy="7620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>
                <a:latin typeface="Arial" charset="0"/>
              </a:rPr>
              <a:t>DC</a:t>
            </a:r>
          </a:p>
          <a:p>
            <a:pPr algn="ctr"/>
            <a:r>
              <a:rPr lang="en-US" sz="2000" b="1">
                <a:latin typeface="Arial" charset="0"/>
              </a:rPr>
              <a:t>East</a:t>
            </a:r>
          </a:p>
        </p:txBody>
      </p:sp>
      <p:sp>
        <p:nvSpPr>
          <p:cNvPr id="104455" name="Rectangle 7"/>
          <p:cNvSpPr>
            <a:spLocks noChangeArrowheads="1"/>
          </p:cNvSpPr>
          <p:nvPr/>
        </p:nvSpPr>
        <p:spPr bwMode="auto">
          <a:xfrm>
            <a:off x="6096000" y="4114800"/>
            <a:ext cx="1905000" cy="7620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>
                <a:latin typeface="Arial" charset="0"/>
              </a:rPr>
              <a:t>DC</a:t>
            </a:r>
          </a:p>
          <a:p>
            <a:pPr algn="ctr"/>
            <a:r>
              <a:rPr lang="en-US" sz="2000" b="1">
                <a:latin typeface="Arial" charset="0"/>
              </a:rPr>
              <a:t>South</a:t>
            </a:r>
          </a:p>
        </p:txBody>
      </p:sp>
      <p:cxnSp>
        <p:nvCxnSpPr>
          <p:cNvPr id="104456" name="AutoShape 8"/>
          <p:cNvCxnSpPr>
            <a:cxnSpLocks noChangeShapeType="1"/>
            <a:stCxn id="104451" idx="0"/>
            <a:endCxn id="104452" idx="2"/>
          </p:cNvCxnSpPr>
          <p:nvPr/>
        </p:nvCxnSpPr>
        <p:spPr bwMode="auto">
          <a:xfrm flipV="1">
            <a:off x="1866900" y="2514600"/>
            <a:ext cx="3124200" cy="8382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04457" name="AutoShape 9"/>
          <p:cNvCxnSpPr>
            <a:cxnSpLocks noChangeShapeType="1"/>
            <a:stCxn id="104451" idx="5"/>
            <a:endCxn id="104453" idx="1"/>
          </p:cNvCxnSpPr>
          <p:nvPr/>
        </p:nvCxnSpPr>
        <p:spPr bwMode="auto">
          <a:xfrm>
            <a:off x="2647950" y="4133850"/>
            <a:ext cx="1543050" cy="142875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04458" name="AutoShape 10"/>
          <p:cNvCxnSpPr>
            <a:cxnSpLocks noChangeShapeType="1"/>
            <a:stCxn id="104451" idx="7"/>
            <a:endCxn id="104454" idx="1"/>
          </p:cNvCxnSpPr>
          <p:nvPr/>
        </p:nvCxnSpPr>
        <p:spPr bwMode="auto">
          <a:xfrm flipV="1">
            <a:off x="2647950" y="3276600"/>
            <a:ext cx="3448050" cy="20955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04459" name="AutoShape 11"/>
          <p:cNvCxnSpPr>
            <a:cxnSpLocks noChangeShapeType="1"/>
            <a:stCxn id="104451" idx="6"/>
            <a:endCxn id="104455" idx="1"/>
          </p:cNvCxnSpPr>
          <p:nvPr/>
        </p:nvCxnSpPr>
        <p:spPr bwMode="auto">
          <a:xfrm>
            <a:off x="2971800" y="3810000"/>
            <a:ext cx="3124200" cy="6858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04460" name="Oval 12"/>
          <p:cNvSpPr>
            <a:spLocks noChangeArrowheads="1"/>
          </p:cNvSpPr>
          <p:nvPr/>
        </p:nvSpPr>
        <p:spPr bwMode="auto">
          <a:xfrm>
            <a:off x="457200" y="1371600"/>
            <a:ext cx="8382000" cy="5029200"/>
          </a:xfrm>
          <a:prstGeom prst="ellipse">
            <a:avLst/>
          </a:prstGeom>
          <a:noFill/>
          <a:ln w="38100">
            <a:solidFill>
              <a:srgbClr val="009900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04461" name="Oval 13"/>
          <p:cNvSpPr>
            <a:spLocks noChangeArrowheads="1"/>
          </p:cNvSpPr>
          <p:nvPr/>
        </p:nvSpPr>
        <p:spPr bwMode="auto">
          <a:xfrm>
            <a:off x="3733800" y="1371600"/>
            <a:ext cx="2514600" cy="1600200"/>
          </a:xfrm>
          <a:prstGeom prst="ellipse">
            <a:avLst/>
          </a:prstGeom>
          <a:noFill/>
          <a:ln w="28575">
            <a:solidFill>
              <a:srgbClr val="00CCFF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04462" name="Oval 14"/>
          <p:cNvSpPr>
            <a:spLocks noChangeArrowheads="1"/>
          </p:cNvSpPr>
          <p:nvPr/>
        </p:nvSpPr>
        <p:spPr bwMode="auto">
          <a:xfrm>
            <a:off x="5715000" y="2362200"/>
            <a:ext cx="2514600" cy="1600200"/>
          </a:xfrm>
          <a:prstGeom prst="ellipse">
            <a:avLst/>
          </a:prstGeom>
          <a:noFill/>
          <a:ln w="28575">
            <a:solidFill>
              <a:srgbClr val="00CCFF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04463" name="Oval 15"/>
          <p:cNvSpPr>
            <a:spLocks noChangeArrowheads="1"/>
          </p:cNvSpPr>
          <p:nvPr/>
        </p:nvSpPr>
        <p:spPr bwMode="auto">
          <a:xfrm>
            <a:off x="3886200" y="4724400"/>
            <a:ext cx="2514600" cy="1600200"/>
          </a:xfrm>
          <a:prstGeom prst="ellipse">
            <a:avLst/>
          </a:prstGeom>
          <a:noFill/>
          <a:ln w="28575">
            <a:solidFill>
              <a:srgbClr val="00CCFF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04464" name="Oval 16"/>
          <p:cNvSpPr>
            <a:spLocks noChangeArrowheads="1"/>
          </p:cNvSpPr>
          <p:nvPr/>
        </p:nvSpPr>
        <p:spPr bwMode="auto">
          <a:xfrm>
            <a:off x="5867400" y="3733800"/>
            <a:ext cx="2514600" cy="1600200"/>
          </a:xfrm>
          <a:prstGeom prst="ellipse">
            <a:avLst/>
          </a:prstGeom>
          <a:noFill/>
          <a:ln w="28575">
            <a:solidFill>
              <a:srgbClr val="00CCFF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chats">
  <a:themeElements>
    <a:clrScheme name="Acha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chats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Acha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hat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hat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hat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hat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hat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hat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D:\Prelude6\Diaporamas\Achats.ppt</Template>
  <TotalTime>3800</TotalTime>
  <Words>1041</Words>
  <Application>Microsoft Office PowerPoint</Application>
  <PresentationFormat>Affichage à l'écran (4:3)</PresentationFormat>
  <Paragraphs>268</Paragraphs>
  <Slides>36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36</vt:i4>
      </vt:variant>
    </vt:vector>
  </HeadingPairs>
  <TitlesOfParts>
    <vt:vector size="41" baseType="lpstr">
      <vt:lpstr>Arial</vt:lpstr>
      <vt:lpstr>Tahoma</vt:lpstr>
      <vt:lpstr>Times New Roman</vt:lpstr>
      <vt:lpstr>Achats</vt:lpstr>
      <vt:lpstr>Paint Shop Pro Image</vt:lpstr>
      <vt:lpstr>Prelude 7 ERP</vt:lpstr>
      <vt:lpstr>Example of Distribution Network</vt:lpstr>
      <vt:lpstr>Principe traditional inventory management</vt:lpstr>
      <vt:lpstr>DRP Distribution Resource Planning</vt:lpstr>
      <vt:lpstr>Access to Distribution function</vt:lpstr>
      <vt:lpstr>The Distribution menu</vt:lpstr>
      <vt:lpstr>Distribution Center Table</vt:lpstr>
      <vt:lpstr>Transportation Mode Table</vt:lpstr>
      <vt:lpstr>Information Visibility</vt:lpstr>
      <vt:lpstr>Item Reorder Policy in each Distribution Center</vt:lpstr>
      <vt:lpstr>Item Reorder Policies</vt:lpstr>
      <vt:lpstr>Specifying which DC  delivers a customer </vt:lpstr>
      <vt:lpstr>Distribution Management Information Flow</vt:lpstr>
      <vt:lpstr>Sales Forecast  per Distribution Center</vt:lpstr>
      <vt:lpstr>Sales Forecast Table  per Distribution Center</vt:lpstr>
      <vt:lpstr>Sales Forecast Summary  for an Item</vt:lpstr>
      <vt:lpstr>Sales Orders</vt:lpstr>
      <vt:lpstr>Item Master Schedule  in a Distribution Center</vt:lpstr>
      <vt:lpstr>Distribution Center Supply Process</vt:lpstr>
      <vt:lpstr>Distribution Requirements Planning</vt:lpstr>
      <vt:lpstr>Planned Transfer Orders</vt:lpstr>
      <vt:lpstr>Internal Requirements for the plant</vt:lpstr>
      <vt:lpstr>Planned Transfer Order Management</vt:lpstr>
      <vt:lpstr>Activity Profile</vt:lpstr>
      <vt:lpstr>Planned to Firm Transfer Order Conversion</vt:lpstr>
      <vt:lpstr>Distribution Center Requirements Analysis</vt:lpstr>
      <vt:lpstr>Transfer Order Shipping</vt:lpstr>
      <vt:lpstr>In-transit Transfer Orders</vt:lpstr>
      <vt:lpstr>Site Selection</vt:lpstr>
      <vt:lpstr>Distribution Center Main Window</vt:lpstr>
      <vt:lpstr>Transfer Order Receiving</vt:lpstr>
      <vt:lpstr>Sales Order Preparation</vt:lpstr>
      <vt:lpstr>Sales Order Shipping</vt:lpstr>
      <vt:lpstr>S&amp;OP and Distribution</vt:lpstr>
      <vt:lpstr>Partition Coefficients</vt:lpstr>
      <vt:lpstr>Sales Forecast generated by S&amp;Op Disaggregation</vt:lpstr>
    </vt:vector>
  </TitlesOfParts>
  <Company>Groupe HEC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Aucun titre de diapositive</dc:title>
  <dc:creator>Gérard Baglin</dc:creator>
  <cp:lastModifiedBy>GERARD</cp:lastModifiedBy>
  <cp:revision>154</cp:revision>
  <cp:lastPrinted>1998-04-23T12:49:58Z</cp:lastPrinted>
  <dcterms:created xsi:type="dcterms:W3CDTF">1998-05-11T18:11:41Z</dcterms:created>
  <dcterms:modified xsi:type="dcterms:W3CDTF">2015-11-22T09:47:11Z</dcterms:modified>
</cp:coreProperties>
</file>