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66" r:id="rId2"/>
    <p:sldId id="267" r:id="rId3"/>
    <p:sldId id="278" r:id="rId4"/>
    <p:sldId id="279" r:id="rId5"/>
    <p:sldId id="282" r:id="rId6"/>
    <p:sldId id="283" r:id="rId7"/>
    <p:sldId id="284" r:id="rId8"/>
    <p:sldId id="268" r:id="rId9"/>
    <p:sldId id="269" r:id="rId10"/>
    <p:sldId id="287" r:id="rId11"/>
    <p:sldId id="289" r:id="rId12"/>
    <p:sldId id="286" r:id="rId13"/>
    <p:sldId id="290" r:id="rId14"/>
    <p:sldId id="292" r:id="rId15"/>
    <p:sldId id="271" r:id="rId16"/>
    <p:sldId id="273" r:id="rId17"/>
    <p:sldId id="274" r:id="rId18"/>
    <p:sldId id="275" r:id="rId19"/>
    <p:sldId id="276" r:id="rId20"/>
    <p:sldId id="297" r:id="rId21"/>
    <p:sldId id="277" r:id="rId22"/>
    <p:sldId id="293" r:id="rId23"/>
    <p:sldId id="291" r:id="rId24"/>
    <p:sldId id="294" r:id="rId25"/>
    <p:sldId id="295" r:id="rId26"/>
    <p:sldId id="296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3366CC"/>
    <a:srgbClr val="00CC00"/>
    <a:srgbClr val="FF66FF"/>
    <a:srgbClr val="00FFFF"/>
    <a:srgbClr val="66FF33"/>
    <a:srgbClr val="000099"/>
    <a:srgbClr val="00CC66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621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A60534-D4F0-4FCC-965D-9C95847206BF}" type="datetime1">
              <a:rPr lang="fr-FR"/>
              <a:pPr/>
              <a:t>11/05/2017</a:t>
            </a:fld>
            <a:endParaRPr lang="fr-FR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fr-FR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BBF1724-73D8-4B7C-91C3-6577F4EE2B81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DFA0717E-D7B0-40B0-907C-4779165C5BAF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0BE1D5B9-64C5-4C1A-8E5C-B3C28A5FDAFA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680E66-9F98-485D-BB85-2E4E3C075FA6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F298E2-525B-498B-ADB9-381E04B1DF61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124D39-07E2-4570-AB1C-6B48782C43EA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55E4C4-9028-4BA2-A3AA-B98D696D3B7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400800" y="152400"/>
            <a:ext cx="2057400" cy="59436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8600" y="152400"/>
            <a:ext cx="6019800" cy="59436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33AD7F-B098-49C7-8BB2-F318CB1AD056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4442B-BABD-46FA-825C-5F42B3C7A6E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0D7A5D-4A27-4D5D-BB96-68AEF7CF2C2E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67386D-C49C-451F-9B23-072BA6AFCE3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2FE80D-A936-4B6E-ADF5-6ED3F22FF8F7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15D09C-8409-4FE7-AA53-DD1A9644C7B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CDC8D9-7B85-4A15-8B88-472F406AF813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B763A2-583A-4012-9582-1D57BE1FC81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FC70AA-E906-4750-9CF8-DB39B6126AD4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9A521D-22C6-454F-AEEA-CA7939F39C2F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F0DF94-5F55-4E17-AFBD-09ABEE08582F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6ADF7B-A8B7-4131-8C47-93B1793D886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E13C8A-E7B9-4323-8BE1-3FAF56A050B8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78B29-D0E4-4465-A3AC-951201E3216C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5A277C-88E3-4268-944B-850C5D651FDF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FD3B8-F7A1-4DBB-B43B-4D4A39538CF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EBE167-80AA-452D-8DB7-0FBD83D10FA6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28F837-BAB7-4868-AC1E-94A803BBF85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524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 style du titre du masque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15BCCCF-9A43-4C1E-9EF9-CCDFB67F1D22}" type="datetime1">
              <a:rPr lang="en-US"/>
              <a:pPr/>
              <a:t>5/11/2017</a:t>
            </a:fld>
            <a:endParaRPr lang="en-US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© Gérard Baglin, 1998-2009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77000"/>
            <a:ext cx="19050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1DDB252-84EA-459B-8809-94D8A2F101B2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E8A12-EEE5-4968-94BF-6ED6EA6AE47D}" type="slidenum">
              <a:rPr lang="en-US"/>
              <a:pPr/>
              <a:t>1</a:t>
            </a:fld>
            <a:endParaRPr lang="en-US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pPr algn="ctr"/>
            <a:r>
              <a:rPr lang="en-US" dirty="0" smtClean="0"/>
              <a:t>e-Prelude.com</a:t>
            </a: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Technical Data Management</a:t>
            </a:r>
            <a:endParaRPr lang="en-US">
              <a:solidFill>
                <a:srgbClr val="FFFF00"/>
              </a:solidFill>
            </a:endParaRPr>
          </a:p>
          <a:p>
            <a:endParaRPr lang="en-US">
              <a:solidFill>
                <a:srgbClr val="FFFF00"/>
              </a:solidFill>
            </a:endParaRPr>
          </a:p>
          <a:p>
            <a:r>
              <a:rPr lang="en-US">
                <a:solidFill>
                  <a:srgbClr val="339933"/>
                </a:solidFill>
              </a:rPr>
              <a:t>Items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F9A8C-713C-40FF-9EC7-FEF9814ECAB5}" type="slidenum">
              <a:rPr lang="en-US"/>
              <a:pPr/>
              <a:t>10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36013" cy="828675"/>
          </a:xfrm>
        </p:spPr>
        <p:txBody>
          <a:bodyPr/>
          <a:lstStyle/>
          <a:p>
            <a:r>
              <a:rPr lang="en-US" sz="4000" smtClean="0"/>
              <a:t>Attribute </a:t>
            </a:r>
            <a:r>
              <a:rPr lang="en-US" sz="4000"/>
              <a:t>Table Maintenance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331640" y="4509120"/>
            <a:ext cx="65528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Enter the code then the description. Validate with </a:t>
            </a:r>
            <a:r>
              <a:rPr lang="en-US" sz="2000">
                <a:solidFill>
                  <a:srgbClr val="339933"/>
                </a:solidFill>
              </a:rPr>
              <a:t>OK</a:t>
            </a:r>
          </a:p>
        </p:txBody>
      </p:sp>
      <p:sp>
        <p:nvSpPr>
          <p:cNvPr id="54283" name="Text Box 11"/>
          <p:cNvSpPr txBox="1">
            <a:spLocks noChangeArrowheads="1"/>
          </p:cNvSpPr>
          <p:nvPr/>
        </p:nvSpPr>
        <p:spPr bwMode="auto">
          <a:xfrm>
            <a:off x="251520" y="1412776"/>
            <a:ext cx="5040560" cy="1061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Select the </a:t>
            </a:r>
            <a:r>
              <a:rPr lang="en-US" smtClean="0"/>
              <a:t>table to </a:t>
            </a:r>
            <a:r>
              <a:rPr lang="en-US" smtClean="0"/>
              <a:t>update :</a:t>
            </a:r>
          </a:p>
          <a:p>
            <a:pPr>
              <a:spcBef>
                <a:spcPct val="50000"/>
              </a:spcBef>
            </a:pPr>
            <a:r>
              <a:rPr lang="en-US" smtClean="0"/>
              <a:t>	</a:t>
            </a:r>
            <a:endParaRPr lang="en-US"/>
          </a:p>
          <a:p>
            <a:endParaRPr lang="en-US"/>
          </a:p>
        </p:txBody>
      </p:sp>
      <p:pic>
        <p:nvPicPr>
          <p:cNvPr id="71681" name="Picture 10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988840"/>
            <a:ext cx="7292340" cy="226885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8" name="ZoneTexte 7"/>
          <p:cNvSpPr txBox="1"/>
          <p:nvPr/>
        </p:nvSpPr>
        <p:spPr>
          <a:xfrm>
            <a:off x="971600" y="5589240"/>
            <a:ext cx="7208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Note</a:t>
            </a:r>
            <a:r>
              <a:rPr lang="en-US" smtClean="0"/>
              <a:t>: Accounting information are entered in the Item Category </a:t>
            </a:r>
            <a:r>
              <a:rPr lang="en-US" smtClean="0"/>
              <a:t>Table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BCF47-EF79-4DF9-B0C5-3DAC131A9045}" type="slidenum">
              <a:rPr lang="en-US"/>
              <a:pPr/>
              <a:t>11</a:t>
            </a:fld>
            <a:endParaRPr lang="en-US"/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status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153400" cy="914400"/>
          </a:xfrm>
        </p:spPr>
        <p:txBody>
          <a:bodyPr/>
          <a:lstStyle/>
          <a:p>
            <a:r>
              <a:rPr lang="en-US"/>
              <a:t>Characterize item during its life cycle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3413125"/>
            <a:ext cx="1101725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Activated</a:t>
            </a:r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1143000" y="3413125"/>
            <a:ext cx="1101725" cy="381000"/>
          </a:xfrm>
          <a:prstGeom prst="rect">
            <a:avLst/>
          </a:prstGeom>
          <a:solidFill>
            <a:srgbClr val="FF00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Prototype</a:t>
            </a:r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2286000" y="3413125"/>
            <a:ext cx="1101725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Pre-serie</a:t>
            </a:r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429000" y="3413125"/>
            <a:ext cx="1101725" cy="381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Accepted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4572000" y="3413125"/>
            <a:ext cx="1101725" cy="381000"/>
          </a:xfrm>
          <a:prstGeom prst="rect">
            <a:avLst/>
          </a:prstGeom>
          <a:solidFill>
            <a:srgbClr val="66FF33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Serie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5715000" y="3413125"/>
            <a:ext cx="1101725" cy="381000"/>
          </a:xfrm>
          <a:prstGeom prst="rect">
            <a:avLst/>
          </a:prstGeom>
          <a:solidFill>
            <a:srgbClr val="00FF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Fin de vie</a:t>
            </a:r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6858000" y="3413125"/>
            <a:ext cx="1101725" cy="381000"/>
          </a:xfrm>
          <a:prstGeom prst="rect">
            <a:avLst/>
          </a:prstGeom>
          <a:solidFill>
            <a:srgbClr val="FF66FF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Obsolete</a:t>
            </a:r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7996238" y="3413125"/>
            <a:ext cx="1101725" cy="381000"/>
          </a:xfrm>
          <a:prstGeom prst="rect">
            <a:avLst/>
          </a:prstGeom>
          <a:solidFill>
            <a:srgbClr val="B2B2B2"/>
          </a:solidFill>
          <a:ln w="9525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latin typeface="Arial" charset="0"/>
              </a:rPr>
              <a:t>Desactiv.</a:t>
            </a:r>
          </a:p>
        </p:txBody>
      </p:sp>
      <p:sp>
        <p:nvSpPr>
          <p:cNvPr id="56332" name="Arc 12"/>
          <p:cNvSpPr>
            <a:spLocks/>
          </p:cNvSpPr>
          <p:nvPr/>
        </p:nvSpPr>
        <p:spPr bwMode="auto">
          <a:xfrm>
            <a:off x="609600" y="2879725"/>
            <a:ext cx="1066800" cy="5365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33" name="Arc 13"/>
          <p:cNvSpPr>
            <a:spLocks/>
          </p:cNvSpPr>
          <p:nvPr/>
        </p:nvSpPr>
        <p:spPr bwMode="auto">
          <a:xfrm>
            <a:off x="1752600" y="2879725"/>
            <a:ext cx="1066800" cy="5365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34" name="Arc 14"/>
          <p:cNvSpPr>
            <a:spLocks/>
          </p:cNvSpPr>
          <p:nvPr/>
        </p:nvSpPr>
        <p:spPr bwMode="auto">
          <a:xfrm>
            <a:off x="2895600" y="2879725"/>
            <a:ext cx="1066800" cy="5365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35" name="Arc 15"/>
          <p:cNvSpPr>
            <a:spLocks/>
          </p:cNvSpPr>
          <p:nvPr/>
        </p:nvSpPr>
        <p:spPr bwMode="auto">
          <a:xfrm>
            <a:off x="4038600" y="2879725"/>
            <a:ext cx="1066800" cy="5365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36" name="Arc 16"/>
          <p:cNvSpPr>
            <a:spLocks/>
          </p:cNvSpPr>
          <p:nvPr/>
        </p:nvSpPr>
        <p:spPr bwMode="auto">
          <a:xfrm>
            <a:off x="5181600" y="2879725"/>
            <a:ext cx="1066800" cy="5365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37" name="Arc 17"/>
          <p:cNvSpPr>
            <a:spLocks/>
          </p:cNvSpPr>
          <p:nvPr/>
        </p:nvSpPr>
        <p:spPr bwMode="auto">
          <a:xfrm>
            <a:off x="6324600" y="2879725"/>
            <a:ext cx="1066800" cy="5365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38" name="Arc 18"/>
          <p:cNvSpPr>
            <a:spLocks/>
          </p:cNvSpPr>
          <p:nvPr/>
        </p:nvSpPr>
        <p:spPr bwMode="auto">
          <a:xfrm>
            <a:off x="7467600" y="2879725"/>
            <a:ext cx="1066800" cy="5365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39" name="Arc 19"/>
          <p:cNvSpPr>
            <a:spLocks/>
          </p:cNvSpPr>
          <p:nvPr/>
        </p:nvSpPr>
        <p:spPr bwMode="auto">
          <a:xfrm flipH="1">
            <a:off x="5334000" y="3108325"/>
            <a:ext cx="685800" cy="3079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11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10"/>
                </a:moveTo>
                <a:cubicBezTo>
                  <a:pt x="158" y="9495"/>
                  <a:pt x="9781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rgbClr val="FF99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40" name="Arc 20"/>
          <p:cNvSpPr>
            <a:spLocks/>
          </p:cNvSpPr>
          <p:nvPr/>
        </p:nvSpPr>
        <p:spPr bwMode="auto">
          <a:xfrm flipH="1">
            <a:off x="5105400" y="2346325"/>
            <a:ext cx="2286000" cy="10699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28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27"/>
                </a:moveTo>
                <a:cubicBezTo>
                  <a:pt x="148" y="9505"/>
                  <a:pt x="9774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27"/>
                </a:moveTo>
                <a:cubicBezTo>
                  <a:pt x="148" y="9505"/>
                  <a:pt x="9774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rgbClr val="FF99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533400" y="4399131"/>
            <a:ext cx="5898089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190500" indent="-190500">
              <a:buFontTx/>
              <a:buChar char="•"/>
            </a:pPr>
            <a:r>
              <a:rPr lang="en-US" sz="2000" dirty="0" smtClean="0"/>
              <a:t>Each status can correspond to a number of locks</a:t>
            </a:r>
          </a:p>
          <a:p>
            <a:pPr marL="190500" indent="-190500">
              <a:buFontTx/>
              <a:buChar char="•"/>
            </a:pPr>
            <a:r>
              <a:rPr lang="en-US" sz="2000" dirty="0" smtClean="0">
                <a:latin typeface="Arial" charset="0"/>
              </a:rPr>
              <a:t>Life </a:t>
            </a:r>
            <a:r>
              <a:rPr lang="en-US" sz="2000" dirty="0">
                <a:latin typeface="Arial" charset="0"/>
              </a:rPr>
              <a:t>stages are reversible</a:t>
            </a:r>
          </a:p>
          <a:p>
            <a:pPr marL="190500" indent="-190500">
              <a:buFontTx/>
              <a:buChar char="•"/>
            </a:pPr>
            <a:r>
              <a:rPr lang="en-US" sz="2000" dirty="0">
                <a:latin typeface="Arial" charset="0"/>
              </a:rPr>
              <a:t>Some life stages can be skipped</a:t>
            </a:r>
          </a:p>
        </p:txBody>
      </p:sp>
      <p:sp>
        <p:nvSpPr>
          <p:cNvPr id="56342" name="Arc 22"/>
          <p:cNvSpPr>
            <a:spLocks/>
          </p:cNvSpPr>
          <p:nvPr/>
        </p:nvSpPr>
        <p:spPr bwMode="auto">
          <a:xfrm>
            <a:off x="1676400" y="2346325"/>
            <a:ext cx="2286000" cy="1069975"/>
          </a:xfrm>
          <a:custGeom>
            <a:avLst/>
            <a:gdLst>
              <a:gd name="G0" fmla="+- 21598 0 0"/>
              <a:gd name="G1" fmla="+- 21600 0 0"/>
              <a:gd name="G2" fmla="+- 21600 0 0"/>
              <a:gd name="T0" fmla="*/ 0 w 43198"/>
              <a:gd name="T1" fmla="*/ 21328 h 21600"/>
              <a:gd name="T2" fmla="*/ 43198 w 43198"/>
              <a:gd name="T3" fmla="*/ 21600 h 21600"/>
              <a:gd name="T4" fmla="*/ 21598 w 43198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3198" h="21600" fill="none" extrusionOk="0">
                <a:moveTo>
                  <a:pt x="-1" y="21327"/>
                </a:moveTo>
                <a:cubicBezTo>
                  <a:pt x="148" y="9505"/>
                  <a:pt x="9774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</a:path>
              <a:path w="43198" h="21600" stroke="0" extrusionOk="0">
                <a:moveTo>
                  <a:pt x="-1" y="21327"/>
                </a:moveTo>
                <a:cubicBezTo>
                  <a:pt x="148" y="9505"/>
                  <a:pt x="9774" y="-1"/>
                  <a:pt x="21598" y="0"/>
                </a:cubicBezTo>
                <a:cubicBezTo>
                  <a:pt x="33527" y="0"/>
                  <a:pt x="43198" y="9670"/>
                  <a:pt x="43198" y="21600"/>
                </a:cubicBezTo>
                <a:lnTo>
                  <a:pt x="21598" y="21600"/>
                </a:lnTo>
                <a:close/>
              </a:path>
            </a:pathLst>
          </a:custGeom>
          <a:noFill/>
          <a:ln w="28575">
            <a:solidFill>
              <a:srgbClr val="FF99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6343" name="Text Box 23"/>
          <p:cNvSpPr txBox="1">
            <a:spLocks noChangeArrowheads="1"/>
          </p:cNvSpPr>
          <p:nvPr/>
        </p:nvSpPr>
        <p:spPr bwMode="auto">
          <a:xfrm>
            <a:off x="2193925" y="5670550"/>
            <a:ext cx="451642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i="1" dirty="0">
                <a:solidFill>
                  <a:srgbClr val="339933"/>
                </a:solidFill>
              </a:rPr>
              <a:t>Item status are not managed by </a:t>
            </a:r>
            <a:r>
              <a:rPr lang="en-US" i="1" dirty="0" smtClean="0">
                <a:solidFill>
                  <a:srgbClr val="339933"/>
                </a:solidFill>
              </a:rPr>
              <a:t>e-Prelude</a:t>
            </a:r>
            <a:endParaRPr lang="en-US" i="1" dirty="0">
              <a:solidFill>
                <a:srgbClr val="339933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BFE96-8286-4AB3-8757-B44F3E49CA6E}" type="slidenum">
              <a:rPr lang="en-US"/>
              <a:pPr/>
              <a:t>12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7772400" cy="1143000"/>
          </a:xfrm>
        </p:spPr>
        <p:txBody>
          <a:bodyPr/>
          <a:lstStyle/>
          <a:p>
            <a:r>
              <a:rPr lang="en-US" sz="4000"/>
              <a:t>Units of measure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01000" cy="4114800"/>
          </a:xfrm>
        </p:spPr>
        <p:txBody>
          <a:bodyPr/>
          <a:lstStyle/>
          <a:p>
            <a:r>
              <a:rPr lang="en-US" sz="2800" dirty="0" smtClean="0"/>
              <a:t>The unit of measurement describes the unit in which the item is managed within the company</a:t>
            </a:r>
            <a:endParaRPr lang="en-US" sz="2800" dirty="0">
              <a:solidFill>
                <a:srgbClr val="339933"/>
              </a:solidFill>
            </a:endParaRPr>
          </a:p>
          <a:p>
            <a:pPr lvl="1"/>
            <a:r>
              <a:rPr lang="en-US" sz="2400" dirty="0"/>
              <a:t>examples: part, </a:t>
            </a:r>
            <a:r>
              <a:rPr lang="en-US" sz="2400" dirty="0" smtClean="0"/>
              <a:t>pound, </a:t>
            </a:r>
            <a:r>
              <a:rPr lang="en-US" sz="2400" dirty="0"/>
              <a:t>meter, …</a:t>
            </a:r>
          </a:p>
          <a:p>
            <a:r>
              <a:rPr lang="en-US" sz="2800" dirty="0" smtClean="0"/>
              <a:t>We also specify the number of decimals in the stock management according to the desired precision</a:t>
            </a:r>
            <a:endParaRPr lang="en-US" sz="2800" dirty="0"/>
          </a:p>
          <a:p>
            <a:pPr lvl="1"/>
            <a:r>
              <a:rPr lang="en-US" sz="2400" dirty="0"/>
              <a:t>0 : 25 kg</a:t>
            </a:r>
          </a:p>
          <a:p>
            <a:pPr lvl="1"/>
            <a:r>
              <a:rPr lang="en-US" sz="2400" dirty="0"/>
              <a:t>3 : 1.253 kg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F1B0F-EE4C-482D-8948-D3680F2698ED}" type="slidenum">
              <a:rPr lang="en-US"/>
              <a:pPr/>
              <a:t>13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Warehouses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66856" cy="4114800"/>
          </a:xfrm>
        </p:spPr>
        <p:txBody>
          <a:bodyPr/>
          <a:lstStyle/>
          <a:p>
            <a:pPr>
              <a:tabLst>
                <a:tab pos="1905000" algn="l"/>
              </a:tabLst>
            </a:pPr>
            <a:r>
              <a:rPr lang="en-US" sz="2800" dirty="0">
                <a:solidFill>
                  <a:srgbClr val="339933"/>
                </a:solidFill>
              </a:rPr>
              <a:t>Physical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339933"/>
                </a:solidFill>
              </a:rPr>
              <a:t>Warehouses</a:t>
            </a:r>
            <a:endParaRPr lang="en-US" sz="2800" dirty="0" smtClean="0"/>
          </a:p>
          <a:p>
            <a:pPr lvl="1">
              <a:tabLst>
                <a:tab pos="1905000" algn="l"/>
              </a:tabLst>
            </a:pPr>
            <a:r>
              <a:rPr lang="en-US" sz="2400" dirty="0" smtClean="0"/>
              <a:t>Geographical locations in which items can be stored</a:t>
            </a:r>
            <a:endParaRPr lang="en-US" sz="2400" dirty="0" smtClean="0"/>
          </a:p>
          <a:p>
            <a:pPr lvl="1">
              <a:tabLst>
                <a:tab pos="1905000" algn="l"/>
              </a:tabLst>
            </a:pPr>
            <a:r>
              <a:rPr lang="en-US" sz="2400" dirty="0" smtClean="0"/>
              <a:t>examples</a:t>
            </a:r>
            <a:r>
              <a:rPr lang="en-US" sz="2400" dirty="0"/>
              <a:t>:</a:t>
            </a:r>
          </a:p>
          <a:p>
            <a:pPr lvl="2">
              <a:tabLst>
                <a:tab pos="1905000" algn="l"/>
              </a:tabLst>
            </a:pPr>
            <a:r>
              <a:rPr lang="en-US" sz="2000" dirty="0"/>
              <a:t>RM: 	Raw material warehouse</a:t>
            </a:r>
          </a:p>
          <a:p>
            <a:pPr lvl="2">
              <a:tabLst>
                <a:tab pos="1905000" algn="l"/>
              </a:tabLst>
            </a:pPr>
            <a:r>
              <a:rPr lang="en-US" sz="2000" dirty="0"/>
              <a:t>SF: 	Semi-finished products warehouse</a:t>
            </a:r>
          </a:p>
          <a:p>
            <a:pPr lvl="2">
              <a:tabLst>
                <a:tab pos="1905000" algn="l"/>
              </a:tabLst>
            </a:pPr>
            <a:r>
              <a:rPr lang="en-US" sz="2000" dirty="0"/>
              <a:t>FG: 	Finished goods warehouse</a:t>
            </a:r>
          </a:p>
          <a:p>
            <a:pPr>
              <a:tabLst>
                <a:tab pos="1905000" algn="l"/>
              </a:tabLst>
            </a:pPr>
            <a:r>
              <a:rPr lang="en-US" sz="2800" dirty="0"/>
              <a:t>Inventory reports per warehouse</a:t>
            </a:r>
          </a:p>
          <a:p>
            <a:pPr>
              <a:tabLst>
                <a:tab pos="1905000" algn="l"/>
              </a:tabLst>
            </a:pPr>
            <a:endParaRPr lang="en-US" dirty="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250825" y="981075"/>
            <a:ext cx="87136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/>
              <a:t>Access: </a:t>
            </a:r>
            <a:r>
              <a:rPr lang="en-US" sz="2400" dirty="0" smtClean="0">
                <a:solidFill>
                  <a:srgbClr val="339933"/>
                </a:solidFill>
              </a:rPr>
              <a:t>Logistics </a:t>
            </a:r>
            <a:r>
              <a:rPr lang="en-US" sz="2400" dirty="0" smtClean="0"/>
              <a:t>Menu</a:t>
            </a:r>
            <a:r>
              <a:rPr lang="en-US" sz="2400" dirty="0"/>
              <a:t>, </a:t>
            </a:r>
            <a:r>
              <a:rPr lang="en-US" sz="2400" dirty="0" smtClean="0">
                <a:solidFill>
                  <a:srgbClr val="339933"/>
                </a:solidFill>
              </a:rPr>
              <a:t>Warehouse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339933"/>
                </a:solidFill>
              </a:rPr>
              <a:t>Table </a:t>
            </a:r>
            <a:r>
              <a:rPr lang="en-US" sz="2400" dirty="0">
                <a:solidFill>
                  <a:srgbClr val="339933"/>
                </a:solidFill>
              </a:rPr>
              <a:t>Maintenance</a:t>
            </a:r>
            <a:r>
              <a:rPr lang="en-US" sz="2400" dirty="0"/>
              <a:t> Option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5" name="Picture 10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8507730" cy="2393633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499CD-99FF-48AA-AD79-4228D0417E5A}" type="slidenum">
              <a:rPr lang="en-US"/>
              <a:pPr/>
              <a:t>14</a:t>
            </a:fld>
            <a:endParaRPr lang="en-US"/>
          </a:p>
        </p:txBody>
      </p:sp>
      <p:sp>
        <p:nvSpPr>
          <p:cNvPr id="593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64575" cy="1143000"/>
          </a:xfrm>
        </p:spPr>
        <p:txBody>
          <a:bodyPr/>
          <a:lstStyle/>
          <a:p>
            <a:r>
              <a:rPr lang="en-US" sz="4000"/>
              <a:t>Warehouse available for MRP or not</a:t>
            </a:r>
          </a:p>
        </p:txBody>
      </p:sp>
      <p:sp>
        <p:nvSpPr>
          <p:cNvPr id="59396" name="Text Box 1028"/>
          <p:cNvSpPr txBox="1">
            <a:spLocks noChangeArrowheads="1"/>
          </p:cNvSpPr>
          <p:nvPr/>
        </p:nvSpPr>
        <p:spPr bwMode="auto">
          <a:xfrm>
            <a:off x="533400" y="5029200"/>
            <a:ext cx="5046663" cy="641350"/>
          </a:xfrm>
          <a:prstGeom prst="rect">
            <a:avLst/>
          </a:prstGeom>
          <a:solidFill>
            <a:srgbClr val="00CC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Specifies if the inventories in this warehouse can be taken into account by the MRP function</a:t>
            </a:r>
          </a:p>
        </p:txBody>
      </p:sp>
      <p:sp>
        <p:nvSpPr>
          <p:cNvPr id="59398" name="Line 1030"/>
          <p:cNvSpPr>
            <a:spLocks noChangeShapeType="1"/>
          </p:cNvSpPr>
          <p:nvPr/>
        </p:nvSpPr>
        <p:spPr bwMode="auto">
          <a:xfrm flipV="1">
            <a:off x="1524000" y="3356992"/>
            <a:ext cx="1895872" cy="1672208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59399" name="Text Box 1031"/>
          <p:cNvSpPr txBox="1">
            <a:spLocks noChangeArrowheads="1"/>
          </p:cNvSpPr>
          <p:nvPr/>
        </p:nvSpPr>
        <p:spPr bwMode="auto">
          <a:xfrm>
            <a:off x="5651500" y="4292600"/>
            <a:ext cx="2652713" cy="641350"/>
          </a:xfrm>
          <a:prstGeom prst="rect">
            <a:avLst/>
          </a:prstGeom>
          <a:solidFill>
            <a:srgbClr val="00CC66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/>
              <a:t>Indicates the warehouse capacity</a:t>
            </a:r>
          </a:p>
        </p:txBody>
      </p:sp>
      <p:sp>
        <p:nvSpPr>
          <p:cNvPr id="59400" name="Line 1032"/>
          <p:cNvSpPr>
            <a:spLocks noChangeShapeType="1"/>
          </p:cNvSpPr>
          <p:nvPr/>
        </p:nvSpPr>
        <p:spPr bwMode="auto">
          <a:xfrm flipH="1" flipV="1">
            <a:off x="3995935" y="3428999"/>
            <a:ext cx="1728589" cy="936625"/>
          </a:xfrm>
          <a:prstGeom prst="line">
            <a:avLst/>
          </a:prstGeom>
          <a:noFill/>
          <a:ln w="28575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03B96-AD25-406A-9142-6E70BB4E649A}" type="slidenum">
              <a:rPr lang="en-US"/>
              <a:pPr/>
              <a:t>15</a:t>
            </a:fld>
            <a:endParaRPr lang="en-US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categories and natures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752600"/>
            <a:ext cx="7772400" cy="4114800"/>
          </a:xfrm>
          <a:ln/>
        </p:spPr>
        <p:txBody>
          <a:bodyPr/>
          <a:lstStyle/>
          <a:p>
            <a:r>
              <a:rPr lang="en-US" sz="2800" b="1">
                <a:solidFill>
                  <a:srgbClr val="339933"/>
                </a:solidFill>
              </a:rPr>
              <a:t>Categories</a:t>
            </a:r>
          </a:p>
          <a:p>
            <a:pPr lvl="1"/>
            <a:r>
              <a:rPr lang="en-US" sz="2400"/>
              <a:t>Grouping of items by commercial families</a:t>
            </a:r>
          </a:p>
          <a:p>
            <a:pPr lvl="1"/>
            <a:r>
              <a:rPr lang="en-US" sz="2400"/>
              <a:t>linked to general ledger</a:t>
            </a:r>
          </a:p>
          <a:p>
            <a:r>
              <a:rPr lang="en-US" sz="2800" b="1">
                <a:solidFill>
                  <a:srgbClr val="339933"/>
                </a:solidFill>
              </a:rPr>
              <a:t>Natures</a:t>
            </a:r>
          </a:p>
          <a:p>
            <a:pPr lvl="1"/>
            <a:r>
              <a:rPr lang="en-US" sz="2400"/>
              <a:t>Grouping on physical or technical characteristics </a:t>
            </a:r>
          </a:p>
          <a:p>
            <a:pPr lvl="1"/>
            <a:r>
              <a:rPr lang="en-US" sz="2400"/>
              <a:t>ex: plastic parts, screws...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55E6A-03F8-4084-8982-E00EFB1F2B9C}" type="slidenum">
              <a:rPr lang="en-US"/>
              <a:pPr/>
              <a:t>16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ABC classes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r>
              <a:rPr lang="en-US" sz="2800" smtClean="0"/>
              <a:t>Characterize the economic importance of each item</a:t>
            </a:r>
            <a:endParaRPr lang="en-US" sz="2800"/>
          </a:p>
          <a:p>
            <a:r>
              <a:rPr lang="en-US" sz="2800" smtClean="0"/>
              <a:t>Classification according to consumption value</a:t>
            </a:r>
            <a:endParaRPr lang="en-US" sz="2800"/>
          </a:p>
          <a:p>
            <a:r>
              <a:rPr lang="en-US" sz="2800" smtClean="0"/>
              <a:t>Relations to Reorder Policy</a:t>
            </a:r>
            <a:endParaRPr 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758F-6DD1-46AE-ACC5-1968CBD141F8}" type="slidenum">
              <a:rPr lang="en-US"/>
              <a:pPr/>
              <a:t>17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Planners / Buyers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>
              <a:tabLst>
                <a:tab pos="3429000" algn="l"/>
              </a:tabLst>
            </a:pPr>
            <a:r>
              <a:rPr lang="en-US"/>
              <a:t>Agent in charge of managing the supply of the item</a:t>
            </a:r>
          </a:p>
          <a:p>
            <a:pPr>
              <a:tabLst>
                <a:tab pos="3429000" algn="l"/>
              </a:tabLst>
            </a:pPr>
            <a:r>
              <a:rPr lang="en-US">
                <a:solidFill>
                  <a:srgbClr val="339933"/>
                </a:solidFill>
              </a:rPr>
              <a:t>Purchased</a:t>
            </a:r>
            <a:r>
              <a:rPr lang="en-US"/>
              <a:t> Item: it is the </a:t>
            </a:r>
            <a:r>
              <a:rPr lang="en-US">
                <a:solidFill>
                  <a:srgbClr val="339933"/>
                </a:solidFill>
              </a:rPr>
              <a:t>buyer</a:t>
            </a:r>
          </a:p>
          <a:p>
            <a:pPr>
              <a:tabLst>
                <a:tab pos="3429000" algn="l"/>
              </a:tabLst>
            </a:pPr>
            <a:r>
              <a:rPr lang="en-US">
                <a:solidFill>
                  <a:srgbClr val="339933"/>
                </a:solidFill>
              </a:rPr>
              <a:t>Manufactured</a:t>
            </a:r>
            <a:r>
              <a:rPr lang="en-US"/>
              <a:t> Item: it is the </a:t>
            </a:r>
            <a:r>
              <a:rPr lang="en-US">
                <a:solidFill>
                  <a:srgbClr val="339933"/>
                </a:solidFill>
              </a:rPr>
              <a:t>planner</a:t>
            </a:r>
          </a:p>
          <a:p>
            <a:pPr>
              <a:tabLst>
                <a:tab pos="3429000" algn="l"/>
              </a:tabLst>
            </a:pPr>
            <a:r>
              <a:rPr lang="en-US"/>
              <a:t>Specific reports per buyer / planner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D5A87-5C29-4CA1-AB11-A84E02A815F7}" type="slidenum">
              <a:rPr lang="en-US"/>
              <a:pPr/>
              <a:t>18</a:t>
            </a:fld>
            <a:endParaRPr lang="en-US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Inventory status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981200"/>
            <a:ext cx="7772400" cy="4114800"/>
          </a:xfrm>
        </p:spPr>
        <p:txBody>
          <a:bodyPr/>
          <a:lstStyle/>
          <a:p>
            <a:r>
              <a:rPr lang="en-US"/>
              <a:t>The notion of </a:t>
            </a:r>
            <a:r>
              <a:rPr lang="en-US">
                <a:solidFill>
                  <a:srgbClr val="339933"/>
                </a:solidFill>
              </a:rPr>
              <a:t>inventory</a:t>
            </a:r>
            <a:r>
              <a:rPr lang="en-US"/>
              <a:t> </a:t>
            </a:r>
            <a:r>
              <a:rPr lang="en-US">
                <a:solidFill>
                  <a:srgbClr val="339933"/>
                </a:solidFill>
              </a:rPr>
              <a:t>status </a:t>
            </a:r>
            <a:r>
              <a:rPr lang="en-US"/>
              <a:t>is described in the</a:t>
            </a:r>
            <a:r>
              <a:rPr lang="en-US">
                <a:solidFill>
                  <a:srgbClr val="339933"/>
                </a:solidFill>
              </a:rPr>
              <a:t> Inventory Management </a:t>
            </a:r>
            <a:r>
              <a:rPr lang="en-US"/>
              <a:t>presentation</a:t>
            </a:r>
          </a:p>
          <a:p>
            <a:r>
              <a:rPr lang="en-US"/>
              <a:t>For each item, it is the default status for inventory transactions</a:t>
            </a:r>
          </a:p>
          <a:p>
            <a:pPr lvl="1"/>
            <a:r>
              <a:rPr lang="en-US"/>
              <a:t>example: a purchased item has to be inspected before it can be used by the workshop -&gt; default status : </a:t>
            </a:r>
            <a:r>
              <a:rPr lang="en-US" b="1">
                <a:solidFill>
                  <a:srgbClr val="339933"/>
                </a:solidFill>
              </a:rPr>
              <a:t>INSP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686247-483D-45BB-BE00-49D1D5BC1EC9}" type="slidenum">
              <a:rPr lang="en-US"/>
              <a:pPr/>
              <a:t>19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weight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01000" cy="4572000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en-US" sz="2800"/>
              <a:t>Item weight in its unit of measure</a:t>
            </a:r>
          </a:p>
          <a:p>
            <a:pPr>
              <a:spcBef>
                <a:spcPct val="50000"/>
              </a:spcBef>
            </a:pPr>
            <a:r>
              <a:rPr lang="en-US" sz="2800"/>
              <a:t>Allows to plan packaging and transportation</a:t>
            </a:r>
          </a:p>
          <a:p>
            <a:pPr>
              <a:spcBef>
                <a:spcPct val="50000"/>
              </a:spcBef>
            </a:pPr>
            <a:r>
              <a:rPr lang="en-US" sz="2800"/>
              <a:t>Automatic calculation of the weight of a parent item with the weight of its components</a:t>
            </a:r>
            <a:br>
              <a:rPr lang="en-US" sz="2800"/>
            </a:br>
            <a:r>
              <a:rPr lang="en-US" sz="2400" i="1">
                <a:solidFill>
                  <a:srgbClr val="339933"/>
                </a:solidFill>
              </a:rPr>
              <a:t>by the cost roll-up function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1A442-249D-41AA-9F73-9CD10150153D}" type="slidenum">
              <a:rPr lang="en-US"/>
              <a:pPr/>
              <a:t>2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567613" cy="1143000"/>
          </a:xfrm>
        </p:spPr>
        <p:txBody>
          <a:bodyPr/>
          <a:lstStyle/>
          <a:p>
            <a:r>
              <a:rPr lang="en-US"/>
              <a:t>Item Management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114800"/>
          </a:xfrm>
        </p:spPr>
        <p:txBody>
          <a:bodyPr/>
          <a:lstStyle/>
          <a:p>
            <a:r>
              <a:rPr lang="en-US"/>
              <a:t>Content</a:t>
            </a:r>
          </a:p>
          <a:p>
            <a:pPr lvl="1"/>
            <a:r>
              <a:rPr lang="en-US"/>
              <a:t>Codification</a:t>
            </a:r>
          </a:p>
          <a:p>
            <a:pPr lvl="1"/>
            <a:r>
              <a:rPr lang="en-US"/>
              <a:t>Item attributes </a:t>
            </a:r>
          </a:p>
          <a:p>
            <a:pPr lvl="1"/>
            <a:r>
              <a:rPr lang="en-US"/>
              <a:t>Stock unit of measure and purchasing unit of measure</a:t>
            </a:r>
          </a:p>
          <a:p>
            <a:pPr lvl="1"/>
            <a:r>
              <a:rPr lang="en-US"/>
              <a:t>Phantom Items</a:t>
            </a:r>
          </a:p>
          <a:p>
            <a:pPr lvl="1"/>
            <a:r>
              <a:rPr lang="en-US"/>
              <a:t>Non stocked items</a:t>
            </a:r>
          </a:p>
          <a:p>
            <a:pPr lvl="1"/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515AE-EB7F-4166-91DF-203FDEADF2B2}" type="slidenum">
              <a:rPr lang="en-US"/>
              <a:pPr/>
              <a:t>20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Volume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item volume is described as the number of units which can be stored on a pallet</a:t>
            </a:r>
          </a:p>
          <a:p>
            <a:r>
              <a:rPr lang="en-US"/>
              <a:t>Allows to calculate </a:t>
            </a:r>
          </a:p>
          <a:p>
            <a:pPr lvl="1"/>
            <a:r>
              <a:rPr lang="en-US"/>
              <a:t>The volume of flows of goods (in number of pallets to ship and to receive)</a:t>
            </a:r>
          </a:p>
          <a:p>
            <a:pPr lvl="1"/>
            <a:r>
              <a:rPr lang="en-US"/>
              <a:t>The warehouse capacity utilization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764C6E-6159-4D7D-9673-4813D3E50926}" type="slidenum">
              <a:rPr lang="en-US"/>
              <a:pPr/>
              <a:t>21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458200" cy="1143000"/>
          </a:xfrm>
        </p:spPr>
        <p:txBody>
          <a:bodyPr/>
          <a:lstStyle/>
          <a:p>
            <a:r>
              <a:rPr lang="en-US" dirty="0" smtClean="0"/>
              <a:t>Stocking </a:t>
            </a:r>
            <a:r>
              <a:rPr lang="en-US" dirty="0"/>
              <a:t>unit and purchasing unit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010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The unit in which a product is purchased may be different from the unit in which the product is managed internally</a:t>
            </a:r>
            <a:endParaRPr lang="en-US" sz="28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example: 10 m sheet strips are purchased and managed in meters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We specify a conversion coefficient between units (ex: </a:t>
            </a:r>
            <a:r>
              <a:rPr lang="en-US" sz="2400" dirty="0"/>
              <a:t>10)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Different suppliers of the same item may have different purchasing units</a:t>
            </a:r>
            <a:endParaRPr lang="en-US" sz="2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29" name="Picture 10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8527733" cy="4020502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5F902-C02C-43C2-99E5-255C45026D19}" type="slidenum">
              <a:rPr lang="en-US"/>
              <a:pPr/>
              <a:t>22</a:t>
            </a:fld>
            <a:endParaRPr lang="en-US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664575" cy="1143000"/>
          </a:xfrm>
        </p:spPr>
        <p:txBody>
          <a:bodyPr/>
          <a:lstStyle/>
          <a:p>
            <a:r>
              <a:rPr lang="en-US"/>
              <a:t>Stock unit and purchasing unit</a:t>
            </a:r>
          </a:p>
        </p:txBody>
      </p:sp>
      <p:sp>
        <p:nvSpPr>
          <p:cNvPr id="60420" name="AutoShape 4"/>
          <p:cNvSpPr>
            <a:spLocks noChangeArrowheads="1"/>
          </p:cNvSpPr>
          <p:nvPr/>
        </p:nvSpPr>
        <p:spPr bwMode="auto">
          <a:xfrm>
            <a:off x="304800" y="2564904"/>
            <a:ext cx="2286000" cy="762000"/>
          </a:xfrm>
          <a:prstGeom prst="wedgeRoundRectCallout">
            <a:avLst>
              <a:gd name="adj1" fmla="val 91667"/>
              <a:gd name="adj2" fmla="val 402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Stock unit of measure</a:t>
            </a:r>
          </a:p>
          <a:p>
            <a:pPr algn="ctr"/>
            <a:r>
              <a:rPr lang="en-US"/>
              <a:t>(item window)</a:t>
            </a:r>
          </a:p>
        </p:txBody>
      </p:sp>
      <p:sp>
        <p:nvSpPr>
          <p:cNvPr id="60421" name="AutoShape 5"/>
          <p:cNvSpPr>
            <a:spLocks noChangeArrowheads="1"/>
          </p:cNvSpPr>
          <p:nvPr/>
        </p:nvSpPr>
        <p:spPr bwMode="auto">
          <a:xfrm>
            <a:off x="4427538" y="4823048"/>
            <a:ext cx="2667000" cy="838200"/>
          </a:xfrm>
          <a:prstGeom prst="wedgeRoundRectCallout">
            <a:avLst>
              <a:gd name="adj1" fmla="val -69106"/>
              <a:gd name="adj2" fmla="val -12178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Purchasing unit and</a:t>
            </a:r>
          </a:p>
          <a:p>
            <a:pPr algn="ctr"/>
            <a:r>
              <a:rPr lang="en-US"/>
              <a:t>conversion coefficient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2F387-7749-4FFA-B71D-3BFC1FF2CBB7}" type="slidenum">
              <a:rPr lang="en-US"/>
              <a:pPr/>
              <a:t>23</a:t>
            </a:fld>
            <a:endParaRPr lang="en-US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Packaging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vendor's multiple sales unit</a:t>
            </a:r>
          </a:p>
          <a:p>
            <a:pPr lvl="1"/>
            <a:r>
              <a:rPr lang="en-US" dirty="0" smtClean="0"/>
              <a:t>example: Pallets of 8 drums</a:t>
            </a:r>
          </a:p>
          <a:p>
            <a:pPr lvl="1"/>
            <a:r>
              <a:rPr lang="en-US" dirty="0" smtClean="0"/>
              <a:t>We will have to order a multiple of the packaging quantity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9A8CD-6004-4B50-9E59-3F864EE15275}" type="slidenum">
              <a:rPr lang="en-US"/>
              <a:pPr/>
              <a:t>24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Phantom Items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7467600" cy="4419600"/>
          </a:xfrm>
        </p:spPr>
        <p:txBody>
          <a:bodyPr/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dirty="0" smtClean="0"/>
              <a:t>Allows to structure the BOMs</a:t>
            </a:r>
            <a:endParaRPr lang="en-US" sz="28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dirty="0" smtClean="0"/>
              <a:t>Allows to create common BOMs</a:t>
            </a:r>
            <a:endParaRPr lang="en-US" sz="28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dirty="0" smtClean="0"/>
              <a:t>Can not give rise to work orders and cannot be stored </a:t>
            </a:r>
            <a:endParaRPr lang="en-US" sz="2800" dirty="0"/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sz="2800" dirty="0" smtClean="0"/>
              <a:t>Are "transparent" in the requirements calculation procedure</a:t>
            </a:r>
            <a:endParaRPr lang="en-US" sz="2800" dirty="0"/>
          </a:p>
          <a:p>
            <a:pPr>
              <a:buFontTx/>
              <a:buNone/>
            </a:pPr>
            <a:r>
              <a:rPr lang="en-US" sz="2400" dirty="0" smtClean="0"/>
              <a:t>They will be treated in the slideshow on the BOM management</a:t>
            </a:r>
            <a:endParaRPr lang="en-US" sz="2400" i="1" dirty="0">
              <a:solidFill>
                <a:srgbClr val="339933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2CB2A-F26D-4246-B358-36348F8C18B6}" type="slidenum">
              <a:rPr lang="en-US"/>
              <a:pPr/>
              <a:t>25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Non-stocked Items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001000" cy="35814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Articles </a:t>
            </a:r>
            <a:r>
              <a:rPr lang="en-US" sz="2400" dirty="0" smtClean="0"/>
              <a:t>which cannot </a:t>
            </a:r>
            <a:r>
              <a:rPr lang="en-US" sz="2400" dirty="0" smtClean="0"/>
              <a:t>be physically stored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Do not have BOM or manufacturing routing</a:t>
            </a:r>
            <a:endParaRPr lang="en-US" sz="2400" dirty="0"/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Can be used in BOMs to indicate material or intangible elements used in the item valuation</a:t>
            </a:r>
            <a:endParaRPr lang="en-US" sz="2400" dirty="0"/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examples: oil, rags, paper, screws…</a:t>
            </a:r>
            <a:endParaRPr lang="en-US" sz="2400" dirty="0" smtClean="0"/>
          </a:p>
          <a:p>
            <a:pPr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400" dirty="0" smtClean="0"/>
              <a:t>Can </a:t>
            </a:r>
            <a:r>
              <a:rPr lang="en-US" sz="2400" dirty="0" smtClean="0"/>
              <a:t>also be </a:t>
            </a:r>
            <a:r>
              <a:rPr lang="en-US" sz="2400" dirty="0" smtClean="0"/>
              <a:t>used to invoice services or </a:t>
            </a:r>
            <a:r>
              <a:rPr lang="en-US" sz="2400" dirty="0" smtClean="0"/>
              <a:t>labor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000" dirty="0" smtClean="0"/>
              <a:t>Hours of maintenance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r>
              <a:rPr lang="en-US" sz="2000" dirty="0" smtClean="0"/>
              <a:t>Packaging</a:t>
            </a:r>
            <a:endParaRPr lang="en-US" sz="2000" dirty="0" smtClean="0"/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</a:pPr>
            <a:endParaRPr lang="en-US" sz="2400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FontTx/>
              <a:buNone/>
            </a:pPr>
            <a:r>
              <a:rPr lang="en-US" sz="2000" i="1" dirty="0" smtClean="0">
                <a:solidFill>
                  <a:srgbClr val="339933"/>
                </a:solidFill>
              </a:rPr>
              <a:t>Not to be confused with the Item reorder policy "Not managed"</a:t>
            </a:r>
          </a:p>
          <a:p>
            <a:pPr lvl="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FontTx/>
              <a:buNone/>
            </a:pPr>
            <a:endParaRPr lang="en-US" sz="2400" dirty="0">
              <a:solidFill>
                <a:srgbClr val="339933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E7DF-AAB3-4DE8-A1BE-ADCE63AA315C}" type="slidenum">
              <a:rPr lang="en-US"/>
              <a:pPr/>
              <a:t>26</a:t>
            </a:fld>
            <a:endParaRPr lang="en-US"/>
          </a:p>
        </p:txBody>
      </p:sp>
      <p:sp>
        <p:nvSpPr>
          <p:cNvPr id="63490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Management Parameters</a:t>
            </a:r>
          </a:p>
        </p:txBody>
      </p:sp>
      <p:sp>
        <p:nvSpPr>
          <p:cNvPr id="63491" name="Text Box 2051"/>
          <p:cNvSpPr txBox="1">
            <a:spLocks noChangeArrowheads="1"/>
          </p:cNvSpPr>
          <p:nvPr/>
        </p:nvSpPr>
        <p:spPr bwMode="auto">
          <a:xfrm>
            <a:off x="457200" y="2286000"/>
            <a:ext cx="7427913" cy="157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r>
              <a:rPr lang="en-US" sz="2400" b="1">
                <a:solidFill>
                  <a:srgbClr val="339933"/>
                </a:solidFill>
              </a:rPr>
              <a:t>Will be described in the presentation about production planning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3CC061-EC33-4B88-A281-9E6023C1E52B}" type="slidenum">
              <a:rPr lang="en-US"/>
              <a:pPr/>
              <a:t>3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Which Items should be recorded?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4876800"/>
          </a:xfrm>
        </p:spPr>
        <p:txBody>
          <a:bodyPr/>
          <a:lstStyle/>
          <a:p>
            <a:r>
              <a:rPr lang="en-US" sz="2800"/>
              <a:t>Finished goods</a:t>
            </a:r>
          </a:p>
          <a:p>
            <a:r>
              <a:rPr lang="en-US" sz="2800"/>
              <a:t>Sub-assembly or intermediate products</a:t>
            </a:r>
          </a:p>
          <a:p>
            <a:pPr lvl="1"/>
            <a:r>
              <a:rPr lang="en-US" sz="2400"/>
              <a:t>Manufactured or sub-contracted</a:t>
            </a:r>
          </a:p>
          <a:p>
            <a:r>
              <a:rPr lang="en-US" sz="2800"/>
              <a:t>Purchased goods </a:t>
            </a:r>
          </a:p>
          <a:p>
            <a:pPr lvl="1"/>
            <a:r>
              <a:rPr lang="en-US" sz="2400"/>
              <a:t>Raw materials et components</a:t>
            </a:r>
          </a:p>
          <a:p>
            <a:r>
              <a:rPr lang="en-US" sz="2800"/>
              <a:t>Trade goods</a:t>
            </a:r>
          </a:p>
          <a:p>
            <a:pPr lvl="1"/>
            <a:r>
              <a:rPr lang="en-US" sz="2400"/>
              <a:t>Purchased and sold without any transformation</a:t>
            </a:r>
          </a:p>
          <a:p>
            <a:r>
              <a:rPr lang="en-US" sz="2800"/>
              <a:t>Packaging</a:t>
            </a:r>
          </a:p>
          <a:p>
            <a:pPr lvl="1"/>
            <a:r>
              <a:rPr lang="en-US" sz="2400"/>
              <a:t>boxes, ...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F7956-15F5-4F19-A863-DDB8C2CE7471}" type="slidenum">
              <a:rPr lang="en-US"/>
              <a:pPr/>
              <a:t>4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Items involved</a:t>
            </a:r>
          </a:p>
        </p:txBody>
      </p:sp>
      <p:sp>
        <p:nvSpPr>
          <p:cNvPr id="46083" name="Line 3"/>
          <p:cNvSpPr>
            <a:spLocks noChangeShapeType="1"/>
          </p:cNvSpPr>
          <p:nvPr/>
        </p:nvSpPr>
        <p:spPr bwMode="auto">
          <a:xfrm>
            <a:off x="571500" y="3009900"/>
            <a:ext cx="813435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266700" y="1889125"/>
            <a:ext cx="283845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762000"/>
            <a:r>
              <a:rPr lang="en-US" sz="2400" b="1">
                <a:solidFill>
                  <a:srgbClr val="339933"/>
                </a:solidFill>
                <a:latin typeface="Arial" charset="0"/>
              </a:rPr>
              <a:t>Purchased goods</a:t>
            </a:r>
            <a:r>
              <a:rPr lang="en-US" sz="2000">
                <a:latin typeface="Arial" charset="0"/>
              </a:rPr>
              <a:t> </a:t>
            </a:r>
          </a:p>
          <a:p>
            <a:pPr marL="190500" lvl="1" algn="ctr" defTabSz="762000"/>
            <a:r>
              <a:rPr lang="en-US" sz="2000">
                <a:latin typeface="Arial" charset="0"/>
              </a:rPr>
              <a:t>Raw materials and components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219450" y="1889125"/>
            <a:ext cx="318135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762000"/>
            <a:r>
              <a:rPr lang="en-US" sz="2400" b="1">
                <a:solidFill>
                  <a:srgbClr val="339933"/>
                </a:solidFill>
                <a:latin typeface="Arial" charset="0"/>
              </a:rPr>
              <a:t>Sub-assemblies</a:t>
            </a:r>
            <a:endParaRPr lang="en-US" sz="2000" b="1">
              <a:solidFill>
                <a:srgbClr val="339933"/>
              </a:solidFill>
              <a:latin typeface="Arial" charset="0"/>
            </a:endParaRPr>
          </a:p>
          <a:p>
            <a:pPr marL="190500" lvl="1" algn="ctr" defTabSz="762000"/>
            <a:r>
              <a:rPr lang="en-US" sz="2000">
                <a:latin typeface="Arial" charset="0"/>
              </a:rPr>
              <a:t>manufactured </a:t>
            </a:r>
            <a:br>
              <a:rPr lang="en-US" sz="2000">
                <a:latin typeface="Arial" charset="0"/>
              </a:rPr>
            </a:br>
            <a:r>
              <a:rPr lang="en-US" sz="2000">
                <a:latin typeface="Arial" charset="0"/>
              </a:rPr>
              <a:t>or sub-contracted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6232525" y="2381250"/>
            <a:ext cx="24320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defTabSz="762000"/>
            <a:r>
              <a:rPr lang="en-US" sz="2400" b="1">
                <a:solidFill>
                  <a:srgbClr val="339933"/>
                </a:solidFill>
                <a:latin typeface="Arial" charset="0"/>
              </a:rPr>
              <a:t>Finished goods</a:t>
            </a:r>
          </a:p>
        </p:txBody>
      </p:sp>
      <p:sp>
        <p:nvSpPr>
          <p:cNvPr id="46087" name="Text Box 7"/>
          <p:cNvSpPr txBox="1">
            <a:spLocks noChangeArrowheads="1"/>
          </p:cNvSpPr>
          <p:nvPr/>
        </p:nvSpPr>
        <p:spPr bwMode="auto">
          <a:xfrm>
            <a:off x="1800225" y="3162300"/>
            <a:ext cx="2619375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190500" lvl="1" algn="ctr" defTabSz="762000"/>
            <a:r>
              <a:rPr lang="en-US" sz="2400" b="1">
                <a:solidFill>
                  <a:srgbClr val="339933"/>
                </a:solidFill>
                <a:latin typeface="Arial" charset="0"/>
              </a:rPr>
              <a:t>Trade goods</a:t>
            </a:r>
            <a:endParaRPr lang="en-US">
              <a:solidFill>
                <a:srgbClr val="339933"/>
              </a:solidFill>
              <a:latin typeface="Arial" charset="0"/>
            </a:endParaRPr>
          </a:p>
          <a:p>
            <a:pPr marL="190500" lvl="1" algn="ctr" defTabSz="762000"/>
            <a:r>
              <a:rPr lang="en-US" sz="2000">
                <a:latin typeface="Arial" charset="0"/>
              </a:rPr>
              <a:t>Purchased and sold</a:t>
            </a:r>
            <a:endParaRPr lang="en-US">
              <a:latin typeface="Arial" charset="0"/>
            </a:endParaRPr>
          </a:p>
        </p:txBody>
      </p:sp>
      <p:sp>
        <p:nvSpPr>
          <p:cNvPr id="46088" name="Text Box 8"/>
          <p:cNvSpPr txBox="1">
            <a:spLocks noChangeArrowheads="1"/>
          </p:cNvSpPr>
          <p:nvPr/>
        </p:nvSpPr>
        <p:spPr bwMode="auto">
          <a:xfrm>
            <a:off x="6464300" y="3181350"/>
            <a:ext cx="1708150" cy="9445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defTabSz="762000"/>
            <a:r>
              <a:rPr lang="en-US" sz="2400" b="1">
                <a:solidFill>
                  <a:srgbClr val="339933"/>
                </a:solidFill>
                <a:latin typeface="Arial" charset="0"/>
              </a:rPr>
              <a:t>Packaging</a:t>
            </a:r>
            <a:endParaRPr lang="en-US">
              <a:solidFill>
                <a:srgbClr val="339933"/>
              </a:solidFill>
              <a:latin typeface="Arial" charset="0"/>
            </a:endParaRPr>
          </a:p>
          <a:p>
            <a:pPr marL="190500" lvl="1" algn="ctr" defTabSz="762000"/>
            <a:r>
              <a:rPr lang="en-US">
                <a:latin typeface="Arial" charset="0"/>
              </a:rPr>
              <a:t>boxes, ...</a:t>
            </a:r>
          </a:p>
          <a:p>
            <a:pPr algn="ctr" defTabSz="762000"/>
            <a:endParaRPr lang="en-US" sz="1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BE328-C6B9-4CE4-AEEE-7F4112B18F76}" type="slidenum">
              <a:rPr lang="en-US"/>
              <a:pPr/>
              <a:t>5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Item codification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76400"/>
            <a:ext cx="8208912" cy="4572000"/>
          </a:xfrm>
        </p:spPr>
        <p:txBody>
          <a:bodyPr/>
          <a:lstStyle/>
          <a:p>
            <a:r>
              <a:rPr lang="en-US" dirty="0" smtClean="0"/>
              <a:t>Mnemonic </a:t>
            </a:r>
            <a:r>
              <a:rPr lang="en-US" dirty="0"/>
              <a:t>Codification</a:t>
            </a:r>
            <a:endParaRPr lang="en-US" dirty="0">
              <a:solidFill>
                <a:srgbClr val="FF66FF"/>
              </a:solidFill>
            </a:endParaRPr>
          </a:p>
          <a:p>
            <a:pPr lvl="1">
              <a:buFontTx/>
              <a:buNone/>
            </a:pPr>
            <a:r>
              <a:rPr lang="en-US" sz="2400" dirty="0">
                <a:solidFill>
                  <a:srgbClr val="339933"/>
                </a:solidFill>
              </a:rPr>
              <a:t>Advantage:</a:t>
            </a:r>
            <a:r>
              <a:rPr lang="en-US" sz="2400" dirty="0"/>
              <a:t> </a:t>
            </a:r>
            <a:r>
              <a:rPr lang="en-US" sz="2400" dirty="0" smtClean="0"/>
              <a:t>easy to </a:t>
            </a:r>
            <a:r>
              <a:rPr lang="en-US" sz="2400" dirty="0"/>
              <a:t>identify the item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rgbClr val="339933"/>
                </a:solidFill>
              </a:rPr>
              <a:t>Disadvantage:</a:t>
            </a:r>
            <a:r>
              <a:rPr lang="en-US" sz="2400" dirty="0"/>
              <a:t> required to create long, complex and difficult to maintain codes </a:t>
            </a:r>
          </a:p>
          <a:p>
            <a:pPr lvl="1">
              <a:buFontTx/>
              <a:buNone/>
            </a:pPr>
            <a:r>
              <a:rPr lang="en-US" sz="2400" i="1" dirty="0"/>
              <a:t>Often involves alpha codes</a:t>
            </a:r>
            <a:endParaRPr lang="en-US" dirty="0"/>
          </a:p>
          <a:p>
            <a:r>
              <a:rPr lang="en-US" dirty="0"/>
              <a:t>Example</a:t>
            </a:r>
          </a:p>
          <a:p>
            <a:pPr lvl="1">
              <a:buFontTx/>
              <a:buNone/>
            </a:pPr>
            <a:r>
              <a:rPr lang="en-US" dirty="0">
                <a:solidFill>
                  <a:srgbClr val="000099"/>
                </a:solidFill>
              </a:rPr>
              <a:t>SWHC0530 </a:t>
            </a:r>
            <a:r>
              <a:rPr lang="en-US" dirty="0"/>
              <a:t>(wood screw, countersunk head, diameter 5 mm, length 30 mm)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2DF6-F4BA-457B-8A5D-C83D6A99C013}" type="slidenum">
              <a:rPr lang="en-US"/>
              <a:pPr/>
              <a:t>6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Item codification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Arbitrary Codification (numeric)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rgbClr val="339933"/>
                </a:solidFill>
              </a:rPr>
              <a:t>Advantage:</a:t>
            </a:r>
            <a:r>
              <a:rPr lang="en-US" sz="2400" dirty="0"/>
              <a:t> short codes, easy to enter, no classification problem</a:t>
            </a:r>
          </a:p>
          <a:p>
            <a:pPr lvl="1">
              <a:buFontTx/>
              <a:buNone/>
            </a:pPr>
            <a:r>
              <a:rPr lang="en-US" sz="2400" dirty="0">
                <a:solidFill>
                  <a:srgbClr val="339933"/>
                </a:solidFill>
              </a:rPr>
              <a:t>Disadvantage:</a:t>
            </a:r>
            <a:r>
              <a:rPr lang="en-US" sz="2400" dirty="0"/>
              <a:t> requires to keep lists to find the item</a:t>
            </a:r>
          </a:p>
          <a:p>
            <a:r>
              <a:rPr lang="en-US" dirty="0"/>
              <a:t>Example</a:t>
            </a:r>
          </a:p>
          <a:p>
            <a:pPr lvl="1"/>
            <a:r>
              <a:rPr lang="en-US" dirty="0"/>
              <a:t>31822045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22477-2231-44AB-9371-D2AB28185F57}" type="slidenum">
              <a:rPr lang="en-US"/>
              <a:pPr/>
              <a:t>7</a:t>
            </a:fld>
            <a:endParaRPr lang="en-US"/>
          </a:p>
        </p:txBody>
      </p:sp>
      <p:sp>
        <p:nvSpPr>
          <p:cNvPr id="512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Item codification</a:t>
            </a:r>
          </a:p>
        </p:txBody>
      </p:sp>
      <p:sp>
        <p:nvSpPr>
          <p:cNvPr id="5120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134350" cy="2209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Mnemonic Root </a:t>
            </a:r>
            <a:r>
              <a:rPr lang="en-US" sz="2800" dirty="0"/>
              <a:t>(family, nature or category) </a:t>
            </a:r>
            <a:r>
              <a:rPr lang="en-US" sz="2800" dirty="0" smtClean="0"/>
              <a:t>+ a chronological </a:t>
            </a:r>
            <a:r>
              <a:rPr lang="en-US" sz="2800" dirty="0"/>
              <a:t>sequence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339933"/>
                </a:solidFill>
              </a:rPr>
              <a:t>Advantage</a:t>
            </a:r>
            <a:r>
              <a:rPr lang="en-US" sz="2400" dirty="0"/>
              <a:t>: </a:t>
            </a:r>
            <a:r>
              <a:rPr lang="en-US" sz="2800" dirty="0"/>
              <a:t>it is easy to identify the item nature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/>
              <a:t> 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sz="2800" b="1" dirty="0"/>
              <a:t>Example</a:t>
            </a:r>
          </a:p>
        </p:txBody>
      </p:sp>
      <p:sp>
        <p:nvSpPr>
          <p:cNvPr id="51204" name="Text Box 1028"/>
          <p:cNvSpPr txBox="1">
            <a:spLocks noChangeArrowheads="1"/>
          </p:cNvSpPr>
          <p:nvPr/>
        </p:nvSpPr>
        <p:spPr bwMode="auto">
          <a:xfrm>
            <a:off x="3124200" y="3624263"/>
            <a:ext cx="24765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339933"/>
                </a:solidFill>
              </a:rPr>
              <a:t>T  FFF  nnnn</a:t>
            </a:r>
          </a:p>
        </p:txBody>
      </p:sp>
      <p:sp>
        <p:nvSpPr>
          <p:cNvPr id="51205" name="Text Box 1029"/>
          <p:cNvSpPr txBox="1">
            <a:spLocks noChangeArrowheads="1"/>
          </p:cNvSpPr>
          <p:nvPr/>
        </p:nvSpPr>
        <p:spPr bwMode="auto">
          <a:xfrm>
            <a:off x="2895600" y="4386263"/>
            <a:ext cx="679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Type</a:t>
            </a:r>
          </a:p>
        </p:txBody>
      </p:sp>
      <p:sp>
        <p:nvSpPr>
          <p:cNvPr id="51206" name="Text Box 1030"/>
          <p:cNvSpPr txBox="1">
            <a:spLocks noChangeArrowheads="1"/>
          </p:cNvSpPr>
          <p:nvPr/>
        </p:nvSpPr>
        <p:spPr bwMode="auto">
          <a:xfrm>
            <a:off x="3581400" y="4386263"/>
            <a:ext cx="8350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Family</a:t>
            </a:r>
          </a:p>
        </p:txBody>
      </p:sp>
      <p:sp>
        <p:nvSpPr>
          <p:cNvPr id="51207" name="Text Box 1031"/>
          <p:cNvSpPr txBox="1">
            <a:spLocks noChangeArrowheads="1"/>
          </p:cNvSpPr>
          <p:nvPr/>
        </p:nvSpPr>
        <p:spPr bwMode="auto">
          <a:xfrm>
            <a:off x="4648200" y="4386263"/>
            <a:ext cx="2032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Sequence Number</a:t>
            </a:r>
          </a:p>
        </p:txBody>
      </p:sp>
      <p:sp>
        <p:nvSpPr>
          <p:cNvPr id="51208" name="Text Box 1032"/>
          <p:cNvSpPr txBox="1">
            <a:spLocks noChangeArrowheads="1"/>
          </p:cNvSpPr>
          <p:nvPr/>
        </p:nvSpPr>
        <p:spPr bwMode="auto">
          <a:xfrm>
            <a:off x="898525" y="4951413"/>
            <a:ext cx="75104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Examples of types:</a:t>
            </a:r>
          </a:p>
          <a:p>
            <a:r>
              <a:rPr lang="en-US"/>
              <a:t>1 : Raw materials, 2 : Purchased components, 3 : Consumables</a:t>
            </a:r>
          </a:p>
          <a:p>
            <a:r>
              <a:rPr lang="en-US"/>
              <a:t>4 : Sub-contracted items, 5 : Manufactured items, 6 : Phantom items, ...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7" name="Picture 10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412776"/>
            <a:ext cx="7320915" cy="404622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</p:pic>
      <p:sp>
        <p:nvSpPr>
          <p:cNvPr id="1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0862B-6211-4ABB-9CA3-C73E1864BA5C}" type="slidenum">
              <a:rPr lang="en-US"/>
              <a:pPr/>
              <a:t>8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Maintenance</a:t>
            </a:r>
          </a:p>
        </p:txBody>
      </p:sp>
      <p:sp>
        <p:nvSpPr>
          <p:cNvPr id="33797" name="AutoShape 5"/>
          <p:cNvSpPr>
            <a:spLocks/>
          </p:cNvSpPr>
          <p:nvPr/>
        </p:nvSpPr>
        <p:spPr bwMode="auto">
          <a:xfrm>
            <a:off x="3491880" y="2924944"/>
            <a:ext cx="152400" cy="1676400"/>
          </a:xfrm>
          <a:prstGeom prst="leftBrace">
            <a:avLst>
              <a:gd name="adj1" fmla="val 91667"/>
              <a:gd name="adj2" fmla="val 50000"/>
            </a:avLst>
          </a:prstGeom>
          <a:noFill/>
          <a:ln w="38100">
            <a:solidFill>
              <a:srgbClr val="339933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179388" y="2133600"/>
            <a:ext cx="136842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solidFill>
                  <a:srgbClr val="339933"/>
                </a:solidFill>
              </a:rPr>
              <a:t>Additionnal</a:t>
            </a:r>
          </a:p>
          <a:p>
            <a:r>
              <a:rPr lang="en-US">
                <a:solidFill>
                  <a:srgbClr val="339933"/>
                </a:solidFill>
              </a:rPr>
              <a:t>Information fields</a:t>
            </a:r>
          </a:p>
          <a:p>
            <a:endParaRPr lang="en-US">
              <a:solidFill>
                <a:srgbClr val="339933"/>
              </a:solidFill>
            </a:endParaRP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914400" y="3048000"/>
            <a:ext cx="2505472" cy="74104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V="1">
            <a:off x="1600200" y="2708920"/>
            <a:ext cx="5204048" cy="339080"/>
          </a:xfrm>
          <a:prstGeom prst="line">
            <a:avLst/>
          </a:prstGeom>
          <a:noFill/>
          <a:ln w="38100">
            <a:solidFill>
              <a:srgbClr val="339933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FB911-FEE4-4B5A-879E-BC04AC903C90}" type="slidenum">
              <a:rPr lang="en-US"/>
              <a:pPr/>
              <a:t>9</a:t>
            </a:fld>
            <a:endParaRPr lang="en-US"/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Item Attribute Tables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524000"/>
            <a:ext cx="6934200" cy="4038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339933"/>
                </a:solidFill>
              </a:rPr>
              <a:t>Engineering </a:t>
            </a:r>
            <a:r>
              <a:rPr lang="en-US" sz="2800" dirty="0" smtClean="0"/>
              <a:t>Menu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Item </a:t>
            </a:r>
            <a:r>
              <a:rPr lang="en-US" sz="2400" dirty="0"/>
              <a:t>Status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Unit of measure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Item Category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Item Nature</a:t>
            </a:r>
            <a:endParaRPr lang="en-US" sz="2400" dirty="0"/>
          </a:p>
          <a:p>
            <a:pPr lvl="1">
              <a:lnSpc>
                <a:spcPct val="90000"/>
              </a:lnSpc>
            </a:pPr>
            <a:r>
              <a:rPr lang="en-US" sz="2400" dirty="0"/>
              <a:t>ABC Class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Planner</a:t>
            </a: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339933"/>
                </a:solidFill>
              </a:rPr>
              <a:t>Logistics </a:t>
            </a:r>
            <a:r>
              <a:rPr lang="en-US" sz="2800" dirty="0" smtClean="0"/>
              <a:t>Menu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Inventory </a:t>
            </a:r>
            <a:r>
              <a:rPr lang="en-US" sz="2400" dirty="0" smtClean="0"/>
              <a:t>Status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Warehouse</a:t>
            </a:r>
            <a:endParaRPr lang="en-US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isite00">
  <a:themeElements>
    <a:clrScheme name="Visite0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Visite00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Visite0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te00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te00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te00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te0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te0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te00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D:\Prelude6\Diaporamas\Visite\Visite00.ppt</Template>
  <TotalTime>15548</TotalTime>
  <Words>879</Words>
  <Application>Microsoft Office PowerPoint</Application>
  <PresentationFormat>Affichage à l'écran (4:3)</PresentationFormat>
  <Paragraphs>194</Paragraphs>
  <Slides>26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26</vt:i4>
      </vt:variant>
    </vt:vector>
  </HeadingPairs>
  <TitlesOfParts>
    <vt:vector size="27" baseType="lpstr">
      <vt:lpstr>Visite00</vt:lpstr>
      <vt:lpstr>e-Prelude.com</vt:lpstr>
      <vt:lpstr>Item Management</vt:lpstr>
      <vt:lpstr>Which Items should be recorded?</vt:lpstr>
      <vt:lpstr>Items involved</vt:lpstr>
      <vt:lpstr>Item codification</vt:lpstr>
      <vt:lpstr>Item codification</vt:lpstr>
      <vt:lpstr>Item codification</vt:lpstr>
      <vt:lpstr>Item Maintenance</vt:lpstr>
      <vt:lpstr>Item Attribute Tables</vt:lpstr>
      <vt:lpstr>Attribute Table Maintenance</vt:lpstr>
      <vt:lpstr>Item status</vt:lpstr>
      <vt:lpstr>Units of measure</vt:lpstr>
      <vt:lpstr>Warehouses</vt:lpstr>
      <vt:lpstr>Warehouse available for MRP or not</vt:lpstr>
      <vt:lpstr>Item categories and natures</vt:lpstr>
      <vt:lpstr>ABC classes</vt:lpstr>
      <vt:lpstr>Planners / Buyers</vt:lpstr>
      <vt:lpstr>Inventory status</vt:lpstr>
      <vt:lpstr>Item weight</vt:lpstr>
      <vt:lpstr>Item Volume</vt:lpstr>
      <vt:lpstr>Stocking unit and purchasing unit</vt:lpstr>
      <vt:lpstr>Stock unit and purchasing unit</vt:lpstr>
      <vt:lpstr>Packaging</vt:lpstr>
      <vt:lpstr>Phantom Items</vt:lpstr>
      <vt:lpstr>Non-stocked Items</vt:lpstr>
      <vt:lpstr>Item Management Parameters</vt:lpstr>
    </vt:vector>
  </TitlesOfParts>
  <Company>Groupe HEC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Prélude Production 4</dc:title>
  <dc:creator>Gérard Baglin</dc:creator>
  <cp:lastModifiedBy>GERARD</cp:lastModifiedBy>
  <cp:revision>88</cp:revision>
  <dcterms:created xsi:type="dcterms:W3CDTF">1998-09-12T15:23:47Z</dcterms:created>
  <dcterms:modified xsi:type="dcterms:W3CDTF">2017-05-11T15:26:48Z</dcterms:modified>
</cp:coreProperties>
</file>