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82" r:id="rId2"/>
    <p:sldId id="283" r:id="rId3"/>
    <p:sldId id="284" r:id="rId4"/>
    <p:sldId id="300" r:id="rId5"/>
    <p:sldId id="317" r:id="rId6"/>
    <p:sldId id="286" r:id="rId7"/>
    <p:sldId id="299" r:id="rId8"/>
    <p:sldId id="287" r:id="rId9"/>
    <p:sldId id="302" r:id="rId10"/>
    <p:sldId id="303" r:id="rId11"/>
    <p:sldId id="293" r:id="rId12"/>
    <p:sldId id="296" r:id="rId13"/>
    <p:sldId id="304" r:id="rId14"/>
    <p:sldId id="305" r:id="rId15"/>
    <p:sldId id="306" r:id="rId16"/>
    <p:sldId id="288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7" r:id="rId27"/>
    <p:sldId id="298" r:id="rId28"/>
    <p:sldId id="301" r:id="rId29"/>
    <p:sldId id="291" r:id="rId30"/>
    <p:sldId id="289" r:id="rId31"/>
    <p:sldId id="290" r:id="rId32"/>
    <p:sldId id="292" r:id="rId33"/>
    <p:sldId id="294" r:id="rId34"/>
    <p:sldId id="30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0099FF"/>
    <a:srgbClr val="FFFF00"/>
    <a:srgbClr val="DE0A42"/>
    <a:srgbClr val="FF99FF"/>
    <a:srgbClr val="CC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E2B7534-CDC2-486D-A1D9-FF41F8969C5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BDB8990-8086-47ED-AD7A-51A51274E80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E70B0-1EE5-423B-8E44-3458C791454E}" type="slidenum">
              <a:rPr lang="fr-FR"/>
              <a:pPr/>
              <a:t>8</a:t>
            </a:fld>
            <a:endParaRPr lang="fr-FR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EDD31-0917-4086-9A39-45DD593D4B3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EB8FD-A639-4065-AC8C-732B6919D7A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AC184-EC23-422F-8F6C-5E2B9EC0262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844F-FFE4-49AE-8E41-6FE8E6475E8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F0DB8-88C6-4DDD-99B9-35CE995C196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FC038-FA44-40BD-A34E-9DB50A35E0C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4F9D5-043B-463B-B96F-B2C20842C34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4F70-D9C6-40A6-A166-08656AE7433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35DCD-CDA6-4440-A619-8B696860B1D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5F30-96AC-46C3-809D-CCE8ECA0690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82B56-5857-4CA8-A23A-7008C1FF493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7133-7B0D-47EC-B5E3-AA4B164A880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2A4D-EA14-469F-AA5F-2E9290033CA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A458E-1B2A-4F0A-A711-137ED8388F7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41AC2-0641-4823-A32E-3D8ABD198A0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E4F1B-E381-4089-9866-576293CFDA7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79AF0-6378-4C73-86CD-A96E185C17F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6A6E-E675-4CF3-B435-A07E6EBF86C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83A86-2E9C-4396-A5EE-37BB64F1EDC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3495-6ABF-4283-9A69-9B831A457B3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B10EA-620F-4D17-A30C-A710C6B4E8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6726-890B-47D9-B104-1D4B7F6DBDC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C87C746-F3B3-4638-B178-9563F890AA9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87AC78-A6A2-4BE8-97E0-B81A0B809743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A1C4-4116-4155-9514-49EFEB7C5C9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4467-67C1-4F2B-8311-AEC725FA3117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848600" cy="1752600"/>
          </a:xfrm>
        </p:spPr>
        <p:txBody>
          <a:bodyPr/>
          <a:lstStyle/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/>
              <a:t>Logistics and Inventory Management</a:t>
            </a:r>
            <a:endParaRPr 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0931-1F35-4B62-BEFD-3509CDAF6AF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241-32BF-46FD-B877-70E3F2AAF878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87049" name="Object 1033"/>
          <p:cNvGraphicFramePr>
            <a:graphicFrameLocks noChangeAspect="1"/>
          </p:cNvGraphicFramePr>
          <p:nvPr>
            <p:ph idx="1"/>
          </p:nvPr>
        </p:nvGraphicFramePr>
        <p:xfrm>
          <a:off x="1692275" y="1268413"/>
          <a:ext cx="5657850" cy="4645025"/>
        </p:xfrm>
        <a:graphic>
          <a:graphicData uri="http://schemas.openxmlformats.org/presentationml/2006/ole">
            <p:oleObj spid="_x0000_s87049" name="Paint Shop Pro Image" r:id="rId3" imgW="8068293" imgH="6624390" progId="PaintShopPro">
              <p:embed/>
            </p:oleObj>
          </a:graphicData>
        </a:graphic>
      </p:graphicFrame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inventaires</a:t>
            </a:r>
          </a:p>
        </p:txBody>
      </p:sp>
      <p:sp>
        <p:nvSpPr>
          <p:cNvPr id="87044" name="Text Box 1028"/>
          <p:cNvSpPr txBox="1">
            <a:spLocks noChangeArrowheads="1"/>
          </p:cNvSpPr>
          <p:nvPr/>
        </p:nvSpPr>
        <p:spPr bwMode="auto">
          <a:xfrm>
            <a:off x="1747838" y="4022725"/>
            <a:ext cx="5487987" cy="16160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Ajustement de la quantité en stock suite à un </a:t>
            </a:r>
            <a:r>
              <a:rPr lang="fr-FR" sz="2000" b="1">
                <a:solidFill>
                  <a:schemeClr val="accent2"/>
                </a:solidFill>
                <a:latin typeface="Arial" charset="0"/>
              </a:rPr>
              <a:t>comptage physique</a:t>
            </a:r>
          </a:p>
          <a:p>
            <a:pPr algn="ctr"/>
            <a:r>
              <a:rPr lang="fr-FR" sz="2000">
                <a:latin typeface="Arial" charset="0"/>
              </a:rPr>
              <a:t>Un mouvement (positif ou négatif) est passé pour l’ajustement</a:t>
            </a:r>
          </a:p>
          <a:p>
            <a:pPr algn="ctr"/>
            <a:r>
              <a:rPr lang="fr-FR" sz="2000">
                <a:latin typeface="Arial" charset="0"/>
              </a:rPr>
              <a:t>sur le stock disponible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2B44-7BC1-4312-B8DD-D440404F99D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51ED-816C-4BF2-A79F-2A82861A259B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inventaires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Inventaire périodique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Comptage physique de toutes les références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Arrêt temporaire de l’activité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Inventaire tournant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Comptage d’une partie des références :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par zone géographique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par famille de références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par classe ABC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Tout au long de l’année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9900"/>
                </a:solidFill>
              </a:rPr>
              <a:t>Inventaire à stock 0</a:t>
            </a:r>
            <a:endParaRPr lang="en-US" sz="28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2E42-6BE0-4A80-9739-FDE0F7676B7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B8C-78DA-456D-B7C5-172D414B796F}" type="slidenum">
              <a:rPr lang="en-US"/>
              <a:pPr/>
              <a:t>12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Classification ABC des stocks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1828800" y="1447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828800" y="54102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3" name="Arc 5"/>
          <p:cNvSpPr>
            <a:spLocks/>
          </p:cNvSpPr>
          <p:nvPr/>
        </p:nvSpPr>
        <p:spPr bwMode="auto">
          <a:xfrm rot="10800000" flipV="1">
            <a:off x="1828800" y="2209800"/>
            <a:ext cx="5562600" cy="3235325"/>
          </a:xfrm>
          <a:custGeom>
            <a:avLst/>
            <a:gdLst>
              <a:gd name="G0" fmla="+- 209 0 0"/>
              <a:gd name="G1" fmla="+- 21600 0 0"/>
              <a:gd name="G2" fmla="+- 21600 0 0"/>
              <a:gd name="T0" fmla="*/ 0 w 21809"/>
              <a:gd name="T1" fmla="*/ 1 h 21600"/>
              <a:gd name="T2" fmla="*/ 21809 w 21809"/>
              <a:gd name="T3" fmla="*/ 21600 h 21600"/>
              <a:gd name="T4" fmla="*/ 209 w 218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09" h="21600" fill="none" extrusionOk="0">
                <a:moveTo>
                  <a:pt x="0" y="1"/>
                </a:moveTo>
                <a:cubicBezTo>
                  <a:pt x="69" y="0"/>
                  <a:pt x="139" y="-1"/>
                  <a:pt x="209" y="0"/>
                </a:cubicBezTo>
                <a:cubicBezTo>
                  <a:pt x="12138" y="0"/>
                  <a:pt x="21809" y="9670"/>
                  <a:pt x="21809" y="21600"/>
                </a:cubicBezTo>
              </a:path>
              <a:path w="21809" h="21600" stroke="0" extrusionOk="0">
                <a:moveTo>
                  <a:pt x="0" y="1"/>
                </a:moveTo>
                <a:cubicBezTo>
                  <a:pt x="69" y="0"/>
                  <a:pt x="139" y="-1"/>
                  <a:pt x="209" y="0"/>
                </a:cubicBezTo>
                <a:cubicBezTo>
                  <a:pt x="12138" y="0"/>
                  <a:pt x="21809" y="9670"/>
                  <a:pt x="21809" y="21600"/>
                </a:cubicBezTo>
                <a:lnTo>
                  <a:pt x="209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828800" y="2209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7391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2667000" y="365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191000" y="2743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19812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100%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914400" y="33528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50%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18288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823913" y="2590800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80%</a:t>
            </a: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>
            <a:off x="1828800" y="2743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2271713" y="5562600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15%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911975" y="55626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100%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3810000" y="55626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50%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085975" y="4430713"/>
            <a:ext cx="487363" cy="5889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latin typeface="Arial" charset="0"/>
              </a:rPr>
              <a:t>A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424238" y="3424238"/>
            <a:ext cx="450850" cy="5286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B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557838" y="2509838"/>
            <a:ext cx="450850" cy="52863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C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7467600" y="4419600"/>
            <a:ext cx="137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Nombre de </a:t>
            </a:r>
          </a:p>
          <a:p>
            <a:pPr algn="ctr"/>
            <a:r>
              <a:rPr lang="fr-FR">
                <a:latin typeface="Arial" charset="0"/>
              </a:rPr>
              <a:t>références</a:t>
            </a:r>
          </a:p>
          <a:p>
            <a:pPr algn="ctr"/>
            <a:r>
              <a:rPr lang="fr-FR">
                <a:latin typeface="Arial" charset="0"/>
              </a:rPr>
              <a:t>en magasin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533400" y="106680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Valeur du</a:t>
            </a:r>
          </a:p>
          <a:p>
            <a:pPr algn="ctr"/>
            <a:r>
              <a:rPr lang="fr-FR">
                <a:latin typeface="Arial" charset="0"/>
              </a:rPr>
              <a:t>stock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259-C3BD-4FE9-9E82-75277051DF5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64AE-264A-4CFE-A0F5-B1C2E02B9880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>
            <p:ph idx="1"/>
          </p:nvPr>
        </p:nvGraphicFramePr>
        <p:xfrm>
          <a:off x="971550" y="1412875"/>
          <a:ext cx="5657850" cy="4645025"/>
        </p:xfrm>
        <a:graphic>
          <a:graphicData uri="http://schemas.openxmlformats.org/presentationml/2006/ole">
            <p:oleObj spid="_x0000_s88071" name="Paint Shop Pro Image" r:id="rId3" imgW="8068293" imgH="6624390" progId="PaintShopPro">
              <p:embed/>
            </p:oleObj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entrées simples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562600" y="3200400"/>
            <a:ext cx="2514600" cy="25304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latin typeface="Arial" charset="0"/>
              </a:rPr>
              <a:t>Usages divers :</a:t>
            </a:r>
          </a:p>
          <a:p>
            <a:r>
              <a:rPr lang="fr-FR" sz="2000">
                <a:latin typeface="Arial" charset="0"/>
              </a:rPr>
              <a:t>-</a:t>
            </a:r>
            <a:r>
              <a:rPr lang="fr-FR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>
                <a:latin typeface="Arial" charset="0"/>
              </a:rPr>
              <a:t>Réintégration de composants sortis</a:t>
            </a:r>
          </a:p>
          <a:p>
            <a:r>
              <a:rPr lang="fr-FR" sz="2000">
                <a:latin typeface="Arial" charset="0"/>
              </a:rPr>
              <a:t>- Mouvements entre localisations non gérées comme magasins</a:t>
            </a:r>
          </a:p>
          <a:p>
            <a:r>
              <a:rPr lang="fr-FR" sz="2000">
                <a:latin typeface="Arial" charset="0"/>
              </a:rPr>
              <a:t>-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7C21-B4B2-4F3A-87E8-7ECC0254E77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0D72-9AD4-4FDF-A142-39A1C0C42606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>
            <p:ph idx="1"/>
          </p:nvPr>
        </p:nvGraphicFramePr>
        <p:xfrm>
          <a:off x="971550" y="1628775"/>
          <a:ext cx="5657850" cy="4645025"/>
        </p:xfrm>
        <a:graphic>
          <a:graphicData uri="http://schemas.openxmlformats.org/presentationml/2006/ole">
            <p:oleObj spid="_x0000_s89095" name="Paint Shop Pro Image" r:id="rId3" imgW="8068293" imgH="6624390" progId="PaintShopPro">
              <p:embed/>
            </p:oleObj>
          </a:graphicData>
        </a:graphic>
      </p:graphicFrame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sorties simples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867400" y="2590800"/>
            <a:ext cx="2514600" cy="25304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latin typeface="Arial" charset="0"/>
              </a:rPr>
              <a:t>Usages divers :</a:t>
            </a:r>
          </a:p>
          <a:p>
            <a:r>
              <a:rPr lang="fr-FR" sz="2000">
                <a:latin typeface="Arial" charset="0"/>
              </a:rPr>
              <a:t>- Échantillons pour le commercial</a:t>
            </a:r>
          </a:p>
          <a:p>
            <a:r>
              <a:rPr lang="fr-FR" sz="2000">
                <a:latin typeface="Arial" charset="0"/>
              </a:rPr>
              <a:t>- Mouvements entre localisations non gérées comme magasins</a:t>
            </a:r>
          </a:p>
          <a:p>
            <a:r>
              <a:rPr lang="fr-FR" sz="2000">
                <a:latin typeface="Arial" charset="0"/>
              </a:rPr>
              <a:t>-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F70F-53CF-4751-B8AA-7AAD99F179C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BEC6-9802-44B4-B0CD-86DF881F9993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>
            <p:ph idx="1"/>
          </p:nvPr>
        </p:nvGraphicFramePr>
        <p:xfrm>
          <a:off x="900113" y="1557338"/>
          <a:ext cx="5657850" cy="4645025"/>
        </p:xfrm>
        <a:graphic>
          <a:graphicData uri="http://schemas.openxmlformats.org/presentationml/2006/ole">
            <p:oleObj spid="_x0000_s90120" name="Paint Shop Pro Image" r:id="rId3" imgW="8068293" imgH="6624390" progId="PaintShopPro">
              <p:embed/>
            </p:oleObj>
          </a:graphicData>
        </a:graphic>
      </p:graphicFrame>
      <p:sp>
        <p:nvSpPr>
          <p:cNvPr id="9011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transferts entre magasins/statuts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410200" y="2895600"/>
            <a:ext cx="2327275" cy="13112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>
                <a:latin typeface="Arial" charset="0"/>
              </a:rPr>
              <a:t>- Déplacements entre magasins</a:t>
            </a:r>
          </a:p>
          <a:p>
            <a:r>
              <a:rPr lang="fr-FR" sz="2000">
                <a:latin typeface="Arial" charset="0"/>
              </a:rPr>
              <a:t>- Changements de statuts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835150" y="4797425"/>
            <a:ext cx="4419600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latin typeface="Arial" charset="0"/>
              </a:rPr>
              <a:t>Deux mouvements de stock :</a:t>
            </a:r>
          </a:p>
          <a:p>
            <a:r>
              <a:rPr lang="fr-FR" sz="2000">
                <a:solidFill>
                  <a:schemeClr val="accent2"/>
                </a:solidFill>
                <a:latin typeface="Arial" charset="0"/>
              </a:rPr>
              <a:t>- une sortie du magasin/statut</a:t>
            </a:r>
          </a:p>
          <a:p>
            <a:r>
              <a:rPr lang="fr-FR" sz="2000">
                <a:solidFill>
                  <a:schemeClr val="accent2"/>
                </a:solidFill>
                <a:latin typeface="Arial" charset="0"/>
              </a:rPr>
              <a:t>- une entrée en magasin/ statut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3963-E910-478E-BF82-836B9A56971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0CCA2-BAA9-482C-A44B-F964D4177157}" type="slidenum">
              <a:rPr lang="en-US"/>
              <a:pPr/>
              <a:t>16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“post-consommation”</a:t>
            </a: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419600"/>
          </a:xfrm>
        </p:spPr>
        <p:txBody>
          <a:bodyPr/>
          <a:lstStyle/>
          <a:p>
            <a:r>
              <a:rPr lang="fr-FR" sz="2400">
                <a:solidFill>
                  <a:srgbClr val="009900"/>
                </a:solidFill>
              </a:rPr>
              <a:t>Sortie automatique</a:t>
            </a:r>
            <a:r>
              <a:rPr lang="fr-FR" sz="2400"/>
              <a:t> des stocks de composants utilisés</a:t>
            </a:r>
          </a:p>
          <a:p>
            <a:pPr lvl="1"/>
            <a:r>
              <a:rPr lang="fr-FR" sz="2000"/>
              <a:t>soit lors de l’entrée en stock du produit fabriqué</a:t>
            </a:r>
          </a:p>
          <a:p>
            <a:pPr lvl="1"/>
            <a:r>
              <a:rPr lang="fr-FR" sz="2000"/>
              <a:t>soit lors de la déclaration de l’opération où le composant est consommé</a:t>
            </a:r>
          </a:p>
          <a:p>
            <a:pPr lvl="2"/>
            <a:r>
              <a:rPr lang="fr-FR" sz="1800"/>
              <a:t>choix sur la fiche Article</a:t>
            </a:r>
          </a:p>
          <a:p>
            <a:r>
              <a:rPr lang="fr-FR" sz="2400"/>
              <a:t>Se fonde sur les </a:t>
            </a:r>
            <a:r>
              <a:rPr lang="fr-FR" sz="2400" i="1">
                <a:solidFill>
                  <a:srgbClr val="009900"/>
                </a:solidFill>
              </a:rPr>
              <a:t>coefficients théoriques</a:t>
            </a:r>
            <a:r>
              <a:rPr lang="fr-FR" sz="2400"/>
              <a:t> qui figurent dans les nomenclatures</a:t>
            </a:r>
          </a:p>
          <a:p>
            <a:r>
              <a:rPr lang="fr-FR" sz="2400"/>
              <a:t>Ne peut être utilisée qu’avec des cycles courts</a:t>
            </a:r>
          </a:p>
          <a:p>
            <a:r>
              <a:rPr lang="fr-FR" sz="2400"/>
              <a:t>Création de magasins d’atelier (transferts)</a:t>
            </a:r>
          </a:p>
          <a:p>
            <a:r>
              <a:rPr lang="fr-FR" sz="2400"/>
              <a:t>Nécessite des </a:t>
            </a:r>
            <a:r>
              <a:rPr lang="fr-FR" sz="2400">
                <a:solidFill>
                  <a:srgbClr val="009900"/>
                </a:solidFill>
              </a:rPr>
              <a:t>ajustements</a:t>
            </a:r>
            <a:r>
              <a:rPr lang="fr-FR" sz="2400"/>
              <a:t> manuels en cas de différence de consommation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450A-EB63-4409-B2CB-978384FCB2C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412-AF0F-4D9E-ACB6-F4A02FCDC05D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fr-FR"/>
              <a:t>La “post-consommation” à l’OF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143000" y="18288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PF A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28600" y="2590800"/>
            <a:ext cx="1371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C1 (1)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81200" y="2590800"/>
            <a:ext cx="1371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C2 (2)</a:t>
            </a:r>
          </a:p>
        </p:txBody>
      </p:sp>
      <p:cxnSp>
        <p:nvCxnSpPr>
          <p:cNvPr id="91142" name="AutoShape 6"/>
          <p:cNvCxnSpPr>
            <a:cxnSpLocks noChangeShapeType="1"/>
            <a:stCxn id="91139" idx="2"/>
            <a:endCxn id="91140" idx="0"/>
          </p:cNvCxnSpPr>
          <p:nvPr/>
        </p:nvCxnSpPr>
        <p:spPr bwMode="auto">
          <a:xfrm rot="5400000">
            <a:off x="1181100" y="1943100"/>
            <a:ext cx="3810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1143" name="AutoShape 7"/>
          <p:cNvCxnSpPr>
            <a:cxnSpLocks noChangeShapeType="1"/>
            <a:stCxn id="91139" idx="2"/>
            <a:endCxn id="91141" idx="0"/>
          </p:cNvCxnSpPr>
          <p:nvPr/>
        </p:nvCxnSpPr>
        <p:spPr bwMode="auto">
          <a:xfrm rot="16200000" flipH="1">
            <a:off x="2057400" y="1981200"/>
            <a:ext cx="381000" cy="838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114800" y="1905000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1">
                <a:latin typeface="Arial" charset="0"/>
              </a:rPr>
              <a:t>On ne déclare pas les sorties de composants pour les articles gérés en post-consommation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600200" y="3598863"/>
            <a:ext cx="7237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>
                <a:solidFill>
                  <a:srgbClr val="009900"/>
                </a:solidFill>
                <a:latin typeface="Arial" charset="0"/>
              </a:rPr>
              <a:t>Déclaration manuelle d’entrée en stock de 150 PF A</a:t>
            </a:r>
          </a:p>
          <a:p>
            <a:pPr>
              <a:lnSpc>
                <a:spcPct val="150000"/>
              </a:lnSpc>
            </a:pPr>
            <a:r>
              <a:rPr lang="fr-FR" sz="2400">
                <a:solidFill>
                  <a:srgbClr val="009900"/>
                </a:solidFill>
                <a:latin typeface="Arial" charset="0"/>
                <a:sym typeface="Wingdings" pitchFamily="2" charset="2"/>
              </a:rPr>
              <a:t></a:t>
            </a:r>
            <a:r>
              <a:rPr lang="fr-FR" sz="2400">
                <a:solidFill>
                  <a:srgbClr val="009900"/>
                </a:solidFill>
                <a:latin typeface="Arial" charset="0"/>
              </a:rPr>
              <a:t>Sortie automatique de 150 C1</a:t>
            </a:r>
          </a:p>
          <a:p>
            <a:pPr>
              <a:lnSpc>
                <a:spcPct val="150000"/>
              </a:lnSpc>
            </a:pPr>
            <a:r>
              <a:rPr lang="fr-FR" sz="2400">
                <a:solidFill>
                  <a:srgbClr val="009900"/>
                </a:solidFill>
                <a:latin typeface="Arial" charset="0"/>
                <a:sym typeface="Wingdings" pitchFamily="2" charset="2"/>
              </a:rPr>
              <a:t></a:t>
            </a:r>
            <a:r>
              <a:rPr lang="fr-FR" sz="2400">
                <a:solidFill>
                  <a:srgbClr val="009900"/>
                </a:solidFill>
                <a:latin typeface="Arial" charset="0"/>
              </a:rPr>
              <a:t>Sortie automatique de 300 C2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374775" y="5715000"/>
            <a:ext cx="678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latin typeface="Arial" charset="0"/>
              </a:rPr>
              <a:t>Évite de nombreuses saisies de mouvements de sortie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89BD-EF85-4C07-89DE-6DF665E4C97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1839-2220-47DA-95F3-1C647EAD99F5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/>
              <a:t>La “post-consommation” </a:t>
            </a:r>
            <a:br>
              <a:rPr lang="fr-FR"/>
            </a:br>
            <a:r>
              <a:rPr lang="fr-FR"/>
              <a:t>à l’opération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609600" y="2178050"/>
            <a:ext cx="7620000" cy="533400"/>
            <a:chOff x="384" y="1296"/>
            <a:chExt cx="4800" cy="336"/>
          </a:xfrm>
        </p:grpSpPr>
        <p:sp>
          <p:nvSpPr>
            <p:cNvPr id="92164" name="Line 4"/>
            <p:cNvSpPr>
              <a:spLocks noChangeShapeType="1"/>
            </p:cNvSpPr>
            <p:nvPr/>
          </p:nvSpPr>
          <p:spPr bwMode="auto">
            <a:xfrm>
              <a:off x="384" y="1488"/>
              <a:ext cx="4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672" y="1296"/>
              <a:ext cx="768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Arial" charset="0"/>
                </a:rPr>
                <a:t>Op. 010</a:t>
              </a:r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776" y="1296"/>
              <a:ext cx="768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Arial" charset="0"/>
                </a:rPr>
                <a:t>Op. 020</a:t>
              </a:r>
            </a:p>
          </p:txBody>
        </p:sp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2880" y="1296"/>
              <a:ext cx="768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Arial" charset="0"/>
                </a:rPr>
                <a:t>Op. 030</a:t>
              </a:r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3984" y="1296"/>
              <a:ext cx="768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solidFill>
                    <a:schemeClr val="bg1"/>
                  </a:solidFill>
                  <a:latin typeface="Arial" charset="0"/>
                </a:rPr>
                <a:t>Op. 040</a:t>
              </a:r>
            </a:p>
          </p:txBody>
        </p:sp>
      </p:grp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7467600" y="3016250"/>
            <a:ext cx="1219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Arial" charset="0"/>
              </a:rPr>
              <a:t>Produit</a:t>
            </a:r>
            <a:br>
              <a:rPr lang="fr-FR" b="1">
                <a:solidFill>
                  <a:schemeClr val="bg1"/>
                </a:solidFill>
                <a:latin typeface="Arial" charset="0"/>
              </a:rPr>
            </a:br>
            <a:r>
              <a:rPr lang="fr-FR" b="1">
                <a:solidFill>
                  <a:schemeClr val="bg1"/>
                </a:solidFill>
                <a:latin typeface="Arial" charset="0"/>
              </a:rPr>
              <a:t>fabriqué</a:t>
            </a:r>
            <a:endParaRPr lang="fr-FR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066800" y="3016250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Matière 1</a:t>
            </a:r>
            <a:endParaRPr lang="fr-FR" sz="2400" b="1">
              <a:latin typeface="Arial" charset="0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1676400" y="27114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495800" y="3930650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Matière 2</a:t>
            </a:r>
            <a:endParaRPr lang="fr-FR" sz="2400" b="1">
              <a:latin typeface="Arial" charset="0"/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334000" y="3016250"/>
            <a:ext cx="12192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S / E</a:t>
            </a:r>
            <a:endParaRPr lang="fr-FR" sz="2400" b="1">
              <a:latin typeface="Arial" charset="0"/>
            </a:endParaRP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5105400" y="27114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5562600" y="27114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762000" y="4800600"/>
            <a:ext cx="8077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200">
                <a:latin typeface="Arial" charset="0"/>
              </a:rPr>
              <a:t>Lorsque l’on déclare des quantités fabriquées (ou rebutées) sur une opération, on effectue automatiquement la sortie des composants utilisés à cette opération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048000" y="172085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Gamme de fabrication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B663-8A12-4EC7-A006-0B9C254E950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DB15-6A66-4C1B-8D7C-A3EFF53712E3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stocks par magasin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806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Liste les quantités de tous les articles par statut dans chaque magasin</a:t>
            </a: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>
            <p:ph idx="1"/>
          </p:nvPr>
        </p:nvGraphicFramePr>
        <p:xfrm>
          <a:off x="1979613" y="1268413"/>
          <a:ext cx="5657850" cy="4645025"/>
        </p:xfrm>
        <a:graphic>
          <a:graphicData uri="http://schemas.openxmlformats.org/presentationml/2006/ole">
            <p:oleObj spid="_x0000_s95239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221F-0E57-44BF-8D55-A235D9B8EA2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EAF8-2A1B-4AEF-A602-869CED28AB74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Gestion des stocks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Pourquoi des stocks ?</a:t>
            </a:r>
          </a:p>
          <a:p>
            <a:r>
              <a:rPr lang="fr-FR" sz="2800"/>
              <a:t>La notion de magasin</a:t>
            </a:r>
          </a:p>
          <a:p>
            <a:pPr lvl="1"/>
            <a:r>
              <a:rPr lang="fr-FR" sz="2400"/>
              <a:t>Article et localisation physique</a:t>
            </a:r>
          </a:p>
          <a:p>
            <a:pPr lvl="1"/>
            <a:r>
              <a:rPr lang="fr-FR" sz="2400"/>
              <a:t>Article et “état”</a:t>
            </a:r>
          </a:p>
          <a:p>
            <a:r>
              <a:rPr lang="fr-FR" sz="2800"/>
              <a:t>Les mouvements de stocks</a:t>
            </a:r>
          </a:p>
          <a:p>
            <a:r>
              <a:rPr lang="fr-FR" sz="2800"/>
              <a:t>La justesse des stocks</a:t>
            </a:r>
          </a:p>
          <a:p>
            <a:r>
              <a:rPr lang="fr-FR" sz="2800"/>
              <a:t>Les inventaires</a:t>
            </a:r>
          </a:p>
          <a:p>
            <a:r>
              <a:rPr lang="fr-FR" sz="2800"/>
              <a:t>La clôture des stocks</a:t>
            </a:r>
            <a:endParaRPr lang="en-US" sz="2800"/>
          </a:p>
          <a:p>
            <a:pPr lvl="1"/>
            <a:endParaRPr 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E548-C397-4C18-A094-D125C349DC6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B84-EF0E-4885-B283-1954C52FDDC8}" type="slidenum">
              <a:rPr lang="en-US"/>
              <a:pPr/>
              <a:t>20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stocks par article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815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Liste pour un article les quantités en stock dans chaque magasin/statut</a:t>
            </a:r>
          </a:p>
        </p:txBody>
      </p:sp>
      <p:graphicFrame>
        <p:nvGraphicFramePr>
          <p:cNvPr id="114688" name="Object 0"/>
          <p:cNvGraphicFramePr>
            <a:graphicFrameLocks noChangeAspect="1"/>
          </p:cNvGraphicFramePr>
          <p:nvPr>
            <p:ph idx="1"/>
          </p:nvPr>
        </p:nvGraphicFramePr>
        <p:xfrm>
          <a:off x="1835150" y="1268413"/>
          <a:ext cx="5657850" cy="4645025"/>
        </p:xfrm>
        <a:graphic>
          <a:graphicData uri="http://schemas.openxmlformats.org/presentationml/2006/ole">
            <p:oleObj spid="_x0000_s11468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E1B7-6D34-4EB3-90F5-1F274B01E0D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3D4C-1CFD-4810-B627-4F71DC58C559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composants en cours de fabrication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ph idx="1"/>
          </p:nvPr>
        </p:nvGraphicFramePr>
        <p:xfrm>
          <a:off x="1763713" y="1557338"/>
          <a:ext cx="5657850" cy="4645025"/>
        </p:xfrm>
        <a:graphic>
          <a:graphicData uri="http://schemas.openxmlformats.org/presentationml/2006/ole">
            <p:oleObj spid="_x0000_s9830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58E8-EE18-4862-9475-00244853C63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4EF-CD2A-48A7-A270-592D6B38EFF7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ph idx="1"/>
          </p:nvPr>
        </p:nvGraphicFramePr>
        <p:xfrm>
          <a:off x="1547813" y="1412875"/>
          <a:ext cx="5657850" cy="4645025"/>
        </p:xfrm>
        <a:graphic>
          <a:graphicData uri="http://schemas.openxmlformats.org/presentationml/2006/ole">
            <p:oleObj spid="_x0000_s99333" name="Paint Shop Pro Image" r:id="rId3" imgW="8068293" imgH="6624390" progId="PaintShopPro">
              <p:embed/>
            </p:oleObj>
          </a:graphicData>
        </a:graphic>
      </p:graphicFrame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L’occupation des magasins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90800" y="4576763"/>
            <a:ext cx="3359150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Calcul en nombre de palettes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68D-07F7-4397-B651-4C7C64F7479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15C6-B39E-4A2D-BA50-CDF46C8E4EDB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Stocks prévisionnels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659563" y="3500438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latin typeface="Arial" charset="0"/>
              </a:rPr>
              <a:t>Calculés à partir des programmes directeurs de tous les articles</a:t>
            </a: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>
            <p:ph idx="1"/>
          </p:nvPr>
        </p:nvGraphicFramePr>
        <p:xfrm>
          <a:off x="827088" y="1484313"/>
          <a:ext cx="5657850" cy="4645025"/>
        </p:xfrm>
        <a:graphic>
          <a:graphicData uri="http://schemas.openxmlformats.org/presentationml/2006/ole">
            <p:oleObj spid="_x0000_s100357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BF7-8E79-4464-BAA1-DADABB59AE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E7C2-241B-4EB4-8C03-642B4D977645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>
            <p:ph idx="1"/>
          </p:nvPr>
        </p:nvGraphicFramePr>
        <p:xfrm>
          <a:off x="1835150" y="1628775"/>
          <a:ext cx="5657850" cy="4645025"/>
        </p:xfrm>
        <a:graphic>
          <a:graphicData uri="http://schemas.openxmlformats.org/presentationml/2006/ole">
            <p:oleObj spid="_x0000_s101382" name="Paint Shop Pro Image" r:id="rId3" imgW="8068293" imgH="6624390" progId="PaintShopPro">
              <p:embed/>
            </p:oleObj>
          </a:graphicData>
        </a:graphic>
      </p:graphicFrame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Valorisation des stocks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981200" y="4800600"/>
            <a:ext cx="5403850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Tous les stocks sont valorisés au coût standard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A58-E74A-46B6-A9D6-03B89E8660F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6406-7DAC-433A-BEEA-6B58397C7CD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fr-FR"/>
              <a:t>Evolution du BFR prévisionnel lié aux stocks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763713" y="1773238"/>
          <a:ext cx="5657850" cy="4645025"/>
        </p:xfrm>
        <a:graphic>
          <a:graphicData uri="http://schemas.openxmlformats.org/presentationml/2006/ole">
            <p:oleObj spid="_x0000_s102404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4A87-0773-439B-9053-8456889403B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2FE5-CCBB-46FF-AED4-1A998DA9170A}" type="slidenum">
              <a:rPr lang="en-US"/>
              <a:pPr/>
              <a:t>26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Principes de sortie de stock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Sortie de la première pièce disponible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33CC33"/>
                </a:solidFill>
              </a:rPr>
              <a:t>Premier entré-premier sorti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Avantages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rotation homogène des produits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diminution du risque d’obsolescence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Inconvénients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connaissance des dates d’entrée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impose une discipline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Moyens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Disposition physique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Gestion par emplacements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Gestion par lots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B25C-CA86-43A8-9F06-248EC5DC81C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D448-73B0-4250-8892-764BB716EDB9}" type="slidenum">
              <a:rPr lang="en-US"/>
              <a:pPr/>
              <a:t>27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Gestion par emplacement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33CC33"/>
                </a:solidFill>
              </a:rPr>
              <a:t>Affecté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référence réceptionnée est toujours stockée dans un même emplacement 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spécifié dans le lien article-magasin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Facilité de repérage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Pas de déclaration d’emplacement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33CC33"/>
                </a:solidFill>
              </a:rPr>
              <a:t>Aléatoire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référence réceptionnée est stockée dans un emplacement disponible quel qu’il soit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Meilleure utilisation des volumes</a:t>
            </a: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rgbClr val="33CC33"/>
                </a:solidFill>
              </a:rPr>
              <a:t>Impose une déclaration d’emplacement à chaque mouvement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963863" y="1004888"/>
            <a:ext cx="306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rgbClr val="FF99FF"/>
                </a:solidFill>
                <a:latin typeface="Arial" charset="0"/>
              </a:rPr>
              <a:t>Non traitée dans Prélude 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DE6A-B5A9-4D95-992E-43DB2C55902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9E48-89A3-4FAA-A46D-F1DEF9F26CE8}" type="slidenum">
              <a:rPr lang="en-US"/>
              <a:pPr/>
              <a:t>28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par lots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Objectifs :</a:t>
            </a:r>
          </a:p>
          <a:p>
            <a:pPr lvl="1"/>
            <a:r>
              <a:rPr lang="fr-FR" sz="2400"/>
              <a:t>assurer la </a:t>
            </a:r>
            <a:r>
              <a:rPr lang="fr-FR" sz="2400">
                <a:solidFill>
                  <a:srgbClr val="33CC33"/>
                </a:solidFill>
              </a:rPr>
              <a:t>traçabilité</a:t>
            </a:r>
            <a:r>
              <a:rPr lang="fr-FR" sz="2400"/>
              <a:t> des matières tout au long de la chaîne logistique</a:t>
            </a:r>
          </a:p>
          <a:p>
            <a:r>
              <a:rPr lang="fr-FR" sz="2800"/>
              <a:t>On conserve les quantités en stock par </a:t>
            </a:r>
            <a:r>
              <a:rPr lang="fr-FR" sz="2800">
                <a:solidFill>
                  <a:srgbClr val="33CC33"/>
                </a:solidFill>
              </a:rPr>
              <a:t>numéro de lot</a:t>
            </a:r>
          </a:p>
          <a:p>
            <a:pPr lvl="1"/>
            <a:r>
              <a:rPr lang="fr-FR" sz="2400"/>
              <a:t>création,modification, consommation d'un lot</a:t>
            </a:r>
          </a:p>
          <a:p>
            <a:pPr lvl="1"/>
            <a:r>
              <a:rPr lang="fr-FR" sz="2400"/>
              <a:t>date de péremption, unité de conditionnement, nombre et n° de colis, cotation qualité…</a:t>
            </a:r>
          </a:p>
          <a:p>
            <a:r>
              <a:rPr lang="fr-FR" sz="2800"/>
              <a:t>Gestion très lourde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963863" y="1004888"/>
            <a:ext cx="306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rgbClr val="FF99FF"/>
                </a:solidFill>
                <a:latin typeface="Arial" charset="0"/>
              </a:rPr>
              <a:t>Non traitée dans Prélude 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AFF4-BD12-4859-A9C7-07BA7756F0F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49CD-9380-4E7B-B5B2-064998608541}" type="slidenum">
              <a:rPr lang="en-US"/>
              <a:pPr/>
              <a:t>29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L’impact des erreurs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r>
              <a:rPr lang="fr-FR" sz="2800"/>
              <a:t>Stock physique </a:t>
            </a:r>
            <a:r>
              <a:rPr lang="fr-FR" sz="2800">
                <a:solidFill>
                  <a:srgbClr val="33CC33"/>
                </a:solidFill>
              </a:rPr>
              <a:t>inférieur</a:t>
            </a:r>
            <a:r>
              <a:rPr lang="fr-FR" sz="2800"/>
              <a:t> au stock informatique</a:t>
            </a:r>
          </a:p>
          <a:p>
            <a:pPr lvl="1"/>
            <a:r>
              <a:rPr lang="fr-FR" sz="2400"/>
              <a:t>Stock non réapprovisionné à temps</a:t>
            </a:r>
          </a:p>
          <a:p>
            <a:pPr lvl="1"/>
            <a:r>
              <a:rPr lang="fr-FR" sz="2400"/>
              <a:t>Ruptures</a:t>
            </a:r>
          </a:p>
          <a:p>
            <a:r>
              <a:rPr lang="fr-FR" sz="2800"/>
              <a:t>Stock physique </a:t>
            </a:r>
            <a:r>
              <a:rPr lang="fr-FR" sz="2800">
                <a:solidFill>
                  <a:srgbClr val="33CC33"/>
                </a:solidFill>
              </a:rPr>
              <a:t>supérieur</a:t>
            </a:r>
            <a:r>
              <a:rPr lang="fr-FR" sz="2800"/>
              <a:t> au stock informatique</a:t>
            </a:r>
          </a:p>
          <a:p>
            <a:pPr lvl="1"/>
            <a:r>
              <a:rPr lang="fr-FR" sz="2400"/>
              <a:t>Sur-stock</a:t>
            </a:r>
          </a:p>
          <a:p>
            <a:pPr lvl="1"/>
            <a:r>
              <a:rPr lang="fr-FR" sz="2400"/>
              <a:t>Coût financier</a:t>
            </a:r>
          </a:p>
          <a:p>
            <a:pPr lvl="1"/>
            <a:r>
              <a:rPr lang="fr-FR" sz="2400"/>
              <a:t>Risque d’obsolescence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E034-08F3-46AA-BD75-4183A69CB9E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7ACF-224B-4643-9165-DED85ACFD3F3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des stocks ?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Flux non synchronisés</a:t>
            </a:r>
          </a:p>
          <a:p>
            <a:r>
              <a:rPr lang="fr-FR"/>
              <a:t>Quantités fabriquées ou transportées supérieures au besoin immédiat</a:t>
            </a:r>
          </a:p>
          <a:p>
            <a:r>
              <a:rPr lang="fr-FR"/>
              <a:t>Anticipation</a:t>
            </a:r>
          </a:p>
          <a:p>
            <a:r>
              <a:rPr lang="fr-FR"/>
              <a:t>Protection contre les aléas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AE6-EC3D-412A-A402-FA83AE654BD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DEFD-F0D5-4484-BD8A-6B52A0FC7CE1}" type="slidenum">
              <a:rPr lang="en-US"/>
              <a:pPr/>
              <a:t>30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justesse des stocks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33CC33"/>
                </a:solidFill>
              </a:rPr>
              <a:t>Les causes d’erreur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Mouvement physique non enregistré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Erreur de livraison fournisseur non détectée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Erreur de comptage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Erreur de n° de référence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Erreur de prélèvement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Sur- ou sous-consommation non déclarée </a:t>
            </a:r>
            <a:br>
              <a:rPr lang="fr-FR" sz="2400"/>
            </a:br>
            <a:r>
              <a:rPr lang="fr-FR" sz="2000"/>
              <a:t>dans le cas de post-consommation</a:t>
            </a:r>
            <a:endParaRPr lang="fr-FR" sz="2400"/>
          </a:p>
          <a:p>
            <a:pPr lvl="1">
              <a:lnSpc>
                <a:spcPct val="90000"/>
              </a:lnSpc>
            </a:pPr>
            <a:r>
              <a:rPr lang="fr-FR" sz="2400"/>
              <a:t>Erreur de lecture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Faute de frappe</a:t>
            </a:r>
          </a:p>
          <a:p>
            <a:pPr>
              <a:lnSpc>
                <a:spcPct val="90000"/>
              </a:lnSpc>
            </a:pPr>
            <a:r>
              <a:rPr lang="fr-FR" sz="2800"/>
              <a:t>Utilisation de </a:t>
            </a:r>
            <a:r>
              <a:rPr lang="fr-FR" sz="2800">
                <a:solidFill>
                  <a:srgbClr val="33CC33"/>
                </a:solidFill>
              </a:rPr>
              <a:t>codes-barres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A8B7-6EC7-4BB6-AF8C-59D2C5B1B6D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BC18-51DB-4BDE-9646-B91A0C0210B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détérioration des stocks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Causes</a:t>
            </a:r>
          </a:p>
          <a:p>
            <a:pPr lvl="1"/>
            <a:r>
              <a:rPr lang="fr-FR" sz="2400"/>
              <a:t>Conditions de stockage</a:t>
            </a:r>
          </a:p>
          <a:p>
            <a:pPr lvl="1"/>
            <a:r>
              <a:rPr lang="fr-FR" sz="2400"/>
              <a:t>Opérations de manutention</a:t>
            </a:r>
          </a:p>
          <a:p>
            <a:r>
              <a:rPr lang="fr-FR" sz="2800"/>
              <a:t>Si détérioration non détectée :</a:t>
            </a:r>
          </a:p>
          <a:p>
            <a:pPr lvl="1"/>
            <a:r>
              <a:rPr lang="fr-FR" sz="2400"/>
              <a:t>stock utile inférieur au stock théorique</a:t>
            </a:r>
          </a:p>
          <a:p>
            <a:pPr lvl="1"/>
            <a:r>
              <a:rPr lang="fr-FR" sz="2400"/>
              <a:t>risque de rupture</a:t>
            </a:r>
          </a:p>
          <a:p>
            <a:r>
              <a:rPr lang="fr-FR" sz="2800"/>
              <a:t>Si détérioration détectée :</a:t>
            </a:r>
          </a:p>
          <a:p>
            <a:pPr lvl="1"/>
            <a:r>
              <a:rPr lang="fr-FR" sz="2400"/>
              <a:t>mettre à jour le stock disponible </a:t>
            </a:r>
            <a:r>
              <a:rPr lang="fr-FR" sz="2400" i="1">
                <a:solidFill>
                  <a:srgbClr val="33CC33"/>
                </a:solidFill>
              </a:rPr>
              <a:t>immédiatement</a:t>
            </a:r>
            <a:endParaRPr lang="en-US" sz="240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26C5-FE79-49C2-8698-8E1D06A8616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50E4-A149-4C8E-AD1E-962DDD441588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Coûts des stocks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indent="-285750"/>
            <a:r>
              <a:rPr lang="fr-FR" sz="2800"/>
              <a:t>Frais de stockage</a:t>
            </a:r>
          </a:p>
          <a:p>
            <a:pPr marL="285750" indent="-285750"/>
            <a:r>
              <a:rPr lang="fr-FR" sz="2800"/>
              <a:t>Détérioration</a:t>
            </a:r>
          </a:p>
          <a:p>
            <a:pPr marL="285750" indent="-285750"/>
            <a:r>
              <a:rPr lang="fr-FR" sz="2800"/>
              <a:t>Obsolescence</a:t>
            </a:r>
          </a:p>
          <a:p>
            <a:pPr marL="285750" indent="-285750"/>
            <a:r>
              <a:rPr lang="fr-FR" sz="2800"/>
              <a:t>Frais financiers</a:t>
            </a:r>
          </a:p>
          <a:p>
            <a:pPr marL="285750" indent="-285750">
              <a:buFontTx/>
              <a:buNone/>
            </a:pPr>
            <a:endParaRPr lang="fr-FR" sz="2800"/>
          </a:p>
          <a:p>
            <a:pPr marL="285750" indent="-285750">
              <a:buFontTx/>
              <a:buNone/>
            </a:pPr>
            <a:endParaRPr lang="fr-FR" sz="2800"/>
          </a:p>
          <a:p>
            <a:pPr marL="285750" indent="-285750">
              <a:buFont typeface="Wingdings" pitchFamily="2" charset="2"/>
              <a:buChar char="ð"/>
            </a:pPr>
            <a:r>
              <a:rPr lang="fr-FR" sz="2800"/>
              <a:t>Le coût de possession représente </a:t>
            </a:r>
            <a:br>
              <a:rPr lang="fr-FR" sz="2800"/>
            </a:br>
            <a:r>
              <a:rPr lang="fr-FR" sz="2800"/>
              <a:t>de </a:t>
            </a:r>
            <a:r>
              <a:rPr lang="fr-FR" sz="2800">
                <a:solidFill>
                  <a:srgbClr val="009900"/>
                </a:solidFill>
              </a:rPr>
              <a:t>15% à 30% de la valeur du stock moyen</a:t>
            </a:r>
            <a:r>
              <a:rPr lang="fr-FR" sz="28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953E-3DF9-4425-A23D-7A0AFA90766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3E5F-CCEF-4712-8E27-BBFA84435FDD}" type="slidenum">
              <a:rPr lang="en-US"/>
              <a:pPr/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rotation des stocks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Définition</a:t>
            </a:r>
          </a:p>
          <a:p>
            <a:pPr lvl="1"/>
            <a:r>
              <a:rPr lang="fr-FR" sz="2400">
                <a:solidFill>
                  <a:srgbClr val="009900"/>
                </a:solidFill>
              </a:rPr>
              <a:t>Consommation annuelle / Quantité en stock</a:t>
            </a:r>
          </a:p>
          <a:p>
            <a:r>
              <a:rPr lang="fr-FR" sz="2800"/>
              <a:t>Peut aussi s’exprimer en </a:t>
            </a:r>
            <a:r>
              <a:rPr lang="fr-FR" sz="2800">
                <a:solidFill>
                  <a:srgbClr val="009900"/>
                </a:solidFill>
              </a:rPr>
              <a:t>durée d’écoulement</a:t>
            </a:r>
            <a:r>
              <a:rPr lang="fr-FR" sz="2800"/>
              <a:t> </a:t>
            </a:r>
            <a:r>
              <a:rPr lang="fr-FR" sz="2000"/>
              <a:t>(en jours)</a:t>
            </a:r>
            <a:endParaRPr lang="fr-FR" sz="2800"/>
          </a:p>
          <a:p>
            <a:pPr lvl="1"/>
            <a:r>
              <a:rPr lang="fr-FR" sz="2400"/>
              <a:t>Quantité en stock / Consommation journalière</a:t>
            </a:r>
          </a:p>
          <a:p>
            <a:r>
              <a:rPr lang="fr-FR" sz="2800"/>
              <a:t>Exemple :</a:t>
            </a:r>
          </a:p>
          <a:p>
            <a:pPr lvl="1"/>
            <a:r>
              <a:rPr lang="fr-FR" sz="2400"/>
              <a:t>Consommation annuelle : 12 000 pièces</a:t>
            </a:r>
          </a:p>
          <a:p>
            <a:pPr lvl="1"/>
            <a:r>
              <a:rPr lang="fr-FR" sz="2400"/>
              <a:t>Stock : 500</a:t>
            </a:r>
          </a:p>
          <a:p>
            <a:pPr lvl="1"/>
            <a:r>
              <a:rPr lang="fr-FR" sz="2400"/>
              <a:t>Rotation : 24 ou 15 jours d’activité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64A-253F-4C5A-B50F-BE71D5C8384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774A-0B46-4665-8066-6FDAB37604AE}" type="slidenum">
              <a:rPr lang="en-US"/>
              <a:pPr/>
              <a:t>34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clôture des stocks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Objet :</a:t>
            </a:r>
          </a:p>
          <a:p>
            <a:pPr lvl="1"/>
            <a:r>
              <a:rPr lang="fr-FR"/>
              <a:t>effacer les (très) nombreux mouvements antérieurs à la date de clôture</a:t>
            </a:r>
          </a:p>
          <a:p>
            <a:pPr lvl="1"/>
            <a:r>
              <a:rPr lang="fr-FR"/>
              <a:t>recalcule les stocks initiaux</a:t>
            </a:r>
          </a:p>
          <a:p>
            <a:pPr lvl="1"/>
            <a:r>
              <a:rPr lang="fr-FR"/>
              <a:t>de plus, efface toutes les commandes clients et fournisseurs soldées ainsi que les OF clos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205-880D-4384-BB80-92F77FFA939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1EBF-484F-4EA5-B6BE-169632E0317F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Article et localisation physique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449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Chaque lieu de stockage distinct</a:t>
            </a:r>
            <a:br>
              <a:rPr lang="fr-FR" sz="2800"/>
            </a:br>
            <a:r>
              <a:rPr lang="fr-FR" sz="2800"/>
              <a:t>est représentée par (au moins) un </a:t>
            </a:r>
            <a:r>
              <a:rPr lang="fr-FR" sz="2800">
                <a:solidFill>
                  <a:srgbClr val="009900"/>
                </a:solidFill>
              </a:rPr>
              <a:t>magasin</a:t>
            </a:r>
          </a:p>
          <a:p>
            <a:pPr>
              <a:lnSpc>
                <a:spcPct val="90000"/>
              </a:lnSpc>
            </a:pPr>
            <a:r>
              <a:rPr lang="fr-FR" sz="2800"/>
              <a:t>Distinguer des magasins permet de regrouper des articles en vue de valorisations</a:t>
            </a:r>
            <a:endParaRPr lang="fr-FR"/>
          </a:p>
        </p:txBody>
      </p:sp>
      <p:sp>
        <p:nvSpPr>
          <p:cNvPr id="83972" name="Rectangle 1028"/>
          <p:cNvSpPr>
            <a:spLocks noChangeArrowheads="1"/>
          </p:cNvSpPr>
          <p:nvPr/>
        </p:nvSpPr>
        <p:spPr bwMode="auto">
          <a:xfrm>
            <a:off x="0" y="2209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fr-FR" sz="44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3973" name="Group 1029"/>
          <p:cNvGrpSpPr>
            <a:grpSpLocks/>
          </p:cNvGrpSpPr>
          <p:nvPr/>
        </p:nvGrpSpPr>
        <p:grpSpPr bwMode="auto">
          <a:xfrm>
            <a:off x="2362200" y="1219200"/>
            <a:ext cx="4724400" cy="2971800"/>
            <a:chOff x="1488" y="1056"/>
            <a:chExt cx="2976" cy="1872"/>
          </a:xfrm>
        </p:grpSpPr>
        <p:sp>
          <p:nvSpPr>
            <p:cNvPr id="83974" name="Rectangle 1030"/>
            <p:cNvSpPr>
              <a:spLocks noChangeArrowheads="1"/>
            </p:cNvSpPr>
            <p:nvPr/>
          </p:nvSpPr>
          <p:spPr bwMode="auto">
            <a:xfrm>
              <a:off x="1488" y="1056"/>
              <a:ext cx="2976" cy="1872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>
                  <a:latin typeface="Arial" charset="0"/>
                </a:rPr>
                <a:t>Magasin physique</a:t>
              </a:r>
              <a:endParaRPr lang="en-US" sz="2400">
                <a:latin typeface="Arial" charset="0"/>
              </a:endParaRPr>
            </a:p>
            <a:p>
              <a:pPr algn="ctr"/>
              <a:r>
                <a:rPr lang="en-US" sz="2400">
                  <a:latin typeface="Arial" charset="0"/>
                </a:rPr>
                <a:t>MPF</a:t>
              </a:r>
            </a:p>
          </p:txBody>
        </p:sp>
        <p:sp>
          <p:nvSpPr>
            <p:cNvPr id="83975" name="Rectangle 1031"/>
            <p:cNvSpPr>
              <a:spLocks noChangeArrowheads="1"/>
            </p:cNvSpPr>
            <p:nvPr/>
          </p:nvSpPr>
          <p:spPr bwMode="auto">
            <a:xfrm>
              <a:off x="1776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6" name="Rectangle 1032"/>
            <p:cNvSpPr>
              <a:spLocks noChangeArrowheads="1"/>
            </p:cNvSpPr>
            <p:nvPr/>
          </p:nvSpPr>
          <p:spPr bwMode="auto">
            <a:xfrm>
              <a:off x="2160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7" name="Rectangle 1033"/>
            <p:cNvSpPr>
              <a:spLocks noChangeArrowheads="1"/>
            </p:cNvSpPr>
            <p:nvPr/>
          </p:nvSpPr>
          <p:spPr bwMode="auto">
            <a:xfrm>
              <a:off x="2544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8" name="Rectangle 1034"/>
            <p:cNvSpPr>
              <a:spLocks noChangeArrowheads="1"/>
            </p:cNvSpPr>
            <p:nvPr/>
          </p:nvSpPr>
          <p:spPr bwMode="auto">
            <a:xfrm>
              <a:off x="2928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9" name="Rectangle 1035"/>
            <p:cNvSpPr>
              <a:spLocks noChangeArrowheads="1"/>
            </p:cNvSpPr>
            <p:nvPr/>
          </p:nvSpPr>
          <p:spPr bwMode="auto">
            <a:xfrm>
              <a:off x="3312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0" name="Rectangle 1036"/>
            <p:cNvSpPr>
              <a:spLocks noChangeArrowheads="1"/>
            </p:cNvSpPr>
            <p:nvPr/>
          </p:nvSpPr>
          <p:spPr bwMode="auto">
            <a:xfrm>
              <a:off x="3696" y="1344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1" name="Rectangle 1037"/>
            <p:cNvSpPr>
              <a:spLocks noChangeArrowheads="1"/>
            </p:cNvSpPr>
            <p:nvPr/>
          </p:nvSpPr>
          <p:spPr bwMode="auto">
            <a:xfrm>
              <a:off x="1776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2" name="Rectangle 1038"/>
            <p:cNvSpPr>
              <a:spLocks noChangeArrowheads="1"/>
            </p:cNvSpPr>
            <p:nvPr/>
          </p:nvSpPr>
          <p:spPr bwMode="auto">
            <a:xfrm>
              <a:off x="2160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3" name="Rectangle 1039"/>
            <p:cNvSpPr>
              <a:spLocks noChangeArrowheads="1"/>
            </p:cNvSpPr>
            <p:nvPr/>
          </p:nvSpPr>
          <p:spPr bwMode="auto">
            <a:xfrm>
              <a:off x="2544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4" name="Rectangle 1040"/>
            <p:cNvSpPr>
              <a:spLocks noChangeArrowheads="1"/>
            </p:cNvSpPr>
            <p:nvPr/>
          </p:nvSpPr>
          <p:spPr bwMode="auto">
            <a:xfrm>
              <a:off x="2928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5" name="Rectangle 1041"/>
            <p:cNvSpPr>
              <a:spLocks noChangeArrowheads="1"/>
            </p:cNvSpPr>
            <p:nvPr/>
          </p:nvSpPr>
          <p:spPr bwMode="auto">
            <a:xfrm>
              <a:off x="3312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6" name="Rectangle 1042"/>
            <p:cNvSpPr>
              <a:spLocks noChangeArrowheads="1"/>
            </p:cNvSpPr>
            <p:nvPr/>
          </p:nvSpPr>
          <p:spPr bwMode="auto">
            <a:xfrm>
              <a:off x="3696" y="2496"/>
              <a:ext cx="28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987" name="Rectangle 1043"/>
          <p:cNvSpPr>
            <a:spLocks noChangeArrowheads="1"/>
          </p:cNvSpPr>
          <p:nvPr/>
        </p:nvSpPr>
        <p:spPr bwMode="auto">
          <a:xfrm>
            <a:off x="685800" y="2667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28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1F3D-CEF0-4952-B0EE-FC4C5A35B44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1F6-8E8E-4A1E-A443-B364A31830C3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Stock et localisation physique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4213" y="2205038"/>
            <a:ext cx="4968875" cy="2881312"/>
          </a:xfrm>
          <a:prstGeom prst="rect">
            <a:avLst/>
          </a:prstGeom>
          <a:solidFill>
            <a:srgbClr val="CCFFFF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00113" y="2781300"/>
            <a:ext cx="2016125" cy="1800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Stock </a:t>
            </a:r>
            <a:br>
              <a:rPr lang="fr-FR"/>
            </a:br>
            <a:r>
              <a:rPr lang="fr-FR"/>
              <a:t>en consignation</a:t>
            </a:r>
          </a:p>
          <a:p>
            <a:pPr algn="ctr"/>
            <a:r>
              <a:rPr lang="fr-FR"/>
              <a:t>(physiquement </a:t>
            </a:r>
            <a:br>
              <a:rPr lang="fr-FR"/>
            </a:br>
            <a:r>
              <a:rPr lang="fr-FR"/>
              <a:t>présents </a:t>
            </a:r>
            <a:br>
              <a:rPr lang="fr-FR"/>
            </a:br>
            <a:r>
              <a:rPr lang="fr-FR"/>
              <a:t>mais appartenant </a:t>
            </a:r>
            <a:br>
              <a:rPr lang="fr-FR"/>
            </a:br>
            <a:r>
              <a:rPr lang="fr-FR"/>
              <a:t>à des fournisseurs)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484438" y="1700213"/>
            <a:ext cx="135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L’entreprise</a:t>
            </a:r>
          </a:p>
        </p:txBody>
      </p: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6624638" y="2205038"/>
            <a:ext cx="1763712" cy="2879725"/>
            <a:chOff x="4649" y="1344"/>
            <a:chExt cx="1111" cy="1905"/>
          </a:xfrm>
        </p:grpSpPr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4649" y="1344"/>
              <a:ext cx="1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4649" y="1344"/>
              <a:ext cx="0" cy="19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4649" y="3249"/>
              <a:ext cx="1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6877050" y="2781300"/>
            <a:ext cx="2016125" cy="1800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Stock </a:t>
            </a:r>
            <a:br>
              <a:rPr lang="fr-FR"/>
            </a:br>
            <a:r>
              <a:rPr lang="fr-FR"/>
              <a:t>en consignation</a:t>
            </a:r>
          </a:p>
          <a:p>
            <a:pPr algn="ctr"/>
            <a:r>
              <a:rPr lang="fr-FR"/>
              <a:t>(physiquement </a:t>
            </a:r>
            <a:br>
              <a:rPr lang="fr-FR"/>
            </a:br>
            <a:r>
              <a:rPr lang="fr-FR"/>
              <a:t>absents </a:t>
            </a:r>
            <a:br>
              <a:rPr lang="fr-FR"/>
            </a:br>
            <a:r>
              <a:rPr lang="fr-FR"/>
              <a:t>mais appartenant </a:t>
            </a:r>
            <a:br>
              <a:rPr lang="fr-FR"/>
            </a:br>
            <a:r>
              <a:rPr lang="fr-FR"/>
              <a:t>à l’entreprise)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7524750" y="1700213"/>
            <a:ext cx="74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Client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3348038" y="2781300"/>
            <a:ext cx="2016125" cy="1800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Stock </a:t>
            </a:r>
            <a:br>
              <a:rPr lang="fr-FR"/>
            </a:br>
            <a:r>
              <a:rPr lang="fr-FR"/>
              <a:t>physiquement </a:t>
            </a:r>
            <a:br>
              <a:rPr lang="fr-FR"/>
            </a:br>
            <a:r>
              <a:rPr lang="fr-FR"/>
              <a:t>présents </a:t>
            </a:r>
            <a:br>
              <a:rPr lang="fr-FR"/>
            </a:br>
            <a:r>
              <a:rPr lang="fr-FR"/>
              <a:t>appartenant </a:t>
            </a:r>
            <a:br>
              <a:rPr lang="fr-FR"/>
            </a:br>
            <a:r>
              <a:rPr lang="fr-FR"/>
              <a:t>à l’entreprise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FEFF-AADF-4F8D-B7F9-26FAD5C0AA7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EBF-7D99-4A2A-BD36-4D4EE1CCE3E7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Article et “statut”</a:t>
            </a:r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362200" y="1752600"/>
            <a:ext cx="4724400" cy="2971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>
                <a:latin typeface="Arial" charset="0"/>
              </a:rPr>
              <a:t>Magasin physique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895600" y="2133600"/>
            <a:ext cx="457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0" y="2133600"/>
            <a:ext cx="4572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648200" y="1752600"/>
            <a:ext cx="0" cy="2971800"/>
          </a:xfrm>
          <a:prstGeom prst="line">
            <a:avLst/>
          </a:prstGeom>
          <a:noFill/>
          <a:ln w="508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 u="sng">
                <a:latin typeface="Arial" charset="0"/>
              </a:rPr>
              <a:t>Pièces bonnes</a:t>
            </a:r>
          </a:p>
        </p:txBody>
      </p:sp>
      <p:cxnSp>
        <p:nvCxnSpPr>
          <p:cNvPr id="67594" name="AutoShape 10"/>
          <p:cNvCxnSpPr>
            <a:cxnSpLocks noChangeShapeType="1"/>
            <a:stCxn id="67593" idx="2"/>
            <a:endCxn id="67588" idx="0"/>
          </p:cNvCxnSpPr>
          <p:nvPr/>
        </p:nvCxnSpPr>
        <p:spPr bwMode="auto">
          <a:xfrm>
            <a:off x="1474788" y="1676400"/>
            <a:ext cx="1649412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638800" y="1143000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 u="sng">
                <a:latin typeface="Arial" charset="0"/>
              </a:rPr>
              <a:t>Pièces litigieuses</a:t>
            </a:r>
          </a:p>
        </p:txBody>
      </p:sp>
      <p:cxnSp>
        <p:nvCxnSpPr>
          <p:cNvPr id="67596" name="AutoShape 12"/>
          <p:cNvCxnSpPr>
            <a:cxnSpLocks noChangeShapeType="1"/>
            <a:stCxn id="67595" idx="2"/>
            <a:endCxn id="67589" idx="0"/>
          </p:cNvCxnSpPr>
          <p:nvPr/>
        </p:nvCxnSpPr>
        <p:spPr bwMode="auto">
          <a:xfrm flipH="1">
            <a:off x="6324600" y="1600200"/>
            <a:ext cx="57785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692150" y="5151438"/>
            <a:ext cx="7826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>
                <a:latin typeface="Arial" charset="0"/>
              </a:rPr>
              <a:t>Dans un même lieu physique de stockage</a:t>
            </a:r>
            <a:br>
              <a:rPr lang="fr-FR" sz="2400">
                <a:latin typeface="Arial" charset="0"/>
              </a:rPr>
            </a:br>
            <a:r>
              <a:rPr lang="fr-FR" sz="2400">
                <a:latin typeface="Arial" charset="0"/>
              </a:rPr>
              <a:t>peuvent figurer des articles ayant des</a:t>
            </a:r>
            <a:r>
              <a:rPr lang="fr-FR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400">
                <a:solidFill>
                  <a:srgbClr val="33CC33"/>
                </a:solidFill>
                <a:latin typeface="Arial" charset="0"/>
              </a:rPr>
              <a:t>statuts différents</a:t>
            </a:r>
            <a:r>
              <a:rPr lang="fr-FR" sz="2400">
                <a:solidFill>
                  <a:schemeClr val="bg1"/>
                </a:solidFill>
                <a:latin typeface="Arial" charset="0"/>
              </a:rPr>
              <a:t> »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7315200" y="2286000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Exemple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33C9-758E-4FB3-916B-B0F857CE94B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E07D-2AAF-46FA-A75F-23214FCC5756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statuts de stock</a:t>
            </a:r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391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Dans un magasin, les articles peuvent avoir plusieurs </a:t>
            </a:r>
            <a:r>
              <a:rPr lang="fr-FR" sz="2800">
                <a:solidFill>
                  <a:srgbClr val="009900"/>
                </a:solidFill>
              </a:rPr>
              <a:t>statuts</a:t>
            </a:r>
            <a:r>
              <a:rPr lang="fr-FR" sz="2800">
                <a:solidFill>
                  <a:srgbClr val="FFFF00"/>
                </a:solidFill>
              </a:rPr>
              <a:t> </a:t>
            </a:r>
            <a:endParaRPr lang="fr-FR" sz="2800"/>
          </a:p>
          <a:p>
            <a:pPr>
              <a:lnSpc>
                <a:spcPct val="90000"/>
              </a:lnSpc>
            </a:pPr>
            <a:r>
              <a:rPr lang="fr-FR" sz="2800"/>
              <a:t>Deux principaux gérés en automatique :</a:t>
            </a: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DISP</a:t>
            </a:r>
            <a:r>
              <a:rPr lang="fr-FR" sz="2400">
                <a:solidFill>
                  <a:srgbClr val="33CC33"/>
                </a:solidFill>
              </a:rPr>
              <a:t> 	=</a:t>
            </a:r>
            <a:r>
              <a:rPr lang="fr-FR" sz="2400"/>
              <a:t> disponible</a:t>
            </a: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rgbClr val="009900"/>
                </a:solidFill>
              </a:rPr>
              <a:t>REFA</a:t>
            </a:r>
            <a:r>
              <a:rPr lang="fr-FR" sz="2400">
                <a:solidFill>
                  <a:srgbClr val="33CC33"/>
                </a:solidFill>
              </a:rPr>
              <a:t> 	=</a:t>
            </a:r>
            <a:r>
              <a:rPr lang="fr-FR" sz="2400"/>
              <a:t> réservé pour la fabrication</a:t>
            </a:r>
          </a:p>
          <a:p>
            <a:pPr>
              <a:lnSpc>
                <a:spcPct val="90000"/>
              </a:lnSpc>
            </a:pPr>
            <a:r>
              <a:rPr lang="fr-FR" sz="2800"/>
              <a:t>Autres statuts (exemples)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CTRL	= pièces à contrôler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RECO	= réservé commercial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LITG	= litige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RETF	= en attente de retour fournisseur</a:t>
            </a:r>
          </a:p>
          <a:p>
            <a:pPr lvl="1">
              <a:lnSpc>
                <a:spcPct val="90000"/>
              </a:lnSpc>
            </a:pPr>
            <a:r>
              <a:rPr lang="fr-FR"/>
              <a:t>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1ABD-8354-4D4C-840A-4FBC73B3675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462F-4204-4489-A0F7-B76747F6D34C}" type="slidenum">
              <a:rPr lang="en-US"/>
              <a:pPr/>
              <a:t>8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mouvements de stocks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r>
              <a:rPr lang="fr-FR" sz="2800">
                <a:solidFill>
                  <a:srgbClr val="009900"/>
                </a:solidFill>
              </a:rPr>
              <a:t>Mouvements « manuels »</a:t>
            </a:r>
          </a:p>
          <a:p>
            <a:pPr lvl="1"/>
            <a:r>
              <a:rPr lang="fr-FR" sz="2400"/>
              <a:t>Entrées simples / Sorties simples</a:t>
            </a:r>
          </a:p>
          <a:p>
            <a:pPr lvl="1"/>
            <a:r>
              <a:rPr lang="fr-FR" sz="2400"/>
              <a:t>Transferts entre magasins</a:t>
            </a:r>
          </a:p>
          <a:p>
            <a:pPr lvl="1"/>
            <a:r>
              <a:rPr lang="fr-FR" sz="2400"/>
              <a:t>Sorties de composant sur OF</a:t>
            </a:r>
          </a:p>
          <a:p>
            <a:pPr lvl="1"/>
            <a:r>
              <a:rPr lang="fr-FR" sz="2400"/>
              <a:t>Entrée en magasin sur OF</a:t>
            </a:r>
          </a:p>
          <a:p>
            <a:r>
              <a:rPr lang="fr-FR" sz="2800">
                <a:solidFill>
                  <a:srgbClr val="009900"/>
                </a:solidFill>
              </a:rPr>
              <a:t>Mouvements « automatiques »</a:t>
            </a:r>
          </a:p>
          <a:p>
            <a:pPr lvl="1"/>
            <a:r>
              <a:rPr lang="fr-FR" sz="2400"/>
              <a:t>Réception commande fournisseur</a:t>
            </a:r>
          </a:p>
          <a:p>
            <a:pPr lvl="2"/>
            <a:r>
              <a:rPr lang="fr-FR" sz="2000"/>
              <a:t>Saisie du </a:t>
            </a:r>
            <a:r>
              <a:rPr lang="fr-FR" sz="2000">
                <a:solidFill>
                  <a:srgbClr val="009900"/>
                </a:solidFill>
              </a:rPr>
              <a:t>bordereau de réception</a:t>
            </a:r>
          </a:p>
          <a:p>
            <a:pPr lvl="1"/>
            <a:r>
              <a:rPr lang="fr-FR" sz="2400"/>
              <a:t>Expédition commande client</a:t>
            </a:r>
          </a:p>
          <a:p>
            <a:pPr lvl="2"/>
            <a:r>
              <a:rPr lang="fr-FR" sz="2000"/>
              <a:t>Émission d’un </a:t>
            </a:r>
            <a:r>
              <a:rPr lang="fr-FR" sz="2000">
                <a:solidFill>
                  <a:srgbClr val="009900"/>
                </a:solidFill>
              </a:rPr>
              <a:t>bordereau d’expédition</a:t>
            </a:r>
          </a:p>
          <a:p>
            <a:pPr lvl="1"/>
            <a:r>
              <a:rPr lang="fr-FR" sz="2400"/>
              <a:t>Réservation au lancement</a:t>
            </a:r>
          </a:p>
          <a:p>
            <a:pPr lvl="1"/>
            <a:r>
              <a:rPr lang="fr-FR" sz="2400"/>
              <a:t>« Post-consommation 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B01-9B68-4C08-AB44-37B75ACFDCD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C65-EB21-4A41-A9E1-DFE11E6EEAAC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fr-FR"/>
              <a:t>Nombreux types de mouvements de stock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143000" algn="l"/>
              </a:tabLst>
            </a:pPr>
            <a:r>
              <a:rPr lang="fr-FR" sz="2000" b="1"/>
              <a:t>RS:		reprise de solde après clôture</a:t>
            </a:r>
          </a:p>
          <a:p>
            <a:pPr>
              <a:lnSpc>
                <a:spcPct val="90000"/>
              </a:lnSpc>
              <a:tabLst>
                <a:tab pos="1143000" algn="l"/>
              </a:tabLst>
            </a:pPr>
            <a:r>
              <a:rPr lang="fr-FR" sz="2000" b="1"/>
              <a:t>IN : 		saisie de l’inventaire</a:t>
            </a:r>
          </a:p>
          <a:p>
            <a:pPr>
              <a:lnSpc>
                <a:spcPct val="90000"/>
              </a:lnSpc>
              <a:tabLst>
                <a:tab pos="1143000" algn="l"/>
              </a:tabLst>
            </a:pPr>
            <a:r>
              <a:rPr lang="fr-FR" sz="2000" b="1">
                <a:solidFill>
                  <a:srgbClr val="009900"/>
                </a:solidFill>
              </a:rPr>
              <a:t>Entrées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ES :	entrée simple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ET :	entrée sur transfert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EC : 	entrée sur commande fournisseur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ER : 	entrée en réservation pour la fabrication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ED : 	entrée en disponible </a:t>
            </a:r>
          </a:p>
          <a:p>
            <a:pPr>
              <a:lnSpc>
                <a:spcPct val="90000"/>
              </a:lnSpc>
              <a:tabLst>
                <a:tab pos="1143000" algn="l"/>
              </a:tabLst>
            </a:pPr>
            <a:r>
              <a:rPr lang="fr-FR" sz="2000" b="1">
                <a:solidFill>
                  <a:srgbClr val="009900"/>
                </a:solidFill>
              </a:rPr>
              <a:t>Sorties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SD : 	sortie du disponible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SX : 	sortie exceptionnelle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SR : 	sortie de réservation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SC : 	sortie sur commande client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SS :	sortie simple</a:t>
            </a:r>
          </a:p>
          <a:p>
            <a:pPr lvl="1">
              <a:lnSpc>
                <a:spcPct val="90000"/>
              </a:lnSpc>
              <a:tabLst>
                <a:tab pos="1143000" algn="l"/>
              </a:tabLst>
            </a:pPr>
            <a:r>
              <a:rPr lang="fr-FR" sz="1800" b="1"/>
              <a:t>ST :	sortie sur transfert</a:t>
            </a:r>
          </a:p>
          <a:p>
            <a:pPr>
              <a:lnSpc>
                <a:spcPct val="90000"/>
              </a:lnSpc>
              <a:tabLst>
                <a:tab pos="1143000" algn="l"/>
              </a:tabLst>
            </a:pPr>
            <a:r>
              <a:rPr lang="fr-FR" sz="2000" b="1"/>
              <a:t>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1760</TotalTime>
  <Words>1150</Words>
  <Application>Microsoft Office PowerPoint</Application>
  <PresentationFormat>Affichage à l'écran (4:3)</PresentationFormat>
  <Paragraphs>349</Paragraphs>
  <Slides>34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Tahoma</vt:lpstr>
      <vt:lpstr>Times New Roman</vt:lpstr>
      <vt:lpstr>Wingdings</vt:lpstr>
      <vt:lpstr>Achats</vt:lpstr>
      <vt:lpstr>Paint Shop Pro Image</vt:lpstr>
      <vt:lpstr>Prelude 7 ERP</vt:lpstr>
      <vt:lpstr>Gestion des stocks</vt:lpstr>
      <vt:lpstr>Pourquoi des stocks ?</vt:lpstr>
      <vt:lpstr>Article et localisation physique</vt:lpstr>
      <vt:lpstr>Stock et localisation physique</vt:lpstr>
      <vt:lpstr>Article et “statut”</vt:lpstr>
      <vt:lpstr>Les statuts de stock</vt:lpstr>
      <vt:lpstr>Les mouvements de stocks</vt:lpstr>
      <vt:lpstr>Nombreux types de mouvements de stock</vt:lpstr>
      <vt:lpstr>Les inventaires</vt:lpstr>
      <vt:lpstr>Les inventaires</vt:lpstr>
      <vt:lpstr>Classification ABC des stocks</vt:lpstr>
      <vt:lpstr>Les entrées simples</vt:lpstr>
      <vt:lpstr>Les sorties simples</vt:lpstr>
      <vt:lpstr>Les transferts entre magasins/statuts</vt:lpstr>
      <vt:lpstr>La “post-consommation”</vt:lpstr>
      <vt:lpstr>La “post-consommation” à l’OF</vt:lpstr>
      <vt:lpstr>La “post-consommation”  à l’opération</vt:lpstr>
      <vt:lpstr>Les stocks par magasin</vt:lpstr>
      <vt:lpstr>Les stocks par article</vt:lpstr>
      <vt:lpstr>Les composants en cours de fabrication</vt:lpstr>
      <vt:lpstr>L’occupation des magasins</vt:lpstr>
      <vt:lpstr>Stocks prévisionnels</vt:lpstr>
      <vt:lpstr>Valorisation des stocks</vt:lpstr>
      <vt:lpstr>Evolution du BFR prévisionnel lié aux stocks</vt:lpstr>
      <vt:lpstr>Principes de sortie de stock</vt:lpstr>
      <vt:lpstr>Gestion par emplacement</vt:lpstr>
      <vt:lpstr>La gestion par lots</vt:lpstr>
      <vt:lpstr>L’impact des erreurs</vt:lpstr>
      <vt:lpstr>La justesse des stocks</vt:lpstr>
      <vt:lpstr>La détérioration des stocks</vt:lpstr>
      <vt:lpstr>Coûts des stocks</vt:lpstr>
      <vt:lpstr>La rotation des stocks</vt:lpstr>
      <vt:lpstr>La clôture des stocks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Baglin</dc:creator>
  <cp:lastModifiedBy>GERARD</cp:lastModifiedBy>
  <cp:revision>121</cp:revision>
  <cp:lastPrinted>1998-04-23T12:49:58Z</cp:lastPrinted>
  <dcterms:created xsi:type="dcterms:W3CDTF">1998-05-11T18:11:41Z</dcterms:created>
  <dcterms:modified xsi:type="dcterms:W3CDTF">2015-11-22T09:49:00Z</dcterms:modified>
</cp:coreProperties>
</file>