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5"/>
  </p:notesMasterIdLst>
  <p:sldIdLst>
    <p:sldId id="256" r:id="rId2"/>
    <p:sldId id="333" r:id="rId3"/>
    <p:sldId id="300" r:id="rId4"/>
    <p:sldId id="301" r:id="rId5"/>
    <p:sldId id="302" r:id="rId6"/>
    <p:sldId id="334" r:id="rId7"/>
    <p:sldId id="335" r:id="rId8"/>
    <p:sldId id="336" r:id="rId9"/>
    <p:sldId id="337" r:id="rId10"/>
    <p:sldId id="330" r:id="rId11"/>
    <p:sldId id="332" r:id="rId12"/>
    <p:sldId id="338" r:id="rId13"/>
    <p:sldId id="291" r:id="rId14"/>
    <p:sldId id="321" r:id="rId15"/>
    <p:sldId id="322" r:id="rId16"/>
    <p:sldId id="339" r:id="rId17"/>
    <p:sldId id="323" r:id="rId18"/>
    <p:sldId id="324" r:id="rId19"/>
    <p:sldId id="274" r:id="rId20"/>
    <p:sldId id="341" r:id="rId21"/>
    <p:sldId id="295" r:id="rId22"/>
    <p:sldId id="340" r:id="rId23"/>
    <p:sldId id="296" r:id="rId24"/>
    <p:sldId id="342" r:id="rId25"/>
    <p:sldId id="297" r:id="rId26"/>
    <p:sldId id="298" r:id="rId27"/>
    <p:sldId id="326" r:id="rId28"/>
    <p:sldId id="362" r:id="rId29"/>
    <p:sldId id="327" r:id="rId30"/>
    <p:sldId id="343" r:id="rId31"/>
    <p:sldId id="308" r:id="rId32"/>
    <p:sldId id="328" r:id="rId33"/>
    <p:sldId id="329" r:id="rId34"/>
    <p:sldId id="363" r:id="rId35"/>
    <p:sldId id="283" r:id="rId36"/>
    <p:sldId id="289" r:id="rId37"/>
    <p:sldId id="299" r:id="rId38"/>
    <p:sldId id="344" r:id="rId39"/>
    <p:sldId id="345" r:id="rId40"/>
    <p:sldId id="259" r:id="rId41"/>
    <p:sldId id="304" r:id="rId42"/>
    <p:sldId id="349" r:id="rId43"/>
    <p:sldId id="361" r:id="rId44"/>
    <p:sldId id="356" r:id="rId45"/>
    <p:sldId id="357" r:id="rId46"/>
    <p:sldId id="305" r:id="rId47"/>
    <p:sldId id="358" r:id="rId48"/>
    <p:sldId id="347" r:id="rId49"/>
    <p:sldId id="348" r:id="rId50"/>
    <p:sldId id="346" r:id="rId51"/>
    <p:sldId id="306" r:id="rId52"/>
    <p:sldId id="309" r:id="rId53"/>
    <p:sldId id="359" r:id="rId54"/>
    <p:sldId id="310" r:id="rId55"/>
    <p:sldId id="350" r:id="rId56"/>
    <p:sldId id="313" r:id="rId57"/>
    <p:sldId id="318" r:id="rId58"/>
    <p:sldId id="319" r:id="rId59"/>
    <p:sldId id="354" r:id="rId60"/>
    <p:sldId id="352" r:id="rId61"/>
    <p:sldId id="355" r:id="rId62"/>
    <p:sldId id="364" r:id="rId63"/>
    <p:sldId id="360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66FF"/>
    <a:srgbClr val="0099FF"/>
    <a:srgbClr val="00FFFF"/>
    <a:srgbClr val="FF0066"/>
    <a:srgbClr val="66FF33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5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2F5D623-51F2-487C-874B-07DDABD7C7D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7FDBD-80DC-45FD-81F9-2E1FA20BCCF7}" type="slidenum">
              <a:rPr lang="fr-FR"/>
              <a:pPr/>
              <a:t>4</a:t>
            </a:fld>
            <a:endParaRPr lang="fr-FR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ln/>
        </p:spPr>
        <p:txBody>
          <a:bodyPr lIns="90488" tIns="44450" rIns="90488" bIns="44450"/>
          <a:lstStyle/>
          <a:p>
            <a:endParaRPr lang="fr-FR"/>
          </a:p>
        </p:txBody>
      </p:sp>
      <p:sp>
        <p:nvSpPr>
          <p:cNvPr id="5734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98575" y="798513"/>
            <a:ext cx="4262438" cy="31972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C00D1-42CC-4DB1-8926-CB15E35D7C09}" type="slidenum">
              <a:rPr lang="fr-FR"/>
              <a:pPr/>
              <a:t>13</a:t>
            </a:fld>
            <a:endParaRPr lang="fr-FR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Cela nécessitera de nombreux réglages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7C252-D2C3-405B-B97C-35A486D04C18}" type="slidenum">
              <a:rPr lang="fr-FR"/>
              <a:pPr/>
              <a:t>19</a:t>
            </a:fld>
            <a:endParaRPr lang="fr-FR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 procédure de planification se déroulera en deux phases :</a:t>
            </a:r>
          </a:p>
          <a:p>
            <a:r>
              <a:rPr lang="en-US"/>
              <a:t>- niveau MPS (produits finis)</a:t>
            </a:r>
          </a:p>
          <a:p>
            <a:r>
              <a:rPr lang="en-US"/>
              <a:t>- validation manuelle des ordres proposés</a:t>
            </a:r>
          </a:p>
          <a:p>
            <a:r>
              <a:rPr lang="en-US"/>
              <a:t>- niveau MRP (tous les autres articles)</a:t>
            </a:r>
          </a:p>
          <a:p>
            <a:r>
              <a:rPr lang="en-US"/>
              <a:t>- validation manuelle des ordres proposés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7CC83-BF5F-47F4-832B-9DB5F489DE7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35729-62AA-4CD2-852A-822901294C8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06671-858B-40FC-9059-E1151558253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9599A-C3EE-4274-8B35-0CEE9BD463D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C4721-4FF8-4C2B-9DFF-2FBBE15DAEF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5669-BC39-4938-A7CD-83D39819882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B2D81A9F-C864-4364-9C8F-3E9C0E89C17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32AD322A-DA59-4829-9C26-709A1FA0534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662DA-4B2D-48E8-AB14-D293CB433C5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EDD6-B62E-4364-BF58-F2DFCE9B37E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84FF2-1F1A-47A2-A8C4-DE6E65A6FE4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935E5-54C4-49B1-B60F-1F812317AD5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AF333-5F7F-4D7B-A19A-3A0A05410AD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0CC81-854F-4C77-A32D-3884A54D9AC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8AAF1-1F89-4BA5-AD94-AEE4D1A0CF6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86CEF-117F-4327-AB3B-D2833E36D93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E1158-E33A-4B34-B08C-892D31DB4C2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55B4D-1D82-4044-ABD1-A631AFAA86A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D7AF61-C769-4E32-82E3-122D49D200F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78C20-5410-40A9-B3EF-9129F8C628F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6FA2D-B227-4BFC-A69C-33B83319762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06DF3-B491-4115-8AF8-5436B26EB45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DA2F5-E032-4B1A-8061-36CB76D4736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02985-E806-4100-8062-0B124FC9EFD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EE64259-44FC-479B-841C-F886CC30B6E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13312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BDE887-01ED-4785-8651-7EC788EED7D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CE-76BA-4D07-B728-0445904996D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3947-752E-4CF2-A4B4-347AA79B826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FFFF00"/>
              </a:solidFill>
            </a:endParaRPr>
          </a:p>
          <a:p>
            <a:r>
              <a:rPr lang="en-US"/>
              <a:t>Production Planning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CAAC-B301-45E5-8455-6B611CC5201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C5A2-4CE0-4CC2-907C-BC095AAA579D}" type="slidenum">
              <a:rPr lang="en-US"/>
              <a:pPr/>
              <a:t>10</a:t>
            </a:fld>
            <a:endParaRPr lang="en-US"/>
          </a:p>
        </p:txBody>
      </p:sp>
      <p:sp>
        <p:nvSpPr>
          <p:cNvPr id="96258" name="Freeform 2"/>
          <p:cNvSpPr>
            <a:spLocks/>
          </p:cNvSpPr>
          <p:nvPr/>
        </p:nvSpPr>
        <p:spPr bwMode="auto">
          <a:xfrm>
            <a:off x="1333500" y="2720975"/>
            <a:ext cx="6315075" cy="2987675"/>
          </a:xfrm>
          <a:custGeom>
            <a:avLst/>
            <a:gdLst/>
            <a:ahLst/>
            <a:cxnLst>
              <a:cxn ang="0">
                <a:pos x="19" y="1885"/>
              </a:cxn>
              <a:cxn ang="0">
                <a:pos x="31" y="1898"/>
              </a:cxn>
              <a:cxn ang="0">
                <a:pos x="29" y="527"/>
              </a:cxn>
              <a:cxn ang="0">
                <a:pos x="24" y="114"/>
              </a:cxn>
              <a:cxn ang="0">
                <a:pos x="82" y="9"/>
              </a:cxn>
              <a:cxn ang="0">
                <a:pos x="518" y="62"/>
              </a:cxn>
              <a:cxn ang="0">
                <a:pos x="1085" y="105"/>
              </a:cxn>
              <a:cxn ang="0">
                <a:pos x="1814" y="157"/>
              </a:cxn>
              <a:cxn ang="0">
                <a:pos x="2198" y="378"/>
              </a:cxn>
              <a:cxn ang="0">
                <a:pos x="2611" y="397"/>
              </a:cxn>
              <a:cxn ang="0">
                <a:pos x="3101" y="547"/>
              </a:cxn>
              <a:cxn ang="0">
                <a:pos x="3840" y="359"/>
              </a:cxn>
              <a:cxn ang="0">
                <a:pos x="3928" y="830"/>
              </a:cxn>
              <a:cxn ang="0">
                <a:pos x="3938" y="1905"/>
              </a:cxn>
              <a:cxn ang="0">
                <a:pos x="3936" y="1890"/>
              </a:cxn>
              <a:cxn ang="0">
                <a:pos x="3753" y="1900"/>
              </a:cxn>
              <a:cxn ang="0">
                <a:pos x="3216" y="1900"/>
              </a:cxn>
              <a:cxn ang="0">
                <a:pos x="1589" y="1896"/>
              </a:cxn>
              <a:cxn ang="0">
                <a:pos x="10" y="1900"/>
              </a:cxn>
              <a:cxn ang="0">
                <a:pos x="19" y="1885"/>
              </a:cxn>
            </a:cxnLst>
            <a:rect l="0" t="0" r="r" b="b"/>
            <a:pathLst>
              <a:path w="3978" h="1905">
                <a:moveTo>
                  <a:pt x="19" y="1885"/>
                </a:moveTo>
                <a:lnTo>
                  <a:pt x="31" y="1898"/>
                </a:lnTo>
                <a:cubicBezTo>
                  <a:pt x="33" y="1672"/>
                  <a:pt x="30" y="824"/>
                  <a:pt x="29" y="527"/>
                </a:cubicBezTo>
                <a:cubicBezTo>
                  <a:pt x="28" y="230"/>
                  <a:pt x="15" y="200"/>
                  <a:pt x="24" y="114"/>
                </a:cubicBezTo>
                <a:cubicBezTo>
                  <a:pt x="33" y="28"/>
                  <a:pt x="0" y="18"/>
                  <a:pt x="82" y="9"/>
                </a:cubicBezTo>
                <a:cubicBezTo>
                  <a:pt x="164" y="0"/>
                  <a:pt x="351" y="46"/>
                  <a:pt x="518" y="62"/>
                </a:cubicBezTo>
                <a:cubicBezTo>
                  <a:pt x="685" y="78"/>
                  <a:pt x="869" y="89"/>
                  <a:pt x="1085" y="105"/>
                </a:cubicBezTo>
                <a:cubicBezTo>
                  <a:pt x="1301" y="121"/>
                  <a:pt x="1629" y="112"/>
                  <a:pt x="1814" y="157"/>
                </a:cubicBezTo>
                <a:cubicBezTo>
                  <a:pt x="1999" y="202"/>
                  <a:pt x="2065" y="338"/>
                  <a:pt x="2198" y="378"/>
                </a:cubicBezTo>
                <a:cubicBezTo>
                  <a:pt x="2331" y="418"/>
                  <a:pt x="2461" y="369"/>
                  <a:pt x="2611" y="397"/>
                </a:cubicBezTo>
                <a:cubicBezTo>
                  <a:pt x="2761" y="425"/>
                  <a:pt x="2896" y="553"/>
                  <a:pt x="3101" y="547"/>
                </a:cubicBezTo>
                <a:cubicBezTo>
                  <a:pt x="3306" y="541"/>
                  <a:pt x="3702" y="312"/>
                  <a:pt x="3840" y="359"/>
                </a:cubicBezTo>
                <a:cubicBezTo>
                  <a:pt x="3978" y="406"/>
                  <a:pt x="3912" y="572"/>
                  <a:pt x="3928" y="830"/>
                </a:cubicBezTo>
                <a:cubicBezTo>
                  <a:pt x="3944" y="1088"/>
                  <a:pt x="3937" y="1728"/>
                  <a:pt x="3938" y="1905"/>
                </a:cubicBezTo>
                <a:lnTo>
                  <a:pt x="3936" y="1890"/>
                </a:lnTo>
                <a:cubicBezTo>
                  <a:pt x="3905" y="1889"/>
                  <a:pt x="3873" y="1898"/>
                  <a:pt x="3753" y="1900"/>
                </a:cubicBezTo>
                <a:cubicBezTo>
                  <a:pt x="3633" y="1902"/>
                  <a:pt x="3576" y="1901"/>
                  <a:pt x="3216" y="1900"/>
                </a:cubicBezTo>
                <a:cubicBezTo>
                  <a:pt x="2855" y="1899"/>
                  <a:pt x="2123" y="1896"/>
                  <a:pt x="1589" y="1896"/>
                </a:cubicBezTo>
                <a:cubicBezTo>
                  <a:pt x="1054" y="1896"/>
                  <a:pt x="339" y="1899"/>
                  <a:pt x="10" y="1900"/>
                </a:cubicBezTo>
                <a:cubicBezTo>
                  <a:pt x="10" y="1900"/>
                  <a:pt x="19" y="1885"/>
                  <a:pt x="19" y="188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de la demande</a:t>
            </a:r>
          </a:p>
        </p:txBody>
      </p:sp>
      <p:sp>
        <p:nvSpPr>
          <p:cNvPr id="96260" name="Freeform 4" descr="Diagonales larges vers le haut"/>
          <p:cNvSpPr>
            <a:spLocks/>
          </p:cNvSpPr>
          <p:nvPr/>
        </p:nvSpPr>
        <p:spPr bwMode="auto">
          <a:xfrm>
            <a:off x="1371600" y="3025775"/>
            <a:ext cx="4630738" cy="2657475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1104" y="161"/>
              </a:cxn>
              <a:cxn ang="0">
                <a:pos x="1656" y="746"/>
              </a:cxn>
              <a:cxn ang="0">
                <a:pos x="2641" y="1338"/>
              </a:cxn>
              <a:cxn ang="0">
                <a:pos x="2" y="1338"/>
              </a:cxn>
              <a:cxn ang="0">
                <a:pos x="0" y="71"/>
              </a:cxn>
            </a:cxnLst>
            <a:rect l="0" t="0" r="r" b="b"/>
            <a:pathLst>
              <a:path w="2917" h="1338">
                <a:moveTo>
                  <a:pt x="0" y="71"/>
                </a:moveTo>
                <a:cubicBezTo>
                  <a:pt x="12" y="0"/>
                  <a:pt x="828" y="49"/>
                  <a:pt x="1104" y="161"/>
                </a:cubicBezTo>
                <a:cubicBezTo>
                  <a:pt x="1380" y="273"/>
                  <a:pt x="1400" y="550"/>
                  <a:pt x="1656" y="746"/>
                </a:cubicBezTo>
                <a:cubicBezTo>
                  <a:pt x="1912" y="942"/>
                  <a:pt x="2917" y="1239"/>
                  <a:pt x="2641" y="1338"/>
                </a:cubicBezTo>
                <a:lnTo>
                  <a:pt x="2" y="1338"/>
                </a:lnTo>
                <a:lnTo>
                  <a:pt x="0" y="71"/>
                </a:lnTo>
                <a:close/>
              </a:path>
            </a:pathLst>
          </a:custGeom>
          <a:pattFill prst="wdUpDiag">
            <a:fgClr>
              <a:srgbClr val="66FF33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V="1">
            <a:off x="1371600" y="2187575"/>
            <a:ext cx="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1371600" y="5692775"/>
            <a:ext cx="678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648200" y="381000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Prévisions</a:t>
            </a:r>
          </a:p>
          <a:p>
            <a:pPr algn="ctr"/>
            <a:r>
              <a:rPr lang="fr-FR" b="1">
                <a:latin typeface="Arial" charset="0"/>
              </a:rPr>
              <a:t>de vente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438400" y="472440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Commandes</a:t>
            </a:r>
          </a:p>
          <a:p>
            <a:pPr algn="ctr"/>
            <a:r>
              <a:rPr lang="fr-FR" b="1">
                <a:latin typeface="Arial" charset="0"/>
              </a:rPr>
              <a:t>enregistrées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7162800" y="56927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charset="0"/>
              </a:rPr>
              <a:t>temps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438400" y="3178175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572000" y="3178175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048000" y="287337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413125" y="2224088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Commandes </a:t>
            </a:r>
          </a:p>
          <a:p>
            <a:pPr algn="ctr"/>
            <a:r>
              <a:rPr lang="fr-FR" b="1">
                <a:latin typeface="Arial" charset="0"/>
              </a:rPr>
              <a:t>attendues</a:t>
            </a: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3124200" y="2568575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133600" y="5867400"/>
            <a:ext cx="4845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00"/>
                </a:solidFill>
                <a:latin typeface="Arial" charset="0"/>
              </a:rPr>
              <a:t>« Imputer » les commandes aux prévisions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2041525" y="1382713"/>
            <a:ext cx="485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Arial" charset="0"/>
              </a:rPr>
              <a:t>L’horizon des commandes est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F08E-0F1E-4DC7-81A0-285309AD929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DCC-47FB-485F-9D60-6B861B12F017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fr-FR"/>
              <a:t>Commandes imputées ou non aux prévisions de vente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Problématique : </a:t>
            </a:r>
            <a:br>
              <a:rPr lang="fr-FR" sz="2800">
                <a:solidFill>
                  <a:srgbClr val="009900"/>
                </a:solidFill>
              </a:rPr>
            </a:br>
            <a:r>
              <a:rPr lang="fr-FR" sz="2800"/>
              <a:t>ne pas additionner les commandes et les prévisions</a:t>
            </a:r>
          </a:p>
          <a:p>
            <a:pPr>
              <a:lnSpc>
                <a:spcPct val="90000"/>
              </a:lnSpc>
            </a:pPr>
            <a:r>
              <a:rPr lang="fr-FR" sz="2800"/>
              <a:t>Commandes </a:t>
            </a:r>
            <a:r>
              <a:rPr lang="fr-FR" sz="2800">
                <a:solidFill>
                  <a:srgbClr val="009900"/>
                </a:solidFill>
              </a:rPr>
              <a:t>imputées </a:t>
            </a:r>
            <a:r>
              <a:rPr lang="fr-FR" sz="2800"/>
              <a:t>aux prévisions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Commandes « normales »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calcule une </a:t>
            </a:r>
            <a:r>
              <a:rPr lang="fr-FR" sz="2400" b="1">
                <a:solidFill>
                  <a:srgbClr val="009900"/>
                </a:solidFill>
              </a:rPr>
              <a:t>prévision nette</a:t>
            </a:r>
            <a:r>
              <a:rPr lang="fr-FR" sz="2400">
                <a:solidFill>
                  <a:srgbClr val="009900"/>
                </a:solidFill>
              </a:rPr>
              <a:t/>
            </a:r>
            <a:br>
              <a:rPr lang="fr-FR" sz="2400">
                <a:solidFill>
                  <a:srgbClr val="009900"/>
                </a:solidFill>
              </a:rPr>
            </a:br>
            <a:r>
              <a:rPr lang="fr-FR" sz="2400"/>
              <a:t>= prévisions de vente moins commandes à livrer dans la période de prévision</a:t>
            </a:r>
          </a:p>
          <a:p>
            <a:pPr>
              <a:lnSpc>
                <a:spcPct val="90000"/>
              </a:lnSpc>
            </a:pPr>
            <a:r>
              <a:rPr lang="fr-FR" sz="2800"/>
              <a:t>Commandes </a:t>
            </a:r>
            <a:r>
              <a:rPr lang="fr-FR" sz="2800">
                <a:solidFill>
                  <a:srgbClr val="009900"/>
                </a:solidFill>
              </a:rPr>
              <a:t>non imputées</a:t>
            </a:r>
            <a:r>
              <a:rPr lang="fr-FR" sz="2800"/>
              <a:t> aux prévisions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Commandes « exceptionnelles »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les commandes s’ajoutent aux prévisions de vente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B26-D909-437C-80BE-C33F5E7B155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1D5-5973-4B88-99DF-3F595F4C9224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04457" name="Object 9"/>
          <p:cNvGraphicFramePr>
            <a:graphicFrameLocks noChangeAspect="1"/>
          </p:cNvGraphicFramePr>
          <p:nvPr>
            <p:ph idx="1"/>
          </p:nvPr>
        </p:nvGraphicFramePr>
        <p:xfrm>
          <a:off x="2339975" y="1773238"/>
          <a:ext cx="5649913" cy="4570412"/>
        </p:xfrm>
        <a:graphic>
          <a:graphicData uri="http://schemas.openxmlformats.org/presentationml/2006/ole">
            <p:oleObj spid="_x0000_s104457" name="Paint Shop Pro Image" r:id="rId3" imgW="8068293" imgH="6526829" progId="PaintShopPro">
              <p:embed/>
            </p:oleObj>
          </a:graphicData>
        </a:graphic>
      </p:graphicFrame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Commandes imputées ou non aux prévisions de vente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4495800" y="2743200"/>
            <a:ext cx="1676400" cy="6096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2362200" y="3048000"/>
            <a:ext cx="20574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2209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latin typeface="Arial" charset="0"/>
              </a:rPr>
              <a:t>Décision d’imputer ou non lors de la saisie de chaque ligne de commande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DD25-1EA5-4A4D-BA9E-89A1658965F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EB0-57CF-4807-B932-D875CBD45544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fr-FR"/>
              <a:t>Les modes de planification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205663" cy="3471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Nombreux paramètres au niveau de chaque article</a:t>
            </a:r>
          </a:p>
          <a:p>
            <a:pPr lvl="1">
              <a:lnSpc>
                <a:spcPct val="90000"/>
              </a:lnSpc>
            </a:pPr>
            <a:r>
              <a:rPr lang="fr-FR" sz="2400" b="1">
                <a:solidFill>
                  <a:srgbClr val="009900"/>
                </a:solidFill>
              </a:rPr>
              <a:t>Choix du mode de planification</a:t>
            </a:r>
          </a:p>
          <a:p>
            <a:pPr lvl="2">
              <a:lnSpc>
                <a:spcPct val="90000"/>
              </a:lnSpc>
            </a:pPr>
            <a:r>
              <a:rPr lang="fr-FR" sz="2000" b="1"/>
              <a:t>besoins nets ou sur stock</a:t>
            </a:r>
          </a:p>
          <a:p>
            <a:pPr lvl="1">
              <a:lnSpc>
                <a:spcPct val="90000"/>
              </a:lnSpc>
            </a:pPr>
            <a:r>
              <a:rPr lang="fr-FR" sz="2400" b="1">
                <a:solidFill>
                  <a:srgbClr val="009900"/>
                </a:solidFill>
              </a:rPr>
              <a:t>Règle de regroupement des besoins</a:t>
            </a:r>
          </a:p>
          <a:p>
            <a:pPr lvl="2">
              <a:lnSpc>
                <a:spcPct val="90000"/>
              </a:lnSpc>
            </a:pPr>
            <a:r>
              <a:rPr lang="fr-FR" sz="2000" b="1"/>
              <a:t>quantités fixe, mini, maxi, multiple</a:t>
            </a:r>
          </a:p>
          <a:p>
            <a:pPr lvl="2">
              <a:lnSpc>
                <a:spcPct val="90000"/>
              </a:lnSpc>
            </a:pPr>
            <a:r>
              <a:rPr lang="fr-FR" sz="2000" b="1"/>
              <a:t>période de couverture</a:t>
            </a:r>
          </a:p>
          <a:p>
            <a:pPr lvl="1">
              <a:lnSpc>
                <a:spcPct val="90000"/>
              </a:lnSpc>
            </a:pPr>
            <a:r>
              <a:rPr lang="fr-FR" sz="2400" b="1">
                <a:solidFill>
                  <a:srgbClr val="009900"/>
                </a:solidFill>
              </a:rPr>
              <a:t>Sécurité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009900"/>
                </a:solidFill>
              </a:rPr>
              <a:t>Mieux les paramètres sont réglés, </a:t>
            </a:r>
            <a:br>
              <a:rPr lang="fr-FR" sz="2400">
                <a:solidFill>
                  <a:srgbClr val="009900"/>
                </a:solidFill>
              </a:rPr>
            </a:br>
            <a:r>
              <a:rPr lang="fr-FR" sz="2400">
                <a:solidFill>
                  <a:srgbClr val="009900"/>
                </a:solidFill>
              </a:rPr>
              <a:t>moins il y a d’interventions manuelles</a:t>
            </a:r>
            <a:endParaRPr lang="fr-FR" sz="28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CC7-FCD5-4F66-9659-83CBF077027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19A2-F1AB-4EB9-BC67-1597CF46619A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fr-FR"/>
              <a:t>Choix du mode de planification</a:t>
            </a:r>
          </a:p>
        </p:txBody>
      </p:sp>
      <p:sp>
        <p:nvSpPr>
          <p:cNvPr id="870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Calcul des besoins nets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Pour les produits majeurs, en nomenclature, chers ou critiques, ou à consommation irrégulière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mais méthode lourde, impose une validation manuelle</a:t>
            </a:r>
            <a:br>
              <a:rPr lang="fr-FR" sz="2400"/>
            </a:br>
            <a:r>
              <a:rPr lang="fr-FR" sz="2400">
                <a:solidFill>
                  <a:srgbClr val="FF66FF"/>
                </a:solidFill>
              </a:rPr>
              <a:t>coût de gestion élevé</a:t>
            </a:r>
            <a:endParaRPr lang="fr-FR" sz="2400"/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Gestion sur stock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Pour les produits 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peu coûteux, 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non nomenclaturés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ayant une forte « commonalité » (consommation régulière)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Pas de besoins prévisionnels</a:t>
            </a:r>
            <a:br>
              <a:rPr lang="fr-FR" sz="2400"/>
            </a:br>
            <a:r>
              <a:rPr lang="fr-FR" sz="2400">
                <a:solidFill>
                  <a:srgbClr val="FF66FF"/>
                </a:solidFill>
              </a:rPr>
              <a:t>coût de gestion faible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A47-CD4D-409C-AC40-F56E2DB7237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910B-F134-45F1-B146-F38899AA5125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1371600"/>
          </a:xfrm>
        </p:spPr>
        <p:txBody>
          <a:bodyPr/>
          <a:lstStyle/>
          <a:p>
            <a:r>
              <a:rPr lang="fr-FR"/>
              <a:t>Méthode du « point de commande 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On examine le niveau du stock </a:t>
            </a:r>
            <a:r>
              <a:rPr lang="fr-FR" sz="2800">
                <a:solidFill>
                  <a:srgbClr val="009900"/>
                </a:solidFill>
              </a:rPr>
              <a:t>au moment du calcul des besoins </a:t>
            </a:r>
            <a:br>
              <a:rPr lang="fr-FR" sz="2800">
                <a:solidFill>
                  <a:srgbClr val="009900"/>
                </a:solidFill>
              </a:rPr>
            </a:br>
            <a:r>
              <a:rPr lang="fr-FR" sz="2800" i="1"/>
              <a:t>(il s’agit en fait d’un point de commande périodique)</a:t>
            </a:r>
          </a:p>
          <a:p>
            <a:pPr>
              <a:lnSpc>
                <a:spcPct val="90000"/>
              </a:lnSpc>
            </a:pPr>
            <a:r>
              <a:rPr lang="fr-FR" sz="2800"/>
              <a:t>Lorsqu’il arrive en dessous du </a:t>
            </a:r>
            <a:r>
              <a:rPr lang="fr-FR" sz="2800">
                <a:solidFill>
                  <a:srgbClr val="009900"/>
                </a:solidFill>
              </a:rPr>
              <a:t>point de commande </a:t>
            </a:r>
            <a:br>
              <a:rPr lang="fr-FR" sz="2800">
                <a:solidFill>
                  <a:srgbClr val="009900"/>
                </a:solidFill>
              </a:rPr>
            </a:br>
            <a:r>
              <a:rPr lang="fr-FR" sz="2800"/>
              <a:t>on commande (ou on lance) une quantité qui fait remonter le niveau du stock</a:t>
            </a:r>
          </a:p>
          <a:p>
            <a:pPr>
              <a:lnSpc>
                <a:spcPct val="90000"/>
              </a:lnSpc>
            </a:pPr>
            <a:r>
              <a:rPr lang="fr-FR" sz="2800"/>
              <a:t>La quantité de réapprovisionnement est calculée selon diverses règles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quantité économique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recomplètement à un niveau prédéterminé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345A-294F-4AA9-9BC2-5959F310ECF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66C-956A-4502-B69B-3E55B465685B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>
            <p:ph idx="1"/>
          </p:nvPr>
        </p:nvGraphicFramePr>
        <p:xfrm>
          <a:off x="1258888" y="1628775"/>
          <a:ext cx="5649912" cy="4570413"/>
        </p:xfrm>
        <a:graphic>
          <a:graphicData uri="http://schemas.openxmlformats.org/presentationml/2006/ole">
            <p:oleObj spid="_x0000_s105479" name="Paint Shop Pro Image" r:id="rId3" imgW="8068293" imgH="6526829" progId="PaintShopPro">
              <p:embed/>
            </p:oleObj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Paramètres de la gestion sur stock</a:t>
            </a: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1447800" y="2971800"/>
            <a:ext cx="46482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C096-7FF0-4CE2-AEB2-7F84C50FC87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4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9D59-16C6-4FB0-8E18-610F8A998441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858000" y="4038600"/>
            <a:ext cx="304800" cy="838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162800" y="4191000"/>
            <a:ext cx="3048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553200" y="3276600"/>
            <a:ext cx="304800" cy="1600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248400" y="2438400"/>
            <a:ext cx="304800" cy="2438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334000" y="4572000"/>
            <a:ext cx="304800" cy="304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638800" y="4724400"/>
            <a:ext cx="3048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943600" y="4724400"/>
            <a:ext cx="3048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029200" y="4419600"/>
            <a:ext cx="304800" cy="457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4724400" y="3810000"/>
            <a:ext cx="304800" cy="1066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419600" y="3581400"/>
            <a:ext cx="304800" cy="1295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114800" y="2971800"/>
            <a:ext cx="304800" cy="1905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3810000" y="2286000"/>
            <a:ext cx="304800" cy="2590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200400" y="4343400"/>
            <a:ext cx="304800" cy="533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3505200" y="4343400"/>
            <a:ext cx="304800" cy="533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2895600" y="4191000"/>
            <a:ext cx="3048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2590800" y="4191000"/>
            <a:ext cx="3048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2286000" y="3810000"/>
            <a:ext cx="304800" cy="1066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981200" y="3352800"/>
            <a:ext cx="304800" cy="1524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1676400" y="2895600"/>
            <a:ext cx="304800" cy="1981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fr-FR"/>
              <a:t>Méthode du « recomplètement »</a:t>
            </a:r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1676400" y="1752600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1676400" y="4876800"/>
            <a:ext cx="617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7162800" y="49530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latin typeface="Arial" charset="0"/>
              </a:rPr>
              <a:t>temps</a:t>
            </a:r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>
            <a:off x="1676400" y="3962400"/>
            <a:ext cx="586740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>
            <a:off x="1676400" y="2133600"/>
            <a:ext cx="58674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V="1">
            <a:off x="2895600" y="21336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2895600" y="4191000"/>
            <a:ext cx="0" cy="685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5334000" y="4419600"/>
            <a:ext cx="0" cy="457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 flipV="1">
            <a:off x="5334000" y="2133600"/>
            <a:ext cx="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V="1">
            <a:off x="3810000" y="2286000"/>
            <a:ext cx="0" cy="20574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6016625" y="1752600"/>
            <a:ext cx="277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Niveau de recomplètement</a:t>
            </a:r>
          </a:p>
        </p:txBody>
      </p: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7483475" y="3611563"/>
            <a:ext cx="125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Point de </a:t>
            </a:r>
            <a:br>
              <a:rPr lang="fr-FR" sz="1600" b="1">
                <a:latin typeface="Arial" charset="0"/>
              </a:rPr>
            </a:br>
            <a:r>
              <a:rPr lang="fr-FR" sz="1600" b="1">
                <a:latin typeface="Arial" charset="0"/>
              </a:rPr>
              <a:t>commande</a:t>
            </a:r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 flipV="1">
            <a:off x="6248400" y="2438400"/>
            <a:ext cx="0" cy="22860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 flipV="1">
            <a:off x="7162800" y="2133600"/>
            <a:ext cx="0" cy="1905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1676400" y="22098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400" b="1">
                <a:latin typeface="Arial" charset="0"/>
              </a:rPr>
              <a:t>Quantité</a:t>
            </a:r>
          </a:p>
          <a:p>
            <a:pPr algn="ctr"/>
            <a:r>
              <a:rPr lang="fr-FR" sz="1400" b="1">
                <a:latin typeface="Arial" charset="0"/>
              </a:rPr>
              <a:t>commandée</a:t>
            </a:r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652463" y="2819400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Niveau</a:t>
            </a:r>
          </a:p>
          <a:p>
            <a:pPr algn="ctr"/>
            <a:r>
              <a:rPr lang="fr-FR" sz="1600" b="1">
                <a:latin typeface="Arial" charset="0"/>
              </a:rPr>
              <a:t>de stock</a:t>
            </a:r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>
            <a:off x="2438400" y="2743200"/>
            <a:ext cx="381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2819400" y="2286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400" b="1">
                <a:latin typeface="Arial" charset="0"/>
              </a:rPr>
              <a:t>Réception</a:t>
            </a:r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>
            <a:off x="3352800" y="2590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29" name="Line 41"/>
          <p:cNvSpPr>
            <a:spLocks noChangeShapeType="1"/>
          </p:cNvSpPr>
          <p:nvPr/>
        </p:nvSpPr>
        <p:spPr bwMode="auto">
          <a:xfrm>
            <a:off x="7162800" y="4038600"/>
            <a:ext cx="0" cy="838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30" name="Line 42"/>
          <p:cNvSpPr>
            <a:spLocks noChangeShapeType="1"/>
          </p:cNvSpPr>
          <p:nvPr/>
        </p:nvSpPr>
        <p:spPr bwMode="auto">
          <a:xfrm>
            <a:off x="2895600" y="33528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31" name="Line 43"/>
          <p:cNvSpPr>
            <a:spLocks noChangeShapeType="1"/>
          </p:cNvSpPr>
          <p:nvPr/>
        </p:nvSpPr>
        <p:spPr bwMode="auto">
          <a:xfrm flipV="1">
            <a:off x="3352800" y="3352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9132" name="Text Box 44"/>
          <p:cNvSpPr txBox="1">
            <a:spLocks noChangeArrowheads="1"/>
          </p:cNvSpPr>
          <p:nvPr/>
        </p:nvSpPr>
        <p:spPr bwMode="auto">
          <a:xfrm>
            <a:off x="2433638" y="5241925"/>
            <a:ext cx="1833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Délai d’obtention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116-6C16-4186-86EC-C7AB809E38C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911C-8CA6-469D-9B09-B44949A6A74D}" type="slidenum">
              <a:rPr lang="en-US"/>
              <a:pPr/>
              <a:t>18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fr-FR"/>
              <a:t>Le principe du calcul des besoins nets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On part des besoins en produits finis </a:t>
            </a:r>
            <a:br>
              <a:rPr lang="fr-FR" sz="2000"/>
            </a:br>
            <a:r>
              <a:rPr lang="fr-FR" sz="2000"/>
              <a:t>(commandes et prévisions nettes)</a:t>
            </a:r>
          </a:p>
          <a:p>
            <a:pPr>
              <a:lnSpc>
                <a:spcPct val="90000"/>
              </a:lnSpc>
            </a:pPr>
            <a:r>
              <a:rPr lang="fr-FR" sz="2000"/>
              <a:t>On traite successivement les niveaux de nomenclature jusqu’aux matières </a:t>
            </a:r>
            <a:r>
              <a:rPr lang="fr-FR" sz="2000">
                <a:solidFill>
                  <a:srgbClr val="009900"/>
                </a:solidFill>
              </a:rPr>
              <a:t>achetées ou gérées sur stock</a:t>
            </a:r>
          </a:p>
          <a:p>
            <a:pPr>
              <a:lnSpc>
                <a:spcPct val="90000"/>
              </a:lnSpc>
            </a:pPr>
            <a:r>
              <a:rPr lang="fr-FR" sz="2000"/>
              <a:t>A chaque niveau, on calcule les </a:t>
            </a:r>
            <a:r>
              <a:rPr lang="fr-FR" sz="2000">
                <a:solidFill>
                  <a:srgbClr val="009900"/>
                </a:solidFill>
              </a:rPr>
              <a:t>besoins nets échéancés</a:t>
            </a:r>
            <a:br>
              <a:rPr lang="fr-FR" sz="2000">
                <a:solidFill>
                  <a:srgbClr val="009900"/>
                </a:solidFill>
              </a:rPr>
            </a:br>
            <a:r>
              <a:rPr lang="fr-FR" sz="2000"/>
              <a:t>qui tiennent compte des ordres de fabrication fermes et lancés</a:t>
            </a:r>
            <a:br>
              <a:rPr lang="fr-FR" sz="2000"/>
            </a:br>
            <a:r>
              <a:rPr lang="fr-FR" sz="2000"/>
              <a:t>et des ordres d’achat fermes et des commandes fournisseurs</a:t>
            </a:r>
            <a:endParaRPr lang="fr-FR" sz="200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2000">
                <a:solidFill>
                  <a:srgbClr val="009900"/>
                </a:solidFill>
              </a:rPr>
              <a:t>= Besoins bruts </a:t>
            </a:r>
            <a:br>
              <a:rPr lang="fr-FR" sz="2000">
                <a:solidFill>
                  <a:srgbClr val="009900"/>
                </a:solidFill>
              </a:rPr>
            </a:br>
            <a:r>
              <a:rPr lang="fr-FR" sz="2000">
                <a:solidFill>
                  <a:srgbClr val="009900"/>
                </a:solidFill>
              </a:rPr>
              <a:t>– Stock disponible – entrées prévisionnelles</a:t>
            </a:r>
            <a:br>
              <a:rPr lang="fr-FR" sz="2000">
                <a:solidFill>
                  <a:srgbClr val="009900"/>
                </a:solidFill>
              </a:rPr>
            </a:br>
            <a:r>
              <a:rPr lang="fr-FR" sz="2000">
                <a:solidFill>
                  <a:srgbClr val="009900"/>
                </a:solidFill>
              </a:rPr>
              <a:t>+ Stock de sécurité</a:t>
            </a:r>
          </a:p>
          <a:p>
            <a:pPr>
              <a:lnSpc>
                <a:spcPct val="90000"/>
              </a:lnSpc>
            </a:pPr>
            <a:r>
              <a:rPr lang="fr-FR" sz="2000"/>
              <a:t>On regroupe éventuellement les besoins</a:t>
            </a:r>
          </a:p>
          <a:p>
            <a:pPr>
              <a:lnSpc>
                <a:spcPct val="90000"/>
              </a:lnSpc>
            </a:pPr>
            <a:r>
              <a:rPr lang="fr-FR" sz="2000"/>
              <a:t>On décale les besoins du </a:t>
            </a:r>
            <a:r>
              <a:rPr lang="fr-FR" sz="2000">
                <a:solidFill>
                  <a:srgbClr val="009900"/>
                </a:solidFill>
              </a:rPr>
              <a:t>délai d’obtention de l’article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2000">
                <a:solidFill>
                  <a:srgbClr val="009900"/>
                </a:solidFill>
              </a:rPr>
              <a:t>Programme de fabrication</a:t>
            </a:r>
          </a:p>
          <a:p>
            <a:pPr>
              <a:lnSpc>
                <a:spcPct val="90000"/>
              </a:lnSpc>
            </a:pPr>
            <a:r>
              <a:rPr lang="fr-FR" sz="2000"/>
              <a:t>On passe alors au niveau inférieur</a:t>
            </a:r>
            <a:br>
              <a:rPr lang="fr-FR" sz="2000"/>
            </a:br>
            <a:r>
              <a:rPr lang="fr-FR" sz="2000"/>
              <a:t>(il peut exister une demande externe à n’importe quel niveau)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DD8D-F66B-4853-84FC-3A23148FC12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1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5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D81-4782-459E-9AD0-6135CD1ADC6D}" type="slidenum">
              <a:rPr lang="en-US"/>
              <a:pPr/>
              <a:t>19</a:t>
            </a:fld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01638" y="744538"/>
            <a:ext cx="251142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Niveau 0 : Produits finis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938588" y="668338"/>
            <a:ext cx="1981200" cy="609600"/>
          </a:xfrm>
          <a:prstGeom prst="roundRect">
            <a:avLst>
              <a:gd name="adj" fmla="val 12495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1400" b="1">
                <a:latin typeface="Arial" charset="0"/>
              </a:rPr>
              <a:t>Besoins bruts =</a:t>
            </a:r>
          </a:p>
          <a:p>
            <a:pPr algn="ctr">
              <a:lnSpc>
                <a:spcPct val="90000"/>
              </a:lnSpc>
            </a:pPr>
            <a:r>
              <a:rPr lang="fr-FR" sz="1400" b="1">
                <a:latin typeface="Arial" charset="0"/>
              </a:rPr>
              <a:t>Commandes/prévisions</a:t>
            </a:r>
          </a:p>
        </p:txBody>
      </p:sp>
      <p:grpSp>
        <p:nvGrpSpPr>
          <p:cNvPr id="24621" name="Group 45"/>
          <p:cNvGrpSpPr>
            <a:grpSpLocks/>
          </p:cNvGrpSpPr>
          <p:nvPr/>
        </p:nvGrpSpPr>
        <p:grpSpPr bwMode="auto">
          <a:xfrm>
            <a:off x="814388" y="1125538"/>
            <a:ext cx="8083550" cy="914400"/>
            <a:chOff x="672" y="528"/>
            <a:chExt cx="5092" cy="576"/>
          </a:xfrm>
        </p:grpSpPr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304" y="672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3264" y="624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672" y="528"/>
              <a:ext cx="1632" cy="288"/>
            </a:xfrm>
            <a:prstGeom prst="roundRect">
              <a:avLst>
                <a:gd name="adj" fmla="val 124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Stocks Produits finis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et en cours de montage</a:t>
              </a:r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640" y="820"/>
              <a:ext cx="1248" cy="2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nets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en produits finis</a:t>
              </a: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3936" y="86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4618" y="720"/>
              <a:ext cx="1146" cy="3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Ordres de montage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Produits finis</a:t>
              </a:r>
            </a:p>
          </p:txBody>
        </p:sp>
      </p:grpSp>
      <p:grpSp>
        <p:nvGrpSpPr>
          <p:cNvPr id="24622" name="Group 46"/>
          <p:cNvGrpSpPr>
            <a:grpSpLocks/>
          </p:cNvGrpSpPr>
          <p:nvPr/>
        </p:nvGrpSpPr>
        <p:grpSpPr bwMode="auto">
          <a:xfrm>
            <a:off x="401638" y="1970088"/>
            <a:ext cx="8108950" cy="747712"/>
            <a:chOff x="412" y="1060"/>
            <a:chExt cx="5108" cy="471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412" y="1104"/>
              <a:ext cx="1779" cy="2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Niveau 1 : Sous-ensembles</a:t>
              </a:r>
            </a:p>
          </p:txBody>
        </p:sp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>
              <a:off x="4372" y="1060"/>
              <a:ext cx="1148" cy="332"/>
            </a:xfrm>
            <a:prstGeom prst="roundRect">
              <a:avLst>
                <a:gd name="adj" fmla="val 12495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Nomenclature des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produits finis</a:t>
              </a:r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flipH="1">
              <a:off x="3264" y="1152"/>
              <a:ext cx="1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3264" y="110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2640" y="1248"/>
              <a:ext cx="1248" cy="283"/>
            </a:xfrm>
            <a:prstGeom prst="roundRect">
              <a:avLst>
                <a:gd name="adj" fmla="val 124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bruts en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sous-ensembles</a:t>
              </a:r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814388" y="2573338"/>
            <a:ext cx="8083550" cy="830262"/>
            <a:chOff x="672" y="1440"/>
            <a:chExt cx="5092" cy="523"/>
          </a:xfrm>
        </p:grpSpPr>
        <p:sp>
          <p:nvSpPr>
            <p:cNvPr id="24594" name="AutoShape 18"/>
            <p:cNvSpPr>
              <a:spLocks noChangeArrowheads="1"/>
            </p:cNvSpPr>
            <p:nvPr/>
          </p:nvSpPr>
          <p:spPr bwMode="auto">
            <a:xfrm>
              <a:off x="672" y="1440"/>
              <a:ext cx="1632" cy="336"/>
            </a:xfrm>
            <a:prstGeom prst="roundRect">
              <a:avLst>
                <a:gd name="adj" fmla="val 124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Stocks Sous-ensembles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et en cours de fabrication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2304" y="1584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3264" y="1536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>
              <a:off x="2640" y="1680"/>
              <a:ext cx="1249" cy="283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nets en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sous-ensembles</a:t>
              </a: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4513" y="1536"/>
              <a:ext cx="1251" cy="3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Ordres de fabrication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Sous-ensembles</a:t>
              </a: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3888" y="172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624" name="Group 48"/>
          <p:cNvGrpSpPr>
            <a:grpSpLocks/>
          </p:cNvGrpSpPr>
          <p:nvPr/>
        </p:nvGrpSpPr>
        <p:grpSpPr bwMode="auto">
          <a:xfrm>
            <a:off x="401638" y="3265488"/>
            <a:ext cx="8108950" cy="830262"/>
            <a:chOff x="412" y="1876"/>
            <a:chExt cx="5108" cy="523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12" y="1920"/>
              <a:ext cx="1987" cy="2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Niveau 2 : Pièces élémentaires</a:t>
              </a:r>
            </a:p>
          </p:txBody>
        </p: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>
              <a:off x="4372" y="1876"/>
              <a:ext cx="1148" cy="332"/>
            </a:xfrm>
            <a:prstGeom prst="roundRect">
              <a:avLst>
                <a:gd name="adj" fmla="val 12495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Nomenclature des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sous-ensembles</a:t>
              </a: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 flipH="1">
              <a:off x="3264" y="201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3264" y="1968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3" name="AutoShape 27"/>
            <p:cNvSpPr>
              <a:spLocks noChangeArrowheads="1"/>
            </p:cNvSpPr>
            <p:nvPr/>
          </p:nvSpPr>
          <p:spPr bwMode="auto">
            <a:xfrm>
              <a:off x="2640" y="2116"/>
              <a:ext cx="1248" cy="283"/>
            </a:xfrm>
            <a:prstGeom prst="roundRect">
              <a:avLst>
                <a:gd name="adj" fmla="val 124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bruts en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pièces élémentaires</a:t>
              </a:r>
            </a:p>
          </p:txBody>
        </p:sp>
      </p:grpSp>
      <p:grpSp>
        <p:nvGrpSpPr>
          <p:cNvPr id="24625" name="Group 49"/>
          <p:cNvGrpSpPr>
            <a:grpSpLocks/>
          </p:cNvGrpSpPr>
          <p:nvPr/>
        </p:nvGrpSpPr>
        <p:grpSpPr bwMode="auto">
          <a:xfrm>
            <a:off x="814388" y="4021138"/>
            <a:ext cx="8083550" cy="990600"/>
            <a:chOff x="672" y="2352"/>
            <a:chExt cx="5092" cy="624"/>
          </a:xfrm>
        </p:grpSpPr>
        <p:sp>
          <p:nvSpPr>
            <p:cNvPr id="24604" name="AutoShape 28"/>
            <p:cNvSpPr>
              <a:spLocks noChangeArrowheads="1"/>
            </p:cNvSpPr>
            <p:nvPr/>
          </p:nvSpPr>
          <p:spPr bwMode="auto">
            <a:xfrm>
              <a:off x="672" y="2352"/>
              <a:ext cx="1632" cy="336"/>
            </a:xfrm>
            <a:prstGeom prst="roundRect">
              <a:avLst>
                <a:gd name="adj" fmla="val 124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Stock Pièces et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en-cours usinage</a:t>
              </a:r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2304" y="2496"/>
              <a:ext cx="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3264" y="2400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7" name="AutoShape 31"/>
            <p:cNvSpPr>
              <a:spLocks noChangeArrowheads="1"/>
            </p:cNvSpPr>
            <p:nvPr/>
          </p:nvSpPr>
          <p:spPr bwMode="auto">
            <a:xfrm>
              <a:off x="2640" y="2640"/>
              <a:ext cx="1248" cy="336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nets en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pièces élémentaires</a:t>
              </a: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4513" y="2544"/>
              <a:ext cx="1251" cy="3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Ordres de fabrication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Pièces élémentaires</a:t>
              </a:r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3888" y="2688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395288" y="4859338"/>
            <a:ext cx="8108950" cy="833437"/>
            <a:chOff x="408" y="2880"/>
            <a:chExt cx="5108" cy="525"/>
          </a:xfrm>
        </p:grpSpPr>
        <p:sp>
          <p:nvSpPr>
            <p:cNvPr id="24610" name="AutoShape 34"/>
            <p:cNvSpPr>
              <a:spLocks noChangeArrowheads="1"/>
            </p:cNvSpPr>
            <p:nvPr/>
          </p:nvSpPr>
          <p:spPr bwMode="auto">
            <a:xfrm>
              <a:off x="4416" y="2928"/>
              <a:ext cx="1100" cy="288"/>
            </a:xfrm>
            <a:prstGeom prst="roundRect">
              <a:avLst>
                <a:gd name="adj" fmla="val 12495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Nomenclature des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pièces élémentaires</a:t>
              </a:r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 flipH="1">
              <a:off x="3264" y="302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3264" y="2976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08" y="2880"/>
              <a:ext cx="1931" cy="2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Niveau 3 : Matières premières</a:t>
              </a:r>
            </a:p>
          </p:txBody>
        </p:sp>
        <p:sp>
          <p:nvSpPr>
            <p:cNvPr id="24614" name="AutoShape 38"/>
            <p:cNvSpPr>
              <a:spLocks noChangeArrowheads="1"/>
            </p:cNvSpPr>
            <p:nvPr/>
          </p:nvSpPr>
          <p:spPr bwMode="auto">
            <a:xfrm>
              <a:off x="2640" y="3124"/>
              <a:ext cx="1248" cy="281"/>
            </a:xfrm>
            <a:prstGeom prst="roundRect">
              <a:avLst>
                <a:gd name="adj" fmla="val 124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bruts en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matières premières</a:t>
              </a:r>
            </a:p>
          </p:txBody>
        </p:sp>
      </p:grp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820738" y="5545138"/>
            <a:ext cx="8077200" cy="908050"/>
            <a:chOff x="676" y="3312"/>
            <a:chExt cx="5088" cy="572"/>
          </a:xfrm>
        </p:grpSpPr>
        <p:sp>
          <p:nvSpPr>
            <p:cNvPr id="24615" name="AutoShape 39"/>
            <p:cNvSpPr>
              <a:spLocks noChangeArrowheads="1"/>
            </p:cNvSpPr>
            <p:nvPr/>
          </p:nvSpPr>
          <p:spPr bwMode="auto">
            <a:xfrm>
              <a:off x="676" y="3312"/>
              <a:ext cx="1628" cy="336"/>
            </a:xfrm>
            <a:prstGeom prst="roundRect">
              <a:avLst>
                <a:gd name="adj" fmla="val 12495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Stocks de matières premières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et en commandes en cours</a:t>
              </a:r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04" y="3504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264" y="3408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8" name="AutoShape 42"/>
            <p:cNvSpPr>
              <a:spLocks noChangeArrowheads="1"/>
            </p:cNvSpPr>
            <p:nvPr/>
          </p:nvSpPr>
          <p:spPr bwMode="auto">
            <a:xfrm>
              <a:off x="2640" y="3600"/>
              <a:ext cx="1249" cy="2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Besoins nets en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matières premières</a:t>
              </a:r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3888" y="364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4326" y="3552"/>
              <a:ext cx="1438" cy="3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Ordres d'achat</a:t>
              </a:r>
            </a:p>
            <a:p>
              <a:pPr algn="ctr">
                <a:lnSpc>
                  <a:spcPct val="90000"/>
                </a:lnSpc>
              </a:pPr>
              <a:r>
                <a:rPr lang="fr-FR" sz="1400" b="1">
                  <a:latin typeface="Arial" charset="0"/>
                </a:rPr>
                <a:t>Commandes fournisseur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E8F3-04DC-4433-8B79-38D1B6D11C2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1CC-E7A5-4F53-9D2B-D5840C47236B}" type="slidenum">
              <a:rPr lang="en-US"/>
              <a:pPr/>
              <a:t>2</a:t>
            </a:fld>
            <a:endParaRPr lang="en-US"/>
          </a:p>
        </p:txBody>
      </p:sp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La demande en produits finis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La planification part</a:t>
            </a:r>
          </a:p>
          <a:p>
            <a:pPr lvl="1"/>
            <a:r>
              <a:rPr lang="fr-FR">
                <a:solidFill>
                  <a:srgbClr val="FF0066"/>
                </a:solidFill>
              </a:rPr>
              <a:t>des commandes clients</a:t>
            </a:r>
            <a:r>
              <a:rPr lang="fr-FR"/>
              <a:t> </a:t>
            </a:r>
          </a:p>
          <a:p>
            <a:pPr lvl="2"/>
            <a:r>
              <a:rPr lang="fr-FR"/>
              <a:t>commandes fermes</a:t>
            </a:r>
          </a:p>
          <a:p>
            <a:pPr lvl="2"/>
            <a:r>
              <a:rPr lang="fr-FR"/>
              <a:t>programmes de livraison</a:t>
            </a:r>
          </a:p>
          <a:p>
            <a:pPr lvl="1"/>
            <a:r>
              <a:rPr lang="fr-FR">
                <a:solidFill>
                  <a:srgbClr val="009900"/>
                </a:solidFill>
              </a:rPr>
              <a:t>des prévisions de vente</a:t>
            </a:r>
          </a:p>
          <a:p>
            <a:pPr lvl="2"/>
            <a:r>
              <a:rPr lang="fr-FR"/>
              <a:t>faites par le fabricant</a:t>
            </a:r>
          </a:p>
          <a:p>
            <a:pPr lvl="1"/>
            <a:r>
              <a:rPr lang="fr-FR">
                <a:solidFill>
                  <a:schemeClr val="accent2"/>
                </a:solidFill>
              </a:rPr>
              <a:t>de l’examen des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360-2521-46D1-AAED-21D2F1E6749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FF1-1A7A-4C01-98B9-A75FF454B236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fr-FR"/>
              <a:t>La notion de délai de réaction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781800" y="1295400"/>
            <a:ext cx="1676400" cy="381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Produit fini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191000" y="1828800"/>
            <a:ext cx="2590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S/E 1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495800" y="30480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S/E 2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362200" y="2362200"/>
            <a:ext cx="182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Composant 1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24000" y="3581400"/>
            <a:ext cx="2971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Composant 2</a:t>
            </a: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6781800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4191000" y="1828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4495800" y="3124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04800" y="2895600"/>
            <a:ext cx="391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Composants gérés sur stock</a:t>
            </a:r>
          </a:p>
          <a:p>
            <a:pPr algn="ctr"/>
            <a:r>
              <a:rPr lang="fr-FR" sz="1600" b="1">
                <a:latin typeface="Arial" charset="0"/>
              </a:rPr>
              <a:t>(supposés disponibles à tout moment)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1524000" y="35814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524000" y="5029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8458200" y="1295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4191000" y="4495800"/>
            <a:ext cx="4267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5538788" y="409098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Délai de réaction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3886200" y="50815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Délai cumulé total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5943600" y="251460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Gérés sur besoins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9ED2-B3FD-447E-BC29-AAF9B48C8E7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D4CB-926A-497A-9D51-AFC137844092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r>
              <a:rPr lang="fr-FR" sz="4000"/>
              <a:t>Le calcul des besoins d’un article (1)</a:t>
            </a:r>
            <a:br>
              <a:rPr lang="fr-FR" sz="4000"/>
            </a:br>
            <a:r>
              <a:rPr lang="fr-FR" sz="4000"/>
              <a:t>Calcul du stock prévisionnel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209800" y="3352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209800" y="2133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981200" y="2362200"/>
            <a:ext cx="228600" cy="990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Stock initial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447800" y="228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209800" y="2362200"/>
            <a:ext cx="762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971800" y="2743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267200" y="33528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486400" y="3352800"/>
            <a:ext cx="1524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010400" y="3352800"/>
            <a:ext cx="6096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318125" y="2270125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Besoins prévisionnels</a:t>
            </a: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3200400" y="2438400"/>
            <a:ext cx="198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4267200" y="2590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5486400" y="25908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324600" y="2667000"/>
            <a:ext cx="609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2971800" y="2362200"/>
            <a:ext cx="1524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114800" y="2743200"/>
            <a:ext cx="152400" cy="1066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334000" y="3810000"/>
            <a:ext cx="1524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858000" y="4419600"/>
            <a:ext cx="1524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5334000" y="3429000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Stock prévisionnel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0FAA-A104-4DAB-A62D-530501EE679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174B-2D31-4A6C-B13B-4763292B6F6A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Mouvements prévisionnels (1)</a:t>
            </a:r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>
            <p:ph sz="half" idx="1"/>
          </p:nvPr>
        </p:nvGraphicFramePr>
        <p:xfrm>
          <a:off x="539750" y="1628775"/>
          <a:ext cx="5646738" cy="4567238"/>
        </p:xfrm>
        <a:graphic>
          <a:graphicData uri="http://schemas.openxmlformats.org/presentationml/2006/ole">
            <p:oleObj spid="_x0000_s106510" name="Paint Shop Pro Image" r:id="rId3" imgW="8068293" imgH="6526829" progId="PaintShopPro">
              <p:embed/>
            </p:oleObj>
          </a:graphicData>
        </a:graphic>
      </p:graphicFrame>
      <p:graphicFrame>
        <p:nvGraphicFramePr>
          <p:cNvPr id="106512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1763713" y="1628775"/>
          <a:ext cx="5646737" cy="4567238"/>
        </p:xfrm>
        <a:graphic>
          <a:graphicData uri="http://schemas.openxmlformats.org/presentationml/2006/ole">
            <p:oleObj spid="_x0000_s106512" name="Paint Shop Pro Image" r:id="rId4" imgW="8068293" imgH="6526829" progId="PaintShopPro">
              <p:embed/>
            </p:oleObj>
          </a:graphicData>
        </a:graphic>
      </p:graphicFrame>
      <p:graphicFrame>
        <p:nvGraphicFramePr>
          <p:cNvPr id="106514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3101975" y="1628775"/>
          <a:ext cx="5646738" cy="4567238"/>
        </p:xfrm>
        <a:graphic>
          <a:graphicData uri="http://schemas.openxmlformats.org/presentationml/2006/ole">
            <p:oleObj spid="_x0000_s106514" name="Paint Shop Pro Image" r:id="rId5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FD39-66B3-460A-91F1-4FB0A8711A5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2AD-0293-4729-A0B2-3D68B343B924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r>
              <a:rPr lang="fr-FR" sz="4000"/>
              <a:t>Le calcul des besoins d’un article (2)</a:t>
            </a:r>
            <a:br>
              <a:rPr lang="fr-FR" sz="4000"/>
            </a:br>
            <a:r>
              <a:rPr lang="fr-FR" sz="4000"/>
              <a:t>Suggestions de fabrication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2209800" y="3352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2209800" y="2133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981200" y="2362200"/>
            <a:ext cx="228600" cy="990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Stock initial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447800" y="228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209800" y="2362200"/>
            <a:ext cx="762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971800" y="2743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2971800" y="2362200"/>
            <a:ext cx="1524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4114800" y="2743200"/>
            <a:ext cx="152400" cy="1066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5486400" y="2743200"/>
            <a:ext cx="152400" cy="609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7010400" y="2590800"/>
            <a:ext cx="152400" cy="762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4267200" y="2895600"/>
            <a:ext cx="15240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5334000" y="3352800"/>
            <a:ext cx="1524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6858000" y="3352800"/>
            <a:ext cx="1524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4724400" y="1981200"/>
            <a:ext cx="203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Quantités à obtenir</a:t>
            </a: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H="1">
            <a:off x="4495800" y="2362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55626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5943600" y="2362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79F-8792-4202-93DD-C117081C174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9FB8-48A9-44BE-838F-0C57403BC4FA}" type="slidenum">
              <a:rPr lang="en-US"/>
              <a:pPr/>
              <a:t>24</a:t>
            </a:fld>
            <a:endParaRPr lang="en-US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85788" y="1703388"/>
            <a:ext cx="5205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009900"/>
                </a:solidFill>
                <a:latin typeface="Arial" charset="0"/>
              </a:rPr>
              <a:t>Lancer un calcul des besoins en cliquant </a:t>
            </a:r>
            <a:br>
              <a:rPr lang="fr-FR" sz="2000" b="1">
                <a:solidFill>
                  <a:srgbClr val="009900"/>
                </a:solidFill>
                <a:latin typeface="Arial" charset="0"/>
              </a:rPr>
            </a:br>
            <a:r>
              <a:rPr lang="fr-FR" sz="2000" b="1">
                <a:solidFill>
                  <a:srgbClr val="009900"/>
                </a:solidFill>
                <a:latin typeface="Arial" charset="0"/>
              </a:rPr>
              <a:t>sur la case « Nouvelles suggestions »</a:t>
            </a:r>
          </a:p>
          <a:p>
            <a:pPr algn="ctr"/>
            <a:r>
              <a:rPr lang="fr-FR" sz="2000" b="1">
                <a:solidFill>
                  <a:srgbClr val="009900"/>
                </a:solidFill>
                <a:latin typeface="Arial" charset="0"/>
              </a:rPr>
              <a:t>de la fenêtre Programme directeur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Mouvements prévisionnels (2)</a:t>
            </a:r>
          </a:p>
        </p:txBody>
      </p:sp>
      <p:graphicFrame>
        <p:nvGraphicFramePr>
          <p:cNvPr id="108557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468313" y="1628775"/>
          <a:ext cx="5646737" cy="4567238"/>
        </p:xfrm>
        <a:graphic>
          <a:graphicData uri="http://schemas.openxmlformats.org/presentationml/2006/ole">
            <p:oleObj spid="_x0000_s108557" name="Paint Shop Pro Image" r:id="rId3" imgW="8068293" imgH="6526829" progId="PaintShopPro">
              <p:embed/>
            </p:oleObj>
          </a:graphicData>
        </a:graphic>
      </p:graphicFrame>
      <p:graphicFrame>
        <p:nvGraphicFramePr>
          <p:cNvPr id="108563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1547813" y="1628775"/>
          <a:ext cx="5646737" cy="4567238"/>
        </p:xfrm>
        <a:graphic>
          <a:graphicData uri="http://schemas.openxmlformats.org/presentationml/2006/ole">
            <p:oleObj spid="_x0000_s108563" name="Paint Shop Pro Image" r:id="rId4" imgW="8068293" imgH="6526829" progId="PaintShopPro">
              <p:embed/>
            </p:oleObj>
          </a:graphicData>
        </a:graphic>
      </p:graphicFrame>
      <p:graphicFrame>
        <p:nvGraphicFramePr>
          <p:cNvPr id="10856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71775" y="1628775"/>
          <a:ext cx="5646738" cy="4567238"/>
        </p:xfrm>
        <a:graphic>
          <a:graphicData uri="http://schemas.openxmlformats.org/presentationml/2006/ole">
            <p:oleObj spid="_x0000_s108562" name="Paint Shop Pro Image" r:id="rId5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932C-9BCC-4637-8F03-358CE37B3D0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055C-1057-45EB-A8BF-6611A3FA40E4}" type="slidenum">
              <a:rPr lang="en-US"/>
              <a:pPr/>
              <a:t>25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r>
              <a:rPr lang="fr-FR" sz="4000"/>
              <a:t>Le calcul des besoins d’un article (3)</a:t>
            </a:r>
            <a:br>
              <a:rPr lang="fr-FR" sz="4000"/>
            </a:br>
            <a:r>
              <a:rPr lang="fr-FR" sz="4000"/>
              <a:t>Lancements prévisionnels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209800" y="3352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209800" y="2133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486400" y="2743200"/>
            <a:ext cx="152400" cy="609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7010400" y="2590800"/>
            <a:ext cx="152400" cy="762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267200" y="2895600"/>
            <a:ext cx="15240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3733800" y="4267200"/>
            <a:ext cx="1524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257800" y="4114800"/>
            <a:ext cx="152400" cy="762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514600" y="4419600"/>
            <a:ext cx="1524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209800" y="4876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>
            <a:off x="2590800" y="3581400"/>
            <a:ext cx="1676400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5867400" y="4343400"/>
            <a:ext cx="306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Décalage du délai d’obtention</a:t>
            </a: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>
            <a:off x="3810000" y="3810000"/>
            <a:ext cx="1676400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>
            <a:off x="5410200" y="4038600"/>
            <a:ext cx="1676400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724400" y="1981200"/>
            <a:ext cx="203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Quantités à obtenir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4495800" y="2362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556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5943600" y="2362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2743200" y="5165725"/>
            <a:ext cx="245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Lancements à effectuer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H="1" flipV="1">
            <a:off x="2667000" y="495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 flipV="1">
            <a:off x="38100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V="1">
            <a:off x="4800600" y="4953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3200400" y="5638800"/>
            <a:ext cx="380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Les ordres suggérés sont déterminés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457200" y="3886200"/>
            <a:ext cx="1616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Prise en compte des rebuts</a:t>
            </a:r>
          </a:p>
          <a:p>
            <a:pPr algn="ctr"/>
            <a:r>
              <a:rPr lang="fr-FR" sz="1600" b="1">
                <a:latin typeface="Arial" charset="0"/>
              </a:rPr>
              <a:t>gamme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8C31-C4F4-4777-B671-B0843A816E9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2137-F378-4ABB-92E0-F9CB2BB4FA11}" type="slidenum">
              <a:rPr lang="en-US"/>
              <a:pPr/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r>
              <a:rPr lang="fr-FR" sz="4000"/>
              <a:t>Le calcul des besoins d’un article (4)</a:t>
            </a:r>
            <a:br>
              <a:rPr lang="fr-FR" sz="4000"/>
            </a:br>
            <a:r>
              <a:rPr lang="fr-FR" sz="4000"/>
              <a:t>Besoins en composants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3048000" y="3352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048000" y="2133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572000" y="2743200"/>
            <a:ext cx="1524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096000" y="2590800"/>
            <a:ext cx="152400" cy="762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352800" y="2895600"/>
            <a:ext cx="1524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581400" y="1981200"/>
            <a:ext cx="245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Lancements à effectuer</a:t>
            </a: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>
            <a:off x="3505200" y="2362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5638800" y="2362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3352800" y="3352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4419600" y="38100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943600" y="3657600"/>
            <a:ext cx="152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3200400" y="3962400"/>
            <a:ext cx="152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4419600" y="48768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5943600" y="4724400"/>
            <a:ext cx="152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3200400" y="5029200"/>
            <a:ext cx="152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3048000" y="44196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3048000" y="5486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4572000" y="3352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6096000" y="3352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801688" y="3709988"/>
            <a:ext cx="205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Besoins générés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sur chacun 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des composants 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gérés sur besoin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914400" y="4953000"/>
            <a:ext cx="1616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Prise en compte des rebuts</a:t>
            </a:r>
          </a:p>
          <a:p>
            <a:pPr algn="ctr"/>
            <a:r>
              <a:rPr lang="fr-FR" sz="1600" b="1">
                <a:latin typeface="Arial" charset="0"/>
              </a:rPr>
              <a:t>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889B-A616-4529-805B-20AE81C9794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F34F-542C-495C-B778-9AED5A266AA0}" type="slidenum">
              <a:rPr lang="en-US"/>
              <a:pPr/>
              <a:t>27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fr-FR"/>
              <a:t>Addition des besoins communs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5029200" y="2392363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0" y="2087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80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867400" y="2087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400800" y="2087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6934200" y="2087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7467600" y="2087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70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257800" y="24685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791200" y="24685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24600" y="24685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858000" y="24685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7391400" y="24685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5356225" y="16002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Besoins nets PF2</a:t>
            </a:r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1143000" y="2362200"/>
            <a:ext cx="3352800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1447800" y="2057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1981200" y="2057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2514600" y="2057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048000" y="2057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3581400" y="2057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1371600" y="2438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1905000" y="2438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2438400" y="2438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2971800" y="2438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3505200" y="2438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1470025" y="15700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Besoins nets PF1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1447800" y="29718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Un PF1 consomme 2 SE</a:t>
            </a: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5238750" y="2971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Un PF2 consomme 1,5 SE</a:t>
            </a:r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>
            <a:off x="1143000" y="4373563"/>
            <a:ext cx="3352800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1447800" y="40687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1981200" y="40687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120</a:t>
            </a:r>
          </a:p>
        </p:txBody>
      </p:sp>
      <p:sp>
        <p:nvSpPr>
          <p:cNvPr id="92192" name="Rectangle 32"/>
          <p:cNvSpPr>
            <a:spLocks noChangeArrowheads="1"/>
          </p:cNvSpPr>
          <p:nvPr/>
        </p:nvSpPr>
        <p:spPr bwMode="auto">
          <a:xfrm>
            <a:off x="2514600" y="40687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2193" name="Rectangle 33"/>
          <p:cNvSpPr>
            <a:spLocks noChangeArrowheads="1"/>
          </p:cNvSpPr>
          <p:nvPr/>
        </p:nvSpPr>
        <p:spPr bwMode="auto">
          <a:xfrm>
            <a:off x="3048000" y="40687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3581400" y="40687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80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1371600" y="4449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1905000" y="4449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2438400" y="4449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>
            <a:off x="2971800" y="4449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3505200" y="4449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2200" name="Text Box 40"/>
          <p:cNvSpPr txBox="1">
            <a:spLocks noChangeArrowheads="1"/>
          </p:cNvSpPr>
          <p:nvPr/>
        </p:nvSpPr>
        <p:spPr bwMode="auto">
          <a:xfrm>
            <a:off x="1476375" y="358140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Besoins bruts SE</a:t>
            </a:r>
          </a:p>
        </p:txBody>
      </p:sp>
      <p:sp>
        <p:nvSpPr>
          <p:cNvPr id="92201" name="Line 41"/>
          <p:cNvSpPr>
            <a:spLocks noChangeShapeType="1"/>
          </p:cNvSpPr>
          <p:nvPr/>
        </p:nvSpPr>
        <p:spPr bwMode="auto">
          <a:xfrm>
            <a:off x="5105400" y="4449763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auto">
          <a:xfrm>
            <a:off x="5410200" y="41449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120</a:t>
            </a:r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5943600" y="41449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150</a:t>
            </a:r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6477000" y="41449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92205" name="Rectangle 45"/>
          <p:cNvSpPr>
            <a:spLocks noChangeArrowheads="1"/>
          </p:cNvSpPr>
          <p:nvPr/>
        </p:nvSpPr>
        <p:spPr bwMode="auto">
          <a:xfrm>
            <a:off x="7010400" y="41449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45</a:t>
            </a:r>
          </a:p>
        </p:txBody>
      </p:sp>
      <p:sp>
        <p:nvSpPr>
          <p:cNvPr id="92206" name="Rectangle 46"/>
          <p:cNvSpPr>
            <a:spLocks noChangeArrowheads="1"/>
          </p:cNvSpPr>
          <p:nvPr/>
        </p:nvSpPr>
        <p:spPr bwMode="auto">
          <a:xfrm>
            <a:off x="7543800" y="41449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105</a:t>
            </a:r>
          </a:p>
        </p:txBody>
      </p:sp>
      <p:sp>
        <p:nvSpPr>
          <p:cNvPr id="92207" name="Text Box 47"/>
          <p:cNvSpPr txBox="1">
            <a:spLocks noChangeArrowheads="1"/>
          </p:cNvSpPr>
          <p:nvPr/>
        </p:nvSpPr>
        <p:spPr bwMode="auto">
          <a:xfrm>
            <a:off x="5334000" y="4525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2208" name="Text Box 48"/>
          <p:cNvSpPr txBox="1">
            <a:spLocks noChangeArrowheads="1"/>
          </p:cNvSpPr>
          <p:nvPr/>
        </p:nvSpPr>
        <p:spPr bwMode="auto">
          <a:xfrm>
            <a:off x="5867400" y="4525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6400800" y="4525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2210" name="Text Box 50"/>
          <p:cNvSpPr txBox="1">
            <a:spLocks noChangeArrowheads="1"/>
          </p:cNvSpPr>
          <p:nvPr/>
        </p:nvSpPr>
        <p:spPr bwMode="auto">
          <a:xfrm>
            <a:off x="6934200" y="4525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2211" name="Text Box 51"/>
          <p:cNvSpPr txBox="1">
            <a:spLocks noChangeArrowheads="1"/>
          </p:cNvSpPr>
          <p:nvPr/>
        </p:nvSpPr>
        <p:spPr bwMode="auto">
          <a:xfrm>
            <a:off x="7467600" y="4525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2212" name="Text Box 52"/>
          <p:cNvSpPr txBox="1">
            <a:spLocks noChangeArrowheads="1"/>
          </p:cNvSpPr>
          <p:nvPr/>
        </p:nvSpPr>
        <p:spPr bwMode="auto">
          <a:xfrm>
            <a:off x="5438775" y="365760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Besoins bruts SE</a:t>
            </a:r>
          </a:p>
        </p:txBody>
      </p:sp>
      <p:sp>
        <p:nvSpPr>
          <p:cNvPr id="92213" name="Line 53"/>
          <p:cNvSpPr>
            <a:spLocks noChangeShapeType="1"/>
          </p:cNvSpPr>
          <p:nvPr/>
        </p:nvSpPr>
        <p:spPr bwMode="auto">
          <a:xfrm>
            <a:off x="1143000" y="2590800"/>
            <a:ext cx="0" cy="1524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14" name="Line 54"/>
          <p:cNvSpPr>
            <a:spLocks noChangeShapeType="1"/>
          </p:cNvSpPr>
          <p:nvPr/>
        </p:nvSpPr>
        <p:spPr bwMode="auto">
          <a:xfrm>
            <a:off x="5105400" y="2590800"/>
            <a:ext cx="0" cy="1524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15" name="Line 55"/>
          <p:cNvSpPr>
            <a:spLocks noChangeShapeType="1"/>
          </p:cNvSpPr>
          <p:nvPr/>
        </p:nvSpPr>
        <p:spPr bwMode="auto">
          <a:xfrm>
            <a:off x="3349625" y="5745163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16" name="Rectangle 56"/>
          <p:cNvSpPr>
            <a:spLocks noChangeArrowheads="1"/>
          </p:cNvSpPr>
          <p:nvPr/>
        </p:nvSpPr>
        <p:spPr bwMode="auto">
          <a:xfrm>
            <a:off x="3654425" y="54403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180</a:t>
            </a:r>
          </a:p>
        </p:txBody>
      </p:sp>
      <p:sp>
        <p:nvSpPr>
          <p:cNvPr id="92217" name="Rectangle 57"/>
          <p:cNvSpPr>
            <a:spLocks noChangeArrowheads="1"/>
          </p:cNvSpPr>
          <p:nvPr/>
        </p:nvSpPr>
        <p:spPr bwMode="auto">
          <a:xfrm>
            <a:off x="4187825" y="54403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270</a:t>
            </a:r>
          </a:p>
        </p:txBody>
      </p:sp>
      <p:sp>
        <p:nvSpPr>
          <p:cNvPr id="92218" name="Rectangle 58"/>
          <p:cNvSpPr>
            <a:spLocks noChangeArrowheads="1"/>
          </p:cNvSpPr>
          <p:nvPr/>
        </p:nvSpPr>
        <p:spPr bwMode="auto">
          <a:xfrm>
            <a:off x="4721225" y="54403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2219" name="Rectangle 59"/>
          <p:cNvSpPr>
            <a:spLocks noChangeArrowheads="1"/>
          </p:cNvSpPr>
          <p:nvPr/>
        </p:nvSpPr>
        <p:spPr bwMode="auto">
          <a:xfrm>
            <a:off x="5254625" y="54403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85</a:t>
            </a:r>
          </a:p>
        </p:txBody>
      </p:sp>
      <p:sp>
        <p:nvSpPr>
          <p:cNvPr id="92220" name="Rectangle 60"/>
          <p:cNvSpPr>
            <a:spLocks noChangeArrowheads="1"/>
          </p:cNvSpPr>
          <p:nvPr/>
        </p:nvSpPr>
        <p:spPr bwMode="auto">
          <a:xfrm>
            <a:off x="5788025" y="54403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185</a:t>
            </a:r>
          </a:p>
        </p:txBody>
      </p:sp>
      <p:sp>
        <p:nvSpPr>
          <p:cNvPr id="92221" name="Text Box 61"/>
          <p:cNvSpPr txBox="1">
            <a:spLocks noChangeArrowheads="1"/>
          </p:cNvSpPr>
          <p:nvPr/>
        </p:nvSpPr>
        <p:spPr bwMode="auto">
          <a:xfrm>
            <a:off x="3578225" y="582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15/6</a:t>
            </a:r>
          </a:p>
        </p:txBody>
      </p:sp>
      <p:sp>
        <p:nvSpPr>
          <p:cNvPr id="92222" name="Text Box 62"/>
          <p:cNvSpPr txBox="1">
            <a:spLocks noChangeArrowheads="1"/>
          </p:cNvSpPr>
          <p:nvPr/>
        </p:nvSpPr>
        <p:spPr bwMode="auto">
          <a:xfrm>
            <a:off x="4111625" y="582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16/6</a:t>
            </a:r>
          </a:p>
        </p:txBody>
      </p:sp>
      <p:sp>
        <p:nvSpPr>
          <p:cNvPr id="92223" name="Text Box 63"/>
          <p:cNvSpPr txBox="1">
            <a:spLocks noChangeArrowheads="1"/>
          </p:cNvSpPr>
          <p:nvPr/>
        </p:nvSpPr>
        <p:spPr bwMode="auto">
          <a:xfrm>
            <a:off x="4645025" y="582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17/6</a:t>
            </a:r>
          </a:p>
        </p:txBody>
      </p:sp>
      <p:sp>
        <p:nvSpPr>
          <p:cNvPr id="92224" name="Text Box 64"/>
          <p:cNvSpPr txBox="1">
            <a:spLocks noChangeArrowheads="1"/>
          </p:cNvSpPr>
          <p:nvPr/>
        </p:nvSpPr>
        <p:spPr bwMode="auto">
          <a:xfrm>
            <a:off x="5178425" y="582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18/6</a:t>
            </a:r>
          </a:p>
        </p:txBody>
      </p:sp>
      <p:sp>
        <p:nvSpPr>
          <p:cNvPr id="92225" name="Text Box 65"/>
          <p:cNvSpPr txBox="1">
            <a:spLocks noChangeArrowheads="1"/>
          </p:cNvSpPr>
          <p:nvPr/>
        </p:nvSpPr>
        <p:spPr bwMode="auto">
          <a:xfrm>
            <a:off x="5711825" y="582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19/6</a:t>
            </a:r>
          </a:p>
        </p:txBody>
      </p:sp>
      <p:sp>
        <p:nvSpPr>
          <p:cNvPr id="92226" name="Text Box 66"/>
          <p:cNvSpPr txBox="1">
            <a:spLocks noChangeArrowheads="1"/>
          </p:cNvSpPr>
          <p:nvPr/>
        </p:nvSpPr>
        <p:spPr bwMode="auto">
          <a:xfrm>
            <a:off x="3581400" y="49530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Besoins bruts regroupés</a:t>
            </a:r>
          </a:p>
        </p:txBody>
      </p:sp>
      <p:sp>
        <p:nvSpPr>
          <p:cNvPr id="92227" name="Line 67"/>
          <p:cNvSpPr>
            <a:spLocks noChangeShapeType="1"/>
          </p:cNvSpPr>
          <p:nvPr/>
        </p:nvSpPr>
        <p:spPr bwMode="auto">
          <a:xfrm>
            <a:off x="2590800" y="4876800"/>
            <a:ext cx="60960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28" name="Line 68"/>
          <p:cNvSpPr>
            <a:spLocks noChangeShapeType="1"/>
          </p:cNvSpPr>
          <p:nvPr/>
        </p:nvSpPr>
        <p:spPr bwMode="auto">
          <a:xfrm flipH="1">
            <a:off x="6553200" y="4953000"/>
            <a:ext cx="68580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E76-6DB0-4FFD-B606-D7A7FE6B10E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35E-E2DB-4B3D-A527-79DD132B2D72}" type="slidenum">
              <a:rPr lang="en-US"/>
              <a:pPr/>
              <a:t>28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stock de sécurité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39750" y="1557338"/>
          <a:ext cx="5646738" cy="4587875"/>
        </p:xfrm>
        <a:graphic>
          <a:graphicData uri="http://schemas.openxmlformats.org/presentationml/2006/ole">
            <p:oleObj spid="_x0000_s145412" name="Paint Shop Pro Image" r:id="rId3" imgW="8068293" imgH="6526829" progId="PaintShopPro">
              <p:embed/>
            </p:oleObj>
          </a:graphicData>
        </a:graphic>
      </p:graphicFrame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1619250" y="2349500"/>
            <a:ext cx="1655763" cy="4318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5418" name="Group 10"/>
          <p:cNvGrpSpPr>
            <a:grpSpLocks/>
          </p:cNvGrpSpPr>
          <p:nvPr/>
        </p:nvGrpSpPr>
        <p:grpSpPr bwMode="auto">
          <a:xfrm>
            <a:off x="2555875" y="1557338"/>
            <a:ext cx="5646738" cy="4587875"/>
            <a:chOff x="2836" y="981"/>
            <a:chExt cx="3557" cy="2890"/>
          </a:xfrm>
        </p:grpSpPr>
        <p:graphicFrame>
          <p:nvGraphicFramePr>
            <p:cNvPr id="145414" name="Object 6"/>
            <p:cNvGraphicFramePr>
              <a:graphicFrameLocks noChangeAspect="1"/>
            </p:cNvGraphicFramePr>
            <p:nvPr/>
          </p:nvGraphicFramePr>
          <p:xfrm>
            <a:off x="2836" y="981"/>
            <a:ext cx="3557" cy="2890"/>
          </p:xfrm>
          <a:graphic>
            <a:graphicData uri="http://schemas.openxmlformats.org/presentationml/2006/ole">
              <p:oleObj spid="_x0000_s145414" name="Paint Shop Pro Image" r:id="rId4" imgW="8068293" imgH="6526829" progId="PaintShopPro">
                <p:embed/>
              </p:oleObj>
            </a:graphicData>
          </a:graphic>
        </p:graphicFrame>
        <p:sp>
          <p:nvSpPr>
            <p:cNvPr id="145417" name="Oval 9"/>
            <p:cNvSpPr>
              <a:spLocks noChangeArrowheads="1"/>
            </p:cNvSpPr>
            <p:nvPr/>
          </p:nvSpPr>
          <p:spPr bwMode="auto">
            <a:xfrm>
              <a:off x="3424" y="1480"/>
              <a:ext cx="1043" cy="272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09E-F294-4205-9823-F84C95BD533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1285-8E79-4D25-8664-0484D8F5A989}" type="slidenum">
              <a:rPr lang="en-US"/>
              <a:pPr/>
              <a:t>29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règles de regroupement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>
                <a:solidFill>
                  <a:srgbClr val="009900"/>
                </a:solidFill>
              </a:rPr>
              <a:t>Objectif :</a:t>
            </a:r>
          </a:p>
          <a:p>
            <a:pPr lvl="1"/>
            <a:r>
              <a:rPr lang="fr-FR"/>
              <a:t>Eviter de générer de trop nombreux OF à dates rapprochées</a:t>
            </a:r>
          </a:p>
          <a:p>
            <a:pPr lvl="1"/>
            <a:r>
              <a:rPr lang="fr-FR"/>
              <a:t>donc diminuer le nombre de réglages</a:t>
            </a:r>
            <a:br>
              <a:rPr lang="fr-FR"/>
            </a:br>
            <a:r>
              <a:rPr lang="fr-FR"/>
              <a:t>(et augmenter la capacité pratique)</a:t>
            </a:r>
          </a:p>
          <a:p>
            <a:r>
              <a:rPr lang="fr-FR" b="1">
                <a:solidFill>
                  <a:srgbClr val="FF66FF"/>
                </a:solidFill>
              </a:rPr>
              <a:t>Mais</a:t>
            </a:r>
          </a:p>
          <a:p>
            <a:pPr lvl="1"/>
            <a:r>
              <a:rPr lang="fr-FR"/>
              <a:t>création de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3964-2111-4E28-A524-B678B08DFF9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A05-C789-4E93-80B7-BF6272514401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FR"/>
              <a:t>Les modes de planification </a:t>
            </a:r>
            <a:br>
              <a:rPr lang="fr-FR"/>
            </a:br>
            <a:r>
              <a:rPr lang="fr-FR"/>
              <a:t>de la production</a:t>
            </a: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flipH="1">
            <a:off x="6629400" y="1981200"/>
            <a:ext cx="2209800" cy="1295400"/>
          </a:xfrm>
          <a:prstGeom prst="flowChartOnlineStorage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Conception</a:t>
            </a:r>
          </a:p>
          <a:p>
            <a:pPr algn="ctr"/>
            <a:r>
              <a:rPr lang="fr-FR" b="1">
                <a:latin typeface="Arial" charset="0"/>
              </a:rPr>
              <a:t>à la</a:t>
            </a:r>
          </a:p>
          <a:p>
            <a:pPr algn="ctr"/>
            <a:r>
              <a:rPr lang="fr-FR" b="1">
                <a:latin typeface="Arial" charset="0"/>
              </a:rPr>
              <a:t>commande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 flipH="1">
            <a:off x="4495800" y="1981200"/>
            <a:ext cx="2209800" cy="1295400"/>
          </a:xfrm>
          <a:prstGeom prst="flowChartOnlineStorage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Fabrication</a:t>
            </a:r>
          </a:p>
          <a:p>
            <a:pPr algn="ctr"/>
            <a:r>
              <a:rPr lang="fr-FR" b="1">
                <a:latin typeface="Arial" charset="0"/>
              </a:rPr>
              <a:t>à la </a:t>
            </a:r>
          </a:p>
          <a:p>
            <a:pPr algn="ctr"/>
            <a:r>
              <a:rPr lang="fr-FR" b="1">
                <a:latin typeface="Arial" charset="0"/>
              </a:rPr>
              <a:t>commande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 flipH="1">
            <a:off x="2362200" y="1981200"/>
            <a:ext cx="2209800" cy="1295400"/>
          </a:xfrm>
          <a:prstGeom prst="flowChartOnlineStorage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Assemblage </a:t>
            </a:r>
          </a:p>
          <a:p>
            <a:pPr algn="ctr"/>
            <a:r>
              <a:rPr lang="fr-FR" b="1">
                <a:latin typeface="Arial" charset="0"/>
              </a:rPr>
              <a:t>à la </a:t>
            </a:r>
          </a:p>
          <a:p>
            <a:pPr algn="ctr"/>
            <a:r>
              <a:rPr lang="fr-FR" b="1">
                <a:latin typeface="Arial" charset="0"/>
              </a:rPr>
              <a:t>commande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flipH="1">
            <a:off x="228600" y="1981200"/>
            <a:ext cx="2209800" cy="1295400"/>
          </a:xfrm>
          <a:prstGeom prst="flowChartOnlineStorage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Fabrication</a:t>
            </a:r>
          </a:p>
          <a:p>
            <a:pPr algn="ctr"/>
            <a:r>
              <a:rPr lang="fr-FR" b="1">
                <a:latin typeface="Arial" charset="0"/>
              </a:rPr>
              <a:t>sur 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793-0578-48EE-B87D-D59427D28D6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7126-3F23-4D00-82B0-F7E2B3EE1BFF}" type="slidenum">
              <a:rPr lang="en-US"/>
              <a:pPr/>
              <a:t>30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règles de regroupement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Définition </a:t>
            </a:r>
            <a:r>
              <a:rPr lang="fr-FR" sz="2800">
                <a:solidFill>
                  <a:srgbClr val="009900"/>
                </a:solidFill>
              </a:rPr>
              <a:t>d’horizons de regroupement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jour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semaine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mois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nombre de jours de couverture</a:t>
            </a:r>
          </a:p>
          <a:p>
            <a:pPr>
              <a:lnSpc>
                <a:spcPct val="90000"/>
              </a:lnSpc>
            </a:pPr>
            <a:r>
              <a:rPr lang="fr-FR" sz="2800"/>
              <a:t>Définition de </a:t>
            </a:r>
            <a:r>
              <a:rPr lang="fr-FR" sz="2800">
                <a:solidFill>
                  <a:srgbClr val="009900"/>
                </a:solidFill>
              </a:rPr>
              <a:t>quantités de lancement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quantité minimum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quantité multiple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quantité maximum</a:t>
            </a:r>
          </a:p>
          <a:p>
            <a:pPr>
              <a:lnSpc>
                <a:spcPct val="90000"/>
              </a:lnSpc>
            </a:pPr>
            <a:r>
              <a:rPr lang="fr-FR" sz="2800"/>
              <a:t>Cas particulier : </a:t>
            </a:r>
            <a:r>
              <a:rPr lang="fr-FR" sz="2800">
                <a:solidFill>
                  <a:srgbClr val="009900"/>
                </a:solidFill>
              </a:rPr>
              <a:t>lot pour lot</a:t>
            </a:r>
            <a:r>
              <a:rPr lang="fr-FR" sz="2800"/>
              <a:t> = pas de regroupement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permet la traçabilité des besoins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0E55-64C9-4857-98A3-8470A034965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5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FB20-58F1-43A9-AA15-C1EBD6F65117}" type="slidenum">
              <a:rPr lang="en-US"/>
              <a:pPr/>
              <a:t>31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Exemples de regroupements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752600" y="2286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133600" y="1905000"/>
            <a:ext cx="1524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743200" y="1752600"/>
            <a:ext cx="152400" cy="533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200400" y="1981200"/>
            <a:ext cx="152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495800" y="1828800"/>
            <a:ext cx="152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105400" y="1981200"/>
            <a:ext cx="152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715000" y="1676400"/>
            <a:ext cx="1524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6324600" y="1752600"/>
            <a:ext cx="152400" cy="533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7162800" y="1905000"/>
            <a:ext cx="152400" cy="381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88925" y="186531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Besoins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1752600" y="3048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04800" y="2703513"/>
            <a:ext cx="1454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Lot pour lot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133600" y="2667000"/>
            <a:ext cx="152400" cy="381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743200" y="2514600"/>
            <a:ext cx="152400" cy="5334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200400" y="2743200"/>
            <a:ext cx="152400" cy="3048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4495800" y="2590800"/>
            <a:ext cx="152400" cy="4572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5105400" y="2743200"/>
            <a:ext cx="152400" cy="3048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715000" y="2438400"/>
            <a:ext cx="152400" cy="609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324600" y="2514600"/>
            <a:ext cx="152400" cy="5334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2667000"/>
            <a:ext cx="152400" cy="381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288925" y="3922713"/>
            <a:ext cx="11112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Quantité</a:t>
            </a:r>
          </a:p>
          <a:p>
            <a:r>
              <a:rPr lang="fr-FR" b="1">
                <a:latin typeface="Arial" charset="0"/>
              </a:rPr>
              <a:t>fixe</a:t>
            </a: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2133600" y="3276600"/>
            <a:ext cx="152400" cy="1143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2286000" y="3657600"/>
            <a:ext cx="685800" cy="762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9718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3200400" y="3276600"/>
            <a:ext cx="152400" cy="1143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3352800" y="3581400"/>
            <a:ext cx="1143000" cy="8382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4495800" y="4038600"/>
            <a:ext cx="609600" cy="381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5105400" y="4343400"/>
            <a:ext cx="609600" cy="762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5715000" y="3276600"/>
            <a:ext cx="152400" cy="1143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5867400" y="3886200"/>
            <a:ext cx="457200" cy="5334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7162800" y="3276600"/>
            <a:ext cx="152400" cy="1143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7315200" y="3657600"/>
            <a:ext cx="457200" cy="762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>
            <a:off x="1752600" y="56388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365125" y="4760913"/>
            <a:ext cx="1403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Couverture</a:t>
            </a:r>
          </a:p>
          <a:p>
            <a:r>
              <a:rPr lang="fr-FR" b="1">
                <a:latin typeface="Arial" charset="0"/>
              </a:rPr>
              <a:t>fixe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133600" y="4724400"/>
            <a:ext cx="152400" cy="9144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>
            <a:off x="20574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>
            <a:off x="28956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>
            <a:off x="37338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>
            <a:off x="45720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>
            <a:off x="54102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62484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7086600" y="5715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3200400" y="5334000"/>
            <a:ext cx="152400" cy="3048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>
            <a:off x="4495800" y="4876800"/>
            <a:ext cx="152400" cy="762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60" name="Rectangle 48"/>
          <p:cNvSpPr>
            <a:spLocks noChangeArrowheads="1"/>
          </p:cNvSpPr>
          <p:nvPr/>
        </p:nvSpPr>
        <p:spPr bwMode="auto">
          <a:xfrm>
            <a:off x="5715000" y="5029200"/>
            <a:ext cx="152400" cy="609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6324600" y="5105400"/>
            <a:ext cx="152400" cy="5334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62" name="Rectangle 50"/>
          <p:cNvSpPr>
            <a:spLocks noChangeArrowheads="1"/>
          </p:cNvSpPr>
          <p:nvPr/>
        </p:nvSpPr>
        <p:spPr bwMode="auto">
          <a:xfrm>
            <a:off x="7162800" y="5257800"/>
            <a:ext cx="152400" cy="381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63" name="Rectangle 51"/>
          <p:cNvSpPr>
            <a:spLocks noChangeArrowheads="1"/>
          </p:cNvSpPr>
          <p:nvPr/>
        </p:nvSpPr>
        <p:spPr bwMode="auto">
          <a:xfrm>
            <a:off x="2286000" y="5105400"/>
            <a:ext cx="457200" cy="5334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64" name="Rectangle 52"/>
          <p:cNvSpPr>
            <a:spLocks noChangeArrowheads="1"/>
          </p:cNvSpPr>
          <p:nvPr/>
        </p:nvSpPr>
        <p:spPr bwMode="auto">
          <a:xfrm>
            <a:off x="4648200" y="5334000"/>
            <a:ext cx="457200" cy="304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B80D-F683-47CC-905A-C97BB399BDA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1B13-CD0F-49F1-8443-B73303373F76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fr-FR"/>
              <a:t>Regroupement des besoins</a:t>
            </a:r>
            <a:br>
              <a:rPr lang="fr-FR"/>
            </a:br>
            <a:r>
              <a:rPr lang="fr-FR" sz="3600" b="1">
                <a:effectLst/>
              </a:rPr>
              <a:t>Regroupement par semaine</a:t>
            </a:r>
            <a:r>
              <a:rPr lang="fr-FR" sz="3600" b="1"/>
              <a:t/>
            </a:r>
            <a:br>
              <a:rPr lang="fr-FR" sz="3600" b="1"/>
            </a:br>
            <a:endParaRPr lang="fr-FR" sz="3600" b="1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762000" y="2209800"/>
            <a:ext cx="7620000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2954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8288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3622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8956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4290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50292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50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55626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60960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294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71628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2192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17526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2860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28194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50292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22/6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5626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23/6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60198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24/6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65532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25/6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71628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26/6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33400" y="13716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>
                <a:latin typeface="Arial" charset="0"/>
              </a:rPr>
              <a:t>Besoins futurs</a:t>
            </a: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762000" y="37338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12192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17526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22860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28194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33528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50292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22/6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55626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23/6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60198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24/6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5532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25/6</a:t>
            </a:r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71628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26/6</a:t>
            </a: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1295400" y="34290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170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5029200" y="34290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220</a:t>
            </a:r>
          </a:p>
        </p:txBody>
      </p:sp>
      <p:sp>
        <p:nvSpPr>
          <p:cNvPr id="94246" name="Line 38"/>
          <p:cNvSpPr>
            <a:spLocks noChangeShapeType="1"/>
          </p:cNvSpPr>
          <p:nvPr/>
        </p:nvSpPr>
        <p:spPr bwMode="auto">
          <a:xfrm>
            <a:off x="762000" y="55626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12192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4248" name="Text Box 40"/>
          <p:cNvSpPr txBox="1">
            <a:spLocks noChangeArrowheads="1"/>
          </p:cNvSpPr>
          <p:nvPr/>
        </p:nvSpPr>
        <p:spPr bwMode="auto">
          <a:xfrm>
            <a:off x="17526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4249" name="Text Box 41"/>
          <p:cNvSpPr txBox="1">
            <a:spLocks noChangeArrowheads="1"/>
          </p:cNvSpPr>
          <p:nvPr/>
        </p:nvSpPr>
        <p:spPr bwMode="auto">
          <a:xfrm>
            <a:off x="22860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4250" name="Text Box 42"/>
          <p:cNvSpPr txBox="1">
            <a:spLocks noChangeArrowheads="1"/>
          </p:cNvSpPr>
          <p:nvPr/>
        </p:nvSpPr>
        <p:spPr bwMode="auto">
          <a:xfrm>
            <a:off x="28194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4251" name="Text Box 43"/>
          <p:cNvSpPr txBox="1">
            <a:spLocks noChangeArrowheads="1"/>
          </p:cNvSpPr>
          <p:nvPr/>
        </p:nvSpPr>
        <p:spPr bwMode="auto">
          <a:xfrm>
            <a:off x="33528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4252" name="Text Box 44"/>
          <p:cNvSpPr txBox="1">
            <a:spLocks noChangeArrowheads="1"/>
          </p:cNvSpPr>
          <p:nvPr/>
        </p:nvSpPr>
        <p:spPr bwMode="auto">
          <a:xfrm>
            <a:off x="50292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22/6</a:t>
            </a:r>
          </a:p>
        </p:txBody>
      </p:sp>
      <p:sp>
        <p:nvSpPr>
          <p:cNvPr id="94253" name="Text Box 45"/>
          <p:cNvSpPr txBox="1">
            <a:spLocks noChangeArrowheads="1"/>
          </p:cNvSpPr>
          <p:nvPr/>
        </p:nvSpPr>
        <p:spPr bwMode="auto">
          <a:xfrm>
            <a:off x="55626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23/6</a:t>
            </a:r>
          </a:p>
        </p:txBody>
      </p:sp>
      <p:sp>
        <p:nvSpPr>
          <p:cNvPr id="94254" name="Text Box 46"/>
          <p:cNvSpPr txBox="1">
            <a:spLocks noChangeArrowheads="1"/>
          </p:cNvSpPr>
          <p:nvPr/>
        </p:nvSpPr>
        <p:spPr bwMode="auto">
          <a:xfrm>
            <a:off x="60198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24/6</a:t>
            </a: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65532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25/6</a:t>
            </a:r>
          </a:p>
        </p:txBody>
      </p:sp>
      <p:sp>
        <p:nvSpPr>
          <p:cNvPr id="94256" name="Text Box 48"/>
          <p:cNvSpPr txBox="1">
            <a:spLocks noChangeArrowheads="1"/>
          </p:cNvSpPr>
          <p:nvPr/>
        </p:nvSpPr>
        <p:spPr bwMode="auto">
          <a:xfrm>
            <a:off x="71628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26/6</a:t>
            </a:r>
          </a:p>
        </p:txBody>
      </p:sp>
      <p:sp>
        <p:nvSpPr>
          <p:cNvPr id="94257" name="Rectangle 49"/>
          <p:cNvSpPr>
            <a:spLocks noChangeArrowheads="1"/>
          </p:cNvSpPr>
          <p:nvPr/>
        </p:nvSpPr>
        <p:spPr bwMode="auto">
          <a:xfrm>
            <a:off x="1295400" y="4495800"/>
            <a:ext cx="533400" cy="1066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140</a:t>
            </a:r>
          </a:p>
        </p:txBody>
      </p:sp>
      <p:sp>
        <p:nvSpPr>
          <p:cNvPr id="94258" name="Text Box 50"/>
          <p:cNvSpPr txBox="1">
            <a:spLocks noChangeArrowheads="1"/>
          </p:cNvSpPr>
          <p:nvPr/>
        </p:nvSpPr>
        <p:spPr bwMode="auto">
          <a:xfrm>
            <a:off x="273050" y="47244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Stocks</a:t>
            </a:r>
          </a:p>
        </p:txBody>
      </p:sp>
      <p:sp>
        <p:nvSpPr>
          <p:cNvPr id="94259" name="Rectangle 51"/>
          <p:cNvSpPr>
            <a:spLocks noChangeArrowheads="1"/>
          </p:cNvSpPr>
          <p:nvPr/>
        </p:nvSpPr>
        <p:spPr bwMode="auto">
          <a:xfrm>
            <a:off x="1828800" y="4800600"/>
            <a:ext cx="5334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80</a:t>
            </a:r>
          </a:p>
        </p:txBody>
      </p: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2362200" y="4953000"/>
            <a:ext cx="5334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2895600" y="5181600"/>
            <a:ext cx="5334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5029200" y="4267200"/>
            <a:ext cx="533400" cy="1295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170</a:t>
            </a:r>
          </a:p>
        </p:txBody>
      </p:sp>
      <p:sp>
        <p:nvSpPr>
          <p:cNvPr id="94263" name="Rectangle 55"/>
          <p:cNvSpPr>
            <a:spLocks noChangeArrowheads="1"/>
          </p:cNvSpPr>
          <p:nvPr/>
        </p:nvSpPr>
        <p:spPr bwMode="auto">
          <a:xfrm>
            <a:off x="5562600" y="4572000"/>
            <a:ext cx="533400" cy="990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130</a:t>
            </a:r>
          </a:p>
        </p:txBody>
      </p:sp>
      <p:sp>
        <p:nvSpPr>
          <p:cNvPr id="94264" name="Rectangle 56"/>
          <p:cNvSpPr>
            <a:spLocks noChangeArrowheads="1"/>
          </p:cNvSpPr>
          <p:nvPr/>
        </p:nvSpPr>
        <p:spPr bwMode="auto">
          <a:xfrm>
            <a:off x="6096000" y="4724400"/>
            <a:ext cx="533400" cy="838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110</a:t>
            </a:r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6629400" y="4800600"/>
            <a:ext cx="5334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533400" y="28194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>
                <a:latin typeface="Arial" charset="0"/>
              </a:rPr>
              <a:t>Lancements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EE49-2488-416E-AA6F-385E565DD92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315A-5BDC-4F1E-BA30-E45638514BF3}" type="slidenum">
              <a:rPr lang="en-US"/>
              <a:pPr/>
              <a:t>33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/>
              <a:t>Regroupement des besoins</a:t>
            </a:r>
            <a:br>
              <a:rPr lang="fr-FR"/>
            </a:br>
            <a:r>
              <a:rPr lang="fr-FR"/>
              <a:t> </a:t>
            </a:r>
            <a:r>
              <a:rPr lang="fr-FR" sz="3200" b="1"/>
              <a:t>Lancement par quantités fixes de 100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762000" y="22098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2954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8288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3622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8956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4290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50292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50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55626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60960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66294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7162800" y="19050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2192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7526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22860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28194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33528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0292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22/6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626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23/6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60198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24/6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65532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25/6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162800" y="2286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26/6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1219200" y="13716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Arial" charset="0"/>
              </a:rPr>
              <a:t>Besoins futurs</a:t>
            </a:r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>
            <a:off x="762000" y="37338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12192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17526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22860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28194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33528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50292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22/6</a:t>
            </a:r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55626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23/6</a:t>
            </a:r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60198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24/6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65532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25/6</a:t>
            </a:r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716280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26/6</a:t>
            </a:r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1295400" y="34290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5029200" y="34290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>
            <a:off x="762000" y="55626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71" name="Text Box 39"/>
          <p:cNvSpPr txBox="1">
            <a:spLocks noChangeArrowheads="1"/>
          </p:cNvSpPr>
          <p:nvPr/>
        </p:nvSpPr>
        <p:spPr bwMode="auto">
          <a:xfrm>
            <a:off x="12192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15/6</a:t>
            </a:r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17526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16/6</a:t>
            </a:r>
          </a:p>
        </p:txBody>
      </p: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22860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17/6</a:t>
            </a:r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28194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18/6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33528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19/6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50292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22/6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55626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23/6</a:t>
            </a:r>
          </a:p>
        </p:txBody>
      </p:sp>
      <p:sp>
        <p:nvSpPr>
          <p:cNvPr id="95278" name="Text Box 46"/>
          <p:cNvSpPr txBox="1">
            <a:spLocks noChangeArrowheads="1"/>
          </p:cNvSpPr>
          <p:nvPr/>
        </p:nvSpPr>
        <p:spPr bwMode="auto">
          <a:xfrm>
            <a:off x="60198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24/6</a:t>
            </a:r>
          </a:p>
        </p:txBody>
      </p:sp>
      <p:sp>
        <p:nvSpPr>
          <p:cNvPr id="95279" name="Text Box 47"/>
          <p:cNvSpPr txBox="1">
            <a:spLocks noChangeArrowheads="1"/>
          </p:cNvSpPr>
          <p:nvPr/>
        </p:nvSpPr>
        <p:spPr bwMode="auto">
          <a:xfrm>
            <a:off x="65532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25/6</a:t>
            </a:r>
          </a:p>
        </p:txBody>
      </p:sp>
      <p:sp>
        <p:nvSpPr>
          <p:cNvPr id="95280" name="Text Box 48"/>
          <p:cNvSpPr txBox="1">
            <a:spLocks noChangeArrowheads="1"/>
          </p:cNvSpPr>
          <p:nvPr/>
        </p:nvSpPr>
        <p:spPr bwMode="auto">
          <a:xfrm>
            <a:off x="7162800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26/6</a:t>
            </a:r>
          </a:p>
        </p:txBody>
      </p:sp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1295400" y="4648200"/>
            <a:ext cx="533400" cy="914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70</a:t>
            </a:r>
          </a:p>
        </p:txBody>
      </p:sp>
      <p:sp>
        <p:nvSpPr>
          <p:cNvPr id="95282" name="Text Box 50"/>
          <p:cNvSpPr txBox="1">
            <a:spLocks noChangeArrowheads="1"/>
          </p:cNvSpPr>
          <p:nvPr/>
        </p:nvSpPr>
        <p:spPr bwMode="auto">
          <a:xfrm>
            <a:off x="273050" y="47244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Stocks</a:t>
            </a: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1828800" y="5257800"/>
            <a:ext cx="533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</a:t>
            </a:r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2362200" y="4419600"/>
            <a:ext cx="533400" cy="1143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90</a:t>
            </a:r>
          </a:p>
        </p:txBody>
      </p:sp>
      <p:sp>
        <p:nvSpPr>
          <p:cNvPr id="95285" name="Rectangle 53"/>
          <p:cNvSpPr>
            <a:spLocks noChangeArrowheads="1"/>
          </p:cNvSpPr>
          <p:nvPr/>
        </p:nvSpPr>
        <p:spPr bwMode="auto">
          <a:xfrm>
            <a:off x="5029200" y="4572000"/>
            <a:ext cx="533400" cy="990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80</a:t>
            </a:r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5562600" y="4953000"/>
            <a:ext cx="5334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40</a:t>
            </a:r>
          </a:p>
        </p:txBody>
      </p:sp>
      <p:sp>
        <p:nvSpPr>
          <p:cNvPr id="95287" name="Rectangle 55"/>
          <p:cNvSpPr>
            <a:spLocks noChangeArrowheads="1"/>
          </p:cNvSpPr>
          <p:nvPr/>
        </p:nvSpPr>
        <p:spPr bwMode="auto">
          <a:xfrm>
            <a:off x="6096000" y="5181600"/>
            <a:ext cx="5334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20</a:t>
            </a:r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6629400" y="5334000"/>
            <a:ext cx="533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</a:t>
            </a:r>
          </a:p>
        </p:txBody>
      </p:sp>
      <p:sp>
        <p:nvSpPr>
          <p:cNvPr id="95289" name="Text Box 57"/>
          <p:cNvSpPr txBox="1">
            <a:spLocks noChangeArrowheads="1"/>
          </p:cNvSpPr>
          <p:nvPr/>
        </p:nvSpPr>
        <p:spPr bwMode="auto">
          <a:xfrm>
            <a:off x="533400" y="28194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Lancements</a:t>
            </a: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2362200" y="34290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5291" name="Rectangle 59"/>
          <p:cNvSpPr>
            <a:spLocks noChangeArrowheads="1"/>
          </p:cNvSpPr>
          <p:nvPr/>
        </p:nvSpPr>
        <p:spPr bwMode="auto">
          <a:xfrm>
            <a:off x="2895600" y="4648200"/>
            <a:ext cx="533400" cy="914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70</a:t>
            </a:r>
          </a:p>
        </p:txBody>
      </p:sp>
      <p:sp>
        <p:nvSpPr>
          <p:cNvPr id="95292" name="Rectangle 60"/>
          <p:cNvSpPr>
            <a:spLocks noChangeArrowheads="1"/>
          </p:cNvSpPr>
          <p:nvPr/>
        </p:nvSpPr>
        <p:spPr bwMode="auto">
          <a:xfrm>
            <a:off x="3429000" y="51054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3962400" y="51054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5294" name="Rectangle 62"/>
          <p:cNvSpPr>
            <a:spLocks noChangeArrowheads="1"/>
          </p:cNvSpPr>
          <p:nvPr/>
        </p:nvSpPr>
        <p:spPr bwMode="auto">
          <a:xfrm>
            <a:off x="4495800" y="5105400"/>
            <a:ext cx="533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30</a:t>
            </a:r>
          </a:p>
        </p:txBody>
      </p:sp>
      <p:sp>
        <p:nvSpPr>
          <p:cNvPr id="95295" name="Rectangle 63"/>
          <p:cNvSpPr>
            <a:spLocks noChangeArrowheads="1"/>
          </p:cNvSpPr>
          <p:nvPr/>
        </p:nvSpPr>
        <p:spPr bwMode="auto">
          <a:xfrm>
            <a:off x="7239000" y="3429000"/>
            <a:ext cx="533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100</a:t>
            </a:r>
          </a:p>
        </p:txBody>
      </p:sp>
      <p:sp>
        <p:nvSpPr>
          <p:cNvPr id="95296" name="Rectangle 64"/>
          <p:cNvSpPr>
            <a:spLocks noChangeArrowheads="1"/>
          </p:cNvSpPr>
          <p:nvPr/>
        </p:nvSpPr>
        <p:spPr bwMode="auto">
          <a:xfrm>
            <a:off x="7162800" y="5334000"/>
            <a:ext cx="533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382-A92E-472C-8017-45CAFE0745B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79E3-8183-42FF-BB3E-12C2F5A5E0AD}" type="slidenum">
              <a:rPr lang="en-US"/>
              <a:pPr/>
              <a:t>34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/>
              <a:t>Regroupement des besoins</a:t>
            </a:r>
            <a:br>
              <a:rPr lang="fr-FR"/>
            </a:br>
            <a:r>
              <a:rPr lang="fr-FR"/>
              <a:t> </a:t>
            </a:r>
            <a:r>
              <a:rPr lang="fr-FR" sz="3200" b="1"/>
              <a:t>Lancement par quantités fixes de 100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1700213"/>
          <a:ext cx="5718175" cy="4624387"/>
        </p:xfrm>
        <a:graphic>
          <a:graphicData uri="http://schemas.openxmlformats.org/presentationml/2006/ole">
            <p:oleObj spid="_x0000_s148485" name="Paint Shop Pro Image" r:id="rId3" imgW="8068293" imgH="6526829" progId="PaintShopPro">
              <p:embed/>
            </p:oleObj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692275" y="1700213"/>
          <a:ext cx="5672138" cy="4589462"/>
        </p:xfrm>
        <a:graphic>
          <a:graphicData uri="http://schemas.openxmlformats.org/presentationml/2006/ole">
            <p:oleObj spid="_x0000_s148488" name="Paint Shop Pro Image" r:id="rId4" imgW="8068293" imgH="6526829" progId="PaintShopPro">
              <p:embed/>
            </p:oleObj>
          </a:graphicData>
        </a:graphic>
      </p:graphicFrame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684213" y="4076700"/>
            <a:ext cx="2879725" cy="838200"/>
          </a:xfrm>
          <a:prstGeom prst="wedgeRoundRectCallout">
            <a:avLst>
              <a:gd name="adj1" fmla="val -35889"/>
              <a:gd name="adj2" fmla="val -266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modifier les règles</a:t>
            </a:r>
          </a:p>
        </p:txBody>
      </p:sp>
      <p:graphicFrame>
        <p:nvGraphicFramePr>
          <p:cNvPr id="14849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771775" y="1700213"/>
          <a:ext cx="5718175" cy="4624387"/>
        </p:xfrm>
        <a:graphic>
          <a:graphicData uri="http://schemas.openxmlformats.org/presentationml/2006/ole">
            <p:oleObj spid="_x0000_s148490" name="Paint Shop Pro Image" r:id="rId5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727-FE9E-4DDC-BFDB-BA34DB68FB2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FCD8-785E-499A-B79E-DB4250D32227}" type="slidenum">
              <a:rPr lang="en-US"/>
              <a:pPr/>
              <a:t>35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fr-FR" sz="4000"/>
              <a:t>Rappel des étapes de la planification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47750" y="1905000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Besoins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047750" y="3124200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OF suggérés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447800" y="1309688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009900"/>
                </a:solidFill>
                <a:latin typeface="Arial" charset="0"/>
              </a:rPr>
              <a:t>Articles fabriqués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047750" y="2514600"/>
            <a:ext cx="2990850" cy="457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Calcul des besoins nets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1047750" y="3733800"/>
            <a:ext cx="2990850" cy="457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Affermissement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047750" y="4343400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OF fermes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047750" y="4953000"/>
            <a:ext cx="2990850" cy="457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Lancement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047750" y="5562600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OF lancés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162550" y="1890713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Besoins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162550" y="3109913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OA suggérés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588000" y="12954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009900"/>
                </a:solidFill>
                <a:latin typeface="Arial" charset="0"/>
              </a:rPr>
              <a:t>Articles achetés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5162550" y="2500313"/>
            <a:ext cx="2990850" cy="457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Calcul des besoins nets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5162550" y="3719513"/>
            <a:ext cx="2990850" cy="457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Affermissement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162550" y="4329113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OA fermes</a:t>
            </a:r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5162550" y="4953000"/>
            <a:ext cx="2990850" cy="457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Passation de commande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162550" y="5562600"/>
            <a:ext cx="29908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Commandes fournisseur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9920-F3A0-45E1-A254-62009D53D46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66C1-249A-4921-B5BF-B9D72F21F84F}" type="slidenum">
              <a:rPr lang="en-US"/>
              <a:pPr/>
              <a:t>36</a:t>
            </a:fld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calendriers d’activité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Définissent les périodes de travail de l’usine</a:t>
            </a:r>
          </a:p>
          <a:p>
            <a:pPr>
              <a:lnSpc>
                <a:spcPct val="90000"/>
              </a:lnSpc>
            </a:pPr>
            <a:r>
              <a:rPr lang="fr-FR" sz="2800"/>
              <a:t>Sont entrés par semaine, jour par jour, équipe par équipe</a:t>
            </a:r>
          </a:p>
          <a:p>
            <a:pPr>
              <a:lnSpc>
                <a:spcPct val="90000"/>
              </a:lnSpc>
            </a:pPr>
            <a:r>
              <a:rPr lang="fr-FR" sz="2800"/>
              <a:t>Une plage de travail est spécifiée par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une heure de début et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une durée (heures décimalisées)</a:t>
            </a:r>
            <a:br>
              <a:rPr lang="fr-FR" sz="2400"/>
            </a:br>
            <a:r>
              <a:rPr lang="fr-FR" sz="2400" i="1">
                <a:solidFill>
                  <a:srgbClr val="009900"/>
                </a:solidFill>
              </a:rPr>
              <a:t>les plages ne peuvent se recouvrir</a:t>
            </a:r>
            <a:endParaRPr lang="fr-FR" sz="240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800"/>
              <a:t>On peut définir une semaine standard que l’on reporte sur d’autres semaines</a:t>
            </a:r>
          </a:p>
          <a:p>
            <a:pPr>
              <a:lnSpc>
                <a:spcPct val="90000"/>
              </a:lnSpc>
            </a:pPr>
            <a:r>
              <a:rPr lang="fr-FR" sz="2800"/>
              <a:t>Les jours travaillés possèdent une durée non nulle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3C4E-9B07-4768-8D25-4389E16B222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E2D4-9DEA-4F02-BAD1-975F535095E8}" type="slidenum">
              <a:rPr lang="en-US"/>
              <a:pPr/>
              <a:t>37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calendriers d’activité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Tous les postes de charge et/ou les machines peuvent ne pas travailler selon les mêmes horaires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certains postes travaillent en une seule équipe, </a:t>
            </a:r>
            <a:br>
              <a:rPr lang="fr-FR" sz="2400"/>
            </a:br>
            <a:r>
              <a:rPr lang="fr-FR" sz="2400"/>
              <a:t>d’autres en deux équipes, d’autres en trois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horaires décalés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travail « à feu continu »</a:t>
            </a:r>
          </a:p>
          <a:p>
            <a:pPr>
              <a:lnSpc>
                <a:spcPct val="90000"/>
              </a:lnSpc>
            </a:pPr>
            <a:r>
              <a:rPr lang="fr-FR" sz="2800"/>
              <a:t>Des horaires spécifiques pour une semaine particulière</a:t>
            </a:r>
          </a:p>
          <a:p>
            <a:pPr>
              <a:lnSpc>
                <a:spcPct val="90000"/>
              </a:lnSpc>
            </a:pPr>
            <a:r>
              <a:rPr lang="fr-FR" sz="2800"/>
              <a:t>Nécessité de gérer </a:t>
            </a:r>
            <a:r>
              <a:rPr lang="fr-FR" sz="2800">
                <a:solidFill>
                  <a:srgbClr val="009900"/>
                </a:solidFill>
              </a:rPr>
              <a:t>plusieurs calendriers</a:t>
            </a:r>
          </a:p>
          <a:p>
            <a:pPr>
              <a:lnSpc>
                <a:spcPct val="90000"/>
              </a:lnSpc>
            </a:pPr>
            <a:r>
              <a:rPr lang="fr-FR" sz="2800"/>
              <a:t>Un calendrier spécifique peut être créé pour une période particulière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51E1-A6B5-4CF3-9C8C-A119FEB961A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3B3B-D426-4EFF-982E-429E94AE92FF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>
            <p:ph idx="1"/>
          </p:nvPr>
        </p:nvGraphicFramePr>
        <p:xfrm>
          <a:off x="1908175" y="1341438"/>
          <a:ext cx="5649913" cy="4570412"/>
        </p:xfrm>
        <a:graphic>
          <a:graphicData uri="http://schemas.openxmlformats.org/presentationml/2006/ole">
            <p:oleObj spid="_x0000_s110599" name="Paint Shop Pro Image" r:id="rId3" imgW="8068293" imgH="6526829" progId="PaintShopPro">
              <p:embed/>
            </p:oleObj>
          </a:graphicData>
        </a:graphic>
      </p:graphicFrame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calendriers d’activité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2971800" y="1600200"/>
            <a:ext cx="3657600" cy="1066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B76C-8F44-4A66-9A3A-0E592BE2869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434-098F-40D2-88E0-3C6E7795FDA4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634288" cy="1143000"/>
          </a:xfrm>
        </p:spPr>
        <p:txBody>
          <a:bodyPr/>
          <a:lstStyle/>
          <a:p>
            <a:r>
              <a:rPr lang="fr-FR"/>
              <a:t>La cascade des calendriers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362200" y="1600200"/>
            <a:ext cx="4038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Calendrier de la machine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362200" y="2895600"/>
            <a:ext cx="4038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Calendrier du poste de charge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362200" y="4191000"/>
            <a:ext cx="4038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Calendrier standard de l’usine (CS)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4038600" y="2133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4038600" y="34290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2895600" y="3581400"/>
            <a:ext cx="108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Si absent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895600" y="2286000"/>
            <a:ext cx="108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Si absent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371600" y="5257800"/>
            <a:ext cx="6111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De plus, possibilité de gérer les indisponibilités prévues des machines (grosses réparations, maintenance préventive)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551363" y="2286000"/>
            <a:ext cx="286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pour la semaine considérée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4572000" y="3549650"/>
            <a:ext cx="286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pour la semaine considérée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19D2-09B8-484D-902B-A8843A1D10F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4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FB15-62E6-47E9-BC75-47952487D5B1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524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modes de planification </a:t>
            </a:r>
            <a:br>
              <a:rPr lang="fr-FR"/>
            </a:br>
            <a:r>
              <a:rPr lang="fr-FR"/>
              <a:t>de la production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 flipH="1">
            <a:off x="2133600" y="2209800"/>
            <a:ext cx="0" cy="3200400"/>
          </a:xfrm>
          <a:prstGeom prst="line">
            <a:avLst/>
          </a:prstGeom>
          <a:noFill/>
          <a:ln w="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581400" y="2286000"/>
            <a:ext cx="0" cy="3200400"/>
          </a:xfrm>
          <a:prstGeom prst="line">
            <a:avLst/>
          </a:prstGeom>
          <a:noFill/>
          <a:ln w="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5029200" y="2209800"/>
            <a:ext cx="0" cy="3276600"/>
          </a:xfrm>
          <a:prstGeom prst="line">
            <a:avLst/>
          </a:prstGeom>
          <a:noFill/>
          <a:ln w="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6477000" y="2209800"/>
            <a:ext cx="0" cy="3276600"/>
          </a:xfrm>
          <a:prstGeom prst="line">
            <a:avLst/>
          </a:prstGeom>
          <a:noFill/>
          <a:ln w="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143125" y="2212975"/>
            <a:ext cx="14017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581400" y="2212975"/>
            <a:ext cx="14065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5021263" y="2212975"/>
            <a:ext cx="14430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6284913" y="2676525"/>
            <a:ext cx="358775" cy="393700"/>
          </a:xfrm>
          <a:prstGeom prst="ellipse">
            <a:avLst/>
          </a:prstGeom>
          <a:solidFill>
            <a:srgbClr val="0099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4841875" y="3443288"/>
            <a:ext cx="361950" cy="398462"/>
          </a:xfrm>
          <a:prstGeom prst="ellipse">
            <a:avLst/>
          </a:prstGeom>
          <a:solidFill>
            <a:srgbClr val="0099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3402013" y="4329113"/>
            <a:ext cx="358775" cy="395287"/>
          </a:xfrm>
          <a:prstGeom prst="ellipse">
            <a:avLst/>
          </a:prstGeom>
          <a:solidFill>
            <a:srgbClr val="0099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193925" y="1905000"/>
            <a:ext cx="12334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>
                <a:latin typeface="Arial" charset="0"/>
              </a:rPr>
              <a:t>Cycle d'appro</a:t>
            </a:r>
            <a:endParaRPr lang="fr-FR" sz="1600" b="1">
              <a:latin typeface="Arial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538538" y="1905000"/>
            <a:ext cx="14239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>
                <a:latin typeface="Arial" charset="0"/>
              </a:rPr>
              <a:t>Cycle d'usinage</a:t>
            </a:r>
            <a:endParaRPr lang="fr-FR" sz="1600" b="1">
              <a:latin typeface="Arial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046663" y="1905000"/>
            <a:ext cx="163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>
                <a:latin typeface="Arial" charset="0"/>
              </a:rPr>
              <a:t>Cycle de montage</a:t>
            </a:r>
            <a:endParaRPr lang="fr-FR" sz="1600" b="1">
              <a:latin typeface="Arial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5551488" y="2362200"/>
            <a:ext cx="17049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>
                <a:latin typeface="Arial" charset="0"/>
              </a:rPr>
              <a:t>Stock produits finis</a:t>
            </a:r>
            <a:endParaRPr lang="fr-FR" sz="1600" b="1">
              <a:latin typeface="Arial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46563" y="3213100"/>
            <a:ext cx="14335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>
                <a:latin typeface="Arial" charset="0"/>
              </a:rPr>
              <a:t>Stock de pièces</a:t>
            </a:r>
            <a:endParaRPr lang="fr-FR" sz="1600" b="1">
              <a:latin typeface="Arial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246313" y="4046538"/>
            <a:ext cx="2587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>
                <a:latin typeface="Arial" charset="0"/>
              </a:rPr>
              <a:t>Stock de matières premières</a:t>
            </a:r>
            <a:endParaRPr lang="fr-FR" sz="1600" b="1">
              <a:latin typeface="Arial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7620000" y="2057400"/>
            <a:ext cx="8366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Délai de</a:t>
            </a:r>
          </a:p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livraison</a:t>
            </a:r>
            <a:endParaRPr lang="fr-FR" sz="16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924800" y="2819400"/>
            <a:ext cx="304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nul</a:t>
            </a:r>
            <a:endParaRPr lang="fr-FR" sz="16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7543800" y="3429000"/>
            <a:ext cx="10271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= cycle de montage 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010400" y="4283075"/>
            <a:ext cx="19383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= cycle d'usinage</a:t>
            </a:r>
          </a:p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+ cycle de montage 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7034213" y="4976813"/>
            <a:ext cx="18811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= cycle d'appro</a:t>
            </a:r>
          </a:p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+ cycle d'usinage</a:t>
            </a:r>
          </a:p>
          <a:p>
            <a:pPr algn="ctr">
              <a:lnSpc>
                <a:spcPct val="90000"/>
              </a:lnSpc>
            </a:pPr>
            <a:r>
              <a:rPr lang="fr-FR" sz="1600" b="1" i="1">
                <a:solidFill>
                  <a:srgbClr val="000099"/>
                </a:solidFill>
                <a:latin typeface="Arial" charset="0"/>
              </a:rPr>
              <a:t>+ cycle de montage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3276600" y="5745163"/>
            <a:ext cx="38766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i="1">
                <a:latin typeface="Arial" charset="0"/>
              </a:rPr>
              <a:t>Fabrication par anticipation (prévisions)</a:t>
            </a:r>
            <a:endParaRPr lang="fr-FR" sz="1600" b="1">
              <a:latin typeface="Arial" charset="0"/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3252788" y="6103938"/>
            <a:ext cx="2597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i="1">
                <a:latin typeface="Arial" charset="0"/>
              </a:rPr>
              <a:t>Fabrication sur commande</a:t>
            </a:r>
            <a:endParaRPr lang="fr-FR" sz="1600" b="1">
              <a:latin typeface="Arial" charset="0"/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781050" y="2590800"/>
            <a:ext cx="1276350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Fabrication</a:t>
            </a:r>
          </a:p>
          <a:p>
            <a:pPr algn="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sur stock</a:t>
            </a: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331788" y="3352800"/>
            <a:ext cx="1649412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Assemblage</a:t>
            </a:r>
          </a:p>
          <a:p>
            <a:pPr algn="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à la commande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331788" y="4270375"/>
            <a:ext cx="1649412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Fabrication</a:t>
            </a:r>
          </a:p>
          <a:p>
            <a:pPr algn="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à la commande</a:t>
            </a: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1219200" y="5176838"/>
            <a:ext cx="75723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>
                <a:latin typeface="Arial" charset="0"/>
              </a:rPr>
              <a:t>Projet</a:t>
            </a:r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2209800" y="6248400"/>
            <a:ext cx="9144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2209800" y="58674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63" name="AutoShape 43"/>
          <p:cNvSpPr>
            <a:spLocks noChangeArrowheads="1"/>
          </p:cNvSpPr>
          <p:nvPr/>
        </p:nvSpPr>
        <p:spPr bwMode="auto">
          <a:xfrm>
            <a:off x="2111375" y="2765425"/>
            <a:ext cx="4191000" cy="228600"/>
          </a:xfrm>
          <a:prstGeom prst="homePlate">
            <a:avLst>
              <a:gd name="adj" fmla="val 1034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64" name="AutoShape 44"/>
          <p:cNvSpPr>
            <a:spLocks noChangeArrowheads="1"/>
          </p:cNvSpPr>
          <p:nvPr/>
        </p:nvSpPr>
        <p:spPr bwMode="auto">
          <a:xfrm>
            <a:off x="2111375" y="3505200"/>
            <a:ext cx="2743200" cy="228600"/>
          </a:xfrm>
          <a:prstGeom prst="homePlate">
            <a:avLst>
              <a:gd name="adj" fmla="val 83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65" name="AutoShape 45"/>
          <p:cNvSpPr>
            <a:spLocks noChangeArrowheads="1"/>
          </p:cNvSpPr>
          <p:nvPr/>
        </p:nvSpPr>
        <p:spPr bwMode="auto">
          <a:xfrm>
            <a:off x="2111375" y="4432300"/>
            <a:ext cx="1295400" cy="228600"/>
          </a:xfrm>
          <a:prstGeom prst="homePlate">
            <a:avLst>
              <a:gd name="adj" fmla="val 798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66" name="AutoShape 46"/>
          <p:cNvSpPr>
            <a:spLocks noChangeArrowheads="1"/>
          </p:cNvSpPr>
          <p:nvPr/>
        </p:nvSpPr>
        <p:spPr bwMode="auto">
          <a:xfrm>
            <a:off x="2133600" y="5181600"/>
            <a:ext cx="4343400" cy="228600"/>
          </a:xfrm>
          <a:prstGeom prst="homePlate">
            <a:avLst>
              <a:gd name="adj" fmla="val 131681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auto">
          <a:xfrm>
            <a:off x="3810000" y="4432300"/>
            <a:ext cx="2667000" cy="228600"/>
          </a:xfrm>
          <a:prstGeom prst="homePlate">
            <a:avLst>
              <a:gd name="adj" fmla="val 80856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auto">
          <a:xfrm>
            <a:off x="5257800" y="3505200"/>
            <a:ext cx="1219200" cy="228600"/>
          </a:xfrm>
          <a:prstGeom prst="homePlate">
            <a:avLst>
              <a:gd name="adj" fmla="val 7516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627D-79E9-4E99-B9AA-BE3FFB63CDD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236D-4F3E-4A23-A7E3-2C9AEB37600B}" type="slidenum">
              <a:rPr lang="en-US"/>
              <a:pPr/>
              <a:t>40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prévisions de vente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r>
              <a:rPr lang="fr-FR"/>
              <a:t>Nécessaires pour anticiper la fabrication</a:t>
            </a:r>
          </a:p>
          <a:p>
            <a:r>
              <a:rPr lang="fr-FR"/>
              <a:t>Fournies par le service commercial</a:t>
            </a:r>
          </a:p>
          <a:p>
            <a:r>
              <a:rPr lang="fr-FR"/>
              <a:t>Définies par périodes (semaines, mois,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A46-4F62-4CCE-9FBF-42255D8AE5B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51BD-BFCF-4337-8FAD-5B1DEF8F35FB}" type="slidenum">
              <a:rPr lang="en-US"/>
              <a:pPr/>
              <a:t>41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/>
          <a:lstStyle/>
          <a:p>
            <a:r>
              <a:rPr lang="fr-FR"/>
              <a:t>Rappel : décalage de planification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676400" y="990600"/>
            <a:ext cx="4191000" cy="533400"/>
            <a:chOff x="1056" y="624"/>
            <a:chExt cx="4080" cy="336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1056" y="624"/>
              <a:ext cx="816" cy="336"/>
              <a:chOff x="1056" y="624"/>
              <a:chExt cx="816" cy="336"/>
            </a:xfrm>
          </p:grpSpPr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b="1">
                    <a:latin typeface="Arial" charset="0"/>
                  </a:rPr>
                  <a:t>J </a:t>
                </a:r>
              </a:p>
            </p:txBody>
          </p:sp>
          <p:sp>
            <p:nvSpPr>
              <p:cNvPr id="60423" name="Line 7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24" name="Line 8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25" name="Group 9"/>
            <p:cNvGrpSpPr>
              <a:grpSpLocks/>
            </p:cNvGrpSpPr>
            <p:nvPr/>
          </p:nvGrpSpPr>
          <p:grpSpPr bwMode="auto">
            <a:xfrm>
              <a:off x="1872" y="624"/>
              <a:ext cx="816" cy="336"/>
              <a:chOff x="1056" y="624"/>
              <a:chExt cx="816" cy="336"/>
            </a:xfrm>
          </p:grpSpPr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b="1">
                    <a:latin typeface="Arial" charset="0"/>
                  </a:rPr>
                  <a:t>J + 1 </a:t>
                </a:r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29" name="Group 13"/>
            <p:cNvGrpSpPr>
              <a:grpSpLocks/>
            </p:cNvGrpSpPr>
            <p:nvPr/>
          </p:nvGrpSpPr>
          <p:grpSpPr bwMode="auto">
            <a:xfrm>
              <a:off x="2688" y="624"/>
              <a:ext cx="816" cy="336"/>
              <a:chOff x="1056" y="624"/>
              <a:chExt cx="816" cy="336"/>
            </a:xfrm>
          </p:grpSpPr>
          <p:sp>
            <p:nvSpPr>
              <p:cNvPr id="60430" name="Rectangle 14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b="1">
                    <a:latin typeface="Arial" charset="0"/>
                  </a:rPr>
                  <a:t>J + 2 </a:t>
                </a:r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33" name="Group 17"/>
            <p:cNvGrpSpPr>
              <a:grpSpLocks/>
            </p:cNvGrpSpPr>
            <p:nvPr/>
          </p:nvGrpSpPr>
          <p:grpSpPr bwMode="auto">
            <a:xfrm>
              <a:off x="3504" y="624"/>
              <a:ext cx="816" cy="336"/>
              <a:chOff x="1056" y="624"/>
              <a:chExt cx="816" cy="336"/>
            </a:xfrm>
          </p:grpSpPr>
          <p:sp>
            <p:nvSpPr>
              <p:cNvPr id="60434" name="Rectangle 18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b="1">
                    <a:latin typeface="Arial" charset="0"/>
                  </a:rPr>
                  <a:t>... </a:t>
                </a:r>
              </a:p>
            </p:txBody>
          </p:sp>
          <p:sp>
            <p:nvSpPr>
              <p:cNvPr id="60435" name="Line 19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37" name="Group 21"/>
            <p:cNvGrpSpPr>
              <a:grpSpLocks/>
            </p:cNvGrpSpPr>
            <p:nvPr/>
          </p:nvGrpSpPr>
          <p:grpSpPr bwMode="auto">
            <a:xfrm>
              <a:off x="4320" y="624"/>
              <a:ext cx="816" cy="336"/>
              <a:chOff x="1056" y="624"/>
              <a:chExt cx="816" cy="336"/>
            </a:xfrm>
          </p:grpSpPr>
          <p:sp>
            <p:nvSpPr>
              <p:cNvPr id="60438" name="Rectangle 22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b="1">
                  <a:latin typeface="Arial" charset="0"/>
                </a:endParaRPr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40" name="Line 24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867400" y="990600"/>
            <a:ext cx="838200" cy="533400"/>
            <a:chOff x="1056" y="624"/>
            <a:chExt cx="816" cy="336"/>
          </a:xfrm>
        </p:grpSpPr>
        <p:sp>
          <p:nvSpPr>
            <p:cNvPr id="60442" name="Rectangle 26"/>
            <p:cNvSpPr>
              <a:spLocks noChangeArrowheads="1"/>
            </p:cNvSpPr>
            <p:nvPr/>
          </p:nvSpPr>
          <p:spPr bwMode="auto">
            <a:xfrm>
              <a:off x="1056" y="624"/>
              <a:ext cx="81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>
                  <a:latin typeface="Arial" charset="0"/>
                </a:rPr>
                <a:t>J +n </a:t>
              </a:r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>
              <a:off x="1056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1872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45" name="Group 29"/>
          <p:cNvGrpSpPr>
            <a:grpSpLocks/>
          </p:cNvGrpSpPr>
          <p:nvPr/>
        </p:nvGrpSpPr>
        <p:grpSpPr bwMode="auto">
          <a:xfrm>
            <a:off x="6705600" y="990600"/>
            <a:ext cx="838200" cy="533400"/>
            <a:chOff x="1056" y="624"/>
            <a:chExt cx="816" cy="336"/>
          </a:xfrm>
        </p:grpSpPr>
        <p:sp>
          <p:nvSpPr>
            <p:cNvPr id="60446" name="Rectangle 30"/>
            <p:cNvSpPr>
              <a:spLocks noChangeArrowheads="1"/>
            </p:cNvSpPr>
            <p:nvPr/>
          </p:nvSpPr>
          <p:spPr bwMode="auto">
            <a:xfrm>
              <a:off x="1056" y="624"/>
              <a:ext cx="81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>
                  <a:latin typeface="Arial" charset="0"/>
                </a:rPr>
                <a:t> </a:t>
              </a:r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1056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1872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7543800" y="990600"/>
            <a:ext cx="838200" cy="533400"/>
            <a:chOff x="1056" y="624"/>
            <a:chExt cx="816" cy="336"/>
          </a:xfrm>
        </p:grpSpPr>
        <p:sp>
          <p:nvSpPr>
            <p:cNvPr id="60450" name="Rectangle 34"/>
            <p:cNvSpPr>
              <a:spLocks noChangeArrowheads="1"/>
            </p:cNvSpPr>
            <p:nvPr/>
          </p:nvSpPr>
          <p:spPr bwMode="auto">
            <a:xfrm>
              <a:off x="1056" y="624"/>
              <a:ext cx="81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>
                  <a:latin typeface="Arial" charset="0"/>
                </a:rPr>
                <a:t> </a:t>
              </a:r>
            </a:p>
          </p:txBody>
        </p:sp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>
              <a:off x="1056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>
              <a:off x="1872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453" name="Line 37"/>
          <p:cNvSpPr>
            <a:spLocks noChangeShapeType="1"/>
          </p:cNvSpPr>
          <p:nvPr/>
        </p:nvSpPr>
        <p:spPr bwMode="auto">
          <a:xfrm flipH="1">
            <a:off x="5257800" y="1219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 flipH="1">
            <a:off x="5410200" y="1219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196850" y="10668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Composé</a:t>
            </a:r>
          </a:p>
        </p:txBody>
      </p: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1676400" y="1447800"/>
            <a:ext cx="6705600" cy="1676400"/>
            <a:chOff x="1056" y="912"/>
            <a:chExt cx="4224" cy="1056"/>
          </a:xfrm>
        </p:grpSpPr>
        <p:sp>
          <p:nvSpPr>
            <p:cNvPr id="60457" name="Line 41"/>
            <p:cNvSpPr>
              <a:spLocks noChangeShapeType="1"/>
            </p:cNvSpPr>
            <p:nvPr/>
          </p:nvSpPr>
          <p:spPr bwMode="auto">
            <a:xfrm>
              <a:off x="1056" y="960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58" name="Line 42"/>
            <p:cNvSpPr>
              <a:spLocks noChangeShapeType="1"/>
            </p:cNvSpPr>
            <p:nvPr/>
          </p:nvSpPr>
          <p:spPr bwMode="auto">
            <a:xfrm>
              <a:off x="1584" y="960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2112" y="912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>
              <a:off x="2640" y="912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61" name="Line 45"/>
            <p:cNvSpPr>
              <a:spLocks noChangeShapeType="1"/>
            </p:cNvSpPr>
            <p:nvPr/>
          </p:nvSpPr>
          <p:spPr bwMode="auto">
            <a:xfrm>
              <a:off x="3168" y="912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62" name="Line 46"/>
            <p:cNvSpPr>
              <a:spLocks noChangeShapeType="1"/>
            </p:cNvSpPr>
            <p:nvPr/>
          </p:nvSpPr>
          <p:spPr bwMode="auto">
            <a:xfrm>
              <a:off x="3696" y="960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63" name="Line 47"/>
            <p:cNvSpPr>
              <a:spLocks noChangeShapeType="1"/>
            </p:cNvSpPr>
            <p:nvPr/>
          </p:nvSpPr>
          <p:spPr bwMode="auto">
            <a:xfrm>
              <a:off x="4224" y="960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64" name="Line 48"/>
            <p:cNvSpPr>
              <a:spLocks noChangeShapeType="1"/>
            </p:cNvSpPr>
            <p:nvPr/>
          </p:nvSpPr>
          <p:spPr bwMode="auto">
            <a:xfrm>
              <a:off x="5280" y="960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65" name="Line 49"/>
            <p:cNvSpPr>
              <a:spLocks noChangeShapeType="1"/>
            </p:cNvSpPr>
            <p:nvPr/>
          </p:nvSpPr>
          <p:spPr bwMode="auto">
            <a:xfrm>
              <a:off x="4752" y="960"/>
              <a:ext cx="0" cy="100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5822950" y="1311275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</a:t>
            </a:r>
          </a:p>
          <a:p>
            <a:pPr algn="ctr"/>
            <a:r>
              <a:rPr lang="fr-FR" b="1">
                <a:latin typeface="Arial" charset="0"/>
              </a:rPr>
              <a:t>net</a:t>
            </a:r>
          </a:p>
        </p:txBody>
      </p:sp>
      <p:grpSp>
        <p:nvGrpSpPr>
          <p:cNvPr id="60468" name="Group 52"/>
          <p:cNvGrpSpPr>
            <a:grpSpLocks/>
          </p:cNvGrpSpPr>
          <p:nvPr/>
        </p:nvGrpSpPr>
        <p:grpSpPr bwMode="auto">
          <a:xfrm>
            <a:off x="1676400" y="2895600"/>
            <a:ext cx="4191000" cy="533400"/>
            <a:chOff x="1056" y="624"/>
            <a:chExt cx="4080" cy="336"/>
          </a:xfrm>
        </p:grpSpPr>
        <p:grpSp>
          <p:nvGrpSpPr>
            <p:cNvPr id="60469" name="Group 53"/>
            <p:cNvGrpSpPr>
              <a:grpSpLocks/>
            </p:cNvGrpSpPr>
            <p:nvPr/>
          </p:nvGrpSpPr>
          <p:grpSpPr bwMode="auto">
            <a:xfrm>
              <a:off x="1056" y="624"/>
              <a:ext cx="816" cy="336"/>
              <a:chOff x="1056" y="624"/>
              <a:chExt cx="816" cy="336"/>
            </a:xfrm>
          </p:grpSpPr>
          <p:sp>
            <p:nvSpPr>
              <p:cNvPr id="60470" name="Rectangle 54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b="1">
                    <a:latin typeface="Arial" charset="0"/>
                  </a:rPr>
                  <a:t> </a:t>
                </a:r>
              </a:p>
            </p:txBody>
          </p:sp>
          <p:sp>
            <p:nvSpPr>
              <p:cNvPr id="60471" name="Line 55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72" name="Line 56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73" name="Group 57"/>
            <p:cNvGrpSpPr>
              <a:grpSpLocks/>
            </p:cNvGrpSpPr>
            <p:nvPr/>
          </p:nvGrpSpPr>
          <p:grpSpPr bwMode="auto">
            <a:xfrm>
              <a:off x="1872" y="624"/>
              <a:ext cx="816" cy="336"/>
              <a:chOff x="1056" y="624"/>
              <a:chExt cx="816" cy="336"/>
            </a:xfrm>
          </p:grpSpPr>
          <p:sp>
            <p:nvSpPr>
              <p:cNvPr id="60474" name="Rectangle 58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b="1">
                  <a:latin typeface="Arial" charset="0"/>
                </a:endParaRPr>
              </a:p>
            </p:txBody>
          </p:sp>
          <p:sp>
            <p:nvSpPr>
              <p:cNvPr id="60475" name="Line 59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76" name="Line 60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77" name="Group 61"/>
            <p:cNvGrpSpPr>
              <a:grpSpLocks/>
            </p:cNvGrpSpPr>
            <p:nvPr/>
          </p:nvGrpSpPr>
          <p:grpSpPr bwMode="auto">
            <a:xfrm>
              <a:off x="2688" y="624"/>
              <a:ext cx="816" cy="336"/>
              <a:chOff x="1056" y="624"/>
              <a:chExt cx="816" cy="336"/>
            </a:xfrm>
          </p:grpSpPr>
          <p:sp>
            <p:nvSpPr>
              <p:cNvPr id="60478" name="Rectangle 62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b="1">
                  <a:latin typeface="Arial" charset="0"/>
                </a:endParaRPr>
              </a:p>
            </p:txBody>
          </p:sp>
          <p:sp>
            <p:nvSpPr>
              <p:cNvPr id="60479" name="Line 63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80" name="Line 64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3504" y="624"/>
              <a:ext cx="816" cy="336"/>
              <a:chOff x="1056" y="624"/>
              <a:chExt cx="816" cy="336"/>
            </a:xfrm>
          </p:grpSpPr>
          <p:sp>
            <p:nvSpPr>
              <p:cNvPr id="60482" name="Rectangle 66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b="1">
                    <a:latin typeface="Arial" charset="0"/>
                  </a:rPr>
                  <a:t> </a:t>
                </a:r>
              </a:p>
            </p:txBody>
          </p:sp>
          <p:sp>
            <p:nvSpPr>
              <p:cNvPr id="60483" name="Line 67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84" name="Line 68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485" name="Group 69"/>
            <p:cNvGrpSpPr>
              <a:grpSpLocks/>
            </p:cNvGrpSpPr>
            <p:nvPr/>
          </p:nvGrpSpPr>
          <p:grpSpPr bwMode="auto">
            <a:xfrm>
              <a:off x="4320" y="624"/>
              <a:ext cx="816" cy="336"/>
              <a:chOff x="1056" y="624"/>
              <a:chExt cx="816" cy="336"/>
            </a:xfrm>
          </p:grpSpPr>
          <p:sp>
            <p:nvSpPr>
              <p:cNvPr id="60486" name="Rectangle 70"/>
              <p:cNvSpPr>
                <a:spLocks noChangeArrowheads="1"/>
              </p:cNvSpPr>
              <p:nvPr/>
            </p:nvSpPr>
            <p:spPr bwMode="auto">
              <a:xfrm>
                <a:off x="1056" y="624"/>
                <a:ext cx="81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b="1">
                  <a:latin typeface="Arial" charset="0"/>
                </a:endParaRPr>
              </a:p>
            </p:txBody>
          </p:sp>
          <p:sp>
            <p:nvSpPr>
              <p:cNvPr id="60487" name="Line 71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488" name="Line 72"/>
              <p:cNvSpPr>
                <a:spLocks noChangeShapeType="1"/>
              </p:cNvSpPr>
              <p:nvPr/>
            </p:nvSpPr>
            <p:spPr bwMode="auto">
              <a:xfrm>
                <a:off x="1872" y="7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0489" name="Group 73"/>
          <p:cNvGrpSpPr>
            <a:grpSpLocks/>
          </p:cNvGrpSpPr>
          <p:nvPr/>
        </p:nvGrpSpPr>
        <p:grpSpPr bwMode="auto">
          <a:xfrm>
            <a:off x="5867400" y="2895600"/>
            <a:ext cx="838200" cy="533400"/>
            <a:chOff x="1056" y="624"/>
            <a:chExt cx="816" cy="336"/>
          </a:xfrm>
        </p:grpSpPr>
        <p:sp>
          <p:nvSpPr>
            <p:cNvPr id="60490" name="Rectangle 74"/>
            <p:cNvSpPr>
              <a:spLocks noChangeArrowheads="1"/>
            </p:cNvSpPr>
            <p:nvPr/>
          </p:nvSpPr>
          <p:spPr bwMode="auto">
            <a:xfrm>
              <a:off x="1056" y="624"/>
              <a:ext cx="81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b="1">
                <a:latin typeface="Arial" charset="0"/>
              </a:endParaRPr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056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872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93" name="Group 77"/>
          <p:cNvGrpSpPr>
            <a:grpSpLocks/>
          </p:cNvGrpSpPr>
          <p:nvPr/>
        </p:nvGrpSpPr>
        <p:grpSpPr bwMode="auto">
          <a:xfrm>
            <a:off x="6705600" y="2895600"/>
            <a:ext cx="838200" cy="533400"/>
            <a:chOff x="1056" y="624"/>
            <a:chExt cx="816" cy="336"/>
          </a:xfrm>
        </p:grpSpPr>
        <p:sp>
          <p:nvSpPr>
            <p:cNvPr id="60494" name="Rectangle 78"/>
            <p:cNvSpPr>
              <a:spLocks noChangeArrowheads="1"/>
            </p:cNvSpPr>
            <p:nvPr/>
          </p:nvSpPr>
          <p:spPr bwMode="auto">
            <a:xfrm>
              <a:off x="1056" y="624"/>
              <a:ext cx="81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>
                  <a:latin typeface="Arial" charset="0"/>
                </a:rPr>
                <a:t> </a:t>
              </a:r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056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96" name="Line 80"/>
            <p:cNvSpPr>
              <a:spLocks noChangeShapeType="1"/>
            </p:cNvSpPr>
            <p:nvPr/>
          </p:nvSpPr>
          <p:spPr bwMode="auto">
            <a:xfrm>
              <a:off x="1872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97" name="Group 81"/>
          <p:cNvGrpSpPr>
            <a:grpSpLocks/>
          </p:cNvGrpSpPr>
          <p:nvPr/>
        </p:nvGrpSpPr>
        <p:grpSpPr bwMode="auto">
          <a:xfrm>
            <a:off x="7543800" y="2895600"/>
            <a:ext cx="838200" cy="533400"/>
            <a:chOff x="1056" y="624"/>
            <a:chExt cx="816" cy="336"/>
          </a:xfrm>
        </p:grpSpPr>
        <p:sp>
          <p:nvSpPr>
            <p:cNvPr id="60498" name="Rectangle 82"/>
            <p:cNvSpPr>
              <a:spLocks noChangeArrowheads="1"/>
            </p:cNvSpPr>
            <p:nvPr/>
          </p:nvSpPr>
          <p:spPr bwMode="auto">
            <a:xfrm>
              <a:off x="1056" y="624"/>
              <a:ext cx="81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>
                  <a:latin typeface="Arial" charset="0"/>
                </a:rPr>
                <a:t> </a:t>
              </a:r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056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00" name="Line 84"/>
            <p:cNvSpPr>
              <a:spLocks noChangeShapeType="1"/>
            </p:cNvSpPr>
            <p:nvPr/>
          </p:nvSpPr>
          <p:spPr bwMode="auto">
            <a:xfrm>
              <a:off x="1872" y="7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501" name="Text Box 85"/>
          <p:cNvSpPr txBox="1">
            <a:spLocks noChangeArrowheads="1"/>
          </p:cNvSpPr>
          <p:nvPr/>
        </p:nvSpPr>
        <p:spPr bwMode="auto">
          <a:xfrm>
            <a:off x="25400" y="29718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Composants</a:t>
            </a:r>
          </a:p>
        </p:txBody>
      </p:sp>
      <p:sp>
        <p:nvSpPr>
          <p:cNvPr id="60502" name="Line 86"/>
          <p:cNvSpPr>
            <a:spLocks noChangeShapeType="1"/>
          </p:cNvSpPr>
          <p:nvPr/>
        </p:nvSpPr>
        <p:spPr bwMode="auto">
          <a:xfrm flipH="1">
            <a:off x="5257800" y="3200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503" name="Line 87"/>
          <p:cNvSpPr>
            <a:spLocks noChangeShapeType="1"/>
          </p:cNvSpPr>
          <p:nvPr/>
        </p:nvSpPr>
        <p:spPr bwMode="auto">
          <a:xfrm flipH="1">
            <a:off x="5410200" y="3200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504" name="Text Box 88"/>
          <p:cNvSpPr txBox="1">
            <a:spLocks noChangeArrowheads="1"/>
          </p:cNvSpPr>
          <p:nvPr/>
        </p:nvSpPr>
        <p:spPr bwMode="auto">
          <a:xfrm>
            <a:off x="304800" y="3773488"/>
            <a:ext cx="8610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fr-FR" sz="2400">
                <a:latin typeface="Arial" charset="0"/>
              </a:rPr>
              <a:t> Ce décalage est issu </a:t>
            </a:r>
          </a:p>
          <a:p>
            <a:pPr marL="381000" lvl="2">
              <a:buFontTx/>
              <a:buChar char="–"/>
            </a:pPr>
            <a:r>
              <a:rPr lang="fr-FR" sz="2000">
                <a:latin typeface="Arial" charset="0"/>
              </a:rPr>
              <a:t> soit d’un délai fixe pour l’article</a:t>
            </a:r>
          </a:p>
          <a:p>
            <a:pPr marL="381000" lvl="2">
              <a:buFontTx/>
              <a:buChar char="–"/>
            </a:pPr>
            <a:r>
              <a:rPr lang="fr-FR" sz="2000">
                <a:latin typeface="Arial" charset="0"/>
              </a:rPr>
              <a:t> soit du calcul des temps gamme (arrondi ou non à la journée)</a:t>
            </a:r>
            <a:endParaRPr lang="fr-FR" sz="240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2400">
                <a:latin typeface="Arial" charset="0"/>
              </a:rPr>
              <a:t> Il s'applique à tous ses composants</a:t>
            </a:r>
          </a:p>
          <a:p>
            <a:pPr marL="381000" lvl="2">
              <a:buFontTx/>
              <a:buChar char="–"/>
            </a:pPr>
            <a:r>
              <a:rPr lang="fr-FR" sz="2000">
                <a:latin typeface="Arial" charset="0"/>
              </a:rPr>
              <a:t> sauf </a:t>
            </a:r>
          </a:p>
          <a:p>
            <a:pPr marL="571500" lvl="3">
              <a:buFontTx/>
              <a:buChar char="•"/>
            </a:pPr>
            <a:r>
              <a:rPr lang="fr-FR" sz="2000">
                <a:latin typeface="Arial" charset="0"/>
              </a:rPr>
              <a:t> si on spécifie un décalage particulier pour un composant</a:t>
            </a:r>
          </a:p>
          <a:p>
            <a:pPr marL="571500" lvl="3">
              <a:buFontTx/>
              <a:buChar char="•"/>
            </a:pPr>
            <a:r>
              <a:rPr lang="fr-FR" sz="2000">
                <a:latin typeface="Arial" charset="0"/>
              </a:rPr>
              <a:t> si on planifie les composants à l’opération</a:t>
            </a:r>
          </a:p>
        </p:txBody>
      </p:sp>
      <p:sp>
        <p:nvSpPr>
          <p:cNvPr id="60505" name="Text Box 89"/>
          <p:cNvSpPr txBox="1">
            <a:spLocks noChangeArrowheads="1"/>
          </p:cNvSpPr>
          <p:nvPr/>
        </p:nvSpPr>
        <p:spPr bwMode="auto">
          <a:xfrm>
            <a:off x="4159250" y="2590800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latin typeface="Arial" charset="0"/>
              </a:rPr>
              <a:t>Besoin</a:t>
            </a:r>
          </a:p>
          <a:p>
            <a:pPr algn="ctr"/>
            <a:r>
              <a:rPr lang="fr-FR" b="1">
                <a:latin typeface="Arial" charset="0"/>
              </a:rPr>
              <a:t>brut</a:t>
            </a:r>
          </a:p>
        </p:txBody>
      </p:sp>
      <p:cxnSp>
        <p:nvCxnSpPr>
          <p:cNvPr id="60506" name="AutoShape 90"/>
          <p:cNvCxnSpPr>
            <a:cxnSpLocks noChangeShapeType="1"/>
            <a:stCxn id="60466" idx="2"/>
            <a:endCxn id="60505" idx="0"/>
          </p:cNvCxnSpPr>
          <p:nvPr/>
        </p:nvCxnSpPr>
        <p:spPr bwMode="auto">
          <a:xfrm rot="5400000">
            <a:off x="5145087" y="1439863"/>
            <a:ext cx="638175" cy="16637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14-FA3C-4955-9A1A-13A5C97CF51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85CD-BC76-4FAB-82E8-1AD90A406F9C}" type="slidenum">
              <a:rPr lang="en-US"/>
              <a:pPr/>
              <a:t>42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options de planification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>
            <p:ph idx="1"/>
          </p:nvPr>
        </p:nvGraphicFramePr>
        <p:xfrm>
          <a:off x="1576388" y="1981200"/>
          <a:ext cx="5991225" cy="4114800"/>
        </p:xfrm>
        <a:graphic>
          <a:graphicData uri="http://schemas.openxmlformats.org/presentationml/2006/ole">
            <p:oleObj spid="_x0000_s116742" name="Paint Shop Pro Image" r:id="rId3" imgW="6604878" imgH="4536585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619C-DAF0-4F4E-9989-349F49185B3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3EFC-6DB8-45E9-A8EB-1A33BD17F230}" type="slidenum">
              <a:rPr lang="en-US"/>
              <a:pPr/>
              <a:t>43</a:t>
            </a:fld>
            <a:endParaRPr lang="en-US"/>
          </a:p>
        </p:txBody>
      </p:sp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fr-FR" sz="4000"/>
              <a:t>Inclure dans le calcul des besoins ...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Soit les prévisions et toutes les commandes</a:t>
            </a:r>
            <a:br>
              <a:rPr lang="fr-FR" sz="2800"/>
            </a:br>
            <a:r>
              <a:rPr lang="fr-FR" sz="2800"/>
              <a:t>validées ou non</a:t>
            </a:r>
          </a:p>
          <a:p>
            <a:pPr>
              <a:lnSpc>
                <a:spcPct val="90000"/>
              </a:lnSpc>
            </a:pPr>
            <a:r>
              <a:rPr lang="fr-FR" sz="2800"/>
              <a:t>Soit les toutes les commandes validées ou non</a:t>
            </a:r>
          </a:p>
          <a:p>
            <a:pPr>
              <a:lnSpc>
                <a:spcPct val="90000"/>
              </a:lnSpc>
            </a:pPr>
            <a:r>
              <a:rPr lang="fr-FR" sz="2800"/>
              <a:t>Soit les commandes validées seulement</a:t>
            </a:r>
          </a:p>
          <a:p>
            <a:pPr>
              <a:lnSpc>
                <a:spcPct val="90000"/>
              </a:lnSpc>
            </a:pPr>
            <a:endParaRPr lang="fr-FR" sz="2800"/>
          </a:p>
          <a:p>
            <a:pPr>
              <a:lnSpc>
                <a:spcPct val="90000"/>
              </a:lnSpc>
            </a:pPr>
            <a:r>
              <a:rPr lang="fr-FR" sz="2800"/>
              <a:t>N.B. 1 : les prévisions antérieures à la date de calcul sont ignorées</a:t>
            </a:r>
          </a:p>
          <a:p>
            <a:pPr>
              <a:lnSpc>
                <a:spcPct val="90000"/>
              </a:lnSpc>
            </a:pPr>
            <a:r>
              <a:rPr lang="fr-FR" sz="2800"/>
              <a:t>N.B. 2 : on ne retient les commandes que pour la partie non livrée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8BBA-5092-4E2A-9761-3BF9E935CAB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E91E-C785-4B4F-80F2-550D44116FC5}" type="slidenum">
              <a:rPr lang="en-US"/>
              <a:pPr/>
              <a:t>44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Division des OF longs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Lorsque la quantité à fabriquer est grande, le cycle de fabrication est long</a:t>
            </a:r>
          </a:p>
          <a:p>
            <a:pPr>
              <a:lnSpc>
                <a:spcPct val="90000"/>
              </a:lnSpc>
            </a:pPr>
            <a:r>
              <a:rPr lang="fr-FR" sz="2800"/>
              <a:t>Si on divise l’OF en 2 (ou plus), une fabrication en parallèle sur 2 ou plusieurs machines est possible</a:t>
            </a:r>
          </a:p>
          <a:p>
            <a:pPr>
              <a:lnSpc>
                <a:spcPct val="90000"/>
              </a:lnSpc>
            </a:pPr>
            <a:r>
              <a:rPr lang="fr-FR" sz="2800"/>
              <a:t>Pour activer cette fonction, il faut renseigner la zone « Quantité maxi » dans les paramètres de l’article</a:t>
            </a:r>
          </a:p>
          <a:p>
            <a:pPr>
              <a:lnSpc>
                <a:spcPct val="90000"/>
              </a:lnSpc>
            </a:pPr>
            <a:r>
              <a:rPr lang="fr-FR" sz="2800"/>
              <a:t>On obtiendra plusieurs OF aux mêmes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138D-DFC9-480F-A798-FFA47DDF634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69F2-8F5C-47AB-8C71-31430CE7FEDC}" type="slidenum">
              <a:rPr lang="en-US"/>
              <a:pPr/>
              <a:t>45</a:t>
            </a:fld>
            <a:endParaRPr lang="en-US"/>
          </a:p>
        </p:txBody>
      </p:sp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10600" cy="1143000"/>
          </a:xfrm>
        </p:spPr>
        <p:txBody>
          <a:bodyPr/>
          <a:lstStyle/>
          <a:p>
            <a:r>
              <a:rPr lang="fr-FR"/>
              <a:t>Ne pas générer d’OF </a:t>
            </a:r>
            <a:br>
              <a:rPr lang="fr-FR"/>
            </a:br>
            <a:r>
              <a:rPr lang="fr-FR"/>
              <a:t>dans le délai de réaction</a:t>
            </a:r>
          </a:p>
        </p:txBody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Si on génère un OF dans le délai de réaction de l’article, on aura pas le temps de fabriquer ses composants</a:t>
            </a:r>
          </a:p>
          <a:p>
            <a:r>
              <a:rPr lang="fr-FR"/>
              <a:t>Avec cette option, les OF sont placés « au plus tôt » par rapport au délai de réaction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70BF-0CD0-4723-AB5B-1445A4C42DD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6D2E-F534-4317-ACA7-7664EEC93F13}" type="slidenum">
              <a:rPr lang="en-US"/>
              <a:pPr/>
              <a:t>46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Détermination du délai d’obtention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038600" y="1905000"/>
            <a:ext cx="37338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3 jours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311467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>
                <a:latin typeface="Arial" charset="0"/>
              </a:rPr>
              <a:t>1) Délai fixe article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79121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>
                <a:latin typeface="Arial" charset="0"/>
              </a:rPr>
              <a:t>2) Délai déterminé par le jalonnement des ordres</a:t>
            </a:r>
            <a:br>
              <a:rPr lang="fr-FR" sz="2800">
                <a:latin typeface="Arial" charset="0"/>
              </a:rPr>
            </a:br>
            <a:r>
              <a:rPr lang="fr-FR" sz="2800">
                <a:latin typeface="Arial" charset="0"/>
              </a:rPr>
              <a:t>    à partir des gammes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447800" y="4038600"/>
            <a:ext cx="2133600" cy="304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886200" y="4419600"/>
            <a:ext cx="304800" cy="304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191000" y="4419600"/>
            <a:ext cx="1295400" cy="304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867400" y="4876800"/>
            <a:ext cx="838200" cy="304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705600" y="4876800"/>
            <a:ext cx="1295400" cy="304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030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943350" y="2286000"/>
            <a:ext cx="3917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Indépendant de la quantité de l’OF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33400" y="57912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009900"/>
                </a:solidFill>
                <a:latin typeface="Arial" charset="0"/>
              </a:rPr>
              <a:t>On effectue un jalonnement au plus tard dans le calcul des besoins</a:t>
            </a: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1143000" y="5334000"/>
            <a:ext cx="71628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581400" y="4038600"/>
            <a:ext cx="304800" cy="304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Tr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Tr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8001000" y="4876800"/>
            <a:ext cx="304800" cy="304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Tr</a:t>
            </a: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8305800" y="4343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>
            <a:off x="1143000" y="4114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C6E8-21F1-4D11-AB31-C946E32C650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AD9-41AA-4CA6-A89E-D1805EE39C02}" type="slidenum">
              <a:rPr lang="en-US"/>
              <a:pPr/>
              <a:t>47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Planification à l’heure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114800"/>
          </a:xfrm>
        </p:spPr>
        <p:txBody>
          <a:bodyPr/>
          <a:lstStyle/>
          <a:p>
            <a:r>
              <a:rPr lang="fr-FR" sz="2800"/>
              <a:t>Traditionnellement, la maille de temps est la </a:t>
            </a:r>
            <a:r>
              <a:rPr lang="fr-FR" sz="2800">
                <a:solidFill>
                  <a:srgbClr val="009900"/>
                </a:solidFill>
              </a:rPr>
              <a:t>journée</a:t>
            </a:r>
          </a:p>
          <a:p>
            <a:pPr lvl="1"/>
            <a:r>
              <a:rPr lang="fr-FR" sz="2400"/>
              <a:t>les composants doivent être disponibles la veille du jour où on doit les utiliser</a:t>
            </a:r>
          </a:p>
          <a:p>
            <a:r>
              <a:rPr lang="fr-FR" sz="2800"/>
              <a:t>Systèmes de production à </a:t>
            </a:r>
            <a:r>
              <a:rPr lang="fr-FR" sz="2800">
                <a:solidFill>
                  <a:srgbClr val="009900"/>
                </a:solidFill>
              </a:rPr>
              <a:t>cycle court</a:t>
            </a:r>
          </a:p>
          <a:p>
            <a:pPr lvl="1"/>
            <a:r>
              <a:rPr lang="fr-FR" sz="2400"/>
              <a:t>passage au « temps continu »</a:t>
            </a:r>
          </a:p>
          <a:p>
            <a:pPr lvl="1"/>
            <a:r>
              <a:rPr lang="fr-FR" sz="2400"/>
              <a:t>calcul des </a:t>
            </a:r>
            <a:r>
              <a:rPr lang="fr-FR" sz="2400">
                <a:solidFill>
                  <a:srgbClr val="009900"/>
                </a:solidFill>
              </a:rPr>
              <a:t>dates et heures</a:t>
            </a:r>
            <a:r>
              <a:rPr lang="fr-FR" sz="2400"/>
              <a:t> de besoin et de lancement</a:t>
            </a:r>
          </a:p>
          <a:p>
            <a:pPr lvl="1"/>
            <a:r>
              <a:rPr lang="fr-FR" sz="2400"/>
              <a:t>planification possible des besoins en composants à l’heure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0273-A0F1-45CA-B150-40CB25E1BF7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000C-57D1-49D8-B21B-BB130174CD13}" type="slidenum">
              <a:rPr lang="en-US"/>
              <a:pPr/>
              <a:t>48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fr-FR"/>
              <a:t>Le chevauchement des opérations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r>
              <a:rPr lang="fr-FR" sz="2800"/>
              <a:t>Objectif : raccourcir le cycle de fabrication</a:t>
            </a:r>
          </a:p>
          <a:p>
            <a:r>
              <a:rPr lang="fr-FR" sz="2800"/>
              <a:t>Réalisation chevauchée des opérations successives : travail en parallèle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90600" y="3733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295400" y="3733800"/>
            <a:ext cx="21336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810000" y="3733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114800" y="37338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6019800" y="3733800"/>
            <a:ext cx="8382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6858000" y="37338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030</a:t>
            </a: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3429000" y="3962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5410200" y="3962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990600" y="46482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1295400" y="4648200"/>
            <a:ext cx="21336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2438400" y="51054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2743200" y="51054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3276600" y="5562600"/>
            <a:ext cx="8382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114800" y="5562600"/>
            <a:ext cx="12954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030</a:t>
            </a:r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2057400" y="5334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2667000" y="5791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556-34F8-41D7-9817-C67C7810326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48EB-F858-40E9-921E-5A0C7717E562}" type="slidenum">
              <a:rPr lang="en-US"/>
              <a:pPr/>
              <a:t>49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1143000"/>
          </a:xfrm>
        </p:spPr>
        <p:txBody>
          <a:bodyPr/>
          <a:lstStyle/>
          <a:p>
            <a:r>
              <a:rPr lang="fr-FR"/>
              <a:t>Les notions de lot de transfert</a:t>
            </a:r>
            <a:br>
              <a:rPr lang="fr-FR"/>
            </a:br>
            <a:r>
              <a:rPr lang="fr-FR"/>
              <a:t>et d’anticipation du réglage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>
                <a:solidFill>
                  <a:srgbClr val="009900"/>
                </a:solidFill>
              </a:rPr>
              <a:t>Le lot de transfert</a:t>
            </a:r>
          </a:p>
          <a:p>
            <a:pPr lvl="1"/>
            <a:r>
              <a:rPr lang="fr-FR" sz="2400"/>
              <a:t>défini au niveau de la gamme</a:t>
            </a:r>
          </a:p>
          <a:p>
            <a:pPr lvl="1"/>
            <a:r>
              <a:rPr lang="fr-FR" sz="2400"/>
              <a:t>c’est la quantité minimum que l’on peut transférer d’un poste à un autre </a:t>
            </a:r>
            <a:br>
              <a:rPr lang="fr-FR" sz="2400"/>
            </a:br>
            <a:r>
              <a:rPr lang="fr-FR" sz="2400"/>
              <a:t>(dépend souvent de la taille d’un conteneur)</a:t>
            </a:r>
          </a:p>
          <a:p>
            <a:r>
              <a:rPr lang="fr-FR" sz="2800">
                <a:solidFill>
                  <a:srgbClr val="009900"/>
                </a:solidFill>
              </a:rPr>
              <a:t>L’anticipation du réglage</a:t>
            </a:r>
          </a:p>
          <a:p>
            <a:pPr lvl="1"/>
            <a:r>
              <a:rPr lang="fr-FR" sz="2400"/>
              <a:t>réglage de la machine alors que les pièces provenant du poste précédent ne sont pas encore arrivées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48C6-DB9A-44B9-BF2B-3CF783DDE8B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4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DB5F-CE1B-4A6A-A7C0-E274A4D351C5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35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Production à la commande </a:t>
            </a:r>
            <a:br>
              <a:rPr lang="fr-FR"/>
            </a:br>
            <a:r>
              <a:rPr lang="fr-FR"/>
              <a:t>et sur prévision</a:t>
            </a:r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>
            <a:off x="3457575" y="2438400"/>
            <a:ext cx="293688" cy="401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2"/>
              </a:cxn>
              <a:cxn ang="0">
                <a:pos x="184" y="252"/>
              </a:cxn>
              <a:cxn ang="0">
                <a:pos x="184" y="0"/>
              </a:cxn>
              <a:cxn ang="0">
                <a:pos x="0" y="0"/>
              </a:cxn>
            </a:cxnLst>
            <a:rect l="0" t="0" r="r" b="b"/>
            <a:pathLst>
              <a:path w="185" h="253">
                <a:moveTo>
                  <a:pt x="0" y="0"/>
                </a:moveTo>
                <a:lnTo>
                  <a:pt x="0" y="252"/>
                </a:lnTo>
                <a:lnTo>
                  <a:pt x="184" y="252"/>
                </a:lnTo>
                <a:lnTo>
                  <a:pt x="18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3600450" y="2533650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600450" y="2560638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490913" y="2613025"/>
            <a:ext cx="17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490913" y="2662238"/>
            <a:ext cx="150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516313" y="268763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630613" y="2760663"/>
            <a:ext cx="3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78" name="Freeform 10"/>
          <p:cNvSpPr>
            <a:spLocks/>
          </p:cNvSpPr>
          <p:nvPr/>
        </p:nvSpPr>
        <p:spPr bwMode="auto">
          <a:xfrm>
            <a:off x="3424238" y="2498725"/>
            <a:ext cx="292100" cy="400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1"/>
              </a:cxn>
              <a:cxn ang="0">
                <a:pos x="183" y="251"/>
              </a:cxn>
              <a:cxn ang="0">
                <a:pos x="183" y="0"/>
              </a:cxn>
              <a:cxn ang="0">
                <a:pos x="0" y="0"/>
              </a:cxn>
            </a:cxnLst>
            <a:rect l="0" t="0" r="r" b="b"/>
            <a:pathLst>
              <a:path w="184" h="252">
                <a:moveTo>
                  <a:pt x="0" y="0"/>
                </a:moveTo>
                <a:lnTo>
                  <a:pt x="0" y="251"/>
                </a:lnTo>
                <a:lnTo>
                  <a:pt x="183" y="251"/>
                </a:lnTo>
                <a:lnTo>
                  <a:pt x="183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568700" y="2590800"/>
            <a:ext cx="96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568700" y="2598738"/>
            <a:ext cx="96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457575" y="2671763"/>
            <a:ext cx="17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457575" y="272097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484563" y="2747963"/>
            <a:ext cx="150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3595688" y="2820988"/>
            <a:ext cx="39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3536950" y="2590800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3536950" y="2598738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3425825" y="2671763"/>
            <a:ext cx="17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3425825" y="2720975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3454400" y="2747963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3560763" y="2820988"/>
            <a:ext cx="42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3363913" y="2557463"/>
            <a:ext cx="288925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0"/>
              </a:cxn>
              <a:cxn ang="0">
                <a:pos x="181" y="250"/>
              </a:cxn>
              <a:cxn ang="0">
                <a:pos x="181" y="0"/>
              </a:cxn>
              <a:cxn ang="0">
                <a:pos x="0" y="0"/>
              </a:cxn>
            </a:cxnLst>
            <a:rect l="0" t="0" r="r" b="b"/>
            <a:pathLst>
              <a:path w="182" h="251">
                <a:moveTo>
                  <a:pt x="0" y="0"/>
                </a:moveTo>
                <a:lnTo>
                  <a:pt x="0" y="250"/>
                </a:lnTo>
                <a:lnTo>
                  <a:pt x="181" y="250"/>
                </a:lnTo>
                <a:lnTo>
                  <a:pt x="181" y="0"/>
                </a:lnTo>
                <a:lnTo>
                  <a:pt x="0" y="0"/>
                </a:lnTo>
              </a:path>
            </a:pathLst>
          </a:custGeom>
          <a:solidFill>
            <a:srgbClr val="66FF3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5880100" y="3100388"/>
            <a:ext cx="14335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</a:rPr>
              <a:t>Horizon des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</a:rPr>
              <a:t>informations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</a:rPr>
              <a:t>commerciales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2903538" y="1771650"/>
            <a:ext cx="13985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1600" b="1">
                <a:latin typeface="Arial" charset="0"/>
              </a:rPr>
              <a:t>Commandes</a:t>
            </a:r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2874963" y="2117725"/>
            <a:ext cx="135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2900363" y="3370263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02" name="Freeform 34" descr="Diagonales larges vers le haut"/>
          <p:cNvSpPr>
            <a:spLocks/>
          </p:cNvSpPr>
          <p:nvPr/>
        </p:nvSpPr>
        <p:spPr bwMode="auto">
          <a:xfrm>
            <a:off x="2838450" y="3157538"/>
            <a:ext cx="160338" cy="15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4"/>
              </a:cxn>
              <a:cxn ang="0">
                <a:pos x="100" y="94"/>
              </a:cxn>
              <a:cxn ang="0">
                <a:pos x="100" y="0"/>
              </a:cxn>
              <a:cxn ang="0">
                <a:pos x="0" y="0"/>
              </a:cxn>
            </a:cxnLst>
            <a:rect l="0" t="0" r="r" b="b"/>
            <a:pathLst>
              <a:path w="101" h="95">
                <a:moveTo>
                  <a:pt x="0" y="0"/>
                </a:moveTo>
                <a:lnTo>
                  <a:pt x="0" y="94"/>
                </a:lnTo>
                <a:lnTo>
                  <a:pt x="100" y="94"/>
                </a:lnTo>
                <a:lnTo>
                  <a:pt x="100" y="0"/>
                </a:lnTo>
                <a:lnTo>
                  <a:pt x="0" y="0"/>
                </a:lnTo>
              </a:path>
            </a:pathLst>
          </a:custGeom>
          <a:pattFill prst="wdUpDiag">
            <a:fgClr>
              <a:srgbClr val="66FF33"/>
            </a:fgClr>
            <a:bgClr>
              <a:srgbClr val="FFFFFF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958850" y="3279775"/>
            <a:ext cx="16494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fr-FR" sz="1600" b="1">
                <a:latin typeface="Arial" charset="0"/>
              </a:rPr>
              <a:t>Production</a:t>
            </a:r>
          </a:p>
          <a:p>
            <a:pPr algn="r"/>
            <a:r>
              <a:rPr lang="fr-FR" sz="1600" b="1">
                <a:latin typeface="Arial" charset="0"/>
              </a:rPr>
              <a:t>à la commande</a:t>
            </a:r>
          </a:p>
        </p:txBody>
      </p:sp>
      <p:sp>
        <p:nvSpPr>
          <p:cNvPr id="58404" name="Arc 36"/>
          <p:cNvSpPr>
            <a:spLocks/>
          </p:cNvSpPr>
          <p:nvPr/>
        </p:nvSpPr>
        <p:spPr bwMode="auto">
          <a:xfrm>
            <a:off x="3468688" y="3200400"/>
            <a:ext cx="604837" cy="5619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61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99" y="60"/>
                </a:moveTo>
                <a:cubicBezTo>
                  <a:pt x="21566" y="11966"/>
                  <a:pt x="11905" y="21599"/>
                  <a:pt x="0" y="21600"/>
                </a:cubicBezTo>
              </a:path>
              <a:path w="21600" h="21600" stroke="0" extrusionOk="0">
                <a:moveTo>
                  <a:pt x="21599" y="60"/>
                </a:moveTo>
                <a:cubicBezTo>
                  <a:pt x="21566" y="11966"/>
                  <a:pt x="11905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05" name="Freeform 37"/>
          <p:cNvSpPr>
            <a:spLocks/>
          </p:cNvSpPr>
          <p:nvPr/>
        </p:nvSpPr>
        <p:spPr bwMode="auto">
          <a:xfrm>
            <a:off x="2584450" y="3660775"/>
            <a:ext cx="638175" cy="293688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0" y="184"/>
              </a:cxn>
              <a:cxn ang="0">
                <a:pos x="401" y="184"/>
              </a:cxn>
              <a:cxn ang="0">
                <a:pos x="200" y="0"/>
              </a:cxn>
            </a:cxnLst>
            <a:rect l="0" t="0" r="r" b="b"/>
            <a:pathLst>
              <a:path w="402" h="185">
                <a:moveTo>
                  <a:pt x="200" y="0"/>
                </a:moveTo>
                <a:lnTo>
                  <a:pt x="0" y="184"/>
                </a:lnTo>
                <a:lnTo>
                  <a:pt x="401" y="184"/>
                </a:lnTo>
                <a:lnTo>
                  <a:pt x="20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06" name="Freeform 38" descr="Diagonales larges vers le haut"/>
          <p:cNvSpPr>
            <a:spLocks/>
          </p:cNvSpPr>
          <p:nvPr/>
        </p:nvSpPr>
        <p:spPr bwMode="auto">
          <a:xfrm>
            <a:off x="2838450" y="3806825"/>
            <a:ext cx="160338" cy="147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2"/>
              </a:cxn>
              <a:cxn ang="0">
                <a:pos x="100" y="92"/>
              </a:cxn>
              <a:cxn ang="0">
                <a:pos x="100" y="0"/>
              </a:cxn>
              <a:cxn ang="0">
                <a:pos x="0" y="0"/>
              </a:cxn>
            </a:cxnLst>
            <a:rect l="0" t="0" r="r" b="b"/>
            <a:pathLst>
              <a:path w="101" h="93">
                <a:moveTo>
                  <a:pt x="0" y="0"/>
                </a:moveTo>
                <a:lnTo>
                  <a:pt x="0" y="92"/>
                </a:lnTo>
                <a:lnTo>
                  <a:pt x="100" y="92"/>
                </a:lnTo>
                <a:lnTo>
                  <a:pt x="100" y="0"/>
                </a:lnTo>
                <a:lnTo>
                  <a:pt x="0" y="0"/>
                </a:lnTo>
              </a:path>
            </a:pathLst>
          </a:custGeom>
          <a:pattFill prst="wdUpDiag">
            <a:fgClr>
              <a:srgbClr val="66FF33"/>
            </a:fgClr>
            <a:bgClr>
              <a:srgbClr val="FFFFFF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2900363" y="4360863"/>
            <a:ext cx="0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08" name="Freeform 40"/>
          <p:cNvSpPr>
            <a:spLocks/>
          </p:cNvSpPr>
          <p:nvPr/>
        </p:nvSpPr>
        <p:spPr bwMode="auto">
          <a:xfrm>
            <a:off x="2584450" y="4649788"/>
            <a:ext cx="638175" cy="293687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0" y="184"/>
              </a:cxn>
              <a:cxn ang="0">
                <a:pos x="401" y="184"/>
              </a:cxn>
              <a:cxn ang="0">
                <a:pos x="200" y="0"/>
              </a:cxn>
            </a:cxnLst>
            <a:rect l="0" t="0" r="r" b="b"/>
            <a:pathLst>
              <a:path w="402" h="185">
                <a:moveTo>
                  <a:pt x="200" y="0"/>
                </a:moveTo>
                <a:lnTo>
                  <a:pt x="0" y="184"/>
                </a:lnTo>
                <a:lnTo>
                  <a:pt x="401" y="184"/>
                </a:lnTo>
                <a:lnTo>
                  <a:pt x="20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09" name="Freeform 41"/>
          <p:cNvSpPr>
            <a:spLocks/>
          </p:cNvSpPr>
          <p:nvPr/>
        </p:nvSpPr>
        <p:spPr bwMode="auto">
          <a:xfrm>
            <a:off x="2803525" y="4795838"/>
            <a:ext cx="163513" cy="14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2"/>
              </a:cxn>
              <a:cxn ang="0">
                <a:pos x="102" y="92"/>
              </a:cxn>
              <a:cxn ang="0">
                <a:pos x="102" y="0"/>
              </a:cxn>
              <a:cxn ang="0">
                <a:pos x="0" y="0"/>
              </a:cxn>
            </a:cxnLst>
            <a:rect l="0" t="0" r="r" b="b"/>
            <a:pathLst>
              <a:path w="103" h="93">
                <a:moveTo>
                  <a:pt x="0" y="0"/>
                </a:moveTo>
                <a:lnTo>
                  <a:pt x="0" y="92"/>
                </a:lnTo>
                <a:lnTo>
                  <a:pt x="102" y="92"/>
                </a:lnTo>
                <a:lnTo>
                  <a:pt x="10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2900363" y="5011738"/>
            <a:ext cx="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11" name="Freeform 43"/>
          <p:cNvSpPr>
            <a:spLocks/>
          </p:cNvSpPr>
          <p:nvPr/>
        </p:nvSpPr>
        <p:spPr bwMode="auto">
          <a:xfrm>
            <a:off x="2803525" y="5414963"/>
            <a:ext cx="163513" cy="14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2"/>
              </a:cxn>
              <a:cxn ang="0">
                <a:pos x="102" y="92"/>
              </a:cxn>
              <a:cxn ang="0">
                <a:pos x="102" y="0"/>
              </a:cxn>
              <a:cxn ang="0">
                <a:pos x="0" y="0"/>
              </a:cxn>
            </a:cxnLst>
            <a:rect l="0" t="0" r="r" b="b"/>
            <a:pathLst>
              <a:path w="103" h="93">
                <a:moveTo>
                  <a:pt x="0" y="0"/>
                </a:moveTo>
                <a:lnTo>
                  <a:pt x="0" y="92"/>
                </a:lnTo>
                <a:lnTo>
                  <a:pt x="102" y="92"/>
                </a:lnTo>
                <a:lnTo>
                  <a:pt x="10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381000" y="4500563"/>
            <a:ext cx="20875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fr-FR" sz="1600" b="1">
                <a:latin typeface="Arial" charset="0"/>
              </a:rPr>
              <a:t>Approvisionnement</a:t>
            </a:r>
          </a:p>
          <a:p>
            <a:pPr algn="r"/>
            <a:r>
              <a:rPr lang="fr-FR" sz="1600" b="1">
                <a:latin typeface="Arial" charset="0"/>
              </a:rPr>
              <a:t>et production</a:t>
            </a:r>
          </a:p>
          <a:p>
            <a:pPr algn="r"/>
            <a:r>
              <a:rPr lang="fr-FR" sz="1600" b="1">
                <a:latin typeface="Arial" charset="0"/>
              </a:rPr>
              <a:t>anticipés</a:t>
            </a:r>
          </a:p>
        </p:txBody>
      </p:sp>
      <p:sp>
        <p:nvSpPr>
          <p:cNvPr id="58413" name="Line 45"/>
          <p:cNvSpPr>
            <a:spLocks noChangeShapeType="1"/>
          </p:cNvSpPr>
          <p:nvPr/>
        </p:nvSpPr>
        <p:spPr bwMode="auto">
          <a:xfrm>
            <a:off x="4310063" y="2117725"/>
            <a:ext cx="2470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4973638" y="1724025"/>
            <a:ext cx="12080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Prévisions</a:t>
            </a:r>
          </a:p>
        </p:txBody>
      </p:sp>
      <p:sp>
        <p:nvSpPr>
          <p:cNvPr id="58415" name="Arc 47"/>
          <p:cNvSpPr>
            <a:spLocks/>
          </p:cNvSpPr>
          <p:nvPr/>
        </p:nvSpPr>
        <p:spPr bwMode="auto">
          <a:xfrm>
            <a:off x="3375025" y="3240088"/>
            <a:ext cx="2085975" cy="1671637"/>
          </a:xfrm>
          <a:custGeom>
            <a:avLst/>
            <a:gdLst>
              <a:gd name="G0" fmla="+- 16 0 0"/>
              <a:gd name="G1" fmla="+- 0 0 0"/>
              <a:gd name="G2" fmla="+- 21600 0 0"/>
              <a:gd name="T0" fmla="*/ 21616 w 21616"/>
              <a:gd name="T1" fmla="*/ 0 h 21600"/>
              <a:gd name="T2" fmla="*/ 0 w 21616"/>
              <a:gd name="T3" fmla="*/ 21600 h 21600"/>
              <a:gd name="T4" fmla="*/ 16 w 2161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6" h="21600" fill="none" extrusionOk="0">
                <a:moveTo>
                  <a:pt x="21616" y="0"/>
                </a:moveTo>
                <a:cubicBezTo>
                  <a:pt x="21616" y="11929"/>
                  <a:pt x="11945" y="21600"/>
                  <a:pt x="16" y="21600"/>
                </a:cubicBezTo>
                <a:cubicBezTo>
                  <a:pt x="10" y="21600"/>
                  <a:pt x="5" y="21599"/>
                  <a:pt x="0" y="21599"/>
                </a:cubicBezTo>
              </a:path>
              <a:path w="21616" h="21600" stroke="0" extrusionOk="0">
                <a:moveTo>
                  <a:pt x="21616" y="0"/>
                </a:moveTo>
                <a:cubicBezTo>
                  <a:pt x="21616" y="11929"/>
                  <a:pt x="11945" y="21600"/>
                  <a:pt x="16" y="21600"/>
                </a:cubicBezTo>
                <a:cubicBezTo>
                  <a:pt x="10" y="21600"/>
                  <a:pt x="5" y="21599"/>
                  <a:pt x="0" y="21599"/>
                </a:cubicBezTo>
                <a:lnTo>
                  <a:pt x="16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16" name="Freeform 48"/>
          <p:cNvSpPr>
            <a:spLocks/>
          </p:cNvSpPr>
          <p:nvPr/>
        </p:nvSpPr>
        <p:spPr bwMode="auto">
          <a:xfrm>
            <a:off x="5127625" y="2511425"/>
            <a:ext cx="733425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3"/>
              </a:cxn>
              <a:cxn ang="0">
                <a:pos x="461" y="203"/>
              </a:cxn>
            </a:cxnLst>
            <a:rect l="0" t="0" r="r" b="b"/>
            <a:pathLst>
              <a:path w="462" h="204">
                <a:moveTo>
                  <a:pt x="0" y="0"/>
                </a:moveTo>
                <a:lnTo>
                  <a:pt x="0" y="203"/>
                </a:lnTo>
                <a:lnTo>
                  <a:pt x="461" y="20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17" name="Freeform 49"/>
          <p:cNvSpPr>
            <a:spLocks/>
          </p:cNvSpPr>
          <p:nvPr/>
        </p:nvSpPr>
        <p:spPr bwMode="auto">
          <a:xfrm>
            <a:off x="5148263" y="2684463"/>
            <a:ext cx="638175" cy="1206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00" y="0"/>
              </a:cxn>
              <a:cxn ang="0">
                <a:pos x="161" y="75"/>
              </a:cxn>
              <a:cxn ang="0">
                <a:pos x="261" y="19"/>
              </a:cxn>
              <a:cxn ang="0">
                <a:pos x="281" y="75"/>
              </a:cxn>
              <a:cxn ang="0">
                <a:pos x="401" y="38"/>
              </a:cxn>
            </a:cxnLst>
            <a:rect l="0" t="0" r="r" b="b"/>
            <a:pathLst>
              <a:path w="402" h="76">
                <a:moveTo>
                  <a:pt x="0" y="56"/>
                </a:moveTo>
                <a:lnTo>
                  <a:pt x="100" y="0"/>
                </a:lnTo>
                <a:lnTo>
                  <a:pt x="161" y="75"/>
                </a:lnTo>
                <a:lnTo>
                  <a:pt x="261" y="19"/>
                </a:lnTo>
                <a:lnTo>
                  <a:pt x="281" y="75"/>
                </a:lnTo>
                <a:lnTo>
                  <a:pt x="401" y="3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18" name="Line 50"/>
          <p:cNvSpPr>
            <a:spLocks noChangeShapeType="1"/>
          </p:cNvSpPr>
          <p:nvPr/>
        </p:nvSpPr>
        <p:spPr bwMode="auto">
          <a:xfrm>
            <a:off x="2827338" y="30480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19" name="Freeform 51"/>
          <p:cNvSpPr>
            <a:spLocks/>
          </p:cNvSpPr>
          <p:nvPr/>
        </p:nvSpPr>
        <p:spPr bwMode="auto">
          <a:xfrm>
            <a:off x="2827338" y="4114800"/>
            <a:ext cx="163512" cy="147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2"/>
              </a:cxn>
              <a:cxn ang="0">
                <a:pos x="102" y="92"/>
              </a:cxn>
              <a:cxn ang="0">
                <a:pos x="102" y="0"/>
              </a:cxn>
              <a:cxn ang="0">
                <a:pos x="0" y="0"/>
              </a:cxn>
            </a:cxnLst>
            <a:rect l="0" t="0" r="r" b="b"/>
            <a:pathLst>
              <a:path w="103" h="93">
                <a:moveTo>
                  <a:pt x="0" y="0"/>
                </a:moveTo>
                <a:lnTo>
                  <a:pt x="0" y="92"/>
                </a:lnTo>
                <a:lnTo>
                  <a:pt x="102" y="92"/>
                </a:lnTo>
                <a:lnTo>
                  <a:pt x="10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4876800" y="4724400"/>
            <a:ext cx="4044950" cy="1503363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Quand le cycle de fabrication</a:t>
            </a:r>
          </a:p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est supérieur au délai de livraison :</a:t>
            </a:r>
          </a:p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nécessité (et/ou)</a:t>
            </a:r>
          </a:p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- de conserver des stocks</a:t>
            </a:r>
          </a:p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- de faire des prévisions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CF30-36CC-421B-8268-F9E896F508B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47A0-541D-49A2-B05E-508AF9ECC3A5}" type="slidenum">
              <a:rPr lang="en-US"/>
              <a:pPr/>
              <a:t>50</a:t>
            </a:fld>
            <a:endParaRPr lang="en-US"/>
          </a:p>
        </p:txBody>
      </p:sp>
      <p:graphicFrame>
        <p:nvGraphicFramePr>
          <p:cNvPr id="112650" name="Object 10"/>
          <p:cNvGraphicFramePr>
            <a:graphicFrameLocks noChangeAspect="1"/>
          </p:cNvGraphicFramePr>
          <p:nvPr>
            <p:ph idx="1"/>
          </p:nvPr>
        </p:nvGraphicFramePr>
        <p:xfrm>
          <a:off x="1476375" y="1666875"/>
          <a:ext cx="5649913" cy="4570413"/>
        </p:xfrm>
        <a:graphic>
          <a:graphicData uri="http://schemas.openxmlformats.org/presentationml/2006/ole">
            <p:oleObj spid="_x0000_s112650" name="Paint Shop Pro Image" r:id="rId3" imgW="8068293" imgH="6526829" progId="PaintShopPro">
              <p:embed/>
            </p:oleObj>
          </a:graphicData>
        </a:graphic>
      </p:graphicFrame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choix du chevauchement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7162800" y="4191000"/>
            <a:ext cx="1920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9900"/>
                </a:solidFill>
                <a:latin typeface="Arial" charset="0"/>
              </a:rPr>
              <a:t>Défini par rapport à l’opération précédente</a:t>
            </a:r>
          </a:p>
        </p:txBody>
      </p:sp>
      <p:sp>
        <p:nvSpPr>
          <p:cNvPr id="112645" name="AutoShape 5"/>
          <p:cNvSpPr>
            <a:spLocks/>
          </p:cNvSpPr>
          <p:nvPr/>
        </p:nvSpPr>
        <p:spPr bwMode="auto">
          <a:xfrm>
            <a:off x="4648200" y="4283075"/>
            <a:ext cx="152400" cy="685800"/>
          </a:xfrm>
          <a:prstGeom prst="rightBracket">
            <a:avLst>
              <a:gd name="adj" fmla="val 37500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 flipV="1">
            <a:off x="5105400" y="4648200"/>
            <a:ext cx="20574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7162800" y="1981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8000"/>
                </a:solidFill>
                <a:latin typeface="Arial" charset="0"/>
              </a:rPr>
              <a:t>Choix au niveau des phases de gammes et des opérations en cours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507-AC5E-4AFE-92E0-0FEAD9BC433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46D-3623-4527-919D-694F66678D76}" type="slidenum">
              <a:rPr lang="en-US"/>
              <a:pPr/>
              <a:t>51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FR"/>
              <a:t>Les types de chevauchement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90600" y="1935163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990600" y="225107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1524000"/>
            <a:ext cx="2708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latin typeface="Arial" charset="0"/>
              </a:rPr>
              <a:t>Pas de chevauchement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57188" y="2616200"/>
            <a:ext cx="2733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latin typeface="Arial" charset="0"/>
              </a:rPr>
              <a:t>Chevauchement simple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57188" y="3835400"/>
            <a:ext cx="1997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latin typeface="Arial" charset="0"/>
              </a:rPr>
              <a:t>Réglage anticipé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57188" y="4943475"/>
            <a:ext cx="4016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i="1">
                <a:latin typeface="Arial" charset="0"/>
              </a:rPr>
              <a:t>Chevauchement et réglage anticipé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990600" y="3048000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990600" y="339407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990600" y="421322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990600" y="4567238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990600" y="5354638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010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990600" y="5699125"/>
            <a:ext cx="820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Op. 020</a:t>
            </a:r>
          </a:p>
        </p:txBody>
      </p:sp>
      <p:grpSp>
        <p:nvGrpSpPr>
          <p:cNvPr id="62480" name="Group 16"/>
          <p:cNvGrpSpPr>
            <a:grpSpLocks/>
          </p:cNvGrpSpPr>
          <p:nvPr/>
        </p:nvGrpSpPr>
        <p:grpSpPr bwMode="auto">
          <a:xfrm>
            <a:off x="1828800" y="1981200"/>
            <a:ext cx="3048000" cy="228600"/>
            <a:chOff x="1056" y="1680"/>
            <a:chExt cx="1920" cy="144"/>
          </a:xfrm>
        </p:grpSpPr>
        <p:sp>
          <p:nvSpPr>
            <p:cNvPr id="62481" name="Rectangle 17"/>
            <p:cNvSpPr>
              <a:spLocks noChangeArrowheads="1"/>
            </p:cNvSpPr>
            <p:nvPr/>
          </p:nvSpPr>
          <p:spPr bwMode="auto">
            <a:xfrm>
              <a:off x="1056" y="1680"/>
              <a:ext cx="528" cy="1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Regl.</a:t>
              </a:r>
            </a:p>
          </p:txBody>
        </p:sp>
        <p:sp>
          <p:nvSpPr>
            <p:cNvPr id="62482" name="Rectangle 18"/>
            <p:cNvSpPr>
              <a:spLocks noChangeArrowheads="1"/>
            </p:cNvSpPr>
            <p:nvPr/>
          </p:nvSpPr>
          <p:spPr bwMode="auto">
            <a:xfrm>
              <a:off x="1584" y="1680"/>
              <a:ext cx="1392" cy="14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Op.</a:t>
              </a:r>
            </a:p>
          </p:txBody>
        </p:sp>
      </p:grpSp>
      <p:grpSp>
        <p:nvGrpSpPr>
          <p:cNvPr id="62483" name="Group 19"/>
          <p:cNvGrpSpPr>
            <a:grpSpLocks/>
          </p:cNvGrpSpPr>
          <p:nvPr/>
        </p:nvGrpSpPr>
        <p:grpSpPr bwMode="auto">
          <a:xfrm>
            <a:off x="5410200" y="2286000"/>
            <a:ext cx="3048000" cy="228600"/>
            <a:chOff x="3408" y="1776"/>
            <a:chExt cx="1920" cy="144"/>
          </a:xfrm>
        </p:grpSpPr>
        <p:sp>
          <p:nvSpPr>
            <p:cNvPr id="62484" name="Rectangle 20"/>
            <p:cNvSpPr>
              <a:spLocks noChangeArrowheads="1"/>
            </p:cNvSpPr>
            <p:nvPr/>
          </p:nvSpPr>
          <p:spPr bwMode="auto">
            <a:xfrm>
              <a:off x="3408" y="1776"/>
              <a:ext cx="528" cy="1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Regl.</a:t>
              </a:r>
            </a:p>
          </p:txBody>
        </p:sp>
        <p:sp>
          <p:nvSpPr>
            <p:cNvPr id="62485" name="Rectangle 21"/>
            <p:cNvSpPr>
              <a:spLocks noChangeArrowheads="1"/>
            </p:cNvSpPr>
            <p:nvPr/>
          </p:nvSpPr>
          <p:spPr bwMode="auto">
            <a:xfrm>
              <a:off x="3936" y="1776"/>
              <a:ext cx="1392" cy="14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Op.</a:t>
              </a:r>
            </a:p>
          </p:txBody>
        </p:sp>
      </p:grpSp>
      <p:grpSp>
        <p:nvGrpSpPr>
          <p:cNvPr id="62486" name="Group 22"/>
          <p:cNvGrpSpPr>
            <a:grpSpLocks/>
          </p:cNvGrpSpPr>
          <p:nvPr/>
        </p:nvGrpSpPr>
        <p:grpSpPr bwMode="auto">
          <a:xfrm>
            <a:off x="4860925" y="2136775"/>
            <a:ext cx="549275" cy="377825"/>
            <a:chOff x="3062" y="1346"/>
            <a:chExt cx="346" cy="238"/>
          </a:xfrm>
        </p:grpSpPr>
        <p:sp>
          <p:nvSpPr>
            <p:cNvPr id="62487" name="Line 23"/>
            <p:cNvSpPr>
              <a:spLocks noChangeShapeType="1"/>
            </p:cNvSpPr>
            <p:nvPr/>
          </p:nvSpPr>
          <p:spPr bwMode="auto">
            <a:xfrm>
              <a:off x="3062" y="1531"/>
              <a:ext cx="34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3103" y="1346"/>
              <a:ext cx="25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400" b="1">
                  <a:latin typeface="Arial" charset="0"/>
                </a:rPr>
                <a:t>Tr.</a:t>
              </a:r>
            </a:p>
          </p:txBody>
        </p:sp>
        <p:sp>
          <p:nvSpPr>
            <p:cNvPr id="62489" name="Line 25"/>
            <p:cNvSpPr>
              <a:spLocks noChangeShapeType="1"/>
            </p:cNvSpPr>
            <p:nvPr/>
          </p:nvSpPr>
          <p:spPr bwMode="auto">
            <a:xfrm>
              <a:off x="3072" y="1392"/>
              <a:ext cx="0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2557" name="Group 93"/>
          <p:cNvGrpSpPr>
            <a:grpSpLocks/>
          </p:cNvGrpSpPr>
          <p:nvPr/>
        </p:nvGrpSpPr>
        <p:grpSpPr bwMode="auto">
          <a:xfrm>
            <a:off x="1828800" y="3124200"/>
            <a:ext cx="3111500" cy="271463"/>
            <a:chOff x="1152" y="1968"/>
            <a:chExt cx="1960" cy="171"/>
          </a:xfrm>
        </p:grpSpPr>
        <p:grpSp>
          <p:nvGrpSpPr>
            <p:cNvPr id="62491" name="Group 27"/>
            <p:cNvGrpSpPr>
              <a:grpSpLocks/>
            </p:cNvGrpSpPr>
            <p:nvPr/>
          </p:nvGrpSpPr>
          <p:grpSpPr bwMode="auto">
            <a:xfrm>
              <a:off x="1152" y="1968"/>
              <a:ext cx="1920" cy="144"/>
              <a:chOff x="3408" y="1776"/>
              <a:chExt cx="1920" cy="144"/>
            </a:xfrm>
          </p:grpSpPr>
          <p:sp>
            <p:nvSpPr>
              <p:cNvPr id="62492" name="Rectangle 28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62493" name="Rectangle 29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>
              <a:off x="1968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>
              <a:off x="2256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>
              <a:off x="2544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>
              <a:off x="2832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8" name="Rectangle 34"/>
            <p:cNvSpPr>
              <a:spLocks noChangeArrowheads="1"/>
            </p:cNvSpPr>
            <p:nvPr/>
          </p:nvSpPr>
          <p:spPr bwMode="auto">
            <a:xfrm>
              <a:off x="1728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499" name="Rectangle 35"/>
            <p:cNvSpPr>
              <a:spLocks noChangeArrowheads="1"/>
            </p:cNvSpPr>
            <p:nvPr/>
          </p:nvSpPr>
          <p:spPr bwMode="auto">
            <a:xfrm>
              <a:off x="2016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00" name="Rectangle 36"/>
            <p:cNvSpPr>
              <a:spLocks noChangeArrowheads="1"/>
            </p:cNvSpPr>
            <p:nvPr/>
          </p:nvSpPr>
          <p:spPr bwMode="auto">
            <a:xfrm>
              <a:off x="2304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01" name="Rectangle 37"/>
            <p:cNvSpPr>
              <a:spLocks noChangeArrowheads="1"/>
            </p:cNvSpPr>
            <p:nvPr/>
          </p:nvSpPr>
          <p:spPr bwMode="auto">
            <a:xfrm>
              <a:off x="2592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02" name="Rectangle 38"/>
            <p:cNvSpPr>
              <a:spLocks noChangeArrowheads="1"/>
            </p:cNvSpPr>
            <p:nvPr/>
          </p:nvSpPr>
          <p:spPr bwMode="auto">
            <a:xfrm>
              <a:off x="2880" y="1968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62558" name="Group 94"/>
          <p:cNvGrpSpPr>
            <a:grpSpLocks/>
          </p:cNvGrpSpPr>
          <p:nvPr/>
        </p:nvGrpSpPr>
        <p:grpSpPr bwMode="auto">
          <a:xfrm>
            <a:off x="3670300" y="3462338"/>
            <a:ext cx="3111500" cy="271462"/>
            <a:chOff x="2312" y="2181"/>
            <a:chExt cx="1960" cy="171"/>
          </a:xfrm>
        </p:grpSpPr>
        <p:grpSp>
          <p:nvGrpSpPr>
            <p:cNvPr id="62504" name="Group 40"/>
            <p:cNvGrpSpPr>
              <a:grpSpLocks/>
            </p:cNvGrpSpPr>
            <p:nvPr/>
          </p:nvGrpSpPr>
          <p:grpSpPr bwMode="auto">
            <a:xfrm>
              <a:off x="2312" y="2181"/>
              <a:ext cx="1920" cy="144"/>
              <a:chOff x="3408" y="1776"/>
              <a:chExt cx="1920" cy="144"/>
            </a:xfrm>
          </p:grpSpPr>
          <p:sp>
            <p:nvSpPr>
              <p:cNvPr id="62505" name="Rectangle 41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62506" name="Rectangle 42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62507" name="Line 43"/>
            <p:cNvSpPr>
              <a:spLocks noChangeShapeType="1"/>
            </p:cNvSpPr>
            <p:nvPr/>
          </p:nvSpPr>
          <p:spPr bwMode="auto">
            <a:xfrm>
              <a:off x="3128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08" name="Line 44"/>
            <p:cNvSpPr>
              <a:spLocks noChangeShapeType="1"/>
            </p:cNvSpPr>
            <p:nvPr/>
          </p:nvSpPr>
          <p:spPr bwMode="auto">
            <a:xfrm>
              <a:off x="3416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09" name="Line 45"/>
            <p:cNvSpPr>
              <a:spLocks noChangeShapeType="1"/>
            </p:cNvSpPr>
            <p:nvPr/>
          </p:nvSpPr>
          <p:spPr bwMode="auto">
            <a:xfrm>
              <a:off x="3704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10" name="Line 46"/>
            <p:cNvSpPr>
              <a:spLocks noChangeShapeType="1"/>
            </p:cNvSpPr>
            <p:nvPr/>
          </p:nvSpPr>
          <p:spPr bwMode="auto">
            <a:xfrm>
              <a:off x="3992" y="2181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11" name="Rectangle 47"/>
            <p:cNvSpPr>
              <a:spLocks noChangeArrowheads="1"/>
            </p:cNvSpPr>
            <p:nvPr/>
          </p:nvSpPr>
          <p:spPr bwMode="auto">
            <a:xfrm>
              <a:off x="2888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12" name="Rectangle 48"/>
            <p:cNvSpPr>
              <a:spLocks noChangeArrowheads="1"/>
            </p:cNvSpPr>
            <p:nvPr/>
          </p:nvSpPr>
          <p:spPr bwMode="auto">
            <a:xfrm>
              <a:off x="3176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13" name="Rectangle 49"/>
            <p:cNvSpPr>
              <a:spLocks noChangeArrowheads="1"/>
            </p:cNvSpPr>
            <p:nvPr/>
          </p:nvSpPr>
          <p:spPr bwMode="auto">
            <a:xfrm>
              <a:off x="3464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14" name="Rectangle 50"/>
            <p:cNvSpPr>
              <a:spLocks noChangeArrowheads="1"/>
            </p:cNvSpPr>
            <p:nvPr/>
          </p:nvSpPr>
          <p:spPr bwMode="auto">
            <a:xfrm>
              <a:off x="3752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15" name="Rectangle 51"/>
            <p:cNvSpPr>
              <a:spLocks noChangeArrowheads="1"/>
            </p:cNvSpPr>
            <p:nvPr/>
          </p:nvSpPr>
          <p:spPr bwMode="auto">
            <a:xfrm>
              <a:off x="4040" y="2181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62516" name="Group 52"/>
          <p:cNvGrpSpPr>
            <a:grpSpLocks/>
          </p:cNvGrpSpPr>
          <p:nvPr/>
        </p:nvGrpSpPr>
        <p:grpSpPr bwMode="auto">
          <a:xfrm>
            <a:off x="3108325" y="3355975"/>
            <a:ext cx="549275" cy="377825"/>
            <a:chOff x="3062" y="1346"/>
            <a:chExt cx="346" cy="238"/>
          </a:xfrm>
        </p:grpSpPr>
        <p:sp>
          <p:nvSpPr>
            <p:cNvPr id="62517" name="Line 53"/>
            <p:cNvSpPr>
              <a:spLocks noChangeShapeType="1"/>
            </p:cNvSpPr>
            <p:nvPr/>
          </p:nvSpPr>
          <p:spPr bwMode="auto">
            <a:xfrm>
              <a:off x="3062" y="1531"/>
              <a:ext cx="34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18" name="Rectangle 54"/>
            <p:cNvSpPr>
              <a:spLocks noChangeArrowheads="1"/>
            </p:cNvSpPr>
            <p:nvPr/>
          </p:nvSpPr>
          <p:spPr bwMode="auto">
            <a:xfrm>
              <a:off x="3103" y="1346"/>
              <a:ext cx="25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400" b="1">
                  <a:latin typeface="Arial" charset="0"/>
                </a:rPr>
                <a:t>Tr.</a:t>
              </a:r>
            </a:p>
          </p:txBody>
        </p:sp>
        <p:sp>
          <p:nvSpPr>
            <p:cNvPr id="62519" name="Line 55"/>
            <p:cNvSpPr>
              <a:spLocks noChangeShapeType="1"/>
            </p:cNvSpPr>
            <p:nvPr/>
          </p:nvSpPr>
          <p:spPr bwMode="auto">
            <a:xfrm>
              <a:off x="3072" y="1392"/>
              <a:ext cx="0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2520" name="Rectangle 56"/>
          <p:cNvSpPr>
            <a:spLocks noChangeArrowheads="1"/>
          </p:cNvSpPr>
          <p:nvPr/>
        </p:nvSpPr>
        <p:spPr bwMode="auto">
          <a:xfrm>
            <a:off x="1828800" y="4267200"/>
            <a:ext cx="838200" cy="228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Regl.</a:t>
            </a:r>
          </a:p>
        </p:txBody>
      </p:sp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2667000" y="4267200"/>
            <a:ext cx="20574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Op.</a:t>
            </a:r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4572000" y="4648200"/>
            <a:ext cx="838200" cy="228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Regl.</a:t>
            </a:r>
          </a:p>
        </p:txBody>
      </p:sp>
      <p:sp>
        <p:nvSpPr>
          <p:cNvPr id="62523" name="Rectangle 59"/>
          <p:cNvSpPr>
            <a:spLocks noChangeArrowheads="1"/>
          </p:cNvSpPr>
          <p:nvPr/>
        </p:nvSpPr>
        <p:spPr bwMode="auto">
          <a:xfrm>
            <a:off x="5410200" y="4648200"/>
            <a:ext cx="22098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Op.</a:t>
            </a:r>
          </a:p>
        </p:txBody>
      </p:sp>
      <p:sp>
        <p:nvSpPr>
          <p:cNvPr id="62524" name="Line 60"/>
          <p:cNvSpPr>
            <a:spLocks noChangeShapeType="1"/>
          </p:cNvSpPr>
          <p:nvPr/>
        </p:nvSpPr>
        <p:spPr bwMode="auto">
          <a:xfrm>
            <a:off x="4860925" y="4484688"/>
            <a:ext cx="54927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4876800" y="4191000"/>
            <a:ext cx="4079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latin typeface="Arial" charset="0"/>
              </a:rPr>
              <a:t>Tr.</a:t>
            </a:r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>
            <a:off x="4876800" y="4264025"/>
            <a:ext cx="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2559" name="Group 95"/>
          <p:cNvGrpSpPr>
            <a:grpSpLocks/>
          </p:cNvGrpSpPr>
          <p:nvPr/>
        </p:nvGrpSpPr>
        <p:grpSpPr bwMode="auto">
          <a:xfrm>
            <a:off x="1816100" y="5453063"/>
            <a:ext cx="3111500" cy="271462"/>
            <a:chOff x="1144" y="3435"/>
            <a:chExt cx="1960" cy="171"/>
          </a:xfrm>
        </p:grpSpPr>
        <p:grpSp>
          <p:nvGrpSpPr>
            <p:cNvPr id="62528" name="Group 64"/>
            <p:cNvGrpSpPr>
              <a:grpSpLocks/>
            </p:cNvGrpSpPr>
            <p:nvPr/>
          </p:nvGrpSpPr>
          <p:grpSpPr bwMode="auto">
            <a:xfrm>
              <a:off x="1144" y="3435"/>
              <a:ext cx="1920" cy="144"/>
              <a:chOff x="3408" y="1776"/>
              <a:chExt cx="1920" cy="144"/>
            </a:xfrm>
          </p:grpSpPr>
          <p:sp>
            <p:nvSpPr>
              <p:cNvPr id="62529" name="Rectangle 65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62530" name="Rectangle 66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62531" name="Line 67"/>
            <p:cNvSpPr>
              <a:spLocks noChangeShapeType="1"/>
            </p:cNvSpPr>
            <p:nvPr/>
          </p:nvSpPr>
          <p:spPr bwMode="auto">
            <a:xfrm>
              <a:off x="1960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32" name="Line 68"/>
            <p:cNvSpPr>
              <a:spLocks noChangeShapeType="1"/>
            </p:cNvSpPr>
            <p:nvPr/>
          </p:nvSpPr>
          <p:spPr bwMode="auto">
            <a:xfrm>
              <a:off x="2248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33" name="Line 69"/>
            <p:cNvSpPr>
              <a:spLocks noChangeShapeType="1"/>
            </p:cNvSpPr>
            <p:nvPr/>
          </p:nvSpPr>
          <p:spPr bwMode="auto">
            <a:xfrm>
              <a:off x="2536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34" name="Line 70"/>
            <p:cNvSpPr>
              <a:spLocks noChangeShapeType="1"/>
            </p:cNvSpPr>
            <p:nvPr/>
          </p:nvSpPr>
          <p:spPr bwMode="auto">
            <a:xfrm>
              <a:off x="2824" y="343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35" name="Rectangle 71"/>
            <p:cNvSpPr>
              <a:spLocks noChangeArrowheads="1"/>
            </p:cNvSpPr>
            <p:nvPr/>
          </p:nvSpPr>
          <p:spPr bwMode="auto">
            <a:xfrm>
              <a:off x="1720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36" name="Rectangle 72"/>
            <p:cNvSpPr>
              <a:spLocks noChangeArrowheads="1"/>
            </p:cNvSpPr>
            <p:nvPr/>
          </p:nvSpPr>
          <p:spPr bwMode="auto">
            <a:xfrm>
              <a:off x="2008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37" name="Rectangle 73"/>
            <p:cNvSpPr>
              <a:spLocks noChangeArrowheads="1"/>
            </p:cNvSpPr>
            <p:nvPr/>
          </p:nvSpPr>
          <p:spPr bwMode="auto">
            <a:xfrm>
              <a:off x="2296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38" name="Rectangle 74"/>
            <p:cNvSpPr>
              <a:spLocks noChangeArrowheads="1"/>
            </p:cNvSpPr>
            <p:nvPr/>
          </p:nvSpPr>
          <p:spPr bwMode="auto">
            <a:xfrm>
              <a:off x="2584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39" name="Rectangle 75"/>
            <p:cNvSpPr>
              <a:spLocks noChangeArrowheads="1"/>
            </p:cNvSpPr>
            <p:nvPr/>
          </p:nvSpPr>
          <p:spPr bwMode="auto">
            <a:xfrm>
              <a:off x="2872" y="3435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62560" name="Group 96"/>
          <p:cNvGrpSpPr>
            <a:grpSpLocks/>
          </p:cNvGrpSpPr>
          <p:nvPr/>
        </p:nvGrpSpPr>
        <p:grpSpPr bwMode="auto">
          <a:xfrm>
            <a:off x="2832100" y="6053138"/>
            <a:ext cx="3111500" cy="271462"/>
            <a:chOff x="1784" y="3813"/>
            <a:chExt cx="1960" cy="171"/>
          </a:xfrm>
        </p:grpSpPr>
        <p:grpSp>
          <p:nvGrpSpPr>
            <p:cNvPr id="62541" name="Group 77"/>
            <p:cNvGrpSpPr>
              <a:grpSpLocks/>
            </p:cNvGrpSpPr>
            <p:nvPr/>
          </p:nvGrpSpPr>
          <p:grpSpPr bwMode="auto">
            <a:xfrm>
              <a:off x="1784" y="3813"/>
              <a:ext cx="1920" cy="144"/>
              <a:chOff x="3408" y="1776"/>
              <a:chExt cx="1920" cy="144"/>
            </a:xfrm>
          </p:grpSpPr>
          <p:sp>
            <p:nvSpPr>
              <p:cNvPr id="62542" name="Rectangle 78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latin typeface="Arial" charset="0"/>
                  </a:rPr>
                  <a:t>Regl.</a:t>
                </a:r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392" cy="144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 sz="1600" b="1">
                  <a:latin typeface="Arial" charset="0"/>
                </a:endParaRPr>
              </a:p>
            </p:txBody>
          </p:sp>
        </p:grpSp>
        <p:sp>
          <p:nvSpPr>
            <p:cNvPr id="62544" name="Line 80"/>
            <p:cNvSpPr>
              <a:spLocks noChangeShapeType="1"/>
            </p:cNvSpPr>
            <p:nvPr/>
          </p:nvSpPr>
          <p:spPr bwMode="auto">
            <a:xfrm>
              <a:off x="2600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45" name="Line 81"/>
            <p:cNvSpPr>
              <a:spLocks noChangeShapeType="1"/>
            </p:cNvSpPr>
            <p:nvPr/>
          </p:nvSpPr>
          <p:spPr bwMode="auto">
            <a:xfrm>
              <a:off x="2888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46" name="Line 82"/>
            <p:cNvSpPr>
              <a:spLocks noChangeShapeType="1"/>
            </p:cNvSpPr>
            <p:nvPr/>
          </p:nvSpPr>
          <p:spPr bwMode="auto">
            <a:xfrm>
              <a:off x="3176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47" name="Line 83"/>
            <p:cNvSpPr>
              <a:spLocks noChangeShapeType="1"/>
            </p:cNvSpPr>
            <p:nvPr/>
          </p:nvSpPr>
          <p:spPr bwMode="auto">
            <a:xfrm>
              <a:off x="3464" y="381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48" name="Rectangle 84"/>
            <p:cNvSpPr>
              <a:spLocks noChangeArrowheads="1"/>
            </p:cNvSpPr>
            <p:nvPr/>
          </p:nvSpPr>
          <p:spPr bwMode="auto">
            <a:xfrm>
              <a:off x="2360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49" name="Rectangle 85"/>
            <p:cNvSpPr>
              <a:spLocks noChangeArrowheads="1"/>
            </p:cNvSpPr>
            <p:nvPr/>
          </p:nvSpPr>
          <p:spPr bwMode="auto">
            <a:xfrm>
              <a:off x="2648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50" name="Rectangle 86"/>
            <p:cNvSpPr>
              <a:spLocks noChangeArrowheads="1"/>
            </p:cNvSpPr>
            <p:nvPr/>
          </p:nvSpPr>
          <p:spPr bwMode="auto">
            <a:xfrm>
              <a:off x="2936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51" name="Rectangle 87"/>
            <p:cNvSpPr>
              <a:spLocks noChangeArrowheads="1"/>
            </p:cNvSpPr>
            <p:nvPr/>
          </p:nvSpPr>
          <p:spPr bwMode="auto">
            <a:xfrm>
              <a:off x="3224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  <p:sp>
          <p:nvSpPr>
            <p:cNvPr id="62552" name="Rectangle 88"/>
            <p:cNvSpPr>
              <a:spLocks noChangeArrowheads="1"/>
            </p:cNvSpPr>
            <p:nvPr/>
          </p:nvSpPr>
          <p:spPr bwMode="auto">
            <a:xfrm>
              <a:off x="3512" y="3813"/>
              <a:ext cx="2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200" b="1">
                  <a:latin typeface="Arial" charset="0"/>
                </a:rPr>
                <a:t>LT</a:t>
              </a:r>
            </a:p>
          </p:txBody>
        </p:sp>
      </p:grpSp>
      <p:grpSp>
        <p:nvGrpSpPr>
          <p:cNvPr id="62553" name="Group 89"/>
          <p:cNvGrpSpPr>
            <a:grpSpLocks/>
          </p:cNvGrpSpPr>
          <p:nvPr/>
        </p:nvGrpSpPr>
        <p:grpSpPr bwMode="auto">
          <a:xfrm>
            <a:off x="3095625" y="5641975"/>
            <a:ext cx="549275" cy="377825"/>
            <a:chOff x="3062" y="1346"/>
            <a:chExt cx="346" cy="238"/>
          </a:xfrm>
        </p:grpSpPr>
        <p:sp>
          <p:nvSpPr>
            <p:cNvPr id="62554" name="Line 90"/>
            <p:cNvSpPr>
              <a:spLocks noChangeShapeType="1"/>
            </p:cNvSpPr>
            <p:nvPr/>
          </p:nvSpPr>
          <p:spPr bwMode="auto">
            <a:xfrm>
              <a:off x="3062" y="1531"/>
              <a:ext cx="34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55" name="Rectangle 91"/>
            <p:cNvSpPr>
              <a:spLocks noChangeArrowheads="1"/>
            </p:cNvSpPr>
            <p:nvPr/>
          </p:nvSpPr>
          <p:spPr bwMode="auto">
            <a:xfrm>
              <a:off x="3103" y="1346"/>
              <a:ext cx="25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fr-FR" sz="1400" b="1">
                  <a:latin typeface="Arial" charset="0"/>
                </a:rPr>
                <a:t>Tr.</a:t>
              </a:r>
            </a:p>
          </p:txBody>
        </p:sp>
        <p:sp>
          <p:nvSpPr>
            <p:cNvPr id="62556" name="Line 92"/>
            <p:cNvSpPr>
              <a:spLocks noChangeShapeType="1"/>
            </p:cNvSpPr>
            <p:nvPr/>
          </p:nvSpPr>
          <p:spPr bwMode="auto">
            <a:xfrm>
              <a:off x="3072" y="1392"/>
              <a:ext cx="0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0371-B23B-4909-9280-9E76C164F26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2F9-B201-4A20-9F0F-51066A5B1A21}" type="slidenum">
              <a:rPr lang="en-US"/>
              <a:pPr/>
              <a:t>52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fr-FR"/>
              <a:t>Prise en compte de la sécurité</a:t>
            </a:r>
            <a:br>
              <a:rPr lang="fr-FR"/>
            </a:br>
            <a:r>
              <a:rPr lang="fr-FR"/>
              <a:t>en planification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800"/>
              <a:t>Deux possibilités, qui peuvent être généralement utilisées :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Sécurité par les stocks</a:t>
            </a:r>
          </a:p>
          <a:p>
            <a:pPr marL="819150" lvl="1">
              <a:lnSpc>
                <a:spcPct val="90000"/>
              </a:lnSpc>
            </a:pPr>
            <a:r>
              <a:rPr lang="fr-FR"/>
              <a:t>La planification vise à maintenir en permanence un stock de sécurité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Sécurité par les délais</a:t>
            </a:r>
          </a:p>
          <a:p>
            <a:pPr marL="819150" lvl="1">
              <a:lnSpc>
                <a:spcPct val="90000"/>
              </a:lnSpc>
            </a:pPr>
            <a:r>
              <a:rPr lang="fr-FR"/>
              <a:t>La planification déclenche une fabrication ou un appro de façon anticipée par rapport au besoin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5144-8915-4B9A-B1B1-6E804C2BE4B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CD8-FF6D-4954-8D34-BA7D0BE8CB39}" type="slidenum">
              <a:rPr lang="en-US"/>
              <a:pPr/>
              <a:t>53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notion de stock de sécurité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Protection contre les </a:t>
            </a:r>
            <a:r>
              <a:rPr lang="fr-FR">
                <a:solidFill>
                  <a:srgbClr val="009900"/>
                </a:solidFill>
              </a:rPr>
              <a:t>aléas</a:t>
            </a:r>
            <a:r>
              <a:rPr lang="fr-FR"/>
              <a:t> :</a:t>
            </a:r>
          </a:p>
          <a:p>
            <a:pPr lvl="1">
              <a:lnSpc>
                <a:spcPct val="90000"/>
              </a:lnSpc>
            </a:pPr>
            <a:r>
              <a:rPr lang="fr-FR"/>
              <a:t>Erreurs de prévision</a:t>
            </a:r>
          </a:p>
          <a:p>
            <a:pPr lvl="1">
              <a:lnSpc>
                <a:spcPct val="90000"/>
              </a:lnSpc>
            </a:pPr>
            <a:r>
              <a:rPr lang="fr-FR"/>
              <a:t>Retards de livraisons</a:t>
            </a:r>
          </a:p>
          <a:p>
            <a:pPr lvl="1">
              <a:lnSpc>
                <a:spcPct val="90000"/>
              </a:lnSpc>
            </a:pPr>
            <a:r>
              <a:rPr lang="fr-FR"/>
              <a:t>Pannes</a:t>
            </a:r>
          </a:p>
          <a:p>
            <a:pPr lvl="1">
              <a:lnSpc>
                <a:spcPct val="90000"/>
              </a:lnSpc>
            </a:pPr>
            <a:r>
              <a:rPr lang="fr-FR"/>
              <a:t>Urgences</a:t>
            </a:r>
          </a:p>
          <a:p>
            <a:pPr lvl="1">
              <a:lnSpc>
                <a:spcPct val="90000"/>
              </a:lnSpc>
            </a:pPr>
            <a:r>
              <a:rPr lang="fr-FR"/>
              <a:t>Qualité</a:t>
            </a:r>
          </a:p>
          <a:p>
            <a:pPr>
              <a:lnSpc>
                <a:spcPct val="90000"/>
              </a:lnSpc>
            </a:pPr>
            <a:r>
              <a:rPr lang="fr-FR"/>
              <a:t>Recherche d’un équilibre entre </a:t>
            </a:r>
            <a:r>
              <a:rPr lang="fr-FR">
                <a:solidFill>
                  <a:srgbClr val="009900"/>
                </a:solidFill>
              </a:rPr>
              <a:t>risque</a:t>
            </a:r>
            <a:r>
              <a:rPr lang="fr-FR"/>
              <a:t> et </a:t>
            </a:r>
            <a:r>
              <a:rPr lang="fr-FR">
                <a:solidFill>
                  <a:srgbClr val="009900"/>
                </a:solidFill>
              </a:rPr>
              <a:t>coût supplémentaire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401-94F2-4A57-9691-E545DC25D0B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5E77-6790-4E29-9BF4-630DB3AFE9D1}" type="slidenum">
              <a:rPr lang="en-US"/>
              <a:pPr/>
              <a:t>54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Sécurité par les stocks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343400"/>
          </a:xfrm>
        </p:spPr>
        <p:txBody>
          <a:bodyPr/>
          <a:lstStyle/>
          <a:p>
            <a:r>
              <a:rPr lang="fr-FR" sz="2800"/>
              <a:t>Le stock de sécurité désigne le stock objectif du calcul des besoins (on ne vise pas le stock 0 !)</a:t>
            </a:r>
          </a:p>
          <a:p>
            <a:pPr>
              <a:buFontTx/>
              <a:buNone/>
            </a:pPr>
            <a:r>
              <a:rPr lang="fr-FR" sz="2800"/>
              <a:t/>
            </a:r>
            <a:br>
              <a:rPr lang="fr-FR" sz="2800"/>
            </a:br>
            <a:r>
              <a:rPr lang="fr-FR" sz="2400" b="1">
                <a:solidFill>
                  <a:srgbClr val="009900"/>
                </a:solidFill>
              </a:rPr>
              <a:t>Besoin net = Besoin brut + Stock de sécurité - Stock disponible</a:t>
            </a:r>
            <a:br>
              <a:rPr lang="fr-FR" sz="2400" b="1">
                <a:solidFill>
                  <a:srgbClr val="009900"/>
                </a:solidFill>
              </a:rPr>
            </a:br>
            <a:endParaRPr lang="fr-FR" sz="2800">
              <a:solidFill>
                <a:srgbClr val="009900"/>
              </a:solidFill>
            </a:endParaRPr>
          </a:p>
          <a:p>
            <a:r>
              <a:rPr lang="fr-FR" sz="2800"/>
              <a:t>Le paramétrage permet que ce stock sécurité peut évoluer dans le temps en fonction de la demande de chaque 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C00-B316-46FD-AC78-EFD4F98162C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E22-3B51-4F2C-8DCD-646087D8A893}" type="slidenum">
              <a:rPr lang="en-US"/>
              <a:pPr/>
              <a:t>55</a:t>
            </a:fld>
            <a:endParaRPr lang="en-US"/>
          </a:p>
        </p:txBody>
      </p:sp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Sécurité par les délais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Délai d’obtention fixe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majore le délai d’obtention d’un </a:t>
            </a:r>
            <a:r>
              <a:rPr lang="fr-FR" sz="2400">
                <a:solidFill>
                  <a:srgbClr val="009900"/>
                </a:solidFill>
              </a:rPr>
              <a:t>délai de sécurité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Délai d’obtention calculé par les gammes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majore le cycle de fabrication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en précisant un délai de sécurité dans la gamme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en incluant des temps d’attente devant certains postes</a:t>
            </a:r>
            <a:br>
              <a:rPr lang="fr-FR" sz="2000"/>
            </a:br>
            <a:r>
              <a:rPr lang="fr-FR" sz="2000"/>
              <a:t>(représentent la file d’attente d’un poste goulet)</a:t>
            </a:r>
          </a:p>
        </p:txBody>
      </p:sp>
      <p:sp>
        <p:nvSpPr>
          <p:cNvPr id="117764" name="Rectangle 1028"/>
          <p:cNvSpPr>
            <a:spLocks noChangeArrowheads="1"/>
          </p:cNvSpPr>
          <p:nvPr/>
        </p:nvSpPr>
        <p:spPr bwMode="auto">
          <a:xfrm>
            <a:off x="755650" y="5410200"/>
            <a:ext cx="249238" cy="304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7765" name="Rectangle 1029"/>
          <p:cNvSpPr>
            <a:spLocks noChangeArrowheads="1"/>
          </p:cNvSpPr>
          <p:nvPr/>
        </p:nvSpPr>
        <p:spPr bwMode="auto">
          <a:xfrm>
            <a:off x="1004888" y="5410200"/>
            <a:ext cx="976312" cy="304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117766" name="Rectangle 1030"/>
          <p:cNvSpPr>
            <a:spLocks noChangeArrowheads="1"/>
          </p:cNvSpPr>
          <p:nvPr/>
        </p:nvSpPr>
        <p:spPr bwMode="auto">
          <a:xfrm>
            <a:off x="2989263" y="5105400"/>
            <a:ext cx="249237" cy="304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7767" name="Rectangle 1031"/>
          <p:cNvSpPr>
            <a:spLocks noChangeArrowheads="1"/>
          </p:cNvSpPr>
          <p:nvPr/>
        </p:nvSpPr>
        <p:spPr bwMode="auto">
          <a:xfrm>
            <a:off x="3238500" y="5105400"/>
            <a:ext cx="1062038" cy="304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117768" name="Rectangle 1032"/>
          <p:cNvSpPr>
            <a:spLocks noChangeArrowheads="1"/>
          </p:cNvSpPr>
          <p:nvPr/>
        </p:nvSpPr>
        <p:spPr bwMode="auto">
          <a:xfrm>
            <a:off x="5257800" y="4800600"/>
            <a:ext cx="387350" cy="30480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R</a:t>
            </a:r>
          </a:p>
        </p:txBody>
      </p:sp>
      <p:sp>
        <p:nvSpPr>
          <p:cNvPr id="117769" name="Rectangle 1033"/>
          <p:cNvSpPr>
            <a:spLocks noChangeArrowheads="1"/>
          </p:cNvSpPr>
          <p:nvPr/>
        </p:nvSpPr>
        <p:spPr bwMode="auto">
          <a:xfrm>
            <a:off x="5638800" y="4800600"/>
            <a:ext cx="1060450" cy="304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030</a:t>
            </a:r>
          </a:p>
        </p:txBody>
      </p:sp>
      <p:sp>
        <p:nvSpPr>
          <p:cNvPr id="117773" name="Rectangle 1037"/>
          <p:cNvSpPr>
            <a:spLocks noChangeArrowheads="1"/>
          </p:cNvSpPr>
          <p:nvPr/>
        </p:nvSpPr>
        <p:spPr bwMode="auto">
          <a:xfrm>
            <a:off x="7086600" y="4495800"/>
            <a:ext cx="1905000" cy="304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Délai de sécurité</a:t>
            </a:r>
          </a:p>
        </p:txBody>
      </p:sp>
      <p:sp>
        <p:nvSpPr>
          <p:cNvPr id="117774" name="Rectangle 1038"/>
          <p:cNvSpPr>
            <a:spLocks noChangeArrowheads="1"/>
          </p:cNvSpPr>
          <p:nvPr/>
        </p:nvSpPr>
        <p:spPr bwMode="auto">
          <a:xfrm>
            <a:off x="6705600" y="480060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Tr.</a:t>
            </a:r>
          </a:p>
        </p:txBody>
      </p:sp>
      <p:sp>
        <p:nvSpPr>
          <p:cNvPr id="117775" name="Rectangle 1039"/>
          <p:cNvSpPr>
            <a:spLocks noChangeArrowheads="1"/>
          </p:cNvSpPr>
          <p:nvPr/>
        </p:nvSpPr>
        <p:spPr bwMode="auto">
          <a:xfrm>
            <a:off x="4648200" y="4800600"/>
            <a:ext cx="6096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Att.</a:t>
            </a:r>
          </a:p>
        </p:txBody>
      </p:sp>
      <p:sp>
        <p:nvSpPr>
          <p:cNvPr id="117776" name="Rectangle 1040"/>
          <p:cNvSpPr>
            <a:spLocks noChangeArrowheads="1"/>
          </p:cNvSpPr>
          <p:nvPr/>
        </p:nvSpPr>
        <p:spPr bwMode="auto">
          <a:xfrm>
            <a:off x="4267200" y="510540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Tr.</a:t>
            </a:r>
          </a:p>
        </p:txBody>
      </p:sp>
      <p:sp>
        <p:nvSpPr>
          <p:cNvPr id="117777" name="Rectangle 1041"/>
          <p:cNvSpPr>
            <a:spLocks noChangeArrowheads="1"/>
          </p:cNvSpPr>
          <p:nvPr/>
        </p:nvSpPr>
        <p:spPr bwMode="auto">
          <a:xfrm>
            <a:off x="2362200" y="5105400"/>
            <a:ext cx="6096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Att.</a:t>
            </a:r>
          </a:p>
        </p:txBody>
      </p:sp>
      <p:sp>
        <p:nvSpPr>
          <p:cNvPr id="117778" name="Rectangle 1042"/>
          <p:cNvSpPr>
            <a:spLocks noChangeArrowheads="1"/>
          </p:cNvSpPr>
          <p:nvPr/>
        </p:nvSpPr>
        <p:spPr bwMode="auto">
          <a:xfrm>
            <a:off x="1981200" y="541020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Tr.</a:t>
            </a:r>
          </a:p>
        </p:txBody>
      </p:sp>
      <p:sp>
        <p:nvSpPr>
          <p:cNvPr id="117779" name="Rectangle 1043"/>
          <p:cNvSpPr>
            <a:spLocks noChangeArrowheads="1"/>
          </p:cNvSpPr>
          <p:nvPr/>
        </p:nvSpPr>
        <p:spPr bwMode="auto">
          <a:xfrm>
            <a:off x="152400" y="5410200"/>
            <a:ext cx="6096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Att.</a:t>
            </a:r>
          </a:p>
        </p:txBody>
      </p:sp>
      <p:sp>
        <p:nvSpPr>
          <p:cNvPr id="117780" name="Text Box 1044"/>
          <p:cNvSpPr txBox="1">
            <a:spLocks noChangeArrowheads="1"/>
          </p:cNvSpPr>
          <p:nvPr/>
        </p:nvSpPr>
        <p:spPr bwMode="auto">
          <a:xfrm>
            <a:off x="1752600" y="434340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99FF"/>
                </a:solidFill>
                <a:latin typeface="Arial" charset="0"/>
              </a:rPr>
              <a:t>Attentes poste</a:t>
            </a:r>
          </a:p>
        </p:txBody>
      </p:sp>
      <p:sp>
        <p:nvSpPr>
          <p:cNvPr id="117781" name="Line 1045"/>
          <p:cNvSpPr>
            <a:spLocks noChangeShapeType="1"/>
          </p:cNvSpPr>
          <p:nvPr/>
        </p:nvSpPr>
        <p:spPr bwMode="auto">
          <a:xfrm flipH="1">
            <a:off x="533400" y="46482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782" name="Line 1046"/>
          <p:cNvSpPr>
            <a:spLocks noChangeShapeType="1"/>
          </p:cNvSpPr>
          <p:nvPr/>
        </p:nvSpPr>
        <p:spPr bwMode="auto">
          <a:xfrm flipH="1">
            <a:off x="2362200" y="4648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783" name="Line 1047"/>
          <p:cNvSpPr>
            <a:spLocks noChangeShapeType="1"/>
          </p:cNvSpPr>
          <p:nvPr/>
        </p:nvSpPr>
        <p:spPr bwMode="auto">
          <a:xfrm>
            <a:off x="3352800" y="46482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784" name="Text Box 1048"/>
          <p:cNvSpPr txBox="1">
            <a:spLocks noChangeArrowheads="1"/>
          </p:cNvSpPr>
          <p:nvPr/>
        </p:nvSpPr>
        <p:spPr bwMode="auto">
          <a:xfrm>
            <a:off x="2438400" y="5943600"/>
            <a:ext cx="525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Détermination du cycle de fabrication d ’un OF</a:t>
            </a:r>
          </a:p>
        </p:txBody>
      </p:sp>
      <p:sp>
        <p:nvSpPr>
          <p:cNvPr id="117785" name="Line 1049"/>
          <p:cNvSpPr>
            <a:spLocks noChangeShapeType="1"/>
          </p:cNvSpPr>
          <p:nvPr/>
        </p:nvSpPr>
        <p:spPr bwMode="auto">
          <a:xfrm flipH="1">
            <a:off x="152400" y="5867400"/>
            <a:ext cx="88392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786" name="Line 1050"/>
          <p:cNvSpPr>
            <a:spLocks noChangeShapeType="1"/>
          </p:cNvSpPr>
          <p:nvPr/>
        </p:nvSpPr>
        <p:spPr bwMode="auto">
          <a:xfrm>
            <a:off x="8991600" y="38100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787" name="Text Box 1051"/>
          <p:cNvSpPr txBox="1">
            <a:spLocks noChangeArrowheads="1"/>
          </p:cNvSpPr>
          <p:nvPr/>
        </p:nvSpPr>
        <p:spPr bwMode="auto">
          <a:xfrm>
            <a:off x="4327525" y="5546725"/>
            <a:ext cx="2646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9900"/>
                </a:solidFill>
                <a:latin typeface="Arial" charset="0"/>
              </a:rPr>
              <a:t>Jalonnement au plus tard</a:t>
            </a:r>
          </a:p>
        </p:txBody>
      </p:sp>
      <p:sp>
        <p:nvSpPr>
          <p:cNvPr id="117788" name="Line 1052"/>
          <p:cNvSpPr>
            <a:spLocks noChangeShapeType="1"/>
          </p:cNvSpPr>
          <p:nvPr/>
        </p:nvSpPr>
        <p:spPr bwMode="auto">
          <a:xfrm flipV="1">
            <a:off x="152400" y="3886200"/>
            <a:ext cx="0" cy="19812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7789" name="Text Box 1053"/>
          <p:cNvSpPr txBox="1">
            <a:spLocks noChangeArrowheads="1"/>
          </p:cNvSpPr>
          <p:nvPr/>
        </p:nvSpPr>
        <p:spPr bwMode="auto">
          <a:xfrm>
            <a:off x="7620000" y="480060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66FF"/>
                </a:solidFill>
                <a:latin typeface="Arial" charset="0"/>
              </a:rPr>
              <a:t>Gamme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E3-56D3-42BB-8293-8E3D0B7E651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ADD9-0B22-478A-8D6D-6B4FE9BD2E0D}" type="slidenum">
              <a:rPr lang="en-US"/>
              <a:pPr/>
              <a:t>56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fr-FR" sz="4000"/>
              <a:t>Synthèse sur les modes de sécurisation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648200" cy="3616325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/>
              <a:t>Plus facile à paramétrer</a:t>
            </a:r>
          </a:p>
          <a:p>
            <a:pPr>
              <a:lnSpc>
                <a:spcPct val="90000"/>
              </a:lnSpc>
            </a:pPr>
            <a:r>
              <a:rPr lang="fr-FR" sz="1800"/>
              <a:t>Bien adapté pour produits fréquents, sur lesquels on veut réellement un stock mini permanent</a:t>
            </a:r>
          </a:p>
          <a:p>
            <a:pPr>
              <a:lnSpc>
                <a:spcPct val="90000"/>
              </a:lnSpc>
            </a:pPr>
            <a:r>
              <a:rPr lang="fr-FR" sz="1800"/>
              <a:t>Mal adapté pour les produits à fabrication ou appro rare, et dont la taille de lot représente beaucoup de jours de consommation moyenne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peut amener à fabriquer ou approvisionner même sans besoin client 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risque de surstock</a:t>
            </a:r>
          </a:p>
          <a:p>
            <a:pPr>
              <a:lnSpc>
                <a:spcPct val="90000"/>
              </a:lnSpc>
            </a:pPr>
            <a:r>
              <a:rPr lang="fr-FR" sz="1800"/>
              <a:t>Permet de déclencher des alertes simples (stock réel &lt; stock sécurité)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4438" y="1524000"/>
            <a:ext cx="3814762" cy="3616325"/>
          </a:xfrm>
          <a:ln/>
        </p:spPr>
        <p:txBody>
          <a:bodyPr/>
          <a:lstStyle/>
          <a:p>
            <a:r>
              <a:rPr lang="fr-FR" sz="1800"/>
              <a:t>Paramétrage délicat (gammes)</a:t>
            </a:r>
          </a:p>
          <a:p>
            <a:endParaRPr lang="fr-FR" sz="1800"/>
          </a:p>
          <a:p>
            <a:r>
              <a:rPr lang="fr-FR" sz="1800"/>
              <a:t>Permet de mieux déclencher un produit par rapport à un besoin</a:t>
            </a:r>
          </a:p>
          <a:p>
            <a:endParaRPr lang="fr-FR" sz="1800"/>
          </a:p>
          <a:p>
            <a:r>
              <a:rPr lang="fr-FR" sz="1800"/>
              <a:t>Permet de mieux voir la marge de manœuvre selon date fin et date début </a:t>
            </a:r>
          </a:p>
          <a:p>
            <a:pPr lvl="1"/>
            <a:r>
              <a:rPr lang="fr-FR" sz="1600"/>
              <a:t>souplesse ou files d'attente de production</a:t>
            </a:r>
          </a:p>
          <a:p>
            <a:pPr lvl="1"/>
            <a:r>
              <a:rPr lang="fr-FR" sz="1600"/>
              <a:t>fiabilité du délai de livraison fournisseur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57275" y="1019175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solidFill>
                  <a:srgbClr val="009900"/>
                </a:solidFill>
                <a:latin typeface="Arial" charset="0"/>
              </a:rPr>
              <a:t>PAR LES STOCKS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880100" y="1019175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solidFill>
                  <a:srgbClr val="009900"/>
                </a:solidFill>
                <a:latin typeface="Arial" charset="0"/>
              </a:rPr>
              <a:t>PAR LES DELAIS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84693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90500" indent="-190500">
              <a:buFontTx/>
              <a:buChar char="•"/>
            </a:pPr>
            <a:r>
              <a:rPr lang="fr-FR" sz="1600">
                <a:solidFill>
                  <a:srgbClr val="009900"/>
                </a:solidFill>
                <a:latin typeface="Arial" charset="0"/>
              </a:rPr>
              <a:t>Ces 2 modes sont cumulables pour un même produit</a:t>
            </a:r>
          </a:p>
          <a:p>
            <a:pPr marL="190500" indent="-190500">
              <a:buFontTx/>
              <a:buChar char="•"/>
            </a:pPr>
            <a:r>
              <a:rPr lang="fr-FR" sz="1600">
                <a:solidFill>
                  <a:srgbClr val="009900"/>
                </a:solidFill>
                <a:latin typeface="Arial" charset="0"/>
              </a:rPr>
              <a:t>L'utilisation de ces 2 modes, selon les cas, est un élément de base du pilotage </a:t>
            </a:r>
            <a:br>
              <a:rPr lang="fr-FR" sz="1600">
                <a:solidFill>
                  <a:srgbClr val="009900"/>
                </a:solidFill>
                <a:latin typeface="Arial" charset="0"/>
              </a:rPr>
            </a:br>
            <a:r>
              <a:rPr lang="fr-FR" sz="1600">
                <a:solidFill>
                  <a:srgbClr val="009900"/>
                </a:solidFill>
                <a:latin typeface="Arial" charset="0"/>
              </a:rPr>
              <a:t>des flux de l'usine</a:t>
            </a:r>
          </a:p>
          <a:p>
            <a:pPr marL="190500" indent="-190500">
              <a:buFontTx/>
              <a:buChar char="•"/>
            </a:pPr>
            <a:r>
              <a:rPr lang="fr-FR" sz="1600">
                <a:solidFill>
                  <a:srgbClr val="009900"/>
                </a:solidFill>
                <a:latin typeface="Arial" charset="0"/>
              </a:rPr>
              <a:t>Bien apprécier les conséquences en termes de stocks et de consommation de ressources</a:t>
            </a:r>
            <a:endParaRPr lang="fr-FR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4876800" y="1123950"/>
            <a:ext cx="0" cy="39814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C4F3-15A6-41BD-BBBF-5224F1BA1F6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1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4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41C3-EA0E-42C0-AEAC-FA0EE6BBEBA4}" type="slidenum">
              <a:rPr lang="en-US"/>
              <a:pPr/>
              <a:t>57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r>
              <a:rPr lang="fr-FR"/>
              <a:t>Les horizons d’affermissement </a:t>
            </a:r>
            <a:br>
              <a:rPr lang="fr-FR"/>
            </a:br>
            <a:r>
              <a:rPr lang="fr-FR"/>
              <a:t>progressif des OF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09538" y="26670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Arial" charset="0"/>
              </a:rPr>
              <a:t>Date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Arial" charset="0"/>
              </a:rPr>
              <a:t>du jour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2268538" y="3733800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354263" y="3794125"/>
            <a:ext cx="212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Messages d’alerte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2278063" y="3352800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400">
                <a:latin typeface="Arial" charset="0"/>
              </a:rPr>
              <a:t>Ordres fermes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5724525" y="3390900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400">
                <a:latin typeface="Arial" charset="0"/>
              </a:rPr>
              <a:t>Ordres suggérés</a:t>
            </a:r>
          </a:p>
        </p:txBody>
      </p:sp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7450138" y="3276600"/>
            <a:ext cx="1208087" cy="304800"/>
            <a:chOff x="552" y="1164"/>
            <a:chExt cx="6817" cy="192"/>
          </a:xfrm>
        </p:grpSpPr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>
              <a:off x="552" y="1164"/>
              <a:ext cx="4956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3607" y="1164"/>
              <a:ext cx="37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400">
                  <a:latin typeface="Arial" charset="0"/>
                </a:rPr>
                <a:t>temps</a:t>
              </a:r>
            </a:p>
          </p:txBody>
        </p:sp>
      </p:grpSp>
      <p:sp>
        <p:nvSpPr>
          <p:cNvPr id="74781" name="Line 29"/>
          <p:cNvSpPr>
            <a:spLocks noChangeShapeType="1"/>
          </p:cNvSpPr>
          <p:nvPr/>
        </p:nvSpPr>
        <p:spPr bwMode="auto">
          <a:xfrm>
            <a:off x="896938" y="3276600"/>
            <a:ext cx="769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>
            <a:off x="4800600" y="2209800"/>
            <a:ext cx="0" cy="2514600"/>
          </a:xfrm>
          <a:prstGeom prst="line">
            <a:avLst/>
          </a:prstGeom>
          <a:noFill/>
          <a:ln w="57150" cmpd="thickThin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 flipH="1">
            <a:off x="2133600" y="2133600"/>
            <a:ext cx="0" cy="1676400"/>
          </a:xfrm>
          <a:prstGeom prst="line">
            <a:avLst/>
          </a:prstGeom>
          <a:noFill/>
          <a:ln w="85725" cmpd="tri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838200" y="3352800"/>
            <a:ext cx="12874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latin typeface="Arial" charset="0"/>
              </a:rPr>
              <a:t>Ordres lancés</a:t>
            </a:r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914400" y="4724400"/>
            <a:ext cx="3810000" cy="0"/>
          </a:xfrm>
          <a:prstGeom prst="line">
            <a:avLst/>
          </a:prstGeom>
          <a:noFill/>
          <a:ln w="25400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>
            <a:off x="914400" y="3810000"/>
            <a:ext cx="1219200" cy="0"/>
          </a:xfrm>
          <a:prstGeom prst="line">
            <a:avLst/>
          </a:prstGeom>
          <a:noFill/>
          <a:ln w="25400">
            <a:solidFill>
              <a:srgbClr val="FF66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0" name="Line 38"/>
          <p:cNvSpPr>
            <a:spLocks noChangeShapeType="1"/>
          </p:cNvSpPr>
          <p:nvPr/>
        </p:nvSpPr>
        <p:spPr bwMode="auto">
          <a:xfrm>
            <a:off x="838200" y="2057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1066800" y="3048000"/>
            <a:ext cx="609600" cy="152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1371600" y="2514600"/>
            <a:ext cx="609600" cy="152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838200" y="2743200"/>
            <a:ext cx="609600" cy="152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3200400" y="2819400"/>
            <a:ext cx="6096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5" name="Rectangle 43"/>
          <p:cNvSpPr>
            <a:spLocks noChangeArrowheads="1"/>
          </p:cNvSpPr>
          <p:nvPr/>
        </p:nvSpPr>
        <p:spPr bwMode="auto">
          <a:xfrm>
            <a:off x="2819400" y="3048000"/>
            <a:ext cx="6096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6" name="Rectangle 44"/>
          <p:cNvSpPr>
            <a:spLocks noChangeArrowheads="1"/>
          </p:cNvSpPr>
          <p:nvPr/>
        </p:nvSpPr>
        <p:spPr bwMode="auto">
          <a:xfrm>
            <a:off x="3657600" y="3048000"/>
            <a:ext cx="6096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7" name="Rectangle 45"/>
          <p:cNvSpPr>
            <a:spLocks noChangeArrowheads="1"/>
          </p:cNvSpPr>
          <p:nvPr/>
        </p:nvSpPr>
        <p:spPr bwMode="auto">
          <a:xfrm>
            <a:off x="3962400" y="2667000"/>
            <a:ext cx="6096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2819400" y="2590800"/>
            <a:ext cx="6096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2209800" y="2819400"/>
            <a:ext cx="6096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4953000" y="2667000"/>
            <a:ext cx="609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6477000" y="3048000"/>
            <a:ext cx="609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7315200" y="2743200"/>
            <a:ext cx="609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6019800" y="2667000"/>
            <a:ext cx="609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4" name="Rectangle 52"/>
          <p:cNvSpPr>
            <a:spLocks noChangeArrowheads="1"/>
          </p:cNvSpPr>
          <p:nvPr/>
        </p:nvSpPr>
        <p:spPr bwMode="auto">
          <a:xfrm>
            <a:off x="5562600" y="3048000"/>
            <a:ext cx="609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5" name="Rectangle 53"/>
          <p:cNvSpPr>
            <a:spLocks noChangeArrowheads="1"/>
          </p:cNvSpPr>
          <p:nvPr/>
        </p:nvSpPr>
        <p:spPr bwMode="auto">
          <a:xfrm>
            <a:off x="3276600" y="2362200"/>
            <a:ext cx="609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6" name="Line 54"/>
          <p:cNvSpPr>
            <a:spLocks noChangeShapeType="1"/>
          </p:cNvSpPr>
          <p:nvPr/>
        </p:nvSpPr>
        <p:spPr bwMode="auto">
          <a:xfrm>
            <a:off x="7924800" y="2209800"/>
            <a:ext cx="0" cy="3276600"/>
          </a:xfrm>
          <a:prstGeom prst="line">
            <a:avLst/>
          </a:prstGeom>
          <a:noFill/>
          <a:ln w="9525">
            <a:solidFill>
              <a:srgbClr val="008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7" name="Line 55"/>
          <p:cNvSpPr>
            <a:spLocks noChangeShapeType="1"/>
          </p:cNvSpPr>
          <p:nvPr/>
        </p:nvSpPr>
        <p:spPr bwMode="auto">
          <a:xfrm>
            <a:off x="838200" y="5410200"/>
            <a:ext cx="7086600" cy="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808" name="Text Box 56"/>
          <p:cNvSpPr txBox="1">
            <a:spLocks noChangeArrowheads="1"/>
          </p:cNvSpPr>
          <p:nvPr/>
        </p:nvSpPr>
        <p:spPr bwMode="auto">
          <a:xfrm>
            <a:off x="838200" y="3886200"/>
            <a:ext cx="1255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Arial" charset="0"/>
              </a:rPr>
              <a:t>Lancement</a:t>
            </a:r>
          </a:p>
        </p:txBody>
      </p:sp>
      <p:sp>
        <p:nvSpPr>
          <p:cNvPr id="74809" name="Text Box 57"/>
          <p:cNvSpPr txBox="1">
            <a:spLocks noChangeArrowheads="1"/>
          </p:cNvSpPr>
          <p:nvPr/>
        </p:nvSpPr>
        <p:spPr bwMode="auto">
          <a:xfrm>
            <a:off x="2133600" y="472440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Arial" charset="0"/>
              </a:rPr>
              <a:t>Affermissement</a:t>
            </a:r>
          </a:p>
        </p:txBody>
      </p:sp>
      <p:sp>
        <p:nvSpPr>
          <p:cNvPr id="74810" name="Text Box 58"/>
          <p:cNvSpPr txBox="1">
            <a:spLocks noChangeArrowheads="1"/>
          </p:cNvSpPr>
          <p:nvPr/>
        </p:nvSpPr>
        <p:spPr bwMode="auto">
          <a:xfrm>
            <a:off x="5062538" y="5470525"/>
            <a:ext cx="2024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Calcul des besoins</a:t>
            </a:r>
          </a:p>
        </p:txBody>
      </p:sp>
      <p:sp>
        <p:nvSpPr>
          <p:cNvPr id="74811" name="Text Box 59"/>
          <p:cNvSpPr txBox="1">
            <a:spLocks noChangeArrowheads="1"/>
          </p:cNvSpPr>
          <p:nvPr/>
        </p:nvSpPr>
        <p:spPr bwMode="auto">
          <a:xfrm>
            <a:off x="3870325" y="17367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0000"/>
                </a:solidFill>
                <a:latin typeface="Arial" charset="0"/>
              </a:rPr>
              <a:t>Alerte</a:t>
            </a:r>
          </a:p>
        </p:txBody>
      </p:sp>
      <p:sp>
        <p:nvSpPr>
          <p:cNvPr id="74812" name="Line 60"/>
          <p:cNvSpPr>
            <a:spLocks noChangeShapeType="1"/>
          </p:cNvSpPr>
          <p:nvPr/>
        </p:nvSpPr>
        <p:spPr bwMode="auto">
          <a:xfrm flipH="1">
            <a:off x="3657600" y="2057400"/>
            <a:ext cx="30480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2EAC-17B5-4B23-A5DC-DBD556CEA01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E3FD-0F1F-4461-ACD6-7FD178713206}" type="slidenum">
              <a:rPr lang="en-US"/>
              <a:pPr/>
              <a:t>58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fr-FR" sz="4000"/>
              <a:t>Messages d’alerte de planification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495800"/>
          </a:xfrm>
        </p:spPr>
        <p:txBody>
          <a:bodyPr/>
          <a:lstStyle/>
          <a:p>
            <a:r>
              <a:rPr lang="fr-FR" sz="2400"/>
              <a:t>Ordres à replanifier plus tôt (un besoin a été avancé)</a:t>
            </a:r>
          </a:p>
          <a:p>
            <a:r>
              <a:rPr lang="fr-FR" sz="2400"/>
              <a:t>Ordres à replanifier plus tard (un besoin a été reculé)</a:t>
            </a:r>
          </a:p>
          <a:p>
            <a:r>
              <a:rPr lang="fr-FR" sz="2400"/>
              <a:t>Ordres à annuler (un besoin a disparu)</a:t>
            </a:r>
          </a:p>
          <a:p>
            <a:r>
              <a:rPr lang="fr-FR" sz="2400"/>
              <a:t>Ordres avec délai réduit</a:t>
            </a:r>
          </a:p>
          <a:p>
            <a:pPr marL="819150" lvl="1">
              <a:buFontTx/>
              <a:buNone/>
            </a:pPr>
            <a:r>
              <a:rPr lang="fr-FR" sz="2000"/>
              <a:t>	on a un besoin urgent, à obtenir dans un délai inférieur au délai de fabrication standard</a:t>
            </a:r>
          </a:p>
          <a:p>
            <a:r>
              <a:rPr lang="fr-FR" sz="2400"/>
              <a:t>Ordres en retard</a:t>
            </a:r>
          </a:p>
          <a:p>
            <a:r>
              <a:rPr lang="fr-FR" sz="2400"/>
              <a:t>Articles manquants : stock prévu inférieur au stock sécurité</a:t>
            </a:r>
          </a:p>
          <a:p>
            <a:r>
              <a:rPr lang="fr-FR" sz="2400"/>
              <a:t>Articles excédentaires : stock prévu supérieur au stock sécurité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E7E-305C-4D65-ADCD-D061AB512BD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440-794E-44C5-8CF0-E66B4ED560A2}" type="slidenum">
              <a:rPr lang="en-US"/>
              <a:pPr/>
              <a:t>59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L’analyse des charges</a:t>
            </a:r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>
            <p:ph idx="1"/>
          </p:nvPr>
        </p:nvGraphicFramePr>
        <p:xfrm>
          <a:off x="1979613" y="1557338"/>
          <a:ext cx="5657850" cy="4645025"/>
        </p:xfrm>
        <a:graphic>
          <a:graphicData uri="http://schemas.openxmlformats.org/presentationml/2006/ole">
            <p:oleObj spid="_x0000_s122887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8CB-946E-42CD-A8B6-6C557D7F00E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4C3-DA23-4CF8-8FD8-E8E89C3D75AD}" type="slidenum">
              <a:rPr lang="en-US"/>
              <a:pPr/>
              <a:t>6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Flux poussé / flux tiré</a:t>
            </a:r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4581525" y="3176588"/>
            <a:ext cx="722313" cy="7239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7" y="2"/>
              </a:cxn>
              <a:cxn ang="0">
                <a:pos x="29" y="4"/>
              </a:cxn>
              <a:cxn ang="0">
                <a:pos x="23" y="6"/>
              </a:cxn>
              <a:cxn ang="0">
                <a:pos x="19" y="8"/>
              </a:cxn>
              <a:cxn ang="0">
                <a:pos x="15" y="10"/>
              </a:cxn>
              <a:cxn ang="0">
                <a:pos x="12" y="12"/>
              </a:cxn>
              <a:cxn ang="0">
                <a:pos x="10" y="14"/>
              </a:cxn>
              <a:cxn ang="0">
                <a:pos x="6" y="16"/>
              </a:cxn>
              <a:cxn ang="0">
                <a:pos x="4" y="18"/>
              </a:cxn>
              <a:cxn ang="0">
                <a:pos x="2" y="21"/>
              </a:cxn>
              <a:cxn ang="0">
                <a:pos x="0" y="25"/>
              </a:cxn>
              <a:cxn ang="0">
                <a:pos x="0" y="430"/>
              </a:cxn>
              <a:cxn ang="0">
                <a:pos x="2" y="434"/>
              </a:cxn>
              <a:cxn ang="0">
                <a:pos x="4" y="438"/>
              </a:cxn>
              <a:cxn ang="0">
                <a:pos x="6" y="440"/>
              </a:cxn>
              <a:cxn ang="0">
                <a:pos x="10" y="441"/>
              </a:cxn>
              <a:cxn ang="0">
                <a:pos x="12" y="443"/>
              </a:cxn>
              <a:cxn ang="0">
                <a:pos x="15" y="445"/>
              </a:cxn>
              <a:cxn ang="0">
                <a:pos x="19" y="447"/>
              </a:cxn>
              <a:cxn ang="0">
                <a:pos x="23" y="449"/>
              </a:cxn>
              <a:cxn ang="0">
                <a:pos x="29" y="451"/>
              </a:cxn>
              <a:cxn ang="0">
                <a:pos x="37" y="453"/>
              </a:cxn>
              <a:cxn ang="0">
                <a:pos x="48" y="455"/>
              </a:cxn>
              <a:cxn ang="0">
                <a:pos x="406" y="455"/>
              </a:cxn>
              <a:cxn ang="0">
                <a:pos x="418" y="453"/>
              </a:cxn>
              <a:cxn ang="0">
                <a:pos x="425" y="451"/>
              </a:cxn>
              <a:cxn ang="0">
                <a:pos x="431" y="449"/>
              </a:cxn>
              <a:cxn ang="0">
                <a:pos x="435" y="447"/>
              </a:cxn>
              <a:cxn ang="0">
                <a:pos x="439" y="445"/>
              </a:cxn>
              <a:cxn ang="0">
                <a:pos x="443" y="443"/>
              </a:cxn>
              <a:cxn ang="0">
                <a:pos x="445" y="441"/>
              </a:cxn>
              <a:cxn ang="0">
                <a:pos x="448" y="440"/>
              </a:cxn>
              <a:cxn ang="0">
                <a:pos x="450" y="438"/>
              </a:cxn>
              <a:cxn ang="0">
                <a:pos x="452" y="434"/>
              </a:cxn>
              <a:cxn ang="0">
                <a:pos x="454" y="430"/>
              </a:cxn>
              <a:cxn ang="0">
                <a:pos x="454" y="25"/>
              </a:cxn>
              <a:cxn ang="0">
                <a:pos x="452" y="21"/>
              </a:cxn>
              <a:cxn ang="0">
                <a:pos x="450" y="18"/>
              </a:cxn>
              <a:cxn ang="0">
                <a:pos x="448" y="16"/>
              </a:cxn>
              <a:cxn ang="0">
                <a:pos x="445" y="14"/>
              </a:cxn>
              <a:cxn ang="0">
                <a:pos x="443" y="12"/>
              </a:cxn>
              <a:cxn ang="0">
                <a:pos x="439" y="10"/>
              </a:cxn>
              <a:cxn ang="0">
                <a:pos x="435" y="8"/>
              </a:cxn>
              <a:cxn ang="0">
                <a:pos x="431" y="6"/>
              </a:cxn>
              <a:cxn ang="0">
                <a:pos x="425" y="4"/>
              </a:cxn>
              <a:cxn ang="0">
                <a:pos x="418" y="2"/>
              </a:cxn>
              <a:cxn ang="0">
                <a:pos x="406" y="0"/>
              </a:cxn>
            </a:cxnLst>
            <a:rect l="0" t="0" r="r" b="b"/>
            <a:pathLst>
              <a:path w="455" h="456">
                <a:moveTo>
                  <a:pt x="63" y="0"/>
                </a:moveTo>
                <a:lnTo>
                  <a:pt x="48" y="0"/>
                </a:lnTo>
                <a:lnTo>
                  <a:pt x="46" y="2"/>
                </a:lnTo>
                <a:lnTo>
                  <a:pt x="37" y="2"/>
                </a:lnTo>
                <a:lnTo>
                  <a:pt x="37" y="4"/>
                </a:lnTo>
                <a:lnTo>
                  <a:pt x="29" y="4"/>
                </a:lnTo>
                <a:lnTo>
                  <a:pt x="29" y="6"/>
                </a:lnTo>
                <a:lnTo>
                  <a:pt x="23" y="6"/>
                </a:lnTo>
                <a:lnTo>
                  <a:pt x="23" y="8"/>
                </a:lnTo>
                <a:lnTo>
                  <a:pt x="19" y="8"/>
                </a:lnTo>
                <a:lnTo>
                  <a:pt x="17" y="10"/>
                </a:lnTo>
                <a:lnTo>
                  <a:pt x="15" y="10"/>
                </a:lnTo>
                <a:lnTo>
                  <a:pt x="14" y="12"/>
                </a:lnTo>
                <a:lnTo>
                  <a:pt x="12" y="12"/>
                </a:lnTo>
                <a:lnTo>
                  <a:pt x="12" y="14"/>
                </a:lnTo>
                <a:lnTo>
                  <a:pt x="10" y="14"/>
                </a:lnTo>
                <a:lnTo>
                  <a:pt x="8" y="16"/>
                </a:lnTo>
                <a:lnTo>
                  <a:pt x="6" y="16"/>
                </a:lnTo>
                <a:lnTo>
                  <a:pt x="6" y="18"/>
                </a:lnTo>
                <a:lnTo>
                  <a:pt x="4" y="18"/>
                </a:lnTo>
                <a:lnTo>
                  <a:pt x="4" y="19"/>
                </a:lnTo>
                <a:lnTo>
                  <a:pt x="2" y="21"/>
                </a:lnTo>
                <a:lnTo>
                  <a:pt x="2" y="23"/>
                </a:lnTo>
                <a:lnTo>
                  <a:pt x="0" y="25"/>
                </a:lnTo>
                <a:lnTo>
                  <a:pt x="0" y="29"/>
                </a:lnTo>
                <a:lnTo>
                  <a:pt x="0" y="430"/>
                </a:lnTo>
                <a:lnTo>
                  <a:pt x="2" y="432"/>
                </a:lnTo>
                <a:lnTo>
                  <a:pt x="2" y="434"/>
                </a:lnTo>
                <a:lnTo>
                  <a:pt x="4" y="436"/>
                </a:lnTo>
                <a:lnTo>
                  <a:pt x="4" y="438"/>
                </a:lnTo>
                <a:lnTo>
                  <a:pt x="6" y="438"/>
                </a:lnTo>
                <a:lnTo>
                  <a:pt x="6" y="440"/>
                </a:lnTo>
                <a:lnTo>
                  <a:pt x="8" y="440"/>
                </a:lnTo>
                <a:lnTo>
                  <a:pt x="10" y="441"/>
                </a:lnTo>
                <a:lnTo>
                  <a:pt x="12" y="441"/>
                </a:lnTo>
                <a:lnTo>
                  <a:pt x="12" y="443"/>
                </a:lnTo>
                <a:lnTo>
                  <a:pt x="14" y="443"/>
                </a:lnTo>
                <a:lnTo>
                  <a:pt x="15" y="445"/>
                </a:lnTo>
                <a:lnTo>
                  <a:pt x="17" y="445"/>
                </a:lnTo>
                <a:lnTo>
                  <a:pt x="19" y="447"/>
                </a:lnTo>
                <a:lnTo>
                  <a:pt x="23" y="447"/>
                </a:lnTo>
                <a:lnTo>
                  <a:pt x="23" y="449"/>
                </a:lnTo>
                <a:lnTo>
                  <a:pt x="29" y="449"/>
                </a:lnTo>
                <a:lnTo>
                  <a:pt x="29" y="451"/>
                </a:lnTo>
                <a:lnTo>
                  <a:pt x="37" y="451"/>
                </a:lnTo>
                <a:lnTo>
                  <a:pt x="37" y="453"/>
                </a:lnTo>
                <a:lnTo>
                  <a:pt x="46" y="453"/>
                </a:lnTo>
                <a:lnTo>
                  <a:pt x="48" y="455"/>
                </a:lnTo>
                <a:lnTo>
                  <a:pt x="63" y="455"/>
                </a:lnTo>
                <a:lnTo>
                  <a:pt x="406" y="455"/>
                </a:lnTo>
                <a:lnTo>
                  <a:pt x="408" y="453"/>
                </a:lnTo>
                <a:lnTo>
                  <a:pt x="418" y="453"/>
                </a:lnTo>
                <a:lnTo>
                  <a:pt x="418" y="451"/>
                </a:lnTo>
                <a:lnTo>
                  <a:pt x="425" y="451"/>
                </a:lnTo>
                <a:lnTo>
                  <a:pt x="425" y="449"/>
                </a:lnTo>
                <a:lnTo>
                  <a:pt x="431" y="449"/>
                </a:lnTo>
                <a:lnTo>
                  <a:pt x="431" y="447"/>
                </a:lnTo>
                <a:lnTo>
                  <a:pt x="435" y="447"/>
                </a:lnTo>
                <a:lnTo>
                  <a:pt x="437" y="445"/>
                </a:lnTo>
                <a:lnTo>
                  <a:pt x="439" y="445"/>
                </a:lnTo>
                <a:lnTo>
                  <a:pt x="441" y="443"/>
                </a:lnTo>
                <a:lnTo>
                  <a:pt x="443" y="443"/>
                </a:lnTo>
                <a:lnTo>
                  <a:pt x="443" y="441"/>
                </a:lnTo>
                <a:lnTo>
                  <a:pt x="445" y="441"/>
                </a:lnTo>
                <a:lnTo>
                  <a:pt x="447" y="440"/>
                </a:lnTo>
                <a:lnTo>
                  <a:pt x="448" y="440"/>
                </a:lnTo>
                <a:lnTo>
                  <a:pt x="448" y="438"/>
                </a:lnTo>
                <a:lnTo>
                  <a:pt x="450" y="438"/>
                </a:lnTo>
                <a:lnTo>
                  <a:pt x="450" y="436"/>
                </a:lnTo>
                <a:lnTo>
                  <a:pt x="452" y="434"/>
                </a:lnTo>
                <a:lnTo>
                  <a:pt x="452" y="432"/>
                </a:lnTo>
                <a:lnTo>
                  <a:pt x="454" y="430"/>
                </a:lnTo>
                <a:lnTo>
                  <a:pt x="454" y="426"/>
                </a:lnTo>
                <a:lnTo>
                  <a:pt x="454" y="25"/>
                </a:lnTo>
                <a:lnTo>
                  <a:pt x="452" y="23"/>
                </a:lnTo>
                <a:lnTo>
                  <a:pt x="452" y="21"/>
                </a:lnTo>
                <a:lnTo>
                  <a:pt x="450" y="19"/>
                </a:lnTo>
                <a:lnTo>
                  <a:pt x="450" y="18"/>
                </a:lnTo>
                <a:lnTo>
                  <a:pt x="448" y="18"/>
                </a:lnTo>
                <a:lnTo>
                  <a:pt x="448" y="16"/>
                </a:lnTo>
                <a:lnTo>
                  <a:pt x="447" y="16"/>
                </a:lnTo>
                <a:lnTo>
                  <a:pt x="445" y="14"/>
                </a:lnTo>
                <a:lnTo>
                  <a:pt x="443" y="14"/>
                </a:lnTo>
                <a:lnTo>
                  <a:pt x="443" y="12"/>
                </a:lnTo>
                <a:lnTo>
                  <a:pt x="441" y="12"/>
                </a:lnTo>
                <a:lnTo>
                  <a:pt x="439" y="10"/>
                </a:lnTo>
                <a:lnTo>
                  <a:pt x="437" y="10"/>
                </a:lnTo>
                <a:lnTo>
                  <a:pt x="435" y="8"/>
                </a:lnTo>
                <a:lnTo>
                  <a:pt x="431" y="8"/>
                </a:lnTo>
                <a:lnTo>
                  <a:pt x="431" y="6"/>
                </a:lnTo>
                <a:lnTo>
                  <a:pt x="425" y="6"/>
                </a:lnTo>
                <a:lnTo>
                  <a:pt x="425" y="4"/>
                </a:lnTo>
                <a:lnTo>
                  <a:pt x="418" y="4"/>
                </a:lnTo>
                <a:lnTo>
                  <a:pt x="418" y="2"/>
                </a:lnTo>
                <a:lnTo>
                  <a:pt x="408" y="2"/>
                </a:lnTo>
                <a:lnTo>
                  <a:pt x="406" y="0"/>
                </a:lnTo>
                <a:lnTo>
                  <a:pt x="63" y="0"/>
                </a:lnTo>
              </a:path>
            </a:pathLst>
          </a:custGeom>
          <a:solidFill>
            <a:srgbClr val="0099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267200" y="4092575"/>
            <a:ext cx="145415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700" b="1">
                <a:latin typeface="Arial" charset="0"/>
              </a:rPr>
              <a:t>Stocks de</a:t>
            </a:r>
          </a:p>
          <a:p>
            <a:pPr algn="ctr">
              <a:lnSpc>
                <a:spcPct val="90000"/>
              </a:lnSpc>
            </a:pPr>
            <a:r>
              <a:rPr lang="fr-FR" sz="1700" b="1">
                <a:latin typeface="Arial" charset="0"/>
              </a:rPr>
              <a:t>composants</a:t>
            </a: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5468938" y="2962275"/>
            <a:ext cx="2227262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1447800" y="2971800"/>
            <a:ext cx="297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341938" y="2339975"/>
            <a:ext cx="22018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700" b="1">
                <a:latin typeface="Arial" charset="0"/>
              </a:rPr>
              <a:t>Flux tiré</a:t>
            </a:r>
          </a:p>
          <a:p>
            <a:pPr algn="ctr">
              <a:lnSpc>
                <a:spcPct val="90000"/>
              </a:lnSpc>
            </a:pPr>
            <a:r>
              <a:rPr lang="fr-FR" sz="1700" b="1">
                <a:latin typeface="Arial" charset="0"/>
              </a:rPr>
              <a:t>par les commandes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828800" y="2286000"/>
            <a:ext cx="208280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700" b="1">
                <a:latin typeface="Arial" charset="0"/>
              </a:rPr>
              <a:t>Flux poussé</a:t>
            </a:r>
          </a:p>
          <a:p>
            <a:pPr algn="ctr">
              <a:lnSpc>
                <a:spcPct val="90000"/>
              </a:lnSpc>
            </a:pPr>
            <a:r>
              <a:rPr lang="fr-FR" sz="1700" b="1">
                <a:latin typeface="Arial" charset="0"/>
              </a:rPr>
              <a:t>par les prévisions 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1371600" y="3352800"/>
            <a:ext cx="3048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700" b="1">
                <a:latin typeface="Arial" charset="0"/>
              </a:rPr>
              <a:t>Fabrication des composants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5486400" y="3352800"/>
            <a:ext cx="2141538" cy="381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700" b="1">
                <a:latin typeface="Arial" charset="0"/>
              </a:rPr>
              <a:t>Montage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5C67-0019-4A2B-98C3-292378D2824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8F62-D52E-46A3-94D9-CAD0051CC1DF}" type="slidenum">
              <a:rPr lang="en-US"/>
              <a:pPr/>
              <a:t>60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10600" cy="1143000"/>
          </a:xfrm>
        </p:spPr>
        <p:txBody>
          <a:bodyPr/>
          <a:lstStyle/>
          <a:p>
            <a:r>
              <a:rPr lang="fr-FR" sz="4000"/>
              <a:t>L’analyse des charges et l’ajustement du rapport charge/capacité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L’analyse du rapport charges/capacité peut faire apparaître des </a:t>
            </a:r>
            <a:r>
              <a:rPr lang="fr-FR" sz="2400">
                <a:solidFill>
                  <a:srgbClr val="009900"/>
                </a:solidFill>
              </a:rPr>
              <a:t>déséquilibres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009900"/>
                </a:solidFill>
              </a:rPr>
              <a:t>Actions sur la capacité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augmenter (ou diminuer) l’amplitude de travail (modification des calendriers)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réaffecter des ressources en personnel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009900"/>
                </a:solidFill>
              </a:rPr>
              <a:t>Actions sur la charge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reculer des commandes client (avant validation)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sous-traiter une partie de la charge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800"/>
              <a:t>changement de gamme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acheter des produits au lieu de les fabriquer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800"/>
              <a:t>changement de nomenclature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avancer des OF dans des périodes moins chargées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800"/>
              <a:t>implique une replanification des composants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323-1B50-4318-93FF-7F280B3AAAC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56D22-E623-4BC9-BF09-3BEAC4B24350}" type="slidenum">
              <a:rPr lang="en-US"/>
              <a:pPr/>
              <a:t>61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1143000"/>
          </a:xfrm>
        </p:spPr>
        <p:txBody>
          <a:bodyPr/>
          <a:lstStyle/>
          <a:p>
            <a:r>
              <a:rPr lang="fr-FR" sz="4000"/>
              <a:t>L’affermissement des OF suggérés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Objectif de l’affermissement : obtenir une </a:t>
            </a:r>
            <a:r>
              <a:rPr lang="fr-FR" sz="2800">
                <a:solidFill>
                  <a:srgbClr val="009900"/>
                </a:solidFill>
              </a:rPr>
              <a:t>stabilité des programmes de production</a:t>
            </a:r>
          </a:p>
          <a:p>
            <a:r>
              <a:rPr lang="fr-FR" sz="2800"/>
              <a:t>Fixation de l’horizon d’affermissement</a:t>
            </a:r>
          </a:p>
          <a:p>
            <a:pPr lvl="1"/>
            <a:r>
              <a:rPr lang="fr-FR" sz="2400">
                <a:solidFill>
                  <a:srgbClr val="009900"/>
                </a:solidFill>
              </a:rPr>
              <a:t>Horizon court</a:t>
            </a:r>
          </a:p>
          <a:p>
            <a:pPr lvl="2"/>
            <a:r>
              <a:rPr lang="fr-FR" sz="2000"/>
              <a:t>programme instable, difficile d’ajuster les capacités</a:t>
            </a:r>
          </a:p>
          <a:p>
            <a:pPr lvl="2"/>
            <a:r>
              <a:rPr lang="fr-FR" sz="2000"/>
              <a:t>meilleure prise en compte de l’information commerciale la plus récente</a:t>
            </a:r>
          </a:p>
          <a:p>
            <a:pPr lvl="1"/>
            <a:r>
              <a:rPr lang="fr-FR" sz="2400">
                <a:solidFill>
                  <a:srgbClr val="009900"/>
                </a:solidFill>
              </a:rPr>
              <a:t>Horizon long</a:t>
            </a:r>
          </a:p>
          <a:p>
            <a:pPr lvl="2"/>
            <a:r>
              <a:rPr lang="fr-FR" sz="2000"/>
              <a:t>programme stable, bon ajustement des capacités</a:t>
            </a:r>
          </a:p>
          <a:p>
            <a:pPr lvl="2"/>
            <a:r>
              <a:rPr lang="fr-FR" sz="2000"/>
              <a:t>nombreuses interventions de replanification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047A-B263-423E-977A-0ED0EA6847C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37E6-5540-477A-98ED-B0ADDFD7AA8D}" type="slidenum">
              <a:rPr lang="en-US"/>
              <a:pPr/>
              <a:t>62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OF fermes</a:t>
            </a: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>
            <p:ph idx="1"/>
          </p:nvPr>
        </p:nvGraphicFramePr>
        <p:xfrm>
          <a:off x="1763713" y="1412875"/>
          <a:ext cx="5657850" cy="4645025"/>
        </p:xfrm>
        <a:graphic>
          <a:graphicData uri="http://schemas.openxmlformats.org/presentationml/2006/ole">
            <p:oleObj spid="_x0000_s152580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33C5-C04F-419D-8008-82C35D1A7A9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83C2-0E1C-460A-90D1-1A969C1B3884}" type="slidenum">
              <a:rPr lang="en-US"/>
              <a:pPr/>
              <a:t>63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r>
              <a:rPr lang="fr-FR"/>
              <a:t>Calcul des besoins régénératif </a:t>
            </a:r>
            <a:br>
              <a:rPr lang="fr-FR"/>
            </a:br>
            <a:r>
              <a:rPr lang="fr-FR"/>
              <a:t>ou par écarts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Calcul des besoins </a:t>
            </a:r>
            <a:r>
              <a:rPr lang="fr-FR">
                <a:solidFill>
                  <a:srgbClr val="009900"/>
                </a:solidFill>
              </a:rPr>
              <a:t>régénératif</a:t>
            </a:r>
          </a:p>
          <a:p>
            <a:pPr lvl="1">
              <a:lnSpc>
                <a:spcPct val="90000"/>
              </a:lnSpc>
            </a:pPr>
            <a:r>
              <a:rPr lang="fr-FR"/>
              <a:t>on efface tous les OF suggérés précédents</a:t>
            </a:r>
          </a:p>
          <a:p>
            <a:pPr lvl="1">
              <a:lnSpc>
                <a:spcPct val="90000"/>
              </a:lnSpc>
            </a:pPr>
            <a:r>
              <a:rPr lang="fr-FR"/>
              <a:t>on calcule les besoins pour tous les articles</a:t>
            </a:r>
          </a:p>
          <a:p>
            <a:pPr>
              <a:lnSpc>
                <a:spcPct val="90000"/>
              </a:lnSpc>
            </a:pPr>
            <a:r>
              <a:rPr lang="fr-FR"/>
              <a:t>Calcul des besoins </a:t>
            </a:r>
            <a:r>
              <a:rPr lang="fr-FR">
                <a:solidFill>
                  <a:srgbClr val="009900"/>
                </a:solidFill>
              </a:rPr>
              <a:t>par écart</a:t>
            </a:r>
          </a:p>
          <a:p>
            <a:pPr lvl="1">
              <a:lnSpc>
                <a:spcPct val="90000"/>
              </a:lnSpc>
            </a:pPr>
            <a:r>
              <a:rPr lang="fr-FR"/>
              <a:t>on n’effectue le calcul que pour les différences sur les besoins externes</a:t>
            </a:r>
            <a:br>
              <a:rPr lang="fr-FR"/>
            </a:br>
            <a:r>
              <a:rPr lang="fr-FR">
                <a:solidFill>
                  <a:srgbClr val="009900"/>
                </a:solidFill>
              </a:rPr>
              <a:t>(non implémenté dans PP 6.0)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3BCD-612C-4013-B90A-226DBAEAE62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DE00-21DB-4E59-BC3E-783DDDB5C73D}" type="slidenum">
              <a:rPr lang="en-US"/>
              <a:pPr/>
              <a:t>7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sur stock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fr-FR" sz="2800"/>
              <a:t>La prévision implicite est la </a:t>
            </a:r>
            <a:r>
              <a:rPr lang="fr-FR" sz="2800">
                <a:solidFill>
                  <a:srgbClr val="009900"/>
                </a:solidFill>
              </a:rPr>
              <a:t>demande moyenne</a:t>
            </a:r>
          </a:p>
          <a:p>
            <a:r>
              <a:rPr lang="fr-FR" sz="2800"/>
              <a:t>On se protége</a:t>
            </a:r>
            <a:r>
              <a:rPr lang="fr-FR" sz="2800">
                <a:solidFill>
                  <a:srgbClr val="66FF33"/>
                </a:solidFill>
              </a:rPr>
              <a:t> </a:t>
            </a:r>
            <a:r>
              <a:rPr lang="fr-FR" sz="2800"/>
              <a:t>contre l’aléa sur la demande par</a:t>
            </a:r>
            <a:r>
              <a:rPr lang="fr-FR" sz="2800">
                <a:solidFill>
                  <a:srgbClr val="66FF33"/>
                </a:solidFill>
              </a:rPr>
              <a:t> </a:t>
            </a:r>
            <a:r>
              <a:rPr lang="fr-FR" sz="2800">
                <a:solidFill>
                  <a:srgbClr val="009900"/>
                </a:solidFill>
              </a:rPr>
              <a:t>un stock de sécurité</a:t>
            </a:r>
          </a:p>
          <a:p>
            <a:r>
              <a:rPr lang="fr-FR" sz="2800"/>
              <a:t>On lance en fabrication lorsque le stock disponible (hors stock de sécurité) devient inférieur à la demande moyenne pendant le cycle de fabrication (</a:t>
            </a:r>
            <a:r>
              <a:rPr lang="fr-FR" sz="2800">
                <a:solidFill>
                  <a:srgbClr val="009900"/>
                </a:solidFill>
              </a:rPr>
              <a:t>point de commande</a:t>
            </a:r>
            <a:r>
              <a:rPr lang="fr-FR" sz="2800"/>
              <a:t>)</a:t>
            </a:r>
          </a:p>
          <a:p>
            <a:r>
              <a:rPr lang="fr-FR" sz="2800"/>
              <a:t>On lance une «</a:t>
            </a:r>
            <a:r>
              <a:rPr lang="fr-FR" sz="2800">
                <a:solidFill>
                  <a:srgbClr val="009900"/>
                </a:solidFill>
              </a:rPr>
              <a:t> quantité économique</a:t>
            </a:r>
            <a:r>
              <a:rPr lang="fr-FR" sz="280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3313-D498-4D58-9B82-53B4D82D8FC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0913-0165-43F0-84C0-61DC61A02855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10600" cy="1143000"/>
          </a:xfrm>
        </p:spPr>
        <p:txBody>
          <a:bodyPr/>
          <a:lstStyle/>
          <a:p>
            <a:r>
              <a:rPr lang="fr-FR"/>
              <a:t>La gestion sur prévisions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On fabrique les prévisions</a:t>
            </a:r>
          </a:p>
          <a:p>
            <a:pPr>
              <a:lnSpc>
                <a:spcPct val="90000"/>
              </a:lnSpc>
            </a:pPr>
            <a:r>
              <a:rPr lang="fr-FR" sz="2800"/>
              <a:t>On se protège de </a:t>
            </a:r>
            <a:r>
              <a:rPr lang="fr-FR" sz="2800">
                <a:solidFill>
                  <a:srgbClr val="009900"/>
                </a:solidFill>
              </a:rPr>
              <a:t>l’erreur de prévision</a:t>
            </a:r>
            <a:r>
              <a:rPr lang="fr-FR" sz="2800"/>
              <a:t> par un </a:t>
            </a:r>
            <a:r>
              <a:rPr lang="fr-FR" sz="2800">
                <a:solidFill>
                  <a:srgbClr val="009900"/>
                </a:solidFill>
              </a:rPr>
              <a:t>stock de sécurité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Problématique : </a:t>
            </a:r>
            <a:br>
              <a:rPr lang="fr-FR" sz="2800">
                <a:solidFill>
                  <a:srgbClr val="009900"/>
                </a:solidFill>
              </a:rPr>
            </a:br>
            <a:r>
              <a:rPr lang="fr-FR" sz="2800"/>
              <a:t>faire des prévisions fiables sur des articles nombreux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mise en œuvre de modèles de prévision</a:t>
            </a:r>
            <a:br>
              <a:rPr lang="fr-FR" sz="2400"/>
            </a:br>
            <a:r>
              <a:rPr lang="fr-FR" sz="2400"/>
              <a:t>(moyenne mobile, lissage exponentiel, …)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(et/ou) prévisions par familles de produits</a:t>
            </a:r>
            <a:br>
              <a:rPr lang="fr-FR" sz="2400"/>
            </a:br>
            <a:r>
              <a:rPr lang="fr-FR" sz="2400"/>
              <a:t>puis éclatement avec des coefficients moyens</a:t>
            </a:r>
            <a:br>
              <a:rPr lang="fr-FR" sz="2400"/>
            </a:br>
            <a:r>
              <a:rPr lang="fr-FR" sz="2400" i="1">
                <a:solidFill>
                  <a:srgbClr val="009900"/>
                </a:solidFill>
              </a:rPr>
              <a:t>cf. Plans industriels et commerciaux</a:t>
            </a:r>
            <a:endParaRPr lang="fr-FR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5BB-05A8-4609-AB89-C00BEDF959B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D5E-4083-44C0-A80E-982BDCEA1C1A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à la commande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 sz="2800"/>
              <a:t>On ne lance en fabrication que lorsque l’on a reçu les </a:t>
            </a:r>
            <a:r>
              <a:rPr lang="fr-FR" sz="2800">
                <a:solidFill>
                  <a:srgbClr val="009900"/>
                </a:solidFill>
              </a:rPr>
              <a:t>commandes fermes</a:t>
            </a:r>
          </a:p>
          <a:p>
            <a:r>
              <a:rPr lang="fr-FR" sz="2800"/>
              <a:t>Le délai de livraison est égal au cycle de fabrication</a:t>
            </a:r>
          </a:p>
          <a:p>
            <a:r>
              <a:rPr lang="fr-FR" sz="2800"/>
              <a:t>On espère trouver les composants dans les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1585</TotalTime>
  <Words>2719</Words>
  <Application>Microsoft Office PowerPoint</Application>
  <PresentationFormat>Affichage à l'écran (4:3)</PresentationFormat>
  <Paragraphs>922</Paragraphs>
  <Slides>63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0" baseType="lpstr">
      <vt:lpstr>Times New Roman</vt:lpstr>
      <vt:lpstr>Tahoma</vt:lpstr>
      <vt:lpstr>Arial</vt:lpstr>
      <vt:lpstr>Monotype Sorts</vt:lpstr>
      <vt:lpstr>Wingdings</vt:lpstr>
      <vt:lpstr>Achats</vt:lpstr>
      <vt:lpstr>Paint Shop Pro Image</vt:lpstr>
      <vt:lpstr>Prelude 7 ERP</vt:lpstr>
      <vt:lpstr>La demande en produits finis</vt:lpstr>
      <vt:lpstr>Les modes de planification  de la production</vt:lpstr>
      <vt:lpstr>Les modes de planification  de la production</vt:lpstr>
      <vt:lpstr>Production à la commande  et sur prévision</vt:lpstr>
      <vt:lpstr>Flux poussé / flux tiré</vt:lpstr>
      <vt:lpstr>La gestion sur stock</vt:lpstr>
      <vt:lpstr>La gestion sur prévisions</vt:lpstr>
      <vt:lpstr>La gestion à la commande</vt:lpstr>
      <vt:lpstr>La gestion de la demande</vt:lpstr>
      <vt:lpstr>Commandes imputées ou non aux prévisions de vente</vt:lpstr>
      <vt:lpstr>Commandes imputées ou non aux prévisions de vente</vt:lpstr>
      <vt:lpstr>Les modes de planification</vt:lpstr>
      <vt:lpstr>Choix du mode de planification</vt:lpstr>
      <vt:lpstr>Méthode du « point de commande »</vt:lpstr>
      <vt:lpstr>Paramètres de la gestion sur stock</vt:lpstr>
      <vt:lpstr>Méthode du « recomplètement »</vt:lpstr>
      <vt:lpstr>Le principe du calcul des besoins nets</vt:lpstr>
      <vt:lpstr>Diapositive 19</vt:lpstr>
      <vt:lpstr>La notion de délai de réaction</vt:lpstr>
      <vt:lpstr>Le calcul des besoins d’un article (1) Calcul du stock prévisionnel</vt:lpstr>
      <vt:lpstr>Mouvements prévisionnels (1)</vt:lpstr>
      <vt:lpstr>Le calcul des besoins d’un article (2) Suggestions de fabrication</vt:lpstr>
      <vt:lpstr>Mouvements prévisionnels (2)</vt:lpstr>
      <vt:lpstr>Le calcul des besoins d’un article (3) Lancements prévisionnels</vt:lpstr>
      <vt:lpstr>Le calcul des besoins d’un article (4) Besoins en composants</vt:lpstr>
      <vt:lpstr>Addition des besoins communs</vt:lpstr>
      <vt:lpstr>Le stock de sécurité</vt:lpstr>
      <vt:lpstr>Les règles de regroupement</vt:lpstr>
      <vt:lpstr>Les règles de regroupement</vt:lpstr>
      <vt:lpstr>Exemples de regroupements</vt:lpstr>
      <vt:lpstr>Regroupement des besoins Regroupement par semaine </vt:lpstr>
      <vt:lpstr>Regroupement des besoins  Lancement par quantités fixes de 100</vt:lpstr>
      <vt:lpstr>Regroupement des besoins  Lancement par quantités fixes de 100</vt:lpstr>
      <vt:lpstr>Rappel des étapes de la planification</vt:lpstr>
      <vt:lpstr>Les calendriers d’activité</vt:lpstr>
      <vt:lpstr>Les calendriers d’activité</vt:lpstr>
      <vt:lpstr>Les calendriers d’activité</vt:lpstr>
      <vt:lpstr>La cascade des calendriers</vt:lpstr>
      <vt:lpstr>Les prévisions de vente</vt:lpstr>
      <vt:lpstr>Rappel : décalage de planification</vt:lpstr>
      <vt:lpstr>Les options de planification</vt:lpstr>
      <vt:lpstr>Inclure dans le calcul des besoins ...</vt:lpstr>
      <vt:lpstr>Division des OF longs</vt:lpstr>
      <vt:lpstr>Ne pas générer d’OF  dans le délai de réaction</vt:lpstr>
      <vt:lpstr>Détermination du délai d’obtention</vt:lpstr>
      <vt:lpstr>Planification à l’heure</vt:lpstr>
      <vt:lpstr>Le chevauchement des opérations</vt:lpstr>
      <vt:lpstr>Les notions de lot de transfert et d’anticipation du réglage</vt:lpstr>
      <vt:lpstr>Le choix du chevauchement</vt:lpstr>
      <vt:lpstr>Les types de chevauchement</vt:lpstr>
      <vt:lpstr>Prise en compte de la sécurité en planification</vt:lpstr>
      <vt:lpstr>La notion de stock de sécurité</vt:lpstr>
      <vt:lpstr>Sécurité par les stocks</vt:lpstr>
      <vt:lpstr>Sécurité par les délais</vt:lpstr>
      <vt:lpstr>Synthèse sur les modes de sécurisation</vt:lpstr>
      <vt:lpstr>Les horizons d’affermissement  progressif des OF</vt:lpstr>
      <vt:lpstr>Messages d’alerte de planification</vt:lpstr>
      <vt:lpstr>L’analyse des charges</vt:lpstr>
      <vt:lpstr>L’analyse des charges et l’ajustement du rapport charge/capacité</vt:lpstr>
      <vt:lpstr>L’affermissement des OF suggérés</vt:lpstr>
      <vt:lpstr>Les OF fermes</vt:lpstr>
      <vt:lpstr>Calcul des besoins régénératif  ou par écarts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Prélude Production 4</dc:title>
  <dc:creator>Gérard Baglin</dc:creator>
  <cp:lastModifiedBy>GERARD</cp:lastModifiedBy>
  <cp:revision>118</cp:revision>
  <dcterms:created xsi:type="dcterms:W3CDTF">1998-11-03T06:54:19Z</dcterms:created>
  <dcterms:modified xsi:type="dcterms:W3CDTF">2015-11-22T09:49:29Z</dcterms:modified>
</cp:coreProperties>
</file>