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66" r:id="rId2"/>
    <p:sldId id="294" r:id="rId3"/>
    <p:sldId id="274" r:id="rId4"/>
    <p:sldId id="267" r:id="rId5"/>
    <p:sldId id="286" r:id="rId6"/>
    <p:sldId id="292" r:id="rId7"/>
    <p:sldId id="287" r:id="rId8"/>
    <p:sldId id="288" r:id="rId9"/>
    <p:sldId id="290" r:id="rId10"/>
    <p:sldId id="291" r:id="rId11"/>
    <p:sldId id="289" r:id="rId12"/>
    <p:sldId id="269" r:id="rId13"/>
    <p:sldId id="270" r:id="rId14"/>
    <p:sldId id="282" r:id="rId15"/>
    <p:sldId id="281" r:id="rId16"/>
    <p:sldId id="275" r:id="rId17"/>
    <p:sldId id="278" r:id="rId18"/>
    <p:sldId id="277" r:id="rId19"/>
    <p:sldId id="285" r:id="rId20"/>
    <p:sldId id="279" r:id="rId21"/>
    <p:sldId id="293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000099"/>
    <a:srgbClr val="3366CC"/>
    <a:srgbClr val="336699"/>
    <a:srgbClr val="66FF33"/>
    <a:srgbClr val="FFFF00"/>
    <a:srgbClr val="33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4681" autoAdjust="0"/>
  </p:normalViewPr>
  <p:slideViewPr>
    <p:cSldViewPr>
      <p:cViewPr varScale="1">
        <p:scale>
          <a:sx n="113" d="100"/>
          <a:sy n="113" d="100"/>
        </p:scale>
        <p:origin x="-150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7CAB1E1-92D8-42F5-9463-75059E5D172C}" type="datetime1">
              <a:rPr lang="fr-FR"/>
              <a:pPr/>
              <a:t>06/01/2017</a:t>
            </a:fld>
            <a:endParaRPr lang="fr-FR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F1FC1CD-9EF2-43E7-9986-8489D2B51132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0FF76E8B-8C69-4782-B91E-BFBF8BD1B903}" type="datetime1">
              <a:rPr lang="en-US"/>
              <a:pPr/>
              <a:t>1/6/2017</a:t>
            </a:fld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0F072928-30A8-46EF-A45E-E79CDF02DDF7}" type="slidenum">
              <a:rPr lang="en-US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D8FB18AD-AA3B-4B49-B95E-83C54CC564A2}" type="datetime1">
              <a:rPr lang="en-US"/>
              <a:pPr/>
              <a:t>1/6/2017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D99DD6-2EC2-474A-A974-6A8DD64CA658}" type="slidenum">
              <a:rPr lang="en-US"/>
              <a:pPr/>
              <a:t>2</a:t>
            </a:fld>
            <a:endParaRPr lang="en-US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59275"/>
            <a:ext cx="5029200" cy="4132263"/>
          </a:xfrm>
          <a:noFill/>
          <a:ln/>
        </p:spPr>
        <p:txBody>
          <a:bodyPr lIns="88115" tIns="43284" rIns="88115" bIns="43284"/>
          <a:lstStyle/>
          <a:p>
            <a:pPr defTabSz="965200">
              <a:spcBef>
                <a:spcPct val="0"/>
              </a:spcBef>
            </a:pPr>
            <a:r>
              <a:rPr lang="fr-FR" sz="2500"/>
              <a:t>A gauche en jaune, le bloc de gestion des données techniques</a:t>
            </a:r>
          </a:p>
          <a:p>
            <a:pPr defTabSz="965200">
              <a:spcBef>
                <a:spcPct val="0"/>
              </a:spcBef>
            </a:pPr>
            <a:r>
              <a:rPr lang="fr-FR" sz="2500"/>
              <a:t>Cliquer sur un pavé pour accéder directement à la diapo détaillée</a:t>
            </a:r>
          </a:p>
          <a:p>
            <a:pPr defTabSz="965200">
              <a:spcBef>
                <a:spcPct val="0"/>
              </a:spcBef>
            </a:pPr>
            <a:r>
              <a:rPr lang="fr-FR" sz="2500"/>
              <a:t>Des boutons RETOUR figurent sur ces diapo pour revenir ici.</a:t>
            </a:r>
          </a:p>
        </p:txBody>
      </p:sp>
      <p:sp>
        <p:nvSpPr>
          <p:cNvPr id="6451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96988" y="798513"/>
            <a:ext cx="4265612" cy="3198812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C1EE60-E070-4026-89AC-177139C456D1}" type="datetime1">
              <a:rPr lang="en-US"/>
              <a:pPr/>
              <a:t>1/6/2017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81B29A-D6AD-4244-BDC2-0326AC9263E3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2D073E-41E2-4EC3-83C3-D3D2C69C829E}" type="datetime1">
              <a:rPr lang="en-US"/>
              <a:pPr/>
              <a:t>1/6/2017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60B9C2-4A51-4B82-A676-F2F9786AA39D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400800" y="152400"/>
            <a:ext cx="2057400" cy="59436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019800" cy="59436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C2C20C-A0CF-40CA-9531-76B934B93F29}" type="datetime1">
              <a:rPr lang="en-US"/>
              <a:pPr/>
              <a:t>1/6/2017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226F5E-BB1A-4BB6-ABC5-C931213B6135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1932E9-A447-4BD6-A8CB-92936634FBF9}" type="datetime1">
              <a:rPr lang="en-US"/>
              <a:pPr/>
              <a:t>1/6/2017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1067DD-2FD4-4E7A-8227-F5AADDAD8DAC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7A40F7-F6AC-496D-87B7-4BBE557A14C2}" type="datetime1">
              <a:rPr lang="en-US"/>
              <a:pPr/>
              <a:t>1/6/2017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4D8D4E-7D8B-44CC-9959-EE8282671C5E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8B026DF-A32F-41AF-ADCF-9721BCEE8786}" type="datetime1">
              <a:rPr lang="en-US"/>
              <a:pPr/>
              <a:t>1/6/2017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DD8212-EEED-4740-BE7C-C6FCE7C0B34C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4ABD3B-F670-4983-88A6-A112A1951476}" type="datetime1">
              <a:rPr lang="en-US"/>
              <a:pPr/>
              <a:t>1/6/2017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9846BC-EACD-4076-A58C-33C43DEC129D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8D4134-6C59-4FD4-B510-64629E67CC53}" type="datetime1">
              <a:rPr lang="en-US"/>
              <a:pPr/>
              <a:t>1/6/2017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FC7017-A67F-486D-B6BF-142EAEC68950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B8EF8D6-58ED-45C0-B5D1-253D9331A1E2}" type="datetime1">
              <a:rPr lang="en-US"/>
              <a:pPr/>
              <a:t>1/6/2017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078D44-AED6-4FBC-B858-6E751FEE89AB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9BCD4A6-042A-4A61-8EE7-B48512947D1F}" type="datetime1">
              <a:rPr lang="en-US"/>
              <a:pPr/>
              <a:t>1/6/2017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ACF00C-93BA-40ED-B322-8B0BEE5476A9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BD8752-C3A9-4E04-BB2D-099195A256FF}" type="datetime1">
              <a:rPr lang="en-US"/>
              <a:pPr/>
              <a:t>1/6/2017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AE9C34-A03F-4696-8F68-695E4F1B23BC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 style du titre du masque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77000"/>
            <a:ext cx="19050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DC96D56D-898F-48B1-AFFE-EFE237F37631}" type="datetime1">
              <a:rPr lang="en-US"/>
              <a:pPr/>
              <a:t>1/6/2017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77000"/>
            <a:ext cx="19050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E9D0F3A-F661-40E3-AD92-0AD6AA113664}" type="slidenum">
              <a:rPr lang="en-US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13" Type="http://schemas.openxmlformats.org/officeDocument/2006/relationships/slide" Target="slide2.xml"/><Relationship Id="rId3" Type="http://schemas.openxmlformats.org/officeDocument/2006/relationships/slide" Target="slide16.xml"/><Relationship Id="rId7" Type="http://schemas.openxmlformats.org/officeDocument/2006/relationships/slide" Target="slide7.xml"/><Relationship Id="rId12" Type="http://schemas.openxmlformats.org/officeDocument/2006/relationships/slide" Target="slide1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0.xml"/><Relationship Id="rId11" Type="http://schemas.openxmlformats.org/officeDocument/2006/relationships/slide" Target="slide6.xml"/><Relationship Id="rId5" Type="http://schemas.openxmlformats.org/officeDocument/2006/relationships/slide" Target="slide9.xml"/><Relationship Id="rId10" Type="http://schemas.openxmlformats.org/officeDocument/2006/relationships/slide" Target="slide12.xml"/><Relationship Id="rId4" Type="http://schemas.openxmlformats.org/officeDocument/2006/relationships/slide" Target="slide17.xml"/><Relationship Id="rId9" Type="http://schemas.openxmlformats.org/officeDocument/2006/relationships/slide" Target="slide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algn="ctr"/>
            <a:r>
              <a:rPr lang="en-US" dirty="0" smtClean="0"/>
              <a:t>e-Prelude.com</a:t>
            </a:r>
            <a:endParaRPr lang="en-US" dirty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>
                <a:solidFill>
                  <a:srgbClr val="339933"/>
                </a:solidFill>
              </a:rPr>
              <a:t>Tour - session 1</a:t>
            </a:r>
          </a:p>
          <a:p>
            <a:endParaRPr lang="en-US">
              <a:solidFill>
                <a:srgbClr val="339933"/>
              </a:solidFill>
            </a:endParaRPr>
          </a:p>
          <a:p>
            <a:r>
              <a:rPr lang="en-US"/>
              <a:t>Items Maintenance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132856"/>
            <a:ext cx="8783414" cy="3168352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5BB1D-034B-4BFB-92BF-6DA5E3E0A98D}" type="slidenum">
              <a:rPr lang="en-US"/>
              <a:pPr/>
              <a:t>10</a:t>
            </a:fld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Payment Mode Table</a:t>
            </a:r>
          </a:p>
        </p:txBody>
      </p:sp>
      <p:sp>
        <p:nvSpPr>
          <p:cNvPr id="46084" name="AutoShape 4"/>
          <p:cNvSpPr>
            <a:spLocks noChangeArrowheads="1"/>
          </p:cNvSpPr>
          <p:nvPr/>
        </p:nvSpPr>
        <p:spPr bwMode="auto">
          <a:xfrm>
            <a:off x="5651500" y="3303165"/>
            <a:ext cx="3352800" cy="762000"/>
          </a:xfrm>
          <a:prstGeom prst="wedgeRoundRectCallout">
            <a:avLst>
              <a:gd name="adj1" fmla="val -102333"/>
              <a:gd name="adj2" fmla="val -5268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indent="19050" algn="ctr"/>
            <a:r>
              <a:rPr lang="en-US" b="1">
                <a:latin typeface="Arial" charset="0"/>
              </a:rPr>
              <a:t>1. Enter the code ‘CHK’</a:t>
            </a:r>
          </a:p>
          <a:p>
            <a:pPr indent="19050" algn="ctr"/>
            <a:r>
              <a:rPr lang="en-US" b="1">
                <a:latin typeface="Arial" charset="0"/>
              </a:rPr>
              <a:t>then a description ‘Check’</a:t>
            </a:r>
          </a:p>
        </p:txBody>
      </p:sp>
      <p:sp>
        <p:nvSpPr>
          <p:cNvPr id="46085" name="AutoShape 5"/>
          <p:cNvSpPr>
            <a:spLocks noChangeArrowheads="1"/>
          </p:cNvSpPr>
          <p:nvPr/>
        </p:nvSpPr>
        <p:spPr bwMode="auto">
          <a:xfrm>
            <a:off x="827584" y="3734965"/>
            <a:ext cx="1512887" cy="457200"/>
          </a:xfrm>
          <a:prstGeom prst="wedgeRoundRectCallout">
            <a:avLst>
              <a:gd name="adj1" fmla="val 64680"/>
              <a:gd name="adj2" fmla="val -186962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b="1">
                <a:latin typeface="Arial" charset="0"/>
              </a:rPr>
              <a:t>3. Validate</a:t>
            </a:r>
          </a:p>
        </p:txBody>
      </p:sp>
      <p:sp>
        <p:nvSpPr>
          <p:cNvPr id="46089" name="AutoShape 9"/>
          <p:cNvSpPr>
            <a:spLocks noChangeArrowheads="1"/>
          </p:cNvSpPr>
          <p:nvPr/>
        </p:nvSpPr>
        <p:spPr bwMode="auto">
          <a:xfrm>
            <a:off x="4932363" y="5390728"/>
            <a:ext cx="2455862" cy="990600"/>
          </a:xfrm>
          <a:prstGeom prst="wedgeRoundRectCallout">
            <a:avLst>
              <a:gd name="adj1" fmla="val -73852"/>
              <a:gd name="adj2" fmla="val -135417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indent="19050" algn="ctr"/>
            <a:r>
              <a:rPr lang="en-US" b="1">
                <a:latin typeface="Arial" charset="0"/>
              </a:rPr>
              <a:t>2. Select options</a:t>
            </a:r>
          </a:p>
          <a:p>
            <a:pPr indent="19050" algn="ctr"/>
            <a:r>
              <a:rPr lang="en-US" b="1">
                <a:latin typeface="Arial" charset="0"/>
              </a:rPr>
              <a:t>- Cash</a:t>
            </a:r>
          </a:p>
          <a:p>
            <a:pPr indent="19050" algn="ctr"/>
            <a:r>
              <a:rPr lang="en-US" b="1">
                <a:latin typeface="Arial" charset="0"/>
              </a:rPr>
              <a:t>- None</a:t>
            </a:r>
          </a:p>
        </p:txBody>
      </p:sp>
      <p:sp>
        <p:nvSpPr>
          <p:cNvPr id="12" name="Text Box 1029"/>
          <p:cNvSpPr txBox="1">
            <a:spLocks noChangeArrowheads="1"/>
          </p:cNvSpPr>
          <p:nvPr/>
        </p:nvSpPr>
        <p:spPr bwMode="auto">
          <a:xfrm>
            <a:off x="755650" y="1066800"/>
            <a:ext cx="79311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339933"/>
                </a:solidFill>
              </a:rPr>
              <a:t>Access: </a:t>
            </a:r>
            <a:r>
              <a:rPr lang="en-US" sz="2400" dirty="0" smtClean="0">
                <a:solidFill>
                  <a:srgbClr val="000099"/>
                </a:solidFill>
              </a:rPr>
              <a:t>AR&amp;AP </a:t>
            </a:r>
            <a:r>
              <a:rPr lang="en-US" sz="2400" dirty="0" smtClean="0">
                <a:solidFill>
                  <a:srgbClr val="339933"/>
                </a:solidFill>
              </a:rPr>
              <a:t>Menu</a:t>
            </a:r>
            <a:r>
              <a:rPr lang="en-US" sz="2400" dirty="0">
                <a:solidFill>
                  <a:srgbClr val="339933"/>
                </a:solidFill>
              </a:rPr>
              <a:t>, </a:t>
            </a:r>
            <a:r>
              <a:rPr lang="en-US" sz="2400" dirty="0" smtClean="0">
                <a:solidFill>
                  <a:srgbClr val="339933"/>
                </a:solidFill>
              </a:rPr>
              <a:t/>
            </a:r>
            <a:br>
              <a:rPr lang="en-US" sz="2400" dirty="0" smtClean="0">
                <a:solidFill>
                  <a:srgbClr val="339933"/>
                </a:solidFill>
              </a:rPr>
            </a:br>
            <a:r>
              <a:rPr lang="en-US" sz="2400" dirty="0" smtClean="0">
                <a:solidFill>
                  <a:srgbClr val="000099"/>
                </a:solidFill>
              </a:rPr>
              <a:t>Payment Mode Table </a:t>
            </a:r>
            <a:r>
              <a:rPr lang="en-US" sz="2400" dirty="0">
                <a:solidFill>
                  <a:srgbClr val="000099"/>
                </a:solidFill>
              </a:rPr>
              <a:t>Maintenance</a:t>
            </a:r>
            <a:r>
              <a:rPr lang="en-US" sz="2400" dirty="0">
                <a:solidFill>
                  <a:srgbClr val="339933"/>
                </a:solidFill>
              </a:rPr>
              <a:t> </a:t>
            </a:r>
            <a:r>
              <a:rPr lang="en-US" sz="2400" dirty="0" smtClean="0">
                <a:solidFill>
                  <a:srgbClr val="339933"/>
                </a:solidFill>
              </a:rPr>
              <a:t>Option</a:t>
            </a:r>
            <a:endParaRPr lang="en-US" sz="2400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4" grpId="0" animBg="1" autoUpdateAnimBg="0"/>
      <p:bldP spid="46085" grpId="0" animBg="1" autoUpdateAnimBg="0"/>
      <p:bldP spid="46089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2325799"/>
            <a:ext cx="8892480" cy="2039305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BD240-1A80-4A32-B8EE-9872847DABD4}" type="slidenum">
              <a:rPr lang="en-US"/>
              <a:pPr/>
              <a:t>11</a:t>
            </a:fld>
            <a:endParaRPr lang="en-US" dirty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Item Category Table</a:t>
            </a:r>
          </a:p>
        </p:txBody>
      </p:sp>
      <p:sp>
        <p:nvSpPr>
          <p:cNvPr id="10" name="Text Box 1029"/>
          <p:cNvSpPr txBox="1">
            <a:spLocks noChangeArrowheads="1"/>
          </p:cNvSpPr>
          <p:nvPr/>
        </p:nvSpPr>
        <p:spPr bwMode="auto">
          <a:xfrm>
            <a:off x="755650" y="1066800"/>
            <a:ext cx="79311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339933"/>
                </a:solidFill>
              </a:rPr>
              <a:t>Access: </a:t>
            </a:r>
            <a:r>
              <a:rPr lang="en-US" sz="2400" dirty="0" smtClean="0">
                <a:solidFill>
                  <a:srgbClr val="000099"/>
                </a:solidFill>
              </a:rPr>
              <a:t>Engineering </a:t>
            </a:r>
            <a:r>
              <a:rPr lang="en-US" sz="2400" dirty="0" smtClean="0">
                <a:solidFill>
                  <a:srgbClr val="339933"/>
                </a:solidFill>
              </a:rPr>
              <a:t>Menu</a:t>
            </a:r>
            <a:r>
              <a:rPr lang="en-US" sz="2400" dirty="0">
                <a:solidFill>
                  <a:srgbClr val="339933"/>
                </a:solidFill>
              </a:rPr>
              <a:t>, </a:t>
            </a:r>
            <a:r>
              <a:rPr lang="en-US" sz="2400" dirty="0" smtClean="0">
                <a:solidFill>
                  <a:srgbClr val="339933"/>
                </a:solidFill>
              </a:rPr>
              <a:t/>
            </a:r>
            <a:br>
              <a:rPr lang="en-US" sz="2400" dirty="0" smtClean="0">
                <a:solidFill>
                  <a:srgbClr val="339933"/>
                </a:solidFill>
              </a:rPr>
            </a:br>
            <a:r>
              <a:rPr lang="en-US" sz="2400" dirty="0" smtClean="0">
                <a:solidFill>
                  <a:srgbClr val="000099"/>
                </a:solidFill>
              </a:rPr>
              <a:t>Item Category Table </a:t>
            </a:r>
            <a:r>
              <a:rPr lang="en-US" sz="2400" dirty="0">
                <a:solidFill>
                  <a:srgbClr val="000099"/>
                </a:solidFill>
              </a:rPr>
              <a:t>Maintenance</a:t>
            </a:r>
            <a:r>
              <a:rPr lang="en-US" sz="2400" dirty="0">
                <a:solidFill>
                  <a:srgbClr val="339933"/>
                </a:solidFill>
              </a:rPr>
              <a:t> </a:t>
            </a:r>
            <a:r>
              <a:rPr lang="en-US" sz="2400" dirty="0" smtClean="0">
                <a:solidFill>
                  <a:srgbClr val="339933"/>
                </a:solidFill>
              </a:rPr>
              <a:t>Option</a:t>
            </a:r>
            <a:endParaRPr lang="en-US" sz="2400" dirty="0">
              <a:solidFill>
                <a:srgbClr val="000099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411760" y="5013176"/>
            <a:ext cx="3252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Was created at folder creation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F6BAB-923F-46CA-9831-C1E07E106B41}" type="slidenum">
              <a:rPr lang="en-US"/>
              <a:pPr/>
              <a:t>12</a:t>
            </a:fld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7772400" cy="1143000"/>
          </a:xfrm>
        </p:spPr>
        <p:txBody>
          <a:bodyPr/>
          <a:lstStyle/>
          <a:p>
            <a:r>
              <a:rPr lang="en-US" sz="4000"/>
              <a:t>Item types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106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Two Item types depending on their source</a:t>
            </a:r>
          </a:p>
          <a:p>
            <a:pPr lvl="1">
              <a:lnSpc>
                <a:spcPct val="90000"/>
              </a:lnSpc>
            </a:pPr>
            <a:r>
              <a:rPr lang="en-US" sz="2400">
                <a:solidFill>
                  <a:srgbClr val="000099"/>
                </a:solidFill>
              </a:rPr>
              <a:t>Manufactured</a:t>
            </a:r>
            <a:r>
              <a:rPr lang="en-US" sz="2400"/>
              <a:t> items</a:t>
            </a:r>
            <a:endParaRPr lang="en-US" sz="2400">
              <a:solidFill>
                <a:srgbClr val="000099"/>
              </a:solidFill>
            </a:endParaRPr>
          </a:p>
          <a:p>
            <a:pPr lvl="2">
              <a:lnSpc>
                <a:spcPct val="90000"/>
              </a:lnSpc>
            </a:pPr>
            <a:r>
              <a:rPr lang="en-US" sz="2000"/>
              <a:t>They will have a </a:t>
            </a:r>
            <a:r>
              <a:rPr lang="en-US" sz="2000" b="1" i="1">
                <a:solidFill>
                  <a:srgbClr val="339933"/>
                </a:solidFill>
              </a:rPr>
              <a:t>routing</a:t>
            </a:r>
            <a:endParaRPr lang="en-US" sz="2000" b="1">
              <a:solidFill>
                <a:srgbClr val="339933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sz="2400">
                <a:solidFill>
                  <a:srgbClr val="000099"/>
                </a:solidFill>
              </a:rPr>
              <a:t>Purchased</a:t>
            </a:r>
            <a:r>
              <a:rPr lang="en-US" sz="2400"/>
              <a:t> items</a:t>
            </a:r>
            <a:endParaRPr lang="en-US" sz="2400">
              <a:solidFill>
                <a:srgbClr val="000099"/>
              </a:solidFill>
            </a:endParaRPr>
          </a:p>
          <a:p>
            <a:pPr lvl="2">
              <a:lnSpc>
                <a:spcPct val="90000"/>
              </a:lnSpc>
            </a:pPr>
            <a:r>
              <a:rPr lang="en-US" sz="2000"/>
              <a:t>They will have a preferred </a:t>
            </a:r>
            <a:r>
              <a:rPr lang="en-US" sz="2000" b="1" i="1">
                <a:solidFill>
                  <a:srgbClr val="339933"/>
                </a:solidFill>
              </a:rPr>
              <a:t>vendor</a:t>
            </a:r>
            <a:r>
              <a:rPr lang="en-US" sz="2000" b="1">
                <a:solidFill>
                  <a:srgbClr val="339933"/>
                </a:solidFill>
              </a:rPr>
              <a:t/>
            </a:r>
            <a:br>
              <a:rPr lang="en-US" sz="2000" b="1">
                <a:solidFill>
                  <a:srgbClr val="339933"/>
                </a:solidFill>
              </a:rPr>
            </a:br>
            <a:endParaRPr lang="en-US" sz="2000" b="1">
              <a:solidFill>
                <a:srgbClr val="339933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800"/>
              <a:t>To create an item, its type must be selected first </a:t>
            </a:r>
            <a:br>
              <a:rPr lang="en-US" sz="2800"/>
            </a:br>
            <a:r>
              <a:rPr lang="en-US" sz="2400">
                <a:solidFill>
                  <a:srgbClr val="000099"/>
                </a:solidFill>
              </a:rPr>
              <a:t>(the item type cannot be changed later)</a:t>
            </a:r>
          </a:p>
          <a:p>
            <a:pPr>
              <a:lnSpc>
                <a:spcPct val="90000"/>
              </a:lnSpc>
            </a:pPr>
            <a:endParaRPr lang="en-US" sz="2400">
              <a:solidFill>
                <a:srgbClr val="000099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 i="1">
                <a:solidFill>
                  <a:srgbClr val="000099"/>
                </a:solidFill>
              </a:rPr>
              <a:t>Note: there other item types which will be discussed later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925328"/>
            <a:ext cx="8532440" cy="3591904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sp>
        <p:nvSpPr>
          <p:cNvPr id="12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239000" y="6511180"/>
            <a:ext cx="1905000" cy="230188"/>
          </a:xfrm>
        </p:spPr>
        <p:txBody>
          <a:bodyPr/>
          <a:lstStyle/>
          <a:p>
            <a:fld id="{A608E894-BC57-417A-BE5F-9D7BD3ACCC29}" type="slidenum">
              <a:rPr lang="en-US"/>
              <a:pPr/>
              <a:t>13</a:t>
            </a:fld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15888"/>
            <a:ext cx="7772400" cy="865187"/>
          </a:xfrm>
        </p:spPr>
        <p:txBody>
          <a:bodyPr/>
          <a:lstStyle/>
          <a:p>
            <a:r>
              <a:rPr lang="en-US" sz="4000"/>
              <a:t>Creating Items</a:t>
            </a:r>
          </a:p>
        </p:txBody>
      </p:sp>
      <p:sp>
        <p:nvSpPr>
          <p:cNvPr id="19461" name="AutoShape 5"/>
          <p:cNvSpPr>
            <a:spLocks noChangeArrowheads="1"/>
          </p:cNvSpPr>
          <p:nvPr/>
        </p:nvSpPr>
        <p:spPr bwMode="auto">
          <a:xfrm>
            <a:off x="6660232" y="2346623"/>
            <a:ext cx="2057400" cy="685800"/>
          </a:xfrm>
          <a:prstGeom prst="wedgeRoundRectCallout">
            <a:avLst>
              <a:gd name="adj1" fmla="val -118786"/>
              <a:gd name="adj2" fmla="val 30790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/>
              <a:t>1- Select the</a:t>
            </a:r>
          </a:p>
          <a:p>
            <a:pPr algn="ctr"/>
            <a:r>
              <a:rPr lang="en-US" sz="1400" b="1"/>
              <a:t>item type</a:t>
            </a:r>
          </a:p>
        </p:txBody>
      </p:sp>
      <p:sp>
        <p:nvSpPr>
          <p:cNvPr id="19462" name="AutoShape 6"/>
          <p:cNvSpPr>
            <a:spLocks noChangeArrowheads="1"/>
          </p:cNvSpPr>
          <p:nvPr/>
        </p:nvSpPr>
        <p:spPr bwMode="auto">
          <a:xfrm>
            <a:off x="323528" y="2706663"/>
            <a:ext cx="1752600" cy="914400"/>
          </a:xfrm>
          <a:prstGeom prst="wedgeRoundRectCallout">
            <a:avLst>
              <a:gd name="adj1" fmla="val 95687"/>
              <a:gd name="adj2" fmla="val 7625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/>
              <a:t>2- Enter item code</a:t>
            </a:r>
          </a:p>
          <a:p>
            <a:pPr algn="ctr"/>
            <a:r>
              <a:rPr lang="en-US" sz="1400" b="1"/>
              <a:t>and its description</a:t>
            </a:r>
          </a:p>
        </p:txBody>
      </p:sp>
      <p:sp>
        <p:nvSpPr>
          <p:cNvPr id="19463" name="AutoShape 7"/>
          <p:cNvSpPr>
            <a:spLocks noChangeArrowheads="1"/>
          </p:cNvSpPr>
          <p:nvPr/>
        </p:nvSpPr>
        <p:spPr bwMode="auto">
          <a:xfrm>
            <a:off x="251520" y="3858791"/>
            <a:ext cx="1971675" cy="931862"/>
          </a:xfrm>
          <a:prstGeom prst="wedgeRoundRectCallout">
            <a:avLst>
              <a:gd name="adj1" fmla="val 91472"/>
              <a:gd name="adj2" fmla="val -73924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/>
              <a:t>3- Enter </a:t>
            </a:r>
          </a:p>
          <a:p>
            <a:pPr algn="ctr"/>
            <a:r>
              <a:rPr lang="en-US" sz="1400" b="1"/>
              <a:t>Unit of measure </a:t>
            </a:r>
          </a:p>
          <a:p>
            <a:pPr algn="ctr"/>
            <a:r>
              <a:rPr lang="en-US" sz="1400" b="1"/>
              <a:t>and warehouse codes</a:t>
            </a:r>
          </a:p>
        </p:txBody>
      </p:sp>
      <p:sp>
        <p:nvSpPr>
          <p:cNvPr id="19464" name="AutoShape 8"/>
          <p:cNvSpPr>
            <a:spLocks noChangeArrowheads="1"/>
          </p:cNvSpPr>
          <p:nvPr/>
        </p:nvSpPr>
        <p:spPr bwMode="auto">
          <a:xfrm>
            <a:off x="539552" y="5226943"/>
            <a:ext cx="1676400" cy="990600"/>
          </a:xfrm>
          <a:prstGeom prst="wedgeRoundRectCallout">
            <a:avLst>
              <a:gd name="adj1" fmla="val 70264"/>
              <a:gd name="adj2" fmla="val -127083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/>
              <a:t>4- Other optional </a:t>
            </a:r>
            <a:br>
              <a:rPr lang="en-US" sz="1400" b="1"/>
            </a:br>
            <a:r>
              <a:rPr lang="en-US" sz="1400" b="1"/>
              <a:t>information</a:t>
            </a:r>
          </a:p>
        </p:txBody>
      </p:sp>
      <p:sp>
        <p:nvSpPr>
          <p:cNvPr id="19469" name="AutoShape 13"/>
          <p:cNvSpPr>
            <a:spLocks noChangeArrowheads="1"/>
          </p:cNvSpPr>
          <p:nvPr/>
        </p:nvSpPr>
        <p:spPr bwMode="auto">
          <a:xfrm>
            <a:off x="3347864" y="5803007"/>
            <a:ext cx="2895600" cy="533400"/>
          </a:xfrm>
          <a:prstGeom prst="wedgeRoundRectCallout">
            <a:avLst>
              <a:gd name="adj1" fmla="val -38213"/>
              <a:gd name="adj2" fmla="val -114287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/>
              <a:t>5- Enter Selling price</a:t>
            </a:r>
          </a:p>
        </p:txBody>
      </p:sp>
      <p:sp>
        <p:nvSpPr>
          <p:cNvPr id="15" name="Text Box 1029"/>
          <p:cNvSpPr txBox="1">
            <a:spLocks noChangeArrowheads="1"/>
          </p:cNvSpPr>
          <p:nvPr/>
        </p:nvSpPr>
        <p:spPr bwMode="auto">
          <a:xfrm>
            <a:off x="467544" y="1124744"/>
            <a:ext cx="82088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339933"/>
                </a:solidFill>
              </a:rPr>
              <a:t>Access: </a:t>
            </a:r>
            <a:r>
              <a:rPr lang="en-US" sz="2400" dirty="0" smtClean="0">
                <a:solidFill>
                  <a:srgbClr val="000099"/>
                </a:solidFill>
              </a:rPr>
              <a:t>Engineering </a:t>
            </a:r>
            <a:r>
              <a:rPr lang="en-US" sz="2400" dirty="0" smtClean="0">
                <a:solidFill>
                  <a:srgbClr val="339933"/>
                </a:solidFill>
              </a:rPr>
              <a:t>Menu</a:t>
            </a:r>
            <a:r>
              <a:rPr lang="en-US" sz="2400" dirty="0">
                <a:solidFill>
                  <a:srgbClr val="339933"/>
                </a:solidFill>
              </a:rPr>
              <a:t>, </a:t>
            </a:r>
            <a:r>
              <a:rPr lang="en-US" sz="2400" dirty="0" smtClean="0">
                <a:solidFill>
                  <a:srgbClr val="000099"/>
                </a:solidFill>
              </a:rPr>
              <a:t>Item Table </a:t>
            </a:r>
            <a:r>
              <a:rPr lang="en-US" sz="2400" dirty="0">
                <a:solidFill>
                  <a:srgbClr val="000099"/>
                </a:solidFill>
              </a:rPr>
              <a:t>Maintenance</a:t>
            </a:r>
            <a:r>
              <a:rPr lang="en-US" sz="2400" dirty="0">
                <a:solidFill>
                  <a:srgbClr val="339933"/>
                </a:solidFill>
              </a:rPr>
              <a:t> </a:t>
            </a:r>
            <a:r>
              <a:rPr lang="en-US" sz="2400" dirty="0" smtClean="0">
                <a:solidFill>
                  <a:srgbClr val="339933"/>
                </a:solidFill>
              </a:rPr>
              <a:t>Option</a:t>
            </a:r>
            <a:endParaRPr lang="en-US" sz="2400" dirty="0">
              <a:solidFill>
                <a:srgbClr val="000099"/>
              </a:solidFill>
            </a:endParaRPr>
          </a:p>
        </p:txBody>
      </p:sp>
      <p:sp>
        <p:nvSpPr>
          <p:cNvPr id="16" name="AutoShape 6"/>
          <p:cNvSpPr>
            <a:spLocks noChangeArrowheads="1"/>
          </p:cNvSpPr>
          <p:nvPr/>
        </p:nvSpPr>
        <p:spPr bwMode="auto">
          <a:xfrm>
            <a:off x="611560" y="1988840"/>
            <a:ext cx="1420813" cy="457200"/>
          </a:xfrm>
          <a:prstGeom prst="wedgeRoundRectCallout">
            <a:avLst>
              <a:gd name="adj1" fmla="val 98700"/>
              <a:gd name="adj2" fmla="val 130702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b="1" dirty="0" smtClean="0">
                <a:latin typeface="Arial" charset="0"/>
              </a:rPr>
              <a:t>6. </a:t>
            </a:r>
            <a:r>
              <a:rPr lang="en-US" b="1" dirty="0">
                <a:latin typeface="Arial" charset="0"/>
              </a:rPr>
              <a:t>Validate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 animBg="1" autoUpdateAnimBg="0"/>
      <p:bldP spid="19462" grpId="0" animBg="1" autoUpdateAnimBg="0"/>
      <p:bldP spid="19463" grpId="0" animBg="1" autoUpdateAnimBg="0"/>
      <p:bldP spid="19464" grpId="0" animBg="1" autoUpdateAnimBg="0"/>
      <p:bldP spid="19469" grpId="0" animBg="1" autoUpdateAnimBg="0"/>
      <p:bldP spid="16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8DDDB-3795-4C47-AD81-5D93F5634DBB}" type="slidenum">
              <a:rPr lang="en-US"/>
              <a:pPr/>
              <a:t>14</a:t>
            </a:fld>
            <a:endParaRPr lang="en-US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188913"/>
            <a:ext cx="7772400" cy="1143000"/>
          </a:xfrm>
        </p:spPr>
        <p:txBody>
          <a:bodyPr/>
          <a:lstStyle/>
          <a:p>
            <a:r>
              <a:rPr lang="en-US"/>
              <a:t>Item Management parameters 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133600"/>
            <a:ext cx="8229600" cy="3429000"/>
          </a:xfrm>
        </p:spPr>
        <p:txBody>
          <a:bodyPr/>
          <a:lstStyle/>
          <a:p>
            <a:r>
              <a:rPr lang="en-US" sz="2800">
                <a:solidFill>
                  <a:srgbClr val="339933"/>
                </a:solidFill>
              </a:rPr>
              <a:t>Reorder policy</a:t>
            </a:r>
            <a:r>
              <a:rPr lang="en-US" sz="2800"/>
              <a:t> and </a:t>
            </a:r>
            <a:r>
              <a:rPr lang="en-US" sz="2800">
                <a:solidFill>
                  <a:srgbClr val="339933"/>
                </a:solidFill>
              </a:rPr>
              <a:t>Lot sizing rule</a:t>
            </a:r>
            <a:r>
              <a:rPr lang="en-US" sz="2800"/>
              <a:t> define the way the item will be planned</a:t>
            </a:r>
          </a:p>
          <a:p>
            <a:pPr lvl="1">
              <a:buFontTx/>
              <a:buNone/>
            </a:pPr>
            <a:endParaRPr lang="en-US" sz="2400"/>
          </a:p>
          <a:p>
            <a:r>
              <a:rPr lang="en-US" sz="2800"/>
              <a:t>The </a:t>
            </a:r>
            <a:r>
              <a:rPr lang="en-US" sz="2800">
                <a:solidFill>
                  <a:srgbClr val="339933"/>
                </a:solidFill>
              </a:rPr>
              <a:t>Lead Time</a:t>
            </a:r>
            <a:r>
              <a:rPr lang="en-US" sz="2800"/>
              <a:t> specifies the number of days normally required to get items</a:t>
            </a:r>
            <a:endParaRPr lang="en-US"/>
          </a:p>
          <a:p>
            <a:pPr lvl="1"/>
            <a:r>
              <a:rPr lang="en-US"/>
              <a:t>from a vendor (purchased items)</a:t>
            </a:r>
          </a:p>
          <a:p>
            <a:pPr lvl="1"/>
            <a:r>
              <a:rPr lang="en-US"/>
              <a:t>from the plant (manufactured items)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257369"/>
            <a:ext cx="8820472" cy="3331871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sp>
        <p:nvSpPr>
          <p:cNvPr id="10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3D2B5-6255-4CCD-ACDD-960109F413E0}" type="slidenum">
              <a:rPr lang="en-US"/>
              <a:pPr/>
              <a:t>15</a:t>
            </a:fld>
            <a:endParaRPr lang="en-US"/>
          </a:p>
        </p:txBody>
      </p:sp>
      <p:sp>
        <p:nvSpPr>
          <p:cNvPr id="3379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Creating Items</a:t>
            </a:r>
          </a:p>
        </p:txBody>
      </p:sp>
      <p:sp>
        <p:nvSpPr>
          <p:cNvPr id="33796" name="AutoShape 1028"/>
          <p:cNvSpPr>
            <a:spLocks noChangeArrowheads="1"/>
          </p:cNvSpPr>
          <p:nvPr/>
        </p:nvSpPr>
        <p:spPr bwMode="auto">
          <a:xfrm>
            <a:off x="5076056" y="2852936"/>
            <a:ext cx="2209800" cy="838200"/>
          </a:xfrm>
          <a:prstGeom prst="wedgeRoundRectCallout">
            <a:avLst>
              <a:gd name="adj1" fmla="val -77069"/>
              <a:gd name="adj2" fmla="val 92019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 dirty="0" smtClean="0"/>
              <a:t>1- </a:t>
            </a:r>
            <a:r>
              <a:rPr lang="en-US" sz="1400" b="1" dirty="0"/>
              <a:t>Select</a:t>
            </a:r>
          </a:p>
          <a:p>
            <a:pPr algn="ctr"/>
            <a:r>
              <a:rPr lang="en-US" sz="1400" b="1" dirty="0"/>
              <a:t>the reorder policy</a:t>
            </a:r>
          </a:p>
          <a:p>
            <a:pPr algn="ctr"/>
            <a:r>
              <a:rPr lang="en-US" sz="1400" b="1" dirty="0"/>
              <a:t>in the drop-down list</a:t>
            </a:r>
          </a:p>
        </p:txBody>
      </p:sp>
      <p:sp>
        <p:nvSpPr>
          <p:cNvPr id="33797" name="AutoShape 1029"/>
          <p:cNvSpPr>
            <a:spLocks noChangeArrowheads="1"/>
          </p:cNvSpPr>
          <p:nvPr/>
        </p:nvSpPr>
        <p:spPr bwMode="auto">
          <a:xfrm>
            <a:off x="4572000" y="5013176"/>
            <a:ext cx="2590800" cy="609600"/>
          </a:xfrm>
          <a:prstGeom prst="wedgeRoundRectCallout">
            <a:avLst>
              <a:gd name="adj1" fmla="val -53488"/>
              <a:gd name="adj2" fmla="val -15230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 dirty="0" smtClean="0"/>
              <a:t>2- </a:t>
            </a:r>
            <a:r>
              <a:rPr lang="en-US" sz="1400" b="1" dirty="0"/>
              <a:t>Select</a:t>
            </a:r>
          </a:p>
          <a:p>
            <a:pPr algn="ctr"/>
            <a:r>
              <a:rPr lang="en-US" sz="1400" b="1" dirty="0"/>
              <a:t>the lot sizing rule</a:t>
            </a:r>
          </a:p>
        </p:txBody>
      </p:sp>
      <p:sp>
        <p:nvSpPr>
          <p:cNvPr id="33798" name="AutoShape 1030"/>
          <p:cNvSpPr>
            <a:spLocks noChangeArrowheads="1"/>
          </p:cNvSpPr>
          <p:nvPr/>
        </p:nvSpPr>
        <p:spPr bwMode="auto">
          <a:xfrm>
            <a:off x="899592" y="5661248"/>
            <a:ext cx="1905000" cy="609600"/>
          </a:xfrm>
          <a:prstGeom prst="wedgeRoundRectCallout">
            <a:avLst>
              <a:gd name="adj1" fmla="val 65744"/>
              <a:gd name="adj2" fmla="val -160470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 dirty="0" smtClean="0"/>
              <a:t>3- </a:t>
            </a:r>
            <a:r>
              <a:rPr lang="en-US" sz="1400" b="1" dirty="0"/>
              <a:t>Enter</a:t>
            </a:r>
          </a:p>
          <a:p>
            <a:pPr algn="ctr"/>
            <a:r>
              <a:rPr lang="en-US" sz="1400" b="1" dirty="0"/>
              <a:t>the lead time</a:t>
            </a:r>
          </a:p>
        </p:txBody>
      </p:sp>
      <p:sp>
        <p:nvSpPr>
          <p:cNvPr id="33799" name="AutoShape 1031"/>
          <p:cNvSpPr>
            <a:spLocks noChangeArrowheads="1"/>
          </p:cNvSpPr>
          <p:nvPr/>
        </p:nvSpPr>
        <p:spPr bwMode="auto">
          <a:xfrm>
            <a:off x="251520" y="4005064"/>
            <a:ext cx="1143000" cy="609600"/>
          </a:xfrm>
          <a:prstGeom prst="wedgeRoundRectCallout">
            <a:avLst>
              <a:gd name="adj1" fmla="val 147101"/>
              <a:gd name="adj2" fmla="val -176961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 dirty="0" smtClean="0"/>
              <a:t>4-Validate</a:t>
            </a:r>
            <a:endParaRPr lang="en-US" sz="1400" b="1" dirty="0"/>
          </a:p>
        </p:txBody>
      </p:sp>
      <p:sp>
        <p:nvSpPr>
          <p:cNvPr id="13" name="Text Box 1029"/>
          <p:cNvSpPr txBox="1">
            <a:spLocks noChangeArrowheads="1"/>
          </p:cNvSpPr>
          <p:nvPr/>
        </p:nvSpPr>
        <p:spPr bwMode="auto">
          <a:xfrm>
            <a:off x="467544" y="1124744"/>
            <a:ext cx="82088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339933"/>
                </a:solidFill>
              </a:rPr>
              <a:t>Access: </a:t>
            </a:r>
            <a:r>
              <a:rPr lang="en-US" sz="2400" dirty="0" smtClean="0">
                <a:solidFill>
                  <a:srgbClr val="000099"/>
                </a:solidFill>
              </a:rPr>
              <a:t>Planning </a:t>
            </a:r>
            <a:r>
              <a:rPr lang="en-US" sz="2400" dirty="0" smtClean="0">
                <a:solidFill>
                  <a:srgbClr val="339933"/>
                </a:solidFill>
              </a:rPr>
              <a:t>Menu</a:t>
            </a:r>
            <a:r>
              <a:rPr lang="en-US" sz="2400" dirty="0">
                <a:solidFill>
                  <a:srgbClr val="339933"/>
                </a:solidFill>
              </a:rPr>
              <a:t>, </a:t>
            </a:r>
            <a:r>
              <a:rPr lang="en-US" sz="2400" dirty="0" smtClean="0">
                <a:solidFill>
                  <a:srgbClr val="000099"/>
                </a:solidFill>
              </a:rPr>
              <a:t>Item Reorder Policy </a:t>
            </a:r>
            <a:r>
              <a:rPr lang="en-US" sz="2400" dirty="0" smtClean="0">
                <a:solidFill>
                  <a:srgbClr val="339933"/>
                </a:solidFill>
              </a:rPr>
              <a:t>Option</a:t>
            </a:r>
            <a:endParaRPr lang="en-US" sz="2400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 animBg="1" autoUpdateAnimBg="0"/>
      <p:bldP spid="33797" grpId="0" animBg="1" autoUpdateAnimBg="0"/>
      <p:bldP spid="33798" grpId="0" animBg="1" autoUpdateAnimBg="0"/>
      <p:bldP spid="33799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689645"/>
            <a:ext cx="8748464" cy="3611563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sp>
        <p:nvSpPr>
          <p:cNvPr id="10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50C72-0F4B-483A-8903-65FB11B76C54}" type="slidenum">
              <a:rPr lang="en-US"/>
              <a:pPr/>
              <a:t>16</a:t>
            </a:fld>
            <a:endParaRPr 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Vendor Entry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914400" y="1143000"/>
            <a:ext cx="6705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339933"/>
                </a:solidFill>
              </a:rPr>
              <a:t>Access: </a:t>
            </a:r>
            <a:r>
              <a:rPr lang="en-US" sz="2000">
                <a:solidFill>
                  <a:srgbClr val="000099"/>
                </a:solidFill>
              </a:rPr>
              <a:t>Purchasing</a:t>
            </a:r>
            <a:r>
              <a:rPr lang="en-US" sz="2000">
                <a:solidFill>
                  <a:srgbClr val="339933"/>
                </a:solidFill>
              </a:rPr>
              <a:t> Menu, </a:t>
            </a:r>
            <a:r>
              <a:rPr lang="en-US" sz="2000">
                <a:solidFill>
                  <a:srgbClr val="000099"/>
                </a:solidFill>
              </a:rPr>
              <a:t>Vendor Maintenance</a:t>
            </a:r>
            <a:r>
              <a:rPr lang="en-US" sz="2000">
                <a:solidFill>
                  <a:srgbClr val="339933"/>
                </a:solidFill>
              </a:rPr>
              <a:t> Option</a:t>
            </a:r>
          </a:p>
        </p:txBody>
      </p:sp>
      <p:sp>
        <p:nvSpPr>
          <p:cNvPr id="24586" name="AutoShape 10"/>
          <p:cNvSpPr>
            <a:spLocks noChangeArrowheads="1"/>
          </p:cNvSpPr>
          <p:nvPr/>
        </p:nvSpPr>
        <p:spPr bwMode="auto">
          <a:xfrm>
            <a:off x="5076825" y="4868863"/>
            <a:ext cx="3733800" cy="504353"/>
          </a:xfrm>
          <a:prstGeom prst="wedgeRoundRectCallout">
            <a:avLst>
              <a:gd name="adj1" fmla="val -85217"/>
              <a:gd name="adj2" fmla="val -55486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indent="19050" algn="ctr"/>
            <a:r>
              <a:rPr lang="en-US" b="1" dirty="0" smtClean="0">
                <a:latin typeface="Arial" charset="0"/>
              </a:rPr>
              <a:t>3. </a:t>
            </a:r>
            <a:r>
              <a:rPr lang="en-US" b="1" dirty="0">
                <a:latin typeface="Arial" charset="0"/>
              </a:rPr>
              <a:t>Select payment term </a:t>
            </a:r>
            <a:r>
              <a:rPr lang="en-US" b="1" dirty="0" smtClean="0">
                <a:latin typeface="Arial" charset="0"/>
              </a:rPr>
              <a:t>30EOM’</a:t>
            </a:r>
            <a:endParaRPr lang="en-US" b="1" dirty="0">
              <a:latin typeface="Arial" charset="0"/>
            </a:endParaRPr>
          </a:p>
        </p:txBody>
      </p:sp>
      <p:sp>
        <p:nvSpPr>
          <p:cNvPr id="24588" name="AutoShape 12"/>
          <p:cNvSpPr>
            <a:spLocks noChangeArrowheads="1"/>
          </p:cNvSpPr>
          <p:nvPr/>
        </p:nvSpPr>
        <p:spPr bwMode="auto">
          <a:xfrm>
            <a:off x="5148263" y="2781300"/>
            <a:ext cx="3505200" cy="1046163"/>
          </a:xfrm>
          <a:prstGeom prst="wedgeRoundRectCallout">
            <a:avLst>
              <a:gd name="adj1" fmla="val -90610"/>
              <a:gd name="adj2" fmla="val -42513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indent="19050" algn="ctr"/>
            <a:r>
              <a:rPr lang="en-US" b="1">
                <a:latin typeface="Arial" charset="0"/>
              </a:rPr>
              <a:t>1. Enter its code</a:t>
            </a:r>
            <a:br>
              <a:rPr lang="en-US" b="1">
                <a:latin typeface="Arial" charset="0"/>
              </a:rPr>
            </a:br>
            <a:r>
              <a:rPr lang="en-US" b="1">
                <a:latin typeface="Arial" charset="0"/>
              </a:rPr>
              <a:t>and its name</a:t>
            </a:r>
          </a:p>
          <a:p>
            <a:pPr indent="19050" algn="ctr"/>
            <a:r>
              <a:rPr lang="en-US" b="1">
                <a:latin typeface="Arial" charset="0"/>
              </a:rPr>
              <a:t>(other fields are optional)</a:t>
            </a:r>
          </a:p>
        </p:txBody>
      </p:sp>
      <p:sp>
        <p:nvSpPr>
          <p:cNvPr id="24590" name="AutoShape 14"/>
          <p:cNvSpPr>
            <a:spLocks noChangeArrowheads="1"/>
          </p:cNvSpPr>
          <p:nvPr/>
        </p:nvSpPr>
        <p:spPr bwMode="auto">
          <a:xfrm>
            <a:off x="971550" y="3284538"/>
            <a:ext cx="1420813" cy="457200"/>
          </a:xfrm>
          <a:prstGeom prst="wedgeRoundRectCallout">
            <a:avLst>
              <a:gd name="adj1" fmla="val 68175"/>
              <a:gd name="adj2" fmla="val -194791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b="1" dirty="0" smtClean="0">
                <a:latin typeface="Arial" charset="0"/>
              </a:rPr>
              <a:t>4. </a:t>
            </a:r>
            <a:r>
              <a:rPr lang="en-US" b="1" dirty="0">
                <a:latin typeface="Arial" charset="0"/>
              </a:rPr>
              <a:t>Validate</a:t>
            </a:r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5229225" y="3933056"/>
            <a:ext cx="3733800" cy="762000"/>
          </a:xfrm>
          <a:prstGeom prst="wedgeRoundRectCallout">
            <a:avLst>
              <a:gd name="adj1" fmla="val -97289"/>
              <a:gd name="adj2" fmla="val 18880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indent="19050" algn="ctr"/>
            <a:r>
              <a:rPr lang="en-US" b="1" dirty="0">
                <a:latin typeface="Arial" charset="0"/>
              </a:rPr>
              <a:t>2. </a:t>
            </a:r>
            <a:r>
              <a:rPr lang="en-US" b="1" dirty="0" smtClean="0">
                <a:latin typeface="Arial" charset="0"/>
              </a:rPr>
              <a:t>Enter the usual delivery lead time</a:t>
            </a:r>
            <a:endParaRPr lang="en-US" b="1" dirty="0">
              <a:latin typeface="Arial" charset="0"/>
            </a:endParaRPr>
          </a:p>
        </p:txBody>
      </p:sp>
      <p:sp>
        <p:nvSpPr>
          <p:cNvPr id="12" name="AutoShape 14"/>
          <p:cNvSpPr>
            <a:spLocks noChangeArrowheads="1"/>
          </p:cNvSpPr>
          <p:nvPr/>
        </p:nvSpPr>
        <p:spPr bwMode="auto">
          <a:xfrm>
            <a:off x="899592" y="4221088"/>
            <a:ext cx="1420813" cy="457200"/>
          </a:xfrm>
          <a:prstGeom prst="wedgeRoundRectCallout">
            <a:avLst>
              <a:gd name="adj1" fmla="val 159726"/>
              <a:gd name="adj2" fmla="val -391974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b="1" dirty="0" smtClean="0">
                <a:latin typeface="Arial" charset="0"/>
              </a:rPr>
              <a:t>5. </a:t>
            </a:r>
            <a:r>
              <a:rPr lang="en-US" b="1" dirty="0" smtClean="0">
                <a:latin typeface="Arial" charset="0"/>
              </a:rPr>
              <a:t>Catalog</a:t>
            </a:r>
            <a:endParaRPr lang="en-US" b="1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6" grpId="0" animBg="1" autoUpdateAnimBg="0"/>
      <p:bldP spid="24588" grpId="0" animBg="1" autoUpdateAnimBg="0"/>
      <p:bldP spid="24590" grpId="0" animBg="1" autoUpdateAnimBg="0"/>
      <p:bldP spid="11" grpId="0" animBg="1" autoUpdateAnimBg="0"/>
      <p:bldP spid="12" grpId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986589"/>
            <a:ext cx="8640960" cy="2666547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955F-8376-4CB1-BB9C-12869B25DD2B}" type="slidenum">
              <a:rPr lang="en-US"/>
              <a:pPr/>
              <a:t>17</a:t>
            </a:fld>
            <a:endParaRPr 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Vendor </a:t>
            </a:r>
            <a:r>
              <a:rPr lang="en-US" sz="4000" dirty="0" smtClean="0"/>
              <a:t>Catalog</a:t>
            </a:r>
            <a:endParaRPr lang="en-US" sz="4000" dirty="0"/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6491288" y="1676400"/>
            <a:ext cx="2041525" cy="960438"/>
          </a:xfrm>
          <a:prstGeom prst="wedgeRoundRectCallout">
            <a:avLst>
              <a:gd name="adj1" fmla="val -181774"/>
              <a:gd name="adj2" fmla="val 119614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 dirty="0"/>
              <a:t>1 – Enter </a:t>
            </a:r>
            <a:r>
              <a:rPr lang="en-US" sz="1400" b="1" dirty="0" smtClean="0"/>
              <a:t>Item </a:t>
            </a:r>
            <a:r>
              <a:rPr lang="en-US" sz="1400" b="1" dirty="0"/>
              <a:t/>
            </a:r>
            <a:br>
              <a:rPr lang="en-US" sz="1400" b="1" dirty="0"/>
            </a:br>
            <a:r>
              <a:rPr lang="en-US" sz="1400" b="1" dirty="0"/>
              <a:t>code (or pick it </a:t>
            </a:r>
            <a:br>
              <a:rPr lang="en-US" sz="1400" b="1" dirty="0"/>
            </a:br>
            <a:r>
              <a:rPr lang="en-US" sz="1400" b="1" dirty="0"/>
              <a:t>in the </a:t>
            </a:r>
            <a:r>
              <a:rPr lang="en-US" sz="1400" b="1" dirty="0" smtClean="0"/>
              <a:t>drop-down list</a:t>
            </a:r>
            <a:r>
              <a:rPr lang="en-US" sz="1400" b="1" dirty="0"/>
              <a:t>)</a:t>
            </a:r>
          </a:p>
        </p:txBody>
      </p:sp>
      <p:sp>
        <p:nvSpPr>
          <p:cNvPr id="11" name="AutoShape 8"/>
          <p:cNvSpPr>
            <a:spLocks noChangeArrowheads="1"/>
          </p:cNvSpPr>
          <p:nvPr/>
        </p:nvSpPr>
        <p:spPr bwMode="auto">
          <a:xfrm>
            <a:off x="5076824" y="5660826"/>
            <a:ext cx="2591519" cy="762000"/>
          </a:xfrm>
          <a:prstGeom prst="wedgeRoundRectCallout">
            <a:avLst>
              <a:gd name="adj1" fmla="val -112201"/>
              <a:gd name="adj2" fmla="val -23609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 dirty="0"/>
              <a:t>3 – Enter vendor </a:t>
            </a:r>
            <a:br>
              <a:rPr lang="en-US" sz="1400" b="1" dirty="0"/>
            </a:br>
            <a:r>
              <a:rPr lang="en-US" sz="1400" b="1" dirty="0"/>
              <a:t>lead </a:t>
            </a:r>
            <a:r>
              <a:rPr lang="en-US" sz="1400" b="1" dirty="0" smtClean="0"/>
              <a:t>time for the item</a:t>
            </a:r>
            <a:endParaRPr lang="en-US" sz="1400" b="1" dirty="0"/>
          </a:p>
        </p:txBody>
      </p:sp>
      <p:sp>
        <p:nvSpPr>
          <p:cNvPr id="12" name="AutoShape 9"/>
          <p:cNvSpPr>
            <a:spLocks noChangeArrowheads="1"/>
          </p:cNvSpPr>
          <p:nvPr/>
        </p:nvSpPr>
        <p:spPr bwMode="auto">
          <a:xfrm>
            <a:off x="395288" y="4292401"/>
            <a:ext cx="1287462" cy="609600"/>
          </a:xfrm>
          <a:prstGeom prst="wedgeRoundRectCallout">
            <a:avLst>
              <a:gd name="adj1" fmla="val 123387"/>
              <a:gd name="adj2" fmla="val -272428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/>
              <a:t>4</a:t>
            </a:r>
            <a:r>
              <a:rPr lang="en-US"/>
              <a:t> </a:t>
            </a:r>
            <a:r>
              <a:rPr lang="en-US" b="1"/>
              <a:t>–</a:t>
            </a:r>
            <a:r>
              <a:rPr lang="en-US" sz="1400" b="1"/>
              <a:t> Validate</a:t>
            </a:r>
          </a:p>
        </p:txBody>
      </p:sp>
      <p:sp>
        <p:nvSpPr>
          <p:cNvPr id="13" name="AutoShape 18"/>
          <p:cNvSpPr>
            <a:spLocks noChangeArrowheads="1"/>
          </p:cNvSpPr>
          <p:nvPr/>
        </p:nvSpPr>
        <p:spPr bwMode="auto">
          <a:xfrm>
            <a:off x="5724525" y="4005064"/>
            <a:ext cx="1676400" cy="762000"/>
          </a:xfrm>
          <a:prstGeom prst="wedgeRoundRectCallout">
            <a:avLst>
              <a:gd name="adj1" fmla="val -166492"/>
              <a:gd name="adj2" fmla="val -46942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/>
              <a:t>2 – Enter </a:t>
            </a:r>
            <a:br>
              <a:rPr lang="en-US" sz="1400" b="1"/>
            </a:br>
            <a:r>
              <a:rPr lang="en-US" sz="1400" b="1"/>
              <a:t>purchasing price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 autoUpdateAnimBg="0"/>
      <p:bldP spid="11" grpId="0" animBg="1" autoUpdateAnimBg="0"/>
      <p:bldP spid="12" grpId="0" animBg="1" autoUpdateAnimBg="0"/>
      <p:bldP spid="13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700808"/>
            <a:ext cx="8604448" cy="2509350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sp>
        <p:nvSpPr>
          <p:cNvPr id="10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73C02-FF9B-4274-AC60-814B4E536882}" type="slidenum">
              <a:rPr lang="en-US"/>
              <a:pPr/>
              <a:t>18</a:t>
            </a:fld>
            <a:endParaRPr 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Purchased Item Vendor Selection</a:t>
            </a:r>
            <a:endParaRPr lang="en-US" sz="4000"/>
          </a:p>
        </p:txBody>
      </p:sp>
      <p:sp>
        <p:nvSpPr>
          <p:cNvPr id="26628" name="AutoShape 4"/>
          <p:cNvSpPr>
            <a:spLocks noChangeArrowheads="1"/>
          </p:cNvSpPr>
          <p:nvPr/>
        </p:nvSpPr>
        <p:spPr bwMode="auto">
          <a:xfrm>
            <a:off x="251520" y="4077072"/>
            <a:ext cx="1512168" cy="533400"/>
          </a:xfrm>
          <a:prstGeom prst="wedgeRoundRectCallout">
            <a:avLst>
              <a:gd name="adj1" fmla="val -22917"/>
              <a:gd name="adj2" fmla="val -187796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/>
              <a:t>1 – </a:t>
            </a:r>
            <a:r>
              <a:rPr lang="en-US" sz="1400" b="1" smtClean="0"/>
              <a:t>Select Item</a:t>
            </a:r>
            <a:endParaRPr lang="en-US" sz="1400" b="1"/>
          </a:p>
        </p:txBody>
      </p:sp>
      <p:sp>
        <p:nvSpPr>
          <p:cNvPr id="26630" name="AutoShape 6"/>
          <p:cNvSpPr>
            <a:spLocks noChangeArrowheads="1"/>
          </p:cNvSpPr>
          <p:nvPr/>
        </p:nvSpPr>
        <p:spPr bwMode="auto">
          <a:xfrm>
            <a:off x="3563888" y="4581128"/>
            <a:ext cx="2262187" cy="919162"/>
          </a:xfrm>
          <a:prstGeom prst="wedgeRoundRectCallout">
            <a:avLst>
              <a:gd name="adj1" fmla="val -41434"/>
              <a:gd name="adj2" fmla="val -16547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 smtClean="0"/>
              <a:t>2 </a:t>
            </a:r>
            <a:r>
              <a:rPr lang="en-US" sz="1400" b="1"/>
              <a:t>– This vendor is the </a:t>
            </a:r>
          </a:p>
          <a:p>
            <a:pPr algn="ctr"/>
            <a:r>
              <a:rPr lang="en-US" sz="1400" b="1"/>
              <a:t>preferred vendor </a:t>
            </a:r>
          </a:p>
          <a:p>
            <a:pPr algn="ctr"/>
            <a:r>
              <a:rPr lang="en-US" sz="1400" b="1"/>
              <a:t>for this item</a:t>
            </a: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900112" y="1125538"/>
            <a:ext cx="78483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smtClean="0">
                <a:solidFill>
                  <a:srgbClr val="339933"/>
                </a:solidFill>
              </a:rPr>
              <a:t>Access: </a:t>
            </a:r>
            <a:r>
              <a:rPr lang="en-US" sz="2000" smtClean="0">
                <a:solidFill>
                  <a:srgbClr val="000099"/>
                </a:solidFill>
              </a:rPr>
              <a:t>Purchasing </a:t>
            </a:r>
            <a:r>
              <a:rPr lang="en-US" sz="2000" smtClean="0">
                <a:solidFill>
                  <a:srgbClr val="339933"/>
                </a:solidFill>
              </a:rPr>
              <a:t>Menu, </a:t>
            </a:r>
            <a:r>
              <a:rPr lang="en-US" sz="2000" smtClean="0">
                <a:solidFill>
                  <a:srgbClr val="000099"/>
                </a:solidFill>
              </a:rPr>
              <a:t>Purchased Item Vendor Selection </a:t>
            </a:r>
            <a:r>
              <a:rPr lang="en-US" sz="2000" smtClean="0">
                <a:solidFill>
                  <a:srgbClr val="339933"/>
                </a:solidFill>
              </a:rPr>
              <a:t>Option </a:t>
            </a:r>
            <a:endParaRPr lang="en-US" sz="200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 animBg="1" autoUpdateAnimBg="0"/>
      <p:bldP spid="26630" grpId="0" animBg="1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DD5E-12E4-46EA-A8F2-9FC31A460491}" type="slidenum">
              <a:rPr lang="en-US"/>
              <a:pPr/>
              <a:t>19</a:t>
            </a:fld>
            <a:endParaRPr lang="en-US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Multiple vendors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8001000" cy="4556125"/>
          </a:xfrm>
        </p:spPr>
        <p:txBody>
          <a:bodyPr/>
          <a:lstStyle/>
          <a:p>
            <a:r>
              <a:rPr lang="en-US" sz="2800"/>
              <a:t>A purchased item can be sourced from </a:t>
            </a:r>
            <a:r>
              <a:rPr lang="en-US" sz="2800">
                <a:solidFill>
                  <a:srgbClr val="339933"/>
                </a:solidFill>
              </a:rPr>
              <a:t>several vendors</a:t>
            </a:r>
          </a:p>
          <a:p>
            <a:r>
              <a:rPr lang="en-US" sz="2800"/>
              <a:t>All the vendors should be entered in the data base (with the selling price and lead time)</a:t>
            </a:r>
          </a:p>
          <a:p>
            <a:r>
              <a:rPr lang="en-US" sz="2800"/>
              <a:t>One vendor is selected as the </a:t>
            </a:r>
            <a:r>
              <a:rPr lang="en-US" sz="2800">
                <a:solidFill>
                  <a:srgbClr val="339933"/>
                </a:solidFill>
              </a:rPr>
              <a:t>preferred vendor</a:t>
            </a:r>
            <a:r>
              <a:rPr lang="en-US" sz="2800"/>
              <a:t> for the item</a:t>
            </a:r>
            <a:br>
              <a:rPr lang="en-US" sz="2800"/>
            </a:br>
            <a:r>
              <a:rPr lang="en-US" sz="2800"/>
              <a:t>- it is the vendor on which the purchase requisitions will be automatically issued)</a:t>
            </a:r>
            <a:br>
              <a:rPr lang="en-US" sz="2800"/>
            </a:br>
            <a:r>
              <a:rPr lang="en-US" sz="2800"/>
              <a:t>- the item lead time is automatically set to the preferred vendor lead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2822A-947C-436D-B23F-CD228A882F70}" type="slidenum">
              <a:rPr lang="en-US"/>
              <a:pPr/>
              <a:t>2</a:t>
            </a:fld>
            <a:endParaRPr lang="en-US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305800" cy="685800"/>
          </a:xfrm>
          <a:noFill/>
          <a:ln/>
        </p:spPr>
        <p:txBody>
          <a:bodyPr lIns="90488" tIns="44450" rIns="90488" bIns="44450"/>
          <a:lstStyle/>
          <a:p>
            <a:r>
              <a:rPr lang="fr-FR" sz="4000" dirty="0" smtClean="0"/>
              <a:t>Software Information </a:t>
            </a:r>
            <a:r>
              <a:rPr lang="fr-FR" sz="4000" dirty="0" err="1" smtClean="0"/>
              <a:t>Chart</a:t>
            </a:r>
            <a:endParaRPr lang="fr-FR" dirty="0"/>
          </a:p>
        </p:txBody>
      </p:sp>
      <p:grpSp>
        <p:nvGrpSpPr>
          <p:cNvPr id="64" name="Groupe 63"/>
          <p:cNvGrpSpPr/>
          <p:nvPr/>
        </p:nvGrpSpPr>
        <p:grpSpPr>
          <a:xfrm>
            <a:off x="69850" y="1785960"/>
            <a:ext cx="8823325" cy="4929188"/>
            <a:chOff x="69850" y="1785960"/>
            <a:chExt cx="8823325" cy="4929188"/>
          </a:xfrm>
        </p:grpSpPr>
        <p:sp>
          <p:nvSpPr>
            <p:cNvPr id="66" name="Line 3"/>
            <p:cNvSpPr>
              <a:spLocks noChangeShapeType="1"/>
            </p:cNvSpPr>
            <p:nvPr/>
          </p:nvSpPr>
          <p:spPr bwMode="auto">
            <a:xfrm flipH="1">
              <a:off x="3711575" y="4749823"/>
              <a:ext cx="14288" cy="1635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67" name="Freeform 4"/>
            <p:cNvSpPr>
              <a:spLocks/>
            </p:cNvSpPr>
            <p:nvPr/>
          </p:nvSpPr>
          <p:spPr bwMode="auto">
            <a:xfrm>
              <a:off x="3676650" y="4816498"/>
              <a:ext cx="87313" cy="104775"/>
            </a:xfrm>
            <a:custGeom>
              <a:avLst/>
              <a:gdLst>
                <a:gd name="T0" fmla="*/ 54 w 55"/>
                <a:gd name="T1" fmla="*/ 2 h 66"/>
                <a:gd name="T2" fmla="*/ 26 w 55"/>
                <a:gd name="T3" fmla="*/ 65 h 66"/>
                <a:gd name="T4" fmla="*/ 0 w 55"/>
                <a:gd name="T5" fmla="*/ 0 h 66"/>
                <a:gd name="T6" fmla="*/ 27 w 55"/>
                <a:gd name="T7" fmla="*/ 33 h 66"/>
                <a:gd name="T8" fmla="*/ 54 w 55"/>
                <a:gd name="T9" fmla="*/ 2 h 6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5"/>
                <a:gd name="T16" fmla="*/ 0 h 66"/>
                <a:gd name="T17" fmla="*/ 55 w 55"/>
                <a:gd name="T18" fmla="*/ 66 h 6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5" h="66">
                  <a:moveTo>
                    <a:pt x="54" y="2"/>
                  </a:moveTo>
                  <a:lnTo>
                    <a:pt x="26" y="65"/>
                  </a:lnTo>
                  <a:lnTo>
                    <a:pt x="0" y="0"/>
                  </a:lnTo>
                  <a:lnTo>
                    <a:pt x="27" y="33"/>
                  </a:lnTo>
                  <a:lnTo>
                    <a:pt x="54" y="2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Line 5"/>
            <p:cNvSpPr>
              <a:spLocks noChangeShapeType="1"/>
            </p:cNvSpPr>
            <p:nvPr/>
          </p:nvSpPr>
          <p:spPr bwMode="auto">
            <a:xfrm>
              <a:off x="5210175" y="5356248"/>
              <a:ext cx="0" cy="219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69" name="Freeform 6"/>
            <p:cNvSpPr>
              <a:spLocks/>
            </p:cNvSpPr>
            <p:nvPr/>
          </p:nvSpPr>
          <p:spPr bwMode="auto">
            <a:xfrm>
              <a:off x="5167313" y="5481660"/>
              <a:ext cx="87312" cy="101600"/>
            </a:xfrm>
            <a:custGeom>
              <a:avLst/>
              <a:gdLst>
                <a:gd name="T0" fmla="*/ 54 w 55"/>
                <a:gd name="T1" fmla="*/ 0 h 64"/>
                <a:gd name="T2" fmla="*/ 27 w 55"/>
                <a:gd name="T3" fmla="*/ 63 h 64"/>
                <a:gd name="T4" fmla="*/ 0 w 55"/>
                <a:gd name="T5" fmla="*/ 0 h 64"/>
                <a:gd name="T6" fmla="*/ 27 w 55"/>
                <a:gd name="T7" fmla="*/ 31 h 64"/>
                <a:gd name="T8" fmla="*/ 54 w 55"/>
                <a:gd name="T9" fmla="*/ 0 h 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5"/>
                <a:gd name="T16" fmla="*/ 0 h 64"/>
                <a:gd name="T17" fmla="*/ 55 w 55"/>
                <a:gd name="T18" fmla="*/ 64 h 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5" h="64">
                  <a:moveTo>
                    <a:pt x="54" y="0"/>
                  </a:moveTo>
                  <a:lnTo>
                    <a:pt x="27" y="63"/>
                  </a:lnTo>
                  <a:lnTo>
                    <a:pt x="0" y="0"/>
                  </a:lnTo>
                  <a:lnTo>
                    <a:pt x="27" y="31"/>
                  </a:lnTo>
                  <a:lnTo>
                    <a:pt x="54" y="0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Line 7"/>
            <p:cNvSpPr>
              <a:spLocks noChangeShapeType="1"/>
            </p:cNvSpPr>
            <p:nvPr/>
          </p:nvSpPr>
          <p:spPr bwMode="auto">
            <a:xfrm flipH="1">
              <a:off x="5202238" y="4749823"/>
              <a:ext cx="14287" cy="1889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71" name="Freeform 8"/>
            <p:cNvSpPr>
              <a:spLocks/>
            </p:cNvSpPr>
            <p:nvPr/>
          </p:nvSpPr>
          <p:spPr bwMode="auto">
            <a:xfrm>
              <a:off x="5167313" y="4841898"/>
              <a:ext cx="87312" cy="104775"/>
            </a:xfrm>
            <a:custGeom>
              <a:avLst/>
              <a:gdLst>
                <a:gd name="T0" fmla="*/ 54 w 55"/>
                <a:gd name="T1" fmla="*/ 0 h 66"/>
                <a:gd name="T2" fmla="*/ 26 w 55"/>
                <a:gd name="T3" fmla="*/ 65 h 66"/>
                <a:gd name="T4" fmla="*/ 0 w 55"/>
                <a:gd name="T5" fmla="*/ 0 h 66"/>
                <a:gd name="T6" fmla="*/ 27 w 55"/>
                <a:gd name="T7" fmla="*/ 33 h 66"/>
                <a:gd name="T8" fmla="*/ 54 w 55"/>
                <a:gd name="T9" fmla="*/ 0 h 6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5"/>
                <a:gd name="T16" fmla="*/ 0 h 66"/>
                <a:gd name="T17" fmla="*/ 55 w 55"/>
                <a:gd name="T18" fmla="*/ 66 h 6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5" h="66">
                  <a:moveTo>
                    <a:pt x="54" y="0"/>
                  </a:moveTo>
                  <a:lnTo>
                    <a:pt x="26" y="65"/>
                  </a:lnTo>
                  <a:lnTo>
                    <a:pt x="0" y="0"/>
                  </a:lnTo>
                  <a:lnTo>
                    <a:pt x="27" y="33"/>
                  </a:lnTo>
                  <a:lnTo>
                    <a:pt x="54" y="0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AutoShape 9">
              <a:hlinkClick r:id="rId3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1828800" y="2471760"/>
              <a:ext cx="1447800" cy="533400"/>
            </a:xfrm>
            <a:prstGeom prst="flowChartMultidocumen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BOM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3" name="AutoShape 10">
              <a:hlinkClick r:id="rId4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1828800" y="3081360"/>
              <a:ext cx="1447800" cy="533400"/>
            </a:xfrm>
            <a:prstGeom prst="flowChartMultidocumen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Resources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4" name="AutoShape 11">
              <a:hlinkClick r:id="rId5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1828800" y="1862160"/>
              <a:ext cx="1447800" cy="533400"/>
            </a:xfrm>
            <a:prstGeom prst="flowChartMultidocumen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Items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" name="AutoShape 12">
              <a:hlinkClick r:id="rId6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1828800" y="3690960"/>
              <a:ext cx="1447800" cy="533400"/>
            </a:xfrm>
            <a:prstGeom prst="flowChartMultidocumen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Routings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" name="AutoShape 13"/>
            <p:cNvSpPr>
              <a:spLocks/>
            </p:cNvSpPr>
            <p:nvPr/>
          </p:nvSpPr>
          <p:spPr bwMode="auto">
            <a:xfrm>
              <a:off x="1447800" y="1938360"/>
              <a:ext cx="228600" cy="2286000"/>
            </a:xfrm>
            <a:prstGeom prst="leftBrace">
              <a:avLst>
                <a:gd name="adj1" fmla="val 83333"/>
                <a:gd name="adj2" fmla="val 50000"/>
              </a:avLst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77" name="Text Box 14">
              <a:hlinkClick r:id="rId7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69850" y="2700360"/>
              <a:ext cx="1273175" cy="701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2000" i="1">
                  <a:solidFill>
                    <a:srgbClr val="000000"/>
                  </a:solidFill>
                  <a:latin typeface="Arial" charset="0"/>
                </a:rPr>
                <a:t>Technical</a:t>
              </a:r>
            </a:p>
            <a:p>
              <a:pPr algn="ctr"/>
              <a:r>
                <a:rPr lang="en-US" sz="2000" i="1">
                  <a:solidFill>
                    <a:srgbClr val="000000"/>
                  </a:solidFill>
                  <a:latin typeface="Arial" charset="0"/>
                </a:rPr>
                <a:t>Data</a:t>
              </a:r>
            </a:p>
          </p:txBody>
        </p:sp>
        <p:sp>
          <p:nvSpPr>
            <p:cNvPr id="78" name="AutoShape 15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4114800" y="1785960"/>
              <a:ext cx="1447800" cy="609600"/>
            </a:xfrm>
            <a:prstGeom prst="flowChartAlternateProcess">
              <a:avLst/>
            </a:prstGeom>
            <a:solidFill>
              <a:schemeClr val="accent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S&amp;OP</a:t>
              </a:r>
              <a:endParaRPr lang="en-US" sz="16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79" name="AutoShape 16"/>
            <p:cNvSpPr>
              <a:spLocks noChangeArrowheads="1"/>
            </p:cNvSpPr>
            <p:nvPr/>
          </p:nvSpPr>
          <p:spPr bwMode="auto">
            <a:xfrm>
              <a:off x="2987675" y="4376760"/>
              <a:ext cx="1768475" cy="609600"/>
            </a:xfrm>
            <a:prstGeom prst="flowChartMultidocumen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Production Orders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0" name="AutoShape 17"/>
            <p:cNvSpPr>
              <a:spLocks noChangeArrowheads="1"/>
            </p:cNvSpPr>
            <p:nvPr/>
          </p:nvSpPr>
          <p:spPr bwMode="auto">
            <a:xfrm>
              <a:off x="4892675" y="4376760"/>
              <a:ext cx="1768475" cy="609600"/>
            </a:xfrm>
            <a:prstGeom prst="flowChartMultidocumen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Requisition Orders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1" name="AutoShape 18">
              <a:hlinkClick r:id="rId8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248400" y="3386160"/>
              <a:ext cx="1447800" cy="609600"/>
            </a:xfrm>
            <a:prstGeom prst="flowChartMultidocument">
              <a:avLst/>
            </a:prstGeom>
            <a:solidFill>
              <a:srgbClr val="FF66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Inventory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2" name="AutoShape 19"/>
            <p:cNvSpPr>
              <a:spLocks noChangeArrowheads="1"/>
            </p:cNvSpPr>
            <p:nvPr/>
          </p:nvSpPr>
          <p:spPr bwMode="auto">
            <a:xfrm>
              <a:off x="4114800" y="2547960"/>
              <a:ext cx="1447800" cy="855663"/>
            </a:xfrm>
            <a:prstGeom prst="flowChartMultidocument">
              <a:avLst/>
            </a:prstGeom>
            <a:solidFill>
              <a:srgbClr val="00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54000" rIns="54000"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Master Production Schedule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3" name="AutoShape 20"/>
            <p:cNvSpPr>
              <a:spLocks noChangeArrowheads="1"/>
            </p:cNvSpPr>
            <p:nvPr/>
          </p:nvSpPr>
          <p:spPr bwMode="auto">
            <a:xfrm>
              <a:off x="6248400" y="1862160"/>
              <a:ext cx="1371600" cy="533400"/>
            </a:xfrm>
            <a:prstGeom prst="octagon">
              <a:avLst>
                <a:gd name="adj" fmla="val 29287"/>
              </a:avLst>
            </a:prstGeom>
            <a:solidFill>
              <a:schemeClr val="accent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Forecast</a:t>
              </a:r>
              <a:endParaRPr lang="en-US" sz="1600" b="1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84" name="AutoShape 21">
              <a:hlinkClick r:id="rId9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4114800" y="3517923"/>
              <a:ext cx="1446213" cy="533400"/>
            </a:xfrm>
            <a:prstGeom prst="flowChartPredefinedProcess">
              <a:avLst/>
            </a:prstGeom>
            <a:solidFill>
              <a:srgbClr val="66FF3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MRP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5" name="AutoShape 22">
              <a:hlinkClick r:id="rId10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248400" y="2624160"/>
              <a:ext cx="1447800" cy="609600"/>
            </a:xfrm>
            <a:prstGeom prst="flowChartMultidocument">
              <a:avLst/>
            </a:prstGeom>
            <a:solidFill>
              <a:srgbClr val="FF99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Orders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6" name="AutoShape 23">
              <a:hlinkClick r:id="rId11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987675" y="5138760"/>
              <a:ext cx="1766888" cy="639763"/>
            </a:xfrm>
            <a:prstGeom prst="flowChartPredefinedProcess">
              <a:avLst/>
            </a:prstGeom>
            <a:solidFill>
              <a:srgbClr val="66FF3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Scheduling Order Release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7" name="AutoShape 24">
              <a:hlinkClick r:id="rId1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4892675" y="5138760"/>
              <a:ext cx="1766888" cy="639763"/>
            </a:xfrm>
            <a:prstGeom prst="flowChartPredefinedProcess">
              <a:avLst/>
            </a:prstGeom>
            <a:solidFill>
              <a:srgbClr val="66FF3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Procurement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8" name="AutoShape 25">
              <a:hlinkClick r:id="rId13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916238" y="5967435"/>
              <a:ext cx="1766887" cy="603250"/>
            </a:xfrm>
            <a:prstGeom prst="flowChartPredefinedProcess">
              <a:avLst/>
            </a:prstGeom>
            <a:solidFill>
              <a:srgbClr val="33CC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Production Activity Control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9" name="AutoShape 26"/>
            <p:cNvSpPr>
              <a:spLocks noChangeArrowheads="1"/>
            </p:cNvSpPr>
            <p:nvPr/>
          </p:nvSpPr>
          <p:spPr bwMode="auto">
            <a:xfrm>
              <a:off x="4821238" y="5967435"/>
              <a:ext cx="1766887" cy="603250"/>
            </a:xfrm>
            <a:prstGeom prst="flowChartPredefinedProcess">
              <a:avLst/>
            </a:prstGeom>
            <a:solidFill>
              <a:srgbClr val="33CC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Receipt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0" name="Line 27"/>
            <p:cNvSpPr>
              <a:spLocks noChangeShapeType="1"/>
            </p:cNvSpPr>
            <p:nvPr/>
          </p:nvSpPr>
          <p:spPr bwMode="auto">
            <a:xfrm>
              <a:off x="3657600" y="2090760"/>
              <a:ext cx="0" cy="18288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91" name="Line 28"/>
            <p:cNvSpPr>
              <a:spLocks noChangeShapeType="1"/>
            </p:cNvSpPr>
            <p:nvPr/>
          </p:nvSpPr>
          <p:spPr bwMode="auto">
            <a:xfrm>
              <a:off x="3276600" y="2090760"/>
              <a:ext cx="3810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92" name="Line 29"/>
            <p:cNvSpPr>
              <a:spLocks noChangeShapeType="1"/>
            </p:cNvSpPr>
            <p:nvPr/>
          </p:nvSpPr>
          <p:spPr bwMode="auto">
            <a:xfrm>
              <a:off x="3276600" y="2700360"/>
              <a:ext cx="3810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93" name="Line 30"/>
            <p:cNvSpPr>
              <a:spLocks noChangeShapeType="1"/>
            </p:cNvSpPr>
            <p:nvPr/>
          </p:nvSpPr>
          <p:spPr bwMode="auto">
            <a:xfrm>
              <a:off x="3276600" y="3309960"/>
              <a:ext cx="3810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94" name="Line 31"/>
            <p:cNvSpPr>
              <a:spLocks noChangeShapeType="1"/>
            </p:cNvSpPr>
            <p:nvPr/>
          </p:nvSpPr>
          <p:spPr bwMode="auto">
            <a:xfrm>
              <a:off x="3276600" y="3919560"/>
              <a:ext cx="3810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95" name="Line 32"/>
            <p:cNvSpPr>
              <a:spLocks noChangeShapeType="1"/>
            </p:cNvSpPr>
            <p:nvPr/>
          </p:nvSpPr>
          <p:spPr bwMode="auto">
            <a:xfrm>
              <a:off x="3657600" y="3690960"/>
              <a:ext cx="4572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96" name="Line 33"/>
            <p:cNvSpPr>
              <a:spLocks noChangeShapeType="1"/>
            </p:cNvSpPr>
            <p:nvPr/>
          </p:nvSpPr>
          <p:spPr bwMode="auto">
            <a:xfrm>
              <a:off x="3657600" y="2243160"/>
              <a:ext cx="4572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97" name="Line 34"/>
            <p:cNvSpPr>
              <a:spLocks noChangeShapeType="1"/>
            </p:cNvSpPr>
            <p:nvPr/>
          </p:nvSpPr>
          <p:spPr bwMode="auto">
            <a:xfrm flipH="1">
              <a:off x="5562600" y="2166960"/>
              <a:ext cx="685800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98" name="Line 35"/>
            <p:cNvSpPr>
              <a:spLocks noChangeShapeType="1"/>
            </p:cNvSpPr>
            <p:nvPr/>
          </p:nvSpPr>
          <p:spPr bwMode="auto">
            <a:xfrm flipH="1">
              <a:off x="5562600" y="2928960"/>
              <a:ext cx="685800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99" name="Line 36"/>
            <p:cNvSpPr>
              <a:spLocks noChangeShapeType="1"/>
            </p:cNvSpPr>
            <p:nvPr/>
          </p:nvSpPr>
          <p:spPr bwMode="auto">
            <a:xfrm>
              <a:off x="4787900" y="3330598"/>
              <a:ext cx="12700" cy="2159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00" name="Line 37"/>
            <p:cNvSpPr>
              <a:spLocks noChangeShapeType="1"/>
            </p:cNvSpPr>
            <p:nvPr/>
          </p:nvSpPr>
          <p:spPr bwMode="auto">
            <a:xfrm flipH="1">
              <a:off x="5562600" y="3690960"/>
              <a:ext cx="685800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01" name="Line 38"/>
            <p:cNvSpPr>
              <a:spLocks noChangeShapeType="1"/>
            </p:cNvSpPr>
            <p:nvPr/>
          </p:nvSpPr>
          <p:spPr bwMode="auto">
            <a:xfrm flipH="1">
              <a:off x="3810000" y="4051323"/>
              <a:ext cx="474663" cy="32543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02" name="Line 39"/>
            <p:cNvSpPr>
              <a:spLocks noChangeShapeType="1"/>
            </p:cNvSpPr>
            <p:nvPr/>
          </p:nvSpPr>
          <p:spPr bwMode="auto">
            <a:xfrm>
              <a:off x="5364163" y="4051323"/>
              <a:ext cx="350837" cy="32543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03" name="Line 40"/>
            <p:cNvSpPr>
              <a:spLocks noChangeShapeType="1"/>
            </p:cNvSpPr>
            <p:nvPr/>
          </p:nvSpPr>
          <p:spPr bwMode="auto">
            <a:xfrm>
              <a:off x="3810000" y="4910160"/>
              <a:ext cx="0" cy="2286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04" name="Line 41"/>
            <p:cNvSpPr>
              <a:spLocks noChangeShapeType="1"/>
            </p:cNvSpPr>
            <p:nvPr/>
          </p:nvSpPr>
          <p:spPr bwMode="auto">
            <a:xfrm>
              <a:off x="5715000" y="4910160"/>
              <a:ext cx="0" cy="2286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05" name="Line 42"/>
            <p:cNvSpPr>
              <a:spLocks noChangeShapeType="1"/>
            </p:cNvSpPr>
            <p:nvPr/>
          </p:nvSpPr>
          <p:spPr bwMode="auto">
            <a:xfrm>
              <a:off x="3810000" y="5778523"/>
              <a:ext cx="0" cy="1524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06" name="Line 43"/>
            <p:cNvSpPr>
              <a:spLocks noChangeShapeType="1"/>
            </p:cNvSpPr>
            <p:nvPr/>
          </p:nvSpPr>
          <p:spPr bwMode="auto">
            <a:xfrm>
              <a:off x="5715000" y="5778523"/>
              <a:ext cx="0" cy="1524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07" name="Line 44"/>
            <p:cNvSpPr>
              <a:spLocks noChangeShapeType="1"/>
            </p:cNvSpPr>
            <p:nvPr/>
          </p:nvSpPr>
          <p:spPr bwMode="auto">
            <a:xfrm>
              <a:off x="3810000" y="6715148"/>
              <a:ext cx="3124200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08" name="Line 45"/>
            <p:cNvSpPr>
              <a:spLocks noChangeShapeType="1"/>
            </p:cNvSpPr>
            <p:nvPr/>
          </p:nvSpPr>
          <p:spPr bwMode="auto">
            <a:xfrm flipH="1" flipV="1">
              <a:off x="6934200" y="3919560"/>
              <a:ext cx="14288" cy="279558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09" name="Line 46"/>
            <p:cNvSpPr>
              <a:spLocks noChangeShapeType="1"/>
            </p:cNvSpPr>
            <p:nvPr/>
          </p:nvSpPr>
          <p:spPr bwMode="auto">
            <a:xfrm>
              <a:off x="3810000" y="6562748"/>
              <a:ext cx="0" cy="1524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10" name="Line 47"/>
            <p:cNvSpPr>
              <a:spLocks noChangeShapeType="1"/>
            </p:cNvSpPr>
            <p:nvPr/>
          </p:nvSpPr>
          <p:spPr bwMode="auto">
            <a:xfrm>
              <a:off x="5715000" y="6562748"/>
              <a:ext cx="0" cy="1524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11" name="Oval 48"/>
            <p:cNvSpPr>
              <a:spLocks noChangeArrowheads="1"/>
            </p:cNvSpPr>
            <p:nvPr/>
          </p:nvSpPr>
          <p:spPr bwMode="auto">
            <a:xfrm>
              <a:off x="7308304" y="4148160"/>
              <a:ext cx="1584871" cy="609600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/>
              <a:r>
                <a:rPr lang="en-US" sz="1400" b="1" dirty="0">
                  <a:solidFill>
                    <a:srgbClr val="000000"/>
                  </a:solidFill>
                  <a:latin typeface="Arial" charset="0"/>
                </a:rPr>
                <a:t>Shipments</a:t>
              </a:r>
              <a:endParaRPr lang="en-US" b="1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12" name="Line 49"/>
            <p:cNvSpPr>
              <a:spLocks noChangeShapeType="1"/>
            </p:cNvSpPr>
            <p:nvPr/>
          </p:nvSpPr>
          <p:spPr bwMode="auto">
            <a:xfrm>
              <a:off x="7315200" y="3919560"/>
              <a:ext cx="381000" cy="3048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13" name="Oval 50">
              <a:hlinkClick r:id="rId6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85800" y="5214960"/>
              <a:ext cx="1447800" cy="762000"/>
            </a:xfrm>
            <a:prstGeom prst="ellipse">
              <a:avLst/>
            </a:prstGeom>
            <a:solidFill>
              <a:srgbClr val="99CC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/>
              <a:r>
                <a:rPr lang="en-US" sz="1600" b="1">
                  <a:solidFill>
                    <a:srgbClr val="000000"/>
                  </a:solidFill>
                </a:rPr>
                <a:t>Costing</a:t>
              </a:r>
            </a:p>
          </p:txBody>
        </p:sp>
        <p:sp>
          <p:nvSpPr>
            <p:cNvPr id="114" name="Line 51"/>
            <p:cNvSpPr>
              <a:spLocks noChangeShapeType="1"/>
            </p:cNvSpPr>
            <p:nvPr/>
          </p:nvSpPr>
          <p:spPr bwMode="auto">
            <a:xfrm flipH="1">
              <a:off x="4787900" y="2395560"/>
              <a:ext cx="0" cy="1428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" name="Oval 52">
              <a:hlinkClick r:id="rId6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7235825" y="5203848"/>
              <a:ext cx="1447800" cy="762000"/>
            </a:xfrm>
            <a:prstGeom prst="ellipse">
              <a:avLst/>
            </a:prstGeom>
            <a:solidFill>
              <a:srgbClr val="99CC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/>
              <a:r>
                <a:rPr lang="en-US" sz="1600" b="1">
                  <a:solidFill>
                    <a:srgbClr val="000000"/>
                  </a:solidFill>
                </a:rPr>
                <a:t>General Ledger</a:t>
              </a:r>
            </a:p>
          </p:txBody>
        </p:sp>
      </p:grpSp>
      <p:sp>
        <p:nvSpPr>
          <p:cNvPr id="116" name="AutoShape 52"/>
          <p:cNvSpPr>
            <a:spLocks noChangeArrowheads="1"/>
          </p:cNvSpPr>
          <p:nvPr/>
        </p:nvSpPr>
        <p:spPr bwMode="auto">
          <a:xfrm>
            <a:off x="395536" y="1796752"/>
            <a:ext cx="838200" cy="381000"/>
          </a:xfrm>
          <a:prstGeom prst="wedgeEllipseCallout">
            <a:avLst>
              <a:gd name="adj1" fmla="val 139583"/>
              <a:gd name="adj2" fmla="val 67083"/>
            </a:avLst>
          </a:prstGeom>
          <a:solidFill>
            <a:srgbClr val="FF99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fr-FR" sz="1400" b="1">
                <a:solidFill>
                  <a:srgbClr val="000000"/>
                </a:solidFill>
                <a:latin typeface="Arial" charset="0"/>
              </a:rPr>
              <a:t>S1</a:t>
            </a:r>
          </a:p>
        </p:txBody>
      </p:sp>
      <p:sp>
        <p:nvSpPr>
          <p:cNvPr id="117" name="AutoShape 53"/>
          <p:cNvSpPr>
            <a:spLocks noChangeArrowheads="1"/>
          </p:cNvSpPr>
          <p:nvPr/>
        </p:nvSpPr>
        <p:spPr bwMode="auto">
          <a:xfrm>
            <a:off x="395536" y="2330152"/>
            <a:ext cx="838200" cy="381000"/>
          </a:xfrm>
          <a:prstGeom prst="wedgeEllipseCallout">
            <a:avLst>
              <a:gd name="adj1" fmla="val 115907"/>
              <a:gd name="adj2" fmla="val 56667"/>
            </a:avLst>
          </a:prstGeom>
          <a:solidFill>
            <a:srgbClr val="00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fr-FR" sz="1400" b="1">
                <a:solidFill>
                  <a:srgbClr val="000000"/>
                </a:solidFill>
                <a:latin typeface="Arial" charset="0"/>
              </a:rPr>
              <a:t>S2</a:t>
            </a:r>
          </a:p>
        </p:txBody>
      </p:sp>
      <p:sp>
        <p:nvSpPr>
          <p:cNvPr id="118" name="AutoShape 54"/>
          <p:cNvSpPr>
            <a:spLocks noChangeArrowheads="1"/>
          </p:cNvSpPr>
          <p:nvPr/>
        </p:nvSpPr>
        <p:spPr bwMode="auto">
          <a:xfrm>
            <a:off x="395536" y="3625552"/>
            <a:ext cx="838200" cy="381000"/>
          </a:xfrm>
          <a:prstGeom prst="wedgeEllipseCallout">
            <a:avLst>
              <a:gd name="adj1" fmla="val 122157"/>
              <a:gd name="adj2" fmla="val -16667"/>
            </a:avLst>
          </a:prstGeom>
          <a:solidFill>
            <a:srgbClr val="00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fr-FR" sz="1400" b="1">
                <a:solidFill>
                  <a:srgbClr val="000000"/>
                </a:solidFill>
                <a:latin typeface="Arial" charset="0"/>
              </a:rPr>
              <a:t>S3</a:t>
            </a:r>
          </a:p>
        </p:txBody>
      </p:sp>
      <p:sp>
        <p:nvSpPr>
          <p:cNvPr id="119" name="AutoShape 55"/>
          <p:cNvSpPr>
            <a:spLocks noChangeArrowheads="1"/>
          </p:cNvSpPr>
          <p:nvPr/>
        </p:nvSpPr>
        <p:spPr bwMode="auto">
          <a:xfrm>
            <a:off x="7939336" y="3396952"/>
            <a:ext cx="838200" cy="381000"/>
          </a:xfrm>
          <a:prstGeom prst="wedgeEllipseCallout">
            <a:avLst>
              <a:gd name="adj1" fmla="val -91097"/>
              <a:gd name="adj2" fmla="val 67917"/>
            </a:avLst>
          </a:prstGeom>
          <a:solidFill>
            <a:srgbClr val="00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fr-FR" sz="1400" b="1">
                <a:solidFill>
                  <a:srgbClr val="000000"/>
                </a:solidFill>
                <a:latin typeface="Arial" charset="0"/>
              </a:rPr>
              <a:t>S4</a:t>
            </a:r>
          </a:p>
        </p:txBody>
      </p:sp>
      <p:sp>
        <p:nvSpPr>
          <p:cNvPr id="120" name="AutoShape 56"/>
          <p:cNvSpPr>
            <a:spLocks noChangeArrowheads="1"/>
          </p:cNvSpPr>
          <p:nvPr/>
        </p:nvSpPr>
        <p:spPr bwMode="auto">
          <a:xfrm>
            <a:off x="7939336" y="2330152"/>
            <a:ext cx="838200" cy="381000"/>
          </a:xfrm>
          <a:prstGeom prst="wedgeEllipseCallout">
            <a:avLst>
              <a:gd name="adj1" fmla="val -112500"/>
              <a:gd name="adj2" fmla="val 88750"/>
            </a:avLst>
          </a:prstGeom>
          <a:solidFill>
            <a:srgbClr val="00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fr-FR" sz="1400" b="1">
                <a:solidFill>
                  <a:srgbClr val="000000"/>
                </a:solidFill>
                <a:latin typeface="Arial" charset="0"/>
              </a:rPr>
              <a:t>S5</a:t>
            </a:r>
          </a:p>
        </p:txBody>
      </p:sp>
      <p:sp>
        <p:nvSpPr>
          <p:cNvPr id="121" name="AutoShape 57"/>
          <p:cNvSpPr>
            <a:spLocks noChangeArrowheads="1"/>
          </p:cNvSpPr>
          <p:nvPr/>
        </p:nvSpPr>
        <p:spPr bwMode="auto">
          <a:xfrm>
            <a:off x="7939336" y="2863552"/>
            <a:ext cx="838200" cy="381000"/>
          </a:xfrm>
          <a:prstGeom prst="wedgeEllipseCallout">
            <a:avLst>
              <a:gd name="adj1" fmla="val -348486"/>
              <a:gd name="adj2" fmla="val 162500"/>
            </a:avLst>
          </a:prstGeom>
          <a:solidFill>
            <a:srgbClr val="00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fr-FR" sz="1400" b="1">
                <a:solidFill>
                  <a:srgbClr val="000000"/>
                </a:solidFill>
                <a:latin typeface="Arial" charset="0"/>
              </a:rPr>
              <a:t>S6</a:t>
            </a:r>
          </a:p>
        </p:txBody>
      </p:sp>
      <p:sp>
        <p:nvSpPr>
          <p:cNvPr id="122" name="AutoShape 58"/>
          <p:cNvSpPr>
            <a:spLocks noChangeArrowheads="1"/>
          </p:cNvSpPr>
          <p:nvPr/>
        </p:nvSpPr>
        <p:spPr bwMode="auto">
          <a:xfrm>
            <a:off x="7678986" y="6144344"/>
            <a:ext cx="838200" cy="381000"/>
          </a:xfrm>
          <a:prstGeom prst="wedgeEllipseCallout">
            <a:avLst>
              <a:gd name="adj1" fmla="val -232158"/>
              <a:gd name="adj2" fmla="val -163280"/>
            </a:avLst>
          </a:prstGeom>
          <a:solidFill>
            <a:srgbClr val="00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fr-FR" sz="1400" b="1">
                <a:solidFill>
                  <a:srgbClr val="000000"/>
                </a:solidFill>
                <a:latin typeface="Arial" charset="0"/>
              </a:rPr>
              <a:t>S7</a:t>
            </a:r>
          </a:p>
        </p:txBody>
      </p:sp>
      <p:sp>
        <p:nvSpPr>
          <p:cNvPr id="123" name="AutoShape 59"/>
          <p:cNvSpPr>
            <a:spLocks noChangeArrowheads="1"/>
          </p:cNvSpPr>
          <p:nvPr/>
        </p:nvSpPr>
        <p:spPr bwMode="auto">
          <a:xfrm>
            <a:off x="395536" y="4692352"/>
            <a:ext cx="838200" cy="381000"/>
          </a:xfrm>
          <a:prstGeom prst="wedgeEllipseCallout">
            <a:avLst>
              <a:gd name="adj1" fmla="val 271213"/>
              <a:gd name="adj2" fmla="val 136250"/>
            </a:avLst>
          </a:prstGeom>
          <a:solidFill>
            <a:srgbClr val="00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fr-FR" sz="1400" b="1">
                <a:solidFill>
                  <a:srgbClr val="000000"/>
                </a:solidFill>
                <a:latin typeface="Arial" charset="0"/>
              </a:rPr>
              <a:t>S8</a:t>
            </a:r>
          </a:p>
        </p:txBody>
      </p:sp>
      <p:sp>
        <p:nvSpPr>
          <p:cNvPr id="124" name="AutoShape 60"/>
          <p:cNvSpPr>
            <a:spLocks noChangeArrowheads="1"/>
          </p:cNvSpPr>
          <p:nvPr/>
        </p:nvSpPr>
        <p:spPr bwMode="auto">
          <a:xfrm>
            <a:off x="395536" y="6216352"/>
            <a:ext cx="838200" cy="381000"/>
          </a:xfrm>
          <a:prstGeom prst="wedgeEllipseCallout">
            <a:avLst>
              <a:gd name="adj1" fmla="val 275569"/>
              <a:gd name="adj2" fmla="val -91667"/>
            </a:avLst>
          </a:prstGeom>
          <a:solidFill>
            <a:srgbClr val="00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fr-FR" sz="1400" b="1">
                <a:solidFill>
                  <a:srgbClr val="000000"/>
                </a:solidFill>
                <a:latin typeface="Arial" charset="0"/>
              </a:rPr>
              <a:t>S9</a:t>
            </a:r>
          </a:p>
        </p:txBody>
      </p:sp>
      <p:sp>
        <p:nvSpPr>
          <p:cNvPr id="125" name="AutoShape 61"/>
          <p:cNvSpPr>
            <a:spLocks noChangeArrowheads="1"/>
          </p:cNvSpPr>
          <p:nvPr/>
        </p:nvSpPr>
        <p:spPr bwMode="auto">
          <a:xfrm>
            <a:off x="8198296" y="4920952"/>
            <a:ext cx="838200" cy="381000"/>
          </a:xfrm>
          <a:prstGeom prst="wedgeEllipseCallout">
            <a:avLst>
              <a:gd name="adj1" fmla="val -67616"/>
              <a:gd name="adj2" fmla="val -85000"/>
            </a:avLst>
          </a:prstGeom>
          <a:solidFill>
            <a:srgbClr val="00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fr-FR" sz="1400" b="1">
                <a:solidFill>
                  <a:srgbClr val="000000"/>
                </a:solidFill>
                <a:latin typeface="Arial" charset="0"/>
              </a:rPr>
              <a:t>S10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AE3AA-3F05-4A56-8842-3D59B0F90190}" type="slidenum">
              <a:rPr lang="en-US"/>
              <a:pPr/>
              <a:t>20</a:t>
            </a:fld>
            <a:endParaRPr lang="en-US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Item List</a:t>
            </a:r>
          </a:p>
        </p:txBody>
      </p:sp>
      <p:sp>
        <p:nvSpPr>
          <p:cNvPr id="7" name="Text Box 1029"/>
          <p:cNvSpPr txBox="1">
            <a:spLocks noChangeArrowheads="1"/>
          </p:cNvSpPr>
          <p:nvPr/>
        </p:nvSpPr>
        <p:spPr bwMode="auto">
          <a:xfrm>
            <a:off x="467544" y="1124744"/>
            <a:ext cx="82088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339933"/>
                </a:solidFill>
              </a:rPr>
              <a:t>Access: </a:t>
            </a:r>
            <a:r>
              <a:rPr lang="en-US" sz="2400" dirty="0" smtClean="0">
                <a:solidFill>
                  <a:srgbClr val="000099"/>
                </a:solidFill>
              </a:rPr>
              <a:t>Engineering </a:t>
            </a:r>
            <a:r>
              <a:rPr lang="en-US" sz="2400" dirty="0" smtClean="0">
                <a:solidFill>
                  <a:srgbClr val="339933"/>
                </a:solidFill>
              </a:rPr>
              <a:t>Menu</a:t>
            </a:r>
            <a:r>
              <a:rPr lang="en-US" sz="2400" dirty="0">
                <a:solidFill>
                  <a:srgbClr val="339933"/>
                </a:solidFill>
              </a:rPr>
              <a:t>, </a:t>
            </a:r>
            <a:r>
              <a:rPr lang="en-US" sz="2400" dirty="0" smtClean="0">
                <a:solidFill>
                  <a:srgbClr val="000099"/>
                </a:solidFill>
              </a:rPr>
              <a:t>Item List </a:t>
            </a:r>
            <a:r>
              <a:rPr lang="en-US" sz="2400" dirty="0" smtClean="0">
                <a:solidFill>
                  <a:srgbClr val="339933"/>
                </a:solidFill>
              </a:rPr>
              <a:t>Option</a:t>
            </a:r>
            <a:endParaRPr lang="en-US" sz="2400" dirty="0">
              <a:solidFill>
                <a:srgbClr val="000099"/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772816"/>
            <a:ext cx="7934325" cy="4591050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End of </a:t>
            </a:r>
            <a:r>
              <a:rPr lang="en-US" dirty="0" smtClean="0"/>
              <a:t>Session </a:t>
            </a:r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C7017-A67F-486D-B6BF-142EAEC68950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348F4-A1AC-4946-A0A9-CB21BFFE9E0F}" type="slidenum">
              <a:rPr lang="en-US"/>
              <a:pPr/>
              <a:t>3</a:t>
            </a:fld>
            <a:endParaRPr lang="en-US"/>
          </a:p>
        </p:txBody>
      </p:sp>
      <p:sp>
        <p:nvSpPr>
          <p:cNvPr id="23554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Item Definition</a:t>
            </a:r>
          </a:p>
        </p:txBody>
      </p:sp>
      <p:sp>
        <p:nvSpPr>
          <p:cNvPr id="23555" name="Rectangle 2051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207375" cy="4114800"/>
          </a:xfrm>
        </p:spPr>
        <p:txBody>
          <a:bodyPr/>
          <a:lstStyle/>
          <a:p>
            <a:r>
              <a:rPr lang="en-US"/>
              <a:t>Items represent all the materials of which you want to manage flows and inventories</a:t>
            </a:r>
          </a:p>
          <a:p>
            <a:endParaRPr lang="en-US"/>
          </a:p>
          <a:p>
            <a:r>
              <a:rPr lang="en-US"/>
              <a:t>They can be </a:t>
            </a:r>
            <a:r>
              <a:rPr lang="en-US">
                <a:solidFill>
                  <a:srgbClr val="339933"/>
                </a:solidFill>
              </a:rPr>
              <a:t>purchased</a:t>
            </a:r>
            <a:r>
              <a:rPr lang="en-US"/>
              <a:t> or </a:t>
            </a:r>
            <a:r>
              <a:rPr lang="en-US">
                <a:solidFill>
                  <a:srgbClr val="339933"/>
                </a:solidFill>
              </a:rPr>
              <a:t>manufactured</a:t>
            </a:r>
          </a:p>
          <a:p>
            <a:endParaRPr lang="en-US">
              <a:solidFill>
                <a:srgbClr val="339933"/>
              </a:solidFill>
            </a:endParaRPr>
          </a:p>
          <a:p>
            <a:endParaRPr lang="en-US">
              <a:solidFill>
                <a:srgbClr val="3399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06397-EDA9-4BBB-B959-FB158DCEC793}" type="slidenum">
              <a:rPr lang="en-US"/>
              <a:pPr/>
              <a:t>4</a:t>
            </a:fld>
            <a:endParaRPr lang="en-US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763000" cy="1143000"/>
          </a:xfrm>
        </p:spPr>
        <p:txBody>
          <a:bodyPr/>
          <a:lstStyle/>
          <a:p>
            <a:r>
              <a:rPr lang="en-US" sz="4000"/>
              <a:t>Item creation process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Enter required data into codification tables </a:t>
            </a:r>
          </a:p>
          <a:p>
            <a:pPr lvl="1"/>
            <a:r>
              <a:rPr lang="en-US" dirty="0">
                <a:solidFill>
                  <a:srgbClr val="339933"/>
                </a:solidFill>
              </a:rPr>
              <a:t>Unit of measure</a:t>
            </a:r>
            <a:r>
              <a:rPr lang="en-US" dirty="0"/>
              <a:t> table is already filled with</a:t>
            </a:r>
            <a:br>
              <a:rPr lang="en-US" dirty="0"/>
            </a:br>
            <a:r>
              <a:rPr lang="en-US" dirty="0">
                <a:solidFill>
                  <a:srgbClr val="000099"/>
                </a:solidFill>
              </a:rPr>
              <a:t>UN : Each</a:t>
            </a:r>
          </a:p>
          <a:p>
            <a:r>
              <a:rPr lang="en-US" dirty="0"/>
              <a:t>Create the vendor</a:t>
            </a:r>
          </a:p>
          <a:p>
            <a:r>
              <a:rPr lang="en-US" dirty="0"/>
              <a:t>Enter items characteristics</a:t>
            </a:r>
          </a:p>
          <a:p>
            <a:r>
              <a:rPr lang="en-US" dirty="0"/>
              <a:t>For purchased items, select the vendor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C9F12-CE2E-45E8-A3FD-556DD1D01D00}" type="slidenum">
              <a:rPr lang="en-US"/>
              <a:pPr/>
              <a:t>5</a:t>
            </a:fld>
            <a:endParaRPr lang="en-US"/>
          </a:p>
        </p:txBody>
      </p:sp>
      <p:sp>
        <p:nvSpPr>
          <p:cNvPr id="3993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Table Maintenance </a:t>
            </a:r>
          </a:p>
        </p:txBody>
      </p:sp>
      <p:sp>
        <p:nvSpPr>
          <p:cNvPr id="39941" name="Text Box 1029"/>
          <p:cNvSpPr txBox="1">
            <a:spLocks noChangeArrowheads="1"/>
          </p:cNvSpPr>
          <p:nvPr/>
        </p:nvSpPr>
        <p:spPr bwMode="auto">
          <a:xfrm>
            <a:off x="755650" y="1066800"/>
            <a:ext cx="79311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339933"/>
                </a:solidFill>
              </a:rPr>
              <a:t>Access: </a:t>
            </a:r>
            <a:r>
              <a:rPr lang="en-US" sz="2400" dirty="0" smtClean="0">
                <a:solidFill>
                  <a:srgbClr val="000099"/>
                </a:solidFill>
              </a:rPr>
              <a:t>Engineering </a:t>
            </a:r>
            <a:r>
              <a:rPr lang="en-US" sz="2400" dirty="0" smtClean="0">
                <a:solidFill>
                  <a:srgbClr val="339933"/>
                </a:solidFill>
              </a:rPr>
              <a:t>Menu</a:t>
            </a:r>
            <a:r>
              <a:rPr lang="en-US" sz="2400" dirty="0">
                <a:solidFill>
                  <a:srgbClr val="339933"/>
                </a:solidFill>
              </a:rPr>
              <a:t>, </a:t>
            </a:r>
            <a:r>
              <a:rPr lang="en-US" sz="2400" dirty="0" smtClean="0">
                <a:solidFill>
                  <a:srgbClr val="339933"/>
                </a:solidFill>
              </a:rPr>
              <a:t/>
            </a:r>
            <a:br>
              <a:rPr lang="en-US" sz="2400" dirty="0" smtClean="0">
                <a:solidFill>
                  <a:srgbClr val="339933"/>
                </a:solidFill>
              </a:rPr>
            </a:br>
            <a:r>
              <a:rPr lang="en-US" sz="2400" dirty="0" smtClean="0">
                <a:solidFill>
                  <a:srgbClr val="000099"/>
                </a:solidFill>
              </a:rPr>
              <a:t>Unit of Measure Table </a:t>
            </a:r>
            <a:r>
              <a:rPr lang="en-US" sz="2400" dirty="0">
                <a:solidFill>
                  <a:srgbClr val="000099"/>
                </a:solidFill>
              </a:rPr>
              <a:t>Maintenance</a:t>
            </a:r>
            <a:r>
              <a:rPr lang="en-US" sz="2400" dirty="0">
                <a:solidFill>
                  <a:srgbClr val="339933"/>
                </a:solidFill>
              </a:rPr>
              <a:t> </a:t>
            </a:r>
            <a:r>
              <a:rPr lang="en-US" sz="2400" dirty="0" smtClean="0">
                <a:solidFill>
                  <a:srgbClr val="339933"/>
                </a:solidFill>
              </a:rPr>
              <a:t>Option</a:t>
            </a:r>
            <a:endParaRPr lang="en-US" sz="2400" dirty="0">
              <a:solidFill>
                <a:srgbClr val="000099"/>
              </a:solidFill>
            </a:endParaRPr>
          </a:p>
        </p:txBody>
      </p:sp>
      <p:pic>
        <p:nvPicPr>
          <p:cNvPr id="62465" name="Picture 102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348880"/>
            <a:ext cx="8280920" cy="1568062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0045E-1A3C-428E-A548-672847BF3241}" type="slidenum">
              <a:rPr lang="en-US"/>
              <a:pPr/>
              <a:t>6</a:t>
            </a:fld>
            <a:endParaRPr lang="en-US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Warehouse Table </a:t>
            </a:r>
          </a:p>
        </p:txBody>
      </p:sp>
      <p:sp>
        <p:nvSpPr>
          <p:cNvPr id="9" name="Text Box 1029"/>
          <p:cNvSpPr txBox="1">
            <a:spLocks noChangeArrowheads="1"/>
          </p:cNvSpPr>
          <p:nvPr/>
        </p:nvSpPr>
        <p:spPr bwMode="auto">
          <a:xfrm>
            <a:off x="755650" y="1066800"/>
            <a:ext cx="79311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339933"/>
                </a:solidFill>
              </a:rPr>
              <a:t>Access: </a:t>
            </a:r>
            <a:r>
              <a:rPr lang="en-US" sz="2400" dirty="0" smtClean="0">
                <a:solidFill>
                  <a:srgbClr val="000099"/>
                </a:solidFill>
              </a:rPr>
              <a:t>Logistics </a:t>
            </a:r>
            <a:r>
              <a:rPr lang="en-US" sz="2400" dirty="0" smtClean="0">
                <a:solidFill>
                  <a:srgbClr val="339933"/>
                </a:solidFill>
              </a:rPr>
              <a:t>Menu</a:t>
            </a:r>
            <a:r>
              <a:rPr lang="en-US" sz="2400" dirty="0">
                <a:solidFill>
                  <a:srgbClr val="339933"/>
                </a:solidFill>
              </a:rPr>
              <a:t>, </a:t>
            </a:r>
            <a:r>
              <a:rPr lang="en-US" sz="2400" dirty="0" smtClean="0">
                <a:solidFill>
                  <a:srgbClr val="339933"/>
                </a:solidFill>
              </a:rPr>
              <a:t/>
            </a:r>
            <a:br>
              <a:rPr lang="en-US" sz="2400" dirty="0" smtClean="0">
                <a:solidFill>
                  <a:srgbClr val="339933"/>
                </a:solidFill>
              </a:rPr>
            </a:br>
            <a:r>
              <a:rPr lang="en-US" sz="2400" dirty="0" smtClean="0">
                <a:solidFill>
                  <a:srgbClr val="000099"/>
                </a:solidFill>
              </a:rPr>
              <a:t>Warehouse Table </a:t>
            </a:r>
            <a:r>
              <a:rPr lang="en-US" sz="2400" dirty="0">
                <a:solidFill>
                  <a:srgbClr val="000099"/>
                </a:solidFill>
              </a:rPr>
              <a:t>Maintenance</a:t>
            </a:r>
            <a:r>
              <a:rPr lang="en-US" sz="2400" dirty="0">
                <a:solidFill>
                  <a:srgbClr val="339933"/>
                </a:solidFill>
              </a:rPr>
              <a:t> </a:t>
            </a:r>
            <a:r>
              <a:rPr lang="en-US" sz="2400" dirty="0" smtClean="0">
                <a:solidFill>
                  <a:srgbClr val="339933"/>
                </a:solidFill>
              </a:rPr>
              <a:t>Option</a:t>
            </a:r>
            <a:endParaRPr lang="en-US" sz="2400" dirty="0">
              <a:solidFill>
                <a:srgbClr val="000099"/>
              </a:solidFill>
            </a:endParaRPr>
          </a:p>
        </p:txBody>
      </p:sp>
      <p:pic>
        <p:nvPicPr>
          <p:cNvPr id="53257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060848"/>
            <a:ext cx="8568952" cy="1669364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1B9FF-54B8-4EA1-BE9F-88172B61F012}" type="slidenum">
              <a:rPr lang="en-US"/>
              <a:pPr/>
              <a:t>7</a:t>
            </a:fld>
            <a:endParaRPr lang="en-US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Accounts Receivable and Accounts Payable functions</a:t>
            </a:r>
            <a:endParaRPr lang="en-US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210872" cy="4114800"/>
          </a:xfrm>
        </p:spPr>
        <p:txBody>
          <a:bodyPr/>
          <a:lstStyle/>
          <a:p>
            <a:r>
              <a:rPr lang="en-US" sz="2800" dirty="0"/>
              <a:t>The </a:t>
            </a:r>
            <a:r>
              <a:rPr lang="en-US" sz="2800" dirty="0" smtClean="0"/>
              <a:t>Accounts </a:t>
            </a:r>
            <a:r>
              <a:rPr lang="en-US" sz="2800" dirty="0"/>
              <a:t>Receivable and </a:t>
            </a:r>
            <a:r>
              <a:rPr lang="en-US" sz="2800" dirty="0" smtClean="0"/>
              <a:t>Accounts </a:t>
            </a:r>
            <a:r>
              <a:rPr lang="en-US" sz="2800" dirty="0"/>
              <a:t>Payable functions require additional information located in four tables:</a:t>
            </a:r>
          </a:p>
          <a:p>
            <a:r>
              <a:rPr lang="en-US" sz="2800" dirty="0">
                <a:solidFill>
                  <a:srgbClr val="339933"/>
                </a:solidFill>
              </a:rPr>
              <a:t>VAT Rate</a:t>
            </a:r>
            <a:r>
              <a:rPr lang="en-US" sz="2800" dirty="0"/>
              <a:t> </a:t>
            </a:r>
            <a:r>
              <a:rPr lang="en-US" sz="2800" dirty="0" smtClean="0"/>
              <a:t>Table (AR&amp;AP menu)</a:t>
            </a:r>
            <a:endParaRPr lang="en-US" sz="2800" dirty="0"/>
          </a:p>
          <a:p>
            <a:r>
              <a:rPr lang="en-US" sz="2800" dirty="0" smtClean="0">
                <a:solidFill>
                  <a:srgbClr val="339933"/>
                </a:solidFill>
              </a:rPr>
              <a:t>Payment Term</a:t>
            </a:r>
            <a:r>
              <a:rPr lang="en-US" sz="2800" dirty="0" smtClean="0"/>
              <a:t> Table (AR&amp;AP menu)</a:t>
            </a:r>
          </a:p>
          <a:p>
            <a:r>
              <a:rPr lang="en-US" sz="2800" dirty="0" smtClean="0">
                <a:solidFill>
                  <a:srgbClr val="339933"/>
                </a:solidFill>
              </a:rPr>
              <a:t>Payment Mode</a:t>
            </a:r>
            <a:r>
              <a:rPr lang="en-US" sz="2800" dirty="0" smtClean="0"/>
              <a:t> Table (AR&amp;AP menu)</a:t>
            </a:r>
          </a:p>
          <a:p>
            <a:r>
              <a:rPr lang="en-US" sz="2800" dirty="0" smtClean="0">
                <a:solidFill>
                  <a:srgbClr val="339933"/>
                </a:solidFill>
              </a:rPr>
              <a:t>Item </a:t>
            </a:r>
            <a:r>
              <a:rPr lang="en-US" sz="2800" dirty="0">
                <a:solidFill>
                  <a:srgbClr val="339933"/>
                </a:solidFill>
              </a:rPr>
              <a:t>Category</a:t>
            </a:r>
            <a:r>
              <a:rPr lang="en-US" sz="2800" dirty="0"/>
              <a:t> </a:t>
            </a:r>
            <a:r>
              <a:rPr lang="en-US" sz="2800" dirty="0" smtClean="0"/>
              <a:t>Table (Engineering menu)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25" name="Picture 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132856"/>
            <a:ext cx="8521144" cy="1747069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59553-6526-4DAD-9CFF-1AFA47E1D89A}" type="slidenum">
              <a:rPr lang="en-US"/>
              <a:pPr/>
              <a:t>8</a:t>
            </a:fld>
            <a:endParaRPr lang="en-US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VAT Rate Table</a:t>
            </a:r>
          </a:p>
        </p:txBody>
      </p:sp>
      <p:sp>
        <p:nvSpPr>
          <p:cNvPr id="43012" name="AutoShape 4"/>
          <p:cNvSpPr>
            <a:spLocks noChangeArrowheads="1"/>
          </p:cNvSpPr>
          <p:nvPr/>
        </p:nvSpPr>
        <p:spPr bwMode="auto">
          <a:xfrm>
            <a:off x="5508104" y="2780928"/>
            <a:ext cx="2971800" cy="990600"/>
          </a:xfrm>
          <a:prstGeom prst="wedgeRoundRectCallout">
            <a:avLst>
              <a:gd name="adj1" fmla="val -99349"/>
              <a:gd name="adj2" fmla="val -1986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indent="19050" algn="ctr"/>
            <a:r>
              <a:rPr lang="en-US" b="1" dirty="0">
                <a:latin typeface="Arial" charset="0"/>
              </a:rPr>
              <a:t>1. Enter a VAT code </a:t>
            </a:r>
            <a:br>
              <a:rPr lang="en-US" b="1" dirty="0">
                <a:latin typeface="Arial" charset="0"/>
              </a:rPr>
            </a:br>
            <a:r>
              <a:rPr lang="en-US" b="1" dirty="0" smtClean="0">
                <a:latin typeface="Arial" charset="0"/>
              </a:rPr>
              <a:t>(‘2’ </a:t>
            </a:r>
            <a:r>
              <a:rPr lang="en-US" b="1" dirty="0">
                <a:latin typeface="Arial" charset="0"/>
              </a:rPr>
              <a:t>for example)</a:t>
            </a:r>
          </a:p>
          <a:p>
            <a:pPr indent="19050" algn="ctr"/>
            <a:r>
              <a:rPr lang="en-US" b="1" dirty="0">
                <a:latin typeface="Arial" charset="0"/>
              </a:rPr>
              <a:t>then a description</a:t>
            </a:r>
          </a:p>
        </p:txBody>
      </p:sp>
      <p:sp>
        <p:nvSpPr>
          <p:cNvPr id="43013" name="AutoShape 5"/>
          <p:cNvSpPr>
            <a:spLocks noChangeArrowheads="1"/>
          </p:cNvSpPr>
          <p:nvPr/>
        </p:nvSpPr>
        <p:spPr bwMode="auto">
          <a:xfrm>
            <a:off x="3733800" y="4343400"/>
            <a:ext cx="3124200" cy="762000"/>
          </a:xfrm>
          <a:prstGeom prst="wedgeRoundRectCallout">
            <a:avLst>
              <a:gd name="adj1" fmla="val -43639"/>
              <a:gd name="adj2" fmla="val -146497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indent="19050" algn="ctr"/>
            <a:r>
              <a:rPr lang="en-US" b="1" dirty="0">
                <a:latin typeface="Arial" charset="0"/>
              </a:rPr>
              <a:t>2. Enter the VAT rate </a:t>
            </a:r>
            <a:br>
              <a:rPr lang="en-US" b="1" dirty="0">
                <a:latin typeface="Arial" charset="0"/>
              </a:rPr>
            </a:br>
            <a:r>
              <a:rPr lang="en-US" b="1" dirty="0">
                <a:latin typeface="Arial" charset="0"/>
              </a:rPr>
              <a:t>(</a:t>
            </a:r>
            <a:r>
              <a:rPr lang="en-US" b="1" dirty="0" smtClean="0">
                <a:latin typeface="Arial" charset="0"/>
              </a:rPr>
              <a:t>’20’ </a:t>
            </a:r>
            <a:r>
              <a:rPr lang="en-US" b="1" dirty="0">
                <a:latin typeface="Arial" charset="0"/>
              </a:rPr>
              <a:t>for example)</a:t>
            </a:r>
          </a:p>
        </p:txBody>
      </p:sp>
      <p:sp>
        <p:nvSpPr>
          <p:cNvPr id="43014" name="AutoShape 6"/>
          <p:cNvSpPr>
            <a:spLocks noChangeArrowheads="1"/>
          </p:cNvSpPr>
          <p:nvPr/>
        </p:nvSpPr>
        <p:spPr bwMode="auto">
          <a:xfrm>
            <a:off x="395536" y="3861048"/>
            <a:ext cx="1600200" cy="457200"/>
          </a:xfrm>
          <a:prstGeom prst="wedgeRoundRectCallout">
            <a:avLst>
              <a:gd name="adj1" fmla="val 88578"/>
              <a:gd name="adj2" fmla="val -227245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b="1">
                <a:latin typeface="Arial" charset="0"/>
              </a:rPr>
              <a:t>3. Validate</a:t>
            </a:r>
          </a:p>
        </p:txBody>
      </p:sp>
      <p:sp>
        <p:nvSpPr>
          <p:cNvPr id="12" name="Text Box 1029"/>
          <p:cNvSpPr txBox="1">
            <a:spLocks noChangeArrowheads="1"/>
          </p:cNvSpPr>
          <p:nvPr/>
        </p:nvSpPr>
        <p:spPr bwMode="auto">
          <a:xfrm>
            <a:off x="755650" y="1066800"/>
            <a:ext cx="79311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339933"/>
                </a:solidFill>
              </a:rPr>
              <a:t>Access: </a:t>
            </a:r>
            <a:r>
              <a:rPr lang="en-US" sz="2400" dirty="0" smtClean="0">
                <a:solidFill>
                  <a:srgbClr val="000099"/>
                </a:solidFill>
              </a:rPr>
              <a:t>AR&amp;AP </a:t>
            </a:r>
            <a:r>
              <a:rPr lang="en-US" sz="2400" dirty="0" smtClean="0">
                <a:solidFill>
                  <a:srgbClr val="339933"/>
                </a:solidFill>
              </a:rPr>
              <a:t>Menu</a:t>
            </a:r>
            <a:r>
              <a:rPr lang="en-US" sz="2400" dirty="0">
                <a:solidFill>
                  <a:srgbClr val="339933"/>
                </a:solidFill>
              </a:rPr>
              <a:t>, </a:t>
            </a:r>
            <a:r>
              <a:rPr lang="en-US" sz="2400" dirty="0" smtClean="0">
                <a:solidFill>
                  <a:srgbClr val="339933"/>
                </a:solidFill>
              </a:rPr>
              <a:t/>
            </a:r>
            <a:br>
              <a:rPr lang="en-US" sz="2400" dirty="0" smtClean="0">
                <a:solidFill>
                  <a:srgbClr val="339933"/>
                </a:solidFill>
              </a:rPr>
            </a:br>
            <a:r>
              <a:rPr lang="en-US" sz="2400" dirty="0" smtClean="0">
                <a:solidFill>
                  <a:srgbClr val="000099"/>
                </a:solidFill>
              </a:rPr>
              <a:t>VAT Rate Table </a:t>
            </a:r>
            <a:r>
              <a:rPr lang="en-US" sz="2400" dirty="0">
                <a:solidFill>
                  <a:srgbClr val="000099"/>
                </a:solidFill>
              </a:rPr>
              <a:t>Maintenance</a:t>
            </a:r>
            <a:r>
              <a:rPr lang="en-US" sz="2400" dirty="0">
                <a:solidFill>
                  <a:srgbClr val="339933"/>
                </a:solidFill>
              </a:rPr>
              <a:t> </a:t>
            </a:r>
            <a:r>
              <a:rPr lang="en-US" sz="2400" dirty="0" smtClean="0">
                <a:solidFill>
                  <a:srgbClr val="339933"/>
                </a:solidFill>
              </a:rPr>
              <a:t>Option</a:t>
            </a:r>
            <a:endParaRPr lang="en-US" sz="2400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2" grpId="0" animBg="1" autoUpdateAnimBg="0"/>
      <p:bldP spid="43013" grpId="0" animBg="1" autoUpdateAnimBg="0"/>
      <p:bldP spid="43014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305223"/>
            <a:ext cx="8319950" cy="3212009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9918E-4294-4AA7-9DA3-83E8EA4E7BA9}" type="slidenum">
              <a:rPr lang="en-US"/>
              <a:pPr/>
              <a:t>9</a:t>
            </a:fld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Terms of Payment Table</a:t>
            </a:r>
          </a:p>
        </p:txBody>
      </p:sp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5220072" y="3302917"/>
            <a:ext cx="3352800" cy="762000"/>
          </a:xfrm>
          <a:prstGeom prst="wedgeRoundRectCallout">
            <a:avLst>
              <a:gd name="adj1" fmla="val -96023"/>
              <a:gd name="adj2" fmla="val -28125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indent="19050" algn="ctr"/>
            <a:r>
              <a:rPr lang="en-US" b="1" dirty="0">
                <a:latin typeface="Arial" charset="0"/>
              </a:rPr>
              <a:t>1. Enter the code </a:t>
            </a:r>
            <a:r>
              <a:rPr lang="en-US" b="1" dirty="0" smtClean="0">
                <a:latin typeface="Arial" charset="0"/>
              </a:rPr>
              <a:t>’30EOM’</a:t>
            </a:r>
            <a:endParaRPr lang="en-US" b="1" dirty="0">
              <a:latin typeface="Arial" charset="0"/>
            </a:endParaRPr>
          </a:p>
          <a:p>
            <a:pPr indent="19050" algn="ctr"/>
            <a:r>
              <a:rPr lang="en-US" b="1" dirty="0">
                <a:latin typeface="Arial" charset="0"/>
              </a:rPr>
              <a:t>the a description</a:t>
            </a:r>
          </a:p>
        </p:txBody>
      </p:sp>
      <p:sp>
        <p:nvSpPr>
          <p:cNvPr id="45061" name="AutoShape 5"/>
          <p:cNvSpPr>
            <a:spLocks noChangeArrowheads="1"/>
          </p:cNvSpPr>
          <p:nvPr/>
        </p:nvSpPr>
        <p:spPr bwMode="auto">
          <a:xfrm>
            <a:off x="4644008" y="5517232"/>
            <a:ext cx="2455862" cy="990600"/>
          </a:xfrm>
          <a:prstGeom prst="wedgeRoundRectCallout">
            <a:avLst>
              <a:gd name="adj1" fmla="val -73852"/>
              <a:gd name="adj2" fmla="val -135417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indent="19050" algn="ctr"/>
            <a:r>
              <a:rPr lang="en-US" b="1" dirty="0">
                <a:latin typeface="Arial" charset="0"/>
              </a:rPr>
              <a:t>2. Select options</a:t>
            </a:r>
          </a:p>
          <a:p>
            <a:pPr indent="19050" algn="ctr"/>
            <a:r>
              <a:rPr lang="en-US" b="1" dirty="0">
                <a:latin typeface="Arial" charset="0"/>
              </a:rPr>
              <a:t>- </a:t>
            </a:r>
            <a:r>
              <a:rPr lang="en-US" b="1" dirty="0" smtClean="0">
                <a:latin typeface="Arial" charset="0"/>
              </a:rPr>
              <a:t>30 days</a:t>
            </a:r>
            <a:endParaRPr lang="en-US" b="1" dirty="0">
              <a:latin typeface="Arial" charset="0"/>
            </a:endParaRPr>
          </a:p>
          <a:p>
            <a:pPr indent="19050" algn="ctr"/>
            <a:r>
              <a:rPr lang="en-US" b="1" dirty="0">
                <a:latin typeface="Arial" charset="0"/>
              </a:rPr>
              <a:t>- </a:t>
            </a:r>
            <a:r>
              <a:rPr lang="en-US" b="1" dirty="0" smtClean="0">
                <a:latin typeface="Arial" charset="0"/>
              </a:rPr>
              <a:t>End of Month</a:t>
            </a:r>
            <a:endParaRPr lang="en-US" b="1" dirty="0">
              <a:latin typeface="Arial" charset="0"/>
            </a:endParaRPr>
          </a:p>
        </p:txBody>
      </p:sp>
      <p:sp>
        <p:nvSpPr>
          <p:cNvPr id="45062" name="AutoShape 6"/>
          <p:cNvSpPr>
            <a:spLocks noChangeArrowheads="1"/>
          </p:cNvSpPr>
          <p:nvPr/>
        </p:nvSpPr>
        <p:spPr bwMode="auto">
          <a:xfrm>
            <a:off x="611560" y="4383037"/>
            <a:ext cx="1512888" cy="457200"/>
          </a:xfrm>
          <a:prstGeom prst="wedgeRoundRectCallout">
            <a:avLst>
              <a:gd name="adj1" fmla="val 81302"/>
              <a:gd name="adj2" fmla="val -294680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b="1">
                <a:latin typeface="Arial" charset="0"/>
              </a:rPr>
              <a:t>3. Validate</a:t>
            </a:r>
          </a:p>
        </p:txBody>
      </p:sp>
      <p:sp>
        <p:nvSpPr>
          <p:cNvPr id="12" name="Text Box 1029"/>
          <p:cNvSpPr txBox="1">
            <a:spLocks noChangeArrowheads="1"/>
          </p:cNvSpPr>
          <p:nvPr/>
        </p:nvSpPr>
        <p:spPr bwMode="auto">
          <a:xfrm>
            <a:off x="755650" y="1066800"/>
            <a:ext cx="79311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339933"/>
                </a:solidFill>
              </a:rPr>
              <a:t>Access: </a:t>
            </a:r>
            <a:r>
              <a:rPr lang="en-US" sz="2400" dirty="0" smtClean="0">
                <a:solidFill>
                  <a:srgbClr val="000099"/>
                </a:solidFill>
              </a:rPr>
              <a:t>AR&amp;AP </a:t>
            </a:r>
            <a:r>
              <a:rPr lang="en-US" sz="2400" dirty="0" smtClean="0">
                <a:solidFill>
                  <a:srgbClr val="339933"/>
                </a:solidFill>
              </a:rPr>
              <a:t>Menu</a:t>
            </a:r>
            <a:r>
              <a:rPr lang="en-US" sz="2400" dirty="0">
                <a:solidFill>
                  <a:srgbClr val="339933"/>
                </a:solidFill>
              </a:rPr>
              <a:t>, </a:t>
            </a:r>
            <a:r>
              <a:rPr lang="en-US" sz="2400" dirty="0" smtClean="0">
                <a:solidFill>
                  <a:srgbClr val="339933"/>
                </a:solidFill>
              </a:rPr>
              <a:t/>
            </a:r>
            <a:br>
              <a:rPr lang="en-US" sz="2400" dirty="0" smtClean="0">
                <a:solidFill>
                  <a:srgbClr val="339933"/>
                </a:solidFill>
              </a:rPr>
            </a:br>
            <a:r>
              <a:rPr lang="en-US" sz="2400" dirty="0" smtClean="0">
                <a:solidFill>
                  <a:srgbClr val="000099"/>
                </a:solidFill>
              </a:rPr>
              <a:t>Term of Payment Table </a:t>
            </a:r>
            <a:r>
              <a:rPr lang="en-US" sz="2400" dirty="0">
                <a:solidFill>
                  <a:srgbClr val="000099"/>
                </a:solidFill>
              </a:rPr>
              <a:t>Maintenance</a:t>
            </a:r>
            <a:r>
              <a:rPr lang="en-US" sz="2400" dirty="0">
                <a:solidFill>
                  <a:srgbClr val="339933"/>
                </a:solidFill>
              </a:rPr>
              <a:t> </a:t>
            </a:r>
            <a:r>
              <a:rPr lang="en-US" sz="2400" dirty="0" smtClean="0">
                <a:solidFill>
                  <a:srgbClr val="339933"/>
                </a:solidFill>
              </a:rPr>
              <a:t>Option</a:t>
            </a:r>
            <a:endParaRPr lang="en-US" sz="2400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 animBg="1" autoUpdateAnimBg="0"/>
      <p:bldP spid="45061" grpId="0" animBg="1" autoUpdateAnimBg="0"/>
      <p:bldP spid="45062" grpId="0" animBg="1" autoUpdateAnimBg="0"/>
    </p:bldLst>
  </p:timing>
</p:sld>
</file>

<file path=ppt/theme/theme1.xml><?xml version="1.0" encoding="utf-8"?>
<a:theme xmlns:a="http://schemas.openxmlformats.org/drawingml/2006/main" name="prelude4">
  <a:themeElements>
    <a:clrScheme name="prelude4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lude4">
      <a:majorFont>
        <a:latin typeface="Tahom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prelude4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ude4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lude4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ude4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ude4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ude4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ude4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Office\Modèles\Modèles de présentation\prelude4.pot</Template>
  <TotalTime>1813</TotalTime>
  <Words>587</Words>
  <Application>Microsoft Office PowerPoint</Application>
  <PresentationFormat>Affichage à l'écran (4:3)</PresentationFormat>
  <Paragraphs>169</Paragraphs>
  <Slides>21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prelude4</vt:lpstr>
      <vt:lpstr>e-Prelude.com</vt:lpstr>
      <vt:lpstr>Software Information Chart</vt:lpstr>
      <vt:lpstr>Item Definition</vt:lpstr>
      <vt:lpstr>Item creation process</vt:lpstr>
      <vt:lpstr>Table Maintenance </vt:lpstr>
      <vt:lpstr>Warehouse Table </vt:lpstr>
      <vt:lpstr>Accounts Receivable and Accounts Payable functions</vt:lpstr>
      <vt:lpstr>VAT Rate Table</vt:lpstr>
      <vt:lpstr>Terms of Payment Table</vt:lpstr>
      <vt:lpstr>Payment Mode Table</vt:lpstr>
      <vt:lpstr>Item Category Table</vt:lpstr>
      <vt:lpstr>Item types </vt:lpstr>
      <vt:lpstr>Creating Items</vt:lpstr>
      <vt:lpstr>Item Management parameters </vt:lpstr>
      <vt:lpstr>Creating Items</vt:lpstr>
      <vt:lpstr>Vendor Entry</vt:lpstr>
      <vt:lpstr>Vendor Catalog</vt:lpstr>
      <vt:lpstr>Purchased Item Vendor Selection</vt:lpstr>
      <vt:lpstr>Multiple vendors</vt:lpstr>
      <vt:lpstr>Item List</vt:lpstr>
      <vt:lpstr>End of Session 1</vt:lpstr>
    </vt:vector>
  </TitlesOfParts>
  <Company>Groupe HEC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Prélude Production 4</dc:title>
  <dc:creator>Gérard Baglin</dc:creator>
  <cp:lastModifiedBy>GERARD</cp:lastModifiedBy>
  <cp:revision>63</cp:revision>
  <dcterms:created xsi:type="dcterms:W3CDTF">1998-09-12T15:23:47Z</dcterms:created>
  <dcterms:modified xsi:type="dcterms:W3CDTF">2017-01-06T18:39:24Z</dcterms:modified>
</cp:coreProperties>
</file>