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0" r:id="rId1"/>
  </p:sldMasterIdLst>
  <p:notesMasterIdLst>
    <p:notesMasterId r:id="rId18"/>
  </p:notesMasterIdLst>
  <p:handoutMasterIdLst>
    <p:handoutMasterId r:id="rId19"/>
  </p:handoutMasterIdLst>
  <p:sldIdLst>
    <p:sldId id="282" r:id="rId2"/>
    <p:sldId id="295" r:id="rId3"/>
    <p:sldId id="257" r:id="rId4"/>
    <p:sldId id="259" r:id="rId5"/>
    <p:sldId id="283" r:id="rId6"/>
    <p:sldId id="284" r:id="rId7"/>
    <p:sldId id="286" r:id="rId8"/>
    <p:sldId id="272" r:id="rId9"/>
    <p:sldId id="287" r:id="rId10"/>
    <p:sldId id="278" r:id="rId11"/>
    <p:sldId id="285" r:id="rId12"/>
    <p:sldId id="288" r:id="rId13"/>
    <p:sldId id="293" r:id="rId14"/>
    <p:sldId id="290" r:id="rId15"/>
    <p:sldId id="291" r:id="rId16"/>
    <p:sldId id="294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000099"/>
    <a:srgbClr val="FF99FF"/>
    <a:srgbClr val="00FFFF"/>
    <a:srgbClr val="66FF33"/>
    <a:srgbClr val="FFFF00"/>
    <a:srgbClr val="DE0A42"/>
    <a:srgbClr val="23C5AE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81" autoAdjust="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614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614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614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53661A-E9E3-4018-9C57-AB79FC41D9AB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0"/>
            <a:r>
              <a:rPr lang="fr-FR" smtClean="0"/>
              <a:t>Deuxième niveau</a:t>
            </a:r>
          </a:p>
          <a:p>
            <a:pPr lvl="0"/>
            <a:r>
              <a:rPr lang="fr-FR" smtClean="0"/>
              <a:t>Troisième niveau</a:t>
            </a:r>
          </a:p>
          <a:p>
            <a:pPr lvl="0"/>
            <a:r>
              <a:rPr lang="fr-FR" smtClean="0"/>
              <a:t>Quatrième niveau</a:t>
            </a:r>
          </a:p>
          <a:p>
            <a:pPr lvl="0"/>
            <a:r>
              <a:rPr lang="fr-FR" smtClean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1A77D3-B61F-4555-8BAE-92EA7CCC99B8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8FB18AD-AA3B-4B49-B95E-83C54CC564A2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D99DD6-2EC2-474A-A974-6A8DD64CA658}" type="slidenum">
              <a:rPr lang="en-US"/>
              <a:pPr/>
              <a:t>2</a:t>
            </a:fld>
            <a:endParaRPr 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59275"/>
            <a:ext cx="5029200" cy="4132263"/>
          </a:xfrm>
          <a:noFill/>
          <a:ln/>
        </p:spPr>
        <p:txBody>
          <a:bodyPr lIns="88115" tIns="43284" rIns="88115" bIns="43284"/>
          <a:lstStyle/>
          <a:p>
            <a:pPr defTabSz="965200">
              <a:spcBef>
                <a:spcPct val="0"/>
              </a:spcBef>
            </a:pPr>
            <a:r>
              <a:rPr lang="fr-FR" sz="2500"/>
              <a:t>A gauche en jaune, le bloc de gestion des données techniques</a:t>
            </a:r>
          </a:p>
          <a:p>
            <a:pPr defTabSz="965200">
              <a:spcBef>
                <a:spcPct val="0"/>
              </a:spcBef>
            </a:pPr>
            <a:r>
              <a:rPr lang="fr-FR" sz="2500"/>
              <a:t>Cliquer sur un pavé pour accéder directement à la diapo détaillée</a:t>
            </a:r>
          </a:p>
          <a:p>
            <a:pPr defTabSz="965200">
              <a:spcBef>
                <a:spcPct val="0"/>
              </a:spcBef>
            </a:pPr>
            <a:r>
              <a:rPr lang="fr-FR" sz="2500"/>
              <a:t>Des boutons RETOUR figurent sur ces diapo pour revenir ici.</a:t>
            </a:r>
          </a:p>
        </p:txBody>
      </p:sp>
      <p:sp>
        <p:nvSpPr>
          <p:cNvPr id="6451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6988" y="798513"/>
            <a:ext cx="4265612" cy="3198812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CCD89A-7CF0-42D1-B2A8-57A56BBA13D4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61C2AA-1A78-42D2-B726-48CE1D23636A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793285-FD4D-45BE-BF4B-C4D8C27C4607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BF4BBF-9772-4783-8190-95FF4AC0C937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0"/>
            <a:ext cx="2209800" cy="60960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477000" cy="60960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557E8C-4ABC-45A4-BFBB-CCCAD1711603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2C87F0-5712-4BA7-BCBA-7223DA8A4A2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152400" y="0"/>
            <a:ext cx="88392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685800" y="6477000"/>
            <a:ext cx="1905000" cy="230188"/>
          </a:xfrm>
        </p:spPr>
        <p:txBody>
          <a:bodyPr/>
          <a:lstStyle>
            <a:lvl1pPr>
              <a:defRPr/>
            </a:lvl1pPr>
          </a:lstStyle>
          <a:p>
            <a:fld id="{8449BE40-CD40-4EED-A56F-C7E5D477A0C4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2301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239000" y="6477000"/>
            <a:ext cx="1905000" cy="230188"/>
          </a:xfrm>
        </p:spPr>
        <p:txBody>
          <a:bodyPr/>
          <a:lstStyle>
            <a:lvl1pPr>
              <a:defRPr/>
            </a:lvl1pPr>
          </a:lstStyle>
          <a:p>
            <a:fld id="{A849537C-314B-455C-B578-1B6C53583ECC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685800" y="6477000"/>
            <a:ext cx="1905000" cy="230188"/>
          </a:xfrm>
        </p:spPr>
        <p:txBody>
          <a:bodyPr/>
          <a:lstStyle>
            <a:lvl1pPr>
              <a:defRPr/>
            </a:lvl1pPr>
          </a:lstStyle>
          <a:p>
            <a:fld id="{57CFC279-3218-44D1-99A0-5ED498C0AED0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2301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7239000" y="6477000"/>
            <a:ext cx="1905000" cy="230188"/>
          </a:xfrm>
        </p:spPr>
        <p:txBody>
          <a:bodyPr/>
          <a:lstStyle>
            <a:lvl1pPr>
              <a:defRPr/>
            </a:lvl1pPr>
          </a:lstStyle>
          <a:p>
            <a:fld id="{7A92BEA1-7765-4314-A42F-08FA70A1D7F7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85800" y="6477000"/>
            <a:ext cx="1905000" cy="230188"/>
          </a:xfrm>
        </p:spPr>
        <p:txBody>
          <a:bodyPr/>
          <a:lstStyle>
            <a:lvl1pPr>
              <a:defRPr/>
            </a:lvl1pPr>
          </a:lstStyle>
          <a:p>
            <a:fld id="{B408F154-F3CA-4A7E-83D9-7998C308063C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2301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239000" y="6477000"/>
            <a:ext cx="1905000" cy="230188"/>
          </a:xfrm>
        </p:spPr>
        <p:txBody>
          <a:bodyPr/>
          <a:lstStyle>
            <a:lvl1pPr>
              <a:defRPr/>
            </a:lvl1pPr>
          </a:lstStyle>
          <a:p>
            <a:fld id="{0355C967-6B22-4DBA-8FE9-390DAF8BC7EF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D534C5-892E-423E-9438-0C5705AE9F95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61EDD4-4FE6-46E9-9A68-A517FB5DBCD6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097710-1523-45AF-9ACA-DE6A8CFECCA1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C36AD2-F069-432E-A514-25F75CA1E5DC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2FD67F-07F3-4957-AA12-F2AF5D3FCFDE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A01DD-118D-4ECE-8A6E-33CC5DFF1ED1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286B27-8403-4874-BC3C-29FA55487650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2050C4-CE03-40A8-A1BE-84BFFC7FBF40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505A06-1724-4BCD-BEE6-FCBDAA3759FA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679D04-F0A7-4D15-8906-54E8091D5633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EF9875-AF0C-42A8-817A-C4E618D07127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2E9767-D31D-444F-8339-451A10D7BB52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3E2565-D1F1-47F4-BB14-B716A11528AD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D0D15-590D-4390-B562-5A86F4CA1856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044BC9-194C-4F0F-B495-55838BCD10ED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6849BF-8F96-484C-A0A2-6F809C8886E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83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 style du titre du masque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905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j-lt"/>
              </a:defRPr>
            </a:lvl1pPr>
          </a:lstStyle>
          <a:p>
            <a:fld id="{DA572140-63EA-4D9B-B665-0CFA97B88521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j-lt"/>
              </a:defRPr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77000"/>
            <a:ext cx="1905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j-lt"/>
              </a:defRPr>
            </a:lvl1pPr>
          </a:lstStyle>
          <a:p>
            <a:fld id="{164B91EF-C643-42DC-96B1-29D19E663DC2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slide" Target="slide16.xml"/><Relationship Id="rId7" Type="http://schemas.openxmlformats.org/officeDocument/2006/relationships/slide" Target="slide1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11" Type="http://schemas.openxmlformats.org/officeDocument/2006/relationships/slide" Target="slide13.xml"/><Relationship Id="rId5" Type="http://schemas.openxmlformats.org/officeDocument/2006/relationships/slide" Target="slide14.xml"/><Relationship Id="rId10" Type="http://schemas.openxmlformats.org/officeDocument/2006/relationships/slide" Target="slide6.xml"/><Relationship Id="rId4" Type="http://schemas.openxmlformats.org/officeDocument/2006/relationships/slide" Target="slide10.xml"/><Relationship Id="rId9" Type="http://schemas.openxmlformats.org/officeDocument/2006/relationships/slide" Target="slide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algn="ctr"/>
            <a:r>
              <a:rPr lang="fr-FR" dirty="0" smtClean="0"/>
              <a:t>e-Prelude.com</a:t>
            </a:r>
            <a:endParaRPr lang="en-US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8000"/>
                </a:solidFill>
              </a:rPr>
              <a:t>Tour - session 2</a:t>
            </a:r>
          </a:p>
          <a:p>
            <a:endParaRPr lang="en-US" b="1" dirty="0">
              <a:solidFill>
                <a:srgbClr val="008000"/>
              </a:solidFill>
            </a:endParaRPr>
          </a:p>
          <a:p>
            <a:r>
              <a:rPr lang="en-US" dirty="0"/>
              <a:t>Bills of materials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14879-33DB-4014-9FED-2FD9BFA1231B}" type="slidenum">
              <a:rPr lang="en-US"/>
              <a:pPr/>
              <a:t>10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76250"/>
            <a:ext cx="8523288" cy="819150"/>
          </a:xfrm>
        </p:spPr>
        <p:txBody>
          <a:bodyPr/>
          <a:lstStyle/>
          <a:p>
            <a:r>
              <a:rPr lang="en-US"/>
              <a:t>Checking for loops in BOM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1479550"/>
          </a:xfrm>
        </p:spPr>
        <p:txBody>
          <a:bodyPr/>
          <a:lstStyle/>
          <a:p>
            <a:r>
              <a:rPr lang="en-US" sz="2800"/>
              <a:t>Avoid infinite loops in the processing of BOMs</a:t>
            </a:r>
          </a:p>
          <a:p>
            <a:r>
              <a:rPr lang="en-US" sz="2800"/>
              <a:t>Example of loop in a BOM: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1752600" y="3124200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Product A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838200" y="4114800"/>
            <a:ext cx="14478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Material</a:t>
            </a: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2667000" y="4114800"/>
            <a:ext cx="1600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Component C1</a:t>
            </a:r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1524000" y="37338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2514600" y="3505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1524000" y="3733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3505200" y="3733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78" name="Rectangle 14"/>
          <p:cNvSpPr>
            <a:spLocks noChangeArrowheads="1"/>
          </p:cNvSpPr>
          <p:nvPr/>
        </p:nvSpPr>
        <p:spPr bwMode="auto">
          <a:xfrm>
            <a:off x="2667000" y="4800600"/>
            <a:ext cx="1600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Component C4</a:t>
            </a:r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>
            <a:off x="3505200" y="4495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2209800" y="54864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81" name="Rectangle 17"/>
          <p:cNvSpPr>
            <a:spLocks noChangeArrowheads="1"/>
          </p:cNvSpPr>
          <p:nvPr/>
        </p:nvSpPr>
        <p:spPr bwMode="auto">
          <a:xfrm>
            <a:off x="4038600" y="5715000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Product A</a:t>
            </a:r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>
            <a:off x="4800600" y="5486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84" name="Line 20"/>
          <p:cNvSpPr>
            <a:spLocks noChangeShapeType="1"/>
          </p:cNvSpPr>
          <p:nvPr/>
        </p:nvSpPr>
        <p:spPr bwMode="auto">
          <a:xfrm flipH="1">
            <a:off x="3581400" y="33528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85" name="Line 21"/>
          <p:cNvSpPr>
            <a:spLocks noChangeShapeType="1"/>
          </p:cNvSpPr>
          <p:nvPr/>
        </p:nvSpPr>
        <p:spPr bwMode="auto">
          <a:xfrm flipH="1">
            <a:off x="5715000" y="5867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86" name="Line 22"/>
          <p:cNvSpPr>
            <a:spLocks noChangeShapeType="1"/>
          </p:cNvSpPr>
          <p:nvPr/>
        </p:nvSpPr>
        <p:spPr bwMode="auto">
          <a:xfrm>
            <a:off x="7010400" y="335280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87" name="Text Box 23"/>
          <p:cNvSpPr txBox="1">
            <a:spLocks noChangeArrowheads="1"/>
          </p:cNvSpPr>
          <p:nvPr/>
        </p:nvSpPr>
        <p:spPr bwMode="auto">
          <a:xfrm>
            <a:off x="5899150" y="4267200"/>
            <a:ext cx="749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>
                <a:solidFill>
                  <a:srgbClr val="008000"/>
                </a:solidFill>
              </a:rPr>
              <a:t>Loop</a:t>
            </a:r>
          </a:p>
        </p:txBody>
      </p:sp>
      <p:sp>
        <p:nvSpPr>
          <p:cNvPr id="36888" name="Line 24"/>
          <p:cNvSpPr>
            <a:spLocks noChangeShapeType="1"/>
          </p:cNvSpPr>
          <p:nvPr/>
        </p:nvSpPr>
        <p:spPr bwMode="auto">
          <a:xfrm>
            <a:off x="35052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89" name="Line 25"/>
          <p:cNvSpPr>
            <a:spLocks noChangeShapeType="1"/>
          </p:cNvSpPr>
          <p:nvPr/>
        </p:nvSpPr>
        <p:spPr bwMode="auto">
          <a:xfrm>
            <a:off x="2209800" y="5486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169C2-5275-44FE-9A92-0C56756F5C6D}" type="slidenum">
              <a:rPr lang="en-US"/>
              <a:pPr/>
              <a:t>11</a:t>
            </a:fld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Product Tree Structure Graph</a:t>
            </a:r>
          </a:p>
        </p:txBody>
      </p:sp>
      <p:pic>
        <p:nvPicPr>
          <p:cNvPr id="48137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96752"/>
            <a:ext cx="5045075" cy="2930451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pic>
        <p:nvPicPr>
          <p:cNvPr id="48138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4365104"/>
            <a:ext cx="5251228" cy="2306860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10F64-B389-4615-8693-565AF8EB1BA9}" type="slidenum">
              <a:rPr lang="en-US"/>
              <a:pPr/>
              <a:t>12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Low level code</a:t>
            </a:r>
          </a:p>
        </p:txBody>
      </p:sp>
      <p:sp>
        <p:nvSpPr>
          <p:cNvPr id="51242" name="Rectangle 42"/>
          <p:cNvSpPr>
            <a:spLocks noChangeArrowheads="1"/>
          </p:cNvSpPr>
          <p:nvPr/>
        </p:nvSpPr>
        <p:spPr bwMode="auto">
          <a:xfrm>
            <a:off x="609600" y="2455863"/>
            <a:ext cx="9556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/>
            <a:r>
              <a:rPr lang="en-US" sz="1800" b="1">
                <a:solidFill>
                  <a:srgbClr val="000099"/>
                </a:solidFill>
              </a:rPr>
              <a:t>Level 0</a:t>
            </a:r>
          </a:p>
        </p:txBody>
      </p:sp>
      <p:sp>
        <p:nvSpPr>
          <p:cNvPr id="51243" name="Rectangle 43"/>
          <p:cNvSpPr>
            <a:spLocks noChangeArrowheads="1"/>
          </p:cNvSpPr>
          <p:nvPr/>
        </p:nvSpPr>
        <p:spPr bwMode="auto">
          <a:xfrm>
            <a:off x="609600" y="3581400"/>
            <a:ext cx="9493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/>
            <a:r>
              <a:rPr lang="en-US" sz="1800" b="1">
                <a:solidFill>
                  <a:srgbClr val="000099"/>
                </a:solidFill>
              </a:rPr>
              <a:t>Level</a:t>
            </a:r>
            <a:r>
              <a:rPr lang="en-US"/>
              <a:t> </a:t>
            </a:r>
            <a:r>
              <a:rPr lang="en-US" sz="1800" b="1">
                <a:solidFill>
                  <a:srgbClr val="000099"/>
                </a:solidFill>
              </a:rPr>
              <a:t>1</a:t>
            </a:r>
          </a:p>
        </p:txBody>
      </p:sp>
      <p:sp>
        <p:nvSpPr>
          <p:cNvPr id="51244" name="Rectangle 44"/>
          <p:cNvSpPr>
            <a:spLocks noChangeArrowheads="1"/>
          </p:cNvSpPr>
          <p:nvPr/>
        </p:nvSpPr>
        <p:spPr bwMode="auto">
          <a:xfrm>
            <a:off x="609600" y="4437063"/>
            <a:ext cx="9493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/>
            <a:r>
              <a:rPr lang="en-US" sz="1800" b="1">
                <a:solidFill>
                  <a:srgbClr val="000099"/>
                </a:solidFill>
              </a:rPr>
              <a:t>Level</a:t>
            </a:r>
            <a:r>
              <a:rPr lang="en-US"/>
              <a:t> </a:t>
            </a:r>
            <a:r>
              <a:rPr lang="en-US" sz="1800" b="1">
                <a:solidFill>
                  <a:srgbClr val="000099"/>
                </a:solidFill>
              </a:rPr>
              <a:t>2</a:t>
            </a:r>
          </a:p>
        </p:txBody>
      </p:sp>
      <p:sp>
        <p:nvSpPr>
          <p:cNvPr id="51293" name="Rectangle 93"/>
          <p:cNvSpPr>
            <a:spLocks noChangeArrowheads="1"/>
          </p:cNvSpPr>
          <p:nvPr/>
        </p:nvSpPr>
        <p:spPr bwMode="auto">
          <a:xfrm>
            <a:off x="2895600" y="2438400"/>
            <a:ext cx="1371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/>
              <a:t>FG1</a:t>
            </a:r>
          </a:p>
        </p:txBody>
      </p:sp>
      <p:sp>
        <p:nvSpPr>
          <p:cNvPr id="51294" name="Rectangle 94"/>
          <p:cNvSpPr>
            <a:spLocks noChangeArrowheads="1"/>
          </p:cNvSpPr>
          <p:nvPr/>
        </p:nvSpPr>
        <p:spPr bwMode="auto">
          <a:xfrm>
            <a:off x="6477000" y="2438400"/>
            <a:ext cx="1371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/>
              <a:t>FG2</a:t>
            </a:r>
          </a:p>
        </p:txBody>
      </p:sp>
      <p:sp>
        <p:nvSpPr>
          <p:cNvPr id="51295" name="Rectangle 95"/>
          <p:cNvSpPr>
            <a:spLocks noChangeArrowheads="1"/>
          </p:cNvSpPr>
          <p:nvPr/>
        </p:nvSpPr>
        <p:spPr bwMode="auto">
          <a:xfrm>
            <a:off x="3657600" y="3505200"/>
            <a:ext cx="1371600" cy="457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/>
              <a:t>SA10</a:t>
            </a:r>
          </a:p>
        </p:txBody>
      </p:sp>
      <p:sp>
        <p:nvSpPr>
          <p:cNvPr id="51296" name="Rectangle 96"/>
          <p:cNvSpPr>
            <a:spLocks noChangeArrowheads="1"/>
          </p:cNvSpPr>
          <p:nvPr/>
        </p:nvSpPr>
        <p:spPr bwMode="auto">
          <a:xfrm>
            <a:off x="5638800" y="3505200"/>
            <a:ext cx="1371600" cy="457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/>
              <a:t>SA21</a:t>
            </a:r>
          </a:p>
        </p:txBody>
      </p:sp>
      <p:sp>
        <p:nvSpPr>
          <p:cNvPr id="51297" name="Rectangle 97"/>
          <p:cNvSpPr>
            <a:spLocks noChangeArrowheads="1"/>
          </p:cNvSpPr>
          <p:nvPr/>
        </p:nvSpPr>
        <p:spPr bwMode="auto">
          <a:xfrm>
            <a:off x="7239000" y="3505200"/>
            <a:ext cx="1371600" cy="457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/>
              <a:t>SA22</a:t>
            </a:r>
          </a:p>
        </p:txBody>
      </p:sp>
      <p:sp>
        <p:nvSpPr>
          <p:cNvPr id="51298" name="Rectangle 98"/>
          <p:cNvSpPr>
            <a:spLocks noChangeArrowheads="1"/>
          </p:cNvSpPr>
          <p:nvPr/>
        </p:nvSpPr>
        <p:spPr bwMode="auto">
          <a:xfrm>
            <a:off x="2057400" y="3505200"/>
            <a:ext cx="1371600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/>
              <a:t>Comp. C</a:t>
            </a:r>
          </a:p>
        </p:txBody>
      </p:sp>
      <p:sp>
        <p:nvSpPr>
          <p:cNvPr id="51299" name="Rectangle 99"/>
          <p:cNvSpPr>
            <a:spLocks noChangeArrowheads="1"/>
          </p:cNvSpPr>
          <p:nvPr/>
        </p:nvSpPr>
        <p:spPr bwMode="auto">
          <a:xfrm>
            <a:off x="5638800" y="4419600"/>
            <a:ext cx="1371600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/>
              <a:t>Comp. C</a:t>
            </a:r>
          </a:p>
        </p:txBody>
      </p:sp>
      <p:cxnSp>
        <p:nvCxnSpPr>
          <p:cNvPr id="51300" name="AutoShape 100"/>
          <p:cNvCxnSpPr>
            <a:cxnSpLocks noChangeShapeType="1"/>
            <a:stCxn id="51293" idx="2"/>
            <a:endCxn id="51298" idx="0"/>
          </p:cNvCxnSpPr>
          <p:nvPr/>
        </p:nvCxnSpPr>
        <p:spPr bwMode="auto">
          <a:xfrm rot="5400000">
            <a:off x="2857500" y="2781300"/>
            <a:ext cx="609600" cy="83820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51301" name="AutoShape 101"/>
          <p:cNvCxnSpPr>
            <a:cxnSpLocks noChangeShapeType="1"/>
            <a:stCxn id="51293" idx="2"/>
            <a:endCxn id="51295" idx="0"/>
          </p:cNvCxnSpPr>
          <p:nvPr/>
        </p:nvCxnSpPr>
        <p:spPr bwMode="auto">
          <a:xfrm rot="16200000" flipH="1">
            <a:off x="3657600" y="2819400"/>
            <a:ext cx="609600" cy="76200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51302" name="AutoShape 102"/>
          <p:cNvCxnSpPr>
            <a:cxnSpLocks noChangeShapeType="1"/>
            <a:stCxn id="51294" idx="2"/>
            <a:endCxn id="51296" idx="0"/>
          </p:cNvCxnSpPr>
          <p:nvPr/>
        </p:nvCxnSpPr>
        <p:spPr bwMode="auto">
          <a:xfrm rot="5400000">
            <a:off x="6438900" y="2781300"/>
            <a:ext cx="609600" cy="83820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51303" name="AutoShape 103"/>
          <p:cNvCxnSpPr>
            <a:cxnSpLocks noChangeShapeType="1"/>
            <a:stCxn id="51294" idx="2"/>
            <a:endCxn id="51297" idx="0"/>
          </p:cNvCxnSpPr>
          <p:nvPr/>
        </p:nvCxnSpPr>
        <p:spPr bwMode="auto">
          <a:xfrm rot="16200000" flipH="1">
            <a:off x="7239000" y="2819400"/>
            <a:ext cx="609600" cy="76200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51304" name="AutoShape 104"/>
          <p:cNvCxnSpPr>
            <a:cxnSpLocks noChangeShapeType="1"/>
            <a:stCxn id="51296" idx="2"/>
            <a:endCxn id="51299" idx="0"/>
          </p:cNvCxnSpPr>
          <p:nvPr/>
        </p:nvCxnSpPr>
        <p:spPr bwMode="auto">
          <a:xfrm rot="5400000">
            <a:off x="6096000" y="4191000"/>
            <a:ext cx="45720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1305" name="Text Box 105"/>
          <p:cNvSpPr txBox="1">
            <a:spLocks noChangeArrowheads="1"/>
          </p:cNvSpPr>
          <p:nvPr/>
        </p:nvSpPr>
        <p:spPr bwMode="auto">
          <a:xfrm>
            <a:off x="3378200" y="1752600"/>
            <a:ext cx="3308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b="1">
                <a:solidFill>
                  <a:srgbClr val="008000"/>
                </a:solidFill>
              </a:rPr>
              <a:t>Finished goods are at level 0</a:t>
            </a:r>
          </a:p>
        </p:txBody>
      </p:sp>
      <p:sp>
        <p:nvSpPr>
          <p:cNvPr id="51306" name="Text Box 106"/>
          <p:cNvSpPr txBox="1">
            <a:spLocks noChangeArrowheads="1"/>
          </p:cNvSpPr>
          <p:nvPr/>
        </p:nvSpPr>
        <p:spPr bwMode="auto">
          <a:xfrm>
            <a:off x="2189163" y="5105400"/>
            <a:ext cx="24653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/>
              <a:t>In the BOM of FG1,</a:t>
            </a:r>
          </a:p>
          <a:p>
            <a:pPr algn="ctr"/>
            <a:r>
              <a:rPr lang="en-US"/>
              <a:t>component C is at level 1</a:t>
            </a:r>
          </a:p>
        </p:txBody>
      </p:sp>
      <p:sp>
        <p:nvSpPr>
          <p:cNvPr id="51307" name="Text Box 107"/>
          <p:cNvSpPr txBox="1">
            <a:spLocks noChangeArrowheads="1"/>
          </p:cNvSpPr>
          <p:nvPr/>
        </p:nvSpPr>
        <p:spPr bwMode="auto">
          <a:xfrm>
            <a:off x="5922963" y="5105400"/>
            <a:ext cx="24653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/>
              <a:t>In the BOM of FG2,</a:t>
            </a:r>
          </a:p>
          <a:p>
            <a:pPr algn="ctr"/>
            <a:r>
              <a:rPr lang="en-US"/>
              <a:t>component C is at level 2</a:t>
            </a:r>
          </a:p>
        </p:txBody>
      </p:sp>
      <p:sp>
        <p:nvSpPr>
          <p:cNvPr id="51308" name="Text Box 108"/>
          <p:cNvSpPr txBox="1">
            <a:spLocks noChangeArrowheads="1"/>
          </p:cNvSpPr>
          <p:nvPr/>
        </p:nvSpPr>
        <p:spPr bwMode="auto">
          <a:xfrm>
            <a:off x="3506788" y="5929313"/>
            <a:ext cx="287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b="1">
                <a:solidFill>
                  <a:srgbClr val="008000"/>
                </a:solidFill>
              </a:rPr>
              <a:t>Low Level Code of C is 2</a:t>
            </a:r>
          </a:p>
        </p:txBody>
      </p:sp>
      <p:sp>
        <p:nvSpPr>
          <p:cNvPr id="51309" name="Line 109"/>
          <p:cNvSpPr>
            <a:spLocks noChangeShapeType="1"/>
          </p:cNvSpPr>
          <p:nvPr/>
        </p:nvSpPr>
        <p:spPr bwMode="auto">
          <a:xfrm>
            <a:off x="468313" y="3068638"/>
            <a:ext cx="84248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310" name="Line 110"/>
          <p:cNvSpPr>
            <a:spLocks noChangeShapeType="1"/>
          </p:cNvSpPr>
          <p:nvPr/>
        </p:nvSpPr>
        <p:spPr bwMode="auto">
          <a:xfrm>
            <a:off x="468313" y="4221163"/>
            <a:ext cx="84248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180D-FBA0-4DE8-A2C8-1DC76174D72A}" type="slidenum">
              <a:rPr lang="en-US"/>
              <a:pPr/>
              <a:t>13</a:t>
            </a:fld>
            <a:endParaRPr 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 </a:t>
            </a:r>
            <a:r>
              <a:rPr lang="en-US" dirty="0"/>
              <a:t>level codes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sz="half" idx="2"/>
          </p:nvPr>
        </p:nvSpPr>
        <p:spPr>
          <a:xfrm>
            <a:off x="683568" y="1981200"/>
            <a:ext cx="7774632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It determines the lowest level of a component </a:t>
            </a:r>
            <a:r>
              <a:rPr lang="en-US" sz="2800" dirty="0" smtClean="0">
                <a:solidFill>
                  <a:srgbClr val="008000"/>
                </a:solidFill>
              </a:rPr>
              <a:t>in all the BOMs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It calculates also the </a:t>
            </a:r>
            <a:r>
              <a:rPr lang="en-US" sz="2800" dirty="0" smtClean="0">
                <a:solidFill>
                  <a:srgbClr val="008000"/>
                </a:solidFill>
              </a:rPr>
              <a:t>cumulative lead times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i="1" dirty="0" smtClean="0">
                <a:solidFill>
                  <a:srgbClr val="008000"/>
                </a:solidFill>
              </a:rPr>
              <a:t>Note: Purchase items are set at level </a:t>
            </a:r>
            <a:r>
              <a:rPr lang="en-US" sz="2000" b="1" i="1" dirty="0" smtClean="0">
                <a:solidFill>
                  <a:srgbClr val="008000"/>
                </a:solidFill>
              </a:rPr>
              <a:t>99</a:t>
            </a:r>
            <a:endParaRPr lang="fr-FR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7E3D2-007A-496A-BED4-38262E861C00}" type="slidenum">
              <a:rPr lang="en-US"/>
              <a:pPr/>
              <a:t>14</a:t>
            </a:fld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Cumulative Lead times</a:t>
            </a:r>
            <a:endParaRPr lang="en-US" dirty="0"/>
          </a:p>
        </p:txBody>
      </p:sp>
      <p:sp>
        <p:nvSpPr>
          <p:cNvPr id="53254" name="Line 6"/>
          <p:cNvSpPr>
            <a:spLocks noChangeShapeType="1"/>
          </p:cNvSpPr>
          <p:nvPr/>
        </p:nvSpPr>
        <p:spPr bwMode="auto">
          <a:xfrm>
            <a:off x="8382000" y="16764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55" name="Line 7"/>
          <p:cNvSpPr>
            <a:spLocks noChangeShapeType="1"/>
          </p:cNvSpPr>
          <p:nvPr/>
        </p:nvSpPr>
        <p:spPr bwMode="auto">
          <a:xfrm>
            <a:off x="4191000" y="3733800"/>
            <a:ext cx="419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56" name="Line 8"/>
          <p:cNvSpPr>
            <a:spLocks noChangeShapeType="1"/>
          </p:cNvSpPr>
          <p:nvPr/>
        </p:nvSpPr>
        <p:spPr bwMode="auto">
          <a:xfrm>
            <a:off x="609600" y="4343400"/>
            <a:ext cx="777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>
            <a:off x="6019800" y="31242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6276975" y="2209800"/>
            <a:ext cx="1862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>
                <a:solidFill>
                  <a:srgbClr val="008000"/>
                </a:solidFill>
              </a:rPr>
              <a:t>Manufacturing </a:t>
            </a:r>
            <a:br>
              <a:rPr lang="en-US" sz="2000">
                <a:solidFill>
                  <a:srgbClr val="008000"/>
                </a:solidFill>
              </a:rPr>
            </a:br>
            <a:r>
              <a:rPr lang="en-US" sz="2000">
                <a:solidFill>
                  <a:srgbClr val="008000"/>
                </a:solidFill>
              </a:rPr>
              <a:t>lead time</a:t>
            </a:r>
            <a:endParaRPr lang="en-US" sz="2000" b="1">
              <a:solidFill>
                <a:srgbClr val="008000"/>
              </a:solidFill>
            </a:endParaRPr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>
            <a:off x="6019800" y="20574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4197350" y="3276600"/>
            <a:ext cx="41767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>
                <a:solidFill>
                  <a:srgbClr val="008000"/>
                </a:solidFill>
              </a:rPr>
              <a:t>Manufacturing cumulative lead time</a:t>
            </a:r>
            <a:endParaRPr lang="en-US" sz="2000" b="1">
              <a:solidFill>
                <a:srgbClr val="008000"/>
              </a:solidFill>
            </a:endParaRPr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>
            <a:off x="4191000" y="23622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62" name="Text Box 14"/>
          <p:cNvSpPr txBox="1">
            <a:spLocks noChangeArrowheads="1"/>
          </p:cNvSpPr>
          <p:nvPr/>
        </p:nvSpPr>
        <p:spPr bwMode="auto">
          <a:xfrm>
            <a:off x="3125788" y="3962400"/>
            <a:ext cx="3133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>
                <a:solidFill>
                  <a:srgbClr val="008000"/>
                </a:solidFill>
              </a:rPr>
              <a:t>Total cumulative lead time</a:t>
            </a:r>
            <a:endParaRPr lang="en-US" sz="2000" b="1">
              <a:solidFill>
                <a:srgbClr val="008000"/>
              </a:solidFill>
            </a:endParaRPr>
          </a:p>
        </p:txBody>
      </p:sp>
      <p:sp>
        <p:nvSpPr>
          <p:cNvPr id="53263" name="Rectangle 15"/>
          <p:cNvSpPr>
            <a:spLocks noChangeArrowheads="1"/>
          </p:cNvSpPr>
          <p:nvPr/>
        </p:nvSpPr>
        <p:spPr bwMode="auto">
          <a:xfrm>
            <a:off x="609600" y="2743200"/>
            <a:ext cx="35814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/>
              <a:t>Purchased component</a:t>
            </a:r>
          </a:p>
        </p:txBody>
      </p:sp>
      <p:sp>
        <p:nvSpPr>
          <p:cNvPr id="53266" name="Rectangle 18"/>
          <p:cNvSpPr>
            <a:spLocks noChangeArrowheads="1"/>
          </p:cNvSpPr>
          <p:nvPr/>
        </p:nvSpPr>
        <p:spPr bwMode="auto">
          <a:xfrm>
            <a:off x="4191000" y="1981200"/>
            <a:ext cx="1828800" cy="7620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/>
              <a:t>Manufactured </a:t>
            </a:r>
          </a:p>
          <a:p>
            <a:pPr algn="ctr"/>
            <a:r>
              <a:rPr lang="en-US" sz="2000" b="1"/>
              <a:t>component</a:t>
            </a:r>
          </a:p>
        </p:txBody>
      </p:sp>
      <p:sp>
        <p:nvSpPr>
          <p:cNvPr id="53268" name="Rectangle 20"/>
          <p:cNvSpPr>
            <a:spLocks noChangeArrowheads="1"/>
          </p:cNvSpPr>
          <p:nvPr/>
        </p:nvSpPr>
        <p:spPr bwMode="auto">
          <a:xfrm>
            <a:off x="6019800" y="1196975"/>
            <a:ext cx="2362200" cy="78422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/>
              <a:t>Manufactured </a:t>
            </a:r>
          </a:p>
          <a:p>
            <a:pPr algn="ctr"/>
            <a:r>
              <a:rPr lang="en-US" sz="2000" b="1"/>
              <a:t>component</a:t>
            </a:r>
          </a:p>
        </p:txBody>
      </p:sp>
      <p:sp>
        <p:nvSpPr>
          <p:cNvPr id="53270" name="Line 22"/>
          <p:cNvSpPr>
            <a:spLocks noChangeShapeType="1"/>
          </p:cNvSpPr>
          <p:nvPr/>
        </p:nvSpPr>
        <p:spPr bwMode="auto">
          <a:xfrm>
            <a:off x="609600" y="28956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76" name="Line 28"/>
          <p:cNvSpPr>
            <a:spLocks noChangeShapeType="1"/>
          </p:cNvSpPr>
          <p:nvPr/>
        </p:nvSpPr>
        <p:spPr bwMode="auto">
          <a:xfrm flipV="1">
            <a:off x="611188" y="3716338"/>
            <a:ext cx="3529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77" name="Text Box 29"/>
          <p:cNvSpPr txBox="1">
            <a:spLocks noChangeArrowheads="1"/>
          </p:cNvSpPr>
          <p:nvPr/>
        </p:nvSpPr>
        <p:spPr bwMode="auto">
          <a:xfrm>
            <a:off x="1042988" y="3284538"/>
            <a:ext cx="2555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>
                <a:solidFill>
                  <a:srgbClr val="008000"/>
                </a:solidFill>
              </a:rPr>
              <a:t>Purchasing lead time</a:t>
            </a:r>
            <a:endParaRPr lang="en-US" sz="2000" b="1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F3E3-0769-44E1-B6E5-1F893DBB633B}" type="slidenum">
              <a:rPr lang="en-US"/>
              <a:pPr/>
              <a:t>15</a:t>
            </a:fld>
            <a:endParaRPr 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Lead Time Offset Graph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84784"/>
            <a:ext cx="8659032" cy="3642345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9418-9B46-4AE4-A2D5-537B113BD623}" type="slidenum">
              <a:rPr lang="en-US"/>
              <a:pPr/>
              <a:t>16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of session </a:t>
            </a:r>
            <a:r>
              <a:rPr lang="en-US" dirty="0"/>
              <a:t>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822A-947C-436D-B23F-CD228A882F70}" type="slidenum">
              <a:rPr lang="en-US"/>
              <a:pPr/>
              <a:t>2</a:t>
            </a:fld>
            <a:endParaRPr 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305800" cy="685800"/>
          </a:xfrm>
          <a:noFill/>
          <a:ln/>
        </p:spPr>
        <p:txBody>
          <a:bodyPr lIns="90488" tIns="44450" rIns="90488" bIns="44450"/>
          <a:lstStyle/>
          <a:p>
            <a:r>
              <a:rPr lang="fr-FR" sz="4000" dirty="0" smtClean="0"/>
              <a:t>Software Information </a:t>
            </a:r>
            <a:r>
              <a:rPr lang="fr-FR" sz="4000" dirty="0" err="1" smtClean="0"/>
              <a:t>Chart</a:t>
            </a:r>
            <a:endParaRPr lang="fr-FR" dirty="0"/>
          </a:p>
        </p:txBody>
      </p:sp>
      <p:grpSp>
        <p:nvGrpSpPr>
          <p:cNvPr id="2" name="Groupe 63"/>
          <p:cNvGrpSpPr/>
          <p:nvPr/>
        </p:nvGrpSpPr>
        <p:grpSpPr>
          <a:xfrm>
            <a:off x="69850" y="1785960"/>
            <a:ext cx="8823325" cy="4929188"/>
            <a:chOff x="69850" y="1785960"/>
            <a:chExt cx="8823325" cy="4929188"/>
          </a:xfrm>
        </p:grpSpPr>
        <p:sp>
          <p:nvSpPr>
            <p:cNvPr id="66" name="Line 3"/>
            <p:cNvSpPr>
              <a:spLocks noChangeShapeType="1"/>
            </p:cNvSpPr>
            <p:nvPr/>
          </p:nvSpPr>
          <p:spPr bwMode="auto">
            <a:xfrm flipH="1">
              <a:off x="3711575" y="4749823"/>
              <a:ext cx="14288" cy="1635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67" name="Freeform 4"/>
            <p:cNvSpPr>
              <a:spLocks/>
            </p:cNvSpPr>
            <p:nvPr/>
          </p:nvSpPr>
          <p:spPr bwMode="auto">
            <a:xfrm>
              <a:off x="3676650" y="4816498"/>
              <a:ext cx="87313" cy="104775"/>
            </a:xfrm>
            <a:custGeom>
              <a:avLst/>
              <a:gdLst>
                <a:gd name="T0" fmla="*/ 54 w 55"/>
                <a:gd name="T1" fmla="*/ 2 h 66"/>
                <a:gd name="T2" fmla="*/ 26 w 55"/>
                <a:gd name="T3" fmla="*/ 65 h 66"/>
                <a:gd name="T4" fmla="*/ 0 w 55"/>
                <a:gd name="T5" fmla="*/ 0 h 66"/>
                <a:gd name="T6" fmla="*/ 27 w 55"/>
                <a:gd name="T7" fmla="*/ 33 h 66"/>
                <a:gd name="T8" fmla="*/ 54 w 55"/>
                <a:gd name="T9" fmla="*/ 2 h 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5"/>
                <a:gd name="T16" fmla="*/ 0 h 66"/>
                <a:gd name="T17" fmla="*/ 55 w 55"/>
                <a:gd name="T18" fmla="*/ 66 h 6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5" h="66">
                  <a:moveTo>
                    <a:pt x="54" y="2"/>
                  </a:moveTo>
                  <a:lnTo>
                    <a:pt x="26" y="65"/>
                  </a:lnTo>
                  <a:lnTo>
                    <a:pt x="0" y="0"/>
                  </a:lnTo>
                  <a:lnTo>
                    <a:pt x="27" y="33"/>
                  </a:lnTo>
                  <a:lnTo>
                    <a:pt x="54" y="2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Line 5"/>
            <p:cNvSpPr>
              <a:spLocks noChangeShapeType="1"/>
            </p:cNvSpPr>
            <p:nvPr/>
          </p:nvSpPr>
          <p:spPr bwMode="auto">
            <a:xfrm>
              <a:off x="5210175" y="5356248"/>
              <a:ext cx="0" cy="219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69" name="Freeform 6"/>
            <p:cNvSpPr>
              <a:spLocks/>
            </p:cNvSpPr>
            <p:nvPr/>
          </p:nvSpPr>
          <p:spPr bwMode="auto">
            <a:xfrm>
              <a:off x="5167313" y="5481660"/>
              <a:ext cx="87312" cy="101600"/>
            </a:xfrm>
            <a:custGeom>
              <a:avLst/>
              <a:gdLst>
                <a:gd name="T0" fmla="*/ 54 w 55"/>
                <a:gd name="T1" fmla="*/ 0 h 64"/>
                <a:gd name="T2" fmla="*/ 27 w 55"/>
                <a:gd name="T3" fmla="*/ 63 h 64"/>
                <a:gd name="T4" fmla="*/ 0 w 55"/>
                <a:gd name="T5" fmla="*/ 0 h 64"/>
                <a:gd name="T6" fmla="*/ 27 w 55"/>
                <a:gd name="T7" fmla="*/ 31 h 64"/>
                <a:gd name="T8" fmla="*/ 54 w 55"/>
                <a:gd name="T9" fmla="*/ 0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5"/>
                <a:gd name="T16" fmla="*/ 0 h 64"/>
                <a:gd name="T17" fmla="*/ 55 w 55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5" h="64">
                  <a:moveTo>
                    <a:pt x="54" y="0"/>
                  </a:moveTo>
                  <a:lnTo>
                    <a:pt x="27" y="63"/>
                  </a:lnTo>
                  <a:lnTo>
                    <a:pt x="0" y="0"/>
                  </a:lnTo>
                  <a:lnTo>
                    <a:pt x="27" y="31"/>
                  </a:lnTo>
                  <a:lnTo>
                    <a:pt x="54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Line 7"/>
            <p:cNvSpPr>
              <a:spLocks noChangeShapeType="1"/>
            </p:cNvSpPr>
            <p:nvPr/>
          </p:nvSpPr>
          <p:spPr bwMode="auto">
            <a:xfrm flipH="1">
              <a:off x="5202238" y="4749823"/>
              <a:ext cx="14287" cy="1889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71" name="Freeform 8"/>
            <p:cNvSpPr>
              <a:spLocks/>
            </p:cNvSpPr>
            <p:nvPr/>
          </p:nvSpPr>
          <p:spPr bwMode="auto">
            <a:xfrm>
              <a:off x="5167313" y="4841898"/>
              <a:ext cx="87312" cy="104775"/>
            </a:xfrm>
            <a:custGeom>
              <a:avLst/>
              <a:gdLst>
                <a:gd name="T0" fmla="*/ 54 w 55"/>
                <a:gd name="T1" fmla="*/ 0 h 66"/>
                <a:gd name="T2" fmla="*/ 26 w 55"/>
                <a:gd name="T3" fmla="*/ 65 h 66"/>
                <a:gd name="T4" fmla="*/ 0 w 55"/>
                <a:gd name="T5" fmla="*/ 0 h 66"/>
                <a:gd name="T6" fmla="*/ 27 w 55"/>
                <a:gd name="T7" fmla="*/ 33 h 66"/>
                <a:gd name="T8" fmla="*/ 54 w 55"/>
                <a:gd name="T9" fmla="*/ 0 h 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5"/>
                <a:gd name="T16" fmla="*/ 0 h 66"/>
                <a:gd name="T17" fmla="*/ 55 w 55"/>
                <a:gd name="T18" fmla="*/ 66 h 6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5" h="66">
                  <a:moveTo>
                    <a:pt x="54" y="0"/>
                  </a:moveTo>
                  <a:lnTo>
                    <a:pt x="26" y="65"/>
                  </a:lnTo>
                  <a:lnTo>
                    <a:pt x="0" y="0"/>
                  </a:lnTo>
                  <a:lnTo>
                    <a:pt x="27" y="33"/>
                  </a:lnTo>
                  <a:lnTo>
                    <a:pt x="54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AutoShape 9">
              <a:hlinkClick r:id="rId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828800" y="2471760"/>
              <a:ext cx="1447800" cy="533400"/>
            </a:xfrm>
            <a:prstGeom prst="flowChartMultidocumen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BOM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3" name="AutoShape 10">
              <a:hlinkClick r:id="rId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828800" y="3081360"/>
              <a:ext cx="1447800" cy="533400"/>
            </a:xfrm>
            <a:prstGeom prst="flowChartMultidocumen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Resources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4" name="AutoShape 11">
              <a:hlinkClick r:id="rId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828800" y="1862160"/>
              <a:ext cx="1447800" cy="533400"/>
            </a:xfrm>
            <a:prstGeom prst="flowChartMultidocumen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Items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" name="AutoShape 12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1828800" y="3690960"/>
              <a:ext cx="1447800" cy="533400"/>
            </a:xfrm>
            <a:prstGeom prst="flowChartMultidocumen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Routings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" name="AutoShape 13"/>
            <p:cNvSpPr>
              <a:spLocks/>
            </p:cNvSpPr>
            <p:nvPr/>
          </p:nvSpPr>
          <p:spPr bwMode="auto">
            <a:xfrm>
              <a:off x="1447800" y="1938360"/>
              <a:ext cx="228600" cy="2286000"/>
            </a:xfrm>
            <a:prstGeom prst="leftBrace">
              <a:avLst>
                <a:gd name="adj1" fmla="val 83333"/>
                <a:gd name="adj2" fmla="val 50000"/>
              </a:avLst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7" name="Text Box 14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9850" y="2700360"/>
              <a:ext cx="1273175" cy="701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 i="1">
                  <a:solidFill>
                    <a:srgbClr val="000000"/>
                  </a:solidFill>
                  <a:latin typeface="Arial" charset="0"/>
                </a:rPr>
                <a:t>Technical</a:t>
              </a:r>
            </a:p>
            <a:p>
              <a:pPr algn="ctr"/>
              <a:r>
                <a:rPr lang="en-US" sz="2000" i="1">
                  <a:solidFill>
                    <a:srgbClr val="000000"/>
                  </a:solidFill>
                  <a:latin typeface="Arial" charset="0"/>
                </a:rPr>
                <a:t>Data</a:t>
              </a:r>
            </a:p>
          </p:txBody>
        </p:sp>
        <p:sp>
          <p:nvSpPr>
            <p:cNvPr id="78" name="AutoShape 15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4114800" y="1785960"/>
              <a:ext cx="1447800" cy="609600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S&amp;OP</a:t>
              </a:r>
              <a:endParaRPr lang="en-US" sz="16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79" name="AutoShape 16"/>
            <p:cNvSpPr>
              <a:spLocks noChangeArrowheads="1"/>
            </p:cNvSpPr>
            <p:nvPr/>
          </p:nvSpPr>
          <p:spPr bwMode="auto">
            <a:xfrm>
              <a:off x="2987675" y="4376760"/>
              <a:ext cx="1768475" cy="609600"/>
            </a:xfrm>
            <a:prstGeom prst="flowChartMultidocumen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Production Orders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0" name="AutoShape 17"/>
            <p:cNvSpPr>
              <a:spLocks noChangeArrowheads="1"/>
            </p:cNvSpPr>
            <p:nvPr/>
          </p:nvSpPr>
          <p:spPr bwMode="auto">
            <a:xfrm>
              <a:off x="4892675" y="4376760"/>
              <a:ext cx="1768475" cy="609600"/>
            </a:xfrm>
            <a:prstGeom prst="flowChartMultidocumen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Requisition Orders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1" name="AutoShape 18">
              <a:hlinkClick r:id="rId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248400" y="3386160"/>
              <a:ext cx="1447800" cy="609600"/>
            </a:xfrm>
            <a:prstGeom prst="flowChartMultidocument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Inventory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2" name="AutoShape 19"/>
            <p:cNvSpPr>
              <a:spLocks noChangeArrowheads="1"/>
            </p:cNvSpPr>
            <p:nvPr/>
          </p:nvSpPr>
          <p:spPr bwMode="auto">
            <a:xfrm>
              <a:off x="4114800" y="2547960"/>
              <a:ext cx="1447800" cy="855663"/>
            </a:xfrm>
            <a:prstGeom prst="flowChartMultidocument">
              <a:avLst/>
            </a:prstGeom>
            <a:solidFill>
              <a:srgbClr val="00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54000" rIns="540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Master Production Schedule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3" name="AutoShape 20"/>
            <p:cNvSpPr>
              <a:spLocks noChangeArrowheads="1"/>
            </p:cNvSpPr>
            <p:nvPr/>
          </p:nvSpPr>
          <p:spPr bwMode="auto">
            <a:xfrm>
              <a:off x="6248400" y="1862160"/>
              <a:ext cx="1371600" cy="533400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Forecast</a:t>
              </a:r>
              <a:endParaRPr lang="en-US" sz="1600" b="1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4" name="AutoShape 21">
              <a:hlinkClick r:id="rId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114800" y="3517923"/>
              <a:ext cx="1446213" cy="533400"/>
            </a:xfrm>
            <a:prstGeom prst="flowChartPredefinedProcess">
              <a:avLst/>
            </a:prstGeom>
            <a:solidFill>
              <a:srgbClr val="66FF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MRP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5" name="AutoShape 22">
              <a:hlinkClick r:id="rId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248400" y="2624160"/>
              <a:ext cx="1447800" cy="609600"/>
            </a:xfrm>
            <a:prstGeom prst="flowChartMultidocument">
              <a:avLst/>
            </a:prstGeom>
            <a:solidFill>
              <a:srgbClr val="FF99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Orders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6" name="AutoShape 23">
              <a:hlinkClick r:id="rId1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987675" y="5138760"/>
              <a:ext cx="1766888" cy="639763"/>
            </a:xfrm>
            <a:prstGeom prst="flowChartPredefinedProcess">
              <a:avLst/>
            </a:prstGeom>
            <a:solidFill>
              <a:srgbClr val="66FF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Scheduling Order Release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7" name="AutoShape 24">
              <a:hlinkClick r:id="rId1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892675" y="5138760"/>
              <a:ext cx="1766888" cy="639763"/>
            </a:xfrm>
            <a:prstGeom prst="flowChartPredefinedProcess">
              <a:avLst/>
            </a:prstGeom>
            <a:solidFill>
              <a:srgbClr val="66FF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Procurement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8" name="AutoShape 25">
              <a:hlinkClick r:id="rId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916238" y="5967435"/>
              <a:ext cx="1766887" cy="603250"/>
            </a:xfrm>
            <a:prstGeom prst="flowChartPredefinedProcess">
              <a:avLst/>
            </a:prstGeom>
            <a:solidFill>
              <a:srgbClr val="33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Production Activity Control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9" name="AutoShape 26"/>
            <p:cNvSpPr>
              <a:spLocks noChangeArrowheads="1"/>
            </p:cNvSpPr>
            <p:nvPr/>
          </p:nvSpPr>
          <p:spPr bwMode="auto">
            <a:xfrm>
              <a:off x="4821238" y="5967435"/>
              <a:ext cx="1766887" cy="603250"/>
            </a:xfrm>
            <a:prstGeom prst="flowChartPredefinedProcess">
              <a:avLst/>
            </a:prstGeom>
            <a:solidFill>
              <a:srgbClr val="33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Receipt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0" name="Line 27"/>
            <p:cNvSpPr>
              <a:spLocks noChangeShapeType="1"/>
            </p:cNvSpPr>
            <p:nvPr/>
          </p:nvSpPr>
          <p:spPr bwMode="auto">
            <a:xfrm>
              <a:off x="3657600" y="2090760"/>
              <a:ext cx="0" cy="1828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1" name="Line 28"/>
            <p:cNvSpPr>
              <a:spLocks noChangeShapeType="1"/>
            </p:cNvSpPr>
            <p:nvPr/>
          </p:nvSpPr>
          <p:spPr bwMode="auto">
            <a:xfrm>
              <a:off x="3276600" y="2090760"/>
              <a:ext cx="381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2" name="Line 29"/>
            <p:cNvSpPr>
              <a:spLocks noChangeShapeType="1"/>
            </p:cNvSpPr>
            <p:nvPr/>
          </p:nvSpPr>
          <p:spPr bwMode="auto">
            <a:xfrm>
              <a:off x="3276600" y="2700360"/>
              <a:ext cx="381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3" name="Line 30"/>
            <p:cNvSpPr>
              <a:spLocks noChangeShapeType="1"/>
            </p:cNvSpPr>
            <p:nvPr/>
          </p:nvSpPr>
          <p:spPr bwMode="auto">
            <a:xfrm>
              <a:off x="3276600" y="3309960"/>
              <a:ext cx="381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4" name="Line 31"/>
            <p:cNvSpPr>
              <a:spLocks noChangeShapeType="1"/>
            </p:cNvSpPr>
            <p:nvPr/>
          </p:nvSpPr>
          <p:spPr bwMode="auto">
            <a:xfrm>
              <a:off x="3276600" y="3919560"/>
              <a:ext cx="381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5" name="Line 32"/>
            <p:cNvSpPr>
              <a:spLocks noChangeShapeType="1"/>
            </p:cNvSpPr>
            <p:nvPr/>
          </p:nvSpPr>
          <p:spPr bwMode="auto">
            <a:xfrm>
              <a:off x="3657600" y="3690960"/>
              <a:ext cx="457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6" name="Line 33"/>
            <p:cNvSpPr>
              <a:spLocks noChangeShapeType="1"/>
            </p:cNvSpPr>
            <p:nvPr/>
          </p:nvSpPr>
          <p:spPr bwMode="auto">
            <a:xfrm>
              <a:off x="3657600" y="2243160"/>
              <a:ext cx="457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7" name="Line 34"/>
            <p:cNvSpPr>
              <a:spLocks noChangeShapeType="1"/>
            </p:cNvSpPr>
            <p:nvPr/>
          </p:nvSpPr>
          <p:spPr bwMode="auto">
            <a:xfrm flipH="1">
              <a:off x="5562600" y="2166960"/>
              <a:ext cx="68580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8" name="Line 35"/>
            <p:cNvSpPr>
              <a:spLocks noChangeShapeType="1"/>
            </p:cNvSpPr>
            <p:nvPr/>
          </p:nvSpPr>
          <p:spPr bwMode="auto">
            <a:xfrm flipH="1">
              <a:off x="5562600" y="2928960"/>
              <a:ext cx="68580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9" name="Line 36"/>
            <p:cNvSpPr>
              <a:spLocks noChangeShapeType="1"/>
            </p:cNvSpPr>
            <p:nvPr/>
          </p:nvSpPr>
          <p:spPr bwMode="auto">
            <a:xfrm>
              <a:off x="4787900" y="3330598"/>
              <a:ext cx="12700" cy="2159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0" name="Line 37"/>
            <p:cNvSpPr>
              <a:spLocks noChangeShapeType="1"/>
            </p:cNvSpPr>
            <p:nvPr/>
          </p:nvSpPr>
          <p:spPr bwMode="auto">
            <a:xfrm flipH="1">
              <a:off x="5562600" y="3690960"/>
              <a:ext cx="68580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1" name="Line 38"/>
            <p:cNvSpPr>
              <a:spLocks noChangeShapeType="1"/>
            </p:cNvSpPr>
            <p:nvPr/>
          </p:nvSpPr>
          <p:spPr bwMode="auto">
            <a:xfrm flipH="1">
              <a:off x="3810000" y="4051323"/>
              <a:ext cx="474663" cy="32543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2" name="Line 39"/>
            <p:cNvSpPr>
              <a:spLocks noChangeShapeType="1"/>
            </p:cNvSpPr>
            <p:nvPr/>
          </p:nvSpPr>
          <p:spPr bwMode="auto">
            <a:xfrm>
              <a:off x="5364163" y="4051323"/>
              <a:ext cx="350837" cy="32543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3" name="Line 40"/>
            <p:cNvSpPr>
              <a:spLocks noChangeShapeType="1"/>
            </p:cNvSpPr>
            <p:nvPr/>
          </p:nvSpPr>
          <p:spPr bwMode="auto">
            <a:xfrm>
              <a:off x="3810000" y="4910160"/>
              <a:ext cx="0" cy="2286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4" name="Line 41"/>
            <p:cNvSpPr>
              <a:spLocks noChangeShapeType="1"/>
            </p:cNvSpPr>
            <p:nvPr/>
          </p:nvSpPr>
          <p:spPr bwMode="auto">
            <a:xfrm>
              <a:off x="5715000" y="4910160"/>
              <a:ext cx="0" cy="2286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5" name="Line 42"/>
            <p:cNvSpPr>
              <a:spLocks noChangeShapeType="1"/>
            </p:cNvSpPr>
            <p:nvPr/>
          </p:nvSpPr>
          <p:spPr bwMode="auto">
            <a:xfrm>
              <a:off x="3810000" y="5778523"/>
              <a:ext cx="0" cy="1524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6" name="Line 43"/>
            <p:cNvSpPr>
              <a:spLocks noChangeShapeType="1"/>
            </p:cNvSpPr>
            <p:nvPr/>
          </p:nvSpPr>
          <p:spPr bwMode="auto">
            <a:xfrm>
              <a:off x="5715000" y="5778523"/>
              <a:ext cx="0" cy="1524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7" name="Line 44"/>
            <p:cNvSpPr>
              <a:spLocks noChangeShapeType="1"/>
            </p:cNvSpPr>
            <p:nvPr/>
          </p:nvSpPr>
          <p:spPr bwMode="auto">
            <a:xfrm>
              <a:off x="3810000" y="6715148"/>
              <a:ext cx="312420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8" name="Line 45"/>
            <p:cNvSpPr>
              <a:spLocks noChangeShapeType="1"/>
            </p:cNvSpPr>
            <p:nvPr/>
          </p:nvSpPr>
          <p:spPr bwMode="auto">
            <a:xfrm flipH="1" flipV="1">
              <a:off x="6934200" y="3919560"/>
              <a:ext cx="14288" cy="27955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9" name="Line 46"/>
            <p:cNvSpPr>
              <a:spLocks noChangeShapeType="1"/>
            </p:cNvSpPr>
            <p:nvPr/>
          </p:nvSpPr>
          <p:spPr bwMode="auto">
            <a:xfrm>
              <a:off x="3810000" y="6562748"/>
              <a:ext cx="0" cy="1524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10" name="Line 47"/>
            <p:cNvSpPr>
              <a:spLocks noChangeShapeType="1"/>
            </p:cNvSpPr>
            <p:nvPr/>
          </p:nvSpPr>
          <p:spPr bwMode="auto">
            <a:xfrm>
              <a:off x="5715000" y="6562748"/>
              <a:ext cx="0" cy="1524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11" name="Oval 48"/>
            <p:cNvSpPr>
              <a:spLocks noChangeArrowheads="1"/>
            </p:cNvSpPr>
            <p:nvPr/>
          </p:nvSpPr>
          <p:spPr bwMode="auto">
            <a:xfrm>
              <a:off x="7308304" y="4148160"/>
              <a:ext cx="1584871" cy="6096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 dirty="0">
                  <a:solidFill>
                    <a:srgbClr val="000000"/>
                  </a:solidFill>
                  <a:latin typeface="Arial" charset="0"/>
                </a:rPr>
                <a:t>Shipments</a:t>
              </a:r>
              <a:endParaRPr lang="en-US" b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12" name="Line 49"/>
            <p:cNvSpPr>
              <a:spLocks noChangeShapeType="1"/>
            </p:cNvSpPr>
            <p:nvPr/>
          </p:nvSpPr>
          <p:spPr bwMode="auto">
            <a:xfrm>
              <a:off x="7315200" y="3919560"/>
              <a:ext cx="381000" cy="3048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13" name="Oval 50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685800" y="5214960"/>
              <a:ext cx="1447800" cy="762000"/>
            </a:xfrm>
            <a:prstGeom prst="ellipse">
              <a:avLst/>
            </a:prstGeom>
            <a:solidFill>
              <a:srgbClr val="99CC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Costing</a:t>
              </a:r>
            </a:p>
          </p:txBody>
        </p:sp>
        <p:sp>
          <p:nvSpPr>
            <p:cNvPr id="114" name="Line 51"/>
            <p:cNvSpPr>
              <a:spLocks noChangeShapeType="1"/>
            </p:cNvSpPr>
            <p:nvPr/>
          </p:nvSpPr>
          <p:spPr bwMode="auto">
            <a:xfrm flipH="1">
              <a:off x="4787900" y="2395560"/>
              <a:ext cx="0" cy="1428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Oval 52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7235825" y="5203848"/>
              <a:ext cx="1447800" cy="762000"/>
            </a:xfrm>
            <a:prstGeom prst="ellipse">
              <a:avLst/>
            </a:prstGeom>
            <a:solidFill>
              <a:srgbClr val="99CC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General Ledger</a:t>
              </a:r>
            </a:p>
          </p:txBody>
        </p:sp>
      </p:grpSp>
      <p:sp>
        <p:nvSpPr>
          <p:cNvPr id="116" name="AutoShape 52"/>
          <p:cNvSpPr>
            <a:spLocks noChangeArrowheads="1"/>
          </p:cNvSpPr>
          <p:nvPr/>
        </p:nvSpPr>
        <p:spPr bwMode="auto">
          <a:xfrm>
            <a:off x="395536" y="1796752"/>
            <a:ext cx="838200" cy="381000"/>
          </a:xfrm>
          <a:prstGeom prst="wedgeEllipseCallout">
            <a:avLst>
              <a:gd name="adj1" fmla="val 139583"/>
              <a:gd name="adj2" fmla="val 67083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S1</a:t>
            </a:r>
          </a:p>
        </p:txBody>
      </p:sp>
      <p:sp>
        <p:nvSpPr>
          <p:cNvPr id="117" name="AutoShape 53"/>
          <p:cNvSpPr>
            <a:spLocks noChangeArrowheads="1"/>
          </p:cNvSpPr>
          <p:nvPr/>
        </p:nvSpPr>
        <p:spPr bwMode="auto">
          <a:xfrm>
            <a:off x="395536" y="2330152"/>
            <a:ext cx="838200" cy="381000"/>
          </a:xfrm>
          <a:prstGeom prst="wedgeEllipseCallout">
            <a:avLst>
              <a:gd name="adj1" fmla="val 115907"/>
              <a:gd name="adj2" fmla="val 56667"/>
            </a:avLst>
          </a:prstGeom>
          <a:solidFill>
            <a:srgbClr val="FF99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S2</a:t>
            </a:r>
          </a:p>
        </p:txBody>
      </p:sp>
      <p:sp>
        <p:nvSpPr>
          <p:cNvPr id="118" name="AutoShape 54"/>
          <p:cNvSpPr>
            <a:spLocks noChangeArrowheads="1"/>
          </p:cNvSpPr>
          <p:nvPr/>
        </p:nvSpPr>
        <p:spPr bwMode="auto">
          <a:xfrm>
            <a:off x="395536" y="3625552"/>
            <a:ext cx="838200" cy="381000"/>
          </a:xfrm>
          <a:prstGeom prst="wedgeEllipseCallout">
            <a:avLst>
              <a:gd name="adj1" fmla="val 122157"/>
              <a:gd name="adj2" fmla="val -16667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S3</a:t>
            </a:r>
          </a:p>
        </p:txBody>
      </p:sp>
      <p:sp>
        <p:nvSpPr>
          <p:cNvPr id="119" name="AutoShape 55"/>
          <p:cNvSpPr>
            <a:spLocks noChangeArrowheads="1"/>
          </p:cNvSpPr>
          <p:nvPr/>
        </p:nvSpPr>
        <p:spPr bwMode="auto">
          <a:xfrm>
            <a:off x="7939336" y="3396952"/>
            <a:ext cx="838200" cy="381000"/>
          </a:xfrm>
          <a:prstGeom prst="wedgeEllipseCallout">
            <a:avLst>
              <a:gd name="adj1" fmla="val -91097"/>
              <a:gd name="adj2" fmla="val 67917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S4</a:t>
            </a:r>
          </a:p>
        </p:txBody>
      </p:sp>
      <p:sp>
        <p:nvSpPr>
          <p:cNvPr id="120" name="AutoShape 56"/>
          <p:cNvSpPr>
            <a:spLocks noChangeArrowheads="1"/>
          </p:cNvSpPr>
          <p:nvPr/>
        </p:nvSpPr>
        <p:spPr bwMode="auto">
          <a:xfrm>
            <a:off x="7939336" y="2330152"/>
            <a:ext cx="838200" cy="381000"/>
          </a:xfrm>
          <a:prstGeom prst="wedgeEllipseCallout">
            <a:avLst>
              <a:gd name="adj1" fmla="val -112500"/>
              <a:gd name="adj2" fmla="val 88750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S5</a:t>
            </a:r>
          </a:p>
        </p:txBody>
      </p:sp>
      <p:sp>
        <p:nvSpPr>
          <p:cNvPr id="121" name="AutoShape 57"/>
          <p:cNvSpPr>
            <a:spLocks noChangeArrowheads="1"/>
          </p:cNvSpPr>
          <p:nvPr/>
        </p:nvSpPr>
        <p:spPr bwMode="auto">
          <a:xfrm>
            <a:off x="7939336" y="2863552"/>
            <a:ext cx="838200" cy="381000"/>
          </a:xfrm>
          <a:prstGeom prst="wedgeEllipseCallout">
            <a:avLst>
              <a:gd name="adj1" fmla="val -348486"/>
              <a:gd name="adj2" fmla="val 162500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S6</a:t>
            </a:r>
          </a:p>
        </p:txBody>
      </p:sp>
      <p:sp>
        <p:nvSpPr>
          <p:cNvPr id="122" name="AutoShape 58"/>
          <p:cNvSpPr>
            <a:spLocks noChangeArrowheads="1"/>
          </p:cNvSpPr>
          <p:nvPr/>
        </p:nvSpPr>
        <p:spPr bwMode="auto">
          <a:xfrm>
            <a:off x="7678986" y="6144344"/>
            <a:ext cx="838200" cy="381000"/>
          </a:xfrm>
          <a:prstGeom prst="wedgeEllipseCallout">
            <a:avLst>
              <a:gd name="adj1" fmla="val -232158"/>
              <a:gd name="adj2" fmla="val -163280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S7</a:t>
            </a:r>
          </a:p>
        </p:txBody>
      </p:sp>
      <p:sp>
        <p:nvSpPr>
          <p:cNvPr id="123" name="AutoShape 59"/>
          <p:cNvSpPr>
            <a:spLocks noChangeArrowheads="1"/>
          </p:cNvSpPr>
          <p:nvPr/>
        </p:nvSpPr>
        <p:spPr bwMode="auto">
          <a:xfrm>
            <a:off x="395536" y="4692352"/>
            <a:ext cx="838200" cy="381000"/>
          </a:xfrm>
          <a:prstGeom prst="wedgeEllipseCallout">
            <a:avLst>
              <a:gd name="adj1" fmla="val 271213"/>
              <a:gd name="adj2" fmla="val 136250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S8</a:t>
            </a:r>
          </a:p>
        </p:txBody>
      </p:sp>
      <p:sp>
        <p:nvSpPr>
          <p:cNvPr id="124" name="AutoShape 60"/>
          <p:cNvSpPr>
            <a:spLocks noChangeArrowheads="1"/>
          </p:cNvSpPr>
          <p:nvPr/>
        </p:nvSpPr>
        <p:spPr bwMode="auto">
          <a:xfrm>
            <a:off x="395536" y="6216352"/>
            <a:ext cx="838200" cy="381000"/>
          </a:xfrm>
          <a:prstGeom prst="wedgeEllipseCallout">
            <a:avLst>
              <a:gd name="adj1" fmla="val 275569"/>
              <a:gd name="adj2" fmla="val -91667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S9</a:t>
            </a:r>
          </a:p>
        </p:txBody>
      </p:sp>
      <p:sp>
        <p:nvSpPr>
          <p:cNvPr id="125" name="AutoShape 61"/>
          <p:cNvSpPr>
            <a:spLocks noChangeArrowheads="1"/>
          </p:cNvSpPr>
          <p:nvPr/>
        </p:nvSpPr>
        <p:spPr bwMode="auto">
          <a:xfrm>
            <a:off x="8198296" y="4920952"/>
            <a:ext cx="838200" cy="381000"/>
          </a:xfrm>
          <a:prstGeom prst="wedgeEllipseCallout">
            <a:avLst>
              <a:gd name="adj1" fmla="val -67616"/>
              <a:gd name="adj2" fmla="val -85000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1CCA1-05F1-49B4-B7C4-9F28194055DD}" type="slidenum">
              <a:rPr lang="en-US"/>
              <a:pPr/>
              <a:t>3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15888"/>
            <a:ext cx="8382000" cy="1027112"/>
          </a:xfrm>
        </p:spPr>
        <p:txBody>
          <a:bodyPr/>
          <a:lstStyle/>
          <a:p>
            <a:r>
              <a:rPr lang="en-US"/>
              <a:t>Product Structure Tree</a:t>
            </a:r>
          </a:p>
        </p:txBody>
      </p:sp>
      <p:grpSp>
        <p:nvGrpSpPr>
          <p:cNvPr id="12296" name="Group 8"/>
          <p:cNvGrpSpPr>
            <a:grpSpLocks/>
          </p:cNvGrpSpPr>
          <p:nvPr/>
        </p:nvGrpSpPr>
        <p:grpSpPr bwMode="auto">
          <a:xfrm>
            <a:off x="1905000" y="2667000"/>
            <a:ext cx="3581400" cy="1600200"/>
            <a:chOff x="672" y="912"/>
            <a:chExt cx="2256" cy="912"/>
          </a:xfrm>
        </p:grpSpPr>
        <p:sp>
          <p:nvSpPr>
            <p:cNvPr id="12291" name="Rectangle 3"/>
            <p:cNvSpPr>
              <a:spLocks noChangeArrowheads="1"/>
            </p:cNvSpPr>
            <p:nvPr/>
          </p:nvSpPr>
          <p:spPr bwMode="auto">
            <a:xfrm>
              <a:off x="672" y="912"/>
              <a:ext cx="2256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/>
                <a:t>Parent Item</a:t>
              </a:r>
              <a:endParaRPr lang="en-US" sz="2000"/>
            </a:p>
          </p:txBody>
        </p:sp>
        <p:sp>
          <p:nvSpPr>
            <p:cNvPr id="12292" name="Line 4"/>
            <p:cNvSpPr>
              <a:spLocks noChangeShapeType="1"/>
            </p:cNvSpPr>
            <p:nvPr/>
          </p:nvSpPr>
          <p:spPr bwMode="auto">
            <a:xfrm>
              <a:off x="1776" y="1344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457200" y="4267200"/>
            <a:ext cx="15240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Component A</a:t>
            </a:r>
            <a:endParaRPr lang="en-US" sz="2400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2895600" y="4267200"/>
            <a:ext cx="15240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Component B</a:t>
            </a:r>
            <a:endParaRPr lang="en-US" sz="2400"/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410200" y="4267200"/>
            <a:ext cx="15240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Component C</a:t>
            </a:r>
            <a:endParaRPr lang="en-US" sz="2400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V="1">
            <a:off x="1219200" y="3810000"/>
            <a:ext cx="495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1219200" y="3810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6172200" y="3810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1338263" y="1341438"/>
            <a:ext cx="68310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8000"/>
                </a:solidFill>
              </a:rPr>
              <a:t>The bill of materials describes which components</a:t>
            </a:r>
            <a:br>
              <a:rPr lang="en-US" sz="2400">
                <a:solidFill>
                  <a:srgbClr val="008000"/>
                </a:solidFill>
              </a:rPr>
            </a:br>
            <a:r>
              <a:rPr lang="en-US" sz="2400">
                <a:solidFill>
                  <a:srgbClr val="008000"/>
                </a:solidFill>
              </a:rPr>
              <a:t>are used in the manufacturing of a product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684213" y="5189538"/>
            <a:ext cx="63373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8000"/>
                </a:solidFill>
              </a:rPr>
              <a:t>Bills of materials are entered for each level</a:t>
            </a:r>
            <a:br>
              <a:rPr lang="en-US" sz="2400">
                <a:solidFill>
                  <a:srgbClr val="008000"/>
                </a:solidFill>
              </a:rPr>
            </a:br>
            <a:r>
              <a:rPr lang="en-US" sz="2400">
                <a:solidFill>
                  <a:srgbClr val="008000"/>
                </a:solidFill>
              </a:rPr>
              <a:t>which are related to item manufacturing steps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6789738" y="3048000"/>
            <a:ext cx="744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Link</a:t>
            </a:r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 flipH="1">
            <a:off x="6172200" y="3429000"/>
            <a:ext cx="609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1219200" y="3886200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1</a:t>
            </a:r>
            <a:endParaRPr lang="en-US" sz="2400"/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3733800" y="3886200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2</a:t>
            </a:r>
            <a:endParaRPr lang="en-US" sz="2400"/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6164263" y="3886200"/>
            <a:ext cx="46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0.5</a:t>
            </a:r>
            <a:endParaRPr lang="en-US" sz="2400" b="1"/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7086600" y="3495675"/>
            <a:ext cx="1905000" cy="17510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Coefficient</a:t>
            </a:r>
          </a:p>
          <a:p>
            <a:pPr algn="ctr">
              <a:spcBef>
                <a:spcPct val="50000"/>
              </a:spcBef>
            </a:pPr>
            <a:r>
              <a:rPr lang="en-US"/>
              <a:t>Specifies the number or the quantity of component in a parent item</a:t>
            </a:r>
            <a:endParaRPr lang="en-US" sz="2000"/>
          </a:p>
        </p:txBody>
      </p:sp>
      <p:sp>
        <p:nvSpPr>
          <p:cNvPr id="12313" name="Line 25"/>
          <p:cNvSpPr>
            <a:spLocks noChangeShapeType="1"/>
          </p:cNvSpPr>
          <p:nvPr/>
        </p:nvSpPr>
        <p:spPr bwMode="auto">
          <a:xfrm flipH="1">
            <a:off x="6629400" y="3962400"/>
            <a:ext cx="685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3DC9-D664-4C0E-9224-B707D2429186}" type="slidenum">
              <a:rPr lang="en-US"/>
              <a:pPr/>
              <a:t>4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BOM Levels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657600" y="1676400"/>
            <a:ext cx="2057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/>
              <a:t>Finished Good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1981200" y="2590800"/>
            <a:ext cx="1752600" cy="457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/>
              <a:t>S/A 1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562600" y="2590800"/>
            <a:ext cx="1752600" cy="457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/>
              <a:t>S/A 2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1447800" y="3581400"/>
            <a:ext cx="1066800" cy="457200"/>
          </a:xfrm>
          <a:prstGeom prst="rect">
            <a:avLst/>
          </a:prstGeom>
          <a:solidFill>
            <a:srgbClr val="23C5A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/>
              <a:t>Part A</a:t>
            </a:r>
            <a:endParaRPr lang="en-US" sz="2400" b="1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132138" y="3581400"/>
            <a:ext cx="10668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Material 2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4648200" y="3581400"/>
            <a:ext cx="10668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Material</a:t>
            </a:r>
            <a:r>
              <a:rPr lang="en-US"/>
              <a:t> </a:t>
            </a:r>
            <a:r>
              <a:rPr lang="en-US" sz="1800" b="1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6019800" y="3581400"/>
            <a:ext cx="10668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Material</a:t>
            </a:r>
            <a:r>
              <a:rPr lang="en-US"/>
              <a:t> </a:t>
            </a:r>
            <a:r>
              <a:rPr lang="en-US" sz="1800" b="1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7391400" y="3581400"/>
            <a:ext cx="1066800" cy="457200"/>
          </a:xfrm>
          <a:prstGeom prst="rect">
            <a:avLst/>
          </a:prstGeom>
          <a:solidFill>
            <a:srgbClr val="23C5A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/>
              <a:t>Part B</a:t>
            </a:r>
            <a:endParaRPr lang="en-US" sz="2400" b="1"/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1447800" y="4419600"/>
            <a:ext cx="10668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Material</a:t>
            </a:r>
            <a:r>
              <a:rPr lang="en-US"/>
              <a:t> </a:t>
            </a:r>
            <a:r>
              <a:rPr lang="en-US" sz="1800" b="1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7391400" y="4419600"/>
            <a:ext cx="10668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Material</a:t>
            </a:r>
            <a:r>
              <a:rPr lang="en-US"/>
              <a:t> </a:t>
            </a:r>
            <a:r>
              <a:rPr lang="en-US" sz="1800" b="1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2819400" y="2362200"/>
            <a:ext cx="3657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648200" y="2209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2819400" y="23622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>
            <a:off x="6477000" y="23622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1981200" y="3352800"/>
            <a:ext cx="1676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2819400" y="30480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1981200" y="3352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3657600" y="3352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5105400" y="3352800"/>
            <a:ext cx="2819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>
            <a:off x="6477000" y="30480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>
            <a:off x="5105400" y="3352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61" name="Line 25"/>
          <p:cNvSpPr>
            <a:spLocks noChangeShapeType="1"/>
          </p:cNvSpPr>
          <p:nvPr/>
        </p:nvSpPr>
        <p:spPr bwMode="auto">
          <a:xfrm>
            <a:off x="6477000" y="3352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62" name="Line 26"/>
          <p:cNvSpPr>
            <a:spLocks noChangeShapeType="1"/>
          </p:cNvSpPr>
          <p:nvPr/>
        </p:nvSpPr>
        <p:spPr bwMode="auto">
          <a:xfrm>
            <a:off x="7924800" y="3352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63" name="Line 27"/>
          <p:cNvSpPr>
            <a:spLocks noChangeShapeType="1"/>
          </p:cNvSpPr>
          <p:nvPr/>
        </p:nvSpPr>
        <p:spPr bwMode="auto">
          <a:xfrm>
            <a:off x="1981200" y="40386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64" name="Line 28"/>
          <p:cNvSpPr>
            <a:spLocks noChangeShapeType="1"/>
          </p:cNvSpPr>
          <p:nvPr/>
        </p:nvSpPr>
        <p:spPr bwMode="auto">
          <a:xfrm>
            <a:off x="7924800" y="40386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414338" y="1096963"/>
            <a:ext cx="919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0099"/>
                </a:solidFill>
              </a:rPr>
              <a:t>Levels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533400" y="16764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99"/>
                </a:solidFill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533400" y="2590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99"/>
                </a:solidFill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533400" y="35814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99"/>
                </a:solidFill>
              </a:rPr>
              <a:t>2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533400" y="4419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99"/>
                </a:solidFill>
              </a:rPr>
              <a:t>3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1816100" y="5562600"/>
            <a:ext cx="6318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solidFill>
                  <a:srgbClr val="008000"/>
                </a:solidFill>
              </a:rPr>
              <a:t>At lowest level, only purchased components or raw materials</a:t>
            </a:r>
            <a:endParaRPr lang="en-US" sz="2400">
              <a:solidFill>
                <a:srgbClr val="008000"/>
              </a:solidFill>
            </a:endParaRPr>
          </a:p>
        </p:txBody>
      </p:sp>
      <p:sp>
        <p:nvSpPr>
          <p:cNvPr id="14372" name="Line 36"/>
          <p:cNvSpPr>
            <a:spLocks noChangeShapeType="1"/>
          </p:cNvSpPr>
          <p:nvPr/>
        </p:nvSpPr>
        <p:spPr bwMode="auto">
          <a:xfrm flipH="1" flipV="1">
            <a:off x="2590800" y="4953000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73" name="Line 37"/>
          <p:cNvSpPr>
            <a:spLocks noChangeShapeType="1"/>
          </p:cNvSpPr>
          <p:nvPr/>
        </p:nvSpPr>
        <p:spPr bwMode="auto">
          <a:xfrm flipH="1" flipV="1">
            <a:off x="3657600" y="4114800"/>
            <a:ext cx="7620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74" name="Line 38"/>
          <p:cNvSpPr>
            <a:spLocks noChangeShapeType="1"/>
          </p:cNvSpPr>
          <p:nvPr/>
        </p:nvSpPr>
        <p:spPr bwMode="auto">
          <a:xfrm flipV="1">
            <a:off x="5105400" y="41910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75" name="Line 39"/>
          <p:cNvSpPr>
            <a:spLocks noChangeShapeType="1"/>
          </p:cNvSpPr>
          <p:nvPr/>
        </p:nvSpPr>
        <p:spPr bwMode="auto">
          <a:xfrm flipV="1">
            <a:off x="5562600" y="4114800"/>
            <a:ext cx="8382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76" name="Line 40"/>
          <p:cNvSpPr>
            <a:spLocks noChangeShapeType="1"/>
          </p:cNvSpPr>
          <p:nvPr/>
        </p:nvSpPr>
        <p:spPr bwMode="auto">
          <a:xfrm flipV="1">
            <a:off x="6629400" y="4876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77" name="Oval 41"/>
          <p:cNvSpPr>
            <a:spLocks noChangeArrowheads="1"/>
          </p:cNvSpPr>
          <p:nvPr/>
        </p:nvSpPr>
        <p:spPr bwMode="auto">
          <a:xfrm>
            <a:off x="914400" y="1447800"/>
            <a:ext cx="7696200" cy="1905000"/>
          </a:xfrm>
          <a:prstGeom prst="ellips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fr-FR" sz="2000">
              <a:solidFill>
                <a:srgbClr val="FF99FF"/>
              </a:solidFill>
            </a:endParaRPr>
          </a:p>
        </p:txBody>
      </p:sp>
      <p:sp>
        <p:nvSpPr>
          <p:cNvPr id="14378" name="Oval 42"/>
          <p:cNvSpPr>
            <a:spLocks noChangeArrowheads="1"/>
          </p:cNvSpPr>
          <p:nvPr/>
        </p:nvSpPr>
        <p:spPr bwMode="auto">
          <a:xfrm>
            <a:off x="990600" y="2362200"/>
            <a:ext cx="3581400" cy="2057400"/>
          </a:xfrm>
          <a:prstGeom prst="ellips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343400" y="2438400"/>
            <a:ext cx="4419600" cy="1981200"/>
          </a:xfrm>
          <a:prstGeom prst="ellips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1143000" y="3200400"/>
            <a:ext cx="1676400" cy="2209800"/>
          </a:xfrm>
          <a:prstGeom prst="ellips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7162800" y="3124200"/>
            <a:ext cx="1600200" cy="2209800"/>
          </a:xfrm>
          <a:prstGeom prst="ellips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77" grpId="0" animBg="1" autoUpdateAnimBg="0"/>
      <p:bldP spid="14378" grpId="0" animBg="1"/>
      <p:bldP spid="14379" grpId="0" animBg="1"/>
      <p:bldP spid="14380" grpId="0" animBg="1"/>
      <p:bldP spid="1438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3240" y="2146028"/>
            <a:ext cx="8689240" cy="3299196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12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7F90D-0909-40FD-BAE4-D2725DC40BDB}" type="slidenum">
              <a:rPr lang="en-US"/>
              <a:pPr/>
              <a:t>5</a:t>
            </a:fld>
            <a:endParaRPr 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BOM Page </a:t>
            </a:r>
            <a:endParaRPr lang="en-US" dirty="0"/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395536" y="2060848"/>
            <a:ext cx="2133600" cy="457200"/>
          </a:xfrm>
          <a:prstGeom prst="wedgeRoundRectCallout">
            <a:avLst>
              <a:gd name="adj1" fmla="val -7889"/>
              <a:gd name="adj2" fmla="val 22930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dirty="0"/>
              <a:t>Parent Item </a:t>
            </a:r>
            <a:r>
              <a:rPr lang="en-US" b="1" dirty="0" smtClean="0"/>
              <a:t>List</a:t>
            </a:r>
            <a:endParaRPr lang="en-US" b="1" dirty="0"/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1619672" y="4005064"/>
            <a:ext cx="2133600" cy="914400"/>
          </a:xfrm>
          <a:prstGeom prst="wedgeRoundRectCallout">
            <a:avLst>
              <a:gd name="adj1" fmla="val 66700"/>
              <a:gd name="adj2" fmla="val -148171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400" b="1" dirty="0" smtClean="0"/>
              <a:t>Create</a:t>
            </a:r>
            <a:r>
              <a:rPr lang="en-US" sz="1400" b="1" dirty="0"/>
              <a:t>, modify or delete product structure links</a:t>
            </a:r>
          </a:p>
        </p:txBody>
      </p:sp>
      <p:sp>
        <p:nvSpPr>
          <p:cNvPr id="46090" name="AutoShape 10"/>
          <p:cNvSpPr>
            <a:spLocks noChangeArrowheads="1"/>
          </p:cNvSpPr>
          <p:nvPr/>
        </p:nvSpPr>
        <p:spPr bwMode="auto">
          <a:xfrm>
            <a:off x="6444208" y="4581128"/>
            <a:ext cx="1600200" cy="609600"/>
          </a:xfrm>
          <a:prstGeom prst="wedgeRoundRectCallout">
            <a:avLst>
              <a:gd name="adj1" fmla="val -46032"/>
              <a:gd name="adj2" fmla="val -105991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Inquiries</a:t>
            </a:r>
          </a:p>
        </p:txBody>
      </p:sp>
      <p:sp>
        <p:nvSpPr>
          <p:cNvPr id="46091" name="AutoShape 11"/>
          <p:cNvSpPr>
            <a:spLocks noChangeArrowheads="1"/>
          </p:cNvSpPr>
          <p:nvPr/>
        </p:nvSpPr>
        <p:spPr bwMode="auto">
          <a:xfrm>
            <a:off x="4932040" y="2348880"/>
            <a:ext cx="1311275" cy="609600"/>
          </a:xfrm>
          <a:prstGeom prst="wedgeRoundRectCallout">
            <a:avLst>
              <a:gd name="adj1" fmla="val -51076"/>
              <a:gd name="adj2" fmla="val 69254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Graphs</a:t>
            </a:r>
          </a:p>
        </p:txBody>
      </p:sp>
      <p:sp>
        <p:nvSpPr>
          <p:cNvPr id="46092" name="AutoShape 12"/>
          <p:cNvSpPr>
            <a:spLocks noChangeArrowheads="1"/>
          </p:cNvSpPr>
          <p:nvPr/>
        </p:nvSpPr>
        <p:spPr bwMode="auto">
          <a:xfrm>
            <a:off x="6948264" y="3573016"/>
            <a:ext cx="1600200" cy="609600"/>
          </a:xfrm>
          <a:prstGeom prst="wedgeRoundRectCallout">
            <a:avLst>
              <a:gd name="adj1" fmla="val -56546"/>
              <a:gd name="adj2" fmla="val -123699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Management</a:t>
            </a:r>
          </a:p>
          <a:p>
            <a:pPr algn="ctr"/>
            <a:r>
              <a:rPr lang="en-US"/>
              <a:t>functions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900112" y="1125538"/>
            <a:ext cx="76323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smtClean="0">
                <a:solidFill>
                  <a:srgbClr val="339933"/>
                </a:solidFill>
              </a:rPr>
              <a:t>Access: </a:t>
            </a:r>
            <a:r>
              <a:rPr lang="en-US" sz="2000" smtClean="0">
                <a:solidFill>
                  <a:srgbClr val="000099"/>
                </a:solidFill>
              </a:rPr>
              <a:t>Engineering</a:t>
            </a:r>
            <a:r>
              <a:rPr lang="en-US" sz="2000" smtClean="0">
                <a:solidFill>
                  <a:srgbClr val="339933"/>
                </a:solidFill>
              </a:rPr>
              <a:t> Menu, </a:t>
            </a:r>
            <a:r>
              <a:rPr lang="en-US" sz="2000" smtClean="0">
                <a:solidFill>
                  <a:srgbClr val="000099"/>
                </a:solidFill>
              </a:rPr>
              <a:t>Bill Of Materials Maintenance </a:t>
            </a:r>
            <a:r>
              <a:rPr lang="en-US" sz="2000" smtClean="0">
                <a:solidFill>
                  <a:srgbClr val="339933"/>
                </a:solidFill>
              </a:rPr>
              <a:t>Option</a:t>
            </a:r>
            <a:endParaRPr lang="en-US" sz="200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00808"/>
            <a:ext cx="8676456" cy="2382970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F35F7-2102-4D67-A568-0C021F044725}" type="slidenum">
              <a:rPr lang="en-US"/>
              <a:pPr/>
              <a:t>6</a:t>
            </a:fld>
            <a:endParaRPr 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BOM </a:t>
            </a:r>
            <a:r>
              <a:rPr lang="en-US" dirty="0" smtClean="0"/>
              <a:t>Link Entry</a:t>
            </a:r>
            <a:endParaRPr lang="en-US" dirty="0"/>
          </a:p>
        </p:txBody>
      </p:sp>
      <p:sp>
        <p:nvSpPr>
          <p:cNvPr id="47108" name="AutoShape 4"/>
          <p:cNvSpPr>
            <a:spLocks noChangeArrowheads="1"/>
          </p:cNvSpPr>
          <p:nvPr/>
        </p:nvSpPr>
        <p:spPr bwMode="auto">
          <a:xfrm>
            <a:off x="395536" y="1268760"/>
            <a:ext cx="2133600" cy="609600"/>
          </a:xfrm>
          <a:prstGeom prst="wedgeRoundRectCallout">
            <a:avLst>
              <a:gd name="adj1" fmla="val 59101"/>
              <a:gd name="adj2" fmla="val 15309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smtClean="0"/>
              <a:t>1- Click on ‘New’</a:t>
            </a:r>
            <a:endParaRPr lang="en-US" sz="1800" dirty="0"/>
          </a:p>
        </p:txBody>
      </p:sp>
      <p:sp>
        <p:nvSpPr>
          <p:cNvPr id="47109" name="AutoShape 5"/>
          <p:cNvSpPr>
            <a:spLocks noChangeArrowheads="1"/>
          </p:cNvSpPr>
          <p:nvPr/>
        </p:nvSpPr>
        <p:spPr bwMode="auto">
          <a:xfrm>
            <a:off x="179512" y="4149080"/>
            <a:ext cx="2133600" cy="609600"/>
          </a:xfrm>
          <a:prstGeom prst="wedgeRoundRectCallout">
            <a:avLst>
              <a:gd name="adj1" fmla="val 90377"/>
              <a:gd name="adj2" fmla="val -16326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en-US" sz="1800" dirty="0" smtClean="0"/>
              <a:t>2- Select Component</a:t>
            </a:r>
            <a:endParaRPr lang="en-US" sz="1800" dirty="0"/>
          </a:p>
        </p:txBody>
      </p:sp>
      <p:sp>
        <p:nvSpPr>
          <p:cNvPr id="47110" name="AutoShape 6"/>
          <p:cNvSpPr>
            <a:spLocks noChangeArrowheads="1"/>
          </p:cNvSpPr>
          <p:nvPr/>
        </p:nvSpPr>
        <p:spPr bwMode="auto">
          <a:xfrm>
            <a:off x="3275856" y="5229200"/>
            <a:ext cx="2160587" cy="1081088"/>
          </a:xfrm>
          <a:prstGeom prst="wedgeRoundRectCallout">
            <a:avLst>
              <a:gd name="adj1" fmla="val -51925"/>
              <a:gd name="adj2" fmla="val -18827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smtClean="0"/>
              <a:t>3- Enter Quantity </a:t>
            </a:r>
            <a:r>
              <a:rPr lang="en-US" sz="1800" dirty="0"/>
              <a:t>of </a:t>
            </a:r>
          </a:p>
          <a:p>
            <a:pPr algn="ctr"/>
            <a:r>
              <a:rPr lang="en-US" sz="1800" dirty="0"/>
              <a:t>component </a:t>
            </a:r>
          </a:p>
          <a:p>
            <a:pPr algn="ctr"/>
            <a:r>
              <a:rPr lang="en-US" sz="1800" dirty="0"/>
              <a:t>in one parent item</a:t>
            </a:r>
          </a:p>
        </p:txBody>
      </p:sp>
      <p:sp>
        <p:nvSpPr>
          <p:cNvPr id="12" name="AutoShape 6"/>
          <p:cNvSpPr>
            <a:spLocks noChangeArrowheads="1"/>
          </p:cNvSpPr>
          <p:nvPr/>
        </p:nvSpPr>
        <p:spPr bwMode="auto">
          <a:xfrm>
            <a:off x="5143504" y="3071810"/>
            <a:ext cx="1295400" cy="457200"/>
          </a:xfrm>
          <a:prstGeom prst="wedgeRoundRectCallout">
            <a:avLst>
              <a:gd name="adj1" fmla="val -167647"/>
              <a:gd name="adj2" fmla="val -137323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fr-FR" b="1" dirty="0" smtClean="0">
                <a:latin typeface="Arial" charset="0"/>
              </a:rPr>
              <a:t>4. </a:t>
            </a:r>
            <a:r>
              <a:rPr lang="en-US" b="1" dirty="0" smtClean="0">
                <a:latin typeface="Arial" charset="0"/>
              </a:rPr>
              <a:t>Validate</a:t>
            </a:r>
            <a:endParaRPr lang="en-US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16" name="Picture 103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3212976"/>
            <a:ext cx="4214033" cy="3312368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pic>
        <p:nvPicPr>
          <p:cNvPr id="72715" name="Picture 103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256844"/>
            <a:ext cx="4320480" cy="3556532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pic>
        <p:nvPicPr>
          <p:cNvPr id="72713" name="Picture 103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908720"/>
            <a:ext cx="4320480" cy="2340670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pic>
        <p:nvPicPr>
          <p:cNvPr id="72714" name="Picture 103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908720"/>
            <a:ext cx="4248472" cy="2321619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13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C525-7FC8-4E4E-9478-A08575B7EFBD}" type="slidenum">
              <a:rPr lang="en-US"/>
              <a:pPr/>
              <a:t>7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/>
              <a:t>BOM Inquiries</a:t>
            </a:r>
          </a:p>
        </p:txBody>
      </p:sp>
      <p:sp>
        <p:nvSpPr>
          <p:cNvPr id="49173" name="AutoShape 21"/>
          <p:cNvSpPr>
            <a:spLocks noChangeArrowheads="1"/>
          </p:cNvSpPr>
          <p:nvPr/>
        </p:nvSpPr>
        <p:spPr bwMode="auto">
          <a:xfrm>
            <a:off x="1043608" y="2204864"/>
            <a:ext cx="2886075" cy="3508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dirty="0"/>
              <a:t>Single level </a:t>
            </a:r>
            <a:r>
              <a:rPr lang="en-US" b="1" dirty="0" smtClean="0"/>
              <a:t>BOM</a:t>
            </a:r>
            <a:endParaRPr lang="en-US" b="1" dirty="0"/>
          </a:p>
        </p:txBody>
      </p:sp>
      <p:sp>
        <p:nvSpPr>
          <p:cNvPr id="49176" name="AutoShape 24"/>
          <p:cNvSpPr>
            <a:spLocks noChangeArrowheads="1"/>
          </p:cNvSpPr>
          <p:nvPr/>
        </p:nvSpPr>
        <p:spPr bwMode="auto">
          <a:xfrm>
            <a:off x="1279525" y="4734347"/>
            <a:ext cx="2886075" cy="3508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dirty="0"/>
              <a:t>Multilevel BOM</a:t>
            </a:r>
          </a:p>
        </p:txBody>
      </p:sp>
      <p:sp>
        <p:nvSpPr>
          <p:cNvPr id="49175" name="AutoShape 23"/>
          <p:cNvSpPr>
            <a:spLocks noChangeArrowheads="1"/>
          </p:cNvSpPr>
          <p:nvPr/>
        </p:nvSpPr>
        <p:spPr bwMode="auto">
          <a:xfrm>
            <a:off x="5507038" y="2420888"/>
            <a:ext cx="2886075" cy="3508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Purchase BOM</a:t>
            </a:r>
          </a:p>
        </p:txBody>
      </p:sp>
      <p:sp>
        <p:nvSpPr>
          <p:cNvPr id="49174" name="AutoShape 22"/>
          <p:cNvSpPr>
            <a:spLocks noChangeArrowheads="1"/>
          </p:cNvSpPr>
          <p:nvPr/>
        </p:nvSpPr>
        <p:spPr bwMode="auto">
          <a:xfrm>
            <a:off x="5557838" y="4725144"/>
            <a:ext cx="2886075" cy="3508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Summarized BOM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2C563-9E5E-436A-9997-74822EB7D56E}" type="slidenum">
              <a:rPr lang="en-US"/>
              <a:pPr/>
              <a:t>8</a:t>
            </a:fld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15888"/>
            <a:ext cx="8839200" cy="1027112"/>
          </a:xfrm>
        </p:spPr>
        <p:txBody>
          <a:bodyPr/>
          <a:lstStyle/>
          <a:p>
            <a:r>
              <a:rPr lang="en-US"/>
              <a:t>Common Components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1905000" y="1828800"/>
            <a:ext cx="1371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FG1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5715000" y="1828800"/>
            <a:ext cx="1371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FG2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3886200" y="3048000"/>
            <a:ext cx="13716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S / A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1981200" y="4267200"/>
            <a:ext cx="1600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Material</a:t>
            </a:r>
            <a:r>
              <a:rPr lang="en-US"/>
              <a:t> </a:t>
            </a:r>
            <a:r>
              <a:rPr lang="en-US" sz="20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5562600" y="4267200"/>
            <a:ext cx="1601788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Component 1</a:t>
            </a:r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1295400" y="26670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2590800" y="2362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4114800" y="2667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5029200" y="26670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6400800" y="2362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>
            <a:off x="5029200" y="2667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>
            <a:off x="1295400" y="2667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>
            <a:off x="2590800" y="2667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>
            <a:off x="6400800" y="2667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>
            <a:off x="7848600" y="2667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>
            <a:off x="2743200" y="38862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>
            <a:off x="27432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4572000" y="3581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>
            <a:off x="64008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5413375" y="3200400"/>
            <a:ext cx="285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Common sub-assembly</a:t>
            </a:r>
          </a:p>
        </p:txBody>
      </p:sp>
      <p:sp>
        <p:nvSpPr>
          <p:cNvPr id="29720" name="Text Box 24"/>
          <p:cNvSpPr txBox="1">
            <a:spLocks noChangeArrowheads="1"/>
          </p:cNvSpPr>
          <p:nvPr/>
        </p:nvSpPr>
        <p:spPr bwMode="auto">
          <a:xfrm>
            <a:off x="2368550" y="5410200"/>
            <a:ext cx="5035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>
                <a:solidFill>
                  <a:srgbClr val="008000"/>
                </a:solidFill>
              </a:rPr>
              <a:t>The BOM of an item is described only once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204" name="Picture 10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3645024"/>
            <a:ext cx="4294918" cy="3133439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pic>
        <p:nvPicPr>
          <p:cNvPr id="50203" name="Picture 105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7" y="980728"/>
            <a:ext cx="4300427" cy="2520280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pic>
        <p:nvPicPr>
          <p:cNvPr id="50202" name="Picture 10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980728"/>
            <a:ext cx="4320480" cy="2624292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11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95E5-9412-438C-9B08-F179791F75BE}" type="slidenum">
              <a:rPr lang="en-US"/>
              <a:pPr/>
              <a:t>9</a:t>
            </a:fld>
            <a:endParaRPr lang="en-US"/>
          </a:p>
        </p:txBody>
      </p:sp>
      <p:sp>
        <p:nvSpPr>
          <p:cNvPr id="5017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Where-used Inquiries</a:t>
            </a:r>
          </a:p>
        </p:txBody>
      </p:sp>
      <p:sp>
        <p:nvSpPr>
          <p:cNvPr id="50181" name="AutoShape 1029"/>
          <p:cNvSpPr>
            <a:spLocks noChangeArrowheads="1"/>
          </p:cNvSpPr>
          <p:nvPr/>
        </p:nvSpPr>
        <p:spPr bwMode="auto">
          <a:xfrm>
            <a:off x="827088" y="2564904"/>
            <a:ext cx="3124200" cy="3190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Single level where-used</a:t>
            </a:r>
          </a:p>
        </p:txBody>
      </p:sp>
      <p:sp>
        <p:nvSpPr>
          <p:cNvPr id="50188" name="AutoShape 1036"/>
          <p:cNvSpPr>
            <a:spLocks noChangeArrowheads="1"/>
          </p:cNvSpPr>
          <p:nvPr/>
        </p:nvSpPr>
        <p:spPr bwMode="auto">
          <a:xfrm>
            <a:off x="5219700" y="2564904"/>
            <a:ext cx="3124200" cy="3190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Cumulative where-used</a:t>
            </a:r>
          </a:p>
        </p:txBody>
      </p:sp>
      <p:sp>
        <p:nvSpPr>
          <p:cNvPr id="50182" name="AutoShape 1030"/>
          <p:cNvSpPr>
            <a:spLocks noChangeArrowheads="1"/>
          </p:cNvSpPr>
          <p:nvPr/>
        </p:nvSpPr>
        <p:spPr bwMode="auto">
          <a:xfrm>
            <a:off x="3295650" y="4869160"/>
            <a:ext cx="3221038" cy="3651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Multilevel where-used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lude4">
  <a:themeElements>
    <a:clrScheme name="prelude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lude4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lude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lude4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Office\Modèles\Modèles de présentation\prelude4.pot</Template>
  <TotalTime>1943</TotalTime>
  <Words>427</Words>
  <Application>Microsoft Office PowerPoint</Application>
  <PresentationFormat>Affichage à l'écran (4:3)</PresentationFormat>
  <Paragraphs>162</Paragraphs>
  <Slides>16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prelude4</vt:lpstr>
      <vt:lpstr>e-Prelude.com</vt:lpstr>
      <vt:lpstr>Software Information Chart</vt:lpstr>
      <vt:lpstr>Product Structure Tree</vt:lpstr>
      <vt:lpstr>BOM Levels</vt:lpstr>
      <vt:lpstr>The BOM Page </vt:lpstr>
      <vt:lpstr>BOM Link Entry</vt:lpstr>
      <vt:lpstr>BOM Inquiries</vt:lpstr>
      <vt:lpstr>Common Components</vt:lpstr>
      <vt:lpstr>Where-used Inquiries</vt:lpstr>
      <vt:lpstr>Checking for loops in BOM</vt:lpstr>
      <vt:lpstr>Product Tree Structure Graph</vt:lpstr>
      <vt:lpstr>Low level code</vt:lpstr>
      <vt:lpstr>Low level codes</vt:lpstr>
      <vt:lpstr>Cumulative Lead times</vt:lpstr>
      <vt:lpstr>Lead Time Offset Graph</vt:lpstr>
      <vt:lpstr>End of session 2</vt:lpstr>
    </vt:vector>
  </TitlesOfParts>
  <Company>Groupe HEC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e-Prelude.com</dc:title>
  <dc:creator>Gérard Baglin</dc:creator>
  <cp:lastModifiedBy>GERARD</cp:lastModifiedBy>
  <cp:revision>95</cp:revision>
  <cp:lastPrinted>1998-04-23T12:49:58Z</cp:lastPrinted>
  <dcterms:created xsi:type="dcterms:W3CDTF">1998-05-11T18:11:41Z</dcterms:created>
  <dcterms:modified xsi:type="dcterms:W3CDTF">2017-01-08T18:19:12Z</dcterms:modified>
</cp:coreProperties>
</file>