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0" r:id="rId3"/>
    <p:sldId id="257" r:id="rId4"/>
    <p:sldId id="269" r:id="rId5"/>
    <p:sldId id="270" r:id="rId6"/>
    <p:sldId id="258" r:id="rId7"/>
    <p:sldId id="260" r:id="rId8"/>
    <p:sldId id="262" r:id="rId9"/>
    <p:sldId id="263" r:id="rId10"/>
    <p:sldId id="264" r:id="rId11"/>
    <p:sldId id="265" r:id="rId12"/>
    <p:sldId id="277" r:id="rId13"/>
    <p:sldId id="279" r:id="rId14"/>
    <p:sldId id="267" r:id="rId15"/>
    <p:sldId id="272" r:id="rId16"/>
    <p:sldId id="278" r:id="rId17"/>
    <p:sldId id="274" r:id="rId18"/>
    <p:sldId id="271" r:id="rId19"/>
    <p:sldId id="283" r:id="rId20"/>
    <p:sldId id="273" r:id="rId21"/>
    <p:sldId id="282" r:id="rId22"/>
    <p:sldId id="281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9900"/>
    <a:srgbClr val="E5FCFF"/>
    <a:srgbClr val="66FFFF"/>
    <a:srgbClr val="FF99FF"/>
    <a:srgbClr val="3366CC"/>
    <a:srgbClr val="FF0066"/>
    <a:srgbClr val="00FF00"/>
    <a:srgbClr val="000099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81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96"/>
    </p:cViewPr>
  </p:sorterViewPr>
  <p:notesViewPr>
    <p:cSldViewPr>
      <p:cViewPr varScale="1">
        <p:scale>
          <a:sx n="28" d="100"/>
          <a:sy n="28" d="100"/>
        </p:scale>
        <p:origin x="-126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33B48DF7-A39A-4454-A8C0-31828ED2D055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0"/>
            <a:r>
              <a:rPr lang="fr-FR" smtClean="0"/>
              <a:t>Deuxième niveau</a:t>
            </a:r>
          </a:p>
          <a:p>
            <a:pPr lvl="0"/>
            <a:r>
              <a:rPr lang="fr-FR" smtClean="0"/>
              <a:t>Troisième niveau</a:t>
            </a:r>
          </a:p>
          <a:p>
            <a:pPr lvl="0"/>
            <a:r>
              <a:rPr lang="fr-FR" smtClean="0"/>
              <a:t>Quatrième niveau</a:t>
            </a:r>
          </a:p>
          <a:p>
            <a:pPr lvl="0"/>
            <a:r>
              <a:rPr lang="fr-FR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AE9450DD-2A4B-4365-981D-8DE2AEA6B0F9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9BDAE-65F3-46BD-822E-C94FA1685349}" type="slidenum">
              <a:rPr lang="fr-FR"/>
              <a:pPr/>
              <a:t>1</a:t>
            </a:fld>
            <a:endParaRPr lang="fr-FR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EBB55C-74CB-4824-B599-2A24BDD2A949}" type="slidenum">
              <a:rPr lang="fr-FR"/>
              <a:pPr/>
              <a:t>10</a:t>
            </a:fld>
            <a:endParaRPr lang="fr-FR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4D67A5-B562-4B00-8CEE-254D0BB686AA}" type="slidenum">
              <a:rPr lang="fr-FR"/>
              <a:pPr/>
              <a:t>11</a:t>
            </a:fld>
            <a:endParaRPr lang="fr-FR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9CF33F-AA6C-476F-87D9-82DAE94B5D85}" type="slidenum">
              <a:rPr lang="fr-FR"/>
              <a:pPr/>
              <a:t>12</a:t>
            </a:fld>
            <a:endParaRPr lang="fr-FR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B1DEBB-12DC-4801-9A91-EFCE3F9FEB1E}" type="slidenum">
              <a:rPr lang="fr-FR"/>
              <a:pPr/>
              <a:t>13</a:t>
            </a:fld>
            <a:endParaRPr lang="fr-FR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DE0BAF-E567-494E-8E4A-22C75C9AE01A}" type="slidenum">
              <a:rPr lang="fr-FR"/>
              <a:pPr/>
              <a:t>14</a:t>
            </a:fld>
            <a:endParaRPr lang="fr-FR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92ED70-8841-4D0A-A075-D0718E313EB4}" type="slidenum">
              <a:rPr lang="fr-FR"/>
              <a:pPr/>
              <a:t>15</a:t>
            </a:fld>
            <a:endParaRPr lang="fr-F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AD1177-2257-4162-B375-F4F2BA40684D}" type="slidenum">
              <a:rPr lang="fr-FR"/>
              <a:pPr/>
              <a:t>16</a:t>
            </a:fld>
            <a:endParaRPr lang="fr-FR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FABCFB-CF70-43F8-9DC2-B7E3D5AA8401}" type="slidenum">
              <a:rPr lang="fr-FR"/>
              <a:pPr/>
              <a:t>17</a:t>
            </a:fld>
            <a:endParaRPr lang="fr-FR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178CF-98D4-487B-9D3C-17235BCA0BDB}" type="slidenum">
              <a:rPr lang="fr-FR"/>
              <a:pPr/>
              <a:t>18</a:t>
            </a:fld>
            <a:endParaRPr lang="fr-FR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2B5B1-6927-4EEB-BB6D-CAE9C8E59EB3}" type="slidenum">
              <a:rPr lang="fr-FR"/>
              <a:pPr/>
              <a:t>19</a:t>
            </a:fld>
            <a:endParaRPr lang="fr-FR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8FB18AD-AA3B-4B49-B95E-83C54CC564A2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D99DD6-2EC2-474A-A974-6A8DD64CA658}" type="slidenum">
              <a:rPr lang="en-US"/>
              <a:pPr/>
              <a:t>2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59275"/>
            <a:ext cx="5029200" cy="4132263"/>
          </a:xfrm>
          <a:noFill/>
          <a:ln/>
        </p:spPr>
        <p:txBody>
          <a:bodyPr lIns="88115" tIns="43284" rIns="88115" bIns="43284"/>
          <a:lstStyle/>
          <a:p>
            <a:pPr defTabSz="965200">
              <a:spcBef>
                <a:spcPct val="0"/>
              </a:spcBef>
            </a:pPr>
            <a:r>
              <a:rPr lang="fr-FR" sz="2500"/>
              <a:t>A gauche en jaune, le bloc de gestion des données techniques</a:t>
            </a:r>
          </a:p>
          <a:p>
            <a:pPr defTabSz="965200">
              <a:spcBef>
                <a:spcPct val="0"/>
              </a:spcBef>
            </a:pPr>
            <a:r>
              <a:rPr lang="fr-FR" sz="2500"/>
              <a:t>Cliquer sur un pavé pour accéder directement à la diapo détaillée</a:t>
            </a:r>
          </a:p>
          <a:p>
            <a:pPr defTabSz="965200">
              <a:spcBef>
                <a:spcPct val="0"/>
              </a:spcBef>
            </a:pPr>
            <a:r>
              <a:rPr lang="fr-FR" sz="2500"/>
              <a:t>Des boutons RETOUR figurent sur ces diapo pour revenir ici.</a:t>
            </a:r>
          </a:p>
        </p:txBody>
      </p:sp>
      <p:sp>
        <p:nvSpPr>
          <p:cNvPr id="645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6988" y="798513"/>
            <a:ext cx="4265612" cy="319881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F2EC70-3E4E-4594-A17B-1D75ABFBA9C1}" type="slidenum">
              <a:rPr lang="fr-FR"/>
              <a:pPr/>
              <a:t>20</a:t>
            </a:fld>
            <a:endParaRPr lang="fr-FR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01F56B-40A4-4B0D-A771-E3D9F9A215AE}" type="slidenum">
              <a:rPr lang="fr-FR"/>
              <a:pPr/>
              <a:t>21</a:t>
            </a:fld>
            <a:endParaRPr lang="fr-FR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C17D38-C20A-4099-9C66-AF3714F0B20A}" type="slidenum">
              <a:rPr lang="fr-FR"/>
              <a:pPr/>
              <a:t>22</a:t>
            </a:fld>
            <a:endParaRPr lang="fr-FR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9F0032-85C8-4DC9-8C9F-1AD71E3DCA2B}" type="slidenum">
              <a:rPr lang="fr-FR"/>
              <a:pPr/>
              <a:t>3</a:t>
            </a:fld>
            <a:endParaRPr lang="fr-FR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4684BA-B0BF-4B5C-850B-F2B5FCAF70BE}" type="slidenum">
              <a:rPr lang="fr-FR"/>
              <a:pPr/>
              <a:t>4</a:t>
            </a:fld>
            <a:endParaRPr lang="fr-FR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73CE47-D063-4496-B492-257CDF05600B}" type="slidenum">
              <a:rPr lang="fr-FR"/>
              <a:pPr/>
              <a:t>5</a:t>
            </a:fld>
            <a:endParaRPr lang="fr-FR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5F5046-93E9-42A8-A9E1-16F130716D67}" type="slidenum">
              <a:rPr lang="fr-FR"/>
              <a:pPr/>
              <a:t>6</a:t>
            </a:fld>
            <a:endParaRPr lang="fr-FR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8B4B36-E03E-434C-AB7E-074D3AEC9401}" type="slidenum">
              <a:rPr lang="fr-FR"/>
              <a:pPr/>
              <a:t>7</a:t>
            </a:fld>
            <a:endParaRPr lang="fr-FR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6D8D0A-2D84-48C1-A8A3-0970392FAAB0}" type="slidenum">
              <a:rPr lang="fr-FR"/>
              <a:pPr/>
              <a:t>8</a:t>
            </a:fld>
            <a:endParaRPr lang="fr-FR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5FA9AA-B684-45B2-9D97-78F822B00332}" type="slidenum">
              <a:rPr lang="fr-FR"/>
              <a:pPr/>
              <a:t>9</a:t>
            </a:fld>
            <a:endParaRPr lang="fr-FR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4A1207-0F77-4872-AF64-AEC7A7FEA6CB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62A98B-1664-45C0-B008-682C9565C7B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167871-F7B4-4294-A566-EC0D801F09FC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D37B9-ED66-4889-9D28-0DED8DB2D41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343650" y="0"/>
            <a:ext cx="2114550" cy="60960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191250" cy="60960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3E5BA5-CE03-4C08-B4ED-6A3EFDE171C2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3FE76-D83D-43D9-84B1-507448AD08B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685800" y="6477000"/>
            <a:ext cx="1905000" cy="230188"/>
          </a:xfrm>
        </p:spPr>
        <p:txBody>
          <a:bodyPr/>
          <a:lstStyle>
            <a:lvl1pPr>
              <a:defRPr/>
            </a:lvl1pPr>
          </a:lstStyle>
          <a:p>
            <a:fld id="{3AD02075-6FAE-434B-8F06-3FC2149609F9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2301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7239000" y="6477000"/>
            <a:ext cx="1905000" cy="230188"/>
          </a:xfrm>
        </p:spPr>
        <p:txBody>
          <a:bodyPr/>
          <a:lstStyle>
            <a:lvl1pPr>
              <a:defRPr/>
            </a:lvl1pPr>
          </a:lstStyle>
          <a:p>
            <a:fld id="{9A3785B8-FB73-43BB-A8F9-8576A1BDB83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29E8B3-2E91-4825-B0FA-117EBEEA9569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2285B-04E9-49CD-82EB-36CA1CFD3E5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525F5-04EB-40F3-B911-528BAC081884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AC8A1-7654-4F24-896C-1D17E164DD6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11D20D-50ED-4E20-ABE6-8DBDED28C203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EDC02-813E-4C15-9A7C-548482C9677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595966-63C1-484A-A8A2-AC58D180E704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DE2C9-D411-46CC-819B-DC9E3369679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9AC8C8-A972-43B4-AF5C-F9177419B08F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3227CC-1B7C-40FE-907E-E5F649A5FC7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BE2B2E-2F08-4BF1-ACD7-427D8956BDD0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C34813-A6A9-4D46-B445-4AFBB2D8782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BB4861-0F87-4DD7-982D-61EBCC8A0F9F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3D7B42-7504-4C88-AFCA-A3D02B39B19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20C5C8-8B47-4525-BF2A-2D8507880B8D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A8A5E-4E16-4941-B449-87B2BC56247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 du masque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</a:defRPr>
            </a:lvl1pPr>
          </a:lstStyle>
          <a:p>
            <a:fld id="{9965628E-8945-4204-8AFF-D418876DA29D}" type="datetime1">
              <a:rPr lang="en-US"/>
              <a:pPr/>
              <a:t>1/6/2017</a:t>
            </a:fld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j-lt"/>
              </a:defRPr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j-lt"/>
              </a:defRPr>
            </a:lvl1pPr>
          </a:lstStyle>
          <a:p>
            <a:fld id="{9DA5386D-C7B5-45D3-A80E-6FC02E5EB7CC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1.xml"/><Relationship Id="rId7" Type="http://schemas.openxmlformats.org/officeDocument/2006/relationships/slide" Target="slide7.xml"/><Relationship Id="rId12" Type="http://schemas.openxmlformats.org/officeDocument/2006/relationships/slide" Target="slide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11" Type="http://schemas.openxmlformats.org/officeDocument/2006/relationships/slide" Target="slide6.xml"/><Relationship Id="rId5" Type="http://schemas.openxmlformats.org/officeDocument/2006/relationships/slide" Target="slide2.xml"/><Relationship Id="rId10" Type="http://schemas.openxmlformats.org/officeDocument/2006/relationships/slide" Target="slide4.xml"/><Relationship Id="rId4" Type="http://schemas.openxmlformats.org/officeDocument/2006/relationships/slide" Target="slide16.xml"/><Relationship Id="rId9" Type="http://schemas.openxmlformats.org/officeDocument/2006/relationships/slide" Target="slide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e-Prelude.com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44900"/>
            <a:ext cx="6400800" cy="1993900"/>
          </a:xfrm>
        </p:spPr>
        <p:txBody>
          <a:bodyPr/>
          <a:lstStyle/>
          <a:p>
            <a:r>
              <a:rPr lang="en-US" sz="2800" b="1" dirty="0">
                <a:solidFill>
                  <a:srgbClr val="009900"/>
                </a:solidFill>
              </a:rPr>
              <a:t>Tour - session 3</a:t>
            </a:r>
          </a:p>
          <a:p>
            <a:endParaRPr lang="en-US" sz="2800" b="1" dirty="0">
              <a:solidFill>
                <a:srgbClr val="009900"/>
              </a:solidFill>
            </a:endParaRPr>
          </a:p>
          <a:p>
            <a:r>
              <a:rPr lang="en-US" sz="2800" dirty="0"/>
              <a:t>Calendars,</a:t>
            </a:r>
            <a:br>
              <a:rPr lang="en-US" sz="2800" dirty="0"/>
            </a:br>
            <a:r>
              <a:rPr lang="en-US" sz="2800" dirty="0"/>
              <a:t>Work Centers and Routings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4BA1D-A113-4539-9353-A2BFBCF65F3D}" type="slidenum">
              <a:rPr lang="en-US"/>
              <a:pPr/>
              <a:t>10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Manufacturing routings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routing is described with</a:t>
            </a:r>
          </a:p>
          <a:p>
            <a:pPr lvl="1"/>
            <a:r>
              <a:rPr lang="en-US" dirty="0"/>
              <a:t>a routing header</a:t>
            </a:r>
          </a:p>
          <a:p>
            <a:pPr lvl="1"/>
            <a:r>
              <a:rPr lang="en-US" dirty="0"/>
              <a:t>a set of operations</a:t>
            </a:r>
            <a:br>
              <a:rPr lang="en-US" dirty="0"/>
            </a:br>
            <a:r>
              <a:rPr lang="en-US" dirty="0"/>
              <a:t>for each manufacturing step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4F8-608D-4FCC-916F-3A6305F36FD1}" type="slidenum">
              <a:rPr lang="en-US"/>
              <a:pPr/>
              <a:t>11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Routing Entry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699792" y="5253007"/>
            <a:ext cx="46805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/>
              <a:t>Enter Routing </a:t>
            </a:r>
            <a:r>
              <a:rPr lang="en-US" dirty="0" smtClean="0"/>
              <a:t>Id and Description 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Call </a:t>
            </a:r>
            <a:r>
              <a:rPr lang="en-US" dirty="0"/>
              <a:t>the </a:t>
            </a:r>
            <a:r>
              <a:rPr lang="en-US" dirty="0">
                <a:solidFill>
                  <a:srgbClr val="009900"/>
                </a:solidFill>
              </a:rPr>
              <a:t>Operation </a:t>
            </a:r>
            <a:r>
              <a:rPr lang="en-US" dirty="0" smtClean="0">
                <a:solidFill>
                  <a:srgbClr val="009900"/>
                </a:solidFill>
              </a:rPr>
              <a:t>Maintenance </a:t>
            </a:r>
            <a:r>
              <a:rPr lang="en-US" dirty="0">
                <a:solidFill>
                  <a:srgbClr val="009900"/>
                </a:solidFill>
              </a:rPr>
              <a:t>Window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dirty="0">
                <a:solidFill>
                  <a:srgbClr val="009900"/>
                </a:solidFill>
              </a:rPr>
              <a:t>Operations</a:t>
            </a:r>
            <a:r>
              <a:rPr lang="en-US" dirty="0"/>
              <a:t> button )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692275" y="1268413"/>
            <a:ext cx="2452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Routing Header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76238" y="857250"/>
            <a:ext cx="66565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</a:t>
            </a:r>
            <a:r>
              <a:rPr lang="en-US" dirty="0">
                <a:solidFill>
                  <a:srgbClr val="000099"/>
                </a:solidFill>
              </a:rPr>
              <a:t> Technical Data </a:t>
            </a:r>
            <a:r>
              <a:rPr lang="en-US" dirty="0">
                <a:solidFill>
                  <a:srgbClr val="009900"/>
                </a:solidFill>
              </a:rPr>
              <a:t>menu,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Routing Maintenance </a:t>
            </a:r>
            <a:r>
              <a:rPr lang="en-US" dirty="0">
                <a:solidFill>
                  <a:srgbClr val="009900"/>
                </a:solidFill>
              </a:rPr>
              <a:t>option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44824"/>
            <a:ext cx="8613254" cy="3203054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938DB-0E9F-4053-90C8-419D32D90775}" type="slidenum">
              <a:rPr lang="en-US"/>
              <a:pPr/>
              <a:t>12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Operating times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81000" y="1828800"/>
            <a:ext cx="2286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Set up Time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743200" y="1828800"/>
            <a:ext cx="3657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Run Time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477000" y="1828800"/>
            <a:ext cx="2286000" cy="5334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Move Time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457200" y="2514600"/>
            <a:ext cx="19970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99"/>
                </a:solidFill>
              </a:rPr>
              <a:t>Fixed</a:t>
            </a:r>
            <a:r>
              <a:rPr lang="en-US"/>
              <a:t> time</a:t>
            </a:r>
            <a:endParaRPr lang="en-US">
              <a:solidFill>
                <a:srgbClr val="000099"/>
              </a:solidFill>
            </a:endParaRPr>
          </a:p>
          <a:p>
            <a:pPr algn="ctr"/>
            <a:r>
              <a:rPr lang="en-US"/>
              <a:t>(independent of the quantité processed)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3276600" y="2514600"/>
            <a:ext cx="2735263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Time is</a:t>
            </a:r>
            <a:r>
              <a:rPr lang="en-US">
                <a:solidFill>
                  <a:srgbClr val="000099"/>
                </a:solidFill>
              </a:rPr>
              <a:t> proportional</a:t>
            </a:r>
            <a:r>
              <a:rPr lang="en-US"/>
              <a:t> to the quantity processed</a:t>
            </a:r>
          </a:p>
          <a:p>
            <a:pPr algn="ctr"/>
            <a:endParaRPr lang="en-US"/>
          </a:p>
          <a:p>
            <a:pPr algn="ctr"/>
            <a:r>
              <a:rPr lang="en-US"/>
              <a:t>Can be specified as a unit time or as a production rate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6477000" y="2514600"/>
            <a:ext cx="2209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99"/>
                </a:solidFill>
              </a:rPr>
              <a:t>Fixed</a:t>
            </a:r>
            <a:r>
              <a:rPr lang="en-US"/>
              <a:t> time to move the parts to the next operation</a:t>
            </a:r>
          </a:p>
        </p:txBody>
      </p:sp>
      <p:sp>
        <p:nvSpPr>
          <p:cNvPr id="27658" name="AutoShape 10"/>
          <p:cNvSpPr>
            <a:spLocks/>
          </p:cNvSpPr>
          <p:nvPr/>
        </p:nvSpPr>
        <p:spPr bwMode="auto">
          <a:xfrm rot="-5400000">
            <a:off x="3314700" y="1638300"/>
            <a:ext cx="304800" cy="6019800"/>
          </a:xfrm>
          <a:prstGeom prst="leftBrace">
            <a:avLst>
              <a:gd name="adj1" fmla="val 16458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fr-FR" sz="2400">
              <a:solidFill>
                <a:schemeClr val="bg1"/>
              </a:solidFill>
            </a:endParaRP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511300" y="4953000"/>
            <a:ext cx="414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Induce work load on the work center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990600" y="5715000"/>
            <a:ext cx="578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9900"/>
                </a:solidFill>
                <a:sym typeface="Wingdings" pitchFamily="2" charset="2"/>
              </a:rPr>
              <a:t></a:t>
            </a:r>
            <a:r>
              <a:rPr lang="en-US" i="1">
                <a:solidFill>
                  <a:srgbClr val="009900"/>
                </a:solidFill>
                <a:sym typeface="Wingdings" pitchFamily="2" charset="2"/>
              </a:rPr>
              <a:t> </a:t>
            </a:r>
            <a:r>
              <a:rPr lang="en-US" i="1">
                <a:solidFill>
                  <a:srgbClr val="009900"/>
                </a:solidFill>
              </a:rPr>
              <a:t>All the times are given in hours (with 4 decimals)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03FC4-E366-4127-AF95-9B5DDE5A9716}" type="slidenum">
              <a:rPr lang="en-US"/>
              <a:pPr/>
              <a:t>13</a:t>
            </a:fld>
            <a:endParaRPr lang="en-US"/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685800" y="1828800"/>
            <a:ext cx="8001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20150" cy="1143000"/>
          </a:xfrm>
        </p:spPr>
        <p:txBody>
          <a:bodyPr/>
          <a:lstStyle/>
          <a:p>
            <a:r>
              <a:rPr lang="en-US"/>
              <a:t>Operating time definition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85800" y="1828800"/>
            <a:ext cx="8001000" cy="419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685800" y="23622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4343400" y="18288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6477000" y="18288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762000" y="19050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99"/>
                </a:solidFill>
              </a:rPr>
              <a:t>Case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495800" y="1905000"/>
            <a:ext cx="1225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99"/>
                </a:solidFill>
              </a:rPr>
              <a:t>Run Time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477000" y="1905000"/>
            <a:ext cx="206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99"/>
                </a:solidFill>
              </a:rPr>
              <a:t>Quantity per time</a:t>
            </a:r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685800" y="29718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685800" y="35814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762000" y="2514600"/>
            <a:ext cx="2597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Time per part in hours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7543800" y="2514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4953000" y="2514600"/>
            <a:ext cx="88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1.2250</a:t>
            </a: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762000" y="3124200"/>
            <a:ext cx="2647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Hourly production rate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5181600" y="3124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7451725" y="313848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230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762000" y="3733800"/>
            <a:ext cx="283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Time per part in minutes</a:t>
            </a:r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685800" y="47244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5241925" y="3748088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2.5</a:t>
            </a:r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7527925" y="37480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60</a:t>
            </a:r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762000" y="4876800"/>
            <a:ext cx="2825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Time for a fixed quantity</a:t>
            </a:r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5257800" y="4891088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3.5</a:t>
            </a: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7391400" y="48768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2000</a:t>
            </a:r>
          </a:p>
        </p:txBody>
      </p:sp>
      <p:sp>
        <p:nvSpPr>
          <p:cNvPr id="29723" name="Line 27"/>
          <p:cNvSpPr>
            <a:spLocks noChangeShapeType="1"/>
          </p:cNvSpPr>
          <p:nvPr/>
        </p:nvSpPr>
        <p:spPr bwMode="auto">
          <a:xfrm>
            <a:off x="685800" y="54102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24" name="Line 28"/>
          <p:cNvSpPr>
            <a:spLocks noChangeShapeType="1"/>
          </p:cNvSpPr>
          <p:nvPr/>
        </p:nvSpPr>
        <p:spPr bwMode="auto">
          <a:xfrm>
            <a:off x="685800" y="41910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762000" y="4281488"/>
            <a:ext cx="288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Time per part in seconds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5257800" y="4281488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2.5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7391400" y="4281488"/>
            <a:ext cx="692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3600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762000" y="5486400"/>
            <a:ext cx="2470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Daily production rate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5257800" y="5500688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7.5</a:t>
            </a:r>
          </a:p>
        </p:txBody>
      </p:sp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7391400" y="550068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600</a:t>
            </a:r>
          </a:p>
        </p:txBody>
      </p:sp>
      <p:sp>
        <p:nvSpPr>
          <p:cNvPr id="29733" name="Text Box 37"/>
          <p:cNvSpPr txBox="1">
            <a:spLocks noChangeArrowheads="1"/>
          </p:cNvSpPr>
          <p:nvPr/>
        </p:nvSpPr>
        <p:spPr bwMode="auto">
          <a:xfrm>
            <a:off x="755650" y="1341438"/>
            <a:ext cx="5788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9900"/>
                </a:solidFill>
                <a:sym typeface="Wingdings" pitchFamily="2" charset="2"/>
              </a:rPr>
              <a:t></a:t>
            </a:r>
            <a:r>
              <a:rPr lang="en-US" i="1">
                <a:solidFill>
                  <a:srgbClr val="009900"/>
                </a:solidFill>
                <a:sym typeface="Wingdings" pitchFamily="2" charset="2"/>
              </a:rPr>
              <a:t> </a:t>
            </a:r>
            <a:r>
              <a:rPr lang="en-US" i="1">
                <a:solidFill>
                  <a:srgbClr val="009900"/>
                </a:solidFill>
              </a:rPr>
              <a:t>All the times are given in hours (with 4 decimals)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B364A-1944-45E8-A194-46646C8545F6}" type="slidenum">
              <a:rPr lang="en-US"/>
              <a:pPr/>
              <a:t>14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Operation Entry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79512" y="4941168"/>
            <a:ext cx="3163888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5000"/>
              </a:lnSpc>
            </a:pPr>
            <a:r>
              <a:rPr lang="en-US" sz="1600" dirty="0"/>
              <a:t>Enter</a:t>
            </a:r>
          </a:p>
          <a:p>
            <a:pPr>
              <a:lnSpc>
                <a:spcPct val="135000"/>
              </a:lnSpc>
            </a:pPr>
            <a:r>
              <a:rPr lang="en-US" sz="1600" dirty="0"/>
              <a:t>1- the operation number</a:t>
            </a:r>
          </a:p>
          <a:p>
            <a:pPr>
              <a:lnSpc>
                <a:spcPct val="135000"/>
              </a:lnSpc>
            </a:pPr>
            <a:r>
              <a:rPr lang="en-US" sz="1600" dirty="0"/>
              <a:t>2- the operation description</a:t>
            </a:r>
          </a:p>
          <a:p>
            <a:pPr>
              <a:lnSpc>
                <a:spcPct val="135000"/>
              </a:lnSpc>
            </a:pPr>
            <a:r>
              <a:rPr lang="en-US" sz="1600" dirty="0"/>
              <a:t>3- the work center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987824" y="4941168"/>
            <a:ext cx="2967038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5000"/>
              </a:lnSpc>
            </a:pPr>
            <a:r>
              <a:rPr lang="en-US" sz="1600" dirty="0"/>
              <a:t>4- the setup time…</a:t>
            </a:r>
            <a:br>
              <a:rPr lang="en-US" sz="1600" dirty="0"/>
            </a:br>
            <a:r>
              <a:rPr lang="en-US" sz="1600" dirty="0"/>
              <a:t>5- the machine run time ...</a:t>
            </a:r>
            <a:br>
              <a:rPr lang="en-US" sz="1600" dirty="0"/>
            </a:br>
            <a:r>
              <a:rPr lang="en-US" sz="1600" dirty="0"/>
              <a:t>6- ...for the quantity of parts</a:t>
            </a:r>
          </a:p>
          <a:p>
            <a:pPr>
              <a:lnSpc>
                <a:spcPct val="135000"/>
              </a:lnSpc>
            </a:pPr>
            <a:r>
              <a:rPr lang="en-US" sz="1600" dirty="0"/>
              <a:t>7- the move time</a:t>
            </a:r>
          </a:p>
          <a:p>
            <a:pPr>
              <a:lnSpc>
                <a:spcPct val="135000"/>
              </a:lnSpc>
            </a:pPr>
            <a:r>
              <a:rPr lang="en-US" sz="1600" dirty="0"/>
              <a:t>Validate with OK 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156176" y="5085184"/>
            <a:ext cx="279241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Repeat for the next operations till the end of the routing and go back to the routing header window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484784"/>
            <a:ext cx="8748463" cy="2975435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1" build="allAtOnce"/>
      <p:bldP spid="16389" grpId="0" build="p" autoUpdateAnimBg="0"/>
      <p:bldP spid="1639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556792"/>
            <a:ext cx="8843177" cy="3470895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5D4B-733D-4D4A-9AAD-EEE5DBED190E}" type="slidenum">
              <a:rPr lang="en-US"/>
              <a:pPr/>
              <a:t>15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routing window</a:t>
            </a: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5292080" y="5301208"/>
            <a:ext cx="1982788" cy="838200"/>
          </a:xfrm>
          <a:prstGeom prst="wedgeRoundRectCallout">
            <a:avLst>
              <a:gd name="adj1" fmla="val -129023"/>
              <a:gd name="adj2" fmla="val -10435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Operation List</a:t>
            </a: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7308304" y="3645024"/>
            <a:ext cx="1524000" cy="1295400"/>
          </a:xfrm>
          <a:prstGeom prst="wedgeRoundRectCallout">
            <a:avLst>
              <a:gd name="adj1" fmla="val -33322"/>
              <a:gd name="adj2" fmla="val -6364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Total times for all the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B92F1-5483-444C-82DF-40DA8691CA1E}" type="slidenum">
              <a:rPr lang="en-US"/>
              <a:pPr/>
              <a:t>16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 totals</a:t>
            </a:r>
          </a:p>
        </p:txBody>
      </p:sp>
      <p:grpSp>
        <p:nvGrpSpPr>
          <p:cNvPr id="28678" name="Group 6"/>
          <p:cNvGrpSpPr>
            <a:grpSpLocks/>
          </p:cNvGrpSpPr>
          <p:nvPr/>
        </p:nvGrpSpPr>
        <p:grpSpPr bwMode="auto">
          <a:xfrm>
            <a:off x="1143000" y="1981200"/>
            <a:ext cx="2590800" cy="304800"/>
            <a:chOff x="240" y="1152"/>
            <a:chExt cx="5280" cy="336"/>
          </a:xfrm>
        </p:grpSpPr>
        <p:sp>
          <p:nvSpPr>
            <p:cNvPr id="28675" name="Rectangle 3"/>
            <p:cNvSpPr>
              <a:spLocks noChangeArrowheads="1"/>
            </p:cNvSpPr>
            <p:nvPr/>
          </p:nvSpPr>
          <p:spPr bwMode="auto">
            <a:xfrm>
              <a:off x="240" y="1152"/>
              <a:ext cx="1440" cy="33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/>
                <a:t>Setup</a:t>
              </a:r>
            </a:p>
          </p:txBody>
        </p:sp>
        <p:sp>
          <p:nvSpPr>
            <p:cNvPr id="28676" name="Rectangle 4"/>
            <p:cNvSpPr>
              <a:spLocks noChangeArrowheads="1"/>
            </p:cNvSpPr>
            <p:nvPr/>
          </p:nvSpPr>
          <p:spPr bwMode="auto">
            <a:xfrm>
              <a:off x="1728" y="1152"/>
              <a:ext cx="2304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000"/>
                <a:t>Run Time</a:t>
              </a:r>
            </a:p>
          </p:txBody>
        </p:sp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4080" y="1152"/>
              <a:ext cx="1440" cy="336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Move</a:t>
              </a:r>
            </a:p>
          </p:txBody>
        </p:sp>
      </p:grp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36525" y="1941513"/>
            <a:ext cx="1009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Op. 010</a:t>
            </a:r>
          </a:p>
        </p:txBody>
      </p:sp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3733800" y="2590800"/>
            <a:ext cx="2590800" cy="304800"/>
            <a:chOff x="240" y="1152"/>
            <a:chExt cx="5280" cy="336"/>
          </a:xfrm>
        </p:grpSpPr>
        <p:sp>
          <p:nvSpPr>
            <p:cNvPr id="28681" name="Rectangle 9"/>
            <p:cNvSpPr>
              <a:spLocks noChangeArrowheads="1"/>
            </p:cNvSpPr>
            <p:nvPr/>
          </p:nvSpPr>
          <p:spPr bwMode="auto">
            <a:xfrm>
              <a:off x="240" y="1152"/>
              <a:ext cx="1440" cy="33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/>
                <a:t>Setup</a:t>
              </a:r>
            </a:p>
          </p:txBody>
        </p:sp>
        <p:sp>
          <p:nvSpPr>
            <p:cNvPr id="28682" name="Rectangle 10"/>
            <p:cNvSpPr>
              <a:spLocks noChangeArrowheads="1"/>
            </p:cNvSpPr>
            <p:nvPr/>
          </p:nvSpPr>
          <p:spPr bwMode="auto">
            <a:xfrm>
              <a:off x="1728" y="1152"/>
              <a:ext cx="2304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/>
                <a:t>Run Time</a:t>
              </a:r>
            </a:p>
          </p:txBody>
        </p:sp>
        <p:sp>
          <p:nvSpPr>
            <p:cNvPr id="28683" name="Rectangle 11"/>
            <p:cNvSpPr>
              <a:spLocks noChangeArrowheads="1"/>
            </p:cNvSpPr>
            <p:nvPr/>
          </p:nvSpPr>
          <p:spPr bwMode="auto">
            <a:xfrm>
              <a:off x="4080" y="1152"/>
              <a:ext cx="1440" cy="336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Move</a:t>
              </a:r>
            </a:p>
          </p:txBody>
        </p:sp>
      </p:grpSp>
      <p:grpSp>
        <p:nvGrpSpPr>
          <p:cNvPr id="28684" name="Group 12"/>
          <p:cNvGrpSpPr>
            <a:grpSpLocks/>
          </p:cNvGrpSpPr>
          <p:nvPr/>
        </p:nvGrpSpPr>
        <p:grpSpPr bwMode="auto">
          <a:xfrm>
            <a:off x="6324600" y="3276600"/>
            <a:ext cx="2590800" cy="304800"/>
            <a:chOff x="240" y="1152"/>
            <a:chExt cx="5280" cy="336"/>
          </a:xfrm>
        </p:grpSpPr>
        <p:sp>
          <p:nvSpPr>
            <p:cNvPr id="28685" name="Rectangle 13"/>
            <p:cNvSpPr>
              <a:spLocks noChangeArrowheads="1"/>
            </p:cNvSpPr>
            <p:nvPr/>
          </p:nvSpPr>
          <p:spPr bwMode="auto">
            <a:xfrm>
              <a:off x="240" y="1152"/>
              <a:ext cx="1440" cy="33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/>
                <a:t>Setup</a:t>
              </a:r>
            </a:p>
          </p:txBody>
        </p:sp>
        <p:sp>
          <p:nvSpPr>
            <p:cNvPr id="28686" name="Rectangle 14"/>
            <p:cNvSpPr>
              <a:spLocks noChangeArrowheads="1"/>
            </p:cNvSpPr>
            <p:nvPr/>
          </p:nvSpPr>
          <p:spPr bwMode="auto">
            <a:xfrm>
              <a:off x="1728" y="1152"/>
              <a:ext cx="2304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/>
                <a:t>Run Time</a:t>
              </a:r>
            </a:p>
          </p:txBody>
        </p:sp>
        <p:sp>
          <p:nvSpPr>
            <p:cNvPr id="28687" name="Rectangle 15"/>
            <p:cNvSpPr>
              <a:spLocks noChangeArrowheads="1"/>
            </p:cNvSpPr>
            <p:nvPr/>
          </p:nvSpPr>
          <p:spPr bwMode="auto">
            <a:xfrm>
              <a:off x="4080" y="1152"/>
              <a:ext cx="1440" cy="336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Move</a:t>
              </a:r>
            </a:p>
          </p:txBody>
        </p:sp>
      </p:grp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2743200" y="259080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Op. 020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5349875" y="3240088"/>
            <a:ext cx="1009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Op. 030</a:t>
            </a:r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1143000" y="4038600"/>
            <a:ext cx="777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2946400" y="4191000"/>
            <a:ext cx="414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Total manufacturing time for a batch</a:t>
            </a:r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1143000" y="1676400"/>
            <a:ext cx="1562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9900"/>
                </a:solidFill>
              </a:rPr>
              <a:t>Work Center 1</a:t>
            </a:r>
          </a:p>
        </p:txBody>
      </p:sp>
      <p:sp>
        <p:nvSpPr>
          <p:cNvPr id="28693" name="Text Box 21"/>
          <p:cNvSpPr txBox="1">
            <a:spLocks noChangeArrowheads="1"/>
          </p:cNvSpPr>
          <p:nvPr/>
        </p:nvSpPr>
        <p:spPr bwMode="auto">
          <a:xfrm>
            <a:off x="3733800" y="2230438"/>
            <a:ext cx="156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9900"/>
                </a:solidFill>
              </a:rPr>
              <a:t>Work Center</a:t>
            </a:r>
            <a:r>
              <a:rPr lang="en-US"/>
              <a:t> </a:t>
            </a:r>
            <a:r>
              <a:rPr lang="en-US" sz="1600">
                <a:solidFill>
                  <a:srgbClr val="009900"/>
                </a:solidFill>
              </a:rPr>
              <a:t>2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6324600" y="2940050"/>
            <a:ext cx="1562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9900"/>
                </a:solidFill>
              </a:rPr>
              <a:t>Work Center</a:t>
            </a:r>
            <a:r>
              <a:rPr lang="en-US" sz="1600"/>
              <a:t> </a:t>
            </a:r>
            <a:r>
              <a:rPr lang="en-US" sz="1600">
                <a:solidFill>
                  <a:srgbClr val="009900"/>
                </a:solidFill>
              </a:rPr>
              <a:t>3</a:t>
            </a:r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1143000" y="13716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>
            <a:off x="3733800" y="16002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697" name="Line 25"/>
          <p:cNvSpPr>
            <a:spLocks noChangeShapeType="1"/>
          </p:cNvSpPr>
          <p:nvPr/>
        </p:nvSpPr>
        <p:spPr bwMode="auto">
          <a:xfrm>
            <a:off x="6324600" y="2057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8915400" y="27432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8700" name="Group 28"/>
          <p:cNvGrpSpPr>
            <a:grpSpLocks/>
          </p:cNvGrpSpPr>
          <p:nvPr/>
        </p:nvGrpSpPr>
        <p:grpSpPr bwMode="auto">
          <a:xfrm>
            <a:off x="1447800" y="5410200"/>
            <a:ext cx="6324600" cy="304800"/>
            <a:chOff x="240" y="1152"/>
            <a:chExt cx="5280" cy="336"/>
          </a:xfrm>
        </p:grpSpPr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240" y="1152"/>
              <a:ext cx="1440" cy="33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/>
                <a:t>Setup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1728" y="1152"/>
              <a:ext cx="2304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/>
                <a:t>Run Times</a:t>
              </a:r>
            </a:p>
          </p:txBody>
        </p:sp>
        <p:sp>
          <p:nvSpPr>
            <p:cNvPr id="28703" name="Rectangle 31"/>
            <p:cNvSpPr>
              <a:spLocks noChangeArrowheads="1"/>
            </p:cNvSpPr>
            <p:nvPr/>
          </p:nvSpPr>
          <p:spPr bwMode="auto">
            <a:xfrm>
              <a:off x="4080" y="1152"/>
              <a:ext cx="1440" cy="336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Move</a:t>
              </a:r>
            </a:p>
          </p:txBody>
        </p:sp>
      </p:grp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1617663" y="5715000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/>
              <a:t>Independent </a:t>
            </a:r>
            <a:br>
              <a:rPr lang="en-US" sz="1600"/>
            </a:br>
            <a:r>
              <a:rPr lang="en-US" sz="1600"/>
              <a:t>of lot size</a:t>
            </a:r>
          </a:p>
        </p:txBody>
      </p: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6180138" y="5715000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/>
              <a:t>Independent </a:t>
            </a:r>
            <a:br>
              <a:rPr lang="en-US" sz="1600"/>
            </a:br>
            <a:r>
              <a:rPr lang="en-US" sz="1600"/>
              <a:t>of lot size</a:t>
            </a:r>
          </a:p>
        </p:txBody>
      </p:sp>
      <p:sp>
        <p:nvSpPr>
          <p:cNvPr id="28706" name="Text Box 34"/>
          <p:cNvSpPr txBox="1">
            <a:spLocks noChangeArrowheads="1"/>
          </p:cNvSpPr>
          <p:nvPr/>
        </p:nvSpPr>
        <p:spPr bwMode="auto">
          <a:xfrm>
            <a:off x="3422650" y="5715000"/>
            <a:ext cx="2389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/>
              <a:t>Proportional to lot size</a:t>
            </a:r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1066800" y="5257800"/>
            <a:ext cx="70866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41EC-F1F9-405F-8EF6-3477E82F388D}" type="slidenum">
              <a:rPr lang="en-US"/>
              <a:pPr/>
              <a:t>17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772400" cy="1143000"/>
          </a:xfrm>
        </p:spPr>
        <p:txBody>
          <a:bodyPr/>
          <a:lstStyle/>
          <a:p>
            <a:r>
              <a:rPr lang="en-US" sz="4000"/>
              <a:t>Attachment of routing to manufactured items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Each manufactured item should have (at least) one routing</a:t>
            </a:r>
          </a:p>
          <a:p>
            <a:r>
              <a:rPr lang="en-US" sz="2800"/>
              <a:t>On routing should be selected as </a:t>
            </a:r>
            <a:r>
              <a:rPr lang="en-US" sz="2800">
                <a:solidFill>
                  <a:srgbClr val="009900"/>
                </a:solidFill>
              </a:rPr>
              <a:t>release routing</a:t>
            </a:r>
          </a:p>
          <a:p>
            <a:r>
              <a:rPr lang="en-US" sz="2800"/>
              <a:t>Several items can share the same routing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169F6-4739-45F9-89D2-CBD9272D548E}" type="slidenum">
              <a:rPr lang="en-US"/>
              <a:pPr/>
              <a:t>18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Item – Routing Attachment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667000" y="2743200"/>
            <a:ext cx="22098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sz="2000" b="0">
                <a:solidFill>
                  <a:schemeClr val="bg1"/>
                </a:solidFill>
              </a:rPr>
              <a:t>Routing</a:t>
            </a:r>
            <a:endParaRPr lang="en-US" sz="2400" b="0">
              <a:solidFill>
                <a:schemeClr val="bg1"/>
              </a:solidFill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429000" y="3657600"/>
            <a:ext cx="1447800" cy="838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Op. 40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200400" y="3962400"/>
            <a:ext cx="1447800" cy="838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Op. 30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2971800" y="4267200"/>
            <a:ext cx="1447800" cy="838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Op. 20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2743200" y="4572000"/>
            <a:ext cx="1447800" cy="838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Op. 10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2667000" y="1219200"/>
            <a:ext cx="2209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sz="2000" b="0"/>
              <a:t>Manufactured</a:t>
            </a:r>
            <a:br>
              <a:rPr lang="en-US" sz="2000" b="0"/>
            </a:br>
            <a:r>
              <a:rPr lang="en-US" sz="2000" b="0"/>
              <a:t>Item</a:t>
            </a:r>
            <a:endParaRPr lang="en-US" sz="2400" b="0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733800" y="1981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V="1">
            <a:off x="4495800" y="4495800"/>
            <a:ext cx="6858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5905500" y="1676400"/>
            <a:ext cx="25939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b="0"/>
              <a:t>A manufactured item </a:t>
            </a:r>
            <a:br>
              <a:rPr lang="en-US" sz="2000" b="0"/>
            </a:br>
            <a:r>
              <a:rPr lang="en-US" sz="2000" b="0"/>
              <a:t>should be linked </a:t>
            </a:r>
            <a:br>
              <a:rPr lang="en-US" sz="2000" b="0"/>
            </a:br>
            <a:r>
              <a:rPr lang="en-US" sz="2000" b="0"/>
              <a:t>to a routing</a:t>
            </a:r>
            <a:endParaRPr lang="en-US" sz="2400" b="0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2209800" y="2438400"/>
            <a:ext cx="3200400" cy="34290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5651500" y="4648200"/>
            <a:ext cx="3241675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600" b="0"/>
              <a:t>Operations are usually number</a:t>
            </a:r>
            <a:br>
              <a:rPr lang="en-US" sz="1600" b="0"/>
            </a:br>
            <a:r>
              <a:rPr lang="en-US" sz="1600" b="0"/>
              <a:t>from 10 to 10 during the creation of the routing</a:t>
            </a:r>
            <a:br>
              <a:rPr lang="en-US" sz="1600" b="0"/>
            </a:br>
            <a:r>
              <a:rPr lang="en-US" sz="1600" b="0"/>
              <a:t>to enable insertion of additional operation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05B7-A836-4FB9-92AA-B5110AB04B5B}" type="slidenum">
              <a:rPr lang="en-US"/>
              <a:pPr/>
              <a:t>19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sharing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2743200" y="3200400"/>
            <a:ext cx="22098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2021404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sz="2000" b="0">
                <a:solidFill>
                  <a:schemeClr val="bg1"/>
                </a:solidFill>
              </a:rPr>
              <a:t>Routing</a:t>
            </a:r>
            <a:endParaRPr lang="en-US" sz="2400" b="0">
              <a:solidFill>
                <a:schemeClr val="bg1"/>
              </a:solidFill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3505200" y="4114800"/>
            <a:ext cx="1447800" cy="838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Op. 40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276600" y="4419600"/>
            <a:ext cx="1447800" cy="838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Op. 30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3048000" y="4724400"/>
            <a:ext cx="1447800" cy="838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Op. 20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2819400" y="5029200"/>
            <a:ext cx="1447800" cy="8382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1600"/>
              <a:t>Op. 10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304800" y="1600200"/>
            <a:ext cx="2209800" cy="762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sz="2000" b="0">
                <a:solidFill>
                  <a:schemeClr val="bg1"/>
                </a:solidFill>
              </a:rPr>
              <a:t>Item X red</a:t>
            </a:r>
            <a:endParaRPr lang="en-US" sz="2400" b="0">
              <a:solidFill>
                <a:schemeClr val="bg1"/>
              </a:solidFill>
            </a:endParaRPr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2438400" y="2362200"/>
            <a:ext cx="1371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V="1">
            <a:off x="4572000" y="4953000"/>
            <a:ext cx="6858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2286000" y="2895600"/>
            <a:ext cx="3200400" cy="34290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5105400" y="1600200"/>
            <a:ext cx="2209800" cy="762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 sz="2000" b="0"/>
              <a:t>Item X green</a:t>
            </a:r>
            <a:endParaRPr lang="en-US" sz="2400" b="0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 flipH="1">
            <a:off x="3810000" y="2438400"/>
            <a:ext cx="1371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5791200" y="3657600"/>
            <a:ext cx="27876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The two items have the same manufacturing process (but their BOM are different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822A-947C-436D-B23F-CD228A882F70}" type="slidenum">
              <a:rPr lang="en-US"/>
              <a:pPr/>
              <a:t>2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305800" cy="685800"/>
          </a:xfrm>
          <a:noFill/>
          <a:ln/>
        </p:spPr>
        <p:txBody>
          <a:bodyPr lIns="90488" tIns="44450" rIns="90488" bIns="44450"/>
          <a:lstStyle/>
          <a:p>
            <a:r>
              <a:rPr lang="fr-FR" sz="4000" dirty="0" smtClean="0"/>
              <a:t>Software Information </a:t>
            </a:r>
            <a:r>
              <a:rPr lang="fr-FR" sz="4000" dirty="0" err="1" smtClean="0"/>
              <a:t>Chart</a:t>
            </a:r>
            <a:endParaRPr lang="fr-FR" dirty="0"/>
          </a:p>
        </p:txBody>
      </p:sp>
      <p:grpSp>
        <p:nvGrpSpPr>
          <p:cNvPr id="2" name="Groupe 63"/>
          <p:cNvGrpSpPr/>
          <p:nvPr/>
        </p:nvGrpSpPr>
        <p:grpSpPr>
          <a:xfrm>
            <a:off x="69850" y="1785960"/>
            <a:ext cx="8823325" cy="4929188"/>
            <a:chOff x="69850" y="1785960"/>
            <a:chExt cx="8823325" cy="4929188"/>
          </a:xfrm>
        </p:grpSpPr>
        <p:sp>
          <p:nvSpPr>
            <p:cNvPr id="66" name="Line 3"/>
            <p:cNvSpPr>
              <a:spLocks noChangeShapeType="1"/>
            </p:cNvSpPr>
            <p:nvPr/>
          </p:nvSpPr>
          <p:spPr bwMode="auto">
            <a:xfrm flipH="1">
              <a:off x="3711575" y="4749823"/>
              <a:ext cx="14288" cy="1635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7" name="Freeform 4"/>
            <p:cNvSpPr>
              <a:spLocks/>
            </p:cNvSpPr>
            <p:nvPr/>
          </p:nvSpPr>
          <p:spPr bwMode="auto">
            <a:xfrm>
              <a:off x="3676650" y="4816498"/>
              <a:ext cx="87313" cy="104775"/>
            </a:xfrm>
            <a:custGeom>
              <a:avLst/>
              <a:gdLst>
                <a:gd name="T0" fmla="*/ 54 w 55"/>
                <a:gd name="T1" fmla="*/ 2 h 66"/>
                <a:gd name="T2" fmla="*/ 26 w 55"/>
                <a:gd name="T3" fmla="*/ 65 h 66"/>
                <a:gd name="T4" fmla="*/ 0 w 55"/>
                <a:gd name="T5" fmla="*/ 0 h 66"/>
                <a:gd name="T6" fmla="*/ 27 w 55"/>
                <a:gd name="T7" fmla="*/ 33 h 66"/>
                <a:gd name="T8" fmla="*/ 54 w 55"/>
                <a:gd name="T9" fmla="*/ 2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6"/>
                <a:gd name="T17" fmla="*/ 55 w 55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6">
                  <a:moveTo>
                    <a:pt x="54" y="2"/>
                  </a:moveTo>
                  <a:lnTo>
                    <a:pt x="26" y="65"/>
                  </a:lnTo>
                  <a:lnTo>
                    <a:pt x="0" y="0"/>
                  </a:lnTo>
                  <a:lnTo>
                    <a:pt x="27" y="33"/>
                  </a:lnTo>
                  <a:lnTo>
                    <a:pt x="54" y="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5"/>
            <p:cNvSpPr>
              <a:spLocks noChangeShapeType="1"/>
            </p:cNvSpPr>
            <p:nvPr/>
          </p:nvSpPr>
          <p:spPr bwMode="auto">
            <a:xfrm>
              <a:off x="5210175" y="5356248"/>
              <a:ext cx="0" cy="219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9" name="Freeform 6"/>
            <p:cNvSpPr>
              <a:spLocks/>
            </p:cNvSpPr>
            <p:nvPr/>
          </p:nvSpPr>
          <p:spPr bwMode="auto">
            <a:xfrm>
              <a:off x="5167313" y="5481660"/>
              <a:ext cx="87312" cy="101600"/>
            </a:xfrm>
            <a:custGeom>
              <a:avLst/>
              <a:gdLst>
                <a:gd name="T0" fmla="*/ 54 w 55"/>
                <a:gd name="T1" fmla="*/ 0 h 64"/>
                <a:gd name="T2" fmla="*/ 27 w 55"/>
                <a:gd name="T3" fmla="*/ 63 h 64"/>
                <a:gd name="T4" fmla="*/ 0 w 55"/>
                <a:gd name="T5" fmla="*/ 0 h 64"/>
                <a:gd name="T6" fmla="*/ 27 w 55"/>
                <a:gd name="T7" fmla="*/ 31 h 64"/>
                <a:gd name="T8" fmla="*/ 54 w 55"/>
                <a:gd name="T9" fmla="*/ 0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4"/>
                <a:gd name="T17" fmla="*/ 55 w 55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4">
                  <a:moveTo>
                    <a:pt x="54" y="0"/>
                  </a:moveTo>
                  <a:lnTo>
                    <a:pt x="27" y="63"/>
                  </a:lnTo>
                  <a:lnTo>
                    <a:pt x="0" y="0"/>
                  </a:lnTo>
                  <a:lnTo>
                    <a:pt x="27" y="31"/>
                  </a:lnTo>
                  <a:lnTo>
                    <a:pt x="54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7"/>
            <p:cNvSpPr>
              <a:spLocks noChangeShapeType="1"/>
            </p:cNvSpPr>
            <p:nvPr/>
          </p:nvSpPr>
          <p:spPr bwMode="auto">
            <a:xfrm flipH="1">
              <a:off x="5202238" y="4749823"/>
              <a:ext cx="14287" cy="1889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71" name="Freeform 8"/>
            <p:cNvSpPr>
              <a:spLocks/>
            </p:cNvSpPr>
            <p:nvPr/>
          </p:nvSpPr>
          <p:spPr bwMode="auto">
            <a:xfrm>
              <a:off x="5167313" y="4841898"/>
              <a:ext cx="87312" cy="104775"/>
            </a:xfrm>
            <a:custGeom>
              <a:avLst/>
              <a:gdLst>
                <a:gd name="T0" fmla="*/ 54 w 55"/>
                <a:gd name="T1" fmla="*/ 0 h 66"/>
                <a:gd name="T2" fmla="*/ 26 w 55"/>
                <a:gd name="T3" fmla="*/ 65 h 66"/>
                <a:gd name="T4" fmla="*/ 0 w 55"/>
                <a:gd name="T5" fmla="*/ 0 h 66"/>
                <a:gd name="T6" fmla="*/ 27 w 55"/>
                <a:gd name="T7" fmla="*/ 33 h 66"/>
                <a:gd name="T8" fmla="*/ 54 w 55"/>
                <a:gd name="T9" fmla="*/ 0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6"/>
                <a:gd name="T17" fmla="*/ 55 w 55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6">
                  <a:moveTo>
                    <a:pt x="54" y="0"/>
                  </a:moveTo>
                  <a:lnTo>
                    <a:pt x="26" y="65"/>
                  </a:lnTo>
                  <a:lnTo>
                    <a:pt x="0" y="0"/>
                  </a:lnTo>
                  <a:lnTo>
                    <a:pt x="27" y="33"/>
                  </a:lnTo>
                  <a:lnTo>
                    <a:pt x="54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AutoShape 9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24717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BOM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3" name="AutoShape 10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30813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Resources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4" name="AutoShape 11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18621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Items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" name="AutoShape 12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36909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Routings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" name="AutoShape 13"/>
            <p:cNvSpPr>
              <a:spLocks/>
            </p:cNvSpPr>
            <p:nvPr/>
          </p:nvSpPr>
          <p:spPr bwMode="auto">
            <a:xfrm>
              <a:off x="1447800" y="1938360"/>
              <a:ext cx="228600" cy="2286000"/>
            </a:xfrm>
            <a:prstGeom prst="leftBrace">
              <a:avLst>
                <a:gd name="adj1" fmla="val 83333"/>
                <a:gd name="adj2" fmla="val 50000"/>
              </a:avLst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7" name="Text Box 14">
              <a:hlinkClick r:id="rId7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9850" y="2700360"/>
              <a:ext cx="1405806" cy="701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 i="1" dirty="0">
                  <a:solidFill>
                    <a:srgbClr val="000000"/>
                  </a:solidFill>
                  <a:latin typeface="Arial" charset="0"/>
                </a:rPr>
                <a:t>Technical</a:t>
              </a:r>
            </a:p>
            <a:p>
              <a:pPr algn="ctr"/>
              <a:r>
                <a:rPr lang="en-US" sz="2000" i="1" dirty="0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78" name="AutoShape 15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114800" y="1785960"/>
              <a:ext cx="1447800" cy="609600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S&amp;OP</a:t>
              </a:r>
              <a:endParaRPr 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79" name="AutoShape 16"/>
            <p:cNvSpPr>
              <a:spLocks noChangeArrowheads="1"/>
            </p:cNvSpPr>
            <p:nvPr/>
          </p:nvSpPr>
          <p:spPr bwMode="auto">
            <a:xfrm>
              <a:off x="2987675" y="4376760"/>
              <a:ext cx="1768475" cy="609600"/>
            </a:xfrm>
            <a:prstGeom prst="flowChartMultidocumen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Production 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0" name="AutoShape 17"/>
            <p:cNvSpPr>
              <a:spLocks noChangeArrowheads="1"/>
            </p:cNvSpPr>
            <p:nvPr/>
          </p:nvSpPr>
          <p:spPr bwMode="auto">
            <a:xfrm>
              <a:off x="4892675" y="4376760"/>
              <a:ext cx="1768475" cy="609600"/>
            </a:xfrm>
            <a:prstGeom prst="flowChartMultidocumen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Requisition 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" name="AutoShape 18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248400" y="3386160"/>
              <a:ext cx="1447800" cy="609600"/>
            </a:xfrm>
            <a:prstGeom prst="flowChartMultidocumen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Inventory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2" name="AutoShape 19"/>
            <p:cNvSpPr>
              <a:spLocks noChangeArrowheads="1"/>
            </p:cNvSpPr>
            <p:nvPr/>
          </p:nvSpPr>
          <p:spPr bwMode="auto">
            <a:xfrm>
              <a:off x="4114800" y="2547960"/>
              <a:ext cx="1447800" cy="855663"/>
            </a:xfrm>
            <a:prstGeom prst="flowChartMultidocument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4000" rIns="540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Master Production Schedule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3" name="AutoShape 20"/>
            <p:cNvSpPr>
              <a:spLocks noChangeArrowheads="1"/>
            </p:cNvSpPr>
            <p:nvPr/>
          </p:nvSpPr>
          <p:spPr bwMode="auto">
            <a:xfrm>
              <a:off x="6248400" y="1862160"/>
              <a:ext cx="1371600" cy="5334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Forecast</a:t>
              </a:r>
              <a:endParaRPr lang="en-US" sz="16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4" name="AutoShape 21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114800" y="3517923"/>
              <a:ext cx="1446213" cy="533400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MRP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5" name="AutoShape 22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248400" y="2624160"/>
              <a:ext cx="1447800" cy="609600"/>
            </a:xfrm>
            <a:prstGeom prst="flowChartMultidocument">
              <a:avLst/>
            </a:prstGeom>
            <a:solidFill>
              <a:srgbClr val="FF99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6" name="AutoShape 23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87675" y="5138760"/>
              <a:ext cx="1766888" cy="639763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Scheduling Order Release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7" name="AutoShape 24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892675" y="5138760"/>
              <a:ext cx="1766888" cy="639763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Procurement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8" name="AutoShape 25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16238" y="5967435"/>
              <a:ext cx="1766887" cy="603250"/>
            </a:xfrm>
            <a:prstGeom prst="flowChartPredefinedProcess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Production Activity Control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9" name="AutoShape 26"/>
            <p:cNvSpPr>
              <a:spLocks noChangeArrowheads="1"/>
            </p:cNvSpPr>
            <p:nvPr/>
          </p:nvSpPr>
          <p:spPr bwMode="auto">
            <a:xfrm>
              <a:off x="4821238" y="5967435"/>
              <a:ext cx="1766887" cy="603250"/>
            </a:xfrm>
            <a:prstGeom prst="flowChartPredefinedProcess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Receipt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0" name="Line 27"/>
            <p:cNvSpPr>
              <a:spLocks noChangeShapeType="1"/>
            </p:cNvSpPr>
            <p:nvPr/>
          </p:nvSpPr>
          <p:spPr bwMode="auto">
            <a:xfrm>
              <a:off x="3657600" y="2090760"/>
              <a:ext cx="0" cy="1828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1" name="Line 28"/>
            <p:cNvSpPr>
              <a:spLocks noChangeShapeType="1"/>
            </p:cNvSpPr>
            <p:nvPr/>
          </p:nvSpPr>
          <p:spPr bwMode="auto">
            <a:xfrm>
              <a:off x="3276600" y="20907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2" name="Line 29"/>
            <p:cNvSpPr>
              <a:spLocks noChangeShapeType="1"/>
            </p:cNvSpPr>
            <p:nvPr/>
          </p:nvSpPr>
          <p:spPr bwMode="auto">
            <a:xfrm>
              <a:off x="3276600" y="27003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3" name="Line 30"/>
            <p:cNvSpPr>
              <a:spLocks noChangeShapeType="1"/>
            </p:cNvSpPr>
            <p:nvPr/>
          </p:nvSpPr>
          <p:spPr bwMode="auto">
            <a:xfrm>
              <a:off x="3276600" y="33099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4" name="Line 31"/>
            <p:cNvSpPr>
              <a:spLocks noChangeShapeType="1"/>
            </p:cNvSpPr>
            <p:nvPr/>
          </p:nvSpPr>
          <p:spPr bwMode="auto">
            <a:xfrm>
              <a:off x="3276600" y="39195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5" name="Line 32"/>
            <p:cNvSpPr>
              <a:spLocks noChangeShapeType="1"/>
            </p:cNvSpPr>
            <p:nvPr/>
          </p:nvSpPr>
          <p:spPr bwMode="auto">
            <a:xfrm>
              <a:off x="3657600" y="3690960"/>
              <a:ext cx="457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6" name="Line 33"/>
            <p:cNvSpPr>
              <a:spLocks noChangeShapeType="1"/>
            </p:cNvSpPr>
            <p:nvPr/>
          </p:nvSpPr>
          <p:spPr bwMode="auto">
            <a:xfrm>
              <a:off x="3657600" y="2243160"/>
              <a:ext cx="457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7" name="Line 34"/>
            <p:cNvSpPr>
              <a:spLocks noChangeShapeType="1"/>
            </p:cNvSpPr>
            <p:nvPr/>
          </p:nvSpPr>
          <p:spPr bwMode="auto">
            <a:xfrm flipH="1">
              <a:off x="5562600" y="2166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8" name="Line 35"/>
            <p:cNvSpPr>
              <a:spLocks noChangeShapeType="1"/>
            </p:cNvSpPr>
            <p:nvPr/>
          </p:nvSpPr>
          <p:spPr bwMode="auto">
            <a:xfrm flipH="1">
              <a:off x="5562600" y="2928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9" name="Line 36"/>
            <p:cNvSpPr>
              <a:spLocks noChangeShapeType="1"/>
            </p:cNvSpPr>
            <p:nvPr/>
          </p:nvSpPr>
          <p:spPr bwMode="auto">
            <a:xfrm>
              <a:off x="4787900" y="3330598"/>
              <a:ext cx="12700" cy="2159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0" name="Line 37"/>
            <p:cNvSpPr>
              <a:spLocks noChangeShapeType="1"/>
            </p:cNvSpPr>
            <p:nvPr/>
          </p:nvSpPr>
          <p:spPr bwMode="auto">
            <a:xfrm flipH="1">
              <a:off x="5562600" y="3690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1" name="Line 38"/>
            <p:cNvSpPr>
              <a:spLocks noChangeShapeType="1"/>
            </p:cNvSpPr>
            <p:nvPr/>
          </p:nvSpPr>
          <p:spPr bwMode="auto">
            <a:xfrm flipH="1">
              <a:off x="3810000" y="4051323"/>
              <a:ext cx="474663" cy="3254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2" name="Line 39"/>
            <p:cNvSpPr>
              <a:spLocks noChangeShapeType="1"/>
            </p:cNvSpPr>
            <p:nvPr/>
          </p:nvSpPr>
          <p:spPr bwMode="auto">
            <a:xfrm>
              <a:off x="5364163" y="4051323"/>
              <a:ext cx="350837" cy="3254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3" name="Line 40"/>
            <p:cNvSpPr>
              <a:spLocks noChangeShapeType="1"/>
            </p:cNvSpPr>
            <p:nvPr/>
          </p:nvSpPr>
          <p:spPr bwMode="auto">
            <a:xfrm>
              <a:off x="3810000" y="4910160"/>
              <a:ext cx="0" cy="228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4" name="Line 41"/>
            <p:cNvSpPr>
              <a:spLocks noChangeShapeType="1"/>
            </p:cNvSpPr>
            <p:nvPr/>
          </p:nvSpPr>
          <p:spPr bwMode="auto">
            <a:xfrm>
              <a:off x="5715000" y="4910160"/>
              <a:ext cx="0" cy="228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5" name="Line 42"/>
            <p:cNvSpPr>
              <a:spLocks noChangeShapeType="1"/>
            </p:cNvSpPr>
            <p:nvPr/>
          </p:nvSpPr>
          <p:spPr bwMode="auto">
            <a:xfrm>
              <a:off x="3810000" y="5778523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6" name="Line 43"/>
            <p:cNvSpPr>
              <a:spLocks noChangeShapeType="1"/>
            </p:cNvSpPr>
            <p:nvPr/>
          </p:nvSpPr>
          <p:spPr bwMode="auto">
            <a:xfrm>
              <a:off x="5715000" y="5778523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7" name="Line 44"/>
            <p:cNvSpPr>
              <a:spLocks noChangeShapeType="1"/>
            </p:cNvSpPr>
            <p:nvPr/>
          </p:nvSpPr>
          <p:spPr bwMode="auto">
            <a:xfrm>
              <a:off x="3810000" y="6715148"/>
              <a:ext cx="31242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8" name="Line 45"/>
            <p:cNvSpPr>
              <a:spLocks noChangeShapeType="1"/>
            </p:cNvSpPr>
            <p:nvPr/>
          </p:nvSpPr>
          <p:spPr bwMode="auto">
            <a:xfrm flipH="1" flipV="1">
              <a:off x="6934200" y="3919560"/>
              <a:ext cx="14288" cy="27955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9" name="Line 46"/>
            <p:cNvSpPr>
              <a:spLocks noChangeShapeType="1"/>
            </p:cNvSpPr>
            <p:nvPr/>
          </p:nvSpPr>
          <p:spPr bwMode="auto">
            <a:xfrm>
              <a:off x="3810000" y="6562748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0" name="Line 47"/>
            <p:cNvSpPr>
              <a:spLocks noChangeShapeType="1"/>
            </p:cNvSpPr>
            <p:nvPr/>
          </p:nvSpPr>
          <p:spPr bwMode="auto">
            <a:xfrm>
              <a:off x="5715000" y="6562748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1" name="Oval 48"/>
            <p:cNvSpPr>
              <a:spLocks noChangeArrowheads="1"/>
            </p:cNvSpPr>
            <p:nvPr/>
          </p:nvSpPr>
          <p:spPr bwMode="auto">
            <a:xfrm>
              <a:off x="7308304" y="4148160"/>
              <a:ext cx="1584871" cy="6096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 charset="0"/>
                </a:rPr>
                <a:t>Shipments</a:t>
              </a:r>
              <a:endParaRPr lang="en-US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2" name="Line 49"/>
            <p:cNvSpPr>
              <a:spLocks noChangeShapeType="1"/>
            </p:cNvSpPr>
            <p:nvPr/>
          </p:nvSpPr>
          <p:spPr bwMode="auto">
            <a:xfrm>
              <a:off x="7315200" y="3919560"/>
              <a:ext cx="381000" cy="3048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3" name="Oval 50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85800" y="5214960"/>
              <a:ext cx="1447800" cy="762000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Costing</a:t>
              </a:r>
            </a:p>
          </p:txBody>
        </p:sp>
        <p:sp>
          <p:nvSpPr>
            <p:cNvPr id="114" name="Line 51"/>
            <p:cNvSpPr>
              <a:spLocks noChangeShapeType="1"/>
            </p:cNvSpPr>
            <p:nvPr/>
          </p:nvSpPr>
          <p:spPr bwMode="auto">
            <a:xfrm flipH="1">
              <a:off x="4787900" y="2395560"/>
              <a:ext cx="0" cy="1428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Oval 52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235825" y="5203848"/>
              <a:ext cx="1447800" cy="762000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General Ledger</a:t>
              </a:r>
            </a:p>
          </p:txBody>
        </p:sp>
      </p:grpSp>
      <p:sp>
        <p:nvSpPr>
          <p:cNvPr id="116" name="AutoShape 52"/>
          <p:cNvSpPr>
            <a:spLocks noChangeArrowheads="1"/>
          </p:cNvSpPr>
          <p:nvPr/>
        </p:nvSpPr>
        <p:spPr bwMode="auto">
          <a:xfrm>
            <a:off x="395536" y="1796752"/>
            <a:ext cx="838200" cy="381000"/>
          </a:xfrm>
          <a:prstGeom prst="wedgeEllipseCallout">
            <a:avLst>
              <a:gd name="adj1" fmla="val 139583"/>
              <a:gd name="adj2" fmla="val 67083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S1</a:t>
            </a:r>
          </a:p>
        </p:txBody>
      </p:sp>
      <p:sp>
        <p:nvSpPr>
          <p:cNvPr id="117" name="AutoShape 53"/>
          <p:cNvSpPr>
            <a:spLocks noChangeArrowheads="1"/>
          </p:cNvSpPr>
          <p:nvPr/>
        </p:nvSpPr>
        <p:spPr bwMode="auto">
          <a:xfrm>
            <a:off x="395536" y="2330152"/>
            <a:ext cx="838200" cy="381000"/>
          </a:xfrm>
          <a:prstGeom prst="wedgeEllipseCallout">
            <a:avLst>
              <a:gd name="adj1" fmla="val 115907"/>
              <a:gd name="adj2" fmla="val 56667"/>
            </a:avLst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S2</a:t>
            </a:r>
          </a:p>
        </p:txBody>
      </p:sp>
      <p:sp>
        <p:nvSpPr>
          <p:cNvPr id="118" name="AutoShape 54"/>
          <p:cNvSpPr>
            <a:spLocks noChangeArrowheads="1"/>
          </p:cNvSpPr>
          <p:nvPr/>
        </p:nvSpPr>
        <p:spPr bwMode="auto">
          <a:xfrm>
            <a:off x="395536" y="3625552"/>
            <a:ext cx="838200" cy="381000"/>
          </a:xfrm>
          <a:prstGeom prst="wedgeEllipseCallout">
            <a:avLst>
              <a:gd name="adj1" fmla="val 122157"/>
              <a:gd name="adj2" fmla="val -16667"/>
            </a:avLst>
          </a:prstGeom>
          <a:solidFill>
            <a:srgbClr val="FF99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S3</a:t>
            </a:r>
          </a:p>
        </p:txBody>
      </p:sp>
      <p:sp>
        <p:nvSpPr>
          <p:cNvPr id="119" name="AutoShape 55"/>
          <p:cNvSpPr>
            <a:spLocks noChangeArrowheads="1"/>
          </p:cNvSpPr>
          <p:nvPr/>
        </p:nvSpPr>
        <p:spPr bwMode="auto">
          <a:xfrm>
            <a:off x="7939336" y="3396952"/>
            <a:ext cx="838200" cy="381000"/>
          </a:xfrm>
          <a:prstGeom prst="wedgeEllipseCallout">
            <a:avLst>
              <a:gd name="adj1" fmla="val -91097"/>
              <a:gd name="adj2" fmla="val 67917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S4</a:t>
            </a:r>
          </a:p>
        </p:txBody>
      </p:sp>
      <p:sp>
        <p:nvSpPr>
          <p:cNvPr id="120" name="AutoShape 56"/>
          <p:cNvSpPr>
            <a:spLocks noChangeArrowheads="1"/>
          </p:cNvSpPr>
          <p:nvPr/>
        </p:nvSpPr>
        <p:spPr bwMode="auto">
          <a:xfrm>
            <a:off x="7939336" y="2330152"/>
            <a:ext cx="838200" cy="381000"/>
          </a:xfrm>
          <a:prstGeom prst="wedgeEllipseCallout">
            <a:avLst>
              <a:gd name="adj1" fmla="val -112500"/>
              <a:gd name="adj2" fmla="val 8875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S5</a:t>
            </a:r>
          </a:p>
        </p:txBody>
      </p:sp>
      <p:sp>
        <p:nvSpPr>
          <p:cNvPr id="121" name="AutoShape 57"/>
          <p:cNvSpPr>
            <a:spLocks noChangeArrowheads="1"/>
          </p:cNvSpPr>
          <p:nvPr/>
        </p:nvSpPr>
        <p:spPr bwMode="auto">
          <a:xfrm>
            <a:off x="7939336" y="2863552"/>
            <a:ext cx="838200" cy="381000"/>
          </a:xfrm>
          <a:prstGeom prst="wedgeEllipseCallout">
            <a:avLst>
              <a:gd name="adj1" fmla="val -348486"/>
              <a:gd name="adj2" fmla="val 16250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S6</a:t>
            </a:r>
          </a:p>
        </p:txBody>
      </p:sp>
      <p:sp>
        <p:nvSpPr>
          <p:cNvPr id="122" name="AutoShape 58"/>
          <p:cNvSpPr>
            <a:spLocks noChangeArrowheads="1"/>
          </p:cNvSpPr>
          <p:nvPr/>
        </p:nvSpPr>
        <p:spPr bwMode="auto">
          <a:xfrm>
            <a:off x="7678986" y="6144344"/>
            <a:ext cx="838200" cy="381000"/>
          </a:xfrm>
          <a:prstGeom prst="wedgeEllipseCallout">
            <a:avLst>
              <a:gd name="adj1" fmla="val -232158"/>
              <a:gd name="adj2" fmla="val -16328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S7</a:t>
            </a:r>
          </a:p>
        </p:txBody>
      </p:sp>
      <p:sp>
        <p:nvSpPr>
          <p:cNvPr id="123" name="AutoShape 59"/>
          <p:cNvSpPr>
            <a:spLocks noChangeArrowheads="1"/>
          </p:cNvSpPr>
          <p:nvPr/>
        </p:nvSpPr>
        <p:spPr bwMode="auto">
          <a:xfrm>
            <a:off x="395536" y="4692352"/>
            <a:ext cx="838200" cy="381000"/>
          </a:xfrm>
          <a:prstGeom prst="wedgeEllipseCallout">
            <a:avLst>
              <a:gd name="adj1" fmla="val 271213"/>
              <a:gd name="adj2" fmla="val 13625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S8</a:t>
            </a:r>
          </a:p>
        </p:txBody>
      </p:sp>
      <p:sp>
        <p:nvSpPr>
          <p:cNvPr id="124" name="AutoShape 60"/>
          <p:cNvSpPr>
            <a:spLocks noChangeArrowheads="1"/>
          </p:cNvSpPr>
          <p:nvPr/>
        </p:nvSpPr>
        <p:spPr bwMode="auto">
          <a:xfrm>
            <a:off x="395536" y="6216352"/>
            <a:ext cx="838200" cy="381000"/>
          </a:xfrm>
          <a:prstGeom prst="wedgeEllipseCallout">
            <a:avLst>
              <a:gd name="adj1" fmla="val 275569"/>
              <a:gd name="adj2" fmla="val -91667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S9</a:t>
            </a:r>
          </a:p>
        </p:txBody>
      </p:sp>
      <p:sp>
        <p:nvSpPr>
          <p:cNvPr id="125" name="AutoShape 61"/>
          <p:cNvSpPr>
            <a:spLocks noChangeArrowheads="1"/>
          </p:cNvSpPr>
          <p:nvPr/>
        </p:nvSpPr>
        <p:spPr bwMode="auto">
          <a:xfrm>
            <a:off x="8198296" y="4920952"/>
            <a:ext cx="838200" cy="381000"/>
          </a:xfrm>
          <a:prstGeom prst="wedgeEllipseCallout">
            <a:avLst>
              <a:gd name="adj1" fmla="val -67616"/>
              <a:gd name="adj2" fmla="val -8500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8032" y="1198014"/>
            <a:ext cx="8604448" cy="4679258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1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D08EB-D048-4C65-89FF-E7903449E06D}" type="slidenum">
              <a:rPr lang="en-US"/>
              <a:pPr/>
              <a:t>20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Item – Routing Attachment</a:t>
            </a: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5508104" y="1844824"/>
            <a:ext cx="2133600" cy="762000"/>
          </a:xfrm>
          <a:prstGeom prst="wedgeRoundRectCallout">
            <a:avLst>
              <a:gd name="adj1" fmla="val -131694"/>
              <a:gd name="adj2" fmla="val 1520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1- </a:t>
            </a:r>
            <a:r>
              <a:rPr lang="en-US" dirty="0" smtClean="0"/>
              <a:t>Select the item</a:t>
            </a:r>
            <a:endParaRPr lang="en-US" dirty="0"/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1115616" y="3861048"/>
            <a:ext cx="1905000" cy="685800"/>
          </a:xfrm>
          <a:prstGeom prst="wedgeRoundRectCallout">
            <a:avLst>
              <a:gd name="adj1" fmla="val 962"/>
              <a:gd name="adj2" fmla="val 14202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2- Click </a:t>
            </a:r>
            <a:r>
              <a:rPr lang="en-US" dirty="0" smtClean="0"/>
              <a:t>on</a:t>
            </a:r>
          </a:p>
          <a:p>
            <a:pPr algn="ctr"/>
            <a:r>
              <a:rPr lang="en-US" dirty="0" smtClean="0"/>
              <a:t>Add...</a:t>
            </a:r>
            <a:endParaRPr lang="en-US" dirty="0"/>
          </a:p>
        </p:txBody>
      </p:sp>
      <p:pic>
        <p:nvPicPr>
          <p:cNvPr id="22555" name="Picture 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3573016"/>
            <a:ext cx="3744416" cy="2724866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5724128" y="2852936"/>
            <a:ext cx="2133600" cy="762000"/>
          </a:xfrm>
          <a:prstGeom prst="wedgeRoundRectCallout">
            <a:avLst>
              <a:gd name="adj1" fmla="val -32096"/>
              <a:gd name="adj2" fmla="val 7267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en-US" dirty="0" smtClean="0"/>
              <a:t>3- Select the a routing in the list</a:t>
            </a:r>
            <a:endParaRPr lang="en-US" dirty="0"/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395536" y="5949280"/>
            <a:ext cx="3096344" cy="685800"/>
          </a:xfrm>
          <a:prstGeom prst="wedgeRoundRectCallout">
            <a:avLst>
              <a:gd name="adj1" fmla="val 14174"/>
              <a:gd name="adj2" fmla="val -8707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/>
              <a:t>4- Tick the ‘Release’ box</a:t>
            </a:r>
            <a:endParaRPr lang="en-US" dirty="0"/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4644008" y="5157192"/>
            <a:ext cx="1797920" cy="609600"/>
          </a:xfrm>
          <a:prstGeom prst="wedgeRoundRectCallout">
            <a:avLst>
              <a:gd name="adj1" fmla="val -150378"/>
              <a:gd name="adj2" fmla="val -2819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smtClean="0"/>
              <a:t>6- Validate here</a:t>
            </a:r>
            <a:endParaRPr lang="en-US" sz="1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 autoUpdateAnimBg="0"/>
      <p:bldP spid="22534" grpId="0" animBg="1" autoUpdateAnimBg="0"/>
      <p:bldP spid="15" grpId="0" animBg="1" autoUpdateAnimBg="0"/>
      <p:bldP spid="16" grpId="0" animBg="1" autoUpdateAnimBg="0"/>
      <p:bldP spid="17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BFD5-33DD-407E-99F3-88DA730DB8CE}" type="slidenum">
              <a:rPr lang="en-US"/>
              <a:pPr/>
              <a:t>21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64613" cy="1143000"/>
          </a:xfrm>
        </p:spPr>
        <p:txBody>
          <a:bodyPr/>
          <a:lstStyle/>
          <a:p>
            <a:r>
              <a:rPr lang="en-US"/>
              <a:t>Resource graph for the manufacturing of an item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755650" y="1412875"/>
            <a:ext cx="7920806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</a:t>
            </a:r>
            <a:r>
              <a:rPr lang="en-US" dirty="0">
                <a:solidFill>
                  <a:srgbClr val="000099"/>
                </a:solidFill>
              </a:rPr>
              <a:t> Technical Data </a:t>
            </a:r>
            <a:r>
              <a:rPr lang="en-US" dirty="0">
                <a:solidFill>
                  <a:srgbClr val="009900"/>
                </a:solidFill>
              </a:rPr>
              <a:t>menu,</a:t>
            </a:r>
            <a:r>
              <a:rPr lang="en-US" dirty="0">
                <a:solidFill>
                  <a:srgbClr val="000099"/>
                </a:solidFill>
              </a:rPr>
              <a:t> Bills of materials </a:t>
            </a:r>
            <a:r>
              <a:rPr lang="en-US" dirty="0" smtClean="0">
                <a:solidFill>
                  <a:srgbClr val="009900"/>
                </a:solidFill>
              </a:rPr>
              <a:t>option </a:t>
            </a:r>
            <a:r>
              <a:rPr lang="en-US" dirty="0" smtClean="0">
                <a:solidFill>
                  <a:srgbClr val="000099"/>
                </a:solidFill>
              </a:rPr>
              <a:t>Graphs</a:t>
            </a:r>
            <a:r>
              <a:rPr lang="en-US" dirty="0" smtClean="0"/>
              <a:t> </a:t>
            </a:r>
            <a:r>
              <a:rPr lang="en-US" dirty="0">
                <a:solidFill>
                  <a:srgbClr val="009900"/>
                </a:solidFill>
              </a:rPr>
              <a:t>button,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Resources</a:t>
            </a:r>
            <a:r>
              <a:rPr lang="en-US" dirty="0">
                <a:solidFill>
                  <a:srgbClr val="009900"/>
                </a:solidFill>
              </a:rPr>
              <a:t> button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132856"/>
            <a:ext cx="8676456" cy="3649674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F919C-40E4-447C-82CF-8FD547EB1C07}" type="slidenum">
              <a:rPr lang="en-US"/>
              <a:pPr/>
              <a:t>22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End of session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9E12-7707-44AA-9982-D3B7698869BB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z="4000"/>
              <a:t>Description of a manufacturing process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Routings describe the </a:t>
            </a:r>
            <a:r>
              <a:rPr lang="en-US" sz="2800">
                <a:solidFill>
                  <a:srgbClr val="009900"/>
                </a:solidFill>
              </a:rPr>
              <a:t>manufacturing process</a:t>
            </a:r>
            <a:r>
              <a:rPr lang="en-US" sz="2800"/>
              <a:t> to elaborate a product with its direct components</a:t>
            </a:r>
          </a:p>
          <a:p>
            <a:pPr>
              <a:lnSpc>
                <a:spcPct val="90000"/>
              </a:lnSpc>
            </a:pPr>
            <a:r>
              <a:rPr lang="en-US" sz="2800"/>
              <a:t>This process requires often several steps (or </a:t>
            </a:r>
            <a:r>
              <a:rPr lang="en-US" sz="2800">
                <a:solidFill>
                  <a:srgbClr val="009900"/>
                </a:solidFill>
              </a:rPr>
              <a:t>operations</a:t>
            </a:r>
            <a:r>
              <a:rPr lang="en-US" sz="2800"/>
              <a:t>)</a:t>
            </a:r>
          </a:p>
          <a:p>
            <a:pPr>
              <a:lnSpc>
                <a:spcPct val="90000"/>
              </a:lnSpc>
            </a:pPr>
            <a:r>
              <a:rPr lang="en-US" sz="2800"/>
              <a:t>For each operation, one specifies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which resource(s) is/are required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times to complete the operation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Time to prepare the resource (set-up time or change-over time)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Run time (time to perform the operation on one single part)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FD8C-C9D2-4E6A-890E-1CE997C9BFE9}" type="slidenum">
              <a:rPr lang="en-US"/>
              <a:pPr/>
              <a:t>4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Routings - Definition</a:t>
            </a:r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1524000" y="3657600"/>
            <a:ext cx="62484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676400" y="3352800"/>
            <a:ext cx="1219200" cy="5334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/>
              <a:t>Op. 010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3124200" y="3352800"/>
            <a:ext cx="1219200" cy="5334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/>
              <a:t>Op. 020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4572000" y="3352800"/>
            <a:ext cx="1219200" cy="5334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/>
              <a:t>Op. 030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6019800" y="3352800"/>
            <a:ext cx="1219200" cy="5334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/>
              <a:t>Op. 040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7772400" y="3352800"/>
            <a:ext cx="1219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en-US"/>
              <a:t>Manuf.</a:t>
            </a:r>
            <a:br>
              <a:rPr lang="en-US"/>
            </a:br>
            <a:r>
              <a:rPr lang="en-US"/>
              <a:t>Item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228600" y="1981200"/>
            <a:ext cx="1143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 1</a:t>
            </a:r>
            <a:endParaRPr lang="en-US" sz="2400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228600" y="2895600"/>
            <a:ext cx="1143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 2</a:t>
            </a:r>
            <a:endParaRPr lang="en-US" sz="2400"/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228600" y="3810000"/>
            <a:ext cx="1143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Px</a:t>
            </a:r>
            <a:endParaRPr lang="en-US" sz="2400"/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2217738" y="2590800"/>
            <a:ext cx="573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/>
              <a:t>Routing = steps of the manufacturing process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152400" y="5486400"/>
            <a:ext cx="28067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b="0"/>
              <a:t>Materials, components,</a:t>
            </a:r>
          </a:p>
          <a:p>
            <a:r>
              <a:rPr lang="en-US" sz="2000" b="0"/>
              <a:t>fabricated parts</a:t>
            </a:r>
          </a:p>
          <a:p>
            <a:r>
              <a:rPr lang="en-US" sz="2000" b="0"/>
              <a:t>and sub-assemblies</a:t>
            </a:r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228600" y="4648200"/>
            <a:ext cx="1143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 / A</a:t>
            </a:r>
            <a:endParaRPr lang="en-US" sz="2400"/>
          </a:p>
        </p:txBody>
      </p:sp>
      <p:sp>
        <p:nvSpPr>
          <p:cNvPr id="18459" name="AutoShape 27"/>
          <p:cNvSpPr>
            <a:spLocks/>
          </p:cNvSpPr>
          <p:nvPr/>
        </p:nvSpPr>
        <p:spPr bwMode="auto">
          <a:xfrm>
            <a:off x="1447800" y="1981200"/>
            <a:ext cx="76200" cy="3276600"/>
          </a:xfrm>
          <a:prstGeom prst="rightBracket">
            <a:avLst>
              <a:gd name="adj" fmla="val 358333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fr-FR" sz="2400" b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6C03-757E-4684-B005-83E50CDD661B}" type="slidenum">
              <a:rPr lang="en-US"/>
              <a:pPr/>
              <a:t>5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7377112" cy="1143000"/>
          </a:xfrm>
        </p:spPr>
        <p:txBody>
          <a:bodyPr/>
          <a:lstStyle/>
          <a:p>
            <a:r>
              <a:rPr lang="en-US" sz="4000"/>
              <a:t>Routing usages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772400" cy="3124200"/>
          </a:xfrm>
        </p:spPr>
        <p:txBody>
          <a:bodyPr/>
          <a:lstStyle/>
          <a:p>
            <a:r>
              <a:rPr lang="en-US"/>
              <a:t>Computation of work load</a:t>
            </a:r>
          </a:p>
          <a:p>
            <a:r>
              <a:rPr lang="en-US"/>
              <a:t>Calculation of manufacturing costs</a:t>
            </a:r>
          </a:p>
          <a:p>
            <a:r>
              <a:rPr lang="en-US"/>
              <a:t>Production activity control</a:t>
            </a:r>
          </a:p>
          <a:p>
            <a:r>
              <a:rPr lang="en-US"/>
              <a:t>Performance Measurement</a:t>
            </a:r>
          </a:p>
          <a:p>
            <a:endParaRPr lang="en-US"/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33C08-C392-47BC-8F9A-6DCA51AAEF13}" type="slidenum">
              <a:rPr lang="en-US"/>
              <a:pPr/>
              <a:t>6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990600"/>
          </a:xfrm>
        </p:spPr>
        <p:txBody>
          <a:bodyPr/>
          <a:lstStyle/>
          <a:p>
            <a:r>
              <a:rPr lang="en-US"/>
              <a:t>Routing creation process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209800" y="2971800"/>
            <a:ext cx="4522788" cy="6858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2"/>
            </a:outerShdw>
          </a:effectLst>
        </p:spPr>
        <p:txBody>
          <a:bodyPr wrap="none" anchor="ctr"/>
          <a:lstStyle/>
          <a:p>
            <a:pPr algn="ctr"/>
            <a:r>
              <a:rPr lang="en-US" sz="2400" b="0">
                <a:latin typeface="Tahoma" pitchFamily="34" charset="0"/>
              </a:rPr>
              <a:t>Creation of work centers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771775" y="4195763"/>
            <a:ext cx="3400425" cy="6858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2"/>
            </a:outerShdw>
          </a:effectLst>
        </p:spPr>
        <p:txBody>
          <a:bodyPr wrap="none" anchor="ctr"/>
          <a:lstStyle/>
          <a:p>
            <a:pPr algn="ctr"/>
            <a:r>
              <a:rPr lang="en-US" sz="2400" b="0">
                <a:latin typeface="Tahoma" pitchFamily="34" charset="0"/>
              </a:rPr>
              <a:t>Creation of routings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268538" y="5241925"/>
            <a:ext cx="4392612" cy="10668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2"/>
            </a:outerShdw>
          </a:effectLst>
        </p:spPr>
        <p:txBody>
          <a:bodyPr wrap="none" anchor="ctr"/>
          <a:lstStyle/>
          <a:p>
            <a:pPr algn="ctr"/>
            <a:r>
              <a:rPr lang="en-US" sz="2400" b="0">
                <a:latin typeface="Tahoma" pitchFamily="34" charset="0"/>
              </a:rPr>
              <a:t>Attachment of a routing </a:t>
            </a:r>
            <a:br>
              <a:rPr lang="en-US" sz="2400" b="0">
                <a:latin typeface="Tahoma" pitchFamily="34" charset="0"/>
              </a:rPr>
            </a:br>
            <a:r>
              <a:rPr lang="en-US" sz="2400" b="0">
                <a:latin typeface="Tahoma" pitchFamily="34" charset="0"/>
              </a:rPr>
              <a:t>to each manufactured item</a:t>
            </a:r>
          </a:p>
        </p:txBody>
      </p:sp>
      <p:cxnSp>
        <p:nvCxnSpPr>
          <p:cNvPr id="7180" name="AutoShape 12"/>
          <p:cNvCxnSpPr>
            <a:cxnSpLocks noChangeShapeType="1"/>
            <a:stCxn id="7172" idx="2"/>
            <a:endCxn id="7173" idx="0"/>
          </p:cNvCxnSpPr>
          <p:nvPr/>
        </p:nvCxnSpPr>
        <p:spPr bwMode="auto">
          <a:xfrm rot="5400000">
            <a:off x="4202906" y="3926682"/>
            <a:ext cx="538163" cy="0"/>
          </a:xfrm>
          <a:prstGeom prst="straightConnector1">
            <a:avLst/>
          </a:prstGeom>
          <a:noFill/>
          <a:ln w="28575">
            <a:solidFill>
              <a:srgbClr val="3366CC"/>
            </a:solidFill>
            <a:round/>
            <a:headEnd/>
            <a:tailEnd type="triangle" w="med" len="med"/>
          </a:ln>
          <a:effectLst/>
        </p:spPr>
      </p:cxnSp>
      <p:cxnSp>
        <p:nvCxnSpPr>
          <p:cNvPr id="7181" name="AutoShape 13"/>
          <p:cNvCxnSpPr>
            <a:cxnSpLocks noChangeShapeType="1"/>
            <a:stCxn id="7173" idx="2"/>
            <a:endCxn id="7177" idx="0"/>
          </p:cNvCxnSpPr>
          <p:nvPr/>
        </p:nvCxnSpPr>
        <p:spPr bwMode="auto">
          <a:xfrm rot="5400000">
            <a:off x="4288632" y="5058569"/>
            <a:ext cx="360362" cy="6350"/>
          </a:xfrm>
          <a:prstGeom prst="bentConnector3">
            <a:avLst>
              <a:gd name="adj1" fmla="val 49778"/>
            </a:avLst>
          </a:prstGeom>
          <a:noFill/>
          <a:ln w="28575">
            <a:solidFill>
              <a:srgbClr val="3366CC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2700338" y="1484313"/>
            <a:ext cx="3527425" cy="6858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2"/>
            </a:outerShdw>
          </a:effectLst>
        </p:spPr>
        <p:txBody>
          <a:bodyPr wrap="none" anchor="ctr"/>
          <a:lstStyle/>
          <a:p>
            <a:pPr algn="ctr"/>
            <a:r>
              <a:rPr lang="en-US" sz="2400" b="0">
                <a:latin typeface="Tahoma" pitchFamily="34" charset="0"/>
              </a:rPr>
              <a:t>Creation of calendars</a:t>
            </a:r>
          </a:p>
        </p:txBody>
      </p:sp>
      <p:cxnSp>
        <p:nvCxnSpPr>
          <p:cNvPr id="7186" name="AutoShape 18"/>
          <p:cNvCxnSpPr>
            <a:cxnSpLocks noChangeShapeType="1"/>
            <a:stCxn id="7183" idx="2"/>
            <a:endCxn id="7172" idx="0"/>
          </p:cNvCxnSpPr>
          <p:nvPr/>
        </p:nvCxnSpPr>
        <p:spPr bwMode="auto">
          <a:xfrm>
            <a:off x="4464050" y="2170113"/>
            <a:ext cx="7938" cy="801687"/>
          </a:xfrm>
          <a:prstGeom prst="straightConnector1">
            <a:avLst/>
          </a:prstGeom>
          <a:noFill/>
          <a:ln w="28575">
            <a:solidFill>
              <a:srgbClr val="3366CC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C35-610D-4B0B-999F-1A3A833DFA4F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Work center - Definition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en-US" dirty="0"/>
              <a:t>A Work Center is:</a:t>
            </a:r>
          </a:p>
          <a:p>
            <a:pPr lvl="1"/>
            <a:r>
              <a:rPr lang="en-US" dirty="0"/>
              <a:t>A group of machines or work stations</a:t>
            </a:r>
          </a:p>
          <a:p>
            <a:pPr lvl="2"/>
            <a:r>
              <a:rPr lang="en-US" dirty="0"/>
              <a:t>One single machine</a:t>
            </a:r>
          </a:p>
          <a:p>
            <a:pPr lvl="2"/>
            <a:r>
              <a:rPr lang="en-US" dirty="0"/>
              <a:t>Several machine performing the same type of operation</a:t>
            </a:r>
          </a:p>
          <a:p>
            <a:pPr lvl="2"/>
            <a:r>
              <a:rPr lang="en-US" dirty="0"/>
              <a:t>A manual work station</a:t>
            </a:r>
          </a:p>
          <a:p>
            <a:pPr lvl="2"/>
            <a:r>
              <a:rPr lang="en-US" dirty="0"/>
              <a:t>An assembly line</a:t>
            </a:r>
          </a:p>
          <a:p>
            <a:r>
              <a:rPr lang="en-US" dirty="0"/>
              <a:t>Its capacity is defined by a calendar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D6922-8D06-4381-8D03-B0994284DBB6}" type="slidenum">
              <a:rPr lang="en-US"/>
              <a:pPr/>
              <a:t>8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Work Center Types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3962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/>
              <a:t>Finite Capacity (F)</a:t>
            </a:r>
          </a:p>
          <a:p>
            <a:pPr lvl="1">
              <a:lnSpc>
                <a:spcPct val="90000"/>
              </a:lnSpc>
            </a:pPr>
            <a:r>
              <a:rPr lang="en-US"/>
              <a:t>regroups one or more machines </a:t>
            </a:r>
            <a:br>
              <a:rPr lang="en-US"/>
            </a:br>
            <a:r>
              <a:rPr lang="en-US"/>
              <a:t>(</a:t>
            </a:r>
            <a:r>
              <a:rPr lang="en-US" sz="2400" i="1"/>
              <a:t>the features of which can describe individually</a:t>
            </a:r>
            <a:r>
              <a:rPr lang="en-US"/>
              <a:t>)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en-US" sz="2800" b="1"/>
              <a:t>Multiple work stations (M)</a:t>
            </a:r>
            <a:endParaRPr lang="en-US" sz="2800"/>
          </a:p>
          <a:p>
            <a:pPr lvl="1">
              <a:lnSpc>
                <a:spcPct val="90000"/>
              </a:lnSpc>
            </a:pPr>
            <a:r>
              <a:rPr lang="en-US" sz="2400"/>
              <a:t>Are not individually described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number of work stations is specified in the</a:t>
            </a:r>
            <a:br>
              <a:rPr lang="en-US" sz="2400"/>
            </a:br>
            <a:r>
              <a:rPr lang="en-US" sz="2400"/>
              <a:t> “Capacity Coefficient” field</a:t>
            </a:r>
          </a:p>
          <a:p>
            <a:pPr>
              <a:lnSpc>
                <a:spcPct val="90000"/>
              </a:lnSpc>
            </a:pPr>
            <a:r>
              <a:rPr lang="en-US" sz="2800" b="1"/>
              <a:t>Infinite Capacity (I)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Its work loads are not calculated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27088" y="5734050"/>
            <a:ext cx="671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009900"/>
                </a:solidFill>
              </a:rPr>
              <a:t>The type of a work center cannot be changed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628800"/>
            <a:ext cx="8676456" cy="2315079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EFE-8ADE-4FB3-A3E7-5DBCDB561DC6}" type="slidenum">
              <a:rPr lang="en-US"/>
              <a:pPr/>
              <a:t>9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Work Center Entry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76238" y="857250"/>
            <a:ext cx="68746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Engineering </a:t>
            </a:r>
            <a:r>
              <a:rPr lang="en-US" dirty="0">
                <a:solidFill>
                  <a:srgbClr val="009900"/>
                </a:solidFill>
              </a:rPr>
              <a:t>menu,</a:t>
            </a:r>
            <a:r>
              <a:rPr lang="en-US" dirty="0">
                <a:solidFill>
                  <a:srgbClr val="000099"/>
                </a:solidFill>
              </a:rPr>
              <a:t> Work </a:t>
            </a:r>
            <a:r>
              <a:rPr lang="en-US" dirty="0" smtClean="0">
                <a:solidFill>
                  <a:srgbClr val="000099"/>
                </a:solidFill>
              </a:rPr>
              <a:t>Center Maintenance </a:t>
            </a:r>
            <a:r>
              <a:rPr lang="en-US" dirty="0">
                <a:solidFill>
                  <a:srgbClr val="009900"/>
                </a:solidFill>
              </a:rPr>
              <a:t>option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203848" y="4149080"/>
            <a:ext cx="4104456" cy="2246769"/>
          </a:xfrm>
          <a:prstGeom prst="rect">
            <a:avLst/>
          </a:prstGeom>
          <a:solidFill>
            <a:srgbClr val="E5FC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0" dirty="0"/>
              <a:t>Enter</a:t>
            </a:r>
          </a:p>
          <a:p>
            <a:r>
              <a:rPr lang="en-US" sz="2000" b="0" dirty="0"/>
              <a:t>1 – Work Center Code</a:t>
            </a:r>
          </a:p>
          <a:p>
            <a:r>
              <a:rPr lang="en-US" sz="2000" b="0" dirty="0"/>
              <a:t>2 </a:t>
            </a:r>
            <a:r>
              <a:rPr lang="en-US" b="0" dirty="0"/>
              <a:t>–</a:t>
            </a:r>
            <a:r>
              <a:rPr lang="en-US" sz="2000" b="0" dirty="0"/>
              <a:t> Description</a:t>
            </a:r>
          </a:p>
          <a:p>
            <a:r>
              <a:rPr lang="en-US" sz="2000" b="0" dirty="0"/>
              <a:t>3 </a:t>
            </a:r>
            <a:r>
              <a:rPr lang="en-US" b="0" dirty="0"/>
              <a:t>–</a:t>
            </a:r>
            <a:r>
              <a:rPr lang="en-US" sz="2000" b="0" dirty="0"/>
              <a:t> </a:t>
            </a:r>
            <a:r>
              <a:rPr lang="en-US" sz="2000" b="0" dirty="0" smtClean="0"/>
              <a:t>Select Type</a:t>
            </a:r>
          </a:p>
          <a:p>
            <a:r>
              <a:rPr lang="en-US" sz="2000" b="0" dirty="0" smtClean="0"/>
              <a:t>	</a:t>
            </a:r>
            <a:r>
              <a:rPr lang="en-US" b="0" i="1" dirty="0" smtClean="0"/>
              <a:t>(Type cannot be modified)</a:t>
            </a:r>
            <a:endParaRPr lang="en-US" sz="2000" b="0" i="1" dirty="0"/>
          </a:p>
          <a:p>
            <a:endParaRPr lang="en-US" sz="2000" b="0" dirty="0"/>
          </a:p>
          <a:p>
            <a:r>
              <a:rPr lang="en-US" sz="2000" b="0" dirty="0"/>
              <a:t>Validate with </a:t>
            </a:r>
            <a:r>
              <a:rPr lang="en-US" sz="2000" dirty="0" smtClean="0"/>
              <a:t>OK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lude4">
  <a:themeElements>
    <a:clrScheme name="prelude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lude4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lude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ude4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présentation\prelude4.pot</Template>
  <TotalTime>1206</TotalTime>
  <Words>770</Words>
  <Application>Microsoft Office PowerPoint</Application>
  <PresentationFormat>Affichage à l'écran (4:3)</PresentationFormat>
  <Paragraphs>253</Paragraphs>
  <Slides>22</Slides>
  <Notes>22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prelude4</vt:lpstr>
      <vt:lpstr>e-Prelude.com</vt:lpstr>
      <vt:lpstr>Software Information Chart</vt:lpstr>
      <vt:lpstr>Description of a manufacturing process</vt:lpstr>
      <vt:lpstr>Routings - Definition</vt:lpstr>
      <vt:lpstr>Routing usages</vt:lpstr>
      <vt:lpstr>Routing creation process</vt:lpstr>
      <vt:lpstr>Work center - Definition</vt:lpstr>
      <vt:lpstr>Work Center Types</vt:lpstr>
      <vt:lpstr>Work Center Entry</vt:lpstr>
      <vt:lpstr>Manufacturing routings</vt:lpstr>
      <vt:lpstr>Routing Entry</vt:lpstr>
      <vt:lpstr>Operating times</vt:lpstr>
      <vt:lpstr>Operating time definition</vt:lpstr>
      <vt:lpstr>Operation Entry</vt:lpstr>
      <vt:lpstr>The routing window</vt:lpstr>
      <vt:lpstr>Time totals</vt:lpstr>
      <vt:lpstr>Attachment of routing to manufactured items</vt:lpstr>
      <vt:lpstr>Item – Routing Attachment</vt:lpstr>
      <vt:lpstr>Routing sharing</vt:lpstr>
      <vt:lpstr>Item – Routing Attachment</vt:lpstr>
      <vt:lpstr>Resource graph for the manufacturing of an item</vt:lpstr>
      <vt:lpstr>End of session 3</vt:lpstr>
    </vt:vector>
  </TitlesOfParts>
  <Company>Groupe HEC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Prélude Production 4</dc:title>
  <dc:creator>Gérard Baglin</dc:creator>
  <cp:lastModifiedBy>GERARD</cp:lastModifiedBy>
  <cp:revision>73</cp:revision>
  <dcterms:created xsi:type="dcterms:W3CDTF">1998-11-02T15:40:36Z</dcterms:created>
  <dcterms:modified xsi:type="dcterms:W3CDTF">2017-01-06T18:58:03Z</dcterms:modified>
</cp:coreProperties>
</file>