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1"/>
  </p:notesMasterIdLst>
  <p:sldIdLst>
    <p:sldId id="256" r:id="rId2"/>
    <p:sldId id="265" r:id="rId3"/>
    <p:sldId id="257" r:id="rId4"/>
    <p:sldId id="264" r:id="rId5"/>
    <p:sldId id="263" r:id="rId6"/>
    <p:sldId id="258" r:id="rId7"/>
    <p:sldId id="259" r:id="rId8"/>
    <p:sldId id="260" r:id="rId9"/>
    <p:sldId id="262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009900"/>
    <a:srgbClr val="3366CC"/>
    <a:srgbClr val="00FF00"/>
    <a:srgbClr val="000099"/>
    <a:srgbClr val="0099FF"/>
    <a:srgbClr val="FFCC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8" autoAdjust="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28" d="100"/>
          <a:sy n="28" d="100"/>
        </p:scale>
        <p:origin x="-126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0"/>
            <a:r>
              <a:rPr lang="fr-FR" smtClean="0"/>
              <a:t>Deuxième niveau</a:t>
            </a:r>
          </a:p>
          <a:p>
            <a:pPr lvl="0"/>
            <a:r>
              <a:rPr lang="fr-FR" smtClean="0"/>
              <a:t>Troisième niveau</a:t>
            </a:r>
          </a:p>
          <a:p>
            <a:pPr lvl="0"/>
            <a:r>
              <a:rPr lang="fr-FR" smtClean="0"/>
              <a:t>Quatrième niveau</a:t>
            </a:r>
          </a:p>
          <a:p>
            <a:pPr lvl="0"/>
            <a:r>
              <a:rPr lang="fr-FR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 New Roman" pitchFamily="18" charset="0"/>
              </a:defRPr>
            </a:lvl1pPr>
          </a:lstStyle>
          <a:p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fld id="{C2FB5BF9-A65F-4B37-9497-D55E770BD980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8FB18AD-AA3B-4B49-B95E-83C54CC564A2}" type="datetime1">
              <a:rPr lang="en-US"/>
              <a:pPr/>
              <a:t>1/8/2017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D99DD6-2EC2-474A-A974-6A8DD64CA658}" type="slidenum">
              <a:rPr lang="en-US"/>
              <a:pPr/>
              <a:t>2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59275"/>
            <a:ext cx="5029200" cy="4132263"/>
          </a:xfrm>
          <a:noFill/>
          <a:ln/>
        </p:spPr>
        <p:txBody>
          <a:bodyPr lIns="88115" tIns="43284" rIns="88115" bIns="43284"/>
          <a:lstStyle/>
          <a:p>
            <a:pPr defTabSz="965200">
              <a:spcBef>
                <a:spcPct val="0"/>
              </a:spcBef>
            </a:pPr>
            <a:r>
              <a:rPr lang="fr-FR" sz="2500"/>
              <a:t>A gauche en jaune, le bloc de gestion des données techniques</a:t>
            </a:r>
          </a:p>
          <a:p>
            <a:pPr defTabSz="965200">
              <a:spcBef>
                <a:spcPct val="0"/>
              </a:spcBef>
            </a:pPr>
            <a:r>
              <a:rPr lang="fr-FR" sz="2500"/>
              <a:t>Cliquer sur un pavé pour accéder directement à la diapo détaillée</a:t>
            </a:r>
          </a:p>
          <a:p>
            <a:pPr defTabSz="965200">
              <a:spcBef>
                <a:spcPct val="0"/>
              </a:spcBef>
            </a:pPr>
            <a:r>
              <a:rPr lang="fr-FR" sz="2500"/>
              <a:t>Des boutons RETOUR figurent sur ces diapo pour revenir ici.</a:t>
            </a:r>
          </a:p>
        </p:txBody>
      </p:sp>
      <p:sp>
        <p:nvSpPr>
          <p:cNvPr id="645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96988" y="798513"/>
            <a:ext cx="4265612" cy="3198812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3A8232-FEE5-47A2-B3B7-3A7A181E9686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65CD09-084C-43BE-BC5D-6D1B0AB0769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BF86D8-8B65-4C3E-8BB1-56FBB4B7C104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C1A3E-CFF1-4DAF-855D-424367E1B5C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343650" y="0"/>
            <a:ext cx="2114550" cy="60960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191250" cy="60960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934BAA-EFB3-4A05-ABA7-A72F8084E72F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D8CDC-1C86-4AE5-9F0A-24019A85718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BC13DD-D9BC-404B-8873-E1DCE72BEEFF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5BD88-2FD5-46AD-AD6F-761F92076A8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2CC7BC-288C-45EE-9AE3-9ACCC7F652F8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1CC8C5-F516-4F73-9382-F5A29D0A85D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2A3083-7A8E-48A5-8C6B-F209298F2558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351C3B-94A1-4B8B-B3C0-C73DFD769072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FD9601-F534-4B9A-93A2-355761B81F2C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EDB81-F34C-4299-B3AC-1741DFA327E6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65F287-6770-4C67-8E23-EB658438B25B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B796B-CC01-418B-80B0-487CBF4A1A3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8CDA1F-4EE8-4500-918A-48CA3D033D2E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A2B865-0B0E-4CE6-A3BA-773DB4A031A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04D384-01ED-4DFB-9BCB-8EE151DCE96D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9E0AF-6CBD-4679-817D-D4AC88239992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BCA804-67CD-4685-950C-0892E7FA2E97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6043E0-DB12-4A55-AB39-B4AF4744CF20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 du masque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j-lt"/>
              </a:defRPr>
            </a:lvl1pPr>
          </a:lstStyle>
          <a:p>
            <a:fld id="{7FD6DE26-636F-4B42-B808-D9BFEE31D125}" type="datetime1">
              <a:rPr lang="fr-FR"/>
              <a:pPr/>
              <a:t>08/01/2017</a:t>
            </a:fld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j-lt"/>
              </a:defRPr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j-lt"/>
              </a:defRPr>
            </a:lvl1pPr>
          </a:lstStyle>
          <a:p>
            <a:fld id="{9E4225B2-989C-4878-9D21-715CF29ACD37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slide" Target="slide2.xml"/><Relationship Id="rId7" Type="http://schemas.openxmlformats.org/officeDocument/2006/relationships/slide" Target="slide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slide" Target="slide9.xml"/><Relationship Id="rId4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e-Prelude.com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>
                <a:solidFill>
                  <a:srgbClr val="009900"/>
                </a:solidFill>
              </a:rPr>
              <a:t>Tour - session 4</a:t>
            </a:r>
          </a:p>
          <a:p>
            <a:endParaRPr lang="en-US">
              <a:solidFill>
                <a:srgbClr val="009900"/>
              </a:solidFill>
            </a:endParaRPr>
          </a:p>
          <a:p>
            <a:r>
              <a:rPr lang="en-US"/>
              <a:t>Beginning Inventories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822A-947C-436D-B23F-CD228A882F70}" type="slidenum">
              <a:rPr lang="en-US"/>
              <a:pPr/>
              <a:t>2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305800" cy="685800"/>
          </a:xfrm>
          <a:noFill/>
          <a:ln/>
        </p:spPr>
        <p:txBody>
          <a:bodyPr lIns="90488" tIns="44450" rIns="90488" bIns="44450"/>
          <a:lstStyle/>
          <a:p>
            <a:r>
              <a:rPr lang="fr-FR" sz="4000" dirty="0" smtClean="0"/>
              <a:t>Software Information </a:t>
            </a:r>
            <a:r>
              <a:rPr lang="fr-FR" sz="4000" dirty="0" err="1" smtClean="0"/>
              <a:t>Chart</a:t>
            </a:r>
            <a:endParaRPr lang="fr-FR" dirty="0"/>
          </a:p>
        </p:txBody>
      </p:sp>
      <p:grpSp>
        <p:nvGrpSpPr>
          <p:cNvPr id="2" name="Groupe 63"/>
          <p:cNvGrpSpPr/>
          <p:nvPr/>
        </p:nvGrpSpPr>
        <p:grpSpPr>
          <a:xfrm>
            <a:off x="69850" y="1785960"/>
            <a:ext cx="8823325" cy="4929188"/>
            <a:chOff x="69850" y="1785960"/>
            <a:chExt cx="8823325" cy="4929188"/>
          </a:xfrm>
        </p:grpSpPr>
        <p:sp>
          <p:nvSpPr>
            <p:cNvPr id="66" name="Line 3"/>
            <p:cNvSpPr>
              <a:spLocks noChangeShapeType="1"/>
            </p:cNvSpPr>
            <p:nvPr/>
          </p:nvSpPr>
          <p:spPr bwMode="auto">
            <a:xfrm flipH="1">
              <a:off x="3711575" y="4749823"/>
              <a:ext cx="14288" cy="1635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7" name="Freeform 4"/>
            <p:cNvSpPr>
              <a:spLocks/>
            </p:cNvSpPr>
            <p:nvPr/>
          </p:nvSpPr>
          <p:spPr bwMode="auto">
            <a:xfrm>
              <a:off x="3676650" y="4816498"/>
              <a:ext cx="87313" cy="104775"/>
            </a:xfrm>
            <a:custGeom>
              <a:avLst/>
              <a:gdLst>
                <a:gd name="T0" fmla="*/ 54 w 55"/>
                <a:gd name="T1" fmla="*/ 2 h 66"/>
                <a:gd name="T2" fmla="*/ 26 w 55"/>
                <a:gd name="T3" fmla="*/ 65 h 66"/>
                <a:gd name="T4" fmla="*/ 0 w 55"/>
                <a:gd name="T5" fmla="*/ 0 h 66"/>
                <a:gd name="T6" fmla="*/ 27 w 55"/>
                <a:gd name="T7" fmla="*/ 33 h 66"/>
                <a:gd name="T8" fmla="*/ 54 w 55"/>
                <a:gd name="T9" fmla="*/ 2 h 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"/>
                <a:gd name="T16" fmla="*/ 0 h 66"/>
                <a:gd name="T17" fmla="*/ 55 w 55"/>
                <a:gd name="T18" fmla="*/ 66 h 6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" h="66">
                  <a:moveTo>
                    <a:pt x="54" y="2"/>
                  </a:moveTo>
                  <a:lnTo>
                    <a:pt x="26" y="65"/>
                  </a:lnTo>
                  <a:lnTo>
                    <a:pt x="0" y="0"/>
                  </a:lnTo>
                  <a:lnTo>
                    <a:pt x="27" y="33"/>
                  </a:lnTo>
                  <a:lnTo>
                    <a:pt x="54" y="2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5"/>
            <p:cNvSpPr>
              <a:spLocks noChangeShapeType="1"/>
            </p:cNvSpPr>
            <p:nvPr/>
          </p:nvSpPr>
          <p:spPr bwMode="auto">
            <a:xfrm>
              <a:off x="5210175" y="5356248"/>
              <a:ext cx="0" cy="2190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69" name="Freeform 6"/>
            <p:cNvSpPr>
              <a:spLocks/>
            </p:cNvSpPr>
            <p:nvPr/>
          </p:nvSpPr>
          <p:spPr bwMode="auto">
            <a:xfrm>
              <a:off x="5167313" y="5481660"/>
              <a:ext cx="87312" cy="101600"/>
            </a:xfrm>
            <a:custGeom>
              <a:avLst/>
              <a:gdLst>
                <a:gd name="T0" fmla="*/ 54 w 55"/>
                <a:gd name="T1" fmla="*/ 0 h 64"/>
                <a:gd name="T2" fmla="*/ 27 w 55"/>
                <a:gd name="T3" fmla="*/ 63 h 64"/>
                <a:gd name="T4" fmla="*/ 0 w 55"/>
                <a:gd name="T5" fmla="*/ 0 h 64"/>
                <a:gd name="T6" fmla="*/ 27 w 55"/>
                <a:gd name="T7" fmla="*/ 31 h 64"/>
                <a:gd name="T8" fmla="*/ 54 w 55"/>
                <a:gd name="T9" fmla="*/ 0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"/>
                <a:gd name="T16" fmla="*/ 0 h 64"/>
                <a:gd name="T17" fmla="*/ 55 w 55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" h="64">
                  <a:moveTo>
                    <a:pt x="54" y="0"/>
                  </a:moveTo>
                  <a:lnTo>
                    <a:pt x="27" y="63"/>
                  </a:lnTo>
                  <a:lnTo>
                    <a:pt x="0" y="0"/>
                  </a:lnTo>
                  <a:lnTo>
                    <a:pt x="27" y="31"/>
                  </a:lnTo>
                  <a:lnTo>
                    <a:pt x="54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7"/>
            <p:cNvSpPr>
              <a:spLocks noChangeShapeType="1"/>
            </p:cNvSpPr>
            <p:nvPr/>
          </p:nvSpPr>
          <p:spPr bwMode="auto">
            <a:xfrm flipH="1">
              <a:off x="5202238" y="4749823"/>
              <a:ext cx="14287" cy="1889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71" name="Freeform 8"/>
            <p:cNvSpPr>
              <a:spLocks/>
            </p:cNvSpPr>
            <p:nvPr/>
          </p:nvSpPr>
          <p:spPr bwMode="auto">
            <a:xfrm>
              <a:off x="5167313" y="4841898"/>
              <a:ext cx="87312" cy="104775"/>
            </a:xfrm>
            <a:custGeom>
              <a:avLst/>
              <a:gdLst>
                <a:gd name="T0" fmla="*/ 54 w 55"/>
                <a:gd name="T1" fmla="*/ 0 h 66"/>
                <a:gd name="T2" fmla="*/ 26 w 55"/>
                <a:gd name="T3" fmla="*/ 65 h 66"/>
                <a:gd name="T4" fmla="*/ 0 w 55"/>
                <a:gd name="T5" fmla="*/ 0 h 66"/>
                <a:gd name="T6" fmla="*/ 27 w 55"/>
                <a:gd name="T7" fmla="*/ 33 h 66"/>
                <a:gd name="T8" fmla="*/ 54 w 55"/>
                <a:gd name="T9" fmla="*/ 0 h 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5"/>
                <a:gd name="T16" fmla="*/ 0 h 66"/>
                <a:gd name="T17" fmla="*/ 55 w 55"/>
                <a:gd name="T18" fmla="*/ 66 h 6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5" h="66">
                  <a:moveTo>
                    <a:pt x="54" y="0"/>
                  </a:moveTo>
                  <a:lnTo>
                    <a:pt x="26" y="65"/>
                  </a:lnTo>
                  <a:lnTo>
                    <a:pt x="0" y="0"/>
                  </a:lnTo>
                  <a:lnTo>
                    <a:pt x="27" y="33"/>
                  </a:lnTo>
                  <a:lnTo>
                    <a:pt x="54" y="0"/>
                  </a:lnTo>
                </a:path>
              </a:pathLst>
            </a:custGeom>
            <a:solidFill>
              <a:srgbClr val="000000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AutoShape 9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828800" y="2471760"/>
              <a:ext cx="1447800" cy="533400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BOM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3" name="AutoShape 10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1828800" y="3081360"/>
              <a:ext cx="1447800" cy="533400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Resources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4" name="AutoShape 11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1828800" y="1862160"/>
              <a:ext cx="1447800" cy="533400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Items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5" name="AutoShape 12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1828800" y="3690960"/>
              <a:ext cx="1447800" cy="533400"/>
            </a:xfrm>
            <a:prstGeom prst="flowChartMultidocument">
              <a:avLst/>
            </a:prstGeom>
            <a:solidFill>
              <a:srgbClr val="FFFF9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Routings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6" name="AutoShape 13"/>
            <p:cNvSpPr>
              <a:spLocks/>
            </p:cNvSpPr>
            <p:nvPr/>
          </p:nvSpPr>
          <p:spPr bwMode="auto">
            <a:xfrm>
              <a:off x="1447800" y="1938360"/>
              <a:ext cx="228600" cy="2286000"/>
            </a:xfrm>
            <a:prstGeom prst="leftBrace">
              <a:avLst>
                <a:gd name="adj1" fmla="val 83333"/>
                <a:gd name="adj2" fmla="val 50000"/>
              </a:avLst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fr-FR"/>
            </a:p>
          </p:txBody>
        </p:sp>
        <p:sp>
          <p:nvSpPr>
            <p:cNvPr id="77" name="Text Box 14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69850" y="2700360"/>
              <a:ext cx="1405806" cy="701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000" i="1" dirty="0">
                  <a:solidFill>
                    <a:srgbClr val="000000"/>
                  </a:solidFill>
                  <a:latin typeface="Arial" charset="0"/>
                </a:rPr>
                <a:t>Technical</a:t>
              </a:r>
            </a:p>
            <a:p>
              <a:pPr algn="ctr"/>
              <a:r>
                <a:rPr lang="en-US" sz="2000" i="1" dirty="0">
                  <a:solidFill>
                    <a:srgbClr val="000000"/>
                  </a:solidFill>
                  <a:latin typeface="Arial" charset="0"/>
                </a:rPr>
                <a:t>Data</a:t>
              </a:r>
            </a:p>
          </p:txBody>
        </p:sp>
        <p:sp>
          <p:nvSpPr>
            <p:cNvPr id="78" name="AutoShape 15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4114800" y="1785960"/>
              <a:ext cx="1447800" cy="609600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S&amp;OP</a:t>
              </a:r>
              <a:endParaRPr lang="en-US" sz="16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</p:txBody>
        </p:sp>
        <p:sp>
          <p:nvSpPr>
            <p:cNvPr id="79" name="AutoShape 16"/>
            <p:cNvSpPr>
              <a:spLocks noChangeArrowheads="1"/>
            </p:cNvSpPr>
            <p:nvPr/>
          </p:nvSpPr>
          <p:spPr bwMode="auto">
            <a:xfrm>
              <a:off x="2987675" y="4376760"/>
              <a:ext cx="1768475" cy="609600"/>
            </a:xfrm>
            <a:prstGeom prst="flowChartMultidocumen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Production Orders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0" name="AutoShape 17"/>
            <p:cNvSpPr>
              <a:spLocks noChangeArrowheads="1"/>
            </p:cNvSpPr>
            <p:nvPr/>
          </p:nvSpPr>
          <p:spPr bwMode="auto">
            <a:xfrm>
              <a:off x="4892675" y="4376760"/>
              <a:ext cx="1768475" cy="609600"/>
            </a:xfrm>
            <a:prstGeom prst="flowChartMultidocument">
              <a:avLst/>
            </a:prstGeom>
            <a:solidFill>
              <a:srgbClr val="00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Requisition Orders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" name="AutoShape 18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6248400" y="3386160"/>
              <a:ext cx="1447800" cy="609600"/>
            </a:xfrm>
            <a:prstGeom prst="flowChartMultidocument">
              <a:avLst/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Inventory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2" name="AutoShape 19"/>
            <p:cNvSpPr>
              <a:spLocks noChangeArrowheads="1"/>
            </p:cNvSpPr>
            <p:nvPr/>
          </p:nvSpPr>
          <p:spPr bwMode="auto">
            <a:xfrm>
              <a:off x="4114800" y="2547960"/>
              <a:ext cx="1447800" cy="855663"/>
            </a:xfrm>
            <a:prstGeom prst="flowChartMultidocument">
              <a:avLst/>
            </a:prstGeom>
            <a:solidFill>
              <a:srgbClr val="00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54000" rIns="540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Master Production Schedule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3" name="AutoShape 20"/>
            <p:cNvSpPr>
              <a:spLocks noChangeArrowheads="1"/>
            </p:cNvSpPr>
            <p:nvPr/>
          </p:nvSpPr>
          <p:spPr bwMode="auto">
            <a:xfrm>
              <a:off x="6248400" y="1862160"/>
              <a:ext cx="1371600" cy="533400"/>
            </a:xfrm>
            <a:prstGeom prst="octagon">
              <a:avLst>
                <a:gd name="adj" fmla="val 29287"/>
              </a:avLst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Forecast</a:t>
              </a:r>
              <a:endParaRPr lang="en-US" sz="16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4" name="AutoShape 21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114800" y="3517923"/>
              <a:ext cx="1446213" cy="533400"/>
            </a:xfrm>
            <a:prstGeom prst="flowChartPredefinedProcess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MRP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5" name="AutoShape 22">
              <a:hlinkClick r:id="rId6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6248400" y="2624160"/>
              <a:ext cx="1447800" cy="609600"/>
            </a:xfrm>
            <a:prstGeom prst="flowChartMultidocument">
              <a:avLst/>
            </a:prstGeom>
            <a:solidFill>
              <a:srgbClr val="FF99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Orders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6" name="AutoShape 23">
              <a:hlinkClick r:id="rId7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987675" y="5138760"/>
              <a:ext cx="1766888" cy="639763"/>
            </a:xfrm>
            <a:prstGeom prst="flowChartPredefinedProcess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Scheduling Order Release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7" name="AutoShape 24">
              <a:hlinkClick r:id="rId8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4892675" y="5138760"/>
              <a:ext cx="1766888" cy="639763"/>
            </a:xfrm>
            <a:prstGeom prst="flowChartPredefinedProcess">
              <a:avLst/>
            </a:prstGeom>
            <a:solidFill>
              <a:srgbClr val="66FF3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Procurement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8" name="AutoShape 25">
              <a:hlinkClick r:id="rId3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2916238" y="5967435"/>
              <a:ext cx="1766887" cy="603250"/>
            </a:xfrm>
            <a:prstGeom prst="flowChartPredefinedProcess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Production Activity Control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9" name="AutoShape 26"/>
            <p:cNvSpPr>
              <a:spLocks noChangeArrowheads="1"/>
            </p:cNvSpPr>
            <p:nvPr/>
          </p:nvSpPr>
          <p:spPr bwMode="auto">
            <a:xfrm>
              <a:off x="4821238" y="5967435"/>
              <a:ext cx="1766887" cy="603250"/>
            </a:xfrm>
            <a:prstGeom prst="flowChartPredefinedProcess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>
                  <a:solidFill>
                    <a:srgbClr val="000000"/>
                  </a:solidFill>
                  <a:latin typeface="Arial" charset="0"/>
                </a:rPr>
                <a:t>Receipt</a:t>
              </a:r>
              <a:endParaRPr lang="en-US" b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0" name="Line 27"/>
            <p:cNvSpPr>
              <a:spLocks noChangeShapeType="1"/>
            </p:cNvSpPr>
            <p:nvPr/>
          </p:nvSpPr>
          <p:spPr bwMode="auto">
            <a:xfrm>
              <a:off x="3657600" y="2090760"/>
              <a:ext cx="0" cy="1828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1" name="Line 28"/>
            <p:cNvSpPr>
              <a:spLocks noChangeShapeType="1"/>
            </p:cNvSpPr>
            <p:nvPr/>
          </p:nvSpPr>
          <p:spPr bwMode="auto">
            <a:xfrm>
              <a:off x="3276600" y="2090760"/>
              <a:ext cx="381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2" name="Line 29"/>
            <p:cNvSpPr>
              <a:spLocks noChangeShapeType="1"/>
            </p:cNvSpPr>
            <p:nvPr/>
          </p:nvSpPr>
          <p:spPr bwMode="auto">
            <a:xfrm>
              <a:off x="3276600" y="2700360"/>
              <a:ext cx="381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3" name="Line 30"/>
            <p:cNvSpPr>
              <a:spLocks noChangeShapeType="1"/>
            </p:cNvSpPr>
            <p:nvPr/>
          </p:nvSpPr>
          <p:spPr bwMode="auto">
            <a:xfrm>
              <a:off x="3276600" y="3309960"/>
              <a:ext cx="381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4" name="Line 31"/>
            <p:cNvSpPr>
              <a:spLocks noChangeShapeType="1"/>
            </p:cNvSpPr>
            <p:nvPr/>
          </p:nvSpPr>
          <p:spPr bwMode="auto">
            <a:xfrm>
              <a:off x="3276600" y="3919560"/>
              <a:ext cx="3810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5" name="Line 32"/>
            <p:cNvSpPr>
              <a:spLocks noChangeShapeType="1"/>
            </p:cNvSpPr>
            <p:nvPr/>
          </p:nvSpPr>
          <p:spPr bwMode="auto">
            <a:xfrm>
              <a:off x="3657600" y="3690960"/>
              <a:ext cx="457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6" name="Line 33"/>
            <p:cNvSpPr>
              <a:spLocks noChangeShapeType="1"/>
            </p:cNvSpPr>
            <p:nvPr/>
          </p:nvSpPr>
          <p:spPr bwMode="auto">
            <a:xfrm>
              <a:off x="3657600" y="2243160"/>
              <a:ext cx="4572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7" name="Line 34"/>
            <p:cNvSpPr>
              <a:spLocks noChangeShapeType="1"/>
            </p:cNvSpPr>
            <p:nvPr/>
          </p:nvSpPr>
          <p:spPr bwMode="auto">
            <a:xfrm flipH="1">
              <a:off x="5562600" y="2166960"/>
              <a:ext cx="6858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8" name="Line 35"/>
            <p:cNvSpPr>
              <a:spLocks noChangeShapeType="1"/>
            </p:cNvSpPr>
            <p:nvPr/>
          </p:nvSpPr>
          <p:spPr bwMode="auto">
            <a:xfrm flipH="1">
              <a:off x="5562600" y="2928960"/>
              <a:ext cx="6858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99" name="Line 36"/>
            <p:cNvSpPr>
              <a:spLocks noChangeShapeType="1"/>
            </p:cNvSpPr>
            <p:nvPr/>
          </p:nvSpPr>
          <p:spPr bwMode="auto">
            <a:xfrm>
              <a:off x="4787900" y="3330598"/>
              <a:ext cx="12700" cy="2159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0" name="Line 37"/>
            <p:cNvSpPr>
              <a:spLocks noChangeShapeType="1"/>
            </p:cNvSpPr>
            <p:nvPr/>
          </p:nvSpPr>
          <p:spPr bwMode="auto">
            <a:xfrm flipH="1">
              <a:off x="5562600" y="3690960"/>
              <a:ext cx="6858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1" name="Line 38"/>
            <p:cNvSpPr>
              <a:spLocks noChangeShapeType="1"/>
            </p:cNvSpPr>
            <p:nvPr/>
          </p:nvSpPr>
          <p:spPr bwMode="auto">
            <a:xfrm flipH="1">
              <a:off x="3810000" y="4051323"/>
              <a:ext cx="474663" cy="3254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2" name="Line 39"/>
            <p:cNvSpPr>
              <a:spLocks noChangeShapeType="1"/>
            </p:cNvSpPr>
            <p:nvPr/>
          </p:nvSpPr>
          <p:spPr bwMode="auto">
            <a:xfrm>
              <a:off x="5364163" y="4051323"/>
              <a:ext cx="350837" cy="325437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3" name="Line 40"/>
            <p:cNvSpPr>
              <a:spLocks noChangeShapeType="1"/>
            </p:cNvSpPr>
            <p:nvPr/>
          </p:nvSpPr>
          <p:spPr bwMode="auto">
            <a:xfrm>
              <a:off x="3810000" y="4910160"/>
              <a:ext cx="0" cy="2286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4" name="Line 41"/>
            <p:cNvSpPr>
              <a:spLocks noChangeShapeType="1"/>
            </p:cNvSpPr>
            <p:nvPr/>
          </p:nvSpPr>
          <p:spPr bwMode="auto">
            <a:xfrm>
              <a:off x="5715000" y="4910160"/>
              <a:ext cx="0" cy="2286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5" name="Line 42"/>
            <p:cNvSpPr>
              <a:spLocks noChangeShapeType="1"/>
            </p:cNvSpPr>
            <p:nvPr/>
          </p:nvSpPr>
          <p:spPr bwMode="auto">
            <a:xfrm>
              <a:off x="3810000" y="5778523"/>
              <a:ext cx="0" cy="1524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6" name="Line 43"/>
            <p:cNvSpPr>
              <a:spLocks noChangeShapeType="1"/>
            </p:cNvSpPr>
            <p:nvPr/>
          </p:nvSpPr>
          <p:spPr bwMode="auto">
            <a:xfrm>
              <a:off x="5715000" y="5778523"/>
              <a:ext cx="0" cy="1524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7" name="Line 44"/>
            <p:cNvSpPr>
              <a:spLocks noChangeShapeType="1"/>
            </p:cNvSpPr>
            <p:nvPr/>
          </p:nvSpPr>
          <p:spPr bwMode="auto">
            <a:xfrm>
              <a:off x="3810000" y="6715148"/>
              <a:ext cx="31242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8" name="Line 45"/>
            <p:cNvSpPr>
              <a:spLocks noChangeShapeType="1"/>
            </p:cNvSpPr>
            <p:nvPr/>
          </p:nvSpPr>
          <p:spPr bwMode="auto">
            <a:xfrm flipH="1" flipV="1">
              <a:off x="6934200" y="3919560"/>
              <a:ext cx="14288" cy="27955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09" name="Line 46"/>
            <p:cNvSpPr>
              <a:spLocks noChangeShapeType="1"/>
            </p:cNvSpPr>
            <p:nvPr/>
          </p:nvSpPr>
          <p:spPr bwMode="auto">
            <a:xfrm>
              <a:off x="3810000" y="6562748"/>
              <a:ext cx="0" cy="1524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10" name="Line 47"/>
            <p:cNvSpPr>
              <a:spLocks noChangeShapeType="1"/>
            </p:cNvSpPr>
            <p:nvPr/>
          </p:nvSpPr>
          <p:spPr bwMode="auto">
            <a:xfrm>
              <a:off x="5715000" y="6562748"/>
              <a:ext cx="0" cy="1524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11" name="Oval 48"/>
            <p:cNvSpPr>
              <a:spLocks noChangeArrowheads="1"/>
            </p:cNvSpPr>
            <p:nvPr/>
          </p:nvSpPr>
          <p:spPr bwMode="auto">
            <a:xfrm>
              <a:off x="7308304" y="4148160"/>
              <a:ext cx="1584871" cy="609600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400" b="1" dirty="0">
                  <a:solidFill>
                    <a:srgbClr val="000000"/>
                  </a:solidFill>
                  <a:latin typeface="Arial" charset="0"/>
                </a:rPr>
                <a:t>Shipments</a:t>
              </a:r>
              <a:endParaRPr lang="en-US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12" name="Line 49"/>
            <p:cNvSpPr>
              <a:spLocks noChangeShapeType="1"/>
            </p:cNvSpPr>
            <p:nvPr/>
          </p:nvSpPr>
          <p:spPr bwMode="auto">
            <a:xfrm>
              <a:off x="7315200" y="3919560"/>
              <a:ext cx="381000" cy="30480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 anchor="ctr"/>
            <a:lstStyle/>
            <a:p>
              <a:endParaRPr lang="en-US"/>
            </a:p>
          </p:txBody>
        </p:sp>
        <p:sp>
          <p:nvSpPr>
            <p:cNvPr id="113" name="Oval 50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685800" y="5214960"/>
              <a:ext cx="1447800" cy="762000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Costing</a:t>
              </a:r>
            </a:p>
          </p:txBody>
        </p:sp>
        <p:sp>
          <p:nvSpPr>
            <p:cNvPr id="114" name="Line 51"/>
            <p:cNvSpPr>
              <a:spLocks noChangeShapeType="1"/>
            </p:cNvSpPr>
            <p:nvPr/>
          </p:nvSpPr>
          <p:spPr bwMode="auto">
            <a:xfrm flipH="1">
              <a:off x="4787900" y="2395560"/>
              <a:ext cx="0" cy="1428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" name="Oval 52">
              <a:hlinkClick r:id="" action="ppaction://noaction"/>
            </p:cNvPr>
            <p:cNvSpPr>
              <a:spLocks noChangeArrowheads="1"/>
            </p:cNvSpPr>
            <p:nvPr/>
          </p:nvSpPr>
          <p:spPr bwMode="auto">
            <a:xfrm>
              <a:off x="7235825" y="5203848"/>
              <a:ext cx="1447800" cy="762000"/>
            </a:xfrm>
            <a:prstGeom prst="ellipse">
              <a:avLst/>
            </a:prstGeom>
            <a:solidFill>
              <a:srgbClr val="99CC00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</a:rPr>
                <a:t>General Ledger</a:t>
              </a:r>
            </a:p>
          </p:txBody>
        </p:sp>
      </p:grpSp>
      <p:sp>
        <p:nvSpPr>
          <p:cNvPr id="116" name="AutoShape 52"/>
          <p:cNvSpPr>
            <a:spLocks noChangeArrowheads="1"/>
          </p:cNvSpPr>
          <p:nvPr/>
        </p:nvSpPr>
        <p:spPr bwMode="auto">
          <a:xfrm>
            <a:off x="395536" y="1796752"/>
            <a:ext cx="838200" cy="381000"/>
          </a:xfrm>
          <a:prstGeom prst="wedgeEllipseCallout">
            <a:avLst>
              <a:gd name="adj1" fmla="val 139583"/>
              <a:gd name="adj2" fmla="val 67083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S1</a:t>
            </a:r>
          </a:p>
        </p:txBody>
      </p:sp>
      <p:sp>
        <p:nvSpPr>
          <p:cNvPr id="117" name="AutoShape 53"/>
          <p:cNvSpPr>
            <a:spLocks noChangeArrowheads="1"/>
          </p:cNvSpPr>
          <p:nvPr/>
        </p:nvSpPr>
        <p:spPr bwMode="auto">
          <a:xfrm>
            <a:off x="395536" y="2330152"/>
            <a:ext cx="838200" cy="381000"/>
          </a:xfrm>
          <a:prstGeom prst="wedgeEllipseCallout">
            <a:avLst>
              <a:gd name="adj1" fmla="val 115907"/>
              <a:gd name="adj2" fmla="val 56667"/>
            </a:avLst>
          </a:prstGeom>
          <a:solidFill>
            <a:srgbClr val="66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S2</a:t>
            </a:r>
          </a:p>
        </p:txBody>
      </p:sp>
      <p:sp>
        <p:nvSpPr>
          <p:cNvPr id="118" name="AutoShape 54"/>
          <p:cNvSpPr>
            <a:spLocks noChangeArrowheads="1"/>
          </p:cNvSpPr>
          <p:nvPr/>
        </p:nvSpPr>
        <p:spPr bwMode="auto">
          <a:xfrm>
            <a:off x="395536" y="3625552"/>
            <a:ext cx="838200" cy="381000"/>
          </a:xfrm>
          <a:prstGeom prst="wedgeEllipseCallout">
            <a:avLst>
              <a:gd name="adj1" fmla="val 122157"/>
              <a:gd name="adj2" fmla="val -16667"/>
            </a:avLst>
          </a:prstGeom>
          <a:solidFill>
            <a:srgbClr val="FF99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S3</a:t>
            </a:r>
          </a:p>
        </p:txBody>
      </p:sp>
      <p:sp>
        <p:nvSpPr>
          <p:cNvPr id="119" name="AutoShape 55"/>
          <p:cNvSpPr>
            <a:spLocks noChangeArrowheads="1"/>
          </p:cNvSpPr>
          <p:nvPr/>
        </p:nvSpPr>
        <p:spPr bwMode="auto">
          <a:xfrm>
            <a:off x="7939336" y="3396952"/>
            <a:ext cx="838200" cy="381000"/>
          </a:xfrm>
          <a:prstGeom prst="wedgeEllipseCallout">
            <a:avLst>
              <a:gd name="adj1" fmla="val -91097"/>
              <a:gd name="adj2" fmla="val 67917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S4</a:t>
            </a:r>
          </a:p>
        </p:txBody>
      </p:sp>
      <p:sp>
        <p:nvSpPr>
          <p:cNvPr id="120" name="AutoShape 56"/>
          <p:cNvSpPr>
            <a:spLocks noChangeArrowheads="1"/>
          </p:cNvSpPr>
          <p:nvPr/>
        </p:nvSpPr>
        <p:spPr bwMode="auto">
          <a:xfrm>
            <a:off x="7939336" y="2330152"/>
            <a:ext cx="838200" cy="381000"/>
          </a:xfrm>
          <a:prstGeom prst="wedgeEllipseCallout">
            <a:avLst>
              <a:gd name="adj1" fmla="val -112500"/>
              <a:gd name="adj2" fmla="val 8875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S5</a:t>
            </a:r>
          </a:p>
        </p:txBody>
      </p:sp>
      <p:sp>
        <p:nvSpPr>
          <p:cNvPr id="121" name="AutoShape 57"/>
          <p:cNvSpPr>
            <a:spLocks noChangeArrowheads="1"/>
          </p:cNvSpPr>
          <p:nvPr/>
        </p:nvSpPr>
        <p:spPr bwMode="auto">
          <a:xfrm>
            <a:off x="7939336" y="2863552"/>
            <a:ext cx="838200" cy="381000"/>
          </a:xfrm>
          <a:prstGeom prst="wedgeEllipseCallout">
            <a:avLst>
              <a:gd name="adj1" fmla="val -348486"/>
              <a:gd name="adj2" fmla="val 16250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S6</a:t>
            </a:r>
          </a:p>
        </p:txBody>
      </p:sp>
      <p:sp>
        <p:nvSpPr>
          <p:cNvPr id="122" name="AutoShape 58"/>
          <p:cNvSpPr>
            <a:spLocks noChangeArrowheads="1"/>
          </p:cNvSpPr>
          <p:nvPr/>
        </p:nvSpPr>
        <p:spPr bwMode="auto">
          <a:xfrm>
            <a:off x="7678986" y="6144344"/>
            <a:ext cx="838200" cy="381000"/>
          </a:xfrm>
          <a:prstGeom prst="wedgeEllipseCallout">
            <a:avLst>
              <a:gd name="adj1" fmla="val -232158"/>
              <a:gd name="adj2" fmla="val -16328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S7</a:t>
            </a:r>
          </a:p>
        </p:txBody>
      </p:sp>
      <p:sp>
        <p:nvSpPr>
          <p:cNvPr id="123" name="AutoShape 59"/>
          <p:cNvSpPr>
            <a:spLocks noChangeArrowheads="1"/>
          </p:cNvSpPr>
          <p:nvPr/>
        </p:nvSpPr>
        <p:spPr bwMode="auto">
          <a:xfrm>
            <a:off x="395536" y="4692352"/>
            <a:ext cx="838200" cy="381000"/>
          </a:xfrm>
          <a:prstGeom prst="wedgeEllipseCallout">
            <a:avLst>
              <a:gd name="adj1" fmla="val 271213"/>
              <a:gd name="adj2" fmla="val 13625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S8</a:t>
            </a:r>
          </a:p>
        </p:txBody>
      </p:sp>
      <p:sp>
        <p:nvSpPr>
          <p:cNvPr id="124" name="AutoShape 60"/>
          <p:cNvSpPr>
            <a:spLocks noChangeArrowheads="1"/>
          </p:cNvSpPr>
          <p:nvPr/>
        </p:nvSpPr>
        <p:spPr bwMode="auto">
          <a:xfrm>
            <a:off x="395536" y="6216352"/>
            <a:ext cx="838200" cy="381000"/>
          </a:xfrm>
          <a:prstGeom prst="wedgeEllipseCallout">
            <a:avLst>
              <a:gd name="adj1" fmla="val 275569"/>
              <a:gd name="adj2" fmla="val -91667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S9</a:t>
            </a:r>
          </a:p>
        </p:txBody>
      </p:sp>
      <p:sp>
        <p:nvSpPr>
          <p:cNvPr id="125" name="AutoShape 61"/>
          <p:cNvSpPr>
            <a:spLocks noChangeArrowheads="1"/>
          </p:cNvSpPr>
          <p:nvPr/>
        </p:nvSpPr>
        <p:spPr bwMode="auto">
          <a:xfrm>
            <a:off x="8198296" y="4920952"/>
            <a:ext cx="838200" cy="381000"/>
          </a:xfrm>
          <a:prstGeom prst="wedgeEllipseCallout">
            <a:avLst>
              <a:gd name="adj1" fmla="val -67616"/>
              <a:gd name="adj2" fmla="val -85000"/>
            </a:avLst>
          </a:prstGeom>
          <a:solidFill>
            <a:srgbClr val="00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0000"/>
                </a:solidFill>
                <a:latin typeface="Arial" charset="0"/>
              </a:rPr>
              <a:t>S10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C7A68-532D-4A87-ACDF-FDBBE7F07227}" type="slidenum">
              <a:rPr lang="en-US"/>
              <a:pPr/>
              <a:t>3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Inventory Control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905000"/>
            <a:ext cx="7239000" cy="4114800"/>
          </a:xfrm>
        </p:spPr>
        <p:txBody>
          <a:bodyPr/>
          <a:lstStyle/>
          <a:p>
            <a:r>
              <a:rPr lang="en-US" sz="2800"/>
              <a:t>All the items are stored in warehouses</a:t>
            </a:r>
            <a:endParaRPr lang="en-US" sz="2800" b="1">
              <a:solidFill>
                <a:srgbClr val="009900"/>
              </a:solidFill>
            </a:endParaRPr>
          </a:p>
          <a:p>
            <a:pPr lvl="1"/>
            <a:r>
              <a:rPr lang="en-US" sz="2400"/>
              <a:t>A warehouse is a </a:t>
            </a:r>
            <a:r>
              <a:rPr lang="en-US" sz="2400" b="1"/>
              <a:t>physical place</a:t>
            </a:r>
            <a:r>
              <a:rPr lang="en-US" sz="2400"/>
              <a:t> where goods are kept</a:t>
            </a:r>
          </a:p>
          <a:p>
            <a:r>
              <a:rPr lang="en-US" sz="2800"/>
              <a:t>Any change in a quantity of an item  in a warehouse is made through an </a:t>
            </a:r>
            <a:r>
              <a:rPr lang="en-US" sz="2800" b="1">
                <a:solidFill>
                  <a:srgbClr val="009900"/>
                </a:solidFill>
              </a:rPr>
              <a:t>inventory transaction</a:t>
            </a:r>
          </a:p>
          <a:p>
            <a:pPr lvl="1"/>
            <a:r>
              <a:rPr lang="en-US" sz="2400"/>
              <a:t>manual</a:t>
            </a:r>
          </a:p>
          <a:p>
            <a:pPr lvl="1"/>
            <a:r>
              <a:rPr lang="en-US" sz="2400"/>
              <a:t>automatic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00C0E-741F-4F5E-84A2-3E4D5DC5BDE5}" type="slidenum">
              <a:rPr lang="en-US"/>
              <a:pPr/>
              <a:t>4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Inventory status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1428750" algn="l"/>
              </a:tabLst>
            </a:pPr>
            <a:r>
              <a:rPr lang="en-US" sz="2800"/>
              <a:t>In a warehouse, items can have several status ; two main status:</a:t>
            </a:r>
          </a:p>
          <a:p>
            <a:pPr>
              <a:tabLst>
                <a:tab pos="1428750" algn="l"/>
              </a:tabLst>
            </a:pPr>
            <a:r>
              <a:rPr lang="en-US" sz="2800">
                <a:solidFill>
                  <a:srgbClr val="009900"/>
                </a:solidFill>
              </a:rPr>
              <a:t>AVAIL =</a:t>
            </a:r>
            <a:r>
              <a:rPr lang="en-US" sz="2800"/>
              <a:t> good is available</a:t>
            </a:r>
          </a:p>
          <a:p>
            <a:pPr>
              <a:tabLst>
                <a:tab pos="1428750" algn="l"/>
              </a:tabLst>
            </a:pPr>
            <a:r>
              <a:rPr lang="en-US" sz="2800">
                <a:solidFill>
                  <a:srgbClr val="009900"/>
                </a:solidFill>
              </a:rPr>
              <a:t>RESV 	=</a:t>
            </a:r>
            <a:r>
              <a:rPr lang="en-US" sz="2800"/>
              <a:t> reserved for production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1F612-7EEE-47FB-8DC7-9A1676768348}" type="slidenum">
              <a:rPr lang="en-US"/>
              <a:pPr/>
              <a:t>5</a:t>
            </a:fld>
            <a:endParaRPr lang="en-US"/>
          </a:p>
        </p:txBody>
      </p:sp>
      <p:sp>
        <p:nvSpPr>
          <p:cNvPr id="3789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7772400" cy="1143000"/>
          </a:xfrm>
        </p:spPr>
        <p:txBody>
          <a:bodyPr/>
          <a:lstStyle/>
          <a:p>
            <a:r>
              <a:rPr lang="en-US"/>
              <a:t>Many types of inventory transactions</a:t>
            </a:r>
          </a:p>
        </p:txBody>
      </p:sp>
      <p:sp>
        <p:nvSpPr>
          <p:cNvPr id="3789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1143000" algn="l"/>
              </a:tabLst>
            </a:pPr>
            <a:r>
              <a:rPr lang="en-US" sz="2800" dirty="0"/>
              <a:t>IN : 	physical inventory counting</a:t>
            </a:r>
          </a:p>
          <a:p>
            <a:pPr>
              <a:tabLst>
                <a:tab pos="1143000" algn="l"/>
              </a:tabLst>
            </a:pPr>
            <a:r>
              <a:rPr lang="en-US" sz="2800" dirty="0"/>
              <a:t>OR :	vendor order receipt</a:t>
            </a:r>
          </a:p>
          <a:p>
            <a:pPr>
              <a:tabLst>
                <a:tab pos="1143000" algn="l"/>
              </a:tabLst>
            </a:pPr>
            <a:r>
              <a:rPr lang="en-US" sz="2800" dirty="0"/>
              <a:t>AI : issue from Available</a:t>
            </a:r>
          </a:p>
          <a:p>
            <a:pPr>
              <a:tabLst>
                <a:tab pos="1143000" algn="l"/>
              </a:tabLst>
            </a:pPr>
            <a:r>
              <a:rPr lang="en-US" sz="2800" dirty="0"/>
              <a:t>RR : receipt into Reserved for production</a:t>
            </a:r>
          </a:p>
          <a:p>
            <a:pPr>
              <a:tabLst>
                <a:tab pos="1143000" algn="l"/>
              </a:tabLst>
            </a:pPr>
            <a:r>
              <a:rPr lang="en-US" sz="2800" dirty="0"/>
              <a:t>RI : issue from Reserved for production</a:t>
            </a:r>
          </a:p>
          <a:p>
            <a:pPr>
              <a:tabLst>
                <a:tab pos="1143000" algn="l"/>
              </a:tabLst>
            </a:pPr>
            <a:r>
              <a:rPr lang="en-US" sz="2800" dirty="0"/>
              <a:t>AR : receipt into Available</a:t>
            </a:r>
          </a:p>
          <a:p>
            <a:pPr>
              <a:tabLst>
                <a:tab pos="1143000" algn="l"/>
              </a:tabLst>
            </a:pPr>
            <a:r>
              <a:rPr lang="en-US" sz="2800" dirty="0"/>
              <a:t>OI : issue for sales order shipment</a:t>
            </a:r>
          </a:p>
          <a:p>
            <a:pPr>
              <a:tabLst>
                <a:tab pos="1143000" algn="l"/>
              </a:tabLst>
            </a:pPr>
            <a:r>
              <a:rPr lang="en-US" sz="2800" dirty="0"/>
              <a:t>etc.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0808"/>
            <a:ext cx="8536354" cy="3274492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DFB4E-BC49-41F3-B5A4-3B6E99FCAB31}" type="slidenum">
              <a:rPr lang="en-US"/>
              <a:pPr/>
              <a:t>6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519864" cy="1143000"/>
          </a:xfrm>
        </p:spPr>
        <p:txBody>
          <a:bodyPr/>
          <a:lstStyle/>
          <a:p>
            <a:r>
              <a:rPr lang="en-US" sz="4000" dirty="0"/>
              <a:t>Physical Inventory Counting Entry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295400" y="990600"/>
            <a:ext cx="6775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9900"/>
                </a:solidFill>
              </a:rPr>
              <a:t>Access: </a:t>
            </a:r>
            <a:r>
              <a:rPr lang="en-US">
                <a:solidFill>
                  <a:srgbClr val="000099"/>
                </a:solidFill>
              </a:rPr>
              <a:t>Logistics</a:t>
            </a:r>
            <a:r>
              <a:rPr lang="en-US">
                <a:solidFill>
                  <a:srgbClr val="009900"/>
                </a:solidFill>
              </a:rPr>
              <a:t> menu, </a:t>
            </a:r>
            <a:r>
              <a:rPr lang="en-US">
                <a:solidFill>
                  <a:srgbClr val="000099"/>
                </a:solidFill>
              </a:rPr>
              <a:t>Physical Inventory Counting</a:t>
            </a:r>
            <a:r>
              <a:rPr lang="en-US">
                <a:solidFill>
                  <a:srgbClr val="009900"/>
                </a:solidFill>
              </a:rPr>
              <a:t> option</a:t>
            </a:r>
          </a:p>
        </p:txBody>
      </p:sp>
      <p:sp>
        <p:nvSpPr>
          <p:cNvPr id="8" name="AutoShape 12"/>
          <p:cNvSpPr>
            <a:spLocks noChangeArrowheads="1"/>
          </p:cNvSpPr>
          <p:nvPr/>
        </p:nvSpPr>
        <p:spPr bwMode="auto">
          <a:xfrm>
            <a:off x="4786314" y="2214554"/>
            <a:ext cx="3505200" cy="714380"/>
          </a:xfrm>
          <a:prstGeom prst="wedgeRoundRectCallout">
            <a:avLst>
              <a:gd name="adj1" fmla="val -80982"/>
              <a:gd name="adj2" fmla="val 6859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indent="19050" algn="ctr"/>
            <a:r>
              <a:rPr lang="en-US" b="1" smtClean="0">
                <a:latin typeface="Arial" charset="0"/>
              </a:rPr>
              <a:t>1. Select warehouse WHMAG</a:t>
            </a:r>
            <a:endParaRPr lang="en-US" b="1">
              <a:latin typeface="Arial" charset="0"/>
            </a:endParaRPr>
          </a:p>
        </p:txBody>
      </p:sp>
      <p:sp>
        <p:nvSpPr>
          <p:cNvPr id="9" name="AutoShape 14"/>
          <p:cNvSpPr>
            <a:spLocks noChangeArrowheads="1"/>
          </p:cNvSpPr>
          <p:nvPr/>
        </p:nvSpPr>
        <p:spPr bwMode="auto">
          <a:xfrm>
            <a:off x="1000100" y="1714488"/>
            <a:ext cx="1483668" cy="457200"/>
          </a:xfrm>
          <a:prstGeom prst="wedgeRoundRectCallout">
            <a:avLst>
              <a:gd name="adj1" fmla="val 55272"/>
              <a:gd name="adj2" fmla="val 14452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b="1" smtClean="0">
                <a:latin typeface="Arial" charset="0"/>
              </a:rPr>
              <a:t>4. Validate</a:t>
            </a:r>
            <a:endParaRPr lang="en-US" b="1">
              <a:latin typeface="Arial" charset="0"/>
            </a:endParaRPr>
          </a:p>
        </p:txBody>
      </p:sp>
      <p:sp>
        <p:nvSpPr>
          <p:cNvPr id="10" name="AutoShape 12"/>
          <p:cNvSpPr>
            <a:spLocks noChangeArrowheads="1"/>
          </p:cNvSpPr>
          <p:nvPr/>
        </p:nvSpPr>
        <p:spPr bwMode="auto">
          <a:xfrm>
            <a:off x="755576" y="5373216"/>
            <a:ext cx="2286016" cy="714380"/>
          </a:xfrm>
          <a:prstGeom prst="wedgeRoundRectCallout">
            <a:avLst>
              <a:gd name="adj1" fmla="val -35061"/>
              <a:gd name="adj2" fmla="val -34418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indent="19050" algn="ctr"/>
            <a:r>
              <a:rPr lang="en-US" b="1" smtClean="0">
                <a:latin typeface="Arial" charset="0"/>
              </a:rPr>
              <a:t>2. Select each item</a:t>
            </a:r>
            <a:endParaRPr lang="en-US" b="1">
              <a:latin typeface="Arial" charset="0"/>
            </a:endParaRP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4644008" y="3645024"/>
            <a:ext cx="3505200" cy="357190"/>
          </a:xfrm>
          <a:prstGeom prst="wedgeRoundRectCallout">
            <a:avLst>
              <a:gd name="adj1" fmla="val -82261"/>
              <a:gd name="adj2" fmla="val 3596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indent="19050" algn="ctr"/>
            <a:r>
              <a:rPr lang="en-US" b="1" smtClean="0">
                <a:latin typeface="Arial" charset="0"/>
              </a:rPr>
              <a:t>3. Enter quantity compted</a:t>
            </a:r>
            <a:endParaRPr lang="en-US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 autoUpdateAnimBg="0"/>
      <p:bldP spid="9" grpId="0" animBg="1" autoUpdateAnimBg="0"/>
      <p:bldP spid="10" grpId="0" animBg="1" autoUpdateAnimBg="0"/>
      <p:bldP spid="11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C9B4-A630-4B20-8249-306B7EE610E8}" type="slidenum">
              <a:rPr lang="en-US"/>
              <a:pPr/>
              <a:t>7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893175" cy="1143000"/>
          </a:xfrm>
        </p:spPr>
        <p:txBody>
          <a:bodyPr/>
          <a:lstStyle/>
          <a:p>
            <a:r>
              <a:rPr lang="en-US"/>
              <a:t>Inventory Inquiry per Warehouse</a:t>
            </a:r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7" y="1556792"/>
            <a:ext cx="8591253" cy="3600400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0D024-28FB-4BCC-BBB0-276A1DB42A7B}" type="slidenum">
              <a:rPr lang="en-US"/>
              <a:pPr/>
              <a:t>8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/>
          <a:lstStyle/>
          <a:p>
            <a:r>
              <a:rPr lang="en-US"/>
              <a:t>Inventory Inquiry per Item</a:t>
            </a:r>
          </a:p>
        </p:txBody>
      </p:sp>
      <p:pic>
        <p:nvPicPr>
          <p:cNvPr id="3482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19" y="1772816"/>
            <a:ext cx="8573873" cy="3240360"/>
          </a:xfrm>
          <a:prstGeom prst="rect">
            <a:avLst/>
          </a:prstGeom>
          <a:noFill/>
          <a:ln w="9525">
            <a:solidFill>
              <a:srgbClr val="3399FF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4B56A-54B6-4904-842B-A54AD838D39B}" type="slidenum">
              <a:rPr lang="en-US"/>
              <a:pPr/>
              <a:t>9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End of session 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lude4">
  <a:themeElements>
    <a:clrScheme name="prelude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lude4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lude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lude4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lude4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Office\Modèles\Modèles de présentation\prelude4.pot</Template>
  <TotalTime>3810</TotalTime>
  <Words>204</Words>
  <Application>Microsoft Office PowerPoint</Application>
  <PresentationFormat>Affichage à l'écran (4:3)</PresentationFormat>
  <Paragraphs>77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prelude4</vt:lpstr>
      <vt:lpstr>e-Prelude.com</vt:lpstr>
      <vt:lpstr>Software Information Chart</vt:lpstr>
      <vt:lpstr>Inventory Control</vt:lpstr>
      <vt:lpstr>Inventory status</vt:lpstr>
      <vt:lpstr>Many types of inventory transactions</vt:lpstr>
      <vt:lpstr>Physical Inventory Counting Entry</vt:lpstr>
      <vt:lpstr>Inventory Inquiry per Warehouse</vt:lpstr>
      <vt:lpstr>Inventory Inquiry per Item</vt:lpstr>
      <vt:lpstr>End of session 4</vt:lpstr>
    </vt:vector>
  </TitlesOfParts>
  <Company>Groupe HEC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Prélude Production 4</dc:title>
  <dc:creator>Gérard Baglin</dc:creator>
  <cp:lastModifiedBy>GERARD</cp:lastModifiedBy>
  <cp:revision>54</cp:revision>
  <dcterms:created xsi:type="dcterms:W3CDTF">1998-11-02T15:40:36Z</dcterms:created>
  <dcterms:modified xsi:type="dcterms:W3CDTF">2017-01-08T16:54:09Z</dcterms:modified>
</cp:coreProperties>
</file>