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36"/>
  </p:notesMasterIdLst>
  <p:sldIdLst>
    <p:sldId id="256" r:id="rId2"/>
    <p:sldId id="270" r:id="rId3"/>
    <p:sldId id="271" r:id="rId4"/>
    <p:sldId id="272" r:id="rId5"/>
    <p:sldId id="273" r:id="rId6"/>
    <p:sldId id="308" r:id="rId7"/>
    <p:sldId id="309" r:id="rId8"/>
    <p:sldId id="291" r:id="rId9"/>
    <p:sldId id="310" r:id="rId10"/>
    <p:sldId id="278" r:id="rId11"/>
    <p:sldId id="269" r:id="rId12"/>
    <p:sldId id="299" r:id="rId13"/>
    <p:sldId id="283" r:id="rId14"/>
    <p:sldId id="301" r:id="rId15"/>
    <p:sldId id="302" r:id="rId16"/>
    <p:sldId id="292" r:id="rId17"/>
    <p:sldId id="262" r:id="rId18"/>
    <p:sldId id="282" r:id="rId19"/>
    <p:sldId id="284" r:id="rId20"/>
    <p:sldId id="293" r:id="rId21"/>
    <p:sldId id="294" r:id="rId22"/>
    <p:sldId id="295" r:id="rId23"/>
    <p:sldId id="300" r:id="rId24"/>
    <p:sldId id="296" r:id="rId25"/>
    <p:sldId id="297" r:id="rId26"/>
    <p:sldId id="307" r:id="rId27"/>
    <p:sldId id="312" r:id="rId28"/>
    <p:sldId id="311" r:id="rId29"/>
    <p:sldId id="305" r:id="rId30"/>
    <p:sldId id="298" r:id="rId31"/>
    <p:sldId id="304" r:id="rId32"/>
    <p:sldId id="313" r:id="rId33"/>
    <p:sldId id="303" r:id="rId34"/>
    <p:sldId id="306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E5FCFF"/>
    <a:srgbClr val="009900"/>
    <a:srgbClr val="33CC33"/>
    <a:srgbClr val="00FFCC"/>
    <a:srgbClr val="006600"/>
    <a:srgbClr val="00FF00"/>
    <a:srgbClr val="FFFF66"/>
    <a:srgbClr val="FF99FF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500" y="-96"/>
      </p:cViewPr>
      <p:guideLst>
        <p:guide orient="horz" pos="4319"/>
        <p:guide pos="206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8" d="100"/>
          <a:sy n="28" d="100"/>
        </p:scale>
        <p:origin x="-126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0"/>
            <a:r>
              <a:rPr lang="fr-FR" smtClean="0"/>
              <a:t>Deuxième niveau</a:t>
            </a:r>
          </a:p>
          <a:p>
            <a:pPr lvl="0"/>
            <a:r>
              <a:rPr lang="fr-FR" smtClean="0"/>
              <a:t>Troisième niveau</a:t>
            </a:r>
          </a:p>
          <a:p>
            <a:pPr lvl="0"/>
            <a:r>
              <a:rPr lang="fr-FR" smtClean="0"/>
              <a:t>Quatrième niveau</a:t>
            </a:r>
          </a:p>
          <a:p>
            <a:pPr lvl="0"/>
            <a:r>
              <a:rPr lang="fr-FR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F0E47757-21DE-4369-9E05-75012C74BBBE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E9496A-996B-4BB8-B874-90F9F9A7D5EA}" type="slidenum">
              <a:rPr lang="fr-FR"/>
              <a:pPr/>
              <a:t>4</a:t>
            </a:fld>
            <a:endParaRPr lang="fr-FR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 gestion sur stock de type “mini-maxi” est très peu utilsée sauf pour les articles de faible valeur comme les consommables</a:t>
            </a:r>
          </a:p>
          <a:p>
            <a:r>
              <a:rPr lang="en-US"/>
              <a:t>ex : film étirables, huile de coupe ...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EFEBCF-FE3E-42A3-AC41-EED57938C1C0}" type="slidenum">
              <a:rPr lang="fr-FR"/>
              <a:pPr/>
              <a:t>6</a:t>
            </a:fld>
            <a:endParaRPr lang="fr-FR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La procédure de planification se déroulera en deux phases :</a:t>
            </a:r>
          </a:p>
          <a:p>
            <a:r>
              <a:rPr lang="fr-FR"/>
              <a:t>- niveau MPS (produits finis)</a:t>
            </a:r>
          </a:p>
          <a:p>
            <a:r>
              <a:rPr lang="fr-FR"/>
              <a:t>- validation manuelle des ordres proposés</a:t>
            </a:r>
          </a:p>
          <a:p>
            <a:r>
              <a:rPr lang="fr-FR"/>
              <a:t>- niveau MRP (tous les autres articles)</a:t>
            </a:r>
          </a:p>
          <a:p>
            <a:r>
              <a:rPr lang="fr-FR"/>
              <a:t>- validation manuelle des ordres proposés</a:t>
            </a:r>
          </a:p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1E7A23-785E-447A-9D2D-2BD6927302C9}" type="slidenum">
              <a:rPr lang="fr-FR"/>
              <a:pPr/>
              <a:t>12</a:t>
            </a:fld>
            <a:endParaRPr lang="fr-FR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La gamme décrit le processus pour passer d’un niveau de la nomenclature au niveau supérieur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8515D7-AF06-4711-A30E-45ECCBF7DB02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148335-0EB9-4CE6-A872-FCDEDF71006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E6B2B9-8C7B-4328-96EE-563AF291F570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1FB69-F9F3-4BD3-BC30-E6714952502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343650" y="0"/>
            <a:ext cx="2114550" cy="60960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191250" cy="60960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F7E1E7-B3BD-4BD8-92AD-F642A3A41245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05644-E140-4EBD-98B1-54461FD6ECB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CA07C5-676A-4BF2-8DC6-96619C0D244C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E615C-FF1A-4C37-A710-6AFE9B67CEC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894902-3E22-4EFC-9559-8777060CA28E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7D3D1F-AB7B-47A1-ABA6-4FDCF94A409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504067-06CD-454C-9DED-F98612FAB30E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DCFE7-B2A6-4FC7-9A80-018B14D7249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D6FEB-C1C9-4F88-9568-AC53001171DB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0CB385-BE6E-4CC1-90F6-292674DF6BA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70CFA-4317-445A-9BF5-0604979C31C6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23A73-670B-4202-AC23-AF45AEC2EC2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DE3E90-9A9D-491D-BC49-0EE94786A1FD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E5BE7-403A-4564-8004-B3901CBF31E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C4B0A9-8819-43DD-9E2D-6D9D72305CF8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8D5C2-089D-4C14-A8D1-50648C6CC38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D6100-11FD-4C3F-BDB0-A68BC41E4CDF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19DE7-4B4B-44F3-A168-ACB8BF63FFB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 du masque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</a:defRPr>
            </a:lvl1pPr>
          </a:lstStyle>
          <a:p>
            <a:fld id="{DA9A0C0D-3F5F-4456-8A08-CA80E2F38727}" type="datetime1">
              <a:rPr lang="en-US"/>
              <a:pPr/>
              <a:t>1/7/2017</a:t>
            </a:fld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j-lt"/>
              </a:defRPr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j-lt"/>
              </a:defRPr>
            </a:lvl1pPr>
          </a:lstStyle>
          <a:p>
            <a:fld id="{E6B9CCD8-3A2B-4DDB-B04B-8DA559F01AE3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 sz="4400" dirty="0" smtClean="0">
                <a:solidFill>
                  <a:srgbClr val="000099"/>
                </a:solidFill>
              </a:rPr>
              <a:t>e-Prelude.com</a:t>
            </a:r>
            <a:endParaRPr lang="fr-FR" sz="4400" dirty="0">
              <a:solidFill>
                <a:srgbClr val="000099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9900"/>
                </a:solidFill>
              </a:rPr>
              <a:t>Tour - session 6</a:t>
            </a:r>
            <a:endParaRPr lang="fr-FR" dirty="0">
              <a:solidFill>
                <a:srgbClr val="009900"/>
              </a:solidFill>
            </a:endParaRPr>
          </a:p>
          <a:p>
            <a:endParaRPr lang="fr-FR" dirty="0">
              <a:solidFill>
                <a:srgbClr val="009900"/>
              </a:solidFill>
            </a:endParaRPr>
          </a:p>
          <a:p>
            <a:r>
              <a:rPr lang="fr-FR" dirty="0"/>
              <a:t>Production Planning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23366-F193-4CC6-B544-9A591743088D}" type="slidenum">
              <a:rPr lang="en-US"/>
              <a:pPr/>
              <a:t>10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solidFill>
                  <a:srgbClr val="000099"/>
                </a:solidFill>
              </a:rPr>
              <a:t>Lot sizing decisions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0772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009900"/>
                </a:solidFill>
              </a:rPr>
              <a:t>Goal:</a:t>
            </a:r>
          </a:p>
          <a:p>
            <a:pPr lvl="1">
              <a:lnSpc>
                <a:spcPct val="90000"/>
              </a:lnSpc>
            </a:pPr>
            <a:r>
              <a:rPr lang="en-US"/>
              <a:t>Avoid creating too many work or requisition orders in a short period of time</a:t>
            </a:r>
          </a:p>
          <a:p>
            <a:pPr lvl="1">
              <a:lnSpc>
                <a:spcPct val="90000"/>
              </a:lnSpc>
            </a:pPr>
            <a:r>
              <a:rPr lang="en-US"/>
              <a:t>Thus reduce the number of production orders releases or purchase orders</a:t>
            </a:r>
          </a:p>
          <a:p>
            <a:pPr marL="1162050" lvl="2">
              <a:lnSpc>
                <a:spcPct val="90000"/>
              </a:lnSpc>
            </a:pPr>
            <a:r>
              <a:rPr lang="en-US"/>
              <a:t>which generate fixes costs (clerical work, changeover time, transportation, …)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009900"/>
                </a:solidFill>
              </a:rPr>
              <a:t>but...</a:t>
            </a:r>
          </a:p>
          <a:p>
            <a:pPr lvl="1">
              <a:lnSpc>
                <a:spcPct val="90000"/>
              </a:lnSpc>
            </a:pPr>
            <a:r>
              <a:rPr lang="en-US"/>
              <a:t>creation of inventory</a:t>
            </a:r>
          </a:p>
          <a:p>
            <a:pPr marL="1162050" lvl="2">
              <a:lnSpc>
                <a:spcPct val="90000"/>
              </a:lnSpc>
              <a:buFontTx/>
              <a:buNone/>
            </a:pPr>
            <a:r>
              <a:rPr lang="en-US"/>
              <a:t>(because a requirement is anticipated)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5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28800"/>
            <a:ext cx="8820472" cy="3404151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0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96AF5-D3B7-4B08-B063-00A5083DE1E0}" type="slidenum">
              <a:rPr lang="en-US"/>
              <a:pPr/>
              <a:t>11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1143000"/>
          </a:xfrm>
        </p:spPr>
        <p:txBody>
          <a:bodyPr/>
          <a:lstStyle/>
          <a:p>
            <a:r>
              <a:rPr lang="en-US" sz="3600">
                <a:solidFill>
                  <a:srgbClr val="000099"/>
                </a:solidFill>
              </a:rPr>
              <a:t>Item Management Parameters</a:t>
            </a: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6659563" y="2133600"/>
            <a:ext cx="2362200" cy="762000"/>
          </a:xfrm>
          <a:prstGeom prst="wedgeRoundRectCallout">
            <a:avLst>
              <a:gd name="adj1" fmla="val -150606"/>
              <a:gd name="adj2" fmla="val 10770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/>
              <a:t>1 - Select the Reorder policy</a:t>
            </a:r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>
            <a:off x="6553200" y="3429000"/>
            <a:ext cx="2362200" cy="990600"/>
          </a:xfrm>
          <a:prstGeom prst="wedgeRoundRectCallout">
            <a:avLst>
              <a:gd name="adj1" fmla="val -134074"/>
              <a:gd name="adj2" fmla="val -3830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/>
              <a:t>2 - </a:t>
            </a:r>
            <a:r>
              <a:rPr lang="en-US"/>
              <a:t>Select </a:t>
            </a:r>
            <a:r>
              <a:rPr lang="en-US" sz="1800"/>
              <a:t>the lot sizing rule</a:t>
            </a:r>
          </a:p>
        </p:txBody>
      </p:sp>
      <p:sp>
        <p:nvSpPr>
          <p:cNvPr id="18441" name="AutoShape 9"/>
          <p:cNvSpPr>
            <a:spLocks noChangeArrowheads="1"/>
          </p:cNvSpPr>
          <p:nvPr/>
        </p:nvSpPr>
        <p:spPr bwMode="auto">
          <a:xfrm>
            <a:off x="4355976" y="4941168"/>
            <a:ext cx="3406775" cy="585788"/>
          </a:xfrm>
          <a:prstGeom prst="wedgeRoundRectCallout">
            <a:avLst>
              <a:gd name="adj1" fmla="val -73856"/>
              <a:gd name="adj2" fmla="val -16951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/>
              <a:t>3- Specify the production lead time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295400" y="990600"/>
            <a:ext cx="52261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Item Reorder Policy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250825" y="1341438"/>
            <a:ext cx="1524000" cy="609600"/>
          </a:xfrm>
          <a:prstGeom prst="wedgeRoundRectCallout">
            <a:avLst>
              <a:gd name="adj1" fmla="val 105139"/>
              <a:gd name="adj2" fmla="val 149134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/>
              <a:t>4- </a:t>
            </a:r>
            <a:r>
              <a:rPr lang="en-US" dirty="0"/>
              <a:t>Validate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 autoUpdateAnimBg="0"/>
      <p:bldP spid="18440" grpId="0" animBg="1" autoUpdateAnimBg="0"/>
      <p:bldP spid="18441" grpId="0" animBg="1" autoUpdateAnimBg="0"/>
      <p:bldP spid="13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2964-A7C7-46B7-8FC6-27B890F7BF25}" type="slidenum">
              <a:rPr lang="en-US"/>
              <a:pPr/>
              <a:t>12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370888" cy="10668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solidFill>
                  <a:srgbClr val="000099"/>
                </a:solidFill>
              </a:rPr>
              <a:t>A production process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4792663" y="2209800"/>
            <a:ext cx="1604962" cy="4572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0"/>
              <a:t>Sub-assembly</a:t>
            </a:r>
          </a:p>
          <a:p>
            <a:pPr algn="ctr"/>
            <a:r>
              <a:rPr lang="en-US" b="0"/>
              <a:t> SA 1</a:t>
            </a:r>
            <a:endParaRPr lang="en-US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169863" y="2176463"/>
            <a:ext cx="990600" cy="50641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0"/>
              <a:t>Material</a:t>
            </a:r>
          </a:p>
          <a:p>
            <a:pPr algn="ctr"/>
            <a:r>
              <a:rPr lang="en-US" b="0"/>
              <a:t> X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168275" y="3406775"/>
            <a:ext cx="990600" cy="50641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0"/>
              <a:t>Material</a:t>
            </a:r>
          </a:p>
          <a:p>
            <a:pPr algn="ctr"/>
            <a:r>
              <a:rPr lang="en-US" b="0"/>
              <a:t>Y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2057400" y="2765425"/>
            <a:ext cx="1284288" cy="447675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0"/>
              <a:t>Part</a:t>
            </a:r>
          </a:p>
          <a:p>
            <a:pPr algn="ctr"/>
            <a:r>
              <a:rPr lang="en-US" b="0"/>
              <a:t> A</a:t>
            </a:r>
            <a:endParaRPr lang="en-US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1978025" y="3830638"/>
            <a:ext cx="1363663" cy="512762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0"/>
              <a:t>Part</a:t>
            </a:r>
          </a:p>
          <a:p>
            <a:pPr algn="ctr"/>
            <a:r>
              <a:rPr lang="en-US" b="0"/>
              <a:t> B</a:t>
            </a: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7848600" y="3178175"/>
            <a:ext cx="1066800" cy="6207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/>
              <a:t>Finished good</a:t>
            </a: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4792663" y="3265488"/>
            <a:ext cx="1604962" cy="4572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0"/>
              <a:t>Sub-assembly</a:t>
            </a:r>
          </a:p>
          <a:p>
            <a:pPr algn="ctr"/>
            <a:r>
              <a:rPr lang="en-US" b="0"/>
              <a:t> SA 2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4787900" y="4365625"/>
            <a:ext cx="1604963" cy="4572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0"/>
              <a:t>Sub-assembly</a:t>
            </a:r>
          </a:p>
          <a:p>
            <a:pPr algn="ctr"/>
            <a:r>
              <a:rPr lang="en-US" b="0"/>
              <a:t> SA 3</a:t>
            </a:r>
          </a:p>
        </p:txBody>
      </p:sp>
      <p:grpSp>
        <p:nvGrpSpPr>
          <p:cNvPr id="54283" name="Group 11"/>
          <p:cNvGrpSpPr>
            <a:grpSpLocks/>
          </p:cNvGrpSpPr>
          <p:nvPr/>
        </p:nvGrpSpPr>
        <p:grpSpPr bwMode="auto">
          <a:xfrm rot="-5400000">
            <a:off x="7134225" y="3071813"/>
            <a:ext cx="304800" cy="914400"/>
            <a:chOff x="432" y="2736"/>
            <a:chExt cx="192" cy="576"/>
          </a:xfrm>
        </p:grpSpPr>
        <p:sp>
          <p:nvSpPr>
            <p:cNvPr id="54284" name="Oval 12"/>
            <p:cNvSpPr>
              <a:spLocks noChangeArrowheads="1"/>
            </p:cNvSpPr>
            <p:nvPr/>
          </p:nvSpPr>
          <p:spPr bwMode="auto">
            <a:xfrm>
              <a:off x="432" y="3120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54285" name="Oval 13"/>
            <p:cNvSpPr>
              <a:spLocks noChangeArrowheads="1"/>
            </p:cNvSpPr>
            <p:nvPr/>
          </p:nvSpPr>
          <p:spPr bwMode="auto">
            <a:xfrm>
              <a:off x="432" y="2928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54286" name="Oval 14"/>
            <p:cNvSpPr>
              <a:spLocks noChangeArrowheads="1"/>
            </p:cNvSpPr>
            <p:nvPr/>
          </p:nvSpPr>
          <p:spPr bwMode="auto">
            <a:xfrm>
              <a:off x="432" y="2736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54287" name="AutoShape 15"/>
            <p:cNvSpPr>
              <a:spLocks noChangeArrowheads="1"/>
            </p:cNvSpPr>
            <p:nvPr/>
          </p:nvSpPr>
          <p:spPr bwMode="auto">
            <a:xfrm>
              <a:off x="432" y="2736"/>
              <a:ext cx="192" cy="576"/>
            </a:xfrm>
            <a:prstGeom prst="roundRect">
              <a:avLst>
                <a:gd name="adj" fmla="val 16667"/>
              </a:avLst>
            </a:prstGeom>
            <a:solidFill>
              <a:srgbClr val="FFFF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</p:grpSp>
      <p:grpSp>
        <p:nvGrpSpPr>
          <p:cNvPr id="54288" name="Group 16"/>
          <p:cNvGrpSpPr>
            <a:grpSpLocks/>
          </p:cNvGrpSpPr>
          <p:nvPr/>
        </p:nvGrpSpPr>
        <p:grpSpPr bwMode="auto">
          <a:xfrm rot="-5400000">
            <a:off x="3967163" y="3086100"/>
            <a:ext cx="304800" cy="914400"/>
            <a:chOff x="432" y="2736"/>
            <a:chExt cx="192" cy="576"/>
          </a:xfrm>
        </p:grpSpPr>
        <p:sp>
          <p:nvSpPr>
            <p:cNvPr id="54289" name="Oval 17"/>
            <p:cNvSpPr>
              <a:spLocks noChangeArrowheads="1"/>
            </p:cNvSpPr>
            <p:nvPr/>
          </p:nvSpPr>
          <p:spPr bwMode="auto">
            <a:xfrm>
              <a:off x="432" y="3120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54290" name="Oval 18"/>
            <p:cNvSpPr>
              <a:spLocks noChangeArrowheads="1"/>
            </p:cNvSpPr>
            <p:nvPr/>
          </p:nvSpPr>
          <p:spPr bwMode="auto">
            <a:xfrm>
              <a:off x="432" y="2928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54291" name="Oval 19"/>
            <p:cNvSpPr>
              <a:spLocks noChangeArrowheads="1"/>
            </p:cNvSpPr>
            <p:nvPr/>
          </p:nvSpPr>
          <p:spPr bwMode="auto">
            <a:xfrm>
              <a:off x="432" y="2736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54292" name="AutoShape 20"/>
            <p:cNvSpPr>
              <a:spLocks noChangeArrowheads="1"/>
            </p:cNvSpPr>
            <p:nvPr/>
          </p:nvSpPr>
          <p:spPr bwMode="auto">
            <a:xfrm>
              <a:off x="432" y="2736"/>
              <a:ext cx="192" cy="576"/>
            </a:xfrm>
            <a:prstGeom prst="roundRect">
              <a:avLst>
                <a:gd name="adj" fmla="val 16667"/>
              </a:avLst>
            </a:prstGeom>
            <a:solidFill>
              <a:srgbClr val="FFFF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</p:grpSp>
      <p:grpSp>
        <p:nvGrpSpPr>
          <p:cNvPr id="54293" name="Group 21"/>
          <p:cNvGrpSpPr>
            <a:grpSpLocks/>
          </p:cNvGrpSpPr>
          <p:nvPr/>
        </p:nvGrpSpPr>
        <p:grpSpPr bwMode="auto">
          <a:xfrm rot="-5400000">
            <a:off x="1368425" y="2563813"/>
            <a:ext cx="304800" cy="914400"/>
            <a:chOff x="432" y="2736"/>
            <a:chExt cx="192" cy="576"/>
          </a:xfrm>
        </p:grpSpPr>
        <p:sp>
          <p:nvSpPr>
            <p:cNvPr id="54294" name="Oval 22"/>
            <p:cNvSpPr>
              <a:spLocks noChangeArrowheads="1"/>
            </p:cNvSpPr>
            <p:nvPr/>
          </p:nvSpPr>
          <p:spPr bwMode="auto">
            <a:xfrm>
              <a:off x="432" y="3120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54295" name="Oval 23"/>
            <p:cNvSpPr>
              <a:spLocks noChangeArrowheads="1"/>
            </p:cNvSpPr>
            <p:nvPr/>
          </p:nvSpPr>
          <p:spPr bwMode="auto">
            <a:xfrm>
              <a:off x="432" y="2928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54296" name="Oval 24"/>
            <p:cNvSpPr>
              <a:spLocks noChangeArrowheads="1"/>
            </p:cNvSpPr>
            <p:nvPr/>
          </p:nvSpPr>
          <p:spPr bwMode="auto">
            <a:xfrm>
              <a:off x="432" y="2736"/>
              <a:ext cx="192" cy="192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54297" name="AutoShape 25"/>
            <p:cNvSpPr>
              <a:spLocks noChangeArrowheads="1"/>
            </p:cNvSpPr>
            <p:nvPr/>
          </p:nvSpPr>
          <p:spPr bwMode="auto">
            <a:xfrm>
              <a:off x="432" y="2736"/>
              <a:ext cx="192" cy="576"/>
            </a:xfrm>
            <a:prstGeom prst="roundRect">
              <a:avLst>
                <a:gd name="adj" fmla="val 16667"/>
              </a:avLst>
            </a:prstGeom>
            <a:solidFill>
              <a:srgbClr val="FFFF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</p:grpSp>
      <p:sp>
        <p:nvSpPr>
          <p:cNvPr id="54298" name="Line 26"/>
          <p:cNvSpPr>
            <a:spLocks noChangeShapeType="1"/>
          </p:cNvSpPr>
          <p:nvPr/>
        </p:nvSpPr>
        <p:spPr bwMode="auto">
          <a:xfrm>
            <a:off x="6624638" y="24384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299" name="Line 27"/>
          <p:cNvSpPr>
            <a:spLocks noChangeShapeType="1"/>
          </p:cNvSpPr>
          <p:nvPr/>
        </p:nvSpPr>
        <p:spPr bwMode="auto">
          <a:xfrm>
            <a:off x="6394450" y="2436813"/>
            <a:ext cx="23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00" name="Line 28"/>
          <p:cNvSpPr>
            <a:spLocks noChangeShapeType="1"/>
          </p:cNvSpPr>
          <p:nvPr/>
        </p:nvSpPr>
        <p:spPr bwMode="auto">
          <a:xfrm>
            <a:off x="6381750" y="3497263"/>
            <a:ext cx="461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01" name="Line 29"/>
          <p:cNvSpPr>
            <a:spLocks noChangeShapeType="1"/>
          </p:cNvSpPr>
          <p:nvPr/>
        </p:nvSpPr>
        <p:spPr bwMode="auto">
          <a:xfrm>
            <a:off x="7754938" y="3551238"/>
            <a:ext cx="109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02" name="Line 30"/>
          <p:cNvSpPr>
            <a:spLocks noChangeShapeType="1"/>
          </p:cNvSpPr>
          <p:nvPr/>
        </p:nvSpPr>
        <p:spPr bwMode="auto">
          <a:xfrm>
            <a:off x="6424613" y="4643438"/>
            <a:ext cx="23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03" name="Line 31"/>
          <p:cNvSpPr>
            <a:spLocks noChangeShapeType="1"/>
          </p:cNvSpPr>
          <p:nvPr/>
        </p:nvSpPr>
        <p:spPr bwMode="auto">
          <a:xfrm>
            <a:off x="3497263" y="2925763"/>
            <a:ext cx="0" cy="1184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04" name="Line 32"/>
          <p:cNvSpPr>
            <a:spLocks noChangeShapeType="1"/>
          </p:cNvSpPr>
          <p:nvPr/>
        </p:nvSpPr>
        <p:spPr bwMode="auto">
          <a:xfrm>
            <a:off x="3505200" y="3535363"/>
            <a:ext cx="141288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05" name="Line 33"/>
          <p:cNvSpPr>
            <a:spLocks noChangeShapeType="1"/>
          </p:cNvSpPr>
          <p:nvPr/>
        </p:nvSpPr>
        <p:spPr bwMode="auto">
          <a:xfrm>
            <a:off x="3344863" y="2933700"/>
            <a:ext cx="160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06" name="Line 34"/>
          <p:cNvSpPr>
            <a:spLocks noChangeShapeType="1"/>
          </p:cNvSpPr>
          <p:nvPr/>
        </p:nvSpPr>
        <p:spPr bwMode="auto">
          <a:xfrm>
            <a:off x="3344863" y="40989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07" name="Line 35"/>
          <p:cNvSpPr>
            <a:spLocks noChangeShapeType="1"/>
          </p:cNvSpPr>
          <p:nvPr/>
        </p:nvSpPr>
        <p:spPr bwMode="auto">
          <a:xfrm>
            <a:off x="4579938" y="3551238"/>
            <a:ext cx="220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08" name="Line 36"/>
          <p:cNvSpPr>
            <a:spLocks noChangeShapeType="1"/>
          </p:cNvSpPr>
          <p:nvPr/>
        </p:nvSpPr>
        <p:spPr bwMode="auto">
          <a:xfrm>
            <a:off x="735013" y="2681288"/>
            <a:ext cx="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09" name="Line 37"/>
          <p:cNvSpPr>
            <a:spLocks noChangeShapeType="1"/>
          </p:cNvSpPr>
          <p:nvPr/>
        </p:nvSpPr>
        <p:spPr bwMode="auto">
          <a:xfrm flipV="1">
            <a:off x="735013" y="2951163"/>
            <a:ext cx="3270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10" name="Line 38"/>
          <p:cNvSpPr>
            <a:spLocks noChangeShapeType="1"/>
          </p:cNvSpPr>
          <p:nvPr/>
        </p:nvSpPr>
        <p:spPr bwMode="auto">
          <a:xfrm flipH="1">
            <a:off x="720725" y="3040063"/>
            <a:ext cx="3175" cy="347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11" name="Line 39"/>
          <p:cNvSpPr>
            <a:spLocks noChangeShapeType="1"/>
          </p:cNvSpPr>
          <p:nvPr/>
        </p:nvSpPr>
        <p:spPr bwMode="auto">
          <a:xfrm>
            <a:off x="731838" y="3051175"/>
            <a:ext cx="327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12" name="Line 40"/>
          <p:cNvSpPr>
            <a:spLocks noChangeShapeType="1"/>
          </p:cNvSpPr>
          <p:nvPr/>
        </p:nvSpPr>
        <p:spPr bwMode="auto">
          <a:xfrm>
            <a:off x="1973263" y="3035300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13" name="Text Box 41"/>
          <p:cNvSpPr txBox="1">
            <a:spLocks noChangeArrowheads="1"/>
          </p:cNvSpPr>
          <p:nvPr/>
        </p:nvSpPr>
        <p:spPr bwMode="auto">
          <a:xfrm>
            <a:off x="6756400" y="5454650"/>
            <a:ext cx="124301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/>
            <a:r>
              <a:rPr lang="en-US" sz="2400" b="0">
                <a:solidFill>
                  <a:schemeClr val="accent2"/>
                </a:solidFill>
              </a:rPr>
              <a:t>Routing</a:t>
            </a:r>
          </a:p>
        </p:txBody>
      </p:sp>
      <p:sp>
        <p:nvSpPr>
          <p:cNvPr id="54314" name="Line 42"/>
          <p:cNvSpPr>
            <a:spLocks noChangeShapeType="1"/>
          </p:cNvSpPr>
          <p:nvPr/>
        </p:nvSpPr>
        <p:spPr bwMode="auto">
          <a:xfrm flipV="1">
            <a:off x="7400925" y="3702050"/>
            <a:ext cx="0" cy="1700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3592513" y="5407025"/>
            <a:ext cx="124301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/>
            <a:r>
              <a:rPr lang="en-US" sz="2400" b="0">
                <a:solidFill>
                  <a:schemeClr val="accent2"/>
                </a:solidFill>
              </a:rPr>
              <a:t>Routing</a:t>
            </a:r>
          </a:p>
        </p:txBody>
      </p:sp>
      <p:sp>
        <p:nvSpPr>
          <p:cNvPr id="54316" name="Text Box 44"/>
          <p:cNvSpPr txBox="1">
            <a:spLocks noChangeArrowheads="1"/>
          </p:cNvSpPr>
          <p:nvPr/>
        </p:nvSpPr>
        <p:spPr bwMode="auto">
          <a:xfrm>
            <a:off x="777875" y="5405438"/>
            <a:ext cx="124301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/>
            <a:r>
              <a:rPr lang="en-US" sz="2400" b="0">
                <a:solidFill>
                  <a:schemeClr val="accent2"/>
                </a:solidFill>
              </a:rPr>
              <a:t>Routing</a:t>
            </a:r>
          </a:p>
        </p:txBody>
      </p:sp>
      <p:sp>
        <p:nvSpPr>
          <p:cNvPr id="54317" name="Line 45"/>
          <p:cNvSpPr>
            <a:spLocks noChangeShapeType="1"/>
          </p:cNvSpPr>
          <p:nvPr/>
        </p:nvSpPr>
        <p:spPr bwMode="auto">
          <a:xfrm flipV="1">
            <a:off x="1524000" y="32004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54318" name="Line 46"/>
          <p:cNvSpPr>
            <a:spLocks noChangeShapeType="1"/>
          </p:cNvSpPr>
          <p:nvPr/>
        </p:nvSpPr>
        <p:spPr bwMode="auto">
          <a:xfrm flipV="1">
            <a:off x="4191000" y="36576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878E0-78CE-418B-BD19-4F43339896C4}" type="slidenum">
              <a:rPr lang="en-US"/>
              <a:pPr/>
              <a:t>13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Production planning steps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952750" y="1676400"/>
            <a:ext cx="2990850" cy="38576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Requirements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914400" y="2757488"/>
            <a:ext cx="2990850" cy="385762"/>
          </a:xfrm>
          <a:prstGeom prst="rect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Planned Work Orders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190500" y="2057400"/>
            <a:ext cx="234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>
                <a:solidFill>
                  <a:srgbClr val="009900"/>
                </a:solidFill>
              </a:rPr>
              <a:t>Manufactured items</a:t>
            </a:r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2952750" y="2224088"/>
            <a:ext cx="2990850" cy="385762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MRP calculation</a:t>
            </a:r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914400" y="3290888"/>
            <a:ext cx="2990850" cy="385762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Conversion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914400" y="3824288"/>
            <a:ext cx="2990850" cy="385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Firm Work Orders</a:t>
            </a:r>
          </a:p>
        </p:txBody>
      </p:sp>
      <p:sp>
        <p:nvSpPr>
          <p:cNvPr id="36874" name="AutoShape 10"/>
          <p:cNvSpPr>
            <a:spLocks noChangeArrowheads="1"/>
          </p:cNvSpPr>
          <p:nvPr/>
        </p:nvSpPr>
        <p:spPr bwMode="auto">
          <a:xfrm>
            <a:off x="914400" y="4343400"/>
            <a:ext cx="2990850" cy="38576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Order release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914400" y="4876800"/>
            <a:ext cx="2990850" cy="385763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Open Work Orders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5029200" y="2743200"/>
            <a:ext cx="2990850" cy="385763"/>
          </a:xfrm>
          <a:prstGeom prst="rect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Planned requisition orders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6438900" y="2057400"/>
            <a:ext cx="2012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>
                <a:solidFill>
                  <a:srgbClr val="009900"/>
                </a:solidFill>
              </a:rPr>
              <a:t>Purchased items</a:t>
            </a:r>
          </a:p>
        </p:txBody>
      </p:sp>
      <p:sp>
        <p:nvSpPr>
          <p:cNvPr id="36880" name="AutoShape 16"/>
          <p:cNvSpPr>
            <a:spLocks noChangeArrowheads="1"/>
          </p:cNvSpPr>
          <p:nvPr/>
        </p:nvSpPr>
        <p:spPr bwMode="auto">
          <a:xfrm>
            <a:off x="5029200" y="3276600"/>
            <a:ext cx="2990850" cy="38576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Conversion</a:t>
            </a:r>
          </a:p>
        </p:txBody>
      </p:sp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5029200" y="3810000"/>
            <a:ext cx="2990850" cy="3857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Firm requisition orders</a:t>
            </a:r>
          </a:p>
        </p:txBody>
      </p:sp>
      <p:sp>
        <p:nvSpPr>
          <p:cNvPr id="36882" name="AutoShape 18"/>
          <p:cNvSpPr>
            <a:spLocks noChangeArrowheads="1"/>
          </p:cNvSpPr>
          <p:nvPr/>
        </p:nvSpPr>
        <p:spPr bwMode="auto">
          <a:xfrm>
            <a:off x="5029200" y="4343400"/>
            <a:ext cx="2990850" cy="38576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Purchase order entry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5029200" y="4876800"/>
            <a:ext cx="2990850" cy="385763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Purchase Orders</a:t>
            </a:r>
          </a:p>
        </p:txBody>
      </p:sp>
      <p:sp>
        <p:nvSpPr>
          <p:cNvPr id="36884" name="AutoShape 20"/>
          <p:cNvSpPr>
            <a:spLocks noChangeArrowheads="1"/>
          </p:cNvSpPr>
          <p:nvPr/>
        </p:nvSpPr>
        <p:spPr bwMode="auto">
          <a:xfrm>
            <a:off x="533400" y="3048000"/>
            <a:ext cx="304800" cy="1066800"/>
          </a:xfrm>
          <a:prstGeom prst="curvedRightArrow">
            <a:avLst>
              <a:gd name="adj1" fmla="val 70000"/>
              <a:gd name="adj2" fmla="val 140000"/>
              <a:gd name="adj3" fmla="val 333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85" name="AutoShape 21"/>
          <p:cNvSpPr>
            <a:spLocks noChangeArrowheads="1"/>
          </p:cNvSpPr>
          <p:nvPr/>
        </p:nvSpPr>
        <p:spPr bwMode="auto">
          <a:xfrm>
            <a:off x="8077200" y="3049588"/>
            <a:ext cx="304800" cy="1065212"/>
          </a:xfrm>
          <a:prstGeom prst="curvedLeftArrow">
            <a:avLst>
              <a:gd name="adj1" fmla="val 69896"/>
              <a:gd name="adj2" fmla="val 139792"/>
              <a:gd name="adj3" fmla="val 333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86" name="AutoShape 22"/>
          <p:cNvSpPr>
            <a:spLocks noChangeArrowheads="1"/>
          </p:cNvSpPr>
          <p:nvPr/>
        </p:nvSpPr>
        <p:spPr bwMode="auto">
          <a:xfrm>
            <a:off x="533400" y="4114800"/>
            <a:ext cx="304800" cy="1066800"/>
          </a:xfrm>
          <a:prstGeom prst="curvedRightArrow">
            <a:avLst>
              <a:gd name="adj1" fmla="val 70000"/>
              <a:gd name="adj2" fmla="val 140000"/>
              <a:gd name="adj3" fmla="val 333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87" name="AutoShape 23"/>
          <p:cNvSpPr>
            <a:spLocks noChangeArrowheads="1"/>
          </p:cNvSpPr>
          <p:nvPr/>
        </p:nvSpPr>
        <p:spPr bwMode="auto">
          <a:xfrm>
            <a:off x="914400" y="5405438"/>
            <a:ext cx="2990850" cy="385762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Execution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914400" y="5938838"/>
            <a:ext cx="2990850" cy="385762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Closed Work Orders</a:t>
            </a:r>
          </a:p>
        </p:txBody>
      </p:sp>
      <p:sp>
        <p:nvSpPr>
          <p:cNvPr id="36889" name="AutoShape 25"/>
          <p:cNvSpPr>
            <a:spLocks noChangeArrowheads="1"/>
          </p:cNvSpPr>
          <p:nvPr/>
        </p:nvSpPr>
        <p:spPr bwMode="auto">
          <a:xfrm>
            <a:off x="5029200" y="5405438"/>
            <a:ext cx="2990850" cy="385762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Receipt</a:t>
            </a:r>
          </a:p>
        </p:txBody>
      </p:sp>
      <p:sp>
        <p:nvSpPr>
          <p:cNvPr id="36890" name="Rectangle 26"/>
          <p:cNvSpPr>
            <a:spLocks noChangeArrowheads="1"/>
          </p:cNvSpPr>
          <p:nvPr/>
        </p:nvSpPr>
        <p:spPr bwMode="auto">
          <a:xfrm>
            <a:off x="5029200" y="5938838"/>
            <a:ext cx="2990850" cy="385762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Closed Purchase Orders</a:t>
            </a:r>
          </a:p>
        </p:txBody>
      </p:sp>
      <p:sp>
        <p:nvSpPr>
          <p:cNvPr id="36891" name="AutoShape 27"/>
          <p:cNvSpPr>
            <a:spLocks noChangeArrowheads="1"/>
          </p:cNvSpPr>
          <p:nvPr/>
        </p:nvSpPr>
        <p:spPr bwMode="auto">
          <a:xfrm>
            <a:off x="533400" y="5181600"/>
            <a:ext cx="304800" cy="1066800"/>
          </a:xfrm>
          <a:prstGeom prst="curvedRightArrow">
            <a:avLst>
              <a:gd name="adj1" fmla="val 70000"/>
              <a:gd name="adj2" fmla="val 140000"/>
              <a:gd name="adj3" fmla="val 333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92" name="AutoShape 28"/>
          <p:cNvSpPr>
            <a:spLocks noChangeArrowheads="1"/>
          </p:cNvSpPr>
          <p:nvPr/>
        </p:nvSpPr>
        <p:spPr bwMode="auto">
          <a:xfrm>
            <a:off x="8077200" y="4116388"/>
            <a:ext cx="304800" cy="1065212"/>
          </a:xfrm>
          <a:prstGeom prst="curvedLeftArrow">
            <a:avLst>
              <a:gd name="adj1" fmla="val 69896"/>
              <a:gd name="adj2" fmla="val 139792"/>
              <a:gd name="adj3" fmla="val 333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6893" name="AutoShape 29"/>
          <p:cNvSpPr>
            <a:spLocks noChangeArrowheads="1"/>
          </p:cNvSpPr>
          <p:nvPr/>
        </p:nvSpPr>
        <p:spPr bwMode="auto">
          <a:xfrm>
            <a:off x="8077200" y="5183188"/>
            <a:ext cx="304800" cy="1065212"/>
          </a:xfrm>
          <a:prstGeom prst="curvedLeftArrow">
            <a:avLst>
              <a:gd name="adj1" fmla="val 69896"/>
              <a:gd name="adj2" fmla="val 139792"/>
              <a:gd name="adj3" fmla="val 333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C5756-EEBC-431A-913B-00B863E79ACF}" type="slidenum">
              <a:rPr lang="en-US"/>
              <a:pPr/>
              <a:t>14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Successive Work Order status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533400" y="1600200"/>
            <a:ext cx="1905000" cy="609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Planned WO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2438400" y="2819400"/>
            <a:ext cx="1905000" cy="6096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Firm WO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4419600" y="4038600"/>
            <a:ext cx="1905000" cy="609600"/>
          </a:xfrm>
          <a:prstGeom prst="rect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Open WO</a:t>
            </a:r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6400800" y="5334000"/>
            <a:ext cx="1905000" cy="60960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Closed WO</a:t>
            </a:r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 rot="2449342">
            <a:off x="1981200" y="22860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9400" name="AutoShape 8"/>
          <p:cNvSpPr>
            <a:spLocks noChangeArrowheads="1"/>
          </p:cNvSpPr>
          <p:nvPr/>
        </p:nvSpPr>
        <p:spPr bwMode="auto">
          <a:xfrm rot="2449342">
            <a:off x="3886200" y="35052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 rot="2449342">
            <a:off x="5867400" y="47244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19DF9-24C6-4ADA-B70A-CDC4DCE4724B}" type="slidenum">
              <a:rPr lang="en-US"/>
              <a:pPr/>
              <a:t>15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153400" cy="1143000"/>
          </a:xfrm>
        </p:spPr>
        <p:txBody>
          <a:bodyPr/>
          <a:lstStyle/>
          <a:p>
            <a:r>
              <a:rPr lang="en-US" sz="3600">
                <a:solidFill>
                  <a:srgbClr val="000099"/>
                </a:solidFill>
              </a:rPr>
              <a:t>Work order status depending on the time horizon</a:t>
            </a:r>
          </a:p>
        </p:txBody>
      </p:sp>
      <p:sp>
        <p:nvSpPr>
          <p:cNvPr id="60419" name="Line 3"/>
          <p:cNvSpPr>
            <a:spLocks noChangeShapeType="1"/>
          </p:cNvSpPr>
          <p:nvPr/>
        </p:nvSpPr>
        <p:spPr bwMode="auto">
          <a:xfrm>
            <a:off x="228600" y="3048000"/>
            <a:ext cx="86106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5334000" y="2590800"/>
            <a:ext cx="2514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Planned WO</a:t>
            </a:r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3429000" y="2590800"/>
            <a:ext cx="1905000" cy="4572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Firm WO</a:t>
            </a:r>
          </a:p>
        </p:txBody>
      </p:sp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2209800" y="2590800"/>
            <a:ext cx="1219200" cy="457200"/>
          </a:xfrm>
          <a:prstGeom prst="rect">
            <a:avLst/>
          </a:prstGeom>
          <a:solidFill>
            <a:srgbClr val="00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Open WO</a:t>
            </a:r>
          </a:p>
        </p:txBody>
      </p:sp>
      <p:sp>
        <p:nvSpPr>
          <p:cNvPr id="60425" name="Rectangle 9"/>
          <p:cNvSpPr>
            <a:spLocks noChangeArrowheads="1"/>
          </p:cNvSpPr>
          <p:nvPr/>
        </p:nvSpPr>
        <p:spPr bwMode="auto">
          <a:xfrm>
            <a:off x="304800" y="2590800"/>
            <a:ext cx="1905000" cy="45720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chemeClr val="bg1"/>
                </a:solidFill>
              </a:rPr>
              <a:t>Closed WO</a:t>
            </a:r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7848600" y="21336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0427" name="Text Box 11"/>
          <p:cNvSpPr txBox="1">
            <a:spLocks noChangeArrowheads="1"/>
          </p:cNvSpPr>
          <p:nvPr/>
        </p:nvSpPr>
        <p:spPr bwMode="auto">
          <a:xfrm>
            <a:off x="7162800" y="3810000"/>
            <a:ext cx="1357313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MRP Calculation end date</a:t>
            </a:r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4445000" y="3810000"/>
            <a:ext cx="19256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WO Conversion end date</a:t>
            </a:r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>
            <a:off x="5334000" y="21336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429000" y="21336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2660650" y="3810000"/>
            <a:ext cx="14827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WO Release end date</a:t>
            </a:r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>
            <a:off x="2209800" y="21336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1495425" y="1720850"/>
            <a:ext cx="1392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Current date</a:t>
            </a:r>
          </a:p>
        </p:txBody>
      </p:sp>
      <p:sp>
        <p:nvSpPr>
          <p:cNvPr id="60434" name="Text Box 18"/>
          <p:cNvSpPr txBox="1">
            <a:spLocks noChangeArrowheads="1"/>
          </p:cNvSpPr>
          <p:nvPr/>
        </p:nvSpPr>
        <p:spPr bwMode="auto">
          <a:xfrm>
            <a:off x="8213725" y="3184525"/>
            <a:ext cx="603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056-7449-4549-88BE-E96E64A6EA4B}" type="slidenum">
              <a:rPr lang="en-US"/>
              <a:pPr/>
              <a:t>16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A calendar</a:t>
            </a:r>
          </a:p>
        </p:txBody>
      </p:sp>
      <p:grpSp>
        <p:nvGrpSpPr>
          <p:cNvPr id="46105" name="Group 25"/>
          <p:cNvGrpSpPr>
            <a:grpSpLocks/>
          </p:cNvGrpSpPr>
          <p:nvPr/>
        </p:nvGrpSpPr>
        <p:grpSpPr bwMode="auto">
          <a:xfrm>
            <a:off x="533400" y="5318125"/>
            <a:ext cx="8001000" cy="533400"/>
            <a:chOff x="336" y="1728"/>
            <a:chExt cx="5040" cy="336"/>
          </a:xfrm>
        </p:grpSpPr>
        <p:sp>
          <p:nvSpPr>
            <p:cNvPr id="46083" name="Rectangle 3"/>
            <p:cNvSpPr>
              <a:spLocks noChangeArrowheads="1"/>
            </p:cNvSpPr>
            <p:nvPr/>
          </p:nvSpPr>
          <p:spPr bwMode="auto">
            <a:xfrm>
              <a:off x="33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Mo</a:t>
              </a:r>
            </a:p>
          </p:txBody>
        </p:sp>
        <p:sp>
          <p:nvSpPr>
            <p:cNvPr id="46084" name="Rectangle 4"/>
            <p:cNvSpPr>
              <a:spLocks noChangeArrowheads="1"/>
            </p:cNvSpPr>
            <p:nvPr/>
          </p:nvSpPr>
          <p:spPr bwMode="auto">
            <a:xfrm>
              <a:off x="57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Tu</a:t>
              </a:r>
            </a:p>
          </p:txBody>
        </p:sp>
        <p:sp>
          <p:nvSpPr>
            <p:cNvPr id="46085" name="Rectangle 5"/>
            <p:cNvSpPr>
              <a:spLocks noChangeArrowheads="1"/>
            </p:cNvSpPr>
            <p:nvPr/>
          </p:nvSpPr>
          <p:spPr bwMode="auto">
            <a:xfrm>
              <a:off x="81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We</a:t>
              </a:r>
            </a:p>
          </p:txBody>
        </p:sp>
        <p:sp>
          <p:nvSpPr>
            <p:cNvPr id="46086" name="Rectangle 6"/>
            <p:cNvSpPr>
              <a:spLocks noChangeArrowheads="1"/>
            </p:cNvSpPr>
            <p:nvPr/>
          </p:nvSpPr>
          <p:spPr bwMode="auto">
            <a:xfrm>
              <a:off x="105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Th</a:t>
              </a:r>
            </a:p>
          </p:txBody>
        </p:sp>
        <p:sp>
          <p:nvSpPr>
            <p:cNvPr id="46087" name="Rectangle 7"/>
            <p:cNvSpPr>
              <a:spLocks noChangeArrowheads="1"/>
            </p:cNvSpPr>
            <p:nvPr/>
          </p:nvSpPr>
          <p:spPr bwMode="auto">
            <a:xfrm>
              <a:off x="129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Fr</a:t>
              </a:r>
            </a:p>
          </p:txBody>
        </p:sp>
        <p:sp>
          <p:nvSpPr>
            <p:cNvPr id="46088" name="Rectangle 8"/>
            <p:cNvSpPr>
              <a:spLocks noChangeArrowheads="1"/>
            </p:cNvSpPr>
            <p:nvPr/>
          </p:nvSpPr>
          <p:spPr bwMode="auto">
            <a:xfrm>
              <a:off x="1536" y="1728"/>
              <a:ext cx="240" cy="33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Sa</a:t>
              </a:r>
            </a:p>
          </p:txBody>
        </p:sp>
        <p:sp>
          <p:nvSpPr>
            <p:cNvPr id="46089" name="Rectangle 9"/>
            <p:cNvSpPr>
              <a:spLocks noChangeArrowheads="1"/>
            </p:cNvSpPr>
            <p:nvPr/>
          </p:nvSpPr>
          <p:spPr bwMode="auto">
            <a:xfrm>
              <a:off x="1776" y="1728"/>
              <a:ext cx="240" cy="33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Su</a:t>
              </a:r>
            </a:p>
          </p:txBody>
        </p:sp>
        <p:sp>
          <p:nvSpPr>
            <p:cNvPr id="46090" name="Rectangle 10"/>
            <p:cNvSpPr>
              <a:spLocks noChangeArrowheads="1"/>
            </p:cNvSpPr>
            <p:nvPr/>
          </p:nvSpPr>
          <p:spPr bwMode="auto">
            <a:xfrm>
              <a:off x="201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Mo</a:t>
              </a:r>
            </a:p>
          </p:txBody>
        </p:sp>
        <p:sp>
          <p:nvSpPr>
            <p:cNvPr id="46091" name="Rectangle 11"/>
            <p:cNvSpPr>
              <a:spLocks noChangeArrowheads="1"/>
            </p:cNvSpPr>
            <p:nvPr/>
          </p:nvSpPr>
          <p:spPr bwMode="auto">
            <a:xfrm>
              <a:off x="225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Tu</a:t>
              </a:r>
            </a:p>
          </p:txBody>
        </p:sp>
        <p:sp>
          <p:nvSpPr>
            <p:cNvPr id="46092" name="Rectangle 12"/>
            <p:cNvSpPr>
              <a:spLocks noChangeArrowheads="1"/>
            </p:cNvSpPr>
            <p:nvPr/>
          </p:nvSpPr>
          <p:spPr bwMode="auto">
            <a:xfrm>
              <a:off x="249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We</a:t>
              </a:r>
            </a:p>
          </p:txBody>
        </p:sp>
        <p:sp>
          <p:nvSpPr>
            <p:cNvPr id="46093" name="Rectangle 13"/>
            <p:cNvSpPr>
              <a:spLocks noChangeArrowheads="1"/>
            </p:cNvSpPr>
            <p:nvPr/>
          </p:nvSpPr>
          <p:spPr bwMode="auto">
            <a:xfrm>
              <a:off x="273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Th</a:t>
              </a:r>
            </a:p>
          </p:txBody>
        </p:sp>
        <p:sp>
          <p:nvSpPr>
            <p:cNvPr id="46094" name="Rectangle 14"/>
            <p:cNvSpPr>
              <a:spLocks noChangeArrowheads="1"/>
            </p:cNvSpPr>
            <p:nvPr/>
          </p:nvSpPr>
          <p:spPr bwMode="auto">
            <a:xfrm>
              <a:off x="297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Fr</a:t>
              </a:r>
            </a:p>
          </p:txBody>
        </p:sp>
        <p:sp>
          <p:nvSpPr>
            <p:cNvPr id="46095" name="Rectangle 15"/>
            <p:cNvSpPr>
              <a:spLocks noChangeArrowheads="1"/>
            </p:cNvSpPr>
            <p:nvPr/>
          </p:nvSpPr>
          <p:spPr bwMode="auto">
            <a:xfrm>
              <a:off x="3216" y="1728"/>
              <a:ext cx="240" cy="33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Sa</a:t>
              </a:r>
            </a:p>
          </p:txBody>
        </p:sp>
        <p:sp>
          <p:nvSpPr>
            <p:cNvPr id="46096" name="Rectangle 16"/>
            <p:cNvSpPr>
              <a:spLocks noChangeArrowheads="1"/>
            </p:cNvSpPr>
            <p:nvPr/>
          </p:nvSpPr>
          <p:spPr bwMode="auto">
            <a:xfrm>
              <a:off x="3456" y="1728"/>
              <a:ext cx="240" cy="33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Su</a:t>
              </a:r>
            </a:p>
          </p:txBody>
        </p:sp>
        <p:sp>
          <p:nvSpPr>
            <p:cNvPr id="46097" name="Rectangle 17"/>
            <p:cNvSpPr>
              <a:spLocks noChangeArrowheads="1"/>
            </p:cNvSpPr>
            <p:nvPr/>
          </p:nvSpPr>
          <p:spPr bwMode="auto">
            <a:xfrm>
              <a:off x="369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Mo</a:t>
              </a:r>
            </a:p>
          </p:txBody>
        </p:sp>
        <p:sp>
          <p:nvSpPr>
            <p:cNvPr id="46098" name="Rectangle 18"/>
            <p:cNvSpPr>
              <a:spLocks noChangeArrowheads="1"/>
            </p:cNvSpPr>
            <p:nvPr/>
          </p:nvSpPr>
          <p:spPr bwMode="auto">
            <a:xfrm>
              <a:off x="393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Tu</a:t>
              </a:r>
            </a:p>
          </p:txBody>
        </p:sp>
        <p:sp>
          <p:nvSpPr>
            <p:cNvPr id="46099" name="Rectangle 19"/>
            <p:cNvSpPr>
              <a:spLocks noChangeArrowheads="1"/>
            </p:cNvSpPr>
            <p:nvPr/>
          </p:nvSpPr>
          <p:spPr bwMode="auto">
            <a:xfrm>
              <a:off x="417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We</a:t>
              </a:r>
            </a:p>
          </p:txBody>
        </p:sp>
        <p:sp>
          <p:nvSpPr>
            <p:cNvPr id="46100" name="Rectangle 20"/>
            <p:cNvSpPr>
              <a:spLocks noChangeArrowheads="1"/>
            </p:cNvSpPr>
            <p:nvPr/>
          </p:nvSpPr>
          <p:spPr bwMode="auto">
            <a:xfrm>
              <a:off x="441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Th</a:t>
              </a:r>
            </a:p>
          </p:txBody>
        </p:sp>
        <p:sp>
          <p:nvSpPr>
            <p:cNvPr id="46101" name="Rectangle 21"/>
            <p:cNvSpPr>
              <a:spLocks noChangeArrowheads="1"/>
            </p:cNvSpPr>
            <p:nvPr/>
          </p:nvSpPr>
          <p:spPr bwMode="auto">
            <a:xfrm>
              <a:off x="4656" y="1728"/>
              <a:ext cx="240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Fr</a:t>
              </a:r>
            </a:p>
          </p:txBody>
        </p:sp>
        <p:sp>
          <p:nvSpPr>
            <p:cNvPr id="46102" name="Rectangle 22"/>
            <p:cNvSpPr>
              <a:spLocks noChangeArrowheads="1"/>
            </p:cNvSpPr>
            <p:nvPr/>
          </p:nvSpPr>
          <p:spPr bwMode="auto">
            <a:xfrm>
              <a:off x="4896" y="1728"/>
              <a:ext cx="240" cy="33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Sa</a:t>
              </a:r>
            </a:p>
          </p:txBody>
        </p:sp>
        <p:sp>
          <p:nvSpPr>
            <p:cNvPr id="46103" name="Rectangle 23"/>
            <p:cNvSpPr>
              <a:spLocks noChangeArrowheads="1"/>
            </p:cNvSpPr>
            <p:nvPr/>
          </p:nvSpPr>
          <p:spPr bwMode="auto">
            <a:xfrm>
              <a:off x="5136" y="1728"/>
              <a:ext cx="240" cy="33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Su</a:t>
              </a:r>
            </a:p>
          </p:txBody>
        </p:sp>
      </p:grpSp>
      <p:sp>
        <p:nvSpPr>
          <p:cNvPr id="46106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2743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/>
              <a:t>The plant calendar defines </a:t>
            </a:r>
            <a:r>
              <a:rPr lang="en-US" sz="2800" b="1">
                <a:solidFill>
                  <a:srgbClr val="006600"/>
                </a:solidFill>
              </a:rPr>
              <a:t>working days</a:t>
            </a:r>
          </a:p>
          <a:p>
            <a:pPr>
              <a:lnSpc>
                <a:spcPct val="80000"/>
              </a:lnSpc>
            </a:pPr>
            <a:r>
              <a:rPr lang="en-US" sz="2800" b="1"/>
              <a:t>Requirements offsets are calculated on working days</a:t>
            </a:r>
          </a:p>
          <a:p>
            <a:pPr>
              <a:lnSpc>
                <a:spcPct val="80000"/>
              </a:lnSpc>
            </a:pPr>
            <a:r>
              <a:rPr lang="en-US" sz="2800" b="1"/>
              <a:t>Example:</a:t>
            </a:r>
          </a:p>
          <a:p>
            <a:pPr lvl="1">
              <a:lnSpc>
                <a:spcPct val="80000"/>
              </a:lnSpc>
            </a:pPr>
            <a:r>
              <a:rPr lang="en-US" sz="2000" b="1">
                <a:solidFill>
                  <a:srgbClr val="000099"/>
                </a:solidFill>
              </a:rPr>
              <a:t>There is a requirement for item A with a lead time of 6 days for Wednesday of week 3</a:t>
            </a:r>
          </a:p>
          <a:p>
            <a:pPr lvl="1">
              <a:lnSpc>
                <a:spcPct val="80000"/>
              </a:lnSpc>
            </a:pPr>
            <a:r>
              <a:rPr lang="en-US" sz="2000" b="1">
                <a:solidFill>
                  <a:srgbClr val="000099"/>
                </a:solidFill>
              </a:rPr>
              <a:t>The release date is calculated by moving backward on the calendar of the number of days of the lead time</a:t>
            </a:r>
          </a:p>
        </p:txBody>
      </p: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533400" y="5911850"/>
            <a:ext cx="884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Week 1</a:t>
            </a:r>
          </a:p>
        </p:txBody>
      </p:sp>
      <p:sp>
        <p:nvSpPr>
          <p:cNvPr id="46108" name="Text Box 28"/>
          <p:cNvSpPr txBox="1">
            <a:spLocks noChangeArrowheads="1"/>
          </p:cNvSpPr>
          <p:nvPr/>
        </p:nvSpPr>
        <p:spPr bwMode="auto">
          <a:xfrm>
            <a:off x="3200400" y="5911850"/>
            <a:ext cx="884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Week 2</a:t>
            </a:r>
          </a:p>
        </p:txBody>
      </p:sp>
      <p:sp>
        <p:nvSpPr>
          <p:cNvPr id="46109" name="Text Box 29"/>
          <p:cNvSpPr txBox="1">
            <a:spLocks noChangeArrowheads="1"/>
          </p:cNvSpPr>
          <p:nvPr/>
        </p:nvSpPr>
        <p:spPr bwMode="auto">
          <a:xfrm>
            <a:off x="5867400" y="5911850"/>
            <a:ext cx="884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Week 3</a:t>
            </a:r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>
            <a:off x="6629400" y="4800600"/>
            <a:ext cx="0" cy="533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6111" name="Line 31"/>
          <p:cNvSpPr>
            <a:spLocks noChangeShapeType="1"/>
          </p:cNvSpPr>
          <p:nvPr/>
        </p:nvSpPr>
        <p:spPr bwMode="auto">
          <a:xfrm flipH="1" flipV="1">
            <a:off x="3595688" y="4953000"/>
            <a:ext cx="3033712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6112" name="Line 32"/>
          <p:cNvSpPr>
            <a:spLocks noChangeShapeType="1"/>
          </p:cNvSpPr>
          <p:nvPr/>
        </p:nvSpPr>
        <p:spPr bwMode="auto">
          <a:xfrm>
            <a:off x="3595688" y="4800600"/>
            <a:ext cx="0" cy="533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6113" name="Text Box 33"/>
          <p:cNvSpPr txBox="1">
            <a:spLocks noChangeArrowheads="1"/>
          </p:cNvSpPr>
          <p:nvPr/>
        </p:nvSpPr>
        <p:spPr bwMode="auto">
          <a:xfrm>
            <a:off x="4784725" y="4937125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6 days</a:t>
            </a:r>
          </a:p>
        </p:txBody>
      </p:sp>
      <p:sp>
        <p:nvSpPr>
          <p:cNvPr id="46114" name="Text Box 34"/>
          <p:cNvSpPr txBox="1">
            <a:spLocks noChangeArrowheads="1"/>
          </p:cNvSpPr>
          <p:nvPr/>
        </p:nvSpPr>
        <p:spPr bwMode="auto">
          <a:xfrm>
            <a:off x="5867400" y="4464050"/>
            <a:ext cx="1425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Requirement</a:t>
            </a:r>
          </a:p>
        </p:txBody>
      </p:sp>
      <p:sp>
        <p:nvSpPr>
          <p:cNvPr id="46115" name="Text Box 35"/>
          <p:cNvSpPr txBox="1">
            <a:spLocks noChangeArrowheads="1"/>
          </p:cNvSpPr>
          <p:nvPr/>
        </p:nvSpPr>
        <p:spPr bwMode="auto">
          <a:xfrm>
            <a:off x="3127375" y="4464050"/>
            <a:ext cx="950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</a:rPr>
              <a:t>Release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772816"/>
            <a:ext cx="4571404" cy="3920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505DE-39E1-4B57-BB12-AE52FAD275C8}" type="slidenum">
              <a:rPr lang="en-US"/>
              <a:pPr/>
              <a:t>17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000099"/>
                </a:solidFill>
              </a:rPr>
              <a:t>Materials Requirements Planning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115616" y="5877272"/>
            <a:ext cx="49895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Items are processed by increasing level order</a:t>
            </a: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6516688" y="1628775"/>
            <a:ext cx="2133600" cy="1371600"/>
          </a:xfrm>
          <a:prstGeom prst="wedgeRoundRectCallout">
            <a:avLst>
              <a:gd name="adj1" fmla="val -114210"/>
              <a:gd name="adj2" fmla="val 902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Specify a calculation end date to avoid  generating orders </a:t>
            </a:r>
            <a:br>
              <a:rPr lang="en-US"/>
            </a:br>
            <a:r>
              <a:rPr lang="en-US"/>
              <a:t>for far demands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1331640" y="1124744"/>
            <a:ext cx="636584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Material Requirements Planning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15D66-14E8-46C3-9DCD-6844A353EAF8}" type="slidenum">
              <a:rPr lang="en-US"/>
              <a:pPr/>
              <a:t>18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Planned Work Order List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331640" y="1124744"/>
            <a:ext cx="570168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Planned Work Order List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35850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8532440" cy="2581747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AFDF-3B66-45E8-B95C-FAD7E9498697}" type="slidenum">
              <a:rPr lang="en-US"/>
              <a:pPr/>
              <a:t>19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532813" cy="1143000"/>
          </a:xfrm>
        </p:spPr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The Planned Work Order window</a:t>
            </a:r>
          </a:p>
        </p:txBody>
      </p:sp>
      <p:pic>
        <p:nvPicPr>
          <p:cNvPr id="37900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16832"/>
            <a:ext cx="8748464" cy="423401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1331640" y="1124744"/>
            <a:ext cx="65208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Planned Work Order Maintenance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975D9-6E00-49D4-A3B4-E61A402542D0}" type="slidenum">
              <a:rPr lang="en-US"/>
              <a:pPr/>
              <a:t>2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solidFill>
                  <a:srgbClr val="000099"/>
                </a:solidFill>
              </a:rPr>
              <a:t>Production Planning Purpose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94688" cy="3276600"/>
          </a:xfrm>
        </p:spPr>
        <p:txBody>
          <a:bodyPr/>
          <a:lstStyle/>
          <a:p>
            <a:r>
              <a:rPr lang="en-US" sz="2800"/>
              <a:t>Satisfy customer orders</a:t>
            </a:r>
          </a:p>
          <a:p>
            <a:r>
              <a:rPr lang="en-US" sz="2800"/>
              <a:t>Place purchase orders to vendors</a:t>
            </a:r>
          </a:p>
          <a:p>
            <a:r>
              <a:rPr lang="en-US" sz="2800"/>
              <a:t>Insure a high capacity utilization</a:t>
            </a:r>
          </a:p>
          <a:p>
            <a:r>
              <a:rPr lang="en-US" sz="2800"/>
              <a:t>Aim to a minimum inventory level</a:t>
            </a:r>
          </a:p>
          <a:p>
            <a:r>
              <a:rPr lang="en-US" sz="2800"/>
              <a:t>Provide a work plan to the workshops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357838"/>
            <a:ext cx="7275195" cy="538353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C309-517B-4CCE-BF47-EC4DB25FF2A2}" type="slidenum">
              <a:rPr lang="en-US"/>
              <a:pPr/>
              <a:t>20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rgbClr val="000099"/>
                </a:solidFill>
              </a:rPr>
              <a:t>Item Master Schedule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3275856" y="5229200"/>
            <a:ext cx="4700326" cy="584775"/>
          </a:xfrm>
          <a:prstGeom prst="rect">
            <a:avLst/>
          </a:prstGeom>
          <a:solidFill>
            <a:srgbClr val="E5FC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Planned</a:t>
            </a:r>
            <a:r>
              <a:rPr lang="en-US" smtClean="0"/>
              <a:t> orders appear in the Master </a:t>
            </a:r>
            <a:r>
              <a:rPr lang="en-US" smtClean="0"/>
              <a:t>Schedule</a:t>
            </a:r>
            <a:endParaRPr lang="en-US" smtClean="0"/>
          </a:p>
          <a:p>
            <a:r>
              <a:rPr lang="en-US" smtClean="0"/>
              <a:t>Inventory Profile is </a:t>
            </a:r>
            <a:r>
              <a:rPr lang="en-US" smtClean="0"/>
              <a:t>updated</a:t>
            </a:r>
            <a:endParaRPr lang="en-US"/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1295400" y="990600"/>
            <a:ext cx="56477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Master Schedules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06DC4-D7F2-4049-B24E-BA1E7AE8C1A8}" type="slidenum">
              <a:rPr lang="en-US"/>
              <a:pPr/>
              <a:t>21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Scheduling and capacity utilization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4800600"/>
          </a:xfrm>
        </p:spPr>
        <p:txBody>
          <a:bodyPr/>
          <a:lstStyle/>
          <a:p>
            <a:r>
              <a:rPr lang="en-US" sz="2800"/>
              <a:t>WO are scheduled using </a:t>
            </a:r>
            <a:r>
              <a:rPr lang="en-US" sz="2800">
                <a:solidFill>
                  <a:srgbClr val="009900"/>
                </a:solidFill>
              </a:rPr>
              <a:t>infinite</a:t>
            </a:r>
            <a:r>
              <a:rPr lang="en-US" sz="2800"/>
              <a:t> </a:t>
            </a:r>
            <a:r>
              <a:rPr lang="en-US" sz="2800">
                <a:solidFill>
                  <a:srgbClr val="009900"/>
                </a:solidFill>
              </a:rPr>
              <a:t>capacity </a:t>
            </a:r>
            <a:r>
              <a:rPr lang="en-US" sz="2800"/>
              <a:t>loading</a:t>
            </a:r>
          </a:p>
          <a:p>
            <a:pPr lvl="1"/>
            <a:r>
              <a:rPr lang="en-US" sz="2400"/>
              <a:t>One after the previous without taking into account the number of available machines on the work center</a:t>
            </a:r>
            <a:endParaRPr lang="en-US"/>
          </a:p>
          <a:p>
            <a:r>
              <a:rPr lang="en-US" sz="2800"/>
              <a:t>Operations are placed with times calculated from the routings on work center time slots (calendar)</a:t>
            </a:r>
          </a:p>
          <a:p>
            <a:pPr lvl="1"/>
            <a:r>
              <a:rPr lang="en-US">
                <a:solidFill>
                  <a:srgbClr val="009900"/>
                </a:solidFill>
              </a:rPr>
              <a:t>forward</a:t>
            </a:r>
            <a:r>
              <a:rPr lang="en-US"/>
              <a:t> (starting from the release date)</a:t>
            </a:r>
          </a:p>
          <a:p>
            <a:pPr lvl="1"/>
            <a:r>
              <a:rPr lang="en-US">
                <a:solidFill>
                  <a:srgbClr val="009900"/>
                </a:solidFill>
              </a:rPr>
              <a:t>backward</a:t>
            </a:r>
            <a:r>
              <a:rPr lang="en-US"/>
              <a:t> (starting from the due date)</a:t>
            </a:r>
          </a:p>
          <a:p>
            <a:r>
              <a:rPr lang="en-US" sz="2800"/>
              <a:t>Work loads are cumulated on each time slot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6EB29-F06E-4873-975B-E43672CC371D}" type="slidenum">
              <a:rPr lang="en-US"/>
              <a:pPr/>
              <a:t>22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Work center schedules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371600" y="1524000"/>
            <a:ext cx="55832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/>
              <a:t>Using the calendar, determination of working time slots for each work center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15240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27432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39624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51816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64008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>
            <a:off x="1143000" y="24384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1143000" y="27432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15240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27432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39624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0193" name="Rectangle 17"/>
          <p:cNvSpPr>
            <a:spLocks noChangeArrowheads="1"/>
          </p:cNvSpPr>
          <p:nvPr/>
        </p:nvSpPr>
        <p:spPr bwMode="auto">
          <a:xfrm>
            <a:off x="51816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64008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0196" name="Line 20"/>
          <p:cNvSpPr>
            <a:spLocks noChangeShapeType="1"/>
          </p:cNvSpPr>
          <p:nvPr/>
        </p:nvSpPr>
        <p:spPr bwMode="auto">
          <a:xfrm>
            <a:off x="1143000" y="3429000"/>
            <a:ext cx="670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0197" name="Line 21"/>
          <p:cNvSpPr>
            <a:spLocks noChangeShapeType="1"/>
          </p:cNvSpPr>
          <p:nvPr/>
        </p:nvSpPr>
        <p:spPr bwMode="auto">
          <a:xfrm>
            <a:off x="1143000" y="3733800"/>
            <a:ext cx="670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304800" y="2438400"/>
            <a:ext cx="692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WC 1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304800" y="3429000"/>
            <a:ext cx="692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WC 2</a:t>
            </a:r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1219200" y="2863850"/>
            <a:ext cx="941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Mo 8:00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2438400" y="2863850"/>
            <a:ext cx="895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Tu 8:00</a:t>
            </a: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3657600" y="2863850"/>
            <a:ext cx="952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We 8:00</a:t>
            </a: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4876800" y="2863850"/>
            <a:ext cx="895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 8:00</a:t>
            </a: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6096000" y="2863850"/>
            <a:ext cx="850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Fr 8:00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6C91-89CA-436F-8FBA-7B1762821FBE}" type="slidenum">
              <a:rPr lang="en-US"/>
              <a:pPr/>
              <a:t>23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7772400" cy="1143000"/>
          </a:xfrm>
        </p:spPr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Scheduling of a Work Order</a:t>
            </a:r>
            <a:br>
              <a:rPr lang="en-US">
                <a:solidFill>
                  <a:srgbClr val="000099"/>
                </a:solidFill>
              </a:rPr>
            </a:br>
            <a:r>
              <a:rPr lang="en-US">
                <a:solidFill>
                  <a:srgbClr val="000099"/>
                </a:solidFill>
              </a:rPr>
              <a:t>Example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33705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400" b="1"/>
              <a:t>Release date: </a:t>
            </a:r>
            <a:r>
              <a:rPr lang="en-US" sz="2400" b="1">
                <a:solidFill>
                  <a:schemeClr val="accent2"/>
                </a:solidFill>
              </a:rPr>
              <a:t>Monday</a:t>
            </a:r>
          </a:p>
          <a:p>
            <a:pPr>
              <a:lnSpc>
                <a:spcPct val="120000"/>
              </a:lnSpc>
            </a:pPr>
            <a:r>
              <a:rPr lang="en-US" sz="2400" b="1"/>
              <a:t>Due date: </a:t>
            </a:r>
            <a:r>
              <a:rPr lang="en-US" sz="2400" b="1">
                <a:solidFill>
                  <a:schemeClr val="accent2"/>
                </a:solidFill>
              </a:rPr>
              <a:t>Friday</a:t>
            </a:r>
            <a:br>
              <a:rPr lang="en-US" sz="2400" b="1">
                <a:solidFill>
                  <a:schemeClr val="accent2"/>
                </a:solidFill>
              </a:rPr>
            </a:br>
            <a:r>
              <a:rPr lang="en-US" sz="2400" b="1"/>
              <a:t>(must be finished on </a:t>
            </a:r>
            <a:r>
              <a:rPr lang="en-US" sz="2400" b="1">
                <a:solidFill>
                  <a:schemeClr val="accent2"/>
                </a:solidFill>
              </a:rPr>
              <a:t>Thursday night</a:t>
            </a:r>
            <a:r>
              <a:rPr lang="en-US" sz="2400" b="1"/>
              <a:t>)</a:t>
            </a:r>
          </a:p>
          <a:p>
            <a:pPr>
              <a:lnSpc>
                <a:spcPct val="120000"/>
              </a:lnSpc>
            </a:pPr>
            <a:r>
              <a:rPr lang="en-US" sz="2400" b="1"/>
              <a:t>Operation 010 on WC 1, duration </a:t>
            </a:r>
            <a:r>
              <a:rPr lang="en-US" sz="2400" b="1">
                <a:solidFill>
                  <a:schemeClr val="accent2"/>
                </a:solidFill>
              </a:rPr>
              <a:t>10 hours</a:t>
            </a:r>
            <a:r>
              <a:rPr lang="en-US" sz="2400" b="1"/>
              <a:t> </a:t>
            </a:r>
            <a:br>
              <a:rPr lang="en-US" sz="2400" b="1"/>
            </a:br>
            <a:r>
              <a:rPr lang="en-US" sz="2400" b="1"/>
              <a:t>(setup time + run time) </a:t>
            </a:r>
            <a:br>
              <a:rPr lang="en-US" sz="2400" b="1"/>
            </a:br>
            <a:r>
              <a:rPr lang="en-US" sz="2400" b="1"/>
              <a:t>+ 3 hours for transfer</a:t>
            </a:r>
          </a:p>
          <a:p>
            <a:pPr>
              <a:lnSpc>
                <a:spcPct val="120000"/>
              </a:lnSpc>
            </a:pPr>
            <a:r>
              <a:rPr lang="en-US" sz="2400" b="1"/>
              <a:t>Operation 020 on WC 2, duration </a:t>
            </a:r>
            <a:r>
              <a:rPr lang="en-US" sz="2400" b="1">
                <a:solidFill>
                  <a:schemeClr val="accent2"/>
                </a:solidFill>
              </a:rPr>
              <a:t>12 hours</a:t>
            </a:r>
            <a:r>
              <a:rPr lang="en-US" sz="2400" b="1"/>
              <a:t> </a:t>
            </a:r>
            <a:br>
              <a:rPr lang="en-US" sz="2400" b="1"/>
            </a:br>
            <a:r>
              <a:rPr lang="en-US" sz="2400" b="1"/>
              <a:t>(setup time + run time) </a:t>
            </a:r>
            <a:br>
              <a:rPr lang="en-US" sz="2400" b="1"/>
            </a:br>
            <a:r>
              <a:rPr lang="en-US" sz="2400" b="1"/>
              <a:t>+ 3 hours for transfer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2B79-37D6-4AD1-854E-B5F91B6A102A}" type="slidenum">
              <a:rPr lang="en-US"/>
              <a:pPr/>
              <a:t>24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Forward scheduling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15240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27432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39624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51816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64008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1208" name="Line 8"/>
          <p:cNvSpPr>
            <a:spLocks noChangeShapeType="1"/>
          </p:cNvSpPr>
          <p:nvPr/>
        </p:nvSpPr>
        <p:spPr bwMode="auto">
          <a:xfrm>
            <a:off x="1143000" y="24384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1143000" y="27432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15240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27432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39624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51816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64008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>
            <a:off x="1143000" y="3429000"/>
            <a:ext cx="670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>
            <a:off x="1143000" y="3733800"/>
            <a:ext cx="670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304800" y="2438400"/>
            <a:ext cx="692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WC 1</a:t>
            </a:r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304800" y="3429000"/>
            <a:ext cx="692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WC 2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1219200" y="2863850"/>
            <a:ext cx="941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Mo 8:00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2438400" y="2863850"/>
            <a:ext cx="895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Tu 8:00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3657600" y="2863850"/>
            <a:ext cx="952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We 8:00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4876800" y="2863850"/>
            <a:ext cx="895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 8:00</a:t>
            </a:r>
          </a:p>
        </p:txBody>
      </p:sp>
      <p:sp>
        <p:nvSpPr>
          <p:cNvPr id="51223" name="Text Box 23"/>
          <p:cNvSpPr txBox="1">
            <a:spLocks noChangeArrowheads="1"/>
          </p:cNvSpPr>
          <p:nvPr/>
        </p:nvSpPr>
        <p:spPr bwMode="auto">
          <a:xfrm>
            <a:off x="6096000" y="2863850"/>
            <a:ext cx="850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Fr 8:00</a:t>
            </a:r>
          </a:p>
        </p:txBody>
      </p:sp>
      <p:sp>
        <p:nvSpPr>
          <p:cNvPr id="51225" name="Rectangle 25"/>
          <p:cNvSpPr>
            <a:spLocks noChangeArrowheads="1"/>
          </p:cNvSpPr>
          <p:nvPr/>
        </p:nvSpPr>
        <p:spPr bwMode="auto">
          <a:xfrm>
            <a:off x="1524000" y="4267200"/>
            <a:ext cx="8382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26" name="Rectangle 26"/>
          <p:cNvSpPr>
            <a:spLocks noChangeArrowheads="1"/>
          </p:cNvSpPr>
          <p:nvPr/>
        </p:nvSpPr>
        <p:spPr bwMode="auto">
          <a:xfrm>
            <a:off x="2362200" y="4267200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35" name="Text Box 35"/>
          <p:cNvSpPr txBox="1">
            <a:spLocks noChangeArrowheads="1"/>
          </p:cNvSpPr>
          <p:nvPr/>
        </p:nvSpPr>
        <p:spPr bwMode="auto">
          <a:xfrm>
            <a:off x="365125" y="4251325"/>
            <a:ext cx="919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Op. 010</a:t>
            </a:r>
          </a:p>
        </p:txBody>
      </p:sp>
      <p:sp>
        <p:nvSpPr>
          <p:cNvPr id="51237" name="Line 37"/>
          <p:cNvSpPr>
            <a:spLocks noChangeShapeType="1"/>
          </p:cNvSpPr>
          <p:nvPr/>
        </p:nvSpPr>
        <p:spPr bwMode="auto">
          <a:xfrm>
            <a:off x="1524000" y="22098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38" name="Text Box 38"/>
          <p:cNvSpPr txBox="1">
            <a:spLocks noChangeArrowheads="1"/>
          </p:cNvSpPr>
          <p:nvPr/>
        </p:nvSpPr>
        <p:spPr bwMode="auto">
          <a:xfrm>
            <a:off x="820738" y="1781175"/>
            <a:ext cx="1425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Release date</a:t>
            </a:r>
          </a:p>
        </p:txBody>
      </p:sp>
      <p:sp>
        <p:nvSpPr>
          <p:cNvPr id="51239" name="Line 39"/>
          <p:cNvSpPr>
            <a:spLocks noChangeShapeType="1"/>
          </p:cNvSpPr>
          <p:nvPr/>
        </p:nvSpPr>
        <p:spPr bwMode="auto">
          <a:xfrm>
            <a:off x="6019800" y="22098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40" name="Text Box 40"/>
          <p:cNvSpPr txBox="1">
            <a:spLocks noChangeArrowheads="1"/>
          </p:cNvSpPr>
          <p:nvPr/>
        </p:nvSpPr>
        <p:spPr bwMode="auto">
          <a:xfrm>
            <a:off x="5516563" y="1797050"/>
            <a:ext cx="1041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Due date</a:t>
            </a:r>
          </a:p>
        </p:txBody>
      </p:sp>
      <p:sp>
        <p:nvSpPr>
          <p:cNvPr id="51241" name="Line 41"/>
          <p:cNvSpPr>
            <a:spLocks noChangeShapeType="1"/>
          </p:cNvSpPr>
          <p:nvPr/>
        </p:nvSpPr>
        <p:spPr bwMode="auto">
          <a:xfrm>
            <a:off x="4572000" y="4343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1270" name="Group 70"/>
          <p:cNvGrpSpPr>
            <a:grpSpLocks/>
          </p:cNvGrpSpPr>
          <p:nvPr/>
        </p:nvGrpSpPr>
        <p:grpSpPr bwMode="auto">
          <a:xfrm>
            <a:off x="1524000" y="4267200"/>
            <a:ext cx="1447800" cy="762000"/>
            <a:chOff x="960" y="2688"/>
            <a:chExt cx="912" cy="480"/>
          </a:xfrm>
        </p:grpSpPr>
        <p:sp>
          <p:nvSpPr>
            <p:cNvPr id="51227" name="Rectangle 27"/>
            <p:cNvSpPr>
              <a:spLocks noChangeArrowheads="1"/>
            </p:cNvSpPr>
            <p:nvPr/>
          </p:nvSpPr>
          <p:spPr bwMode="auto">
            <a:xfrm>
              <a:off x="1728" y="2688"/>
              <a:ext cx="144" cy="192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42" name="Text Box 42"/>
            <p:cNvSpPr txBox="1">
              <a:spLocks noChangeArrowheads="1"/>
            </p:cNvSpPr>
            <p:nvPr/>
          </p:nvSpPr>
          <p:spPr bwMode="auto">
            <a:xfrm>
              <a:off x="1248" y="2956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10h</a:t>
              </a:r>
            </a:p>
          </p:txBody>
        </p:sp>
        <p:sp>
          <p:nvSpPr>
            <p:cNvPr id="51243" name="Line 43"/>
            <p:cNvSpPr>
              <a:spLocks noChangeShapeType="1"/>
            </p:cNvSpPr>
            <p:nvPr/>
          </p:nvSpPr>
          <p:spPr bwMode="auto">
            <a:xfrm>
              <a:off x="960" y="2976"/>
              <a:ext cx="912" cy="0"/>
            </a:xfrm>
            <a:prstGeom prst="line">
              <a:avLst/>
            </a:prstGeom>
            <a:noFill/>
            <a:ln w="9525">
              <a:noFill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1273" name="Group 73"/>
          <p:cNvGrpSpPr>
            <a:grpSpLocks/>
          </p:cNvGrpSpPr>
          <p:nvPr/>
        </p:nvGrpSpPr>
        <p:grpSpPr bwMode="auto">
          <a:xfrm>
            <a:off x="2895600" y="4267200"/>
            <a:ext cx="420688" cy="717550"/>
            <a:chOff x="1824" y="2688"/>
            <a:chExt cx="265" cy="452"/>
          </a:xfrm>
        </p:grpSpPr>
        <p:sp>
          <p:nvSpPr>
            <p:cNvPr id="51228" name="Rectangle 28"/>
            <p:cNvSpPr>
              <a:spLocks noChangeArrowheads="1"/>
            </p:cNvSpPr>
            <p:nvPr/>
          </p:nvSpPr>
          <p:spPr bwMode="auto">
            <a:xfrm>
              <a:off x="1872" y="2688"/>
              <a:ext cx="192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44" name="Text Box 44"/>
            <p:cNvSpPr txBox="1">
              <a:spLocks noChangeArrowheads="1"/>
            </p:cNvSpPr>
            <p:nvPr/>
          </p:nvSpPr>
          <p:spPr bwMode="auto">
            <a:xfrm>
              <a:off x="1824" y="2928"/>
              <a:ext cx="26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3h</a:t>
              </a:r>
            </a:p>
          </p:txBody>
        </p:sp>
      </p:grpSp>
      <p:grpSp>
        <p:nvGrpSpPr>
          <p:cNvPr id="51274" name="Group 74"/>
          <p:cNvGrpSpPr>
            <a:grpSpLocks/>
          </p:cNvGrpSpPr>
          <p:nvPr/>
        </p:nvGrpSpPr>
        <p:grpSpPr bwMode="auto">
          <a:xfrm>
            <a:off x="5294313" y="4876800"/>
            <a:ext cx="420687" cy="685800"/>
            <a:chOff x="3335" y="3072"/>
            <a:chExt cx="265" cy="432"/>
          </a:xfrm>
        </p:grpSpPr>
        <p:sp>
          <p:nvSpPr>
            <p:cNvPr id="51234" name="Rectangle 34"/>
            <p:cNvSpPr>
              <a:spLocks noChangeArrowheads="1"/>
            </p:cNvSpPr>
            <p:nvPr/>
          </p:nvSpPr>
          <p:spPr bwMode="auto">
            <a:xfrm>
              <a:off x="3360" y="3072"/>
              <a:ext cx="192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45" name="Text Box 45"/>
            <p:cNvSpPr txBox="1">
              <a:spLocks noChangeArrowheads="1"/>
            </p:cNvSpPr>
            <p:nvPr/>
          </p:nvSpPr>
          <p:spPr bwMode="auto">
            <a:xfrm>
              <a:off x="3335" y="3292"/>
              <a:ext cx="26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3h</a:t>
              </a:r>
            </a:p>
          </p:txBody>
        </p:sp>
      </p:grpSp>
      <p:grpSp>
        <p:nvGrpSpPr>
          <p:cNvPr id="51269" name="Group 69"/>
          <p:cNvGrpSpPr>
            <a:grpSpLocks/>
          </p:cNvGrpSpPr>
          <p:nvPr/>
        </p:nvGrpSpPr>
        <p:grpSpPr bwMode="auto">
          <a:xfrm>
            <a:off x="381000" y="4845050"/>
            <a:ext cx="4953000" cy="793750"/>
            <a:chOff x="240" y="3052"/>
            <a:chExt cx="3120" cy="500"/>
          </a:xfrm>
        </p:grpSpPr>
        <p:sp>
          <p:nvSpPr>
            <p:cNvPr id="51236" name="Text Box 36"/>
            <p:cNvSpPr txBox="1">
              <a:spLocks noChangeArrowheads="1"/>
            </p:cNvSpPr>
            <p:nvPr/>
          </p:nvSpPr>
          <p:spPr bwMode="auto">
            <a:xfrm>
              <a:off x="240" y="3052"/>
              <a:ext cx="5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</a:rPr>
                <a:t>Op. 020</a:t>
              </a:r>
            </a:p>
          </p:txBody>
        </p:sp>
        <p:sp>
          <p:nvSpPr>
            <p:cNvPr id="51229" name="Rectangle 29"/>
            <p:cNvSpPr>
              <a:spLocks noChangeArrowheads="1"/>
            </p:cNvSpPr>
            <p:nvPr/>
          </p:nvSpPr>
          <p:spPr bwMode="auto">
            <a:xfrm>
              <a:off x="2064" y="3072"/>
              <a:ext cx="192" cy="192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30" name="Rectangle 30"/>
            <p:cNvSpPr>
              <a:spLocks noChangeArrowheads="1"/>
            </p:cNvSpPr>
            <p:nvPr/>
          </p:nvSpPr>
          <p:spPr bwMode="auto">
            <a:xfrm>
              <a:off x="2256" y="3072"/>
              <a:ext cx="240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31" name="Rectangle 31"/>
            <p:cNvSpPr>
              <a:spLocks noChangeArrowheads="1"/>
            </p:cNvSpPr>
            <p:nvPr/>
          </p:nvSpPr>
          <p:spPr bwMode="auto">
            <a:xfrm>
              <a:off x="2496" y="3072"/>
              <a:ext cx="528" cy="192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32" name="Rectangle 32"/>
            <p:cNvSpPr>
              <a:spLocks noChangeArrowheads="1"/>
            </p:cNvSpPr>
            <p:nvPr/>
          </p:nvSpPr>
          <p:spPr bwMode="auto">
            <a:xfrm>
              <a:off x="3024" y="3072"/>
              <a:ext cx="240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33" name="Rectangle 33"/>
            <p:cNvSpPr>
              <a:spLocks noChangeArrowheads="1"/>
            </p:cNvSpPr>
            <p:nvPr/>
          </p:nvSpPr>
          <p:spPr bwMode="auto">
            <a:xfrm>
              <a:off x="3264" y="3072"/>
              <a:ext cx="96" cy="192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46" name="Line 46"/>
            <p:cNvSpPr>
              <a:spLocks noChangeShapeType="1"/>
            </p:cNvSpPr>
            <p:nvPr/>
          </p:nvSpPr>
          <p:spPr bwMode="auto">
            <a:xfrm>
              <a:off x="2064" y="3360"/>
              <a:ext cx="1296" cy="0"/>
            </a:xfrm>
            <a:prstGeom prst="line">
              <a:avLst/>
            </a:prstGeom>
            <a:noFill/>
            <a:ln w="9525">
              <a:noFill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47" name="Text Box 47"/>
            <p:cNvSpPr txBox="1">
              <a:spLocks noChangeArrowheads="1"/>
            </p:cNvSpPr>
            <p:nvPr/>
          </p:nvSpPr>
          <p:spPr bwMode="auto">
            <a:xfrm>
              <a:off x="2640" y="3340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12h</a:t>
              </a:r>
            </a:p>
          </p:txBody>
        </p:sp>
      </p:grpSp>
      <p:sp>
        <p:nvSpPr>
          <p:cNvPr id="51249" name="Line 49"/>
          <p:cNvSpPr>
            <a:spLocks noChangeShapeType="1"/>
          </p:cNvSpPr>
          <p:nvPr/>
        </p:nvSpPr>
        <p:spPr bwMode="auto">
          <a:xfrm>
            <a:off x="2743200" y="22098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50" name="Line 50"/>
          <p:cNvSpPr>
            <a:spLocks noChangeShapeType="1"/>
          </p:cNvSpPr>
          <p:nvPr/>
        </p:nvSpPr>
        <p:spPr bwMode="auto">
          <a:xfrm>
            <a:off x="3581400" y="2209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51" name="Line 51"/>
          <p:cNvSpPr>
            <a:spLocks noChangeShapeType="1"/>
          </p:cNvSpPr>
          <p:nvPr/>
        </p:nvSpPr>
        <p:spPr bwMode="auto">
          <a:xfrm>
            <a:off x="4800600" y="2209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52" name="Line 52"/>
          <p:cNvSpPr>
            <a:spLocks noChangeShapeType="1"/>
          </p:cNvSpPr>
          <p:nvPr/>
        </p:nvSpPr>
        <p:spPr bwMode="auto">
          <a:xfrm>
            <a:off x="5181600" y="2209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53" name="Line 53"/>
          <p:cNvSpPr>
            <a:spLocks noChangeShapeType="1"/>
          </p:cNvSpPr>
          <p:nvPr/>
        </p:nvSpPr>
        <p:spPr bwMode="auto">
          <a:xfrm>
            <a:off x="32766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1275" name="Group 75"/>
          <p:cNvGrpSpPr>
            <a:grpSpLocks/>
          </p:cNvGrpSpPr>
          <p:nvPr/>
        </p:nvGrpSpPr>
        <p:grpSpPr bwMode="auto">
          <a:xfrm>
            <a:off x="5003800" y="5157788"/>
            <a:ext cx="1811338" cy="946150"/>
            <a:chOff x="3168" y="3264"/>
            <a:chExt cx="1141" cy="596"/>
          </a:xfrm>
        </p:grpSpPr>
        <p:sp>
          <p:nvSpPr>
            <p:cNvPr id="51254" name="Line 54"/>
            <p:cNvSpPr>
              <a:spLocks noChangeShapeType="1"/>
            </p:cNvSpPr>
            <p:nvPr/>
          </p:nvSpPr>
          <p:spPr bwMode="auto">
            <a:xfrm flipH="1">
              <a:off x="3552" y="326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55" name="Text Box 55"/>
            <p:cNvSpPr txBox="1">
              <a:spLocks noChangeArrowheads="1"/>
            </p:cNvSpPr>
            <p:nvPr/>
          </p:nvSpPr>
          <p:spPr bwMode="auto">
            <a:xfrm>
              <a:off x="3168" y="3648"/>
              <a:ext cx="114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Earliest end date</a:t>
              </a:r>
            </a:p>
          </p:txBody>
        </p:sp>
      </p:grpSp>
      <p:grpSp>
        <p:nvGrpSpPr>
          <p:cNvPr id="51272" name="Group 72"/>
          <p:cNvGrpSpPr>
            <a:grpSpLocks/>
          </p:cNvGrpSpPr>
          <p:nvPr/>
        </p:nvGrpSpPr>
        <p:grpSpPr bwMode="auto">
          <a:xfrm>
            <a:off x="5638800" y="4876800"/>
            <a:ext cx="2508250" cy="1082675"/>
            <a:chOff x="3552" y="3072"/>
            <a:chExt cx="1580" cy="682"/>
          </a:xfrm>
        </p:grpSpPr>
        <p:sp>
          <p:nvSpPr>
            <p:cNvPr id="51248" name="Rectangle 48"/>
            <p:cNvSpPr>
              <a:spLocks noChangeArrowheads="1"/>
            </p:cNvSpPr>
            <p:nvPr/>
          </p:nvSpPr>
          <p:spPr bwMode="auto">
            <a:xfrm>
              <a:off x="3552" y="3072"/>
              <a:ext cx="240" cy="192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56" name="Line 56"/>
            <p:cNvSpPr>
              <a:spLocks noChangeShapeType="1"/>
            </p:cNvSpPr>
            <p:nvPr/>
          </p:nvSpPr>
          <p:spPr bwMode="auto">
            <a:xfrm flipH="1" flipV="1">
              <a:off x="3696" y="3264"/>
              <a:ext cx="72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257" name="Text Box 57"/>
            <p:cNvSpPr txBox="1">
              <a:spLocks noChangeArrowheads="1"/>
            </p:cNvSpPr>
            <p:nvPr/>
          </p:nvSpPr>
          <p:spPr bwMode="auto">
            <a:xfrm>
              <a:off x="4454" y="3542"/>
              <a:ext cx="6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Slack: 4h</a:t>
              </a:r>
            </a:p>
          </p:txBody>
        </p:sp>
      </p:grpSp>
      <p:sp>
        <p:nvSpPr>
          <p:cNvPr id="51258" name="Line 58"/>
          <p:cNvSpPr>
            <a:spLocks noChangeShapeType="1"/>
          </p:cNvSpPr>
          <p:nvPr/>
        </p:nvSpPr>
        <p:spPr bwMode="auto">
          <a:xfrm>
            <a:off x="3962400" y="2209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1259" name="Line 59"/>
          <p:cNvSpPr>
            <a:spLocks noChangeShapeType="1"/>
          </p:cNvSpPr>
          <p:nvPr/>
        </p:nvSpPr>
        <p:spPr bwMode="auto">
          <a:xfrm>
            <a:off x="2362200" y="22098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5" grpId="0" animBg="1"/>
      <p:bldP spid="51226" grpId="0" animBg="1"/>
      <p:bldP spid="51235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F118-C296-4D46-9023-9F8C75D55A7C}" type="slidenum">
              <a:rPr lang="en-US"/>
              <a:pPr/>
              <a:t>25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Backward scheduling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15240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27432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9624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51816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6400800" y="24384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>
            <a:off x="1143000" y="24384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1143000" y="27432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15240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27432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2236" name="Rectangle 12"/>
          <p:cNvSpPr>
            <a:spLocks noChangeArrowheads="1"/>
          </p:cNvSpPr>
          <p:nvPr/>
        </p:nvSpPr>
        <p:spPr bwMode="auto">
          <a:xfrm>
            <a:off x="39624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51816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2238" name="Rectangle 14"/>
          <p:cNvSpPr>
            <a:spLocks noChangeArrowheads="1"/>
          </p:cNvSpPr>
          <p:nvPr/>
        </p:nvSpPr>
        <p:spPr bwMode="auto">
          <a:xfrm>
            <a:off x="6400800" y="3429000"/>
            <a:ext cx="838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1143000" y="3429000"/>
            <a:ext cx="670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>
            <a:off x="1143000" y="3733800"/>
            <a:ext cx="670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304800" y="2438400"/>
            <a:ext cx="692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WC 1</a:t>
            </a: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304800" y="3429000"/>
            <a:ext cx="692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WC 2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1219200" y="2863850"/>
            <a:ext cx="941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Mo 8:00</a:t>
            </a:r>
          </a:p>
        </p:txBody>
      </p:sp>
      <p:sp>
        <p:nvSpPr>
          <p:cNvPr id="52244" name="Text Box 20"/>
          <p:cNvSpPr txBox="1">
            <a:spLocks noChangeArrowheads="1"/>
          </p:cNvSpPr>
          <p:nvPr/>
        </p:nvSpPr>
        <p:spPr bwMode="auto">
          <a:xfrm>
            <a:off x="2438400" y="2863850"/>
            <a:ext cx="895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Tu 8:00</a:t>
            </a:r>
          </a:p>
        </p:txBody>
      </p:sp>
      <p:sp>
        <p:nvSpPr>
          <p:cNvPr id="52245" name="Text Box 21"/>
          <p:cNvSpPr txBox="1">
            <a:spLocks noChangeArrowheads="1"/>
          </p:cNvSpPr>
          <p:nvPr/>
        </p:nvSpPr>
        <p:spPr bwMode="auto">
          <a:xfrm>
            <a:off x="3657600" y="2863850"/>
            <a:ext cx="952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We 8:00</a:t>
            </a:r>
          </a:p>
        </p:txBody>
      </p:sp>
      <p:sp>
        <p:nvSpPr>
          <p:cNvPr id="52246" name="Text Box 22"/>
          <p:cNvSpPr txBox="1">
            <a:spLocks noChangeArrowheads="1"/>
          </p:cNvSpPr>
          <p:nvPr/>
        </p:nvSpPr>
        <p:spPr bwMode="auto">
          <a:xfrm>
            <a:off x="4876800" y="2863850"/>
            <a:ext cx="895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 8:00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6096000" y="2863850"/>
            <a:ext cx="850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Fr 8:00</a:t>
            </a:r>
          </a:p>
        </p:txBody>
      </p:sp>
      <p:sp>
        <p:nvSpPr>
          <p:cNvPr id="52260" name="Line 36"/>
          <p:cNvSpPr>
            <a:spLocks noChangeShapeType="1"/>
          </p:cNvSpPr>
          <p:nvPr/>
        </p:nvSpPr>
        <p:spPr bwMode="auto">
          <a:xfrm>
            <a:off x="1524000" y="22098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2261" name="Text Box 37"/>
          <p:cNvSpPr txBox="1">
            <a:spLocks noChangeArrowheads="1"/>
          </p:cNvSpPr>
          <p:nvPr/>
        </p:nvSpPr>
        <p:spPr bwMode="auto">
          <a:xfrm>
            <a:off x="820738" y="1781175"/>
            <a:ext cx="1425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Release date</a:t>
            </a:r>
          </a:p>
        </p:txBody>
      </p:sp>
      <p:sp>
        <p:nvSpPr>
          <p:cNvPr id="52262" name="Line 38"/>
          <p:cNvSpPr>
            <a:spLocks noChangeShapeType="1"/>
          </p:cNvSpPr>
          <p:nvPr/>
        </p:nvSpPr>
        <p:spPr bwMode="auto">
          <a:xfrm>
            <a:off x="6019800" y="22098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2263" name="Text Box 39"/>
          <p:cNvSpPr txBox="1">
            <a:spLocks noChangeArrowheads="1"/>
          </p:cNvSpPr>
          <p:nvPr/>
        </p:nvSpPr>
        <p:spPr bwMode="auto">
          <a:xfrm>
            <a:off x="5516563" y="1797050"/>
            <a:ext cx="1041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Due date</a:t>
            </a:r>
          </a:p>
        </p:txBody>
      </p:sp>
      <p:sp>
        <p:nvSpPr>
          <p:cNvPr id="52264" name="Line 40"/>
          <p:cNvSpPr>
            <a:spLocks noChangeShapeType="1"/>
          </p:cNvSpPr>
          <p:nvPr/>
        </p:nvSpPr>
        <p:spPr bwMode="auto">
          <a:xfrm>
            <a:off x="4572000" y="4343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2298" name="Group 74"/>
          <p:cNvGrpSpPr>
            <a:grpSpLocks/>
          </p:cNvGrpSpPr>
          <p:nvPr/>
        </p:nvGrpSpPr>
        <p:grpSpPr bwMode="auto">
          <a:xfrm>
            <a:off x="1905000" y="4267200"/>
            <a:ext cx="1447800" cy="762000"/>
            <a:chOff x="1200" y="2688"/>
            <a:chExt cx="912" cy="480"/>
          </a:xfrm>
        </p:grpSpPr>
        <p:sp>
          <p:nvSpPr>
            <p:cNvPr id="52248" name="Rectangle 24"/>
            <p:cNvSpPr>
              <a:spLocks noChangeArrowheads="1"/>
            </p:cNvSpPr>
            <p:nvPr/>
          </p:nvSpPr>
          <p:spPr bwMode="auto">
            <a:xfrm>
              <a:off x="1200" y="2688"/>
              <a:ext cx="288" cy="192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49" name="Rectangle 25"/>
            <p:cNvSpPr>
              <a:spLocks noChangeArrowheads="1"/>
            </p:cNvSpPr>
            <p:nvPr/>
          </p:nvSpPr>
          <p:spPr bwMode="auto">
            <a:xfrm>
              <a:off x="1488" y="2688"/>
              <a:ext cx="240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50" name="Rectangle 26"/>
            <p:cNvSpPr>
              <a:spLocks noChangeArrowheads="1"/>
            </p:cNvSpPr>
            <p:nvPr/>
          </p:nvSpPr>
          <p:spPr bwMode="auto">
            <a:xfrm>
              <a:off x="1728" y="2688"/>
              <a:ext cx="384" cy="192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65" name="Text Box 41"/>
            <p:cNvSpPr txBox="1">
              <a:spLocks noChangeArrowheads="1"/>
            </p:cNvSpPr>
            <p:nvPr/>
          </p:nvSpPr>
          <p:spPr bwMode="auto">
            <a:xfrm>
              <a:off x="1488" y="2956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10h</a:t>
              </a:r>
            </a:p>
          </p:txBody>
        </p:sp>
        <p:sp>
          <p:nvSpPr>
            <p:cNvPr id="52266" name="Line 42"/>
            <p:cNvSpPr>
              <a:spLocks noChangeShapeType="1"/>
            </p:cNvSpPr>
            <p:nvPr/>
          </p:nvSpPr>
          <p:spPr bwMode="auto">
            <a:xfrm>
              <a:off x="1200" y="2976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2295" name="Group 71"/>
          <p:cNvGrpSpPr>
            <a:grpSpLocks/>
          </p:cNvGrpSpPr>
          <p:nvPr/>
        </p:nvGrpSpPr>
        <p:grpSpPr bwMode="auto">
          <a:xfrm>
            <a:off x="381000" y="4845050"/>
            <a:ext cx="5678488" cy="793750"/>
            <a:chOff x="240" y="3052"/>
            <a:chExt cx="3577" cy="500"/>
          </a:xfrm>
        </p:grpSpPr>
        <p:sp>
          <p:nvSpPr>
            <p:cNvPr id="52257" name="Rectangle 33"/>
            <p:cNvSpPr>
              <a:spLocks noChangeArrowheads="1"/>
            </p:cNvSpPr>
            <p:nvPr/>
          </p:nvSpPr>
          <p:spPr bwMode="auto">
            <a:xfrm>
              <a:off x="3600" y="3072"/>
              <a:ext cx="192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59" name="Text Box 35"/>
            <p:cNvSpPr txBox="1">
              <a:spLocks noChangeArrowheads="1"/>
            </p:cNvSpPr>
            <p:nvPr/>
          </p:nvSpPr>
          <p:spPr bwMode="auto">
            <a:xfrm>
              <a:off x="240" y="3052"/>
              <a:ext cx="5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Op. 020</a:t>
              </a:r>
            </a:p>
          </p:txBody>
        </p:sp>
        <p:sp>
          <p:nvSpPr>
            <p:cNvPr id="52268" name="Text Box 44"/>
            <p:cNvSpPr txBox="1">
              <a:spLocks noChangeArrowheads="1"/>
            </p:cNvSpPr>
            <p:nvPr/>
          </p:nvSpPr>
          <p:spPr bwMode="auto">
            <a:xfrm>
              <a:off x="3552" y="3340"/>
              <a:ext cx="26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3h</a:t>
              </a:r>
            </a:p>
          </p:txBody>
        </p:sp>
      </p:grpSp>
      <p:grpSp>
        <p:nvGrpSpPr>
          <p:cNvPr id="52294" name="Group 70"/>
          <p:cNvGrpSpPr>
            <a:grpSpLocks/>
          </p:cNvGrpSpPr>
          <p:nvPr/>
        </p:nvGrpSpPr>
        <p:grpSpPr bwMode="auto">
          <a:xfrm>
            <a:off x="4114800" y="4876800"/>
            <a:ext cx="1600200" cy="793750"/>
            <a:chOff x="2592" y="3072"/>
            <a:chExt cx="1008" cy="500"/>
          </a:xfrm>
        </p:grpSpPr>
        <p:sp>
          <p:nvSpPr>
            <p:cNvPr id="52254" name="Rectangle 30"/>
            <p:cNvSpPr>
              <a:spLocks noChangeArrowheads="1"/>
            </p:cNvSpPr>
            <p:nvPr/>
          </p:nvSpPr>
          <p:spPr bwMode="auto">
            <a:xfrm>
              <a:off x="2592" y="3072"/>
              <a:ext cx="432" cy="192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55" name="Rectangle 31"/>
            <p:cNvSpPr>
              <a:spLocks noChangeArrowheads="1"/>
            </p:cNvSpPr>
            <p:nvPr/>
          </p:nvSpPr>
          <p:spPr bwMode="auto">
            <a:xfrm>
              <a:off x="3024" y="3072"/>
              <a:ext cx="240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56" name="Rectangle 32"/>
            <p:cNvSpPr>
              <a:spLocks noChangeArrowheads="1"/>
            </p:cNvSpPr>
            <p:nvPr/>
          </p:nvSpPr>
          <p:spPr bwMode="auto">
            <a:xfrm>
              <a:off x="3264" y="3072"/>
              <a:ext cx="336" cy="192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69" name="Line 45"/>
            <p:cNvSpPr>
              <a:spLocks noChangeShapeType="1"/>
            </p:cNvSpPr>
            <p:nvPr/>
          </p:nvSpPr>
          <p:spPr bwMode="auto">
            <a:xfrm>
              <a:off x="2592" y="336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70" name="Text Box 46"/>
            <p:cNvSpPr txBox="1">
              <a:spLocks noChangeArrowheads="1"/>
            </p:cNvSpPr>
            <p:nvPr/>
          </p:nvSpPr>
          <p:spPr bwMode="auto">
            <a:xfrm>
              <a:off x="2928" y="3360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12h</a:t>
              </a:r>
            </a:p>
          </p:txBody>
        </p:sp>
      </p:grpSp>
      <p:sp>
        <p:nvSpPr>
          <p:cNvPr id="52272" name="Line 48"/>
          <p:cNvSpPr>
            <a:spLocks noChangeShapeType="1"/>
          </p:cNvSpPr>
          <p:nvPr/>
        </p:nvSpPr>
        <p:spPr bwMode="auto">
          <a:xfrm>
            <a:off x="2743200" y="22098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2273" name="Line 49"/>
          <p:cNvSpPr>
            <a:spLocks noChangeShapeType="1"/>
          </p:cNvSpPr>
          <p:nvPr/>
        </p:nvSpPr>
        <p:spPr bwMode="auto">
          <a:xfrm>
            <a:off x="3581400" y="2209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2274" name="Line 50"/>
          <p:cNvSpPr>
            <a:spLocks noChangeShapeType="1"/>
          </p:cNvSpPr>
          <p:nvPr/>
        </p:nvSpPr>
        <p:spPr bwMode="auto">
          <a:xfrm>
            <a:off x="4800600" y="2209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2275" name="Line 51"/>
          <p:cNvSpPr>
            <a:spLocks noChangeShapeType="1"/>
          </p:cNvSpPr>
          <p:nvPr/>
        </p:nvSpPr>
        <p:spPr bwMode="auto">
          <a:xfrm>
            <a:off x="5181600" y="2209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2276" name="Line 52"/>
          <p:cNvSpPr>
            <a:spLocks noChangeShapeType="1"/>
          </p:cNvSpPr>
          <p:nvPr/>
        </p:nvSpPr>
        <p:spPr bwMode="auto">
          <a:xfrm>
            <a:off x="41148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2293" name="Group 69"/>
          <p:cNvGrpSpPr>
            <a:grpSpLocks/>
          </p:cNvGrpSpPr>
          <p:nvPr/>
        </p:nvGrpSpPr>
        <p:grpSpPr bwMode="auto">
          <a:xfrm>
            <a:off x="1644650" y="4572000"/>
            <a:ext cx="1755775" cy="822325"/>
            <a:chOff x="1036" y="2880"/>
            <a:chExt cx="1106" cy="518"/>
          </a:xfrm>
        </p:grpSpPr>
        <p:sp>
          <p:nvSpPr>
            <p:cNvPr id="52277" name="Line 53"/>
            <p:cNvSpPr>
              <a:spLocks noChangeShapeType="1"/>
            </p:cNvSpPr>
            <p:nvPr/>
          </p:nvSpPr>
          <p:spPr bwMode="auto">
            <a:xfrm flipH="1" flipV="1">
              <a:off x="1200" y="288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78" name="Text Box 54"/>
            <p:cNvSpPr txBox="1">
              <a:spLocks noChangeArrowheads="1"/>
            </p:cNvSpPr>
            <p:nvPr/>
          </p:nvSpPr>
          <p:spPr bwMode="auto">
            <a:xfrm>
              <a:off x="1036" y="3186"/>
              <a:ext cx="110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solidFill>
                    <a:schemeClr val="accent2"/>
                  </a:solidFill>
                </a:rPr>
                <a:t>Latest start date</a:t>
              </a:r>
            </a:p>
          </p:txBody>
        </p:sp>
      </p:grpSp>
      <p:grpSp>
        <p:nvGrpSpPr>
          <p:cNvPr id="52290" name="Group 66"/>
          <p:cNvGrpSpPr>
            <a:grpSpLocks/>
          </p:cNvGrpSpPr>
          <p:nvPr/>
        </p:nvGrpSpPr>
        <p:grpSpPr bwMode="auto">
          <a:xfrm>
            <a:off x="1066800" y="4267200"/>
            <a:ext cx="1076325" cy="1784350"/>
            <a:chOff x="672" y="2688"/>
            <a:chExt cx="678" cy="1124"/>
          </a:xfrm>
        </p:grpSpPr>
        <p:sp>
          <p:nvSpPr>
            <p:cNvPr id="52271" name="Rectangle 47"/>
            <p:cNvSpPr>
              <a:spLocks noChangeArrowheads="1"/>
            </p:cNvSpPr>
            <p:nvPr/>
          </p:nvSpPr>
          <p:spPr bwMode="auto">
            <a:xfrm>
              <a:off x="960" y="2688"/>
              <a:ext cx="240" cy="192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79" name="Line 55"/>
            <p:cNvSpPr>
              <a:spLocks noChangeShapeType="1"/>
            </p:cNvSpPr>
            <p:nvPr/>
          </p:nvSpPr>
          <p:spPr bwMode="auto">
            <a:xfrm flipH="1" flipV="1">
              <a:off x="1056" y="2880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80" name="Text Box 56"/>
            <p:cNvSpPr txBox="1">
              <a:spLocks noChangeArrowheads="1"/>
            </p:cNvSpPr>
            <p:nvPr/>
          </p:nvSpPr>
          <p:spPr bwMode="auto">
            <a:xfrm>
              <a:off x="672" y="3600"/>
              <a:ext cx="67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9900"/>
                  </a:solidFill>
                </a:rPr>
                <a:t>Slack: 4h</a:t>
              </a:r>
            </a:p>
          </p:txBody>
        </p:sp>
      </p:grpSp>
      <p:sp>
        <p:nvSpPr>
          <p:cNvPr id="52281" name="Line 57"/>
          <p:cNvSpPr>
            <a:spLocks noChangeShapeType="1"/>
          </p:cNvSpPr>
          <p:nvPr/>
        </p:nvSpPr>
        <p:spPr bwMode="auto">
          <a:xfrm>
            <a:off x="3962400" y="22098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2282" name="Line 58"/>
          <p:cNvSpPr>
            <a:spLocks noChangeShapeType="1"/>
          </p:cNvSpPr>
          <p:nvPr/>
        </p:nvSpPr>
        <p:spPr bwMode="auto">
          <a:xfrm>
            <a:off x="2362200" y="22098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2297" name="Group 73"/>
          <p:cNvGrpSpPr>
            <a:grpSpLocks/>
          </p:cNvGrpSpPr>
          <p:nvPr/>
        </p:nvGrpSpPr>
        <p:grpSpPr bwMode="auto">
          <a:xfrm>
            <a:off x="365125" y="4251325"/>
            <a:ext cx="3749675" cy="733425"/>
            <a:chOff x="230" y="2678"/>
            <a:chExt cx="2362" cy="462"/>
          </a:xfrm>
        </p:grpSpPr>
        <p:sp>
          <p:nvSpPr>
            <p:cNvPr id="52251" name="Rectangle 27"/>
            <p:cNvSpPr>
              <a:spLocks noChangeArrowheads="1"/>
            </p:cNvSpPr>
            <p:nvPr/>
          </p:nvSpPr>
          <p:spPr bwMode="auto">
            <a:xfrm>
              <a:off x="2112" y="2688"/>
              <a:ext cx="144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53" name="Rectangle 29"/>
            <p:cNvSpPr>
              <a:spLocks noChangeArrowheads="1"/>
            </p:cNvSpPr>
            <p:nvPr/>
          </p:nvSpPr>
          <p:spPr bwMode="auto">
            <a:xfrm>
              <a:off x="2256" y="2688"/>
              <a:ext cx="240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258" name="Text Box 34"/>
            <p:cNvSpPr txBox="1">
              <a:spLocks noChangeArrowheads="1"/>
            </p:cNvSpPr>
            <p:nvPr/>
          </p:nvSpPr>
          <p:spPr bwMode="auto">
            <a:xfrm>
              <a:off x="230" y="2678"/>
              <a:ext cx="57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Op. 010</a:t>
              </a:r>
            </a:p>
          </p:txBody>
        </p:sp>
        <p:sp>
          <p:nvSpPr>
            <p:cNvPr id="52267" name="Text Box 43"/>
            <p:cNvSpPr txBox="1">
              <a:spLocks noChangeArrowheads="1"/>
            </p:cNvSpPr>
            <p:nvPr/>
          </p:nvSpPr>
          <p:spPr bwMode="auto">
            <a:xfrm>
              <a:off x="2279" y="2928"/>
              <a:ext cx="26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3h</a:t>
              </a:r>
            </a:p>
          </p:txBody>
        </p:sp>
        <p:sp>
          <p:nvSpPr>
            <p:cNvPr id="52283" name="Rectangle 59"/>
            <p:cNvSpPr>
              <a:spLocks noChangeArrowheads="1"/>
            </p:cNvSpPr>
            <p:nvPr/>
          </p:nvSpPr>
          <p:spPr bwMode="auto">
            <a:xfrm>
              <a:off x="2496" y="2688"/>
              <a:ext cx="96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2FBF-4306-4489-A4C2-2871C93AC70C}" type="slidenum">
              <a:rPr lang="en-US"/>
              <a:pPr/>
              <a:t>26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99"/>
                </a:solidFill>
              </a:rPr>
              <a:t>Infinite </a:t>
            </a:r>
            <a:r>
              <a:rPr lang="en-US" dirty="0" smtClean="0">
                <a:solidFill>
                  <a:srgbClr val="000099"/>
                </a:solidFill>
              </a:rPr>
              <a:t>Capacity Scheduling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331640" y="1124744"/>
            <a:ext cx="59891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Infinite Capacity Scheduling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65545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0576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6444208" y="3140968"/>
            <a:ext cx="2133600" cy="1371600"/>
          </a:xfrm>
          <a:prstGeom prst="wedgeRoundRectCallout">
            <a:avLst>
              <a:gd name="adj1" fmla="val -64607"/>
              <a:gd name="adj2" fmla="val -3788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dirty="0"/>
              <a:t>Specify a calculation end date to avoid  </a:t>
            </a:r>
            <a:r>
              <a:rPr lang="en-US" dirty="0" smtClean="0"/>
              <a:t>useless calculations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2FBF-4306-4489-A4C2-2871C93AC70C}" type="slidenum">
              <a:rPr lang="en-US"/>
              <a:pPr/>
              <a:t>27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</a:rPr>
              <a:t>Infinite </a:t>
            </a:r>
            <a:r>
              <a:rPr lang="en-US" dirty="0" smtClean="0">
                <a:solidFill>
                  <a:srgbClr val="000099"/>
                </a:solidFill>
              </a:rPr>
              <a:t>Capacity Scheduling Chart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331640" y="1124744"/>
            <a:ext cx="499527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Scheduling Chart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16832"/>
            <a:ext cx="8604448" cy="3303193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42FBF-4306-4489-A4C2-2871C93AC70C}" type="slidenum">
              <a:rPr lang="en-US"/>
              <a:pPr/>
              <a:t>28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99"/>
                </a:solidFill>
              </a:rPr>
              <a:t>Infinite </a:t>
            </a:r>
            <a:r>
              <a:rPr lang="en-US" dirty="0" smtClean="0">
                <a:solidFill>
                  <a:srgbClr val="000099"/>
                </a:solidFill>
              </a:rPr>
              <a:t>Capacity Schedule Dates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1331640" y="1124744"/>
            <a:ext cx="65208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Planned Work Order Maintenance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72816"/>
            <a:ext cx="8676456" cy="4541901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7" name="Rectangle à coins arrondis 6"/>
          <p:cNvSpPr/>
          <p:nvPr/>
        </p:nvSpPr>
        <p:spPr bwMode="auto">
          <a:xfrm>
            <a:off x="2771800" y="6021288"/>
            <a:ext cx="3528392" cy="437728"/>
          </a:xfrm>
          <a:prstGeom prst="roundRect">
            <a:avLst/>
          </a:prstGeom>
          <a:solidFill>
            <a:srgbClr val="E5F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Scheduling</a:t>
            </a: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dates are </a:t>
            </a: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calculated</a:t>
            </a: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E2AE3-2022-4552-9FE1-00493786A5C7}" type="slidenum">
              <a:rPr lang="en-US"/>
              <a:pPr/>
              <a:t>29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388350" cy="1143000"/>
          </a:xfrm>
        </p:spPr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Work Order Slack Analysis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331640" y="1052736"/>
            <a:ext cx="592771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Planned Work Order Slacks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6349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29846"/>
            <a:ext cx="7309485" cy="538353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59AD-CBF3-489B-BAB7-1ADFEE330EB5}" type="slidenum">
              <a:rPr lang="en-US"/>
              <a:pPr/>
              <a:t>3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solidFill>
                  <a:srgbClr val="000099"/>
                </a:solidFill>
              </a:rPr>
              <a:t>Finished good Demand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471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planning process starts from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9900"/>
                </a:solidFill>
              </a:rPr>
              <a:t>Sales orders</a:t>
            </a:r>
            <a:r>
              <a:rPr lang="en-US"/>
              <a:t> </a:t>
            </a:r>
          </a:p>
          <a:p>
            <a:pPr lvl="2">
              <a:lnSpc>
                <a:spcPct val="90000"/>
              </a:lnSpc>
            </a:pPr>
            <a:r>
              <a:rPr lang="en-US"/>
              <a:t>Firm orders</a:t>
            </a:r>
          </a:p>
          <a:p>
            <a:pPr lvl="2">
              <a:lnSpc>
                <a:spcPct val="90000"/>
              </a:lnSpc>
            </a:pPr>
            <a:r>
              <a:rPr lang="en-US"/>
              <a:t>Shipment schedules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9900"/>
                </a:solidFill>
              </a:rPr>
              <a:t>Sales forecast</a:t>
            </a:r>
          </a:p>
          <a:p>
            <a:pPr lvl="2">
              <a:lnSpc>
                <a:spcPct val="90000"/>
              </a:lnSpc>
            </a:pPr>
            <a:r>
              <a:rPr lang="en-US"/>
              <a:t>Made by the manufacturer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9900"/>
                </a:solidFill>
              </a:rPr>
              <a:t>Inventory look up</a:t>
            </a:r>
          </a:p>
          <a:p>
            <a:pPr lvl="2">
              <a:lnSpc>
                <a:spcPct val="90000"/>
              </a:lnSpc>
            </a:pPr>
            <a:r>
              <a:rPr lang="en-US"/>
              <a:t>For items made to stock </a:t>
            </a:r>
            <a:br>
              <a:rPr lang="en-US"/>
            </a:br>
            <a:r>
              <a:rPr lang="en-US"/>
              <a:t>if the on-hand quantity is lower than the order point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D9681-5191-4492-9003-BAAA7A9876E0}" type="slidenum">
              <a:rPr lang="en-US"/>
              <a:pPr/>
              <a:t>30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Capacity Utilization</a:t>
            </a:r>
          </a:p>
        </p:txBody>
      </p:sp>
      <p:grpSp>
        <p:nvGrpSpPr>
          <p:cNvPr id="53303" name="Group 55"/>
          <p:cNvGrpSpPr>
            <a:grpSpLocks/>
          </p:cNvGrpSpPr>
          <p:nvPr/>
        </p:nvGrpSpPr>
        <p:grpSpPr bwMode="auto">
          <a:xfrm>
            <a:off x="304800" y="2286000"/>
            <a:ext cx="7467600" cy="762000"/>
            <a:chOff x="192" y="1440"/>
            <a:chExt cx="4704" cy="480"/>
          </a:xfrm>
        </p:grpSpPr>
        <p:sp>
          <p:nvSpPr>
            <p:cNvPr id="53251" name="Rectangle 3"/>
            <p:cNvSpPr>
              <a:spLocks noChangeArrowheads="1"/>
            </p:cNvSpPr>
            <p:nvPr/>
          </p:nvSpPr>
          <p:spPr bwMode="auto">
            <a:xfrm>
              <a:off x="960" y="1440"/>
              <a:ext cx="52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8h</a:t>
              </a:r>
            </a:p>
          </p:txBody>
        </p:sp>
        <p:sp>
          <p:nvSpPr>
            <p:cNvPr id="53252" name="Rectangle 4"/>
            <p:cNvSpPr>
              <a:spLocks noChangeArrowheads="1"/>
            </p:cNvSpPr>
            <p:nvPr/>
          </p:nvSpPr>
          <p:spPr bwMode="auto">
            <a:xfrm>
              <a:off x="1728" y="1440"/>
              <a:ext cx="52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8h</a:t>
              </a:r>
            </a:p>
          </p:txBody>
        </p:sp>
        <p:sp>
          <p:nvSpPr>
            <p:cNvPr id="53253" name="Rectangle 5"/>
            <p:cNvSpPr>
              <a:spLocks noChangeArrowheads="1"/>
            </p:cNvSpPr>
            <p:nvPr/>
          </p:nvSpPr>
          <p:spPr bwMode="auto">
            <a:xfrm>
              <a:off x="2496" y="1440"/>
              <a:ext cx="52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8h</a:t>
              </a:r>
            </a:p>
          </p:txBody>
        </p:sp>
        <p:sp>
          <p:nvSpPr>
            <p:cNvPr id="53254" name="Rectangle 6"/>
            <p:cNvSpPr>
              <a:spLocks noChangeArrowheads="1"/>
            </p:cNvSpPr>
            <p:nvPr/>
          </p:nvSpPr>
          <p:spPr bwMode="auto">
            <a:xfrm>
              <a:off x="3264" y="1440"/>
              <a:ext cx="52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8h</a:t>
              </a:r>
            </a:p>
          </p:txBody>
        </p:sp>
        <p:sp>
          <p:nvSpPr>
            <p:cNvPr id="53255" name="Rectangle 7"/>
            <p:cNvSpPr>
              <a:spLocks noChangeArrowheads="1"/>
            </p:cNvSpPr>
            <p:nvPr/>
          </p:nvSpPr>
          <p:spPr bwMode="auto">
            <a:xfrm>
              <a:off x="4032" y="1440"/>
              <a:ext cx="52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8h</a:t>
              </a:r>
            </a:p>
          </p:txBody>
        </p:sp>
        <p:sp>
          <p:nvSpPr>
            <p:cNvPr id="53256" name="Line 8"/>
            <p:cNvSpPr>
              <a:spLocks noChangeShapeType="1"/>
            </p:cNvSpPr>
            <p:nvPr/>
          </p:nvSpPr>
          <p:spPr bwMode="auto">
            <a:xfrm>
              <a:off x="720" y="1440"/>
              <a:ext cx="41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3257" name="Line 9"/>
            <p:cNvSpPr>
              <a:spLocks noChangeShapeType="1"/>
            </p:cNvSpPr>
            <p:nvPr/>
          </p:nvSpPr>
          <p:spPr bwMode="auto">
            <a:xfrm>
              <a:off x="720" y="1632"/>
              <a:ext cx="41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3258" name="Text Box 10"/>
            <p:cNvSpPr txBox="1">
              <a:spLocks noChangeArrowheads="1"/>
            </p:cNvSpPr>
            <p:nvPr/>
          </p:nvSpPr>
          <p:spPr bwMode="auto">
            <a:xfrm>
              <a:off x="192" y="1440"/>
              <a:ext cx="4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</a:rPr>
                <a:t>WC 1</a:t>
              </a:r>
            </a:p>
          </p:txBody>
        </p:sp>
        <p:sp>
          <p:nvSpPr>
            <p:cNvPr id="53259" name="Text Box 11"/>
            <p:cNvSpPr txBox="1">
              <a:spLocks noChangeArrowheads="1"/>
            </p:cNvSpPr>
            <p:nvPr/>
          </p:nvSpPr>
          <p:spPr bwMode="auto">
            <a:xfrm>
              <a:off x="768" y="1708"/>
              <a:ext cx="59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Mo 8:00</a:t>
              </a:r>
            </a:p>
          </p:txBody>
        </p:sp>
        <p:sp>
          <p:nvSpPr>
            <p:cNvPr id="53260" name="Text Box 12"/>
            <p:cNvSpPr txBox="1">
              <a:spLocks noChangeArrowheads="1"/>
            </p:cNvSpPr>
            <p:nvPr/>
          </p:nvSpPr>
          <p:spPr bwMode="auto">
            <a:xfrm>
              <a:off x="1536" y="1708"/>
              <a:ext cx="56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Tu 8:00</a:t>
              </a:r>
            </a:p>
          </p:txBody>
        </p:sp>
        <p:sp>
          <p:nvSpPr>
            <p:cNvPr id="53261" name="Text Box 13"/>
            <p:cNvSpPr txBox="1">
              <a:spLocks noChangeArrowheads="1"/>
            </p:cNvSpPr>
            <p:nvPr/>
          </p:nvSpPr>
          <p:spPr bwMode="auto">
            <a:xfrm>
              <a:off x="2304" y="1708"/>
              <a:ext cx="60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We 8:00</a:t>
              </a:r>
            </a:p>
          </p:txBody>
        </p:sp>
        <p:sp>
          <p:nvSpPr>
            <p:cNvPr id="53262" name="Text Box 14"/>
            <p:cNvSpPr txBox="1">
              <a:spLocks noChangeArrowheads="1"/>
            </p:cNvSpPr>
            <p:nvPr/>
          </p:nvSpPr>
          <p:spPr bwMode="auto">
            <a:xfrm>
              <a:off x="3072" y="1708"/>
              <a:ext cx="56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Th 8:00</a:t>
              </a:r>
            </a:p>
          </p:txBody>
        </p:sp>
        <p:sp>
          <p:nvSpPr>
            <p:cNvPr id="53263" name="Text Box 15"/>
            <p:cNvSpPr txBox="1">
              <a:spLocks noChangeArrowheads="1"/>
            </p:cNvSpPr>
            <p:nvPr/>
          </p:nvSpPr>
          <p:spPr bwMode="auto">
            <a:xfrm>
              <a:off x="3840" y="1708"/>
              <a:ext cx="5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Fr 8:00</a:t>
              </a:r>
            </a:p>
          </p:txBody>
        </p:sp>
      </p:grp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838200" y="1271588"/>
            <a:ext cx="7296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/>
              <a:t>On each time slot, work loads originating from WO are cumulated</a:t>
            </a:r>
          </a:p>
          <a:p>
            <a:pPr algn="ctr"/>
            <a:r>
              <a:rPr lang="en-US" sz="1800">
                <a:solidFill>
                  <a:srgbClr val="009900"/>
                </a:solidFill>
              </a:rPr>
              <a:t>For Forward and Backward schedules</a:t>
            </a: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593725" y="3429000"/>
            <a:ext cx="704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WO 1</a:t>
            </a:r>
          </a:p>
        </p:txBody>
      </p:sp>
      <p:sp>
        <p:nvSpPr>
          <p:cNvPr id="53269" name="Rectangle 21"/>
          <p:cNvSpPr>
            <a:spLocks noChangeArrowheads="1"/>
          </p:cNvSpPr>
          <p:nvPr/>
        </p:nvSpPr>
        <p:spPr bwMode="auto">
          <a:xfrm>
            <a:off x="1905000" y="3429000"/>
            <a:ext cx="4572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4h</a:t>
            </a:r>
          </a:p>
        </p:txBody>
      </p:sp>
      <p:sp>
        <p:nvSpPr>
          <p:cNvPr id="53270" name="Rectangle 22"/>
          <p:cNvSpPr>
            <a:spLocks noChangeArrowheads="1"/>
          </p:cNvSpPr>
          <p:nvPr/>
        </p:nvSpPr>
        <p:spPr bwMode="auto">
          <a:xfrm>
            <a:off x="2362200" y="3429000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71" name="Rectangle 23"/>
          <p:cNvSpPr>
            <a:spLocks noChangeArrowheads="1"/>
          </p:cNvSpPr>
          <p:nvPr/>
        </p:nvSpPr>
        <p:spPr bwMode="auto">
          <a:xfrm>
            <a:off x="2743200" y="3429000"/>
            <a:ext cx="6096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6h</a:t>
            </a:r>
          </a:p>
        </p:txBody>
      </p:sp>
      <p:sp>
        <p:nvSpPr>
          <p:cNvPr id="53274" name="Text Box 26"/>
          <p:cNvSpPr txBox="1">
            <a:spLocks noChangeArrowheads="1"/>
          </p:cNvSpPr>
          <p:nvPr/>
        </p:nvSpPr>
        <p:spPr bwMode="auto">
          <a:xfrm>
            <a:off x="593725" y="3946525"/>
            <a:ext cx="704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WO 2</a:t>
            </a:r>
          </a:p>
        </p:txBody>
      </p:sp>
      <p:sp>
        <p:nvSpPr>
          <p:cNvPr id="53275" name="Rectangle 27"/>
          <p:cNvSpPr>
            <a:spLocks noChangeArrowheads="1"/>
          </p:cNvSpPr>
          <p:nvPr/>
        </p:nvSpPr>
        <p:spPr bwMode="auto">
          <a:xfrm>
            <a:off x="3124200" y="3946525"/>
            <a:ext cx="4572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4h</a:t>
            </a:r>
          </a:p>
        </p:txBody>
      </p:sp>
      <p:sp>
        <p:nvSpPr>
          <p:cNvPr id="53276" name="Rectangle 28"/>
          <p:cNvSpPr>
            <a:spLocks noChangeArrowheads="1"/>
          </p:cNvSpPr>
          <p:nvPr/>
        </p:nvSpPr>
        <p:spPr bwMode="auto">
          <a:xfrm>
            <a:off x="3581400" y="3946525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77" name="Rectangle 29"/>
          <p:cNvSpPr>
            <a:spLocks noChangeArrowheads="1"/>
          </p:cNvSpPr>
          <p:nvPr/>
        </p:nvSpPr>
        <p:spPr bwMode="auto">
          <a:xfrm>
            <a:off x="3962400" y="3946525"/>
            <a:ext cx="8382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3278" name="Line 30"/>
          <p:cNvSpPr>
            <a:spLocks noChangeShapeType="1"/>
          </p:cNvSpPr>
          <p:nvPr/>
        </p:nvSpPr>
        <p:spPr bwMode="auto">
          <a:xfrm>
            <a:off x="1524000" y="20574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79" name="Line 31"/>
          <p:cNvSpPr>
            <a:spLocks noChangeShapeType="1"/>
          </p:cNvSpPr>
          <p:nvPr/>
        </p:nvSpPr>
        <p:spPr bwMode="auto">
          <a:xfrm>
            <a:off x="2362200" y="20574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80" name="Line 32"/>
          <p:cNvSpPr>
            <a:spLocks noChangeShapeType="1"/>
          </p:cNvSpPr>
          <p:nvPr/>
        </p:nvSpPr>
        <p:spPr bwMode="auto">
          <a:xfrm>
            <a:off x="3581400" y="20574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81" name="Line 33"/>
          <p:cNvSpPr>
            <a:spLocks noChangeShapeType="1"/>
          </p:cNvSpPr>
          <p:nvPr/>
        </p:nvSpPr>
        <p:spPr bwMode="auto">
          <a:xfrm>
            <a:off x="4800600" y="20574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82" name="Line 34"/>
          <p:cNvSpPr>
            <a:spLocks noChangeShapeType="1"/>
          </p:cNvSpPr>
          <p:nvPr/>
        </p:nvSpPr>
        <p:spPr bwMode="auto">
          <a:xfrm>
            <a:off x="6019800" y="20574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83" name="Line 35"/>
          <p:cNvSpPr>
            <a:spLocks noChangeShapeType="1"/>
          </p:cNvSpPr>
          <p:nvPr/>
        </p:nvSpPr>
        <p:spPr bwMode="auto">
          <a:xfrm>
            <a:off x="7239000" y="20574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84" name="Line 36"/>
          <p:cNvSpPr>
            <a:spLocks noChangeShapeType="1"/>
          </p:cNvSpPr>
          <p:nvPr/>
        </p:nvSpPr>
        <p:spPr bwMode="auto">
          <a:xfrm>
            <a:off x="6400800" y="20574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85" name="Line 37"/>
          <p:cNvSpPr>
            <a:spLocks noChangeShapeType="1"/>
          </p:cNvSpPr>
          <p:nvPr/>
        </p:nvSpPr>
        <p:spPr bwMode="auto">
          <a:xfrm>
            <a:off x="5181600" y="20574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86" name="Line 38"/>
          <p:cNvSpPr>
            <a:spLocks noChangeShapeType="1"/>
          </p:cNvSpPr>
          <p:nvPr/>
        </p:nvSpPr>
        <p:spPr bwMode="auto">
          <a:xfrm>
            <a:off x="3962400" y="20574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87" name="Line 39"/>
          <p:cNvSpPr>
            <a:spLocks noChangeShapeType="1"/>
          </p:cNvSpPr>
          <p:nvPr/>
        </p:nvSpPr>
        <p:spPr bwMode="auto">
          <a:xfrm>
            <a:off x="2743200" y="20574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88" name="Rectangle 40"/>
          <p:cNvSpPr>
            <a:spLocks noChangeArrowheads="1"/>
          </p:cNvSpPr>
          <p:nvPr/>
        </p:nvSpPr>
        <p:spPr bwMode="auto">
          <a:xfrm>
            <a:off x="4800600" y="3962400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89" name="Rectangle 41"/>
          <p:cNvSpPr>
            <a:spLocks noChangeArrowheads="1"/>
          </p:cNvSpPr>
          <p:nvPr/>
        </p:nvSpPr>
        <p:spPr bwMode="auto">
          <a:xfrm>
            <a:off x="5181600" y="3962400"/>
            <a:ext cx="3048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2h</a:t>
            </a:r>
          </a:p>
        </p:txBody>
      </p:sp>
      <p:sp>
        <p:nvSpPr>
          <p:cNvPr id="53290" name="Text Box 42"/>
          <p:cNvSpPr txBox="1">
            <a:spLocks noChangeArrowheads="1"/>
          </p:cNvSpPr>
          <p:nvPr/>
        </p:nvSpPr>
        <p:spPr bwMode="auto">
          <a:xfrm>
            <a:off x="609600" y="4540250"/>
            <a:ext cx="704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WO 3</a:t>
            </a:r>
          </a:p>
        </p:txBody>
      </p:sp>
      <p:sp>
        <p:nvSpPr>
          <p:cNvPr id="53291" name="Rectangle 43"/>
          <p:cNvSpPr>
            <a:spLocks noChangeArrowheads="1"/>
          </p:cNvSpPr>
          <p:nvPr/>
        </p:nvSpPr>
        <p:spPr bwMode="auto">
          <a:xfrm>
            <a:off x="3276600" y="4479925"/>
            <a:ext cx="3048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2h</a:t>
            </a:r>
          </a:p>
        </p:txBody>
      </p:sp>
      <p:sp>
        <p:nvSpPr>
          <p:cNvPr id="53292" name="Rectangle 44"/>
          <p:cNvSpPr>
            <a:spLocks noChangeArrowheads="1"/>
          </p:cNvSpPr>
          <p:nvPr/>
        </p:nvSpPr>
        <p:spPr bwMode="auto">
          <a:xfrm>
            <a:off x="3581400" y="4479925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93" name="Rectangle 45"/>
          <p:cNvSpPr>
            <a:spLocks noChangeArrowheads="1"/>
          </p:cNvSpPr>
          <p:nvPr/>
        </p:nvSpPr>
        <p:spPr bwMode="auto">
          <a:xfrm>
            <a:off x="3962400" y="4479925"/>
            <a:ext cx="8382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8h</a:t>
            </a:r>
          </a:p>
        </p:txBody>
      </p:sp>
      <p:sp>
        <p:nvSpPr>
          <p:cNvPr id="53294" name="Rectangle 46"/>
          <p:cNvSpPr>
            <a:spLocks noChangeArrowheads="1"/>
          </p:cNvSpPr>
          <p:nvPr/>
        </p:nvSpPr>
        <p:spPr bwMode="auto">
          <a:xfrm>
            <a:off x="4800600" y="4495800"/>
            <a:ext cx="381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3295" name="Rectangle 47"/>
          <p:cNvSpPr>
            <a:spLocks noChangeArrowheads="1"/>
          </p:cNvSpPr>
          <p:nvPr/>
        </p:nvSpPr>
        <p:spPr bwMode="auto">
          <a:xfrm>
            <a:off x="5181600" y="4495800"/>
            <a:ext cx="533400" cy="3048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5h</a:t>
            </a:r>
          </a:p>
        </p:txBody>
      </p:sp>
      <p:sp>
        <p:nvSpPr>
          <p:cNvPr id="53296" name="Rectangle 48"/>
          <p:cNvSpPr>
            <a:spLocks noChangeArrowheads="1"/>
          </p:cNvSpPr>
          <p:nvPr/>
        </p:nvSpPr>
        <p:spPr bwMode="auto">
          <a:xfrm>
            <a:off x="1524000" y="5105400"/>
            <a:ext cx="8382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4h</a:t>
            </a:r>
          </a:p>
        </p:txBody>
      </p:sp>
      <p:sp>
        <p:nvSpPr>
          <p:cNvPr id="53297" name="Text Box 49"/>
          <p:cNvSpPr txBox="1">
            <a:spLocks noChangeArrowheads="1"/>
          </p:cNvSpPr>
          <p:nvPr/>
        </p:nvSpPr>
        <p:spPr bwMode="auto">
          <a:xfrm>
            <a:off x="250825" y="5105400"/>
            <a:ext cx="1233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Work Load</a:t>
            </a:r>
          </a:p>
        </p:txBody>
      </p:sp>
      <p:sp>
        <p:nvSpPr>
          <p:cNvPr id="53298" name="Rectangle 50"/>
          <p:cNvSpPr>
            <a:spLocks noChangeArrowheads="1"/>
          </p:cNvSpPr>
          <p:nvPr/>
        </p:nvSpPr>
        <p:spPr bwMode="auto">
          <a:xfrm>
            <a:off x="2743200" y="5105400"/>
            <a:ext cx="8382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12h</a:t>
            </a:r>
          </a:p>
        </p:txBody>
      </p:sp>
      <p:sp>
        <p:nvSpPr>
          <p:cNvPr id="53299" name="Rectangle 51"/>
          <p:cNvSpPr>
            <a:spLocks noChangeArrowheads="1"/>
          </p:cNvSpPr>
          <p:nvPr/>
        </p:nvSpPr>
        <p:spPr bwMode="auto">
          <a:xfrm>
            <a:off x="3962400" y="5105400"/>
            <a:ext cx="8382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16h</a:t>
            </a:r>
          </a:p>
        </p:txBody>
      </p:sp>
      <p:sp>
        <p:nvSpPr>
          <p:cNvPr id="53300" name="Rectangle 52"/>
          <p:cNvSpPr>
            <a:spLocks noChangeArrowheads="1"/>
          </p:cNvSpPr>
          <p:nvPr/>
        </p:nvSpPr>
        <p:spPr bwMode="auto">
          <a:xfrm>
            <a:off x="5181600" y="5105400"/>
            <a:ext cx="8382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7h</a:t>
            </a:r>
          </a:p>
        </p:txBody>
      </p:sp>
      <p:sp>
        <p:nvSpPr>
          <p:cNvPr id="53301" name="Rectangle 53"/>
          <p:cNvSpPr>
            <a:spLocks noChangeArrowheads="1"/>
          </p:cNvSpPr>
          <p:nvPr/>
        </p:nvSpPr>
        <p:spPr bwMode="auto">
          <a:xfrm>
            <a:off x="6400800" y="5105400"/>
            <a:ext cx="838200" cy="3048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F179-49E6-4FD5-99F4-7608DEAA17C7}" type="slidenum">
              <a:rPr lang="en-US"/>
              <a:pPr/>
              <a:t>31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Work Load Table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1331640" y="1124744"/>
            <a:ext cx="499527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Scheduling Chart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62476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44824"/>
            <a:ext cx="7298055" cy="420624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8F179-49E6-4FD5-99F4-7608DEAA17C7}" type="slidenum">
              <a:rPr lang="en-US"/>
              <a:pPr/>
              <a:t>32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92480" cy="1143000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</a:rPr>
              <a:t>Work </a:t>
            </a:r>
            <a:r>
              <a:rPr lang="en-US" dirty="0" smtClean="0">
                <a:solidFill>
                  <a:srgbClr val="000099"/>
                </a:solidFill>
              </a:rPr>
              <a:t>Capacity Utilization Summary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1331640" y="1052736"/>
            <a:ext cx="71753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Resource Capacity Utilization Summary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747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0369" y="1402462"/>
            <a:ext cx="7298055" cy="538353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56FE-BBD4-4230-89E4-C4A45763256C}" type="slidenum">
              <a:rPr lang="en-US"/>
              <a:pPr/>
              <a:t>33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9"/>
                </a:solidFill>
              </a:rPr>
              <a:t>Workload Chart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1331640" y="908720"/>
            <a:ext cx="482164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Access: </a:t>
            </a:r>
            <a:r>
              <a:rPr lang="en-US" dirty="0" smtClean="0">
                <a:solidFill>
                  <a:srgbClr val="000099"/>
                </a:solidFill>
              </a:rPr>
              <a:t>Planning </a:t>
            </a:r>
            <a:r>
              <a:rPr lang="en-US" dirty="0" smtClean="0">
                <a:solidFill>
                  <a:srgbClr val="009900"/>
                </a:solidFill>
              </a:rPr>
              <a:t>menu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dirty="0" smtClean="0">
                <a:solidFill>
                  <a:srgbClr val="000099"/>
                </a:solidFill>
              </a:rPr>
              <a:t>Workload Chart </a:t>
            </a:r>
            <a:r>
              <a:rPr lang="en-US" dirty="0" smtClean="0">
                <a:solidFill>
                  <a:srgbClr val="009900"/>
                </a:solidFill>
              </a:rPr>
              <a:t>option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61456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340768"/>
            <a:ext cx="7303770" cy="5389245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0709D-39B8-4233-AFC8-120F1EDB5C44}" type="slidenum">
              <a:rPr lang="en-US"/>
              <a:pPr/>
              <a:t>34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99"/>
                </a:solidFill>
              </a:rPr>
              <a:t>End of session 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F717-8720-45F3-A9FF-4FE913D04271}" type="slidenum">
              <a:rPr lang="en-US"/>
              <a:pPr/>
              <a:t>4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839200" cy="1143000"/>
          </a:xfrm>
          <a:noFill/>
          <a:ln/>
        </p:spPr>
        <p:txBody>
          <a:bodyPr/>
          <a:lstStyle/>
          <a:p>
            <a:r>
              <a:rPr lang="en-US" sz="3600">
                <a:solidFill>
                  <a:srgbClr val="000099"/>
                </a:solidFill>
              </a:rPr>
              <a:t>Calculation of quantities to make and to source</a:t>
            </a:r>
            <a:r>
              <a:rPr lang="en-US" sz="3600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r>
              <a:rPr lang="en-US"/>
              <a:t>General principle:</a:t>
            </a:r>
            <a:br>
              <a:rPr lang="en-US"/>
            </a:br>
            <a:r>
              <a:rPr lang="en-US">
                <a:solidFill>
                  <a:srgbClr val="009900"/>
                </a:solidFill>
              </a:rPr>
              <a:t>Materials Requirements Planning (MRP)</a:t>
            </a:r>
          </a:p>
          <a:p>
            <a:r>
              <a:rPr lang="en-US"/>
              <a:t>Alternate method: </a:t>
            </a:r>
          </a:p>
          <a:p>
            <a:pPr lvl="1"/>
            <a:r>
              <a:rPr lang="en-US"/>
              <a:t>Managing inventories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05E07-1F29-483B-A022-4F2AE6CE3C7E}" type="slidenum">
              <a:rPr lang="en-US"/>
              <a:pPr/>
              <a:t>5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solidFill>
                  <a:srgbClr val="000099"/>
                </a:solidFill>
              </a:rPr>
              <a:t>MRP Principle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71600"/>
            <a:ext cx="8280400" cy="4114800"/>
          </a:xfrm>
        </p:spPr>
        <p:txBody>
          <a:bodyPr/>
          <a:lstStyle/>
          <a:p>
            <a:r>
              <a:rPr lang="en-US" sz="2400"/>
              <a:t>It starts with end-items (level 0) to generate quantities of immediate components (level 1) using the BOM. These are called </a:t>
            </a:r>
            <a:r>
              <a:rPr lang="en-US" sz="2400">
                <a:solidFill>
                  <a:srgbClr val="006600"/>
                </a:solidFill>
              </a:rPr>
              <a:t>gross requirements</a:t>
            </a:r>
          </a:p>
          <a:p>
            <a:r>
              <a:rPr lang="en-US" sz="2400"/>
              <a:t>By taking into account the existing inventories, it computes the </a:t>
            </a:r>
            <a:r>
              <a:rPr lang="en-US" sz="2400">
                <a:solidFill>
                  <a:srgbClr val="006600"/>
                </a:solidFill>
              </a:rPr>
              <a:t>net requirements</a:t>
            </a:r>
            <a:r>
              <a:rPr lang="en-US" sz="2400"/>
              <a:t> at this level</a:t>
            </a:r>
            <a:r>
              <a:rPr lang="en-US" sz="2400">
                <a:solidFill>
                  <a:srgbClr val="FFFF00"/>
                </a:solidFill>
              </a:rPr>
              <a:t/>
            </a:r>
            <a:br>
              <a:rPr lang="en-US" sz="2400">
                <a:solidFill>
                  <a:srgbClr val="FFFF00"/>
                </a:solidFill>
              </a:rPr>
            </a:br>
            <a:r>
              <a:rPr lang="en-US" sz="2400">
                <a:solidFill>
                  <a:srgbClr val="FFFF00"/>
                </a:solidFill>
              </a:rPr>
              <a:t>	</a:t>
            </a:r>
            <a:r>
              <a:rPr lang="en-US" sz="2400">
                <a:solidFill>
                  <a:srgbClr val="009900"/>
                </a:solidFill>
              </a:rPr>
              <a:t>= </a:t>
            </a:r>
            <a:r>
              <a:rPr lang="en-US" sz="2400">
                <a:solidFill>
                  <a:srgbClr val="006600"/>
                </a:solidFill>
              </a:rPr>
              <a:t>Gross requirements </a:t>
            </a:r>
            <a:br>
              <a:rPr lang="en-US" sz="2400">
                <a:solidFill>
                  <a:srgbClr val="006600"/>
                </a:solidFill>
              </a:rPr>
            </a:br>
            <a:r>
              <a:rPr lang="en-US" sz="2400">
                <a:solidFill>
                  <a:srgbClr val="006600"/>
                </a:solidFill>
              </a:rPr>
              <a:t>	– Inventory on hand </a:t>
            </a:r>
            <a:br>
              <a:rPr lang="en-US" sz="2400">
                <a:solidFill>
                  <a:srgbClr val="006600"/>
                </a:solidFill>
              </a:rPr>
            </a:br>
            <a:r>
              <a:rPr lang="en-US" sz="2400">
                <a:solidFill>
                  <a:srgbClr val="006600"/>
                </a:solidFill>
              </a:rPr>
              <a:t>	+ Inventory desired level (safety stock)</a:t>
            </a:r>
          </a:p>
          <a:p>
            <a:r>
              <a:rPr lang="en-US" sz="2400"/>
              <a:t>Future requirements are eventually regrouped (lot sizing)</a:t>
            </a:r>
          </a:p>
          <a:p>
            <a:r>
              <a:rPr lang="en-US" sz="2400"/>
              <a:t>Similarly, all other levels are analyzed</a:t>
            </a:r>
          </a:p>
          <a:p>
            <a:r>
              <a:rPr lang="en-US" sz="2400"/>
              <a:t>To position the requirements in time, it takes into account the </a:t>
            </a:r>
            <a:r>
              <a:rPr lang="en-US" sz="2400">
                <a:solidFill>
                  <a:srgbClr val="006600"/>
                </a:solidFill>
              </a:rPr>
              <a:t>production/procurement lead times</a:t>
            </a:r>
            <a:r>
              <a:rPr lang="en-US" sz="2400"/>
              <a:t> of the items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3CC5E-373C-4908-9E84-0B47D73D07DB}" type="slidenum">
              <a:rPr lang="en-US"/>
              <a:pPr/>
              <a:t>6</a:t>
            </a:fld>
            <a:endParaRPr lang="en-US"/>
          </a:p>
        </p:txBody>
      </p:sp>
      <p:sp>
        <p:nvSpPr>
          <p:cNvPr id="66562" name="Freeform 2"/>
          <p:cNvSpPr>
            <a:spLocks/>
          </p:cNvSpPr>
          <p:nvPr/>
        </p:nvSpPr>
        <p:spPr bwMode="auto">
          <a:xfrm>
            <a:off x="2933700" y="1158875"/>
            <a:ext cx="9525" cy="6350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3" y="3"/>
              </a:cxn>
              <a:cxn ang="0">
                <a:pos x="5" y="2"/>
              </a:cxn>
              <a:cxn ang="0">
                <a:pos x="3" y="0"/>
              </a:cxn>
              <a:cxn ang="0">
                <a:pos x="0" y="2"/>
              </a:cxn>
            </a:cxnLst>
            <a:rect l="0" t="0" r="r" b="b"/>
            <a:pathLst>
              <a:path w="6" h="4">
                <a:moveTo>
                  <a:pt x="0" y="2"/>
                </a:moveTo>
                <a:lnTo>
                  <a:pt x="3" y="3"/>
                </a:lnTo>
                <a:lnTo>
                  <a:pt x="5" y="2"/>
                </a:lnTo>
                <a:lnTo>
                  <a:pt x="3" y="0"/>
                </a:lnTo>
                <a:lnTo>
                  <a:pt x="0" y="2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6563" name="Line 3"/>
          <p:cNvSpPr>
            <a:spLocks noChangeShapeType="1"/>
          </p:cNvSpPr>
          <p:nvPr/>
        </p:nvSpPr>
        <p:spPr bwMode="auto">
          <a:xfrm flipV="1">
            <a:off x="3067050" y="1225550"/>
            <a:ext cx="6350" cy="206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641350" y="920750"/>
            <a:ext cx="2565400" cy="3222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</a:rPr>
              <a:t>Level 0 : Finished goods</a:t>
            </a:r>
          </a:p>
        </p:txBody>
      </p:sp>
      <p:sp>
        <p:nvSpPr>
          <p:cNvPr id="66565" name="AutoShape 5"/>
          <p:cNvSpPr>
            <a:spLocks noChangeArrowheads="1"/>
          </p:cNvSpPr>
          <p:nvPr/>
        </p:nvSpPr>
        <p:spPr bwMode="auto">
          <a:xfrm>
            <a:off x="3994150" y="844550"/>
            <a:ext cx="1981200" cy="609600"/>
          </a:xfrm>
          <a:prstGeom prst="roundRect">
            <a:avLst>
              <a:gd name="adj" fmla="val 12495"/>
            </a:avLst>
          </a:prstGeom>
          <a:solidFill>
            <a:srgbClr val="FF66FF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90000"/>
              </a:lnSpc>
            </a:pPr>
            <a:r>
              <a:rPr lang="en-US" sz="1400" b="0">
                <a:solidFill>
                  <a:srgbClr val="000000"/>
                </a:solidFill>
              </a:rPr>
              <a:t>Gross Requirements =</a:t>
            </a:r>
          </a:p>
          <a:p>
            <a:pPr algn="ctr">
              <a:lnSpc>
                <a:spcPct val="90000"/>
              </a:lnSpc>
            </a:pPr>
            <a:r>
              <a:rPr lang="en-US" sz="1400" b="0">
                <a:solidFill>
                  <a:srgbClr val="000000"/>
                </a:solidFill>
              </a:rPr>
              <a:t>Orders/Forecasts</a:t>
            </a:r>
          </a:p>
        </p:txBody>
      </p:sp>
      <p:grpSp>
        <p:nvGrpSpPr>
          <p:cNvPr id="66566" name="Group 6"/>
          <p:cNvGrpSpPr>
            <a:grpSpLocks/>
          </p:cNvGrpSpPr>
          <p:nvPr/>
        </p:nvGrpSpPr>
        <p:grpSpPr bwMode="auto">
          <a:xfrm>
            <a:off x="869950" y="1301750"/>
            <a:ext cx="8008938" cy="914400"/>
            <a:chOff x="548" y="820"/>
            <a:chExt cx="5045" cy="576"/>
          </a:xfrm>
        </p:grpSpPr>
        <p:sp>
          <p:nvSpPr>
            <p:cNvPr id="66567" name="Line 7"/>
            <p:cNvSpPr>
              <a:spLocks noChangeShapeType="1"/>
            </p:cNvSpPr>
            <p:nvPr/>
          </p:nvSpPr>
          <p:spPr bwMode="auto">
            <a:xfrm>
              <a:off x="2180" y="964"/>
              <a:ext cx="9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68" name="Line 8"/>
            <p:cNvSpPr>
              <a:spLocks noChangeShapeType="1"/>
            </p:cNvSpPr>
            <p:nvPr/>
          </p:nvSpPr>
          <p:spPr bwMode="auto">
            <a:xfrm>
              <a:off x="3140" y="916"/>
              <a:ext cx="0" cy="1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69" name="AutoShape 9"/>
            <p:cNvSpPr>
              <a:spLocks noChangeArrowheads="1"/>
            </p:cNvSpPr>
            <p:nvPr/>
          </p:nvSpPr>
          <p:spPr bwMode="auto">
            <a:xfrm>
              <a:off x="548" y="820"/>
              <a:ext cx="1632" cy="288"/>
            </a:xfrm>
            <a:prstGeom prst="roundRect">
              <a:avLst>
                <a:gd name="adj" fmla="val 12495"/>
              </a:avLst>
            </a:prstGeom>
            <a:solidFill>
              <a:srgbClr val="FFCC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FG Inventory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and assembly WIP</a:t>
              </a:r>
            </a:p>
          </p:txBody>
        </p:sp>
        <p:sp>
          <p:nvSpPr>
            <p:cNvPr id="66570" name="AutoShape 10"/>
            <p:cNvSpPr>
              <a:spLocks noChangeArrowheads="1"/>
            </p:cNvSpPr>
            <p:nvPr/>
          </p:nvSpPr>
          <p:spPr bwMode="auto">
            <a:xfrm>
              <a:off x="2516" y="1112"/>
              <a:ext cx="1248" cy="284"/>
            </a:xfrm>
            <a:prstGeom prst="roundRect">
              <a:avLst>
                <a:gd name="adj" fmla="val 12495"/>
              </a:avLst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 b="0">
                  <a:solidFill>
                    <a:srgbClr val="000000"/>
                  </a:solidFill>
                </a:rPr>
                <a:t>Finished Good</a:t>
              </a:r>
              <a:br>
                <a:rPr lang="en-US" sz="1400" b="0">
                  <a:solidFill>
                    <a:srgbClr val="000000"/>
                  </a:solidFill>
                </a:rPr>
              </a:br>
              <a:r>
                <a:rPr lang="en-US" sz="1400" b="0">
                  <a:solidFill>
                    <a:srgbClr val="000000"/>
                  </a:solidFill>
                </a:rPr>
                <a:t>Net Requirements</a:t>
              </a:r>
            </a:p>
          </p:txBody>
        </p:sp>
        <p:sp>
          <p:nvSpPr>
            <p:cNvPr id="66571" name="Line 11"/>
            <p:cNvSpPr>
              <a:spLocks noChangeShapeType="1"/>
            </p:cNvSpPr>
            <p:nvPr/>
          </p:nvSpPr>
          <p:spPr bwMode="auto">
            <a:xfrm>
              <a:off x="3812" y="1156"/>
              <a:ext cx="6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72" name="Rectangle 12"/>
            <p:cNvSpPr>
              <a:spLocks noChangeArrowheads="1"/>
            </p:cNvSpPr>
            <p:nvPr/>
          </p:nvSpPr>
          <p:spPr bwMode="auto">
            <a:xfrm>
              <a:off x="4545" y="1012"/>
              <a:ext cx="1048" cy="30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Finished Good</a:t>
              </a:r>
              <a:br>
                <a:rPr lang="en-US" sz="1400">
                  <a:solidFill>
                    <a:srgbClr val="000000"/>
                  </a:solidFill>
                </a:rPr>
              </a:br>
              <a:r>
                <a:rPr lang="en-US" sz="1400">
                  <a:solidFill>
                    <a:srgbClr val="000000"/>
                  </a:solidFill>
                </a:rPr>
                <a:t>Assembly Orders</a:t>
              </a:r>
            </a:p>
          </p:txBody>
        </p:sp>
      </p:grpSp>
      <p:grpSp>
        <p:nvGrpSpPr>
          <p:cNvPr id="66573" name="Group 13"/>
          <p:cNvGrpSpPr>
            <a:grpSpLocks/>
          </p:cNvGrpSpPr>
          <p:nvPr/>
        </p:nvGrpSpPr>
        <p:grpSpPr bwMode="auto">
          <a:xfrm>
            <a:off x="641350" y="2146300"/>
            <a:ext cx="7924800" cy="747713"/>
            <a:chOff x="404" y="1352"/>
            <a:chExt cx="4992" cy="471"/>
          </a:xfrm>
        </p:grpSpPr>
        <p:sp>
          <p:nvSpPr>
            <p:cNvPr id="66574" name="Rectangle 14"/>
            <p:cNvSpPr>
              <a:spLocks noChangeArrowheads="1"/>
            </p:cNvSpPr>
            <p:nvPr/>
          </p:nvSpPr>
          <p:spPr bwMode="auto">
            <a:xfrm>
              <a:off x="404" y="1396"/>
              <a:ext cx="1645" cy="20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>
                  <a:solidFill>
                    <a:srgbClr val="000000"/>
                  </a:solidFill>
                </a:rPr>
                <a:t>Level 1 : Sub-assemblies</a:t>
              </a:r>
            </a:p>
          </p:txBody>
        </p:sp>
        <p:sp>
          <p:nvSpPr>
            <p:cNvPr id="66575" name="AutoShape 15"/>
            <p:cNvSpPr>
              <a:spLocks noChangeArrowheads="1"/>
            </p:cNvSpPr>
            <p:nvPr/>
          </p:nvSpPr>
          <p:spPr bwMode="auto">
            <a:xfrm>
              <a:off x="4248" y="1352"/>
              <a:ext cx="1148" cy="332"/>
            </a:xfrm>
            <a:prstGeom prst="roundRect">
              <a:avLst>
                <a:gd name="adj" fmla="val 12495"/>
              </a:avLst>
            </a:prstGeom>
            <a:solidFill>
              <a:srgbClr val="00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 b="0">
                  <a:solidFill>
                    <a:srgbClr val="000000"/>
                  </a:solidFill>
                </a:rPr>
                <a:t>Finished Good</a:t>
              </a:r>
              <a:br>
                <a:rPr lang="en-US" sz="1400" b="0">
                  <a:solidFill>
                    <a:srgbClr val="000000"/>
                  </a:solidFill>
                </a:rPr>
              </a:br>
              <a:r>
                <a:rPr lang="en-US" sz="1400" b="0">
                  <a:solidFill>
                    <a:srgbClr val="000000"/>
                  </a:solidFill>
                </a:rPr>
                <a:t>BOM</a:t>
              </a:r>
            </a:p>
          </p:txBody>
        </p:sp>
        <p:sp>
          <p:nvSpPr>
            <p:cNvPr id="66576" name="Line 16"/>
            <p:cNvSpPr>
              <a:spLocks noChangeShapeType="1"/>
            </p:cNvSpPr>
            <p:nvPr/>
          </p:nvSpPr>
          <p:spPr bwMode="auto">
            <a:xfrm flipH="1">
              <a:off x="3140" y="1444"/>
              <a:ext cx="110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77" name="Line 17"/>
            <p:cNvSpPr>
              <a:spLocks noChangeShapeType="1"/>
            </p:cNvSpPr>
            <p:nvPr/>
          </p:nvSpPr>
          <p:spPr bwMode="auto">
            <a:xfrm>
              <a:off x="3140" y="139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78" name="AutoShape 18"/>
            <p:cNvSpPr>
              <a:spLocks noChangeArrowheads="1"/>
            </p:cNvSpPr>
            <p:nvPr/>
          </p:nvSpPr>
          <p:spPr bwMode="auto">
            <a:xfrm>
              <a:off x="2516" y="1540"/>
              <a:ext cx="1248" cy="283"/>
            </a:xfrm>
            <a:prstGeom prst="roundRect">
              <a:avLst>
                <a:gd name="adj" fmla="val 12495"/>
              </a:avLst>
            </a:prstGeom>
            <a:solidFill>
              <a:srgbClr val="FF66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 b="0">
                  <a:solidFill>
                    <a:srgbClr val="000000"/>
                  </a:solidFill>
                </a:rPr>
                <a:t>Sub-assembly</a:t>
              </a:r>
              <a:br>
                <a:rPr lang="en-US" sz="1400" b="0">
                  <a:solidFill>
                    <a:srgbClr val="000000"/>
                  </a:solidFill>
                </a:rPr>
              </a:br>
              <a:r>
                <a:rPr lang="en-US" sz="1400" b="0">
                  <a:solidFill>
                    <a:srgbClr val="000000"/>
                  </a:solidFill>
                </a:rPr>
                <a:t>Gross Requirements</a:t>
              </a:r>
            </a:p>
          </p:txBody>
        </p:sp>
      </p:grpSp>
      <p:grpSp>
        <p:nvGrpSpPr>
          <p:cNvPr id="66579" name="Group 19"/>
          <p:cNvGrpSpPr>
            <a:grpSpLocks/>
          </p:cNvGrpSpPr>
          <p:nvPr/>
        </p:nvGrpSpPr>
        <p:grpSpPr bwMode="auto">
          <a:xfrm>
            <a:off x="869950" y="2749550"/>
            <a:ext cx="8116888" cy="830263"/>
            <a:chOff x="548" y="1732"/>
            <a:chExt cx="5113" cy="523"/>
          </a:xfrm>
        </p:grpSpPr>
        <p:sp>
          <p:nvSpPr>
            <p:cNvPr id="66580" name="AutoShape 20"/>
            <p:cNvSpPr>
              <a:spLocks noChangeArrowheads="1"/>
            </p:cNvSpPr>
            <p:nvPr/>
          </p:nvSpPr>
          <p:spPr bwMode="auto">
            <a:xfrm>
              <a:off x="548" y="1732"/>
              <a:ext cx="1632" cy="336"/>
            </a:xfrm>
            <a:prstGeom prst="roundRect">
              <a:avLst>
                <a:gd name="adj" fmla="val 12495"/>
              </a:avLst>
            </a:prstGeom>
            <a:solidFill>
              <a:srgbClr val="FFCC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Sub-assembly inventory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and manufacturing WIP</a:t>
              </a:r>
            </a:p>
          </p:txBody>
        </p:sp>
        <p:sp>
          <p:nvSpPr>
            <p:cNvPr id="66581" name="Line 21"/>
            <p:cNvSpPr>
              <a:spLocks noChangeShapeType="1"/>
            </p:cNvSpPr>
            <p:nvPr/>
          </p:nvSpPr>
          <p:spPr bwMode="auto">
            <a:xfrm>
              <a:off x="2180" y="1876"/>
              <a:ext cx="9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82" name="Line 22"/>
            <p:cNvSpPr>
              <a:spLocks noChangeShapeType="1"/>
            </p:cNvSpPr>
            <p:nvPr/>
          </p:nvSpPr>
          <p:spPr bwMode="auto">
            <a:xfrm>
              <a:off x="3140" y="1828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83" name="AutoShape 23"/>
            <p:cNvSpPr>
              <a:spLocks noChangeArrowheads="1"/>
            </p:cNvSpPr>
            <p:nvPr/>
          </p:nvSpPr>
          <p:spPr bwMode="auto">
            <a:xfrm>
              <a:off x="2516" y="1972"/>
              <a:ext cx="1249" cy="283"/>
            </a:xfrm>
            <a:prstGeom prst="roundRect">
              <a:avLst>
                <a:gd name="adj" fmla="val 12495"/>
              </a:avLst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 b="0">
                  <a:solidFill>
                    <a:srgbClr val="000000"/>
                  </a:solidFill>
                </a:rPr>
                <a:t>Sub-assembly</a:t>
              </a:r>
              <a:br>
                <a:rPr lang="en-US" sz="1400" b="0">
                  <a:solidFill>
                    <a:srgbClr val="000000"/>
                  </a:solidFill>
                </a:rPr>
              </a:br>
              <a:r>
                <a:rPr lang="en-US" sz="1400" b="0">
                  <a:solidFill>
                    <a:srgbClr val="000000"/>
                  </a:solidFill>
                </a:rPr>
                <a:t>net requirements</a:t>
              </a:r>
            </a:p>
          </p:txBody>
        </p:sp>
        <p:sp>
          <p:nvSpPr>
            <p:cNvPr id="66584" name="Rectangle 24"/>
            <p:cNvSpPr>
              <a:spLocks noChangeArrowheads="1"/>
            </p:cNvSpPr>
            <p:nvPr/>
          </p:nvSpPr>
          <p:spPr bwMode="auto">
            <a:xfrm>
              <a:off x="4373" y="1828"/>
              <a:ext cx="1288" cy="30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Sub-assembly</a:t>
              </a:r>
              <a:br>
                <a:rPr lang="en-US" sz="1400">
                  <a:solidFill>
                    <a:srgbClr val="000000"/>
                  </a:solidFill>
                </a:rPr>
              </a:br>
              <a:r>
                <a:rPr lang="en-US" sz="1400">
                  <a:solidFill>
                    <a:srgbClr val="000000"/>
                  </a:solidFill>
                </a:rPr>
                <a:t>Manufacturing Orders</a:t>
              </a:r>
            </a:p>
          </p:txBody>
        </p:sp>
        <p:sp>
          <p:nvSpPr>
            <p:cNvPr id="66585" name="Line 25"/>
            <p:cNvSpPr>
              <a:spLocks noChangeShapeType="1"/>
            </p:cNvSpPr>
            <p:nvPr/>
          </p:nvSpPr>
          <p:spPr bwMode="auto">
            <a:xfrm>
              <a:off x="3764" y="2020"/>
              <a:ext cx="6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6586" name="Group 26"/>
          <p:cNvGrpSpPr>
            <a:grpSpLocks/>
          </p:cNvGrpSpPr>
          <p:nvPr/>
        </p:nvGrpSpPr>
        <p:grpSpPr bwMode="auto">
          <a:xfrm>
            <a:off x="641350" y="3441700"/>
            <a:ext cx="7924800" cy="830263"/>
            <a:chOff x="404" y="2168"/>
            <a:chExt cx="4992" cy="523"/>
          </a:xfrm>
        </p:grpSpPr>
        <p:sp>
          <p:nvSpPr>
            <p:cNvPr id="66587" name="Rectangle 27"/>
            <p:cNvSpPr>
              <a:spLocks noChangeArrowheads="1"/>
            </p:cNvSpPr>
            <p:nvPr/>
          </p:nvSpPr>
          <p:spPr bwMode="auto">
            <a:xfrm>
              <a:off x="404" y="2212"/>
              <a:ext cx="991" cy="20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>
                  <a:solidFill>
                    <a:srgbClr val="000000"/>
                  </a:solidFill>
                </a:rPr>
                <a:t>Level 2 : Parts</a:t>
              </a:r>
            </a:p>
          </p:txBody>
        </p:sp>
        <p:sp>
          <p:nvSpPr>
            <p:cNvPr id="66588" name="AutoShape 28"/>
            <p:cNvSpPr>
              <a:spLocks noChangeArrowheads="1"/>
            </p:cNvSpPr>
            <p:nvPr/>
          </p:nvSpPr>
          <p:spPr bwMode="auto">
            <a:xfrm>
              <a:off x="4248" y="2168"/>
              <a:ext cx="1148" cy="332"/>
            </a:xfrm>
            <a:prstGeom prst="roundRect">
              <a:avLst>
                <a:gd name="adj" fmla="val 12495"/>
              </a:avLst>
            </a:prstGeom>
            <a:solidFill>
              <a:srgbClr val="00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 b="0">
                  <a:solidFill>
                    <a:srgbClr val="000000"/>
                  </a:solidFill>
                </a:rPr>
                <a:t>Sub-assembly</a:t>
              </a:r>
              <a:br>
                <a:rPr lang="en-US" sz="1400" b="0">
                  <a:solidFill>
                    <a:srgbClr val="000000"/>
                  </a:solidFill>
                </a:rPr>
              </a:br>
              <a:r>
                <a:rPr lang="en-US" sz="1400" b="0">
                  <a:solidFill>
                    <a:srgbClr val="000000"/>
                  </a:solidFill>
                </a:rPr>
                <a:t>BOM</a:t>
              </a:r>
            </a:p>
          </p:txBody>
        </p:sp>
        <p:sp>
          <p:nvSpPr>
            <p:cNvPr id="66589" name="Line 29"/>
            <p:cNvSpPr>
              <a:spLocks noChangeShapeType="1"/>
            </p:cNvSpPr>
            <p:nvPr/>
          </p:nvSpPr>
          <p:spPr bwMode="auto">
            <a:xfrm flipH="1">
              <a:off x="3140" y="2308"/>
              <a:ext cx="110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90" name="Line 30"/>
            <p:cNvSpPr>
              <a:spLocks noChangeShapeType="1"/>
            </p:cNvSpPr>
            <p:nvPr/>
          </p:nvSpPr>
          <p:spPr bwMode="auto">
            <a:xfrm>
              <a:off x="3140" y="2260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91" name="AutoShape 31"/>
            <p:cNvSpPr>
              <a:spLocks noChangeArrowheads="1"/>
            </p:cNvSpPr>
            <p:nvPr/>
          </p:nvSpPr>
          <p:spPr bwMode="auto">
            <a:xfrm>
              <a:off x="2516" y="2408"/>
              <a:ext cx="1248" cy="283"/>
            </a:xfrm>
            <a:prstGeom prst="roundRect">
              <a:avLst>
                <a:gd name="adj" fmla="val 12495"/>
              </a:avLst>
            </a:prstGeom>
            <a:solidFill>
              <a:srgbClr val="FF66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 b="0">
                  <a:solidFill>
                    <a:srgbClr val="000000"/>
                  </a:solidFill>
                </a:rPr>
                <a:t>Part</a:t>
              </a:r>
              <a:br>
                <a:rPr lang="en-US" sz="1400" b="0">
                  <a:solidFill>
                    <a:srgbClr val="000000"/>
                  </a:solidFill>
                </a:rPr>
              </a:br>
              <a:r>
                <a:rPr lang="en-US" sz="1400" b="0">
                  <a:solidFill>
                    <a:srgbClr val="000000"/>
                  </a:solidFill>
                </a:rPr>
                <a:t>Gross Requirements</a:t>
              </a:r>
            </a:p>
          </p:txBody>
        </p:sp>
      </p:grpSp>
      <p:grpSp>
        <p:nvGrpSpPr>
          <p:cNvPr id="66592" name="Group 32"/>
          <p:cNvGrpSpPr>
            <a:grpSpLocks/>
          </p:cNvGrpSpPr>
          <p:nvPr/>
        </p:nvGrpSpPr>
        <p:grpSpPr bwMode="auto">
          <a:xfrm>
            <a:off x="869950" y="4197350"/>
            <a:ext cx="7969250" cy="990600"/>
            <a:chOff x="548" y="2644"/>
            <a:chExt cx="5020" cy="624"/>
          </a:xfrm>
        </p:grpSpPr>
        <p:sp>
          <p:nvSpPr>
            <p:cNvPr id="66593" name="AutoShape 33"/>
            <p:cNvSpPr>
              <a:spLocks noChangeArrowheads="1"/>
            </p:cNvSpPr>
            <p:nvPr/>
          </p:nvSpPr>
          <p:spPr bwMode="auto">
            <a:xfrm>
              <a:off x="548" y="2644"/>
              <a:ext cx="1632" cy="336"/>
            </a:xfrm>
            <a:prstGeom prst="roundRect">
              <a:avLst>
                <a:gd name="adj" fmla="val 12495"/>
              </a:avLst>
            </a:prstGeom>
            <a:solidFill>
              <a:srgbClr val="FFCC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Part Inventory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and fabrication WIP</a:t>
              </a:r>
            </a:p>
          </p:txBody>
        </p:sp>
        <p:sp>
          <p:nvSpPr>
            <p:cNvPr id="66594" name="Line 34"/>
            <p:cNvSpPr>
              <a:spLocks noChangeShapeType="1"/>
            </p:cNvSpPr>
            <p:nvPr/>
          </p:nvSpPr>
          <p:spPr bwMode="auto">
            <a:xfrm>
              <a:off x="2180" y="2788"/>
              <a:ext cx="9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95" name="Line 35"/>
            <p:cNvSpPr>
              <a:spLocks noChangeShapeType="1"/>
            </p:cNvSpPr>
            <p:nvPr/>
          </p:nvSpPr>
          <p:spPr bwMode="auto">
            <a:xfrm>
              <a:off x="3140" y="2692"/>
              <a:ext cx="0" cy="2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596" name="AutoShape 36"/>
            <p:cNvSpPr>
              <a:spLocks noChangeArrowheads="1"/>
            </p:cNvSpPr>
            <p:nvPr/>
          </p:nvSpPr>
          <p:spPr bwMode="auto">
            <a:xfrm>
              <a:off x="2516" y="2932"/>
              <a:ext cx="1248" cy="336"/>
            </a:xfrm>
            <a:prstGeom prst="roundRect">
              <a:avLst>
                <a:gd name="adj" fmla="val 12495"/>
              </a:avLst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 b="0">
                  <a:solidFill>
                    <a:srgbClr val="000000"/>
                  </a:solidFill>
                </a:rPr>
                <a:t>Part</a:t>
              </a:r>
              <a:br>
                <a:rPr lang="en-US" sz="1400" b="0">
                  <a:solidFill>
                    <a:srgbClr val="000000"/>
                  </a:solidFill>
                </a:rPr>
              </a:br>
              <a:r>
                <a:rPr lang="en-US" sz="1400" b="0">
                  <a:solidFill>
                    <a:srgbClr val="000000"/>
                  </a:solidFill>
                </a:rPr>
                <a:t>Net Requirements</a:t>
              </a:r>
            </a:p>
          </p:txBody>
        </p:sp>
        <p:sp>
          <p:nvSpPr>
            <p:cNvPr id="66597" name="Rectangle 37"/>
            <p:cNvSpPr>
              <a:spLocks noChangeArrowheads="1"/>
            </p:cNvSpPr>
            <p:nvPr/>
          </p:nvSpPr>
          <p:spPr bwMode="auto">
            <a:xfrm>
              <a:off x="4466" y="2836"/>
              <a:ext cx="1102" cy="30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Part</a:t>
              </a:r>
              <a:br>
                <a:rPr lang="en-US" sz="1400">
                  <a:solidFill>
                    <a:srgbClr val="000000"/>
                  </a:solidFill>
                </a:rPr>
              </a:br>
              <a:r>
                <a:rPr lang="en-US" sz="1400">
                  <a:solidFill>
                    <a:srgbClr val="000000"/>
                  </a:solidFill>
                </a:rPr>
                <a:t>Fabrication orders</a:t>
              </a:r>
            </a:p>
          </p:txBody>
        </p:sp>
        <p:sp>
          <p:nvSpPr>
            <p:cNvPr id="66598" name="Line 38"/>
            <p:cNvSpPr>
              <a:spLocks noChangeShapeType="1"/>
            </p:cNvSpPr>
            <p:nvPr/>
          </p:nvSpPr>
          <p:spPr bwMode="auto">
            <a:xfrm>
              <a:off x="3764" y="2980"/>
              <a:ext cx="6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6599" name="Group 39"/>
          <p:cNvGrpSpPr>
            <a:grpSpLocks/>
          </p:cNvGrpSpPr>
          <p:nvPr/>
        </p:nvGrpSpPr>
        <p:grpSpPr bwMode="auto">
          <a:xfrm>
            <a:off x="1014413" y="5035550"/>
            <a:ext cx="7545387" cy="833438"/>
            <a:chOff x="639" y="3172"/>
            <a:chExt cx="4753" cy="525"/>
          </a:xfrm>
        </p:grpSpPr>
        <p:sp>
          <p:nvSpPr>
            <p:cNvPr id="66600" name="AutoShape 40"/>
            <p:cNvSpPr>
              <a:spLocks noChangeArrowheads="1"/>
            </p:cNvSpPr>
            <p:nvPr/>
          </p:nvSpPr>
          <p:spPr bwMode="auto">
            <a:xfrm>
              <a:off x="4292" y="3220"/>
              <a:ext cx="1100" cy="288"/>
            </a:xfrm>
            <a:prstGeom prst="roundRect">
              <a:avLst>
                <a:gd name="adj" fmla="val 12495"/>
              </a:avLst>
            </a:prstGeom>
            <a:solidFill>
              <a:srgbClr val="00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 b="0">
                  <a:solidFill>
                    <a:srgbClr val="000000"/>
                  </a:solidFill>
                </a:rPr>
                <a:t>Part</a:t>
              </a:r>
              <a:br>
                <a:rPr lang="en-US" sz="1400" b="0">
                  <a:solidFill>
                    <a:srgbClr val="000000"/>
                  </a:solidFill>
                </a:rPr>
              </a:br>
              <a:r>
                <a:rPr lang="en-US" sz="1400" b="0">
                  <a:solidFill>
                    <a:srgbClr val="000000"/>
                  </a:solidFill>
                </a:rPr>
                <a:t>BOM</a:t>
              </a:r>
            </a:p>
          </p:txBody>
        </p:sp>
        <p:sp>
          <p:nvSpPr>
            <p:cNvPr id="66601" name="Line 41"/>
            <p:cNvSpPr>
              <a:spLocks noChangeShapeType="1"/>
            </p:cNvSpPr>
            <p:nvPr/>
          </p:nvSpPr>
          <p:spPr bwMode="auto">
            <a:xfrm flipH="1">
              <a:off x="3140" y="3316"/>
              <a:ext cx="11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602" name="Line 42"/>
            <p:cNvSpPr>
              <a:spLocks noChangeShapeType="1"/>
            </p:cNvSpPr>
            <p:nvPr/>
          </p:nvSpPr>
          <p:spPr bwMode="auto">
            <a:xfrm>
              <a:off x="3140" y="3268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603" name="Rectangle 43"/>
            <p:cNvSpPr>
              <a:spLocks noChangeArrowheads="1"/>
            </p:cNvSpPr>
            <p:nvPr/>
          </p:nvSpPr>
          <p:spPr bwMode="auto">
            <a:xfrm>
              <a:off x="639" y="3172"/>
              <a:ext cx="1227" cy="203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>
                  <a:solidFill>
                    <a:srgbClr val="000000"/>
                  </a:solidFill>
                </a:rPr>
                <a:t>Level 3 : Materials</a:t>
              </a:r>
            </a:p>
          </p:txBody>
        </p:sp>
        <p:sp>
          <p:nvSpPr>
            <p:cNvPr id="66604" name="AutoShape 44"/>
            <p:cNvSpPr>
              <a:spLocks noChangeArrowheads="1"/>
            </p:cNvSpPr>
            <p:nvPr/>
          </p:nvSpPr>
          <p:spPr bwMode="auto">
            <a:xfrm>
              <a:off x="2516" y="3416"/>
              <a:ext cx="1248" cy="281"/>
            </a:xfrm>
            <a:prstGeom prst="roundRect">
              <a:avLst>
                <a:gd name="adj" fmla="val 12495"/>
              </a:avLst>
            </a:prstGeom>
            <a:solidFill>
              <a:srgbClr val="FF66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 b="0">
                  <a:solidFill>
                    <a:srgbClr val="000000"/>
                  </a:solidFill>
                </a:rPr>
                <a:t>Material</a:t>
              </a:r>
              <a:br>
                <a:rPr lang="en-US" sz="1400" b="0">
                  <a:solidFill>
                    <a:srgbClr val="000000"/>
                  </a:solidFill>
                </a:rPr>
              </a:br>
              <a:r>
                <a:rPr lang="en-US" sz="1400" b="0">
                  <a:solidFill>
                    <a:srgbClr val="000000"/>
                  </a:solidFill>
                </a:rPr>
                <a:t>Gross Requirements</a:t>
              </a:r>
            </a:p>
          </p:txBody>
        </p:sp>
      </p:grpSp>
      <p:grpSp>
        <p:nvGrpSpPr>
          <p:cNvPr id="66605" name="Group 45"/>
          <p:cNvGrpSpPr>
            <a:grpSpLocks/>
          </p:cNvGrpSpPr>
          <p:nvPr/>
        </p:nvGrpSpPr>
        <p:grpSpPr bwMode="auto">
          <a:xfrm>
            <a:off x="876300" y="5721350"/>
            <a:ext cx="7732713" cy="908050"/>
            <a:chOff x="552" y="3604"/>
            <a:chExt cx="4871" cy="572"/>
          </a:xfrm>
        </p:grpSpPr>
        <p:sp>
          <p:nvSpPr>
            <p:cNvPr id="66606" name="AutoShape 46"/>
            <p:cNvSpPr>
              <a:spLocks noChangeArrowheads="1"/>
            </p:cNvSpPr>
            <p:nvPr/>
          </p:nvSpPr>
          <p:spPr bwMode="auto">
            <a:xfrm>
              <a:off x="552" y="3604"/>
              <a:ext cx="1628" cy="336"/>
            </a:xfrm>
            <a:prstGeom prst="roundRect">
              <a:avLst>
                <a:gd name="adj" fmla="val 12495"/>
              </a:avLst>
            </a:prstGeom>
            <a:solidFill>
              <a:srgbClr val="FFCC00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Material Inventory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and open purchase orders</a:t>
              </a:r>
            </a:p>
          </p:txBody>
        </p:sp>
        <p:sp>
          <p:nvSpPr>
            <p:cNvPr id="66607" name="Line 47"/>
            <p:cNvSpPr>
              <a:spLocks noChangeShapeType="1"/>
            </p:cNvSpPr>
            <p:nvPr/>
          </p:nvSpPr>
          <p:spPr bwMode="auto">
            <a:xfrm>
              <a:off x="2180" y="3796"/>
              <a:ext cx="9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608" name="Line 48"/>
            <p:cNvSpPr>
              <a:spLocks noChangeShapeType="1"/>
            </p:cNvSpPr>
            <p:nvPr/>
          </p:nvSpPr>
          <p:spPr bwMode="auto">
            <a:xfrm>
              <a:off x="3140" y="3700"/>
              <a:ext cx="0" cy="1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609" name="AutoShape 49"/>
            <p:cNvSpPr>
              <a:spLocks noChangeArrowheads="1"/>
            </p:cNvSpPr>
            <p:nvPr/>
          </p:nvSpPr>
          <p:spPr bwMode="auto">
            <a:xfrm>
              <a:off x="2516" y="3892"/>
              <a:ext cx="1249" cy="284"/>
            </a:xfrm>
            <a:prstGeom prst="roundRect">
              <a:avLst>
                <a:gd name="adj" fmla="val 12495"/>
              </a:avLst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ctr">
                <a:lnSpc>
                  <a:spcPct val="90000"/>
                </a:lnSpc>
              </a:pPr>
              <a:r>
                <a:rPr lang="en-US" sz="1400" b="0">
                  <a:solidFill>
                    <a:srgbClr val="000000"/>
                  </a:solidFill>
                </a:rPr>
                <a:t>Material</a:t>
              </a:r>
              <a:br>
                <a:rPr lang="en-US" sz="1400" b="0">
                  <a:solidFill>
                    <a:srgbClr val="000000"/>
                  </a:solidFill>
                </a:rPr>
              </a:br>
              <a:r>
                <a:rPr lang="en-US" sz="1400" b="0">
                  <a:solidFill>
                    <a:srgbClr val="000000"/>
                  </a:solidFill>
                </a:rPr>
                <a:t>Net Requirements</a:t>
              </a:r>
            </a:p>
          </p:txBody>
        </p:sp>
        <p:sp>
          <p:nvSpPr>
            <p:cNvPr id="66610" name="Line 50"/>
            <p:cNvSpPr>
              <a:spLocks noChangeShapeType="1"/>
            </p:cNvSpPr>
            <p:nvPr/>
          </p:nvSpPr>
          <p:spPr bwMode="auto">
            <a:xfrm>
              <a:off x="3764" y="3940"/>
              <a:ext cx="5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611" name="Rectangle 51"/>
            <p:cNvSpPr>
              <a:spLocks noChangeArrowheads="1"/>
            </p:cNvSpPr>
            <p:nvPr/>
          </p:nvSpPr>
          <p:spPr bwMode="auto">
            <a:xfrm>
              <a:off x="4419" y="3844"/>
              <a:ext cx="1004" cy="18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>
                  <a:solidFill>
                    <a:srgbClr val="000000"/>
                  </a:solidFill>
                </a:rPr>
                <a:t>Purchase orders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73E48-2A7B-4120-8862-4BB03441E3AB}" type="slidenum">
              <a:rPr lang="en-US"/>
              <a:pPr/>
              <a:t>7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76250"/>
            <a:ext cx="7304088" cy="81915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solidFill>
                  <a:srgbClr val="000099"/>
                </a:solidFill>
              </a:rPr>
              <a:t>Taking into account the production lead time</a:t>
            </a:r>
            <a:r>
              <a:rPr lang="en-US"/>
              <a:t>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4191000"/>
            <a:ext cx="8534400" cy="2057400"/>
          </a:xfrm>
          <a:noFill/>
          <a:ln/>
        </p:spPr>
        <p:txBody>
          <a:bodyPr lIns="90488" tIns="44450" rIns="90488" bIns="44450"/>
          <a:lstStyle/>
          <a:p>
            <a:pPr lvl="1"/>
            <a:r>
              <a:rPr lang="en-US" sz="1600" b="1">
                <a:solidFill>
                  <a:srgbClr val="000099"/>
                </a:solidFill>
              </a:rPr>
              <a:t>To determine the release dates (for the parts to be produced) and those of the purchase orders (for the parts to be purchased), one must take into account the </a:t>
            </a:r>
            <a:r>
              <a:rPr lang="en-US" sz="1600" b="1">
                <a:solidFill>
                  <a:srgbClr val="006600"/>
                </a:solidFill>
              </a:rPr>
              <a:t>lead time</a:t>
            </a:r>
            <a:r>
              <a:rPr lang="en-US" sz="1600" b="1">
                <a:solidFill>
                  <a:srgbClr val="000099"/>
                </a:solidFill>
              </a:rPr>
              <a:t> required to obtain the parts (expressed in </a:t>
            </a:r>
            <a:r>
              <a:rPr lang="en-US" sz="1600" b="1">
                <a:solidFill>
                  <a:srgbClr val="006600"/>
                </a:solidFill>
              </a:rPr>
              <a:t>days</a:t>
            </a:r>
            <a:r>
              <a:rPr lang="en-US" sz="1600" b="1">
                <a:solidFill>
                  <a:srgbClr val="000099"/>
                </a:solidFill>
              </a:rPr>
              <a:t>).</a:t>
            </a:r>
          </a:p>
          <a:p>
            <a:pPr lvl="1"/>
            <a:r>
              <a:rPr lang="en-US" sz="1600" b="1">
                <a:solidFill>
                  <a:srgbClr val="000099"/>
                </a:solidFill>
              </a:rPr>
              <a:t>For purchased parts, the lead time is the </a:t>
            </a:r>
            <a:r>
              <a:rPr lang="en-US" sz="1600" b="1">
                <a:solidFill>
                  <a:srgbClr val="006600"/>
                </a:solidFill>
              </a:rPr>
              <a:t>Delivery Lead Time</a:t>
            </a:r>
            <a:r>
              <a:rPr lang="en-US" sz="1600" b="1">
                <a:solidFill>
                  <a:srgbClr val="000099"/>
                </a:solidFill>
              </a:rPr>
              <a:t> of the supplier</a:t>
            </a:r>
          </a:p>
          <a:p>
            <a:pPr lvl="1"/>
            <a:r>
              <a:rPr lang="en-US" sz="1600" b="1">
                <a:solidFill>
                  <a:srgbClr val="000099"/>
                </a:solidFill>
              </a:rPr>
              <a:t>For the parts produced internally, it is the time required to complete all the production stages of a batch of products. This time is defined in the routings.</a:t>
            </a:r>
          </a:p>
        </p:txBody>
      </p:sp>
      <p:sp>
        <p:nvSpPr>
          <p:cNvPr id="68612" name="Line 4"/>
          <p:cNvSpPr>
            <a:spLocks noChangeShapeType="1"/>
          </p:cNvSpPr>
          <p:nvPr/>
        </p:nvSpPr>
        <p:spPr bwMode="auto">
          <a:xfrm>
            <a:off x="2209800" y="2727325"/>
            <a:ext cx="5638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8613" name="Line 5"/>
          <p:cNvSpPr>
            <a:spLocks noChangeShapeType="1"/>
          </p:cNvSpPr>
          <p:nvPr/>
        </p:nvSpPr>
        <p:spPr bwMode="auto">
          <a:xfrm>
            <a:off x="6553200" y="2179638"/>
            <a:ext cx="0" cy="242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5607050" y="1600200"/>
            <a:ext cx="19224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/>
              <a:t>Parent Item</a:t>
            </a:r>
          </a:p>
          <a:p>
            <a:pPr algn="ctr"/>
            <a:r>
              <a:rPr lang="en-US"/>
              <a:t>Requirement Date</a:t>
            </a:r>
          </a:p>
        </p:txBody>
      </p:sp>
      <p:sp>
        <p:nvSpPr>
          <p:cNvPr id="68615" name="Line 7"/>
          <p:cNvSpPr>
            <a:spLocks noChangeShapeType="1"/>
          </p:cNvSpPr>
          <p:nvPr/>
        </p:nvSpPr>
        <p:spPr bwMode="auto">
          <a:xfrm>
            <a:off x="3429000" y="2179638"/>
            <a:ext cx="0" cy="242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2736850" y="1600200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/>
              <a:t>Parent Item</a:t>
            </a:r>
            <a:br>
              <a:rPr lang="en-US"/>
            </a:br>
            <a:r>
              <a:rPr lang="en-US"/>
              <a:t>Release Date</a:t>
            </a:r>
          </a:p>
        </p:txBody>
      </p:sp>
      <p:sp>
        <p:nvSpPr>
          <p:cNvPr id="68617" name="Rectangle 9"/>
          <p:cNvSpPr>
            <a:spLocks noChangeArrowheads="1"/>
          </p:cNvSpPr>
          <p:nvPr/>
        </p:nvSpPr>
        <p:spPr bwMode="auto">
          <a:xfrm>
            <a:off x="3429000" y="2286000"/>
            <a:ext cx="3124200" cy="4413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solidFill>
                  <a:srgbClr val="000000"/>
                </a:solidFill>
              </a:rPr>
              <a:t>Manufacturing Lead Time</a:t>
            </a: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>
            <a:off x="3429000" y="2727325"/>
            <a:ext cx="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8621" name="Text Box 13"/>
          <p:cNvSpPr txBox="1">
            <a:spLocks noChangeArrowheads="1"/>
          </p:cNvSpPr>
          <p:nvPr/>
        </p:nvSpPr>
        <p:spPr bwMode="auto">
          <a:xfrm>
            <a:off x="1835150" y="3357563"/>
            <a:ext cx="3368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/>
              <a:t>Date of component requirements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C5EB-EAC7-4532-B0CA-AD5C739A3805}" type="slidenum">
              <a:rPr lang="en-US"/>
              <a:pPr/>
              <a:t>8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1143000"/>
          </a:xfrm>
        </p:spPr>
        <p:txBody>
          <a:bodyPr/>
          <a:lstStyle/>
          <a:p>
            <a:r>
              <a:rPr lang="en-US" sz="3600">
                <a:solidFill>
                  <a:srgbClr val="000099"/>
                </a:solidFill>
              </a:rPr>
              <a:t>Taking into account the procurement lead time (for purchased items)</a:t>
            </a:r>
            <a:endParaRPr lang="fr-FR" sz="3600">
              <a:solidFill>
                <a:srgbClr val="000099"/>
              </a:solidFill>
            </a:endParaRP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1698625" y="3748088"/>
            <a:ext cx="5638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6042025" y="28336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5076825" y="2133600"/>
            <a:ext cx="2100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Material requirement date</a:t>
            </a:r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>
            <a:off x="2917825" y="28336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1763713" y="2205038"/>
            <a:ext cx="2327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Date of purchasing order issue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2917825" y="3443288"/>
            <a:ext cx="31242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/>
              <a:t>Procurement lead time</a:t>
            </a:r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4800600" y="3733800"/>
            <a:ext cx="1752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5791200" y="4419600"/>
            <a:ext cx="2895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1" dirty="0">
                <a:solidFill>
                  <a:srgbClr val="009900"/>
                </a:solidFill>
              </a:rPr>
              <a:t>Specifies in days on the item </a:t>
            </a:r>
            <a:r>
              <a:rPr lang="en-US" i="1" dirty="0" smtClean="0">
                <a:solidFill>
                  <a:srgbClr val="009900"/>
                </a:solidFill>
              </a:rPr>
              <a:t>Reorder Policy page</a:t>
            </a:r>
            <a:endParaRPr lang="en-US" i="1" dirty="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AFEA5-57A2-4B17-927F-A406CA61DD29}" type="slidenum">
              <a:rPr lang="en-US"/>
              <a:pPr/>
              <a:t>9</a:t>
            </a:fld>
            <a:endParaRPr 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solidFill>
                  <a:srgbClr val="000099"/>
                </a:solidFill>
              </a:rPr>
              <a:t>Lot-Sizing Decisions</a:t>
            </a:r>
            <a:endParaRPr lang="fr-FR">
              <a:solidFill>
                <a:srgbClr val="000099"/>
              </a:solidFill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7724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 sz="2800"/>
              <a:t>MRP determines net requirements but tries to optimize orders</a:t>
            </a:r>
          </a:p>
          <a:p>
            <a:r>
              <a:rPr lang="en-US" sz="2800"/>
              <a:t>Main Techniques:</a:t>
            </a:r>
          </a:p>
          <a:p>
            <a:pPr lvl="1"/>
            <a:r>
              <a:rPr lang="en-US" sz="2400"/>
              <a:t>Lot for lot</a:t>
            </a:r>
          </a:p>
          <a:p>
            <a:pPr lvl="1"/>
            <a:r>
              <a:rPr lang="en-US" sz="2400"/>
              <a:t>Economic Order Quantity (EOQ)</a:t>
            </a:r>
          </a:p>
          <a:p>
            <a:pPr lvl="1"/>
            <a:r>
              <a:rPr lang="en-US" sz="2400"/>
              <a:t>Part Period Balancing</a:t>
            </a:r>
          </a:p>
          <a:p>
            <a:pPr lvl="1"/>
            <a:r>
              <a:rPr lang="en-US" sz="2400"/>
              <a:t>Algorithms or heuristics</a:t>
            </a:r>
          </a:p>
          <a:p>
            <a:r>
              <a:rPr lang="en-US" sz="2800"/>
              <a:t>Disadvantages : </a:t>
            </a:r>
            <a:br>
              <a:rPr lang="en-US" sz="2800"/>
            </a:br>
            <a:r>
              <a:rPr lang="en-US" sz="2800"/>
              <a:t>they increase the levels of inventories</a:t>
            </a:r>
            <a:endParaRPr lang="fr-FR" sz="280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prelude4">
  <a:themeElements>
    <a:clrScheme name="prelude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lude4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lude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ude4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présentation\prelude4.pot</Template>
  <TotalTime>1051</TotalTime>
  <Words>1220</Words>
  <Application>Microsoft Office PowerPoint</Application>
  <PresentationFormat>Affichage à l'écran (4:3)</PresentationFormat>
  <Paragraphs>369</Paragraphs>
  <Slides>34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5" baseType="lpstr">
      <vt:lpstr>prelude4</vt:lpstr>
      <vt:lpstr>e-Prelude.com</vt:lpstr>
      <vt:lpstr>Production Planning Purpose</vt:lpstr>
      <vt:lpstr>Finished good Demand</vt:lpstr>
      <vt:lpstr>Calculation of quantities to make and to source </vt:lpstr>
      <vt:lpstr>MRP Principle</vt:lpstr>
      <vt:lpstr>Diapositive 6</vt:lpstr>
      <vt:lpstr>Taking into account the production lead time </vt:lpstr>
      <vt:lpstr>Taking into account the procurement lead time (for purchased items)</vt:lpstr>
      <vt:lpstr>Lot-Sizing Decisions</vt:lpstr>
      <vt:lpstr>Lot sizing decisions</vt:lpstr>
      <vt:lpstr>Item Management Parameters</vt:lpstr>
      <vt:lpstr>A production process</vt:lpstr>
      <vt:lpstr>Production planning steps</vt:lpstr>
      <vt:lpstr>Successive Work Order status</vt:lpstr>
      <vt:lpstr>Work order status depending on the time horizon</vt:lpstr>
      <vt:lpstr>A calendar</vt:lpstr>
      <vt:lpstr>Materials Requirements Planning</vt:lpstr>
      <vt:lpstr>Planned Work Order List</vt:lpstr>
      <vt:lpstr>The Planned Work Order window</vt:lpstr>
      <vt:lpstr>Item Master Schedule</vt:lpstr>
      <vt:lpstr>Scheduling and capacity utilization</vt:lpstr>
      <vt:lpstr>Work center schedules</vt:lpstr>
      <vt:lpstr>Scheduling of a Work Order Example</vt:lpstr>
      <vt:lpstr>Forward scheduling</vt:lpstr>
      <vt:lpstr>Backward scheduling</vt:lpstr>
      <vt:lpstr>Infinite Capacity Scheduling</vt:lpstr>
      <vt:lpstr>Infinite Capacity Scheduling Chart</vt:lpstr>
      <vt:lpstr>Infinite Capacity Schedule Dates</vt:lpstr>
      <vt:lpstr>Work Order Slack Analysis</vt:lpstr>
      <vt:lpstr>Capacity Utilization</vt:lpstr>
      <vt:lpstr>Work Load Table</vt:lpstr>
      <vt:lpstr>Work Capacity Utilization Summary</vt:lpstr>
      <vt:lpstr>Workload Chart</vt:lpstr>
      <vt:lpstr>End of session 6</vt:lpstr>
    </vt:vector>
  </TitlesOfParts>
  <Company>Groupe HEC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Prélude Production 4</dc:title>
  <dc:creator>Gérard Baglin</dc:creator>
  <cp:lastModifiedBy>GERARD</cp:lastModifiedBy>
  <cp:revision>77</cp:revision>
  <dcterms:created xsi:type="dcterms:W3CDTF">1998-11-03T06:54:19Z</dcterms:created>
  <dcterms:modified xsi:type="dcterms:W3CDTF">2017-01-07T10:19:21Z</dcterms:modified>
</cp:coreProperties>
</file>