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5"/>
  </p:notesMasterIdLst>
  <p:sldIdLst>
    <p:sldId id="256" r:id="rId2"/>
    <p:sldId id="270" r:id="rId3"/>
    <p:sldId id="271" r:id="rId4"/>
    <p:sldId id="286" r:id="rId5"/>
    <p:sldId id="272" r:id="rId6"/>
    <p:sldId id="273" r:id="rId7"/>
    <p:sldId id="284" r:id="rId8"/>
    <p:sldId id="263" r:id="rId9"/>
    <p:sldId id="283" r:id="rId10"/>
    <p:sldId id="265" r:id="rId11"/>
    <p:sldId id="274" r:id="rId12"/>
    <p:sldId id="275" r:id="rId13"/>
    <p:sldId id="287" r:id="rId14"/>
    <p:sldId id="267" r:id="rId15"/>
    <p:sldId id="280" r:id="rId16"/>
    <p:sldId id="276" r:id="rId17"/>
    <p:sldId id="277" r:id="rId18"/>
    <p:sldId id="279" r:id="rId19"/>
    <p:sldId id="288" r:id="rId20"/>
    <p:sldId id="281" r:id="rId21"/>
    <p:sldId id="282" r:id="rId22"/>
    <p:sldId id="285" r:id="rId23"/>
    <p:sldId id="268" r:id="rId2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E5FCFF"/>
    <a:srgbClr val="009900"/>
    <a:srgbClr val="003399"/>
    <a:srgbClr val="3366CC"/>
    <a:srgbClr val="00FF00"/>
    <a:srgbClr val="000099"/>
    <a:srgbClr val="0099FF"/>
    <a:srgbClr val="FF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5315B734-8C2E-42F0-AB4B-B5C8D9EDB965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8A638B-5090-438B-B2CB-BDC208C533BF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D5308-D04A-4CA9-AB65-CDA8C6C019D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E3E7FB-5EBD-4E28-B08A-A9203CC02F30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7B2CE-114D-455D-801E-60637DF4BD8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43650" y="0"/>
            <a:ext cx="211455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19125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65F4F7-7298-4A1F-A801-883526C91645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5FFC3-0B08-4A5F-A66E-07626C3AB64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106E5B-15AD-45FA-A68D-077458086D20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AE6E9-76D6-485B-9E0A-4A58CE18717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277AB9-2FE5-4247-8AB6-2ADE0E166C81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F507F-0FCC-4151-B95B-5D0BC7B6AB0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4AB378-CA0A-48A8-BEEC-7D6E8E01DB75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41283-1712-4268-8479-6AF0CAB13D1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3E580-E0B8-4398-A6FC-370860416E0F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1521C-57A7-4BC3-848F-0C0090B0583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0D8506-F729-4FC1-9CA0-315244A825C4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0E2D8-20EA-4407-81FF-58B22D56833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710AE-EBC9-4489-B2AD-5212BE036361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2AEA4-9F16-4EBA-AF5B-B23C06527BE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2196E2-2D88-408B-AA00-48607FFA2EB0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F8991-38A8-4B37-B5E0-4E34426A800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818044-F45D-4208-9994-BADB8CC73F40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E0122-A1B9-4F9A-9C45-9BB50F0F0D6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j-lt"/>
              </a:defRPr>
            </a:lvl1pPr>
          </a:lstStyle>
          <a:p>
            <a:fld id="{846DB2A7-B30A-4C5F-B47B-F99431C05773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j-lt"/>
              </a:defRPr>
            </a:lvl1pPr>
          </a:lstStyle>
          <a:p>
            <a:fld id="{C7340714-799F-40F6-8122-5E0E4AA2DEB8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>
                <a:solidFill>
                  <a:srgbClr val="009900"/>
                </a:solidFill>
              </a:rPr>
              <a:t>Tour - session 7</a:t>
            </a:r>
          </a:p>
          <a:p>
            <a:endParaRPr lang="en-US" b="1">
              <a:solidFill>
                <a:srgbClr val="009900"/>
              </a:solidFill>
            </a:endParaRPr>
          </a:p>
          <a:p>
            <a:r>
              <a:rPr lang="en-US"/>
              <a:t>Purchasing 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8820472" cy="3434398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0C07-90D4-4917-8AED-34B4166E94FD}" type="slidenum">
              <a:rPr lang="en-US"/>
              <a:pPr/>
              <a:t>10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Purchase Order Header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179512" y="2852936"/>
            <a:ext cx="2447925" cy="1422400"/>
          </a:xfrm>
          <a:prstGeom prst="wedgeRoundRectCallout">
            <a:avLst>
              <a:gd name="adj1" fmla="val 48077"/>
              <a:gd name="adj2" fmla="val -566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dirty="0"/>
              <a:t>1- Click on ‘ New ’</a:t>
            </a:r>
            <a:br>
              <a:rPr lang="en-US" dirty="0"/>
            </a:br>
            <a:r>
              <a:rPr lang="en-US" dirty="0"/>
              <a:t>The first available order number is posted</a:t>
            </a:r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6156176" y="3789040"/>
            <a:ext cx="2209800" cy="762000"/>
          </a:xfrm>
          <a:prstGeom prst="wedgeRoundRectCallout">
            <a:avLst>
              <a:gd name="adj1" fmla="val -161865"/>
              <a:gd name="adj2" fmla="val -13703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2- Enter the vendor code</a:t>
            </a: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2915816" y="4005064"/>
            <a:ext cx="2209800" cy="762000"/>
          </a:xfrm>
          <a:prstGeom prst="wedgeRoundRectCallout">
            <a:avLst>
              <a:gd name="adj1" fmla="val -18176"/>
              <a:gd name="adj2" fmla="val -8166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3- Enter Delivery Date</a:t>
            </a:r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6300192" y="1988840"/>
            <a:ext cx="2735263" cy="1368425"/>
          </a:xfrm>
          <a:prstGeom prst="wedgeRoundRectCallout">
            <a:avLst>
              <a:gd name="adj1" fmla="val -86925"/>
              <a:gd name="adj2" fmla="val 11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dirty="0"/>
              <a:t>4- Enter Order lines</a:t>
            </a:r>
          </a:p>
          <a:p>
            <a:r>
              <a:rPr lang="en-US" dirty="0" smtClean="0"/>
              <a:t>or </a:t>
            </a:r>
            <a:r>
              <a:rPr lang="en-US" dirty="0"/>
              <a:t>integrate Purchase Requisitions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049567" y="908720"/>
            <a:ext cx="7096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Purchasing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Purchase Order Maintenance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 autoUpdateAnimBg="0"/>
      <p:bldP spid="44038" grpId="0" animBg="1" autoUpdateAnimBg="0"/>
      <p:bldP spid="44039" grpId="0" animBg="1" autoUpdateAnimBg="0"/>
      <p:bldP spid="4404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68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16832"/>
            <a:ext cx="761047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C8751-F9D6-4768-8A51-7DFC2D883E02}" type="slidenum">
              <a:rPr lang="en-US"/>
              <a:pPr/>
              <a:t>11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Purchase Requisition Integration</a:t>
            </a:r>
          </a:p>
        </p:txBody>
      </p:sp>
      <p:graphicFrame>
        <p:nvGraphicFramePr>
          <p:cNvPr id="53259" name="AutoShape 11"/>
          <p:cNvGraphicFramePr>
            <a:graphicFrameLocks noChangeAspect="1"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3259" name="Paint Shop Pro Image" r:id="rId4" imgW="0" imgH="0" progId="">
              <p:embed/>
            </p:oleObj>
          </a:graphicData>
        </a:graphic>
      </p:graphicFrame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3851275" y="4149725"/>
            <a:ext cx="2286000" cy="1066800"/>
          </a:xfrm>
          <a:prstGeom prst="wedgeRoundRectCallout">
            <a:avLst>
              <a:gd name="adj1" fmla="val -84603"/>
              <a:gd name="adj2" fmla="val -22359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1 - Select all the Purchase Requisitions</a:t>
            </a: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323528" y="3789040"/>
            <a:ext cx="2590800" cy="990600"/>
          </a:xfrm>
          <a:prstGeom prst="wedgeRoundRectCallout">
            <a:avLst>
              <a:gd name="adj1" fmla="val 31073"/>
              <a:gd name="adj2" fmla="val -18990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2 - Click on OK to create the Purchase Order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 autoUpdateAnimBg="0"/>
      <p:bldP spid="5325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91E5-E782-47A7-BE1A-0A7BF0AE889C}" type="slidenum">
              <a:rPr lang="en-US"/>
              <a:pPr/>
              <a:t>12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Purchase Order</a:t>
            </a:r>
          </a:p>
        </p:txBody>
      </p:sp>
      <p:pic>
        <p:nvPicPr>
          <p:cNvPr id="5428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604448" cy="378380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91E5-E782-47A7-BE1A-0A7BF0AE889C}" type="slidenum">
              <a:rPr lang="en-US"/>
              <a:pPr/>
              <a:t>13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Purchase </a:t>
            </a:r>
            <a:r>
              <a:rPr lang="en-US" sz="4000" dirty="0" smtClean="0"/>
              <a:t>Order Line</a:t>
            </a:r>
            <a:endParaRPr lang="en-US" sz="4000" dirty="0"/>
          </a:p>
        </p:txBody>
      </p:sp>
      <p:pic>
        <p:nvPicPr>
          <p:cNvPr id="839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532439" cy="367489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718C-1221-4824-8FAA-39EAF26CDD7B}" type="slidenum">
              <a:rPr lang="en-US"/>
              <a:pPr/>
              <a:t>14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Purchase Order Approval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53400" cy="4114800"/>
          </a:xfrm>
        </p:spPr>
        <p:txBody>
          <a:bodyPr/>
          <a:lstStyle/>
          <a:p>
            <a:r>
              <a:rPr lang="en-US" sz="2800"/>
              <a:t>As long as a Purchase Order is not approved, it can be modified or deleted</a:t>
            </a:r>
          </a:p>
          <a:p>
            <a:r>
              <a:rPr lang="en-US" sz="2800">
                <a:solidFill>
                  <a:srgbClr val="009900"/>
                </a:solidFill>
              </a:rPr>
              <a:t>Approval</a:t>
            </a:r>
            <a:r>
              <a:rPr lang="en-US" sz="2800"/>
              <a:t> prevents from any later modification ; the purchase order is sent to the vendor ; </a:t>
            </a:r>
            <a:br>
              <a:rPr lang="en-US" sz="2800"/>
            </a:br>
            <a:r>
              <a:rPr lang="en-US" sz="2800"/>
              <a:t>it is a commitment toward the vendor 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604448" cy="378380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DAB3-3F01-4644-BF8B-C314591E9F0A}" type="slidenum">
              <a:rPr lang="en-US"/>
              <a:pPr/>
              <a:t>15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Purchase Order Approval</a:t>
            </a:r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6012160" y="3356992"/>
            <a:ext cx="2667000" cy="762000"/>
          </a:xfrm>
          <a:prstGeom prst="wedgeRoundRectCallout">
            <a:avLst>
              <a:gd name="adj1" fmla="val -50593"/>
              <a:gd name="adj2" fmla="val -14569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Approve the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798637"/>
            <a:ext cx="8593889" cy="3456384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ECE3-267B-428A-BB98-C935CE06C820}" type="slidenum">
              <a:rPr lang="en-US"/>
              <a:pPr/>
              <a:t>16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Purchase Order Receipt</a:t>
            </a:r>
          </a:p>
        </p:txBody>
      </p:sp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5436096" y="2230685"/>
            <a:ext cx="1600200" cy="838200"/>
          </a:xfrm>
          <a:prstGeom prst="wedgeRoundRectCallout">
            <a:avLst>
              <a:gd name="adj1" fmla="val -149377"/>
              <a:gd name="adj2" fmla="val 880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Click here to change </a:t>
            </a:r>
            <a:br>
              <a:rPr lang="en-US"/>
            </a:br>
            <a:r>
              <a:rPr lang="en-US"/>
              <a:t>the date</a:t>
            </a:r>
          </a:p>
        </p:txBody>
      </p:sp>
      <p:sp>
        <p:nvSpPr>
          <p:cNvPr id="55310" name="AutoShape 14"/>
          <p:cNvSpPr>
            <a:spLocks noChangeArrowheads="1"/>
          </p:cNvSpPr>
          <p:nvPr/>
        </p:nvSpPr>
        <p:spPr bwMode="auto">
          <a:xfrm>
            <a:off x="6588125" y="4535016"/>
            <a:ext cx="1600200" cy="838200"/>
          </a:xfrm>
          <a:prstGeom prst="wedgeRoundRectCallout">
            <a:avLst>
              <a:gd name="adj1" fmla="val -243103"/>
              <a:gd name="adj2" fmla="val -16605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Select </a:t>
            </a:r>
            <a:br>
              <a:rPr lang="en-US"/>
            </a:br>
            <a:r>
              <a:rPr lang="en-US"/>
              <a:t>the date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979712" y="1268760"/>
            <a:ext cx="2582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Changing</a:t>
            </a:r>
            <a:r>
              <a:rPr lang="en-US" smtClean="0"/>
              <a:t> Folder </a:t>
            </a:r>
            <a:r>
              <a:rPr lang="en-US" smtClean="0"/>
              <a:t>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33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44824"/>
            <a:ext cx="8854784" cy="298397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42ED6-2468-4D58-8A5D-A4B2EDED1353}" type="slidenum">
              <a:rPr lang="en-US"/>
              <a:pPr/>
              <a:t>17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Purchase Order Receipt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93725" y="1027113"/>
            <a:ext cx="63530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>
                <a:solidFill>
                  <a:srgbClr val="000099"/>
                </a:solidFill>
              </a:rPr>
              <a:t>Logistics</a:t>
            </a:r>
            <a:r>
              <a:rPr lang="en-US" dirty="0">
                <a:solidFill>
                  <a:srgbClr val="009900"/>
                </a:solidFill>
              </a:rPr>
              <a:t> menu, </a:t>
            </a:r>
            <a:r>
              <a:rPr lang="en-US" dirty="0">
                <a:solidFill>
                  <a:srgbClr val="000099"/>
                </a:solidFill>
              </a:rPr>
              <a:t>Purchase Order </a:t>
            </a:r>
            <a:r>
              <a:rPr lang="en-US" dirty="0" smtClean="0">
                <a:solidFill>
                  <a:srgbClr val="000099"/>
                </a:solidFill>
              </a:rPr>
              <a:t>Receipt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rgbClr val="009900"/>
                </a:solidFill>
              </a:rPr>
              <a:t>option</a:t>
            </a:r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>
            <a:off x="5652120" y="2276872"/>
            <a:ext cx="2819400" cy="862012"/>
          </a:xfrm>
          <a:prstGeom prst="wedgeRoundRectCallout">
            <a:avLst>
              <a:gd name="adj1" fmla="val -145942"/>
              <a:gd name="adj2" fmla="val 884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Click on ‘ OK ’</a:t>
            </a:r>
          </a:p>
          <a:p>
            <a:r>
              <a:rPr lang="en-US"/>
              <a:t>to record the receipt of all checked lines</a:t>
            </a:r>
          </a:p>
        </p:txBody>
      </p:sp>
      <p:sp>
        <p:nvSpPr>
          <p:cNvPr id="56331" name="AutoShape 11"/>
          <p:cNvSpPr>
            <a:spLocks noChangeArrowheads="1"/>
          </p:cNvSpPr>
          <p:nvPr/>
        </p:nvSpPr>
        <p:spPr bwMode="auto">
          <a:xfrm>
            <a:off x="5148263" y="4724400"/>
            <a:ext cx="3251200" cy="792163"/>
          </a:xfrm>
          <a:prstGeom prst="wedgeRoundRectCallout">
            <a:avLst>
              <a:gd name="adj1" fmla="val -22878"/>
              <a:gd name="adj2" fmla="val -8662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Click in the ‘Sel’ column</a:t>
            </a:r>
            <a:br>
              <a:rPr lang="en-US"/>
            </a:br>
            <a:r>
              <a:rPr lang="en-US"/>
              <a:t>to check / un-check 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animBg="1" autoUpdateAnimBg="0"/>
      <p:bldP spid="5633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92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88840"/>
            <a:ext cx="8532439" cy="322218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A00A-CDAC-4794-BEA6-4FC5A89E50C1}" type="slidenum">
              <a:rPr lang="en-US"/>
              <a:pPr/>
              <a:t>18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Inventory Transaction</a:t>
            </a:r>
          </a:p>
        </p:txBody>
      </p:sp>
      <p:sp>
        <p:nvSpPr>
          <p:cNvPr id="58379" name="AutoShape 11"/>
          <p:cNvSpPr>
            <a:spLocks noChangeArrowheads="1"/>
          </p:cNvSpPr>
          <p:nvPr/>
        </p:nvSpPr>
        <p:spPr bwMode="auto">
          <a:xfrm>
            <a:off x="5004048" y="4509120"/>
            <a:ext cx="2089150" cy="685800"/>
          </a:xfrm>
          <a:prstGeom prst="wedgeRoundRectCallout">
            <a:avLst>
              <a:gd name="adj1" fmla="val -25153"/>
              <a:gd name="adj2" fmla="val -27685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Click on ‘History’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93725" y="1027113"/>
            <a:ext cx="64684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>
                <a:solidFill>
                  <a:srgbClr val="000099"/>
                </a:solidFill>
              </a:rPr>
              <a:t>Logistics</a:t>
            </a:r>
            <a:r>
              <a:rPr lang="en-US" dirty="0">
                <a:solidFill>
                  <a:srgbClr val="009900"/>
                </a:solidFill>
              </a:rPr>
              <a:t> menu, </a:t>
            </a:r>
            <a:r>
              <a:rPr lang="en-US" dirty="0" smtClean="0">
                <a:solidFill>
                  <a:srgbClr val="000099"/>
                </a:solidFill>
              </a:rPr>
              <a:t>Inventory Inquiry by Item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78105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A00A-CDAC-4794-BEA6-4FC5A89E50C1}" type="slidenum">
              <a:rPr lang="en-US"/>
              <a:pPr/>
              <a:t>19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Inventory Transaction</a:t>
            </a: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395536" y="4509120"/>
            <a:ext cx="2895600" cy="914400"/>
          </a:xfrm>
          <a:prstGeom prst="wedgeRoundRectCallout">
            <a:avLst>
              <a:gd name="adj1" fmla="val -688"/>
              <a:gd name="adj2" fmla="val -25153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Transaction Code OR:</a:t>
            </a:r>
          </a:p>
          <a:p>
            <a:r>
              <a:rPr lang="en-US"/>
              <a:t>Order Receipt</a:t>
            </a:r>
          </a:p>
        </p:txBody>
      </p:sp>
      <p:sp>
        <p:nvSpPr>
          <p:cNvPr id="58382" name="AutoShape 14"/>
          <p:cNvSpPr>
            <a:spLocks noChangeArrowheads="1"/>
          </p:cNvSpPr>
          <p:nvPr/>
        </p:nvSpPr>
        <p:spPr bwMode="auto">
          <a:xfrm>
            <a:off x="5868144" y="1412776"/>
            <a:ext cx="2590800" cy="685800"/>
          </a:xfrm>
          <a:prstGeom prst="wedgeRoundRectCallout">
            <a:avLst>
              <a:gd name="adj1" fmla="val -182489"/>
              <a:gd name="adj2" fmla="val 2798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Click on ‘ </a:t>
            </a:r>
            <a:r>
              <a:rPr lang="en-US" dirty="0" smtClean="0"/>
              <a:t>OK</a:t>
            </a:r>
            <a:r>
              <a:rPr lang="en-US" dirty="0"/>
              <a:t> ’</a:t>
            </a:r>
          </a:p>
        </p:txBody>
      </p:sp>
      <p:pic>
        <p:nvPicPr>
          <p:cNvPr id="8499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852936"/>
            <a:ext cx="5328592" cy="3440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02D6-0E75-468F-AADE-BEAE76EB29FA}" type="slidenum">
              <a:rPr lang="en-US"/>
              <a:pPr/>
              <a:t>2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1143000"/>
          </a:xfrm>
        </p:spPr>
        <p:txBody>
          <a:bodyPr/>
          <a:lstStyle/>
          <a:p>
            <a:r>
              <a:rPr lang="en-US"/>
              <a:t>The purchasing process</a:t>
            </a:r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742950" y="1828800"/>
            <a:ext cx="2990850" cy="385763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MRP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742950" y="2362200"/>
            <a:ext cx="2990850" cy="385763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Planned PR</a:t>
            </a:r>
          </a:p>
        </p:txBody>
      </p:sp>
      <p:sp>
        <p:nvSpPr>
          <p:cNvPr id="49165" name="AutoShape 13"/>
          <p:cNvSpPr>
            <a:spLocks noChangeArrowheads="1"/>
          </p:cNvSpPr>
          <p:nvPr/>
        </p:nvSpPr>
        <p:spPr bwMode="auto">
          <a:xfrm>
            <a:off x="2266950" y="2967038"/>
            <a:ext cx="2990850" cy="3857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Conversion to Firm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2266950" y="3500438"/>
            <a:ext cx="2990850" cy="38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Firm PR</a:t>
            </a:r>
          </a:p>
        </p:txBody>
      </p:sp>
      <p:sp>
        <p:nvSpPr>
          <p:cNvPr id="49167" name="AutoShape 15"/>
          <p:cNvSpPr>
            <a:spLocks noChangeArrowheads="1"/>
          </p:cNvSpPr>
          <p:nvPr/>
        </p:nvSpPr>
        <p:spPr bwMode="auto">
          <a:xfrm>
            <a:off x="3943350" y="4114800"/>
            <a:ext cx="2990850" cy="3857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Purchase Order entry</a:t>
            </a: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3943350" y="4648200"/>
            <a:ext cx="2990850" cy="385763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Purchase Orders</a:t>
            </a:r>
          </a:p>
        </p:txBody>
      </p:sp>
      <p:sp>
        <p:nvSpPr>
          <p:cNvPr id="49174" name="AutoShape 22"/>
          <p:cNvSpPr>
            <a:spLocks noChangeArrowheads="1"/>
          </p:cNvSpPr>
          <p:nvPr/>
        </p:nvSpPr>
        <p:spPr bwMode="auto">
          <a:xfrm>
            <a:off x="5238750" y="5257800"/>
            <a:ext cx="2990850" cy="3857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Receipt</a:t>
            </a:r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5238750" y="5791200"/>
            <a:ext cx="2990850" cy="385763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Closed Purchase Orders</a:t>
            </a:r>
          </a:p>
        </p:txBody>
      </p:sp>
      <p:sp>
        <p:nvSpPr>
          <p:cNvPr id="49179" name="AutoShape 27"/>
          <p:cNvSpPr>
            <a:spLocks noChangeArrowheads="1"/>
          </p:cNvSpPr>
          <p:nvPr/>
        </p:nvSpPr>
        <p:spPr bwMode="auto">
          <a:xfrm rot="5400000">
            <a:off x="1295400" y="3181350"/>
            <a:ext cx="1219200" cy="4953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0" name="AutoShape 28"/>
          <p:cNvSpPr>
            <a:spLocks noChangeArrowheads="1"/>
          </p:cNvSpPr>
          <p:nvPr/>
        </p:nvSpPr>
        <p:spPr bwMode="auto">
          <a:xfrm rot="5400000">
            <a:off x="2971800" y="4324350"/>
            <a:ext cx="1219200" cy="4953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2" name="AutoShape 30"/>
          <p:cNvSpPr>
            <a:spLocks noChangeArrowheads="1"/>
          </p:cNvSpPr>
          <p:nvPr/>
        </p:nvSpPr>
        <p:spPr bwMode="auto">
          <a:xfrm rot="5400000">
            <a:off x="4267200" y="5467350"/>
            <a:ext cx="1219200" cy="4953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5127625" y="1576388"/>
            <a:ext cx="304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PR : Purchase Requisition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7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8840"/>
            <a:ext cx="8676456" cy="3581836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3AE8-E512-4925-B49B-039B7B5B4636}" type="slidenum">
              <a:rPr lang="en-US"/>
              <a:pPr/>
              <a:t>20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Vendor Invoice</a:t>
            </a:r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179512" y="1772816"/>
            <a:ext cx="1905000" cy="762000"/>
          </a:xfrm>
          <a:prstGeom prst="wedgeRoundRectCallout">
            <a:avLst>
              <a:gd name="adj1" fmla="val 81848"/>
              <a:gd name="adj2" fmla="val 876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/>
              <a:t>1 - Click on</a:t>
            </a:r>
            <a:br>
              <a:rPr lang="en-US"/>
            </a:br>
            <a:r>
              <a:rPr lang="en-US"/>
              <a:t>‘New’</a:t>
            </a: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5652120" y="2420888"/>
            <a:ext cx="1905000" cy="762000"/>
          </a:xfrm>
          <a:prstGeom prst="wedgeRoundRectCallout">
            <a:avLst>
              <a:gd name="adj1" fmla="val -145177"/>
              <a:gd name="adj2" fmla="val 8384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/>
              <a:t>2 – Recall vendor code</a:t>
            </a:r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2627784" y="5445224"/>
            <a:ext cx="5334000" cy="609600"/>
          </a:xfrm>
          <a:prstGeom prst="roundRect">
            <a:avLst>
              <a:gd name="adj" fmla="val 16667"/>
            </a:avLst>
          </a:prstGeom>
          <a:solidFill>
            <a:srgbClr val="E5F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Receipts not yet invoiced are posted</a:t>
            </a:r>
          </a:p>
        </p:txBody>
      </p:sp>
      <p:sp>
        <p:nvSpPr>
          <p:cNvPr id="62473" name="AutoShape 9"/>
          <p:cNvSpPr>
            <a:spLocks noChangeArrowheads="1"/>
          </p:cNvSpPr>
          <p:nvPr/>
        </p:nvSpPr>
        <p:spPr bwMode="auto">
          <a:xfrm>
            <a:off x="4788024" y="3645024"/>
            <a:ext cx="2971800" cy="762000"/>
          </a:xfrm>
          <a:prstGeom prst="wedgeRoundRectCallout">
            <a:avLst>
              <a:gd name="adj1" fmla="val -87886"/>
              <a:gd name="adj2" fmla="val -77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/>
              <a:t>3 - Enter (any) vendor invoice number</a:t>
            </a: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323528" y="3356992"/>
            <a:ext cx="1905000" cy="381000"/>
          </a:xfrm>
          <a:prstGeom prst="wedgeRoundRectCallout">
            <a:avLst>
              <a:gd name="adj1" fmla="val 115461"/>
              <a:gd name="adj2" fmla="val -1554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/>
              <a:t>4. Validate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259632" y="980728"/>
            <a:ext cx="5814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AR&amp;AP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Vendor Invoice Entry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animBg="1" autoUpdateAnimBg="0"/>
      <p:bldP spid="62471" grpId="0" animBg="1" autoUpdateAnimBg="0"/>
      <p:bldP spid="62472" grpId="0" animBg="1" autoUpdateAnimBg="0"/>
      <p:bldP spid="62473" grpId="0" animBg="1" autoUpdateAnimBg="0"/>
      <p:bldP spid="62474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3D42-0226-428D-8504-DC34C371C37B}" type="slidenum">
              <a:rPr lang="en-US"/>
              <a:pPr/>
              <a:t>21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 Payable Inquiry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59632" y="980728"/>
            <a:ext cx="63316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AR&amp;AP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Accounts Payable Inquiry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55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8748464" cy="240086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E966A-52D1-4D3A-9618-0DDDB55E352F}" type="slidenum">
              <a:rPr lang="en-US"/>
              <a:pPr/>
              <a:t>22</a:t>
            </a:fld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 Payable Aging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59632" y="980728"/>
            <a:ext cx="62076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AR&amp;AP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Accounts Payable Aging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861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374983"/>
            <a:ext cx="7275195" cy="536638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AB3BE-7FE3-4E7B-AA1D-585DB4547F74}" type="slidenum">
              <a:rPr lang="en-US"/>
              <a:pPr/>
              <a:t>23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 of session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E5C6-3C4D-400C-A819-BC2815ABF94B}" type="slidenum">
              <a:rPr lang="en-US"/>
              <a:pPr/>
              <a:t>3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0"/>
            <a:ext cx="7956550" cy="1143000"/>
          </a:xfrm>
        </p:spPr>
        <p:txBody>
          <a:bodyPr/>
          <a:lstStyle/>
          <a:p>
            <a:r>
              <a:rPr lang="en-US"/>
              <a:t>Planned Purchase Requisitions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11560" y="980728"/>
            <a:ext cx="74174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Purchase Requisition List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2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8460432" cy="2339838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Rectangle à coins arrondis 11"/>
          <p:cNvSpPr/>
          <p:nvPr/>
        </p:nvSpPr>
        <p:spPr bwMode="auto">
          <a:xfrm>
            <a:off x="2699792" y="3861048"/>
            <a:ext cx="3744416" cy="720080"/>
          </a:xfrm>
          <a:prstGeom prst="roundRect">
            <a:avLst/>
          </a:prstGeom>
          <a:solidFill>
            <a:srgbClr val="E5F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Planned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Purchase Requisitions generated by 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MRP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8742391" cy="2834447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E5C6-3C4D-400C-A819-BC2815ABF94B}" type="slidenum">
              <a:rPr lang="en-US"/>
              <a:pPr/>
              <a:t>4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0"/>
            <a:ext cx="7956550" cy="1143000"/>
          </a:xfrm>
        </p:spPr>
        <p:txBody>
          <a:bodyPr/>
          <a:lstStyle/>
          <a:p>
            <a:r>
              <a:rPr lang="en-US"/>
              <a:t>Planned Purchase Requisitions</a:t>
            </a:r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4375150" y="4365625"/>
            <a:ext cx="3673475" cy="1368425"/>
          </a:xfrm>
          <a:prstGeom prst="wedgeRoundRectCallout">
            <a:avLst>
              <a:gd name="adj1" fmla="val -68761"/>
              <a:gd name="adj2" fmla="val -17200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A Planned Purchase Requisition can be converted to a Firm Purchase Requisition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95536" y="908720"/>
            <a:ext cx="84048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Purchase Requisition Maintenance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91875-5716-4B6B-8E47-DD7C87C4B73F}" type="slidenum">
              <a:rPr lang="en-US"/>
              <a:pPr/>
              <a:t>5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01013" cy="1143000"/>
          </a:xfrm>
        </p:spPr>
        <p:txBody>
          <a:bodyPr/>
          <a:lstStyle/>
          <a:p>
            <a:r>
              <a:rPr lang="en-US" sz="4000"/>
              <a:t>Purchase Requisition Conversion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476375" y="5589588"/>
            <a:ext cx="6661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Automatic conversion of all </a:t>
            </a:r>
            <a:r>
              <a:rPr lang="en-US">
                <a:solidFill>
                  <a:srgbClr val="009900"/>
                </a:solidFill>
              </a:rPr>
              <a:t>Planned Purchase Requisitions</a:t>
            </a:r>
            <a:r>
              <a:rPr lang="en-US"/>
              <a:t/>
            </a:r>
            <a:br>
              <a:rPr lang="en-US"/>
            </a:br>
            <a:r>
              <a:rPr lang="en-US"/>
              <a:t>(with an order date earlier or equal to the specified date)</a:t>
            </a:r>
          </a:p>
          <a:p>
            <a:r>
              <a:rPr lang="en-US"/>
              <a:t> into </a:t>
            </a:r>
            <a:r>
              <a:rPr lang="en-US">
                <a:solidFill>
                  <a:srgbClr val="009900"/>
                </a:solidFill>
              </a:rPr>
              <a:t>Firm Purchase Requisitions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59657" y="908720"/>
            <a:ext cx="82766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Purchase Requisition Conversion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5120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2713" y="1976438"/>
            <a:ext cx="383857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748464" cy="3018836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1681C-959D-4C3A-A6B6-BFCD8ADBF2F9}" type="slidenum">
              <a:rPr lang="en-US"/>
              <a:pPr/>
              <a:t>6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Firm Purchase Requisitions</a:t>
            </a: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179512" y="4365104"/>
            <a:ext cx="2016224" cy="864096"/>
          </a:xfrm>
          <a:prstGeom prst="wedgeRoundRectCallout">
            <a:avLst>
              <a:gd name="adj1" fmla="val 67274"/>
              <a:gd name="adj2" fmla="val -24927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Can be created manually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53249" y="908720"/>
            <a:ext cx="8289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Purchasing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Firm Purchase Requisition Maintenance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28C9-3F1B-4779-B492-42CD9197CC18}" type="slidenum">
              <a:rPr lang="en-US"/>
              <a:pPr/>
              <a:t>7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Purchasing Process</a:t>
            </a:r>
          </a:p>
        </p:txBody>
      </p:sp>
      <p:sp>
        <p:nvSpPr>
          <p:cNvPr id="67587" name="AutoShape 3"/>
          <p:cNvSpPr>
            <a:spLocks noChangeArrowheads="1"/>
          </p:cNvSpPr>
          <p:nvPr/>
        </p:nvSpPr>
        <p:spPr bwMode="auto">
          <a:xfrm>
            <a:off x="6445250" y="1630363"/>
            <a:ext cx="1655763" cy="6477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Purchase Order</a:t>
            </a:r>
          </a:p>
        </p:txBody>
      </p:sp>
      <p:sp>
        <p:nvSpPr>
          <p:cNvPr id="67588" name="AutoShape 4"/>
          <p:cNvSpPr>
            <a:spLocks noChangeArrowheads="1"/>
          </p:cNvSpPr>
          <p:nvPr/>
        </p:nvSpPr>
        <p:spPr bwMode="auto">
          <a:xfrm>
            <a:off x="3275013" y="1558925"/>
            <a:ext cx="2017712" cy="790575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Purchase order entry and approval</a:t>
            </a:r>
          </a:p>
        </p:txBody>
      </p:sp>
      <p:sp>
        <p:nvSpPr>
          <p:cNvPr id="67589" name="AutoShape 5"/>
          <p:cNvSpPr>
            <a:spLocks noChangeArrowheads="1"/>
          </p:cNvSpPr>
          <p:nvPr/>
        </p:nvSpPr>
        <p:spPr bwMode="auto">
          <a:xfrm>
            <a:off x="827088" y="2492375"/>
            <a:ext cx="2016125" cy="647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Purchase Order Receipt</a:t>
            </a:r>
          </a:p>
        </p:txBody>
      </p:sp>
      <p:sp>
        <p:nvSpPr>
          <p:cNvPr id="67590" name="AutoShape 6"/>
          <p:cNvSpPr>
            <a:spLocks noChangeArrowheads="1"/>
          </p:cNvSpPr>
          <p:nvPr/>
        </p:nvSpPr>
        <p:spPr bwMode="auto">
          <a:xfrm>
            <a:off x="828675" y="3357563"/>
            <a:ext cx="2014538" cy="792162"/>
          </a:xfrm>
          <a:prstGeom prst="flowChartMultidocumen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600"/>
              <a:t>Receiving Note</a:t>
            </a:r>
          </a:p>
        </p:txBody>
      </p:sp>
      <p:sp>
        <p:nvSpPr>
          <p:cNvPr id="67591" name="AutoShape 7"/>
          <p:cNvSpPr>
            <a:spLocks noChangeArrowheads="1"/>
          </p:cNvSpPr>
          <p:nvPr/>
        </p:nvSpPr>
        <p:spPr bwMode="auto">
          <a:xfrm>
            <a:off x="3275013" y="4221163"/>
            <a:ext cx="2017712" cy="792162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Vendor Invoice verification and recording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372225" y="1052513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Vendor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2962275" y="1052513"/>
            <a:ext cx="276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Purchasing Department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187450" y="1054100"/>
            <a:ext cx="118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u="sng"/>
              <a:t>Logistics</a:t>
            </a:r>
          </a:p>
        </p:txBody>
      </p:sp>
      <p:cxnSp>
        <p:nvCxnSpPr>
          <p:cNvPr id="67595" name="AutoShape 11"/>
          <p:cNvCxnSpPr>
            <a:cxnSpLocks noChangeShapeType="1"/>
            <a:stCxn id="67589" idx="2"/>
            <a:endCxn id="67590" idx="0"/>
          </p:cNvCxnSpPr>
          <p:nvPr/>
        </p:nvCxnSpPr>
        <p:spPr bwMode="auto">
          <a:xfrm rot="16200000" flipH="1">
            <a:off x="1727200" y="3248025"/>
            <a:ext cx="217488" cy="1588"/>
          </a:xfrm>
          <a:prstGeom prst="bentConnector3">
            <a:avLst>
              <a:gd name="adj1" fmla="val 4963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7596" name="AutoShape 12"/>
          <p:cNvCxnSpPr>
            <a:cxnSpLocks noChangeShapeType="1"/>
            <a:stCxn id="67590" idx="2"/>
            <a:endCxn id="67591" idx="1"/>
          </p:cNvCxnSpPr>
          <p:nvPr/>
        </p:nvCxnSpPr>
        <p:spPr bwMode="auto">
          <a:xfrm rot="16200000" flipH="1">
            <a:off x="2289969" y="3632994"/>
            <a:ext cx="531813" cy="14382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67597" name="AutoShape 13"/>
          <p:cNvSpPr>
            <a:spLocks noChangeArrowheads="1"/>
          </p:cNvSpPr>
          <p:nvPr/>
        </p:nvSpPr>
        <p:spPr bwMode="auto">
          <a:xfrm>
            <a:off x="6445250" y="4294188"/>
            <a:ext cx="1655763" cy="6477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Invoice</a:t>
            </a:r>
          </a:p>
        </p:txBody>
      </p:sp>
      <p:sp>
        <p:nvSpPr>
          <p:cNvPr id="67598" name="AutoShape 14"/>
          <p:cNvSpPr>
            <a:spLocks noChangeArrowheads="1"/>
          </p:cNvSpPr>
          <p:nvPr/>
        </p:nvSpPr>
        <p:spPr bwMode="auto">
          <a:xfrm>
            <a:off x="6445250" y="2492375"/>
            <a:ext cx="1655763" cy="6477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Materials</a:t>
            </a:r>
          </a:p>
        </p:txBody>
      </p:sp>
      <p:sp>
        <p:nvSpPr>
          <p:cNvPr id="67599" name="AutoShape 15"/>
          <p:cNvSpPr>
            <a:spLocks noChangeArrowheads="1"/>
          </p:cNvSpPr>
          <p:nvPr/>
        </p:nvSpPr>
        <p:spPr bwMode="auto">
          <a:xfrm>
            <a:off x="3275013" y="5302250"/>
            <a:ext cx="2016125" cy="647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Payment</a:t>
            </a:r>
          </a:p>
        </p:txBody>
      </p:sp>
      <p:sp>
        <p:nvSpPr>
          <p:cNvPr id="67600" name="AutoShape 16"/>
          <p:cNvSpPr>
            <a:spLocks noChangeArrowheads="1"/>
          </p:cNvSpPr>
          <p:nvPr/>
        </p:nvSpPr>
        <p:spPr bwMode="auto">
          <a:xfrm>
            <a:off x="6445250" y="5302250"/>
            <a:ext cx="1655763" cy="6477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Payment</a:t>
            </a:r>
          </a:p>
        </p:txBody>
      </p:sp>
      <p:cxnSp>
        <p:nvCxnSpPr>
          <p:cNvPr id="67601" name="AutoShape 17"/>
          <p:cNvCxnSpPr>
            <a:cxnSpLocks noChangeShapeType="1"/>
            <a:stCxn id="67588" idx="3"/>
            <a:endCxn id="67587" idx="1"/>
          </p:cNvCxnSpPr>
          <p:nvPr/>
        </p:nvCxnSpPr>
        <p:spPr bwMode="auto">
          <a:xfrm>
            <a:off x="5292725" y="1954213"/>
            <a:ext cx="1152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602" name="AutoShape 18"/>
          <p:cNvCxnSpPr>
            <a:cxnSpLocks noChangeShapeType="1"/>
            <a:stCxn id="67598" idx="1"/>
            <a:endCxn id="67589" idx="3"/>
          </p:cNvCxnSpPr>
          <p:nvPr/>
        </p:nvCxnSpPr>
        <p:spPr bwMode="auto">
          <a:xfrm rot="10800000">
            <a:off x="2843213" y="2816225"/>
            <a:ext cx="3602037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603" name="AutoShape 19"/>
          <p:cNvCxnSpPr>
            <a:cxnSpLocks noChangeShapeType="1"/>
            <a:stCxn id="67597" idx="1"/>
            <a:endCxn id="67591" idx="3"/>
          </p:cNvCxnSpPr>
          <p:nvPr/>
        </p:nvCxnSpPr>
        <p:spPr bwMode="auto">
          <a:xfrm rot="10800000">
            <a:off x="5292725" y="4618038"/>
            <a:ext cx="1152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604" name="AutoShape 20"/>
          <p:cNvCxnSpPr>
            <a:cxnSpLocks noChangeShapeType="1"/>
            <a:stCxn id="67599" idx="3"/>
            <a:endCxn id="67600" idx="1"/>
          </p:cNvCxnSpPr>
          <p:nvPr/>
        </p:nvCxnSpPr>
        <p:spPr bwMode="auto">
          <a:xfrm>
            <a:off x="5291138" y="5626100"/>
            <a:ext cx="1154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3826-6662-4701-BF24-EBF8A3055101}" type="slidenum">
              <a:rPr lang="en-US"/>
              <a:pPr/>
              <a:t>8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613" cy="1143000"/>
          </a:xfrm>
        </p:spPr>
        <p:txBody>
          <a:bodyPr/>
          <a:lstStyle/>
          <a:p>
            <a:r>
              <a:rPr lang="en-US"/>
              <a:t>Purchase Order Entry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820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Purchase Orders can be created</a:t>
            </a:r>
          </a:p>
          <a:p>
            <a:pPr lvl="1">
              <a:lnSpc>
                <a:spcPct val="90000"/>
              </a:lnSpc>
            </a:pPr>
            <a:r>
              <a:rPr lang="en-US"/>
              <a:t>By conversion of Firm Purchase Requisitions into Purchase Orders</a:t>
            </a:r>
          </a:p>
          <a:p>
            <a:pPr lvl="1">
              <a:lnSpc>
                <a:spcPct val="90000"/>
              </a:lnSpc>
            </a:pPr>
            <a:r>
              <a:rPr lang="en-US"/>
              <a:t>By manual entry (independently from the planning process)</a:t>
            </a:r>
          </a:p>
          <a:p>
            <a:pPr>
              <a:lnSpc>
                <a:spcPct val="90000"/>
              </a:lnSpc>
            </a:pPr>
            <a:r>
              <a:rPr lang="en-US"/>
              <a:t>Purchase Order Creation </a:t>
            </a:r>
          </a:p>
          <a:p>
            <a:pPr lvl="1">
              <a:lnSpc>
                <a:spcPct val="90000"/>
              </a:lnSpc>
            </a:pPr>
            <a:r>
              <a:rPr lang="en-US"/>
              <a:t>Enter the </a:t>
            </a:r>
            <a:r>
              <a:rPr lang="en-US">
                <a:solidFill>
                  <a:srgbClr val="000099"/>
                </a:solidFill>
              </a:rPr>
              <a:t>Order Header</a:t>
            </a:r>
          </a:p>
          <a:p>
            <a:pPr lvl="1">
              <a:lnSpc>
                <a:spcPct val="90000"/>
              </a:lnSpc>
            </a:pPr>
            <a:r>
              <a:rPr lang="en-US"/>
              <a:t>Enter the </a:t>
            </a:r>
            <a:r>
              <a:rPr lang="en-US">
                <a:solidFill>
                  <a:srgbClr val="000099"/>
                </a:solidFill>
              </a:rPr>
              <a:t>Order Lines</a:t>
            </a:r>
            <a:r>
              <a:rPr lang="en-US"/>
              <a:t> </a:t>
            </a:r>
            <a:br>
              <a:rPr lang="en-US"/>
            </a:br>
            <a:r>
              <a:rPr lang="en-US"/>
              <a:t>or </a:t>
            </a:r>
            <a:r>
              <a:rPr lang="en-US">
                <a:solidFill>
                  <a:srgbClr val="000099"/>
                </a:solidFill>
              </a:rPr>
              <a:t>integrate Firm Purchase Requisitions</a:t>
            </a:r>
          </a:p>
          <a:p>
            <a:pPr>
              <a:lnSpc>
                <a:spcPct val="90000"/>
              </a:lnSpc>
            </a:pPr>
            <a:r>
              <a:rPr lang="en-US"/>
              <a:t>Purchase Order Approval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4BEE-006D-4CAB-A1CC-78A82113A073}" type="slidenum">
              <a:rPr lang="en-US"/>
              <a:pPr/>
              <a:t>9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/>
          <a:lstStyle/>
          <a:p>
            <a:r>
              <a:rPr lang="en-US"/>
              <a:t>Purchase Order Structure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762000" y="1371600"/>
            <a:ext cx="16002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Vendor A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762000" y="3505200"/>
            <a:ext cx="16002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Vendor B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2819400" y="13716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Order 1</a:t>
            </a: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2819400" y="25908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Order 2</a:t>
            </a: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2819400" y="35052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Order 3</a:t>
            </a: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2819400" y="47244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Order 4</a:t>
            </a:r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5029200" y="13716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1</a:t>
            </a: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5029200" y="19050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2</a:t>
            </a:r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5029200" y="25908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1</a:t>
            </a:r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5029200" y="35052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5029200" y="40386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5029200" y="47244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1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5029200" y="52578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2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7086600" y="13716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X, qty 10</a:t>
            </a:r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7086600" y="19050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Y, qty 5</a:t>
            </a:r>
          </a:p>
        </p:txBody>
      </p:sp>
      <p:sp>
        <p:nvSpPr>
          <p:cNvPr id="66578" name="Rectangle 18"/>
          <p:cNvSpPr>
            <a:spLocks noChangeArrowheads="1"/>
          </p:cNvSpPr>
          <p:nvPr/>
        </p:nvSpPr>
        <p:spPr bwMode="auto">
          <a:xfrm>
            <a:off x="7086600" y="25908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X, qty 20</a:t>
            </a:r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7086600" y="35052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Z, qty 3</a:t>
            </a:r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7086600" y="40386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Y, qty 8</a:t>
            </a:r>
          </a:p>
        </p:txBody>
      </p:sp>
      <p:sp>
        <p:nvSpPr>
          <p:cNvPr id="66581" name="Rectangle 21"/>
          <p:cNvSpPr>
            <a:spLocks noChangeArrowheads="1"/>
          </p:cNvSpPr>
          <p:nvPr/>
        </p:nvSpPr>
        <p:spPr bwMode="auto">
          <a:xfrm>
            <a:off x="7086600" y="47244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X, qty 10</a:t>
            </a:r>
          </a:p>
        </p:txBody>
      </p:sp>
      <p:sp>
        <p:nvSpPr>
          <p:cNvPr id="66582" name="Rectangle 22"/>
          <p:cNvSpPr>
            <a:spLocks noChangeArrowheads="1"/>
          </p:cNvSpPr>
          <p:nvPr/>
        </p:nvSpPr>
        <p:spPr bwMode="auto">
          <a:xfrm>
            <a:off x="7086600" y="52578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T, qty 100</a:t>
            </a:r>
          </a:p>
        </p:txBody>
      </p:sp>
      <p:cxnSp>
        <p:nvCxnSpPr>
          <p:cNvPr id="66583" name="AutoShape 23"/>
          <p:cNvCxnSpPr>
            <a:cxnSpLocks noChangeShapeType="1"/>
            <a:stCxn id="66563" idx="3"/>
            <a:endCxn id="66565" idx="1"/>
          </p:cNvCxnSpPr>
          <p:nvPr/>
        </p:nvCxnSpPr>
        <p:spPr bwMode="auto">
          <a:xfrm>
            <a:off x="2362200" y="16002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4" name="AutoShape 24"/>
          <p:cNvCxnSpPr>
            <a:cxnSpLocks noChangeShapeType="1"/>
            <a:stCxn id="66563" idx="3"/>
            <a:endCxn id="66566" idx="1"/>
          </p:cNvCxnSpPr>
          <p:nvPr/>
        </p:nvCxnSpPr>
        <p:spPr bwMode="auto">
          <a:xfrm>
            <a:off x="2362200" y="1600200"/>
            <a:ext cx="4572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585" name="AutoShape 25"/>
          <p:cNvCxnSpPr>
            <a:cxnSpLocks noChangeShapeType="1"/>
            <a:stCxn id="66564" idx="3"/>
            <a:endCxn id="66567" idx="1"/>
          </p:cNvCxnSpPr>
          <p:nvPr/>
        </p:nvCxnSpPr>
        <p:spPr bwMode="auto">
          <a:xfrm>
            <a:off x="2362200" y="37338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6" name="AutoShape 26"/>
          <p:cNvCxnSpPr>
            <a:cxnSpLocks noChangeShapeType="1"/>
            <a:stCxn id="66564" idx="3"/>
            <a:endCxn id="66568" idx="1"/>
          </p:cNvCxnSpPr>
          <p:nvPr/>
        </p:nvCxnSpPr>
        <p:spPr bwMode="auto">
          <a:xfrm>
            <a:off x="2362200" y="3733800"/>
            <a:ext cx="4572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587" name="AutoShape 27"/>
          <p:cNvCxnSpPr>
            <a:cxnSpLocks noChangeShapeType="1"/>
            <a:stCxn id="66565" idx="3"/>
            <a:endCxn id="66569" idx="1"/>
          </p:cNvCxnSpPr>
          <p:nvPr/>
        </p:nvCxnSpPr>
        <p:spPr bwMode="auto">
          <a:xfrm>
            <a:off x="4419600" y="16002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8" name="AutoShape 28"/>
          <p:cNvCxnSpPr>
            <a:cxnSpLocks noChangeShapeType="1"/>
            <a:stCxn id="66565" idx="3"/>
            <a:endCxn id="66570" idx="1"/>
          </p:cNvCxnSpPr>
          <p:nvPr/>
        </p:nvCxnSpPr>
        <p:spPr bwMode="auto">
          <a:xfrm>
            <a:off x="4419600" y="1600200"/>
            <a:ext cx="609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589" name="AutoShape 29"/>
          <p:cNvCxnSpPr>
            <a:cxnSpLocks noChangeShapeType="1"/>
            <a:stCxn id="66566" idx="3"/>
            <a:endCxn id="66571" idx="1"/>
          </p:cNvCxnSpPr>
          <p:nvPr/>
        </p:nvCxnSpPr>
        <p:spPr bwMode="auto">
          <a:xfrm>
            <a:off x="4419600" y="28194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90" name="AutoShape 30"/>
          <p:cNvCxnSpPr>
            <a:cxnSpLocks noChangeShapeType="1"/>
            <a:stCxn id="66567" idx="3"/>
            <a:endCxn id="66572" idx="1"/>
          </p:cNvCxnSpPr>
          <p:nvPr/>
        </p:nvCxnSpPr>
        <p:spPr bwMode="auto">
          <a:xfrm>
            <a:off x="4419600" y="37338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91" name="AutoShape 31"/>
          <p:cNvCxnSpPr>
            <a:cxnSpLocks noChangeShapeType="1"/>
            <a:stCxn id="66567" idx="3"/>
            <a:endCxn id="66573" idx="1"/>
          </p:cNvCxnSpPr>
          <p:nvPr/>
        </p:nvCxnSpPr>
        <p:spPr bwMode="auto">
          <a:xfrm>
            <a:off x="4419600" y="3733800"/>
            <a:ext cx="609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66592" name="Rectangle 32"/>
          <p:cNvSpPr>
            <a:spLocks noChangeArrowheads="1"/>
          </p:cNvSpPr>
          <p:nvPr/>
        </p:nvSpPr>
        <p:spPr bwMode="auto">
          <a:xfrm>
            <a:off x="5029200" y="5791200"/>
            <a:ext cx="16002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Line 3</a:t>
            </a:r>
          </a:p>
        </p:txBody>
      </p:sp>
      <p:sp>
        <p:nvSpPr>
          <p:cNvPr id="66593" name="Rectangle 33"/>
          <p:cNvSpPr>
            <a:spLocks noChangeArrowheads="1"/>
          </p:cNvSpPr>
          <p:nvPr/>
        </p:nvSpPr>
        <p:spPr bwMode="auto">
          <a:xfrm>
            <a:off x="7086600" y="5791200"/>
            <a:ext cx="1806575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Item U, qty 200</a:t>
            </a:r>
          </a:p>
        </p:txBody>
      </p:sp>
      <p:cxnSp>
        <p:nvCxnSpPr>
          <p:cNvPr id="66594" name="AutoShape 34"/>
          <p:cNvCxnSpPr>
            <a:cxnSpLocks noChangeShapeType="1"/>
            <a:stCxn id="66568" idx="3"/>
            <a:endCxn id="66574" idx="1"/>
          </p:cNvCxnSpPr>
          <p:nvPr/>
        </p:nvCxnSpPr>
        <p:spPr bwMode="auto">
          <a:xfrm>
            <a:off x="4419600" y="49530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95" name="AutoShape 35"/>
          <p:cNvCxnSpPr>
            <a:cxnSpLocks noChangeShapeType="1"/>
            <a:stCxn id="66568" idx="3"/>
            <a:endCxn id="66575" idx="1"/>
          </p:cNvCxnSpPr>
          <p:nvPr/>
        </p:nvCxnSpPr>
        <p:spPr bwMode="auto">
          <a:xfrm>
            <a:off x="4419600" y="4953000"/>
            <a:ext cx="609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596" name="AutoShape 36"/>
          <p:cNvCxnSpPr>
            <a:cxnSpLocks noChangeShapeType="1"/>
            <a:stCxn id="66568" idx="3"/>
            <a:endCxn id="66592" idx="1"/>
          </p:cNvCxnSpPr>
          <p:nvPr/>
        </p:nvCxnSpPr>
        <p:spPr bwMode="auto">
          <a:xfrm>
            <a:off x="4419600" y="4953000"/>
            <a:ext cx="609600" cy="1066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597" name="AutoShape 37"/>
          <p:cNvCxnSpPr>
            <a:cxnSpLocks noChangeShapeType="1"/>
            <a:stCxn id="66569" idx="3"/>
            <a:endCxn id="66576" idx="1"/>
          </p:cNvCxnSpPr>
          <p:nvPr/>
        </p:nvCxnSpPr>
        <p:spPr bwMode="auto">
          <a:xfrm>
            <a:off x="6629400" y="16002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598" name="AutoShape 38"/>
          <p:cNvCxnSpPr>
            <a:cxnSpLocks noChangeShapeType="1"/>
            <a:stCxn id="66570" idx="3"/>
            <a:endCxn id="66577" idx="1"/>
          </p:cNvCxnSpPr>
          <p:nvPr/>
        </p:nvCxnSpPr>
        <p:spPr bwMode="auto">
          <a:xfrm>
            <a:off x="6629400" y="21336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599" name="AutoShape 39"/>
          <p:cNvCxnSpPr>
            <a:cxnSpLocks noChangeShapeType="1"/>
            <a:stCxn id="66571" idx="3"/>
            <a:endCxn id="66578" idx="1"/>
          </p:cNvCxnSpPr>
          <p:nvPr/>
        </p:nvCxnSpPr>
        <p:spPr bwMode="auto">
          <a:xfrm>
            <a:off x="6629400" y="28194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600" name="AutoShape 40"/>
          <p:cNvCxnSpPr>
            <a:cxnSpLocks noChangeShapeType="1"/>
            <a:stCxn id="66572" idx="3"/>
            <a:endCxn id="66579" idx="1"/>
          </p:cNvCxnSpPr>
          <p:nvPr/>
        </p:nvCxnSpPr>
        <p:spPr bwMode="auto">
          <a:xfrm>
            <a:off x="6629400" y="37338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601" name="AutoShape 41"/>
          <p:cNvCxnSpPr>
            <a:cxnSpLocks noChangeShapeType="1"/>
            <a:stCxn id="66573" idx="3"/>
            <a:endCxn id="66580" idx="1"/>
          </p:cNvCxnSpPr>
          <p:nvPr/>
        </p:nvCxnSpPr>
        <p:spPr bwMode="auto">
          <a:xfrm>
            <a:off x="6629400" y="42672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602" name="AutoShape 42"/>
          <p:cNvCxnSpPr>
            <a:cxnSpLocks noChangeShapeType="1"/>
            <a:stCxn id="66574" idx="3"/>
            <a:endCxn id="66581" idx="1"/>
          </p:cNvCxnSpPr>
          <p:nvPr/>
        </p:nvCxnSpPr>
        <p:spPr bwMode="auto">
          <a:xfrm>
            <a:off x="6629400" y="49530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603" name="AutoShape 43"/>
          <p:cNvCxnSpPr>
            <a:cxnSpLocks noChangeShapeType="1"/>
            <a:stCxn id="66575" idx="3"/>
            <a:endCxn id="66582" idx="1"/>
          </p:cNvCxnSpPr>
          <p:nvPr/>
        </p:nvCxnSpPr>
        <p:spPr bwMode="auto">
          <a:xfrm>
            <a:off x="6629400" y="54864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6604" name="AutoShape 44"/>
          <p:cNvCxnSpPr>
            <a:cxnSpLocks noChangeShapeType="1"/>
            <a:stCxn id="66592" idx="3"/>
            <a:endCxn id="66593" idx="1"/>
          </p:cNvCxnSpPr>
          <p:nvPr/>
        </p:nvCxnSpPr>
        <p:spPr bwMode="auto">
          <a:xfrm>
            <a:off x="6629400" y="60198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1165</TotalTime>
  <Words>501</Words>
  <Application>Microsoft Office PowerPoint</Application>
  <PresentationFormat>Affichage à l'écran (4:3)</PresentationFormat>
  <Paragraphs>138</Paragraphs>
  <Slides>23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5" baseType="lpstr">
      <vt:lpstr>prelude4</vt:lpstr>
      <vt:lpstr>Paint Shop Pro Image</vt:lpstr>
      <vt:lpstr>e-Prelude.com</vt:lpstr>
      <vt:lpstr>The purchasing process</vt:lpstr>
      <vt:lpstr>Planned Purchase Requisitions</vt:lpstr>
      <vt:lpstr>Planned Purchase Requisitions</vt:lpstr>
      <vt:lpstr>Purchase Requisition Conversion</vt:lpstr>
      <vt:lpstr>Firm Purchase Requisitions</vt:lpstr>
      <vt:lpstr>The Purchasing Process</vt:lpstr>
      <vt:lpstr>Purchase Order Entry</vt:lpstr>
      <vt:lpstr>Purchase Order Structure</vt:lpstr>
      <vt:lpstr>Purchase Order Header</vt:lpstr>
      <vt:lpstr>Purchase Requisition Integration</vt:lpstr>
      <vt:lpstr>The Purchase Order</vt:lpstr>
      <vt:lpstr>The Purchase Order Line</vt:lpstr>
      <vt:lpstr>Purchase Order Approval</vt:lpstr>
      <vt:lpstr>Purchase Order Approval</vt:lpstr>
      <vt:lpstr>Purchase Order Receipt</vt:lpstr>
      <vt:lpstr>Purchase Order Receipt</vt:lpstr>
      <vt:lpstr>Inventory Transaction</vt:lpstr>
      <vt:lpstr>Inventory Transaction</vt:lpstr>
      <vt:lpstr>Recording Vendor Invoice</vt:lpstr>
      <vt:lpstr>Account Payable Inquiry</vt:lpstr>
      <vt:lpstr>Account Payable Aging</vt:lpstr>
      <vt:lpstr>End of session 7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76</cp:revision>
  <dcterms:created xsi:type="dcterms:W3CDTF">1998-11-02T15:40:36Z</dcterms:created>
  <dcterms:modified xsi:type="dcterms:W3CDTF">2017-01-07T11:10:06Z</dcterms:modified>
</cp:coreProperties>
</file>