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2"/>
  </p:notesMasterIdLst>
  <p:sldIdLst>
    <p:sldId id="256" r:id="rId2"/>
    <p:sldId id="265" r:id="rId3"/>
    <p:sldId id="272" r:id="rId4"/>
    <p:sldId id="267" r:id="rId5"/>
    <p:sldId id="288" r:id="rId6"/>
    <p:sldId id="273" r:id="rId7"/>
    <p:sldId id="274" r:id="rId8"/>
    <p:sldId id="276" r:id="rId9"/>
    <p:sldId id="268" r:id="rId10"/>
    <p:sldId id="275" r:id="rId11"/>
    <p:sldId id="283" r:id="rId12"/>
    <p:sldId id="266" r:id="rId13"/>
    <p:sldId id="269" r:id="rId14"/>
    <p:sldId id="289" r:id="rId15"/>
    <p:sldId id="290" r:id="rId16"/>
    <p:sldId id="280" r:id="rId17"/>
    <p:sldId id="291" r:id="rId18"/>
    <p:sldId id="282" r:id="rId19"/>
    <p:sldId id="281" r:id="rId20"/>
    <p:sldId id="279" r:id="rId21"/>
    <p:sldId id="277" r:id="rId22"/>
    <p:sldId id="284" r:id="rId23"/>
    <p:sldId id="292" r:id="rId24"/>
    <p:sldId id="293" r:id="rId25"/>
    <p:sldId id="294" r:id="rId26"/>
    <p:sldId id="285" r:id="rId27"/>
    <p:sldId id="278" r:id="rId28"/>
    <p:sldId id="286" r:id="rId29"/>
    <p:sldId id="287" r:id="rId30"/>
    <p:sldId id="26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  <a:srgbClr val="000099"/>
    <a:srgbClr val="0033CC"/>
    <a:srgbClr val="009900"/>
    <a:srgbClr val="3366CC"/>
    <a:srgbClr val="00FF00"/>
    <a:srgbClr val="0099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0"/>
            <a:r>
              <a:rPr lang="fr-FR" smtClean="0"/>
              <a:t>Deuxième niveau</a:t>
            </a:r>
          </a:p>
          <a:p>
            <a:pPr lvl="0"/>
            <a:r>
              <a:rPr lang="fr-FR" smtClean="0"/>
              <a:t>Troisième niveau</a:t>
            </a:r>
          </a:p>
          <a:p>
            <a:pPr lvl="0"/>
            <a:r>
              <a:rPr lang="fr-FR" smtClean="0"/>
              <a:t>Quatrième niveau</a:t>
            </a:r>
          </a:p>
          <a:p>
            <a:pPr lvl="0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2EE05866-DD9D-4C99-B500-5AEB07E7E36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D595FD-DCC3-441E-94A9-091CB36CFCF6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A574B-1500-4479-A75A-5233806FE7C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B75B0-3E53-4599-82F4-D6C01745919D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A599-2FF2-41E0-B950-2490BC16DC2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211455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19125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4B84E-6E6B-40B8-A99D-0F4E08AF7269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13693-D2A5-4734-80F9-02B407EE90E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8A819-AD36-426A-9403-F714806A9390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8FA8B-F78F-4F48-8927-1EDA69D3DD0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51EED-5DD0-4B06-AE77-0AB3A80F5C07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1D273-A9BF-4BD7-9F8C-290D662653E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5F4F2-2991-444D-A411-4100DB26EA9B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BAF6B-015C-4D3B-9984-6386A8A224F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64DB4-C57A-433A-8C10-931650D474FA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1065-BAB7-4245-A9B8-71AC276FBF8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15931-B8E9-4F6B-AA39-C456EDC9FB15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2AFBC-BAC9-4699-B9B8-F152669995C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5B324-92C8-4364-B081-72E5685CC777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5B688-8CC1-4B10-A2E3-C1072A64957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54D2AB-663C-4996-9F87-FCDCEAA2BEE4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2D4A0-DD1E-4FFE-8C71-72121CDC074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56DA1-A9B1-4491-843F-CE52A399C915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3EAF-CF34-446E-9FC3-CFCCA7A68F6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j-lt"/>
              </a:defRPr>
            </a:lvl1pPr>
          </a:lstStyle>
          <a:p>
            <a:fld id="{EC2284F7-FC41-4C81-A1A9-79CD82B3C5B3}" type="datetime1">
              <a:rPr lang="en-US"/>
              <a:pPr/>
              <a:t>1/8/2017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r>
              <a:rPr lang="en-US"/>
              <a:t>© Gérard Baglin, 1998-2009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j-lt"/>
              </a:defRPr>
            </a:lvl1pPr>
          </a:lstStyle>
          <a:p>
            <a:fld id="{C843125C-EC04-4629-AD69-8E32AED0799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e-Prelude.com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009900"/>
                </a:solidFill>
              </a:rPr>
              <a:t>Tour - session 9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00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/>
              <a:t>Work Order Release and </a:t>
            </a:r>
            <a:br>
              <a:rPr lang="en-US" sz="2800"/>
            </a:br>
            <a:r>
              <a:rPr lang="en-US" sz="2800"/>
              <a:t>Production Activity Control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527733" cy="322707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A210-CD3C-4308-9479-F6633EF2BAE5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459788" cy="1143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Component Inventory reserved for Open Work orders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584" y="1556792"/>
            <a:ext cx="5634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Logistics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Inventory by Item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829F-8829-4EEA-80B0-788D45469406}" type="slidenum">
              <a:rPr lang="en-US"/>
              <a:pPr/>
              <a:t>11</a:t>
            </a:fld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1143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Automatic Work Order Release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55650" y="1989138"/>
            <a:ext cx="7683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190500" algn="l"/>
              </a:tabLst>
            </a:pPr>
            <a:r>
              <a:rPr lang="en-US" sz="2000">
                <a:solidFill>
                  <a:srgbClr val="000099"/>
                </a:solidFill>
              </a:rPr>
              <a:t>Releases all the Firm Work Orders</a:t>
            </a:r>
            <a:r>
              <a:rPr lang="en-US" sz="2000">
                <a:solidFill>
                  <a:srgbClr val="0033CC"/>
                </a:solidFill>
              </a:rPr>
              <a:t> </a:t>
            </a:r>
          </a:p>
          <a:p>
            <a:pPr>
              <a:buClr>
                <a:srgbClr val="009900"/>
              </a:buClr>
              <a:buFontTx/>
              <a:buChar char="•"/>
              <a:tabLst>
                <a:tab pos="190500" algn="l"/>
              </a:tabLst>
            </a:pPr>
            <a:r>
              <a:rPr lang="en-US" sz="2000">
                <a:solidFill>
                  <a:srgbClr val="00FF00"/>
                </a:solidFill>
              </a:rPr>
              <a:t>  </a:t>
            </a:r>
            <a:r>
              <a:rPr lang="en-US" sz="2000">
                <a:solidFill>
                  <a:srgbClr val="009900"/>
                </a:solidFill>
              </a:rPr>
              <a:t>if all their components are available</a:t>
            </a:r>
          </a:p>
          <a:p>
            <a:pPr>
              <a:buFontTx/>
              <a:buChar char="•"/>
              <a:tabLst>
                <a:tab pos="190500" algn="l"/>
              </a:tabLst>
            </a:pPr>
            <a:r>
              <a:rPr lang="en-US" sz="2000">
                <a:solidFill>
                  <a:srgbClr val="009900"/>
                </a:solidFill>
              </a:rPr>
              <a:t>  sorted by increasing release date</a:t>
            </a:r>
          </a:p>
          <a:p>
            <a:pPr>
              <a:buFontTx/>
              <a:buChar char="•"/>
              <a:tabLst>
                <a:tab pos="190500" algn="l"/>
              </a:tabLst>
            </a:pPr>
            <a:r>
              <a:rPr lang="en-US" sz="2000">
                <a:solidFill>
                  <a:srgbClr val="009900"/>
                </a:solidFill>
              </a:rPr>
              <a:t>  with a release date earlier than or equal to the date specified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F84D2-22D4-4F54-8EDA-446C005FDB41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438275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Production Activity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213"/>
            <a:ext cx="8153400" cy="4465637"/>
          </a:xfrm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800" b="1" dirty="0">
                <a:solidFill>
                  <a:srgbClr val="009900"/>
                </a:solidFill>
              </a:rPr>
              <a:t>Consists in recording</a:t>
            </a:r>
          </a:p>
          <a:p>
            <a:pPr marL="1143000" lvl="1" indent="-476250">
              <a:lnSpc>
                <a:spcPct val="90000"/>
              </a:lnSpc>
            </a:pPr>
            <a:r>
              <a:rPr lang="en-US" dirty="0"/>
              <a:t>The progress of manufacturing operations</a:t>
            </a:r>
            <a:endParaRPr lang="en-US" sz="2400" dirty="0"/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Number of parts processed</a:t>
            </a:r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Parts good, scraps</a:t>
            </a:r>
          </a:p>
          <a:p>
            <a:pPr marL="1143000" lvl="1" indent="-476250">
              <a:lnSpc>
                <a:spcPct val="90000"/>
              </a:lnSpc>
            </a:pPr>
            <a:r>
              <a:rPr lang="en-US" dirty="0"/>
              <a:t>Resource consumption</a:t>
            </a:r>
            <a:endParaRPr lang="en-US" sz="2400" dirty="0"/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Machine hours</a:t>
            </a:r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Labor hours</a:t>
            </a:r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Material and components used</a:t>
            </a:r>
          </a:p>
          <a:p>
            <a:pPr marL="1143000" lvl="1" indent="-476250">
              <a:lnSpc>
                <a:spcPct val="90000"/>
              </a:lnSpc>
            </a:pPr>
            <a:r>
              <a:rPr lang="en-US" dirty="0"/>
              <a:t>Incidents</a:t>
            </a:r>
            <a:endParaRPr lang="en-US" sz="2400" dirty="0"/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Machine or tool breakdown</a:t>
            </a:r>
          </a:p>
          <a:p>
            <a:pPr marL="1562100" lvl="2">
              <a:lnSpc>
                <a:spcPct val="90000"/>
              </a:lnSpc>
            </a:pPr>
            <a:r>
              <a:rPr lang="en-US" sz="2000" dirty="0"/>
              <a:t>Waiting for parts handling, for personnel, …</a:t>
            </a:r>
            <a:endParaRPr lang="en-US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D9FA4-C1B3-412F-BEAA-80F19956C992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Management of an Open Order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67056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9900"/>
                </a:solidFill>
              </a:rPr>
              <a:t>Main steps:</a:t>
            </a:r>
          </a:p>
          <a:p>
            <a:r>
              <a:rPr lang="en-US" sz="2800" dirty="0"/>
              <a:t>Work Order component issue</a:t>
            </a:r>
          </a:p>
          <a:p>
            <a:r>
              <a:rPr lang="en-US" sz="2800" dirty="0"/>
              <a:t>Report of quantities processed </a:t>
            </a:r>
          </a:p>
          <a:p>
            <a:r>
              <a:rPr lang="en-US" sz="2800" dirty="0"/>
              <a:t>Report of time used</a:t>
            </a:r>
          </a:p>
          <a:p>
            <a:r>
              <a:rPr lang="en-US" sz="2800" dirty="0"/>
              <a:t>Work Order </a:t>
            </a:r>
            <a:r>
              <a:rPr lang="en-US" sz="2800" dirty="0" smtClean="0"/>
              <a:t>Receipt </a:t>
            </a:r>
            <a:r>
              <a:rPr lang="en-US" sz="2800" dirty="0"/>
              <a:t>into warehouse</a:t>
            </a:r>
          </a:p>
          <a:p>
            <a:r>
              <a:rPr lang="en-US" sz="2800" dirty="0"/>
              <a:t>Work Order </a:t>
            </a:r>
            <a:r>
              <a:rPr lang="en-US" sz="2800" dirty="0" smtClean="0"/>
              <a:t>Closing</a:t>
            </a:r>
            <a:endParaRPr lang="en-US" sz="2800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219200" y="1600200"/>
            <a:ext cx="1905000" cy="6096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Open WO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105400" y="1600200"/>
            <a:ext cx="1905000" cy="609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Closed WO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276600" y="1752600"/>
            <a:ext cx="17526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0FBA0-E83C-46ED-88C5-745E4A8ACAF9}" type="slidenum">
              <a:rPr lang="en-US"/>
              <a:pPr/>
              <a:t>14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Management of an Open Order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07950" y="1801813"/>
            <a:ext cx="1584325" cy="33845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Components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Warehouse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451725" y="1801813"/>
            <a:ext cx="1584325" cy="33845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Finished</a:t>
            </a:r>
            <a:br>
              <a:rPr lang="en-US"/>
            </a:br>
            <a:r>
              <a:rPr lang="en-US"/>
              <a:t>Goods</a:t>
            </a:r>
          </a:p>
          <a:p>
            <a:pPr algn="ctr"/>
            <a:endParaRPr lang="en-US"/>
          </a:p>
          <a:p>
            <a:pPr algn="ctr"/>
            <a:r>
              <a:rPr lang="en-US"/>
              <a:t>Warehouse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981200" y="1801813"/>
            <a:ext cx="5254625" cy="338455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Workshop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7165975" y="3098800"/>
            <a:ext cx="1509713" cy="1439863"/>
          </a:xfrm>
          <a:prstGeom prst="rightArrow">
            <a:avLst>
              <a:gd name="adj1" fmla="val 50000"/>
              <a:gd name="adj2" fmla="val 262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FG receipt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844800" y="3098800"/>
            <a:ext cx="1296988" cy="14398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Op. 010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932363" y="3098800"/>
            <a:ext cx="1296987" cy="14398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Op. 020</a:t>
            </a:r>
          </a:p>
        </p:txBody>
      </p:sp>
      <p:grpSp>
        <p:nvGrpSpPr>
          <p:cNvPr id="74773" name="Group 21"/>
          <p:cNvGrpSpPr>
            <a:grpSpLocks/>
          </p:cNvGrpSpPr>
          <p:nvPr/>
        </p:nvGrpSpPr>
        <p:grpSpPr bwMode="auto">
          <a:xfrm>
            <a:off x="827088" y="3068638"/>
            <a:ext cx="2520950" cy="1439862"/>
            <a:chOff x="521" y="1933"/>
            <a:chExt cx="1588" cy="907"/>
          </a:xfrm>
        </p:grpSpPr>
        <p:sp>
          <p:nvSpPr>
            <p:cNvPr id="74762" name="AutoShape 10"/>
            <p:cNvSpPr>
              <a:spLocks noChangeArrowheads="1"/>
            </p:cNvSpPr>
            <p:nvPr/>
          </p:nvSpPr>
          <p:spPr bwMode="auto">
            <a:xfrm>
              <a:off x="521" y="1933"/>
              <a:ext cx="1133" cy="907"/>
            </a:xfrm>
            <a:prstGeom prst="rightArrow">
              <a:avLst>
                <a:gd name="adj1" fmla="val 50000"/>
                <a:gd name="adj2" fmla="val 312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Component</a:t>
              </a:r>
              <a:br>
                <a:rPr lang="en-US"/>
              </a:br>
              <a:r>
                <a:rPr lang="en-US"/>
                <a:t>Issue</a:t>
              </a:r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1655" y="2205"/>
              <a:ext cx="454" cy="3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000"/>
                <a:t>Waiting</a:t>
              </a:r>
            </a:p>
          </p:txBody>
        </p:sp>
      </p:grpSp>
      <p:grpSp>
        <p:nvGrpSpPr>
          <p:cNvPr id="74774" name="Group 22"/>
          <p:cNvGrpSpPr>
            <a:grpSpLocks/>
          </p:cNvGrpSpPr>
          <p:nvPr/>
        </p:nvGrpSpPr>
        <p:grpSpPr bwMode="auto">
          <a:xfrm>
            <a:off x="2843213" y="3500438"/>
            <a:ext cx="2520950" cy="2881312"/>
            <a:chOff x="1791" y="2205"/>
            <a:chExt cx="1588" cy="1815"/>
          </a:xfrm>
        </p:grpSpPr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2380" y="2205"/>
              <a:ext cx="363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000"/>
                <a:t>Qty good</a:t>
              </a:r>
            </a:p>
          </p:txBody>
        </p:sp>
        <p:sp>
          <p:nvSpPr>
            <p:cNvPr id="74766" name="Rectangle 14"/>
            <p:cNvSpPr>
              <a:spLocks noChangeArrowheads="1"/>
            </p:cNvSpPr>
            <p:nvPr/>
          </p:nvSpPr>
          <p:spPr bwMode="auto">
            <a:xfrm>
              <a:off x="2925" y="2205"/>
              <a:ext cx="454" cy="36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000"/>
                <a:t>Waiting</a:t>
              </a:r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auto">
            <a:xfrm>
              <a:off x="2698" y="2296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auto">
            <a:xfrm>
              <a:off x="1791" y="2976"/>
              <a:ext cx="908" cy="1044"/>
            </a:xfrm>
            <a:prstGeom prst="upArrowCallout">
              <a:avLst>
                <a:gd name="adj1" fmla="val 25000"/>
                <a:gd name="adj2" fmla="val 25000"/>
                <a:gd name="adj3" fmla="val 19163"/>
                <a:gd name="adj4" fmla="val 6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Reporting </a:t>
              </a:r>
              <a:br>
                <a:rPr lang="en-US"/>
              </a:br>
              <a:r>
                <a:rPr lang="en-US"/>
                <a:t>Op. 010</a:t>
              </a:r>
            </a:p>
          </p:txBody>
        </p:sp>
      </p:grpSp>
      <p:grpSp>
        <p:nvGrpSpPr>
          <p:cNvPr id="74775" name="Group 23"/>
          <p:cNvGrpSpPr>
            <a:grpSpLocks/>
          </p:cNvGrpSpPr>
          <p:nvPr/>
        </p:nvGrpSpPr>
        <p:grpSpPr bwMode="auto">
          <a:xfrm>
            <a:off x="4859338" y="3530600"/>
            <a:ext cx="2233612" cy="2881313"/>
            <a:chOff x="3061" y="2224"/>
            <a:chExt cx="1407" cy="1815"/>
          </a:xfrm>
        </p:grpSpPr>
        <p:sp>
          <p:nvSpPr>
            <p:cNvPr id="74770" name="Rectangle 18"/>
            <p:cNvSpPr>
              <a:spLocks noChangeArrowheads="1"/>
            </p:cNvSpPr>
            <p:nvPr/>
          </p:nvSpPr>
          <p:spPr bwMode="auto">
            <a:xfrm>
              <a:off x="3652" y="2224"/>
              <a:ext cx="363" cy="3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000"/>
                <a:t>Qty good</a:t>
              </a:r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auto">
            <a:xfrm>
              <a:off x="3061" y="2995"/>
              <a:ext cx="908" cy="1044"/>
            </a:xfrm>
            <a:prstGeom prst="upArrowCallout">
              <a:avLst>
                <a:gd name="adj1" fmla="val 25000"/>
                <a:gd name="adj2" fmla="val 25000"/>
                <a:gd name="adj3" fmla="val 19163"/>
                <a:gd name="adj4" fmla="val 6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Reporting </a:t>
              </a:r>
              <a:br>
                <a:rPr lang="en-US"/>
              </a:br>
              <a:r>
                <a:rPr lang="en-US"/>
                <a:t>Op. 020</a:t>
              </a:r>
            </a:p>
          </p:txBody>
        </p:sp>
        <p:sp>
          <p:nvSpPr>
            <p:cNvPr id="74772" name="Rectangle 20"/>
            <p:cNvSpPr>
              <a:spLocks noChangeArrowheads="1"/>
            </p:cNvSpPr>
            <p:nvPr/>
          </p:nvSpPr>
          <p:spPr bwMode="auto">
            <a:xfrm>
              <a:off x="4054" y="2226"/>
              <a:ext cx="414" cy="363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1000"/>
                <a:t>Qty completed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27733" cy="381381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B993-4442-41E2-97EE-0D6DFABFD90D}" type="slidenum">
              <a:rPr lang="en-US"/>
              <a:pPr/>
              <a:t>15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Component Issue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467544" y="3212976"/>
            <a:ext cx="1800200" cy="1080120"/>
          </a:xfrm>
          <a:prstGeom prst="wedgeRoundRectCallout">
            <a:avLst>
              <a:gd name="adj1" fmla="val 61508"/>
              <a:gd name="adj2" fmla="val -1006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en-US" dirty="0" smtClean="0"/>
              <a:t>Click on ‘Component Issue’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684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63888" y="5733256"/>
            <a:ext cx="3505200" cy="533400"/>
          </a:xfrm>
          <a:prstGeom prst="wedgeRoundRectCallout">
            <a:avLst>
              <a:gd name="adj1" fmla="val 4894"/>
              <a:gd name="adj2" fmla="val -12797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Components are reserved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5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21065" cy="280701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34BB-FADB-4CD9-97BA-D51CC890EC6E}" type="slidenum">
              <a:rPr lang="en-US"/>
              <a:pPr/>
              <a:t>16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76456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Component Issue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4860032" y="1988840"/>
            <a:ext cx="2304256" cy="914400"/>
          </a:xfrm>
          <a:prstGeom prst="wedgeRoundRectCallout">
            <a:avLst>
              <a:gd name="adj1" fmla="val -147206"/>
              <a:gd name="adj2" fmla="val 1093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1- Click on ‘OK’ to proceed </a:t>
            </a:r>
            <a:r>
              <a:rPr lang="en-US" dirty="0"/>
              <a:t>to Component Issue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51520" y="2996952"/>
            <a:ext cx="1905000" cy="914400"/>
          </a:xfrm>
          <a:prstGeom prst="wedgeRoundRectCallout">
            <a:avLst>
              <a:gd name="adj1" fmla="val 35500"/>
              <a:gd name="adj2" fmla="val -9531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2- Click on ‘Back’</a:t>
            </a:r>
            <a:endParaRPr lang="en-US" dirty="0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851920" y="4797152"/>
            <a:ext cx="3505200" cy="533400"/>
          </a:xfrm>
          <a:prstGeom prst="wedgeRoundRectCallout">
            <a:avLst>
              <a:gd name="adj1" fmla="val 4894"/>
              <a:gd name="adj2" fmla="val -12797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Components are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3422"/>
            <a:ext cx="8527733" cy="381381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B993-4442-41E2-97EE-0D6DFABFD90D}" type="slidenum">
              <a:rPr lang="en-US"/>
              <a:pPr/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Component Issue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684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67944" y="5733256"/>
            <a:ext cx="3505200" cy="936104"/>
          </a:xfrm>
          <a:prstGeom prst="wedgeRoundRectCallout">
            <a:avLst>
              <a:gd name="adj1" fmla="val 5437"/>
              <a:gd name="adj2" fmla="val -984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Components are </a:t>
            </a:r>
            <a:r>
              <a:rPr lang="en-US" dirty="0" smtClean="0"/>
              <a:t>issued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are in the WIP</a:t>
            </a:r>
            <a:br>
              <a:rPr lang="en-US" dirty="0" smtClean="0"/>
            </a:br>
            <a:r>
              <a:rPr lang="en-US" dirty="0" smtClean="0"/>
              <a:t>(Work In Process)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A6FD-C4F7-4326-82BB-B99A2C6082B3}" type="slidenum">
              <a:rPr lang="en-US"/>
              <a:pPr/>
              <a:t>18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6632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Components are issued from reserved inventory</a:t>
            </a:r>
          </a:p>
        </p:txBody>
      </p:sp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27733" cy="320706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70960"/>
            <a:ext cx="5460683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7" y="1484784"/>
            <a:ext cx="8521065" cy="3833812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F01-8472-4F03-AA9C-E0491317783C}" type="slidenum">
              <a:rPr lang="en-US"/>
              <a:pPr/>
              <a:t>19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Components in-process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843808" y="5517232"/>
            <a:ext cx="3733800" cy="990600"/>
          </a:xfrm>
          <a:prstGeom prst="wedgeRoundRectCallout">
            <a:avLst>
              <a:gd name="adj1" fmla="val 26361"/>
              <a:gd name="adj2" fmla="val -9102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Components are issued from </a:t>
            </a:r>
          </a:p>
          <a:p>
            <a:pPr algn="ctr"/>
            <a:r>
              <a:rPr lang="en-US"/>
              <a:t>Reserved inventory</a:t>
            </a:r>
          </a:p>
          <a:p>
            <a:pPr algn="ctr"/>
            <a:r>
              <a:rPr lang="en-US"/>
              <a:t>and are located in WIP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684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A54F-E3BE-4D0E-8390-B2C311D39787}" type="slidenum">
              <a:rPr lang="en-US"/>
              <a:pPr/>
              <a:t>2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>
                <a:solidFill>
                  <a:srgbClr val="000099"/>
                </a:solidFill>
              </a:rPr>
              <a:t>Work Order Release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/>
            <a:r>
              <a:rPr lang="en-US" sz="2800"/>
              <a:t>Check availability of components</a:t>
            </a:r>
          </a:p>
          <a:p>
            <a:pPr marL="285750" indent="-285750"/>
            <a:r>
              <a:rPr lang="en-US" sz="2800"/>
              <a:t>Convert a Firm Order into an Open Order</a:t>
            </a:r>
          </a:p>
          <a:p>
            <a:pPr marL="285750" indent="-285750"/>
            <a:r>
              <a:rPr lang="en-US" sz="2800"/>
              <a:t>Prepare all documents required for Production Activity Control</a:t>
            </a:r>
          </a:p>
          <a:p>
            <a:pPr marL="685800" lvl="1" indent="-228600"/>
            <a:r>
              <a:rPr lang="en-US" sz="2400"/>
              <a:t>Shop Traveler</a:t>
            </a:r>
          </a:p>
          <a:p>
            <a:pPr marL="685800" lvl="1" indent="-228600"/>
            <a:r>
              <a:rPr lang="en-US" sz="2400"/>
              <a:t>Job Tickets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798-1A14-432A-A4FB-57E86AB7F96C}" type="slidenum">
              <a:rPr lang="en-US"/>
              <a:pPr/>
              <a:t>20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893175" cy="11430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Open Work Order Intermediate </a:t>
            </a:r>
            <a:r>
              <a:rPr lang="en-US" dirty="0" smtClean="0">
                <a:solidFill>
                  <a:srgbClr val="000099"/>
                </a:solidFill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077200" cy="3581400"/>
          </a:xfrm>
        </p:spPr>
        <p:txBody>
          <a:bodyPr/>
          <a:lstStyle/>
          <a:p>
            <a:pPr>
              <a:tabLst>
                <a:tab pos="5715000" algn="r"/>
                <a:tab pos="5810250" algn="l"/>
              </a:tabLst>
            </a:pPr>
            <a:r>
              <a:rPr lang="en-US" sz="2800"/>
              <a:t>Release: 	</a:t>
            </a:r>
            <a:r>
              <a:rPr lang="en-US" sz="2800">
                <a:solidFill>
                  <a:srgbClr val="009900"/>
                </a:solidFill>
              </a:rPr>
              <a:t>status </a:t>
            </a:r>
            <a:r>
              <a:rPr lang="en-US" sz="2800" b="1">
                <a:solidFill>
                  <a:srgbClr val="0033CC"/>
                </a:solidFill>
              </a:rPr>
              <a:t>O</a:t>
            </a:r>
            <a:r>
              <a:rPr lang="en-US" sz="2800">
                <a:solidFill>
                  <a:srgbClr val="009900"/>
                </a:solidFill>
              </a:rPr>
              <a:t>	(Open)</a:t>
            </a:r>
          </a:p>
          <a:p>
            <a:pPr>
              <a:tabLst>
                <a:tab pos="5715000" algn="r"/>
                <a:tab pos="5810250" algn="l"/>
              </a:tabLst>
            </a:pPr>
            <a:r>
              <a:rPr lang="en-US" sz="2800"/>
              <a:t>After the first production report:</a:t>
            </a:r>
            <a:br>
              <a:rPr lang="en-US" sz="2800"/>
            </a:br>
            <a:r>
              <a:rPr lang="en-US" sz="2800"/>
              <a:t> 	</a:t>
            </a:r>
            <a:r>
              <a:rPr lang="en-US" sz="2800">
                <a:solidFill>
                  <a:srgbClr val="009900"/>
                </a:solidFill>
              </a:rPr>
              <a:t>status </a:t>
            </a:r>
            <a:r>
              <a:rPr lang="en-US" sz="2800" b="1">
                <a:solidFill>
                  <a:srgbClr val="0033CC"/>
                </a:solidFill>
              </a:rPr>
              <a:t>I</a:t>
            </a:r>
            <a:r>
              <a:rPr lang="en-US" sz="2800">
                <a:solidFill>
                  <a:srgbClr val="009900"/>
                </a:solidFill>
              </a:rPr>
              <a:t>	(in-process)</a:t>
            </a:r>
          </a:p>
          <a:p>
            <a:pPr>
              <a:tabLst>
                <a:tab pos="5715000" algn="r"/>
                <a:tab pos="5810250" algn="l"/>
              </a:tabLst>
            </a:pPr>
            <a:r>
              <a:rPr lang="en-US" sz="2800"/>
              <a:t>When all the quantities have been reported at the last operation: 	</a:t>
            </a:r>
            <a:r>
              <a:rPr lang="en-US" sz="2800">
                <a:solidFill>
                  <a:srgbClr val="009900"/>
                </a:solidFill>
              </a:rPr>
              <a:t>status </a:t>
            </a:r>
            <a:r>
              <a:rPr lang="en-US" sz="2800" b="1">
                <a:solidFill>
                  <a:srgbClr val="0033CC"/>
                </a:solidFill>
              </a:rPr>
              <a:t>T</a:t>
            </a:r>
            <a:r>
              <a:rPr lang="en-US" sz="2800">
                <a:solidFill>
                  <a:srgbClr val="009900"/>
                </a:solidFill>
              </a:rPr>
              <a:t>	(completed)</a:t>
            </a:r>
          </a:p>
          <a:p>
            <a:pPr>
              <a:tabLst>
                <a:tab pos="5715000" algn="r"/>
                <a:tab pos="5810250" algn="l"/>
              </a:tabLst>
            </a:pPr>
            <a:r>
              <a:rPr lang="en-US" sz="2800"/>
              <a:t>Closing:	</a:t>
            </a:r>
            <a:r>
              <a:rPr lang="en-US" sz="2800">
                <a:solidFill>
                  <a:srgbClr val="009900"/>
                </a:solidFill>
              </a:rPr>
              <a:t>status </a:t>
            </a:r>
            <a:r>
              <a:rPr lang="en-US" sz="2800" b="1">
                <a:solidFill>
                  <a:srgbClr val="0033CC"/>
                </a:solidFill>
              </a:rPr>
              <a:t>C</a:t>
            </a:r>
            <a:r>
              <a:rPr lang="en-US" sz="2800">
                <a:solidFill>
                  <a:srgbClr val="009900"/>
                </a:solidFill>
              </a:rPr>
              <a:t>	(Closed)</a:t>
            </a:r>
          </a:p>
          <a:p>
            <a:pPr>
              <a:buFontTx/>
              <a:buNone/>
              <a:tabLst>
                <a:tab pos="5715000" algn="r"/>
                <a:tab pos="5810250" algn="l"/>
              </a:tabLst>
            </a:pPr>
            <a:r>
              <a:rPr lang="en-US" sz="2800" i="1">
                <a:solidFill>
                  <a:srgbClr val="009900"/>
                </a:solidFill>
              </a:rPr>
              <a:t>The operations have the same status</a:t>
            </a:r>
            <a:endParaRPr lang="en-US" sz="280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489E-87A3-44BD-899A-2FCC4F5ECA61}" type="slidenum">
              <a:rPr lang="en-US"/>
              <a:pPr/>
              <a:t>21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76456" cy="11430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Work order </a:t>
            </a:r>
            <a:r>
              <a:rPr lang="en-US" dirty="0" smtClean="0">
                <a:solidFill>
                  <a:srgbClr val="000099"/>
                </a:solidFill>
              </a:rPr>
              <a:t>material tracking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524000" y="27432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Qty</a:t>
            </a:r>
          </a:p>
          <a:p>
            <a:pPr algn="ctr"/>
            <a:r>
              <a:rPr lang="en-US"/>
              <a:t>waiting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895600" y="27432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Qty</a:t>
            </a:r>
          </a:p>
          <a:p>
            <a:pPr algn="ctr"/>
            <a:r>
              <a:rPr lang="en-US"/>
              <a:t>good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486400" y="2743200"/>
            <a:ext cx="10668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Qty</a:t>
            </a:r>
          </a:p>
          <a:p>
            <a:pPr algn="ctr"/>
            <a:r>
              <a:rPr lang="en-US"/>
              <a:t>waiting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858000" y="2743200"/>
            <a:ext cx="1066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Qty</a:t>
            </a:r>
          </a:p>
          <a:p>
            <a:pPr algn="ctr"/>
            <a:r>
              <a:rPr lang="en-US"/>
              <a:t>good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371600" y="2209800"/>
            <a:ext cx="27432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en-US"/>
              <a:t>Operation 010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334000" y="2209800"/>
            <a:ext cx="27432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/>
            <a:r>
              <a:rPr lang="en-US"/>
              <a:t>Operation 020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4038600" y="3124200"/>
            <a:ext cx="1600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2514600" y="3048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6477000" y="3048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V="1">
            <a:off x="2743200" y="3352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38300" y="4648200"/>
            <a:ext cx="2343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Reporting of </a:t>
            </a:r>
            <a:br>
              <a:rPr lang="en-US"/>
            </a:br>
            <a:r>
              <a:rPr lang="en-US"/>
              <a:t>quantity processed,</a:t>
            </a:r>
            <a:br>
              <a:rPr lang="en-US"/>
            </a:br>
            <a:r>
              <a:rPr lang="en-US"/>
              <a:t>parts good, scrap</a:t>
            </a:r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6705600" y="3352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600700" y="4648200"/>
            <a:ext cx="2343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Reporting of </a:t>
            </a:r>
            <a:br>
              <a:rPr lang="en-US"/>
            </a:br>
            <a:r>
              <a:rPr lang="en-US"/>
              <a:t>quantity processed,</a:t>
            </a:r>
            <a:br>
              <a:rPr lang="en-US"/>
            </a:br>
            <a:r>
              <a:rPr lang="en-US"/>
              <a:t>parts good, scrap</a:t>
            </a:r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 flipV="1">
            <a:off x="4724400" y="3352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3924300" y="41910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009900"/>
                </a:solidFill>
              </a:rPr>
              <a:t>Becomes quantity waiting for the next operation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34400" cy="481393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91E6-34FB-4B05-A086-A6C6BAF7E2C7}" type="slidenum">
              <a:rPr lang="en-US"/>
              <a:pPr/>
              <a:t>22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Operation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228184" y="1988840"/>
            <a:ext cx="2057400" cy="792088"/>
          </a:xfrm>
          <a:prstGeom prst="wedgeRoundRectCallout">
            <a:avLst>
              <a:gd name="adj1" fmla="val -139199"/>
              <a:gd name="adj2" fmla="val -52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/>
            <a:r>
              <a:rPr lang="en-US" dirty="0" smtClean="0"/>
              <a:t>Click on ‘Reporting’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504" y="980728"/>
            <a:ext cx="9041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option,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Operations </a:t>
            </a:r>
            <a:r>
              <a:rPr lang="en-US" dirty="0" smtClean="0">
                <a:solidFill>
                  <a:srgbClr val="009900"/>
                </a:solidFill>
              </a:rPr>
              <a:t>button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14398" cy="3953827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91E6-34FB-4B05-A086-A6C6BAF7E2C7}" type="slidenum">
              <a:rPr lang="en-US"/>
              <a:pPr/>
              <a:t>23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Production Reporting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6443663" y="3540472"/>
            <a:ext cx="2057400" cy="838200"/>
          </a:xfrm>
          <a:prstGeom prst="wedgeRoundRectCallout">
            <a:avLst>
              <a:gd name="adj1" fmla="val -186422"/>
              <a:gd name="adj2" fmla="val 133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2- Enter</a:t>
            </a:r>
            <a:endParaRPr lang="en-US" dirty="0"/>
          </a:p>
          <a:p>
            <a:pPr algn="ctr"/>
            <a:r>
              <a:rPr lang="en-US" dirty="0"/>
              <a:t>quantity </a:t>
            </a:r>
            <a:r>
              <a:rPr lang="en-US" dirty="0" smtClean="0"/>
              <a:t>good</a:t>
            </a:r>
          </a:p>
          <a:p>
            <a:pPr algn="ctr"/>
            <a:r>
              <a:rPr lang="en-US" dirty="0" smtClean="0"/>
              <a:t>(if Production)</a:t>
            </a:r>
            <a:endParaRPr lang="en-US" dirty="0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553200" y="4734272"/>
            <a:ext cx="2057400" cy="782960"/>
          </a:xfrm>
          <a:prstGeom prst="wedgeRoundRectCallout">
            <a:avLst>
              <a:gd name="adj1" fmla="val -116977"/>
              <a:gd name="adj2" fmla="val 10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3- Enter </a:t>
            </a:r>
            <a:r>
              <a:rPr lang="en-US" dirty="0"/>
              <a:t>time used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915816" y="1412776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Setup should be reported first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6372225" y="2413992"/>
            <a:ext cx="2417763" cy="838200"/>
          </a:xfrm>
          <a:prstGeom prst="wedgeRoundRectCallout">
            <a:avLst>
              <a:gd name="adj1" fmla="val -91169"/>
              <a:gd name="adj2" fmla="val 26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1- Enter </a:t>
            </a:r>
            <a:r>
              <a:rPr lang="en-US" dirty="0"/>
              <a:t>the Activity</a:t>
            </a:r>
          </a:p>
          <a:p>
            <a:pPr algn="ctr"/>
            <a:r>
              <a:rPr lang="en-US" dirty="0"/>
              <a:t>(Setup or Production)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63688" y="1052736"/>
            <a:ext cx="5904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Production Reporting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000100" y="1714488"/>
            <a:ext cx="1483668" cy="457200"/>
          </a:xfrm>
          <a:prstGeom prst="wedgeRoundRectCallout">
            <a:avLst>
              <a:gd name="adj1" fmla="val 55272"/>
              <a:gd name="adj2" fmla="val 14452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smtClean="0">
                <a:latin typeface="Arial" charset="0"/>
              </a:rPr>
              <a:t>4. Validate</a:t>
            </a:r>
            <a:endParaRPr lang="en-US" b="1">
              <a:latin typeface="Arial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1520" y="3789040"/>
            <a:ext cx="1483668" cy="720080"/>
          </a:xfrm>
          <a:prstGeom prst="wedgeRoundRectCallout">
            <a:avLst>
              <a:gd name="adj1" fmla="val 64902"/>
              <a:gd name="adj2" fmla="val -19862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</a:rPr>
              <a:t>2. Back to Operation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91E6-34FB-4B05-A086-A6C6BAF7E2C7}" type="slidenum">
              <a:rPr lang="en-US"/>
              <a:pPr/>
              <a:t>24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Operation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7504" y="980728"/>
            <a:ext cx="9041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option,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Operations </a:t>
            </a:r>
            <a:r>
              <a:rPr lang="en-US" dirty="0" smtClean="0">
                <a:solidFill>
                  <a:srgbClr val="009900"/>
                </a:solidFill>
              </a:rPr>
              <a:t>button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534400" cy="4840605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51520" y="3789040"/>
            <a:ext cx="1584176" cy="720080"/>
          </a:xfrm>
          <a:prstGeom prst="wedgeRoundRectCallout">
            <a:avLst>
              <a:gd name="adj1" fmla="val 65503"/>
              <a:gd name="adj2" fmla="val -2290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</a:rPr>
              <a:t>Back to Work Order</a:t>
            </a:r>
            <a:endParaRPr lang="en-US" b="1" dirty="0">
              <a:latin typeface="Arial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067944" y="3933056"/>
            <a:ext cx="4248472" cy="782960"/>
          </a:xfrm>
          <a:prstGeom prst="wedgeRoundRectCallout">
            <a:avLst>
              <a:gd name="adj1" fmla="val -21363"/>
              <a:gd name="adj2" fmla="val 1317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Operation information is updated</a:t>
            </a:r>
            <a:endParaRPr lang="en-US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660232" y="2636912"/>
            <a:ext cx="2232248" cy="504056"/>
          </a:xfrm>
          <a:prstGeom prst="wedgeRoundRectCallout">
            <a:avLst>
              <a:gd name="adj1" fmla="val -81101"/>
              <a:gd name="adj2" fmla="val 89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Operation is closed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B993-4442-41E2-97EE-0D6DFABFD90D}" type="slidenum">
              <a:rPr lang="en-US"/>
              <a:pPr/>
              <a:t>25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Completed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684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527733" cy="3807142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660232" y="4293096"/>
            <a:ext cx="2664296" cy="504056"/>
          </a:xfrm>
          <a:prstGeom prst="wedgeRoundRectCallout">
            <a:avLst>
              <a:gd name="adj1" fmla="val -17523"/>
              <a:gd name="adj2" fmla="val -87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Items in the shop</a:t>
            </a:r>
            <a:endParaRPr lang="en-US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95536" y="4077072"/>
            <a:ext cx="1584176" cy="720080"/>
          </a:xfrm>
          <a:prstGeom prst="wedgeRoundRectCallout">
            <a:avLst>
              <a:gd name="adj1" fmla="val 126832"/>
              <a:gd name="adj2" fmla="val -2330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</a:rPr>
              <a:t>Click on ‘Receipt’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96944" cy="3127301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F1EB-B2E1-4888-984B-30C33B5B9DAD}" type="slidenum">
              <a:rPr lang="en-US"/>
              <a:pPr/>
              <a:t>26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472" cy="1143000"/>
          </a:xfrm>
        </p:spPr>
        <p:txBody>
          <a:bodyPr/>
          <a:lstStyle/>
          <a:p>
            <a:r>
              <a:rPr lang="en-US" sz="4000" dirty="0">
                <a:solidFill>
                  <a:srgbClr val="000099"/>
                </a:solidFill>
              </a:rPr>
              <a:t>Completed WO </a:t>
            </a:r>
            <a:r>
              <a:rPr lang="en-US" sz="4000" dirty="0" smtClean="0">
                <a:solidFill>
                  <a:srgbClr val="000099"/>
                </a:solidFill>
              </a:rPr>
              <a:t>Receipt </a:t>
            </a:r>
            <a:r>
              <a:rPr lang="en-US" sz="4000" dirty="0">
                <a:solidFill>
                  <a:srgbClr val="000099"/>
                </a:solidFill>
              </a:rPr>
              <a:t>into inventory</a:t>
            </a: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5724128" y="1916832"/>
            <a:ext cx="1743075" cy="1295400"/>
          </a:xfrm>
          <a:prstGeom prst="wedgeRoundRectCallout">
            <a:avLst>
              <a:gd name="adj1" fmla="val -218214"/>
              <a:gd name="adj2" fmla="val 133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dirty="0" smtClean="0"/>
              <a:t>1- Validate</a:t>
            </a:r>
            <a:endParaRPr lang="en-US" dirty="0"/>
          </a:p>
          <a:p>
            <a:pPr algn="ctr"/>
            <a:r>
              <a:rPr lang="en-US" dirty="0"/>
              <a:t>Receipt into inventory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51520" y="3789040"/>
            <a:ext cx="1584176" cy="720080"/>
          </a:xfrm>
          <a:prstGeom prst="wedgeRoundRectCallout">
            <a:avLst>
              <a:gd name="adj1" fmla="val 52275"/>
              <a:gd name="adj2" fmla="val -1734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 smtClean="0">
                <a:latin typeface="Arial" charset="0"/>
              </a:rPr>
              <a:t>2- Back to Work Order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C6EB-AD8D-41FD-9F43-83833D5BA55D}" type="slidenum">
              <a:rPr lang="en-US"/>
              <a:pPr/>
              <a:t>27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76456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Work order material tracking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total quantity good at the last operation is the </a:t>
            </a:r>
            <a:r>
              <a:rPr lang="en-US" sz="2800" dirty="0">
                <a:solidFill>
                  <a:srgbClr val="009900"/>
                </a:solidFill>
              </a:rPr>
              <a:t>quantity completed</a:t>
            </a:r>
            <a:r>
              <a:rPr lang="en-US" sz="2800" dirty="0"/>
              <a:t> on the work order</a:t>
            </a:r>
          </a:p>
          <a:p>
            <a:r>
              <a:rPr lang="en-US" sz="2800" dirty="0"/>
              <a:t>This quantity can be </a:t>
            </a:r>
            <a:r>
              <a:rPr lang="en-US" sz="2800" dirty="0">
                <a:solidFill>
                  <a:srgbClr val="009900"/>
                </a:solidFill>
              </a:rPr>
              <a:t>transferred into the warehouse</a:t>
            </a:r>
          </a:p>
          <a:p>
            <a:r>
              <a:rPr lang="en-US" sz="2800" dirty="0"/>
              <a:t>When the quantity receipted into the warehouse is equal to the quantity released, </a:t>
            </a:r>
            <a:r>
              <a:rPr lang="en-US" sz="2800" dirty="0">
                <a:solidFill>
                  <a:srgbClr val="009900"/>
                </a:solidFill>
              </a:rPr>
              <a:t>the Work Order can be closed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21065" cy="3767137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0349-419E-456A-9131-4E8485EDB4DA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Work Order Closing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395536" y="3573016"/>
            <a:ext cx="1524000" cy="914400"/>
          </a:xfrm>
          <a:prstGeom prst="wedgeRoundRectCallout">
            <a:avLst>
              <a:gd name="adj1" fmla="val 161667"/>
              <a:gd name="adj2" fmla="val -1815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Click</a:t>
            </a:r>
          </a:p>
          <a:p>
            <a:pPr algn="ctr"/>
            <a:r>
              <a:rPr lang="en-US"/>
              <a:t>to close the</a:t>
            </a:r>
          </a:p>
          <a:p>
            <a:pPr algn="ctr"/>
            <a:r>
              <a:rPr lang="en-US"/>
              <a:t>Work Order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CD7E-52B6-4602-9C32-5D3116425CD6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077200" cy="1143000"/>
          </a:xfrm>
        </p:spPr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Summary of inventory transactions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791200" y="14478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Components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715000" y="5486400"/>
            <a:ext cx="259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Manufactured product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638800" y="1905000"/>
            <a:ext cx="2820988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Available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228600" y="1828800"/>
            <a:ext cx="335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MRP</a:t>
            </a:r>
          </a:p>
        </p:txBody>
      </p:sp>
      <p:cxnSp>
        <p:nvCxnSpPr>
          <p:cNvPr id="72712" name="AutoShape 8"/>
          <p:cNvCxnSpPr>
            <a:cxnSpLocks noChangeShapeType="1"/>
            <a:stCxn id="72709" idx="1"/>
            <a:endCxn id="72710" idx="6"/>
          </p:cNvCxnSpPr>
          <p:nvPr/>
        </p:nvCxnSpPr>
        <p:spPr bwMode="auto">
          <a:xfrm flipH="1">
            <a:off x="3581400" y="2095500"/>
            <a:ext cx="2057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191000" y="2438400"/>
            <a:ext cx="2901950" cy="381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Planned requirements</a:t>
            </a:r>
          </a:p>
        </p:txBody>
      </p:sp>
      <p:cxnSp>
        <p:nvCxnSpPr>
          <p:cNvPr id="72714" name="AutoShape 10"/>
          <p:cNvCxnSpPr>
            <a:cxnSpLocks noChangeShapeType="1"/>
            <a:stCxn id="72710" idx="5"/>
            <a:endCxn id="72713" idx="1"/>
          </p:cNvCxnSpPr>
          <p:nvPr/>
        </p:nvCxnSpPr>
        <p:spPr bwMode="auto">
          <a:xfrm>
            <a:off x="3090863" y="2284413"/>
            <a:ext cx="1100137" cy="344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228600" y="2895600"/>
            <a:ext cx="335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Planned to firm conversion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715000" y="5867400"/>
            <a:ext cx="2820988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Available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4191000" y="2971800"/>
            <a:ext cx="2901950" cy="381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Firm requirements</a:t>
            </a:r>
          </a:p>
        </p:txBody>
      </p:sp>
      <p:cxnSp>
        <p:nvCxnSpPr>
          <p:cNvPr id="72718" name="AutoShape 14"/>
          <p:cNvCxnSpPr>
            <a:cxnSpLocks noChangeShapeType="1"/>
            <a:stCxn id="72715" idx="6"/>
            <a:endCxn id="72717" idx="1"/>
          </p:cNvCxnSpPr>
          <p:nvPr/>
        </p:nvCxnSpPr>
        <p:spPr bwMode="auto">
          <a:xfrm>
            <a:off x="3581400" y="3162300"/>
            <a:ext cx="6096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228600" y="3733800"/>
            <a:ext cx="335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WO Release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638800" y="3505200"/>
            <a:ext cx="2820988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Available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5638800" y="4191000"/>
            <a:ext cx="2820988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Reserved for fabrication</a:t>
            </a:r>
          </a:p>
        </p:txBody>
      </p:sp>
      <p:cxnSp>
        <p:nvCxnSpPr>
          <p:cNvPr id="72722" name="AutoShape 18"/>
          <p:cNvCxnSpPr>
            <a:cxnSpLocks noChangeShapeType="1"/>
            <a:stCxn id="72720" idx="1"/>
            <a:endCxn id="72719" idx="7"/>
          </p:cNvCxnSpPr>
          <p:nvPr/>
        </p:nvCxnSpPr>
        <p:spPr bwMode="auto">
          <a:xfrm flipH="1">
            <a:off x="3090863" y="3695700"/>
            <a:ext cx="2547937" cy="1158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9" idx="5"/>
            <a:endCxn id="72721" idx="1"/>
          </p:cNvCxnSpPr>
          <p:nvPr/>
        </p:nvCxnSpPr>
        <p:spPr bwMode="auto">
          <a:xfrm>
            <a:off x="3090863" y="4189413"/>
            <a:ext cx="2547937" cy="192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228600" y="4495800"/>
            <a:ext cx="335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Component Issue</a:t>
            </a:r>
          </a:p>
        </p:txBody>
      </p:sp>
      <p:cxnSp>
        <p:nvCxnSpPr>
          <p:cNvPr id="72725" name="AutoShape 21"/>
          <p:cNvCxnSpPr>
            <a:cxnSpLocks noChangeShapeType="1"/>
            <a:stCxn id="72721" idx="1"/>
            <a:endCxn id="72724" idx="7"/>
          </p:cNvCxnSpPr>
          <p:nvPr/>
        </p:nvCxnSpPr>
        <p:spPr bwMode="auto">
          <a:xfrm flipH="1">
            <a:off x="3090863" y="4381500"/>
            <a:ext cx="2547937" cy="192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4191000" y="4800600"/>
            <a:ext cx="2901950" cy="381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Requirements in process</a:t>
            </a:r>
          </a:p>
        </p:txBody>
      </p:sp>
      <p:cxnSp>
        <p:nvCxnSpPr>
          <p:cNvPr id="72727" name="AutoShape 23"/>
          <p:cNvCxnSpPr>
            <a:cxnSpLocks noChangeShapeType="1"/>
            <a:stCxn id="72724" idx="5"/>
            <a:endCxn id="72726" idx="1"/>
          </p:cNvCxnSpPr>
          <p:nvPr/>
        </p:nvCxnSpPr>
        <p:spPr bwMode="auto">
          <a:xfrm>
            <a:off x="3090863" y="4951413"/>
            <a:ext cx="1100137" cy="396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228600" y="5410200"/>
            <a:ext cx="3352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Product receipt</a:t>
            </a:r>
          </a:p>
        </p:txBody>
      </p:sp>
      <p:cxnSp>
        <p:nvCxnSpPr>
          <p:cNvPr id="72729" name="AutoShape 25"/>
          <p:cNvCxnSpPr>
            <a:cxnSpLocks noChangeShapeType="1"/>
            <a:stCxn id="72726" idx="1"/>
            <a:endCxn id="72728" idx="7"/>
          </p:cNvCxnSpPr>
          <p:nvPr/>
        </p:nvCxnSpPr>
        <p:spPr bwMode="auto">
          <a:xfrm flipH="1">
            <a:off x="3090863" y="4991100"/>
            <a:ext cx="1100137" cy="530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0" name="AutoShape 26"/>
          <p:cNvCxnSpPr>
            <a:cxnSpLocks noChangeShapeType="1"/>
            <a:stCxn id="72728" idx="5"/>
            <a:endCxn id="72716" idx="1"/>
          </p:cNvCxnSpPr>
          <p:nvPr/>
        </p:nvCxnSpPr>
        <p:spPr bwMode="auto">
          <a:xfrm flipV="1">
            <a:off x="3090863" y="6057900"/>
            <a:ext cx="2624137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B75C5-65BF-4E9C-AC58-023D328EB75A}" type="slidenum">
              <a:rPr lang="en-US"/>
              <a:pPr/>
              <a:t>3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64613" cy="11430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Checking availability of components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050925" y="1560513"/>
            <a:ext cx="578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99"/>
                </a:solidFill>
              </a:rPr>
              <a:t>Access</a:t>
            </a:r>
            <a:r>
              <a:rPr lang="en-US" b="0" dirty="0">
                <a:solidFill>
                  <a:srgbClr val="0033CC"/>
                </a:solidFill>
              </a:rPr>
              <a:t>: </a:t>
            </a:r>
            <a:r>
              <a:rPr lang="en-US" dirty="0">
                <a:solidFill>
                  <a:srgbClr val="009900"/>
                </a:solidFill>
              </a:rPr>
              <a:t>Scheduling</a:t>
            </a:r>
            <a:r>
              <a:rPr lang="en-US" b="0" dirty="0">
                <a:solidFill>
                  <a:srgbClr val="0033CC"/>
                </a:solidFill>
              </a:rPr>
              <a:t> </a:t>
            </a:r>
            <a:r>
              <a:rPr lang="en-US" b="0" dirty="0">
                <a:solidFill>
                  <a:srgbClr val="000099"/>
                </a:solidFill>
              </a:rPr>
              <a:t>menu</a:t>
            </a:r>
            <a:r>
              <a:rPr lang="en-US" b="0" dirty="0">
                <a:solidFill>
                  <a:srgbClr val="0033CC"/>
                </a:solidFill>
              </a:rPr>
              <a:t>, </a:t>
            </a:r>
            <a:r>
              <a:rPr lang="en-US" dirty="0">
                <a:solidFill>
                  <a:srgbClr val="009900"/>
                </a:solidFill>
              </a:rPr>
              <a:t>Shortage Analysis </a:t>
            </a:r>
            <a:r>
              <a:rPr lang="en-US" b="0" dirty="0">
                <a:solidFill>
                  <a:srgbClr val="000099"/>
                </a:solidFill>
              </a:rPr>
              <a:t>option </a:t>
            </a:r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420888"/>
            <a:ext cx="8521065" cy="253365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DDA4-4BEE-425F-BE5C-70F9BB93681B}" type="slidenum">
              <a:rPr lang="en-US"/>
              <a:pPr/>
              <a:t>30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End of session 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89CB-8F7A-4E23-AFE9-F0B9180BFA0D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Order Release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9248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Firm Work Orders become Open Work Orders (O)</a:t>
            </a:r>
          </a:p>
          <a:p>
            <a:pPr>
              <a:lnSpc>
                <a:spcPct val="80000"/>
              </a:lnSpc>
            </a:pPr>
            <a:r>
              <a:rPr lang="en-US" sz="2800"/>
              <a:t>Creation of In-process Operations</a:t>
            </a:r>
          </a:p>
          <a:p>
            <a:pPr lvl="1">
              <a:lnSpc>
                <a:spcPct val="80000"/>
              </a:lnSpc>
            </a:pPr>
            <a:r>
              <a:rPr lang="en-US" sz="2400" i="1"/>
              <a:t>Shop Traveler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Components are reserved in the inventory: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They change from status </a:t>
            </a:r>
            <a:r>
              <a:rPr lang="en-US" sz="2400">
                <a:solidFill>
                  <a:srgbClr val="009900"/>
                </a:solidFill>
              </a:rPr>
              <a:t>AVAIL</a:t>
            </a:r>
            <a:r>
              <a:rPr lang="en-US" sz="2400"/>
              <a:t> (Available) </a:t>
            </a:r>
            <a:br>
              <a:rPr lang="en-US" sz="2400"/>
            </a:br>
            <a:r>
              <a:rPr lang="en-US" sz="2400"/>
              <a:t>to status </a:t>
            </a:r>
            <a:r>
              <a:rPr lang="en-US" sz="2400">
                <a:solidFill>
                  <a:srgbClr val="009900"/>
                </a:solidFill>
              </a:rPr>
              <a:t>RESV</a:t>
            </a:r>
            <a:r>
              <a:rPr lang="en-US" sz="2400"/>
              <a:t> (Reserved for fabrication)</a:t>
            </a:r>
          </a:p>
          <a:p>
            <a:pPr>
              <a:lnSpc>
                <a:spcPct val="80000"/>
              </a:lnSpc>
            </a:pPr>
            <a:r>
              <a:rPr lang="en-US" sz="2800"/>
              <a:t>The quantity to process is set for the first operation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295400" y="1371600"/>
            <a:ext cx="1905000" cy="609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Firm WO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181600" y="1371600"/>
            <a:ext cx="1905000" cy="6096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Open WO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76600" y="1524000"/>
            <a:ext cx="18288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5E0F-E6BF-4F73-8BA0-0068BABD347F}" type="slidenum">
              <a:rPr lang="en-US"/>
              <a:pPr/>
              <a:t>5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Work Order Dependency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472238" y="16287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Level 0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068763" y="16287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Level 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693863" y="16287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Level 2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797550" y="3141663"/>
            <a:ext cx="2303463" cy="2873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Finished good WO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492500" y="3933825"/>
            <a:ext cx="2303463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Sub-assembly 2 WO</a:t>
            </a:r>
            <a:endParaRPr lang="en-US" sz="1400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187450" y="4508500"/>
            <a:ext cx="2303463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Component 2 WO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492500" y="2349500"/>
            <a:ext cx="2303463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Sub-assembly 1 WO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189038" y="3284538"/>
            <a:ext cx="2303462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Component 1 WO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3492500" y="3284538"/>
            <a:ext cx="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5797550" y="2349500"/>
            <a:ext cx="0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3492500" y="4437063"/>
            <a:ext cx="2303463" cy="2016125"/>
          </a:xfrm>
          <a:prstGeom prst="upArrowCallout">
            <a:avLst>
              <a:gd name="adj1" fmla="val 28563"/>
              <a:gd name="adj2" fmla="val 28563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/>
              <a:t>These WO can be released only when the component WO have been receipted into inventory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5868988" y="3789363"/>
            <a:ext cx="2303462" cy="2663825"/>
          </a:xfrm>
          <a:prstGeom prst="upArrowCallout">
            <a:avLst>
              <a:gd name="adj1" fmla="val 25000"/>
              <a:gd name="adj2" fmla="val 25000"/>
              <a:gd name="adj3" fmla="val 1927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/>
              <a:t>This WO can be released only when the sub-assembly WO have been receipted into inventory</a:t>
            </a:r>
          </a:p>
          <a:p>
            <a:pPr algn="ctr"/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21065" cy="3900487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F0F-B16B-4F2F-85FE-569E13C60D99}" type="slidenum">
              <a:rPr lang="en-US"/>
              <a:pPr/>
              <a:t>6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Firm Work Order Release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6804248" y="2996952"/>
            <a:ext cx="1447800" cy="685800"/>
          </a:xfrm>
          <a:prstGeom prst="wedgeRoundRectCallout">
            <a:avLst>
              <a:gd name="adj1" fmla="val -182235"/>
              <a:gd name="adj2" fmla="val -1115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Release</a:t>
            </a:r>
            <a:br>
              <a:rPr lang="en-US"/>
            </a:br>
            <a:r>
              <a:rPr lang="en-US"/>
              <a:t>the order</a:t>
            </a: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3930352" y="6093296"/>
            <a:ext cx="3810000" cy="457200"/>
          </a:xfrm>
          <a:prstGeom prst="wedgeRoundRectCallout">
            <a:avLst>
              <a:gd name="adj1" fmla="val 5250"/>
              <a:gd name="adj2" fmla="val -21215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Availability of components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7182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Scheduling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Firm Work Order Maintenance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21065" cy="3840480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B993-4442-41E2-97EE-0D6DFABFD90D}" type="slidenum">
              <a:rPr lang="en-US"/>
              <a:pPr/>
              <a:t>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An Open Work Order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3563888" y="5733256"/>
            <a:ext cx="3505200" cy="533400"/>
          </a:xfrm>
          <a:prstGeom prst="wedgeRoundRectCallout">
            <a:avLst>
              <a:gd name="adj1" fmla="val 4894"/>
              <a:gd name="adj2" fmla="val -12797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Components are reserved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684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07730" cy="4807268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FB9F4-9A02-4BF9-84AA-8B8530BD45B5}" type="slidenum">
              <a:rPr lang="en-US"/>
              <a:pPr/>
              <a:t>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0099"/>
                </a:solidFill>
              </a:rPr>
              <a:t>Operations in WIP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504" y="980728"/>
            <a:ext cx="9041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Access: </a:t>
            </a:r>
            <a:r>
              <a:rPr lang="en-US" dirty="0" smtClean="0">
                <a:solidFill>
                  <a:srgbClr val="003399"/>
                </a:solidFill>
              </a:rPr>
              <a:t>Control </a:t>
            </a:r>
            <a:r>
              <a:rPr lang="en-US" dirty="0" smtClean="0">
                <a:solidFill>
                  <a:srgbClr val="009900"/>
                </a:solidFill>
              </a:rPr>
              <a:t>menu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3399"/>
                </a:solidFill>
              </a:rPr>
              <a:t>Open Work Order Maintenance </a:t>
            </a:r>
            <a:r>
              <a:rPr lang="en-US" dirty="0" smtClean="0">
                <a:solidFill>
                  <a:srgbClr val="009900"/>
                </a:solidFill>
              </a:rPr>
              <a:t>option,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 smtClean="0">
                <a:solidFill>
                  <a:srgbClr val="003399"/>
                </a:solidFill>
              </a:rPr>
              <a:t>Operations </a:t>
            </a:r>
            <a:r>
              <a:rPr lang="en-US" dirty="0" smtClean="0">
                <a:solidFill>
                  <a:srgbClr val="009900"/>
                </a:solidFill>
              </a:rPr>
              <a:t>button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EBBA-36DD-4B01-B219-83557E9EFEDE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99"/>
                </a:solidFill>
              </a:rPr>
              <a:t>Components Reservation</a:t>
            </a:r>
            <a:r>
              <a:rPr lang="en-US"/>
              <a:t>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09600" y="1219200"/>
            <a:ext cx="1524000" cy="1066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latin typeface="Tahoma" pitchFamily="34" charset="0"/>
              </a:rPr>
              <a:t>WO x</a:t>
            </a:r>
          </a:p>
          <a:p>
            <a:pPr algn="ctr"/>
            <a:r>
              <a:rPr lang="en-US" b="0">
                <a:latin typeface="Tahoma" pitchFamily="34" charset="0"/>
              </a:rPr>
              <a:t>item A</a:t>
            </a:r>
          </a:p>
          <a:p>
            <a:pPr algn="ctr"/>
            <a:r>
              <a:rPr lang="en-US" b="0">
                <a:latin typeface="Tahoma" pitchFamily="34" charset="0"/>
              </a:rPr>
              <a:t>Quantity 100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838200" y="2286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143000" y="2743200"/>
            <a:ext cx="1676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Component C1</a:t>
            </a:r>
          </a:p>
          <a:p>
            <a:pPr algn="ctr"/>
            <a:r>
              <a:rPr lang="en-US" sz="1600">
                <a:latin typeface="Tahoma" pitchFamily="34" charset="0"/>
              </a:rPr>
              <a:t>Quantity 100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143000" y="3733800"/>
            <a:ext cx="16764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Component C2</a:t>
            </a:r>
          </a:p>
          <a:p>
            <a:pPr algn="ctr"/>
            <a:r>
              <a:rPr lang="en-US" sz="1600">
                <a:latin typeface="Tahoma" pitchFamily="34" charset="0"/>
              </a:rPr>
              <a:t>Quantity 200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8382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8382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581400" y="1600200"/>
            <a:ext cx="4876800" cy="297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fr-FR" sz="2400" b="0">
              <a:latin typeface="Tahoma" pitchFamily="34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267200" y="28956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ahoma" pitchFamily="34" charset="0"/>
              </a:rPr>
              <a:t>- 100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6248400" y="2895600"/>
            <a:ext cx="1752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ahoma" pitchFamily="34" charset="0"/>
              </a:rPr>
              <a:t>+ 100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267200" y="35814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ahoma" pitchFamily="34" charset="0"/>
              </a:rPr>
              <a:t>- 200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248400" y="3581400"/>
            <a:ext cx="1752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0">
                <a:latin typeface="Tahoma" pitchFamily="34" charset="0"/>
              </a:rPr>
              <a:t>+ 200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648200" y="1676400"/>
            <a:ext cx="332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latin typeface="Tahoma" pitchFamily="34" charset="0"/>
              </a:rPr>
              <a:t>Component Warehouse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643438" y="2209800"/>
            <a:ext cx="1181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ahoma" pitchFamily="34" charset="0"/>
              </a:rPr>
              <a:t>Available </a:t>
            </a:r>
            <a:br>
              <a:rPr lang="en-US" sz="1600">
                <a:latin typeface="Tahoma" pitchFamily="34" charset="0"/>
              </a:rPr>
            </a:br>
            <a:r>
              <a:rPr lang="en-US" sz="1600">
                <a:latin typeface="Tahoma" pitchFamily="34" charset="0"/>
              </a:rPr>
              <a:t>(AVAIL)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5781675" y="2209800"/>
            <a:ext cx="271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ahoma" pitchFamily="34" charset="0"/>
              </a:rPr>
              <a:t>Reserved for fabrication </a:t>
            </a:r>
            <a:br>
              <a:rPr lang="en-US" sz="1600">
                <a:latin typeface="Tahoma" pitchFamily="34" charset="0"/>
              </a:rPr>
            </a:br>
            <a:r>
              <a:rPr lang="en-US" sz="1600">
                <a:latin typeface="Tahoma" pitchFamily="34" charset="0"/>
              </a:rPr>
              <a:t>(RESV)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733800" y="2895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Tahoma" pitchFamily="34" charset="0"/>
              </a:rPr>
              <a:t>C1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7338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latin typeface="Tahoma" pitchFamily="34" charset="0"/>
              </a:rPr>
              <a:t>C2</a:t>
            </a: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5715000" y="32004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5715000" y="38862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3657600" y="2209800"/>
            <a:ext cx="88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Tahoma" pitchFamily="34" charset="0"/>
              </a:rPr>
              <a:t>Status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3505200" y="4800600"/>
            <a:ext cx="563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ahoma" pitchFamily="34" charset="0"/>
              </a:rPr>
              <a:t>The transfer between status is done in the warehouse</a:t>
            </a:r>
          </a:p>
          <a:p>
            <a:r>
              <a:rPr lang="en-US" b="0">
                <a:latin typeface="Tahoma" pitchFamily="34" charset="0"/>
              </a:rPr>
              <a:t>specified on the item form of each component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279525" y="5670550"/>
            <a:ext cx="719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Tahoma" pitchFamily="34" charset="0"/>
              </a:rPr>
              <a:t>The type of transactions on components change: </a:t>
            </a:r>
            <a:br>
              <a:rPr lang="en-US" b="0">
                <a:latin typeface="Tahoma" pitchFamily="34" charset="0"/>
              </a:rPr>
            </a:br>
            <a:r>
              <a:rPr lang="en-US" b="0">
                <a:latin typeface="Tahoma" pitchFamily="34" charset="0"/>
              </a:rPr>
              <a:t>from type FR (Firm Requirement) to type RR (Released Requirement)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lude4">
  <a:themeElements>
    <a:clrScheme name="prelude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lude4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lude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ude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ude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présentation\prelude4.pot</Template>
  <TotalTime>1661</TotalTime>
  <Words>780</Words>
  <Application>Microsoft Office PowerPoint</Application>
  <PresentationFormat>Affichage à l'écran (4:3)</PresentationFormat>
  <Paragraphs>224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prelude4</vt:lpstr>
      <vt:lpstr>e-Prelude.com</vt:lpstr>
      <vt:lpstr>Work Order Release</vt:lpstr>
      <vt:lpstr>Checking availability of components</vt:lpstr>
      <vt:lpstr>Order Release</vt:lpstr>
      <vt:lpstr>Work Order Dependency</vt:lpstr>
      <vt:lpstr>Firm Work Order Release</vt:lpstr>
      <vt:lpstr>An Open Work Order</vt:lpstr>
      <vt:lpstr>Operations in WIP</vt:lpstr>
      <vt:lpstr>Components Reservation </vt:lpstr>
      <vt:lpstr>Component Inventory reserved for Open Work orders</vt:lpstr>
      <vt:lpstr>Automatic Work Order Release</vt:lpstr>
      <vt:lpstr>Production Activity Control</vt:lpstr>
      <vt:lpstr>Management of an Open Order</vt:lpstr>
      <vt:lpstr>Management of an Open Order</vt:lpstr>
      <vt:lpstr>Work Order Component Issue</vt:lpstr>
      <vt:lpstr>Work Order Component Issue</vt:lpstr>
      <vt:lpstr>Work Order Component Issue</vt:lpstr>
      <vt:lpstr>Components are issued from reserved inventory</vt:lpstr>
      <vt:lpstr>Components in-process</vt:lpstr>
      <vt:lpstr>Open Work Order Intermediate Status </vt:lpstr>
      <vt:lpstr>Work order material tracking</vt:lpstr>
      <vt:lpstr>Work Order Operation</vt:lpstr>
      <vt:lpstr>Production Reporting</vt:lpstr>
      <vt:lpstr>Work Order Operation</vt:lpstr>
      <vt:lpstr>Work Order Completed</vt:lpstr>
      <vt:lpstr>Completed WO Receipt into inventory</vt:lpstr>
      <vt:lpstr>Work order material tracking</vt:lpstr>
      <vt:lpstr>Work Order Closing</vt:lpstr>
      <vt:lpstr>Summary of inventory transactions</vt:lpstr>
      <vt:lpstr>End of session 9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Prélude Production 4</dc:title>
  <dc:creator>Gérard Baglin</dc:creator>
  <cp:lastModifiedBy>GERARD</cp:lastModifiedBy>
  <cp:revision>94</cp:revision>
  <dcterms:created xsi:type="dcterms:W3CDTF">1998-11-02T15:40:36Z</dcterms:created>
  <dcterms:modified xsi:type="dcterms:W3CDTF">2017-01-08T17:21:54Z</dcterms:modified>
</cp:coreProperties>
</file>