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4"/>
  </p:notesMasterIdLst>
  <p:sldIdLst>
    <p:sldId id="256" r:id="rId2"/>
    <p:sldId id="265" r:id="rId3"/>
    <p:sldId id="276" r:id="rId4"/>
    <p:sldId id="275" r:id="rId5"/>
    <p:sldId id="266" r:id="rId6"/>
    <p:sldId id="268" r:id="rId7"/>
    <p:sldId id="269" r:id="rId8"/>
    <p:sldId id="270" r:id="rId9"/>
    <p:sldId id="271" r:id="rId10"/>
    <p:sldId id="272" r:id="rId11"/>
    <p:sldId id="273" r:id="rId12"/>
    <p:sldId id="263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00"/>
    <a:srgbClr val="009900"/>
    <a:srgbClr val="3366CC"/>
    <a:srgbClr val="00FFFF"/>
    <a:srgbClr val="00FF00"/>
    <a:srgbClr val="000099"/>
    <a:srgbClr val="0099FF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76B5C329-91E0-444E-BFED-C612589DFA7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processus d’expédition se déroule en trois étapes :</a:t>
            </a:r>
          </a:p>
          <a:p>
            <a:r>
              <a:rPr lang="fr-FR" dirty="0" smtClean="0"/>
              <a:t>Il faut d’abord s’assurer que les marchandises à expédier sont disponibles et que l’on dispose des moyens de transport.</a:t>
            </a:r>
          </a:p>
          <a:p>
            <a:r>
              <a:rPr lang="fr-FR" dirty="0" smtClean="0"/>
              <a:t>Parfois, en cas de</a:t>
            </a:r>
            <a:r>
              <a:rPr lang="fr-FR" baseline="0" dirty="0" smtClean="0"/>
              <a:t> stock insuffisant, il faut décider quels clients on livre en priorité.</a:t>
            </a:r>
          </a:p>
          <a:p>
            <a:r>
              <a:rPr lang="fr-FR" baseline="0" dirty="0" smtClean="0"/>
              <a:t>C’est la fonction de préparation de commande, tenue ici par le service commercial. Elle peut être automatisée.</a:t>
            </a:r>
          </a:p>
          <a:p>
            <a:r>
              <a:rPr lang="fr-FR" baseline="0" dirty="0" smtClean="0"/>
              <a:t>Lorsqu’une expédition est décidée, des bordereaux de préparation sont communiqués au service Logistique.</a:t>
            </a:r>
          </a:p>
          <a:p>
            <a:r>
              <a:rPr lang="fr-FR" baseline="0" dirty="0" smtClean="0"/>
              <a:t>Le personnel du magasin de produits finis procède au prélèvement dans le stock des produits à livrer.</a:t>
            </a:r>
          </a:p>
          <a:p>
            <a:r>
              <a:rPr lang="fr-FR" baseline="0" dirty="0" smtClean="0"/>
              <a:t>Il les emballe et prépare les documents d’expédition pour le transporteur, la douane, …</a:t>
            </a:r>
            <a:br>
              <a:rPr lang="fr-FR" baseline="0" dirty="0" smtClean="0"/>
            </a:br>
            <a:r>
              <a:rPr lang="fr-FR" baseline="0" dirty="0" smtClean="0"/>
              <a:t>L’expédition est constatée par des bordereaux d’expédition.</a:t>
            </a:r>
          </a:p>
          <a:p>
            <a:r>
              <a:rPr lang="fr-FR" baseline="0" dirty="0" smtClean="0"/>
              <a:t>C’est à partir de ces bordereaux que la facture client sera établie par la comptabilité.</a:t>
            </a:r>
          </a:p>
          <a:p>
            <a:r>
              <a:rPr lang="fr-FR" baseline="0" dirty="0" smtClean="0"/>
              <a:t>Parfois, la facture est jointe au colis qui contient la marchandise.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8DAF5-CF71-4F9F-AE5E-64DF651DF4A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63947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6CA8D-141F-49A0-B6F9-3B7F8B141535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D517E-D279-43BC-90AF-6E6C507479D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06311D-729A-4141-AD0D-905ADDC075A5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EDB3A-18C1-43D2-8C75-D6DFBE7AD28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43650" y="0"/>
            <a:ext cx="211455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19125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AC40B1-D984-41F0-8960-768555D46816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1118B-8E2D-4088-A191-D3FE3AC3A8A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A11F89-DCAD-4E92-9606-B5E62F51D97D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D847A-C32A-48EA-9CEE-E3E63598988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3E8905-F8AD-4ADE-8475-73C23ACAF451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FECEF-DBA6-470B-A8EB-5A10C30F419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5862D4-1991-4493-BA81-DED4A7265AC0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787EF-F9D0-4DAC-AC38-F2B02DB5243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9073E0-9DE8-46C9-A1B2-27ABF59D87B9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3F257-0E88-4568-96F4-7EB5DE03C7B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212A13-405A-44A3-B2D8-6093A19F2BB7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67BE3-1C3E-4143-A3B9-EE3749B785D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71ACA4-F235-4D97-907E-50139C5D8ABE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107BE-83F4-487D-8FA7-6F3256C794F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5392C5-49BE-4260-9D59-865BB931888A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7FFDF-2CA6-42CE-B00A-55B1965AB70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D78AD0-8AF8-4AA5-9440-58C4B6657D00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FA857-691A-440F-A921-C794BF11AD5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</a:defRPr>
            </a:lvl1pPr>
          </a:lstStyle>
          <a:p>
            <a:fld id="{3DBD8B7A-ABCF-47DF-B42E-B94893C9EE13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j-lt"/>
              </a:defRPr>
            </a:lvl1pPr>
          </a:lstStyle>
          <a:p>
            <a:fld id="{FF7E1F9C-8C64-4C41-B651-3EC4F4937FF8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Visite07.ppt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629400" cy="1752600"/>
          </a:xfrm>
        </p:spPr>
        <p:txBody>
          <a:bodyPr/>
          <a:lstStyle/>
          <a:p>
            <a:r>
              <a:rPr lang="en-US" b="1" dirty="0">
                <a:solidFill>
                  <a:srgbClr val="009900"/>
                </a:solidFill>
              </a:rPr>
              <a:t>Tour - session 10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/>
              <a:t>Sales Order </a:t>
            </a:r>
            <a:r>
              <a:rPr lang="en-US" dirty="0" smtClean="0"/>
              <a:t>Shipping and Invoicing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6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527733" cy="281368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E8D7-4988-4361-8E8B-C97901CBA582}" type="slidenum">
              <a:rPr lang="en-US"/>
              <a:pPr/>
              <a:t>10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76456" cy="1143000"/>
          </a:xfrm>
        </p:spPr>
        <p:txBody>
          <a:bodyPr/>
          <a:lstStyle/>
          <a:p>
            <a:r>
              <a:rPr lang="en-US" dirty="0"/>
              <a:t>Vendor Payment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9552" y="1988840"/>
            <a:ext cx="1439862" cy="762000"/>
          </a:xfrm>
          <a:prstGeom prst="wedgeRoundRectCallout">
            <a:avLst>
              <a:gd name="adj1" fmla="val 95517"/>
              <a:gd name="adj2" fmla="val 5856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1. Click on</a:t>
            </a:r>
            <a:br>
              <a:rPr lang="en-US"/>
            </a:br>
            <a:r>
              <a:rPr lang="en-US"/>
              <a:t>‘New’</a:t>
            </a: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179512" y="3501008"/>
            <a:ext cx="1584176" cy="762000"/>
          </a:xfrm>
          <a:prstGeom prst="wedgeRoundRectCallout">
            <a:avLst>
              <a:gd name="adj1" fmla="val -9745"/>
              <a:gd name="adj2" fmla="val -9192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/>
              <a:t>2. Recall the vendor</a:t>
            </a:r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2268538" y="5699720"/>
            <a:ext cx="53340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Not paid invoices are posted</a:t>
            </a:r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4572000" y="2708920"/>
            <a:ext cx="1905000" cy="381000"/>
          </a:xfrm>
          <a:prstGeom prst="wedgeRoundRectCallout">
            <a:avLst>
              <a:gd name="adj1" fmla="val -100696"/>
              <a:gd name="adj2" fmla="val -2004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5. Validate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403350" y="1043444"/>
            <a:ext cx="59812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smtClean="0">
                <a:solidFill>
                  <a:srgbClr val="009900"/>
                </a:solidFill>
              </a:rPr>
              <a:t>Vendor Payment Entry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5436096" y="3789040"/>
            <a:ext cx="2971800" cy="762000"/>
          </a:xfrm>
          <a:prstGeom prst="wedgeRoundRectCallout">
            <a:avLst>
              <a:gd name="adj1" fmla="val -105189"/>
              <a:gd name="adj2" fmla="val -778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 smtClean="0"/>
              <a:t>3. </a:t>
            </a:r>
            <a:r>
              <a:rPr lang="en-US" dirty="0"/>
              <a:t>Enter the payment amount</a:t>
            </a:r>
          </a:p>
        </p:txBody>
      </p:sp>
      <p:sp>
        <p:nvSpPr>
          <p:cNvPr id="16" name="AutoShape 9"/>
          <p:cNvSpPr>
            <a:spLocks noChangeArrowheads="1"/>
          </p:cNvSpPr>
          <p:nvPr/>
        </p:nvSpPr>
        <p:spPr bwMode="auto">
          <a:xfrm>
            <a:off x="1331640" y="4437112"/>
            <a:ext cx="2088232" cy="792088"/>
          </a:xfrm>
          <a:prstGeom prst="wedgeRoundRectCallout">
            <a:avLst>
              <a:gd name="adj1" fmla="val 37051"/>
              <a:gd name="adj2" fmla="val -12674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 smtClean="0"/>
              <a:t>4. Select Payment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 autoUpdateAnimBg="0"/>
      <p:bldP spid="57349" grpId="0" animBg="1" autoUpdateAnimBg="0"/>
      <p:bldP spid="57350" grpId="0" animBg="1" autoUpdateAnimBg="0"/>
      <p:bldP spid="57352" grpId="0" animBg="1" autoUpdateAnimBg="0"/>
      <p:bldP spid="15" grpId="0" animBg="1" autoUpdateAnimBg="0"/>
      <p:bldP spid="1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D074-B22B-4D6A-9934-54E6DB3AF6CB}" type="slidenum">
              <a:rPr lang="en-US"/>
              <a:pPr/>
              <a:t>11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04448" cy="1143000"/>
          </a:xfrm>
        </p:spPr>
        <p:txBody>
          <a:bodyPr/>
          <a:lstStyle/>
          <a:p>
            <a:r>
              <a:rPr lang="en-US" dirty="0"/>
              <a:t>Vendor Accounts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03350" y="1043444"/>
            <a:ext cx="63316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smtClean="0">
                <a:solidFill>
                  <a:srgbClr val="009900"/>
                </a:solidFill>
              </a:rPr>
              <a:t>Accounts Payable Inquiry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  <p:pic>
        <p:nvPicPr>
          <p:cNvPr id="583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527733" cy="224028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54F4-4608-4F4D-8EE7-B2B6E4FECD14}" type="slidenum">
              <a:rPr lang="en-US"/>
              <a:pPr/>
              <a:t>12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 of session 10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1819275" y="4267200"/>
            <a:ext cx="5354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000099"/>
                </a:solidFill>
                <a:latin typeface="Tahoma" pitchFamily="34" charset="0"/>
              </a:rPr>
              <a:t>The ERP Guided Tour is over!</a:t>
            </a:r>
            <a:endParaRPr lang="en-US" sz="2800">
              <a:solidFill>
                <a:srgbClr val="000099"/>
              </a:solidFill>
              <a:latin typeface="Tahoma" pitchFamily="34" charset="0"/>
              <a:hlinkClick r:id="rId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7F3-EC68-48EA-9066-0A4FE90FC67C}" type="slidenum">
              <a:rPr lang="en-US"/>
              <a:pPr/>
              <a:t>2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20472" cy="1143000"/>
          </a:xfrm>
        </p:spPr>
        <p:txBody>
          <a:bodyPr/>
          <a:lstStyle/>
          <a:p>
            <a:r>
              <a:rPr lang="en-US" dirty="0"/>
              <a:t>Sales Order Book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990600" y="1066800"/>
            <a:ext cx="520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99"/>
                </a:solidFill>
              </a:rPr>
              <a:t>Access: </a:t>
            </a:r>
            <a:r>
              <a:rPr lang="en-US">
                <a:solidFill>
                  <a:srgbClr val="009900"/>
                </a:solidFill>
              </a:rPr>
              <a:t>Sales</a:t>
            </a:r>
            <a:r>
              <a:rPr lang="en-US">
                <a:solidFill>
                  <a:srgbClr val="000099"/>
                </a:solidFill>
              </a:rPr>
              <a:t> menu, </a:t>
            </a:r>
            <a:r>
              <a:rPr lang="en-US">
                <a:solidFill>
                  <a:srgbClr val="009900"/>
                </a:solidFill>
              </a:rPr>
              <a:t>Sales Order Book </a:t>
            </a:r>
            <a:r>
              <a:rPr lang="en-US">
                <a:solidFill>
                  <a:srgbClr val="000099"/>
                </a:solidFill>
              </a:rPr>
              <a:t>option</a:t>
            </a:r>
          </a:p>
        </p:txBody>
      </p:sp>
      <p:pic>
        <p:nvPicPr>
          <p:cNvPr id="4916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72816"/>
            <a:ext cx="8496944" cy="186307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76456" cy="1143000"/>
          </a:xfrm>
        </p:spPr>
        <p:txBody>
          <a:bodyPr/>
          <a:lstStyle/>
          <a:p>
            <a:r>
              <a:rPr lang="en-US" dirty="0" smtClean="0"/>
              <a:t>The shipping process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720080"/>
          </a:xfrm>
        </p:spPr>
        <p:txBody>
          <a:bodyPr/>
          <a:lstStyle/>
          <a:p>
            <a:r>
              <a:rPr lang="en-US" smtClean="0"/>
              <a:t>Three</a:t>
            </a:r>
            <a:r>
              <a:rPr lang="en-US" smtClean="0"/>
              <a:t> main </a:t>
            </a:r>
            <a:r>
              <a:rPr lang="en-US" smtClean="0"/>
              <a:t>steps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FBF6F-E47D-4093-ACCB-F2FA5E06088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2944533" y="2060848"/>
            <a:ext cx="3744416" cy="57606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Sales Order 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Preparation</a:t>
            </a: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9552" y="2195572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Sales </a:t>
            </a:r>
            <a:r>
              <a:rPr lang="en-US" smtClean="0"/>
              <a:t>department</a:t>
            </a:r>
            <a:endParaRPr lang="en-US"/>
          </a:p>
        </p:txBody>
      </p:sp>
      <p:grpSp>
        <p:nvGrpSpPr>
          <p:cNvPr id="4" name="Groupe 25"/>
          <p:cNvGrpSpPr/>
          <p:nvPr/>
        </p:nvGrpSpPr>
        <p:grpSpPr>
          <a:xfrm>
            <a:off x="2944533" y="2655168"/>
            <a:ext cx="3742184" cy="951603"/>
            <a:chOff x="2944533" y="2655168"/>
            <a:chExt cx="3742184" cy="951603"/>
          </a:xfrm>
        </p:grpSpPr>
        <p:sp>
          <p:nvSpPr>
            <p:cNvPr id="14" name="Rogner un rectangle à un seul coin 13"/>
            <p:cNvSpPr/>
            <p:nvPr/>
          </p:nvSpPr>
          <p:spPr bwMode="auto">
            <a:xfrm>
              <a:off x="2944533" y="2924944"/>
              <a:ext cx="3742184" cy="432048"/>
            </a:xfrm>
            <a:prstGeom prst="snip1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Preparation</a:t>
              </a: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Notes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Flèche vers le bas 19"/>
            <p:cNvSpPr/>
            <p:nvPr/>
          </p:nvSpPr>
          <p:spPr bwMode="auto">
            <a:xfrm>
              <a:off x="4572000" y="2655168"/>
              <a:ext cx="288032" cy="249779"/>
            </a:xfrm>
            <a:prstGeom prst="down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Flèche vers le bas 20"/>
            <p:cNvSpPr/>
            <p:nvPr/>
          </p:nvSpPr>
          <p:spPr bwMode="auto">
            <a:xfrm>
              <a:off x="4572000" y="3356992"/>
              <a:ext cx="288032" cy="249779"/>
            </a:xfrm>
            <a:prstGeom prst="down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5" name="Groupe 26"/>
          <p:cNvGrpSpPr/>
          <p:nvPr/>
        </p:nvGrpSpPr>
        <p:grpSpPr>
          <a:xfrm>
            <a:off x="251520" y="3573016"/>
            <a:ext cx="6435197" cy="2448272"/>
            <a:chOff x="251520" y="3573016"/>
            <a:chExt cx="6435197" cy="2448272"/>
          </a:xfrm>
        </p:grpSpPr>
        <p:sp>
          <p:nvSpPr>
            <p:cNvPr id="9" name="Rectangle 8"/>
            <p:cNvSpPr/>
            <p:nvPr/>
          </p:nvSpPr>
          <p:spPr bwMode="auto">
            <a:xfrm>
              <a:off x="2915816" y="3573016"/>
              <a:ext cx="3744416" cy="882352"/>
            </a:xfrm>
            <a:prstGeom prst="rect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Item </a:t>
              </a: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Picking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mtClean="0"/>
                <a:t>Packing</a:t>
              </a:r>
              <a:endParaRPr lang="en-US" smtClean="0"/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Shipping</a:t>
              </a:r>
              <a:r>
                <a:rPr kumimoji="0" lang="en-US" sz="1800" b="1" i="0" u="none" strike="noStrike" cap="none" normalizeH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  <a:r>
                <a:rPr kumimoji="0" lang="en-US" sz="1800" b="1" i="0" u="none" strike="noStrike" cap="none" normalizeH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documents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51520" y="5445224"/>
              <a:ext cx="3744416" cy="576064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Loading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ogner un rectangle à un seul coin 14"/>
            <p:cNvSpPr/>
            <p:nvPr/>
          </p:nvSpPr>
          <p:spPr bwMode="auto">
            <a:xfrm>
              <a:off x="2944533" y="4723403"/>
              <a:ext cx="3742184" cy="432048"/>
            </a:xfrm>
            <a:prstGeom prst="snip1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Shipping </a:t>
              </a: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Notes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539552" y="3851756"/>
              <a:ext cx="21595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Service </a:t>
              </a:r>
              <a:r>
                <a:rPr lang="en-US" smtClean="0"/>
                <a:t>logistique</a:t>
              </a:r>
              <a:endParaRPr lang="en-US"/>
            </a:p>
          </p:txBody>
        </p:sp>
        <p:sp>
          <p:nvSpPr>
            <p:cNvPr id="22" name="Flèche vers le bas 21"/>
            <p:cNvSpPr/>
            <p:nvPr/>
          </p:nvSpPr>
          <p:spPr bwMode="auto">
            <a:xfrm>
              <a:off x="4572000" y="4475365"/>
              <a:ext cx="288032" cy="249779"/>
            </a:xfrm>
            <a:prstGeom prst="down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Flèche vers le bas 22"/>
            <p:cNvSpPr/>
            <p:nvPr/>
          </p:nvSpPr>
          <p:spPr bwMode="auto">
            <a:xfrm>
              <a:off x="3491880" y="5157192"/>
              <a:ext cx="288032" cy="249779"/>
            </a:xfrm>
            <a:prstGeom prst="down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8" name="Groupe 27"/>
          <p:cNvGrpSpPr/>
          <p:nvPr/>
        </p:nvGrpSpPr>
        <p:grpSpPr>
          <a:xfrm>
            <a:off x="5076056" y="5157192"/>
            <a:ext cx="3744416" cy="1224136"/>
            <a:chOff x="5076056" y="5157192"/>
            <a:chExt cx="3744416" cy="1224136"/>
          </a:xfrm>
        </p:grpSpPr>
        <p:sp>
          <p:nvSpPr>
            <p:cNvPr id="16" name="Rectangle 15"/>
            <p:cNvSpPr/>
            <p:nvPr/>
          </p:nvSpPr>
          <p:spPr bwMode="auto">
            <a:xfrm>
              <a:off x="5076056" y="5445224"/>
              <a:ext cx="3744416" cy="576064"/>
            </a:xfrm>
            <a:prstGeom prst="rect">
              <a:avLst/>
            </a:prstGeom>
            <a:solidFill>
              <a:srgbClr val="00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Invoicing</a:t>
              </a: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436096" y="6011996"/>
              <a:ext cx="28799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mtClean="0"/>
                <a:t>Accounting</a:t>
              </a:r>
              <a:r>
                <a:rPr lang="en-US" smtClean="0"/>
                <a:t> </a:t>
              </a:r>
              <a:r>
                <a:rPr lang="en-US" smtClean="0"/>
                <a:t>department</a:t>
              </a:r>
              <a:endParaRPr lang="en-US"/>
            </a:p>
          </p:txBody>
        </p:sp>
        <p:sp>
          <p:nvSpPr>
            <p:cNvPr id="24" name="Flèche vers le bas 23"/>
            <p:cNvSpPr/>
            <p:nvPr/>
          </p:nvSpPr>
          <p:spPr bwMode="auto">
            <a:xfrm>
              <a:off x="6012160" y="5157192"/>
              <a:ext cx="288032" cy="249779"/>
            </a:xfrm>
            <a:prstGeom prst="down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03780088"/>
      </p:ext>
    </p:extLst>
  </p:cSld>
  <p:clrMapOvr>
    <a:masterClrMapping/>
  </p:clrMapOvr>
  <p:transition spd="slow" advTm="5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2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30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4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348880"/>
            <a:ext cx="8527733" cy="252031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75B80-FBAC-4C6D-B42F-BD637BB93C33}" type="slidenum">
              <a:rPr lang="en-US"/>
              <a:pPr/>
              <a:t>4</a:t>
            </a:fld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04448" cy="1143000"/>
          </a:xfrm>
        </p:spPr>
        <p:txBody>
          <a:bodyPr/>
          <a:lstStyle/>
          <a:p>
            <a:r>
              <a:rPr lang="en-US" dirty="0"/>
              <a:t>Sales Order Preparation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990600" y="1066800"/>
            <a:ext cx="589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>
                <a:solidFill>
                  <a:srgbClr val="009900"/>
                </a:solidFill>
              </a:rPr>
              <a:t>Sales </a:t>
            </a:r>
            <a:r>
              <a:rPr lang="en-US" dirty="0">
                <a:solidFill>
                  <a:srgbClr val="000099"/>
                </a:solidFill>
              </a:rPr>
              <a:t>menu, </a:t>
            </a:r>
            <a:r>
              <a:rPr lang="en-US" dirty="0">
                <a:solidFill>
                  <a:srgbClr val="009900"/>
                </a:solidFill>
              </a:rPr>
              <a:t>Sales Order Preparation</a:t>
            </a:r>
            <a:r>
              <a:rPr lang="en-US" dirty="0">
                <a:solidFill>
                  <a:srgbClr val="000099"/>
                </a:solidFill>
              </a:rPr>
              <a:t> option</a:t>
            </a:r>
          </a:p>
        </p:txBody>
      </p:sp>
      <p:sp>
        <p:nvSpPr>
          <p:cNvPr id="60423" name="AutoShape 7"/>
          <p:cNvSpPr>
            <a:spLocks noChangeArrowheads="1"/>
          </p:cNvSpPr>
          <p:nvPr/>
        </p:nvSpPr>
        <p:spPr bwMode="auto">
          <a:xfrm>
            <a:off x="5940152" y="5229200"/>
            <a:ext cx="1828800" cy="1066800"/>
          </a:xfrm>
          <a:prstGeom prst="wedgeRoundRectCallout">
            <a:avLst>
              <a:gd name="adj1" fmla="val -14284"/>
              <a:gd name="adj2" fmla="val -9711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To prepare each order line</a:t>
            </a:r>
          </a:p>
        </p:txBody>
      </p:sp>
      <p:sp>
        <p:nvSpPr>
          <p:cNvPr id="60424" name="AutoShape 8"/>
          <p:cNvSpPr>
            <a:spLocks noChangeArrowheads="1"/>
          </p:cNvSpPr>
          <p:nvPr/>
        </p:nvSpPr>
        <p:spPr bwMode="auto">
          <a:xfrm>
            <a:off x="4355976" y="2492896"/>
            <a:ext cx="2819400" cy="1219200"/>
          </a:xfrm>
          <a:prstGeom prst="wedgeRoundRectCallout">
            <a:avLst>
              <a:gd name="adj1" fmla="val -102245"/>
              <a:gd name="adj2" fmla="val 1272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dirty="0"/>
              <a:t>If all the goods ordered are available,</a:t>
            </a:r>
          </a:p>
          <a:p>
            <a:pPr algn="ctr"/>
            <a:r>
              <a:rPr lang="en-US" dirty="0"/>
              <a:t>automatic preparation </a:t>
            </a:r>
          </a:p>
          <a:p>
            <a:pPr algn="ctr"/>
            <a:r>
              <a:rPr lang="en-US" dirty="0"/>
              <a:t>of all the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3" grpId="0" animBg="1" autoUpdateAnimBg="0"/>
      <p:bldP spid="6042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521065" cy="354711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FB2-4362-4750-A248-D896532DE115}" type="slidenum">
              <a:rPr lang="en-US"/>
              <a:pPr/>
              <a:t>5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1143000"/>
          </a:xfrm>
        </p:spPr>
        <p:txBody>
          <a:bodyPr/>
          <a:lstStyle/>
          <a:p>
            <a:r>
              <a:rPr lang="en-US"/>
              <a:t>Sales Order Shipping</a:t>
            </a:r>
            <a:endParaRPr lang="fr-FR"/>
          </a:p>
        </p:txBody>
      </p:sp>
      <p:sp>
        <p:nvSpPr>
          <p:cNvPr id="50188" name="AutoShape 12"/>
          <p:cNvSpPr>
            <a:spLocks noChangeArrowheads="1"/>
          </p:cNvSpPr>
          <p:nvPr/>
        </p:nvSpPr>
        <p:spPr bwMode="auto">
          <a:xfrm>
            <a:off x="4572000" y="4077072"/>
            <a:ext cx="2024063" cy="693737"/>
          </a:xfrm>
          <a:prstGeom prst="wedgeRoundRectCallout">
            <a:avLst>
              <a:gd name="adj1" fmla="val -136691"/>
              <a:gd name="adj2" fmla="val -22832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/>
              <a:t>3- Validate </a:t>
            </a:r>
          </a:p>
          <a:p>
            <a:pPr algn="ctr"/>
            <a:r>
              <a:rPr lang="en-US"/>
              <a:t>the shipment</a:t>
            </a:r>
          </a:p>
        </p:txBody>
      </p:sp>
      <p:sp>
        <p:nvSpPr>
          <p:cNvPr id="50189" name="AutoShape 13"/>
          <p:cNvSpPr>
            <a:spLocks noChangeArrowheads="1"/>
          </p:cNvSpPr>
          <p:nvPr/>
        </p:nvSpPr>
        <p:spPr bwMode="auto">
          <a:xfrm>
            <a:off x="6516688" y="2231206"/>
            <a:ext cx="2024062" cy="693738"/>
          </a:xfrm>
          <a:prstGeom prst="wedgeRoundRectCallout">
            <a:avLst>
              <a:gd name="adj1" fmla="val -110157"/>
              <a:gd name="adj2" fmla="val 34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/>
              <a:t>1- Select the warehouse</a:t>
            </a:r>
          </a:p>
        </p:txBody>
      </p:sp>
      <p:sp>
        <p:nvSpPr>
          <p:cNvPr id="50190" name="AutoShape 14"/>
          <p:cNvSpPr>
            <a:spLocks noChangeArrowheads="1"/>
          </p:cNvSpPr>
          <p:nvPr/>
        </p:nvSpPr>
        <p:spPr bwMode="auto">
          <a:xfrm>
            <a:off x="251520" y="4437112"/>
            <a:ext cx="2376487" cy="693738"/>
          </a:xfrm>
          <a:prstGeom prst="wedgeRoundRectCallout">
            <a:avLst>
              <a:gd name="adj1" fmla="val -21748"/>
              <a:gd name="adj2" fmla="val -20904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/>
              <a:t>2- Select the preparation note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90600" y="1066800"/>
            <a:ext cx="60708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Logistics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>
                <a:solidFill>
                  <a:srgbClr val="009900"/>
                </a:solidFill>
              </a:rPr>
              <a:t>Sales Order </a:t>
            </a:r>
            <a:r>
              <a:rPr lang="en-US" dirty="0" smtClean="0">
                <a:solidFill>
                  <a:srgbClr val="009900"/>
                </a:solidFill>
              </a:rPr>
              <a:t>Shipping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8" grpId="0" animBg="1" autoUpdateAnimBg="0"/>
      <p:bldP spid="50189" grpId="0" animBg="1" autoUpdateAnimBg="0"/>
      <p:bldP spid="5019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61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8521065" cy="338042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CD85-5FD6-4F74-9D5E-2274E5E3A28C}" type="slidenum">
              <a:rPr lang="en-US"/>
              <a:pPr/>
              <a:t>6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76456" cy="1143000"/>
          </a:xfrm>
        </p:spPr>
        <p:txBody>
          <a:bodyPr/>
          <a:lstStyle/>
          <a:p>
            <a:r>
              <a:rPr lang="en-US" dirty="0"/>
              <a:t>Invoicing the shipments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403350" y="971436"/>
            <a:ext cx="56734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>
                <a:solidFill>
                  <a:srgbClr val="009900"/>
                </a:solidFill>
              </a:rPr>
              <a:t>Customer </a:t>
            </a:r>
            <a:r>
              <a:rPr lang="en-US" dirty="0" smtClean="0">
                <a:solidFill>
                  <a:srgbClr val="009900"/>
                </a:solidFill>
              </a:rPr>
              <a:t>Invoicing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option</a:t>
            </a:r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3563938" y="1628775"/>
            <a:ext cx="1905000" cy="762000"/>
          </a:xfrm>
          <a:prstGeom prst="wedgeRoundRectCallout">
            <a:avLst>
              <a:gd name="adj1" fmla="val -88995"/>
              <a:gd name="adj2" fmla="val 7036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1. Click on</a:t>
            </a:r>
            <a:br>
              <a:rPr lang="en-US"/>
            </a:br>
            <a:r>
              <a:rPr lang="en-US"/>
              <a:t>‘New’</a:t>
            </a:r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179512" y="3356992"/>
            <a:ext cx="1905000" cy="762000"/>
          </a:xfrm>
          <a:prstGeom prst="wedgeRoundRectCallout">
            <a:avLst>
              <a:gd name="adj1" fmla="val -5368"/>
              <a:gd name="adj2" fmla="val -7796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/>
              <a:t>2. Recall the </a:t>
            </a:r>
            <a:r>
              <a:rPr lang="en-US" dirty="0" smtClean="0"/>
              <a:t>Shipping Note</a:t>
            </a:r>
            <a:endParaRPr lang="en-US" dirty="0"/>
          </a:p>
        </p:txBody>
      </p:sp>
      <p:sp>
        <p:nvSpPr>
          <p:cNvPr id="53255" name="AutoShape 7"/>
          <p:cNvSpPr>
            <a:spLocks noChangeArrowheads="1"/>
          </p:cNvSpPr>
          <p:nvPr/>
        </p:nvSpPr>
        <p:spPr bwMode="auto">
          <a:xfrm>
            <a:off x="2051050" y="5013325"/>
            <a:ext cx="53340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Not invoiced shipments are posted</a:t>
            </a:r>
          </a:p>
        </p:txBody>
      </p:sp>
      <p:sp>
        <p:nvSpPr>
          <p:cNvPr id="53257" name="AutoShape 9"/>
          <p:cNvSpPr>
            <a:spLocks noChangeArrowheads="1"/>
          </p:cNvSpPr>
          <p:nvPr/>
        </p:nvSpPr>
        <p:spPr bwMode="auto">
          <a:xfrm>
            <a:off x="6156176" y="3284984"/>
            <a:ext cx="1905000" cy="381000"/>
          </a:xfrm>
          <a:prstGeom prst="wedgeRoundRectCallout">
            <a:avLst>
              <a:gd name="adj1" fmla="val -189638"/>
              <a:gd name="adj2" fmla="val -21223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3. Validate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 animBg="1" autoUpdateAnimBg="0"/>
      <p:bldP spid="53254" grpId="0" animBg="1" autoUpdateAnimBg="0"/>
      <p:bldP spid="53255" grpId="0" animBg="1" autoUpdateAnimBg="0"/>
      <p:bldP spid="5325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84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527733" cy="284702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32BF2-53D6-47F7-A332-87BF9DD6CFAB}" type="slidenum">
              <a:rPr lang="en-US"/>
              <a:pPr/>
              <a:t>7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893175" cy="1143000"/>
          </a:xfrm>
        </p:spPr>
        <p:txBody>
          <a:bodyPr/>
          <a:lstStyle/>
          <a:p>
            <a:r>
              <a:rPr lang="en-US"/>
              <a:t>Recording the customer payment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9552" y="1844824"/>
            <a:ext cx="1725612" cy="762000"/>
          </a:xfrm>
          <a:prstGeom prst="wedgeRoundRectCallout">
            <a:avLst>
              <a:gd name="adj1" fmla="val 76681"/>
              <a:gd name="adj2" fmla="val 6145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1. Click on</a:t>
            </a:r>
            <a:br>
              <a:rPr lang="en-US"/>
            </a:br>
            <a:r>
              <a:rPr lang="en-US"/>
              <a:t>‘New’</a:t>
            </a:r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251520" y="3573016"/>
            <a:ext cx="1905000" cy="762000"/>
          </a:xfrm>
          <a:prstGeom prst="wedgeRoundRectCallout">
            <a:avLst>
              <a:gd name="adj1" fmla="val -14544"/>
              <a:gd name="adj2" fmla="val -7522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2. Recall the customer</a:t>
            </a:r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2123728" y="5373216"/>
            <a:ext cx="53340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Not paid invoices are posted</a:t>
            </a:r>
          </a:p>
        </p:txBody>
      </p:sp>
      <p:sp>
        <p:nvSpPr>
          <p:cNvPr id="54279" name="AutoShape 7"/>
          <p:cNvSpPr>
            <a:spLocks noChangeArrowheads="1"/>
          </p:cNvSpPr>
          <p:nvPr/>
        </p:nvSpPr>
        <p:spPr bwMode="auto">
          <a:xfrm>
            <a:off x="5436096" y="3789040"/>
            <a:ext cx="2971800" cy="762000"/>
          </a:xfrm>
          <a:prstGeom prst="wedgeRoundRectCallout">
            <a:avLst>
              <a:gd name="adj1" fmla="val -105189"/>
              <a:gd name="adj2" fmla="val -778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 smtClean="0"/>
              <a:t>3. </a:t>
            </a:r>
            <a:r>
              <a:rPr lang="en-US" dirty="0"/>
              <a:t>Enter the payment amount</a:t>
            </a:r>
          </a:p>
        </p:txBody>
      </p:sp>
      <p:sp>
        <p:nvSpPr>
          <p:cNvPr id="54280" name="AutoShape 8"/>
          <p:cNvSpPr>
            <a:spLocks noChangeArrowheads="1"/>
          </p:cNvSpPr>
          <p:nvPr/>
        </p:nvSpPr>
        <p:spPr bwMode="auto">
          <a:xfrm>
            <a:off x="4788024" y="3140968"/>
            <a:ext cx="1905000" cy="381000"/>
          </a:xfrm>
          <a:prstGeom prst="wedgeRoundRectCallout">
            <a:avLst>
              <a:gd name="adj1" fmla="val -116289"/>
              <a:gd name="adj2" fmla="val -11769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5. Validate</a:t>
            </a:r>
          </a:p>
        </p:txBody>
      </p:sp>
      <p:sp>
        <p:nvSpPr>
          <p:cNvPr id="54281" name="AutoShape 9"/>
          <p:cNvSpPr>
            <a:spLocks noChangeArrowheads="1"/>
          </p:cNvSpPr>
          <p:nvPr/>
        </p:nvSpPr>
        <p:spPr bwMode="auto">
          <a:xfrm>
            <a:off x="1331640" y="4437112"/>
            <a:ext cx="2088232" cy="792088"/>
          </a:xfrm>
          <a:prstGeom prst="wedgeRoundRectCallout">
            <a:avLst>
              <a:gd name="adj1" fmla="val 37051"/>
              <a:gd name="adj2" fmla="val -12674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dirty="0" smtClean="0"/>
              <a:t>4. Select Payment Mode</a:t>
            </a:r>
            <a:endParaRPr lang="en-US" dirty="0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403350" y="1043444"/>
            <a:ext cx="6276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>
                <a:solidFill>
                  <a:srgbClr val="009900"/>
                </a:solidFill>
              </a:rPr>
              <a:t>Customer </a:t>
            </a:r>
            <a:r>
              <a:rPr lang="en-US" dirty="0" smtClean="0">
                <a:solidFill>
                  <a:srgbClr val="009900"/>
                </a:solidFill>
              </a:rPr>
              <a:t>Payment Entry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 autoUpdateAnimBg="0"/>
      <p:bldP spid="54277" grpId="0" animBg="1" autoUpdateAnimBg="0"/>
      <p:bldP spid="54278" grpId="0" animBg="1" autoUpdateAnimBg="0"/>
      <p:bldP spid="54279" grpId="0" animBg="1" autoUpdateAnimBg="0"/>
      <p:bldP spid="54280" grpId="0" animBg="1" autoUpdateAnimBg="0"/>
      <p:bldP spid="5428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8527733" cy="2340293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4464-9AB6-4A40-9156-04E6A37BAC0C}" type="slidenum">
              <a:rPr lang="en-US"/>
              <a:pPr/>
              <a:t>8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8464" cy="1143000"/>
          </a:xfrm>
        </p:spPr>
        <p:txBody>
          <a:bodyPr/>
          <a:lstStyle/>
          <a:p>
            <a:r>
              <a:rPr lang="en-US" dirty="0"/>
              <a:t>Accounts Receivable Inquiry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03350" y="1043444"/>
            <a:ext cx="66009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smtClean="0">
                <a:solidFill>
                  <a:srgbClr val="009900"/>
                </a:solidFill>
              </a:rPr>
              <a:t>Accounts Receivable Inquiry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2FE29-6B0B-48C7-99EA-F0E899BECE06}" type="slidenum">
              <a:rPr lang="en-US"/>
              <a:pPr/>
              <a:t>9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76456" cy="1143000"/>
          </a:xfrm>
        </p:spPr>
        <p:txBody>
          <a:bodyPr/>
          <a:lstStyle/>
          <a:p>
            <a:r>
              <a:rPr lang="en-US" dirty="0"/>
              <a:t>Accounts Receivable </a:t>
            </a:r>
            <a:r>
              <a:rPr lang="fr-FR" dirty="0"/>
              <a:t>Balance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03350" y="1043444"/>
            <a:ext cx="67163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99"/>
                </a:solidFill>
              </a:rPr>
              <a:t>Access: </a:t>
            </a:r>
            <a:r>
              <a:rPr lang="en-US" dirty="0" smtClean="0">
                <a:solidFill>
                  <a:srgbClr val="009900"/>
                </a:solidFill>
              </a:rPr>
              <a:t>AR&amp;AP </a:t>
            </a:r>
            <a:r>
              <a:rPr lang="en-US" dirty="0" smtClean="0">
                <a:solidFill>
                  <a:srgbClr val="000099"/>
                </a:solidFill>
              </a:rPr>
              <a:t>menu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smtClean="0">
                <a:solidFill>
                  <a:srgbClr val="009900"/>
                </a:solidFill>
              </a:rPr>
              <a:t>Accounts Receivable Balance </a:t>
            </a:r>
            <a:r>
              <a:rPr lang="en-US" dirty="0" smtClean="0">
                <a:solidFill>
                  <a:srgbClr val="000099"/>
                </a:solidFill>
              </a:rPr>
              <a:t>option</a:t>
            </a:r>
            <a:endParaRPr lang="en-US" dirty="0">
              <a:solidFill>
                <a:srgbClr val="000099"/>
              </a:solidFill>
            </a:endParaRPr>
          </a:p>
        </p:txBody>
      </p:sp>
      <p:pic>
        <p:nvPicPr>
          <p:cNvPr id="563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348880"/>
            <a:ext cx="8532440" cy="1635718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829</TotalTime>
  <Words>387</Words>
  <Application>Microsoft Office PowerPoint</Application>
  <PresentationFormat>Affichage à l'écran (4:3)</PresentationFormat>
  <Paragraphs>82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prelude4</vt:lpstr>
      <vt:lpstr>e-Prelude.com</vt:lpstr>
      <vt:lpstr>Sales Order Book</vt:lpstr>
      <vt:lpstr>The shipping process</vt:lpstr>
      <vt:lpstr>Sales Order Preparation</vt:lpstr>
      <vt:lpstr>Sales Order Shipping</vt:lpstr>
      <vt:lpstr>Invoicing the shipments</vt:lpstr>
      <vt:lpstr>Recording the customer payment</vt:lpstr>
      <vt:lpstr>Accounts Receivable Inquiry</vt:lpstr>
      <vt:lpstr>Accounts Receivable Balance</vt:lpstr>
      <vt:lpstr>Vendor Payment</vt:lpstr>
      <vt:lpstr>Vendor Accounts</vt:lpstr>
      <vt:lpstr>End of session 10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65</cp:revision>
  <dcterms:created xsi:type="dcterms:W3CDTF">1998-11-02T15:40:36Z</dcterms:created>
  <dcterms:modified xsi:type="dcterms:W3CDTF">2017-01-08T17:55:08Z</dcterms:modified>
</cp:coreProperties>
</file>