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82" r:id="rId2"/>
    <p:sldId id="283" r:id="rId3"/>
    <p:sldId id="285" r:id="rId4"/>
    <p:sldId id="284" r:id="rId5"/>
    <p:sldId id="292" r:id="rId6"/>
    <p:sldId id="293" r:id="rId7"/>
    <p:sldId id="289" r:id="rId8"/>
    <p:sldId id="287" r:id="rId9"/>
    <p:sldId id="286" r:id="rId10"/>
    <p:sldId id="294" r:id="rId11"/>
    <p:sldId id="290" r:id="rId12"/>
    <p:sldId id="295" r:id="rId13"/>
    <p:sldId id="291" r:id="rId14"/>
    <p:sldId id="29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FF"/>
    <a:srgbClr val="0099FF"/>
    <a:srgbClr val="FFFF00"/>
    <a:srgbClr val="DE0A42"/>
    <a:srgbClr val="FF99FF"/>
    <a:srgbClr val="23C5AE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C26EBEF-E1E1-4066-AE54-35272692D82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87D902C-0F55-4F62-B593-4C8A4A217C1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E5712-B243-4E94-B4C3-4C2BD59FF84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0744C-F5DC-41CB-92BB-E4C65732763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2E6DE-EA21-48F2-BC19-A18B0194A39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6B6C0-D305-4C1B-92BE-4D563711B8C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B8452-812B-4EA4-A3D2-961B2531EF4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54C83-1721-49BE-A75A-671EFF98470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2575E50E-0818-482E-BF93-E100045F66C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65AA1D36-3DD9-4958-AEAB-DFC2E3E7C20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AE6760E1-79EB-4D3F-91CA-1285DEAE6BC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F21E8E0B-EFB3-4F65-839A-D872123B05C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A04DCB71-C695-46DE-AB04-886C0D0FC4D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5389ABD5-6D5E-4129-BA6F-F289F4D5358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885C1-EF1A-40DC-8E53-D7BFBF153B2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659B6-984E-45FF-A76B-22D47F1703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749FB-8DFC-432F-A4EA-576EB9DC8B3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BD3A9-F1B4-4D8B-9C94-55C372431E3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7EB02-298F-4809-8453-1886AB432BD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BECE4-1A0C-491C-BCF2-B6F70FD3F8B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56C61-FB84-4B68-924F-F39FF751915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F7374-34FD-458A-A8EC-74BA90EEB47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78852-FC0B-481A-88D4-62ADC0DAD2F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2DC08-5753-44E7-BFB8-E9731DFF48C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26600-C1F8-42B2-9F43-87E96D9E83E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2E52-3EAA-4345-AEAB-940D8ECD9FA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7F81D-8D15-449F-B880-5CE89066291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59A1-24ED-4B56-880A-381F3B1F935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EBE26C-EBAB-44DF-9069-D86EB275475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93E9-2F1E-4912-BBA0-E9A0FD4B397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DE03EF-693D-4649-809A-A085B8A42CF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8D7637-C2C7-4030-A812-5039C4091EA6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CD3A-F239-40F3-8EE2-D9911BDAFEE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E381-CD03-4B2B-A2EB-9EF02006664B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/>
              <a:t>Project Monitoring</a:t>
            </a:r>
            <a:endParaRPr 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5E3B-A8B6-4DC4-B609-DC846AADED3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1DAB-C139-4F25-82F4-A9552E448187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3000"/>
          </a:xfrm>
        </p:spPr>
        <p:txBody>
          <a:bodyPr/>
          <a:lstStyle/>
          <a:p>
            <a:r>
              <a:rPr lang="fr-FR"/>
              <a:t>Validation de la commande et affermissement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La commande client doit ensuite être validée</a:t>
            </a:r>
          </a:p>
          <a:p>
            <a:r>
              <a:rPr lang="fr-FR" sz="2800"/>
              <a:t>Les OA et les OF doivent être affermis</a:t>
            </a:r>
          </a:p>
          <a:p>
            <a:pPr lvl="1"/>
            <a:r>
              <a:rPr lang="fr-FR" sz="2400"/>
              <a:t>soit globalement</a:t>
            </a:r>
          </a:p>
          <a:p>
            <a:pPr lvl="1"/>
            <a:r>
              <a:rPr lang="fr-FR" sz="2400"/>
              <a:t>soit individuellement</a:t>
            </a:r>
          </a:p>
          <a:p>
            <a:r>
              <a:rPr lang="fr-FR" sz="2800"/>
              <a:t>Les OA doivent être introduits dans des commandes fournisseur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36D8-601D-4823-9A98-7396F5D557F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8462-0280-422E-8EDF-4BC44A00A650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121856" name="Object 0"/>
          <p:cNvGraphicFramePr>
            <a:graphicFrameLocks noChangeAspect="1"/>
          </p:cNvGraphicFramePr>
          <p:nvPr>
            <p:ph idx="1"/>
          </p:nvPr>
        </p:nvGraphicFramePr>
        <p:xfrm>
          <a:off x="1403350" y="1484313"/>
          <a:ext cx="5649913" cy="4570412"/>
        </p:xfrm>
        <a:graphic>
          <a:graphicData uri="http://schemas.openxmlformats.org/presentationml/2006/ole">
            <p:oleObj spid="_x0000_s121856" name="Paint Shop Pro Image" r:id="rId3" imgW="8068293" imgH="6526829" progId="PaintShopPro">
              <p:embed/>
            </p:oleObj>
          </a:graphicData>
        </a:graphic>
      </p:graphicFrame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Identification des OF</a:t>
            </a:r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4211638" y="1412875"/>
            <a:ext cx="1752600" cy="10668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879A-9C5D-4918-9E70-BA0A3CA7530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D81F-31E4-4884-B603-3B7DB69369B8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>
            <p:ph idx="1"/>
          </p:nvPr>
        </p:nvGraphicFramePr>
        <p:xfrm>
          <a:off x="1619250" y="1773238"/>
          <a:ext cx="5649913" cy="4570412"/>
        </p:xfrm>
        <a:graphic>
          <a:graphicData uri="http://schemas.openxmlformats.org/presentationml/2006/ole">
            <p:oleObj spid="_x0000_s104454" name="Paint Shop Pro Image" r:id="rId3" imgW="8068293" imgH="6526829" progId="PaintShopPro">
              <p:embed/>
            </p:oleObj>
          </a:graphicData>
        </a:graphic>
      </p:graphicFrame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Identification des lignes de commandes fournisseur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3708400" y="1700213"/>
            <a:ext cx="1752600" cy="10668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36-F95B-4BD5-B0A9-9BD1F1C0930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BEDC-E5C1-466E-90A3-9A800C295DA1}" type="slidenum">
              <a:rPr lang="en-US"/>
              <a:pPr/>
              <a:t>13</a:t>
            </a:fld>
            <a:endParaRPr lang="en-US"/>
          </a:p>
        </p:txBody>
      </p:sp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suivi des affaires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Suivi individuel de chaque ordre dans l’affaire</a:t>
            </a:r>
          </a:p>
          <a:p>
            <a:r>
              <a:rPr lang="fr-FR"/>
              <a:t>Mise en œuvre rapide d’actions correctrices si une déviation apparaît par rapport au planning</a:t>
            </a:r>
          </a:p>
          <a:p>
            <a:r>
              <a:rPr lang="fr-FR"/>
              <a:t>Possibilité de calculer le coût de revient réel d’une affaire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63A9-7D7A-4B25-A047-A34D0471507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941D-2665-4FA8-ACD3-6D7095D08EA0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>
            <p:ph idx="1"/>
          </p:nvPr>
        </p:nvGraphicFramePr>
        <p:xfrm>
          <a:off x="1763713" y="1700213"/>
          <a:ext cx="5649912" cy="4570412"/>
        </p:xfrm>
        <a:graphic>
          <a:graphicData uri="http://schemas.openxmlformats.org/presentationml/2006/ole">
            <p:oleObj spid="_x0000_s105478" name="Paint Shop Pro Image" r:id="rId3" imgW="8068293" imgH="6526829" progId="PaintShopPro">
              <p:embed/>
            </p:oleObj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bilan d’une affaire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714500" y="5029200"/>
            <a:ext cx="57531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Comparaison des coûts prévus et des coûts réels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751E-3A6F-4958-80D4-52131083BB7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150A-1A74-463F-9B65-4D019617CFD3}" type="slidenum">
              <a:rPr lang="en-US"/>
              <a:pPr/>
              <a:t>2</a:t>
            </a:fld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772400" cy="1143000"/>
          </a:xfrm>
        </p:spPr>
        <p:txBody>
          <a:bodyPr/>
          <a:lstStyle/>
          <a:p>
            <a:r>
              <a:rPr lang="fr-FR"/>
              <a:t>L’objectif de la gestion </a:t>
            </a:r>
            <a:br>
              <a:rPr lang="fr-FR"/>
            </a:br>
            <a:r>
              <a:rPr lang="fr-FR"/>
              <a:t>par « affaire »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fr-FR" sz="2400"/>
              <a:t>Suivre spécifiquement l’ensemble des opérations concourrant à la réalisation d’une </a:t>
            </a:r>
            <a:r>
              <a:rPr lang="fr-FR" sz="2400">
                <a:solidFill>
                  <a:srgbClr val="009900"/>
                </a:solidFill>
              </a:rPr>
              <a:t>commande particulière</a:t>
            </a:r>
          </a:p>
          <a:p>
            <a:r>
              <a:rPr lang="fr-FR" sz="2400"/>
              <a:t>Impose souvent de créer des articles spécifiques à une affaire</a:t>
            </a:r>
          </a:p>
          <a:p>
            <a:r>
              <a:rPr lang="fr-FR" sz="2400"/>
              <a:t>Identification de tous les OF, OA et les lignes de commandes fournisseur par un </a:t>
            </a:r>
            <a:r>
              <a:rPr lang="fr-FR" sz="2400">
                <a:solidFill>
                  <a:srgbClr val="009900"/>
                </a:solidFill>
              </a:rPr>
              <a:t>numéro d’affaire</a:t>
            </a:r>
          </a:p>
          <a:p>
            <a:r>
              <a:rPr lang="fr-FR" sz="2400"/>
              <a:t>Cumul des coûts par affaire</a:t>
            </a:r>
          </a:p>
          <a:p>
            <a:endParaRPr lang="fr-FR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406-E815-42E4-A88F-E31D500713B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D304-1D42-4766-A5B8-EC4BBAA8B7EA}" type="slidenum">
              <a:rPr lang="en-US"/>
              <a:pPr/>
              <a:t>3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mode de gestion AF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7702550" cy="1160462"/>
          </a:xfrm>
        </p:spPr>
        <p:txBody>
          <a:bodyPr/>
          <a:lstStyle/>
          <a:p>
            <a:r>
              <a:rPr lang="fr-FR" sz="2000"/>
              <a:t>Mode de gestion particulier pour tous </a:t>
            </a:r>
            <a:br>
              <a:rPr lang="fr-FR" sz="2000"/>
            </a:br>
            <a:r>
              <a:rPr lang="fr-FR" sz="2000"/>
              <a:t>les articles que l’on veut suivre à </a:t>
            </a:r>
            <a:r>
              <a:rPr lang="fr-FR" sz="2000">
                <a:solidFill>
                  <a:srgbClr val="009900"/>
                </a:solidFill>
              </a:rPr>
              <a:t>l’affaire</a:t>
            </a:r>
          </a:p>
          <a:p>
            <a:r>
              <a:rPr lang="fr-FR" sz="2000"/>
              <a:t>Se comporte comme le mode « </a:t>
            </a:r>
            <a:r>
              <a:rPr lang="fr-FR" sz="2000">
                <a:solidFill>
                  <a:srgbClr val="009900"/>
                </a:solidFill>
              </a:rPr>
              <a:t>lot pour lot</a:t>
            </a:r>
            <a:r>
              <a:rPr lang="fr-FR" sz="2000"/>
              <a:t> »</a:t>
            </a:r>
          </a:p>
        </p:txBody>
      </p:sp>
      <p:graphicFrame>
        <p:nvGraphicFramePr>
          <p:cNvPr id="119808" name="Object 0"/>
          <p:cNvGraphicFramePr>
            <a:graphicFrameLocks noChangeAspect="1"/>
          </p:cNvGraphicFramePr>
          <p:nvPr>
            <p:ph sz="half" idx="2"/>
          </p:nvPr>
        </p:nvGraphicFramePr>
        <p:xfrm>
          <a:off x="1979613" y="2781300"/>
          <a:ext cx="5249862" cy="3303588"/>
        </p:xfrm>
        <a:graphic>
          <a:graphicData uri="http://schemas.openxmlformats.org/presentationml/2006/ole">
            <p:oleObj spid="_x0000_s119808" name="Paint Shop Pro Image" r:id="rId3" imgW="6526829" imgH="4107317" progId="PaintShopPro">
              <p:embed/>
            </p:oleObj>
          </a:graphicData>
        </a:graphic>
      </p:graphicFrame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2339975" y="3070225"/>
            <a:ext cx="4176713" cy="574675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176B-228E-4844-9353-A0F0B55678D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E1F-F857-4491-A00E-CBB34690F494}" type="slidenum">
              <a:rPr lang="en-US"/>
              <a:pPr/>
              <a:t>4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/>
          <a:lstStyle/>
          <a:p>
            <a:r>
              <a:rPr lang="fr-FR"/>
              <a:t>L’héritage du mode de gestion</a:t>
            </a:r>
          </a:p>
        </p:txBody>
      </p:sp>
      <p:sp>
        <p:nvSpPr>
          <p:cNvPr id="91188" name="Rectangle 52"/>
          <p:cNvSpPr>
            <a:spLocks noChangeArrowheads="1"/>
          </p:cNvSpPr>
          <p:nvPr/>
        </p:nvSpPr>
        <p:spPr bwMode="auto">
          <a:xfrm>
            <a:off x="5181600" y="1828800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PF</a:t>
            </a:r>
          </a:p>
          <a:p>
            <a:pPr algn="ctr"/>
            <a:r>
              <a:rPr lang="fr-FR" sz="2000">
                <a:latin typeface="Arial" charset="0"/>
              </a:rPr>
              <a:t>(AF)</a:t>
            </a:r>
          </a:p>
        </p:txBody>
      </p:sp>
      <p:sp>
        <p:nvSpPr>
          <p:cNvPr id="91189" name="Rectangle 53"/>
          <p:cNvSpPr>
            <a:spLocks noChangeArrowheads="1"/>
          </p:cNvSpPr>
          <p:nvPr/>
        </p:nvSpPr>
        <p:spPr bwMode="auto">
          <a:xfrm>
            <a:off x="4114800" y="3048000"/>
            <a:ext cx="10668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SE2</a:t>
            </a:r>
          </a:p>
          <a:p>
            <a:pPr algn="ctr"/>
            <a:r>
              <a:rPr lang="fr-FR" sz="2000">
                <a:latin typeface="Arial" charset="0"/>
              </a:rPr>
              <a:t>(BQ)</a:t>
            </a:r>
          </a:p>
        </p:txBody>
      </p:sp>
      <p:sp>
        <p:nvSpPr>
          <p:cNvPr id="91190" name="Rectangle 54"/>
          <p:cNvSpPr>
            <a:spLocks noChangeArrowheads="1"/>
          </p:cNvSpPr>
          <p:nvPr/>
        </p:nvSpPr>
        <p:spPr bwMode="auto">
          <a:xfrm>
            <a:off x="7543800" y="3048000"/>
            <a:ext cx="10668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SE4</a:t>
            </a:r>
          </a:p>
          <a:p>
            <a:pPr algn="ctr"/>
            <a:r>
              <a:rPr lang="fr-FR" sz="2000">
                <a:latin typeface="Arial" charset="0"/>
              </a:rPr>
              <a:t>(LL)</a:t>
            </a:r>
          </a:p>
        </p:txBody>
      </p:sp>
      <p:sp>
        <p:nvSpPr>
          <p:cNvPr id="91191" name="Rectangle 55"/>
          <p:cNvSpPr>
            <a:spLocks noChangeArrowheads="1"/>
          </p:cNvSpPr>
          <p:nvPr/>
        </p:nvSpPr>
        <p:spPr bwMode="auto">
          <a:xfrm>
            <a:off x="2743200" y="3048000"/>
            <a:ext cx="1066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SE1</a:t>
            </a:r>
          </a:p>
          <a:p>
            <a:pPr algn="ctr"/>
            <a:r>
              <a:rPr lang="fr-FR" sz="2000">
                <a:latin typeface="Arial" charset="0"/>
              </a:rPr>
              <a:t>(AF)</a:t>
            </a:r>
          </a:p>
        </p:txBody>
      </p:sp>
      <p:sp>
        <p:nvSpPr>
          <p:cNvPr id="91192" name="Rectangle 56"/>
          <p:cNvSpPr>
            <a:spLocks noChangeArrowheads="1"/>
          </p:cNvSpPr>
          <p:nvPr/>
        </p:nvSpPr>
        <p:spPr bwMode="auto">
          <a:xfrm>
            <a:off x="5867400" y="3048000"/>
            <a:ext cx="1066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SE3</a:t>
            </a:r>
          </a:p>
          <a:p>
            <a:pPr algn="ctr"/>
            <a:r>
              <a:rPr lang="fr-FR" sz="2000">
                <a:latin typeface="Arial" charset="0"/>
              </a:rPr>
              <a:t>(AF)</a:t>
            </a:r>
          </a:p>
        </p:txBody>
      </p:sp>
      <p:sp>
        <p:nvSpPr>
          <p:cNvPr id="91193" name="Rectangle 57"/>
          <p:cNvSpPr>
            <a:spLocks noChangeArrowheads="1"/>
          </p:cNvSpPr>
          <p:nvPr/>
        </p:nvSpPr>
        <p:spPr bwMode="auto">
          <a:xfrm>
            <a:off x="2743200" y="4114800"/>
            <a:ext cx="10668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CP1</a:t>
            </a:r>
          </a:p>
          <a:p>
            <a:pPr algn="ctr"/>
            <a:r>
              <a:rPr lang="fr-FR" sz="2000">
                <a:latin typeface="Arial" charset="0"/>
              </a:rPr>
              <a:t>(BH)</a:t>
            </a:r>
          </a:p>
        </p:txBody>
      </p:sp>
      <p:sp>
        <p:nvSpPr>
          <p:cNvPr id="91194" name="Rectangle 58" descr="Diagonales larges vers le bas"/>
          <p:cNvSpPr>
            <a:spLocks noChangeArrowheads="1"/>
          </p:cNvSpPr>
          <p:nvPr/>
        </p:nvSpPr>
        <p:spPr bwMode="auto">
          <a:xfrm>
            <a:off x="2743200" y="5257800"/>
            <a:ext cx="1066800" cy="685800"/>
          </a:xfrm>
          <a:prstGeom prst="rect">
            <a:avLst/>
          </a:prstGeom>
          <a:pattFill prst="wdDnDiag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PA1</a:t>
            </a:r>
          </a:p>
          <a:p>
            <a:pPr algn="ctr"/>
            <a:r>
              <a:rPr lang="fr-FR" sz="2000">
                <a:latin typeface="Arial" charset="0"/>
              </a:rPr>
              <a:t>(AF)</a:t>
            </a:r>
          </a:p>
        </p:txBody>
      </p:sp>
      <p:sp>
        <p:nvSpPr>
          <p:cNvPr id="91195" name="Rectangle 59"/>
          <p:cNvSpPr>
            <a:spLocks noChangeArrowheads="1"/>
          </p:cNvSpPr>
          <p:nvPr/>
        </p:nvSpPr>
        <p:spPr bwMode="auto">
          <a:xfrm>
            <a:off x="4876800" y="4114800"/>
            <a:ext cx="1066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CP2</a:t>
            </a:r>
          </a:p>
          <a:p>
            <a:pPr algn="ctr"/>
            <a:r>
              <a:rPr lang="fr-FR" sz="2000">
                <a:latin typeface="Arial" charset="0"/>
              </a:rPr>
              <a:t>(AF)</a:t>
            </a:r>
          </a:p>
        </p:txBody>
      </p:sp>
      <p:sp>
        <p:nvSpPr>
          <p:cNvPr id="91196" name="Rectangle 60"/>
          <p:cNvSpPr>
            <a:spLocks noChangeArrowheads="1"/>
          </p:cNvSpPr>
          <p:nvPr/>
        </p:nvSpPr>
        <p:spPr bwMode="auto">
          <a:xfrm>
            <a:off x="6858000" y="4114800"/>
            <a:ext cx="1066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CP3</a:t>
            </a:r>
          </a:p>
          <a:p>
            <a:pPr algn="ctr"/>
            <a:r>
              <a:rPr lang="fr-FR" sz="2000">
                <a:latin typeface="Arial" charset="0"/>
              </a:rPr>
              <a:t>(AF)</a:t>
            </a:r>
          </a:p>
        </p:txBody>
      </p:sp>
      <p:sp>
        <p:nvSpPr>
          <p:cNvPr id="91197" name="Rectangle 61"/>
          <p:cNvSpPr>
            <a:spLocks noChangeArrowheads="1"/>
          </p:cNvSpPr>
          <p:nvPr/>
        </p:nvSpPr>
        <p:spPr bwMode="auto">
          <a:xfrm>
            <a:off x="4876800" y="5257800"/>
            <a:ext cx="10668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PA2</a:t>
            </a:r>
          </a:p>
          <a:p>
            <a:pPr algn="ctr"/>
            <a:r>
              <a:rPr lang="fr-FR" sz="2000">
                <a:latin typeface="Arial" charset="0"/>
              </a:rPr>
              <a:t>(SP)</a:t>
            </a:r>
          </a:p>
        </p:txBody>
      </p:sp>
      <p:sp>
        <p:nvSpPr>
          <p:cNvPr id="91198" name="Rectangle 62"/>
          <p:cNvSpPr>
            <a:spLocks noChangeArrowheads="1"/>
          </p:cNvSpPr>
          <p:nvPr/>
        </p:nvSpPr>
        <p:spPr bwMode="auto">
          <a:xfrm>
            <a:off x="6858000" y="5257800"/>
            <a:ext cx="1066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PA3</a:t>
            </a:r>
          </a:p>
          <a:p>
            <a:pPr algn="ctr"/>
            <a:r>
              <a:rPr lang="fr-FR" sz="2000">
                <a:latin typeface="Arial" charset="0"/>
              </a:rPr>
              <a:t>(AF)</a:t>
            </a:r>
          </a:p>
        </p:txBody>
      </p:sp>
      <p:cxnSp>
        <p:nvCxnSpPr>
          <p:cNvPr id="91199" name="AutoShape 63"/>
          <p:cNvCxnSpPr>
            <a:cxnSpLocks noChangeShapeType="1"/>
            <a:stCxn id="91188" idx="2"/>
            <a:endCxn id="91191" idx="0"/>
          </p:cNvCxnSpPr>
          <p:nvPr/>
        </p:nvCxnSpPr>
        <p:spPr bwMode="auto">
          <a:xfrm rot="5400000">
            <a:off x="4267200" y="1524000"/>
            <a:ext cx="533400" cy="2514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1200" name="AutoShape 64"/>
          <p:cNvCxnSpPr>
            <a:cxnSpLocks noChangeShapeType="1"/>
            <a:stCxn id="91188" idx="2"/>
            <a:endCxn id="91189" idx="0"/>
          </p:cNvCxnSpPr>
          <p:nvPr/>
        </p:nvCxnSpPr>
        <p:spPr bwMode="auto">
          <a:xfrm rot="5400000">
            <a:off x="4953000" y="2209800"/>
            <a:ext cx="533400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1201" name="AutoShape 65"/>
          <p:cNvCxnSpPr>
            <a:cxnSpLocks noChangeShapeType="1"/>
            <a:stCxn id="91188" idx="2"/>
            <a:endCxn id="91192" idx="0"/>
          </p:cNvCxnSpPr>
          <p:nvPr/>
        </p:nvCxnSpPr>
        <p:spPr bwMode="auto">
          <a:xfrm rot="16200000" flipH="1">
            <a:off x="5829300" y="2476500"/>
            <a:ext cx="533400" cy="609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1202" name="AutoShape 66"/>
          <p:cNvCxnSpPr>
            <a:cxnSpLocks noChangeShapeType="1"/>
            <a:stCxn id="91188" idx="2"/>
            <a:endCxn id="91190" idx="0"/>
          </p:cNvCxnSpPr>
          <p:nvPr/>
        </p:nvCxnSpPr>
        <p:spPr bwMode="auto">
          <a:xfrm rot="16200000" flipH="1">
            <a:off x="6667500" y="1638300"/>
            <a:ext cx="5334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1203" name="AutoShape 67"/>
          <p:cNvCxnSpPr>
            <a:cxnSpLocks noChangeShapeType="1"/>
            <a:stCxn id="91191" idx="2"/>
            <a:endCxn id="91193" idx="0"/>
          </p:cNvCxnSpPr>
          <p:nvPr/>
        </p:nvCxnSpPr>
        <p:spPr bwMode="auto">
          <a:xfrm>
            <a:off x="32766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04" name="AutoShape 68"/>
          <p:cNvCxnSpPr>
            <a:cxnSpLocks noChangeShapeType="1"/>
            <a:stCxn id="91193" idx="2"/>
            <a:endCxn id="91194" idx="0"/>
          </p:cNvCxnSpPr>
          <p:nvPr/>
        </p:nvCxnSpPr>
        <p:spPr bwMode="auto">
          <a:xfrm>
            <a:off x="3276600" y="4800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06" name="AutoShape 70"/>
          <p:cNvCxnSpPr>
            <a:cxnSpLocks noChangeShapeType="1"/>
            <a:stCxn id="91195" idx="2"/>
            <a:endCxn id="91197" idx="0"/>
          </p:cNvCxnSpPr>
          <p:nvPr/>
        </p:nvCxnSpPr>
        <p:spPr bwMode="auto">
          <a:xfrm>
            <a:off x="5410200" y="4800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207" name="AutoShape 71"/>
          <p:cNvCxnSpPr>
            <a:cxnSpLocks noChangeShapeType="1"/>
            <a:stCxn id="91195" idx="0"/>
            <a:endCxn id="91192" idx="2"/>
          </p:cNvCxnSpPr>
          <p:nvPr/>
        </p:nvCxnSpPr>
        <p:spPr bwMode="auto">
          <a:xfrm rot="16200000">
            <a:off x="5715000" y="3429000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</p:cxnSp>
      <p:cxnSp>
        <p:nvCxnSpPr>
          <p:cNvPr id="91208" name="AutoShape 72"/>
          <p:cNvCxnSpPr>
            <a:cxnSpLocks noChangeShapeType="1"/>
            <a:stCxn id="91192" idx="2"/>
            <a:endCxn id="91196" idx="0"/>
          </p:cNvCxnSpPr>
          <p:nvPr/>
        </p:nvCxnSpPr>
        <p:spPr bwMode="auto">
          <a:xfrm rot="16200000" flipH="1">
            <a:off x="6705600" y="3429000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1209" name="AutoShape 73"/>
          <p:cNvCxnSpPr>
            <a:cxnSpLocks noChangeShapeType="1"/>
            <a:stCxn id="91196" idx="2"/>
            <a:endCxn id="91198" idx="0"/>
          </p:cNvCxnSpPr>
          <p:nvPr/>
        </p:nvCxnSpPr>
        <p:spPr bwMode="auto">
          <a:xfrm>
            <a:off x="7391400" y="4800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2362200" y="4953000"/>
            <a:ext cx="1752600" cy="1143000"/>
          </a:xfrm>
          <a:prstGeom prst="line">
            <a:avLst/>
          </a:prstGeom>
          <a:noFill/>
          <a:ln w="76200">
            <a:solidFill>
              <a:srgbClr val="DE0A4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1211" name="Line 75"/>
          <p:cNvSpPr>
            <a:spLocks noChangeShapeType="1"/>
          </p:cNvSpPr>
          <p:nvPr/>
        </p:nvSpPr>
        <p:spPr bwMode="auto">
          <a:xfrm flipV="1">
            <a:off x="2362200" y="4953000"/>
            <a:ext cx="1752600" cy="1219200"/>
          </a:xfrm>
          <a:prstGeom prst="line">
            <a:avLst/>
          </a:prstGeom>
          <a:noFill/>
          <a:ln w="76200">
            <a:solidFill>
              <a:srgbClr val="DE0A4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1212" name="Text Box 76"/>
          <p:cNvSpPr txBox="1">
            <a:spLocks noChangeArrowheads="1"/>
          </p:cNvSpPr>
          <p:nvPr/>
        </p:nvSpPr>
        <p:spPr bwMode="auto">
          <a:xfrm>
            <a:off x="0" y="4419600"/>
            <a:ext cx="2200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Un article géré</a:t>
            </a:r>
          </a:p>
          <a:p>
            <a:pPr algn="ctr"/>
            <a:r>
              <a:rPr lang="fr-FR" sz="2000">
                <a:latin typeface="Arial" charset="0"/>
              </a:rPr>
              <a:t>à l ’affaire ne peut</a:t>
            </a:r>
          </a:p>
          <a:p>
            <a:pPr algn="ctr"/>
            <a:r>
              <a:rPr lang="fr-FR" sz="2000">
                <a:latin typeface="Arial" charset="0"/>
              </a:rPr>
              <a:t>appartenir à un</a:t>
            </a:r>
          </a:p>
          <a:p>
            <a:pPr algn="ctr"/>
            <a:r>
              <a:rPr lang="fr-FR" sz="2000">
                <a:latin typeface="Arial" charset="0"/>
              </a:rPr>
              <a:t>composé non</a:t>
            </a:r>
          </a:p>
          <a:p>
            <a:pPr algn="ctr"/>
            <a:r>
              <a:rPr lang="fr-FR" sz="2000">
                <a:latin typeface="Arial" charset="0"/>
              </a:rPr>
              <a:t>géré à l’affaire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4ED0-B4E9-4732-9520-E52D206274F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6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7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7F-3E47-46AD-8798-AFBCAB3440E6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01409" name="Group 33"/>
          <p:cNvGrpSpPr>
            <a:grpSpLocks/>
          </p:cNvGrpSpPr>
          <p:nvPr/>
        </p:nvGrpSpPr>
        <p:grpSpPr bwMode="auto">
          <a:xfrm>
            <a:off x="468313" y="1700213"/>
            <a:ext cx="6105525" cy="4608512"/>
            <a:chOff x="-67" y="1071"/>
            <a:chExt cx="3846" cy="2903"/>
          </a:xfrm>
        </p:grpSpPr>
        <p:graphicFrame>
          <p:nvGraphicFramePr>
            <p:cNvPr id="101399" name="Object 23"/>
            <p:cNvGraphicFramePr>
              <a:graphicFrameLocks noChangeAspect="1"/>
            </p:cNvGraphicFramePr>
            <p:nvPr/>
          </p:nvGraphicFramePr>
          <p:xfrm>
            <a:off x="-67" y="1071"/>
            <a:ext cx="3846" cy="2903"/>
          </p:xfrm>
          <a:graphic>
            <a:graphicData uri="http://schemas.openxmlformats.org/presentationml/2006/ole">
              <p:oleObj spid="_x0000_s101399" name="Paint Shop Pro Image" r:id="rId3" imgW="8068293" imgH="6624390" progId="PaintShopPro">
                <p:embed/>
              </p:oleObj>
            </a:graphicData>
          </a:graphic>
        </p:graphicFrame>
        <p:sp>
          <p:nvSpPr>
            <p:cNvPr id="101383" name="AutoShape 7"/>
            <p:cNvSpPr>
              <a:spLocks noChangeArrowheads="1"/>
            </p:cNvSpPr>
            <p:nvPr/>
          </p:nvSpPr>
          <p:spPr bwMode="auto">
            <a:xfrm>
              <a:off x="1111" y="1610"/>
              <a:ext cx="2127" cy="753"/>
            </a:xfrm>
            <a:prstGeom prst="wedgeRoundRectCallout">
              <a:avLst>
                <a:gd name="adj1" fmla="val -41537"/>
                <a:gd name="adj2" fmla="val -7842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Affecter un code à l’affaire</a:t>
              </a:r>
            </a:p>
            <a:p>
              <a:pPr algn="ctr"/>
              <a:r>
                <a:rPr lang="fr-FR" b="1"/>
                <a:t>Préciser un libellé et un commentaire optionnel</a:t>
              </a:r>
            </a:p>
          </p:txBody>
        </p:sp>
        <p:sp>
          <p:nvSpPr>
            <p:cNvPr id="101384" name="AutoShape 8"/>
            <p:cNvSpPr>
              <a:spLocks noChangeArrowheads="1"/>
            </p:cNvSpPr>
            <p:nvPr/>
          </p:nvSpPr>
          <p:spPr bwMode="auto">
            <a:xfrm>
              <a:off x="224" y="2597"/>
              <a:ext cx="1220" cy="415"/>
            </a:xfrm>
            <a:prstGeom prst="wedgeRoundRectCallout">
              <a:avLst>
                <a:gd name="adj1" fmla="val -25574"/>
                <a:gd name="adj2" fmla="val -33216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Cliquer sur ‘Commande’</a:t>
              </a:r>
            </a:p>
          </p:txBody>
        </p:sp>
      </p:grp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Création d’une affaire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669925" y="1046163"/>
            <a:ext cx="545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Accès : menu Ventes, option Suivi des affaires</a:t>
            </a:r>
          </a:p>
        </p:txBody>
      </p:sp>
      <p:grpSp>
        <p:nvGrpSpPr>
          <p:cNvPr id="101407" name="Group 31"/>
          <p:cNvGrpSpPr>
            <a:grpSpLocks/>
          </p:cNvGrpSpPr>
          <p:nvPr/>
        </p:nvGrpSpPr>
        <p:grpSpPr bwMode="auto">
          <a:xfrm>
            <a:off x="1763713" y="1700213"/>
            <a:ext cx="5940425" cy="4624387"/>
            <a:chOff x="2971" y="1207"/>
            <a:chExt cx="3742" cy="2913"/>
          </a:xfrm>
        </p:grpSpPr>
        <p:graphicFrame>
          <p:nvGraphicFramePr>
            <p:cNvPr id="101402" name="Object 26"/>
            <p:cNvGraphicFramePr>
              <a:graphicFrameLocks noChangeAspect="1"/>
            </p:cNvGraphicFramePr>
            <p:nvPr/>
          </p:nvGraphicFramePr>
          <p:xfrm>
            <a:off x="2971" y="1207"/>
            <a:ext cx="3548" cy="2913"/>
          </p:xfrm>
          <a:graphic>
            <a:graphicData uri="http://schemas.openxmlformats.org/presentationml/2006/ole">
              <p:oleObj spid="_x0000_s101402" name="Paint Shop Pro Image" r:id="rId4" imgW="8068293" imgH="6624390" progId="PaintShopPro">
                <p:embed/>
              </p:oleObj>
            </a:graphicData>
          </a:graphic>
        </p:graphicFrame>
        <p:sp>
          <p:nvSpPr>
            <p:cNvPr id="101385" name="AutoShape 9"/>
            <p:cNvSpPr>
              <a:spLocks noChangeArrowheads="1"/>
            </p:cNvSpPr>
            <p:nvPr/>
          </p:nvSpPr>
          <p:spPr bwMode="auto">
            <a:xfrm>
              <a:off x="4649" y="1933"/>
              <a:ext cx="2064" cy="624"/>
            </a:xfrm>
            <a:prstGeom prst="wedgeRoundRectCallout">
              <a:avLst>
                <a:gd name="adj1" fmla="val -53051"/>
                <a:gd name="adj2" fmla="val -9406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Entrer le numéro de client et la date de livraison</a:t>
              </a:r>
            </a:p>
          </p:txBody>
        </p:sp>
        <p:sp>
          <p:nvSpPr>
            <p:cNvPr id="101386" name="AutoShape 10"/>
            <p:cNvSpPr>
              <a:spLocks noChangeArrowheads="1"/>
            </p:cNvSpPr>
            <p:nvPr/>
          </p:nvSpPr>
          <p:spPr bwMode="auto">
            <a:xfrm>
              <a:off x="2971" y="3203"/>
              <a:ext cx="1056" cy="624"/>
            </a:xfrm>
            <a:prstGeom prst="wedgeRoundRectCallout">
              <a:avLst>
                <a:gd name="adj1" fmla="val -23296"/>
                <a:gd name="adj2" fmla="val -20705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Cliquer sur ‘Lignes’</a:t>
              </a:r>
            </a:p>
          </p:txBody>
        </p:sp>
      </p:grpSp>
      <p:grpSp>
        <p:nvGrpSpPr>
          <p:cNvPr id="101408" name="Group 32"/>
          <p:cNvGrpSpPr>
            <a:grpSpLocks/>
          </p:cNvGrpSpPr>
          <p:nvPr/>
        </p:nvGrpSpPr>
        <p:grpSpPr bwMode="auto">
          <a:xfrm>
            <a:off x="2987675" y="1700213"/>
            <a:ext cx="5632450" cy="4624387"/>
            <a:chOff x="2835" y="2478"/>
            <a:chExt cx="3548" cy="2913"/>
          </a:xfrm>
        </p:grpSpPr>
        <p:graphicFrame>
          <p:nvGraphicFramePr>
            <p:cNvPr id="101404" name="Object 28"/>
            <p:cNvGraphicFramePr>
              <a:graphicFrameLocks noChangeAspect="1"/>
            </p:cNvGraphicFramePr>
            <p:nvPr/>
          </p:nvGraphicFramePr>
          <p:xfrm>
            <a:off x="2835" y="2478"/>
            <a:ext cx="3548" cy="2913"/>
          </p:xfrm>
          <a:graphic>
            <a:graphicData uri="http://schemas.openxmlformats.org/presentationml/2006/ole">
              <p:oleObj spid="_x0000_s101404" name="Paint Shop Pro Image" r:id="rId5" imgW="8068293" imgH="6624390" progId="PaintShopPro">
                <p:embed/>
              </p:oleObj>
            </a:graphicData>
          </a:graphic>
        </p:graphicFrame>
        <p:sp>
          <p:nvSpPr>
            <p:cNvPr id="101397" name="AutoShape 21"/>
            <p:cNvSpPr>
              <a:spLocks noChangeArrowheads="1"/>
            </p:cNvSpPr>
            <p:nvPr/>
          </p:nvSpPr>
          <p:spPr bwMode="auto">
            <a:xfrm>
              <a:off x="4422" y="3521"/>
              <a:ext cx="1728" cy="624"/>
            </a:xfrm>
            <a:prstGeom prst="wedgeRoundRectCallout">
              <a:avLst>
                <a:gd name="adj1" fmla="val -65338"/>
                <a:gd name="adj2" fmla="val -12419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On ne peut inclure que des articles gérés à l’affaire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D48-BCBF-411F-8B45-1070E5360E7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0B9B-4101-4447-A97D-C56C4705043B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02416" name="Group 16"/>
          <p:cNvGrpSpPr>
            <a:grpSpLocks/>
          </p:cNvGrpSpPr>
          <p:nvPr/>
        </p:nvGrpSpPr>
        <p:grpSpPr bwMode="auto">
          <a:xfrm>
            <a:off x="1116013" y="1557338"/>
            <a:ext cx="5675312" cy="4660900"/>
            <a:chOff x="703" y="981"/>
            <a:chExt cx="3575" cy="2936"/>
          </a:xfrm>
        </p:grpSpPr>
        <p:graphicFrame>
          <p:nvGraphicFramePr>
            <p:cNvPr id="102412" name="Object 12"/>
            <p:cNvGraphicFramePr>
              <a:graphicFrameLocks noChangeAspect="1"/>
            </p:cNvGraphicFramePr>
            <p:nvPr/>
          </p:nvGraphicFramePr>
          <p:xfrm>
            <a:off x="703" y="981"/>
            <a:ext cx="3575" cy="2936"/>
          </p:xfrm>
          <a:graphic>
            <a:graphicData uri="http://schemas.openxmlformats.org/presentationml/2006/ole">
              <p:oleObj spid="_x0000_s102412" name="Paint Shop Pro Image" r:id="rId3" imgW="8068293" imgH="6624390" progId="PaintShopPro">
                <p:embed/>
              </p:oleObj>
            </a:graphicData>
          </a:graphic>
        </p:graphicFrame>
        <p:sp>
          <p:nvSpPr>
            <p:cNvPr id="102405" name="AutoShape 5"/>
            <p:cNvSpPr>
              <a:spLocks noChangeArrowheads="1"/>
            </p:cNvSpPr>
            <p:nvPr/>
          </p:nvSpPr>
          <p:spPr bwMode="auto">
            <a:xfrm>
              <a:off x="1776" y="2352"/>
              <a:ext cx="2112" cy="384"/>
            </a:xfrm>
            <a:prstGeom prst="wedgeRoundRectCallout">
              <a:avLst>
                <a:gd name="adj1" fmla="val -31958"/>
                <a:gd name="adj2" fmla="val -122134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La ligne de commande est incluse dans l’affaire</a:t>
              </a:r>
            </a:p>
          </p:txBody>
        </p:sp>
        <p:sp>
          <p:nvSpPr>
            <p:cNvPr id="102406" name="Text Box 6"/>
            <p:cNvSpPr txBox="1">
              <a:spLocks noChangeArrowheads="1"/>
            </p:cNvSpPr>
            <p:nvPr/>
          </p:nvSpPr>
          <p:spPr bwMode="auto">
            <a:xfrm>
              <a:off x="1488" y="3024"/>
              <a:ext cx="1878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Avant calcul des besoins</a:t>
              </a:r>
            </a:p>
          </p:txBody>
        </p:sp>
      </p:grp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Création d’une affaire</a:t>
            </a:r>
          </a:p>
        </p:txBody>
      </p:sp>
      <p:grpSp>
        <p:nvGrpSpPr>
          <p:cNvPr id="102417" name="Group 17"/>
          <p:cNvGrpSpPr>
            <a:grpSpLocks/>
          </p:cNvGrpSpPr>
          <p:nvPr/>
        </p:nvGrpSpPr>
        <p:grpSpPr bwMode="auto">
          <a:xfrm>
            <a:off x="2339975" y="1557338"/>
            <a:ext cx="5675313" cy="4660900"/>
            <a:chOff x="1474" y="981"/>
            <a:chExt cx="3575" cy="2936"/>
          </a:xfrm>
        </p:grpSpPr>
        <p:graphicFrame>
          <p:nvGraphicFramePr>
            <p:cNvPr id="102414" name="Object 14"/>
            <p:cNvGraphicFramePr>
              <a:graphicFrameLocks noChangeAspect="1"/>
            </p:cNvGraphicFramePr>
            <p:nvPr/>
          </p:nvGraphicFramePr>
          <p:xfrm>
            <a:off x="1474" y="981"/>
            <a:ext cx="3575" cy="2936"/>
          </p:xfrm>
          <a:graphic>
            <a:graphicData uri="http://schemas.openxmlformats.org/presentationml/2006/ole">
              <p:oleObj spid="_x0000_s102414" name="Paint Shop Pro Image" r:id="rId4" imgW="8068293" imgH="6624390" progId="PaintShopPro">
                <p:embed/>
              </p:oleObj>
            </a:graphicData>
          </a:graphic>
        </p:graphicFrame>
        <p:sp>
          <p:nvSpPr>
            <p:cNvPr id="102409" name="Text Box 9"/>
            <p:cNvSpPr txBox="1">
              <a:spLocks noChangeArrowheads="1"/>
            </p:cNvSpPr>
            <p:nvPr/>
          </p:nvSpPr>
          <p:spPr bwMode="auto">
            <a:xfrm>
              <a:off x="2426" y="2976"/>
              <a:ext cx="1870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Après calcul des besoins</a:t>
              </a:r>
            </a:p>
          </p:txBody>
        </p:sp>
        <p:sp>
          <p:nvSpPr>
            <p:cNvPr id="102410" name="AutoShape 10"/>
            <p:cNvSpPr>
              <a:spLocks noChangeArrowheads="1"/>
            </p:cNvSpPr>
            <p:nvPr/>
          </p:nvSpPr>
          <p:spPr bwMode="auto">
            <a:xfrm>
              <a:off x="3424" y="2296"/>
              <a:ext cx="1488" cy="432"/>
            </a:xfrm>
            <a:prstGeom prst="wedgeRoundRectCallout">
              <a:avLst>
                <a:gd name="adj1" fmla="val -89111"/>
                <a:gd name="adj2" fmla="val -28704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Tous les ordres liés à l’affaire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F279-DE44-4A5B-816C-1AE4832E478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E127-BA48-46B1-A364-2320297FA044}" type="slidenum">
              <a:rPr lang="en-US"/>
              <a:pPr/>
              <a:t>7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L’héritage du code affaire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268413"/>
            <a:ext cx="8280400" cy="1152525"/>
          </a:xfrm>
        </p:spPr>
        <p:txBody>
          <a:bodyPr/>
          <a:lstStyle/>
          <a:p>
            <a:r>
              <a:rPr lang="fr-FR" sz="2000"/>
              <a:t>A partir de la commande client, génération des OF et des OA repérés par le code affaire </a:t>
            </a:r>
          </a:p>
          <a:p>
            <a:r>
              <a:rPr lang="fr-FR" sz="2000"/>
              <a:t>Permet un suivi des composants spécifiques à une affaire</a:t>
            </a: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11188" y="2492375"/>
          <a:ext cx="4826000" cy="3962400"/>
        </p:xfrm>
        <a:graphic>
          <a:graphicData uri="http://schemas.openxmlformats.org/presentationml/2006/ole">
            <p:oleObj spid="_x0000_s96262" name="Paint Shop Pro Image" r:id="rId3" imgW="8068293" imgH="6624390" progId="PaintShopPro">
              <p:embed/>
            </p:oleObj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3635375" y="2492375"/>
          <a:ext cx="4826000" cy="3962400"/>
        </p:xfrm>
        <a:graphic>
          <a:graphicData uri="http://schemas.openxmlformats.org/presentationml/2006/ole">
            <p:oleObj spid="_x0000_s96264" name="Paint Shop Pro Image" r:id="rId4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F9D-CC7B-4BF6-988E-04E218D720E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496F-1164-44D0-9019-AECC6101810A}" type="slidenum">
              <a:rPr lang="en-US"/>
              <a:pPr/>
              <a:t>8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L’enchaînement des ordres</a:t>
            </a:r>
          </a:p>
        </p:txBody>
      </p:sp>
      <p:graphicFrame>
        <p:nvGraphicFramePr>
          <p:cNvPr id="120832" name="Object 0"/>
          <p:cNvGraphicFramePr>
            <a:graphicFrameLocks noChangeAspect="1"/>
          </p:cNvGraphicFramePr>
          <p:nvPr>
            <p:ph idx="1"/>
          </p:nvPr>
        </p:nvGraphicFramePr>
        <p:xfrm>
          <a:off x="1619250" y="1484313"/>
          <a:ext cx="5649913" cy="4570412"/>
        </p:xfrm>
        <a:graphic>
          <a:graphicData uri="http://schemas.openxmlformats.org/presentationml/2006/ole">
            <p:oleObj spid="_x0000_s120832" name="Paint Shop Pro Image" r:id="rId3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8996-F8BF-432E-8214-9ADDB5033D8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80A-742F-44F6-A97C-B4F9991B3D2A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Visualisation des marges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>
            <p:ph idx="1"/>
          </p:nvPr>
        </p:nvGraphicFramePr>
        <p:xfrm>
          <a:off x="1692275" y="1484313"/>
          <a:ext cx="5649913" cy="4570412"/>
        </p:xfrm>
        <a:graphic>
          <a:graphicData uri="http://schemas.openxmlformats.org/presentationml/2006/ole">
            <p:oleObj spid="_x0000_s93189" name="Paint Shop Pro Image" r:id="rId3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3507</TotalTime>
  <Words>422</Words>
  <Application>Microsoft Office PowerPoint</Application>
  <PresentationFormat>Affichage à l'écran (4:3)</PresentationFormat>
  <Paragraphs>113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Achats</vt:lpstr>
      <vt:lpstr>Paint Shop Pro Image</vt:lpstr>
      <vt:lpstr>Prelude 7 ERP</vt:lpstr>
      <vt:lpstr>L’objectif de la gestion  par « affaire »</vt:lpstr>
      <vt:lpstr>Le mode de gestion AF</vt:lpstr>
      <vt:lpstr>L’héritage du mode de gestion</vt:lpstr>
      <vt:lpstr>Création d’une affaire</vt:lpstr>
      <vt:lpstr>Création d’une affaire</vt:lpstr>
      <vt:lpstr>L’héritage du code affaire</vt:lpstr>
      <vt:lpstr>L’enchaînement des ordres</vt:lpstr>
      <vt:lpstr>Visualisation des marges</vt:lpstr>
      <vt:lpstr>Validation de la commande et affermissement</vt:lpstr>
      <vt:lpstr>Identification des OF</vt:lpstr>
      <vt:lpstr>Identification des lignes de commandes fournisseur</vt:lpstr>
      <vt:lpstr>Le suivi des affaires</vt:lpstr>
      <vt:lpstr>Le bilan d’une affaire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Gérard Baglin</dc:creator>
  <cp:lastModifiedBy>GERARD</cp:lastModifiedBy>
  <cp:revision>128</cp:revision>
  <cp:lastPrinted>1998-04-23T12:49:58Z</cp:lastPrinted>
  <dcterms:created xsi:type="dcterms:W3CDTF">1998-05-11T18:11:41Z</dcterms:created>
  <dcterms:modified xsi:type="dcterms:W3CDTF">2015-11-22T09:50:18Z</dcterms:modified>
</cp:coreProperties>
</file>