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17"/>
  </p:notesMasterIdLst>
  <p:handoutMasterIdLst>
    <p:handoutMasterId r:id="rId18"/>
  </p:handoutMasterIdLst>
  <p:sldIdLst>
    <p:sldId id="282" r:id="rId2"/>
    <p:sldId id="283" r:id="rId3"/>
    <p:sldId id="285" r:id="rId4"/>
    <p:sldId id="284" r:id="rId5"/>
    <p:sldId id="287" r:id="rId6"/>
    <p:sldId id="294" r:id="rId7"/>
    <p:sldId id="288" r:id="rId8"/>
    <p:sldId id="290" r:id="rId9"/>
    <p:sldId id="291" r:id="rId10"/>
    <p:sldId id="295" r:id="rId11"/>
    <p:sldId id="298" r:id="rId12"/>
    <p:sldId id="292" r:id="rId13"/>
    <p:sldId id="296" r:id="rId14"/>
    <p:sldId id="297" r:id="rId15"/>
    <p:sldId id="293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CCFF"/>
    <a:srgbClr val="0099FF"/>
    <a:srgbClr val="FFFF00"/>
    <a:srgbClr val="DE0A42"/>
    <a:srgbClr val="FF99FF"/>
    <a:srgbClr val="23C5AE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81" autoAdjust="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fr-F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fr-FR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fr-FR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A810569C-93B2-4604-A34F-8E9E28B741DA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fr-F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fr-FR"/>
          </a:p>
        </p:txBody>
      </p:sp>
      <p:sp>
        <p:nvSpPr>
          <p:cNvPr id="3076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0"/>
            <a:r>
              <a:rPr lang="fr-FR" smtClean="0"/>
              <a:t>Deuxième niveau</a:t>
            </a:r>
          </a:p>
          <a:p>
            <a:pPr lvl="0"/>
            <a:r>
              <a:rPr lang="fr-FR" smtClean="0"/>
              <a:t>Troisième niveau</a:t>
            </a:r>
          </a:p>
          <a:p>
            <a:pPr lvl="0"/>
            <a:r>
              <a:rPr lang="fr-FR" smtClean="0"/>
              <a:t>Quatrième niveau</a:t>
            </a:r>
          </a:p>
          <a:p>
            <a:pPr lvl="0"/>
            <a:r>
              <a:rPr lang="fr-FR" smtClean="0"/>
              <a:t>Cinquième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fr-F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8FD6AA3A-7DDE-4253-8AE4-D5564459ED2A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3C0779-DCE5-438A-903B-A21D8ABCE187}" type="datetime1">
              <a:rPr lang="fr-FR"/>
              <a:pPr/>
              <a:t>22/11/2015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© Gérard Baglin, 1998-2008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144CDC-76B5-4154-9EF7-FC13B0ECDA7D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748DA5-4AF5-4FAF-98EF-444A0F1E0ED5}" type="datetime1">
              <a:rPr lang="fr-FR"/>
              <a:pPr/>
              <a:t>22/11/2015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© Gérard Baglin, 1998-2008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B56D87-9A41-42D8-961A-FC908F0AAE41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400800" y="152400"/>
            <a:ext cx="2057400" cy="59436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019800" cy="59436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B5214B-81C2-4923-8244-1BA5DC9C0795}" type="datetime1">
              <a:rPr lang="fr-FR"/>
              <a:pPr/>
              <a:t>22/11/2015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© Gérard Baglin, 1998-2008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CD6ED0-D6A0-438F-A6A6-89912C5B4061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re. Contenu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7724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685800" y="6477000"/>
            <a:ext cx="1905000" cy="230188"/>
          </a:xfrm>
        </p:spPr>
        <p:txBody>
          <a:bodyPr/>
          <a:lstStyle>
            <a:lvl1pPr>
              <a:defRPr/>
            </a:lvl1pPr>
          </a:lstStyle>
          <a:p>
            <a:fld id="{64173C85-9687-4B3A-818A-C33304699015}" type="datetime1">
              <a:rPr lang="fr-FR"/>
              <a:pPr/>
              <a:t>22/11/2015</a:t>
            </a:fld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3124200" y="6477000"/>
            <a:ext cx="2895600" cy="230188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© Gérard Baglin, 1998-2008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7239000" y="6477000"/>
            <a:ext cx="1905000" cy="230188"/>
          </a:xfrm>
        </p:spPr>
        <p:txBody>
          <a:bodyPr/>
          <a:lstStyle>
            <a:lvl1pPr>
              <a:defRPr/>
            </a:lvl1pPr>
          </a:lstStyle>
          <a:p>
            <a:fld id="{E862B654-0D70-4857-A66E-E7E02C722D2B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7724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85800" y="6477000"/>
            <a:ext cx="1905000" cy="230188"/>
          </a:xfrm>
        </p:spPr>
        <p:txBody>
          <a:bodyPr/>
          <a:lstStyle>
            <a:lvl1pPr>
              <a:defRPr/>
            </a:lvl1pPr>
          </a:lstStyle>
          <a:p>
            <a:fld id="{6ACA7A95-19B9-4DFA-ABC5-702DA91FD247}" type="datetime1">
              <a:rPr lang="fr-FR"/>
              <a:pPr/>
              <a:t>22/11/2015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477000"/>
            <a:ext cx="2895600" cy="230188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© Gérard Baglin, 1998-2008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239000" y="6477000"/>
            <a:ext cx="1905000" cy="230188"/>
          </a:xfrm>
        </p:spPr>
        <p:txBody>
          <a:bodyPr/>
          <a:lstStyle>
            <a:lvl1pPr>
              <a:defRPr/>
            </a:lvl1pPr>
          </a:lstStyle>
          <a:p>
            <a:fld id="{CB8C2F69-CBEC-43BF-9D4C-F0B3A3A19EA9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2CFD3B-D642-4D44-BE31-0F2D9C9CD25B}" type="datetime1">
              <a:rPr lang="fr-FR"/>
              <a:pPr/>
              <a:t>22/11/2015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© Gérard Baglin, 1998-2008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601ACF-A17D-494A-9FDC-FC0E2BA032F3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F5982A-4C74-485D-8414-E01B922B5972}" type="datetime1">
              <a:rPr lang="fr-FR"/>
              <a:pPr/>
              <a:t>22/11/2015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© Gérard Baglin, 1998-2008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C97A2E-C448-4835-81A1-7009F0E9C6FB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946D27-4637-4AF6-9F5B-A66AA5C50360}" type="datetime1">
              <a:rPr lang="fr-FR"/>
              <a:pPr/>
              <a:t>22/11/2015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© Gérard Baglin, 1998-2008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998D98-CF65-4266-B77F-326A1F6EA8F8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8EFE3D-8A63-4481-9982-B220750907C5}" type="datetime1">
              <a:rPr lang="fr-FR"/>
              <a:pPr/>
              <a:t>22/11/2015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© Gérard Baglin, 1998-2008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B18D4D-F80A-49F4-BF45-DC15A4E1293E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10666B-E21D-44BD-A28D-14AEE20FADA6}" type="datetime1">
              <a:rPr lang="fr-FR"/>
              <a:pPr/>
              <a:t>22/11/2015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© Gérard Baglin, 1998-2008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D8FDD6-0317-4C50-9F29-AF52B54ED32E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8AA23A-226D-4E9D-BC27-2E69E727113C}" type="datetime1">
              <a:rPr lang="fr-FR"/>
              <a:pPr/>
              <a:t>22/11/2015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© Gérard Baglin, 1998-2008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4068B6-FF7F-434D-98B1-29B438AA376C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12A0CC-894D-4D69-8D47-C0B50F9A2C61}" type="datetime1">
              <a:rPr lang="fr-FR"/>
              <a:pPr/>
              <a:t>22/11/2015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© Gérard Baglin, 1998-2008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EE055C-FC63-4B80-88B6-48E44C1A267D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AFC634-DFD9-43C0-AFF8-2E0510A9FFF2}" type="datetime1">
              <a:rPr lang="fr-FR"/>
              <a:pPr/>
              <a:t>22/11/2015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© Gérard Baglin, 1998-2008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BE4A1D-2020-4918-98FD-DA9B4ABCEA9B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 du masque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77000"/>
            <a:ext cx="19050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906850EB-4DFB-4C6E-9D91-C110C338EC39}" type="datetime1">
              <a:rPr lang="fr-FR"/>
              <a:pPr/>
              <a:t>22/11/2015</a:t>
            </a:fld>
            <a:endParaRPr lang="fr-FR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28956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fr-FR"/>
              <a:t>© Gérard Baglin, 1998-2008</a:t>
            </a:r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77000"/>
            <a:ext cx="19050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68D840B-1907-44B7-A998-243F3A2F5F33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hf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1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13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09160-3977-46A4-8AFE-9E8D6B985E18}" type="datetime1">
              <a:rPr lang="fr-FR"/>
              <a:pPr/>
              <a:t>22/11/2015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© Gérard Baglin, 1998-2008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2017A-C9B6-425C-B8AA-24A38D384311}" type="slidenum">
              <a:rPr lang="fr-FR"/>
              <a:pPr/>
              <a:t>1</a:t>
            </a:fld>
            <a:endParaRPr lang="fr-FR"/>
          </a:p>
        </p:txBody>
      </p:sp>
      <p:sp>
        <p:nvSpPr>
          <p:cNvPr id="4403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algn="ctr"/>
            <a:r>
              <a:rPr lang="en-US"/>
              <a:t>Prelude 7 ERP</a:t>
            </a:r>
          </a:p>
        </p:txBody>
      </p:sp>
      <p:sp>
        <p:nvSpPr>
          <p:cNvPr id="44035" name="Rectangle 1027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sz="3600">
              <a:solidFill>
                <a:srgbClr val="FFFF00"/>
              </a:solidFill>
            </a:endParaRPr>
          </a:p>
          <a:p>
            <a:r>
              <a:rPr lang="en-US" sz="3600">
                <a:solidFill>
                  <a:srgbClr val="009900"/>
                </a:solidFill>
              </a:rPr>
              <a:t>Purchasing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84C7F-D0F4-478B-B481-3E13D518EDB9}" type="datetime1">
              <a:rPr lang="fr-FR"/>
              <a:pPr/>
              <a:t>22/11/2015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© Gérard Baglin, 1998-2008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4A7EB-CA3D-400A-B221-D0A329EE734E}" type="slidenum">
              <a:rPr lang="fr-FR"/>
              <a:pPr/>
              <a:t>10</a:t>
            </a:fld>
            <a:endParaRPr lang="fr-FR"/>
          </a:p>
        </p:txBody>
      </p:sp>
      <p:graphicFrame>
        <p:nvGraphicFramePr>
          <p:cNvPr id="75783" name="Object 7"/>
          <p:cNvGraphicFramePr>
            <a:graphicFrameLocks noChangeAspect="1"/>
          </p:cNvGraphicFramePr>
          <p:nvPr>
            <p:ph idx="1"/>
          </p:nvPr>
        </p:nvGraphicFramePr>
        <p:xfrm>
          <a:off x="1476375" y="1412875"/>
          <a:ext cx="5657850" cy="4645025"/>
        </p:xfrm>
        <a:graphic>
          <a:graphicData uri="http://schemas.openxmlformats.org/presentationml/2006/ole">
            <p:oleObj spid="_x0000_s75783" name="Paint Shop Pro Image" r:id="rId3" imgW="8068293" imgH="6624390" progId="PaintShopPro">
              <p:embed/>
            </p:oleObj>
          </a:graphicData>
        </a:graphic>
      </p:graphicFrame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Engagements</a:t>
            </a:r>
          </a:p>
        </p:txBody>
      </p:sp>
      <p:sp>
        <p:nvSpPr>
          <p:cNvPr id="75781" name="Oval 5"/>
          <p:cNvSpPr>
            <a:spLocks noChangeArrowheads="1"/>
          </p:cNvSpPr>
          <p:nvPr/>
        </p:nvSpPr>
        <p:spPr bwMode="auto">
          <a:xfrm>
            <a:off x="2195513" y="3716338"/>
            <a:ext cx="4267200" cy="1371600"/>
          </a:xfrm>
          <a:prstGeom prst="ellipse">
            <a:avLst/>
          </a:prstGeom>
          <a:solidFill>
            <a:srgbClr val="FF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sz="2000">
                <a:latin typeface="Arial" charset="0"/>
              </a:rPr>
              <a:t>Valeur des commandes passées</a:t>
            </a:r>
          </a:p>
          <a:p>
            <a:pPr algn="ctr"/>
            <a:r>
              <a:rPr lang="fr-FR" sz="2000">
                <a:latin typeface="Arial" charset="0"/>
              </a:rPr>
              <a:t>et à passer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5C95B-A9D5-47AF-9A27-10AF136578A7}" type="datetime1">
              <a:rPr lang="fr-FR"/>
              <a:pPr/>
              <a:t>22/11/2015</a:t>
            </a:fld>
            <a:endParaRPr lang="fr-FR"/>
          </a:p>
        </p:txBody>
      </p:sp>
      <p:sp>
        <p:nvSpPr>
          <p:cNvPr id="13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© Gérard Baglin, 1998-2008</a:t>
            </a:r>
          </a:p>
        </p:txBody>
      </p:sp>
      <p:sp>
        <p:nvSpPr>
          <p:cNvPr id="14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5FBEB-C6D1-4F16-8232-A7659F142D32}" type="slidenum">
              <a:rPr lang="fr-FR"/>
              <a:pPr/>
              <a:t>11</a:t>
            </a:fld>
            <a:endParaRPr lang="fr-FR"/>
          </a:p>
        </p:txBody>
      </p:sp>
      <p:graphicFrame>
        <p:nvGraphicFramePr>
          <p:cNvPr id="79886" name="Object 14"/>
          <p:cNvGraphicFramePr>
            <a:graphicFrameLocks noChangeAspect="1"/>
          </p:cNvGraphicFramePr>
          <p:nvPr>
            <p:ph sz="half" idx="1"/>
          </p:nvPr>
        </p:nvGraphicFramePr>
        <p:xfrm>
          <a:off x="539750" y="1268413"/>
          <a:ext cx="5675313" cy="4660900"/>
        </p:xfrm>
        <a:graphic>
          <a:graphicData uri="http://schemas.openxmlformats.org/presentationml/2006/ole">
            <p:oleObj spid="_x0000_s79886" name="Paint Shop Pro Image" r:id="rId3" imgW="8068293" imgH="6624390" progId="PaintShopPro">
              <p:embed/>
            </p:oleObj>
          </a:graphicData>
        </a:graphic>
      </p:graphicFrame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152400"/>
            <a:ext cx="8856663" cy="1143000"/>
          </a:xfrm>
        </p:spPr>
        <p:txBody>
          <a:bodyPr/>
          <a:lstStyle/>
          <a:p>
            <a:r>
              <a:rPr lang="fr-FR"/>
              <a:t>La gestion des retours fournisseurs</a:t>
            </a:r>
          </a:p>
        </p:txBody>
      </p:sp>
      <p:sp>
        <p:nvSpPr>
          <p:cNvPr id="79894" name="AutoShape 22"/>
          <p:cNvSpPr>
            <a:spLocks noChangeArrowheads="1"/>
          </p:cNvSpPr>
          <p:nvPr/>
        </p:nvSpPr>
        <p:spPr bwMode="auto">
          <a:xfrm>
            <a:off x="250825" y="4652963"/>
            <a:ext cx="2286000" cy="838200"/>
          </a:xfrm>
          <a:prstGeom prst="wedgeRoundRectCallout">
            <a:avLst>
              <a:gd name="adj1" fmla="val -20903"/>
              <a:gd name="adj2" fmla="val -16723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fr-FR" b="1"/>
              <a:t>Cliquer sur le bouton Retours</a:t>
            </a:r>
          </a:p>
        </p:txBody>
      </p:sp>
      <p:grpSp>
        <p:nvGrpSpPr>
          <p:cNvPr id="79901" name="Group 29"/>
          <p:cNvGrpSpPr>
            <a:grpSpLocks/>
          </p:cNvGrpSpPr>
          <p:nvPr/>
        </p:nvGrpSpPr>
        <p:grpSpPr bwMode="auto">
          <a:xfrm>
            <a:off x="1835150" y="1268413"/>
            <a:ext cx="6343650" cy="4624387"/>
            <a:chOff x="1156" y="799"/>
            <a:chExt cx="3996" cy="2913"/>
          </a:xfrm>
        </p:grpSpPr>
        <p:graphicFrame>
          <p:nvGraphicFramePr>
            <p:cNvPr id="79888" name="Object 16"/>
            <p:cNvGraphicFramePr>
              <a:graphicFrameLocks noChangeAspect="1"/>
            </p:cNvGraphicFramePr>
            <p:nvPr/>
          </p:nvGraphicFramePr>
          <p:xfrm>
            <a:off x="1156" y="799"/>
            <a:ext cx="3548" cy="2913"/>
          </p:xfrm>
          <a:graphic>
            <a:graphicData uri="http://schemas.openxmlformats.org/presentationml/2006/ole">
              <p:oleObj spid="_x0000_s79888" name="Paint Shop Pro Image" r:id="rId4" imgW="8068293" imgH="6624390" progId="PaintShopPro">
                <p:embed/>
              </p:oleObj>
            </a:graphicData>
          </a:graphic>
        </p:graphicFrame>
        <p:sp>
          <p:nvSpPr>
            <p:cNvPr id="79896" name="AutoShape 24"/>
            <p:cNvSpPr>
              <a:spLocks noChangeArrowheads="1"/>
            </p:cNvSpPr>
            <p:nvPr/>
          </p:nvSpPr>
          <p:spPr bwMode="auto">
            <a:xfrm>
              <a:off x="1247" y="2160"/>
              <a:ext cx="1344" cy="528"/>
            </a:xfrm>
            <a:prstGeom prst="wedgeRoundRectCallout">
              <a:avLst>
                <a:gd name="adj1" fmla="val -31694"/>
                <a:gd name="adj2" fmla="val -106630"/>
                <a:gd name="adj3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fr-FR" b="1"/>
                <a:t>Cliquer sur le bouton Lignes</a:t>
              </a:r>
            </a:p>
          </p:txBody>
        </p:sp>
        <p:sp>
          <p:nvSpPr>
            <p:cNvPr id="79895" name="Text Box 23"/>
            <p:cNvSpPr txBox="1">
              <a:spLocks noChangeArrowheads="1"/>
            </p:cNvSpPr>
            <p:nvPr/>
          </p:nvSpPr>
          <p:spPr bwMode="auto">
            <a:xfrm>
              <a:off x="1202" y="2931"/>
              <a:ext cx="3950" cy="231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b="1"/>
                <a:t>Liste des lignes sur lesquelles il y a eu des réceptions</a:t>
              </a:r>
            </a:p>
          </p:txBody>
        </p:sp>
      </p:grpSp>
      <p:grpSp>
        <p:nvGrpSpPr>
          <p:cNvPr id="79902" name="Group 30"/>
          <p:cNvGrpSpPr>
            <a:grpSpLocks/>
          </p:cNvGrpSpPr>
          <p:nvPr/>
        </p:nvGrpSpPr>
        <p:grpSpPr bwMode="auto">
          <a:xfrm>
            <a:off x="2987675" y="1268413"/>
            <a:ext cx="5632450" cy="4624387"/>
            <a:chOff x="1882" y="799"/>
            <a:chExt cx="3548" cy="2913"/>
          </a:xfrm>
        </p:grpSpPr>
        <p:graphicFrame>
          <p:nvGraphicFramePr>
            <p:cNvPr id="79890" name="Object 18"/>
            <p:cNvGraphicFramePr>
              <a:graphicFrameLocks noChangeAspect="1"/>
            </p:cNvGraphicFramePr>
            <p:nvPr/>
          </p:nvGraphicFramePr>
          <p:xfrm>
            <a:off x="1882" y="799"/>
            <a:ext cx="3548" cy="2913"/>
          </p:xfrm>
          <a:graphic>
            <a:graphicData uri="http://schemas.openxmlformats.org/presentationml/2006/ole">
              <p:oleObj spid="_x0000_s79890" name="Paint Shop Pro Image" r:id="rId5" imgW="8068293" imgH="6624390" progId="PaintShopPro">
                <p:embed/>
              </p:oleObj>
            </a:graphicData>
          </a:graphic>
        </p:graphicFrame>
        <p:sp>
          <p:nvSpPr>
            <p:cNvPr id="79898" name="AutoShape 26"/>
            <p:cNvSpPr>
              <a:spLocks noChangeArrowheads="1"/>
            </p:cNvSpPr>
            <p:nvPr/>
          </p:nvSpPr>
          <p:spPr bwMode="auto">
            <a:xfrm>
              <a:off x="2863" y="2914"/>
              <a:ext cx="1872" cy="576"/>
            </a:xfrm>
            <a:prstGeom prst="wedgeRoundRectCallout">
              <a:avLst>
                <a:gd name="adj1" fmla="val -24838"/>
                <a:gd name="adj2" fmla="val -186981"/>
                <a:gd name="adj3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fr-FR" b="1"/>
                <a:t>Saisie de la quantité retournée au fournisseur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9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E2252-C7E7-466A-B449-CAEE1343326D}" type="datetime1">
              <a:rPr lang="fr-FR"/>
              <a:pPr/>
              <a:t>22/11/2015</a:t>
            </a:fld>
            <a:endParaRPr lang="fr-FR"/>
          </a:p>
        </p:txBody>
      </p:sp>
      <p:sp>
        <p:nvSpPr>
          <p:cNvPr id="7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© Gérard Baglin, 1998-2008</a:t>
            </a:r>
          </a:p>
        </p:txBody>
      </p:sp>
      <p:sp>
        <p:nvSpPr>
          <p:cNvPr id="8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604CE-30C9-4BC4-B6EA-95C7BC1D371C}" type="slidenum">
              <a:rPr lang="fr-FR"/>
              <a:pPr/>
              <a:t>12</a:t>
            </a:fld>
            <a:endParaRPr lang="fr-FR"/>
          </a:p>
        </p:txBody>
      </p:sp>
      <p:graphicFrame>
        <p:nvGraphicFramePr>
          <p:cNvPr id="72712" name="Object 8"/>
          <p:cNvGraphicFramePr>
            <a:graphicFrameLocks noChangeAspect="1"/>
          </p:cNvGraphicFramePr>
          <p:nvPr>
            <p:ph sz="half" idx="2"/>
          </p:nvPr>
        </p:nvGraphicFramePr>
        <p:xfrm>
          <a:off x="1331913" y="1720850"/>
          <a:ext cx="5675312" cy="4660900"/>
        </p:xfrm>
        <a:graphic>
          <a:graphicData uri="http://schemas.openxmlformats.org/presentationml/2006/ole">
            <p:oleObj spid="_x0000_s72712" name="Paint Shop Pro Image" r:id="rId3" imgW="8068293" imgH="6624390" progId="PaintShopPro">
              <p:embed/>
            </p:oleObj>
          </a:graphicData>
        </a:graphic>
      </p:graphicFrame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736013" cy="1143000"/>
          </a:xfrm>
        </p:spPr>
        <p:txBody>
          <a:bodyPr/>
          <a:lstStyle/>
          <a:p>
            <a:r>
              <a:rPr lang="fr-FR" sz="4000"/>
              <a:t>La gestion des incidents fournisseurs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1052513"/>
            <a:ext cx="7773987" cy="511175"/>
          </a:xfrm>
        </p:spPr>
        <p:txBody>
          <a:bodyPr/>
          <a:lstStyle/>
          <a:p>
            <a:r>
              <a:rPr lang="fr-FR" sz="2000"/>
              <a:t>Commande soldée même si non livrée complètement</a:t>
            </a:r>
          </a:p>
        </p:txBody>
      </p:sp>
      <p:sp>
        <p:nvSpPr>
          <p:cNvPr id="72711" name="AutoShape 7"/>
          <p:cNvSpPr>
            <a:spLocks noChangeArrowheads="1"/>
          </p:cNvSpPr>
          <p:nvPr/>
        </p:nvSpPr>
        <p:spPr bwMode="auto">
          <a:xfrm>
            <a:off x="250825" y="3746500"/>
            <a:ext cx="1676400" cy="762000"/>
          </a:xfrm>
          <a:prstGeom prst="wedgeRoundRectCallout">
            <a:avLst>
              <a:gd name="adj1" fmla="val 22347"/>
              <a:gd name="adj2" fmla="val -9041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fr-FR"/>
              <a:t>Cocher la case Solde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C3AC6-71A1-422C-AC3B-1A2E8C8325DA}" type="datetime1">
              <a:rPr lang="fr-FR"/>
              <a:pPr/>
              <a:t>22/11/2015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© Gérard Baglin, 1998-2008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B7D08-6FEF-45EB-ADF0-F6787EFC0D13}" type="slidenum">
              <a:rPr lang="fr-FR"/>
              <a:pPr/>
              <a:t>13</a:t>
            </a:fld>
            <a:endParaRPr lang="fr-FR"/>
          </a:p>
        </p:txBody>
      </p:sp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Les bordereaux de réception</a:t>
            </a:r>
          </a:p>
        </p:txBody>
      </p:sp>
      <p:graphicFrame>
        <p:nvGraphicFramePr>
          <p:cNvPr id="76807" name="Object 7"/>
          <p:cNvGraphicFramePr>
            <a:graphicFrameLocks noChangeAspect="1"/>
          </p:cNvGraphicFramePr>
          <p:nvPr>
            <p:ph sz="half" idx="1"/>
          </p:nvPr>
        </p:nvGraphicFramePr>
        <p:xfrm>
          <a:off x="1116013" y="1700213"/>
          <a:ext cx="5675312" cy="4660900"/>
        </p:xfrm>
        <a:graphic>
          <a:graphicData uri="http://schemas.openxmlformats.org/presentationml/2006/ole">
            <p:oleObj spid="_x0000_s76807" name="Paint Shop Pro Image" r:id="rId3" imgW="8068293" imgH="6624390" progId="PaintShopPro">
              <p:embed/>
            </p:oleObj>
          </a:graphicData>
        </a:graphic>
      </p:graphicFrame>
      <p:graphicFrame>
        <p:nvGraphicFramePr>
          <p:cNvPr id="76809" name="Object 9"/>
          <p:cNvGraphicFramePr>
            <a:graphicFrameLocks noChangeAspect="1"/>
          </p:cNvGraphicFramePr>
          <p:nvPr>
            <p:ph sz="half" idx="2"/>
          </p:nvPr>
        </p:nvGraphicFramePr>
        <p:xfrm>
          <a:off x="2339975" y="1700213"/>
          <a:ext cx="5675313" cy="4660900"/>
        </p:xfrm>
        <a:graphic>
          <a:graphicData uri="http://schemas.openxmlformats.org/presentationml/2006/ole">
            <p:oleObj spid="_x0000_s76809" name="Paint Shop Pro Image" r:id="rId4" imgW="8068293" imgH="6624390" progId="PaintShopPro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F4313-6895-41E4-8590-159474033854}" type="datetime1">
              <a:rPr lang="fr-FR"/>
              <a:pPr/>
              <a:t>22/11/2015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© Gérard Baglin, 1998-2008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6C3F4-3A94-43F4-9C5B-44599B6B8657}" type="slidenum">
              <a:rPr lang="fr-FR"/>
              <a:pPr/>
              <a:t>14</a:t>
            </a:fld>
            <a:endParaRPr lang="fr-FR"/>
          </a:p>
        </p:txBody>
      </p:sp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Les statistiques d’achat</a:t>
            </a:r>
          </a:p>
        </p:txBody>
      </p:sp>
      <p:graphicFrame>
        <p:nvGraphicFramePr>
          <p:cNvPr id="78854" name="Object 6"/>
          <p:cNvGraphicFramePr>
            <a:graphicFrameLocks noChangeAspect="1"/>
          </p:cNvGraphicFramePr>
          <p:nvPr>
            <p:ph sz="half" idx="1"/>
          </p:nvPr>
        </p:nvGraphicFramePr>
        <p:xfrm>
          <a:off x="468313" y="1484313"/>
          <a:ext cx="5675312" cy="4660900"/>
        </p:xfrm>
        <a:graphic>
          <a:graphicData uri="http://schemas.openxmlformats.org/presentationml/2006/ole">
            <p:oleObj spid="_x0000_s78854" name="Paint Shop Pro Image" r:id="rId3" imgW="8068293" imgH="6624390" progId="PaintShopPro">
              <p:embed/>
            </p:oleObj>
          </a:graphicData>
        </a:graphic>
      </p:graphicFrame>
      <p:graphicFrame>
        <p:nvGraphicFramePr>
          <p:cNvPr id="78856" name="Object 8"/>
          <p:cNvGraphicFramePr>
            <a:graphicFrameLocks noChangeAspect="1"/>
          </p:cNvGraphicFramePr>
          <p:nvPr>
            <p:ph sz="half" idx="2"/>
          </p:nvPr>
        </p:nvGraphicFramePr>
        <p:xfrm>
          <a:off x="2700338" y="1484313"/>
          <a:ext cx="5675312" cy="4660900"/>
        </p:xfrm>
        <a:graphic>
          <a:graphicData uri="http://schemas.openxmlformats.org/presentationml/2006/ole">
            <p:oleObj spid="_x0000_s78856" name="Paint Shop Pro Image" r:id="rId4" imgW="8068293" imgH="6624390" progId="PaintShopPro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D8ADD-2137-4444-8D5D-67F6BECEEE38}" type="datetime1">
              <a:rPr lang="fr-FR"/>
              <a:pPr/>
              <a:t>22/11/2015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© Gérard Baglin, 1998-2008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6A700-A8C7-4FF6-B353-F8F86315D476}" type="slidenum">
              <a:rPr lang="fr-FR"/>
              <a:pPr/>
              <a:t>15</a:t>
            </a:fld>
            <a:endParaRPr lang="fr-FR"/>
          </a:p>
        </p:txBody>
      </p:sp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Suivi des fournisseurs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fr-FR"/>
              <a:t>Indicateurs de qualité produits</a:t>
            </a:r>
          </a:p>
          <a:p>
            <a:pPr lvl="1">
              <a:lnSpc>
                <a:spcPct val="90000"/>
              </a:lnSpc>
            </a:pPr>
            <a:r>
              <a:rPr lang="fr-FR"/>
              <a:t>nombre de défauts (selon gravité)</a:t>
            </a:r>
          </a:p>
          <a:p>
            <a:pPr lvl="1">
              <a:lnSpc>
                <a:spcPct val="90000"/>
              </a:lnSpc>
            </a:pPr>
            <a:r>
              <a:rPr lang="fr-FR"/>
              <a:t>nombre de retours</a:t>
            </a:r>
          </a:p>
          <a:p>
            <a:pPr>
              <a:lnSpc>
                <a:spcPct val="90000"/>
              </a:lnSpc>
            </a:pPr>
            <a:r>
              <a:rPr lang="fr-FR"/>
              <a:t>Indicateurs de délai</a:t>
            </a:r>
          </a:p>
          <a:p>
            <a:pPr lvl="1">
              <a:lnSpc>
                <a:spcPct val="90000"/>
              </a:lnSpc>
            </a:pPr>
            <a:r>
              <a:rPr lang="fr-FR"/>
              <a:t>respect des délais acceptés sur les commandes</a:t>
            </a:r>
          </a:p>
          <a:p>
            <a:pPr>
              <a:lnSpc>
                <a:spcPct val="90000"/>
              </a:lnSpc>
            </a:pPr>
            <a:r>
              <a:rPr lang="fr-FR"/>
              <a:t>Indicateurs de service</a:t>
            </a:r>
          </a:p>
          <a:p>
            <a:pPr lvl="1">
              <a:lnSpc>
                <a:spcPct val="90000"/>
              </a:lnSpc>
            </a:pPr>
            <a:r>
              <a:rPr lang="fr-FR"/>
              <a:t>justesse des livraisons / commandes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0457D-A128-4300-A074-67F10E6C4ABF}" type="datetime1">
              <a:rPr lang="fr-FR"/>
              <a:pPr/>
              <a:t>22/11/2015</a:t>
            </a:fld>
            <a:endParaRPr lang="fr-FR"/>
          </a:p>
        </p:txBody>
      </p:sp>
      <p:sp>
        <p:nvSpPr>
          <p:cNvPr id="1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© Gérard Baglin, 1998-2008</a:t>
            </a:r>
          </a:p>
        </p:txBody>
      </p:sp>
      <p:sp>
        <p:nvSpPr>
          <p:cNvPr id="1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DBA57-5916-43A5-A871-3F09BEB0023C}" type="slidenum">
              <a:rPr lang="fr-FR"/>
              <a:pPr/>
              <a:t>2</a:t>
            </a:fld>
            <a:endParaRPr lang="fr-FR"/>
          </a:p>
        </p:txBody>
      </p:sp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610600" cy="1143000"/>
          </a:xfrm>
        </p:spPr>
        <p:txBody>
          <a:bodyPr/>
          <a:lstStyle/>
          <a:p>
            <a:r>
              <a:rPr lang="fr-FR"/>
              <a:t>La gestion des fournisseurs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19200"/>
            <a:ext cx="7772400" cy="2362200"/>
          </a:xfrm>
        </p:spPr>
        <p:txBody>
          <a:bodyPr/>
          <a:lstStyle/>
          <a:p>
            <a:r>
              <a:rPr lang="fr-FR" sz="2800"/>
              <a:t>Diverses notions de fournisseur</a:t>
            </a:r>
          </a:p>
          <a:p>
            <a:pPr lvl="1"/>
            <a:r>
              <a:rPr lang="fr-FR" sz="2400"/>
              <a:t>fournisseur générique (ex : groupe)</a:t>
            </a:r>
          </a:p>
          <a:p>
            <a:pPr lvl="1"/>
            <a:r>
              <a:rPr lang="fr-FR" sz="2400"/>
              <a:t>fournisseur « comptable » (ex : société du groupe)</a:t>
            </a:r>
          </a:p>
          <a:p>
            <a:pPr lvl="1"/>
            <a:r>
              <a:rPr lang="fr-FR" sz="2400"/>
              <a:t>site livreur (ex : usine/entrepôt de la société)</a:t>
            </a:r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2743200" y="3581400"/>
            <a:ext cx="38862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sz="2000">
                <a:latin typeface="Arial" charset="0"/>
              </a:rPr>
              <a:t>Groupe</a:t>
            </a:r>
          </a:p>
        </p:txBody>
      </p:sp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1295400" y="4419600"/>
            <a:ext cx="1600200" cy="3810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sz="2000">
                <a:latin typeface="Arial" charset="0"/>
              </a:rPr>
              <a:t>Société A</a:t>
            </a:r>
          </a:p>
        </p:txBody>
      </p:sp>
      <p:sp>
        <p:nvSpPr>
          <p:cNvPr id="63494" name="Rectangle 6"/>
          <p:cNvSpPr>
            <a:spLocks noChangeArrowheads="1"/>
          </p:cNvSpPr>
          <p:nvPr/>
        </p:nvSpPr>
        <p:spPr bwMode="auto">
          <a:xfrm>
            <a:off x="3886200" y="4419600"/>
            <a:ext cx="1600200" cy="3810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sz="2000">
                <a:latin typeface="Arial" charset="0"/>
              </a:rPr>
              <a:t>Société B</a:t>
            </a:r>
          </a:p>
        </p:txBody>
      </p:sp>
      <p:sp>
        <p:nvSpPr>
          <p:cNvPr id="63495" name="Rectangle 7"/>
          <p:cNvSpPr>
            <a:spLocks noChangeArrowheads="1"/>
          </p:cNvSpPr>
          <p:nvPr/>
        </p:nvSpPr>
        <p:spPr bwMode="auto">
          <a:xfrm>
            <a:off x="6477000" y="4419600"/>
            <a:ext cx="1600200" cy="3810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sz="2000">
                <a:latin typeface="Arial" charset="0"/>
              </a:rPr>
              <a:t>Société C</a:t>
            </a:r>
          </a:p>
        </p:txBody>
      </p:sp>
      <p:cxnSp>
        <p:nvCxnSpPr>
          <p:cNvPr id="63496" name="AutoShape 8"/>
          <p:cNvCxnSpPr>
            <a:cxnSpLocks noChangeShapeType="1"/>
            <a:stCxn id="63492" idx="2"/>
            <a:endCxn id="63493" idx="0"/>
          </p:cNvCxnSpPr>
          <p:nvPr/>
        </p:nvCxnSpPr>
        <p:spPr bwMode="auto">
          <a:xfrm rot="5400000">
            <a:off x="3200400" y="2933700"/>
            <a:ext cx="381000" cy="25908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63497" name="AutoShape 9"/>
          <p:cNvCxnSpPr>
            <a:cxnSpLocks noChangeShapeType="1"/>
            <a:stCxn id="63492" idx="2"/>
            <a:endCxn id="63494" idx="0"/>
          </p:cNvCxnSpPr>
          <p:nvPr/>
        </p:nvCxnSpPr>
        <p:spPr bwMode="auto">
          <a:xfrm rot="5400000">
            <a:off x="4495800" y="4229100"/>
            <a:ext cx="3810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63498" name="AutoShape 10"/>
          <p:cNvCxnSpPr>
            <a:cxnSpLocks noChangeShapeType="1"/>
            <a:stCxn id="63492" idx="2"/>
            <a:endCxn id="63495" idx="0"/>
          </p:cNvCxnSpPr>
          <p:nvPr/>
        </p:nvCxnSpPr>
        <p:spPr bwMode="auto">
          <a:xfrm rot="16200000" flipH="1">
            <a:off x="5791200" y="2933700"/>
            <a:ext cx="381000" cy="25908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63499" name="Rectangle 11"/>
          <p:cNvSpPr>
            <a:spLocks noChangeArrowheads="1"/>
          </p:cNvSpPr>
          <p:nvPr/>
        </p:nvSpPr>
        <p:spPr bwMode="auto">
          <a:xfrm>
            <a:off x="2590800" y="5257800"/>
            <a:ext cx="1447800" cy="381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sz="2000">
                <a:latin typeface="Arial" charset="0"/>
              </a:rPr>
              <a:t>Usine B1</a:t>
            </a:r>
          </a:p>
        </p:txBody>
      </p:sp>
      <p:sp>
        <p:nvSpPr>
          <p:cNvPr id="63500" name="Rectangle 12"/>
          <p:cNvSpPr>
            <a:spLocks noChangeArrowheads="1"/>
          </p:cNvSpPr>
          <p:nvPr/>
        </p:nvSpPr>
        <p:spPr bwMode="auto">
          <a:xfrm>
            <a:off x="5105400" y="5257800"/>
            <a:ext cx="1447800" cy="381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sz="2000">
                <a:latin typeface="Arial" charset="0"/>
              </a:rPr>
              <a:t>Entrepôt B2</a:t>
            </a:r>
          </a:p>
        </p:txBody>
      </p:sp>
      <p:cxnSp>
        <p:nvCxnSpPr>
          <p:cNvPr id="63501" name="AutoShape 13"/>
          <p:cNvCxnSpPr>
            <a:cxnSpLocks noChangeShapeType="1"/>
            <a:stCxn id="63494" idx="2"/>
            <a:endCxn id="63499" idx="0"/>
          </p:cNvCxnSpPr>
          <p:nvPr/>
        </p:nvCxnSpPr>
        <p:spPr bwMode="auto">
          <a:xfrm rot="5400000">
            <a:off x="3771900" y="4343400"/>
            <a:ext cx="457200" cy="13716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63502" name="AutoShape 14"/>
          <p:cNvCxnSpPr>
            <a:cxnSpLocks noChangeShapeType="1"/>
            <a:stCxn id="63494" idx="2"/>
            <a:endCxn id="63500" idx="0"/>
          </p:cNvCxnSpPr>
          <p:nvPr/>
        </p:nvCxnSpPr>
        <p:spPr bwMode="auto">
          <a:xfrm rot="16200000" flipH="1">
            <a:off x="5029200" y="4457700"/>
            <a:ext cx="457200" cy="11430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2D788-53F1-4FBE-8586-AA98D6A234B6}" type="datetime1">
              <a:rPr lang="fr-FR"/>
              <a:pPr/>
              <a:t>22/11/2015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© Gérard Baglin, 1998-2008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8E401-B519-4BE9-A814-4DC31A76F31B}" type="slidenum">
              <a:rPr lang="fr-FR"/>
              <a:pPr/>
              <a:t>3</a:t>
            </a:fld>
            <a:endParaRPr lang="fr-FR"/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Fabricant / Distributeur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80772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/>
              <a:t>Un produit d’un </a:t>
            </a:r>
            <a:r>
              <a:rPr lang="fr-FR">
                <a:solidFill>
                  <a:srgbClr val="009900"/>
                </a:solidFill>
              </a:rPr>
              <a:t>fabricant</a:t>
            </a:r>
            <a:r>
              <a:rPr lang="fr-FR"/>
              <a:t> peut être approvisionné auprès de plusieurs </a:t>
            </a:r>
            <a:r>
              <a:rPr lang="fr-FR">
                <a:solidFill>
                  <a:srgbClr val="009900"/>
                </a:solidFill>
              </a:rPr>
              <a:t>distributeurs</a:t>
            </a:r>
          </a:p>
          <a:p>
            <a:pPr>
              <a:lnSpc>
                <a:spcPct val="90000"/>
              </a:lnSpc>
            </a:pPr>
            <a:r>
              <a:rPr lang="fr-FR"/>
              <a:t>Produit identifié par la référence du fabricant</a:t>
            </a:r>
          </a:p>
          <a:p>
            <a:pPr lvl="1">
              <a:lnSpc>
                <a:spcPct val="90000"/>
              </a:lnSpc>
            </a:pPr>
            <a:r>
              <a:rPr lang="fr-FR"/>
              <a:t>(mais possède aussi un numéro chez chaque distributeur)</a:t>
            </a:r>
          </a:p>
          <a:p>
            <a:pPr>
              <a:lnSpc>
                <a:spcPct val="90000"/>
              </a:lnSpc>
            </a:pPr>
            <a:r>
              <a:rPr lang="fr-FR"/>
              <a:t>Gérer les équivalents fournisseurs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4B518-5647-4A91-B10E-BDDD7D15577C}" type="datetime1">
              <a:rPr lang="fr-FR"/>
              <a:pPr/>
              <a:t>22/11/2015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© Gérard Baglin, 1998-2008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71B88-270A-430C-9256-42C198E81334}" type="slidenum">
              <a:rPr lang="fr-FR"/>
              <a:pPr/>
              <a:t>4</a:t>
            </a:fld>
            <a:endParaRPr lang="fr-FR"/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152400"/>
            <a:ext cx="7772400" cy="1143000"/>
          </a:xfrm>
        </p:spPr>
        <p:txBody>
          <a:bodyPr/>
          <a:lstStyle/>
          <a:p>
            <a:r>
              <a:rPr lang="fr-FR"/>
              <a:t>Les demandes de prix</a:t>
            </a:r>
            <a:br>
              <a:rPr lang="fr-FR"/>
            </a:br>
            <a:r>
              <a:rPr lang="fr-FR"/>
              <a:t> / Appel d’offres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514600"/>
            <a:ext cx="7772400" cy="3581400"/>
          </a:xfrm>
        </p:spPr>
        <p:txBody>
          <a:bodyPr/>
          <a:lstStyle/>
          <a:p>
            <a:r>
              <a:rPr lang="fr-FR"/>
              <a:t>Consultation de plusieurs fournisseurs pour une fourniture</a:t>
            </a:r>
          </a:p>
          <a:p>
            <a:r>
              <a:rPr lang="fr-FR"/>
              <a:t>Demande de prix : « commande fictive »</a:t>
            </a:r>
          </a:p>
          <a:p>
            <a:r>
              <a:rPr lang="fr-FR"/>
              <a:t>Relance des réponses aux appels d’offre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F667C-1E7D-49A0-B0CE-75196B74957A}" type="datetime1">
              <a:rPr lang="fr-FR"/>
              <a:pPr/>
              <a:t>22/11/2015</a:t>
            </a:fld>
            <a:endParaRPr lang="fr-FR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© Gérard Baglin, 1998-2008</a:t>
            </a:r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07EA5-8294-48F6-99EC-8155A96E201F}" type="slidenum">
              <a:rPr lang="fr-FR"/>
              <a:pPr/>
              <a:t>5</a:t>
            </a:fld>
            <a:endParaRPr lang="fr-FR"/>
          </a:p>
        </p:txBody>
      </p:sp>
      <p:graphicFrame>
        <p:nvGraphicFramePr>
          <p:cNvPr id="67596" name="Object 12"/>
          <p:cNvGraphicFramePr>
            <a:graphicFrameLocks noChangeAspect="1"/>
          </p:cNvGraphicFramePr>
          <p:nvPr>
            <p:ph idx="1"/>
          </p:nvPr>
        </p:nvGraphicFramePr>
        <p:xfrm>
          <a:off x="2124075" y="1557338"/>
          <a:ext cx="5649913" cy="4570412"/>
        </p:xfrm>
        <a:graphic>
          <a:graphicData uri="http://schemas.openxmlformats.org/presentationml/2006/ole">
            <p:oleObj spid="_x0000_s67596" name="Paint Shop Pro Image" r:id="rId3" imgW="8068293" imgH="6526829" progId="PaintShopPro">
              <p:embed/>
            </p:oleObj>
          </a:graphicData>
        </a:graphic>
      </p:graphicFrame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La gestion des fournisseurs</a:t>
            </a:r>
          </a:p>
        </p:txBody>
      </p:sp>
      <p:sp>
        <p:nvSpPr>
          <p:cNvPr id="67588" name="AutoShape 4"/>
          <p:cNvSpPr>
            <a:spLocks noChangeArrowheads="1"/>
          </p:cNvSpPr>
          <p:nvPr/>
        </p:nvSpPr>
        <p:spPr bwMode="auto">
          <a:xfrm>
            <a:off x="6372225" y="2997200"/>
            <a:ext cx="2057400" cy="914400"/>
          </a:xfrm>
          <a:prstGeom prst="wedgeRoundRectCallout">
            <a:avLst>
              <a:gd name="adj1" fmla="val -81792"/>
              <a:gd name="adj2" fmla="val -21005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sz="2000">
                <a:latin typeface="Arial" charset="0"/>
              </a:rPr>
              <a:t>Informations</a:t>
            </a:r>
          </a:p>
          <a:p>
            <a:pPr algn="ctr"/>
            <a:r>
              <a:rPr lang="fr-FR" sz="2000">
                <a:latin typeface="Arial" charset="0"/>
              </a:rPr>
              <a:t>complémentaires</a:t>
            </a:r>
          </a:p>
        </p:txBody>
      </p:sp>
      <p:sp>
        <p:nvSpPr>
          <p:cNvPr id="67589" name="AutoShape 5"/>
          <p:cNvSpPr>
            <a:spLocks noChangeArrowheads="1"/>
          </p:cNvSpPr>
          <p:nvPr/>
        </p:nvSpPr>
        <p:spPr bwMode="auto">
          <a:xfrm>
            <a:off x="1476375" y="4724400"/>
            <a:ext cx="1371600" cy="762000"/>
          </a:xfrm>
          <a:prstGeom prst="wedgeRoundRectCallout">
            <a:avLst>
              <a:gd name="adj1" fmla="val 95139"/>
              <a:gd name="adj2" fmla="val -107083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sz="2000">
                <a:latin typeface="Arial" charset="0"/>
              </a:rPr>
              <a:t>Acheteur</a:t>
            </a:r>
          </a:p>
        </p:txBody>
      </p:sp>
      <p:sp>
        <p:nvSpPr>
          <p:cNvPr id="67590" name="AutoShape 6"/>
          <p:cNvSpPr>
            <a:spLocks noChangeArrowheads="1"/>
          </p:cNvSpPr>
          <p:nvPr/>
        </p:nvSpPr>
        <p:spPr bwMode="auto">
          <a:xfrm>
            <a:off x="6659563" y="2060575"/>
            <a:ext cx="1600200" cy="762000"/>
          </a:xfrm>
          <a:prstGeom prst="wedgeRoundRectCallout">
            <a:avLst>
              <a:gd name="adj1" fmla="val -102282"/>
              <a:gd name="adj2" fmla="val -69167"/>
              <a:gd name="adj3" fmla="val 16667"/>
            </a:avLst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sz="2000">
                <a:latin typeface="Arial" charset="0"/>
              </a:rPr>
              <a:t>Relation</a:t>
            </a:r>
          </a:p>
          <a:p>
            <a:pPr algn="ctr"/>
            <a:r>
              <a:rPr lang="fr-FR" sz="2000">
                <a:latin typeface="Arial" charset="0"/>
              </a:rPr>
              <a:t>EDI</a:t>
            </a:r>
          </a:p>
        </p:txBody>
      </p:sp>
      <p:sp>
        <p:nvSpPr>
          <p:cNvPr id="67595" name="AutoShape 11"/>
          <p:cNvSpPr>
            <a:spLocks noChangeArrowheads="1"/>
          </p:cNvSpPr>
          <p:nvPr/>
        </p:nvSpPr>
        <p:spPr bwMode="auto">
          <a:xfrm>
            <a:off x="4716463" y="5229225"/>
            <a:ext cx="2057400" cy="914400"/>
          </a:xfrm>
          <a:prstGeom prst="wedgeRoundRectCallout">
            <a:avLst>
              <a:gd name="adj1" fmla="val -55477"/>
              <a:gd name="adj2" fmla="val -83162"/>
              <a:gd name="adj3" fmla="val 16667"/>
            </a:avLst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fr-FR"/>
              <a:t>Informations comptables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F9CF0-F9D7-4DB7-A5F8-8DAD65CE994C}" type="datetime1">
              <a:rPr lang="fr-FR"/>
              <a:pPr/>
              <a:t>22/11/2015</a:t>
            </a:fld>
            <a:endParaRPr lang="fr-FR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© Gérard Baglin, 1998-2008</a:t>
            </a:r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1B60D-BF40-4FC8-AA9E-2BC4F9082E19}" type="slidenum">
              <a:rPr lang="fr-FR"/>
              <a:pPr/>
              <a:t>6</a:t>
            </a:fld>
            <a:endParaRPr lang="fr-FR"/>
          </a:p>
        </p:txBody>
      </p:sp>
      <p:graphicFrame>
        <p:nvGraphicFramePr>
          <p:cNvPr id="74762" name="Object 10"/>
          <p:cNvGraphicFramePr>
            <a:graphicFrameLocks noChangeAspect="1"/>
          </p:cNvGraphicFramePr>
          <p:nvPr>
            <p:ph idx="1"/>
          </p:nvPr>
        </p:nvGraphicFramePr>
        <p:xfrm>
          <a:off x="827088" y="1484313"/>
          <a:ext cx="5657850" cy="4645025"/>
        </p:xfrm>
        <a:graphic>
          <a:graphicData uri="http://schemas.openxmlformats.org/presentationml/2006/ole">
            <p:oleObj spid="_x0000_s74762" name="Paint Shop Pro Image" r:id="rId3" imgW="8068293" imgH="6624390" progId="PaintShopPro">
              <p:embed/>
            </p:oleObj>
          </a:graphicData>
        </a:graphic>
      </p:graphicFrame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Le catalogue fournisseur</a:t>
            </a:r>
          </a:p>
        </p:txBody>
      </p:sp>
      <p:sp>
        <p:nvSpPr>
          <p:cNvPr id="74757" name="AutoShape 5"/>
          <p:cNvSpPr>
            <a:spLocks noChangeArrowheads="1"/>
          </p:cNvSpPr>
          <p:nvPr/>
        </p:nvSpPr>
        <p:spPr bwMode="auto">
          <a:xfrm>
            <a:off x="7010400" y="1600200"/>
            <a:ext cx="1905000" cy="1143000"/>
          </a:xfrm>
          <a:prstGeom prst="wedgeRoundRectCallout">
            <a:avLst>
              <a:gd name="adj1" fmla="val -262500"/>
              <a:gd name="adj2" fmla="val 2680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fr-FR" sz="2000">
                <a:latin typeface="Arial" charset="0"/>
              </a:rPr>
              <a:t>Unité de gestion</a:t>
            </a:r>
          </a:p>
          <a:p>
            <a:pPr algn="ctr"/>
            <a:r>
              <a:rPr lang="fr-FR" sz="2000" b="1">
                <a:latin typeface="Arial" charset="0"/>
              </a:rPr>
              <a:t>interne</a:t>
            </a:r>
          </a:p>
        </p:txBody>
      </p:sp>
      <p:sp>
        <p:nvSpPr>
          <p:cNvPr id="74758" name="AutoShape 6"/>
          <p:cNvSpPr>
            <a:spLocks noChangeArrowheads="1"/>
          </p:cNvSpPr>
          <p:nvPr/>
        </p:nvSpPr>
        <p:spPr bwMode="auto">
          <a:xfrm>
            <a:off x="6934200" y="3962400"/>
            <a:ext cx="1981200" cy="1143000"/>
          </a:xfrm>
          <a:prstGeom prst="wedgeRoundRectCallout">
            <a:avLst>
              <a:gd name="adj1" fmla="val -250162"/>
              <a:gd name="adj2" fmla="val -136111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fr-FR" sz="2000">
                <a:latin typeface="Arial" charset="0"/>
              </a:rPr>
              <a:t>Unité d’achat</a:t>
            </a:r>
          </a:p>
          <a:p>
            <a:pPr algn="ctr"/>
            <a:r>
              <a:rPr lang="fr-FR" sz="2000">
                <a:latin typeface="Arial" charset="0"/>
              </a:rPr>
              <a:t>et coefficient</a:t>
            </a:r>
          </a:p>
          <a:p>
            <a:pPr algn="ctr"/>
            <a:r>
              <a:rPr lang="fr-FR" sz="2000">
                <a:latin typeface="Arial" charset="0"/>
              </a:rPr>
              <a:t>de conversion</a:t>
            </a:r>
            <a:endParaRPr lang="fr-FR" sz="2000" b="1">
              <a:latin typeface="Arial" charset="0"/>
            </a:endParaRPr>
          </a:p>
        </p:txBody>
      </p:sp>
      <p:sp>
        <p:nvSpPr>
          <p:cNvPr id="74759" name="AutoShape 7"/>
          <p:cNvSpPr>
            <a:spLocks noChangeArrowheads="1"/>
          </p:cNvSpPr>
          <p:nvPr/>
        </p:nvSpPr>
        <p:spPr bwMode="auto">
          <a:xfrm>
            <a:off x="7010400" y="2895600"/>
            <a:ext cx="1905000" cy="914400"/>
          </a:xfrm>
          <a:prstGeom prst="wedgeRoundRectCallout">
            <a:avLst>
              <a:gd name="adj1" fmla="val -221500"/>
              <a:gd name="adj2" fmla="val -6337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fr-FR" sz="2000">
                <a:latin typeface="Arial" charset="0"/>
              </a:rPr>
              <a:t>N° article chez le fournisseur</a:t>
            </a:r>
          </a:p>
        </p:txBody>
      </p:sp>
      <p:sp>
        <p:nvSpPr>
          <p:cNvPr id="74760" name="AutoShape 8"/>
          <p:cNvSpPr>
            <a:spLocks noChangeArrowheads="1"/>
          </p:cNvSpPr>
          <p:nvPr/>
        </p:nvSpPr>
        <p:spPr bwMode="auto">
          <a:xfrm>
            <a:off x="3048000" y="4800600"/>
            <a:ext cx="3200400" cy="914400"/>
          </a:xfrm>
          <a:prstGeom prst="wedgeRoundRectCallout">
            <a:avLst>
              <a:gd name="adj1" fmla="val -52181"/>
              <a:gd name="adj2" fmla="val -116319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fr-FR" sz="2000">
                <a:latin typeface="Arial" charset="0"/>
              </a:rPr>
              <a:t>Conditionnement</a:t>
            </a:r>
          </a:p>
          <a:p>
            <a:pPr algn="ctr"/>
            <a:r>
              <a:rPr lang="fr-FR" sz="2000">
                <a:latin typeface="Arial" charset="0"/>
              </a:rPr>
              <a:t>(multiple de quantité)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8C9BA-4DE3-4F44-8C87-152BE49EFDBB}" type="datetime1">
              <a:rPr lang="fr-FR"/>
              <a:pPr/>
              <a:t>22/11/2015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© Gérard Baglin, 1998-2008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E4130-A347-4D95-9A8C-AFB3C28F5ACB}" type="slidenum">
              <a:rPr lang="fr-FR"/>
              <a:pPr/>
              <a:t>7</a:t>
            </a:fld>
            <a:endParaRPr lang="fr-FR"/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91600" cy="1143000"/>
          </a:xfrm>
        </p:spPr>
        <p:txBody>
          <a:bodyPr/>
          <a:lstStyle/>
          <a:p>
            <a:r>
              <a:rPr lang="fr-FR"/>
              <a:t>Les commandes fournisseurs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fr-FR">
                <a:solidFill>
                  <a:srgbClr val="000099"/>
                </a:solidFill>
              </a:rPr>
              <a:t>Deux types de commande :</a:t>
            </a:r>
          </a:p>
          <a:p>
            <a:pPr lvl="1">
              <a:lnSpc>
                <a:spcPct val="90000"/>
              </a:lnSpc>
            </a:pPr>
            <a:r>
              <a:rPr lang="fr-FR"/>
              <a:t>commande </a:t>
            </a:r>
            <a:r>
              <a:rPr lang="fr-FR">
                <a:solidFill>
                  <a:srgbClr val="009900"/>
                </a:solidFill>
              </a:rPr>
              <a:t>fermée</a:t>
            </a:r>
          </a:p>
          <a:p>
            <a:pPr lvl="2">
              <a:lnSpc>
                <a:spcPct val="90000"/>
              </a:lnSpc>
            </a:pPr>
            <a:r>
              <a:rPr lang="fr-FR"/>
              <a:t>commande ponctuelle</a:t>
            </a:r>
          </a:p>
          <a:p>
            <a:pPr lvl="2">
              <a:lnSpc>
                <a:spcPct val="90000"/>
              </a:lnSpc>
            </a:pPr>
            <a:r>
              <a:rPr lang="fr-FR"/>
              <a:t>soldée quand tout est livré</a:t>
            </a:r>
          </a:p>
          <a:p>
            <a:pPr lvl="1">
              <a:lnSpc>
                <a:spcPct val="90000"/>
              </a:lnSpc>
            </a:pPr>
            <a:r>
              <a:rPr lang="fr-FR"/>
              <a:t>commande </a:t>
            </a:r>
            <a:r>
              <a:rPr lang="fr-FR">
                <a:solidFill>
                  <a:srgbClr val="009900"/>
                </a:solidFill>
              </a:rPr>
              <a:t>ouverte</a:t>
            </a:r>
          </a:p>
          <a:p>
            <a:pPr lvl="2">
              <a:lnSpc>
                <a:spcPct val="90000"/>
              </a:lnSpc>
            </a:pPr>
            <a:r>
              <a:rPr lang="fr-FR"/>
              <a:t>convention de fourniture d’articles pour une période définie dans des conditions déterminées</a:t>
            </a:r>
            <a:br>
              <a:rPr lang="fr-FR"/>
            </a:br>
            <a:r>
              <a:rPr lang="fr-FR"/>
              <a:t>(prévision de volume, prix, …)</a:t>
            </a:r>
          </a:p>
          <a:p>
            <a:pPr lvl="2">
              <a:lnSpc>
                <a:spcPct val="90000"/>
              </a:lnSpc>
            </a:pPr>
            <a:r>
              <a:rPr lang="fr-FR"/>
              <a:t>appel de livraison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B9A16-468E-4452-9D57-F9327B6BCC1C}" type="datetime1">
              <a:rPr lang="fr-FR"/>
              <a:pPr/>
              <a:t>22/11/2015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© Gérard Baglin, 1998-2008</a:t>
            </a: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FC78D-B386-446E-86D1-2FC3DF664912}" type="slidenum">
              <a:rPr lang="fr-FR"/>
              <a:pPr/>
              <a:t>8</a:t>
            </a:fld>
            <a:endParaRPr lang="fr-FR"/>
          </a:p>
        </p:txBody>
      </p:sp>
      <p:graphicFrame>
        <p:nvGraphicFramePr>
          <p:cNvPr id="70669" name="Object 13"/>
          <p:cNvGraphicFramePr>
            <a:graphicFrameLocks noChangeAspect="1"/>
          </p:cNvGraphicFramePr>
          <p:nvPr>
            <p:ph idx="1"/>
          </p:nvPr>
        </p:nvGraphicFramePr>
        <p:xfrm>
          <a:off x="684213" y="1268413"/>
          <a:ext cx="5657850" cy="4645025"/>
        </p:xfrm>
        <a:graphic>
          <a:graphicData uri="http://schemas.openxmlformats.org/presentationml/2006/ole">
            <p:oleObj spid="_x0000_s70669" name="Paint Shop Pro Image" r:id="rId3" imgW="8068293" imgH="6624390" progId="PaintShopPro">
              <p:embed/>
            </p:oleObj>
          </a:graphicData>
        </a:graphic>
      </p:graphicFrame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La commande ouverte</a:t>
            </a:r>
          </a:p>
        </p:txBody>
      </p:sp>
      <p:sp>
        <p:nvSpPr>
          <p:cNvPr id="70660" name="AutoShape 4"/>
          <p:cNvSpPr>
            <a:spLocks noChangeArrowheads="1"/>
          </p:cNvSpPr>
          <p:nvPr/>
        </p:nvSpPr>
        <p:spPr bwMode="auto">
          <a:xfrm>
            <a:off x="6516688" y="3644900"/>
            <a:ext cx="2133600" cy="914400"/>
          </a:xfrm>
          <a:prstGeom prst="wedgeRoundRectCallout">
            <a:avLst>
              <a:gd name="adj1" fmla="val -208037"/>
              <a:gd name="adj2" fmla="val -142708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sz="2000">
                <a:latin typeface="Arial" charset="0"/>
              </a:rPr>
              <a:t>Ne porte que </a:t>
            </a:r>
            <a:br>
              <a:rPr lang="fr-FR" sz="2000">
                <a:latin typeface="Arial" charset="0"/>
              </a:rPr>
            </a:br>
            <a:r>
              <a:rPr lang="fr-FR" sz="2000">
                <a:latin typeface="Arial" charset="0"/>
              </a:rPr>
              <a:t>sur un seul article</a:t>
            </a:r>
          </a:p>
        </p:txBody>
      </p:sp>
      <p:sp>
        <p:nvSpPr>
          <p:cNvPr id="70661" name="AutoShape 5"/>
          <p:cNvSpPr>
            <a:spLocks noChangeArrowheads="1"/>
          </p:cNvSpPr>
          <p:nvPr/>
        </p:nvSpPr>
        <p:spPr bwMode="auto">
          <a:xfrm>
            <a:off x="6781800" y="1447800"/>
            <a:ext cx="2133600" cy="838200"/>
          </a:xfrm>
          <a:prstGeom prst="wedgeRoundRectCallout">
            <a:avLst>
              <a:gd name="adj1" fmla="val -216889"/>
              <a:gd name="adj2" fmla="val 1685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sz="2000">
                <a:latin typeface="Arial" charset="0"/>
              </a:rPr>
              <a:t>Choix du type</a:t>
            </a:r>
          </a:p>
          <a:p>
            <a:pPr algn="ctr"/>
            <a:r>
              <a:rPr lang="fr-FR" sz="2000">
                <a:latin typeface="Arial" charset="0"/>
              </a:rPr>
              <a:t>de commande</a:t>
            </a:r>
          </a:p>
        </p:txBody>
      </p:sp>
      <p:sp>
        <p:nvSpPr>
          <p:cNvPr id="70662" name="Text Box 6"/>
          <p:cNvSpPr txBox="1">
            <a:spLocks noChangeArrowheads="1"/>
          </p:cNvSpPr>
          <p:nvPr/>
        </p:nvSpPr>
        <p:spPr bwMode="auto">
          <a:xfrm>
            <a:off x="469900" y="6003925"/>
            <a:ext cx="8134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fr-FR" sz="2000" b="1">
                <a:solidFill>
                  <a:srgbClr val="009900"/>
                </a:solidFill>
                <a:latin typeface="Arial" charset="0"/>
              </a:rPr>
              <a:t>Comporte à la fois des lignes prévisionnelles et des lignes fermes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74CC-C124-4038-B65D-B790E6BA35E8}" type="datetime1">
              <a:rPr lang="fr-FR"/>
              <a:pPr/>
              <a:t>22/11/2015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© Gérard Baglin, 1998-2008</a:t>
            </a: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ED024-E45A-4063-8D4E-595D1F708F8C}" type="slidenum">
              <a:rPr lang="fr-FR"/>
              <a:pPr/>
              <a:t>9</a:t>
            </a:fld>
            <a:endParaRPr lang="fr-FR"/>
          </a:p>
        </p:txBody>
      </p:sp>
      <p:graphicFrame>
        <p:nvGraphicFramePr>
          <p:cNvPr id="71692" name="Object 12"/>
          <p:cNvGraphicFramePr>
            <a:graphicFrameLocks noChangeAspect="1"/>
          </p:cNvGraphicFramePr>
          <p:nvPr>
            <p:ph idx="1"/>
          </p:nvPr>
        </p:nvGraphicFramePr>
        <p:xfrm>
          <a:off x="2195513" y="1268413"/>
          <a:ext cx="5657850" cy="4645025"/>
        </p:xfrm>
        <a:graphic>
          <a:graphicData uri="http://schemas.openxmlformats.org/presentationml/2006/ole">
            <p:oleObj spid="_x0000_s71692" name="Paint Shop Pro Image" r:id="rId3" imgW="8068293" imgH="6624390" progId="PaintShopPro">
              <p:embed/>
            </p:oleObj>
          </a:graphicData>
        </a:graphic>
      </p:graphicFrame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447088" cy="1143000"/>
          </a:xfrm>
        </p:spPr>
        <p:txBody>
          <a:bodyPr/>
          <a:lstStyle/>
          <a:p>
            <a:r>
              <a:rPr lang="fr-FR"/>
              <a:t>La ligne de commande ouverte</a:t>
            </a:r>
          </a:p>
        </p:txBody>
      </p:sp>
      <p:sp>
        <p:nvSpPr>
          <p:cNvPr id="71684" name="AutoShape 4"/>
          <p:cNvSpPr>
            <a:spLocks noChangeArrowheads="1"/>
          </p:cNvSpPr>
          <p:nvPr/>
        </p:nvSpPr>
        <p:spPr bwMode="auto">
          <a:xfrm>
            <a:off x="323850" y="3429000"/>
            <a:ext cx="1600200" cy="838200"/>
          </a:xfrm>
          <a:prstGeom prst="wedgeRoundRectCallout">
            <a:avLst>
              <a:gd name="adj1" fmla="val 76093"/>
              <a:gd name="adj2" fmla="val -161551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sz="2000">
                <a:latin typeface="Arial" charset="0"/>
              </a:rPr>
              <a:t>Validation</a:t>
            </a:r>
          </a:p>
          <a:p>
            <a:pPr algn="ctr"/>
            <a:r>
              <a:rPr lang="fr-FR" sz="2000">
                <a:latin typeface="Arial" charset="0"/>
              </a:rPr>
              <a:t>par ligne</a:t>
            </a:r>
          </a:p>
        </p:txBody>
      </p:sp>
      <p:sp>
        <p:nvSpPr>
          <p:cNvPr id="71685" name="Text Box 5"/>
          <p:cNvSpPr txBox="1">
            <a:spLocks noChangeArrowheads="1"/>
          </p:cNvSpPr>
          <p:nvPr/>
        </p:nvSpPr>
        <p:spPr bwMode="auto">
          <a:xfrm>
            <a:off x="2484438" y="6092825"/>
            <a:ext cx="5118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fr-FR" sz="2000" b="1">
                <a:solidFill>
                  <a:srgbClr val="000099"/>
                </a:solidFill>
                <a:latin typeface="Arial" charset="0"/>
              </a:rPr>
              <a:t>Une ligne ferme est un</a:t>
            </a:r>
            <a:r>
              <a:rPr lang="fr-FR" sz="2000" b="1">
                <a:solidFill>
                  <a:schemeClr val="bg1"/>
                </a:solidFill>
                <a:latin typeface="Arial" charset="0"/>
              </a:rPr>
              <a:t> </a:t>
            </a:r>
            <a:r>
              <a:rPr lang="fr-FR" sz="2000" b="1">
                <a:solidFill>
                  <a:srgbClr val="009900"/>
                </a:solidFill>
                <a:latin typeface="Arial" charset="0"/>
              </a:rPr>
              <a:t>appel de livraison</a:t>
            </a:r>
          </a:p>
        </p:txBody>
      </p:sp>
      <p:sp>
        <p:nvSpPr>
          <p:cNvPr id="71687" name="AutoShape 7"/>
          <p:cNvSpPr>
            <a:spLocks noChangeArrowheads="1"/>
          </p:cNvSpPr>
          <p:nvPr/>
        </p:nvSpPr>
        <p:spPr bwMode="auto">
          <a:xfrm>
            <a:off x="7086600" y="3886200"/>
            <a:ext cx="1371600" cy="990600"/>
          </a:xfrm>
          <a:prstGeom prst="wedgeRoundRectCallout">
            <a:avLst>
              <a:gd name="adj1" fmla="val -226042"/>
              <a:gd name="adj2" fmla="val -207852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sz="2000">
                <a:latin typeface="Arial" charset="0"/>
              </a:rPr>
              <a:t>Conversion</a:t>
            </a:r>
          </a:p>
          <a:p>
            <a:pPr algn="ctr"/>
            <a:r>
              <a:rPr lang="fr-FR" sz="2000">
                <a:latin typeface="Arial" charset="0"/>
              </a:rPr>
              <a:t>d’unité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site00">
  <a:themeElements>
    <a:clrScheme name="Visite00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Visite00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Visite0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site00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site00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site00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site00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site00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site00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D:\Prelude6\Diaporamas\Visite\Visite00.ppt</Template>
  <TotalTime>2270</TotalTime>
  <Words>394</Words>
  <Application>Microsoft Office PowerPoint</Application>
  <PresentationFormat>Affichage à l'écran (4:3)</PresentationFormat>
  <Paragraphs>124</Paragraphs>
  <Slides>15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0" baseType="lpstr">
      <vt:lpstr>Arial</vt:lpstr>
      <vt:lpstr>Tahoma</vt:lpstr>
      <vt:lpstr>Times New Roman</vt:lpstr>
      <vt:lpstr>Visite00</vt:lpstr>
      <vt:lpstr>Paint Shop Pro Image</vt:lpstr>
      <vt:lpstr>Prelude 7 ERP</vt:lpstr>
      <vt:lpstr>La gestion des fournisseurs</vt:lpstr>
      <vt:lpstr>Fabricant / Distributeur</vt:lpstr>
      <vt:lpstr>Les demandes de prix  / Appel d’offres</vt:lpstr>
      <vt:lpstr>La gestion des fournisseurs</vt:lpstr>
      <vt:lpstr>Le catalogue fournisseur</vt:lpstr>
      <vt:lpstr>Les commandes fournisseurs</vt:lpstr>
      <vt:lpstr>La commande ouverte</vt:lpstr>
      <vt:lpstr>La ligne de commande ouverte</vt:lpstr>
      <vt:lpstr>Engagements</vt:lpstr>
      <vt:lpstr>La gestion des retours fournisseurs</vt:lpstr>
      <vt:lpstr>La gestion des incidents fournisseurs</vt:lpstr>
      <vt:lpstr>Les bordereaux de réception</vt:lpstr>
      <vt:lpstr>Les statistiques d’achat</vt:lpstr>
      <vt:lpstr>Suivi des fournisseurs</vt:lpstr>
    </vt:vector>
  </TitlesOfParts>
  <Company>Groupe HEC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Aucun titre de diapositive</dc:title>
  <dc:creator>Gérard Baglin</dc:creator>
  <cp:lastModifiedBy>GERARD</cp:lastModifiedBy>
  <cp:revision>105</cp:revision>
  <cp:lastPrinted>1998-04-23T12:49:58Z</cp:lastPrinted>
  <dcterms:created xsi:type="dcterms:W3CDTF">1998-05-11T18:11:41Z</dcterms:created>
  <dcterms:modified xsi:type="dcterms:W3CDTF">2015-11-22T09:50:51Z</dcterms:modified>
</cp:coreProperties>
</file>