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88" r:id="rId2"/>
    <p:sldId id="325" r:id="rId3"/>
    <p:sldId id="300" r:id="rId4"/>
    <p:sldId id="289" r:id="rId5"/>
    <p:sldId id="290" r:id="rId6"/>
    <p:sldId id="303" r:id="rId7"/>
    <p:sldId id="302" r:id="rId8"/>
    <p:sldId id="304" r:id="rId9"/>
    <p:sldId id="301" r:id="rId10"/>
    <p:sldId id="291" r:id="rId11"/>
    <p:sldId id="292" r:id="rId12"/>
    <p:sldId id="314" r:id="rId13"/>
    <p:sldId id="293" r:id="rId14"/>
    <p:sldId id="294" r:id="rId15"/>
    <p:sldId id="305" r:id="rId16"/>
    <p:sldId id="297" r:id="rId17"/>
    <p:sldId id="295" r:id="rId18"/>
    <p:sldId id="306" r:id="rId19"/>
    <p:sldId id="271" r:id="rId20"/>
    <p:sldId id="299" r:id="rId21"/>
    <p:sldId id="307" r:id="rId22"/>
    <p:sldId id="308" r:id="rId23"/>
    <p:sldId id="311" r:id="rId24"/>
    <p:sldId id="296" r:id="rId25"/>
    <p:sldId id="276" r:id="rId26"/>
    <p:sldId id="263" r:id="rId27"/>
    <p:sldId id="309" r:id="rId28"/>
    <p:sldId id="298" r:id="rId29"/>
    <p:sldId id="262" r:id="rId30"/>
    <p:sldId id="259" r:id="rId31"/>
    <p:sldId id="310" r:id="rId32"/>
    <p:sldId id="315" r:id="rId33"/>
    <p:sldId id="316" r:id="rId34"/>
    <p:sldId id="317" r:id="rId35"/>
    <p:sldId id="319" r:id="rId36"/>
    <p:sldId id="313" r:id="rId37"/>
    <p:sldId id="321" r:id="rId38"/>
    <p:sldId id="323" r:id="rId39"/>
    <p:sldId id="312" r:id="rId40"/>
    <p:sldId id="320" r:id="rId41"/>
    <p:sldId id="322" r:id="rId42"/>
    <p:sldId id="32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FFFF00"/>
    <a:srgbClr val="000099"/>
    <a:srgbClr val="FF9933"/>
    <a:srgbClr val="FF99FF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AC5A910-4B43-489F-BB4B-DE866842488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DE92F58-B3C0-42F5-AC26-2510951039C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C9A24-614E-4506-A6C3-D28FA44D6763}" type="slidenum">
              <a:rPr lang="fr-FR"/>
              <a:pPr/>
              <a:t>2</a:t>
            </a:fld>
            <a:endParaRPr lang="fr-FR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97E4A-D3F8-4F3C-BCCA-74AAE817433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404E6-2980-40BB-A8CB-A5E66A6DB72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B8C34-AB48-469F-8E1F-B50076A8D51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5ECEE-3CAD-41A4-A2E1-C0ED785E2C8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4C4D9-0BE0-413A-8273-A4BCCBC57CB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FEF0-B884-4AEC-B1ED-8E80F6BE80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5C12A-74D2-4118-A72F-944DA18553D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0BB6-3BD3-492C-BA1D-CFE219A9EE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CB2B1-D090-404E-B40E-9FB953EB131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E8A5-E8C6-4DAD-A593-94E654B593A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DFA21-1DDC-4CC8-8CCA-31965A54C3D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ABC18-573C-4570-8AEF-2D7177AFE1C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3FDB9-F58C-4BAE-8608-8F7B908E429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7D3AF-026B-4291-9066-244CF6232CB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14EFD-2992-453D-BEAD-833A94C2BB6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9679B-8B75-4E56-898B-D8CA7DCD8D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71FDB-DFF5-4698-93D3-A7824B22520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653D-3C87-406C-A27C-95D693524F1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FF694-7FA1-4133-A6D2-F0E1738E819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FF42D-5574-4A91-86A4-920A83D87F1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CF133-72E9-4CAA-B3E6-E4564AD5B41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560AC-946A-44A0-B976-12574CC68E7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5A0490-1821-4BDA-8DAE-C5F2D301F2A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E3CB57-AF40-408A-9B32-76D790A0C8D5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213E-F530-4BB0-9D71-DDEDD73F324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EB7B-0631-4342-BD64-299139FBA2FB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fr-FR"/>
              <a:t>Prélude 7 ERP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Étude des données techniques</a:t>
            </a:r>
            <a:endParaRPr lang="fr-FR">
              <a:solidFill>
                <a:srgbClr val="FFFF00"/>
              </a:solidFill>
            </a:endParaRPr>
          </a:p>
          <a:p>
            <a:endParaRPr lang="fr-FR">
              <a:solidFill>
                <a:srgbClr val="FFFF00"/>
              </a:solidFill>
            </a:endParaRPr>
          </a:p>
          <a:p>
            <a:r>
              <a:rPr lang="fr-FR">
                <a:solidFill>
                  <a:srgbClr val="008000"/>
                </a:solidFill>
              </a:rPr>
              <a:t>Les gammes de fabrication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A9A6-B331-4260-8FEA-D4171DE919D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FCB8-8DA8-4754-BFD2-55333ED1E8B6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ph idx="1"/>
          </p:nvPr>
        </p:nvGraphicFramePr>
        <p:xfrm>
          <a:off x="3203575" y="1773238"/>
          <a:ext cx="5649913" cy="4570412"/>
        </p:xfrm>
        <a:graphic>
          <a:graphicData uri="http://schemas.openxmlformats.org/presentationml/2006/ole">
            <p:oleObj spid="_x0000_s48140" name="Paint Shop Pro Image" r:id="rId3" imgW="8068293" imgH="6526829" progId="PaintShopPro">
              <p:embed/>
            </p:oleObj>
          </a:graphicData>
        </a:graphic>
      </p:graphicFrame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Maintenance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5288" y="2052638"/>
            <a:ext cx="2514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Additional Information: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1- Calendar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2- Yield Coefficient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3- Coefficient propres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à la machine par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rapport aux temps gamme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4- Pourcentage de perte de capacité pour cause de pannes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76600" y="4724400"/>
            <a:ext cx="5486400" cy="10064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>
                <a:latin typeface="Arial" charset="0"/>
              </a:rPr>
              <a:t>Les informations sur les machines servent </a:t>
            </a:r>
          </a:p>
          <a:p>
            <a:r>
              <a:rPr lang="en-US" sz="2000" b="1">
                <a:latin typeface="Arial" charset="0"/>
              </a:rPr>
              <a:t>- à calculer les coefficients du poste</a:t>
            </a:r>
          </a:p>
          <a:p>
            <a:r>
              <a:rPr lang="en-US" sz="2000" b="1">
                <a:latin typeface="Arial" charset="0"/>
              </a:rPr>
              <a:t>- dans l’ordonnancement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5A0E-4369-46DF-A87B-6296AD9D640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FE9-9DB7-4C16-B557-AF9761F78046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/>
              <a:t>Additional Fields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z="2800">
                <a:solidFill>
                  <a:srgbClr val="008000"/>
                </a:solidFill>
              </a:rPr>
              <a:t>Choix du calendrier</a:t>
            </a:r>
            <a:r>
              <a:rPr lang="en-US" sz="2800"/>
              <a:t> spécifique pour la machine</a:t>
            </a:r>
          </a:p>
          <a:p>
            <a:r>
              <a:rPr lang="en-US" sz="2800">
                <a:solidFill>
                  <a:srgbClr val="008000"/>
                </a:solidFill>
              </a:rPr>
              <a:t>Coefficient de rendement</a:t>
            </a:r>
            <a:r>
              <a:rPr lang="en-US" sz="2800"/>
              <a:t> de la machine</a:t>
            </a:r>
          </a:p>
          <a:p>
            <a:pPr lvl="1"/>
            <a:r>
              <a:rPr lang="en-US" sz="2400"/>
              <a:t>ne servira que dans l’ordonnancement</a:t>
            </a:r>
          </a:p>
          <a:p>
            <a:r>
              <a:rPr lang="en-US" sz="2800">
                <a:solidFill>
                  <a:srgbClr val="008000"/>
                </a:solidFill>
              </a:rPr>
              <a:t>Coefficients</a:t>
            </a:r>
            <a:r>
              <a:rPr lang="en-US" sz="2800"/>
              <a:t> propres à la machine par rapport aux temps du poste</a:t>
            </a:r>
          </a:p>
          <a:p>
            <a:pPr lvl="1"/>
            <a:r>
              <a:rPr lang="en-US" sz="2400"/>
              <a:t>temps de réglage / temps opératoire</a:t>
            </a:r>
          </a:p>
          <a:p>
            <a:pPr lvl="1"/>
            <a:r>
              <a:rPr lang="en-US" sz="2400"/>
              <a:t>machine et main-d’œuvre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D2-A473-45F2-8C57-19F71267804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7AF1-6459-419A-9CA8-3297B69574CF}" type="slidenum">
              <a:rPr lang="en-US"/>
              <a:pPr/>
              <a:t>12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/>
              <a:t>Time Coefficients </a:t>
            </a:r>
            <a:br>
              <a:rPr lang="en-US"/>
            </a:br>
            <a:r>
              <a:rPr lang="en-US"/>
              <a:t>Example </a:t>
            </a:r>
            <a:r>
              <a:rPr lang="en-US" sz="4000"/>
              <a:t>Poste « Tournage 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Les temps gammes sont établis pour des </a:t>
            </a:r>
            <a:r>
              <a:rPr lang="en-US" sz="2800">
                <a:solidFill>
                  <a:srgbClr val="008000"/>
                </a:solidFill>
              </a:rPr>
              <a:t>tours automatiques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doivent être préparés par deux régleurs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 opérateur surveille quatre tours automatiques</a:t>
            </a:r>
          </a:p>
          <a:p>
            <a:pPr>
              <a:lnSpc>
                <a:spcPct val="90000"/>
              </a:lnSpc>
            </a:pPr>
            <a:r>
              <a:rPr lang="en-US" sz="2800"/>
              <a:t>Un </a:t>
            </a:r>
            <a:r>
              <a:rPr lang="en-US" sz="2800">
                <a:solidFill>
                  <a:srgbClr val="008000"/>
                </a:solidFill>
              </a:rPr>
              <a:t>tour manuel</a:t>
            </a:r>
            <a:r>
              <a:rPr lang="en-US" sz="2800"/>
              <a:t> demandera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deux fois moins de temps en réglage (coef. 0.50)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trois fois plus de temps pour réaliser une pièce (coef. 3.00)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sera réglé par un seul opérateur (coef. 0.50)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imposera la présence permanente d’un opérateur (coef.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42C0-A5C0-475C-8CB5-A91C2FFAD82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F6CD-138F-4945-BF02-7D7B3CF8607E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Maintenance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2400" y="2117725"/>
            <a:ext cx="2590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Additional fields :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1- Indice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2- Date de début de validité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3- Lot standard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4- Lot de transfert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5- Rebuts fixe et proportionnel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5- Gamme validée</a:t>
            </a:r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>
            <p:ph idx="1"/>
          </p:nvPr>
        </p:nvGraphicFramePr>
        <p:xfrm>
          <a:off x="3348038" y="1484313"/>
          <a:ext cx="5113337" cy="4114800"/>
        </p:xfrm>
        <a:graphic>
          <a:graphicData uri="http://schemas.openxmlformats.org/presentationml/2006/ole">
            <p:oleObj spid="_x0000_s50193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1A6B-F936-4B84-91BB-C33E9E96976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D4C2-684C-403E-B630-3576B5D0D197}" type="slidenum">
              <a:rPr lang="en-US"/>
              <a:pPr/>
              <a:t>14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4000"/>
              <a:t>Indice de gamme et dates de validité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5029200"/>
          </a:xfrm>
        </p:spPr>
        <p:txBody>
          <a:bodyPr/>
          <a:lstStyle/>
          <a:p>
            <a:r>
              <a:rPr lang="fr-FR" sz="2800"/>
              <a:t>Les gammes évoluent dans le temps :</a:t>
            </a:r>
          </a:p>
          <a:p>
            <a:pPr marL="819150" lvl="1"/>
            <a:r>
              <a:rPr lang="fr-FR" sz="2400"/>
              <a:t>amélioration du process (temps de réglage, temps opératoires, rebuts, …)</a:t>
            </a:r>
          </a:p>
          <a:p>
            <a:pPr marL="819150" lvl="1"/>
            <a:r>
              <a:rPr lang="fr-FR" sz="2400"/>
              <a:t>changement de process (ex : passage à la fabrication en îlot)</a:t>
            </a:r>
          </a:p>
          <a:p>
            <a:pPr marL="819150" lvl="1"/>
            <a:r>
              <a:rPr lang="fr-FR" sz="2400"/>
              <a:t>changement d’équipement</a:t>
            </a:r>
          </a:p>
          <a:p>
            <a:r>
              <a:rPr lang="fr-FR" sz="2800"/>
              <a:t>On repère ces évolutions par des </a:t>
            </a:r>
            <a:r>
              <a:rPr lang="fr-FR" sz="2800">
                <a:solidFill>
                  <a:srgbClr val="008000"/>
                </a:solidFill>
              </a:rPr>
              <a:t>indices</a:t>
            </a:r>
            <a:r>
              <a:rPr lang="fr-FR" sz="2800"/>
              <a:t> et des </a:t>
            </a:r>
            <a:r>
              <a:rPr lang="fr-FR" sz="2800">
                <a:solidFill>
                  <a:srgbClr val="008000"/>
                </a:solidFill>
              </a:rPr>
              <a:t>dates de validité</a:t>
            </a:r>
          </a:p>
          <a:p>
            <a:r>
              <a:rPr lang="fr-FR" sz="2800">
                <a:solidFill>
                  <a:srgbClr val="008000"/>
                </a:solidFill>
              </a:rPr>
              <a:t>Choix automatique</a:t>
            </a:r>
            <a:r>
              <a:rPr lang="fr-FR" sz="2800"/>
              <a:t> de la gamme valide à partir de la date de lancement des OF</a:t>
            </a:r>
          </a:p>
          <a:p>
            <a:r>
              <a:rPr lang="fr-FR" sz="2800">
                <a:solidFill>
                  <a:srgbClr val="008000"/>
                </a:solidFill>
              </a:rPr>
              <a:t>Gamme validée</a:t>
            </a:r>
            <a:r>
              <a:rPr lang="fr-FR" sz="2800"/>
              <a:t> : peut être utilisée en fabrication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7A5A-4EB8-4F36-9CF2-A29DC707024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BE2D-3445-4E49-8369-80734CBFC7E3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FR" sz="4000"/>
              <a:t>Indice de gamme et dates de validité</a:t>
            </a: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447800" y="2362200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76600" y="1447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>
                <a:latin typeface="Arial" charset="0"/>
              </a:rPr>
              <a:t>Gamme mère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8588" y="201136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00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752600" y="2057400"/>
            <a:ext cx="6477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797175" y="2743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>
                <a:latin typeface="Arial" charset="0"/>
              </a:rPr>
              <a:t>Création de l’indice 1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1447800" y="3657600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752600" y="3352800"/>
            <a:ext cx="1752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52400" y="3336925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00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76213" y="373380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01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1447800" y="4038600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505200" y="3733800"/>
            <a:ext cx="4724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797175" y="4403725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>
                <a:latin typeface="Arial" charset="0"/>
              </a:rPr>
              <a:t>Création de l’indice 2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447800" y="5318125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752600" y="5013325"/>
            <a:ext cx="1752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152400" y="499745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00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176213" y="533400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01</a:t>
            </a: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1447800" y="5638800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505200" y="5394325"/>
            <a:ext cx="1219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152400" y="5730875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latin typeface="Arial" charset="0"/>
              </a:rPr>
              <a:t>Indice 02</a:t>
            </a: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1423988" y="6019800"/>
            <a:ext cx="708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4724400" y="5715000"/>
            <a:ext cx="3557588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7772400" y="23622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temps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3629-3D43-48AB-AE0F-06343FC0D20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A265-B355-430A-B7B4-04C478AAAD7C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Batches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>
                <a:solidFill>
                  <a:srgbClr val="008000"/>
                </a:solidFill>
              </a:rPr>
              <a:t>Lot standard</a:t>
            </a:r>
          </a:p>
          <a:p>
            <a:pPr lvl="1"/>
            <a:r>
              <a:rPr lang="fr-FR" sz="2400"/>
              <a:t>Correspond à une taille de lot « normale » pour les articles qui utilisent cette gamme</a:t>
            </a:r>
          </a:p>
          <a:p>
            <a:pPr lvl="1"/>
            <a:r>
              <a:rPr lang="fr-FR" sz="2400"/>
              <a:t>Sert essentiellement à la valorisation de la production</a:t>
            </a:r>
          </a:p>
          <a:p>
            <a:pPr lvl="1"/>
            <a:r>
              <a:rPr lang="fr-FR" sz="2400"/>
              <a:t>Permet de calculer les charges par lot</a:t>
            </a:r>
          </a:p>
          <a:p>
            <a:r>
              <a:rPr lang="fr-FR" sz="2800">
                <a:solidFill>
                  <a:srgbClr val="008000"/>
                </a:solidFill>
              </a:rPr>
              <a:t>Lot de transfert</a:t>
            </a:r>
          </a:p>
          <a:p>
            <a:pPr lvl="1"/>
            <a:r>
              <a:rPr lang="fr-FR" sz="2400"/>
              <a:t>Sert  au </a:t>
            </a:r>
            <a:r>
              <a:rPr lang="fr-FR" sz="2400">
                <a:solidFill>
                  <a:srgbClr val="008000"/>
                </a:solidFill>
              </a:rPr>
              <a:t>chevauchement</a:t>
            </a:r>
            <a:r>
              <a:rPr lang="fr-FR" sz="2400"/>
              <a:t> (voir Planification)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63FA-9BBF-4672-BC87-6E5DDA2052F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0A71-DD01-4D07-B9F4-33948DF8A2A5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52301" name="Object 77"/>
          <p:cNvGraphicFramePr>
            <a:graphicFrameLocks noChangeAspect="1"/>
          </p:cNvGraphicFramePr>
          <p:nvPr>
            <p:ph idx="1"/>
          </p:nvPr>
        </p:nvGraphicFramePr>
        <p:xfrm>
          <a:off x="3203575" y="1341438"/>
          <a:ext cx="5649913" cy="4570412"/>
        </p:xfrm>
        <a:graphic>
          <a:graphicData uri="http://schemas.openxmlformats.org/presentationml/2006/ole">
            <p:oleObj spid="_x0000_s52301" name="Paint Shop Pro Image" r:id="rId3" imgW="8068293" imgH="6526829" progId="PaintShopPro">
              <p:embed/>
            </p:oleObj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Routing Operation Maintenance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23850" y="1549400"/>
            <a:ext cx="25908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Additional Fields :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1- Temps main-d’œuvre 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2- Quantité par cycle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3- Rebuts fixe et proportionnel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4- Type de déclaration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5- Type de chevauchement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6- Machine imposée</a:t>
            </a:r>
          </a:p>
          <a:p>
            <a:pPr marL="285750" indent="-285750">
              <a:spcBef>
                <a:spcPct val="30000"/>
              </a:spcBef>
            </a:pPr>
            <a:r>
              <a:rPr lang="en-US" b="1">
                <a:latin typeface="Arial" charset="0"/>
              </a:rPr>
              <a:t>7- Outillage nécessaire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9569-44EC-479F-B417-3EF6CDD73A3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FD5B-5251-4B29-A17A-D456FD8BDBC7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1828800"/>
            <a:ext cx="8001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L’expression du temps opératoire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85800" y="1828800"/>
            <a:ext cx="8001000" cy="419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685800" y="23622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343400" y="18288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6477000" y="1828800"/>
            <a:ext cx="0" cy="419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62000" y="19050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Cas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495800" y="19050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Temps machine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477000" y="19050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99"/>
                </a:solidFill>
                <a:latin typeface="Arial" charset="0"/>
              </a:rPr>
              <a:t>Quantité du temps</a:t>
            </a: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685800" y="29718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685800" y="35814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762000" y="251460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par pièce (en heures)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7543800" y="2514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1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953000" y="25146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1.2250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62000" y="3124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Cadence horaire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5181600" y="3124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1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7451725" y="31384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230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762000" y="37338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par pièce (en minutes)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685800" y="47244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5241925" y="37480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2.5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527925" y="3748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60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762000" y="4876800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pour une quantité fixe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5257800" y="48910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3.5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391400" y="4876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2000</a:t>
            </a: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685800" y="54102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685800" y="4191000"/>
            <a:ext cx="8001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762000" y="4281488"/>
            <a:ext cx="358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par pièce (en secondes)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5257800" y="42814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2.5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7391400" y="4281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3600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762000" y="54864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Cadence journalière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257800" y="550068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7.5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7391400" y="55006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600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609600" y="1219200"/>
            <a:ext cx="809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Les temps s’expriment en heures avec 4 décimales (dmh, décimilliheure)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11E3-D407-49CF-8EB6-1E137C9D013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D54A-20FB-4779-AD89-6D1786BFCD2B}" type="slidenum">
              <a:rPr lang="en-US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/>
              <a:t>Fabrications simultanées :</a:t>
            </a:r>
            <a:br>
              <a:rPr lang="en-US"/>
            </a:br>
            <a:r>
              <a:rPr lang="en-US"/>
              <a:t>Exemple : Pièces droites/gauches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05200" y="1843088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Presse</a:t>
            </a:r>
          </a:p>
          <a:p>
            <a:pPr algn="ctr"/>
            <a:r>
              <a:rPr lang="en-US" sz="2400">
                <a:latin typeface="Arial" charset="0"/>
              </a:rPr>
              <a:t>100 coups/h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486400" y="4572000"/>
            <a:ext cx="2362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Cadence</a:t>
            </a:r>
            <a:endParaRPr lang="en-US" sz="2400" b="1">
              <a:latin typeface="Arial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124200" y="4572000"/>
            <a:ext cx="2362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Temps unitaire</a:t>
            </a:r>
            <a:endParaRPr lang="en-US" sz="2400" b="1">
              <a:latin typeface="Arial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24000" y="5029200"/>
            <a:ext cx="1600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Presse</a:t>
            </a:r>
            <a:endParaRPr lang="en-US" sz="2400" b="1">
              <a:latin typeface="Arial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124200" y="5029200"/>
            <a:ext cx="2362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0.005</a:t>
            </a:r>
            <a:endParaRPr lang="en-US" sz="2400" b="1">
              <a:latin typeface="Arial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486400" y="5029200"/>
            <a:ext cx="2362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200</a:t>
            </a:r>
            <a:endParaRPr lang="en-US" sz="2400" b="1">
              <a:latin typeface="Arial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33400" y="4114800"/>
            <a:ext cx="793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latin typeface="Arial" charset="0"/>
              </a:rPr>
              <a:t>La gamme sera la même pour la pièce gauche et la pièce droite :</a:t>
            </a:r>
            <a:endParaRPr lang="en-US" b="1">
              <a:latin typeface="Arial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2819400" y="2833688"/>
            <a:ext cx="3429000" cy="976312"/>
          </a:xfrm>
          <a:custGeom>
            <a:avLst/>
            <a:gdLst>
              <a:gd name="G0" fmla="+- -229434 0 0"/>
              <a:gd name="G1" fmla="+- -11796480 0 0"/>
              <a:gd name="G2" fmla="+- -229434 0 -11796480"/>
              <a:gd name="G3" fmla="+- 10800 0 0"/>
              <a:gd name="G4" fmla="+- 0 0 -2294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35 0 0"/>
              <a:gd name="G9" fmla="+- 0 0 -11796480"/>
              <a:gd name="G10" fmla="+- 8335 0 2700"/>
              <a:gd name="G11" fmla="cos G10 -229434"/>
              <a:gd name="G12" fmla="sin G10 -229434"/>
              <a:gd name="G13" fmla="cos 13500 -229434"/>
              <a:gd name="G14" fmla="sin 13500 -229434"/>
              <a:gd name="G15" fmla="+- G11 10800 0"/>
              <a:gd name="G16" fmla="+- G12 10800 0"/>
              <a:gd name="G17" fmla="+- G13 10800 0"/>
              <a:gd name="G18" fmla="+- G14 10800 0"/>
              <a:gd name="G19" fmla="*/ 8335 1 2"/>
              <a:gd name="G20" fmla="+- G19 5400 0"/>
              <a:gd name="G21" fmla="cos G20 -229434"/>
              <a:gd name="G22" fmla="sin G20 -229434"/>
              <a:gd name="G23" fmla="+- G21 10800 0"/>
              <a:gd name="G24" fmla="+- G12 G23 G22"/>
              <a:gd name="G25" fmla="+- G22 G23 G11"/>
              <a:gd name="G26" fmla="cos 10800 -229434"/>
              <a:gd name="G27" fmla="sin 10800 -229434"/>
              <a:gd name="G28" fmla="cos 8335 -229434"/>
              <a:gd name="G29" fmla="sin 8335 -2294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294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35 G39"/>
              <a:gd name="G43" fmla="sin 83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470 w 21600"/>
              <a:gd name="T5" fmla="*/ 5 h 21600"/>
              <a:gd name="T6" fmla="*/ 1232 w 21600"/>
              <a:gd name="T7" fmla="*/ 10800 h 21600"/>
              <a:gd name="T8" fmla="*/ 10545 w 21600"/>
              <a:gd name="T9" fmla="*/ 2468 h 21600"/>
              <a:gd name="T10" fmla="*/ 24274 w 21600"/>
              <a:gd name="T11" fmla="*/ 9975 h 21600"/>
              <a:gd name="T12" fmla="*/ 20590 w 21600"/>
              <a:gd name="T13" fmla="*/ 14141 h 21600"/>
              <a:gd name="T14" fmla="*/ 16424 w 21600"/>
              <a:gd name="T15" fmla="*/ 1045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119" y="10291"/>
                </a:moveTo>
                <a:cubicBezTo>
                  <a:pt x="18850" y="5893"/>
                  <a:pt x="15205" y="2465"/>
                  <a:pt x="10800" y="2465"/>
                </a:cubicBezTo>
                <a:cubicBezTo>
                  <a:pt x="6196" y="2465"/>
                  <a:pt x="2465" y="6196"/>
                  <a:pt x="246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08" y="0"/>
                  <a:pt x="21231" y="4442"/>
                  <a:pt x="21579" y="10140"/>
                </a:cubicBezTo>
                <a:lnTo>
                  <a:pt x="24274" y="9975"/>
                </a:lnTo>
                <a:lnTo>
                  <a:pt x="20590" y="14141"/>
                </a:lnTo>
                <a:lnTo>
                  <a:pt x="16424" y="10455"/>
                </a:lnTo>
                <a:lnTo>
                  <a:pt x="19119" y="10291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079625" y="341153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Pièce gauche</a:t>
            </a:r>
            <a:endParaRPr lang="en-US" sz="2400" b="1">
              <a:latin typeface="Arial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78450" y="34432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Pièce droite</a:t>
            </a:r>
            <a:endParaRPr lang="en-US" sz="2400" b="1">
              <a:latin typeface="Arial" charset="0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flipH="1">
            <a:off x="2895600" y="2833688"/>
            <a:ext cx="3429000" cy="976312"/>
          </a:xfrm>
          <a:custGeom>
            <a:avLst/>
            <a:gdLst>
              <a:gd name="G0" fmla="+- -229434 0 0"/>
              <a:gd name="G1" fmla="+- -11796480 0 0"/>
              <a:gd name="G2" fmla="+- -229434 0 -11796480"/>
              <a:gd name="G3" fmla="+- 10800 0 0"/>
              <a:gd name="G4" fmla="+- 0 0 -22943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35 0 0"/>
              <a:gd name="G9" fmla="+- 0 0 -11796480"/>
              <a:gd name="G10" fmla="+- 8335 0 2700"/>
              <a:gd name="G11" fmla="cos G10 -229434"/>
              <a:gd name="G12" fmla="sin G10 -229434"/>
              <a:gd name="G13" fmla="cos 13500 -229434"/>
              <a:gd name="G14" fmla="sin 13500 -229434"/>
              <a:gd name="G15" fmla="+- G11 10800 0"/>
              <a:gd name="G16" fmla="+- G12 10800 0"/>
              <a:gd name="G17" fmla="+- G13 10800 0"/>
              <a:gd name="G18" fmla="+- G14 10800 0"/>
              <a:gd name="G19" fmla="*/ 8335 1 2"/>
              <a:gd name="G20" fmla="+- G19 5400 0"/>
              <a:gd name="G21" fmla="cos G20 -229434"/>
              <a:gd name="G22" fmla="sin G20 -229434"/>
              <a:gd name="G23" fmla="+- G21 10800 0"/>
              <a:gd name="G24" fmla="+- G12 G23 G22"/>
              <a:gd name="G25" fmla="+- G22 G23 G11"/>
              <a:gd name="G26" fmla="cos 10800 -229434"/>
              <a:gd name="G27" fmla="sin 10800 -229434"/>
              <a:gd name="G28" fmla="cos 8335 -229434"/>
              <a:gd name="G29" fmla="sin 8335 -22943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2943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35 G39"/>
              <a:gd name="G43" fmla="sin 83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470 w 21600"/>
              <a:gd name="T5" fmla="*/ 5 h 21600"/>
              <a:gd name="T6" fmla="*/ 1232 w 21600"/>
              <a:gd name="T7" fmla="*/ 10800 h 21600"/>
              <a:gd name="T8" fmla="*/ 10545 w 21600"/>
              <a:gd name="T9" fmla="*/ 2468 h 21600"/>
              <a:gd name="T10" fmla="*/ 24274 w 21600"/>
              <a:gd name="T11" fmla="*/ 9975 h 21600"/>
              <a:gd name="T12" fmla="*/ 20590 w 21600"/>
              <a:gd name="T13" fmla="*/ 14141 h 21600"/>
              <a:gd name="T14" fmla="*/ 16424 w 21600"/>
              <a:gd name="T15" fmla="*/ 1045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119" y="10291"/>
                </a:moveTo>
                <a:cubicBezTo>
                  <a:pt x="18850" y="5893"/>
                  <a:pt x="15205" y="2465"/>
                  <a:pt x="10800" y="2465"/>
                </a:cubicBezTo>
                <a:cubicBezTo>
                  <a:pt x="6196" y="2465"/>
                  <a:pt x="2465" y="6196"/>
                  <a:pt x="246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508" y="0"/>
                  <a:pt x="21231" y="4442"/>
                  <a:pt x="21579" y="10140"/>
                </a:cubicBezTo>
                <a:lnTo>
                  <a:pt x="24274" y="9975"/>
                </a:lnTo>
                <a:lnTo>
                  <a:pt x="20590" y="14141"/>
                </a:lnTo>
                <a:lnTo>
                  <a:pt x="16424" y="10455"/>
                </a:lnTo>
                <a:lnTo>
                  <a:pt x="19119" y="10291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295400" y="5715000"/>
            <a:ext cx="708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008000"/>
                </a:solidFill>
                <a:latin typeface="Arial" charset="0"/>
              </a:rPr>
              <a:t>Ajustement manuel des programmes de fabrication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7A4-656C-4D35-ABD7-0E1A92FF6E8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AA8F-F916-45E0-846C-F75E7BCD8D22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07450" cy="1143000"/>
          </a:xfrm>
        </p:spPr>
        <p:txBody>
          <a:bodyPr/>
          <a:lstStyle/>
          <a:p>
            <a:r>
              <a:rPr lang="en-US" sz="4000"/>
              <a:t>Resource and Routing Maintenance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  <a:p>
            <a:pPr lvl="1"/>
            <a:r>
              <a:rPr lang="en-US"/>
              <a:t>On personnel qualifications </a:t>
            </a:r>
          </a:p>
          <a:p>
            <a:pPr lvl="1"/>
            <a:r>
              <a:rPr lang="en-US"/>
              <a:t>On work centers</a:t>
            </a:r>
          </a:p>
          <a:p>
            <a:pPr lvl="1"/>
            <a:r>
              <a:rPr lang="en-US"/>
              <a:t>On machines</a:t>
            </a:r>
          </a:p>
          <a:p>
            <a:pPr lvl="1"/>
            <a:r>
              <a:rPr lang="en-US"/>
              <a:t>On routings</a:t>
            </a:r>
          </a:p>
          <a:p>
            <a:pPr lvl="1"/>
            <a:r>
              <a:rPr lang="en-US"/>
              <a:t>On operations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7BC1-AD26-434F-B7DF-FC24A6F9AEF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4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D5E0-AB60-44F3-8ACC-D55525C25E26}" type="slidenum">
              <a:rPr lang="en-US"/>
              <a:pPr/>
              <a:t>20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Matrice de temps de réglage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143000"/>
            <a:ext cx="8736012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Cas particulier fréquent </a:t>
            </a:r>
            <a:r>
              <a:rPr lang="en-US" sz="2400">
                <a:solidFill>
                  <a:srgbClr val="FF0066"/>
                </a:solidFill>
              </a:rPr>
              <a:t>(non implémenté dans Prelude 7.0)</a:t>
            </a:r>
            <a:r>
              <a:rPr lang="en-US" sz="2400"/>
              <a:t> :</a:t>
            </a:r>
            <a:br>
              <a:rPr lang="en-US" sz="2400"/>
            </a:br>
            <a:r>
              <a:rPr lang="en-US" sz="2400"/>
              <a:t>le temps de réglage dépend de la </a:t>
            </a:r>
            <a:r>
              <a:rPr lang="en-US" sz="2400" i="1">
                <a:solidFill>
                  <a:srgbClr val="000099"/>
                </a:solidFill>
              </a:rPr>
              <a:t>configuration antérieure de la machine</a:t>
            </a:r>
          </a:p>
          <a:p>
            <a:pPr>
              <a:lnSpc>
                <a:spcPct val="90000"/>
              </a:lnSpc>
            </a:pPr>
            <a:r>
              <a:rPr lang="en-US" sz="2400"/>
              <a:t>Définition de </a:t>
            </a:r>
            <a:r>
              <a:rPr lang="en-US" sz="2400">
                <a:solidFill>
                  <a:srgbClr val="008000"/>
                </a:solidFill>
              </a:rPr>
              <a:t>types de réglages</a:t>
            </a:r>
          </a:p>
          <a:p>
            <a:pPr>
              <a:lnSpc>
                <a:spcPct val="90000"/>
              </a:lnSpc>
            </a:pPr>
            <a:r>
              <a:rPr lang="en-US" sz="2400"/>
              <a:t>Matrice de temps de réglage (machine et main-d’œuvre)</a:t>
            </a:r>
          </a:p>
        </p:txBody>
      </p:sp>
      <p:grpSp>
        <p:nvGrpSpPr>
          <p:cNvPr id="58407" name="Group 39"/>
          <p:cNvGrpSpPr>
            <a:grpSpLocks/>
          </p:cNvGrpSpPr>
          <p:nvPr/>
        </p:nvGrpSpPr>
        <p:grpSpPr bwMode="auto">
          <a:xfrm>
            <a:off x="1752600" y="3276600"/>
            <a:ext cx="6019800" cy="2667000"/>
            <a:chOff x="1104" y="2160"/>
            <a:chExt cx="3792" cy="1680"/>
          </a:xfrm>
        </p:grpSpPr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1104" y="2160"/>
              <a:ext cx="3792" cy="1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>
              <a:off x="1104" y="2496"/>
              <a:ext cx="37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>
              <a:off x="1104" y="2832"/>
              <a:ext cx="37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78" name="Line 10"/>
            <p:cNvSpPr>
              <a:spLocks noChangeShapeType="1"/>
            </p:cNvSpPr>
            <p:nvPr/>
          </p:nvSpPr>
          <p:spPr bwMode="auto">
            <a:xfrm>
              <a:off x="1104" y="3168"/>
              <a:ext cx="37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79" name="Line 11"/>
            <p:cNvSpPr>
              <a:spLocks noChangeShapeType="1"/>
            </p:cNvSpPr>
            <p:nvPr/>
          </p:nvSpPr>
          <p:spPr bwMode="auto">
            <a:xfrm>
              <a:off x="1104" y="3504"/>
              <a:ext cx="37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2064" y="220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1</a:t>
              </a:r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2753" y="220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2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3442" y="220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3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4193" y="2208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4</a:t>
              </a:r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1121" y="2544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1</a:t>
              </a:r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1121" y="2880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2</a:t>
              </a: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121" y="3216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3</a:t>
              </a:r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1121" y="3552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Type 4</a:t>
              </a:r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>
              <a:off x="3456" y="2160"/>
              <a:ext cx="0" cy="1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0" name="Line 22"/>
            <p:cNvSpPr>
              <a:spLocks noChangeShapeType="1"/>
            </p:cNvSpPr>
            <p:nvPr/>
          </p:nvSpPr>
          <p:spPr bwMode="auto">
            <a:xfrm>
              <a:off x="2736" y="2160"/>
              <a:ext cx="0" cy="1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>
              <a:off x="2016" y="2160"/>
              <a:ext cx="0" cy="16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1728" y="216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au</a:t>
              </a:r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auto">
            <a:xfrm>
              <a:off x="1104" y="2160"/>
              <a:ext cx="912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1104" y="2256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du</a:t>
              </a:r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2976" y="25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2</a:t>
              </a: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3634" y="2544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2.5</a:t>
              </a:r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4321" y="2544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2.5</a:t>
              </a: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2161" y="288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0.8</a:t>
              </a:r>
            </a:p>
          </p:txBody>
        </p:sp>
        <p:sp>
          <p:nvSpPr>
            <p:cNvPr id="58399" name="Text Box 31"/>
            <p:cNvSpPr txBox="1">
              <a:spLocks noChangeArrowheads="1"/>
            </p:cNvSpPr>
            <p:nvPr/>
          </p:nvSpPr>
          <p:spPr bwMode="auto">
            <a:xfrm>
              <a:off x="3649" y="288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1.2</a:t>
              </a:r>
            </a:p>
          </p:txBody>
        </p:sp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4320" y="288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2.2</a:t>
              </a:r>
            </a:p>
          </p:txBody>
        </p:sp>
        <p:sp>
          <p:nvSpPr>
            <p:cNvPr id="58401" name="Text Box 33"/>
            <p:cNvSpPr txBox="1">
              <a:spLocks noChangeArrowheads="1"/>
            </p:cNvSpPr>
            <p:nvPr/>
          </p:nvSpPr>
          <p:spPr bwMode="auto">
            <a:xfrm>
              <a:off x="2160" y="321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1.8</a:t>
              </a:r>
            </a:p>
          </p:txBody>
        </p:sp>
        <p:sp>
          <p:nvSpPr>
            <p:cNvPr id="58402" name="Text Box 34"/>
            <p:cNvSpPr txBox="1">
              <a:spLocks noChangeArrowheads="1"/>
            </p:cNvSpPr>
            <p:nvPr/>
          </p:nvSpPr>
          <p:spPr bwMode="auto">
            <a:xfrm>
              <a:off x="2160" y="3552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0.5</a:t>
              </a:r>
            </a:p>
          </p:txBody>
        </p:sp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2929" y="3552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0.9</a:t>
              </a:r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3649" y="3552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1.1</a:t>
              </a:r>
            </a:p>
          </p:txBody>
        </p:sp>
        <p:sp>
          <p:nvSpPr>
            <p:cNvPr id="58405" name="Text Box 37"/>
            <p:cNvSpPr txBox="1">
              <a:spLocks noChangeArrowheads="1"/>
            </p:cNvSpPr>
            <p:nvPr/>
          </p:nvSpPr>
          <p:spPr bwMode="auto">
            <a:xfrm>
              <a:off x="2929" y="321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1.8</a:t>
              </a:r>
            </a:p>
          </p:txBody>
        </p: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4321" y="321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1.3</a:t>
              </a:r>
            </a:p>
          </p:txBody>
        </p:sp>
      </p:grp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3276600" y="6019800"/>
            <a:ext cx="277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solidFill>
                  <a:srgbClr val="66FF33"/>
                </a:solidFill>
                <a:latin typeface="Arial" charset="0"/>
              </a:rPr>
              <a:t>Exploitation difficile</a:t>
            </a:r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>
            <a:off x="1828800" y="38100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32004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89FC-F663-40C4-9CB2-A16C90EC6DE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FAC2-1D32-4EB6-8E3D-1B7F6E853785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 Times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Permettent de spécifier des temps différents pour l’occupation de la machine et pour la main-d’œuvre</a:t>
            </a:r>
            <a:endParaRPr lang="en-US" sz="240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85800" y="3505200"/>
            <a:ext cx="7924800" cy="266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85800" y="3048000"/>
            <a:ext cx="79248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343400" y="3048000"/>
            <a:ext cx="21336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477000" y="3048000"/>
            <a:ext cx="21336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851400" y="31242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Machine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681788" y="31242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Main-d’œuvre 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685800" y="39624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685800" y="44196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857250" y="35814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Arial" charset="0"/>
              </a:rPr>
              <a:t>1 opérateur, une machine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838200" y="405288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Arial" charset="0"/>
              </a:rPr>
              <a:t>3 opérateurs sur une ligne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838200" y="449580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Arial" charset="0"/>
              </a:rPr>
              <a:t>1 opérateur surveille</a:t>
            </a:r>
          </a:p>
          <a:p>
            <a:r>
              <a:rPr lang="en-US" b="1">
                <a:latin typeface="Arial" charset="0"/>
              </a:rPr>
              <a:t>4 machines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685800" y="52578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838200" y="537845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latin typeface="Arial" charset="0"/>
              </a:rPr>
              <a:t>5 opérateurs travaillent</a:t>
            </a:r>
          </a:p>
          <a:p>
            <a:r>
              <a:rPr lang="en-US" b="1">
                <a:latin typeface="Arial" charset="0"/>
              </a:rPr>
              <a:t>sur 2 machines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5062538" y="35814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0.25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7140575" y="35814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0.25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043488" y="40227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0.045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7105650" y="4038600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0.135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5105400" y="4648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0.60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7170738" y="46482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0.15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5105400" y="5470525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0.30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7170738" y="54864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0.75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4E1A-A6BD-440D-9463-DC7B4991D9D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704D-C9F1-4AB9-B0AD-3FD4D7815644}" type="slidenum">
              <a:rPr lang="en-US"/>
              <a:pPr/>
              <a:t>22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Labor Times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Principe identique pour les temps de réglage et les temps opératoires</a:t>
            </a:r>
          </a:p>
          <a:p>
            <a:r>
              <a:rPr lang="fr-FR" sz="2800"/>
              <a:t>Jalonnement et ordonnancement se font sur les temps machine</a:t>
            </a:r>
          </a:p>
          <a:p>
            <a:r>
              <a:rPr lang="fr-FR" sz="2800"/>
              <a:t>Les charges main-d’œuvre sont calculées selon le rapport entre les temps machine et main-d’œuvre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097-1F5A-43A9-80A3-1E5E8A3E11D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DB19-F4BA-4216-B0CB-29ECE298E8A7}" type="slidenum">
              <a:rPr lang="en-US"/>
              <a:pPr/>
              <a:t>23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Times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Pour certaines opérations, le temps de fabrication est </a:t>
            </a:r>
            <a:r>
              <a:rPr lang="en-US" sz="2800">
                <a:solidFill>
                  <a:srgbClr val="008000"/>
                </a:solidFill>
              </a:rPr>
              <a:t>indépendant</a:t>
            </a:r>
            <a:r>
              <a:rPr lang="en-US" sz="2800"/>
              <a:t> de la quantité traitée</a:t>
            </a:r>
            <a:br>
              <a:rPr lang="en-US" sz="2800"/>
            </a:br>
            <a:r>
              <a:rPr lang="en-US" sz="2800" i="1"/>
              <a:t>ex : traitement thermique</a:t>
            </a:r>
            <a:endParaRPr lang="en-US" sz="2800"/>
          </a:p>
          <a:p>
            <a:r>
              <a:rPr lang="en-US" sz="2800"/>
              <a:t>On entre seulement le « temps de réglage » comme temps technologique</a:t>
            </a:r>
          </a:p>
          <a:p>
            <a:pPr lvl="1"/>
            <a:r>
              <a:rPr lang="en-US" sz="2400"/>
              <a:t>le « temps machine », proportionnel à la quantité, est nul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B705-3602-4525-8E57-6C665992809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5D7D-B955-4D6D-A422-512A55354D3A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fields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>
                <a:solidFill>
                  <a:srgbClr val="008000"/>
                </a:solidFill>
              </a:rPr>
              <a:t>Quantité par cycle</a:t>
            </a:r>
          </a:p>
          <a:p>
            <a:pPr lvl="1"/>
            <a:r>
              <a:rPr lang="en-US" sz="2400"/>
              <a:t>Nombre de pièces produites par cycle machine</a:t>
            </a:r>
            <a:br>
              <a:rPr lang="en-US" sz="2400"/>
            </a:br>
            <a:r>
              <a:rPr lang="en-US" sz="2400"/>
              <a:t>(ex : on moule 40 pièces simultanément)</a:t>
            </a:r>
          </a:p>
          <a:p>
            <a:pPr lvl="1"/>
            <a:r>
              <a:rPr lang="en-US" sz="2400"/>
              <a:t>Les temps (ou les cadences) sont exprimés pour le nombre de pièces produites dans un cycle machine</a:t>
            </a:r>
          </a:p>
          <a:p>
            <a:r>
              <a:rPr lang="en-US" sz="2800">
                <a:solidFill>
                  <a:srgbClr val="008000"/>
                </a:solidFill>
              </a:rPr>
              <a:t>Les rebuts</a:t>
            </a:r>
          </a:p>
          <a:p>
            <a:pPr lvl="1"/>
            <a:r>
              <a:rPr lang="en-US" sz="2400"/>
              <a:t>font l’objet d’un thème séparé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AC1A-B563-4D85-98CE-4D27132BDF6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B7-9526-4A85-812F-6D68E80E249A}" type="slidenum">
              <a:rPr lang="en-US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Options de déclaration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696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Servent au </a:t>
            </a:r>
            <a:r>
              <a:rPr lang="fr-FR" sz="2800" b="1"/>
              <a:t>suivi de production</a:t>
            </a:r>
            <a:r>
              <a:rPr lang="fr-FR" sz="2800"/>
              <a:t/>
            </a:r>
            <a:br>
              <a:rPr lang="fr-FR" sz="2800"/>
            </a:br>
            <a:endParaRPr lang="fr-FR" sz="2800"/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8000"/>
                </a:solidFill>
              </a:rPr>
              <a:t>Point de comptage</a:t>
            </a:r>
            <a:r>
              <a:rPr lang="fr-FR" sz="2800">
                <a:solidFill>
                  <a:srgbClr val="66FF33"/>
                </a:solidFill>
              </a:rPr>
              <a:t> </a:t>
            </a:r>
            <a:r>
              <a:rPr lang="fr-FR" sz="2800">
                <a:solidFill>
                  <a:srgbClr val="008000"/>
                </a:solidFill>
              </a:rPr>
              <a:t>:</a:t>
            </a:r>
            <a:r>
              <a:rPr lang="fr-FR" sz="2800">
                <a:solidFill>
                  <a:srgbClr val="66FF33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définit si l’on doit déclarer ou non les quantités traitées à l’opération</a:t>
            </a:r>
            <a:br>
              <a:rPr lang="fr-FR" sz="2400"/>
            </a:br>
            <a:endParaRPr lang="fr-FR" sz="2400"/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8000"/>
                </a:solidFill>
              </a:rPr>
              <a:t>Imputation automatique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définit si l’on doit préciser les temps effectivement passés (automatique ou manuel)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2639-9256-43FD-8408-E17744A36E1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B76-858C-4A89-895B-F5A532582962}" type="slidenum">
              <a:rPr lang="en-US"/>
              <a:pPr/>
              <a:t>26</a:t>
            </a:fld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371600" y="5867400"/>
            <a:ext cx="6248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Opération « déclarée » ou non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02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solidFill>
                  <a:srgbClr val="008000"/>
                </a:solidFill>
              </a:rPr>
              <a:t>Opération déclarée</a:t>
            </a:r>
            <a:endParaRPr lang="fr-FR" sz="280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sz="2000"/>
              <a:t>est un </a:t>
            </a:r>
            <a:r>
              <a:rPr lang="fr-FR"/>
              <a:t>« </a:t>
            </a:r>
            <a:r>
              <a:rPr lang="fr-FR" sz="2000"/>
              <a:t>point de comptage</a:t>
            </a:r>
            <a:r>
              <a:rPr lang="fr-FR"/>
              <a:t> » 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on doit déclarer les quantités traitées à cette opération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008000"/>
                </a:solidFill>
              </a:rPr>
              <a:t>Opération non déclarée</a:t>
            </a:r>
            <a:endParaRPr lang="fr-FR" sz="280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000"/>
              <a:t>si c’est une opération simplement informative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si elle est faite en flux avec l’opération suivante </a:t>
            </a:r>
            <a:br>
              <a:rPr lang="fr-FR" sz="2000"/>
            </a:br>
            <a:r>
              <a:rPr lang="fr-FR" sz="2000"/>
              <a:t>et dans un délai court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exemple : Îlot de fabrication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9800" y="5029200"/>
            <a:ext cx="441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fr-FR" sz="1600">
                <a:solidFill>
                  <a:schemeClr val="bg1"/>
                </a:solidFill>
                <a:latin typeface="Arial" charset="0"/>
              </a:rPr>
              <a:t>Ilot de production</a:t>
            </a:r>
            <a:endParaRPr lang="fr-FR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14600" y="5410200"/>
            <a:ext cx="16764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Op. 10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Injection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5410200"/>
            <a:ext cx="16764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Op. 20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Arial" charset="0"/>
              </a:rPr>
              <a:t>Assemblage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14600" y="4343400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Opération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non déclarée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00600" y="4343400"/>
            <a:ext cx="118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>
                <a:latin typeface="Arial" charset="0"/>
              </a:rPr>
              <a:t>Opération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déclarée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096000" y="5715000"/>
            <a:ext cx="3810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711950" y="49530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b="1">
                <a:solidFill>
                  <a:srgbClr val="008000"/>
                </a:solidFill>
                <a:latin typeface="Arial" charset="0"/>
              </a:rPr>
              <a:t>Point de comptage</a:t>
            </a:r>
            <a:endParaRPr lang="fr-FR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6400800" y="5257800"/>
            <a:ext cx="457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8E2C-F385-4C5F-96CF-853AA3ED33C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2C8E-EF0B-4E04-98F8-32C2766C34C7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/>
              <a:t>Additional fields</a:t>
            </a: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solidFill>
                  <a:srgbClr val="008000"/>
                </a:solidFill>
              </a:rPr>
              <a:t>Chevauchement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Sera étudié dans la planification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8000"/>
                </a:solidFill>
              </a:rPr>
              <a:t>Machine imposée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L’opération de gamme soit se dérouler impérativement sur la machine spécifiée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Information utilisée dans l’ordonnancement</a:t>
            </a:r>
          </a:p>
          <a:p>
            <a:pPr>
              <a:lnSpc>
                <a:spcPct val="90000"/>
              </a:lnSpc>
            </a:pPr>
            <a:r>
              <a:rPr lang="fr-FR" sz="2800">
                <a:solidFill>
                  <a:srgbClr val="008000"/>
                </a:solidFill>
              </a:rPr>
              <a:t>Outillage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Code de l’outillage nécessaire à l’opération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Doit figurer dans la </a:t>
            </a:r>
            <a:r>
              <a:rPr lang="fr-FR" sz="2400">
                <a:solidFill>
                  <a:srgbClr val="008000"/>
                </a:solidFill>
              </a:rPr>
              <a:t>table des outillages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Calcul des charges par outillage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L’ordonnancement peut vérifier la disponibilité de l’outillage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1A50-E3AA-471F-A7B8-36FEDC32BB8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50D4-B0B0-4EF5-8C40-86FBA3136E92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Liaisons articles - gammes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685800" y="2209800"/>
            <a:ext cx="4343400" cy="3048000"/>
            <a:chOff x="1056" y="1440"/>
            <a:chExt cx="2736" cy="1920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056" y="1440"/>
              <a:ext cx="1008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>
                  <a:latin typeface="Arial" charset="0"/>
                </a:rPr>
                <a:t>Article A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2784" y="1440"/>
              <a:ext cx="1008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>
                  <a:latin typeface="Arial" charset="0"/>
                </a:rPr>
                <a:t>Article B</a:t>
              </a: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056" y="3024"/>
              <a:ext cx="1008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>
                  <a:latin typeface="Arial" charset="0"/>
                </a:rPr>
                <a:t>Gamme X</a:t>
              </a:r>
            </a:p>
          </p:txBody>
        </p:sp>
        <p:sp>
          <p:nvSpPr>
            <p:cNvPr id="57350" name="Rectangle 6"/>
            <p:cNvSpPr>
              <a:spLocks noChangeArrowheads="1"/>
            </p:cNvSpPr>
            <p:nvPr/>
          </p:nvSpPr>
          <p:spPr bwMode="auto">
            <a:xfrm>
              <a:off x="2784" y="3024"/>
              <a:ext cx="1008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>
                  <a:latin typeface="Arial" charset="0"/>
                </a:rPr>
                <a:t>Gamme Y</a:t>
              </a:r>
            </a:p>
          </p:txBody>
        </p:sp>
        <p:cxnSp>
          <p:nvCxnSpPr>
            <p:cNvPr id="57352" name="AutoShape 8"/>
            <p:cNvCxnSpPr>
              <a:cxnSpLocks noChangeShapeType="1"/>
              <a:stCxn id="57347" idx="2"/>
              <a:endCxn id="57349" idx="0"/>
            </p:cNvCxnSpPr>
            <p:nvPr/>
          </p:nvCxnSpPr>
          <p:spPr bwMode="auto">
            <a:xfrm>
              <a:off x="1560" y="1776"/>
              <a:ext cx="0" cy="12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353" name="AutoShape 9"/>
            <p:cNvCxnSpPr>
              <a:cxnSpLocks noChangeShapeType="1"/>
              <a:stCxn id="57348" idx="2"/>
              <a:endCxn id="57349" idx="0"/>
            </p:cNvCxnSpPr>
            <p:nvPr/>
          </p:nvCxnSpPr>
          <p:spPr bwMode="auto">
            <a:xfrm flipH="1">
              <a:off x="1560" y="1776"/>
              <a:ext cx="1728" cy="12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354" name="AutoShape 10"/>
            <p:cNvCxnSpPr>
              <a:cxnSpLocks noChangeShapeType="1"/>
              <a:stCxn id="57347" idx="2"/>
              <a:endCxn id="57350" idx="0"/>
            </p:cNvCxnSpPr>
            <p:nvPr/>
          </p:nvCxnSpPr>
          <p:spPr bwMode="auto">
            <a:xfrm>
              <a:off x="1560" y="1776"/>
              <a:ext cx="1728" cy="12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355" name="AutoShape 11"/>
            <p:cNvCxnSpPr>
              <a:cxnSpLocks noChangeShapeType="1"/>
              <a:stCxn id="57348" idx="2"/>
              <a:endCxn id="57350" idx="0"/>
            </p:cNvCxnSpPr>
            <p:nvPr/>
          </p:nvCxnSpPr>
          <p:spPr bwMode="auto">
            <a:xfrm>
              <a:off x="3288" y="1776"/>
              <a:ext cx="0" cy="124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334000" y="2209800"/>
            <a:ext cx="3849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charset="0"/>
              </a:rPr>
              <a:t>Plusieurs articles</a:t>
            </a:r>
            <a:r>
              <a:rPr lang="fr-FR" sz="2000" b="1">
                <a:latin typeface="Arial" charset="0"/>
              </a:rPr>
              <a:t> peuvent 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latin typeface="Arial" charset="0"/>
              </a:rPr>
              <a:t>utiliser la </a:t>
            </a:r>
            <a:r>
              <a:rPr lang="fr-FR" sz="2000" b="1">
                <a:solidFill>
                  <a:srgbClr val="008000"/>
                </a:solidFill>
                <a:latin typeface="Arial" charset="0"/>
              </a:rPr>
              <a:t>même gamme</a:t>
            </a:r>
          </a:p>
          <a:p>
            <a:r>
              <a:rPr lang="fr-FR" sz="2000" b="1">
                <a:latin typeface="Arial" charset="0"/>
              </a:rPr>
              <a:t>exemple : produits identiques 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latin typeface="Arial" charset="0"/>
              </a:rPr>
              <a:t>en deux couleurs différentes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334000" y="3870325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charset="0"/>
              </a:rPr>
              <a:t>Un article</a:t>
            </a:r>
            <a:r>
              <a:rPr lang="fr-FR" sz="2000" b="1">
                <a:latin typeface="Arial" charset="0"/>
              </a:rPr>
              <a:t> peut avoir </a:t>
            </a:r>
            <a:r>
              <a:rPr lang="fr-FR" sz="2000" b="1">
                <a:solidFill>
                  <a:srgbClr val="008000"/>
                </a:solidFill>
                <a:latin typeface="Arial" charset="0"/>
              </a:rPr>
              <a:t>plusieurs gammes</a:t>
            </a:r>
            <a:r>
              <a:rPr lang="fr-FR" sz="2000" b="1">
                <a:latin typeface="Arial" charset="0"/>
              </a:rPr>
              <a:t> :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latin typeface="Arial" charset="0"/>
              </a:rPr>
              <a:t>- une gamme principale (gamme de lancement)</a:t>
            </a:r>
          </a:p>
          <a:p>
            <a:r>
              <a:rPr lang="fr-FR" sz="2000" b="1">
                <a:latin typeface="Arial" charset="0"/>
              </a:rPr>
              <a:t>- une ou plusieurs gammes de remplacement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96DA-2A86-4E99-B325-CC5361BF6CA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3F7C-F0F0-497D-AEC7-AAD7149F2F66}" type="slidenum">
              <a:rPr lang="en-US"/>
              <a:pPr/>
              <a:t>29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Gamme principale </a:t>
            </a:r>
            <a:br>
              <a:rPr lang="fr-FR"/>
            </a:br>
            <a:r>
              <a:rPr lang="fr-FR"/>
              <a:t>et gammes de remplacement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>
                <a:solidFill>
                  <a:srgbClr val="009900"/>
                </a:solidFill>
              </a:rPr>
              <a:t>Gamme principale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utilisée pour la planification des fabrications</a:t>
            </a:r>
            <a:endParaRPr lang="fr-FR"/>
          </a:p>
          <a:p>
            <a:pPr>
              <a:lnSpc>
                <a:spcPct val="90000"/>
              </a:lnSpc>
            </a:pPr>
            <a:r>
              <a:rPr lang="fr-FR">
                <a:solidFill>
                  <a:srgbClr val="009900"/>
                </a:solidFill>
              </a:rPr>
              <a:t>Gammes de remplacement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permettent de décrire des processus de fabrication différents pour le même produit</a:t>
            </a:r>
            <a:endParaRPr lang="fr-FR" sz="1800" b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400"/>
              <a:t>exemples :</a:t>
            </a:r>
            <a:endParaRPr lang="fr-FR"/>
          </a:p>
          <a:p>
            <a:pPr marL="1162050" lvl="2">
              <a:lnSpc>
                <a:spcPct val="90000"/>
              </a:lnSpc>
            </a:pPr>
            <a:r>
              <a:rPr lang="fr-FR" sz="2000"/>
              <a:t>gamme pour petite série</a:t>
            </a:r>
          </a:p>
          <a:p>
            <a:pPr marL="1162050" lvl="2">
              <a:lnSpc>
                <a:spcPct val="90000"/>
              </a:lnSpc>
            </a:pPr>
            <a:r>
              <a:rPr lang="fr-FR" sz="2000"/>
              <a:t>gamme de secours (indisponibilité de moyens)</a:t>
            </a:r>
          </a:p>
          <a:p>
            <a:pPr marL="1162050" lvl="2">
              <a:lnSpc>
                <a:spcPct val="90000"/>
              </a:lnSpc>
            </a:pPr>
            <a:r>
              <a:rPr lang="fr-FR" sz="2000"/>
              <a:t>gamme faisant appel à la sous-traitance</a:t>
            </a:r>
          </a:p>
          <a:p>
            <a:pPr marL="1162050" lvl="2">
              <a:lnSpc>
                <a:spcPct val="90000"/>
              </a:lnSpc>
            </a:pPr>
            <a:r>
              <a:rPr lang="fr-FR" sz="2000"/>
              <a:t>scission du process standard effectué en flux </a:t>
            </a:r>
            <a:br>
              <a:rPr lang="fr-FR" sz="2000"/>
            </a:br>
            <a:r>
              <a:rPr lang="fr-FR" sz="2000"/>
              <a:t>en un process avec rupture de flux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peuvent être sélectionnées pour un OF particulier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BB6B-3E57-4E92-B261-6A9458795D6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625D-5DD2-476C-809E-12FFD3B16395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Personnel Qualifications</a:t>
            </a: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684213" y="1557338"/>
          <a:ext cx="5672137" cy="4589462"/>
        </p:xfrm>
        <a:graphic>
          <a:graphicData uri="http://schemas.openxmlformats.org/presentationml/2006/ole">
            <p:oleObj spid="_x0000_s59402" name="Paint Shop Pro Image" r:id="rId3" imgW="8068293" imgH="6526829" progId="PaintShopPro">
              <p:embed/>
            </p:oleObj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6518275" cy="16160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81000" algn="l"/>
              </a:tabLst>
            </a:pPr>
            <a:r>
              <a:rPr lang="en-US" sz="2000">
                <a:latin typeface="Arial" charset="0"/>
              </a:rPr>
              <a:t>One can define 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personnel</a:t>
            </a:r>
            <a:r>
              <a:rPr lang="en-US" sz="2000">
                <a:latin typeface="Arial" charset="0"/>
              </a:rPr>
              <a:t> 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categories</a:t>
            </a:r>
            <a:endParaRPr lang="en-US" sz="2000">
              <a:latin typeface="Arial" charset="0"/>
            </a:endParaRPr>
          </a:p>
          <a:p>
            <a:pPr>
              <a:tabLst>
                <a:tab pos="381000" algn="l"/>
              </a:tabLst>
            </a:pPr>
            <a:r>
              <a:rPr lang="en-US" sz="2000">
                <a:latin typeface="Arial" charset="0"/>
              </a:rPr>
              <a:t>depending on their </a:t>
            </a:r>
            <a:r>
              <a:rPr lang="en-US" sz="2000">
                <a:solidFill>
                  <a:srgbClr val="008000"/>
                </a:solidFill>
                <a:latin typeface="Arial" charset="0"/>
              </a:rPr>
              <a:t>qualification</a:t>
            </a:r>
            <a:r>
              <a:rPr lang="en-US" sz="2000">
                <a:latin typeface="Arial" charset="0"/>
              </a:rPr>
              <a:t> to work on work centers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to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en-US" sz="2000">
                <a:latin typeface="Arial" charset="0"/>
              </a:rPr>
              <a:t> 	calculate work loads per qualification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en-US" sz="2000">
                <a:latin typeface="Arial" charset="0"/>
              </a:rPr>
              <a:t> 	adjust capacities per qualification</a:t>
            </a:r>
          </a:p>
        </p:txBody>
      </p:sp>
      <p:graphicFrame>
        <p:nvGraphicFramePr>
          <p:cNvPr id="59404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3059113" y="1844675"/>
          <a:ext cx="5675312" cy="4591050"/>
        </p:xfrm>
        <a:graphic>
          <a:graphicData uri="http://schemas.openxmlformats.org/presentationml/2006/ole">
            <p:oleObj spid="_x0000_s59404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8D37-CEEA-4929-B526-F40F9C4A89C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A892-5496-49B0-A7FA-E2192A54A1E9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748713" cy="1143000"/>
          </a:xfrm>
        </p:spPr>
        <p:txBody>
          <a:bodyPr/>
          <a:lstStyle/>
          <a:p>
            <a:r>
              <a:rPr lang="fr-FR"/>
              <a:t>Gamme de lancement </a:t>
            </a:r>
            <a:br>
              <a:rPr lang="fr-FR"/>
            </a:br>
            <a:r>
              <a:rPr lang="fr-FR"/>
              <a:t>et gammes de remplacement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600200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Article fabriqué</a:t>
            </a:r>
            <a:endParaRPr lang="fr-FR" sz="2400"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0" y="2819400"/>
            <a:ext cx="2209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Gamme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de lancement</a:t>
            </a:r>
            <a:endParaRPr lang="fr-FR" sz="2400">
              <a:latin typeface="Arial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0" y="3733800"/>
            <a:ext cx="1447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40</a:t>
            </a:r>
            <a:endParaRPr lang="fr-FR" sz="2400" b="1"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295400" y="4038600"/>
            <a:ext cx="1447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30</a:t>
            </a:r>
            <a:endParaRPr lang="fr-FR" sz="2400" b="1"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4343400"/>
            <a:ext cx="1447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20</a:t>
            </a:r>
            <a:endParaRPr lang="fr-FR" sz="2400" b="1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38200" y="4648200"/>
            <a:ext cx="14478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10</a:t>
            </a:r>
            <a:endParaRPr lang="fr-FR" sz="2400" b="1">
              <a:latin typeface="Arial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733800" y="2819400"/>
            <a:ext cx="2209800" cy="685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Gamme de</a:t>
            </a:r>
          </a:p>
          <a:p>
            <a:pPr algn="ctr"/>
            <a:r>
              <a:rPr lang="fr-FR" sz="2000">
                <a:latin typeface="Arial" charset="0"/>
              </a:rPr>
              <a:t> remplacement 1</a:t>
            </a:r>
            <a:endParaRPr lang="fr-FR" sz="2400">
              <a:latin typeface="Arial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495800" y="37338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40</a:t>
            </a:r>
            <a:endParaRPr lang="fr-FR" sz="2400" b="1">
              <a:latin typeface="Arial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267200" y="40386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30</a:t>
            </a:r>
            <a:endParaRPr lang="fr-FR" sz="2400" b="1">
              <a:latin typeface="Arial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4038600" y="43434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20</a:t>
            </a:r>
            <a:endParaRPr lang="fr-FR" sz="2400" b="1">
              <a:latin typeface="Arial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810000" y="46482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10</a:t>
            </a:r>
            <a:endParaRPr lang="fr-FR" sz="2400" b="1">
              <a:latin typeface="Arial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477000" y="2819400"/>
            <a:ext cx="2209800" cy="685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Gamme de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remplacement 2</a:t>
            </a:r>
            <a:endParaRPr lang="fr-FR" sz="2400">
              <a:latin typeface="Arial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7239000" y="37338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40</a:t>
            </a:r>
            <a:endParaRPr lang="fr-FR" sz="2400" b="1">
              <a:latin typeface="Arial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010400" y="40386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30</a:t>
            </a:r>
            <a:endParaRPr lang="fr-FR" sz="2400" b="1">
              <a:latin typeface="Arial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6781800" y="43434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20</a:t>
            </a:r>
            <a:endParaRPr lang="fr-FR" sz="2400" b="1">
              <a:latin typeface="Arial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553200" y="4648200"/>
            <a:ext cx="14478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sz="1600" b="1">
                <a:latin typeface="Arial" charset="0"/>
              </a:rPr>
              <a:t>Op. 10</a:t>
            </a:r>
            <a:endParaRPr lang="fr-FR" sz="2400" b="1">
              <a:latin typeface="Arial" charset="0"/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1828800" y="2362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2971800" y="2362200"/>
            <a:ext cx="1524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971800" y="2362200"/>
            <a:ext cx="441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8874-FE9D-4225-9EEE-E5CE2C3BA2D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B727-43D6-46B5-ADA9-8A93781D0C6F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Library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Dans les gammes, les mêmes opérations reviennent souvent</a:t>
            </a:r>
          </a:p>
          <a:p>
            <a:r>
              <a:rPr lang="en-US" sz="2800"/>
              <a:t>Constitution d’une bibliothèque d’opérations standards</a:t>
            </a:r>
          </a:p>
          <a:p>
            <a:r>
              <a:rPr lang="en-US" sz="2800"/>
              <a:t>Appel des opérations de bibliothèques dans les phases des gammes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6074-812C-496F-95F3-E5FE59FCE4C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D3A2-46FE-4AD9-AE19-D23CE1D7AD6A}" type="slidenum">
              <a:rPr lang="en-US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Library</a:t>
            </a:r>
            <a:endParaRPr lang="fr-FR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175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000">
                <a:solidFill>
                  <a:srgbClr val="008000"/>
                </a:solidFill>
                <a:latin typeface="Arial" charset="0"/>
              </a:rPr>
              <a:t>Définition d’opérations standards qui peuvent être réutilisées pour écrire les gammes</a:t>
            </a: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>
            <p:ph idx="1"/>
          </p:nvPr>
        </p:nvGraphicFramePr>
        <p:xfrm>
          <a:off x="2627313" y="1412875"/>
          <a:ext cx="5649912" cy="4570413"/>
        </p:xfrm>
        <a:graphic>
          <a:graphicData uri="http://schemas.openxmlformats.org/presentationml/2006/ole">
            <p:oleObj spid="_x0000_s74759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9E40-16A2-4D59-8F9C-A0BA181530A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DFBA-0FBC-494F-85FE-3E4BA4F7BDB7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395288" y="1341438"/>
          <a:ext cx="5646737" cy="4587875"/>
        </p:xfrm>
        <a:graphic>
          <a:graphicData uri="http://schemas.openxmlformats.org/presentationml/2006/ole">
            <p:oleObj spid="_x0000_s75786" name="Paint Shop Pro Image" r:id="rId3" imgW="8068293" imgH="6526829" progId="PaintShopPro">
              <p:embed/>
            </p:oleObj>
          </a:graphicData>
        </a:graphic>
      </p:graphicFrame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/>
              <a:t>Appel d’une opération standard</a:t>
            </a:r>
          </a:p>
        </p:txBody>
      </p:sp>
      <p:graphicFrame>
        <p:nvGraphicFramePr>
          <p:cNvPr id="75788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3276600" y="1700213"/>
          <a:ext cx="5646738" cy="4587875"/>
        </p:xfrm>
        <a:graphic>
          <a:graphicData uri="http://schemas.openxmlformats.org/presentationml/2006/ole">
            <p:oleObj spid="_x0000_s75788" name="Paint Shop Pro Image" r:id="rId4" imgW="8068293" imgH="6526829" progId="PaintShopPro">
              <p:embed/>
            </p:oleObj>
          </a:graphicData>
        </a:graphic>
      </p:graphicFrame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250825" y="3860800"/>
            <a:ext cx="3168650" cy="914400"/>
          </a:xfrm>
          <a:prstGeom prst="wedgeRoundRectCallout">
            <a:avLst>
              <a:gd name="adj1" fmla="val -34972"/>
              <a:gd name="adj2" fmla="val -1802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2. Appel de la bibliothèque</a:t>
            </a:r>
          </a:p>
          <a:p>
            <a:pPr algn="ctr"/>
            <a:r>
              <a:rPr lang="fr-FR" sz="2000">
                <a:latin typeface="Arial" charset="0"/>
              </a:rPr>
              <a:t>d’opérations</a:t>
            </a:r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684213" y="1268413"/>
            <a:ext cx="1871662" cy="7191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1. Cliquer sur ‘Nouvelle’</a:t>
            </a:r>
          </a:p>
        </p:txBody>
      </p:sp>
      <p:sp>
        <p:nvSpPr>
          <p:cNvPr id="75791" name="AutoShape 15"/>
          <p:cNvSpPr>
            <a:spLocks noChangeArrowheads="1"/>
          </p:cNvSpPr>
          <p:nvPr/>
        </p:nvSpPr>
        <p:spPr bwMode="auto">
          <a:xfrm>
            <a:off x="4356100" y="2997200"/>
            <a:ext cx="1871663" cy="719138"/>
          </a:xfrm>
          <a:prstGeom prst="wedgeRoundRectCallout">
            <a:avLst>
              <a:gd name="adj1" fmla="val -83671"/>
              <a:gd name="adj2" fmla="val -170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3. Sélectionner et valider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 autoUpdateAnimBg="0"/>
      <p:bldP spid="75790" grpId="0" animBg="1"/>
      <p:bldP spid="757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A0D-751D-4D6D-ABDE-9CFCA0ADB0D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0A8A-2067-44FF-8E95-CF72F98BED4F}" type="slidenum">
              <a:rPr lang="en-US"/>
              <a:pPr/>
              <a:t>34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Validation de l’opération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>
            <p:ph idx="1"/>
          </p:nvPr>
        </p:nvGraphicFramePr>
        <p:xfrm>
          <a:off x="1908175" y="1412875"/>
          <a:ext cx="5649913" cy="4570413"/>
        </p:xfrm>
        <a:graphic>
          <a:graphicData uri="http://schemas.openxmlformats.org/presentationml/2006/ole">
            <p:oleObj spid="_x0000_s76806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E208-35C5-42F1-B1DF-1EB5731D59D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6F8A-6FEF-4087-B8FC-561E40DD7CD0}" type="slidenum">
              <a:rPr lang="en-US"/>
              <a:pPr/>
              <a:t>35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graphe d’une gamme</a:t>
            </a:r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>
            <p:ph idx="1"/>
          </p:nvPr>
        </p:nvGraphicFramePr>
        <p:xfrm>
          <a:off x="2124075" y="1773238"/>
          <a:ext cx="5649913" cy="4570412"/>
        </p:xfrm>
        <a:graphic>
          <a:graphicData uri="http://schemas.openxmlformats.org/presentationml/2006/ole">
            <p:oleObj spid="_x0000_s78853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F4AA-A396-440B-9757-8A273A699D4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71C2A-11DE-412D-AB80-120EE3B9E6A8}" type="slidenum">
              <a:rPr lang="en-US"/>
              <a:pPr/>
              <a:t>36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fr-FR"/>
              <a:t>Les gammes arborescentes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762000" y="34242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10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00400" y="34242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20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572000" y="29670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30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629400" y="34242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900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905000" y="41862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200400" y="22812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100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1676400" y="3652838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4114800" y="3195638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5486400" y="3195638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7543800" y="3652838"/>
            <a:ext cx="304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1600200" y="3881438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2819400" y="3881438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331913" y="1412875"/>
            <a:ext cx="64754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8000"/>
                </a:solidFill>
                <a:latin typeface="Arial" charset="0"/>
              </a:rPr>
              <a:t>Plusieurs séquences d’opérations dans le même OF</a:t>
            </a: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V="1">
            <a:off x="1676400" y="2509838"/>
            <a:ext cx="1524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143000" y="4795838"/>
            <a:ext cx="270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0099"/>
                </a:solidFill>
                <a:latin typeface="Arial" charset="0"/>
              </a:rPr>
              <a:t>Opération de retouche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990600" y="40338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20%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600200" y="28146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10%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1752600" y="36369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70%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4121150" y="2205038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100%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2895600" y="4186238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100%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5241925" y="2281238"/>
            <a:ext cx="230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0099"/>
                </a:solidFill>
                <a:latin typeface="Arial" charset="0"/>
              </a:rPr>
              <a:t>Traitement manuel</a:t>
            </a: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4114800" y="2509838"/>
            <a:ext cx="2133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4572000" y="3881438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40</a:t>
            </a:r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>
            <a:off x="4114800" y="3729038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 flipV="1">
            <a:off x="5486400" y="3652838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6248400" y="2967038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4651375" y="4491038"/>
            <a:ext cx="233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0099"/>
                </a:solidFill>
                <a:latin typeface="Arial" charset="0"/>
              </a:rPr>
              <a:t>Travail en parallèle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1447800" y="5329238"/>
            <a:ext cx="633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400">
                <a:solidFill>
                  <a:srgbClr val="008000"/>
                </a:solidFill>
                <a:latin typeface="Arial" charset="0"/>
              </a:rPr>
              <a:t>Pourcentages standards de répartition du flux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3727450" y="38814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50%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803650" y="30432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>
                <a:solidFill>
                  <a:srgbClr val="008000"/>
                </a:solidFill>
                <a:latin typeface="Arial" charset="0"/>
              </a:rPr>
              <a:t>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66F-566F-4EF0-A13B-80A24FABD67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C329-7A82-4BB9-BF4E-22F5B678C329}" type="slidenum">
              <a:rPr lang="en-US"/>
              <a:pPr/>
              <a:t>37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Eclatement du flux</a:t>
            </a:r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908175" y="1916113"/>
          <a:ext cx="5595938" cy="4503737"/>
        </p:xfrm>
        <a:graphic>
          <a:graphicData uri="http://schemas.openxmlformats.org/presentationml/2006/ole">
            <p:oleObj spid="_x0000_s94213" name="Paint Shop Pro Image" r:id="rId3" imgW="7990244" imgH="6429268" progId="PaintShopPro">
              <p:embed/>
            </p:oleObj>
          </a:graphicData>
        </a:graphic>
      </p:graphicFrame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574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Sur la fenêtre </a:t>
            </a:r>
            <a:r>
              <a:rPr lang="fr-FR">
                <a:solidFill>
                  <a:srgbClr val="000099"/>
                </a:solidFill>
              </a:rPr>
              <a:t>Phase</a:t>
            </a:r>
            <a:r>
              <a:rPr lang="fr-FR"/>
              <a:t>, cliquer sur le bouton </a:t>
            </a:r>
            <a:r>
              <a:rPr lang="fr-FR">
                <a:solidFill>
                  <a:srgbClr val="000099"/>
                </a:solidFill>
              </a:rPr>
              <a:t>Destinations</a:t>
            </a:r>
          </a:p>
          <a:p>
            <a:r>
              <a:rPr lang="fr-FR"/>
              <a:t>Sélectionner </a:t>
            </a:r>
            <a:r>
              <a:rPr lang="fr-FR">
                <a:solidFill>
                  <a:srgbClr val="008000"/>
                </a:solidFill>
              </a:rPr>
              <a:t>Type de liaisons</a:t>
            </a:r>
            <a:r>
              <a:rPr lang="fr-FR"/>
              <a:t> :</a:t>
            </a:r>
            <a:r>
              <a:rPr lang="fr-FR">
                <a:solidFill>
                  <a:srgbClr val="000099"/>
                </a:solidFill>
              </a:rPr>
              <a:t> Eclatement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C07D-703C-423E-BB2B-B96DD862AB4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D1D9-B7D2-461F-ACFC-B3C3905031D7}" type="slidenum">
              <a:rPr lang="en-US"/>
              <a:pPr/>
              <a:t>38</a:t>
            </a:fld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47088" cy="1143000"/>
          </a:xfrm>
        </p:spPr>
        <p:txBody>
          <a:bodyPr/>
          <a:lstStyle/>
          <a:p>
            <a:r>
              <a:rPr lang="fr-FR" sz="4000"/>
              <a:t>Graphe d’une gamme arborescente</a:t>
            </a: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195513" y="1773238"/>
          <a:ext cx="5595937" cy="4503737"/>
        </p:xfrm>
        <a:graphic>
          <a:graphicData uri="http://schemas.openxmlformats.org/presentationml/2006/ole">
            <p:oleObj spid="_x0000_s97286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2B76-FE44-4CCC-BC29-C66819D36E2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2E2E-0341-41AA-9EC7-794A2DC0EB5F}" type="slidenum">
              <a:rPr lang="en-US"/>
              <a:pPr/>
              <a:t>39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fr-FR"/>
              <a:t>Les gammes parallèles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56013" y="33305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010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875213" y="33305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020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094413" y="33305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230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7313613" y="33305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910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656013" y="41687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110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875213" y="41687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120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094413" y="2492375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210</a:t>
            </a: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4570413" y="355917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789613" y="355917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7008813" y="355917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228013" y="355917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570413" y="439737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5789613" y="3805238"/>
            <a:ext cx="43815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7008813" y="2797175"/>
            <a:ext cx="381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1692275" y="1341438"/>
            <a:ext cx="604837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8000"/>
                </a:solidFill>
                <a:latin typeface="Arial" charset="0"/>
              </a:rPr>
              <a:t>Plusieurs séquences d’opérations concernant des composants différents dans le même OF</a:t>
            </a: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763713" y="3300413"/>
            <a:ext cx="9144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Op. 000</a:t>
            </a: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 flipV="1">
            <a:off x="2700338" y="2724150"/>
            <a:ext cx="3384550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2700338" y="3549650"/>
            <a:ext cx="935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700338" y="3660775"/>
            <a:ext cx="935037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743075" y="5027613"/>
            <a:ext cx="676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Nécessite une première opération (éventuellement à durée nulle)</a:t>
            </a:r>
            <a:br>
              <a:rPr lang="fr-FR"/>
            </a:br>
            <a:r>
              <a:rPr lang="fr-FR"/>
              <a:t>pour préciser la destination des flux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708400" y="2708275"/>
            <a:ext cx="78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200%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2555875" y="4149725"/>
            <a:ext cx="78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100%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2924175" y="3494088"/>
            <a:ext cx="78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7939-55DB-45ED-A10C-705DC110458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FC79-07A8-488C-B203-AE8C471780CF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>
            <p:ph idx="1"/>
          </p:nvPr>
        </p:nvGraphicFramePr>
        <p:xfrm>
          <a:off x="2987675" y="1628775"/>
          <a:ext cx="5649913" cy="4570413"/>
        </p:xfrm>
        <a:graphic>
          <a:graphicData uri="http://schemas.openxmlformats.org/presentationml/2006/ole">
            <p:oleObj spid="_x0000_s46097" name="Paint Shop Pro Image" r:id="rId3" imgW="8068293" imgH="6526829" progId="PaintShopPro">
              <p:embed/>
            </p:oleObj>
          </a:graphicData>
        </a:graphic>
      </p:graphicFrame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Center Maintenance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52400" y="1974850"/>
            <a:ext cx="26193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Additional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Information: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1- Critical work center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2- Workshop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3- Calendar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4- Yield Coefficient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5- Continuous Operations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6- Qualifications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7- “Wait before”</a:t>
            </a:r>
          </a:p>
          <a:p>
            <a:pPr>
              <a:spcBef>
                <a:spcPct val="30000"/>
              </a:spcBef>
            </a:pPr>
            <a:r>
              <a:rPr lang="en-US" b="1">
                <a:latin typeface="Arial" charset="0"/>
              </a:rPr>
              <a:t>8- Display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E3FD-8E1D-4596-AF51-BBD3B45E90D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241E-9A0F-4176-ADF3-4F407FED2DCA}" type="slidenum">
              <a:rPr lang="en-US"/>
              <a:pPr/>
              <a:t>40</a:t>
            </a:fld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Flux initial des composants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339975" y="1989138"/>
          <a:ext cx="5595938" cy="4503737"/>
        </p:xfrm>
        <a:graphic>
          <a:graphicData uri="http://schemas.openxmlformats.org/presentationml/2006/ole">
            <p:oleObj spid="_x0000_s92165" name="Paint Shop Pro Image" r:id="rId3" imgW="7990244" imgH="6429268" progId="PaintShopPro">
              <p:embed/>
            </p:oleObj>
          </a:graphicData>
        </a:graphic>
      </p:graphicFrame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574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Sur la fenêtre </a:t>
            </a:r>
            <a:r>
              <a:rPr lang="fr-FR">
                <a:solidFill>
                  <a:srgbClr val="000099"/>
                </a:solidFill>
              </a:rPr>
              <a:t>Phase</a:t>
            </a:r>
            <a:r>
              <a:rPr lang="fr-FR"/>
              <a:t>, cliquer sur le bouton </a:t>
            </a:r>
            <a:r>
              <a:rPr lang="fr-FR">
                <a:solidFill>
                  <a:srgbClr val="000099"/>
                </a:solidFill>
              </a:rPr>
              <a:t>Destinations</a:t>
            </a:r>
          </a:p>
          <a:p>
            <a:r>
              <a:rPr lang="fr-FR"/>
              <a:t>Sélectionner </a:t>
            </a:r>
            <a:r>
              <a:rPr lang="fr-FR">
                <a:solidFill>
                  <a:srgbClr val="008000"/>
                </a:solidFill>
              </a:rPr>
              <a:t>Type de liaisons</a:t>
            </a:r>
            <a:r>
              <a:rPr lang="fr-FR"/>
              <a:t> :</a:t>
            </a:r>
            <a:r>
              <a:rPr lang="fr-FR">
                <a:solidFill>
                  <a:srgbClr val="000099"/>
                </a:solidFill>
              </a:rPr>
              <a:t> Dispatch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D08F-0FAE-40B6-A90B-211551A2791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0B30-4C2C-4882-BB3A-E23F538E83E6}" type="slidenum">
              <a:rPr lang="en-US"/>
              <a:pPr/>
              <a:t>41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Consommation des composants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2051050" y="1844675"/>
          <a:ext cx="5595938" cy="4503738"/>
        </p:xfrm>
        <a:graphic>
          <a:graphicData uri="http://schemas.openxmlformats.org/presentationml/2006/ole">
            <p:oleObj spid="_x0000_s95237" name="Paint Shop Pro Image" r:id="rId3" imgW="7990244" imgH="6429268" progId="PaintShopPro">
              <p:embed/>
            </p:oleObj>
          </a:graphicData>
        </a:graphic>
      </p:graphicFrame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574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Sur la fenêtre </a:t>
            </a:r>
            <a:r>
              <a:rPr lang="fr-FR">
                <a:solidFill>
                  <a:srgbClr val="000099"/>
                </a:solidFill>
              </a:rPr>
              <a:t>Phase</a:t>
            </a:r>
            <a:r>
              <a:rPr lang="fr-FR"/>
              <a:t>, cliquer sur le bouton </a:t>
            </a:r>
            <a:r>
              <a:rPr lang="fr-FR">
                <a:solidFill>
                  <a:srgbClr val="000099"/>
                </a:solidFill>
              </a:rPr>
              <a:t>Destinations</a:t>
            </a:r>
          </a:p>
          <a:p>
            <a:r>
              <a:rPr lang="fr-FR"/>
              <a:t>Sélectionner </a:t>
            </a:r>
            <a:r>
              <a:rPr lang="fr-FR">
                <a:solidFill>
                  <a:srgbClr val="008000"/>
                </a:solidFill>
              </a:rPr>
              <a:t>Type de liaisons</a:t>
            </a:r>
            <a:r>
              <a:rPr lang="fr-FR"/>
              <a:t> :</a:t>
            </a:r>
            <a:r>
              <a:rPr lang="fr-FR">
                <a:solidFill>
                  <a:srgbClr val="000099"/>
                </a:solidFill>
              </a:rPr>
              <a:t> Consommation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02ED-0135-43BC-8F06-1B16B5CF5C5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778-70C5-4839-AC11-C06B4E9221F2}" type="slidenum">
              <a:rPr lang="en-US"/>
              <a:pPr/>
              <a:t>42</a:t>
            </a:fld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20113" cy="1143000"/>
          </a:xfrm>
        </p:spPr>
        <p:txBody>
          <a:bodyPr/>
          <a:lstStyle/>
          <a:p>
            <a:r>
              <a:rPr lang="fr-FR"/>
              <a:t>Graphe d’une gamme parallèle</a:t>
            </a: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1763713" y="1700213"/>
          <a:ext cx="5595937" cy="4503737"/>
        </p:xfrm>
        <a:graphic>
          <a:graphicData uri="http://schemas.openxmlformats.org/presentationml/2006/ole">
            <p:oleObj spid="_x0000_s99333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FB8E-3E89-4202-B656-3463FB1BEE5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D5C-3D41-417E-B952-0ECC8C70D147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59775" cy="4953000"/>
          </a:xfrm>
        </p:spPr>
        <p:txBody>
          <a:bodyPr/>
          <a:lstStyle/>
          <a:p>
            <a:r>
              <a:rPr lang="en-US">
                <a:solidFill>
                  <a:srgbClr val="008000"/>
                </a:solidFill>
              </a:rPr>
              <a:t>Critical work center</a:t>
            </a:r>
          </a:p>
          <a:p>
            <a:pPr lvl="1"/>
            <a:r>
              <a:rPr lang="en-US" sz="2400"/>
              <a:t>Work center for which work loads are calculated</a:t>
            </a:r>
            <a:endParaRPr lang="en-US"/>
          </a:p>
          <a:p>
            <a:r>
              <a:rPr lang="en-US">
                <a:solidFill>
                  <a:srgbClr val="008000"/>
                </a:solidFill>
              </a:rPr>
              <a:t>Workshop</a:t>
            </a:r>
          </a:p>
          <a:p>
            <a:pPr lvl="1"/>
            <a:r>
              <a:rPr lang="en-US" sz="2400"/>
              <a:t>permet de cumuler les charges</a:t>
            </a:r>
            <a:endParaRPr lang="en-US"/>
          </a:p>
          <a:p>
            <a:pPr lvl="2"/>
            <a:r>
              <a:rPr lang="en-US"/>
              <a:t>les ateliers doivent figurer dans la </a:t>
            </a:r>
            <a:r>
              <a:rPr lang="en-US">
                <a:solidFill>
                  <a:srgbClr val="008000"/>
                </a:solidFill>
              </a:rPr>
              <a:t>table des ateliers</a:t>
            </a:r>
          </a:p>
          <a:p>
            <a:r>
              <a:rPr lang="en-US">
                <a:solidFill>
                  <a:srgbClr val="008000"/>
                </a:solidFill>
              </a:rPr>
              <a:t>Calendar selection</a:t>
            </a:r>
          </a:p>
          <a:p>
            <a:pPr lvl="1"/>
            <a:r>
              <a:rPr lang="en-US" sz="2400"/>
              <a:t>calendrier d’activité pour le poste (voir </a:t>
            </a:r>
            <a:r>
              <a:rPr lang="en-US" sz="2400">
                <a:solidFill>
                  <a:srgbClr val="008000"/>
                </a:solidFill>
              </a:rPr>
              <a:t>Planification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certains postes peuvent travailler en simple équipe, d’autres en double, avoir des horaires différents, etc..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14A3-902E-40D4-8300-52112202DE2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C614-A73A-478D-A17C-21357E631F26}" type="slidenum">
              <a:rPr lang="en-US"/>
              <a:pPr/>
              <a:t>6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Yield Coefficient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Pourcentage de </a:t>
            </a:r>
            <a:r>
              <a:rPr lang="en-US" sz="2400">
                <a:solidFill>
                  <a:srgbClr val="000099"/>
                </a:solidFill>
              </a:rPr>
              <a:t>disponibilité effective</a:t>
            </a:r>
            <a:r>
              <a:rPr lang="en-US" sz="2400"/>
              <a:t> du poste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 durée des plages horaires du calendrier est multipliée par le coefficient de rendement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Continuous Operations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les opérations ne peuvent être réparties sur plusieurs plages horaires dans le jalonnement et l’ordonnancement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exemples : traitement de surface, traitement thermique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98AA-17C7-4FAF-91F5-95B9368AFBF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381FB-887E-448E-903C-41F94B16A571}" type="slidenum">
              <a:rPr lang="en-US"/>
              <a:pPr/>
              <a:t>7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 Coefficient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558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A partir du calendrier, détermination des plages horaires de travail pour chaque poste de charge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5240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432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9624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1816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400800" y="24384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7h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1143000" y="24384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1143000" y="2743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524000" y="377825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6.4h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743200" y="377825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6.4h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962400" y="377825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6.4h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181600" y="377825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6.4h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6400800" y="3778250"/>
            <a:ext cx="68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5.6h</a:t>
            </a: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1143000" y="377825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1143000" y="408305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latin typeface="Arial" charset="0"/>
              </a:rPr>
              <a:t>Poste 1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04800" y="377825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latin typeface="Arial" charset="0"/>
              </a:rPr>
              <a:t>Poste 1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219200" y="28638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Lu 8:00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2438400" y="28638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Ma 8:00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3657600" y="28638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Me 8:00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4876800" y="2863850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Je 8:00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096000" y="28638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Ve 8:00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2070100" y="3382963"/>
            <a:ext cx="394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99"/>
                </a:solidFill>
                <a:latin typeface="Arial" charset="0"/>
              </a:rPr>
              <a:t>Coefficient de rendement de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DB20-9987-42FE-AB8E-929BB5F8160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5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680A-A375-4C53-B8FF-BC0CC294FB54}" type="slidenum">
              <a:rPr lang="en-US"/>
              <a:pPr/>
              <a:t>8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Operations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5240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7432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9624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1816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400800" y="24384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143000" y="24384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143000" y="2743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52400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74320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96240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18160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400800" y="3429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latin typeface="Arial" charset="0"/>
              </a:rPr>
              <a:t>8h</a:t>
            </a: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1143000" y="3429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1143000" y="37338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04800" y="2438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latin typeface="Arial" charset="0"/>
              </a:rPr>
              <a:t>Poste 1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04800" y="34290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99"/>
                </a:solidFill>
                <a:latin typeface="Arial" charset="0"/>
              </a:rPr>
              <a:t>Poste 2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1219200" y="28638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Lu 8:00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2438400" y="28638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Ma 8:00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3657600" y="28638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Me 8:00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4876800" y="2863850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Je 8:00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6096000" y="28638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Ve 8:00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1524000" y="4267200"/>
            <a:ext cx="8382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2362200" y="42672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365125" y="4251325"/>
            <a:ext cx="91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  <a:latin typeface="Arial" charset="0"/>
              </a:rPr>
              <a:t>Op. 010</a:t>
            </a: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1524000" y="2209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933450" y="1600200"/>
            <a:ext cx="1189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Date de</a:t>
            </a:r>
          </a:p>
          <a:p>
            <a:pPr algn="ctr"/>
            <a:r>
              <a:rPr lang="en-US" sz="1600" b="1">
                <a:latin typeface="Arial" charset="0"/>
              </a:rPr>
              <a:t>lancement</a:t>
            </a:r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6019800" y="2209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575300" y="1616075"/>
            <a:ext cx="917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Date de</a:t>
            </a:r>
          </a:p>
          <a:p>
            <a:pPr algn="ctr"/>
            <a:r>
              <a:rPr lang="en-US" sz="1600" b="1">
                <a:latin typeface="Arial" charset="0"/>
              </a:rPr>
              <a:t>besoin</a:t>
            </a:r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4572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3561" name="Group 73"/>
          <p:cNvGrpSpPr>
            <a:grpSpLocks/>
          </p:cNvGrpSpPr>
          <p:nvPr/>
        </p:nvGrpSpPr>
        <p:grpSpPr bwMode="auto">
          <a:xfrm>
            <a:off x="1524000" y="4267200"/>
            <a:ext cx="1447800" cy="762000"/>
            <a:chOff x="960" y="2688"/>
            <a:chExt cx="912" cy="480"/>
          </a:xfrm>
        </p:grpSpPr>
        <p:sp>
          <p:nvSpPr>
            <p:cNvPr id="63521" name="Rectangle 33"/>
            <p:cNvSpPr>
              <a:spLocks noChangeArrowheads="1"/>
            </p:cNvSpPr>
            <p:nvPr/>
          </p:nvSpPr>
          <p:spPr bwMode="auto">
            <a:xfrm>
              <a:off x="1728" y="2688"/>
              <a:ext cx="144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522" name="Text Box 34"/>
            <p:cNvSpPr txBox="1">
              <a:spLocks noChangeArrowheads="1"/>
            </p:cNvSpPr>
            <p:nvPr/>
          </p:nvSpPr>
          <p:spPr bwMode="auto">
            <a:xfrm>
              <a:off x="1248" y="2956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10h</a:t>
              </a:r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>
              <a:off x="960" y="297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3562" name="Group 74"/>
          <p:cNvGrpSpPr>
            <a:grpSpLocks/>
          </p:cNvGrpSpPr>
          <p:nvPr/>
        </p:nvGrpSpPr>
        <p:grpSpPr bwMode="auto">
          <a:xfrm>
            <a:off x="2895600" y="4267200"/>
            <a:ext cx="420688" cy="717550"/>
            <a:chOff x="1824" y="2688"/>
            <a:chExt cx="265" cy="452"/>
          </a:xfrm>
        </p:grpSpPr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>
              <a:off x="1872" y="2688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526" name="Text Box 38"/>
            <p:cNvSpPr txBox="1">
              <a:spLocks noChangeArrowheads="1"/>
            </p:cNvSpPr>
            <p:nvPr/>
          </p:nvSpPr>
          <p:spPr bwMode="auto">
            <a:xfrm>
              <a:off x="1824" y="2928"/>
              <a:ext cx="2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3h</a:t>
              </a:r>
            </a:p>
          </p:txBody>
        </p:sp>
      </p:grp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381000" y="4845050"/>
            <a:ext cx="91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8000"/>
                </a:solidFill>
                <a:latin typeface="Arial" charset="0"/>
              </a:rPr>
              <a:t>Op. 020</a:t>
            </a:r>
          </a:p>
        </p:txBody>
      </p:sp>
      <p:sp>
        <p:nvSpPr>
          <p:cNvPr id="63533" name="Rectangle 45"/>
          <p:cNvSpPr>
            <a:spLocks noChangeArrowheads="1"/>
          </p:cNvSpPr>
          <p:nvPr/>
        </p:nvSpPr>
        <p:spPr bwMode="auto">
          <a:xfrm>
            <a:off x="3581400" y="48768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3962400" y="4876800"/>
            <a:ext cx="533400" cy="304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4800600" y="4876800"/>
            <a:ext cx="381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962400" y="530225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6h</a:t>
            </a:r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>
            <a:off x="27432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40" name="Line 52"/>
          <p:cNvSpPr>
            <a:spLocks noChangeShapeType="1"/>
          </p:cNvSpPr>
          <p:nvPr/>
        </p:nvSpPr>
        <p:spPr bwMode="auto">
          <a:xfrm>
            <a:off x="3581400" y="2209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4800600" y="2209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5181600" y="2209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32766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51" name="Line 63"/>
          <p:cNvSpPr>
            <a:spLocks noChangeShapeType="1"/>
          </p:cNvSpPr>
          <p:nvPr/>
        </p:nvSpPr>
        <p:spPr bwMode="auto">
          <a:xfrm>
            <a:off x="3962400" y="2209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>
            <a:off x="2362200" y="2209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222250" y="5103813"/>
            <a:ext cx="1225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6 heures</a:t>
            </a:r>
          </a:p>
          <a:p>
            <a:pPr algn="ctr"/>
            <a:r>
              <a:rPr lang="en-US" b="1">
                <a:latin typeface="Arial" charset="0"/>
              </a:rPr>
              <a:t>opération</a:t>
            </a:r>
          </a:p>
          <a:p>
            <a:pPr algn="ctr"/>
            <a:r>
              <a:rPr lang="en-US" b="1">
                <a:latin typeface="Arial" charset="0"/>
              </a:rPr>
              <a:t>continue</a:t>
            </a:r>
          </a:p>
        </p:txBody>
      </p:sp>
      <p:sp>
        <p:nvSpPr>
          <p:cNvPr id="63554" name="Rectangle 66"/>
          <p:cNvSpPr>
            <a:spLocks noChangeArrowheads="1"/>
          </p:cNvSpPr>
          <p:nvPr/>
        </p:nvSpPr>
        <p:spPr bwMode="auto">
          <a:xfrm>
            <a:off x="4495800" y="487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57" name="Rectangle 69"/>
          <p:cNvSpPr>
            <a:spLocks noChangeArrowheads="1"/>
          </p:cNvSpPr>
          <p:nvPr/>
        </p:nvSpPr>
        <p:spPr bwMode="auto">
          <a:xfrm>
            <a:off x="3276600" y="4267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3200400" y="464820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b="1">
                <a:latin typeface="Arial" charset="0"/>
              </a:rPr>
              <a:t>3h</a:t>
            </a:r>
          </a:p>
        </p:txBody>
      </p:sp>
      <p:sp>
        <p:nvSpPr>
          <p:cNvPr id="63559" name="Line 71"/>
          <p:cNvSpPr>
            <a:spLocks noChangeShapeType="1"/>
          </p:cNvSpPr>
          <p:nvPr/>
        </p:nvSpPr>
        <p:spPr bwMode="auto">
          <a:xfrm flipV="1">
            <a:off x="33528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3560" name="Text Box 72"/>
          <p:cNvSpPr txBox="1">
            <a:spLocks noChangeArrowheads="1"/>
          </p:cNvSpPr>
          <p:nvPr/>
        </p:nvSpPr>
        <p:spPr bwMode="auto">
          <a:xfrm>
            <a:off x="2971800" y="5791200"/>
            <a:ext cx="564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Impossible à placer dans le temps restant sur la plage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78FE-DFCA-49AB-8DEF-7BBCD03E3D1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6332-1FDE-4E4E-B0F1-3670C2CD1FE3}" type="slidenum">
              <a:rPr lang="en-US"/>
              <a:pPr/>
              <a:t>9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Additionnal Fields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4800600"/>
          </a:xfrm>
        </p:spPr>
        <p:txBody>
          <a:bodyPr/>
          <a:lstStyle/>
          <a:p>
            <a:r>
              <a:rPr lang="en-US">
                <a:solidFill>
                  <a:srgbClr val="008000"/>
                </a:solidFill>
              </a:rPr>
              <a:t>Qualifications</a:t>
            </a:r>
          </a:p>
          <a:p>
            <a:pPr lvl="1"/>
            <a:r>
              <a:rPr lang="en-US"/>
              <a:t>code de la qualification de personnel chargé </a:t>
            </a:r>
          </a:p>
          <a:p>
            <a:pPr marL="1162050" lvl="2"/>
            <a:r>
              <a:rPr lang="en-US"/>
              <a:t>du réglage de la machine</a:t>
            </a:r>
          </a:p>
          <a:p>
            <a:pPr marL="1162050" lvl="2"/>
            <a:r>
              <a:rPr lang="en-US"/>
              <a:t>de l’exécution des opérations</a:t>
            </a:r>
          </a:p>
          <a:p>
            <a:pPr lvl="1"/>
            <a:r>
              <a:rPr lang="en-US"/>
              <a:t>calcul des charges par qualification</a:t>
            </a:r>
          </a:p>
          <a:p>
            <a:r>
              <a:rPr lang="en-US">
                <a:solidFill>
                  <a:srgbClr val="008000"/>
                </a:solidFill>
              </a:rPr>
              <a:t>Wait before</a:t>
            </a:r>
          </a:p>
          <a:p>
            <a:pPr lvl="1"/>
            <a:r>
              <a:rPr lang="en-US"/>
              <a:t>sert dans des cas particuliers de planification</a:t>
            </a:r>
          </a:p>
          <a:p>
            <a:r>
              <a:rPr lang="en-US">
                <a:solidFill>
                  <a:srgbClr val="008000"/>
                </a:solidFill>
              </a:rPr>
              <a:t>Display Index</a:t>
            </a:r>
          </a:p>
          <a:p>
            <a:pPr lvl="1"/>
            <a:r>
              <a:rPr lang="en-US"/>
              <a:t>ordre de tri des listes de postes de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4000</TotalTime>
  <Words>1635</Words>
  <Application>Microsoft Office PowerPoint</Application>
  <PresentationFormat>Affichage à l'écran (4:3)</PresentationFormat>
  <Paragraphs>521</Paragraphs>
  <Slides>42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Tahoma</vt:lpstr>
      <vt:lpstr>Times New Roman</vt:lpstr>
      <vt:lpstr>Achats</vt:lpstr>
      <vt:lpstr>Paint Shop Pro Image</vt:lpstr>
      <vt:lpstr>Prélude 7 ERP</vt:lpstr>
      <vt:lpstr>Resource and Routing Maintenance</vt:lpstr>
      <vt:lpstr>Personnel Qualifications</vt:lpstr>
      <vt:lpstr>Work Center Maintenance</vt:lpstr>
      <vt:lpstr>Additional Information</vt:lpstr>
      <vt:lpstr>Additional Information</vt:lpstr>
      <vt:lpstr>Yield Coefficient</vt:lpstr>
      <vt:lpstr>Continuous Operations </vt:lpstr>
      <vt:lpstr>Additionnal Fields</vt:lpstr>
      <vt:lpstr>Machine Maintenance</vt:lpstr>
      <vt:lpstr>Additional Fields</vt:lpstr>
      <vt:lpstr>Time Coefficients  Example Poste « Tournage »</vt:lpstr>
      <vt:lpstr>Routing Maintenance</vt:lpstr>
      <vt:lpstr>Indice de gamme et dates de validité</vt:lpstr>
      <vt:lpstr>Indice de gamme et dates de validité</vt:lpstr>
      <vt:lpstr>Batches</vt:lpstr>
      <vt:lpstr>Routing Operation Maintenance</vt:lpstr>
      <vt:lpstr>L’expression du temps opératoire</vt:lpstr>
      <vt:lpstr>Fabrications simultanées : Exemple : Pièces droites/gauches</vt:lpstr>
      <vt:lpstr>Matrice de temps de réglage</vt:lpstr>
      <vt:lpstr>Labor Times</vt:lpstr>
      <vt:lpstr>Labor Times</vt:lpstr>
      <vt:lpstr>Fixed Times</vt:lpstr>
      <vt:lpstr>Additional fields</vt:lpstr>
      <vt:lpstr>Options de déclaration</vt:lpstr>
      <vt:lpstr>Opération « déclarée » ou non</vt:lpstr>
      <vt:lpstr>Additional fields</vt:lpstr>
      <vt:lpstr>Liaisons articles - gammes</vt:lpstr>
      <vt:lpstr>Gamme principale  et gammes de remplacement</vt:lpstr>
      <vt:lpstr>Gamme de lancement  et gammes de remplacement</vt:lpstr>
      <vt:lpstr>Operation Library</vt:lpstr>
      <vt:lpstr>Operation Library</vt:lpstr>
      <vt:lpstr>Appel d’une opération standard</vt:lpstr>
      <vt:lpstr>Validation de l’opération</vt:lpstr>
      <vt:lpstr>Le graphe d’une gamme</vt:lpstr>
      <vt:lpstr>Les gammes arborescentes</vt:lpstr>
      <vt:lpstr>Eclatement du flux</vt:lpstr>
      <vt:lpstr>Graphe d’une gamme arborescente</vt:lpstr>
      <vt:lpstr>Les gammes parallèles</vt:lpstr>
      <vt:lpstr>Flux initial des composants</vt:lpstr>
      <vt:lpstr>Consommation des composants</vt:lpstr>
      <vt:lpstr>Graphe d’une gamme parallèle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gammes</dc:title>
  <dc:creator>Gérard Baglin</dc:creator>
  <cp:lastModifiedBy>GERARD</cp:lastModifiedBy>
  <cp:revision>95</cp:revision>
  <cp:lastPrinted>1998-04-23T12:49:58Z</cp:lastPrinted>
  <dcterms:created xsi:type="dcterms:W3CDTF">1998-05-11T18:15:55Z</dcterms:created>
  <dcterms:modified xsi:type="dcterms:W3CDTF">2015-11-22T09:51:45Z</dcterms:modified>
</cp:coreProperties>
</file>