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2"/>
  </p:notesMasterIdLst>
  <p:handoutMasterIdLst>
    <p:handoutMasterId r:id="rId53"/>
  </p:handoutMasterIdLst>
  <p:sldIdLst>
    <p:sldId id="267" r:id="rId2"/>
    <p:sldId id="270" r:id="rId3"/>
    <p:sldId id="271" r:id="rId4"/>
    <p:sldId id="272" r:id="rId5"/>
    <p:sldId id="310" r:id="rId6"/>
    <p:sldId id="311" r:id="rId7"/>
    <p:sldId id="312" r:id="rId8"/>
    <p:sldId id="277" r:id="rId9"/>
    <p:sldId id="313" r:id="rId10"/>
    <p:sldId id="278" r:id="rId11"/>
    <p:sldId id="279" r:id="rId12"/>
    <p:sldId id="280" r:id="rId13"/>
    <p:sldId id="314" r:id="rId14"/>
    <p:sldId id="339" r:id="rId15"/>
    <p:sldId id="275" r:id="rId16"/>
    <p:sldId id="321" r:id="rId17"/>
    <p:sldId id="334" r:id="rId18"/>
    <p:sldId id="289" r:id="rId19"/>
    <p:sldId id="304" r:id="rId20"/>
    <p:sldId id="341" r:id="rId21"/>
    <p:sldId id="335" r:id="rId22"/>
    <p:sldId id="324" r:id="rId23"/>
    <p:sldId id="333" r:id="rId24"/>
    <p:sldId id="288" r:id="rId25"/>
    <p:sldId id="303" r:id="rId26"/>
    <p:sldId id="342" r:id="rId27"/>
    <p:sldId id="305" r:id="rId28"/>
    <p:sldId id="298" r:id="rId29"/>
    <p:sldId id="290" r:id="rId30"/>
    <p:sldId id="307" r:id="rId31"/>
    <p:sldId id="299" r:id="rId32"/>
    <p:sldId id="291" r:id="rId33"/>
    <p:sldId id="325" r:id="rId34"/>
    <p:sldId id="293" r:id="rId35"/>
    <p:sldId id="326" r:id="rId36"/>
    <p:sldId id="327" r:id="rId37"/>
    <p:sldId id="343" r:id="rId38"/>
    <p:sldId id="328" r:id="rId39"/>
    <p:sldId id="340" r:id="rId40"/>
    <p:sldId id="295" r:id="rId41"/>
    <p:sldId id="322" r:id="rId42"/>
    <p:sldId id="329" r:id="rId43"/>
    <p:sldId id="330" r:id="rId44"/>
    <p:sldId id="323" r:id="rId45"/>
    <p:sldId id="331" r:id="rId46"/>
    <p:sldId id="302" r:id="rId47"/>
    <p:sldId id="332" r:id="rId48"/>
    <p:sldId id="336" r:id="rId49"/>
    <p:sldId id="337" r:id="rId50"/>
    <p:sldId id="338"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3366CC"/>
    <a:srgbClr val="000099"/>
    <a:srgbClr val="FF3300"/>
    <a:srgbClr val="00CCFF"/>
    <a:srgbClr val="00FF00"/>
    <a:srgbClr val="008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3" d="100"/>
          <a:sy n="113" d="100"/>
        </p:scale>
        <p:origin x="-150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7133"/>
    </p:cViewPr>
  </p:sorterViewPr>
  <p:notesViewPr>
    <p:cSldViewPr>
      <p:cViewPr varScale="1">
        <p:scale>
          <a:sx n="42" d="100"/>
          <a:sy n="42" d="100"/>
        </p:scale>
        <p:origin x="-1426"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21.xml"/><Relationship Id="rId1" Type="http://schemas.openxmlformats.org/officeDocument/2006/relationships/slide" Target="slides/slide17.xml"/><Relationship Id="rId5" Type="http://schemas.openxmlformats.org/officeDocument/2006/relationships/slide" Target="slides/slide50.xml"/><Relationship Id="rId4"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01682B2-1E8D-41C0-942C-A2CDAF11885C}" type="datetime1">
              <a:rPr lang="fr-FR"/>
              <a:pPr/>
              <a:t>22/11/2015</a:t>
            </a:fld>
            <a:endParaRPr lang="fr-FR"/>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80A3958-219A-4734-84CD-219857CD182F}"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fld id="{1E71891F-6FC5-4FCC-8D66-A352F3BD5681}" type="datetime1">
              <a:rPr lang="en-US"/>
              <a:pPr/>
              <a:t>11/22/2015</a:t>
            </a:fld>
            <a:endParaRPr lang="en-US"/>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680124E0-40CE-40DC-9D15-B6595A11BE6A}" type="slidenum">
              <a:rPr lang="en-US"/>
              <a:pPr/>
              <a:t>‹N°›</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E0B0E5C-B7C2-4522-B4AB-7503C849582B}" type="datetime1">
              <a:rPr lang="en-US"/>
              <a:pPr/>
              <a:t>11/22/2015</a:t>
            </a:fld>
            <a:endParaRPr lang="en-US"/>
          </a:p>
        </p:txBody>
      </p:sp>
      <p:sp>
        <p:nvSpPr>
          <p:cNvPr id="7" name="Rectangle 7"/>
          <p:cNvSpPr>
            <a:spLocks noGrp="1" noChangeArrowheads="1"/>
          </p:cNvSpPr>
          <p:nvPr>
            <p:ph type="sldNum" sz="quarter" idx="5"/>
          </p:nvPr>
        </p:nvSpPr>
        <p:spPr>
          <a:ln/>
        </p:spPr>
        <p:txBody>
          <a:bodyPr/>
          <a:lstStyle/>
          <a:p>
            <a:fld id="{06AEBBA5-51DB-4616-8E9D-E2271DDE0C01}" type="slidenum">
              <a:rPr lang="en-US"/>
              <a:pPr/>
              <a:t>3</a:t>
            </a:fld>
            <a:endParaRPr lang="en-US"/>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3E369E04-8341-474B-825C-7E0840C590B7}" type="datetime1">
              <a:rPr lang="fr-FR"/>
              <a:pPr/>
              <a:t>22/11/2015</a:t>
            </a:fld>
            <a:endParaRPr lang="en-US"/>
          </a:p>
        </p:txBody>
      </p:sp>
      <p:sp>
        <p:nvSpPr>
          <p:cNvPr id="5" name="Espace réservé du pied de page 4"/>
          <p:cNvSpPr>
            <a:spLocks noGrp="1"/>
          </p:cNvSpPr>
          <p:nvPr>
            <p:ph type="ftr" sz="quarter" idx="11"/>
          </p:nvPr>
        </p:nvSpPr>
        <p:spPr/>
        <p:txBody>
          <a:bodyPr/>
          <a:lstStyle>
            <a:lvl1pPr>
              <a:defRPr/>
            </a:lvl1pPr>
          </a:lstStyle>
          <a:p>
            <a:r>
              <a:rPr lang="en-US"/>
              <a:t>© Gérard Baglin, 1998-2008</a:t>
            </a:r>
          </a:p>
        </p:txBody>
      </p:sp>
      <p:sp>
        <p:nvSpPr>
          <p:cNvPr id="6" name="Espace réservé du numéro de diapositive 5"/>
          <p:cNvSpPr>
            <a:spLocks noGrp="1"/>
          </p:cNvSpPr>
          <p:nvPr>
            <p:ph type="sldNum" sz="quarter" idx="12"/>
          </p:nvPr>
        </p:nvSpPr>
        <p:spPr/>
        <p:txBody>
          <a:bodyPr/>
          <a:lstStyle>
            <a:lvl1pPr>
              <a:defRPr/>
            </a:lvl1pPr>
          </a:lstStyle>
          <a:p>
            <a:fld id="{FE0EC4ED-F109-440B-AC67-45C469AD0000}"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AF60906-81DA-4FA6-82D1-0225B9DD7F4B}" type="datetime1">
              <a:rPr lang="fr-FR"/>
              <a:pPr/>
              <a:t>22/11/2015</a:t>
            </a:fld>
            <a:endParaRPr lang="en-US"/>
          </a:p>
        </p:txBody>
      </p:sp>
      <p:sp>
        <p:nvSpPr>
          <p:cNvPr id="5" name="Espace réservé du pied de page 4"/>
          <p:cNvSpPr>
            <a:spLocks noGrp="1"/>
          </p:cNvSpPr>
          <p:nvPr>
            <p:ph type="ftr" sz="quarter" idx="11"/>
          </p:nvPr>
        </p:nvSpPr>
        <p:spPr/>
        <p:txBody>
          <a:bodyPr/>
          <a:lstStyle>
            <a:lvl1pPr>
              <a:defRPr/>
            </a:lvl1pPr>
          </a:lstStyle>
          <a:p>
            <a:r>
              <a:rPr lang="en-US"/>
              <a:t>© Gérard Baglin, 1998-2008</a:t>
            </a:r>
          </a:p>
        </p:txBody>
      </p:sp>
      <p:sp>
        <p:nvSpPr>
          <p:cNvPr id="6" name="Espace réservé du numéro de diapositive 5"/>
          <p:cNvSpPr>
            <a:spLocks noGrp="1"/>
          </p:cNvSpPr>
          <p:nvPr>
            <p:ph type="sldNum" sz="quarter" idx="12"/>
          </p:nvPr>
        </p:nvSpPr>
        <p:spPr/>
        <p:txBody>
          <a:bodyPr/>
          <a:lstStyle>
            <a:lvl1pPr>
              <a:defRPr/>
            </a:lvl1pPr>
          </a:lstStyle>
          <a:p>
            <a:fld id="{F6EB371D-10F3-4DD3-AE03-84CC67E7B0DF}"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152400"/>
            <a:ext cx="2057400" cy="5943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28600" y="152400"/>
            <a:ext cx="6019800" cy="5943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EE70870F-FF80-40F6-B818-CF4F2AB72E05}" type="datetime1">
              <a:rPr lang="fr-FR"/>
              <a:pPr/>
              <a:t>22/11/2015</a:t>
            </a:fld>
            <a:endParaRPr lang="en-US"/>
          </a:p>
        </p:txBody>
      </p:sp>
      <p:sp>
        <p:nvSpPr>
          <p:cNvPr id="5" name="Espace réservé du pied de page 4"/>
          <p:cNvSpPr>
            <a:spLocks noGrp="1"/>
          </p:cNvSpPr>
          <p:nvPr>
            <p:ph type="ftr" sz="quarter" idx="11"/>
          </p:nvPr>
        </p:nvSpPr>
        <p:spPr/>
        <p:txBody>
          <a:bodyPr/>
          <a:lstStyle>
            <a:lvl1pPr>
              <a:defRPr/>
            </a:lvl1pPr>
          </a:lstStyle>
          <a:p>
            <a:r>
              <a:rPr lang="en-US"/>
              <a:t>© Gérard Baglin, 1998-2008</a:t>
            </a:r>
          </a:p>
        </p:txBody>
      </p:sp>
      <p:sp>
        <p:nvSpPr>
          <p:cNvPr id="6" name="Espace réservé du numéro de diapositive 5"/>
          <p:cNvSpPr>
            <a:spLocks noGrp="1"/>
          </p:cNvSpPr>
          <p:nvPr>
            <p:ph type="sldNum" sz="quarter" idx="12"/>
          </p:nvPr>
        </p:nvSpPr>
        <p:spPr/>
        <p:txBody>
          <a:bodyPr/>
          <a:lstStyle>
            <a:lvl1pPr>
              <a:defRPr/>
            </a:lvl1pPr>
          </a:lstStyle>
          <a:p>
            <a:fld id="{6F91D5F2-665C-47A0-ABA5-9BB6AECCB52E}"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600" y="1524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85800" y="6477000"/>
            <a:ext cx="1905000" cy="230188"/>
          </a:xfrm>
        </p:spPr>
        <p:txBody>
          <a:bodyPr/>
          <a:lstStyle>
            <a:lvl1pPr>
              <a:defRPr/>
            </a:lvl1pPr>
          </a:lstStyle>
          <a:p>
            <a:fld id="{0A0D11FF-02B9-46A1-86C3-E6A7CF7F8D29}" type="datetime1">
              <a:rPr lang="fr-FR"/>
              <a:pPr/>
              <a:t>22/11/2015</a:t>
            </a:fld>
            <a:endParaRPr lang="en-US"/>
          </a:p>
        </p:txBody>
      </p:sp>
      <p:sp>
        <p:nvSpPr>
          <p:cNvPr id="6" name="Espace réservé du pied de page 5"/>
          <p:cNvSpPr>
            <a:spLocks noGrp="1"/>
          </p:cNvSpPr>
          <p:nvPr>
            <p:ph type="ftr" sz="quarter" idx="11"/>
          </p:nvPr>
        </p:nvSpPr>
        <p:spPr>
          <a:xfrm>
            <a:off x="3124200" y="6477000"/>
            <a:ext cx="2895600" cy="230188"/>
          </a:xfrm>
        </p:spPr>
        <p:txBody>
          <a:bodyPr/>
          <a:lstStyle>
            <a:lvl1pPr>
              <a:defRPr/>
            </a:lvl1pPr>
          </a:lstStyle>
          <a:p>
            <a:r>
              <a:rPr lang="en-US"/>
              <a:t>© Gérard Baglin, 1998-2008</a:t>
            </a:r>
          </a:p>
        </p:txBody>
      </p:sp>
      <p:sp>
        <p:nvSpPr>
          <p:cNvPr id="7" name="Espace réservé du numéro de diapositive 6"/>
          <p:cNvSpPr>
            <a:spLocks noGrp="1"/>
          </p:cNvSpPr>
          <p:nvPr>
            <p:ph type="sldNum" sz="quarter" idx="12"/>
          </p:nvPr>
        </p:nvSpPr>
        <p:spPr>
          <a:xfrm>
            <a:off x="7239000" y="6477000"/>
            <a:ext cx="1905000" cy="230188"/>
          </a:xfrm>
        </p:spPr>
        <p:txBody>
          <a:bodyPr/>
          <a:lstStyle>
            <a:lvl1pPr>
              <a:defRPr/>
            </a:lvl1pPr>
          </a:lstStyle>
          <a:p>
            <a:fld id="{727DF714-9DFB-4247-8972-5599CAE89128}"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E42C8644-76F4-4229-85C5-79748177EA7A}" type="datetime1">
              <a:rPr lang="fr-FR"/>
              <a:pPr/>
              <a:t>22/11/2015</a:t>
            </a:fld>
            <a:endParaRPr lang="en-US"/>
          </a:p>
        </p:txBody>
      </p:sp>
      <p:sp>
        <p:nvSpPr>
          <p:cNvPr id="5" name="Espace réservé du pied de page 4"/>
          <p:cNvSpPr>
            <a:spLocks noGrp="1"/>
          </p:cNvSpPr>
          <p:nvPr>
            <p:ph type="ftr" sz="quarter" idx="11"/>
          </p:nvPr>
        </p:nvSpPr>
        <p:spPr/>
        <p:txBody>
          <a:bodyPr/>
          <a:lstStyle>
            <a:lvl1pPr>
              <a:defRPr/>
            </a:lvl1pPr>
          </a:lstStyle>
          <a:p>
            <a:r>
              <a:rPr lang="en-US"/>
              <a:t>© Gérard Baglin, 1998-2008</a:t>
            </a:r>
          </a:p>
        </p:txBody>
      </p:sp>
      <p:sp>
        <p:nvSpPr>
          <p:cNvPr id="6" name="Espace réservé du numéro de diapositive 5"/>
          <p:cNvSpPr>
            <a:spLocks noGrp="1"/>
          </p:cNvSpPr>
          <p:nvPr>
            <p:ph type="sldNum" sz="quarter" idx="12"/>
          </p:nvPr>
        </p:nvSpPr>
        <p:spPr/>
        <p:txBody>
          <a:bodyPr/>
          <a:lstStyle>
            <a:lvl1pPr>
              <a:defRPr/>
            </a:lvl1pPr>
          </a:lstStyle>
          <a:p>
            <a:fld id="{860EA6E2-F13A-4F06-A8A2-15C472BE9B79}"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B473EDD5-FA55-4C33-BD43-A72AAE91B29B}" type="datetime1">
              <a:rPr lang="fr-FR"/>
              <a:pPr/>
              <a:t>22/11/2015</a:t>
            </a:fld>
            <a:endParaRPr lang="en-US"/>
          </a:p>
        </p:txBody>
      </p:sp>
      <p:sp>
        <p:nvSpPr>
          <p:cNvPr id="5" name="Espace réservé du pied de page 4"/>
          <p:cNvSpPr>
            <a:spLocks noGrp="1"/>
          </p:cNvSpPr>
          <p:nvPr>
            <p:ph type="ftr" sz="quarter" idx="11"/>
          </p:nvPr>
        </p:nvSpPr>
        <p:spPr/>
        <p:txBody>
          <a:bodyPr/>
          <a:lstStyle>
            <a:lvl1pPr>
              <a:defRPr/>
            </a:lvl1pPr>
          </a:lstStyle>
          <a:p>
            <a:r>
              <a:rPr lang="en-US"/>
              <a:t>© Gérard Baglin, 1998-2008</a:t>
            </a:r>
          </a:p>
        </p:txBody>
      </p:sp>
      <p:sp>
        <p:nvSpPr>
          <p:cNvPr id="6" name="Espace réservé du numéro de diapositive 5"/>
          <p:cNvSpPr>
            <a:spLocks noGrp="1"/>
          </p:cNvSpPr>
          <p:nvPr>
            <p:ph type="sldNum" sz="quarter" idx="12"/>
          </p:nvPr>
        </p:nvSpPr>
        <p:spPr/>
        <p:txBody>
          <a:bodyPr/>
          <a:lstStyle>
            <a:lvl1pPr>
              <a:defRPr/>
            </a:lvl1pPr>
          </a:lstStyle>
          <a:p>
            <a:fld id="{0CC69EA9-FDB4-4AC7-A6BB-7A8F3855E61A}"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fld id="{2C18C1AC-395F-4C16-B37B-2DE8FDEC4B4C}" type="datetime1">
              <a:rPr lang="fr-FR"/>
              <a:pPr/>
              <a:t>22/11/2015</a:t>
            </a:fld>
            <a:endParaRPr lang="en-US"/>
          </a:p>
        </p:txBody>
      </p:sp>
      <p:sp>
        <p:nvSpPr>
          <p:cNvPr id="6" name="Espace réservé du pied de page 5"/>
          <p:cNvSpPr>
            <a:spLocks noGrp="1"/>
          </p:cNvSpPr>
          <p:nvPr>
            <p:ph type="ftr" sz="quarter" idx="11"/>
          </p:nvPr>
        </p:nvSpPr>
        <p:spPr/>
        <p:txBody>
          <a:bodyPr/>
          <a:lstStyle>
            <a:lvl1pPr>
              <a:defRPr/>
            </a:lvl1pPr>
          </a:lstStyle>
          <a:p>
            <a:r>
              <a:rPr lang="en-US"/>
              <a:t>© Gérard Baglin, 1998-2008</a:t>
            </a:r>
          </a:p>
        </p:txBody>
      </p:sp>
      <p:sp>
        <p:nvSpPr>
          <p:cNvPr id="7" name="Espace réservé du numéro de diapositive 6"/>
          <p:cNvSpPr>
            <a:spLocks noGrp="1"/>
          </p:cNvSpPr>
          <p:nvPr>
            <p:ph type="sldNum" sz="quarter" idx="12"/>
          </p:nvPr>
        </p:nvSpPr>
        <p:spPr/>
        <p:txBody>
          <a:bodyPr/>
          <a:lstStyle>
            <a:lvl1pPr>
              <a:defRPr/>
            </a:lvl1pPr>
          </a:lstStyle>
          <a:p>
            <a:fld id="{DA9D8D7A-971A-4E7E-BF9C-EC3314DE7BD5}"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fld id="{4AB9929F-D449-4149-95D0-60BD22098E3F}" type="datetime1">
              <a:rPr lang="fr-FR"/>
              <a:pPr/>
              <a:t>22/11/2015</a:t>
            </a:fld>
            <a:endParaRPr lang="en-US"/>
          </a:p>
        </p:txBody>
      </p:sp>
      <p:sp>
        <p:nvSpPr>
          <p:cNvPr id="8" name="Espace réservé du pied de page 7"/>
          <p:cNvSpPr>
            <a:spLocks noGrp="1"/>
          </p:cNvSpPr>
          <p:nvPr>
            <p:ph type="ftr" sz="quarter" idx="11"/>
          </p:nvPr>
        </p:nvSpPr>
        <p:spPr/>
        <p:txBody>
          <a:bodyPr/>
          <a:lstStyle>
            <a:lvl1pPr>
              <a:defRPr/>
            </a:lvl1pPr>
          </a:lstStyle>
          <a:p>
            <a:r>
              <a:rPr lang="en-US"/>
              <a:t>© Gérard Baglin, 1998-2008</a:t>
            </a:r>
          </a:p>
        </p:txBody>
      </p:sp>
      <p:sp>
        <p:nvSpPr>
          <p:cNvPr id="9" name="Espace réservé du numéro de diapositive 8"/>
          <p:cNvSpPr>
            <a:spLocks noGrp="1"/>
          </p:cNvSpPr>
          <p:nvPr>
            <p:ph type="sldNum" sz="quarter" idx="12"/>
          </p:nvPr>
        </p:nvSpPr>
        <p:spPr/>
        <p:txBody>
          <a:bodyPr/>
          <a:lstStyle>
            <a:lvl1pPr>
              <a:defRPr/>
            </a:lvl1pPr>
          </a:lstStyle>
          <a:p>
            <a:fld id="{A619395B-72BC-4C3B-8DB9-B62A537A0CED}"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fld id="{9609D392-6047-48F0-9A8D-C3786B54E682}" type="datetime1">
              <a:rPr lang="fr-FR"/>
              <a:pPr/>
              <a:t>22/11/2015</a:t>
            </a:fld>
            <a:endParaRPr lang="en-US"/>
          </a:p>
        </p:txBody>
      </p:sp>
      <p:sp>
        <p:nvSpPr>
          <p:cNvPr id="4" name="Espace réservé du pied de page 3"/>
          <p:cNvSpPr>
            <a:spLocks noGrp="1"/>
          </p:cNvSpPr>
          <p:nvPr>
            <p:ph type="ftr" sz="quarter" idx="11"/>
          </p:nvPr>
        </p:nvSpPr>
        <p:spPr/>
        <p:txBody>
          <a:bodyPr/>
          <a:lstStyle>
            <a:lvl1pPr>
              <a:defRPr/>
            </a:lvl1pPr>
          </a:lstStyle>
          <a:p>
            <a:r>
              <a:rPr lang="en-US"/>
              <a:t>© Gérard Baglin, 1998-2008</a:t>
            </a:r>
          </a:p>
        </p:txBody>
      </p:sp>
      <p:sp>
        <p:nvSpPr>
          <p:cNvPr id="5" name="Espace réservé du numéro de diapositive 4"/>
          <p:cNvSpPr>
            <a:spLocks noGrp="1"/>
          </p:cNvSpPr>
          <p:nvPr>
            <p:ph type="sldNum" sz="quarter" idx="12"/>
          </p:nvPr>
        </p:nvSpPr>
        <p:spPr/>
        <p:txBody>
          <a:bodyPr/>
          <a:lstStyle>
            <a:lvl1pPr>
              <a:defRPr/>
            </a:lvl1pPr>
          </a:lstStyle>
          <a:p>
            <a:fld id="{2B5137C6-FCEA-4307-A679-CC3DFCA6A1D8}"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3C543E35-CA5E-4FBE-89F4-F5A65EEAAABB}" type="datetime1">
              <a:rPr lang="fr-FR"/>
              <a:pPr/>
              <a:t>22/11/2015</a:t>
            </a:fld>
            <a:endParaRPr lang="en-US"/>
          </a:p>
        </p:txBody>
      </p:sp>
      <p:sp>
        <p:nvSpPr>
          <p:cNvPr id="3" name="Espace réservé du pied de page 2"/>
          <p:cNvSpPr>
            <a:spLocks noGrp="1"/>
          </p:cNvSpPr>
          <p:nvPr>
            <p:ph type="ftr" sz="quarter" idx="11"/>
          </p:nvPr>
        </p:nvSpPr>
        <p:spPr/>
        <p:txBody>
          <a:bodyPr/>
          <a:lstStyle>
            <a:lvl1pPr>
              <a:defRPr/>
            </a:lvl1pPr>
          </a:lstStyle>
          <a:p>
            <a:r>
              <a:rPr lang="en-US"/>
              <a:t>© Gérard Baglin, 1998-2008</a:t>
            </a:r>
          </a:p>
        </p:txBody>
      </p:sp>
      <p:sp>
        <p:nvSpPr>
          <p:cNvPr id="4" name="Espace réservé du numéro de diapositive 3"/>
          <p:cNvSpPr>
            <a:spLocks noGrp="1"/>
          </p:cNvSpPr>
          <p:nvPr>
            <p:ph type="sldNum" sz="quarter" idx="12"/>
          </p:nvPr>
        </p:nvSpPr>
        <p:spPr/>
        <p:txBody>
          <a:bodyPr/>
          <a:lstStyle>
            <a:lvl1pPr>
              <a:defRPr/>
            </a:lvl1pPr>
          </a:lstStyle>
          <a:p>
            <a:fld id="{D1E11D21-D709-422D-B962-EB39796C3294}"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5421F6DF-9A3B-435D-95DA-9649242091D3}" type="datetime1">
              <a:rPr lang="fr-FR"/>
              <a:pPr/>
              <a:t>22/11/2015</a:t>
            </a:fld>
            <a:endParaRPr lang="en-US"/>
          </a:p>
        </p:txBody>
      </p:sp>
      <p:sp>
        <p:nvSpPr>
          <p:cNvPr id="6" name="Espace réservé du pied de page 5"/>
          <p:cNvSpPr>
            <a:spLocks noGrp="1"/>
          </p:cNvSpPr>
          <p:nvPr>
            <p:ph type="ftr" sz="quarter" idx="11"/>
          </p:nvPr>
        </p:nvSpPr>
        <p:spPr/>
        <p:txBody>
          <a:bodyPr/>
          <a:lstStyle>
            <a:lvl1pPr>
              <a:defRPr/>
            </a:lvl1pPr>
          </a:lstStyle>
          <a:p>
            <a:r>
              <a:rPr lang="en-US"/>
              <a:t>© Gérard Baglin, 1998-2008</a:t>
            </a:r>
          </a:p>
        </p:txBody>
      </p:sp>
      <p:sp>
        <p:nvSpPr>
          <p:cNvPr id="7" name="Espace réservé du numéro de diapositive 6"/>
          <p:cNvSpPr>
            <a:spLocks noGrp="1"/>
          </p:cNvSpPr>
          <p:nvPr>
            <p:ph type="sldNum" sz="quarter" idx="12"/>
          </p:nvPr>
        </p:nvSpPr>
        <p:spPr/>
        <p:txBody>
          <a:bodyPr/>
          <a:lstStyle>
            <a:lvl1pPr>
              <a:defRPr/>
            </a:lvl1pPr>
          </a:lstStyle>
          <a:p>
            <a:fld id="{5BB70D1C-D514-4420-8FF0-C2E7C609DA23}"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82E16160-EB0E-4865-8EAC-297FCA901493}" type="datetime1">
              <a:rPr lang="fr-FR"/>
              <a:pPr/>
              <a:t>22/11/2015</a:t>
            </a:fld>
            <a:endParaRPr lang="en-US"/>
          </a:p>
        </p:txBody>
      </p:sp>
      <p:sp>
        <p:nvSpPr>
          <p:cNvPr id="6" name="Espace réservé du pied de page 5"/>
          <p:cNvSpPr>
            <a:spLocks noGrp="1"/>
          </p:cNvSpPr>
          <p:nvPr>
            <p:ph type="ftr" sz="quarter" idx="11"/>
          </p:nvPr>
        </p:nvSpPr>
        <p:spPr/>
        <p:txBody>
          <a:bodyPr/>
          <a:lstStyle>
            <a:lvl1pPr>
              <a:defRPr/>
            </a:lvl1pPr>
          </a:lstStyle>
          <a:p>
            <a:r>
              <a:rPr lang="en-US"/>
              <a:t>© Gérard Baglin, 1998-2008</a:t>
            </a:r>
          </a:p>
        </p:txBody>
      </p:sp>
      <p:sp>
        <p:nvSpPr>
          <p:cNvPr id="7" name="Espace réservé du numéro de diapositive 6"/>
          <p:cNvSpPr>
            <a:spLocks noGrp="1"/>
          </p:cNvSpPr>
          <p:nvPr>
            <p:ph type="sldNum" sz="quarter" idx="12"/>
          </p:nvPr>
        </p:nvSpPr>
        <p:spPr/>
        <p:txBody>
          <a:bodyPr/>
          <a:lstStyle>
            <a:lvl1pPr>
              <a:defRPr/>
            </a:lvl1pPr>
          </a:lstStyle>
          <a:p>
            <a:fld id="{2519EF86-BC00-4599-A670-517529838E98}"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1026"/>
          <p:cNvSpPr>
            <a:spLocks noGrp="1" noChangeArrowheads="1"/>
          </p:cNvSpPr>
          <p:nvPr>
            <p:ph type="title"/>
          </p:nvPr>
        </p:nvSpPr>
        <p:spPr bwMode="auto">
          <a:xfrm>
            <a:off x="2286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Cliquez pour modifier le style du titre du masque</a:t>
            </a:r>
          </a:p>
        </p:txBody>
      </p:sp>
      <p:sp>
        <p:nvSpPr>
          <p:cNvPr id="88067"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8068" name="Rectangle 1028"/>
          <p:cNvSpPr>
            <a:spLocks noGrp="1" noChangeArrowheads="1"/>
          </p:cNvSpPr>
          <p:nvPr>
            <p:ph type="dt" sz="half" idx="2"/>
          </p:nvPr>
        </p:nvSpPr>
        <p:spPr bwMode="auto">
          <a:xfrm>
            <a:off x="685800" y="6477000"/>
            <a:ext cx="1905000" cy="230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D38F65A-10C4-4100-A651-85FFC850503E}" type="datetime1">
              <a:rPr lang="fr-FR"/>
              <a:pPr/>
              <a:t>22/11/2015</a:t>
            </a:fld>
            <a:endParaRPr lang="en-US"/>
          </a:p>
        </p:txBody>
      </p:sp>
      <p:sp>
        <p:nvSpPr>
          <p:cNvPr id="88069" name="Rectangle 1029"/>
          <p:cNvSpPr>
            <a:spLocks noGrp="1" noChangeArrowheads="1"/>
          </p:cNvSpPr>
          <p:nvPr>
            <p:ph type="ftr" sz="quarter" idx="3"/>
          </p:nvPr>
        </p:nvSpPr>
        <p:spPr bwMode="auto">
          <a:xfrm>
            <a:off x="3124200" y="6477000"/>
            <a:ext cx="2895600" cy="230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 Gérard Baglin, 1998-2008</a:t>
            </a:r>
          </a:p>
        </p:txBody>
      </p:sp>
      <p:sp>
        <p:nvSpPr>
          <p:cNvPr id="88070" name="Rectangle 1030"/>
          <p:cNvSpPr>
            <a:spLocks noGrp="1" noChangeArrowheads="1"/>
          </p:cNvSpPr>
          <p:nvPr>
            <p:ph type="sldNum" sz="quarter" idx="4"/>
          </p:nvPr>
        </p:nvSpPr>
        <p:spPr bwMode="auto">
          <a:xfrm>
            <a:off x="7239000" y="6477000"/>
            <a:ext cx="1905000" cy="230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60834E-FCA6-40FB-BF74-C21EB9BB49EF}"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p:txStyles>
    <p:titleStyle>
      <a:lvl1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pitchFamily="34" charset="0"/>
        </a:defRPr>
      </a:lvl2pPr>
      <a:lvl3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pitchFamily="34" charset="0"/>
        </a:defRPr>
      </a:lvl3pPr>
      <a:lvl4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pitchFamily="34" charset="0"/>
        </a:defRPr>
      </a:lvl4pPr>
      <a:lvl5pPr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pitchFamily="34" charset="0"/>
        </a:defRPr>
      </a:lvl5pPr>
      <a:lvl6pPr marL="457200"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pitchFamily="34" charset="0"/>
        </a:defRPr>
      </a:lvl6pPr>
      <a:lvl7pPr marL="914400"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pitchFamily="34" charset="0"/>
        </a:defRPr>
      </a:lvl7pPr>
      <a:lvl8pPr marL="1371600"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pitchFamily="34" charset="0"/>
        </a:defRPr>
      </a:lvl8pPr>
      <a:lvl9pPr marL="1828800" algn="r" rtl="0" eaLnBrk="0" fontAlgn="base" hangingPunct="0">
        <a:spcBef>
          <a:spcPct val="0"/>
        </a:spcBef>
        <a:spcAft>
          <a:spcPct val="0"/>
        </a:spcAft>
        <a:defRPr sz="4400">
          <a:solidFill>
            <a:srgbClr val="000099"/>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8F3EE8D-1C76-4E04-AEC4-B96672244D37}"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0939B253-C210-45DE-821A-29C75B3EA9F7}" type="slidenum">
              <a:rPr lang="en-US"/>
              <a:pPr/>
              <a:t>1</a:t>
            </a:fld>
            <a:endParaRPr lang="en-US"/>
          </a:p>
        </p:txBody>
      </p:sp>
      <p:sp>
        <p:nvSpPr>
          <p:cNvPr id="15362" name="Rectangle 2"/>
          <p:cNvSpPr>
            <a:spLocks noGrp="1" noChangeArrowheads="1"/>
          </p:cNvSpPr>
          <p:nvPr>
            <p:ph type="ctrTitle"/>
          </p:nvPr>
        </p:nvSpPr>
        <p:spPr>
          <a:xfrm>
            <a:off x="685800" y="2286000"/>
            <a:ext cx="7772400" cy="1143000"/>
          </a:xfrm>
        </p:spPr>
        <p:txBody>
          <a:bodyPr/>
          <a:lstStyle/>
          <a:p>
            <a:pPr algn="ctr"/>
            <a:r>
              <a:rPr lang="en-US"/>
              <a:t>Prelude 7 ERP</a:t>
            </a:r>
          </a:p>
        </p:txBody>
      </p:sp>
      <p:sp>
        <p:nvSpPr>
          <p:cNvPr id="15363" name="Rectangle 3"/>
          <p:cNvSpPr>
            <a:spLocks noGrp="1" noChangeArrowheads="1"/>
          </p:cNvSpPr>
          <p:nvPr>
            <p:ph type="subTitle" idx="1"/>
          </p:nvPr>
        </p:nvSpPr>
        <p:spPr/>
        <p:txBody>
          <a:bodyPr/>
          <a:lstStyle/>
          <a:p>
            <a:r>
              <a:rPr lang="en-US"/>
              <a:t>Sales and Operations Plans Function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B4E0309-0459-4E28-AB89-8D0C4D27AF3C}"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402D1338-C350-46B6-BC69-D2622DC43ADD}" type="slidenum">
              <a:rPr lang="en-US"/>
              <a:pPr/>
              <a:t>10</a:t>
            </a:fld>
            <a:endParaRPr lang="en-US"/>
          </a:p>
        </p:txBody>
      </p:sp>
      <p:sp>
        <p:nvSpPr>
          <p:cNvPr id="28674" name="Rectangle 2"/>
          <p:cNvSpPr>
            <a:spLocks noGrp="1" noChangeArrowheads="1"/>
          </p:cNvSpPr>
          <p:nvPr>
            <p:ph type="title"/>
          </p:nvPr>
        </p:nvSpPr>
        <p:spPr>
          <a:xfrm>
            <a:off x="228600" y="152400"/>
            <a:ext cx="7704138" cy="1143000"/>
          </a:xfrm>
          <a:noFill/>
          <a:ln/>
        </p:spPr>
        <p:txBody>
          <a:bodyPr lIns="90488" tIns="44450" rIns="90488" bIns="44450"/>
          <a:lstStyle/>
          <a:p>
            <a:r>
              <a:rPr lang="fr-FR"/>
              <a:t>Actions sur la capacité (exemples)</a:t>
            </a:r>
          </a:p>
        </p:txBody>
      </p:sp>
      <p:sp>
        <p:nvSpPr>
          <p:cNvPr id="28675" name="Rectangle 3"/>
          <p:cNvSpPr>
            <a:spLocks noGrp="1" noChangeArrowheads="1"/>
          </p:cNvSpPr>
          <p:nvPr>
            <p:ph type="body" idx="1"/>
          </p:nvPr>
        </p:nvSpPr>
        <p:spPr>
          <a:xfrm>
            <a:off x="1066800" y="1447800"/>
            <a:ext cx="7239000" cy="4876800"/>
          </a:xfrm>
          <a:noFill/>
          <a:ln/>
        </p:spPr>
        <p:txBody>
          <a:bodyPr lIns="90488" tIns="44450" rIns="90488" bIns="44450"/>
          <a:lstStyle/>
          <a:p>
            <a:pPr>
              <a:lnSpc>
                <a:spcPct val="90000"/>
              </a:lnSpc>
            </a:pPr>
            <a:r>
              <a:rPr lang="fr-FR" sz="2400" b="1">
                <a:solidFill>
                  <a:srgbClr val="339933"/>
                </a:solidFill>
              </a:rPr>
              <a:t>Ressource Main-d'œuvre</a:t>
            </a:r>
            <a:r>
              <a:rPr lang="fr-FR" sz="2400" b="1">
                <a:solidFill>
                  <a:srgbClr val="00FF00"/>
                </a:solidFill>
              </a:rPr>
              <a:t> </a:t>
            </a:r>
            <a:endParaRPr lang="fr-FR" sz="2400">
              <a:solidFill>
                <a:srgbClr val="FFFF00"/>
              </a:solidFill>
            </a:endParaRPr>
          </a:p>
          <a:p>
            <a:pPr lvl="1">
              <a:lnSpc>
                <a:spcPct val="90000"/>
              </a:lnSpc>
            </a:pPr>
            <a:r>
              <a:rPr lang="fr-FR" sz="2000"/>
              <a:t>Modification des horaires de travail</a:t>
            </a:r>
          </a:p>
          <a:p>
            <a:pPr lvl="1">
              <a:lnSpc>
                <a:spcPct val="90000"/>
              </a:lnSpc>
            </a:pPr>
            <a:r>
              <a:rPr lang="fr-FR" sz="2000"/>
              <a:t>Négociation des périodes de congé</a:t>
            </a:r>
          </a:p>
          <a:p>
            <a:pPr lvl="1">
              <a:lnSpc>
                <a:spcPct val="90000"/>
              </a:lnSpc>
            </a:pPr>
            <a:r>
              <a:rPr lang="fr-FR" sz="2000"/>
              <a:t>Embauche ou licenciement de personnel</a:t>
            </a:r>
          </a:p>
          <a:p>
            <a:pPr lvl="1">
              <a:lnSpc>
                <a:spcPct val="90000"/>
              </a:lnSpc>
            </a:pPr>
            <a:r>
              <a:rPr lang="fr-FR" sz="2000"/>
              <a:t>Appel à du personnel intérimaire</a:t>
            </a:r>
          </a:p>
          <a:p>
            <a:pPr lvl="1">
              <a:lnSpc>
                <a:spcPct val="90000"/>
              </a:lnSpc>
            </a:pPr>
            <a:r>
              <a:rPr lang="fr-FR" sz="2000"/>
              <a:t>Développement de la polyvalence</a:t>
            </a:r>
          </a:p>
          <a:p>
            <a:pPr lvl="1">
              <a:lnSpc>
                <a:spcPct val="90000"/>
              </a:lnSpc>
            </a:pPr>
            <a:r>
              <a:rPr lang="fr-FR" sz="2000"/>
              <a:t>Appel à la sous-traitance</a:t>
            </a:r>
          </a:p>
          <a:p>
            <a:pPr>
              <a:lnSpc>
                <a:spcPct val="90000"/>
              </a:lnSpc>
            </a:pPr>
            <a:r>
              <a:rPr lang="fr-FR" sz="2400" b="1">
                <a:solidFill>
                  <a:srgbClr val="339933"/>
                </a:solidFill>
              </a:rPr>
              <a:t>Ressource Machine</a:t>
            </a:r>
          </a:p>
          <a:p>
            <a:pPr lvl="1">
              <a:lnSpc>
                <a:spcPct val="90000"/>
              </a:lnSpc>
            </a:pPr>
            <a:r>
              <a:rPr lang="fr-FR" sz="2000"/>
              <a:t>Acquisition de nouveaux matériels</a:t>
            </a:r>
          </a:p>
          <a:p>
            <a:pPr lvl="1">
              <a:lnSpc>
                <a:spcPct val="90000"/>
              </a:lnSpc>
            </a:pPr>
            <a:r>
              <a:rPr lang="fr-FR" sz="2000"/>
              <a:t>Développement de la flexibilité</a:t>
            </a:r>
          </a:p>
          <a:p>
            <a:pPr lvl="1">
              <a:lnSpc>
                <a:spcPct val="90000"/>
              </a:lnSpc>
            </a:pPr>
            <a:r>
              <a:rPr lang="fr-FR" sz="2000"/>
              <a:t>Amélioration de la fiabilité</a:t>
            </a:r>
          </a:p>
          <a:p>
            <a:pPr lvl="1">
              <a:lnSpc>
                <a:spcPct val="90000"/>
              </a:lnSpc>
            </a:pPr>
            <a:r>
              <a:rPr lang="fr-FR" sz="2000"/>
              <a:t>Diminution des temps de réglage</a:t>
            </a:r>
          </a:p>
          <a:p>
            <a:pPr lvl="1">
              <a:lnSpc>
                <a:spcPct val="90000"/>
              </a:lnSpc>
            </a:pPr>
            <a:r>
              <a:rPr lang="fr-FR" sz="2000"/>
              <a:t>Maintenance préventive en périodes creuses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Espace réservé de la date 3"/>
          <p:cNvSpPr>
            <a:spLocks noGrp="1"/>
          </p:cNvSpPr>
          <p:nvPr>
            <p:ph type="dt" sz="half" idx="10"/>
          </p:nvPr>
        </p:nvSpPr>
        <p:spPr/>
        <p:txBody>
          <a:bodyPr/>
          <a:lstStyle/>
          <a:p>
            <a:fld id="{6BB659AA-3F6F-4687-87B3-A1744BE18C90}" type="datetime1">
              <a:rPr lang="fr-FR"/>
              <a:pPr/>
              <a:t>22/11/2015</a:t>
            </a:fld>
            <a:endParaRPr lang="en-US"/>
          </a:p>
        </p:txBody>
      </p:sp>
      <p:sp>
        <p:nvSpPr>
          <p:cNvPr id="80" name="Espace réservé du pied de page 4"/>
          <p:cNvSpPr>
            <a:spLocks noGrp="1"/>
          </p:cNvSpPr>
          <p:nvPr>
            <p:ph type="ftr" sz="quarter" idx="11"/>
          </p:nvPr>
        </p:nvSpPr>
        <p:spPr/>
        <p:txBody>
          <a:bodyPr/>
          <a:lstStyle/>
          <a:p>
            <a:r>
              <a:rPr lang="en-US"/>
              <a:t>© Gérard Baglin, 1998-2008</a:t>
            </a:r>
          </a:p>
        </p:txBody>
      </p:sp>
      <p:sp>
        <p:nvSpPr>
          <p:cNvPr id="81" name="Espace réservé du numéro de diapositive 5"/>
          <p:cNvSpPr>
            <a:spLocks noGrp="1"/>
          </p:cNvSpPr>
          <p:nvPr>
            <p:ph type="sldNum" sz="quarter" idx="12"/>
          </p:nvPr>
        </p:nvSpPr>
        <p:spPr/>
        <p:txBody>
          <a:bodyPr/>
          <a:lstStyle/>
          <a:p>
            <a:fld id="{699D8F31-AA45-4624-A34F-0DAD2406B2AE}" type="slidenum">
              <a:rPr lang="en-US"/>
              <a:pPr/>
              <a:t>11</a:t>
            </a:fld>
            <a:endParaRPr lang="en-US"/>
          </a:p>
        </p:txBody>
      </p:sp>
      <p:sp>
        <p:nvSpPr>
          <p:cNvPr id="29698" name="Rectangle 2"/>
          <p:cNvSpPr>
            <a:spLocks noGrp="1" noChangeArrowheads="1"/>
          </p:cNvSpPr>
          <p:nvPr>
            <p:ph type="title"/>
          </p:nvPr>
        </p:nvSpPr>
        <p:spPr>
          <a:noFill/>
          <a:ln/>
        </p:spPr>
        <p:txBody>
          <a:bodyPr lIns="90488" tIns="44450" rIns="90488" bIns="44450"/>
          <a:lstStyle/>
          <a:p>
            <a:r>
              <a:rPr lang="fr-FR"/>
              <a:t>Actions sur la charge</a:t>
            </a:r>
          </a:p>
        </p:txBody>
      </p:sp>
      <p:sp>
        <p:nvSpPr>
          <p:cNvPr id="29699" name="Rectangle 3"/>
          <p:cNvSpPr>
            <a:spLocks noGrp="1" noChangeArrowheads="1"/>
          </p:cNvSpPr>
          <p:nvPr>
            <p:ph type="body" idx="1"/>
          </p:nvPr>
        </p:nvSpPr>
        <p:spPr>
          <a:xfrm>
            <a:off x="990600" y="1676400"/>
            <a:ext cx="7696200" cy="4114800"/>
          </a:xfrm>
          <a:noFill/>
          <a:ln/>
        </p:spPr>
        <p:txBody>
          <a:bodyPr lIns="90488" tIns="44450" rIns="90488" bIns="44450"/>
          <a:lstStyle/>
          <a:p>
            <a:r>
              <a:rPr lang="fr-FR"/>
              <a:t>Fabrication anticipée des produits</a:t>
            </a:r>
          </a:p>
        </p:txBody>
      </p:sp>
      <p:sp>
        <p:nvSpPr>
          <p:cNvPr id="29704" name="Freeform 8"/>
          <p:cNvSpPr>
            <a:spLocks/>
          </p:cNvSpPr>
          <p:nvPr/>
        </p:nvSpPr>
        <p:spPr bwMode="auto">
          <a:xfrm>
            <a:off x="2289175" y="3201988"/>
            <a:ext cx="4283075" cy="2122487"/>
          </a:xfrm>
          <a:custGeom>
            <a:avLst/>
            <a:gdLst/>
            <a:ahLst/>
            <a:cxnLst>
              <a:cxn ang="0">
                <a:pos x="0" y="1336"/>
              </a:cxn>
              <a:cxn ang="0">
                <a:pos x="2695" y="0"/>
              </a:cxn>
              <a:cxn ang="0">
                <a:pos x="2697" y="0"/>
              </a:cxn>
            </a:cxnLst>
            <a:rect l="0" t="0" r="r" b="b"/>
            <a:pathLst>
              <a:path w="2698" h="1337">
                <a:moveTo>
                  <a:pt x="0" y="1336"/>
                </a:moveTo>
                <a:lnTo>
                  <a:pt x="2695" y="0"/>
                </a:lnTo>
                <a:lnTo>
                  <a:pt x="2697" y="0"/>
                </a:lnTo>
              </a:path>
            </a:pathLst>
          </a:custGeom>
          <a:noFill/>
          <a:ln w="38100" cap="rnd" cmpd="sng">
            <a:solidFill>
              <a:srgbClr val="00CCFF"/>
            </a:solidFill>
            <a:prstDash val="solid"/>
            <a:round/>
            <a:headEnd type="none" w="med" len="med"/>
            <a:tailEnd type="none" w="med" len="med"/>
          </a:ln>
          <a:effectLst/>
        </p:spPr>
        <p:txBody>
          <a:bodyPr/>
          <a:lstStyle/>
          <a:p>
            <a:endParaRPr lang="fr-FR"/>
          </a:p>
        </p:txBody>
      </p:sp>
      <p:sp>
        <p:nvSpPr>
          <p:cNvPr id="29705" name="Freeform 9"/>
          <p:cNvSpPr>
            <a:spLocks/>
          </p:cNvSpPr>
          <p:nvPr/>
        </p:nvSpPr>
        <p:spPr bwMode="auto">
          <a:xfrm>
            <a:off x="2289175" y="3165475"/>
            <a:ext cx="4319588" cy="2159000"/>
          </a:xfrm>
          <a:custGeom>
            <a:avLst/>
            <a:gdLst/>
            <a:ahLst/>
            <a:cxnLst>
              <a:cxn ang="0">
                <a:pos x="71" y="1353"/>
              </a:cxn>
              <a:cxn ang="0">
                <a:pos x="209" y="1340"/>
              </a:cxn>
              <a:cxn ang="0">
                <a:pos x="343" y="1325"/>
              </a:cxn>
              <a:cxn ang="0">
                <a:pos x="474" y="1307"/>
              </a:cxn>
              <a:cxn ang="0">
                <a:pos x="601" y="1288"/>
              </a:cxn>
              <a:cxn ang="0">
                <a:pos x="725" y="1267"/>
              </a:cxn>
              <a:cxn ang="0">
                <a:pos x="844" y="1244"/>
              </a:cxn>
              <a:cxn ang="0">
                <a:pos x="962" y="1219"/>
              </a:cxn>
              <a:cxn ang="0">
                <a:pos x="1075" y="1192"/>
              </a:cxn>
              <a:cxn ang="0">
                <a:pos x="1184" y="1163"/>
              </a:cxn>
              <a:cxn ang="0">
                <a:pos x="1292" y="1133"/>
              </a:cxn>
              <a:cxn ang="0">
                <a:pos x="1393" y="1100"/>
              </a:cxn>
              <a:cxn ang="0">
                <a:pos x="1493" y="1065"/>
              </a:cxn>
              <a:cxn ang="0">
                <a:pos x="1589" y="1029"/>
              </a:cxn>
              <a:cxn ang="0">
                <a:pos x="1681" y="991"/>
              </a:cxn>
              <a:cxn ang="0">
                <a:pos x="1770" y="950"/>
              </a:cxn>
              <a:cxn ang="0">
                <a:pos x="1854" y="908"/>
              </a:cxn>
              <a:cxn ang="0">
                <a:pos x="1935" y="864"/>
              </a:cxn>
              <a:cxn ang="0">
                <a:pos x="2013" y="818"/>
              </a:cxn>
              <a:cxn ang="0">
                <a:pos x="2088" y="768"/>
              </a:cxn>
              <a:cxn ang="0">
                <a:pos x="2157" y="718"/>
              </a:cxn>
              <a:cxn ang="0">
                <a:pos x="2225" y="666"/>
              </a:cxn>
              <a:cxn ang="0">
                <a:pos x="2290" y="612"/>
              </a:cxn>
              <a:cxn ang="0">
                <a:pos x="2349" y="555"/>
              </a:cxn>
              <a:cxn ang="0">
                <a:pos x="2407" y="497"/>
              </a:cxn>
              <a:cxn ang="0">
                <a:pos x="2459" y="438"/>
              </a:cxn>
              <a:cxn ang="0">
                <a:pos x="2509" y="376"/>
              </a:cxn>
              <a:cxn ang="0">
                <a:pos x="2555" y="311"/>
              </a:cxn>
              <a:cxn ang="0">
                <a:pos x="2597" y="246"/>
              </a:cxn>
              <a:cxn ang="0">
                <a:pos x="2635" y="179"/>
              </a:cxn>
              <a:cxn ang="0">
                <a:pos x="2672" y="108"/>
              </a:cxn>
              <a:cxn ang="0">
                <a:pos x="2702" y="37"/>
              </a:cxn>
              <a:cxn ang="0">
                <a:pos x="2720" y="0"/>
              </a:cxn>
            </a:cxnLst>
            <a:rect l="0" t="0" r="r" b="b"/>
            <a:pathLst>
              <a:path w="2721" h="1360">
                <a:moveTo>
                  <a:pt x="0" y="1359"/>
                </a:moveTo>
                <a:lnTo>
                  <a:pt x="71" y="1353"/>
                </a:lnTo>
                <a:lnTo>
                  <a:pt x="140" y="1348"/>
                </a:lnTo>
                <a:lnTo>
                  <a:pt x="209" y="1340"/>
                </a:lnTo>
                <a:lnTo>
                  <a:pt x="276" y="1332"/>
                </a:lnTo>
                <a:lnTo>
                  <a:pt x="343" y="1325"/>
                </a:lnTo>
                <a:lnTo>
                  <a:pt x="409" y="1317"/>
                </a:lnTo>
                <a:lnTo>
                  <a:pt x="474" y="1307"/>
                </a:lnTo>
                <a:lnTo>
                  <a:pt x="537" y="1298"/>
                </a:lnTo>
                <a:lnTo>
                  <a:pt x="601" y="1288"/>
                </a:lnTo>
                <a:lnTo>
                  <a:pt x="664" y="1278"/>
                </a:lnTo>
                <a:lnTo>
                  <a:pt x="725" y="1267"/>
                </a:lnTo>
                <a:lnTo>
                  <a:pt x="785" y="1255"/>
                </a:lnTo>
                <a:lnTo>
                  <a:pt x="844" y="1244"/>
                </a:lnTo>
                <a:lnTo>
                  <a:pt x="904" y="1232"/>
                </a:lnTo>
                <a:lnTo>
                  <a:pt x="962" y="1219"/>
                </a:lnTo>
                <a:lnTo>
                  <a:pt x="1019" y="1207"/>
                </a:lnTo>
                <a:lnTo>
                  <a:pt x="1075" y="1192"/>
                </a:lnTo>
                <a:lnTo>
                  <a:pt x="1130" y="1179"/>
                </a:lnTo>
                <a:lnTo>
                  <a:pt x="1184" y="1163"/>
                </a:lnTo>
                <a:lnTo>
                  <a:pt x="1238" y="1148"/>
                </a:lnTo>
                <a:lnTo>
                  <a:pt x="1292" y="1133"/>
                </a:lnTo>
                <a:lnTo>
                  <a:pt x="1344" y="1117"/>
                </a:lnTo>
                <a:lnTo>
                  <a:pt x="1393" y="1100"/>
                </a:lnTo>
                <a:lnTo>
                  <a:pt x="1443" y="1083"/>
                </a:lnTo>
                <a:lnTo>
                  <a:pt x="1493" y="1065"/>
                </a:lnTo>
                <a:lnTo>
                  <a:pt x="1541" y="1048"/>
                </a:lnTo>
                <a:lnTo>
                  <a:pt x="1589" y="1029"/>
                </a:lnTo>
                <a:lnTo>
                  <a:pt x="1635" y="1010"/>
                </a:lnTo>
                <a:lnTo>
                  <a:pt x="1681" y="991"/>
                </a:lnTo>
                <a:lnTo>
                  <a:pt x="1725" y="971"/>
                </a:lnTo>
                <a:lnTo>
                  <a:pt x="1770" y="950"/>
                </a:lnTo>
                <a:lnTo>
                  <a:pt x="1812" y="929"/>
                </a:lnTo>
                <a:lnTo>
                  <a:pt x="1854" y="908"/>
                </a:lnTo>
                <a:lnTo>
                  <a:pt x="1894" y="885"/>
                </a:lnTo>
                <a:lnTo>
                  <a:pt x="1935" y="864"/>
                </a:lnTo>
                <a:lnTo>
                  <a:pt x="1975" y="841"/>
                </a:lnTo>
                <a:lnTo>
                  <a:pt x="2013" y="818"/>
                </a:lnTo>
                <a:lnTo>
                  <a:pt x="2050" y="793"/>
                </a:lnTo>
                <a:lnTo>
                  <a:pt x="2088" y="768"/>
                </a:lnTo>
                <a:lnTo>
                  <a:pt x="2123" y="743"/>
                </a:lnTo>
                <a:lnTo>
                  <a:pt x="2157" y="718"/>
                </a:lnTo>
                <a:lnTo>
                  <a:pt x="2192" y="693"/>
                </a:lnTo>
                <a:lnTo>
                  <a:pt x="2225" y="666"/>
                </a:lnTo>
                <a:lnTo>
                  <a:pt x="2257" y="639"/>
                </a:lnTo>
                <a:lnTo>
                  <a:pt x="2290" y="612"/>
                </a:lnTo>
                <a:lnTo>
                  <a:pt x="2320" y="584"/>
                </a:lnTo>
                <a:lnTo>
                  <a:pt x="2349" y="555"/>
                </a:lnTo>
                <a:lnTo>
                  <a:pt x="2378" y="528"/>
                </a:lnTo>
                <a:lnTo>
                  <a:pt x="2407" y="497"/>
                </a:lnTo>
                <a:lnTo>
                  <a:pt x="2434" y="468"/>
                </a:lnTo>
                <a:lnTo>
                  <a:pt x="2459" y="438"/>
                </a:lnTo>
                <a:lnTo>
                  <a:pt x="2484" y="407"/>
                </a:lnTo>
                <a:lnTo>
                  <a:pt x="2509" y="376"/>
                </a:lnTo>
                <a:lnTo>
                  <a:pt x="2532" y="344"/>
                </a:lnTo>
                <a:lnTo>
                  <a:pt x="2555" y="311"/>
                </a:lnTo>
                <a:lnTo>
                  <a:pt x="2576" y="278"/>
                </a:lnTo>
                <a:lnTo>
                  <a:pt x="2597" y="246"/>
                </a:lnTo>
                <a:lnTo>
                  <a:pt x="2616" y="213"/>
                </a:lnTo>
                <a:lnTo>
                  <a:pt x="2635" y="179"/>
                </a:lnTo>
                <a:lnTo>
                  <a:pt x="2654" y="144"/>
                </a:lnTo>
                <a:lnTo>
                  <a:pt x="2672" y="108"/>
                </a:lnTo>
                <a:lnTo>
                  <a:pt x="2687" y="73"/>
                </a:lnTo>
                <a:lnTo>
                  <a:pt x="2702" y="37"/>
                </a:lnTo>
                <a:lnTo>
                  <a:pt x="2718" y="0"/>
                </a:lnTo>
                <a:lnTo>
                  <a:pt x="2720" y="0"/>
                </a:lnTo>
              </a:path>
            </a:pathLst>
          </a:custGeom>
          <a:noFill/>
          <a:ln w="38100" cap="rnd" cmpd="sng">
            <a:solidFill>
              <a:srgbClr val="000099"/>
            </a:solidFill>
            <a:prstDash val="solid"/>
            <a:round/>
            <a:headEnd type="none" w="med" len="med"/>
            <a:tailEnd type="none" w="med" len="med"/>
          </a:ln>
          <a:effectLst/>
        </p:spPr>
        <p:txBody>
          <a:bodyPr/>
          <a:lstStyle/>
          <a:p>
            <a:endParaRPr lang="fr-FR"/>
          </a:p>
        </p:txBody>
      </p:sp>
      <p:sp>
        <p:nvSpPr>
          <p:cNvPr id="29706" name="Freeform 10"/>
          <p:cNvSpPr>
            <a:spLocks/>
          </p:cNvSpPr>
          <p:nvPr/>
        </p:nvSpPr>
        <p:spPr bwMode="auto">
          <a:xfrm>
            <a:off x="2438400" y="5521325"/>
            <a:ext cx="31750" cy="95250"/>
          </a:xfrm>
          <a:custGeom>
            <a:avLst/>
            <a:gdLst/>
            <a:ahLst/>
            <a:cxnLst>
              <a:cxn ang="0">
                <a:pos x="19" y="0"/>
              </a:cxn>
              <a:cxn ang="0">
                <a:pos x="19" y="48"/>
              </a:cxn>
              <a:cxn ang="0">
                <a:pos x="17" y="55"/>
              </a:cxn>
              <a:cxn ang="0">
                <a:pos x="13" y="59"/>
              </a:cxn>
              <a:cxn ang="0">
                <a:pos x="8" y="59"/>
              </a:cxn>
              <a:cxn ang="0">
                <a:pos x="4" y="55"/>
              </a:cxn>
              <a:cxn ang="0">
                <a:pos x="0" y="52"/>
              </a:cxn>
              <a:cxn ang="0">
                <a:pos x="0" y="46"/>
              </a:cxn>
              <a:cxn ang="0">
                <a:pos x="4" y="42"/>
              </a:cxn>
              <a:cxn ang="0">
                <a:pos x="6" y="46"/>
              </a:cxn>
              <a:cxn ang="0">
                <a:pos x="4" y="48"/>
              </a:cxn>
            </a:cxnLst>
            <a:rect l="0" t="0" r="r" b="b"/>
            <a:pathLst>
              <a:path w="20" h="60">
                <a:moveTo>
                  <a:pt x="19" y="0"/>
                </a:moveTo>
                <a:lnTo>
                  <a:pt x="19" y="48"/>
                </a:lnTo>
                <a:lnTo>
                  <a:pt x="17" y="55"/>
                </a:lnTo>
                <a:lnTo>
                  <a:pt x="13" y="59"/>
                </a:lnTo>
                <a:lnTo>
                  <a:pt x="8" y="59"/>
                </a:lnTo>
                <a:lnTo>
                  <a:pt x="4" y="55"/>
                </a:lnTo>
                <a:lnTo>
                  <a:pt x="0" y="52"/>
                </a:lnTo>
                <a:lnTo>
                  <a:pt x="0" y="46"/>
                </a:lnTo>
                <a:lnTo>
                  <a:pt x="4" y="42"/>
                </a:lnTo>
                <a:lnTo>
                  <a:pt x="6" y="46"/>
                </a:lnTo>
                <a:lnTo>
                  <a:pt x="4" y="48"/>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07" name="Freeform 11"/>
          <p:cNvSpPr>
            <a:spLocks/>
          </p:cNvSpPr>
          <p:nvPr/>
        </p:nvSpPr>
        <p:spPr bwMode="auto">
          <a:xfrm>
            <a:off x="2459038" y="5521325"/>
            <a:ext cx="7937" cy="95250"/>
          </a:xfrm>
          <a:custGeom>
            <a:avLst/>
            <a:gdLst/>
            <a:ahLst/>
            <a:cxnLst>
              <a:cxn ang="0">
                <a:pos x="4" y="0"/>
              </a:cxn>
              <a:cxn ang="0">
                <a:pos x="4" y="48"/>
              </a:cxn>
              <a:cxn ang="0">
                <a:pos x="2" y="55"/>
              </a:cxn>
              <a:cxn ang="0">
                <a:pos x="0" y="59"/>
              </a:cxn>
            </a:cxnLst>
            <a:rect l="0" t="0" r="r" b="b"/>
            <a:pathLst>
              <a:path w="5" h="60">
                <a:moveTo>
                  <a:pt x="4" y="0"/>
                </a:moveTo>
                <a:lnTo>
                  <a:pt x="4" y="48"/>
                </a:lnTo>
                <a:lnTo>
                  <a:pt x="2" y="55"/>
                </a:lnTo>
                <a:lnTo>
                  <a:pt x="0" y="59"/>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08" name="Line 12"/>
          <p:cNvSpPr>
            <a:spLocks noChangeShapeType="1"/>
          </p:cNvSpPr>
          <p:nvPr/>
        </p:nvSpPr>
        <p:spPr bwMode="auto">
          <a:xfrm>
            <a:off x="2462213" y="5521325"/>
            <a:ext cx="12700" cy="0"/>
          </a:xfrm>
          <a:prstGeom prst="line">
            <a:avLst/>
          </a:prstGeom>
          <a:noFill/>
          <a:ln w="12700">
            <a:solidFill>
              <a:schemeClr val="bg1"/>
            </a:solidFill>
            <a:round/>
            <a:headEnd/>
            <a:tailEnd/>
          </a:ln>
          <a:effectLst/>
        </p:spPr>
        <p:txBody>
          <a:bodyPr wrap="none" anchor="ctr"/>
          <a:lstStyle/>
          <a:p>
            <a:endParaRPr lang="fr-FR"/>
          </a:p>
        </p:txBody>
      </p:sp>
      <p:sp>
        <p:nvSpPr>
          <p:cNvPr id="29709" name="Line 13"/>
          <p:cNvSpPr>
            <a:spLocks noChangeShapeType="1"/>
          </p:cNvSpPr>
          <p:nvPr/>
        </p:nvSpPr>
        <p:spPr bwMode="auto">
          <a:xfrm>
            <a:off x="2813050"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10" name="Line 14"/>
          <p:cNvSpPr>
            <a:spLocks noChangeShapeType="1"/>
          </p:cNvSpPr>
          <p:nvPr/>
        </p:nvSpPr>
        <p:spPr bwMode="auto">
          <a:xfrm>
            <a:off x="2816225"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11" name="Line 15"/>
          <p:cNvSpPr>
            <a:spLocks noChangeShapeType="1"/>
          </p:cNvSpPr>
          <p:nvPr/>
        </p:nvSpPr>
        <p:spPr bwMode="auto">
          <a:xfrm>
            <a:off x="2836863" y="5554663"/>
            <a:ext cx="0" cy="23812"/>
          </a:xfrm>
          <a:prstGeom prst="line">
            <a:avLst/>
          </a:prstGeom>
          <a:noFill/>
          <a:ln w="12700">
            <a:solidFill>
              <a:schemeClr val="bg1"/>
            </a:solidFill>
            <a:round/>
            <a:headEnd/>
            <a:tailEnd/>
          </a:ln>
          <a:effectLst/>
        </p:spPr>
        <p:txBody>
          <a:bodyPr wrap="none" anchor="ctr"/>
          <a:lstStyle/>
          <a:p>
            <a:endParaRPr lang="fr-FR"/>
          </a:p>
        </p:txBody>
      </p:sp>
      <p:sp>
        <p:nvSpPr>
          <p:cNvPr id="29712" name="Freeform 16"/>
          <p:cNvSpPr>
            <a:spLocks/>
          </p:cNvSpPr>
          <p:nvPr/>
        </p:nvSpPr>
        <p:spPr bwMode="auto">
          <a:xfrm>
            <a:off x="2797175" y="5521325"/>
            <a:ext cx="63500" cy="28575"/>
          </a:xfrm>
          <a:custGeom>
            <a:avLst/>
            <a:gdLst/>
            <a:ahLst/>
            <a:cxnLst>
              <a:cxn ang="0">
                <a:pos x="0" y="0"/>
              </a:cxn>
              <a:cxn ang="0">
                <a:pos x="39" y="0"/>
              </a:cxn>
              <a:cxn ang="0">
                <a:pos x="39" y="17"/>
              </a:cxn>
              <a:cxn ang="0">
                <a:pos x="37" y="0"/>
              </a:cxn>
            </a:cxnLst>
            <a:rect l="0" t="0" r="r" b="b"/>
            <a:pathLst>
              <a:path w="40" h="18">
                <a:moveTo>
                  <a:pt x="0" y="0"/>
                </a:moveTo>
                <a:lnTo>
                  <a:pt x="39" y="0"/>
                </a:lnTo>
                <a:lnTo>
                  <a:pt x="39" y="17"/>
                </a:lnTo>
                <a:lnTo>
                  <a:pt x="37" y="0"/>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13" name="Line 17"/>
          <p:cNvSpPr>
            <a:spLocks noChangeShapeType="1"/>
          </p:cNvSpPr>
          <p:nvPr/>
        </p:nvSpPr>
        <p:spPr bwMode="auto">
          <a:xfrm>
            <a:off x="2822575" y="5567363"/>
            <a:ext cx="7938" cy="0"/>
          </a:xfrm>
          <a:prstGeom prst="line">
            <a:avLst/>
          </a:prstGeom>
          <a:noFill/>
          <a:ln w="12700">
            <a:solidFill>
              <a:schemeClr val="bg1"/>
            </a:solidFill>
            <a:round/>
            <a:headEnd/>
            <a:tailEnd/>
          </a:ln>
          <a:effectLst/>
        </p:spPr>
        <p:txBody>
          <a:bodyPr wrap="none" anchor="ctr"/>
          <a:lstStyle/>
          <a:p>
            <a:endParaRPr lang="fr-FR"/>
          </a:p>
        </p:txBody>
      </p:sp>
      <p:sp>
        <p:nvSpPr>
          <p:cNvPr id="29714" name="Line 18"/>
          <p:cNvSpPr>
            <a:spLocks noChangeShapeType="1"/>
          </p:cNvSpPr>
          <p:nvPr/>
        </p:nvSpPr>
        <p:spPr bwMode="auto">
          <a:xfrm>
            <a:off x="2803525" y="5614988"/>
            <a:ext cx="15875" cy="0"/>
          </a:xfrm>
          <a:prstGeom prst="line">
            <a:avLst/>
          </a:prstGeom>
          <a:noFill/>
          <a:ln w="12700">
            <a:solidFill>
              <a:schemeClr val="bg1"/>
            </a:solidFill>
            <a:round/>
            <a:headEnd/>
            <a:tailEnd/>
          </a:ln>
          <a:effectLst/>
        </p:spPr>
        <p:txBody>
          <a:bodyPr wrap="none" anchor="ctr"/>
          <a:lstStyle/>
          <a:p>
            <a:endParaRPr lang="fr-FR"/>
          </a:p>
        </p:txBody>
      </p:sp>
      <p:sp>
        <p:nvSpPr>
          <p:cNvPr id="29715" name="Line 19"/>
          <p:cNvSpPr>
            <a:spLocks noChangeShapeType="1"/>
          </p:cNvSpPr>
          <p:nvPr/>
        </p:nvSpPr>
        <p:spPr bwMode="auto">
          <a:xfrm>
            <a:off x="3173413"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16" name="Line 20"/>
          <p:cNvSpPr>
            <a:spLocks noChangeShapeType="1"/>
          </p:cNvSpPr>
          <p:nvPr/>
        </p:nvSpPr>
        <p:spPr bwMode="auto">
          <a:xfrm>
            <a:off x="3181350" y="5527675"/>
            <a:ext cx="9525" cy="69850"/>
          </a:xfrm>
          <a:prstGeom prst="line">
            <a:avLst/>
          </a:prstGeom>
          <a:noFill/>
          <a:ln w="12700">
            <a:solidFill>
              <a:schemeClr val="bg1"/>
            </a:solidFill>
            <a:round/>
            <a:headEnd/>
            <a:tailEnd/>
          </a:ln>
          <a:effectLst/>
        </p:spPr>
        <p:txBody>
          <a:bodyPr wrap="none" anchor="ctr"/>
          <a:lstStyle/>
          <a:p>
            <a:endParaRPr lang="fr-FR"/>
          </a:p>
        </p:txBody>
      </p:sp>
      <p:sp>
        <p:nvSpPr>
          <p:cNvPr id="29717" name="Line 21"/>
          <p:cNvSpPr>
            <a:spLocks noChangeShapeType="1"/>
          </p:cNvSpPr>
          <p:nvPr/>
        </p:nvSpPr>
        <p:spPr bwMode="auto">
          <a:xfrm>
            <a:off x="3179763" y="5527675"/>
            <a:ext cx="11112" cy="80963"/>
          </a:xfrm>
          <a:prstGeom prst="line">
            <a:avLst/>
          </a:prstGeom>
          <a:noFill/>
          <a:ln w="12700">
            <a:solidFill>
              <a:schemeClr val="bg1"/>
            </a:solidFill>
            <a:round/>
            <a:headEnd/>
            <a:tailEnd/>
          </a:ln>
          <a:effectLst/>
        </p:spPr>
        <p:txBody>
          <a:bodyPr wrap="none" anchor="ctr"/>
          <a:lstStyle/>
          <a:p>
            <a:endParaRPr lang="fr-FR"/>
          </a:p>
        </p:txBody>
      </p:sp>
      <p:sp>
        <p:nvSpPr>
          <p:cNvPr id="29718" name="Line 22"/>
          <p:cNvSpPr>
            <a:spLocks noChangeShapeType="1"/>
          </p:cNvSpPr>
          <p:nvPr/>
        </p:nvSpPr>
        <p:spPr bwMode="auto">
          <a:xfrm flipH="1">
            <a:off x="3190875" y="5527675"/>
            <a:ext cx="39688" cy="80963"/>
          </a:xfrm>
          <a:prstGeom prst="line">
            <a:avLst/>
          </a:prstGeom>
          <a:noFill/>
          <a:ln w="12700">
            <a:solidFill>
              <a:schemeClr val="bg1"/>
            </a:solidFill>
            <a:round/>
            <a:headEnd/>
            <a:tailEnd/>
          </a:ln>
          <a:effectLst/>
        </p:spPr>
        <p:txBody>
          <a:bodyPr wrap="none" anchor="ctr"/>
          <a:lstStyle/>
          <a:p>
            <a:endParaRPr lang="fr-FR"/>
          </a:p>
        </p:txBody>
      </p:sp>
      <p:sp>
        <p:nvSpPr>
          <p:cNvPr id="29719" name="Line 23"/>
          <p:cNvSpPr>
            <a:spLocks noChangeShapeType="1"/>
          </p:cNvSpPr>
          <p:nvPr/>
        </p:nvSpPr>
        <p:spPr bwMode="auto">
          <a:xfrm>
            <a:off x="3224213"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20" name="Line 24"/>
          <p:cNvSpPr>
            <a:spLocks noChangeShapeType="1"/>
          </p:cNvSpPr>
          <p:nvPr/>
        </p:nvSpPr>
        <p:spPr bwMode="auto">
          <a:xfrm>
            <a:off x="3227388"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21" name="Line 25"/>
          <p:cNvSpPr>
            <a:spLocks noChangeShapeType="1"/>
          </p:cNvSpPr>
          <p:nvPr/>
        </p:nvSpPr>
        <p:spPr bwMode="auto">
          <a:xfrm>
            <a:off x="3163888" y="5521325"/>
            <a:ext cx="4762" cy="0"/>
          </a:xfrm>
          <a:prstGeom prst="line">
            <a:avLst/>
          </a:prstGeom>
          <a:noFill/>
          <a:ln w="12700">
            <a:solidFill>
              <a:schemeClr val="bg1"/>
            </a:solidFill>
            <a:round/>
            <a:headEnd/>
            <a:tailEnd/>
          </a:ln>
          <a:effectLst/>
        </p:spPr>
        <p:txBody>
          <a:bodyPr wrap="none" anchor="ctr"/>
          <a:lstStyle/>
          <a:p>
            <a:endParaRPr lang="fr-FR"/>
          </a:p>
        </p:txBody>
      </p:sp>
      <p:sp>
        <p:nvSpPr>
          <p:cNvPr id="29722" name="Line 26"/>
          <p:cNvSpPr>
            <a:spLocks noChangeShapeType="1"/>
          </p:cNvSpPr>
          <p:nvPr/>
        </p:nvSpPr>
        <p:spPr bwMode="auto">
          <a:xfrm>
            <a:off x="3230563" y="5521325"/>
            <a:ext cx="0" cy="0"/>
          </a:xfrm>
          <a:prstGeom prst="line">
            <a:avLst/>
          </a:prstGeom>
          <a:noFill/>
          <a:ln w="12700">
            <a:solidFill>
              <a:schemeClr val="bg1"/>
            </a:solidFill>
            <a:round/>
            <a:headEnd/>
            <a:tailEnd/>
          </a:ln>
          <a:effectLst/>
        </p:spPr>
        <p:txBody>
          <a:bodyPr wrap="none" anchor="ctr"/>
          <a:lstStyle/>
          <a:p>
            <a:endParaRPr lang="fr-FR"/>
          </a:p>
        </p:txBody>
      </p:sp>
      <p:sp>
        <p:nvSpPr>
          <p:cNvPr id="29723" name="Line 27"/>
          <p:cNvSpPr>
            <a:spLocks noChangeShapeType="1"/>
          </p:cNvSpPr>
          <p:nvPr/>
        </p:nvSpPr>
        <p:spPr bwMode="auto">
          <a:xfrm>
            <a:off x="3163888" y="5614988"/>
            <a:ext cx="11112" cy="0"/>
          </a:xfrm>
          <a:prstGeom prst="line">
            <a:avLst/>
          </a:prstGeom>
          <a:noFill/>
          <a:ln w="12700">
            <a:solidFill>
              <a:schemeClr val="bg1"/>
            </a:solidFill>
            <a:round/>
            <a:headEnd/>
            <a:tailEnd/>
          </a:ln>
          <a:effectLst/>
        </p:spPr>
        <p:txBody>
          <a:bodyPr wrap="none" anchor="ctr"/>
          <a:lstStyle/>
          <a:p>
            <a:endParaRPr lang="fr-FR"/>
          </a:p>
        </p:txBody>
      </p:sp>
      <p:sp>
        <p:nvSpPr>
          <p:cNvPr id="29724" name="Line 28"/>
          <p:cNvSpPr>
            <a:spLocks noChangeShapeType="1"/>
          </p:cNvSpPr>
          <p:nvPr/>
        </p:nvSpPr>
        <p:spPr bwMode="auto">
          <a:xfrm>
            <a:off x="3217863" y="5614988"/>
            <a:ext cx="12700" cy="0"/>
          </a:xfrm>
          <a:prstGeom prst="line">
            <a:avLst/>
          </a:prstGeom>
          <a:noFill/>
          <a:ln w="12700">
            <a:solidFill>
              <a:schemeClr val="bg1"/>
            </a:solidFill>
            <a:round/>
            <a:headEnd/>
            <a:tailEnd/>
          </a:ln>
          <a:effectLst/>
        </p:spPr>
        <p:txBody>
          <a:bodyPr wrap="none" anchor="ctr"/>
          <a:lstStyle/>
          <a:p>
            <a:endParaRPr lang="fr-FR"/>
          </a:p>
        </p:txBody>
      </p:sp>
      <p:sp>
        <p:nvSpPr>
          <p:cNvPr id="29725" name="Line 29"/>
          <p:cNvSpPr>
            <a:spLocks noChangeShapeType="1"/>
          </p:cNvSpPr>
          <p:nvPr/>
        </p:nvSpPr>
        <p:spPr bwMode="auto">
          <a:xfrm flipH="1">
            <a:off x="3516313" y="5527675"/>
            <a:ext cx="41275" cy="80963"/>
          </a:xfrm>
          <a:prstGeom prst="line">
            <a:avLst/>
          </a:prstGeom>
          <a:noFill/>
          <a:ln w="12700">
            <a:solidFill>
              <a:schemeClr val="bg1"/>
            </a:solidFill>
            <a:round/>
            <a:headEnd/>
            <a:tailEnd/>
          </a:ln>
          <a:effectLst/>
        </p:spPr>
        <p:txBody>
          <a:bodyPr wrap="none" anchor="ctr"/>
          <a:lstStyle/>
          <a:p>
            <a:endParaRPr lang="fr-FR"/>
          </a:p>
        </p:txBody>
      </p:sp>
      <p:sp>
        <p:nvSpPr>
          <p:cNvPr id="29726" name="Line 30"/>
          <p:cNvSpPr>
            <a:spLocks noChangeShapeType="1"/>
          </p:cNvSpPr>
          <p:nvPr/>
        </p:nvSpPr>
        <p:spPr bwMode="auto">
          <a:xfrm>
            <a:off x="3557588" y="5527675"/>
            <a:ext cx="11112" cy="80963"/>
          </a:xfrm>
          <a:prstGeom prst="line">
            <a:avLst/>
          </a:prstGeom>
          <a:noFill/>
          <a:ln w="12700">
            <a:solidFill>
              <a:schemeClr val="bg1"/>
            </a:solidFill>
            <a:round/>
            <a:headEnd/>
            <a:tailEnd/>
          </a:ln>
          <a:effectLst/>
        </p:spPr>
        <p:txBody>
          <a:bodyPr wrap="none" anchor="ctr"/>
          <a:lstStyle/>
          <a:p>
            <a:endParaRPr lang="fr-FR"/>
          </a:p>
        </p:txBody>
      </p:sp>
      <p:sp>
        <p:nvSpPr>
          <p:cNvPr id="29727" name="Line 31"/>
          <p:cNvSpPr>
            <a:spLocks noChangeShapeType="1"/>
          </p:cNvSpPr>
          <p:nvPr/>
        </p:nvSpPr>
        <p:spPr bwMode="auto">
          <a:xfrm>
            <a:off x="3557588" y="5541963"/>
            <a:ext cx="7937" cy="66675"/>
          </a:xfrm>
          <a:prstGeom prst="line">
            <a:avLst/>
          </a:prstGeom>
          <a:noFill/>
          <a:ln w="12700">
            <a:solidFill>
              <a:schemeClr val="bg1"/>
            </a:solidFill>
            <a:round/>
            <a:headEnd/>
            <a:tailEnd/>
          </a:ln>
          <a:effectLst/>
        </p:spPr>
        <p:txBody>
          <a:bodyPr wrap="none" anchor="ctr"/>
          <a:lstStyle/>
          <a:p>
            <a:endParaRPr lang="fr-FR"/>
          </a:p>
        </p:txBody>
      </p:sp>
      <p:sp>
        <p:nvSpPr>
          <p:cNvPr id="29728" name="Line 32"/>
          <p:cNvSpPr>
            <a:spLocks noChangeShapeType="1"/>
          </p:cNvSpPr>
          <p:nvPr/>
        </p:nvSpPr>
        <p:spPr bwMode="auto">
          <a:xfrm>
            <a:off x="3538538" y="5588000"/>
            <a:ext cx="17462" cy="0"/>
          </a:xfrm>
          <a:prstGeom prst="line">
            <a:avLst/>
          </a:prstGeom>
          <a:noFill/>
          <a:ln w="12700">
            <a:solidFill>
              <a:schemeClr val="bg1"/>
            </a:solidFill>
            <a:round/>
            <a:headEnd/>
            <a:tailEnd/>
          </a:ln>
          <a:effectLst/>
        </p:spPr>
        <p:txBody>
          <a:bodyPr wrap="none" anchor="ctr"/>
          <a:lstStyle/>
          <a:p>
            <a:endParaRPr lang="fr-FR"/>
          </a:p>
        </p:txBody>
      </p:sp>
      <p:sp>
        <p:nvSpPr>
          <p:cNvPr id="29729" name="Line 33"/>
          <p:cNvSpPr>
            <a:spLocks noChangeShapeType="1"/>
          </p:cNvSpPr>
          <p:nvPr/>
        </p:nvSpPr>
        <p:spPr bwMode="auto">
          <a:xfrm>
            <a:off x="3521075" y="5614988"/>
            <a:ext cx="11113" cy="0"/>
          </a:xfrm>
          <a:prstGeom prst="line">
            <a:avLst/>
          </a:prstGeom>
          <a:noFill/>
          <a:ln w="12700">
            <a:solidFill>
              <a:schemeClr val="bg1"/>
            </a:solidFill>
            <a:round/>
            <a:headEnd/>
            <a:tailEnd/>
          </a:ln>
          <a:effectLst/>
        </p:spPr>
        <p:txBody>
          <a:bodyPr wrap="none" anchor="ctr"/>
          <a:lstStyle/>
          <a:p>
            <a:endParaRPr lang="fr-FR"/>
          </a:p>
        </p:txBody>
      </p:sp>
      <p:sp>
        <p:nvSpPr>
          <p:cNvPr id="29730" name="Line 34"/>
          <p:cNvSpPr>
            <a:spLocks noChangeShapeType="1"/>
          </p:cNvSpPr>
          <p:nvPr/>
        </p:nvSpPr>
        <p:spPr bwMode="auto">
          <a:xfrm>
            <a:off x="3565525" y="5614988"/>
            <a:ext cx="12700" cy="0"/>
          </a:xfrm>
          <a:prstGeom prst="line">
            <a:avLst/>
          </a:prstGeom>
          <a:noFill/>
          <a:ln w="12700">
            <a:solidFill>
              <a:schemeClr val="bg1"/>
            </a:solidFill>
            <a:round/>
            <a:headEnd/>
            <a:tailEnd/>
          </a:ln>
          <a:effectLst/>
        </p:spPr>
        <p:txBody>
          <a:bodyPr wrap="none" anchor="ctr"/>
          <a:lstStyle/>
          <a:p>
            <a:endParaRPr lang="fr-FR"/>
          </a:p>
        </p:txBody>
      </p:sp>
      <p:sp>
        <p:nvSpPr>
          <p:cNvPr id="29731" name="Line 35"/>
          <p:cNvSpPr>
            <a:spLocks noChangeShapeType="1"/>
          </p:cNvSpPr>
          <p:nvPr/>
        </p:nvSpPr>
        <p:spPr bwMode="auto">
          <a:xfrm>
            <a:off x="3925888"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32" name="Line 36"/>
          <p:cNvSpPr>
            <a:spLocks noChangeShapeType="1"/>
          </p:cNvSpPr>
          <p:nvPr/>
        </p:nvSpPr>
        <p:spPr bwMode="auto">
          <a:xfrm>
            <a:off x="3937000" y="5527675"/>
            <a:ext cx="9525" cy="69850"/>
          </a:xfrm>
          <a:prstGeom prst="line">
            <a:avLst/>
          </a:prstGeom>
          <a:noFill/>
          <a:ln w="12700">
            <a:solidFill>
              <a:schemeClr val="bg1"/>
            </a:solidFill>
            <a:round/>
            <a:headEnd/>
            <a:tailEnd/>
          </a:ln>
          <a:effectLst/>
        </p:spPr>
        <p:txBody>
          <a:bodyPr wrap="none" anchor="ctr"/>
          <a:lstStyle/>
          <a:p>
            <a:endParaRPr lang="fr-FR"/>
          </a:p>
        </p:txBody>
      </p:sp>
      <p:sp>
        <p:nvSpPr>
          <p:cNvPr id="29733" name="Line 37"/>
          <p:cNvSpPr>
            <a:spLocks noChangeShapeType="1"/>
          </p:cNvSpPr>
          <p:nvPr/>
        </p:nvSpPr>
        <p:spPr bwMode="auto">
          <a:xfrm>
            <a:off x="3932238" y="5527675"/>
            <a:ext cx="14287" cy="80963"/>
          </a:xfrm>
          <a:prstGeom prst="line">
            <a:avLst/>
          </a:prstGeom>
          <a:noFill/>
          <a:ln w="12700">
            <a:solidFill>
              <a:schemeClr val="bg1"/>
            </a:solidFill>
            <a:round/>
            <a:headEnd/>
            <a:tailEnd/>
          </a:ln>
          <a:effectLst/>
        </p:spPr>
        <p:txBody>
          <a:bodyPr wrap="none" anchor="ctr"/>
          <a:lstStyle/>
          <a:p>
            <a:endParaRPr lang="fr-FR"/>
          </a:p>
        </p:txBody>
      </p:sp>
      <p:sp>
        <p:nvSpPr>
          <p:cNvPr id="29734" name="Line 38"/>
          <p:cNvSpPr>
            <a:spLocks noChangeShapeType="1"/>
          </p:cNvSpPr>
          <p:nvPr/>
        </p:nvSpPr>
        <p:spPr bwMode="auto">
          <a:xfrm flipH="1">
            <a:off x="3946525" y="5527675"/>
            <a:ext cx="39688" cy="80963"/>
          </a:xfrm>
          <a:prstGeom prst="line">
            <a:avLst/>
          </a:prstGeom>
          <a:noFill/>
          <a:ln w="12700">
            <a:solidFill>
              <a:schemeClr val="bg1"/>
            </a:solidFill>
            <a:round/>
            <a:headEnd/>
            <a:tailEnd/>
          </a:ln>
          <a:effectLst/>
        </p:spPr>
        <p:txBody>
          <a:bodyPr wrap="none" anchor="ctr"/>
          <a:lstStyle/>
          <a:p>
            <a:endParaRPr lang="fr-FR"/>
          </a:p>
        </p:txBody>
      </p:sp>
      <p:sp>
        <p:nvSpPr>
          <p:cNvPr id="29735" name="Line 39"/>
          <p:cNvSpPr>
            <a:spLocks noChangeShapeType="1"/>
          </p:cNvSpPr>
          <p:nvPr/>
        </p:nvSpPr>
        <p:spPr bwMode="auto">
          <a:xfrm>
            <a:off x="3979863"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36" name="Line 40"/>
          <p:cNvSpPr>
            <a:spLocks noChangeShapeType="1"/>
          </p:cNvSpPr>
          <p:nvPr/>
        </p:nvSpPr>
        <p:spPr bwMode="auto">
          <a:xfrm>
            <a:off x="3983038"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37" name="Line 41"/>
          <p:cNvSpPr>
            <a:spLocks noChangeShapeType="1"/>
          </p:cNvSpPr>
          <p:nvPr/>
        </p:nvSpPr>
        <p:spPr bwMode="auto">
          <a:xfrm>
            <a:off x="3919538" y="5521325"/>
            <a:ext cx="4762" cy="0"/>
          </a:xfrm>
          <a:prstGeom prst="line">
            <a:avLst/>
          </a:prstGeom>
          <a:noFill/>
          <a:ln w="12700">
            <a:solidFill>
              <a:schemeClr val="bg1"/>
            </a:solidFill>
            <a:round/>
            <a:headEnd/>
            <a:tailEnd/>
          </a:ln>
          <a:effectLst/>
        </p:spPr>
        <p:txBody>
          <a:bodyPr wrap="none" anchor="ctr"/>
          <a:lstStyle/>
          <a:p>
            <a:endParaRPr lang="fr-FR"/>
          </a:p>
        </p:txBody>
      </p:sp>
      <p:sp>
        <p:nvSpPr>
          <p:cNvPr id="29738" name="Line 42"/>
          <p:cNvSpPr>
            <a:spLocks noChangeShapeType="1"/>
          </p:cNvSpPr>
          <p:nvPr/>
        </p:nvSpPr>
        <p:spPr bwMode="auto">
          <a:xfrm>
            <a:off x="3986213" y="5521325"/>
            <a:ext cx="0" cy="0"/>
          </a:xfrm>
          <a:prstGeom prst="line">
            <a:avLst/>
          </a:prstGeom>
          <a:noFill/>
          <a:ln w="12700">
            <a:solidFill>
              <a:schemeClr val="bg1"/>
            </a:solidFill>
            <a:round/>
            <a:headEnd/>
            <a:tailEnd/>
          </a:ln>
          <a:effectLst/>
        </p:spPr>
        <p:txBody>
          <a:bodyPr wrap="none" anchor="ctr"/>
          <a:lstStyle/>
          <a:p>
            <a:endParaRPr lang="fr-FR"/>
          </a:p>
        </p:txBody>
      </p:sp>
      <p:sp>
        <p:nvSpPr>
          <p:cNvPr id="29739" name="Line 43"/>
          <p:cNvSpPr>
            <a:spLocks noChangeShapeType="1"/>
          </p:cNvSpPr>
          <p:nvPr/>
        </p:nvSpPr>
        <p:spPr bwMode="auto">
          <a:xfrm>
            <a:off x="3919538" y="5614988"/>
            <a:ext cx="11112" cy="0"/>
          </a:xfrm>
          <a:prstGeom prst="line">
            <a:avLst/>
          </a:prstGeom>
          <a:noFill/>
          <a:ln w="12700">
            <a:solidFill>
              <a:schemeClr val="bg1"/>
            </a:solidFill>
            <a:round/>
            <a:headEnd/>
            <a:tailEnd/>
          </a:ln>
          <a:effectLst/>
        </p:spPr>
        <p:txBody>
          <a:bodyPr wrap="none" anchor="ctr"/>
          <a:lstStyle/>
          <a:p>
            <a:endParaRPr lang="fr-FR"/>
          </a:p>
        </p:txBody>
      </p:sp>
      <p:sp>
        <p:nvSpPr>
          <p:cNvPr id="29740" name="Line 44"/>
          <p:cNvSpPr>
            <a:spLocks noChangeShapeType="1"/>
          </p:cNvSpPr>
          <p:nvPr/>
        </p:nvSpPr>
        <p:spPr bwMode="auto">
          <a:xfrm>
            <a:off x="3975100" y="5614988"/>
            <a:ext cx="11113" cy="0"/>
          </a:xfrm>
          <a:prstGeom prst="line">
            <a:avLst/>
          </a:prstGeom>
          <a:noFill/>
          <a:ln w="12700">
            <a:solidFill>
              <a:schemeClr val="bg1"/>
            </a:solidFill>
            <a:round/>
            <a:headEnd/>
            <a:tailEnd/>
          </a:ln>
          <a:effectLst/>
        </p:spPr>
        <p:txBody>
          <a:bodyPr wrap="none" anchor="ctr"/>
          <a:lstStyle/>
          <a:p>
            <a:endParaRPr lang="fr-FR"/>
          </a:p>
        </p:txBody>
      </p:sp>
      <p:sp>
        <p:nvSpPr>
          <p:cNvPr id="29741" name="Freeform 45"/>
          <p:cNvSpPr>
            <a:spLocks/>
          </p:cNvSpPr>
          <p:nvPr/>
        </p:nvSpPr>
        <p:spPr bwMode="auto">
          <a:xfrm>
            <a:off x="4271963" y="5521325"/>
            <a:ext cx="33337" cy="95250"/>
          </a:xfrm>
          <a:custGeom>
            <a:avLst/>
            <a:gdLst/>
            <a:ahLst/>
            <a:cxnLst>
              <a:cxn ang="0">
                <a:pos x="20" y="0"/>
              </a:cxn>
              <a:cxn ang="0">
                <a:pos x="20" y="48"/>
              </a:cxn>
              <a:cxn ang="0">
                <a:pos x="18" y="55"/>
              </a:cxn>
              <a:cxn ang="0">
                <a:pos x="14" y="59"/>
              </a:cxn>
              <a:cxn ang="0">
                <a:pos x="10" y="59"/>
              </a:cxn>
              <a:cxn ang="0">
                <a:pos x="4" y="55"/>
              </a:cxn>
              <a:cxn ang="0">
                <a:pos x="0" y="52"/>
              </a:cxn>
              <a:cxn ang="0">
                <a:pos x="0" y="46"/>
              </a:cxn>
              <a:cxn ang="0">
                <a:pos x="4" y="42"/>
              </a:cxn>
              <a:cxn ang="0">
                <a:pos x="6" y="46"/>
              </a:cxn>
              <a:cxn ang="0">
                <a:pos x="4" y="48"/>
              </a:cxn>
            </a:cxnLst>
            <a:rect l="0" t="0" r="r" b="b"/>
            <a:pathLst>
              <a:path w="21" h="60">
                <a:moveTo>
                  <a:pt x="20" y="0"/>
                </a:moveTo>
                <a:lnTo>
                  <a:pt x="20" y="48"/>
                </a:lnTo>
                <a:lnTo>
                  <a:pt x="18" y="55"/>
                </a:lnTo>
                <a:lnTo>
                  <a:pt x="14" y="59"/>
                </a:lnTo>
                <a:lnTo>
                  <a:pt x="10" y="59"/>
                </a:lnTo>
                <a:lnTo>
                  <a:pt x="4" y="55"/>
                </a:lnTo>
                <a:lnTo>
                  <a:pt x="0" y="52"/>
                </a:lnTo>
                <a:lnTo>
                  <a:pt x="0" y="46"/>
                </a:lnTo>
                <a:lnTo>
                  <a:pt x="4" y="42"/>
                </a:lnTo>
                <a:lnTo>
                  <a:pt x="6" y="46"/>
                </a:lnTo>
                <a:lnTo>
                  <a:pt x="4" y="48"/>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42" name="Freeform 46"/>
          <p:cNvSpPr>
            <a:spLocks/>
          </p:cNvSpPr>
          <p:nvPr/>
        </p:nvSpPr>
        <p:spPr bwMode="auto">
          <a:xfrm>
            <a:off x="4294188" y="5521325"/>
            <a:ext cx="7937" cy="95250"/>
          </a:xfrm>
          <a:custGeom>
            <a:avLst/>
            <a:gdLst/>
            <a:ahLst/>
            <a:cxnLst>
              <a:cxn ang="0">
                <a:pos x="4" y="0"/>
              </a:cxn>
              <a:cxn ang="0">
                <a:pos x="4" y="48"/>
              </a:cxn>
              <a:cxn ang="0">
                <a:pos x="2" y="55"/>
              </a:cxn>
              <a:cxn ang="0">
                <a:pos x="0" y="59"/>
              </a:cxn>
            </a:cxnLst>
            <a:rect l="0" t="0" r="r" b="b"/>
            <a:pathLst>
              <a:path w="5" h="60">
                <a:moveTo>
                  <a:pt x="4" y="0"/>
                </a:moveTo>
                <a:lnTo>
                  <a:pt x="4" y="48"/>
                </a:lnTo>
                <a:lnTo>
                  <a:pt x="2" y="55"/>
                </a:lnTo>
                <a:lnTo>
                  <a:pt x="0" y="59"/>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43" name="Line 47"/>
          <p:cNvSpPr>
            <a:spLocks noChangeShapeType="1"/>
          </p:cNvSpPr>
          <p:nvPr/>
        </p:nvSpPr>
        <p:spPr bwMode="auto">
          <a:xfrm>
            <a:off x="4297363" y="5521325"/>
            <a:ext cx="11112" cy="0"/>
          </a:xfrm>
          <a:prstGeom prst="line">
            <a:avLst/>
          </a:prstGeom>
          <a:noFill/>
          <a:ln w="12700">
            <a:solidFill>
              <a:schemeClr val="bg1"/>
            </a:solidFill>
            <a:round/>
            <a:headEnd/>
            <a:tailEnd/>
          </a:ln>
          <a:effectLst/>
        </p:spPr>
        <p:txBody>
          <a:bodyPr wrap="none" anchor="ctr"/>
          <a:lstStyle/>
          <a:p>
            <a:endParaRPr lang="fr-FR"/>
          </a:p>
        </p:txBody>
      </p:sp>
      <p:sp>
        <p:nvSpPr>
          <p:cNvPr id="29744" name="Freeform 48"/>
          <p:cNvSpPr>
            <a:spLocks/>
          </p:cNvSpPr>
          <p:nvPr/>
        </p:nvSpPr>
        <p:spPr bwMode="auto">
          <a:xfrm>
            <a:off x="4598988" y="5521325"/>
            <a:ext cx="31750" cy="95250"/>
          </a:xfrm>
          <a:custGeom>
            <a:avLst/>
            <a:gdLst/>
            <a:ahLst/>
            <a:cxnLst>
              <a:cxn ang="0">
                <a:pos x="19" y="0"/>
              </a:cxn>
              <a:cxn ang="0">
                <a:pos x="19" y="48"/>
              </a:cxn>
              <a:cxn ang="0">
                <a:pos x="15" y="55"/>
              </a:cxn>
              <a:cxn ang="0">
                <a:pos x="11" y="59"/>
              </a:cxn>
              <a:cxn ang="0">
                <a:pos x="8" y="59"/>
              </a:cxn>
              <a:cxn ang="0">
                <a:pos x="2" y="55"/>
              </a:cxn>
              <a:cxn ang="0">
                <a:pos x="0" y="52"/>
              </a:cxn>
              <a:cxn ang="0">
                <a:pos x="0" y="46"/>
              </a:cxn>
              <a:cxn ang="0">
                <a:pos x="2" y="42"/>
              </a:cxn>
              <a:cxn ang="0">
                <a:pos x="4" y="46"/>
              </a:cxn>
              <a:cxn ang="0">
                <a:pos x="2" y="48"/>
              </a:cxn>
            </a:cxnLst>
            <a:rect l="0" t="0" r="r" b="b"/>
            <a:pathLst>
              <a:path w="20" h="60">
                <a:moveTo>
                  <a:pt x="19" y="0"/>
                </a:moveTo>
                <a:lnTo>
                  <a:pt x="19" y="48"/>
                </a:lnTo>
                <a:lnTo>
                  <a:pt x="15" y="55"/>
                </a:lnTo>
                <a:lnTo>
                  <a:pt x="11" y="59"/>
                </a:lnTo>
                <a:lnTo>
                  <a:pt x="8" y="59"/>
                </a:lnTo>
                <a:lnTo>
                  <a:pt x="2" y="55"/>
                </a:lnTo>
                <a:lnTo>
                  <a:pt x="0" y="52"/>
                </a:lnTo>
                <a:lnTo>
                  <a:pt x="0" y="46"/>
                </a:lnTo>
                <a:lnTo>
                  <a:pt x="2" y="42"/>
                </a:lnTo>
                <a:lnTo>
                  <a:pt x="4" y="46"/>
                </a:lnTo>
                <a:lnTo>
                  <a:pt x="2" y="48"/>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45" name="Freeform 49"/>
          <p:cNvSpPr>
            <a:spLocks/>
          </p:cNvSpPr>
          <p:nvPr/>
        </p:nvSpPr>
        <p:spPr bwMode="auto">
          <a:xfrm>
            <a:off x="4616450" y="5521325"/>
            <a:ext cx="7938" cy="95250"/>
          </a:xfrm>
          <a:custGeom>
            <a:avLst/>
            <a:gdLst/>
            <a:ahLst/>
            <a:cxnLst>
              <a:cxn ang="0">
                <a:pos x="4" y="0"/>
              </a:cxn>
              <a:cxn ang="0">
                <a:pos x="4" y="48"/>
              </a:cxn>
              <a:cxn ang="0">
                <a:pos x="2" y="55"/>
              </a:cxn>
              <a:cxn ang="0">
                <a:pos x="0" y="59"/>
              </a:cxn>
            </a:cxnLst>
            <a:rect l="0" t="0" r="r" b="b"/>
            <a:pathLst>
              <a:path w="5" h="60">
                <a:moveTo>
                  <a:pt x="4" y="0"/>
                </a:moveTo>
                <a:lnTo>
                  <a:pt x="4" y="48"/>
                </a:lnTo>
                <a:lnTo>
                  <a:pt x="2" y="55"/>
                </a:lnTo>
                <a:lnTo>
                  <a:pt x="0" y="59"/>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46" name="Line 50"/>
          <p:cNvSpPr>
            <a:spLocks noChangeShapeType="1"/>
          </p:cNvSpPr>
          <p:nvPr/>
        </p:nvSpPr>
        <p:spPr bwMode="auto">
          <a:xfrm>
            <a:off x="4619625" y="5521325"/>
            <a:ext cx="12700" cy="0"/>
          </a:xfrm>
          <a:prstGeom prst="line">
            <a:avLst/>
          </a:prstGeom>
          <a:noFill/>
          <a:ln w="12700">
            <a:solidFill>
              <a:schemeClr val="bg1"/>
            </a:solidFill>
            <a:round/>
            <a:headEnd/>
            <a:tailEnd/>
          </a:ln>
          <a:effectLst/>
        </p:spPr>
        <p:txBody>
          <a:bodyPr wrap="none" anchor="ctr"/>
          <a:lstStyle/>
          <a:p>
            <a:endParaRPr lang="fr-FR"/>
          </a:p>
        </p:txBody>
      </p:sp>
      <p:sp>
        <p:nvSpPr>
          <p:cNvPr id="29747" name="Line 51"/>
          <p:cNvSpPr>
            <a:spLocks noChangeShapeType="1"/>
          </p:cNvSpPr>
          <p:nvPr/>
        </p:nvSpPr>
        <p:spPr bwMode="auto">
          <a:xfrm flipH="1">
            <a:off x="4954588" y="5527675"/>
            <a:ext cx="41275" cy="80963"/>
          </a:xfrm>
          <a:prstGeom prst="line">
            <a:avLst/>
          </a:prstGeom>
          <a:noFill/>
          <a:ln w="12700">
            <a:solidFill>
              <a:schemeClr val="bg1"/>
            </a:solidFill>
            <a:round/>
            <a:headEnd/>
            <a:tailEnd/>
          </a:ln>
          <a:effectLst/>
        </p:spPr>
        <p:txBody>
          <a:bodyPr wrap="none" anchor="ctr"/>
          <a:lstStyle/>
          <a:p>
            <a:endParaRPr lang="fr-FR"/>
          </a:p>
        </p:txBody>
      </p:sp>
      <p:sp>
        <p:nvSpPr>
          <p:cNvPr id="29748" name="Line 52"/>
          <p:cNvSpPr>
            <a:spLocks noChangeShapeType="1"/>
          </p:cNvSpPr>
          <p:nvPr/>
        </p:nvSpPr>
        <p:spPr bwMode="auto">
          <a:xfrm>
            <a:off x="4995863" y="5527675"/>
            <a:ext cx="14287" cy="80963"/>
          </a:xfrm>
          <a:prstGeom prst="line">
            <a:avLst/>
          </a:prstGeom>
          <a:noFill/>
          <a:ln w="12700">
            <a:solidFill>
              <a:schemeClr val="bg1"/>
            </a:solidFill>
            <a:round/>
            <a:headEnd/>
            <a:tailEnd/>
          </a:ln>
          <a:effectLst/>
        </p:spPr>
        <p:txBody>
          <a:bodyPr wrap="none" anchor="ctr"/>
          <a:lstStyle/>
          <a:p>
            <a:endParaRPr lang="fr-FR"/>
          </a:p>
        </p:txBody>
      </p:sp>
      <p:sp>
        <p:nvSpPr>
          <p:cNvPr id="29749" name="Line 53"/>
          <p:cNvSpPr>
            <a:spLocks noChangeShapeType="1"/>
          </p:cNvSpPr>
          <p:nvPr/>
        </p:nvSpPr>
        <p:spPr bwMode="auto">
          <a:xfrm>
            <a:off x="4995863" y="5541963"/>
            <a:ext cx="7937" cy="66675"/>
          </a:xfrm>
          <a:prstGeom prst="line">
            <a:avLst/>
          </a:prstGeom>
          <a:noFill/>
          <a:ln w="12700">
            <a:solidFill>
              <a:schemeClr val="bg1"/>
            </a:solidFill>
            <a:round/>
            <a:headEnd/>
            <a:tailEnd/>
          </a:ln>
          <a:effectLst/>
        </p:spPr>
        <p:txBody>
          <a:bodyPr wrap="none" anchor="ctr"/>
          <a:lstStyle/>
          <a:p>
            <a:endParaRPr lang="fr-FR"/>
          </a:p>
        </p:txBody>
      </p:sp>
      <p:sp>
        <p:nvSpPr>
          <p:cNvPr id="29750" name="Line 54"/>
          <p:cNvSpPr>
            <a:spLocks noChangeShapeType="1"/>
          </p:cNvSpPr>
          <p:nvPr/>
        </p:nvSpPr>
        <p:spPr bwMode="auto">
          <a:xfrm>
            <a:off x="4976813" y="5588000"/>
            <a:ext cx="17462" cy="0"/>
          </a:xfrm>
          <a:prstGeom prst="line">
            <a:avLst/>
          </a:prstGeom>
          <a:noFill/>
          <a:ln w="12700">
            <a:solidFill>
              <a:schemeClr val="bg1"/>
            </a:solidFill>
            <a:round/>
            <a:headEnd/>
            <a:tailEnd/>
          </a:ln>
          <a:effectLst/>
        </p:spPr>
        <p:txBody>
          <a:bodyPr wrap="none" anchor="ctr"/>
          <a:lstStyle/>
          <a:p>
            <a:endParaRPr lang="fr-FR"/>
          </a:p>
        </p:txBody>
      </p:sp>
      <p:sp>
        <p:nvSpPr>
          <p:cNvPr id="29751" name="Line 55"/>
          <p:cNvSpPr>
            <a:spLocks noChangeShapeType="1"/>
          </p:cNvSpPr>
          <p:nvPr/>
        </p:nvSpPr>
        <p:spPr bwMode="auto">
          <a:xfrm>
            <a:off x="4957763" y="5614988"/>
            <a:ext cx="12700" cy="0"/>
          </a:xfrm>
          <a:prstGeom prst="line">
            <a:avLst/>
          </a:prstGeom>
          <a:noFill/>
          <a:ln w="12700">
            <a:solidFill>
              <a:schemeClr val="bg1"/>
            </a:solidFill>
            <a:round/>
            <a:headEnd/>
            <a:tailEnd/>
          </a:ln>
          <a:effectLst/>
        </p:spPr>
        <p:txBody>
          <a:bodyPr wrap="none" anchor="ctr"/>
          <a:lstStyle/>
          <a:p>
            <a:endParaRPr lang="fr-FR"/>
          </a:p>
        </p:txBody>
      </p:sp>
      <p:sp>
        <p:nvSpPr>
          <p:cNvPr id="29752" name="Line 56"/>
          <p:cNvSpPr>
            <a:spLocks noChangeShapeType="1"/>
          </p:cNvSpPr>
          <p:nvPr/>
        </p:nvSpPr>
        <p:spPr bwMode="auto">
          <a:xfrm>
            <a:off x="5003800" y="5614988"/>
            <a:ext cx="12700" cy="0"/>
          </a:xfrm>
          <a:prstGeom prst="line">
            <a:avLst/>
          </a:prstGeom>
          <a:noFill/>
          <a:ln w="12700">
            <a:solidFill>
              <a:schemeClr val="bg1"/>
            </a:solidFill>
            <a:round/>
            <a:headEnd/>
            <a:tailEnd/>
          </a:ln>
          <a:effectLst/>
        </p:spPr>
        <p:txBody>
          <a:bodyPr wrap="none" anchor="ctr"/>
          <a:lstStyle/>
          <a:p>
            <a:endParaRPr lang="fr-FR"/>
          </a:p>
        </p:txBody>
      </p:sp>
      <p:sp>
        <p:nvSpPr>
          <p:cNvPr id="29753" name="Freeform 57"/>
          <p:cNvSpPr>
            <a:spLocks/>
          </p:cNvSpPr>
          <p:nvPr/>
        </p:nvSpPr>
        <p:spPr bwMode="auto">
          <a:xfrm>
            <a:off x="5321300" y="5521325"/>
            <a:ext cx="55563" cy="65088"/>
          </a:xfrm>
          <a:custGeom>
            <a:avLst/>
            <a:gdLst/>
            <a:ahLst/>
            <a:cxnLst>
              <a:cxn ang="0">
                <a:pos x="30" y="9"/>
              </a:cxn>
              <a:cxn ang="0">
                <a:pos x="34" y="0"/>
              </a:cxn>
              <a:cxn ang="0">
                <a:pos x="34" y="17"/>
              </a:cxn>
              <a:cxn ang="0">
                <a:pos x="30" y="9"/>
              </a:cxn>
              <a:cxn ang="0">
                <a:pos x="25" y="4"/>
              </a:cxn>
              <a:cxn ang="0">
                <a:pos x="19" y="0"/>
              </a:cxn>
              <a:cxn ang="0">
                <a:pos x="11" y="0"/>
              </a:cxn>
              <a:cxn ang="0">
                <a:pos x="5" y="4"/>
              </a:cxn>
              <a:cxn ang="0">
                <a:pos x="0" y="9"/>
              </a:cxn>
              <a:cxn ang="0">
                <a:pos x="0" y="15"/>
              </a:cxn>
              <a:cxn ang="0">
                <a:pos x="2" y="21"/>
              </a:cxn>
              <a:cxn ang="0">
                <a:pos x="5" y="23"/>
              </a:cxn>
              <a:cxn ang="0">
                <a:pos x="9" y="27"/>
              </a:cxn>
              <a:cxn ang="0">
                <a:pos x="23" y="31"/>
              </a:cxn>
              <a:cxn ang="0">
                <a:pos x="29" y="34"/>
              </a:cxn>
              <a:cxn ang="0">
                <a:pos x="34" y="40"/>
              </a:cxn>
            </a:cxnLst>
            <a:rect l="0" t="0" r="r" b="b"/>
            <a:pathLst>
              <a:path w="35" h="41">
                <a:moveTo>
                  <a:pt x="30" y="9"/>
                </a:moveTo>
                <a:lnTo>
                  <a:pt x="34" y="0"/>
                </a:lnTo>
                <a:lnTo>
                  <a:pt x="34" y="17"/>
                </a:lnTo>
                <a:lnTo>
                  <a:pt x="30" y="9"/>
                </a:lnTo>
                <a:lnTo>
                  <a:pt x="25" y="4"/>
                </a:lnTo>
                <a:lnTo>
                  <a:pt x="19" y="0"/>
                </a:lnTo>
                <a:lnTo>
                  <a:pt x="11" y="0"/>
                </a:lnTo>
                <a:lnTo>
                  <a:pt x="5" y="4"/>
                </a:lnTo>
                <a:lnTo>
                  <a:pt x="0" y="9"/>
                </a:lnTo>
                <a:lnTo>
                  <a:pt x="0" y="15"/>
                </a:lnTo>
                <a:lnTo>
                  <a:pt x="2" y="21"/>
                </a:lnTo>
                <a:lnTo>
                  <a:pt x="5" y="23"/>
                </a:lnTo>
                <a:lnTo>
                  <a:pt x="9" y="27"/>
                </a:lnTo>
                <a:lnTo>
                  <a:pt x="23" y="31"/>
                </a:lnTo>
                <a:lnTo>
                  <a:pt x="29" y="34"/>
                </a:lnTo>
                <a:lnTo>
                  <a:pt x="34" y="40"/>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54" name="Freeform 58"/>
          <p:cNvSpPr>
            <a:spLocks/>
          </p:cNvSpPr>
          <p:nvPr/>
        </p:nvSpPr>
        <p:spPr bwMode="auto">
          <a:xfrm>
            <a:off x="5321300" y="5545138"/>
            <a:ext cx="55563" cy="71437"/>
          </a:xfrm>
          <a:custGeom>
            <a:avLst/>
            <a:gdLst/>
            <a:ahLst/>
            <a:cxnLst>
              <a:cxn ang="0">
                <a:pos x="0" y="0"/>
              </a:cxn>
              <a:cxn ang="0">
                <a:pos x="5" y="6"/>
              </a:cxn>
              <a:cxn ang="0">
                <a:pos x="9" y="8"/>
              </a:cxn>
              <a:cxn ang="0">
                <a:pos x="23" y="14"/>
              </a:cxn>
              <a:cxn ang="0">
                <a:pos x="29" y="16"/>
              </a:cxn>
              <a:cxn ang="0">
                <a:pos x="30" y="19"/>
              </a:cxn>
              <a:cxn ang="0">
                <a:pos x="34" y="25"/>
              </a:cxn>
              <a:cxn ang="0">
                <a:pos x="34" y="37"/>
              </a:cxn>
              <a:cxn ang="0">
                <a:pos x="29" y="40"/>
              </a:cxn>
              <a:cxn ang="0">
                <a:pos x="21" y="44"/>
              </a:cxn>
              <a:cxn ang="0">
                <a:pos x="15" y="44"/>
              </a:cxn>
              <a:cxn ang="0">
                <a:pos x="7" y="40"/>
              </a:cxn>
              <a:cxn ang="0">
                <a:pos x="2" y="37"/>
              </a:cxn>
              <a:cxn ang="0">
                <a:pos x="0" y="27"/>
              </a:cxn>
              <a:cxn ang="0">
                <a:pos x="0" y="44"/>
              </a:cxn>
              <a:cxn ang="0">
                <a:pos x="2" y="37"/>
              </a:cxn>
            </a:cxnLst>
            <a:rect l="0" t="0" r="r" b="b"/>
            <a:pathLst>
              <a:path w="35" h="45">
                <a:moveTo>
                  <a:pt x="0" y="0"/>
                </a:moveTo>
                <a:lnTo>
                  <a:pt x="5" y="6"/>
                </a:lnTo>
                <a:lnTo>
                  <a:pt x="9" y="8"/>
                </a:lnTo>
                <a:lnTo>
                  <a:pt x="23" y="14"/>
                </a:lnTo>
                <a:lnTo>
                  <a:pt x="29" y="16"/>
                </a:lnTo>
                <a:lnTo>
                  <a:pt x="30" y="19"/>
                </a:lnTo>
                <a:lnTo>
                  <a:pt x="34" y="25"/>
                </a:lnTo>
                <a:lnTo>
                  <a:pt x="34" y="37"/>
                </a:lnTo>
                <a:lnTo>
                  <a:pt x="29" y="40"/>
                </a:lnTo>
                <a:lnTo>
                  <a:pt x="21" y="44"/>
                </a:lnTo>
                <a:lnTo>
                  <a:pt x="15" y="44"/>
                </a:lnTo>
                <a:lnTo>
                  <a:pt x="7" y="40"/>
                </a:lnTo>
                <a:lnTo>
                  <a:pt x="2" y="37"/>
                </a:lnTo>
                <a:lnTo>
                  <a:pt x="0" y="27"/>
                </a:lnTo>
                <a:lnTo>
                  <a:pt x="0" y="44"/>
                </a:lnTo>
                <a:lnTo>
                  <a:pt x="2" y="37"/>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55" name="Freeform 59"/>
          <p:cNvSpPr>
            <a:spLocks/>
          </p:cNvSpPr>
          <p:nvPr/>
        </p:nvSpPr>
        <p:spPr bwMode="auto">
          <a:xfrm>
            <a:off x="5680075" y="5521325"/>
            <a:ext cx="63500" cy="95250"/>
          </a:xfrm>
          <a:custGeom>
            <a:avLst/>
            <a:gdLst/>
            <a:ahLst/>
            <a:cxnLst>
              <a:cxn ang="0">
                <a:pos x="18" y="0"/>
              </a:cxn>
              <a:cxn ang="0">
                <a:pos x="10" y="4"/>
              </a:cxn>
              <a:cxn ang="0">
                <a:pos x="6" y="9"/>
              </a:cxn>
              <a:cxn ang="0">
                <a:pos x="2" y="15"/>
              </a:cxn>
              <a:cxn ang="0">
                <a:pos x="0" y="27"/>
              </a:cxn>
              <a:cxn ang="0">
                <a:pos x="0" y="34"/>
              </a:cxn>
              <a:cxn ang="0">
                <a:pos x="2" y="46"/>
              </a:cxn>
              <a:cxn ang="0">
                <a:pos x="6" y="52"/>
              </a:cxn>
              <a:cxn ang="0">
                <a:pos x="10" y="55"/>
              </a:cxn>
              <a:cxn ang="0">
                <a:pos x="18" y="59"/>
              </a:cxn>
              <a:cxn ang="0">
                <a:pos x="21" y="59"/>
              </a:cxn>
              <a:cxn ang="0">
                <a:pos x="29" y="55"/>
              </a:cxn>
              <a:cxn ang="0">
                <a:pos x="35" y="52"/>
              </a:cxn>
              <a:cxn ang="0">
                <a:pos x="37" y="46"/>
              </a:cxn>
              <a:cxn ang="0">
                <a:pos x="39" y="34"/>
              </a:cxn>
              <a:cxn ang="0">
                <a:pos x="39" y="27"/>
              </a:cxn>
            </a:cxnLst>
            <a:rect l="0" t="0" r="r" b="b"/>
            <a:pathLst>
              <a:path w="40" h="60">
                <a:moveTo>
                  <a:pt x="18" y="0"/>
                </a:moveTo>
                <a:lnTo>
                  <a:pt x="10" y="4"/>
                </a:lnTo>
                <a:lnTo>
                  <a:pt x="6" y="9"/>
                </a:lnTo>
                <a:lnTo>
                  <a:pt x="2" y="15"/>
                </a:lnTo>
                <a:lnTo>
                  <a:pt x="0" y="27"/>
                </a:lnTo>
                <a:lnTo>
                  <a:pt x="0" y="34"/>
                </a:lnTo>
                <a:lnTo>
                  <a:pt x="2" y="46"/>
                </a:lnTo>
                <a:lnTo>
                  <a:pt x="6" y="52"/>
                </a:lnTo>
                <a:lnTo>
                  <a:pt x="10" y="55"/>
                </a:lnTo>
                <a:lnTo>
                  <a:pt x="18" y="59"/>
                </a:lnTo>
                <a:lnTo>
                  <a:pt x="21" y="59"/>
                </a:lnTo>
                <a:lnTo>
                  <a:pt x="29" y="55"/>
                </a:lnTo>
                <a:lnTo>
                  <a:pt x="35" y="52"/>
                </a:lnTo>
                <a:lnTo>
                  <a:pt x="37" y="46"/>
                </a:lnTo>
                <a:lnTo>
                  <a:pt x="39" y="34"/>
                </a:lnTo>
                <a:lnTo>
                  <a:pt x="39" y="27"/>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56" name="Freeform 60"/>
          <p:cNvSpPr>
            <a:spLocks/>
          </p:cNvSpPr>
          <p:nvPr/>
        </p:nvSpPr>
        <p:spPr bwMode="auto">
          <a:xfrm>
            <a:off x="5708650" y="5521325"/>
            <a:ext cx="34925" cy="44450"/>
          </a:xfrm>
          <a:custGeom>
            <a:avLst/>
            <a:gdLst/>
            <a:ahLst/>
            <a:cxnLst>
              <a:cxn ang="0">
                <a:pos x="21" y="27"/>
              </a:cxn>
              <a:cxn ang="0">
                <a:pos x="19" y="15"/>
              </a:cxn>
              <a:cxn ang="0">
                <a:pos x="17" y="9"/>
              </a:cxn>
              <a:cxn ang="0">
                <a:pos x="11" y="4"/>
              </a:cxn>
              <a:cxn ang="0">
                <a:pos x="3" y="0"/>
              </a:cxn>
              <a:cxn ang="0">
                <a:pos x="0" y="0"/>
              </a:cxn>
            </a:cxnLst>
            <a:rect l="0" t="0" r="r" b="b"/>
            <a:pathLst>
              <a:path w="22" h="28">
                <a:moveTo>
                  <a:pt x="21" y="27"/>
                </a:moveTo>
                <a:lnTo>
                  <a:pt x="19" y="15"/>
                </a:lnTo>
                <a:lnTo>
                  <a:pt x="17" y="9"/>
                </a:lnTo>
                <a:lnTo>
                  <a:pt x="11" y="4"/>
                </a:lnTo>
                <a:lnTo>
                  <a:pt x="3" y="0"/>
                </a:lnTo>
                <a:lnTo>
                  <a:pt x="0" y="0"/>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57" name="Freeform 61"/>
          <p:cNvSpPr>
            <a:spLocks/>
          </p:cNvSpPr>
          <p:nvPr/>
        </p:nvSpPr>
        <p:spPr bwMode="auto">
          <a:xfrm>
            <a:off x="5683250" y="5521325"/>
            <a:ext cx="26988" cy="95250"/>
          </a:xfrm>
          <a:custGeom>
            <a:avLst/>
            <a:gdLst/>
            <a:ahLst/>
            <a:cxnLst>
              <a:cxn ang="0">
                <a:pos x="16" y="0"/>
              </a:cxn>
              <a:cxn ang="0">
                <a:pos x="10" y="4"/>
              </a:cxn>
              <a:cxn ang="0">
                <a:pos x="6" y="9"/>
              </a:cxn>
              <a:cxn ang="0">
                <a:pos x="4" y="15"/>
              </a:cxn>
              <a:cxn ang="0">
                <a:pos x="0" y="27"/>
              </a:cxn>
              <a:cxn ang="0">
                <a:pos x="0" y="34"/>
              </a:cxn>
              <a:cxn ang="0">
                <a:pos x="4" y="46"/>
              </a:cxn>
              <a:cxn ang="0">
                <a:pos x="6" y="52"/>
              </a:cxn>
              <a:cxn ang="0">
                <a:pos x="10" y="55"/>
              </a:cxn>
              <a:cxn ang="0">
                <a:pos x="16" y="59"/>
              </a:cxn>
            </a:cxnLst>
            <a:rect l="0" t="0" r="r" b="b"/>
            <a:pathLst>
              <a:path w="17" h="60">
                <a:moveTo>
                  <a:pt x="16" y="0"/>
                </a:moveTo>
                <a:lnTo>
                  <a:pt x="10" y="4"/>
                </a:lnTo>
                <a:lnTo>
                  <a:pt x="6" y="9"/>
                </a:lnTo>
                <a:lnTo>
                  <a:pt x="4" y="15"/>
                </a:lnTo>
                <a:lnTo>
                  <a:pt x="0" y="27"/>
                </a:lnTo>
                <a:lnTo>
                  <a:pt x="0" y="34"/>
                </a:lnTo>
                <a:lnTo>
                  <a:pt x="4" y="46"/>
                </a:lnTo>
                <a:lnTo>
                  <a:pt x="6" y="52"/>
                </a:lnTo>
                <a:lnTo>
                  <a:pt x="10" y="55"/>
                </a:lnTo>
                <a:lnTo>
                  <a:pt x="16" y="59"/>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58" name="Freeform 62"/>
          <p:cNvSpPr>
            <a:spLocks/>
          </p:cNvSpPr>
          <p:nvPr/>
        </p:nvSpPr>
        <p:spPr bwMode="auto">
          <a:xfrm>
            <a:off x="5713413" y="5521325"/>
            <a:ext cx="26987" cy="95250"/>
          </a:xfrm>
          <a:custGeom>
            <a:avLst/>
            <a:gdLst/>
            <a:ahLst/>
            <a:cxnLst>
              <a:cxn ang="0">
                <a:pos x="0" y="59"/>
              </a:cxn>
              <a:cxn ang="0">
                <a:pos x="4" y="55"/>
              </a:cxn>
              <a:cxn ang="0">
                <a:pos x="10" y="52"/>
              </a:cxn>
              <a:cxn ang="0">
                <a:pos x="14" y="46"/>
              </a:cxn>
              <a:cxn ang="0">
                <a:pos x="16" y="34"/>
              </a:cxn>
              <a:cxn ang="0">
                <a:pos x="16" y="27"/>
              </a:cxn>
              <a:cxn ang="0">
                <a:pos x="14" y="15"/>
              </a:cxn>
              <a:cxn ang="0">
                <a:pos x="10" y="9"/>
              </a:cxn>
              <a:cxn ang="0">
                <a:pos x="4" y="4"/>
              </a:cxn>
              <a:cxn ang="0">
                <a:pos x="0" y="0"/>
              </a:cxn>
            </a:cxnLst>
            <a:rect l="0" t="0" r="r" b="b"/>
            <a:pathLst>
              <a:path w="17" h="60">
                <a:moveTo>
                  <a:pt x="0" y="59"/>
                </a:moveTo>
                <a:lnTo>
                  <a:pt x="4" y="55"/>
                </a:lnTo>
                <a:lnTo>
                  <a:pt x="10" y="52"/>
                </a:lnTo>
                <a:lnTo>
                  <a:pt x="14" y="46"/>
                </a:lnTo>
                <a:lnTo>
                  <a:pt x="16" y="34"/>
                </a:lnTo>
                <a:lnTo>
                  <a:pt x="16" y="27"/>
                </a:lnTo>
                <a:lnTo>
                  <a:pt x="14" y="15"/>
                </a:lnTo>
                <a:lnTo>
                  <a:pt x="10" y="9"/>
                </a:lnTo>
                <a:lnTo>
                  <a:pt x="4" y="4"/>
                </a:lnTo>
                <a:lnTo>
                  <a:pt x="0" y="0"/>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59" name="Line 63"/>
          <p:cNvSpPr>
            <a:spLocks noChangeShapeType="1"/>
          </p:cNvSpPr>
          <p:nvPr/>
        </p:nvSpPr>
        <p:spPr bwMode="auto">
          <a:xfrm>
            <a:off x="6048375"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60" name="Line 64"/>
          <p:cNvSpPr>
            <a:spLocks noChangeShapeType="1"/>
          </p:cNvSpPr>
          <p:nvPr/>
        </p:nvSpPr>
        <p:spPr bwMode="auto">
          <a:xfrm>
            <a:off x="6057900" y="5527675"/>
            <a:ext cx="33338" cy="73025"/>
          </a:xfrm>
          <a:prstGeom prst="line">
            <a:avLst/>
          </a:prstGeom>
          <a:noFill/>
          <a:ln w="12700">
            <a:solidFill>
              <a:schemeClr val="bg1"/>
            </a:solidFill>
            <a:round/>
            <a:headEnd/>
            <a:tailEnd/>
          </a:ln>
          <a:effectLst/>
        </p:spPr>
        <p:txBody>
          <a:bodyPr wrap="none" anchor="ctr"/>
          <a:lstStyle/>
          <a:p>
            <a:endParaRPr lang="fr-FR"/>
          </a:p>
        </p:txBody>
      </p:sp>
      <p:sp>
        <p:nvSpPr>
          <p:cNvPr id="29761" name="Line 65"/>
          <p:cNvSpPr>
            <a:spLocks noChangeShapeType="1"/>
          </p:cNvSpPr>
          <p:nvPr/>
        </p:nvSpPr>
        <p:spPr bwMode="auto">
          <a:xfrm>
            <a:off x="6057900" y="5537200"/>
            <a:ext cx="33338" cy="71438"/>
          </a:xfrm>
          <a:prstGeom prst="line">
            <a:avLst/>
          </a:prstGeom>
          <a:noFill/>
          <a:ln w="12700">
            <a:solidFill>
              <a:schemeClr val="bg1"/>
            </a:solidFill>
            <a:round/>
            <a:headEnd/>
            <a:tailEnd/>
          </a:ln>
          <a:effectLst/>
        </p:spPr>
        <p:txBody>
          <a:bodyPr wrap="none" anchor="ctr"/>
          <a:lstStyle/>
          <a:p>
            <a:endParaRPr lang="fr-FR"/>
          </a:p>
        </p:txBody>
      </p:sp>
      <p:sp>
        <p:nvSpPr>
          <p:cNvPr id="29762" name="Line 66"/>
          <p:cNvSpPr>
            <a:spLocks noChangeShapeType="1"/>
          </p:cNvSpPr>
          <p:nvPr/>
        </p:nvSpPr>
        <p:spPr bwMode="auto">
          <a:xfrm>
            <a:off x="6097588"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63" name="Line 67"/>
          <p:cNvSpPr>
            <a:spLocks noChangeShapeType="1"/>
          </p:cNvSpPr>
          <p:nvPr/>
        </p:nvSpPr>
        <p:spPr bwMode="auto">
          <a:xfrm>
            <a:off x="6043613" y="5521325"/>
            <a:ext cx="1587" cy="0"/>
          </a:xfrm>
          <a:prstGeom prst="line">
            <a:avLst/>
          </a:prstGeom>
          <a:noFill/>
          <a:ln w="12700">
            <a:solidFill>
              <a:schemeClr val="bg1"/>
            </a:solidFill>
            <a:round/>
            <a:headEnd/>
            <a:tailEnd/>
          </a:ln>
          <a:effectLst/>
        </p:spPr>
        <p:txBody>
          <a:bodyPr wrap="none" anchor="ctr"/>
          <a:lstStyle/>
          <a:p>
            <a:endParaRPr lang="fr-FR"/>
          </a:p>
        </p:txBody>
      </p:sp>
      <p:sp>
        <p:nvSpPr>
          <p:cNvPr id="29764" name="Line 68"/>
          <p:cNvSpPr>
            <a:spLocks noChangeShapeType="1"/>
          </p:cNvSpPr>
          <p:nvPr/>
        </p:nvSpPr>
        <p:spPr bwMode="auto">
          <a:xfrm>
            <a:off x="6092825" y="5521325"/>
            <a:ext cx="7938" cy="0"/>
          </a:xfrm>
          <a:prstGeom prst="line">
            <a:avLst/>
          </a:prstGeom>
          <a:noFill/>
          <a:ln w="12700">
            <a:solidFill>
              <a:schemeClr val="bg1"/>
            </a:solidFill>
            <a:round/>
            <a:headEnd/>
            <a:tailEnd/>
          </a:ln>
          <a:effectLst/>
        </p:spPr>
        <p:txBody>
          <a:bodyPr wrap="none" anchor="ctr"/>
          <a:lstStyle/>
          <a:p>
            <a:endParaRPr lang="fr-FR"/>
          </a:p>
        </p:txBody>
      </p:sp>
      <p:sp>
        <p:nvSpPr>
          <p:cNvPr id="29765" name="Line 69"/>
          <p:cNvSpPr>
            <a:spLocks noChangeShapeType="1"/>
          </p:cNvSpPr>
          <p:nvPr/>
        </p:nvSpPr>
        <p:spPr bwMode="auto">
          <a:xfrm>
            <a:off x="6043613" y="5614988"/>
            <a:ext cx="7937" cy="0"/>
          </a:xfrm>
          <a:prstGeom prst="line">
            <a:avLst/>
          </a:prstGeom>
          <a:noFill/>
          <a:ln w="12700">
            <a:solidFill>
              <a:schemeClr val="bg1"/>
            </a:solidFill>
            <a:round/>
            <a:headEnd/>
            <a:tailEnd/>
          </a:ln>
          <a:effectLst/>
        </p:spPr>
        <p:txBody>
          <a:bodyPr wrap="none" anchor="ctr"/>
          <a:lstStyle/>
          <a:p>
            <a:endParaRPr lang="fr-FR"/>
          </a:p>
        </p:txBody>
      </p:sp>
      <p:sp>
        <p:nvSpPr>
          <p:cNvPr id="29766" name="Line 70"/>
          <p:cNvSpPr>
            <a:spLocks noChangeShapeType="1"/>
          </p:cNvSpPr>
          <p:nvPr/>
        </p:nvSpPr>
        <p:spPr bwMode="auto">
          <a:xfrm>
            <a:off x="6372225"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67" name="Line 71"/>
          <p:cNvSpPr>
            <a:spLocks noChangeShapeType="1"/>
          </p:cNvSpPr>
          <p:nvPr/>
        </p:nvSpPr>
        <p:spPr bwMode="auto">
          <a:xfrm>
            <a:off x="6375400" y="5527675"/>
            <a:ext cx="0" cy="80963"/>
          </a:xfrm>
          <a:prstGeom prst="line">
            <a:avLst/>
          </a:prstGeom>
          <a:noFill/>
          <a:ln w="12700">
            <a:solidFill>
              <a:schemeClr val="bg1"/>
            </a:solidFill>
            <a:round/>
            <a:headEnd/>
            <a:tailEnd/>
          </a:ln>
          <a:effectLst/>
        </p:spPr>
        <p:txBody>
          <a:bodyPr wrap="none" anchor="ctr"/>
          <a:lstStyle/>
          <a:p>
            <a:endParaRPr lang="fr-FR"/>
          </a:p>
        </p:txBody>
      </p:sp>
      <p:sp>
        <p:nvSpPr>
          <p:cNvPr id="29768" name="Freeform 72"/>
          <p:cNvSpPr>
            <a:spLocks/>
          </p:cNvSpPr>
          <p:nvPr/>
        </p:nvSpPr>
        <p:spPr bwMode="auto">
          <a:xfrm>
            <a:off x="6359525" y="5521325"/>
            <a:ext cx="66675" cy="95250"/>
          </a:xfrm>
          <a:custGeom>
            <a:avLst/>
            <a:gdLst/>
            <a:ahLst/>
            <a:cxnLst>
              <a:cxn ang="0">
                <a:pos x="0" y="0"/>
              </a:cxn>
              <a:cxn ang="0">
                <a:pos x="23" y="0"/>
              </a:cxn>
              <a:cxn ang="0">
                <a:pos x="33" y="4"/>
              </a:cxn>
              <a:cxn ang="0">
                <a:pos x="37" y="9"/>
              </a:cxn>
              <a:cxn ang="0">
                <a:pos x="39" y="15"/>
              </a:cxn>
              <a:cxn ang="0">
                <a:pos x="41" y="23"/>
              </a:cxn>
              <a:cxn ang="0">
                <a:pos x="41" y="36"/>
              </a:cxn>
              <a:cxn ang="0">
                <a:pos x="39" y="46"/>
              </a:cxn>
              <a:cxn ang="0">
                <a:pos x="37" y="52"/>
              </a:cxn>
              <a:cxn ang="0">
                <a:pos x="33" y="55"/>
              </a:cxn>
              <a:cxn ang="0">
                <a:pos x="23" y="59"/>
              </a:cxn>
              <a:cxn ang="0">
                <a:pos x="0" y="59"/>
              </a:cxn>
            </a:cxnLst>
            <a:rect l="0" t="0" r="r" b="b"/>
            <a:pathLst>
              <a:path w="42" h="60">
                <a:moveTo>
                  <a:pt x="0" y="0"/>
                </a:moveTo>
                <a:lnTo>
                  <a:pt x="23" y="0"/>
                </a:lnTo>
                <a:lnTo>
                  <a:pt x="33" y="4"/>
                </a:lnTo>
                <a:lnTo>
                  <a:pt x="37" y="9"/>
                </a:lnTo>
                <a:lnTo>
                  <a:pt x="39" y="15"/>
                </a:lnTo>
                <a:lnTo>
                  <a:pt x="41" y="23"/>
                </a:lnTo>
                <a:lnTo>
                  <a:pt x="41" y="36"/>
                </a:lnTo>
                <a:lnTo>
                  <a:pt x="39" y="46"/>
                </a:lnTo>
                <a:lnTo>
                  <a:pt x="37" y="52"/>
                </a:lnTo>
                <a:lnTo>
                  <a:pt x="33" y="55"/>
                </a:lnTo>
                <a:lnTo>
                  <a:pt x="23" y="59"/>
                </a:lnTo>
                <a:lnTo>
                  <a:pt x="0" y="59"/>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69" name="Freeform 73"/>
          <p:cNvSpPr>
            <a:spLocks/>
          </p:cNvSpPr>
          <p:nvPr/>
        </p:nvSpPr>
        <p:spPr bwMode="auto">
          <a:xfrm>
            <a:off x="6396038" y="5521325"/>
            <a:ext cx="26987" cy="95250"/>
          </a:xfrm>
          <a:custGeom>
            <a:avLst/>
            <a:gdLst/>
            <a:ahLst/>
            <a:cxnLst>
              <a:cxn ang="0">
                <a:pos x="0" y="0"/>
              </a:cxn>
              <a:cxn ang="0">
                <a:pos x="6" y="4"/>
              </a:cxn>
              <a:cxn ang="0">
                <a:pos x="12" y="9"/>
              </a:cxn>
              <a:cxn ang="0">
                <a:pos x="14" y="15"/>
              </a:cxn>
              <a:cxn ang="0">
                <a:pos x="16" y="23"/>
              </a:cxn>
              <a:cxn ang="0">
                <a:pos x="16" y="36"/>
              </a:cxn>
              <a:cxn ang="0">
                <a:pos x="14" y="46"/>
              </a:cxn>
              <a:cxn ang="0">
                <a:pos x="12" y="52"/>
              </a:cxn>
              <a:cxn ang="0">
                <a:pos x="6" y="55"/>
              </a:cxn>
              <a:cxn ang="0">
                <a:pos x="0" y="59"/>
              </a:cxn>
            </a:cxnLst>
            <a:rect l="0" t="0" r="r" b="b"/>
            <a:pathLst>
              <a:path w="17" h="60">
                <a:moveTo>
                  <a:pt x="0" y="0"/>
                </a:moveTo>
                <a:lnTo>
                  <a:pt x="6" y="4"/>
                </a:lnTo>
                <a:lnTo>
                  <a:pt x="12" y="9"/>
                </a:lnTo>
                <a:lnTo>
                  <a:pt x="14" y="15"/>
                </a:lnTo>
                <a:lnTo>
                  <a:pt x="16" y="23"/>
                </a:lnTo>
                <a:lnTo>
                  <a:pt x="16" y="36"/>
                </a:lnTo>
                <a:lnTo>
                  <a:pt x="14" y="46"/>
                </a:lnTo>
                <a:lnTo>
                  <a:pt x="12" y="52"/>
                </a:lnTo>
                <a:lnTo>
                  <a:pt x="6" y="55"/>
                </a:lnTo>
                <a:lnTo>
                  <a:pt x="0" y="59"/>
                </a:lnTo>
              </a:path>
            </a:pathLst>
          </a:custGeom>
          <a:noFill/>
          <a:ln w="12700" cap="rnd" cmpd="sng">
            <a:solidFill>
              <a:schemeClr val="bg1"/>
            </a:solidFill>
            <a:prstDash val="solid"/>
            <a:round/>
            <a:headEnd type="none" w="med" len="med"/>
            <a:tailEnd type="none" w="med" len="med"/>
          </a:ln>
          <a:effectLst/>
        </p:spPr>
        <p:txBody>
          <a:bodyPr/>
          <a:lstStyle/>
          <a:p>
            <a:endParaRPr lang="fr-FR"/>
          </a:p>
        </p:txBody>
      </p:sp>
      <p:sp>
        <p:nvSpPr>
          <p:cNvPr id="29796" name="Freeform 100"/>
          <p:cNvSpPr>
            <a:spLocks/>
          </p:cNvSpPr>
          <p:nvPr/>
        </p:nvSpPr>
        <p:spPr bwMode="auto">
          <a:xfrm>
            <a:off x="6604000" y="3201988"/>
            <a:ext cx="4763" cy="2085975"/>
          </a:xfrm>
          <a:custGeom>
            <a:avLst/>
            <a:gdLst/>
            <a:ahLst/>
            <a:cxnLst>
              <a:cxn ang="0">
                <a:pos x="0" y="0"/>
              </a:cxn>
              <a:cxn ang="0">
                <a:pos x="0" y="1313"/>
              </a:cxn>
              <a:cxn ang="0">
                <a:pos x="2" y="1313"/>
              </a:cxn>
            </a:cxnLst>
            <a:rect l="0" t="0" r="r" b="b"/>
            <a:pathLst>
              <a:path w="3" h="1314">
                <a:moveTo>
                  <a:pt x="0" y="0"/>
                </a:moveTo>
                <a:lnTo>
                  <a:pt x="0" y="1313"/>
                </a:lnTo>
                <a:lnTo>
                  <a:pt x="2" y="1313"/>
                </a:lnTo>
              </a:path>
            </a:pathLst>
          </a:custGeom>
          <a:noFill/>
          <a:ln w="12700" cap="rnd" cmpd="sng">
            <a:solidFill>
              <a:schemeClr val="tx1"/>
            </a:solidFill>
            <a:prstDash val="solid"/>
            <a:round/>
            <a:headEnd type="none" w="med" len="med"/>
            <a:tailEnd type="none" w="med" len="med"/>
          </a:ln>
          <a:effectLst/>
        </p:spPr>
        <p:txBody>
          <a:bodyPr/>
          <a:lstStyle/>
          <a:p>
            <a:endParaRPr lang="fr-FR"/>
          </a:p>
        </p:txBody>
      </p:sp>
      <p:sp>
        <p:nvSpPr>
          <p:cNvPr id="29957" name="Text Box 261"/>
          <p:cNvSpPr txBox="1">
            <a:spLocks noChangeArrowheads="1"/>
          </p:cNvSpPr>
          <p:nvPr/>
        </p:nvSpPr>
        <p:spPr bwMode="auto">
          <a:xfrm>
            <a:off x="2971800" y="3429000"/>
            <a:ext cx="1371600" cy="581025"/>
          </a:xfrm>
          <a:prstGeom prst="rect">
            <a:avLst/>
          </a:prstGeom>
          <a:noFill/>
          <a:ln w="9525">
            <a:noFill/>
            <a:miter lim="800000"/>
            <a:headEnd/>
            <a:tailEnd/>
          </a:ln>
          <a:effectLst/>
        </p:spPr>
        <p:txBody>
          <a:bodyPr>
            <a:spAutoFit/>
          </a:bodyPr>
          <a:lstStyle/>
          <a:p>
            <a:pPr algn="ctr">
              <a:spcBef>
                <a:spcPct val="50000"/>
              </a:spcBef>
            </a:pPr>
            <a:r>
              <a:rPr lang="fr-FR" sz="1600" b="1"/>
              <a:t>Production cumulée</a:t>
            </a:r>
          </a:p>
        </p:txBody>
      </p:sp>
      <p:sp>
        <p:nvSpPr>
          <p:cNvPr id="29958" name="Text Box 262"/>
          <p:cNvSpPr txBox="1">
            <a:spLocks noChangeArrowheads="1"/>
          </p:cNvSpPr>
          <p:nvPr/>
        </p:nvSpPr>
        <p:spPr bwMode="auto">
          <a:xfrm>
            <a:off x="5429250" y="4724400"/>
            <a:ext cx="1200150" cy="581025"/>
          </a:xfrm>
          <a:prstGeom prst="rect">
            <a:avLst/>
          </a:prstGeom>
          <a:noFill/>
          <a:ln w="9525">
            <a:noFill/>
            <a:miter lim="800000"/>
            <a:headEnd/>
            <a:tailEnd/>
          </a:ln>
          <a:effectLst/>
        </p:spPr>
        <p:txBody>
          <a:bodyPr>
            <a:spAutoFit/>
          </a:bodyPr>
          <a:lstStyle/>
          <a:p>
            <a:pPr algn="ctr">
              <a:spcBef>
                <a:spcPct val="50000"/>
              </a:spcBef>
            </a:pPr>
            <a:r>
              <a:rPr lang="fr-FR" sz="1600" b="1"/>
              <a:t>Ventes</a:t>
            </a:r>
            <a:br>
              <a:rPr lang="fr-FR" sz="1600" b="1"/>
            </a:br>
            <a:r>
              <a:rPr lang="fr-FR" sz="1600" b="1"/>
              <a:t>cumulées</a:t>
            </a:r>
          </a:p>
        </p:txBody>
      </p:sp>
      <p:sp>
        <p:nvSpPr>
          <p:cNvPr id="29959" name="Line 263"/>
          <p:cNvSpPr>
            <a:spLocks noChangeShapeType="1"/>
          </p:cNvSpPr>
          <p:nvPr/>
        </p:nvSpPr>
        <p:spPr bwMode="auto">
          <a:xfrm>
            <a:off x="2286000" y="5334000"/>
            <a:ext cx="487680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29960" name="Line 264"/>
          <p:cNvSpPr>
            <a:spLocks noChangeShapeType="1"/>
          </p:cNvSpPr>
          <p:nvPr/>
        </p:nvSpPr>
        <p:spPr bwMode="auto">
          <a:xfrm flipV="1">
            <a:off x="2286000" y="2895600"/>
            <a:ext cx="0" cy="24384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29961" name="Line 265"/>
          <p:cNvSpPr>
            <a:spLocks noChangeShapeType="1"/>
          </p:cNvSpPr>
          <p:nvPr/>
        </p:nvSpPr>
        <p:spPr bwMode="auto">
          <a:xfrm>
            <a:off x="4038600" y="3810000"/>
            <a:ext cx="304800" cy="457200"/>
          </a:xfrm>
          <a:prstGeom prst="line">
            <a:avLst/>
          </a:prstGeom>
          <a:noFill/>
          <a:ln w="9525">
            <a:solidFill>
              <a:schemeClr val="bg1"/>
            </a:solidFill>
            <a:round/>
            <a:headEnd/>
            <a:tailEnd type="triangle" w="med" len="med"/>
          </a:ln>
          <a:effectLst/>
        </p:spPr>
        <p:txBody>
          <a:bodyPr wrap="none" anchor="ctr"/>
          <a:lstStyle/>
          <a:p>
            <a:endParaRPr lang="fr-FR"/>
          </a:p>
        </p:txBody>
      </p:sp>
      <p:sp>
        <p:nvSpPr>
          <p:cNvPr id="29962" name="Line 266"/>
          <p:cNvSpPr>
            <a:spLocks noChangeShapeType="1"/>
          </p:cNvSpPr>
          <p:nvPr/>
        </p:nvSpPr>
        <p:spPr bwMode="auto">
          <a:xfrm flipH="1" flipV="1">
            <a:off x="5638800" y="4419600"/>
            <a:ext cx="304800" cy="304800"/>
          </a:xfrm>
          <a:prstGeom prst="line">
            <a:avLst/>
          </a:prstGeom>
          <a:noFill/>
          <a:ln w="9525">
            <a:solidFill>
              <a:schemeClr val="bg1"/>
            </a:solidFill>
            <a:round/>
            <a:headEnd/>
            <a:tailEnd type="triangle" w="med" len="med"/>
          </a:ln>
          <a:effectLst/>
        </p:spPr>
        <p:txBody>
          <a:bodyPr wrap="none" anchor="ctr"/>
          <a:lstStyle/>
          <a:p>
            <a:endParaRPr lang="fr-FR"/>
          </a:p>
        </p:txBody>
      </p:sp>
      <p:sp>
        <p:nvSpPr>
          <p:cNvPr id="29963" name="Line 267"/>
          <p:cNvSpPr>
            <a:spLocks noChangeShapeType="1"/>
          </p:cNvSpPr>
          <p:nvPr/>
        </p:nvSpPr>
        <p:spPr bwMode="auto">
          <a:xfrm>
            <a:off x="5181600" y="3886200"/>
            <a:ext cx="0" cy="762000"/>
          </a:xfrm>
          <a:prstGeom prst="line">
            <a:avLst/>
          </a:prstGeom>
          <a:noFill/>
          <a:ln w="38100" cmpd="dbl">
            <a:solidFill>
              <a:schemeClr val="bg1"/>
            </a:solidFill>
            <a:round/>
            <a:headEnd type="triangle" w="med" len="med"/>
            <a:tailEnd type="triangle" w="med" len="med"/>
          </a:ln>
          <a:effectLst/>
        </p:spPr>
        <p:txBody>
          <a:bodyPr wrap="none" anchor="ctr"/>
          <a:lstStyle/>
          <a:p>
            <a:endParaRPr lang="fr-FR"/>
          </a:p>
        </p:txBody>
      </p:sp>
      <p:sp>
        <p:nvSpPr>
          <p:cNvPr id="29964" name="Text Box 268"/>
          <p:cNvSpPr txBox="1">
            <a:spLocks noChangeArrowheads="1"/>
          </p:cNvSpPr>
          <p:nvPr/>
        </p:nvSpPr>
        <p:spPr bwMode="auto">
          <a:xfrm>
            <a:off x="4314825" y="4235450"/>
            <a:ext cx="942975" cy="336550"/>
          </a:xfrm>
          <a:prstGeom prst="rect">
            <a:avLst/>
          </a:prstGeom>
          <a:noFill/>
          <a:ln w="9525">
            <a:noFill/>
            <a:miter lim="800000"/>
            <a:headEnd/>
            <a:tailEnd/>
          </a:ln>
          <a:effectLst/>
        </p:spPr>
        <p:txBody>
          <a:bodyPr>
            <a:spAutoFit/>
          </a:bodyPr>
          <a:lstStyle/>
          <a:p>
            <a:pPr>
              <a:spcBef>
                <a:spcPct val="50000"/>
              </a:spcBef>
            </a:pPr>
            <a:r>
              <a:rPr lang="fr-FR" sz="1600" b="1"/>
              <a:t>Stocks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C4BD1C-44CE-4908-8BE3-80D6F92C270D}"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43DC785B-DAE1-4AFE-A4EE-89D8F8AD6388}" type="slidenum">
              <a:rPr lang="en-US"/>
              <a:pPr/>
              <a:t>12</a:t>
            </a:fld>
            <a:endParaRPr lang="en-US"/>
          </a:p>
        </p:txBody>
      </p:sp>
      <p:sp>
        <p:nvSpPr>
          <p:cNvPr id="30722" name="Rectangle 2"/>
          <p:cNvSpPr>
            <a:spLocks noGrp="1" noChangeArrowheads="1"/>
          </p:cNvSpPr>
          <p:nvPr>
            <p:ph type="title"/>
          </p:nvPr>
        </p:nvSpPr>
        <p:spPr>
          <a:xfrm>
            <a:off x="228600" y="152400"/>
            <a:ext cx="8610600" cy="1143000"/>
          </a:xfrm>
          <a:noFill/>
          <a:ln/>
        </p:spPr>
        <p:txBody>
          <a:bodyPr lIns="90488" tIns="44450" rIns="90488" bIns="44450"/>
          <a:lstStyle/>
          <a:p>
            <a:r>
              <a:rPr lang="fr-FR"/>
              <a:t>Actions alternatives sur la charge</a:t>
            </a:r>
          </a:p>
        </p:txBody>
      </p:sp>
      <p:sp>
        <p:nvSpPr>
          <p:cNvPr id="30723" name="Rectangle 3"/>
          <p:cNvSpPr>
            <a:spLocks noGrp="1" noChangeArrowheads="1"/>
          </p:cNvSpPr>
          <p:nvPr>
            <p:ph type="body" idx="1"/>
          </p:nvPr>
        </p:nvSpPr>
        <p:spPr>
          <a:xfrm>
            <a:off x="685800" y="1981200"/>
            <a:ext cx="7924800" cy="4114800"/>
          </a:xfrm>
          <a:noFill/>
          <a:ln/>
        </p:spPr>
        <p:txBody>
          <a:bodyPr lIns="90488" tIns="44450" rIns="90488" bIns="44450"/>
          <a:lstStyle/>
          <a:p>
            <a:r>
              <a:rPr lang="fr-FR"/>
              <a:t>Lissage des ventes par action marketing</a:t>
            </a:r>
          </a:p>
          <a:p>
            <a:pPr lvl="1"/>
            <a:r>
              <a:rPr lang="fr-FR"/>
              <a:t>Promotion</a:t>
            </a:r>
          </a:p>
          <a:p>
            <a:pPr lvl="1"/>
            <a:r>
              <a:rPr lang="fr-FR"/>
              <a:t>Communication</a:t>
            </a:r>
          </a:p>
          <a:p>
            <a:pPr lvl="1"/>
            <a:r>
              <a:rPr lang="fr-FR"/>
              <a:t>Politique de prix</a:t>
            </a:r>
          </a:p>
          <a:p>
            <a:r>
              <a:rPr lang="fr-FR"/>
              <a:t>Lissage des charges par développement de gammes de produits adaptées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155E025-905A-4527-B29F-72383743FAD0}"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631CFBBF-77F3-4BFA-A748-F3192E5E7FD5}" type="slidenum">
              <a:rPr lang="en-US"/>
              <a:pPr/>
              <a:t>13</a:t>
            </a:fld>
            <a:endParaRPr lang="en-US"/>
          </a:p>
        </p:txBody>
      </p:sp>
      <p:sp>
        <p:nvSpPr>
          <p:cNvPr id="66562" name="Rectangle 2"/>
          <p:cNvSpPr>
            <a:spLocks noGrp="1" noChangeArrowheads="1"/>
          </p:cNvSpPr>
          <p:nvPr>
            <p:ph type="title"/>
          </p:nvPr>
        </p:nvSpPr>
        <p:spPr>
          <a:noFill/>
          <a:ln/>
        </p:spPr>
        <p:txBody>
          <a:bodyPr lIns="90488" tIns="44450" rIns="90488" bIns="44450"/>
          <a:lstStyle/>
          <a:p>
            <a:r>
              <a:rPr lang="fr-FR"/>
              <a:t>Les techniques de résolution</a:t>
            </a:r>
          </a:p>
        </p:txBody>
      </p:sp>
      <p:sp>
        <p:nvSpPr>
          <p:cNvPr id="66563" name="Rectangle 3"/>
          <p:cNvSpPr>
            <a:spLocks noGrp="1" noChangeArrowheads="1"/>
          </p:cNvSpPr>
          <p:nvPr>
            <p:ph type="body" idx="1"/>
          </p:nvPr>
        </p:nvSpPr>
        <p:spPr>
          <a:xfrm>
            <a:off x="685800" y="1676400"/>
            <a:ext cx="7772400" cy="3810000"/>
          </a:xfrm>
          <a:noFill/>
          <a:ln/>
        </p:spPr>
        <p:txBody>
          <a:bodyPr lIns="90488" tIns="44450" rIns="90488" bIns="44450"/>
          <a:lstStyle/>
          <a:p>
            <a:pPr>
              <a:lnSpc>
                <a:spcPct val="90000"/>
              </a:lnSpc>
            </a:pPr>
            <a:r>
              <a:rPr lang="fr-FR" sz="2400" b="1"/>
              <a:t>Simulation</a:t>
            </a:r>
          </a:p>
          <a:p>
            <a:pPr>
              <a:lnSpc>
                <a:spcPct val="90000"/>
              </a:lnSpc>
            </a:pPr>
            <a:r>
              <a:rPr lang="fr-FR" sz="2400" b="1"/>
              <a:t>Programmation linéaire</a:t>
            </a:r>
          </a:p>
          <a:p>
            <a:pPr>
              <a:lnSpc>
                <a:spcPct val="90000"/>
              </a:lnSpc>
              <a:buFontTx/>
              <a:buNone/>
            </a:pPr>
            <a:endParaRPr lang="fr-FR" sz="2400" b="1"/>
          </a:p>
          <a:p>
            <a:pPr>
              <a:lnSpc>
                <a:spcPct val="90000"/>
              </a:lnSpc>
              <a:buFontTx/>
              <a:buNone/>
            </a:pPr>
            <a:endParaRPr lang="fr-FR" sz="2400" b="1"/>
          </a:p>
          <a:p>
            <a:pPr>
              <a:lnSpc>
                <a:spcPct val="90000"/>
              </a:lnSpc>
            </a:pPr>
            <a:r>
              <a:rPr lang="fr-FR" sz="2400" b="1"/>
              <a:t>Nécessité d'un dialogue entre toutes les fonctions de l'entreprise</a:t>
            </a:r>
          </a:p>
          <a:p>
            <a:pPr lvl="1">
              <a:lnSpc>
                <a:spcPct val="90000"/>
              </a:lnSpc>
            </a:pPr>
            <a:r>
              <a:rPr lang="fr-FR" sz="2000" b="1"/>
              <a:t>Marketing</a:t>
            </a:r>
          </a:p>
          <a:p>
            <a:pPr lvl="1">
              <a:lnSpc>
                <a:spcPct val="90000"/>
              </a:lnSpc>
            </a:pPr>
            <a:r>
              <a:rPr lang="fr-FR" sz="2000" b="1"/>
              <a:t>Production</a:t>
            </a:r>
          </a:p>
          <a:p>
            <a:pPr lvl="1">
              <a:lnSpc>
                <a:spcPct val="90000"/>
              </a:lnSpc>
            </a:pPr>
            <a:r>
              <a:rPr lang="fr-FR" sz="2000" b="1"/>
              <a:t>Finance</a:t>
            </a:r>
          </a:p>
          <a:p>
            <a:pPr lvl="1">
              <a:lnSpc>
                <a:spcPct val="90000"/>
              </a:lnSpc>
            </a:pPr>
            <a:r>
              <a:rPr lang="fr-FR" sz="2000" b="1"/>
              <a:t>Ressources humaines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C05C26D-B409-4F8E-A203-71343AD676C8}"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8D1D5D59-2F35-45E3-A4DF-726882017B79}" type="slidenum">
              <a:rPr lang="en-US"/>
              <a:pPr/>
              <a:t>14</a:t>
            </a:fld>
            <a:endParaRPr lang="en-US"/>
          </a:p>
        </p:txBody>
      </p:sp>
      <p:sp>
        <p:nvSpPr>
          <p:cNvPr id="99330" name="Rectangle 2"/>
          <p:cNvSpPr>
            <a:spLocks noGrp="1" noChangeArrowheads="1"/>
          </p:cNvSpPr>
          <p:nvPr>
            <p:ph type="title"/>
          </p:nvPr>
        </p:nvSpPr>
        <p:spPr/>
        <p:txBody>
          <a:bodyPr/>
          <a:lstStyle/>
          <a:p>
            <a:r>
              <a:rPr lang="fr-FR"/>
              <a:t>La procédure PIC</a:t>
            </a:r>
          </a:p>
        </p:txBody>
      </p:sp>
      <p:sp>
        <p:nvSpPr>
          <p:cNvPr id="99331" name="Rectangle 3"/>
          <p:cNvSpPr>
            <a:spLocks noGrp="1" noChangeArrowheads="1"/>
          </p:cNvSpPr>
          <p:nvPr>
            <p:ph type="body" idx="1"/>
          </p:nvPr>
        </p:nvSpPr>
        <p:spPr>
          <a:xfrm>
            <a:off x="684213" y="1341438"/>
            <a:ext cx="8062912" cy="5040312"/>
          </a:xfrm>
        </p:spPr>
        <p:txBody>
          <a:bodyPr/>
          <a:lstStyle/>
          <a:p>
            <a:pPr marL="609600" indent="-609600">
              <a:lnSpc>
                <a:spcPct val="80000"/>
              </a:lnSpc>
              <a:buFontTx/>
              <a:buAutoNum type="arabicPeriod"/>
            </a:pPr>
            <a:r>
              <a:rPr lang="fr-FR" sz="2000" b="1"/>
              <a:t>Définition des </a:t>
            </a:r>
            <a:r>
              <a:rPr lang="fr-FR" sz="2000" b="1">
                <a:solidFill>
                  <a:srgbClr val="3366CC"/>
                </a:solidFill>
              </a:rPr>
              <a:t>périodes PIC</a:t>
            </a:r>
          </a:p>
          <a:p>
            <a:pPr marL="609600" indent="-609600">
              <a:lnSpc>
                <a:spcPct val="80000"/>
              </a:lnSpc>
              <a:buFontTx/>
              <a:buAutoNum type="arabicPeriod"/>
            </a:pPr>
            <a:endParaRPr lang="fr-FR" sz="2000" b="1"/>
          </a:p>
          <a:p>
            <a:pPr marL="609600" indent="-609600">
              <a:lnSpc>
                <a:spcPct val="80000"/>
              </a:lnSpc>
              <a:buFontTx/>
              <a:buAutoNum type="arabicPeriod"/>
            </a:pPr>
            <a:r>
              <a:rPr lang="fr-FR" sz="2000" b="1"/>
              <a:t>Définition des </a:t>
            </a:r>
            <a:r>
              <a:rPr lang="fr-FR" sz="2000" b="1">
                <a:solidFill>
                  <a:srgbClr val="3366CC"/>
                </a:solidFill>
              </a:rPr>
              <a:t>articles Famille</a:t>
            </a:r>
          </a:p>
          <a:p>
            <a:pPr marL="609600" indent="-609600">
              <a:lnSpc>
                <a:spcPct val="80000"/>
              </a:lnSpc>
              <a:buFontTx/>
              <a:buAutoNum type="arabicPeriod"/>
            </a:pPr>
            <a:r>
              <a:rPr lang="fr-FR" sz="2000" b="1"/>
              <a:t>Entrée des </a:t>
            </a:r>
            <a:r>
              <a:rPr lang="fr-FR" sz="2000" b="1">
                <a:solidFill>
                  <a:srgbClr val="3366CC"/>
                </a:solidFill>
              </a:rPr>
              <a:t>plans industriels et commerciaux</a:t>
            </a:r>
          </a:p>
          <a:p>
            <a:pPr marL="609600" indent="-609600">
              <a:lnSpc>
                <a:spcPct val="80000"/>
              </a:lnSpc>
              <a:buFontTx/>
              <a:buAutoNum type="arabicPeriod"/>
            </a:pPr>
            <a:endParaRPr lang="fr-FR" sz="2000" b="1"/>
          </a:p>
          <a:p>
            <a:pPr marL="609600" indent="-609600">
              <a:lnSpc>
                <a:spcPct val="80000"/>
              </a:lnSpc>
              <a:buFontTx/>
              <a:buAutoNum type="arabicPeriod"/>
            </a:pPr>
            <a:r>
              <a:rPr lang="fr-FR" sz="2000" b="1"/>
              <a:t>Définition des </a:t>
            </a:r>
            <a:r>
              <a:rPr lang="fr-FR" sz="2000" b="1">
                <a:solidFill>
                  <a:srgbClr val="3366CC"/>
                </a:solidFill>
              </a:rPr>
              <a:t>articles Ressource</a:t>
            </a:r>
          </a:p>
          <a:p>
            <a:pPr marL="609600" indent="-609600">
              <a:lnSpc>
                <a:spcPct val="80000"/>
              </a:lnSpc>
              <a:buFontTx/>
              <a:buAutoNum type="arabicPeriod"/>
            </a:pPr>
            <a:r>
              <a:rPr lang="fr-FR" sz="2000" b="1"/>
              <a:t>Définition des </a:t>
            </a:r>
            <a:r>
              <a:rPr lang="fr-FR" sz="2000" b="1">
                <a:solidFill>
                  <a:srgbClr val="3366CC"/>
                </a:solidFill>
              </a:rPr>
              <a:t>capacités des ressources</a:t>
            </a:r>
          </a:p>
          <a:p>
            <a:pPr marL="609600" indent="-609600">
              <a:lnSpc>
                <a:spcPct val="80000"/>
              </a:lnSpc>
              <a:buFontTx/>
              <a:buAutoNum type="arabicPeriod"/>
            </a:pPr>
            <a:r>
              <a:rPr lang="fr-FR" sz="2000" b="1"/>
              <a:t>Création des </a:t>
            </a:r>
            <a:r>
              <a:rPr lang="fr-FR" sz="2000" b="1">
                <a:solidFill>
                  <a:srgbClr val="3366CC"/>
                </a:solidFill>
              </a:rPr>
              <a:t>nomenclatures Ressource</a:t>
            </a:r>
          </a:p>
          <a:p>
            <a:pPr marL="609600" indent="-609600">
              <a:lnSpc>
                <a:spcPct val="80000"/>
              </a:lnSpc>
              <a:buFontTx/>
              <a:buAutoNum type="arabicPeriod"/>
            </a:pPr>
            <a:endParaRPr lang="fr-FR" sz="2000" b="1"/>
          </a:p>
          <a:p>
            <a:pPr marL="609600" indent="-609600">
              <a:lnSpc>
                <a:spcPct val="80000"/>
              </a:lnSpc>
              <a:buFontTx/>
              <a:buAutoNum type="arabicPeriod"/>
            </a:pPr>
            <a:r>
              <a:rPr lang="fr-FR" sz="2000" b="1"/>
              <a:t>Evaluation du PIC</a:t>
            </a:r>
          </a:p>
          <a:p>
            <a:pPr marL="609600" indent="-609600">
              <a:lnSpc>
                <a:spcPct val="80000"/>
              </a:lnSpc>
              <a:buFontTx/>
              <a:buAutoNum type="arabicPeriod"/>
            </a:pPr>
            <a:r>
              <a:rPr lang="fr-FR" sz="2000" b="1"/>
              <a:t>Analyse des profils de charge des ressources</a:t>
            </a:r>
          </a:p>
          <a:p>
            <a:pPr marL="609600" indent="-609600">
              <a:lnSpc>
                <a:spcPct val="80000"/>
              </a:lnSpc>
              <a:buFontTx/>
              <a:buAutoNum type="arabicPeriod"/>
            </a:pPr>
            <a:endParaRPr lang="fr-FR" sz="2000" b="1"/>
          </a:p>
          <a:p>
            <a:pPr marL="609600" indent="-609600">
              <a:lnSpc>
                <a:spcPct val="80000"/>
              </a:lnSpc>
              <a:buFontTx/>
              <a:buAutoNum type="arabicPeriod"/>
            </a:pPr>
            <a:r>
              <a:rPr lang="fr-FR" sz="2000" b="1"/>
              <a:t>Valorisation/optimisation du PIC</a:t>
            </a:r>
          </a:p>
          <a:p>
            <a:pPr marL="609600" indent="-609600">
              <a:lnSpc>
                <a:spcPct val="80000"/>
              </a:lnSpc>
              <a:buFontTx/>
              <a:buAutoNum type="arabicPeriod"/>
            </a:pPr>
            <a:endParaRPr lang="fr-FR" sz="2000" b="1"/>
          </a:p>
          <a:p>
            <a:pPr marL="609600" indent="-609600">
              <a:lnSpc>
                <a:spcPct val="80000"/>
              </a:lnSpc>
              <a:buFontTx/>
              <a:buAutoNum type="arabicPeriod"/>
            </a:pPr>
            <a:r>
              <a:rPr lang="fr-FR" sz="2000" b="1"/>
              <a:t>Définition des nomenclatures </a:t>
            </a:r>
            <a:r>
              <a:rPr lang="fr-FR" sz="2000" b="1">
                <a:solidFill>
                  <a:srgbClr val="3366CC"/>
                </a:solidFill>
              </a:rPr>
              <a:t>Commercial</a:t>
            </a:r>
            <a:r>
              <a:rPr lang="fr-FR" sz="2000" b="1"/>
              <a:t> et </a:t>
            </a:r>
            <a:r>
              <a:rPr lang="fr-FR" sz="2000" b="1">
                <a:solidFill>
                  <a:srgbClr val="3366CC"/>
                </a:solidFill>
              </a:rPr>
              <a:t>Planification</a:t>
            </a:r>
          </a:p>
          <a:p>
            <a:pPr marL="609600" indent="-609600">
              <a:lnSpc>
                <a:spcPct val="80000"/>
              </a:lnSpc>
              <a:buFontTx/>
              <a:buAutoNum type="arabicPeriod"/>
            </a:pPr>
            <a:r>
              <a:rPr lang="fr-FR" sz="2000" b="1"/>
              <a:t>Eclatement du PIC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37547CD-96DA-4B2E-BE56-15CC32C41BC7}"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C50F53E7-0814-4071-8360-3A61AF7E744B}" type="slidenum">
              <a:rPr lang="en-US"/>
              <a:pPr/>
              <a:t>15</a:t>
            </a:fld>
            <a:endParaRPr lang="en-US"/>
          </a:p>
        </p:txBody>
      </p:sp>
      <p:sp>
        <p:nvSpPr>
          <p:cNvPr id="25602" name="Rectangle 2"/>
          <p:cNvSpPr>
            <a:spLocks noGrp="1" noChangeArrowheads="1"/>
          </p:cNvSpPr>
          <p:nvPr>
            <p:ph type="title"/>
          </p:nvPr>
        </p:nvSpPr>
        <p:spPr>
          <a:noFill/>
          <a:ln/>
        </p:spPr>
        <p:txBody>
          <a:bodyPr lIns="90488" tIns="44450" rIns="90488" bIns="44450"/>
          <a:lstStyle/>
          <a:p>
            <a:r>
              <a:rPr lang="fr-FR"/>
              <a:t>L'établissement du PIC</a:t>
            </a:r>
          </a:p>
        </p:txBody>
      </p:sp>
      <p:sp>
        <p:nvSpPr>
          <p:cNvPr id="25603" name="Rectangle 3"/>
          <p:cNvSpPr>
            <a:spLocks noGrp="1" noChangeArrowheads="1"/>
          </p:cNvSpPr>
          <p:nvPr>
            <p:ph type="body" idx="1"/>
          </p:nvPr>
        </p:nvSpPr>
        <p:spPr>
          <a:xfrm>
            <a:off x="685800" y="1341438"/>
            <a:ext cx="7772400" cy="4830762"/>
          </a:xfrm>
          <a:noFill/>
          <a:ln/>
        </p:spPr>
        <p:txBody>
          <a:bodyPr lIns="90488" tIns="44450" rIns="90488" bIns="44450"/>
          <a:lstStyle/>
          <a:p>
            <a:pPr>
              <a:lnSpc>
                <a:spcPct val="80000"/>
              </a:lnSpc>
            </a:pPr>
            <a:r>
              <a:rPr lang="fr-FR" sz="2800">
                <a:solidFill>
                  <a:srgbClr val="339933"/>
                </a:solidFill>
              </a:rPr>
              <a:t>Estimation de la demande</a:t>
            </a:r>
            <a:r>
              <a:rPr lang="fr-FR" sz="2800"/>
              <a:t> par famille de produit (prévisions à long terme)</a:t>
            </a:r>
          </a:p>
          <a:p>
            <a:pPr>
              <a:lnSpc>
                <a:spcPct val="80000"/>
              </a:lnSpc>
            </a:pPr>
            <a:r>
              <a:rPr lang="fr-FR" sz="2800">
                <a:solidFill>
                  <a:srgbClr val="339933"/>
                </a:solidFill>
              </a:rPr>
              <a:t>Evaluation des charges</a:t>
            </a:r>
            <a:r>
              <a:rPr lang="fr-FR" sz="2800"/>
              <a:t> représentées par les prévisions de vente</a:t>
            </a:r>
          </a:p>
          <a:p>
            <a:pPr>
              <a:lnSpc>
                <a:spcPct val="80000"/>
              </a:lnSpc>
            </a:pPr>
            <a:r>
              <a:rPr lang="fr-FR" sz="2800">
                <a:solidFill>
                  <a:srgbClr val="339933"/>
                </a:solidFill>
              </a:rPr>
              <a:t>Comparaison</a:t>
            </a:r>
            <a:r>
              <a:rPr lang="fr-FR" sz="2800"/>
              <a:t> par rapport aux capacités disponibles pour les postes critiques</a:t>
            </a:r>
          </a:p>
          <a:p>
            <a:pPr>
              <a:lnSpc>
                <a:spcPct val="80000"/>
              </a:lnSpc>
            </a:pPr>
            <a:r>
              <a:rPr lang="fr-FR" sz="2800">
                <a:solidFill>
                  <a:srgbClr val="339933"/>
                </a:solidFill>
              </a:rPr>
              <a:t>Ajustement </a:t>
            </a:r>
            <a:r>
              <a:rPr lang="fr-FR" sz="2800"/>
              <a:t>par :</a:t>
            </a:r>
          </a:p>
          <a:p>
            <a:pPr lvl="1">
              <a:lnSpc>
                <a:spcPct val="80000"/>
              </a:lnSpc>
            </a:pPr>
            <a:r>
              <a:rPr lang="fr-FR"/>
              <a:t>Actions sur les capacités</a:t>
            </a:r>
          </a:p>
          <a:p>
            <a:pPr lvl="2">
              <a:lnSpc>
                <a:spcPct val="80000"/>
              </a:lnSpc>
            </a:pPr>
            <a:r>
              <a:rPr lang="fr-FR"/>
              <a:t>Sous-traitance (si elle est possible)</a:t>
            </a:r>
          </a:p>
          <a:p>
            <a:pPr lvl="2">
              <a:lnSpc>
                <a:spcPct val="80000"/>
              </a:lnSpc>
            </a:pPr>
            <a:r>
              <a:rPr lang="fr-FR"/>
              <a:t>Modification des capacités des ressources</a:t>
            </a:r>
          </a:p>
          <a:p>
            <a:pPr lvl="1">
              <a:lnSpc>
                <a:spcPct val="80000"/>
              </a:lnSpc>
            </a:pPr>
            <a:r>
              <a:rPr lang="fr-FR"/>
              <a:t>Actions sur les charges</a:t>
            </a:r>
          </a:p>
          <a:p>
            <a:pPr lvl="2">
              <a:lnSpc>
                <a:spcPct val="80000"/>
              </a:lnSpc>
            </a:pPr>
            <a:r>
              <a:rPr lang="fr-FR"/>
              <a:t>Ajustement du plan de vente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A0EB52E-E052-4116-A524-9AFC816E3F4D}"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3300E188-F0DD-4448-9A87-F4784F337E9D}" type="slidenum">
              <a:rPr lang="en-US"/>
              <a:pPr/>
              <a:t>16</a:t>
            </a:fld>
            <a:endParaRPr lang="en-US"/>
          </a:p>
        </p:txBody>
      </p:sp>
      <p:sp>
        <p:nvSpPr>
          <p:cNvPr id="74754" name="Rectangle 2"/>
          <p:cNvSpPr>
            <a:spLocks noGrp="1" noChangeArrowheads="1"/>
          </p:cNvSpPr>
          <p:nvPr>
            <p:ph type="title"/>
          </p:nvPr>
        </p:nvSpPr>
        <p:spPr/>
        <p:txBody>
          <a:bodyPr/>
          <a:lstStyle/>
          <a:p>
            <a:r>
              <a:rPr lang="fr-FR"/>
              <a:t>L’établissement du PIC</a:t>
            </a:r>
          </a:p>
        </p:txBody>
      </p:sp>
      <p:sp>
        <p:nvSpPr>
          <p:cNvPr id="74755" name="Rectangle 3"/>
          <p:cNvSpPr>
            <a:spLocks noGrp="1" noChangeArrowheads="1"/>
          </p:cNvSpPr>
          <p:nvPr>
            <p:ph type="body" idx="1"/>
          </p:nvPr>
        </p:nvSpPr>
        <p:spPr>
          <a:xfrm>
            <a:off x="685800" y="1524000"/>
            <a:ext cx="7772400" cy="4572000"/>
          </a:xfrm>
        </p:spPr>
        <p:txBody>
          <a:bodyPr/>
          <a:lstStyle/>
          <a:p>
            <a:pPr>
              <a:lnSpc>
                <a:spcPct val="90000"/>
              </a:lnSpc>
            </a:pPr>
            <a:r>
              <a:rPr lang="fr-FR"/>
              <a:t>Nécessite deux types </a:t>
            </a:r>
            <a:r>
              <a:rPr lang="fr-FR">
                <a:solidFill>
                  <a:srgbClr val="339933"/>
                </a:solidFill>
              </a:rPr>
              <a:t>d’articles fictifs</a:t>
            </a:r>
          </a:p>
          <a:p>
            <a:pPr lvl="1">
              <a:lnSpc>
                <a:spcPct val="90000"/>
              </a:lnSpc>
            </a:pPr>
            <a:r>
              <a:rPr lang="fr-FR"/>
              <a:t>Les articles </a:t>
            </a:r>
            <a:r>
              <a:rPr lang="fr-FR">
                <a:solidFill>
                  <a:srgbClr val="339933"/>
                </a:solidFill>
              </a:rPr>
              <a:t>Famille</a:t>
            </a:r>
            <a:r>
              <a:rPr lang="fr-FR"/>
              <a:t> (type </a:t>
            </a:r>
            <a:r>
              <a:rPr lang="fr-FR">
                <a:solidFill>
                  <a:srgbClr val="339933"/>
                </a:solidFill>
              </a:rPr>
              <a:t>P</a:t>
            </a:r>
            <a:r>
              <a:rPr lang="fr-FR"/>
              <a:t>)</a:t>
            </a:r>
          </a:p>
          <a:p>
            <a:pPr lvl="2">
              <a:lnSpc>
                <a:spcPct val="90000"/>
              </a:lnSpc>
            </a:pPr>
            <a:r>
              <a:rPr lang="fr-FR"/>
              <a:t>Groupes d’articles sur lesquels</a:t>
            </a:r>
          </a:p>
          <a:p>
            <a:pPr marL="1562100" lvl="3">
              <a:lnSpc>
                <a:spcPct val="90000"/>
              </a:lnSpc>
            </a:pPr>
            <a:r>
              <a:rPr lang="fr-FR"/>
              <a:t>on fait des prévisions globales</a:t>
            </a:r>
          </a:p>
          <a:p>
            <a:pPr marL="1562100" lvl="3">
              <a:lnSpc>
                <a:spcPct val="90000"/>
              </a:lnSpc>
            </a:pPr>
            <a:r>
              <a:rPr lang="fr-FR"/>
              <a:t>on détermine un plan de production</a:t>
            </a:r>
          </a:p>
          <a:p>
            <a:pPr marL="1562100" lvl="3">
              <a:lnSpc>
                <a:spcPct val="90000"/>
              </a:lnSpc>
            </a:pPr>
            <a:r>
              <a:rPr lang="fr-FR"/>
              <a:t>niveau * (au dessus des articles de niveau 0)</a:t>
            </a:r>
          </a:p>
          <a:p>
            <a:pPr lvl="1">
              <a:lnSpc>
                <a:spcPct val="90000"/>
              </a:lnSpc>
            </a:pPr>
            <a:r>
              <a:rPr lang="fr-FR"/>
              <a:t>Les articles </a:t>
            </a:r>
            <a:r>
              <a:rPr lang="fr-FR">
                <a:solidFill>
                  <a:srgbClr val="339933"/>
                </a:solidFill>
              </a:rPr>
              <a:t>Ressource</a:t>
            </a:r>
            <a:r>
              <a:rPr lang="fr-FR"/>
              <a:t> (type </a:t>
            </a:r>
            <a:r>
              <a:rPr lang="fr-FR">
                <a:solidFill>
                  <a:srgbClr val="339933"/>
                </a:solidFill>
              </a:rPr>
              <a:t>R</a:t>
            </a:r>
            <a:r>
              <a:rPr lang="fr-FR"/>
              <a:t>)</a:t>
            </a:r>
          </a:p>
          <a:p>
            <a:pPr lvl="2">
              <a:lnSpc>
                <a:spcPct val="90000"/>
              </a:lnSpc>
            </a:pPr>
            <a:r>
              <a:rPr lang="fr-FR"/>
              <a:t>ressources critiques </a:t>
            </a:r>
          </a:p>
          <a:p>
            <a:pPr marL="1562100" lvl="3">
              <a:lnSpc>
                <a:spcPct val="90000"/>
              </a:lnSpc>
            </a:pPr>
            <a:r>
              <a:rPr lang="fr-FR"/>
              <a:t>dont on veut ajuster les charges</a:t>
            </a:r>
          </a:p>
          <a:p>
            <a:pPr marL="1562100" lvl="3">
              <a:lnSpc>
                <a:spcPct val="90000"/>
              </a:lnSpc>
            </a:pPr>
            <a:r>
              <a:rPr lang="fr-FR"/>
              <a:t>heures de machine, de main-d’œuvre, …</a:t>
            </a:r>
          </a:p>
          <a:p>
            <a:pPr marL="1562100" lvl="3">
              <a:lnSpc>
                <a:spcPct val="90000"/>
              </a:lnSpc>
            </a:pPr>
            <a:r>
              <a:rPr lang="fr-FR"/>
              <a:t>niveau 99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fld id="{8023CE6E-F6F5-4C18-998D-C615C9D48CF0}" type="datetime1">
              <a:rPr lang="fr-FR"/>
              <a:pPr/>
              <a:t>22/11/2015</a:t>
            </a:fld>
            <a:endParaRPr lang="en-US"/>
          </a:p>
        </p:txBody>
      </p:sp>
      <p:sp>
        <p:nvSpPr>
          <p:cNvPr id="7" name="Espace réservé du pied de page 4"/>
          <p:cNvSpPr>
            <a:spLocks noGrp="1"/>
          </p:cNvSpPr>
          <p:nvPr>
            <p:ph type="ftr" sz="quarter" idx="11"/>
          </p:nvPr>
        </p:nvSpPr>
        <p:spPr/>
        <p:txBody>
          <a:bodyPr/>
          <a:lstStyle/>
          <a:p>
            <a:r>
              <a:rPr lang="en-US"/>
              <a:t>© Gérard Baglin, 1998-2008</a:t>
            </a:r>
          </a:p>
        </p:txBody>
      </p:sp>
      <p:sp>
        <p:nvSpPr>
          <p:cNvPr id="8" name="Espace réservé du numéro de diapositive 5"/>
          <p:cNvSpPr>
            <a:spLocks noGrp="1"/>
          </p:cNvSpPr>
          <p:nvPr>
            <p:ph type="sldNum" sz="quarter" idx="12"/>
          </p:nvPr>
        </p:nvSpPr>
        <p:spPr/>
        <p:txBody>
          <a:bodyPr/>
          <a:lstStyle/>
          <a:p>
            <a:fld id="{2FF2D9CC-EF76-4A99-9DA8-C0E2700C385E}" type="slidenum">
              <a:rPr lang="en-US"/>
              <a:pPr/>
              <a:t>17</a:t>
            </a:fld>
            <a:endParaRPr lang="en-US"/>
          </a:p>
        </p:txBody>
      </p:sp>
      <p:graphicFrame>
        <p:nvGraphicFramePr>
          <p:cNvPr id="89094" name="Object 6"/>
          <p:cNvGraphicFramePr>
            <a:graphicFrameLocks noChangeAspect="1"/>
          </p:cNvGraphicFramePr>
          <p:nvPr>
            <p:ph idx="1"/>
          </p:nvPr>
        </p:nvGraphicFramePr>
        <p:xfrm>
          <a:off x="1692275" y="1773238"/>
          <a:ext cx="5657850" cy="4645025"/>
        </p:xfrm>
        <a:graphic>
          <a:graphicData uri="http://schemas.openxmlformats.org/presentationml/2006/ole">
            <p:oleObj spid="_x0000_s89094" name="Paint Shop Pro Image" r:id="rId3" imgW="8068293" imgH="6624390" progId="PaintShopPro">
              <p:embed/>
            </p:oleObj>
          </a:graphicData>
        </a:graphic>
      </p:graphicFrame>
      <p:sp>
        <p:nvSpPr>
          <p:cNvPr id="89090" name="Rectangle 2"/>
          <p:cNvSpPr>
            <a:spLocks noGrp="1" noChangeArrowheads="1"/>
          </p:cNvSpPr>
          <p:nvPr>
            <p:ph type="title"/>
          </p:nvPr>
        </p:nvSpPr>
        <p:spPr/>
        <p:txBody>
          <a:bodyPr/>
          <a:lstStyle/>
          <a:p>
            <a:r>
              <a:rPr lang="fr-FR"/>
              <a:t>Le calendrier du PIC</a:t>
            </a:r>
          </a:p>
        </p:txBody>
      </p:sp>
      <p:sp>
        <p:nvSpPr>
          <p:cNvPr id="89093" name="Text Box 5"/>
          <p:cNvSpPr txBox="1">
            <a:spLocks noChangeArrowheads="1"/>
          </p:cNvSpPr>
          <p:nvPr/>
        </p:nvSpPr>
        <p:spPr bwMode="auto">
          <a:xfrm>
            <a:off x="3779838" y="4005263"/>
            <a:ext cx="3409950" cy="925512"/>
          </a:xfrm>
          <a:prstGeom prst="rect">
            <a:avLst/>
          </a:prstGeom>
          <a:solidFill>
            <a:srgbClr val="CCFFCC"/>
          </a:solidFill>
          <a:ln w="9525">
            <a:solidFill>
              <a:schemeClr val="tx1"/>
            </a:solidFill>
            <a:miter lim="800000"/>
            <a:headEnd/>
            <a:tailEnd/>
          </a:ln>
          <a:effectLst/>
        </p:spPr>
        <p:txBody>
          <a:bodyPr wrap="none">
            <a:spAutoFit/>
          </a:bodyPr>
          <a:lstStyle/>
          <a:p>
            <a:r>
              <a:rPr lang="fr-FR"/>
              <a:t>Permet de spécifier les périodes</a:t>
            </a:r>
          </a:p>
          <a:p>
            <a:r>
              <a:rPr lang="fr-FR"/>
              <a:t>de planification du PIC</a:t>
            </a:r>
          </a:p>
          <a:p>
            <a:r>
              <a:rPr lang="fr-FR"/>
              <a:t>(généralement les mois)</a:t>
            </a:r>
          </a:p>
        </p:txBody>
      </p:sp>
      <p:sp>
        <p:nvSpPr>
          <p:cNvPr id="89096" name="Text Box 8"/>
          <p:cNvSpPr txBox="1">
            <a:spLocks noChangeArrowheads="1"/>
          </p:cNvSpPr>
          <p:nvPr/>
        </p:nvSpPr>
        <p:spPr bwMode="auto">
          <a:xfrm>
            <a:off x="592138" y="1139825"/>
            <a:ext cx="4403725"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Périodes du PIC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DA42EC0-DCCE-466C-9EEE-59F9524CAA4E}"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AFA3B4FD-3D88-4B65-856E-08CB8022380E}" type="slidenum">
              <a:rPr lang="en-US"/>
              <a:pPr/>
              <a:t>18</a:t>
            </a:fld>
            <a:endParaRPr lang="en-US"/>
          </a:p>
        </p:txBody>
      </p:sp>
      <p:sp>
        <p:nvSpPr>
          <p:cNvPr id="39938" name="Rectangle 2"/>
          <p:cNvSpPr>
            <a:spLocks noGrp="1" noChangeArrowheads="1"/>
          </p:cNvSpPr>
          <p:nvPr>
            <p:ph type="title"/>
          </p:nvPr>
        </p:nvSpPr>
        <p:spPr>
          <a:noFill/>
          <a:ln/>
        </p:spPr>
        <p:txBody>
          <a:bodyPr lIns="90488" tIns="44450" rIns="90488" bIns="44450"/>
          <a:lstStyle/>
          <a:p>
            <a:r>
              <a:rPr lang="fr-FR"/>
              <a:t>L'article Famille</a:t>
            </a:r>
          </a:p>
        </p:txBody>
      </p:sp>
      <p:sp>
        <p:nvSpPr>
          <p:cNvPr id="39939" name="Rectangle 3"/>
          <p:cNvSpPr>
            <a:spLocks noGrp="1" noChangeArrowheads="1"/>
          </p:cNvSpPr>
          <p:nvPr>
            <p:ph type="body" idx="1"/>
          </p:nvPr>
        </p:nvSpPr>
        <p:spPr>
          <a:xfrm>
            <a:off x="685800" y="1219200"/>
            <a:ext cx="8077200" cy="4572000"/>
          </a:xfrm>
          <a:noFill/>
          <a:ln/>
        </p:spPr>
        <p:txBody>
          <a:bodyPr lIns="90488" tIns="44450" rIns="90488" bIns="44450"/>
          <a:lstStyle/>
          <a:p>
            <a:pPr>
              <a:lnSpc>
                <a:spcPct val="90000"/>
              </a:lnSpc>
            </a:pPr>
            <a:r>
              <a:rPr lang="fr-FR" sz="2400"/>
              <a:t>Associé à une famille de produit (prévisions de ventes par familles)</a:t>
            </a:r>
          </a:p>
          <a:p>
            <a:pPr lvl="1">
              <a:lnSpc>
                <a:spcPct val="90000"/>
              </a:lnSpc>
            </a:pPr>
            <a:r>
              <a:rPr lang="fr-FR" sz="2400"/>
              <a:t>famille commerciale  ?</a:t>
            </a:r>
          </a:p>
          <a:p>
            <a:pPr lvl="1">
              <a:lnSpc>
                <a:spcPct val="90000"/>
              </a:lnSpc>
            </a:pPr>
            <a:r>
              <a:rPr lang="fr-FR" sz="2400"/>
              <a:t>famille technique  ?</a:t>
            </a:r>
          </a:p>
          <a:p>
            <a:pPr>
              <a:lnSpc>
                <a:spcPct val="90000"/>
              </a:lnSpc>
            </a:pPr>
            <a:r>
              <a:rPr lang="fr-FR" sz="2400"/>
              <a:t>Des contraintes techniques et commerciales</a:t>
            </a:r>
          </a:p>
          <a:p>
            <a:pPr lvl="1">
              <a:lnSpc>
                <a:spcPct val="90000"/>
              </a:lnSpc>
            </a:pPr>
            <a:r>
              <a:rPr lang="fr-FR" sz="2000"/>
              <a:t>Sous-traitance possible</a:t>
            </a:r>
          </a:p>
          <a:p>
            <a:pPr lvl="1">
              <a:lnSpc>
                <a:spcPct val="90000"/>
              </a:lnSpc>
            </a:pPr>
            <a:r>
              <a:rPr lang="fr-FR" sz="2000"/>
              <a:t>Contraintes de couverture de stock ou de rupture</a:t>
            </a:r>
          </a:p>
          <a:p>
            <a:pPr>
              <a:lnSpc>
                <a:spcPct val="90000"/>
              </a:lnSpc>
            </a:pPr>
            <a:r>
              <a:rPr lang="fr-FR" sz="2400"/>
              <a:t>Indique via la nomenclature Ressource les quantités de ressources consommées</a:t>
            </a:r>
          </a:p>
          <a:p>
            <a:pPr lvl="1">
              <a:lnSpc>
                <a:spcPct val="90000"/>
              </a:lnSpc>
            </a:pPr>
            <a:r>
              <a:rPr lang="fr-FR" sz="2000"/>
              <a:t>calcul global </a:t>
            </a:r>
          </a:p>
          <a:p>
            <a:pPr lvl="1">
              <a:lnSpc>
                <a:spcPct val="90000"/>
              </a:lnSpc>
            </a:pPr>
            <a:r>
              <a:rPr lang="fr-FR" sz="2000"/>
              <a:t>typiquement non-échéancé dans le temps</a:t>
            </a:r>
          </a:p>
          <a:p>
            <a:pPr lvl="1">
              <a:lnSpc>
                <a:spcPct val="90000"/>
              </a:lnSpc>
            </a:pPr>
            <a:r>
              <a:rPr lang="fr-FR" sz="2000"/>
              <a:t>cycle de production &lt; maille temporelle du plan directeur</a:t>
            </a:r>
          </a:p>
          <a:p>
            <a:pPr lvl="1">
              <a:lnSpc>
                <a:spcPct val="90000"/>
              </a:lnSpc>
            </a:pPr>
            <a:r>
              <a:rPr lang="fr-FR" sz="2000"/>
              <a:t>sinon : exploitation des décalages de nomenclature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e la date 4"/>
          <p:cNvSpPr>
            <a:spLocks noGrp="1"/>
          </p:cNvSpPr>
          <p:nvPr>
            <p:ph type="dt" sz="half" idx="10"/>
          </p:nvPr>
        </p:nvSpPr>
        <p:spPr/>
        <p:txBody>
          <a:bodyPr/>
          <a:lstStyle/>
          <a:p>
            <a:fld id="{8E236CA5-5B76-44A8-AC0A-600942C23514}" type="datetime1">
              <a:rPr lang="fr-FR"/>
              <a:pPr/>
              <a:t>22/11/2015</a:t>
            </a:fld>
            <a:endParaRPr lang="en-US"/>
          </a:p>
        </p:txBody>
      </p:sp>
      <p:sp>
        <p:nvSpPr>
          <p:cNvPr id="13" name="Espace réservé du pied de page 5"/>
          <p:cNvSpPr>
            <a:spLocks noGrp="1"/>
          </p:cNvSpPr>
          <p:nvPr>
            <p:ph type="ftr" sz="quarter" idx="11"/>
          </p:nvPr>
        </p:nvSpPr>
        <p:spPr/>
        <p:txBody>
          <a:bodyPr/>
          <a:lstStyle/>
          <a:p>
            <a:r>
              <a:rPr lang="en-US"/>
              <a:t>© Gérard Baglin, 1998-2008</a:t>
            </a:r>
          </a:p>
        </p:txBody>
      </p:sp>
      <p:sp>
        <p:nvSpPr>
          <p:cNvPr id="14" name="Espace réservé du numéro de diapositive 6"/>
          <p:cNvSpPr>
            <a:spLocks noGrp="1"/>
          </p:cNvSpPr>
          <p:nvPr>
            <p:ph type="sldNum" sz="quarter" idx="12"/>
          </p:nvPr>
        </p:nvSpPr>
        <p:spPr/>
        <p:txBody>
          <a:bodyPr/>
          <a:lstStyle/>
          <a:p>
            <a:fld id="{4529AC47-03F6-4659-AA16-CD90CCF7F714}" type="slidenum">
              <a:rPr lang="en-US"/>
              <a:pPr/>
              <a:t>19</a:t>
            </a:fld>
            <a:endParaRPr lang="en-US"/>
          </a:p>
        </p:txBody>
      </p:sp>
      <p:graphicFrame>
        <p:nvGraphicFramePr>
          <p:cNvPr id="56339" name="Object 19"/>
          <p:cNvGraphicFramePr>
            <a:graphicFrameLocks noChangeAspect="1"/>
          </p:cNvGraphicFramePr>
          <p:nvPr>
            <p:ph sz="half" idx="1"/>
          </p:nvPr>
        </p:nvGraphicFramePr>
        <p:xfrm>
          <a:off x="395288" y="1700213"/>
          <a:ext cx="3810000" cy="3128962"/>
        </p:xfrm>
        <a:graphic>
          <a:graphicData uri="http://schemas.openxmlformats.org/presentationml/2006/ole">
            <p:oleObj spid="_x0000_s56339" name="Paint Shop Pro Image" r:id="rId3" imgW="8068293" imgH="6624390" progId="PaintShopPro">
              <p:embed/>
            </p:oleObj>
          </a:graphicData>
        </a:graphic>
      </p:graphicFrame>
      <p:sp>
        <p:nvSpPr>
          <p:cNvPr id="56322" name="Rectangle 2"/>
          <p:cNvSpPr>
            <a:spLocks noGrp="1" noChangeArrowheads="1"/>
          </p:cNvSpPr>
          <p:nvPr>
            <p:ph type="title"/>
          </p:nvPr>
        </p:nvSpPr>
        <p:spPr/>
        <p:txBody>
          <a:bodyPr/>
          <a:lstStyle/>
          <a:p>
            <a:r>
              <a:rPr lang="fr-FR"/>
              <a:t>Saisie d’un article Famille</a:t>
            </a:r>
          </a:p>
        </p:txBody>
      </p:sp>
      <p:sp>
        <p:nvSpPr>
          <p:cNvPr id="56333" name="Oval 13"/>
          <p:cNvSpPr>
            <a:spLocks noChangeArrowheads="1"/>
          </p:cNvSpPr>
          <p:nvPr/>
        </p:nvSpPr>
        <p:spPr bwMode="auto">
          <a:xfrm>
            <a:off x="539750" y="3573463"/>
            <a:ext cx="3024188" cy="576262"/>
          </a:xfrm>
          <a:prstGeom prst="ellipse">
            <a:avLst/>
          </a:prstGeom>
          <a:noFill/>
          <a:ln w="28575">
            <a:solidFill>
              <a:srgbClr val="339933"/>
            </a:solidFill>
            <a:round/>
            <a:headEnd/>
            <a:tailEnd/>
          </a:ln>
          <a:effectLst/>
        </p:spPr>
        <p:txBody>
          <a:bodyPr wrap="none" anchor="ctr"/>
          <a:lstStyle/>
          <a:p>
            <a:endParaRPr lang="fr-FR"/>
          </a:p>
        </p:txBody>
      </p:sp>
      <p:sp>
        <p:nvSpPr>
          <p:cNvPr id="56334" name="Oval 14"/>
          <p:cNvSpPr>
            <a:spLocks noChangeArrowheads="1"/>
          </p:cNvSpPr>
          <p:nvPr/>
        </p:nvSpPr>
        <p:spPr bwMode="auto">
          <a:xfrm>
            <a:off x="2987675" y="2924175"/>
            <a:ext cx="1150938" cy="649288"/>
          </a:xfrm>
          <a:prstGeom prst="ellipse">
            <a:avLst/>
          </a:prstGeom>
          <a:noFill/>
          <a:ln w="28575">
            <a:solidFill>
              <a:srgbClr val="339933"/>
            </a:solidFill>
            <a:round/>
            <a:headEnd/>
            <a:tailEnd/>
          </a:ln>
          <a:effectLst/>
        </p:spPr>
        <p:txBody>
          <a:bodyPr wrap="none" anchor="ctr"/>
          <a:lstStyle/>
          <a:p>
            <a:endParaRPr lang="fr-FR"/>
          </a:p>
        </p:txBody>
      </p:sp>
      <p:sp>
        <p:nvSpPr>
          <p:cNvPr id="56335" name="Text Box 15"/>
          <p:cNvSpPr txBox="1">
            <a:spLocks noChangeArrowheads="1"/>
          </p:cNvSpPr>
          <p:nvPr/>
        </p:nvSpPr>
        <p:spPr bwMode="auto">
          <a:xfrm>
            <a:off x="5076825" y="4797425"/>
            <a:ext cx="2513013" cy="730250"/>
          </a:xfrm>
          <a:prstGeom prst="rect">
            <a:avLst/>
          </a:prstGeom>
          <a:noFill/>
          <a:ln w="9525">
            <a:noFill/>
            <a:miter lim="800000"/>
            <a:headEnd/>
            <a:tailEnd/>
          </a:ln>
          <a:effectLst/>
        </p:spPr>
        <p:txBody>
          <a:bodyPr wrap="none">
            <a:spAutoFit/>
          </a:bodyPr>
          <a:lstStyle/>
          <a:p>
            <a:r>
              <a:rPr lang="fr-FR" sz="1400" b="1"/>
              <a:t>Sous-traitance</a:t>
            </a:r>
          </a:p>
          <a:p>
            <a:r>
              <a:rPr lang="fr-FR" sz="1400" b="1"/>
              <a:t>Contraintes commerciales</a:t>
            </a:r>
          </a:p>
          <a:p>
            <a:r>
              <a:rPr lang="fr-FR" sz="1400" b="1"/>
              <a:t>Coûts induits</a:t>
            </a:r>
          </a:p>
        </p:txBody>
      </p:sp>
      <p:sp>
        <p:nvSpPr>
          <p:cNvPr id="56336" name="Text Box 16"/>
          <p:cNvSpPr txBox="1">
            <a:spLocks noChangeArrowheads="1"/>
          </p:cNvSpPr>
          <p:nvPr/>
        </p:nvSpPr>
        <p:spPr bwMode="auto">
          <a:xfrm>
            <a:off x="663575" y="4740275"/>
            <a:ext cx="184150" cy="366713"/>
          </a:xfrm>
          <a:prstGeom prst="rect">
            <a:avLst/>
          </a:prstGeom>
          <a:noFill/>
          <a:ln w="9525">
            <a:noFill/>
            <a:miter lim="800000"/>
            <a:headEnd/>
            <a:tailEnd/>
          </a:ln>
          <a:effectLst/>
        </p:spPr>
        <p:txBody>
          <a:bodyPr wrap="none">
            <a:spAutoFit/>
          </a:bodyPr>
          <a:lstStyle/>
          <a:p>
            <a:endParaRPr lang="fr-FR"/>
          </a:p>
        </p:txBody>
      </p:sp>
      <p:sp>
        <p:nvSpPr>
          <p:cNvPr id="56337" name="Text Box 17"/>
          <p:cNvSpPr txBox="1">
            <a:spLocks noChangeArrowheads="1"/>
          </p:cNvSpPr>
          <p:nvPr/>
        </p:nvSpPr>
        <p:spPr bwMode="auto">
          <a:xfrm>
            <a:off x="684213" y="4797425"/>
            <a:ext cx="3562350" cy="304800"/>
          </a:xfrm>
          <a:prstGeom prst="rect">
            <a:avLst/>
          </a:prstGeom>
          <a:noFill/>
          <a:ln w="9525">
            <a:noFill/>
            <a:miter lim="800000"/>
            <a:headEnd/>
            <a:tailEnd/>
          </a:ln>
          <a:effectLst/>
        </p:spPr>
        <p:txBody>
          <a:bodyPr wrap="none">
            <a:spAutoFit/>
          </a:bodyPr>
          <a:lstStyle/>
          <a:p>
            <a:r>
              <a:rPr lang="fr-FR" sz="1400" b="1"/>
              <a:t>Données permettant d’évaluer le plan</a:t>
            </a:r>
          </a:p>
        </p:txBody>
      </p:sp>
      <p:sp>
        <p:nvSpPr>
          <p:cNvPr id="56338" name="Text Box 18"/>
          <p:cNvSpPr txBox="1">
            <a:spLocks noChangeArrowheads="1"/>
          </p:cNvSpPr>
          <p:nvPr/>
        </p:nvSpPr>
        <p:spPr bwMode="auto">
          <a:xfrm>
            <a:off x="5076825" y="5734050"/>
            <a:ext cx="3743325" cy="574675"/>
          </a:xfrm>
          <a:prstGeom prst="rect">
            <a:avLst/>
          </a:prstGeom>
          <a:solidFill>
            <a:srgbClr val="FFFFCC"/>
          </a:solidFill>
          <a:ln w="9525">
            <a:noFill/>
            <a:miter lim="800000"/>
            <a:headEnd/>
            <a:tailEnd/>
          </a:ln>
          <a:effectLst/>
        </p:spPr>
        <p:txBody>
          <a:bodyPr/>
          <a:lstStyle/>
          <a:p>
            <a:r>
              <a:rPr lang="fr-FR" sz="1400"/>
              <a:t>Cocher les cases correspondant aux contraintes à activer</a:t>
            </a:r>
          </a:p>
        </p:txBody>
      </p:sp>
      <p:graphicFrame>
        <p:nvGraphicFramePr>
          <p:cNvPr id="56340" name="Object 20"/>
          <p:cNvGraphicFramePr>
            <a:graphicFrameLocks noChangeAspect="1"/>
          </p:cNvGraphicFramePr>
          <p:nvPr>
            <p:ph sz="half" idx="2"/>
          </p:nvPr>
        </p:nvGraphicFramePr>
        <p:xfrm>
          <a:off x="4572000" y="1700213"/>
          <a:ext cx="3810000" cy="3128962"/>
        </p:xfrm>
        <a:graphic>
          <a:graphicData uri="http://schemas.openxmlformats.org/presentationml/2006/ole">
            <p:oleObj spid="_x0000_s56340" name="Paint Shop Pro Image" r:id="rId4" imgW="8068293" imgH="6624390" progId="PaintShopPro">
              <p:embed/>
            </p:oleObj>
          </a:graphicData>
        </a:graphic>
      </p:graphicFrame>
      <p:sp>
        <p:nvSpPr>
          <p:cNvPr id="56341" name="Text Box 21"/>
          <p:cNvSpPr txBox="1">
            <a:spLocks noChangeArrowheads="1"/>
          </p:cNvSpPr>
          <p:nvPr/>
        </p:nvSpPr>
        <p:spPr bwMode="auto">
          <a:xfrm>
            <a:off x="592138" y="1139825"/>
            <a:ext cx="3532187"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Articles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p:txBody>
          <a:bodyPr/>
          <a:lstStyle/>
          <a:p>
            <a:fld id="{3C6EBB62-9953-4FCC-8756-5D3096020ABC}" type="datetime1">
              <a:rPr lang="fr-FR"/>
              <a:pPr/>
              <a:t>22/11/2015</a:t>
            </a:fld>
            <a:endParaRPr lang="en-US"/>
          </a:p>
        </p:txBody>
      </p:sp>
      <p:sp>
        <p:nvSpPr>
          <p:cNvPr id="8" name="Espace réservé du pied de page 4"/>
          <p:cNvSpPr>
            <a:spLocks noGrp="1"/>
          </p:cNvSpPr>
          <p:nvPr>
            <p:ph type="ftr" sz="quarter" idx="11"/>
          </p:nvPr>
        </p:nvSpPr>
        <p:spPr/>
        <p:txBody>
          <a:bodyPr/>
          <a:lstStyle/>
          <a:p>
            <a:r>
              <a:rPr lang="en-US"/>
              <a:t>© Gérard Baglin, 1998-2008</a:t>
            </a:r>
          </a:p>
        </p:txBody>
      </p:sp>
      <p:sp>
        <p:nvSpPr>
          <p:cNvPr id="9" name="Espace réservé du numéro de diapositive 5"/>
          <p:cNvSpPr>
            <a:spLocks noGrp="1"/>
          </p:cNvSpPr>
          <p:nvPr>
            <p:ph type="sldNum" sz="quarter" idx="12"/>
          </p:nvPr>
        </p:nvSpPr>
        <p:spPr/>
        <p:txBody>
          <a:bodyPr/>
          <a:lstStyle/>
          <a:p>
            <a:fld id="{965CED98-EB62-4534-AA43-47A1F75DAF86}" type="slidenum">
              <a:rPr lang="en-US"/>
              <a:pPr/>
              <a:t>2</a:t>
            </a:fld>
            <a:endParaRPr lang="en-US"/>
          </a:p>
        </p:txBody>
      </p:sp>
      <p:graphicFrame>
        <p:nvGraphicFramePr>
          <p:cNvPr id="118784" name="Object 0"/>
          <p:cNvGraphicFramePr>
            <a:graphicFrameLocks noChangeAspect="1"/>
          </p:cNvGraphicFramePr>
          <p:nvPr>
            <p:ph idx="1"/>
          </p:nvPr>
        </p:nvGraphicFramePr>
        <p:xfrm>
          <a:off x="1116013" y="1341438"/>
          <a:ext cx="5657850" cy="4645025"/>
        </p:xfrm>
        <a:graphic>
          <a:graphicData uri="http://schemas.openxmlformats.org/presentationml/2006/ole">
            <p:oleObj spid="_x0000_s118784" name="Paint Shop Pro Image" r:id="rId3" imgW="8068293" imgH="6624390" progId="PaintShopPro">
              <p:embed/>
            </p:oleObj>
          </a:graphicData>
        </a:graphic>
      </p:graphicFrame>
      <p:sp>
        <p:nvSpPr>
          <p:cNvPr id="18434" name="Rectangle 2"/>
          <p:cNvSpPr>
            <a:spLocks noGrp="1" noChangeArrowheads="1"/>
          </p:cNvSpPr>
          <p:nvPr>
            <p:ph type="title"/>
          </p:nvPr>
        </p:nvSpPr>
        <p:spPr/>
        <p:txBody>
          <a:bodyPr/>
          <a:lstStyle/>
          <a:p>
            <a:r>
              <a:rPr lang="fr-FR"/>
              <a:t>L’accès aux fonctions PIC</a:t>
            </a:r>
          </a:p>
        </p:txBody>
      </p:sp>
      <p:sp>
        <p:nvSpPr>
          <p:cNvPr id="18436" name="Text Box 4"/>
          <p:cNvSpPr txBox="1">
            <a:spLocks noChangeArrowheads="1"/>
          </p:cNvSpPr>
          <p:nvPr/>
        </p:nvSpPr>
        <p:spPr bwMode="auto">
          <a:xfrm>
            <a:off x="974725" y="1862138"/>
            <a:ext cx="184150" cy="457200"/>
          </a:xfrm>
          <a:prstGeom prst="rect">
            <a:avLst/>
          </a:prstGeom>
          <a:noFill/>
          <a:ln w="9525">
            <a:noFill/>
            <a:miter lim="800000"/>
            <a:headEnd/>
            <a:tailEnd/>
          </a:ln>
          <a:effectLst/>
        </p:spPr>
        <p:txBody>
          <a:bodyPr wrap="none">
            <a:spAutoFit/>
          </a:bodyPr>
          <a:lstStyle/>
          <a:p>
            <a:endParaRPr lang="fr-FR" sz="2400"/>
          </a:p>
        </p:txBody>
      </p:sp>
      <p:sp>
        <p:nvSpPr>
          <p:cNvPr id="18441" name="AutoShape 9"/>
          <p:cNvSpPr>
            <a:spLocks noChangeArrowheads="1"/>
          </p:cNvSpPr>
          <p:nvPr/>
        </p:nvSpPr>
        <p:spPr bwMode="auto">
          <a:xfrm>
            <a:off x="4953000" y="5334000"/>
            <a:ext cx="3276600" cy="457200"/>
          </a:xfrm>
          <a:prstGeom prst="wedgeRoundRectCallout">
            <a:avLst>
              <a:gd name="adj1" fmla="val -61241"/>
              <a:gd name="adj2" fmla="val -571528"/>
              <a:gd name="adj3" fmla="val 16667"/>
            </a:avLst>
          </a:prstGeom>
          <a:solidFill>
            <a:schemeClr val="accent1"/>
          </a:solidFill>
          <a:ln w="9525">
            <a:solidFill>
              <a:schemeClr val="tx1"/>
            </a:solidFill>
            <a:miter lim="800000"/>
            <a:headEnd/>
            <a:tailEnd/>
          </a:ln>
          <a:effectLst/>
        </p:spPr>
        <p:txBody>
          <a:bodyPr wrap="none" anchor="ctr"/>
          <a:lstStyle/>
          <a:p>
            <a:pPr algn="ctr"/>
            <a:r>
              <a:rPr lang="fr-FR"/>
              <a:t>La case doit être cochée</a:t>
            </a:r>
          </a:p>
        </p:txBody>
      </p:sp>
      <p:sp>
        <p:nvSpPr>
          <p:cNvPr id="18446" name="AutoShape 14"/>
          <p:cNvSpPr>
            <a:spLocks noChangeArrowheads="1"/>
          </p:cNvSpPr>
          <p:nvPr/>
        </p:nvSpPr>
        <p:spPr bwMode="auto">
          <a:xfrm>
            <a:off x="6011863" y="3068638"/>
            <a:ext cx="2736850" cy="1296987"/>
          </a:xfrm>
          <a:prstGeom prst="wedgeRoundRectCallout">
            <a:avLst>
              <a:gd name="adj1" fmla="val -82657"/>
              <a:gd name="adj2" fmla="val -75824"/>
              <a:gd name="adj3" fmla="val 16667"/>
            </a:avLst>
          </a:prstGeom>
          <a:solidFill>
            <a:schemeClr val="accent1"/>
          </a:solidFill>
          <a:ln w="9525">
            <a:solidFill>
              <a:schemeClr val="tx1"/>
            </a:solidFill>
            <a:miter lim="800000"/>
            <a:headEnd/>
            <a:tailEnd/>
          </a:ln>
          <a:effectLst/>
        </p:spPr>
        <p:txBody>
          <a:bodyPr anchor="ctr"/>
          <a:lstStyle/>
          <a:p>
            <a:pPr algn="ctr"/>
            <a:r>
              <a:rPr lang="fr-FR" sz="1600" i="1"/>
              <a:t>Il est fortement recommandé d’activer l’option Valorisations</a:t>
            </a:r>
          </a:p>
          <a:p>
            <a:pPr algn="ctr"/>
            <a:r>
              <a:rPr lang="fr-FR" sz="1600" i="1"/>
              <a:t>pour bénéficier de toutes les fonctions PIC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7BEEAA4-FF1C-40E8-AFAF-CB88ABA47F79}"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47305A37-5377-4196-8711-F6BC2F6B5A64}" type="slidenum">
              <a:rPr lang="en-US"/>
              <a:pPr/>
              <a:t>20</a:t>
            </a:fld>
            <a:endParaRPr lang="en-US"/>
          </a:p>
        </p:txBody>
      </p:sp>
      <p:sp>
        <p:nvSpPr>
          <p:cNvPr id="108546" name="Rectangle 2"/>
          <p:cNvSpPr>
            <a:spLocks noGrp="1" noChangeArrowheads="1"/>
          </p:cNvSpPr>
          <p:nvPr>
            <p:ph type="title"/>
          </p:nvPr>
        </p:nvSpPr>
        <p:spPr/>
        <p:txBody>
          <a:bodyPr/>
          <a:lstStyle/>
          <a:p>
            <a:r>
              <a:rPr lang="fr-FR"/>
              <a:t>Paramètres article Famille</a:t>
            </a:r>
          </a:p>
        </p:txBody>
      </p:sp>
      <p:sp>
        <p:nvSpPr>
          <p:cNvPr id="108547" name="Rectangle 3"/>
          <p:cNvSpPr>
            <a:spLocks noGrp="1" noChangeArrowheads="1"/>
          </p:cNvSpPr>
          <p:nvPr>
            <p:ph type="body" idx="1"/>
          </p:nvPr>
        </p:nvSpPr>
        <p:spPr>
          <a:xfrm>
            <a:off x="395288" y="1341438"/>
            <a:ext cx="8569325" cy="4967287"/>
          </a:xfrm>
        </p:spPr>
        <p:txBody>
          <a:bodyPr/>
          <a:lstStyle/>
          <a:p>
            <a:r>
              <a:rPr lang="fr-FR" sz="2000">
                <a:solidFill>
                  <a:srgbClr val="008000"/>
                </a:solidFill>
              </a:rPr>
              <a:t>Sous-traitance uniquement</a:t>
            </a:r>
          </a:p>
          <a:p>
            <a:pPr lvl="1"/>
            <a:r>
              <a:rPr lang="fr-FR" sz="1800"/>
              <a:t>Pas de production interne possible</a:t>
            </a:r>
          </a:p>
          <a:p>
            <a:r>
              <a:rPr lang="fr-FR" sz="2000">
                <a:solidFill>
                  <a:srgbClr val="008000"/>
                </a:solidFill>
              </a:rPr>
              <a:t>Sous-traitance autorisée</a:t>
            </a:r>
          </a:p>
          <a:p>
            <a:pPr lvl="1"/>
            <a:r>
              <a:rPr lang="fr-FR" sz="1800"/>
              <a:t>On peut utiliser la sous-traitance en cas de capacité interne insuffisante</a:t>
            </a:r>
          </a:p>
          <a:p>
            <a:r>
              <a:rPr lang="fr-FR" sz="2000">
                <a:solidFill>
                  <a:srgbClr val="008000"/>
                </a:solidFill>
              </a:rPr>
              <a:t>Coût de l’article si fabriqué en sous-traitance</a:t>
            </a:r>
          </a:p>
          <a:p>
            <a:pPr lvl="1"/>
            <a:r>
              <a:rPr lang="fr-FR" sz="1800"/>
              <a:t>Normalement supérieur au coût standard de fabrication interne</a:t>
            </a:r>
          </a:p>
          <a:p>
            <a:r>
              <a:rPr lang="fr-FR" sz="2000">
                <a:solidFill>
                  <a:srgbClr val="008000"/>
                </a:solidFill>
              </a:rPr>
              <a:t>Couvertures mini / maxi et stock final imposé</a:t>
            </a:r>
          </a:p>
          <a:p>
            <a:pPr lvl="1"/>
            <a:r>
              <a:rPr lang="fr-FR" sz="1800"/>
              <a:t>Contraintes sur le niveau de stock en fin de période</a:t>
            </a:r>
          </a:p>
          <a:p>
            <a:r>
              <a:rPr lang="fr-FR" sz="2000">
                <a:solidFill>
                  <a:srgbClr val="008000"/>
                </a:solidFill>
              </a:rPr>
              <a:t>Ruptures autorisées / % ventes reportées</a:t>
            </a:r>
          </a:p>
          <a:p>
            <a:pPr lvl="1"/>
            <a:r>
              <a:rPr lang="fr-FR" sz="1800"/>
              <a:t>On autorise un pourcentage de rupture (incompatible avec couverture mini)</a:t>
            </a:r>
          </a:p>
          <a:p>
            <a:pPr lvl="1"/>
            <a:r>
              <a:rPr lang="fr-FR" sz="1800"/>
              <a:t>Une partie des ventes peut être reportée (retards de livraison)</a:t>
            </a:r>
          </a:p>
          <a:p>
            <a:pPr lvl="2"/>
            <a:r>
              <a:rPr lang="fr-FR" sz="1600"/>
              <a:t>Coût commercial</a:t>
            </a:r>
          </a:p>
          <a:p>
            <a:pPr lvl="1"/>
            <a:r>
              <a:rPr lang="fr-FR" sz="1800"/>
              <a:t>Une autre partie peut être perdue</a:t>
            </a:r>
          </a:p>
          <a:p>
            <a:pPr lvl="2"/>
            <a:r>
              <a:rPr lang="fr-FR" sz="1600"/>
              <a:t>Coût commercial et financier (perte de marge)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fld id="{21F935F0-2780-4DD7-A8A8-65D50A54331E}" type="datetime1">
              <a:rPr lang="fr-FR"/>
              <a:pPr/>
              <a:t>22/11/2015</a:t>
            </a:fld>
            <a:endParaRPr lang="en-US"/>
          </a:p>
        </p:txBody>
      </p:sp>
      <p:sp>
        <p:nvSpPr>
          <p:cNvPr id="7" name="Espace réservé du pied de page 4"/>
          <p:cNvSpPr>
            <a:spLocks noGrp="1"/>
          </p:cNvSpPr>
          <p:nvPr>
            <p:ph type="ftr" sz="quarter" idx="11"/>
          </p:nvPr>
        </p:nvSpPr>
        <p:spPr/>
        <p:txBody>
          <a:bodyPr/>
          <a:lstStyle/>
          <a:p>
            <a:r>
              <a:rPr lang="en-US"/>
              <a:t>© Gérard Baglin, 1998-2008</a:t>
            </a:r>
          </a:p>
        </p:txBody>
      </p:sp>
      <p:sp>
        <p:nvSpPr>
          <p:cNvPr id="8" name="Espace réservé du numéro de diapositive 5"/>
          <p:cNvSpPr>
            <a:spLocks noGrp="1"/>
          </p:cNvSpPr>
          <p:nvPr>
            <p:ph type="sldNum" sz="quarter" idx="12"/>
          </p:nvPr>
        </p:nvSpPr>
        <p:spPr/>
        <p:txBody>
          <a:bodyPr/>
          <a:lstStyle/>
          <a:p>
            <a:fld id="{54E261BF-9091-4CD5-B0CB-F10F9BD32EA7}" type="slidenum">
              <a:rPr lang="en-US"/>
              <a:pPr/>
              <a:t>21</a:t>
            </a:fld>
            <a:endParaRPr lang="en-US"/>
          </a:p>
        </p:txBody>
      </p:sp>
      <p:graphicFrame>
        <p:nvGraphicFramePr>
          <p:cNvPr id="90122" name="Object 10"/>
          <p:cNvGraphicFramePr>
            <a:graphicFrameLocks noChangeAspect="1"/>
          </p:cNvGraphicFramePr>
          <p:nvPr>
            <p:ph idx="1"/>
          </p:nvPr>
        </p:nvGraphicFramePr>
        <p:xfrm>
          <a:off x="1908175" y="1916113"/>
          <a:ext cx="5649913" cy="4570412"/>
        </p:xfrm>
        <a:graphic>
          <a:graphicData uri="http://schemas.openxmlformats.org/presentationml/2006/ole">
            <p:oleObj spid="_x0000_s90122" name="Paint Shop Pro Image" r:id="rId3" imgW="8068293" imgH="6526829" progId="PaintShopPro">
              <p:embed/>
            </p:oleObj>
          </a:graphicData>
        </a:graphic>
      </p:graphicFrame>
      <p:sp>
        <p:nvSpPr>
          <p:cNvPr id="90114" name="Rectangle 2"/>
          <p:cNvSpPr>
            <a:spLocks noGrp="1" noChangeArrowheads="1"/>
          </p:cNvSpPr>
          <p:nvPr>
            <p:ph type="title"/>
          </p:nvPr>
        </p:nvSpPr>
        <p:spPr/>
        <p:txBody>
          <a:bodyPr/>
          <a:lstStyle/>
          <a:p>
            <a:r>
              <a:rPr lang="fr-FR"/>
              <a:t>Plan pour l’ensemble des articles Famille</a:t>
            </a:r>
          </a:p>
        </p:txBody>
      </p:sp>
      <p:sp>
        <p:nvSpPr>
          <p:cNvPr id="90120" name="AutoShape 8"/>
          <p:cNvSpPr>
            <a:spLocks noChangeArrowheads="1"/>
          </p:cNvSpPr>
          <p:nvPr/>
        </p:nvSpPr>
        <p:spPr bwMode="auto">
          <a:xfrm>
            <a:off x="7164388" y="2349500"/>
            <a:ext cx="1655762" cy="1295400"/>
          </a:xfrm>
          <a:prstGeom prst="wedgeRoundRectCallout">
            <a:avLst>
              <a:gd name="adj1" fmla="val -166394"/>
              <a:gd name="adj2" fmla="val 21935"/>
              <a:gd name="adj3" fmla="val 16667"/>
            </a:avLst>
          </a:prstGeom>
          <a:solidFill>
            <a:schemeClr val="accent1"/>
          </a:solidFill>
          <a:ln w="9525">
            <a:solidFill>
              <a:schemeClr val="tx1"/>
            </a:solidFill>
            <a:miter lim="800000"/>
            <a:headEnd/>
            <a:tailEnd/>
          </a:ln>
          <a:effectLst/>
        </p:spPr>
        <p:txBody>
          <a:bodyPr anchor="ctr"/>
          <a:lstStyle/>
          <a:p>
            <a:pPr algn="ctr"/>
            <a:r>
              <a:rPr lang="fr-FR"/>
              <a:t>Pour accéder au plan de l’article sélectionné</a:t>
            </a:r>
          </a:p>
        </p:txBody>
      </p:sp>
      <p:sp>
        <p:nvSpPr>
          <p:cNvPr id="90123" name="Text Box 11"/>
          <p:cNvSpPr txBox="1">
            <a:spLocks noChangeArrowheads="1"/>
          </p:cNvSpPr>
          <p:nvPr/>
        </p:nvSpPr>
        <p:spPr bwMode="auto">
          <a:xfrm>
            <a:off x="323850" y="1341438"/>
            <a:ext cx="6162675" cy="366712"/>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Plans Industriels et Commerciaux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fld id="{371FC128-9C7B-4FD9-95F0-2281E0264D45}" type="datetime1">
              <a:rPr lang="fr-FR"/>
              <a:pPr/>
              <a:t>22/11/2015</a:t>
            </a:fld>
            <a:endParaRPr lang="en-US"/>
          </a:p>
        </p:txBody>
      </p:sp>
      <p:sp>
        <p:nvSpPr>
          <p:cNvPr id="7" name="Espace réservé du pied de page 4"/>
          <p:cNvSpPr>
            <a:spLocks noGrp="1"/>
          </p:cNvSpPr>
          <p:nvPr>
            <p:ph type="ftr" sz="quarter" idx="11"/>
          </p:nvPr>
        </p:nvSpPr>
        <p:spPr/>
        <p:txBody>
          <a:bodyPr/>
          <a:lstStyle/>
          <a:p>
            <a:r>
              <a:rPr lang="en-US"/>
              <a:t>© Gérard Baglin, 1998-2008</a:t>
            </a:r>
          </a:p>
        </p:txBody>
      </p:sp>
      <p:sp>
        <p:nvSpPr>
          <p:cNvPr id="8" name="Espace réservé du numéro de diapositive 5"/>
          <p:cNvSpPr>
            <a:spLocks noGrp="1"/>
          </p:cNvSpPr>
          <p:nvPr>
            <p:ph type="sldNum" sz="quarter" idx="12"/>
          </p:nvPr>
        </p:nvSpPr>
        <p:spPr/>
        <p:txBody>
          <a:bodyPr/>
          <a:lstStyle/>
          <a:p>
            <a:fld id="{60247297-5973-474F-9CAE-0B2E7D653FF1}" type="slidenum">
              <a:rPr lang="en-US"/>
              <a:pPr/>
              <a:t>22</a:t>
            </a:fld>
            <a:endParaRPr lang="en-US"/>
          </a:p>
        </p:txBody>
      </p:sp>
      <p:graphicFrame>
        <p:nvGraphicFramePr>
          <p:cNvPr id="77835" name="Object 11"/>
          <p:cNvGraphicFramePr>
            <a:graphicFrameLocks noChangeAspect="1"/>
          </p:cNvGraphicFramePr>
          <p:nvPr>
            <p:ph idx="1"/>
          </p:nvPr>
        </p:nvGraphicFramePr>
        <p:xfrm>
          <a:off x="1403350" y="1412875"/>
          <a:ext cx="5657850" cy="4645025"/>
        </p:xfrm>
        <a:graphic>
          <a:graphicData uri="http://schemas.openxmlformats.org/presentationml/2006/ole">
            <p:oleObj spid="_x0000_s77835" name="Paint Shop Pro Image" r:id="rId3" imgW="8068293" imgH="6624390" progId="PaintShopPro">
              <p:embed/>
            </p:oleObj>
          </a:graphicData>
        </a:graphic>
      </p:graphicFrame>
      <p:sp>
        <p:nvSpPr>
          <p:cNvPr id="77826" name="Rectangle 2"/>
          <p:cNvSpPr>
            <a:spLocks noGrp="1" noChangeArrowheads="1"/>
          </p:cNvSpPr>
          <p:nvPr>
            <p:ph type="title"/>
          </p:nvPr>
        </p:nvSpPr>
        <p:spPr>
          <a:xfrm>
            <a:off x="0" y="152400"/>
            <a:ext cx="9036050" cy="1143000"/>
          </a:xfrm>
        </p:spPr>
        <p:txBody>
          <a:bodyPr/>
          <a:lstStyle/>
          <a:p>
            <a:r>
              <a:rPr lang="fr-FR"/>
              <a:t>L’entrée du PIC d’un article Famille</a:t>
            </a:r>
          </a:p>
        </p:txBody>
      </p:sp>
      <p:sp>
        <p:nvSpPr>
          <p:cNvPr id="77828" name="AutoShape 4"/>
          <p:cNvSpPr>
            <a:spLocks noChangeArrowheads="1"/>
          </p:cNvSpPr>
          <p:nvPr/>
        </p:nvSpPr>
        <p:spPr bwMode="auto">
          <a:xfrm>
            <a:off x="6858000" y="1752600"/>
            <a:ext cx="1981200" cy="1143000"/>
          </a:xfrm>
          <a:prstGeom prst="wedgeRoundRectCallout">
            <a:avLst>
              <a:gd name="adj1" fmla="val -92468"/>
              <a:gd name="adj2" fmla="val 12500"/>
              <a:gd name="adj3" fmla="val 16667"/>
            </a:avLst>
          </a:prstGeom>
          <a:solidFill>
            <a:schemeClr val="accent1"/>
          </a:solidFill>
          <a:ln w="9525">
            <a:solidFill>
              <a:schemeClr val="tx1"/>
            </a:solidFill>
            <a:miter lim="800000"/>
            <a:headEnd/>
            <a:tailEnd/>
          </a:ln>
          <a:effectLst/>
        </p:spPr>
        <p:txBody>
          <a:bodyPr wrap="none" anchor="ctr"/>
          <a:lstStyle/>
          <a:p>
            <a:pPr algn="ctr"/>
            <a:r>
              <a:rPr lang="fr-FR" sz="2000" b="1"/>
              <a:t>Entrée </a:t>
            </a:r>
            <a:br>
              <a:rPr lang="fr-FR" sz="2000" b="1"/>
            </a:br>
            <a:r>
              <a:rPr lang="fr-FR" sz="2000" b="1"/>
              <a:t>du plan</a:t>
            </a:r>
          </a:p>
          <a:p>
            <a:pPr algn="ctr"/>
            <a:r>
              <a:rPr lang="fr-FR" sz="2000" b="1"/>
              <a:t>commercial</a:t>
            </a:r>
          </a:p>
        </p:txBody>
      </p:sp>
      <p:sp>
        <p:nvSpPr>
          <p:cNvPr id="77829" name="AutoShape 5"/>
          <p:cNvSpPr>
            <a:spLocks noChangeArrowheads="1"/>
          </p:cNvSpPr>
          <p:nvPr/>
        </p:nvSpPr>
        <p:spPr bwMode="auto">
          <a:xfrm>
            <a:off x="6934200" y="3200400"/>
            <a:ext cx="1981200" cy="1143000"/>
          </a:xfrm>
          <a:prstGeom prst="wedgeRoundRectCallout">
            <a:avLst>
              <a:gd name="adj1" fmla="val -96796"/>
              <a:gd name="adj2" fmla="val -95972"/>
              <a:gd name="adj3" fmla="val 16667"/>
            </a:avLst>
          </a:prstGeom>
          <a:solidFill>
            <a:schemeClr val="accent1"/>
          </a:solidFill>
          <a:ln w="9525">
            <a:solidFill>
              <a:schemeClr val="tx1"/>
            </a:solidFill>
            <a:miter lim="800000"/>
            <a:headEnd/>
            <a:tailEnd/>
          </a:ln>
          <a:effectLst/>
        </p:spPr>
        <p:txBody>
          <a:bodyPr wrap="none" anchor="ctr"/>
          <a:lstStyle/>
          <a:p>
            <a:pPr algn="ctr"/>
            <a:r>
              <a:rPr lang="fr-FR" sz="2000" b="1"/>
              <a:t>Entrée </a:t>
            </a:r>
            <a:br>
              <a:rPr lang="fr-FR" sz="2000" b="1"/>
            </a:br>
            <a:r>
              <a:rPr lang="fr-FR" sz="2000" b="1"/>
              <a:t>du plan </a:t>
            </a:r>
            <a:br>
              <a:rPr lang="fr-FR" sz="2000" b="1"/>
            </a:br>
            <a:r>
              <a:rPr lang="fr-FR" sz="2000" b="1"/>
              <a:t>industriel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5188D4-1EDF-4236-94C0-54FEA55169A5}"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C391461D-2079-4FBC-9C54-B88773935C93}" type="slidenum">
              <a:rPr lang="en-US"/>
              <a:pPr/>
              <a:t>23</a:t>
            </a:fld>
            <a:endParaRPr lang="en-US"/>
          </a:p>
        </p:txBody>
      </p:sp>
      <p:sp>
        <p:nvSpPr>
          <p:cNvPr id="87042" name="Rectangle 2"/>
          <p:cNvSpPr>
            <a:spLocks noGrp="1" noChangeArrowheads="1"/>
          </p:cNvSpPr>
          <p:nvPr>
            <p:ph type="title"/>
          </p:nvPr>
        </p:nvSpPr>
        <p:spPr/>
        <p:txBody>
          <a:bodyPr/>
          <a:lstStyle/>
          <a:p>
            <a:r>
              <a:rPr lang="fr-FR"/>
              <a:t>Stocks prévisionnels </a:t>
            </a:r>
            <a:br>
              <a:rPr lang="fr-FR"/>
            </a:br>
            <a:r>
              <a:rPr lang="fr-FR"/>
              <a:t>et variations de stock</a:t>
            </a:r>
          </a:p>
        </p:txBody>
      </p:sp>
      <p:sp>
        <p:nvSpPr>
          <p:cNvPr id="87043" name="Rectangle 3"/>
          <p:cNvSpPr>
            <a:spLocks noGrp="1" noChangeArrowheads="1"/>
          </p:cNvSpPr>
          <p:nvPr>
            <p:ph type="body" idx="1"/>
          </p:nvPr>
        </p:nvSpPr>
        <p:spPr>
          <a:ln/>
        </p:spPr>
        <p:txBody>
          <a:bodyPr/>
          <a:lstStyle/>
          <a:p>
            <a:r>
              <a:rPr lang="fr-FR"/>
              <a:t>Le stock prévisionnel représente le </a:t>
            </a:r>
            <a:r>
              <a:rPr lang="fr-FR">
                <a:solidFill>
                  <a:srgbClr val="339933"/>
                </a:solidFill>
              </a:rPr>
              <a:t>stock d’anticipation</a:t>
            </a:r>
          </a:p>
          <a:p>
            <a:r>
              <a:rPr lang="fr-FR"/>
              <a:t>Les variations de stock représente le </a:t>
            </a:r>
            <a:r>
              <a:rPr lang="fr-FR">
                <a:solidFill>
                  <a:srgbClr val="339933"/>
                </a:solidFill>
              </a:rPr>
              <a:t>surplus de production</a:t>
            </a:r>
            <a:r>
              <a:rPr lang="fr-FR"/>
              <a:t> nécessaire pour constituer le stock d’anticipation et sa consommation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775BD9-E844-4C0C-B956-48A6154B65DF}"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89C7B3F0-AE31-4745-8412-157577E72824}" type="slidenum">
              <a:rPr lang="en-US"/>
              <a:pPr/>
              <a:t>24</a:t>
            </a:fld>
            <a:endParaRPr lang="en-US"/>
          </a:p>
        </p:txBody>
      </p:sp>
      <p:sp>
        <p:nvSpPr>
          <p:cNvPr id="38914" name="Rectangle 2"/>
          <p:cNvSpPr>
            <a:spLocks noGrp="1" noChangeArrowheads="1"/>
          </p:cNvSpPr>
          <p:nvPr>
            <p:ph type="title"/>
          </p:nvPr>
        </p:nvSpPr>
        <p:spPr>
          <a:noFill/>
          <a:ln/>
        </p:spPr>
        <p:txBody>
          <a:bodyPr lIns="90488" tIns="44450" rIns="90488" bIns="44450"/>
          <a:lstStyle/>
          <a:p>
            <a:r>
              <a:rPr lang="fr-FR"/>
              <a:t>L'article Ressource</a:t>
            </a:r>
          </a:p>
        </p:txBody>
      </p:sp>
      <p:sp>
        <p:nvSpPr>
          <p:cNvPr id="38915" name="Rectangle 3"/>
          <p:cNvSpPr>
            <a:spLocks noGrp="1" noChangeArrowheads="1"/>
          </p:cNvSpPr>
          <p:nvPr>
            <p:ph type="body" idx="1"/>
          </p:nvPr>
        </p:nvSpPr>
        <p:spPr>
          <a:xfrm>
            <a:off x="685800" y="1412875"/>
            <a:ext cx="7620000" cy="4683125"/>
          </a:xfrm>
          <a:noFill/>
          <a:ln/>
        </p:spPr>
        <p:txBody>
          <a:bodyPr lIns="90488" tIns="44450" rIns="90488" bIns="44450"/>
          <a:lstStyle/>
          <a:p>
            <a:pPr>
              <a:lnSpc>
                <a:spcPct val="80000"/>
              </a:lnSpc>
            </a:pPr>
            <a:r>
              <a:rPr lang="fr-FR" sz="2400"/>
              <a:t>Associé à une </a:t>
            </a:r>
            <a:r>
              <a:rPr lang="fr-FR" sz="2400">
                <a:solidFill>
                  <a:srgbClr val="339933"/>
                </a:solidFill>
              </a:rPr>
              <a:t>ressource critique</a:t>
            </a:r>
          </a:p>
          <a:p>
            <a:pPr>
              <a:lnSpc>
                <a:spcPct val="80000"/>
              </a:lnSpc>
            </a:pPr>
            <a:r>
              <a:rPr lang="fr-FR" sz="2400"/>
              <a:t>Définition de la capacité de la ressource </a:t>
            </a:r>
          </a:p>
          <a:p>
            <a:pPr lvl="1">
              <a:lnSpc>
                <a:spcPct val="80000"/>
              </a:lnSpc>
            </a:pPr>
            <a:r>
              <a:rPr lang="fr-FR" sz="2000">
                <a:solidFill>
                  <a:srgbClr val="008000"/>
                </a:solidFill>
              </a:rPr>
              <a:t>Associée ou non à un calendrier d’activité</a:t>
            </a:r>
          </a:p>
          <a:p>
            <a:pPr lvl="2">
              <a:lnSpc>
                <a:spcPct val="80000"/>
              </a:lnSpc>
            </a:pPr>
            <a:r>
              <a:rPr lang="fr-FR" sz="1800"/>
              <a:t>La capacité main-d’œuvre dépend du temps d’ouverture</a:t>
            </a:r>
          </a:p>
          <a:p>
            <a:pPr lvl="2">
              <a:lnSpc>
                <a:spcPct val="80000"/>
              </a:lnSpc>
            </a:pPr>
            <a:r>
              <a:rPr lang="fr-FR" sz="1800"/>
              <a:t>La capacité de stockage est permanente</a:t>
            </a:r>
          </a:p>
          <a:p>
            <a:pPr lvl="1">
              <a:lnSpc>
                <a:spcPct val="80000"/>
              </a:lnSpc>
            </a:pPr>
            <a:r>
              <a:rPr lang="fr-FR" sz="2000"/>
              <a:t>Coefficients de capacité (nombre d’unités de capacité)</a:t>
            </a:r>
          </a:p>
          <a:p>
            <a:pPr lvl="1">
              <a:lnSpc>
                <a:spcPct val="80000"/>
              </a:lnSpc>
            </a:pPr>
            <a:r>
              <a:rPr lang="fr-FR" sz="2000"/>
              <a:t>Pourcentages de dépassement </a:t>
            </a:r>
            <a:br>
              <a:rPr lang="fr-FR" sz="2000"/>
            </a:br>
            <a:r>
              <a:rPr lang="fr-FR" sz="2000"/>
              <a:t>(ex.: heures supplémentaires)</a:t>
            </a:r>
          </a:p>
          <a:p>
            <a:pPr>
              <a:lnSpc>
                <a:spcPct val="80000"/>
              </a:lnSpc>
            </a:pPr>
            <a:r>
              <a:rPr lang="fr-FR" sz="2400"/>
              <a:t>Exemple : </a:t>
            </a:r>
          </a:p>
          <a:p>
            <a:pPr lvl="1">
              <a:lnSpc>
                <a:spcPct val="80000"/>
              </a:lnSpc>
            </a:pPr>
            <a:r>
              <a:rPr lang="fr-FR" sz="2000"/>
              <a:t>Ressource Chaîne de montage</a:t>
            </a:r>
          </a:p>
          <a:p>
            <a:pPr lvl="1">
              <a:lnSpc>
                <a:spcPct val="80000"/>
              </a:lnSpc>
            </a:pPr>
            <a:r>
              <a:rPr lang="fr-FR" sz="2000"/>
              <a:t>40 heures par semaine</a:t>
            </a:r>
          </a:p>
          <a:p>
            <a:pPr lvl="1">
              <a:lnSpc>
                <a:spcPct val="80000"/>
              </a:lnSpc>
            </a:pPr>
            <a:r>
              <a:rPr lang="fr-FR" sz="2000"/>
              <a:t>Coefficient de capacité = 30</a:t>
            </a:r>
          </a:p>
          <a:p>
            <a:pPr lvl="2">
              <a:lnSpc>
                <a:spcPct val="80000"/>
              </a:lnSpc>
            </a:pPr>
            <a:r>
              <a:rPr lang="fr-FR" sz="1800"/>
              <a:t>correspond par exemple à des nombres de personnes</a:t>
            </a:r>
          </a:p>
          <a:p>
            <a:pPr lvl="1">
              <a:lnSpc>
                <a:spcPct val="80000"/>
              </a:lnSpc>
            </a:pPr>
            <a:r>
              <a:rPr lang="fr-FR" sz="2000"/>
              <a:t>Dépassement 20%</a:t>
            </a:r>
          </a:p>
          <a:p>
            <a:pPr lvl="2">
              <a:lnSpc>
                <a:spcPct val="80000"/>
              </a:lnSpc>
            </a:pPr>
            <a:r>
              <a:rPr lang="fr-FR" sz="1800"/>
              <a:t>On peut faire 20% d’heures supplémentaires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e la date 3"/>
          <p:cNvSpPr>
            <a:spLocks noGrp="1"/>
          </p:cNvSpPr>
          <p:nvPr>
            <p:ph type="dt" sz="half" idx="10"/>
          </p:nvPr>
        </p:nvSpPr>
        <p:spPr/>
        <p:txBody>
          <a:bodyPr/>
          <a:lstStyle/>
          <a:p>
            <a:fld id="{87585407-F964-43C6-A87E-E6069C4F8652}" type="datetime1">
              <a:rPr lang="fr-FR"/>
              <a:pPr/>
              <a:t>22/11/2015</a:t>
            </a:fld>
            <a:endParaRPr lang="en-US"/>
          </a:p>
        </p:txBody>
      </p:sp>
      <p:sp>
        <p:nvSpPr>
          <p:cNvPr id="10" name="Espace réservé du pied de page 4"/>
          <p:cNvSpPr>
            <a:spLocks noGrp="1"/>
          </p:cNvSpPr>
          <p:nvPr>
            <p:ph type="ftr" sz="quarter" idx="11"/>
          </p:nvPr>
        </p:nvSpPr>
        <p:spPr/>
        <p:txBody>
          <a:bodyPr/>
          <a:lstStyle/>
          <a:p>
            <a:r>
              <a:rPr lang="en-US"/>
              <a:t>© Gérard Baglin, 1998-2008</a:t>
            </a:r>
          </a:p>
        </p:txBody>
      </p:sp>
      <p:sp>
        <p:nvSpPr>
          <p:cNvPr id="11" name="Espace réservé du numéro de diapositive 5"/>
          <p:cNvSpPr>
            <a:spLocks noGrp="1"/>
          </p:cNvSpPr>
          <p:nvPr>
            <p:ph type="sldNum" sz="quarter" idx="12"/>
          </p:nvPr>
        </p:nvSpPr>
        <p:spPr/>
        <p:txBody>
          <a:bodyPr/>
          <a:lstStyle/>
          <a:p>
            <a:fld id="{E3572CB9-708D-4389-AD06-A0CA375FD759}" type="slidenum">
              <a:rPr lang="en-US"/>
              <a:pPr/>
              <a:t>25</a:t>
            </a:fld>
            <a:endParaRPr lang="en-US"/>
          </a:p>
        </p:txBody>
      </p:sp>
      <p:graphicFrame>
        <p:nvGraphicFramePr>
          <p:cNvPr id="55311" name="Object 15"/>
          <p:cNvGraphicFramePr>
            <a:graphicFrameLocks noChangeAspect="1"/>
          </p:cNvGraphicFramePr>
          <p:nvPr>
            <p:ph idx="1"/>
          </p:nvPr>
        </p:nvGraphicFramePr>
        <p:xfrm>
          <a:off x="1763713" y="1844675"/>
          <a:ext cx="5649912" cy="4570413"/>
        </p:xfrm>
        <a:graphic>
          <a:graphicData uri="http://schemas.openxmlformats.org/presentationml/2006/ole">
            <p:oleObj spid="_x0000_s55311" name="Paint Shop Pro Image" r:id="rId3" imgW="8068293" imgH="6526829" progId="PaintShopPro">
              <p:embed/>
            </p:oleObj>
          </a:graphicData>
        </a:graphic>
      </p:graphicFrame>
      <p:sp>
        <p:nvSpPr>
          <p:cNvPr id="55298" name="Rectangle 2"/>
          <p:cNvSpPr>
            <a:spLocks noGrp="1" noChangeArrowheads="1"/>
          </p:cNvSpPr>
          <p:nvPr>
            <p:ph type="title"/>
          </p:nvPr>
        </p:nvSpPr>
        <p:spPr/>
        <p:txBody>
          <a:bodyPr/>
          <a:lstStyle/>
          <a:p>
            <a:r>
              <a:rPr lang="fr-FR"/>
              <a:t>Saisie d’un article Ressource</a:t>
            </a:r>
          </a:p>
        </p:txBody>
      </p:sp>
      <p:sp>
        <p:nvSpPr>
          <p:cNvPr id="55300" name="AutoShape 4"/>
          <p:cNvSpPr>
            <a:spLocks noChangeArrowheads="1"/>
          </p:cNvSpPr>
          <p:nvPr/>
        </p:nvSpPr>
        <p:spPr bwMode="auto">
          <a:xfrm>
            <a:off x="250825" y="4103688"/>
            <a:ext cx="1600200" cy="838200"/>
          </a:xfrm>
          <a:prstGeom prst="wedgeRoundRectCallout">
            <a:avLst>
              <a:gd name="adj1" fmla="val 58333"/>
              <a:gd name="adj2" fmla="val -159468"/>
              <a:gd name="adj3" fmla="val 16667"/>
            </a:avLst>
          </a:prstGeom>
          <a:solidFill>
            <a:schemeClr val="accent1"/>
          </a:solidFill>
          <a:ln w="9525">
            <a:solidFill>
              <a:schemeClr val="tx1"/>
            </a:solidFill>
            <a:miter lim="800000"/>
            <a:headEnd/>
            <a:tailEnd/>
          </a:ln>
          <a:effectLst/>
        </p:spPr>
        <p:txBody>
          <a:bodyPr wrap="none" anchor="ctr"/>
          <a:lstStyle/>
          <a:p>
            <a:pPr algn="ctr"/>
            <a:r>
              <a:rPr lang="fr-FR"/>
              <a:t>Définition</a:t>
            </a:r>
          </a:p>
          <a:p>
            <a:pPr algn="ctr"/>
            <a:r>
              <a:rPr lang="fr-FR"/>
              <a:t>de sa capacité</a:t>
            </a:r>
          </a:p>
        </p:txBody>
      </p:sp>
      <p:sp>
        <p:nvSpPr>
          <p:cNvPr id="55303" name="Text Box 7"/>
          <p:cNvSpPr txBox="1">
            <a:spLocks noChangeArrowheads="1"/>
          </p:cNvSpPr>
          <p:nvPr/>
        </p:nvSpPr>
        <p:spPr bwMode="auto">
          <a:xfrm>
            <a:off x="7772400" y="2590800"/>
            <a:ext cx="519113" cy="457200"/>
          </a:xfrm>
          <a:prstGeom prst="rect">
            <a:avLst/>
          </a:prstGeom>
          <a:noFill/>
          <a:ln w="9525">
            <a:noFill/>
            <a:miter lim="800000"/>
            <a:headEnd/>
            <a:tailEnd/>
          </a:ln>
          <a:effectLst/>
        </p:spPr>
        <p:txBody>
          <a:bodyPr wrap="none">
            <a:spAutoFit/>
          </a:bodyPr>
          <a:lstStyle/>
          <a:p>
            <a:r>
              <a:rPr lang="fr-FR" sz="2400">
                <a:solidFill>
                  <a:schemeClr val="bg1"/>
                </a:solidFill>
              </a:rPr>
              <a:t>ou</a:t>
            </a:r>
          </a:p>
        </p:txBody>
      </p:sp>
      <p:sp>
        <p:nvSpPr>
          <p:cNvPr id="55307" name="Text Box 11"/>
          <p:cNvSpPr txBox="1">
            <a:spLocks noChangeArrowheads="1"/>
          </p:cNvSpPr>
          <p:nvPr/>
        </p:nvSpPr>
        <p:spPr bwMode="auto">
          <a:xfrm>
            <a:off x="6443663" y="3933825"/>
            <a:ext cx="2474912" cy="527050"/>
          </a:xfrm>
          <a:prstGeom prst="rect">
            <a:avLst/>
          </a:prstGeom>
          <a:solidFill>
            <a:schemeClr val="accent1"/>
          </a:solidFill>
          <a:ln w="9525">
            <a:solidFill>
              <a:schemeClr val="tx1"/>
            </a:solidFill>
            <a:miter lim="800000"/>
            <a:headEnd/>
            <a:tailEnd/>
          </a:ln>
          <a:effectLst/>
        </p:spPr>
        <p:txBody>
          <a:bodyPr wrap="none">
            <a:spAutoFit/>
          </a:bodyPr>
          <a:lstStyle/>
          <a:p>
            <a:r>
              <a:rPr lang="fr-FR" sz="1400" b="1"/>
              <a:t>Contraintes et coûts</a:t>
            </a:r>
          </a:p>
          <a:p>
            <a:r>
              <a:rPr lang="fr-FR" sz="1400" b="1"/>
              <a:t>d’évolution de la capacité</a:t>
            </a:r>
          </a:p>
        </p:txBody>
      </p:sp>
      <p:sp>
        <p:nvSpPr>
          <p:cNvPr id="55310" name="AutoShape 14"/>
          <p:cNvSpPr>
            <a:spLocks noChangeArrowheads="1"/>
          </p:cNvSpPr>
          <p:nvPr/>
        </p:nvSpPr>
        <p:spPr bwMode="auto">
          <a:xfrm>
            <a:off x="7092950" y="1800225"/>
            <a:ext cx="1728788" cy="1152525"/>
          </a:xfrm>
          <a:prstGeom prst="wedgeRoundRectCallout">
            <a:avLst>
              <a:gd name="adj1" fmla="val -120065"/>
              <a:gd name="adj2" fmla="val 60606"/>
              <a:gd name="adj3" fmla="val 16667"/>
            </a:avLst>
          </a:prstGeom>
          <a:solidFill>
            <a:schemeClr val="accent1"/>
          </a:solidFill>
          <a:ln w="9525">
            <a:solidFill>
              <a:schemeClr val="tx1"/>
            </a:solidFill>
            <a:miter lim="800000"/>
            <a:headEnd/>
            <a:tailEnd/>
          </a:ln>
          <a:effectLst/>
        </p:spPr>
        <p:txBody>
          <a:bodyPr anchor="ctr"/>
          <a:lstStyle/>
          <a:p>
            <a:pPr algn="ctr"/>
            <a:r>
              <a:rPr lang="fr-FR"/>
              <a:t>Ressource</a:t>
            </a:r>
          </a:p>
          <a:p>
            <a:pPr algn="ctr"/>
            <a:r>
              <a:rPr lang="fr-FR"/>
              <a:t>à utiliser ou non par le solveur</a:t>
            </a:r>
          </a:p>
        </p:txBody>
      </p:sp>
      <p:sp>
        <p:nvSpPr>
          <p:cNvPr id="55312" name="Text Box 16"/>
          <p:cNvSpPr txBox="1">
            <a:spLocks noChangeArrowheads="1"/>
          </p:cNvSpPr>
          <p:nvPr/>
        </p:nvSpPr>
        <p:spPr bwMode="auto">
          <a:xfrm>
            <a:off x="611188" y="1341438"/>
            <a:ext cx="3532187" cy="366712"/>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Articles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10E276B-12BF-4FB2-8A3B-487CE566A176}"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39426DE5-7CB4-4D63-96BA-B1F02E919D73}" type="slidenum">
              <a:rPr lang="en-US"/>
              <a:pPr/>
              <a:t>26</a:t>
            </a:fld>
            <a:endParaRPr lang="en-US"/>
          </a:p>
        </p:txBody>
      </p:sp>
      <p:sp>
        <p:nvSpPr>
          <p:cNvPr id="109570" name="Rectangle 2"/>
          <p:cNvSpPr>
            <a:spLocks noGrp="1" noChangeArrowheads="1"/>
          </p:cNvSpPr>
          <p:nvPr>
            <p:ph type="title"/>
          </p:nvPr>
        </p:nvSpPr>
        <p:spPr/>
        <p:txBody>
          <a:bodyPr/>
          <a:lstStyle/>
          <a:p>
            <a:r>
              <a:rPr lang="fr-FR"/>
              <a:t>Paramètres article Ressource</a:t>
            </a:r>
          </a:p>
        </p:txBody>
      </p:sp>
      <p:sp>
        <p:nvSpPr>
          <p:cNvPr id="109571" name="Rectangle 3"/>
          <p:cNvSpPr>
            <a:spLocks noGrp="1" noChangeArrowheads="1"/>
          </p:cNvSpPr>
          <p:nvPr>
            <p:ph type="body" idx="1"/>
          </p:nvPr>
        </p:nvSpPr>
        <p:spPr>
          <a:xfrm>
            <a:off x="685800" y="1268413"/>
            <a:ext cx="7772400" cy="5256212"/>
          </a:xfrm>
        </p:spPr>
        <p:txBody>
          <a:bodyPr/>
          <a:lstStyle/>
          <a:p>
            <a:pPr>
              <a:lnSpc>
                <a:spcPct val="80000"/>
              </a:lnSpc>
            </a:pPr>
            <a:r>
              <a:rPr lang="fr-FR" sz="1800">
                <a:solidFill>
                  <a:srgbClr val="008000"/>
                </a:solidFill>
              </a:rPr>
              <a:t>Ressource à utiliser par le solveur et Valeurs entières</a:t>
            </a:r>
          </a:p>
          <a:p>
            <a:pPr lvl="1">
              <a:lnSpc>
                <a:spcPct val="80000"/>
              </a:lnSpc>
            </a:pPr>
            <a:r>
              <a:rPr lang="fr-FR" sz="1600"/>
              <a:t>Voir le diaporama sur l’optimisation du PIC</a:t>
            </a:r>
          </a:p>
          <a:p>
            <a:pPr>
              <a:lnSpc>
                <a:spcPct val="80000"/>
              </a:lnSpc>
            </a:pPr>
            <a:r>
              <a:rPr lang="fr-FR" sz="1800">
                <a:solidFill>
                  <a:srgbClr val="008000"/>
                </a:solidFill>
              </a:rPr>
              <a:t>Ressource liée à la production ou au stock</a:t>
            </a:r>
          </a:p>
          <a:p>
            <a:pPr lvl="1">
              <a:lnSpc>
                <a:spcPct val="80000"/>
              </a:lnSpc>
            </a:pPr>
            <a:r>
              <a:rPr lang="fr-FR" sz="1600"/>
              <a:t>Les besoins sur la ressource sont proportionnels soit à la production soit au stock des produits (par exemple, un volume de stockage)</a:t>
            </a:r>
          </a:p>
          <a:p>
            <a:pPr>
              <a:lnSpc>
                <a:spcPct val="80000"/>
              </a:lnSpc>
            </a:pPr>
            <a:r>
              <a:rPr lang="fr-FR" sz="1800">
                <a:solidFill>
                  <a:srgbClr val="008000"/>
                </a:solidFill>
              </a:rPr>
              <a:t>Ressource externe</a:t>
            </a:r>
          </a:p>
          <a:p>
            <a:pPr lvl="1">
              <a:lnSpc>
                <a:spcPct val="80000"/>
              </a:lnSpc>
            </a:pPr>
            <a:r>
              <a:rPr lang="fr-FR" sz="1600"/>
              <a:t>Pas de saisie de capacité (mais valorisée)</a:t>
            </a:r>
          </a:p>
          <a:p>
            <a:pPr>
              <a:lnSpc>
                <a:spcPct val="80000"/>
              </a:lnSpc>
            </a:pPr>
            <a:r>
              <a:rPr lang="fr-FR" sz="1800">
                <a:solidFill>
                  <a:srgbClr val="008000"/>
                </a:solidFill>
              </a:rPr>
              <a:t>Coût unitaire de la ressource</a:t>
            </a:r>
          </a:p>
          <a:p>
            <a:pPr lvl="1">
              <a:lnSpc>
                <a:spcPct val="80000"/>
              </a:lnSpc>
            </a:pPr>
            <a:r>
              <a:rPr lang="fr-FR" sz="1600"/>
              <a:t>Pour calculer les coût des ressources mises en œuvre</a:t>
            </a:r>
          </a:p>
          <a:p>
            <a:pPr>
              <a:lnSpc>
                <a:spcPct val="80000"/>
              </a:lnSpc>
            </a:pPr>
            <a:r>
              <a:rPr lang="fr-FR" sz="1800">
                <a:solidFill>
                  <a:srgbClr val="008000"/>
                </a:solidFill>
              </a:rPr>
              <a:t>Valeur minimum / maximum de la ressource</a:t>
            </a:r>
          </a:p>
          <a:p>
            <a:pPr lvl="1">
              <a:lnSpc>
                <a:spcPct val="80000"/>
              </a:lnSpc>
            </a:pPr>
            <a:r>
              <a:rPr lang="fr-FR" sz="1600"/>
              <a:t>Planche et plafond de la valeur de la ressource</a:t>
            </a:r>
          </a:p>
          <a:p>
            <a:pPr lvl="1">
              <a:lnSpc>
                <a:spcPct val="80000"/>
              </a:lnSpc>
            </a:pPr>
            <a:r>
              <a:rPr lang="fr-FR" sz="1600"/>
              <a:t>Exemples : on veut maintenir un nombre minimum d’ouvriers et il existe un nombre maximum d’ouvriers que l’on ne peut faire travailler dans l’atelier</a:t>
            </a:r>
          </a:p>
          <a:p>
            <a:pPr>
              <a:lnSpc>
                <a:spcPct val="80000"/>
              </a:lnSpc>
            </a:pPr>
            <a:r>
              <a:rPr lang="fr-FR" sz="1800">
                <a:solidFill>
                  <a:srgbClr val="008000"/>
                </a:solidFill>
              </a:rPr>
              <a:t>% maximum de dépassement de capacité</a:t>
            </a:r>
          </a:p>
          <a:p>
            <a:pPr lvl="1">
              <a:lnSpc>
                <a:spcPct val="80000"/>
              </a:lnSpc>
            </a:pPr>
            <a:r>
              <a:rPr lang="fr-FR" sz="1600"/>
              <a:t>Exemple : pourcentage maximum d’heures supplémentaires</a:t>
            </a:r>
          </a:p>
          <a:p>
            <a:pPr>
              <a:lnSpc>
                <a:spcPct val="80000"/>
              </a:lnSpc>
            </a:pPr>
            <a:r>
              <a:rPr lang="fr-FR" sz="1800">
                <a:solidFill>
                  <a:srgbClr val="008000"/>
                </a:solidFill>
              </a:rPr>
              <a:t>Coût si l’on travaille en dépassement de capacité</a:t>
            </a:r>
          </a:p>
          <a:p>
            <a:pPr>
              <a:lnSpc>
                <a:spcPct val="80000"/>
              </a:lnSpc>
            </a:pPr>
            <a:r>
              <a:rPr lang="fr-FR" sz="1800">
                <a:solidFill>
                  <a:srgbClr val="008000"/>
                </a:solidFill>
              </a:rPr>
              <a:t>% maxi d’accroissement ou de diminution de la capacité</a:t>
            </a:r>
          </a:p>
          <a:p>
            <a:pPr lvl="1">
              <a:lnSpc>
                <a:spcPct val="80000"/>
              </a:lnSpc>
            </a:pPr>
            <a:r>
              <a:rPr lang="fr-FR" sz="1600"/>
              <a:t>Contraintes sur les variations possibles d’une période sur l’autre</a:t>
            </a:r>
          </a:p>
          <a:p>
            <a:pPr>
              <a:lnSpc>
                <a:spcPct val="80000"/>
              </a:lnSpc>
            </a:pPr>
            <a:r>
              <a:rPr lang="fr-FR" sz="1800">
                <a:solidFill>
                  <a:srgbClr val="008000"/>
                </a:solidFill>
              </a:rPr>
              <a:t>Coûts de variation positive ou négative de capacité</a:t>
            </a:r>
          </a:p>
          <a:p>
            <a:pPr lvl="1">
              <a:lnSpc>
                <a:spcPct val="80000"/>
              </a:lnSpc>
            </a:pPr>
            <a:r>
              <a:rPr lang="fr-FR" sz="1600"/>
              <a:t>Exemples : coûts d’embauche ou de licenciement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p:txBody>
          <a:bodyPr/>
          <a:lstStyle/>
          <a:p>
            <a:fld id="{1D523323-576A-4DA2-BAF0-FD3699C8EEC6}" type="datetime1">
              <a:rPr lang="fr-FR"/>
              <a:pPr/>
              <a:t>22/11/2015</a:t>
            </a:fld>
            <a:endParaRPr lang="en-US"/>
          </a:p>
        </p:txBody>
      </p:sp>
      <p:sp>
        <p:nvSpPr>
          <p:cNvPr id="9" name="Espace réservé du pied de page 4"/>
          <p:cNvSpPr>
            <a:spLocks noGrp="1"/>
          </p:cNvSpPr>
          <p:nvPr>
            <p:ph type="ftr" sz="quarter" idx="11"/>
          </p:nvPr>
        </p:nvSpPr>
        <p:spPr/>
        <p:txBody>
          <a:bodyPr/>
          <a:lstStyle/>
          <a:p>
            <a:r>
              <a:rPr lang="en-US"/>
              <a:t>© Gérard Baglin, 1998-2008</a:t>
            </a:r>
          </a:p>
        </p:txBody>
      </p:sp>
      <p:sp>
        <p:nvSpPr>
          <p:cNvPr id="10" name="Espace réservé du numéro de diapositive 5"/>
          <p:cNvSpPr>
            <a:spLocks noGrp="1"/>
          </p:cNvSpPr>
          <p:nvPr>
            <p:ph type="sldNum" sz="quarter" idx="12"/>
          </p:nvPr>
        </p:nvSpPr>
        <p:spPr/>
        <p:txBody>
          <a:bodyPr/>
          <a:lstStyle/>
          <a:p>
            <a:fld id="{61230D23-92E5-461C-941B-A312EFD80D09}" type="slidenum">
              <a:rPr lang="en-US"/>
              <a:pPr/>
              <a:t>27</a:t>
            </a:fld>
            <a:endParaRPr lang="en-US"/>
          </a:p>
        </p:txBody>
      </p:sp>
      <p:graphicFrame>
        <p:nvGraphicFramePr>
          <p:cNvPr id="57357" name="Object 13"/>
          <p:cNvGraphicFramePr>
            <a:graphicFrameLocks noChangeAspect="1"/>
          </p:cNvGraphicFramePr>
          <p:nvPr>
            <p:ph idx="1"/>
          </p:nvPr>
        </p:nvGraphicFramePr>
        <p:xfrm>
          <a:off x="2843213" y="1522413"/>
          <a:ext cx="5649912" cy="4570412"/>
        </p:xfrm>
        <a:graphic>
          <a:graphicData uri="http://schemas.openxmlformats.org/presentationml/2006/ole">
            <p:oleObj spid="_x0000_s57357" name="Paint Shop Pro Image" r:id="rId3" imgW="8068293" imgH="6526829" progId="PaintShopPro">
              <p:embed/>
            </p:oleObj>
          </a:graphicData>
        </a:graphic>
      </p:graphicFrame>
      <p:sp>
        <p:nvSpPr>
          <p:cNvPr id="57346" name="Rectangle 2"/>
          <p:cNvSpPr>
            <a:spLocks noGrp="1" noChangeArrowheads="1"/>
          </p:cNvSpPr>
          <p:nvPr>
            <p:ph type="title"/>
          </p:nvPr>
        </p:nvSpPr>
        <p:spPr>
          <a:xfrm>
            <a:off x="228600" y="152400"/>
            <a:ext cx="8664575" cy="1143000"/>
          </a:xfrm>
        </p:spPr>
        <p:txBody>
          <a:bodyPr/>
          <a:lstStyle/>
          <a:p>
            <a:r>
              <a:rPr lang="fr-FR" sz="4000"/>
              <a:t>Entrée des coefficients de capacité pour la ressource</a:t>
            </a:r>
            <a:endParaRPr lang="fr-FR" sz="3600"/>
          </a:p>
        </p:txBody>
      </p:sp>
      <p:sp>
        <p:nvSpPr>
          <p:cNvPr id="57348" name="AutoShape 4"/>
          <p:cNvSpPr>
            <a:spLocks noChangeArrowheads="1"/>
          </p:cNvSpPr>
          <p:nvPr/>
        </p:nvSpPr>
        <p:spPr bwMode="auto">
          <a:xfrm>
            <a:off x="3059113" y="3573463"/>
            <a:ext cx="2057400" cy="762000"/>
          </a:xfrm>
          <a:prstGeom prst="wedgeRoundRectCallout">
            <a:avLst>
              <a:gd name="adj1" fmla="val -19134"/>
              <a:gd name="adj2" fmla="val -235000"/>
              <a:gd name="adj3" fmla="val 16667"/>
            </a:avLst>
          </a:prstGeom>
          <a:solidFill>
            <a:schemeClr val="accent1"/>
          </a:solidFill>
          <a:ln w="9525">
            <a:solidFill>
              <a:schemeClr val="tx1"/>
            </a:solidFill>
            <a:miter lim="800000"/>
            <a:headEnd/>
            <a:tailEnd/>
          </a:ln>
          <a:effectLst/>
        </p:spPr>
        <p:txBody>
          <a:bodyPr wrap="none" anchor="ctr"/>
          <a:lstStyle/>
          <a:p>
            <a:pPr algn="ctr"/>
            <a:r>
              <a:rPr lang="fr-FR" sz="1600" b="1"/>
              <a:t>Choix du calendrier</a:t>
            </a:r>
          </a:p>
          <a:p>
            <a:pPr algn="ctr"/>
            <a:r>
              <a:rPr lang="fr-FR" sz="1600" b="1"/>
              <a:t>de référence</a:t>
            </a:r>
          </a:p>
        </p:txBody>
      </p:sp>
      <p:sp>
        <p:nvSpPr>
          <p:cNvPr id="57349" name="AutoShape 5"/>
          <p:cNvSpPr>
            <a:spLocks noChangeArrowheads="1"/>
          </p:cNvSpPr>
          <p:nvPr/>
        </p:nvSpPr>
        <p:spPr bwMode="auto">
          <a:xfrm>
            <a:off x="6948488" y="3357563"/>
            <a:ext cx="1873250" cy="865187"/>
          </a:xfrm>
          <a:prstGeom prst="wedgeRoundRectCallout">
            <a:avLst>
              <a:gd name="adj1" fmla="val -101778"/>
              <a:gd name="adj2" fmla="val -124310"/>
              <a:gd name="adj3" fmla="val 16667"/>
            </a:avLst>
          </a:prstGeom>
          <a:solidFill>
            <a:schemeClr val="accent1"/>
          </a:solidFill>
          <a:ln w="9525">
            <a:solidFill>
              <a:schemeClr val="tx1"/>
            </a:solidFill>
            <a:miter lim="800000"/>
            <a:headEnd/>
            <a:tailEnd/>
          </a:ln>
          <a:effectLst/>
        </p:spPr>
        <p:txBody>
          <a:bodyPr wrap="none" anchor="ctr"/>
          <a:lstStyle/>
          <a:p>
            <a:pPr algn="ctr"/>
            <a:r>
              <a:rPr lang="fr-FR" sz="1600" b="1"/>
              <a:t>Coefficients</a:t>
            </a:r>
          </a:p>
          <a:p>
            <a:pPr algn="ctr"/>
            <a:r>
              <a:rPr lang="fr-FR" sz="1600" b="1"/>
              <a:t>de capacité</a:t>
            </a:r>
          </a:p>
          <a:p>
            <a:pPr algn="ctr"/>
            <a:r>
              <a:rPr lang="fr-FR" sz="1600" b="1"/>
              <a:t>par période</a:t>
            </a:r>
          </a:p>
        </p:txBody>
      </p:sp>
      <p:sp>
        <p:nvSpPr>
          <p:cNvPr id="57355" name="AutoShape 11"/>
          <p:cNvSpPr>
            <a:spLocks noChangeArrowheads="1"/>
          </p:cNvSpPr>
          <p:nvPr/>
        </p:nvSpPr>
        <p:spPr bwMode="auto">
          <a:xfrm>
            <a:off x="6659563" y="4581525"/>
            <a:ext cx="2233612" cy="1079500"/>
          </a:xfrm>
          <a:prstGeom prst="wedgeRoundRectCallout">
            <a:avLst>
              <a:gd name="adj1" fmla="val -81912"/>
              <a:gd name="adj2" fmla="val -194412"/>
              <a:gd name="adj3" fmla="val 16667"/>
            </a:avLst>
          </a:prstGeom>
          <a:solidFill>
            <a:schemeClr val="accent1"/>
          </a:solidFill>
          <a:ln w="9525">
            <a:solidFill>
              <a:schemeClr val="tx1"/>
            </a:solidFill>
            <a:miter lim="800000"/>
            <a:headEnd/>
            <a:tailEnd/>
          </a:ln>
          <a:effectLst/>
        </p:spPr>
        <p:txBody>
          <a:bodyPr anchor="ctr"/>
          <a:lstStyle/>
          <a:p>
            <a:pPr algn="ctr"/>
            <a:r>
              <a:rPr lang="fr-FR" sz="1600" b="1"/>
              <a:t>Pourcentages de dépassement de</a:t>
            </a:r>
          </a:p>
          <a:p>
            <a:pPr algn="ctr"/>
            <a:r>
              <a:rPr lang="fr-FR" sz="1600" b="1"/>
              <a:t>de capacité</a:t>
            </a:r>
          </a:p>
          <a:p>
            <a:pPr algn="ctr"/>
            <a:r>
              <a:rPr lang="fr-FR" sz="1600" b="1"/>
              <a:t>par période</a:t>
            </a:r>
          </a:p>
        </p:txBody>
      </p:sp>
      <p:sp>
        <p:nvSpPr>
          <p:cNvPr id="57358" name="Text Box 14"/>
          <p:cNvSpPr txBox="1">
            <a:spLocks noChangeArrowheads="1"/>
          </p:cNvSpPr>
          <p:nvPr/>
        </p:nvSpPr>
        <p:spPr bwMode="auto">
          <a:xfrm>
            <a:off x="179388" y="1773238"/>
            <a:ext cx="2484437" cy="2838450"/>
          </a:xfrm>
          <a:prstGeom prst="rect">
            <a:avLst/>
          </a:prstGeom>
          <a:noFill/>
          <a:ln w="9525">
            <a:noFill/>
            <a:miter lim="800000"/>
            <a:headEnd/>
            <a:tailEnd/>
          </a:ln>
          <a:effectLst/>
        </p:spPr>
        <p:txBody>
          <a:bodyPr lIns="90000" tIns="46800" rIns="90000" bIns="46800">
            <a:spAutoFit/>
          </a:bodyPr>
          <a:lstStyle/>
          <a:p>
            <a:pPr>
              <a:buFontTx/>
              <a:buChar char="-"/>
            </a:pPr>
            <a:r>
              <a:rPr lang="fr-FR">
                <a:latin typeface="Arial" charset="0"/>
              </a:rPr>
              <a:t> Soit on indique un calendrier : la capacité est calculée en multipliant les coefficients par le temps d’ouverture</a:t>
            </a:r>
          </a:p>
          <a:p>
            <a:pPr>
              <a:buFontTx/>
              <a:buChar char="-"/>
            </a:pPr>
            <a:r>
              <a:rPr lang="fr-FR">
                <a:latin typeface="Arial" charset="0"/>
              </a:rPr>
              <a:t> Soit on n’affecte pas de calendrier : la capacité est égale aux coefficients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4"/>
          <p:cNvSpPr>
            <a:spLocks noGrp="1"/>
          </p:cNvSpPr>
          <p:nvPr>
            <p:ph type="dt" sz="half" idx="10"/>
          </p:nvPr>
        </p:nvSpPr>
        <p:spPr/>
        <p:txBody>
          <a:bodyPr/>
          <a:lstStyle/>
          <a:p>
            <a:fld id="{E47AB85A-DBDF-40F4-8F6D-ECE8F6CECF14}" type="datetime1">
              <a:rPr lang="fr-FR"/>
              <a:pPr/>
              <a:t>22/11/2015</a:t>
            </a:fld>
            <a:endParaRPr lang="en-US"/>
          </a:p>
        </p:txBody>
      </p:sp>
      <p:sp>
        <p:nvSpPr>
          <p:cNvPr id="7" name="Espace réservé du pied de page 5"/>
          <p:cNvSpPr>
            <a:spLocks noGrp="1"/>
          </p:cNvSpPr>
          <p:nvPr>
            <p:ph type="ftr" sz="quarter" idx="11"/>
          </p:nvPr>
        </p:nvSpPr>
        <p:spPr/>
        <p:txBody>
          <a:bodyPr/>
          <a:lstStyle/>
          <a:p>
            <a:r>
              <a:rPr lang="en-US"/>
              <a:t>© Gérard Baglin, 1998-2008</a:t>
            </a:r>
          </a:p>
        </p:txBody>
      </p:sp>
      <p:sp>
        <p:nvSpPr>
          <p:cNvPr id="8" name="Espace réservé du numéro de diapositive 6"/>
          <p:cNvSpPr>
            <a:spLocks noGrp="1"/>
          </p:cNvSpPr>
          <p:nvPr>
            <p:ph type="sldNum" sz="quarter" idx="12"/>
          </p:nvPr>
        </p:nvSpPr>
        <p:spPr/>
        <p:txBody>
          <a:bodyPr/>
          <a:lstStyle/>
          <a:p>
            <a:fld id="{16170FAB-BDFB-4B4B-A15C-FAAFBAF5B886}" type="slidenum">
              <a:rPr lang="en-US"/>
              <a:pPr/>
              <a:t>28</a:t>
            </a:fld>
            <a:endParaRPr lang="en-US"/>
          </a:p>
        </p:txBody>
      </p:sp>
      <p:graphicFrame>
        <p:nvGraphicFramePr>
          <p:cNvPr id="49160" name="Object 8"/>
          <p:cNvGraphicFramePr>
            <a:graphicFrameLocks noChangeAspect="1"/>
          </p:cNvGraphicFramePr>
          <p:nvPr>
            <p:ph sz="half" idx="2"/>
          </p:nvPr>
        </p:nvGraphicFramePr>
        <p:xfrm>
          <a:off x="2771775" y="1773238"/>
          <a:ext cx="5675313" cy="4660900"/>
        </p:xfrm>
        <a:graphic>
          <a:graphicData uri="http://schemas.openxmlformats.org/presentationml/2006/ole">
            <p:oleObj spid="_x0000_s49160" name="Paint Shop Pro Image" r:id="rId3" imgW="8068293" imgH="6624390" progId="PaintShopPro">
              <p:embed/>
            </p:oleObj>
          </a:graphicData>
        </a:graphic>
      </p:graphicFrame>
      <p:sp>
        <p:nvSpPr>
          <p:cNvPr id="49154" name="Rectangle 2"/>
          <p:cNvSpPr>
            <a:spLocks noGrp="1" noChangeArrowheads="1"/>
          </p:cNvSpPr>
          <p:nvPr>
            <p:ph type="title"/>
          </p:nvPr>
        </p:nvSpPr>
        <p:spPr>
          <a:xfrm>
            <a:off x="228600" y="152400"/>
            <a:ext cx="8591550" cy="1143000"/>
          </a:xfrm>
        </p:spPr>
        <p:txBody>
          <a:bodyPr/>
          <a:lstStyle/>
          <a:p>
            <a:r>
              <a:rPr lang="fr-FR"/>
              <a:t>Trois nomenclatures spécifiques</a:t>
            </a:r>
          </a:p>
        </p:txBody>
      </p:sp>
      <p:sp>
        <p:nvSpPr>
          <p:cNvPr id="49155" name="Rectangle 3"/>
          <p:cNvSpPr>
            <a:spLocks noGrp="1" noChangeArrowheads="1"/>
          </p:cNvSpPr>
          <p:nvPr>
            <p:ph type="body" sz="half" idx="1"/>
          </p:nvPr>
        </p:nvSpPr>
        <p:spPr>
          <a:xfrm>
            <a:off x="395288" y="2060575"/>
            <a:ext cx="2590800" cy="2671763"/>
          </a:xfrm>
          <a:solidFill>
            <a:srgbClr val="CCFFCC"/>
          </a:solidFill>
          <a:ln>
            <a:solidFill>
              <a:schemeClr val="tx1"/>
            </a:solidFill>
          </a:ln>
        </p:spPr>
        <p:txBody>
          <a:bodyPr/>
          <a:lstStyle/>
          <a:p>
            <a:r>
              <a:rPr lang="fr-FR" sz="2000" b="1"/>
              <a:t>Nomenclature </a:t>
            </a:r>
            <a:r>
              <a:rPr lang="fr-FR" sz="2000" b="1">
                <a:solidFill>
                  <a:srgbClr val="339933"/>
                </a:solidFill>
              </a:rPr>
              <a:t>Ressource</a:t>
            </a:r>
          </a:p>
          <a:p>
            <a:r>
              <a:rPr lang="fr-FR" sz="2000" b="1"/>
              <a:t>Nomenclature </a:t>
            </a:r>
            <a:r>
              <a:rPr lang="fr-FR" sz="2000" b="1">
                <a:solidFill>
                  <a:srgbClr val="339933"/>
                </a:solidFill>
              </a:rPr>
              <a:t>commerciale</a:t>
            </a:r>
          </a:p>
          <a:p>
            <a:r>
              <a:rPr lang="fr-FR" sz="2000" b="1"/>
              <a:t>Nomenclature </a:t>
            </a:r>
            <a:r>
              <a:rPr lang="fr-FR" sz="2000" b="1">
                <a:solidFill>
                  <a:srgbClr val="339933"/>
                </a:solidFill>
              </a:rPr>
              <a:t>de planification</a:t>
            </a:r>
          </a:p>
        </p:txBody>
      </p:sp>
      <p:sp>
        <p:nvSpPr>
          <p:cNvPr id="49162" name="Text Box 10"/>
          <p:cNvSpPr txBox="1">
            <a:spLocks noChangeArrowheads="1"/>
          </p:cNvSpPr>
          <p:nvPr/>
        </p:nvSpPr>
        <p:spPr bwMode="auto">
          <a:xfrm>
            <a:off x="592138" y="1139825"/>
            <a:ext cx="4306887"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Nomenclatures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3"/>
          <p:cNvSpPr>
            <a:spLocks noGrp="1"/>
          </p:cNvSpPr>
          <p:nvPr>
            <p:ph type="dt" sz="half" idx="10"/>
          </p:nvPr>
        </p:nvSpPr>
        <p:spPr/>
        <p:txBody>
          <a:bodyPr/>
          <a:lstStyle/>
          <a:p>
            <a:fld id="{44F9C506-6140-4D9C-ACFB-8CBE1466B3F9}" type="datetime1">
              <a:rPr lang="fr-FR"/>
              <a:pPr/>
              <a:t>22/11/2015</a:t>
            </a:fld>
            <a:endParaRPr lang="en-US"/>
          </a:p>
        </p:txBody>
      </p:sp>
      <p:sp>
        <p:nvSpPr>
          <p:cNvPr id="19" name="Espace réservé du pied de page 4"/>
          <p:cNvSpPr>
            <a:spLocks noGrp="1"/>
          </p:cNvSpPr>
          <p:nvPr>
            <p:ph type="ftr" sz="quarter" idx="11"/>
          </p:nvPr>
        </p:nvSpPr>
        <p:spPr/>
        <p:txBody>
          <a:bodyPr/>
          <a:lstStyle/>
          <a:p>
            <a:r>
              <a:rPr lang="en-US"/>
              <a:t>© Gérard Baglin, 1998-2008</a:t>
            </a:r>
          </a:p>
        </p:txBody>
      </p:sp>
      <p:sp>
        <p:nvSpPr>
          <p:cNvPr id="20" name="Espace réservé du numéro de diapositive 5"/>
          <p:cNvSpPr>
            <a:spLocks noGrp="1"/>
          </p:cNvSpPr>
          <p:nvPr>
            <p:ph type="sldNum" sz="quarter" idx="12"/>
          </p:nvPr>
        </p:nvSpPr>
        <p:spPr/>
        <p:txBody>
          <a:bodyPr/>
          <a:lstStyle/>
          <a:p>
            <a:fld id="{9C1A424D-D81A-46D7-9728-48E0BBDDA927}" type="slidenum">
              <a:rPr lang="en-US"/>
              <a:pPr/>
              <a:t>29</a:t>
            </a:fld>
            <a:endParaRPr lang="en-US"/>
          </a:p>
        </p:txBody>
      </p:sp>
      <p:sp>
        <p:nvSpPr>
          <p:cNvPr id="40962" name="Rectangle 2"/>
          <p:cNvSpPr>
            <a:spLocks noGrp="1" noChangeArrowheads="1"/>
          </p:cNvSpPr>
          <p:nvPr>
            <p:ph type="title"/>
          </p:nvPr>
        </p:nvSpPr>
        <p:spPr>
          <a:noFill/>
          <a:ln/>
        </p:spPr>
        <p:txBody>
          <a:bodyPr lIns="90488" tIns="44450" rIns="90488" bIns="44450"/>
          <a:lstStyle/>
          <a:p>
            <a:r>
              <a:rPr lang="fr-FR"/>
              <a:t>Nomenclature Ressources</a:t>
            </a:r>
          </a:p>
        </p:txBody>
      </p:sp>
      <p:sp>
        <p:nvSpPr>
          <p:cNvPr id="40964" name="Rectangle 4"/>
          <p:cNvSpPr>
            <a:spLocks noChangeArrowheads="1"/>
          </p:cNvSpPr>
          <p:nvPr/>
        </p:nvSpPr>
        <p:spPr bwMode="auto">
          <a:xfrm>
            <a:off x="762000" y="1981200"/>
            <a:ext cx="1182688" cy="363538"/>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2000" b="1">
                <a:latin typeface="Arial" charset="0"/>
              </a:rPr>
              <a:t>Niveau *</a:t>
            </a:r>
          </a:p>
        </p:txBody>
      </p:sp>
      <p:sp>
        <p:nvSpPr>
          <p:cNvPr id="40965" name="Rectangle 5"/>
          <p:cNvSpPr>
            <a:spLocks noChangeArrowheads="1"/>
          </p:cNvSpPr>
          <p:nvPr/>
        </p:nvSpPr>
        <p:spPr bwMode="auto">
          <a:xfrm>
            <a:off x="762000" y="3052763"/>
            <a:ext cx="1366838" cy="363537"/>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2000" b="1">
                <a:latin typeface="Arial" charset="0"/>
              </a:rPr>
              <a:t>Niveau 99</a:t>
            </a:r>
          </a:p>
        </p:txBody>
      </p:sp>
      <p:sp>
        <p:nvSpPr>
          <p:cNvPr id="40987" name="Rectangle 27"/>
          <p:cNvSpPr>
            <a:spLocks noChangeArrowheads="1"/>
          </p:cNvSpPr>
          <p:nvPr/>
        </p:nvSpPr>
        <p:spPr bwMode="auto">
          <a:xfrm>
            <a:off x="3124200" y="2667000"/>
            <a:ext cx="1111250" cy="268288"/>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1300" b="1">
                <a:latin typeface="Arial" charset="0"/>
              </a:rPr>
              <a:t>(0.15 heure)</a:t>
            </a:r>
          </a:p>
        </p:txBody>
      </p:sp>
      <p:sp>
        <p:nvSpPr>
          <p:cNvPr id="40988" name="Rectangle 28"/>
          <p:cNvSpPr>
            <a:spLocks noChangeArrowheads="1"/>
          </p:cNvSpPr>
          <p:nvPr/>
        </p:nvSpPr>
        <p:spPr bwMode="auto">
          <a:xfrm>
            <a:off x="6950075" y="2667000"/>
            <a:ext cx="1203325" cy="268288"/>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1300" b="1">
                <a:latin typeface="Arial" charset="0"/>
              </a:rPr>
              <a:t>(0.075 heure)</a:t>
            </a:r>
          </a:p>
        </p:txBody>
      </p:sp>
      <p:sp>
        <p:nvSpPr>
          <p:cNvPr id="40989" name="Rectangle 29"/>
          <p:cNvSpPr>
            <a:spLocks noChangeArrowheads="1"/>
          </p:cNvSpPr>
          <p:nvPr/>
        </p:nvSpPr>
        <p:spPr bwMode="auto">
          <a:xfrm>
            <a:off x="4800600" y="2667000"/>
            <a:ext cx="1111250" cy="268288"/>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1300" b="1">
                <a:latin typeface="Arial" charset="0"/>
              </a:rPr>
              <a:t>(0.05 heure)</a:t>
            </a:r>
          </a:p>
        </p:txBody>
      </p:sp>
      <p:sp>
        <p:nvSpPr>
          <p:cNvPr id="40994" name="Rectangle 34"/>
          <p:cNvSpPr>
            <a:spLocks noChangeArrowheads="1"/>
          </p:cNvSpPr>
          <p:nvPr/>
        </p:nvSpPr>
        <p:spPr bwMode="auto">
          <a:xfrm>
            <a:off x="2362200" y="2971800"/>
            <a:ext cx="1295400" cy="533400"/>
          </a:xfrm>
          <a:prstGeom prst="rect">
            <a:avLst/>
          </a:prstGeom>
          <a:solidFill>
            <a:schemeClr val="accent1"/>
          </a:solidFill>
          <a:ln w="9525">
            <a:solidFill>
              <a:schemeClr val="tx1"/>
            </a:solidFill>
            <a:miter lim="800000"/>
            <a:headEnd/>
            <a:tailEnd/>
          </a:ln>
          <a:effectLst/>
        </p:spPr>
        <p:txBody>
          <a:bodyPr wrap="none" anchor="ctr"/>
          <a:lstStyle/>
          <a:p>
            <a:pPr algn="ctr"/>
            <a:r>
              <a:rPr lang="fr-FR" b="1">
                <a:latin typeface="Arial" charset="0"/>
              </a:rPr>
              <a:t>Usinage</a:t>
            </a:r>
          </a:p>
        </p:txBody>
      </p:sp>
      <p:sp>
        <p:nvSpPr>
          <p:cNvPr id="40995" name="Rectangle 35"/>
          <p:cNvSpPr>
            <a:spLocks noChangeArrowheads="1"/>
          </p:cNvSpPr>
          <p:nvPr/>
        </p:nvSpPr>
        <p:spPr bwMode="auto">
          <a:xfrm>
            <a:off x="4027488" y="2971800"/>
            <a:ext cx="1535112" cy="533400"/>
          </a:xfrm>
          <a:prstGeom prst="rect">
            <a:avLst/>
          </a:prstGeom>
          <a:solidFill>
            <a:schemeClr val="accent1"/>
          </a:solidFill>
          <a:ln w="9525">
            <a:solidFill>
              <a:schemeClr val="tx1"/>
            </a:solidFill>
            <a:miter lim="800000"/>
            <a:headEnd/>
            <a:tailEnd/>
          </a:ln>
          <a:effectLst/>
        </p:spPr>
        <p:txBody>
          <a:bodyPr wrap="none" anchor="ctr"/>
          <a:lstStyle/>
          <a:p>
            <a:pPr algn="ctr"/>
            <a:r>
              <a:rPr lang="fr-FR" b="1">
                <a:latin typeface="Arial" charset="0"/>
              </a:rPr>
              <a:t>Assemblage</a:t>
            </a:r>
          </a:p>
        </p:txBody>
      </p:sp>
      <p:sp>
        <p:nvSpPr>
          <p:cNvPr id="40996" name="Rectangle 36"/>
          <p:cNvSpPr>
            <a:spLocks noChangeArrowheads="1"/>
          </p:cNvSpPr>
          <p:nvPr/>
        </p:nvSpPr>
        <p:spPr bwMode="auto">
          <a:xfrm>
            <a:off x="5943600" y="2971800"/>
            <a:ext cx="1676400" cy="533400"/>
          </a:xfrm>
          <a:prstGeom prst="rect">
            <a:avLst/>
          </a:prstGeom>
          <a:solidFill>
            <a:schemeClr val="accent1"/>
          </a:solidFill>
          <a:ln w="9525">
            <a:solidFill>
              <a:schemeClr val="tx1"/>
            </a:solidFill>
            <a:miter lim="800000"/>
            <a:headEnd/>
            <a:tailEnd/>
          </a:ln>
          <a:effectLst/>
        </p:spPr>
        <p:txBody>
          <a:bodyPr wrap="none" anchor="ctr"/>
          <a:lstStyle/>
          <a:p>
            <a:pPr algn="ctr"/>
            <a:r>
              <a:rPr lang="fr-FR" b="1">
                <a:latin typeface="Arial" charset="0"/>
              </a:rPr>
              <a:t>Main-d’œuvre </a:t>
            </a:r>
          </a:p>
        </p:txBody>
      </p:sp>
      <p:sp>
        <p:nvSpPr>
          <p:cNvPr id="40997" name="Rectangle 37"/>
          <p:cNvSpPr>
            <a:spLocks noChangeArrowheads="1"/>
          </p:cNvSpPr>
          <p:nvPr/>
        </p:nvSpPr>
        <p:spPr bwMode="auto">
          <a:xfrm>
            <a:off x="3657600" y="1676400"/>
            <a:ext cx="2286000" cy="609600"/>
          </a:xfrm>
          <a:prstGeom prst="rect">
            <a:avLst/>
          </a:prstGeom>
          <a:solidFill>
            <a:srgbClr val="FFFF00"/>
          </a:solidFill>
          <a:ln w="9525">
            <a:solidFill>
              <a:schemeClr val="tx1"/>
            </a:solidFill>
            <a:miter lim="800000"/>
            <a:headEnd/>
            <a:tailEnd/>
          </a:ln>
          <a:effectLst/>
        </p:spPr>
        <p:txBody>
          <a:bodyPr wrap="none" anchor="ctr"/>
          <a:lstStyle/>
          <a:p>
            <a:pPr algn="ctr">
              <a:lnSpc>
                <a:spcPct val="90000"/>
              </a:lnSpc>
            </a:pPr>
            <a:r>
              <a:rPr lang="fr-FR" b="1">
                <a:latin typeface="Arial" charset="0"/>
              </a:rPr>
              <a:t>Camion Famille</a:t>
            </a:r>
          </a:p>
        </p:txBody>
      </p:sp>
      <p:cxnSp>
        <p:nvCxnSpPr>
          <p:cNvPr id="41004" name="AutoShape 44"/>
          <p:cNvCxnSpPr>
            <a:cxnSpLocks noChangeShapeType="1"/>
            <a:stCxn id="40997" idx="2"/>
            <a:endCxn id="40994" idx="0"/>
          </p:cNvCxnSpPr>
          <p:nvPr/>
        </p:nvCxnSpPr>
        <p:spPr bwMode="auto">
          <a:xfrm rot="5400000">
            <a:off x="3562350" y="1733550"/>
            <a:ext cx="685800" cy="1790700"/>
          </a:xfrm>
          <a:prstGeom prst="bentConnector3">
            <a:avLst>
              <a:gd name="adj1" fmla="val 50000"/>
            </a:avLst>
          </a:prstGeom>
          <a:noFill/>
          <a:ln w="9525">
            <a:solidFill>
              <a:schemeClr val="tx1"/>
            </a:solidFill>
            <a:miter lim="800000"/>
            <a:headEnd/>
            <a:tailEnd type="triangle" w="med" len="med"/>
          </a:ln>
          <a:effectLst/>
        </p:spPr>
      </p:cxnSp>
      <p:cxnSp>
        <p:nvCxnSpPr>
          <p:cNvPr id="41005" name="AutoShape 45"/>
          <p:cNvCxnSpPr>
            <a:cxnSpLocks noChangeShapeType="1"/>
            <a:stCxn id="40997" idx="2"/>
            <a:endCxn id="40995" idx="0"/>
          </p:cNvCxnSpPr>
          <p:nvPr/>
        </p:nvCxnSpPr>
        <p:spPr bwMode="auto">
          <a:xfrm rot="5400000">
            <a:off x="4455319" y="2626519"/>
            <a:ext cx="685800" cy="4762"/>
          </a:xfrm>
          <a:prstGeom prst="bentConnector3">
            <a:avLst>
              <a:gd name="adj1" fmla="val 50000"/>
            </a:avLst>
          </a:prstGeom>
          <a:noFill/>
          <a:ln w="9525">
            <a:solidFill>
              <a:schemeClr val="tx1"/>
            </a:solidFill>
            <a:miter lim="800000"/>
            <a:headEnd/>
            <a:tailEnd type="triangle" w="med" len="med"/>
          </a:ln>
          <a:effectLst/>
        </p:spPr>
      </p:cxnSp>
      <p:cxnSp>
        <p:nvCxnSpPr>
          <p:cNvPr id="41006" name="AutoShape 46"/>
          <p:cNvCxnSpPr>
            <a:cxnSpLocks noChangeShapeType="1"/>
            <a:stCxn id="40997" idx="2"/>
            <a:endCxn id="40996" idx="0"/>
          </p:cNvCxnSpPr>
          <p:nvPr/>
        </p:nvCxnSpPr>
        <p:spPr bwMode="auto">
          <a:xfrm rot="16200000" flipH="1">
            <a:off x="5448300" y="1638300"/>
            <a:ext cx="685800" cy="1981200"/>
          </a:xfrm>
          <a:prstGeom prst="bentConnector3">
            <a:avLst>
              <a:gd name="adj1" fmla="val 50000"/>
            </a:avLst>
          </a:prstGeom>
          <a:noFill/>
          <a:ln w="9525">
            <a:solidFill>
              <a:schemeClr val="tx1"/>
            </a:solidFill>
            <a:miter lim="800000"/>
            <a:headEnd/>
            <a:tailEnd type="triangle" w="med" len="med"/>
          </a:ln>
          <a:effectLst/>
        </p:spPr>
      </p:cxnSp>
      <p:sp>
        <p:nvSpPr>
          <p:cNvPr id="41007" name="AutoShape 47"/>
          <p:cNvSpPr>
            <a:spLocks/>
          </p:cNvSpPr>
          <p:nvPr/>
        </p:nvSpPr>
        <p:spPr bwMode="auto">
          <a:xfrm rot="5400000">
            <a:off x="4762500" y="1485900"/>
            <a:ext cx="609600" cy="5410200"/>
          </a:xfrm>
          <a:prstGeom prst="rightBrace">
            <a:avLst>
              <a:gd name="adj1" fmla="val 73958"/>
              <a:gd name="adj2" fmla="val 50000"/>
            </a:avLst>
          </a:prstGeom>
          <a:noFill/>
          <a:ln w="28575">
            <a:solidFill>
              <a:schemeClr val="tx1"/>
            </a:solidFill>
            <a:round/>
            <a:headEnd/>
            <a:tailEnd/>
          </a:ln>
          <a:effectLst/>
        </p:spPr>
        <p:txBody>
          <a:bodyPr rot="10800000" vert="eaVert" wrap="none" anchor="ctr"/>
          <a:lstStyle/>
          <a:p>
            <a:pPr algn="ctr"/>
            <a:endParaRPr lang="fr-FR"/>
          </a:p>
        </p:txBody>
      </p:sp>
      <p:sp>
        <p:nvSpPr>
          <p:cNvPr id="41008" name="Text Box 48"/>
          <p:cNvSpPr txBox="1">
            <a:spLocks noChangeArrowheads="1"/>
          </p:cNvSpPr>
          <p:nvPr/>
        </p:nvSpPr>
        <p:spPr bwMode="auto">
          <a:xfrm>
            <a:off x="3641725" y="4495800"/>
            <a:ext cx="2911475" cy="457200"/>
          </a:xfrm>
          <a:prstGeom prst="rect">
            <a:avLst/>
          </a:prstGeom>
          <a:noFill/>
          <a:ln w="9525">
            <a:noFill/>
            <a:miter lim="800000"/>
            <a:headEnd/>
            <a:tailEnd/>
          </a:ln>
          <a:effectLst/>
        </p:spPr>
        <p:txBody>
          <a:bodyPr wrap="none">
            <a:spAutoFit/>
          </a:bodyPr>
          <a:lstStyle/>
          <a:p>
            <a:pPr algn="ctr"/>
            <a:r>
              <a:rPr lang="fr-FR" sz="2400">
                <a:solidFill>
                  <a:srgbClr val="339933"/>
                </a:solidFill>
              </a:rPr>
              <a:t>Ressources critiques</a:t>
            </a:r>
          </a:p>
        </p:txBody>
      </p:sp>
      <p:sp>
        <p:nvSpPr>
          <p:cNvPr id="41009" name="Text Box 49"/>
          <p:cNvSpPr txBox="1">
            <a:spLocks noChangeArrowheads="1"/>
          </p:cNvSpPr>
          <p:nvPr/>
        </p:nvSpPr>
        <p:spPr bwMode="auto">
          <a:xfrm>
            <a:off x="974725" y="5289550"/>
            <a:ext cx="7154863" cy="366713"/>
          </a:xfrm>
          <a:prstGeom prst="rect">
            <a:avLst/>
          </a:prstGeom>
          <a:noFill/>
          <a:ln w="9525">
            <a:noFill/>
            <a:miter lim="800000"/>
            <a:headEnd/>
            <a:tailEnd/>
          </a:ln>
          <a:effectLst/>
        </p:spPr>
        <p:txBody>
          <a:bodyPr wrap="none">
            <a:spAutoFit/>
          </a:bodyPr>
          <a:lstStyle/>
          <a:p>
            <a:r>
              <a:rPr lang="fr-FR"/>
              <a:t>Spécifie les consommations de l’article famille en ressources critiques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1667F42-53A3-4E09-9331-ECD53E93A700}"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9AB86B6A-B360-4CEE-81EE-8DBBA9855542}" type="slidenum">
              <a:rPr lang="en-US"/>
              <a:pPr/>
              <a:t>3</a:t>
            </a:fld>
            <a:endParaRPr lang="en-US"/>
          </a:p>
        </p:txBody>
      </p:sp>
      <p:sp>
        <p:nvSpPr>
          <p:cNvPr id="19458" name="Rectangle 2"/>
          <p:cNvSpPr>
            <a:spLocks noGrp="1" noChangeArrowheads="1"/>
          </p:cNvSpPr>
          <p:nvPr>
            <p:ph type="title"/>
          </p:nvPr>
        </p:nvSpPr>
        <p:spPr/>
        <p:txBody>
          <a:bodyPr/>
          <a:lstStyle/>
          <a:p>
            <a:r>
              <a:rPr lang="fr-FR"/>
              <a:t>Le menu PIC</a:t>
            </a:r>
          </a:p>
        </p:txBody>
      </p:sp>
      <p:graphicFrame>
        <p:nvGraphicFramePr>
          <p:cNvPr id="19479" name="Object 23"/>
          <p:cNvGraphicFramePr>
            <a:graphicFrameLocks noChangeAspect="1"/>
          </p:cNvGraphicFramePr>
          <p:nvPr>
            <p:ph idx="1"/>
          </p:nvPr>
        </p:nvGraphicFramePr>
        <p:xfrm>
          <a:off x="2195513" y="1989138"/>
          <a:ext cx="3673475" cy="2809875"/>
        </p:xfrm>
        <a:graphic>
          <a:graphicData uri="http://schemas.openxmlformats.org/presentationml/2006/ole">
            <p:oleObj spid="_x0000_s19479" name="Paint Shop Pro Image" r:id="rId4" imgW="3658537" imgH="2800000" progId="PaintShopPro">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fld id="{642B0A6D-0DA5-4D64-B38F-F63B90847ABA}" type="datetime1">
              <a:rPr lang="fr-FR"/>
              <a:pPr/>
              <a:t>22/11/2015</a:t>
            </a:fld>
            <a:endParaRPr lang="en-US"/>
          </a:p>
        </p:txBody>
      </p:sp>
      <p:sp>
        <p:nvSpPr>
          <p:cNvPr id="6" name="Espace réservé du pied de page 4"/>
          <p:cNvSpPr>
            <a:spLocks noGrp="1"/>
          </p:cNvSpPr>
          <p:nvPr>
            <p:ph type="ftr" sz="quarter" idx="11"/>
          </p:nvPr>
        </p:nvSpPr>
        <p:spPr/>
        <p:txBody>
          <a:bodyPr/>
          <a:lstStyle/>
          <a:p>
            <a:r>
              <a:rPr lang="en-US"/>
              <a:t>© Gérard Baglin, 1998-2008</a:t>
            </a:r>
          </a:p>
        </p:txBody>
      </p:sp>
      <p:sp>
        <p:nvSpPr>
          <p:cNvPr id="7" name="Espace réservé du numéro de diapositive 5"/>
          <p:cNvSpPr>
            <a:spLocks noGrp="1"/>
          </p:cNvSpPr>
          <p:nvPr>
            <p:ph type="sldNum" sz="quarter" idx="12"/>
          </p:nvPr>
        </p:nvSpPr>
        <p:spPr/>
        <p:txBody>
          <a:bodyPr/>
          <a:lstStyle/>
          <a:p>
            <a:fld id="{1CAFA4E8-F714-4B03-8981-B5BC1750F5BB}" type="slidenum">
              <a:rPr lang="en-US"/>
              <a:pPr/>
              <a:t>30</a:t>
            </a:fld>
            <a:endParaRPr lang="en-US"/>
          </a:p>
        </p:txBody>
      </p:sp>
      <p:graphicFrame>
        <p:nvGraphicFramePr>
          <p:cNvPr id="59404" name="Object 12"/>
          <p:cNvGraphicFramePr>
            <a:graphicFrameLocks noChangeAspect="1"/>
          </p:cNvGraphicFramePr>
          <p:nvPr>
            <p:ph idx="1"/>
          </p:nvPr>
        </p:nvGraphicFramePr>
        <p:xfrm>
          <a:off x="1476375" y="1412875"/>
          <a:ext cx="5657850" cy="4645025"/>
        </p:xfrm>
        <a:graphic>
          <a:graphicData uri="http://schemas.openxmlformats.org/presentationml/2006/ole">
            <p:oleObj spid="_x0000_s59404" name="Paint Shop Pro Image" r:id="rId3" imgW="8068293" imgH="6624390" progId="PaintShopPro">
              <p:embed/>
            </p:oleObj>
          </a:graphicData>
        </a:graphic>
      </p:graphicFrame>
      <p:sp>
        <p:nvSpPr>
          <p:cNvPr id="59394" name="Rectangle 2"/>
          <p:cNvSpPr>
            <a:spLocks noGrp="1" noChangeArrowheads="1"/>
          </p:cNvSpPr>
          <p:nvPr>
            <p:ph type="title"/>
          </p:nvPr>
        </p:nvSpPr>
        <p:spPr/>
        <p:txBody>
          <a:bodyPr/>
          <a:lstStyle/>
          <a:p>
            <a:r>
              <a:rPr lang="fr-FR"/>
              <a:t>Le lien Ressource</a:t>
            </a:r>
          </a:p>
        </p:txBody>
      </p:sp>
      <p:sp>
        <p:nvSpPr>
          <p:cNvPr id="59402" name="AutoShape 10"/>
          <p:cNvSpPr>
            <a:spLocks noChangeArrowheads="1"/>
          </p:cNvSpPr>
          <p:nvPr/>
        </p:nvSpPr>
        <p:spPr bwMode="auto">
          <a:xfrm>
            <a:off x="4953000" y="3429000"/>
            <a:ext cx="2819400" cy="990600"/>
          </a:xfrm>
          <a:prstGeom prst="wedgeRoundRectCallout">
            <a:avLst>
              <a:gd name="adj1" fmla="val -102194"/>
              <a:gd name="adj2" fmla="val -94870"/>
              <a:gd name="adj3" fmla="val 16667"/>
            </a:avLst>
          </a:prstGeom>
          <a:solidFill>
            <a:schemeClr val="accent1"/>
          </a:solidFill>
          <a:ln w="9525">
            <a:solidFill>
              <a:schemeClr val="tx1"/>
            </a:solidFill>
            <a:miter lim="800000"/>
            <a:headEnd/>
            <a:tailEnd/>
          </a:ln>
          <a:effectLst/>
        </p:spPr>
        <p:txBody>
          <a:bodyPr wrap="none" anchor="ctr"/>
          <a:lstStyle/>
          <a:p>
            <a:pPr algn="ctr"/>
            <a:r>
              <a:rPr lang="fr-FR"/>
              <a:t>Quantité de la ressource</a:t>
            </a:r>
          </a:p>
          <a:p>
            <a:pPr algn="ctr"/>
            <a:r>
              <a:rPr lang="fr-FR"/>
              <a:t>consommée par une unité</a:t>
            </a:r>
            <a:br>
              <a:rPr lang="fr-FR"/>
            </a:br>
            <a:r>
              <a:rPr lang="fr-FR"/>
              <a:t>de l’article Famille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e la date 3"/>
          <p:cNvSpPr>
            <a:spLocks noGrp="1"/>
          </p:cNvSpPr>
          <p:nvPr>
            <p:ph type="dt" sz="half" idx="10"/>
          </p:nvPr>
        </p:nvSpPr>
        <p:spPr/>
        <p:txBody>
          <a:bodyPr/>
          <a:lstStyle/>
          <a:p>
            <a:fld id="{077626F8-0539-4752-B216-62E8952DDDED}" type="datetime1">
              <a:rPr lang="fr-FR"/>
              <a:pPr/>
              <a:t>22/11/2015</a:t>
            </a:fld>
            <a:endParaRPr lang="en-US"/>
          </a:p>
        </p:txBody>
      </p:sp>
      <p:sp>
        <p:nvSpPr>
          <p:cNvPr id="24" name="Espace réservé du pied de page 4"/>
          <p:cNvSpPr>
            <a:spLocks noGrp="1"/>
          </p:cNvSpPr>
          <p:nvPr>
            <p:ph type="ftr" sz="quarter" idx="11"/>
          </p:nvPr>
        </p:nvSpPr>
        <p:spPr/>
        <p:txBody>
          <a:bodyPr/>
          <a:lstStyle/>
          <a:p>
            <a:r>
              <a:rPr lang="en-US"/>
              <a:t>© Gérard Baglin, 1998-2008</a:t>
            </a:r>
          </a:p>
        </p:txBody>
      </p:sp>
      <p:sp>
        <p:nvSpPr>
          <p:cNvPr id="25" name="Espace réservé du numéro de diapositive 5"/>
          <p:cNvSpPr>
            <a:spLocks noGrp="1"/>
          </p:cNvSpPr>
          <p:nvPr>
            <p:ph type="sldNum" sz="quarter" idx="12"/>
          </p:nvPr>
        </p:nvSpPr>
        <p:spPr/>
        <p:txBody>
          <a:bodyPr/>
          <a:lstStyle/>
          <a:p>
            <a:fld id="{58CC052A-DD86-4C3F-87F0-E0DACE8F3E51}" type="slidenum">
              <a:rPr lang="en-US"/>
              <a:pPr/>
              <a:t>31</a:t>
            </a:fld>
            <a:endParaRPr lang="en-US"/>
          </a:p>
        </p:txBody>
      </p:sp>
      <p:sp>
        <p:nvSpPr>
          <p:cNvPr id="50178" name="Rectangle 2"/>
          <p:cNvSpPr>
            <a:spLocks noGrp="1" noChangeArrowheads="1"/>
          </p:cNvSpPr>
          <p:nvPr>
            <p:ph type="title"/>
          </p:nvPr>
        </p:nvSpPr>
        <p:spPr/>
        <p:txBody>
          <a:bodyPr/>
          <a:lstStyle/>
          <a:p>
            <a:r>
              <a:rPr lang="fr-FR"/>
              <a:t>Nomenclature Ressource</a:t>
            </a:r>
          </a:p>
        </p:txBody>
      </p:sp>
      <p:sp>
        <p:nvSpPr>
          <p:cNvPr id="50180" name="Text Box 4"/>
          <p:cNvSpPr txBox="1">
            <a:spLocks noChangeArrowheads="1"/>
          </p:cNvSpPr>
          <p:nvPr/>
        </p:nvSpPr>
        <p:spPr bwMode="auto">
          <a:xfrm>
            <a:off x="685800" y="1676400"/>
            <a:ext cx="7985125" cy="457200"/>
          </a:xfrm>
          <a:prstGeom prst="rect">
            <a:avLst/>
          </a:prstGeom>
          <a:noFill/>
          <a:ln w="9525">
            <a:noFill/>
            <a:miter lim="800000"/>
            <a:headEnd/>
            <a:tailEnd/>
          </a:ln>
          <a:effectLst/>
        </p:spPr>
        <p:txBody>
          <a:bodyPr wrap="none">
            <a:spAutoFit/>
          </a:bodyPr>
          <a:lstStyle/>
          <a:p>
            <a:r>
              <a:rPr lang="fr-FR" sz="2400">
                <a:latin typeface="Arial" charset="0"/>
              </a:rPr>
              <a:t>La nomenclature Ressource peut être à plusieurs niveaux</a:t>
            </a:r>
          </a:p>
        </p:txBody>
      </p:sp>
      <p:sp>
        <p:nvSpPr>
          <p:cNvPr id="50185" name="Rectangle 9"/>
          <p:cNvSpPr>
            <a:spLocks noChangeArrowheads="1"/>
          </p:cNvSpPr>
          <p:nvPr/>
        </p:nvSpPr>
        <p:spPr bwMode="auto">
          <a:xfrm>
            <a:off x="3124200" y="3429000"/>
            <a:ext cx="384175" cy="268288"/>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1300" b="1">
                <a:latin typeface="Arial" charset="0"/>
              </a:rPr>
              <a:t>(1)</a:t>
            </a:r>
          </a:p>
        </p:txBody>
      </p:sp>
      <p:sp>
        <p:nvSpPr>
          <p:cNvPr id="50186" name="Rectangle 10"/>
          <p:cNvSpPr>
            <a:spLocks noChangeArrowheads="1"/>
          </p:cNvSpPr>
          <p:nvPr/>
        </p:nvSpPr>
        <p:spPr bwMode="auto">
          <a:xfrm>
            <a:off x="6950075" y="3429000"/>
            <a:ext cx="1203325" cy="268288"/>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1300" b="1">
                <a:latin typeface="Arial" charset="0"/>
              </a:rPr>
              <a:t>(0.075 heure)</a:t>
            </a:r>
          </a:p>
        </p:txBody>
      </p:sp>
      <p:sp>
        <p:nvSpPr>
          <p:cNvPr id="50187" name="Rectangle 11"/>
          <p:cNvSpPr>
            <a:spLocks noChangeArrowheads="1"/>
          </p:cNvSpPr>
          <p:nvPr/>
        </p:nvSpPr>
        <p:spPr bwMode="auto">
          <a:xfrm>
            <a:off x="4800600" y="3429000"/>
            <a:ext cx="1111250" cy="268288"/>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1300" b="1">
                <a:latin typeface="Arial" charset="0"/>
              </a:rPr>
              <a:t>(0.05 heure)</a:t>
            </a:r>
          </a:p>
        </p:txBody>
      </p:sp>
      <p:sp>
        <p:nvSpPr>
          <p:cNvPr id="50188" name="Rectangle 12"/>
          <p:cNvSpPr>
            <a:spLocks noChangeArrowheads="1"/>
          </p:cNvSpPr>
          <p:nvPr/>
        </p:nvSpPr>
        <p:spPr bwMode="auto">
          <a:xfrm>
            <a:off x="2362200" y="3733800"/>
            <a:ext cx="1295400" cy="533400"/>
          </a:xfrm>
          <a:prstGeom prst="rect">
            <a:avLst/>
          </a:prstGeom>
          <a:solidFill>
            <a:srgbClr val="00CCFF"/>
          </a:solidFill>
          <a:ln w="9525">
            <a:solidFill>
              <a:schemeClr val="tx1"/>
            </a:solidFill>
            <a:miter lim="800000"/>
            <a:headEnd/>
            <a:tailEnd/>
          </a:ln>
          <a:effectLst/>
        </p:spPr>
        <p:txBody>
          <a:bodyPr wrap="none" anchor="ctr"/>
          <a:lstStyle/>
          <a:p>
            <a:pPr algn="ctr"/>
            <a:r>
              <a:rPr lang="fr-FR" b="1">
                <a:latin typeface="Arial" charset="0"/>
              </a:rPr>
              <a:t>Moteur</a:t>
            </a:r>
          </a:p>
        </p:txBody>
      </p:sp>
      <p:sp>
        <p:nvSpPr>
          <p:cNvPr id="50189" name="Rectangle 13"/>
          <p:cNvSpPr>
            <a:spLocks noChangeArrowheads="1"/>
          </p:cNvSpPr>
          <p:nvPr/>
        </p:nvSpPr>
        <p:spPr bwMode="auto">
          <a:xfrm>
            <a:off x="4038600" y="3733800"/>
            <a:ext cx="1535113" cy="533400"/>
          </a:xfrm>
          <a:prstGeom prst="rect">
            <a:avLst/>
          </a:prstGeom>
          <a:solidFill>
            <a:schemeClr val="accent1"/>
          </a:solidFill>
          <a:ln w="9525">
            <a:solidFill>
              <a:schemeClr val="tx1"/>
            </a:solidFill>
            <a:miter lim="800000"/>
            <a:headEnd/>
            <a:tailEnd/>
          </a:ln>
          <a:effectLst/>
        </p:spPr>
        <p:txBody>
          <a:bodyPr wrap="none" anchor="ctr"/>
          <a:lstStyle/>
          <a:p>
            <a:pPr algn="ctr"/>
            <a:r>
              <a:rPr lang="fr-FR" b="1">
                <a:latin typeface="Arial" charset="0"/>
              </a:rPr>
              <a:t>Assemblage</a:t>
            </a:r>
          </a:p>
        </p:txBody>
      </p:sp>
      <p:sp>
        <p:nvSpPr>
          <p:cNvPr id="50190" name="Rectangle 14"/>
          <p:cNvSpPr>
            <a:spLocks noChangeArrowheads="1"/>
          </p:cNvSpPr>
          <p:nvPr/>
        </p:nvSpPr>
        <p:spPr bwMode="auto">
          <a:xfrm>
            <a:off x="6096000" y="3733800"/>
            <a:ext cx="1676400" cy="533400"/>
          </a:xfrm>
          <a:prstGeom prst="rect">
            <a:avLst/>
          </a:prstGeom>
          <a:solidFill>
            <a:schemeClr val="accent1"/>
          </a:solidFill>
          <a:ln w="9525">
            <a:solidFill>
              <a:schemeClr val="tx1"/>
            </a:solidFill>
            <a:miter lim="800000"/>
            <a:headEnd/>
            <a:tailEnd/>
          </a:ln>
          <a:effectLst/>
        </p:spPr>
        <p:txBody>
          <a:bodyPr wrap="none" anchor="ctr"/>
          <a:lstStyle/>
          <a:p>
            <a:pPr algn="ctr"/>
            <a:r>
              <a:rPr lang="fr-FR" b="1">
                <a:latin typeface="Arial" charset="0"/>
              </a:rPr>
              <a:t>Main-d’œuvre</a:t>
            </a:r>
          </a:p>
        </p:txBody>
      </p:sp>
      <p:sp>
        <p:nvSpPr>
          <p:cNvPr id="50191" name="Rectangle 15"/>
          <p:cNvSpPr>
            <a:spLocks noChangeArrowheads="1"/>
          </p:cNvSpPr>
          <p:nvPr/>
        </p:nvSpPr>
        <p:spPr bwMode="auto">
          <a:xfrm>
            <a:off x="3733800" y="2438400"/>
            <a:ext cx="2133600" cy="609600"/>
          </a:xfrm>
          <a:prstGeom prst="rect">
            <a:avLst/>
          </a:prstGeom>
          <a:solidFill>
            <a:srgbClr val="FFFF00"/>
          </a:solidFill>
          <a:ln w="9525">
            <a:solidFill>
              <a:schemeClr val="tx1"/>
            </a:solidFill>
            <a:miter lim="800000"/>
            <a:headEnd/>
            <a:tailEnd/>
          </a:ln>
          <a:effectLst/>
        </p:spPr>
        <p:txBody>
          <a:bodyPr wrap="none" anchor="ctr"/>
          <a:lstStyle/>
          <a:p>
            <a:pPr algn="ctr">
              <a:lnSpc>
                <a:spcPct val="90000"/>
              </a:lnSpc>
            </a:pPr>
            <a:r>
              <a:rPr lang="fr-FR" b="1">
                <a:latin typeface="Arial" charset="0"/>
              </a:rPr>
              <a:t>Camion Famille</a:t>
            </a:r>
          </a:p>
        </p:txBody>
      </p:sp>
      <p:cxnSp>
        <p:nvCxnSpPr>
          <p:cNvPr id="50192" name="AutoShape 16"/>
          <p:cNvCxnSpPr>
            <a:cxnSpLocks noChangeShapeType="1"/>
            <a:stCxn id="50191" idx="2"/>
            <a:endCxn id="50188" idx="0"/>
          </p:cNvCxnSpPr>
          <p:nvPr/>
        </p:nvCxnSpPr>
        <p:spPr bwMode="auto">
          <a:xfrm rot="5400000">
            <a:off x="3562350" y="2495550"/>
            <a:ext cx="685800" cy="1790700"/>
          </a:xfrm>
          <a:prstGeom prst="bentConnector3">
            <a:avLst>
              <a:gd name="adj1" fmla="val 50000"/>
            </a:avLst>
          </a:prstGeom>
          <a:noFill/>
          <a:ln w="9525">
            <a:solidFill>
              <a:schemeClr val="tx1"/>
            </a:solidFill>
            <a:miter lim="800000"/>
            <a:headEnd/>
            <a:tailEnd type="triangle" w="med" len="med"/>
          </a:ln>
          <a:effectLst/>
        </p:spPr>
      </p:cxnSp>
      <p:cxnSp>
        <p:nvCxnSpPr>
          <p:cNvPr id="50193" name="AutoShape 17"/>
          <p:cNvCxnSpPr>
            <a:cxnSpLocks noChangeShapeType="1"/>
            <a:stCxn id="50191" idx="2"/>
            <a:endCxn id="50189" idx="0"/>
          </p:cNvCxnSpPr>
          <p:nvPr/>
        </p:nvCxnSpPr>
        <p:spPr bwMode="auto">
          <a:xfrm rot="16200000" flipH="1">
            <a:off x="4460875" y="3387725"/>
            <a:ext cx="685800" cy="6350"/>
          </a:xfrm>
          <a:prstGeom prst="bentConnector3">
            <a:avLst>
              <a:gd name="adj1" fmla="val 50000"/>
            </a:avLst>
          </a:prstGeom>
          <a:noFill/>
          <a:ln w="9525">
            <a:solidFill>
              <a:schemeClr val="tx1"/>
            </a:solidFill>
            <a:miter lim="800000"/>
            <a:headEnd/>
            <a:tailEnd type="triangle" w="med" len="med"/>
          </a:ln>
          <a:effectLst/>
        </p:spPr>
      </p:cxnSp>
      <p:cxnSp>
        <p:nvCxnSpPr>
          <p:cNvPr id="50194" name="AutoShape 18"/>
          <p:cNvCxnSpPr>
            <a:cxnSpLocks noChangeShapeType="1"/>
            <a:stCxn id="50191" idx="2"/>
            <a:endCxn id="50190" idx="0"/>
          </p:cNvCxnSpPr>
          <p:nvPr/>
        </p:nvCxnSpPr>
        <p:spPr bwMode="auto">
          <a:xfrm rot="16200000" flipH="1">
            <a:off x="5524500" y="2324100"/>
            <a:ext cx="685800" cy="2133600"/>
          </a:xfrm>
          <a:prstGeom prst="bentConnector3">
            <a:avLst>
              <a:gd name="adj1" fmla="val 50000"/>
            </a:avLst>
          </a:prstGeom>
          <a:noFill/>
          <a:ln w="9525">
            <a:solidFill>
              <a:schemeClr val="tx1"/>
            </a:solidFill>
            <a:miter lim="800000"/>
            <a:headEnd/>
            <a:tailEnd type="triangle" w="med" len="med"/>
          </a:ln>
          <a:effectLst/>
        </p:spPr>
      </p:cxnSp>
      <p:sp>
        <p:nvSpPr>
          <p:cNvPr id="50195" name="Rectangle 19"/>
          <p:cNvSpPr>
            <a:spLocks noChangeArrowheads="1"/>
          </p:cNvSpPr>
          <p:nvPr/>
        </p:nvSpPr>
        <p:spPr bwMode="auto">
          <a:xfrm>
            <a:off x="914400" y="4876800"/>
            <a:ext cx="1295400" cy="533400"/>
          </a:xfrm>
          <a:prstGeom prst="rect">
            <a:avLst/>
          </a:prstGeom>
          <a:solidFill>
            <a:schemeClr val="accent1"/>
          </a:solidFill>
          <a:ln w="9525">
            <a:solidFill>
              <a:schemeClr val="tx1"/>
            </a:solidFill>
            <a:miter lim="800000"/>
            <a:headEnd/>
            <a:tailEnd/>
          </a:ln>
          <a:effectLst/>
        </p:spPr>
        <p:txBody>
          <a:bodyPr wrap="none" anchor="ctr"/>
          <a:lstStyle/>
          <a:p>
            <a:pPr algn="ctr"/>
            <a:r>
              <a:rPr lang="fr-FR" b="1">
                <a:latin typeface="Arial" charset="0"/>
              </a:rPr>
              <a:t>Usinage</a:t>
            </a:r>
          </a:p>
        </p:txBody>
      </p:sp>
      <p:sp>
        <p:nvSpPr>
          <p:cNvPr id="50196" name="Rectangle 20"/>
          <p:cNvSpPr>
            <a:spLocks noChangeArrowheads="1"/>
          </p:cNvSpPr>
          <p:nvPr/>
        </p:nvSpPr>
        <p:spPr bwMode="auto">
          <a:xfrm>
            <a:off x="3505200" y="4876800"/>
            <a:ext cx="1676400" cy="533400"/>
          </a:xfrm>
          <a:prstGeom prst="rect">
            <a:avLst/>
          </a:prstGeom>
          <a:solidFill>
            <a:schemeClr val="accent1"/>
          </a:solidFill>
          <a:ln w="9525">
            <a:solidFill>
              <a:schemeClr val="tx1"/>
            </a:solidFill>
            <a:miter lim="800000"/>
            <a:headEnd/>
            <a:tailEnd/>
          </a:ln>
          <a:effectLst/>
        </p:spPr>
        <p:txBody>
          <a:bodyPr wrap="none" anchor="ctr"/>
          <a:lstStyle/>
          <a:p>
            <a:pPr algn="ctr"/>
            <a:r>
              <a:rPr lang="fr-FR" b="1">
                <a:latin typeface="Arial" charset="0"/>
              </a:rPr>
              <a:t>Main-d’œuvre</a:t>
            </a:r>
          </a:p>
        </p:txBody>
      </p:sp>
      <p:cxnSp>
        <p:nvCxnSpPr>
          <p:cNvPr id="50197" name="AutoShape 21"/>
          <p:cNvCxnSpPr>
            <a:cxnSpLocks noChangeShapeType="1"/>
            <a:stCxn id="50188" idx="2"/>
            <a:endCxn id="50195" idx="0"/>
          </p:cNvCxnSpPr>
          <p:nvPr/>
        </p:nvCxnSpPr>
        <p:spPr bwMode="auto">
          <a:xfrm rot="5400000">
            <a:off x="1981200" y="3848100"/>
            <a:ext cx="609600" cy="1447800"/>
          </a:xfrm>
          <a:prstGeom prst="bentConnector3">
            <a:avLst>
              <a:gd name="adj1" fmla="val 50000"/>
            </a:avLst>
          </a:prstGeom>
          <a:noFill/>
          <a:ln w="9525">
            <a:solidFill>
              <a:schemeClr val="tx1"/>
            </a:solidFill>
            <a:miter lim="800000"/>
            <a:headEnd/>
            <a:tailEnd type="triangle" w="med" len="med"/>
          </a:ln>
          <a:effectLst/>
        </p:spPr>
      </p:cxnSp>
      <p:cxnSp>
        <p:nvCxnSpPr>
          <p:cNvPr id="50198" name="AutoShape 22"/>
          <p:cNvCxnSpPr>
            <a:cxnSpLocks noChangeShapeType="1"/>
            <a:stCxn id="50188" idx="2"/>
            <a:endCxn id="50196" idx="0"/>
          </p:cNvCxnSpPr>
          <p:nvPr/>
        </p:nvCxnSpPr>
        <p:spPr bwMode="auto">
          <a:xfrm rot="16200000" flipH="1">
            <a:off x="3371850" y="3905250"/>
            <a:ext cx="609600" cy="1333500"/>
          </a:xfrm>
          <a:prstGeom prst="bentConnector3">
            <a:avLst>
              <a:gd name="adj1" fmla="val 50000"/>
            </a:avLst>
          </a:prstGeom>
          <a:noFill/>
          <a:ln w="9525">
            <a:solidFill>
              <a:schemeClr val="tx1"/>
            </a:solidFill>
            <a:miter lim="800000"/>
            <a:headEnd/>
            <a:tailEnd type="triangle" w="med" len="med"/>
          </a:ln>
          <a:effectLst/>
        </p:spPr>
      </p:cxnSp>
      <p:sp>
        <p:nvSpPr>
          <p:cNvPr id="50199" name="Rectangle 23"/>
          <p:cNvSpPr>
            <a:spLocks noChangeArrowheads="1"/>
          </p:cNvSpPr>
          <p:nvPr/>
        </p:nvSpPr>
        <p:spPr bwMode="auto">
          <a:xfrm>
            <a:off x="1600200" y="4572000"/>
            <a:ext cx="1111250" cy="268288"/>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1300" b="1">
                <a:latin typeface="Arial" charset="0"/>
              </a:rPr>
              <a:t>(0.15 heure)</a:t>
            </a:r>
          </a:p>
        </p:txBody>
      </p:sp>
      <p:sp>
        <p:nvSpPr>
          <p:cNvPr id="50200" name="Rectangle 24"/>
          <p:cNvSpPr>
            <a:spLocks noChangeArrowheads="1"/>
          </p:cNvSpPr>
          <p:nvPr/>
        </p:nvSpPr>
        <p:spPr bwMode="auto">
          <a:xfrm>
            <a:off x="4419600" y="4572000"/>
            <a:ext cx="1203325" cy="268288"/>
          </a:xfrm>
          <a:prstGeom prst="rect">
            <a:avLst/>
          </a:prstGeom>
          <a:noFill/>
          <a:ln w="12700">
            <a:noFill/>
            <a:miter lim="800000"/>
            <a:headEnd/>
            <a:tailEnd/>
          </a:ln>
          <a:effectLst/>
        </p:spPr>
        <p:txBody>
          <a:bodyPr wrap="none" lIns="90488" tIns="44450" rIns="90488" bIns="44450">
            <a:spAutoFit/>
          </a:bodyPr>
          <a:lstStyle/>
          <a:p>
            <a:pPr>
              <a:lnSpc>
                <a:spcPct val="90000"/>
              </a:lnSpc>
            </a:pPr>
            <a:r>
              <a:rPr lang="fr-FR" sz="1300" b="1">
                <a:latin typeface="Arial" charset="0"/>
              </a:rPr>
              <a:t>(0.025 heure)</a:t>
            </a:r>
          </a:p>
        </p:txBody>
      </p:sp>
      <p:sp>
        <p:nvSpPr>
          <p:cNvPr id="50201" name="Text Box 25"/>
          <p:cNvSpPr txBox="1">
            <a:spLocks noChangeArrowheads="1"/>
          </p:cNvSpPr>
          <p:nvPr/>
        </p:nvSpPr>
        <p:spPr bwMode="auto">
          <a:xfrm>
            <a:off x="304800" y="3810000"/>
            <a:ext cx="1881188" cy="396875"/>
          </a:xfrm>
          <a:prstGeom prst="rect">
            <a:avLst/>
          </a:prstGeom>
          <a:noFill/>
          <a:ln w="9525">
            <a:noFill/>
            <a:miter lim="800000"/>
            <a:headEnd/>
            <a:tailEnd/>
          </a:ln>
          <a:effectLst/>
        </p:spPr>
        <p:txBody>
          <a:bodyPr wrap="none">
            <a:spAutoFit/>
          </a:bodyPr>
          <a:lstStyle/>
          <a:p>
            <a:r>
              <a:rPr lang="fr-FR" sz="2000">
                <a:solidFill>
                  <a:srgbClr val="000099"/>
                </a:solidFill>
              </a:rPr>
              <a:t>Article fabriqué</a:t>
            </a:r>
          </a:p>
        </p:txBody>
      </p:sp>
      <p:sp>
        <p:nvSpPr>
          <p:cNvPr id="50202" name="Text Box 26"/>
          <p:cNvSpPr txBox="1">
            <a:spLocks noChangeArrowheads="1"/>
          </p:cNvSpPr>
          <p:nvPr/>
        </p:nvSpPr>
        <p:spPr bwMode="auto">
          <a:xfrm>
            <a:off x="611188" y="5805488"/>
            <a:ext cx="4911725" cy="366712"/>
          </a:xfrm>
          <a:prstGeom prst="rect">
            <a:avLst/>
          </a:prstGeom>
          <a:noFill/>
          <a:ln w="9525">
            <a:noFill/>
            <a:miter lim="800000"/>
            <a:headEnd/>
            <a:tailEnd/>
          </a:ln>
          <a:effectLst/>
        </p:spPr>
        <p:txBody>
          <a:bodyPr wrap="none">
            <a:spAutoFit/>
          </a:bodyPr>
          <a:lstStyle/>
          <a:p>
            <a:r>
              <a:rPr lang="fr-FR"/>
              <a:t>Nomenclature ressource sur un article fabriqué</a:t>
            </a:r>
          </a:p>
        </p:txBody>
      </p:sp>
      <p:sp>
        <p:nvSpPr>
          <p:cNvPr id="50203" name="Line 27"/>
          <p:cNvSpPr>
            <a:spLocks noChangeShapeType="1"/>
          </p:cNvSpPr>
          <p:nvPr/>
        </p:nvSpPr>
        <p:spPr bwMode="auto">
          <a:xfrm flipV="1">
            <a:off x="3059113" y="5013325"/>
            <a:ext cx="0" cy="647700"/>
          </a:xfrm>
          <a:prstGeom prst="line">
            <a:avLst/>
          </a:prstGeom>
          <a:noFill/>
          <a:ln w="9525">
            <a:solidFill>
              <a:schemeClr val="tx1"/>
            </a:solidFill>
            <a:round/>
            <a:headEnd/>
            <a:tailEnd type="triangle" w="med" len="med"/>
          </a:ln>
          <a:effectLst/>
        </p:spPr>
        <p:txBody>
          <a:bodyPr wrap="none" anchor="ctr"/>
          <a:lstStyle/>
          <a:p>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Espace réservé de la date 3"/>
          <p:cNvSpPr>
            <a:spLocks noGrp="1"/>
          </p:cNvSpPr>
          <p:nvPr>
            <p:ph type="dt" sz="half" idx="10"/>
          </p:nvPr>
        </p:nvSpPr>
        <p:spPr/>
        <p:txBody>
          <a:bodyPr/>
          <a:lstStyle/>
          <a:p>
            <a:fld id="{22D67D21-9891-4F55-B561-7447225FD1EB}" type="datetime1">
              <a:rPr lang="fr-FR"/>
              <a:pPr/>
              <a:t>22/11/2015</a:t>
            </a:fld>
            <a:endParaRPr lang="en-US"/>
          </a:p>
        </p:txBody>
      </p:sp>
      <p:sp>
        <p:nvSpPr>
          <p:cNvPr id="25" name="Espace réservé du pied de page 4"/>
          <p:cNvSpPr>
            <a:spLocks noGrp="1"/>
          </p:cNvSpPr>
          <p:nvPr>
            <p:ph type="ftr" sz="quarter" idx="11"/>
          </p:nvPr>
        </p:nvSpPr>
        <p:spPr/>
        <p:txBody>
          <a:bodyPr/>
          <a:lstStyle/>
          <a:p>
            <a:r>
              <a:rPr lang="en-US"/>
              <a:t>© Gérard Baglin, 1998-2008</a:t>
            </a:r>
          </a:p>
        </p:txBody>
      </p:sp>
      <p:sp>
        <p:nvSpPr>
          <p:cNvPr id="26" name="Espace réservé du numéro de diapositive 5"/>
          <p:cNvSpPr>
            <a:spLocks noGrp="1"/>
          </p:cNvSpPr>
          <p:nvPr>
            <p:ph type="sldNum" sz="quarter" idx="12"/>
          </p:nvPr>
        </p:nvSpPr>
        <p:spPr/>
        <p:txBody>
          <a:bodyPr/>
          <a:lstStyle/>
          <a:p>
            <a:fld id="{C3E73AAA-D5E1-45A8-A6E1-B57809A95565}" type="slidenum">
              <a:rPr lang="en-US"/>
              <a:pPr/>
              <a:t>32</a:t>
            </a:fld>
            <a:endParaRPr lang="en-US"/>
          </a:p>
        </p:txBody>
      </p:sp>
      <p:sp>
        <p:nvSpPr>
          <p:cNvPr id="41986" name="Rectangle 2"/>
          <p:cNvSpPr>
            <a:spLocks noGrp="1" noChangeArrowheads="1"/>
          </p:cNvSpPr>
          <p:nvPr>
            <p:ph type="title"/>
          </p:nvPr>
        </p:nvSpPr>
        <p:spPr>
          <a:noFill/>
          <a:ln/>
        </p:spPr>
        <p:txBody>
          <a:bodyPr lIns="90488" tIns="44450" rIns="90488" bIns="44450"/>
          <a:lstStyle/>
          <a:p>
            <a:r>
              <a:rPr lang="fr-FR"/>
              <a:t>Les décalages des besoins en ressources dans les PIC</a:t>
            </a:r>
          </a:p>
        </p:txBody>
      </p:sp>
      <p:sp>
        <p:nvSpPr>
          <p:cNvPr id="41987" name="Rectangle 3"/>
          <p:cNvSpPr>
            <a:spLocks noChangeArrowheads="1"/>
          </p:cNvSpPr>
          <p:nvPr/>
        </p:nvSpPr>
        <p:spPr bwMode="auto">
          <a:xfrm>
            <a:off x="1066800" y="1676400"/>
            <a:ext cx="7162800" cy="4114800"/>
          </a:xfrm>
          <a:prstGeom prst="rect">
            <a:avLst/>
          </a:prstGeom>
          <a:noFill/>
          <a:ln w="12700">
            <a:noFill/>
            <a:miter lim="800000"/>
            <a:headEnd/>
            <a:tailEnd/>
          </a:ln>
          <a:effectLst/>
        </p:spPr>
        <p:txBody>
          <a:bodyPr wrap="none" anchor="ctr"/>
          <a:lstStyle/>
          <a:p>
            <a:endParaRPr lang="fr-FR"/>
          </a:p>
        </p:txBody>
      </p:sp>
      <p:sp>
        <p:nvSpPr>
          <p:cNvPr id="41995" name="Rectangle 11"/>
          <p:cNvSpPr>
            <a:spLocks noChangeArrowheads="1"/>
          </p:cNvSpPr>
          <p:nvPr/>
        </p:nvSpPr>
        <p:spPr bwMode="auto">
          <a:xfrm>
            <a:off x="1066800" y="1611313"/>
            <a:ext cx="1905000" cy="349250"/>
          </a:xfrm>
          <a:prstGeom prst="rect">
            <a:avLst/>
          </a:prstGeom>
          <a:solidFill>
            <a:srgbClr val="FFFF00"/>
          </a:solidFill>
          <a:ln w="12700">
            <a:solidFill>
              <a:schemeClr val="tx1"/>
            </a:solidFill>
            <a:miter lim="800000"/>
            <a:headEnd/>
            <a:tailEnd/>
          </a:ln>
          <a:effectLst/>
        </p:spPr>
        <p:txBody>
          <a:bodyPr lIns="90488" tIns="44450" rIns="90488" bIns="44450">
            <a:spAutoFit/>
          </a:bodyPr>
          <a:lstStyle/>
          <a:p>
            <a:pPr algn="ctr">
              <a:lnSpc>
                <a:spcPct val="90000"/>
              </a:lnSpc>
            </a:pPr>
            <a:r>
              <a:rPr lang="en-US" b="1">
                <a:latin typeface="Arial" charset="0"/>
              </a:rPr>
              <a:t>Article </a:t>
            </a:r>
            <a:r>
              <a:rPr lang="fr-FR" b="1">
                <a:latin typeface="Arial" charset="0"/>
              </a:rPr>
              <a:t>Famille</a:t>
            </a:r>
            <a:endParaRPr lang="en-US" b="1">
              <a:latin typeface="Arial" charset="0"/>
            </a:endParaRPr>
          </a:p>
        </p:txBody>
      </p:sp>
      <p:sp>
        <p:nvSpPr>
          <p:cNvPr id="41996" name="Rectangle 12"/>
          <p:cNvSpPr>
            <a:spLocks noChangeArrowheads="1"/>
          </p:cNvSpPr>
          <p:nvPr/>
        </p:nvSpPr>
        <p:spPr bwMode="auto">
          <a:xfrm>
            <a:off x="381000" y="2449513"/>
            <a:ext cx="1038225" cy="293687"/>
          </a:xfrm>
          <a:prstGeom prst="rect">
            <a:avLst/>
          </a:prstGeom>
          <a:solidFill>
            <a:schemeClr val="accent1"/>
          </a:solidFill>
          <a:ln w="12700">
            <a:solidFill>
              <a:schemeClr val="tx1"/>
            </a:solidFill>
            <a:miter lim="800000"/>
            <a:headEnd/>
            <a:tailEnd/>
          </a:ln>
          <a:effectLst/>
        </p:spPr>
        <p:txBody>
          <a:bodyPr lIns="90488" tIns="44450" rIns="90488" bIns="44450">
            <a:spAutoFit/>
          </a:bodyPr>
          <a:lstStyle/>
          <a:p>
            <a:pPr algn="ctr">
              <a:lnSpc>
                <a:spcPct val="90000"/>
              </a:lnSpc>
            </a:pPr>
            <a:r>
              <a:rPr lang="en-US" sz="1400" b="1">
                <a:latin typeface="Arial" charset="0"/>
              </a:rPr>
              <a:t>R1</a:t>
            </a:r>
          </a:p>
        </p:txBody>
      </p:sp>
      <p:sp>
        <p:nvSpPr>
          <p:cNvPr id="41997" name="Rectangle 13"/>
          <p:cNvSpPr>
            <a:spLocks noChangeArrowheads="1"/>
          </p:cNvSpPr>
          <p:nvPr/>
        </p:nvSpPr>
        <p:spPr bwMode="auto">
          <a:xfrm>
            <a:off x="2819400" y="2449513"/>
            <a:ext cx="1066800" cy="293687"/>
          </a:xfrm>
          <a:prstGeom prst="rect">
            <a:avLst/>
          </a:prstGeom>
          <a:solidFill>
            <a:schemeClr val="accent1"/>
          </a:solidFill>
          <a:ln w="12700">
            <a:solidFill>
              <a:schemeClr val="tx1"/>
            </a:solidFill>
            <a:miter lim="800000"/>
            <a:headEnd/>
            <a:tailEnd/>
          </a:ln>
          <a:effectLst/>
        </p:spPr>
        <p:txBody>
          <a:bodyPr lIns="90488" tIns="44450" rIns="90488" bIns="44450">
            <a:spAutoFit/>
          </a:bodyPr>
          <a:lstStyle/>
          <a:p>
            <a:pPr algn="ctr">
              <a:lnSpc>
                <a:spcPct val="90000"/>
              </a:lnSpc>
            </a:pPr>
            <a:r>
              <a:rPr lang="en-US" sz="1400" b="1">
                <a:latin typeface="Arial" charset="0"/>
              </a:rPr>
              <a:t>R2</a:t>
            </a:r>
          </a:p>
        </p:txBody>
      </p:sp>
      <p:sp>
        <p:nvSpPr>
          <p:cNvPr id="41989" name="Freeform 5"/>
          <p:cNvSpPr>
            <a:spLocks/>
          </p:cNvSpPr>
          <p:nvPr/>
        </p:nvSpPr>
        <p:spPr bwMode="auto">
          <a:xfrm>
            <a:off x="755650" y="4410075"/>
            <a:ext cx="2363788" cy="1144588"/>
          </a:xfrm>
          <a:custGeom>
            <a:avLst/>
            <a:gdLst/>
            <a:ahLst/>
            <a:cxnLst>
              <a:cxn ang="0">
                <a:pos x="48" y="0"/>
              </a:cxn>
              <a:cxn ang="0">
                <a:pos x="816" y="0"/>
              </a:cxn>
              <a:cxn ang="0">
                <a:pos x="816" y="336"/>
              </a:cxn>
              <a:cxn ang="0">
                <a:pos x="1488" y="336"/>
              </a:cxn>
              <a:cxn ang="0">
                <a:pos x="816" y="336"/>
              </a:cxn>
              <a:cxn ang="0">
                <a:pos x="816" y="720"/>
              </a:cxn>
              <a:cxn ang="0">
                <a:pos x="0" y="720"/>
              </a:cxn>
            </a:cxnLst>
            <a:rect l="0" t="0" r="r" b="b"/>
            <a:pathLst>
              <a:path w="1489" h="721">
                <a:moveTo>
                  <a:pt x="48" y="0"/>
                </a:moveTo>
                <a:lnTo>
                  <a:pt x="816" y="0"/>
                </a:lnTo>
                <a:lnTo>
                  <a:pt x="816" y="336"/>
                </a:lnTo>
                <a:lnTo>
                  <a:pt x="1488" y="336"/>
                </a:lnTo>
                <a:lnTo>
                  <a:pt x="816" y="336"/>
                </a:lnTo>
                <a:lnTo>
                  <a:pt x="816" y="720"/>
                </a:lnTo>
                <a:lnTo>
                  <a:pt x="0" y="720"/>
                </a:lnTo>
              </a:path>
            </a:pathLst>
          </a:custGeom>
          <a:noFill/>
          <a:ln w="12700" cap="rnd" cmpd="sng">
            <a:solidFill>
              <a:schemeClr val="tx1"/>
            </a:solidFill>
            <a:prstDash val="solid"/>
            <a:round/>
            <a:headEnd type="none" w="med" len="med"/>
            <a:tailEnd type="none" w="med" len="med"/>
          </a:ln>
          <a:effectLst/>
        </p:spPr>
        <p:txBody>
          <a:bodyPr/>
          <a:lstStyle/>
          <a:p>
            <a:endParaRPr lang="fr-FR"/>
          </a:p>
        </p:txBody>
      </p:sp>
      <p:sp>
        <p:nvSpPr>
          <p:cNvPr id="41990" name="Line 6"/>
          <p:cNvSpPr>
            <a:spLocks noChangeShapeType="1"/>
          </p:cNvSpPr>
          <p:nvPr/>
        </p:nvSpPr>
        <p:spPr bwMode="auto">
          <a:xfrm>
            <a:off x="685800" y="5791200"/>
            <a:ext cx="3657600"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41988" name="Oval 4"/>
          <p:cNvSpPr>
            <a:spLocks noChangeArrowheads="1"/>
          </p:cNvSpPr>
          <p:nvPr/>
        </p:nvSpPr>
        <p:spPr bwMode="auto">
          <a:xfrm>
            <a:off x="6477000" y="4379913"/>
            <a:ext cx="711200" cy="558800"/>
          </a:xfrm>
          <a:prstGeom prst="ellipse">
            <a:avLst/>
          </a:prstGeom>
          <a:noFill/>
          <a:ln w="50800">
            <a:solidFill>
              <a:srgbClr val="FF3300"/>
            </a:solidFill>
            <a:round/>
            <a:headEnd/>
            <a:tailEnd/>
          </a:ln>
          <a:effectLst/>
        </p:spPr>
        <p:txBody>
          <a:bodyPr wrap="none" anchor="ctr"/>
          <a:lstStyle/>
          <a:p>
            <a:endParaRPr lang="fr-FR"/>
          </a:p>
        </p:txBody>
      </p:sp>
      <p:sp>
        <p:nvSpPr>
          <p:cNvPr id="41991" name="Line 7"/>
          <p:cNvSpPr>
            <a:spLocks noChangeShapeType="1"/>
          </p:cNvSpPr>
          <p:nvPr/>
        </p:nvSpPr>
        <p:spPr bwMode="auto">
          <a:xfrm>
            <a:off x="5486400" y="5791200"/>
            <a:ext cx="3352800"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41992" name="Rectangle 8"/>
          <p:cNvSpPr>
            <a:spLocks noChangeArrowheads="1"/>
          </p:cNvSpPr>
          <p:nvPr/>
        </p:nvSpPr>
        <p:spPr bwMode="auto">
          <a:xfrm>
            <a:off x="6811963" y="5902325"/>
            <a:ext cx="854075" cy="336550"/>
          </a:xfrm>
          <a:prstGeom prst="rect">
            <a:avLst/>
          </a:prstGeom>
          <a:noFill/>
          <a:ln w="12700">
            <a:noFill/>
            <a:miter lim="800000"/>
            <a:headEnd/>
            <a:tailEnd/>
          </a:ln>
          <a:effectLst/>
        </p:spPr>
        <p:txBody>
          <a:bodyPr wrap="none" lIns="90488" tIns="44450" rIns="90488" bIns="44450">
            <a:spAutoFit/>
          </a:bodyPr>
          <a:lstStyle/>
          <a:p>
            <a:pPr algn="ctr">
              <a:lnSpc>
                <a:spcPct val="90000"/>
              </a:lnSpc>
            </a:pPr>
            <a:r>
              <a:rPr lang="en-US" b="1">
                <a:latin typeface="Arial" charset="0"/>
              </a:rPr>
              <a:t>temps</a:t>
            </a:r>
          </a:p>
        </p:txBody>
      </p:sp>
      <p:sp>
        <p:nvSpPr>
          <p:cNvPr id="41993" name="Freeform 9"/>
          <p:cNvSpPr>
            <a:spLocks/>
          </p:cNvSpPr>
          <p:nvPr/>
        </p:nvSpPr>
        <p:spPr bwMode="auto">
          <a:xfrm>
            <a:off x="5334000" y="4075113"/>
            <a:ext cx="2592388" cy="611187"/>
          </a:xfrm>
          <a:custGeom>
            <a:avLst/>
            <a:gdLst/>
            <a:ahLst/>
            <a:cxnLst>
              <a:cxn ang="0">
                <a:pos x="0" y="0"/>
              </a:cxn>
              <a:cxn ang="0">
                <a:pos x="816" y="0"/>
              </a:cxn>
              <a:cxn ang="0">
                <a:pos x="816" y="384"/>
              </a:cxn>
              <a:cxn ang="0">
                <a:pos x="1632" y="384"/>
              </a:cxn>
            </a:cxnLst>
            <a:rect l="0" t="0" r="r" b="b"/>
            <a:pathLst>
              <a:path w="1633" h="385">
                <a:moveTo>
                  <a:pt x="0" y="0"/>
                </a:moveTo>
                <a:lnTo>
                  <a:pt x="816" y="0"/>
                </a:lnTo>
                <a:lnTo>
                  <a:pt x="816" y="384"/>
                </a:lnTo>
                <a:lnTo>
                  <a:pt x="1632" y="384"/>
                </a:lnTo>
              </a:path>
            </a:pathLst>
          </a:custGeom>
          <a:noFill/>
          <a:ln w="12700" cap="rnd" cmpd="sng">
            <a:solidFill>
              <a:schemeClr val="tx1"/>
            </a:solidFill>
            <a:prstDash val="solid"/>
            <a:round/>
            <a:headEnd type="none" w="med" len="med"/>
            <a:tailEnd type="none" w="med" len="med"/>
          </a:ln>
          <a:effectLst/>
        </p:spPr>
        <p:txBody>
          <a:bodyPr/>
          <a:lstStyle/>
          <a:p>
            <a:endParaRPr lang="fr-FR"/>
          </a:p>
        </p:txBody>
      </p:sp>
      <p:sp>
        <p:nvSpPr>
          <p:cNvPr id="42001" name="Freeform 17"/>
          <p:cNvSpPr>
            <a:spLocks/>
          </p:cNvSpPr>
          <p:nvPr/>
        </p:nvSpPr>
        <p:spPr bwMode="auto">
          <a:xfrm>
            <a:off x="5791200" y="4684713"/>
            <a:ext cx="1144588" cy="534987"/>
          </a:xfrm>
          <a:custGeom>
            <a:avLst/>
            <a:gdLst/>
            <a:ahLst/>
            <a:cxnLst>
              <a:cxn ang="0">
                <a:pos x="0" y="336"/>
              </a:cxn>
              <a:cxn ang="0">
                <a:pos x="720" y="336"/>
              </a:cxn>
              <a:cxn ang="0">
                <a:pos x="720" y="0"/>
              </a:cxn>
            </a:cxnLst>
            <a:rect l="0" t="0" r="r" b="b"/>
            <a:pathLst>
              <a:path w="721" h="337">
                <a:moveTo>
                  <a:pt x="0" y="336"/>
                </a:moveTo>
                <a:lnTo>
                  <a:pt x="720" y="336"/>
                </a:lnTo>
                <a:lnTo>
                  <a:pt x="720" y="0"/>
                </a:lnTo>
              </a:path>
            </a:pathLst>
          </a:custGeom>
          <a:noFill/>
          <a:ln w="12700" cap="rnd" cmpd="sng">
            <a:solidFill>
              <a:schemeClr val="tx1"/>
            </a:solidFill>
            <a:prstDash val="solid"/>
            <a:round/>
            <a:headEnd type="none" w="med" len="med"/>
            <a:tailEnd type="none" w="med" len="med"/>
          </a:ln>
          <a:effectLst/>
        </p:spPr>
        <p:txBody>
          <a:bodyPr/>
          <a:lstStyle/>
          <a:p>
            <a:endParaRPr lang="fr-FR"/>
          </a:p>
        </p:txBody>
      </p:sp>
      <p:cxnSp>
        <p:nvCxnSpPr>
          <p:cNvPr id="42010" name="AutoShape 26"/>
          <p:cNvCxnSpPr>
            <a:cxnSpLocks noChangeShapeType="1"/>
            <a:stCxn id="41995" idx="2"/>
            <a:endCxn id="41996" idx="0"/>
          </p:cNvCxnSpPr>
          <p:nvPr/>
        </p:nvCxnSpPr>
        <p:spPr bwMode="auto">
          <a:xfrm rot="5400000">
            <a:off x="1215232" y="1645444"/>
            <a:ext cx="488950" cy="1119187"/>
          </a:xfrm>
          <a:prstGeom prst="bentConnector3">
            <a:avLst>
              <a:gd name="adj1" fmla="val 50000"/>
            </a:avLst>
          </a:prstGeom>
          <a:noFill/>
          <a:ln w="9525">
            <a:solidFill>
              <a:schemeClr val="tx1"/>
            </a:solidFill>
            <a:miter lim="800000"/>
            <a:headEnd/>
            <a:tailEnd type="triangle" w="med" len="med"/>
          </a:ln>
          <a:effectLst/>
        </p:spPr>
      </p:cxnSp>
      <p:cxnSp>
        <p:nvCxnSpPr>
          <p:cNvPr id="42011" name="AutoShape 27"/>
          <p:cNvCxnSpPr>
            <a:cxnSpLocks noChangeShapeType="1"/>
            <a:stCxn id="41995" idx="2"/>
            <a:endCxn id="41997" idx="0"/>
          </p:cNvCxnSpPr>
          <p:nvPr/>
        </p:nvCxnSpPr>
        <p:spPr bwMode="auto">
          <a:xfrm rot="16200000" flipH="1">
            <a:off x="2441575" y="1538288"/>
            <a:ext cx="488950" cy="1333500"/>
          </a:xfrm>
          <a:prstGeom prst="bentConnector3">
            <a:avLst>
              <a:gd name="adj1" fmla="val 50000"/>
            </a:avLst>
          </a:prstGeom>
          <a:noFill/>
          <a:ln w="9525">
            <a:solidFill>
              <a:schemeClr val="tx1"/>
            </a:solidFill>
            <a:miter lim="800000"/>
            <a:headEnd/>
            <a:tailEnd type="triangle" w="med" len="med"/>
          </a:ln>
          <a:effectLst/>
        </p:spPr>
      </p:cxnSp>
      <p:sp>
        <p:nvSpPr>
          <p:cNvPr id="42012" name="Rectangle 28"/>
          <p:cNvSpPr>
            <a:spLocks noChangeArrowheads="1"/>
          </p:cNvSpPr>
          <p:nvPr/>
        </p:nvSpPr>
        <p:spPr bwMode="auto">
          <a:xfrm>
            <a:off x="3124200" y="4648200"/>
            <a:ext cx="1219200" cy="596900"/>
          </a:xfrm>
          <a:prstGeom prst="rect">
            <a:avLst/>
          </a:prstGeom>
          <a:solidFill>
            <a:srgbClr val="FFFF00"/>
          </a:solidFill>
          <a:ln w="12700">
            <a:solidFill>
              <a:schemeClr val="tx1"/>
            </a:solidFill>
            <a:miter lim="800000"/>
            <a:headEnd/>
            <a:tailEnd/>
          </a:ln>
          <a:effectLst/>
        </p:spPr>
        <p:txBody>
          <a:bodyPr lIns="90488" tIns="44450" rIns="90488" bIns="44450">
            <a:spAutoFit/>
          </a:bodyPr>
          <a:lstStyle/>
          <a:p>
            <a:pPr algn="ctr">
              <a:lnSpc>
                <a:spcPct val="90000"/>
              </a:lnSpc>
            </a:pPr>
            <a:r>
              <a:rPr lang="en-US" b="1">
                <a:latin typeface="Arial" charset="0"/>
              </a:rPr>
              <a:t>Article </a:t>
            </a:r>
            <a:r>
              <a:rPr lang="fr-FR" b="1">
                <a:latin typeface="Arial" charset="0"/>
              </a:rPr>
              <a:t>Famille</a:t>
            </a:r>
            <a:endParaRPr lang="en-US" b="1">
              <a:latin typeface="Arial" charset="0"/>
            </a:endParaRPr>
          </a:p>
        </p:txBody>
      </p:sp>
      <p:sp>
        <p:nvSpPr>
          <p:cNvPr id="42013" name="Rectangle 29"/>
          <p:cNvSpPr>
            <a:spLocks noChangeArrowheads="1"/>
          </p:cNvSpPr>
          <p:nvPr/>
        </p:nvSpPr>
        <p:spPr bwMode="auto">
          <a:xfrm>
            <a:off x="7620000" y="4419600"/>
            <a:ext cx="1219200" cy="596900"/>
          </a:xfrm>
          <a:prstGeom prst="rect">
            <a:avLst/>
          </a:prstGeom>
          <a:solidFill>
            <a:srgbClr val="FFFF00"/>
          </a:solidFill>
          <a:ln w="12700">
            <a:solidFill>
              <a:schemeClr val="tx1"/>
            </a:solidFill>
            <a:miter lim="800000"/>
            <a:headEnd/>
            <a:tailEnd/>
          </a:ln>
          <a:effectLst/>
        </p:spPr>
        <p:txBody>
          <a:bodyPr lIns="90488" tIns="44450" rIns="90488" bIns="44450">
            <a:spAutoFit/>
          </a:bodyPr>
          <a:lstStyle/>
          <a:p>
            <a:pPr algn="ctr">
              <a:lnSpc>
                <a:spcPct val="90000"/>
              </a:lnSpc>
            </a:pPr>
            <a:r>
              <a:rPr lang="en-US" b="1">
                <a:latin typeface="Arial" charset="0"/>
              </a:rPr>
              <a:t>Article </a:t>
            </a:r>
            <a:r>
              <a:rPr lang="fr-FR" b="1">
                <a:latin typeface="Arial" charset="0"/>
              </a:rPr>
              <a:t>Famille</a:t>
            </a:r>
            <a:endParaRPr lang="en-US" b="1">
              <a:latin typeface="Arial" charset="0"/>
            </a:endParaRPr>
          </a:p>
        </p:txBody>
      </p:sp>
      <p:sp>
        <p:nvSpPr>
          <p:cNvPr id="42014" name="Rectangle 30"/>
          <p:cNvSpPr>
            <a:spLocks noChangeArrowheads="1"/>
          </p:cNvSpPr>
          <p:nvPr/>
        </p:nvSpPr>
        <p:spPr bwMode="auto">
          <a:xfrm>
            <a:off x="1447800" y="3962400"/>
            <a:ext cx="1038225" cy="293688"/>
          </a:xfrm>
          <a:prstGeom prst="rect">
            <a:avLst/>
          </a:prstGeom>
          <a:solidFill>
            <a:schemeClr val="accent1"/>
          </a:solidFill>
          <a:ln w="12700">
            <a:solidFill>
              <a:schemeClr val="tx1"/>
            </a:solidFill>
            <a:miter lim="800000"/>
            <a:headEnd/>
            <a:tailEnd/>
          </a:ln>
          <a:effectLst/>
        </p:spPr>
        <p:txBody>
          <a:bodyPr lIns="90488" tIns="44450" rIns="90488" bIns="44450">
            <a:spAutoFit/>
          </a:bodyPr>
          <a:lstStyle/>
          <a:p>
            <a:pPr algn="ctr">
              <a:lnSpc>
                <a:spcPct val="90000"/>
              </a:lnSpc>
            </a:pPr>
            <a:r>
              <a:rPr lang="en-US" sz="1400" b="1">
                <a:latin typeface="Arial" charset="0"/>
              </a:rPr>
              <a:t>R1</a:t>
            </a:r>
          </a:p>
        </p:txBody>
      </p:sp>
      <p:sp>
        <p:nvSpPr>
          <p:cNvPr id="42015" name="Rectangle 31"/>
          <p:cNvSpPr>
            <a:spLocks noChangeArrowheads="1"/>
          </p:cNvSpPr>
          <p:nvPr/>
        </p:nvSpPr>
        <p:spPr bwMode="auto">
          <a:xfrm>
            <a:off x="5943600" y="3581400"/>
            <a:ext cx="1038225" cy="293688"/>
          </a:xfrm>
          <a:prstGeom prst="rect">
            <a:avLst/>
          </a:prstGeom>
          <a:solidFill>
            <a:schemeClr val="accent1"/>
          </a:solidFill>
          <a:ln w="12700">
            <a:solidFill>
              <a:schemeClr val="tx1"/>
            </a:solidFill>
            <a:miter lim="800000"/>
            <a:headEnd/>
            <a:tailEnd/>
          </a:ln>
          <a:effectLst/>
        </p:spPr>
        <p:txBody>
          <a:bodyPr lIns="90488" tIns="44450" rIns="90488" bIns="44450">
            <a:spAutoFit/>
          </a:bodyPr>
          <a:lstStyle/>
          <a:p>
            <a:pPr algn="ctr">
              <a:lnSpc>
                <a:spcPct val="90000"/>
              </a:lnSpc>
            </a:pPr>
            <a:r>
              <a:rPr lang="en-US" sz="1400" b="1">
                <a:latin typeface="Arial" charset="0"/>
              </a:rPr>
              <a:t>R1</a:t>
            </a:r>
          </a:p>
        </p:txBody>
      </p:sp>
      <p:sp>
        <p:nvSpPr>
          <p:cNvPr id="42016" name="Rectangle 32"/>
          <p:cNvSpPr>
            <a:spLocks noChangeArrowheads="1"/>
          </p:cNvSpPr>
          <p:nvPr/>
        </p:nvSpPr>
        <p:spPr bwMode="auto">
          <a:xfrm>
            <a:off x="5867400" y="5257800"/>
            <a:ext cx="1066800" cy="293688"/>
          </a:xfrm>
          <a:prstGeom prst="rect">
            <a:avLst/>
          </a:prstGeom>
          <a:solidFill>
            <a:schemeClr val="accent1"/>
          </a:solidFill>
          <a:ln w="12700">
            <a:solidFill>
              <a:schemeClr val="tx1"/>
            </a:solidFill>
            <a:miter lim="800000"/>
            <a:headEnd/>
            <a:tailEnd/>
          </a:ln>
          <a:effectLst/>
        </p:spPr>
        <p:txBody>
          <a:bodyPr lIns="90488" tIns="44450" rIns="90488" bIns="44450">
            <a:spAutoFit/>
          </a:bodyPr>
          <a:lstStyle/>
          <a:p>
            <a:pPr algn="ctr">
              <a:lnSpc>
                <a:spcPct val="90000"/>
              </a:lnSpc>
            </a:pPr>
            <a:r>
              <a:rPr lang="en-US" sz="1400" b="1">
                <a:latin typeface="Arial" charset="0"/>
              </a:rPr>
              <a:t>R2</a:t>
            </a:r>
          </a:p>
        </p:txBody>
      </p:sp>
      <p:sp>
        <p:nvSpPr>
          <p:cNvPr id="42017" name="Rectangle 33"/>
          <p:cNvSpPr>
            <a:spLocks noChangeArrowheads="1"/>
          </p:cNvSpPr>
          <p:nvPr/>
        </p:nvSpPr>
        <p:spPr bwMode="auto">
          <a:xfrm>
            <a:off x="914400" y="5181600"/>
            <a:ext cx="1066800" cy="293688"/>
          </a:xfrm>
          <a:prstGeom prst="rect">
            <a:avLst/>
          </a:prstGeom>
          <a:solidFill>
            <a:schemeClr val="accent1"/>
          </a:solidFill>
          <a:ln w="12700">
            <a:solidFill>
              <a:schemeClr val="tx1"/>
            </a:solidFill>
            <a:miter lim="800000"/>
            <a:headEnd/>
            <a:tailEnd/>
          </a:ln>
          <a:effectLst/>
        </p:spPr>
        <p:txBody>
          <a:bodyPr lIns="90488" tIns="44450" rIns="90488" bIns="44450">
            <a:spAutoFit/>
          </a:bodyPr>
          <a:lstStyle/>
          <a:p>
            <a:pPr algn="ctr">
              <a:lnSpc>
                <a:spcPct val="90000"/>
              </a:lnSpc>
            </a:pPr>
            <a:r>
              <a:rPr lang="en-US" sz="1400" b="1">
                <a:latin typeface="Arial" charset="0"/>
              </a:rPr>
              <a:t>R2</a:t>
            </a:r>
          </a:p>
        </p:txBody>
      </p:sp>
      <p:sp>
        <p:nvSpPr>
          <p:cNvPr id="42018" name="Text Box 34"/>
          <p:cNvSpPr txBox="1">
            <a:spLocks noChangeArrowheads="1"/>
          </p:cNvSpPr>
          <p:nvPr/>
        </p:nvSpPr>
        <p:spPr bwMode="auto">
          <a:xfrm>
            <a:off x="4419600" y="1752600"/>
            <a:ext cx="4572000" cy="1616075"/>
          </a:xfrm>
          <a:prstGeom prst="rect">
            <a:avLst/>
          </a:prstGeom>
          <a:noFill/>
          <a:ln w="9525">
            <a:noFill/>
            <a:miter lim="800000"/>
            <a:headEnd/>
            <a:tailEnd/>
          </a:ln>
          <a:effectLst/>
        </p:spPr>
        <p:txBody>
          <a:bodyPr>
            <a:spAutoFit/>
          </a:bodyPr>
          <a:lstStyle/>
          <a:p>
            <a:r>
              <a:rPr lang="fr-FR" sz="2000"/>
              <a:t>On spécifie la</a:t>
            </a:r>
            <a:r>
              <a:rPr lang="fr-FR" sz="2000">
                <a:solidFill>
                  <a:schemeClr val="bg1"/>
                </a:solidFill>
              </a:rPr>
              <a:t> </a:t>
            </a:r>
            <a:r>
              <a:rPr lang="fr-FR" sz="2000">
                <a:solidFill>
                  <a:srgbClr val="339933"/>
                </a:solidFill>
              </a:rPr>
              <a:t>date de consommation</a:t>
            </a:r>
            <a:r>
              <a:rPr lang="fr-FR" sz="2000">
                <a:solidFill>
                  <a:schemeClr val="bg1"/>
                </a:solidFill>
              </a:rPr>
              <a:t> </a:t>
            </a:r>
            <a:r>
              <a:rPr lang="fr-FR" sz="2000"/>
              <a:t>de ressource par rapport à la</a:t>
            </a:r>
            <a:r>
              <a:rPr lang="fr-FR" sz="2000">
                <a:solidFill>
                  <a:schemeClr val="bg1"/>
                </a:solidFill>
              </a:rPr>
              <a:t> </a:t>
            </a:r>
            <a:r>
              <a:rPr lang="fr-FR" sz="2000">
                <a:solidFill>
                  <a:srgbClr val="339933"/>
                </a:solidFill>
              </a:rPr>
              <a:t>date de besoin</a:t>
            </a:r>
            <a:r>
              <a:rPr lang="fr-FR" sz="2000">
                <a:solidFill>
                  <a:schemeClr val="bg1"/>
                </a:solidFill>
              </a:rPr>
              <a:t> </a:t>
            </a:r>
            <a:r>
              <a:rPr lang="fr-FR" sz="2000"/>
              <a:t>du produit Famille</a:t>
            </a:r>
          </a:p>
          <a:p>
            <a:r>
              <a:rPr lang="fr-FR" sz="2000"/>
              <a:t>par le décalage dans le lien (en jours)</a:t>
            </a:r>
          </a:p>
          <a:p>
            <a:r>
              <a:rPr lang="fr-FR" sz="2000"/>
              <a:t>Peut être positif ou négatif</a:t>
            </a:r>
          </a:p>
        </p:txBody>
      </p:sp>
      <p:sp>
        <p:nvSpPr>
          <p:cNvPr id="42019" name="Text Box 35"/>
          <p:cNvSpPr txBox="1">
            <a:spLocks noChangeArrowheads="1"/>
          </p:cNvSpPr>
          <p:nvPr/>
        </p:nvSpPr>
        <p:spPr bwMode="auto">
          <a:xfrm>
            <a:off x="7146925" y="3917950"/>
            <a:ext cx="1106488" cy="366713"/>
          </a:xfrm>
          <a:prstGeom prst="rect">
            <a:avLst/>
          </a:prstGeom>
          <a:noFill/>
          <a:ln w="9525">
            <a:noFill/>
            <a:miter lim="800000"/>
            <a:headEnd/>
            <a:tailEnd/>
          </a:ln>
          <a:effectLst/>
        </p:spPr>
        <p:txBody>
          <a:bodyPr wrap="none">
            <a:spAutoFit/>
          </a:bodyPr>
          <a:lstStyle/>
          <a:p>
            <a:r>
              <a:rPr lang="fr-FR">
                <a:solidFill>
                  <a:srgbClr val="FF3300"/>
                </a:solidFill>
              </a:rPr>
              <a:t>Décalage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fld id="{05A3FB4B-88B3-49EF-9BDC-DCDB644CB0CA}" type="datetime1">
              <a:rPr lang="fr-FR"/>
              <a:pPr/>
              <a:t>22/11/2015</a:t>
            </a:fld>
            <a:endParaRPr lang="en-US"/>
          </a:p>
        </p:txBody>
      </p:sp>
      <p:sp>
        <p:nvSpPr>
          <p:cNvPr id="7" name="Espace réservé du pied de page 4"/>
          <p:cNvSpPr>
            <a:spLocks noGrp="1"/>
          </p:cNvSpPr>
          <p:nvPr>
            <p:ph type="ftr" sz="quarter" idx="11"/>
          </p:nvPr>
        </p:nvSpPr>
        <p:spPr/>
        <p:txBody>
          <a:bodyPr/>
          <a:lstStyle/>
          <a:p>
            <a:r>
              <a:rPr lang="en-US"/>
              <a:t>© Gérard Baglin, 1998-2008</a:t>
            </a:r>
          </a:p>
        </p:txBody>
      </p:sp>
      <p:sp>
        <p:nvSpPr>
          <p:cNvPr id="8" name="Espace réservé du numéro de diapositive 5"/>
          <p:cNvSpPr>
            <a:spLocks noGrp="1"/>
          </p:cNvSpPr>
          <p:nvPr>
            <p:ph type="sldNum" sz="quarter" idx="12"/>
          </p:nvPr>
        </p:nvSpPr>
        <p:spPr/>
        <p:txBody>
          <a:bodyPr/>
          <a:lstStyle/>
          <a:p>
            <a:fld id="{7DA396CC-C7C8-47C9-A6DB-6CBB10166294}" type="slidenum">
              <a:rPr lang="en-US"/>
              <a:pPr/>
              <a:t>33</a:t>
            </a:fld>
            <a:endParaRPr lang="en-US"/>
          </a:p>
        </p:txBody>
      </p:sp>
      <p:graphicFrame>
        <p:nvGraphicFramePr>
          <p:cNvPr id="78857" name="Object 9"/>
          <p:cNvGraphicFramePr>
            <a:graphicFrameLocks noChangeAspect="1"/>
          </p:cNvGraphicFramePr>
          <p:nvPr>
            <p:ph idx="1"/>
          </p:nvPr>
        </p:nvGraphicFramePr>
        <p:xfrm>
          <a:off x="611188" y="1557338"/>
          <a:ext cx="5657850" cy="4645025"/>
        </p:xfrm>
        <a:graphic>
          <a:graphicData uri="http://schemas.openxmlformats.org/presentationml/2006/ole">
            <p:oleObj spid="_x0000_s78857" name="Paint Shop Pro Image" r:id="rId3" imgW="8068293" imgH="6624390" progId="PaintShopPro">
              <p:embed/>
            </p:oleObj>
          </a:graphicData>
        </a:graphic>
      </p:graphicFrame>
      <p:sp>
        <p:nvSpPr>
          <p:cNvPr id="78850" name="Rectangle 2"/>
          <p:cNvSpPr>
            <a:spLocks noGrp="1" noChangeArrowheads="1"/>
          </p:cNvSpPr>
          <p:nvPr>
            <p:ph type="title"/>
          </p:nvPr>
        </p:nvSpPr>
        <p:spPr/>
        <p:txBody>
          <a:bodyPr/>
          <a:lstStyle/>
          <a:p>
            <a:r>
              <a:rPr lang="fr-FR"/>
              <a:t>L’évaluation globale du PIC</a:t>
            </a:r>
          </a:p>
        </p:txBody>
      </p:sp>
      <p:sp>
        <p:nvSpPr>
          <p:cNvPr id="78852" name="Text Box 4"/>
          <p:cNvSpPr txBox="1">
            <a:spLocks noChangeArrowheads="1"/>
          </p:cNvSpPr>
          <p:nvPr/>
        </p:nvSpPr>
        <p:spPr bwMode="auto">
          <a:xfrm>
            <a:off x="6516688" y="1557338"/>
            <a:ext cx="2492375" cy="3441700"/>
          </a:xfrm>
          <a:prstGeom prst="rect">
            <a:avLst/>
          </a:prstGeom>
          <a:noFill/>
          <a:ln w="9525">
            <a:noFill/>
            <a:miter lim="800000"/>
            <a:headEnd/>
            <a:tailEnd/>
          </a:ln>
          <a:effectLst/>
        </p:spPr>
        <p:txBody>
          <a:bodyPr>
            <a:spAutoFit/>
          </a:bodyPr>
          <a:lstStyle/>
          <a:p>
            <a:r>
              <a:rPr lang="fr-FR" sz="2400"/>
              <a:t>Évolution</a:t>
            </a:r>
          </a:p>
          <a:p>
            <a:r>
              <a:rPr lang="fr-FR" sz="2400"/>
              <a:t>et coût</a:t>
            </a:r>
          </a:p>
          <a:p>
            <a:r>
              <a:rPr lang="fr-FR" sz="2400"/>
              <a:t>des stocks</a:t>
            </a:r>
          </a:p>
          <a:p>
            <a:r>
              <a:rPr lang="fr-FR" sz="2400"/>
              <a:t>prévisionnels</a:t>
            </a:r>
          </a:p>
          <a:p>
            <a:endParaRPr lang="fr-FR" sz="2400"/>
          </a:p>
          <a:p>
            <a:r>
              <a:rPr lang="fr-FR" sz="2000"/>
              <a:t>(entrer le </a:t>
            </a:r>
            <a:r>
              <a:rPr lang="fr-FR" sz="2000">
                <a:solidFill>
                  <a:srgbClr val="339933"/>
                </a:solidFill>
              </a:rPr>
              <a:t>taux de détention</a:t>
            </a:r>
            <a:r>
              <a:rPr lang="fr-FR" sz="2000"/>
              <a:t> des stocks dans la fenêtre </a:t>
            </a:r>
            <a:r>
              <a:rPr lang="fr-FR" sz="2000">
                <a:solidFill>
                  <a:srgbClr val="339933"/>
                </a:solidFill>
              </a:rPr>
              <a:t>Préférences</a:t>
            </a:r>
            <a:r>
              <a:rPr lang="fr-FR" sz="2000"/>
              <a:t>, onglet </a:t>
            </a:r>
            <a:r>
              <a:rPr lang="fr-FR" sz="2000">
                <a:solidFill>
                  <a:srgbClr val="339933"/>
                </a:solidFill>
              </a:rPr>
              <a:t>Coûts des stocks</a:t>
            </a:r>
            <a:r>
              <a:rPr lang="fr-FR" sz="2000"/>
              <a:t>)</a:t>
            </a:r>
            <a:endParaRPr lang="fr-FR" sz="2400"/>
          </a:p>
        </p:txBody>
      </p:sp>
      <p:sp>
        <p:nvSpPr>
          <p:cNvPr id="78858" name="Text Box 10"/>
          <p:cNvSpPr txBox="1">
            <a:spLocks noChangeArrowheads="1"/>
          </p:cNvSpPr>
          <p:nvPr/>
        </p:nvSpPr>
        <p:spPr bwMode="auto">
          <a:xfrm>
            <a:off x="592138" y="1139825"/>
            <a:ext cx="4592637"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Evaluation du PIC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E636227-AE80-4129-BF05-9ADE009E9CBA}"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257C8D4C-C182-4945-B8B6-C055E478458E}" type="slidenum">
              <a:rPr lang="en-US"/>
              <a:pPr/>
              <a:t>34</a:t>
            </a:fld>
            <a:endParaRPr lang="en-US"/>
          </a:p>
        </p:txBody>
      </p:sp>
      <p:sp>
        <p:nvSpPr>
          <p:cNvPr id="44034" name="Rectangle 2"/>
          <p:cNvSpPr>
            <a:spLocks noGrp="1" noChangeArrowheads="1"/>
          </p:cNvSpPr>
          <p:nvPr>
            <p:ph type="title"/>
          </p:nvPr>
        </p:nvSpPr>
        <p:spPr>
          <a:noFill/>
          <a:ln/>
        </p:spPr>
        <p:txBody>
          <a:bodyPr lIns="90488" tIns="44450" rIns="90488" bIns="44450"/>
          <a:lstStyle/>
          <a:p>
            <a:r>
              <a:rPr lang="fr-FR"/>
              <a:t>Calcul du PIC</a:t>
            </a:r>
          </a:p>
        </p:txBody>
      </p:sp>
      <p:sp>
        <p:nvSpPr>
          <p:cNvPr id="44035" name="Rectangle 3"/>
          <p:cNvSpPr>
            <a:spLocks noGrp="1" noChangeArrowheads="1"/>
          </p:cNvSpPr>
          <p:nvPr>
            <p:ph type="body" idx="1"/>
          </p:nvPr>
        </p:nvSpPr>
        <p:spPr>
          <a:xfrm>
            <a:off x="685800" y="1447800"/>
            <a:ext cx="7848600" cy="3657600"/>
          </a:xfrm>
          <a:noFill/>
          <a:ln/>
        </p:spPr>
        <p:txBody>
          <a:bodyPr lIns="90488" tIns="44450" rIns="90488" bIns="44450"/>
          <a:lstStyle/>
          <a:p>
            <a:r>
              <a:rPr lang="fr-FR"/>
              <a:t>Calcul des charges </a:t>
            </a:r>
          </a:p>
          <a:p>
            <a:pPr lvl="1"/>
            <a:r>
              <a:rPr lang="fr-FR"/>
              <a:t>à travers les nomenclatures ressources</a:t>
            </a:r>
          </a:p>
          <a:p>
            <a:pPr lvl="1"/>
            <a:r>
              <a:rPr lang="fr-FR"/>
              <a:t>sur chacune des ressources</a:t>
            </a:r>
          </a:p>
          <a:p>
            <a:r>
              <a:rPr lang="fr-FR"/>
              <a:t>Évaluation des équilibres</a:t>
            </a:r>
          </a:p>
          <a:p>
            <a:pPr lvl="1"/>
            <a:r>
              <a:rPr lang="fr-FR"/>
              <a:t>par période</a:t>
            </a:r>
          </a:p>
          <a:p>
            <a:pPr lvl="1"/>
            <a:r>
              <a:rPr lang="fr-FR"/>
              <a:t>en cumul</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fld id="{E8E7ABFB-77C0-4BED-8535-AE83314BD480}" type="datetime1">
              <a:rPr lang="fr-FR"/>
              <a:pPr/>
              <a:t>22/11/2015</a:t>
            </a:fld>
            <a:endParaRPr lang="en-US"/>
          </a:p>
        </p:txBody>
      </p:sp>
      <p:sp>
        <p:nvSpPr>
          <p:cNvPr id="6" name="Espace réservé du pied de page 4"/>
          <p:cNvSpPr>
            <a:spLocks noGrp="1"/>
          </p:cNvSpPr>
          <p:nvPr>
            <p:ph type="ftr" sz="quarter" idx="11"/>
          </p:nvPr>
        </p:nvSpPr>
        <p:spPr/>
        <p:txBody>
          <a:bodyPr/>
          <a:lstStyle/>
          <a:p>
            <a:r>
              <a:rPr lang="en-US"/>
              <a:t>© Gérard Baglin, 1998-2008</a:t>
            </a:r>
          </a:p>
        </p:txBody>
      </p:sp>
      <p:sp>
        <p:nvSpPr>
          <p:cNvPr id="7" name="Espace réservé du numéro de diapositive 5"/>
          <p:cNvSpPr>
            <a:spLocks noGrp="1"/>
          </p:cNvSpPr>
          <p:nvPr>
            <p:ph type="sldNum" sz="quarter" idx="12"/>
          </p:nvPr>
        </p:nvSpPr>
        <p:spPr/>
        <p:txBody>
          <a:bodyPr/>
          <a:lstStyle/>
          <a:p>
            <a:fld id="{DC269CCF-A1F3-40FE-9205-D088162A7985}" type="slidenum">
              <a:rPr lang="en-US"/>
              <a:pPr/>
              <a:t>35</a:t>
            </a:fld>
            <a:endParaRPr lang="en-US"/>
          </a:p>
        </p:txBody>
      </p:sp>
      <p:sp>
        <p:nvSpPr>
          <p:cNvPr id="79874" name="Rectangle 1026"/>
          <p:cNvSpPr>
            <a:spLocks noGrp="1" noChangeArrowheads="1"/>
          </p:cNvSpPr>
          <p:nvPr>
            <p:ph type="title"/>
          </p:nvPr>
        </p:nvSpPr>
        <p:spPr>
          <a:xfrm>
            <a:off x="228600" y="152400"/>
            <a:ext cx="8375650" cy="1143000"/>
          </a:xfrm>
        </p:spPr>
        <p:txBody>
          <a:bodyPr/>
          <a:lstStyle/>
          <a:p>
            <a:r>
              <a:rPr lang="fr-FR"/>
              <a:t>Analyse des charges par période</a:t>
            </a:r>
          </a:p>
        </p:txBody>
      </p:sp>
      <p:graphicFrame>
        <p:nvGraphicFramePr>
          <p:cNvPr id="79886" name="Object 1038"/>
          <p:cNvGraphicFramePr>
            <a:graphicFrameLocks noChangeAspect="1"/>
          </p:cNvGraphicFramePr>
          <p:nvPr>
            <p:ph idx="1"/>
          </p:nvPr>
        </p:nvGraphicFramePr>
        <p:xfrm>
          <a:off x="2051050" y="1700213"/>
          <a:ext cx="5657850" cy="4645025"/>
        </p:xfrm>
        <a:graphic>
          <a:graphicData uri="http://schemas.openxmlformats.org/presentationml/2006/ole">
            <p:oleObj spid="_x0000_s79886" name="Paint Shop Pro Image" r:id="rId3" imgW="8068293" imgH="6624390" progId="PaintShopPro">
              <p:embed/>
            </p:oleObj>
          </a:graphicData>
        </a:graphic>
      </p:graphicFrame>
      <p:sp>
        <p:nvSpPr>
          <p:cNvPr id="79887" name="Text Box 1039"/>
          <p:cNvSpPr txBox="1">
            <a:spLocks noChangeArrowheads="1"/>
          </p:cNvSpPr>
          <p:nvPr/>
        </p:nvSpPr>
        <p:spPr bwMode="auto">
          <a:xfrm>
            <a:off x="592138" y="1139825"/>
            <a:ext cx="6048375"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Profils de charge des ressources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p:txBody>
          <a:bodyPr/>
          <a:lstStyle/>
          <a:p>
            <a:fld id="{01E6D539-9177-4355-AF58-D204DC27A050}" type="datetime1">
              <a:rPr lang="fr-FR"/>
              <a:pPr/>
              <a:t>22/11/2015</a:t>
            </a:fld>
            <a:endParaRPr lang="en-US"/>
          </a:p>
        </p:txBody>
      </p:sp>
      <p:sp>
        <p:nvSpPr>
          <p:cNvPr id="8" name="Espace réservé du pied de page 4"/>
          <p:cNvSpPr>
            <a:spLocks noGrp="1"/>
          </p:cNvSpPr>
          <p:nvPr>
            <p:ph type="ftr" sz="quarter" idx="11"/>
          </p:nvPr>
        </p:nvSpPr>
        <p:spPr/>
        <p:txBody>
          <a:bodyPr/>
          <a:lstStyle/>
          <a:p>
            <a:r>
              <a:rPr lang="en-US"/>
              <a:t>© Gérard Baglin, 1998-2008</a:t>
            </a:r>
          </a:p>
        </p:txBody>
      </p:sp>
      <p:sp>
        <p:nvSpPr>
          <p:cNvPr id="9" name="Espace réservé du numéro de diapositive 5"/>
          <p:cNvSpPr>
            <a:spLocks noGrp="1"/>
          </p:cNvSpPr>
          <p:nvPr>
            <p:ph type="sldNum" sz="quarter" idx="12"/>
          </p:nvPr>
        </p:nvSpPr>
        <p:spPr/>
        <p:txBody>
          <a:bodyPr/>
          <a:lstStyle/>
          <a:p>
            <a:fld id="{DE2F6B58-A453-4EAC-BBD5-66E175386CFD}" type="slidenum">
              <a:rPr lang="en-US"/>
              <a:pPr/>
              <a:t>36</a:t>
            </a:fld>
            <a:endParaRPr lang="en-US"/>
          </a:p>
        </p:txBody>
      </p:sp>
      <p:graphicFrame>
        <p:nvGraphicFramePr>
          <p:cNvPr id="80907" name="Object 11"/>
          <p:cNvGraphicFramePr>
            <a:graphicFrameLocks noChangeAspect="1"/>
          </p:cNvGraphicFramePr>
          <p:nvPr>
            <p:ph idx="1"/>
          </p:nvPr>
        </p:nvGraphicFramePr>
        <p:xfrm>
          <a:off x="900113" y="1557338"/>
          <a:ext cx="5657850" cy="4645025"/>
        </p:xfrm>
        <a:graphic>
          <a:graphicData uri="http://schemas.openxmlformats.org/presentationml/2006/ole">
            <p:oleObj spid="_x0000_s80907" name="Paint Shop Pro Image" r:id="rId3" imgW="8068293" imgH="6624390" progId="PaintShopPro">
              <p:embed/>
            </p:oleObj>
          </a:graphicData>
        </a:graphic>
      </p:graphicFrame>
      <p:sp>
        <p:nvSpPr>
          <p:cNvPr id="80898" name="Rectangle 2"/>
          <p:cNvSpPr>
            <a:spLocks noGrp="1" noChangeArrowheads="1"/>
          </p:cNvSpPr>
          <p:nvPr>
            <p:ph type="title"/>
          </p:nvPr>
        </p:nvSpPr>
        <p:spPr>
          <a:xfrm>
            <a:off x="539750" y="115888"/>
            <a:ext cx="7821613" cy="1143000"/>
          </a:xfrm>
        </p:spPr>
        <p:txBody>
          <a:bodyPr/>
          <a:lstStyle/>
          <a:p>
            <a:r>
              <a:rPr lang="fr-FR"/>
              <a:t>Analyse des rapports charge / capacité</a:t>
            </a:r>
          </a:p>
        </p:txBody>
      </p:sp>
      <p:sp>
        <p:nvSpPr>
          <p:cNvPr id="80902" name="Oval 6"/>
          <p:cNvSpPr>
            <a:spLocks noChangeArrowheads="1"/>
          </p:cNvSpPr>
          <p:nvPr/>
        </p:nvSpPr>
        <p:spPr bwMode="auto">
          <a:xfrm>
            <a:off x="5410200" y="3725863"/>
            <a:ext cx="762000" cy="685800"/>
          </a:xfrm>
          <a:prstGeom prst="ellipse">
            <a:avLst/>
          </a:prstGeom>
          <a:noFill/>
          <a:ln w="38100">
            <a:solidFill>
              <a:srgbClr val="FF3300"/>
            </a:solidFill>
            <a:round/>
            <a:headEnd/>
            <a:tailEnd/>
          </a:ln>
          <a:effectLst/>
        </p:spPr>
        <p:txBody>
          <a:bodyPr wrap="none" anchor="ctr"/>
          <a:lstStyle/>
          <a:p>
            <a:pPr algn="ctr"/>
            <a:endParaRPr lang="fr-FR">
              <a:solidFill>
                <a:srgbClr val="FF3300"/>
              </a:solidFill>
            </a:endParaRPr>
          </a:p>
        </p:txBody>
      </p:sp>
      <p:sp>
        <p:nvSpPr>
          <p:cNvPr id="80903" name="Text Box 7"/>
          <p:cNvSpPr txBox="1">
            <a:spLocks noChangeArrowheads="1"/>
          </p:cNvSpPr>
          <p:nvPr/>
        </p:nvSpPr>
        <p:spPr bwMode="auto">
          <a:xfrm>
            <a:off x="6553200" y="3878263"/>
            <a:ext cx="1355725" cy="366712"/>
          </a:xfrm>
          <a:prstGeom prst="rect">
            <a:avLst/>
          </a:prstGeom>
          <a:noFill/>
          <a:ln w="9525">
            <a:noFill/>
            <a:miter lim="800000"/>
            <a:headEnd/>
            <a:tailEnd/>
          </a:ln>
          <a:effectLst/>
        </p:spPr>
        <p:txBody>
          <a:bodyPr wrap="none">
            <a:spAutoFit/>
          </a:bodyPr>
          <a:lstStyle/>
          <a:p>
            <a:r>
              <a:rPr lang="fr-FR" b="1">
                <a:solidFill>
                  <a:srgbClr val="FF3300"/>
                </a:solidFill>
              </a:rPr>
              <a:t>Surcharge</a:t>
            </a:r>
          </a:p>
        </p:txBody>
      </p:sp>
      <p:cxnSp>
        <p:nvCxnSpPr>
          <p:cNvPr id="80904" name="AutoShape 8"/>
          <p:cNvCxnSpPr>
            <a:cxnSpLocks noChangeShapeType="1"/>
            <a:stCxn id="80903" idx="1"/>
            <a:endCxn id="80902" idx="6"/>
          </p:cNvCxnSpPr>
          <p:nvPr/>
        </p:nvCxnSpPr>
        <p:spPr bwMode="auto">
          <a:xfrm flipH="1">
            <a:off x="6191250" y="4062413"/>
            <a:ext cx="361950" cy="6350"/>
          </a:xfrm>
          <a:prstGeom prst="straightConnector1">
            <a:avLst/>
          </a:prstGeom>
          <a:noFill/>
          <a:ln w="38100">
            <a:solidFill>
              <a:srgbClr val="FF3300"/>
            </a:solidFill>
            <a:round/>
            <a:headEnd/>
            <a:tailEnd type="triangle" w="med" len="med"/>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4C2CD53-F3E0-4C01-B699-365617A25BB0}"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768CFF62-D883-408B-A4B8-71D5EB1DCC93}" type="slidenum">
              <a:rPr lang="en-US"/>
              <a:pPr/>
              <a:t>37</a:t>
            </a:fld>
            <a:endParaRPr lang="en-US"/>
          </a:p>
        </p:txBody>
      </p:sp>
      <p:sp>
        <p:nvSpPr>
          <p:cNvPr id="110594" name="Rectangle 2"/>
          <p:cNvSpPr>
            <a:spLocks noGrp="1" noChangeArrowheads="1"/>
          </p:cNvSpPr>
          <p:nvPr>
            <p:ph type="title"/>
          </p:nvPr>
        </p:nvSpPr>
        <p:spPr/>
        <p:txBody>
          <a:bodyPr/>
          <a:lstStyle/>
          <a:p>
            <a:r>
              <a:rPr lang="fr-FR" sz="4000"/>
              <a:t>Ajustement des charges issues des articles Famille</a:t>
            </a:r>
          </a:p>
        </p:txBody>
      </p:sp>
      <p:sp>
        <p:nvSpPr>
          <p:cNvPr id="110595" name="Rectangle 3"/>
          <p:cNvSpPr>
            <a:spLocks noGrp="1" noChangeArrowheads="1"/>
          </p:cNvSpPr>
          <p:nvPr>
            <p:ph type="body" idx="1"/>
          </p:nvPr>
        </p:nvSpPr>
        <p:spPr/>
        <p:txBody>
          <a:bodyPr/>
          <a:lstStyle/>
          <a:p>
            <a:r>
              <a:rPr lang="fr-FR"/>
              <a:t>Utiliser la sous-traitance (si autorisée)</a:t>
            </a:r>
          </a:p>
          <a:p>
            <a:r>
              <a:rPr lang="fr-FR"/>
              <a:t>Planifier des retards de livraison</a:t>
            </a:r>
          </a:p>
          <a:p>
            <a:pPr lvl="1"/>
            <a:r>
              <a:rPr lang="fr-FR"/>
              <a:t>Ventes reportées</a:t>
            </a:r>
          </a:p>
          <a:p>
            <a:pPr lvl="1"/>
            <a:r>
              <a:rPr lang="fr-FR"/>
              <a:t>Ventes perdues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C8723CB-35B8-4F6B-9870-1B7D11E3C2AE}"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03DB31BD-18F4-4123-881B-8C7AA694FF0D}" type="slidenum">
              <a:rPr lang="en-US"/>
              <a:pPr/>
              <a:t>38</a:t>
            </a:fld>
            <a:endParaRPr lang="en-US"/>
          </a:p>
        </p:txBody>
      </p:sp>
      <p:sp>
        <p:nvSpPr>
          <p:cNvPr id="81922" name="Rectangle 2"/>
          <p:cNvSpPr>
            <a:spLocks noGrp="1" noChangeArrowheads="1"/>
          </p:cNvSpPr>
          <p:nvPr>
            <p:ph type="title"/>
          </p:nvPr>
        </p:nvSpPr>
        <p:spPr/>
        <p:txBody>
          <a:bodyPr/>
          <a:lstStyle/>
          <a:p>
            <a:r>
              <a:rPr lang="fr-FR" sz="4000"/>
              <a:t>Ajustement des capacités des ressources</a:t>
            </a:r>
          </a:p>
        </p:txBody>
      </p:sp>
      <p:sp>
        <p:nvSpPr>
          <p:cNvPr id="81923" name="Rectangle 3"/>
          <p:cNvSpPr>
            <a:spLocks noGrp="1" noChangeArrowheads="1"/>
          </p:cNvSpPr>
          <p:nvPr>
            <p:ph type="body" idx="1"/>
          </p:nvPr>
        </p:nvSpPr>
        <p:spPr/>
        <p:txBody>
          <a:bodyPr/>
          <a:lstStyle/>
          <a:p>
            <a:r>
              <a:rPr lang="fr-FR"/>
              <a:t>Changement de calendrier</a:t>
            </a:r>
          </a:p>
          <a:p>
            <a:pPr lvl="1"/>
            <a:r>
              <a:rPr lang="fr-FR"/>
              <a:t>par exemple, passage en deux équipes</a:t>
            </a:r>
          </a:p>
          <a:p>
            <a:r>
              <a:rPr lang="fr-FR"/>
              <a:t>Modification des coefficients de capacité</a:t>
            </a:r>
          </a:p>
          <a:p>
            <a:r>
              <a:rPr lang="fr-FR"/>
              <a:t>Utiliser les dépassements de capacité</a:t>
            </a:r>
          </a:p>
          <a:p>
            <a:pPr lvl="1"/>
            <a:r>
              <a:rPr lang="fr-FR"/>
              <a:t>Heures supplémentaires par exemple</a:t>
            </a:r>
          </a:p>
          <a:p>
            <a:r>
              <a:rPr lang="fr-FR"/>
              <a:t>En respectant les contraintes imposées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fld id="{68AD7E0E-BFB4-40A6-9053-B6EC06E41211}" type="datetime1">
              <a:rPr lang="fr-FR"/>
              <a:pPr/>
              <a:t>22/11/2015</a:t>
            </a:fld>
            <a:endParaRPr lang="en-US"/>
          </a:p>
        </p:txBody>
      </p:sp>
      <p:sp>
        <p:nvSpPr>
          <p:cNvPr id="7" name="Espace réservé du pied de page 4"/>
          <p:cNvSpPr>
            <a:spLocks noGrp="1"/>
          </p:cNvSpPr>
          <p:nvPr>
            <p:ph type="ftr" sz="quarter" idx="11"/>
          </p:nvPr>
        </p:nvSpPr>
        <p:spPr/>
        <p:txBody>
          <a:bodyPr/>
          <a:lstStyle/>
          <a:p>
            <a:r>
              <a:rPr lang="en-US"/>
              <a:t>© Gérard Baglin, 1998-2008</a:t>
            </a:r>
          </a:p>
        </p:txBody>
      </p:sp>
      <p:sp>
        <p:nvSpPr>
          <p:cNvPr id="8" name="Espace réservé du numéro de diapositive 5"/>
          <p:cNvSpPr>
            <a:spLocks noGrp="1"/>
          </p:cNvSpPr>
          <p:nvPr>
            <p:ph type="sldNum" sz="quarter" idx="12"/>
          </p:nvPr>
        </p:nvSpPr>
        <p:spPr/>
        <p:txBody>
          <a:bodyPr/>
          <a:lstStyle/>
          <a:p>
            <a:fld id="{ABCA01F7-C2DE-409F-B9DD-CF251FAC48F0}" type="slidenum">
              <a:rPr lang="en-US"/>
              <a:pPr/>
              <a:t>39</a:t>
            </a:fld>
            <a:endParaRPr lang="en-US"/>
          </a:p>
        </p:txBody>
      </p:sp>
      <p:graphicFrame>
        <p:nvGraphicFramePr>
          <p:cNvPr id="105481" name="Object 9"/>
          <p:cNvGraphicFramePr>
            <a:graphicFrameLocks noChangeAspect="1"/>
          </p:cNvGraphicFramePr>
          <p:nvPr>
            <p:ph idx="1"/>
          </p:nvPr>
        </p:nvGraphicFramePr>
        <p:xfrm>
          <a:off x="1835150" y="1773238"/>
          <a:ext cx="5657850" cy="4645025"/>
        </p:xfrm>
        <a:graphic>
          <a:graphicData uri="http://schemas.openxmlformats.org/presentationml/2006/ole">
            <p:oleObj spid="_x0000_s105481" name="Paint Shop Pro Image" r:id="rId3" imgW="8068293" imgH="6624390" progId="PaintShopPro">
              <p:embed/>
            </p:oleObj>
          </a:graphicData>
        </a:graphic>
      </p:graphicFrame>
      <p:sp>
        <p:nvSpPr>
          <p:cNvPr id="105476" name="Rectangle 4"/>
          <p:cNvSpPr>
            <a:spLocks noGrp="1" noChangeArrowheads="1"/>
          </p:cNvSpPr>
          <p:nvPr>
            <p:ph type="title"/>
          </p:nvPr>
        </p:nvSpPr>
        <p:spPr>
          <a:xfrm>
            <a:off x="179388" y="115888"/>
            <a:ext cx="7772400" cy="1143000"/>
          </a:xfrm>
        </p:spPr>
        <p:txBody>
          <a:bodyPr/>
          <a:lstStyle/>
          <a:p>
            <a:r>
              <a:rPr lang="fr-FR"/>
              <a:t>La valorisation du PIC</a:t>
            </a:r>
          </a:p>
        </p:txBody>
      </p:sp>
      <p:sp>
        <p:nvSpPr>
          <p:cNvPr id="105479" name="Text Box 7"/>
          <p:cNvSpPr txBox="1">
            <a:spLocks noChangeArrowheads="1"/>
          </p:cNvSpPr>
          <p:nvPr/>
        </p:nvSpPr>
        <p:spPr bwMode="auto">
          <a:xfrm>
            <a:off x="4356100" y="4365625"/>
            <a:ext cx="2697163" cy="641350"/>
          </a:xfrm>
          <a:prstGeom prst="rect">
            <a:avLst/>
          </a:prstGeom>
          <a:solidFill>
            <a:srgbClr val="FFCCCC"/>
          </a:solidFill>
          <a:ln w="9525">
            <a:noFill/>
            <a:miter lim="800000"/>
            <a:headEnd/>
            <a:tailEnd/>
          </a:ln>
          <a:effectLst/>
        </p:spPr>
        <p:txBody>
          <a:bodyPr wrap="none">
            <a:spAutoFit/>
          </a:bodyPr>
          <a:lstStyle/>
          <a:p>
            <a:pPr algn="ctr"/>
            <a:r>
              <a:rPr lang="fr-FR"/>
              <a:t>Diagnostic du PIC</a:t>
            </a:r>
            <a:br>
              <a:rPr lang="fr-FR"/>
            </a:br>
            <a:r>
              <a:rPr lang="fr-FR"/>
              <a:t>(respect des contraintes)</a:t>
            </a:r>
          </a:p>
        </p:txBody>
      </p:sp>
      <p:sp>
        <p:nvSpPr>
          <p:cNvPr id="105482" name="Text Box 10"/>
          <p:cNvSpPr txBox="1">
            <a:spLocks noChangeArrowheads="1"/>
          </p:cNvSpPr>
          <p:nvPr/>
        </p:nvSpPr>
        <p:spPr bwMode="auto">
          <a:xfrm>
            <a:off x="592138" y="1139825"/>
            <a:ext cx="4719637"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Valorisation du PIC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585622D-04D8-41A4-80CB-92B5707808B6}"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8F3B1B9D-A94E-43DE-8837-FE950EE9E134}" type="slidenum">
              <a:rPr lang="en-US"/>
              <a:pPr/>
              <a:t>4</a:t>
            </a:fld>
            <a:endParaRPr lang="en-US"/>
          </a:p>
        </p:txBody>
      </p:sp>
      <p:sp>
        <p:nvSpPr>
          <p:cNvPr id="22530" name="Rectangle 1026"/>
          <p:cNvSpPr>
            <a:spLocks noGrp="1" noChangeArrowheads="1"/>
          </p:cNvSpPr>
          <p:nvPr>
            <p:ph type="title"/>
          </p:nvPr>
        </p:nvSpPr>
        <p:spPr/>
        <p:txBody>
          <a:bodyPr/>
          <a:lstStyle/>
          <a:p>
            <a:r>
              <a:rPr lang="fr-FR"/>
              <a:t>L’objectif du PIC</a:t>
            </a:r>
          </a:p>
        </p:txBody>
      </p:sp>
      <p:sp>
        <p:nvSpPr>
          <p:cNvPr id="22531" name="Rectangle 1027"/>
          <p:cNvSpPr>
            <a:spLocks noGrp="1" noChangeArrowheads="1"/>
          </p:cNvSpPr>
          <p:nvPr>
            <p:ph type="body" idx="1"/>
          </p:nvPr>
        </p:nvSpPr>
        <p:spPr>
          <a:xfrm>
            <a:off x="685800" y="1600200"/>
            <a:ext cx="7772400" cy="4495800"/>
          </a:xfrm>
        </p:spPr>
        <p:txBody>
          <a:bodyPr/>
          <a:lstStyle/>
          <a:p>
            <a:pPr>
              <a:lnSpc>
                <a:spcPct val="90000"/>
              </a:lnSpc>
            </a:pPr>
            <a:r>
              <a:rPr lang="fr-FR" sz="2800"/>
              <a:t>Anticiper les variations prévisionnelles de la demande et de la capacité</a:t>
            </a:r>
          </a:p>
          <a:p>
            <a:pPr lvl="2">
              <a:lnSpc>
                <a:spcPct val="90000"/>
              </a:lnSpc>
            </a:pPr>
            <a:r>
              <a:rPr lang="fr-FR" sz="2000"/>
              <a:t>Saisonnalité de la demande</a:t>
            </a:r>
          </a:p>
          <a:p>
            <a:pPr lvl="2">
              <a:lnSpc>
                <a:spcPct val="90000"/>
              </a:lnSpc>
            </a:pPr>
            <a:r>
              <a:rPr lang="fr-FR" sz="2000"/>
              <a:t>Introduction de nouveaux produits</a:t>
            </a:r>
          </a:p>
          <a:p>
            <a:pPr lvl="2">
              <a:lnSpc>
                <a:spcPct val="90000"/>
              </a:lnSpc>
            </a:pPr>
            <a:r>
              <a:rPr lang="fr-FR" sz="2000"/>
              <a:t>Fermeture de l’usine pendant les vacances</a:t>
            </a:r>
          </a:p>
          <a:p>
            <a:pPr>
              <a:lnSpc>
                <a:spcPct val="90000"/>
              </a:lnSpc>
            </a:pPr>
            <a:r>
              <a:rPr lang="fr-FR" sz="2800"/>
              <a:t>Fonction à moyen terme (un an)</a:t>
            </a:r>
          </a:p>
          <a:p>
            <a:pPr>
              <a:lnSpc>
                <a:spcPct val="90000"/>
              </a:lnSpc>
            </a:pPr>
            <a:r>
              <a:rPr lang="fr-FR" sz="2800"/>
              <a:t>Ajustement des capacités</a:t>
            </a:r>
          </a:p>
          <a:p>
            <a:pPr>
              <a:lnSpc>
                <a:spcPct val="90000"/>
              </a:lnSpc>
            </a:pPr>
            <a:r>
              <a:rPr lang="fr-FR" sz="2800"/>
              <a:t>Constitution de stocks d’anticipation</a:t>
            </a:r>
          </a:p>
          <a:p>
            <a:pPr>
              <a:lnSpc>
                <a:spcPct val="90000"/>
              </a:lnSpc>
            </a:pPr>
            <a:r>
              <a:rPr lang="fr-FR" sz="2800"/>
              <a:t>Recherche du coût minimum</a:t>
            </a:r>
          </a:p>
          <a:p>
            <a:pPr>
              <a:lnSpc>
                <a:spcPct val="90000"/>
              </a:lnSpc>
            </a:pPr>
            <a:r>
              <a:rPr lang="fr-FR" sz="2800"/>
              <a:t>Mise au point du budget annuel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F6A9B34-CAF3-49D4-AEF8-24E7647736FA}"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BC8B7150-5F1E-4C72-A9F3-2AA6A798575D}" type="slidenum">
              <a:rPr lang="en-US"/>
              <a:pPr/>
              <a:t>40</a:t>
            </a:fld>
            <a:endParaRPr lang="en-US"/>
          </a:p>
        </p:txBody>
      </p:sp>
      <p:sp>
        <p:nvSpPr>
          <p:cNvPr id="46082" name="Rectangle 2"/>
          <p:cNvSpPr>
            <a:spLocks noGrp="1" noChangeArrowheads="1"/>
          </p:cNvSpPr>
          <p:nvPr>
            <p:ph type="title"/>
          </p:nvPr>
        </p:nvSpPr>
        <p:spPr>
          <a:xfrm>
            <a:off x="228600" y="152400"/>
            <a:ext cx="8610600" cy="1143000"/>
          </a:xfrm>
          <a:noFill/>
          <a:ln/>
        </p:spPr>
        <p:txBody>
          <a:bodyPr lIns="90488" tIns="44450" rIns="90488" bIns="44450"/>
          <a:lstStyle/>
          <a:p>
            <a:r>
              <a:rPr lang="fr-FR"/>
              <a:t>Les programmes de production</a:t>
            </a:r>
          </a:p>
        </p:txBody>
      </p:sp>
      <p:sp>
        <p:nvSpPr>
          <p:cNvPr id="46083" name="Rectangle 3"/>
          <p:cNvSpPr>
            <a:spLocks noGrp="1" noChangeArrowheads="1"/>
          </p:cNvSpPr>
          <p:nvPr>
            <p:ph type="body" idx="1"/>
          </p:nvPr>
        </p:nvSpPr>
        <p:spPr>
          <a:xfrm>
            <a:off x="685800" y="1447800"/>
            <a:ext cx="7772400" cy="4648200"/>
          </a:xfrm>
          <a:noFill/>
          <a:ln/>
        </p:spPr>
        <p:txBody>
          <a:bodyPr lIns="90488" tIns="44450" rIns="90488" bIns="44450"/>
          <a:lstStyle/>
          <a:p>
            <a:r>
              <a:rPr lang="fr-FR"/>
              <a:t>On dispose d’un PIC satisfaisant les contraintes de capacité</a:t>
            </a:r>
          </a:p>
          <a:p>
            <a:r>
              <a:rPr lang="fr-FR"/>
              <a:t>Il faut le transformer en programmes de vente et de production</a:t>
            </a:r>
          </a:p>
          <a:p>
            <a:r>
              <a:rPr lang="fr-FR"/>
              <a:t>Deux nomenclatures</a:t>
            </a:r>
          </a:p>
          <a:p>
            <a:pPr lvl="1"/>
            <a:r>
              <a:rPr lang="fr-FR"/>
              <a:t>nomenclature commerciale</a:t>
            </a:r>
          </a:p>
          <a:p>
            <a:pPr lvl="1"/>
            <a:r>
              <a:rPr lang="fr-FR"/>
              <a:t>nomenclature de planification</a:t>
            </a:r>
          </a:p>
          <a:p>
            <a:endParaRPr lang="fr-F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159D7F2-9B18-4F03-95D7-EFCF39D5125E}"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64BF962A-84FF-4A1C-96FF-9CC1D15E8A88}" type="slidenum">
              <a:rPr lang="en-US"/>
              <a:pPr/>
              <a:t>41</a:t>
            </a:fld>
            <a:endParaRPr lang="en-US"/>
          </a:p>
        </p:txBody>
      </p:sp>
      <p:sp>
        <p:nvSpPr>
          <p:cNvPr id="75778" name="Rectangle 2"/>
          <p:cNvSpPr>
            <a:spLocks noGrp="1" noChangeArrowheads="1"/>
          </p:cNvSpPr>
          <p:nvPr>
            <p:ph type="title"/>
          </p:nvPr>
        </p:nvSpPr>
        <p:spPr/>
        <p:txBody>
          <a:bodyPr/>
          <a:lstStyle/>
          <a:p>
            <a:r>
              <a:rPr lang="fr-FR"/>
              <a:t>La nomenclature commerciale</a:t>
            </a:r>
          </a:p>
        </p:txBody>
      </p:sp>
      <p:sp>
        <p:nvSpPr>
          <p:cNvPr id="75779" name="Rectangle 3"/>
          <p:cNvSpPr>
            <a:spLocks noGrp="1" noChangeArrowheads="1"/>
          </p:cNvSpPr>
          <p:nvPr>
            <p:ph type="body" idx="1"/>
          </p:nvPr>
        </p:nvSpPr>
        <p:spPr>
          <a:xfrm>
            <a:off x="609600" y="1371600"/>
            <a:ext cx="7772400" cy="4724400"/>
          </a:xfrm>
        </p:spPr>
        <p:txBody>
          <a:bodyPr/>
          <a:lstStyle/>
          <a:p>
            <a:r>
              <a:rPr lang="fr-FR" sz="2800"/>
              <a:t>Décrit les produits vendus qui entrent dans la famille et la part qu’ils représentent</a:t>
            </a:r>
          </a:p>
          <a:p>
            <a:r>
              <a:rPr lang="fr-FR" sz="2800"/>
              <a:t>Nomenclature à un seul niveau</a:t>
            </a:r>
          </a:p>
          <a:p>
            <a:r>
              <a:rPr lang="fr-FR" sz="2800"/>
              <a:t>Ne peut comprendre que des produits fabriqués ou achetés</a:t>
            </a:r>
          </a:p>
          <a:p>
            <a:r>
              <a:rPr lang="fr-FR" sz="2800"/>
              <a:t>Le </a:t>
            </a:r>
            <a:r>
              <a:rPr lang="fr-FR" sz="2800">
                <a:solidFill>
                  <a:srgbClr val="339933"/>
                </a:solidFill>
              </a:rPr>
              <a:t>plan de vente</a:t>
            </a:r>
            <a:r>
              <a:rPr lang="fr-FR" sz="2800"/>
              <a:t> de la famille sera éclaté </a:t>
            </a:r>
            <a:br>
              <a:rPr lang="fr-FR" sz="2800"/>
            </a:br>
            <a:r>
              <a:rPr lang="fr-FR" sz="2800"/>
              <a:t>en </a:t>
            </a:r>
            <a:r>
              <a:rPr lang="fr-FR" sz="2800">
                <a:solidFill>
                  <a:srgbClr val="339933"/>
                </a:solidFill>
              </a:rPr>
              <a:t>prévisions de vente</a:t>
            </a:r>
            <a:r>
              <a:rPr lang="fr-FR" sz="2800"/>
              <a:t> sur ces produits</a:t>
            </a:r>
          </a:p>
          <a:p>
            <a:r>
              <a:rPr lang="fr-FR" sz="2800"/>
              <a:t>En cas de ventes réparties sur plusieurs sites, clés de répartition de la vente globale d’un article sur chacun des sites</a:t>
            </a:r>
            <a:endParaRPr lang="fr-F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e la date 2"/>
          <p:cNvSpPr>
            <a:spLocks noGrp="1"/>
          </p:cNvSpPr>
          <p:nvPr>
            <p:ph type="dt" sz="half" idx="10"/>
          </p:nvPr>
        </p:nvSpPr>
        <p:spPr/>
        <p:txBody>
          <a:bodyPr/>
          <a:lstStyle/>
          <a:p>
            <a:fld id="{30941774-00E8-4DAE-8BF0-2180ECD7CBE7}" type="datetime1">
              <a:rPr lang="fr-FR"/>
              <a:pPr/>
              <a:t>22/11/2015</a:t>
            </a:fld>
            <a:endParaRPr lang="en-US"/>
          </a:p>
        </p:txBody>
      </p:sp>
      <p:sp>
        <p:nvSpPr>
          <p:cNvPr id="20" name="Espace réservé du pied de page 3"/>
          <p:cNvSpPr>
            <a:spLocks noGrp="1"/>
          </p:cNvSpPr>
          <p:nvPr>
            <p:ph type="ftr" sz="quarter" idx="11"/>
          </p:nvPr>
        </p:nvSpPr>
        <p:spPr/>
        <p:txBody>
          <a:bodyPr/>
          <a:lstStyle/>
          <a:p>
            <a:r>
              <a:rPr lang="en-US"/>
              <a:t>© Gérard Baglin, 1998-2008</a:t>
            </a:r>
          </a:p>
        </p:txBody>
      </p:sp>
      <p:sp>
        <p:nvSpPr>
          <p:cNvPr id="21" name="Espace réservé du numéro de diapositive 4"/>
          <p:cNvSpPr>
            <a:spLocks noGrp="1"/>
          </p:cNvSpPr>
          <p:nvPr>
            <p:ph type="sldNum" sz="quarter" idx="12"/>
          </p:nvPr>
        </p:nvSpPr>
        <p:spPr/>
        <p:txBody>
          <a:bodyPr/>
          <a:lstStyle/>
          <a:p>
            <a:fld id="{62770045-49E9-482E-BE14-D3673AD46FC8}" type="slidenum">
              <a:rPr lang="en-US"/>
              <a:pPr/>
              <a:t>42</a:t>
            </a:fld>
            <a:endParaRPr lang="en-US"/>
          </a:p>
        </p:txBody>
      </p:sp>
      <p:sp>
        <p:nvSpPr>
          <p:cNvPr id="82946" name="Rectangle 2"/>
          <p:cNvSpPr>
            <a:spLocks noGrp="1" noChangeArrowheads="1"/>
          </p:cNvSpPr>
          <p:nvPr>
            <p:ph type="title"/>
          </p:nvPr>
        </p:nvSpPr>
        <p:spPr/>
        <p:txBody>
          <a:bodyPr/>
          <a:lstStyle/>
          <a:p>
            <a:r>
              <a:rPr lang="fr-FR"/>
              <a:t>La nomenclature commerciale</a:t>
            </a:r>
          </a:p>
        </p:txBody>
      </p:sp>
      <p:sp>
        <p:nvSpPr>
          <p:cNvPr id="82947" name="Rectangle 3"/>
          <p:cNvSpPr>
            <a:spLocks noChangeArrowheads="1"/>
          </p:cNvSpPr>
          <p:nvPr/>
        </p:nvSpPr>
        <p:spPr bwMode="auto">
          <a:xfrm>
            <a:off x="3124200" y="1524000"/>
            <a:ext cx="2590800" cy="609600"/>
          </a:xfrm>
          <a:prstGeom prst="rect">
            <a:avLst/>
          </a:prstGeom>
          <a:solidFill>
            <a:srgbClr val="FFFF00"/>
          </a:solidFill>
          <a:ln w="9525">
            <a:solidFill>
              <a:schemeClr val="tx1"/>
            </a:solidFill>
            <a:miter lim="800000"/>
            <a:headEnd/>
            <a:tailEnd/>
          </a:ln>
          <a:effectLst/>
        </p:spPr>
        <p:txBody>
          <a:bodyPr wrap="none" anchor="ctr"/>
          <a:lstStyle/>
          <a:p>
            <a:pPr algn="ctr"/>
            <a:r>
              <a:rPr lang="fr-FR" sz="2400">
                <a:latin typeface="Arial" charset="0"/>
              </a:rPr>
              <a:t>Article Famille</a:t>
            </a:r>
          </a:p>
        </p:txBody>
      </p:sp>
      <p:sp>
        <p:nvSpPr>
          <p:cNvPr id="82948" name="Rectangle 4"/>
          <p:cNvSpPr>
            <a:spLocks noChangeArrowheads="1"/>
          </p:cNvSpPr>
          <p:nvPr/>
        </p:nvSpPr>
        <p:spPr bwMode="auto">
          <a:xfrm>
            <a:off x="1066800" y="2971800"/>
            <a:ext cx="1371600" cy="533400"/>
          </a:xfrm>
          <a:prstGeom prst="rect">
            <a:avLst/>
          </a:prstGeom>
          <a:solidFill>
            <a:srgbClr val="00CCFF"/>
          </a:solidFill>
          <a:ln w="9525">
            <a:solidFill>
              <a:schemeClr val="tx1"/>
            </a:solidFill>
            <a:miter lim="800000"/>
            <a:headEnd/>
            <a:tailEnd/>
          </a:ln>
          <a:effectLst/>
        </p:spPr>
        <p:txBody>
          <a:bodyPr wrap="none" anchor="ctr"/>
          <a:lstStyle/>
          <a:p>
            <a:pPr algn="ctr"/>
            <a:r>
              <a:rPr lang="fr-FR" sz="2400">
                <a:latin typeface="Arial" charset="0"/>
              </a:rPr>
              <a:t>PV A</a:t>
            </a:r>
          </a:p>
        </p:txBody>
      </p:sp>
      <p:sp>
        <p:nvSpPr>
          <p:cNvPr id="82949" name="Rectangle 5"/>
          <p:cNvSpPr>
            <a:spLocks noChangeArrowheads="1"/>
          </p:cNvSpPr>
          <p:nvPr/>
        </p:nvSpPr>
        <p:spPr bwMode="auto">
          <a:xfrm>
            <a:off x="2819400" y="2971800"/>
            <a:ext cx="1371600" cy="533400"/>
          </a:xfrm>
          <a:prstGeom prst="rect">
            <a:avLst/>
          </a:prstGeom>
          <a:solidFill>
            <a:srgbClr val="00CCFF"/>
          </a:solidFill>
          <a:ln w="9525">
            <a:solidFill>
              <a:schemeClr val="tx1"/>
            </a:solidFill>
            <a:miter lim="800000"/>
            <a:headEnd/>
            <a:tailEnd/>
          </a:ln>
          <a:effectLst/>
        </p:spPr>
        <p:txBody>
          <a:bodyPr wrap="none" anchor="ctr"/>
          <a:lstStyle/>
          <a:p>
            <a:pPr algn="ctr"/>
            <a:r>
              <a:rPr lang="fr-FR" sz="2400">
                <a:latin typeface="Arial" charset="0"/>
              </a:rPr>
              <a:t>PV B</a:t>
            </a:r>
          </a:p>
        </p:txBody>
      </p:sp>
      <p:sp>
        <p:nvSpPr>
          <p:cNvPr id="82950" name="Rectangle 6"/>
          <p:cNvSpPr>
            <a:spLocks noChangeArrowheads="1"/>
          </p:cNvSpPr>
          <p:nvPr/>
        </p:nvSpPr>
        <p:spPr bwMode="auto">
          <a:xfrm>
            <a:off x="4572000" y="2971800"/>
            <a:ext cx="1371600" cy="533400"/>
          </a:xfrm>
          <a:prstGeom prst="rect">
            <a:avLst/>
          </a:prstGeom>
          <a:solidFill>
            <a:srgbClr val="00CCFF"/>
          </a:solidFill>
          <a:ln w="9525">
            <a:solidFill>
              <a:schemeClr val="tx1"/>
            </a:solidFill>
            <a:miter lim="800000"/>
            <a:headEnd/>
            <a:tailEnd/>
          </a:ln>
          <a:effectLst/>
        </p:spPr>
        <p:txBody>
          <a:bodyPr wrap="none" anchor="ctr"/>
          <a:lstStyle/>
          <a:p>
            <a:pPr algn="ctr"/>
            <a:r>
              <a:rPr lang="fr-FR" sz="2400">
                <a:latin typeface="Arial" charset="0"/>
              </a:rPr>
              <a:t>PV C</a:t>
            </a:r>
          </a:p>
        </p:txBody>
      </p:sp>
      <p:sp>
        <p:nvSpPr>
          <p:cNvPr id="82951" name="Rectangle 7"/>
          <p:cNvSpPr>
            <a:spLocks noChangeArrowheads="1"/>
          </p:cNvSpPr>
          <p:nvPr/>
        </p:nvSpPr>
        <p:spPr bwMode="auto">
          <a:xfrm>
            <a:off x="6324600" y="2971800"/>
            <a:ext cx="1371600" cy="533400"/>
          </a:xfrm>
          <a:prstGeom prst="rect">
            <a:avLst/>
          </a:prstGeom>
          <a:solidFill>
            <a:srgbClr val="00CCFF"/>
          </a:solidFill>
          <a:ln w="9525">
            <a:solidFill>
              <a:schemeClr val="tx1"/>
            </a:solidFill>
            <a:miter lim="800000"/>
            <a:headEnd/>
            <a:tailEnd/>
          </a:ln>
          <a:effectLst/>
        </p:spPr>
        <p:txBody>
          <a:bodyPr wrap="none" anchor="ctr"/>
          <a:lstStyle/>
          <a:p>
            <a:pPr algn="ctr"/>
            <a:r>
              <a:rPr lang="fr-FR" sz="2400">
                <a:latin typeface="Arial" charset="0"/>
              </a:rPr>
              <a:t>PV D</a:t>
            </a:r>
          </a:p>
        </p:txBody>
      </p:sp>
      <p:cxnSp>
        <p:nvCxnSpPr>
          <p:cNvPr id="82953" name="AutoShape 9"/>
          <p:cNvCxnSpPr>
            <a:cxnSpLocks noChangeShapeType="1"/>
            <a:stCxn id="82947" idx="2"/>
            <a:endCxn id="82948" idx="0"/>
          </p:cNvCxnSpPr>
          <p:nvPr/>
        </p:nvCxnSpPr>
        <p:spPr bwMode="auto">
          <a:xfrm rot="5400000">
            <a:off x="2667000" y="1219200"/>
            <a:ext cx="838200" cy="2667000"/>
          </a:xfrm>
          <a:prstGeom prst="bentConnector3">
            <a:avLst>
              <a:gd name="adj1" fmla="val 50000"/>
            </a:avLst>
          </a:prstGeom>
          <a:noFill/>
          <a:ln w="9525">
            <a:solidFill>
              <a:schemeClr val="tx1"/>
            </a:solidFill>
            <a:miter lim="800000"/>
            <a:headEnd/>
            <a:tailEnd type="triangle" w="med" len="med"/>
          </a:ln>
          <a:effectLst/>
        </p:spPr>
      </p:cxnSp>
      <p:cxnSp>
        <p:nvCxnSpPr>
          <p:cNvPr id="82954" name="AutoShape 10"/>
          <p:cNvCxnSpPr>
            <a:cxnSpLocks noChangeShapeType="1"/>
            <a:stCxn id="82947" idx="2"/>
            <a:endCxn id="82949" idx="0"/>
          </p:cNvCxnSpPr>
          <p:nvPr/>
        </p:nvCxnSpPr>
        <p:spPr bwMode="auto">
          <a:xfrm rot="5400000">
            <a:off x="3543300" y="2095500"/>
            <a:ext cx="838200" cy="914400"/>
          </a:xfrm>
          <a:prstGeom prst="bentConnector3">
            <a:avLst>
              <a:gd name="adj1" fmla="val 50000"/>
            </a:avLst>
          </a:prstGeom>
          <a:noFill/>
          <a:ln w="9525">
            <a:solidFill>
              <a:schemeClr val="tx1"/>
            </a:solidFill>
            <a:miter lim="800000"/>
            <a:headEnd/>
            <a:tailEnd type="triangle" w="med" len="med"/>
          </a:ln>
          <a:effectLst/>
        </p:spPr>
      </p:cxnSp>
      <p:cxnSp>
        <p:nvCxnSpPr>
          <p:cNvPr id="82955" name="AutoShape 11"/>
          <p:cNvCxnSpPr>
            <a:cxnSpLocks noChangeShapeType="1"/>
            <a:stCxn id="82947" idx="2"/>
            <a:endCxn id="82950" idx="0"/>
          </p:cNvCxnSpPr>
          <p:nvPr/>
        </p:nvCxnSpPr>
        <p:spPr bwMode="auto">
          <a:xfrm rot="16200000" flipH="1">
            <a:off x="4419600" y="2133600"/>
            <a:ext cx="838200" cy="838200"/>
          </a:xfrm>
          <a:prstGeom prst="bentConnector3">
            <a:avLst>
              <a:gd name="adj1" fmla="val 50000"/>
            </a:avLst>
          </a:prstGeom>
          <a:noFill/>
          <a:ln w="9525">
            <a:solidFill>
              <a:schemeClr val="tx1"/>
            </a:solidFill>
            <a:miter lim="800000"/>
            <a:headEnd/>
            <a:tailEnd type="triangle" w="med" len="med"/>
          </a:ln>
          <a:effectLst/>
        </p:spPr>
      </p:cxnSp>
      <p:cxnSp>
        <p:nvCxnSpPr>
          <p:cNvPr id="82956" name="AutoShape 12"/>
          <p:cNvCxnSpPr>
            <a:cxnSpLocks noChangeShapeType="1"/>
            <a:stCxn id="82947" idx="2"/>
            <a:endCxn id="82951" idx="0"/>
          </p:cNvCxnSpPr>
          <p:nvPr/>
        </p:nvCxnSpPr>
        <p:spPr bwMode="auto">
          <a:xfrm rot="16200000" flipH="1">
            <a:off x="5295900" y="1257300"/>
            <a:ext cx="838200" cy="2590800"/>
          </a:xfrm>
          <a:prstGeom prst="bentConnector3">
            <a:avLst>
              <a:gd name="adj1" fmla="val 50000"/>
            </a:avLst>
          </a:prstGeom>
          <a:noFill/>
          <a:ln w="9525">
            <a:solidFill>
              <a:schemeClr val="tx1"/>
            </a:solidFill>
            <a:miter lim="800000"/>
            <a:headEnd/>
            <a:tailEnd type="triangle" w="med" len="med"/>
          </a:ln>
          <a:effectLst/>
        </p:spPr>
      </p:cxnSp>
      <p:sp>
        <p:nvSpPr>
          <p:cNvPr id="82957" name="Text Box 13"/>
          <p:cNvSpPr txBox="1">
            <a:spLocks noChangeArrowheads="1"/>
          </p:cNvSpPr>
          <p:nvPr/>
        </p:nvSpPr>
        <p:spPr bwMode="auto">
          <a:xfrm>
            <a:off x="1752600" y="2595563"/>
            <a:ext cx="846138" cy="396875"/>
          </a:xfrm>
          <a:prstGeom prst="rect">
            <a:avLst/>
          </a:prstGeom>
          <a:noFill/>
          <a:ln w="9525">
            <a:noFill/>
            <a:miter lim="800000"/>
            <a:headEnd/>
            <a:tailEnd/>
          </a:ln>
          <a:effectLst/>
        </p:spPr>
        <p:txBody>
          <a:bodyPr wrap="none">
            <a:spAutoFit/>
          </a:bodyPr>
          <a:lstStyle/>
          <a:p>
            <a:r>
              <a:rPr lang="fr-FR" sz="2000">
                <a:solidFill>
                  <a:srgbClr val="339933"/>
                </a:solidFill>
                <a:latin typeface="Arial" charset="0"/>
              </a:rPr>
              <a:t>(0.40)</a:t>
            </a:r>
          </a:p>
        </p:txBody>
      </p:sp>
      <p:sp>
        <p:nvSpPr>
          <p:cNvPr id="82958" name="Text Box 14"/>
          <p:cNvSpPr txBox="1">
            <a:spLocks noChangeArrowheads="1"/>
          </p:cNvSpPr>
          <p:nvPr/>
        </p:nvSpPr>
        <p:spPr bwMode="auto">
          <a:xfrm>
            <a:off x="3475038" y="2595563"/>
            <a:ext cx="846137" cy="396875"/>
          </a:xfrm>
          <a:prstGeom prst="rect">
            <a:avLst/>
          </a:prstGeom>
          <a:noFill/>
          <a:ln w="9525">
            <a:noFill/>
            <a:miter lim="800000"/>
            <a:headEnd/>
            <a:tailEnd/>
          </a:ln>
          <a:effectLst/>
        </p:spPr>
        <p:txBody>
          <a:bodyPr wrap="none">
            <a:spAutoFit/>
          </a:bodyPr>
          <a:lstStyle/>
          <a:p>
            <a:r>
              <a:rPr lang="fr-FR" sz="2000">
                <a:solidFill>
                  <a:srgbClr val="339933"/>
                </a:solidFill>
                <a:latin typeface="Arial" charset="0"/>
              </a:rPr>
              <a:t>(0.30)</a:t>
            </a:r>
          </a:p>
        </p:txBody>
      </p:sp>
      <p:sp>
        <p:nvSpPr>
          <p:cNvPr id="82959" name="Text Box 15"/>
          <p:cNvSpPr txBox="1">
            <a:spLocks noChangeArrowheads="1"/>
          </p:cNvSpPr>
          <p:nvPr/>
        </p:nvSpPr>
        <p:spPr bwMode="auto">
          <a:xfrm>
            <a:off x="5227638" y="2595563"/>
            <a:ext cx="846137" cy="396875"/>
          </a:xfrm>
          <a:prstGeom prst="rect">
            <a:avLst/>
          </a:prstGeom>
          <a:noFill/>
          <a:ln w="9525">
            <a:noFill/>
            <a:miter lim="800000"/>
            <a:headEnd/>
            <a:tailEnd/>
          </a:ln>
          <a:effectLst/>
        </p:spPr>
        <p:txBody>
          <a:bodyPr wrap="none">
            <a:spAutoFit/>
          </a:bodyPr>
          <a:lstStyle/>
          <a:p>
            <a:r>
              <a:rPr lang="fr-FR" sz="2000">
                <a:solidFill>
                  <a:srgbClr val="339933"/>
                </a:solidFill>
                <a:latin typeface="Arial" charset="0"/>
              </a:rPr>
              <a:t>(0.20)</a:t>
            </a:r>
          </a:p>
        </p:txBody>
      </p:sp>
      <p:sp>
        <p:nvSpPr>
          <p:cNvPr id="82960" name="Text Box 16"/>
          <p:cNvSpPr txBox="1">
            <a:spLocks noChangeArrowheads="1"/>
          </p:cNvSpPr>
          <p:nvPr/>
        </p:nvSpPr>
        <p:spPr bwMode="auto">
          <a:xfrm>
            <a:off x="6980238" y="2595563"/>
            <a:ext cx="846137" cy="396875"/>
          </a:xfrm>
          <a:prstGeom prst="rect">
            <a:avLst/>
          </a:prstGeom>
          <a:noFill/>
          <a:ln w="9525">
            <a:noFill/>
            <a:miter lim="800000"/>
            <a:headEnd/>
            <a:tailEnd/>
          </a:ln>
          <a:effectLst/>
        </p:spPr>
        <p:txBody>
          <a:bodyPr wrap="none">
            <a:spAutoFit/>
          </a:bodyPr>
          <a:lstStyle/>
          <a:p>
            <a:r>
              <a:rPr lang="fr-FR" sz="2000">
                <a:solidFill>
                  <a:srgbClr val="339933"/>
                </a:solidFill>
                <a:latin typeface="Arial" charset="0"/>
              </a:rPr>
              <a:t>(0.10)</a:t>
            </a:r>
          </a:p>
        </p:txBody>
      </p:sp>
      <p:sp>
        <p:nvSpPr>
          <p:cNvPr id="82961" name="AutoShape 17"/>
          <p:cNvSpPr>
            <a:spLocks/>
          </p:cNvSpPr>
          <p:nvPr/>
        </p:nvSpPr>
        <p:spPr bwMode="auto">
          <a:xfrm rot="-5400000">
            <a:off x="4191000" y="533400"/>
            <a:ext cx="381000" cy="6629400"/>
          </a:xfrm>
          <a:prstGeom prst="leftBrace">
            <a:avLst>
              <a:gd name="adj1" fmla="val 145000"/>
              <a:gd name="adj2" fmla="val 50000"/>
            </a:avLst>
          </a:prstGeom>
          <a:noFill/>
          <a:ln w="38100">
            <a:solidFill>
              <a:schemeClr val="tx1"/>
            </a:solidFill>
            <a:round/>
            <a:headEnd/>
            <a:tailEnd/>
          </a:ln>
          <a:effectLst/>
        </p:spPr>
        <p:txBody>
          <a:bodyPr wrap="none" anchor="ctr"/>
          <a:lstStyle/>
          <a:p>
            <a:endParaRPr lang="fr-FR"/>
          </a:p>
        </p:txBody>
      </p:sp>
      <p:sp>
        <p:nvSpPr>
          <p:cNvPr id="82962" name="Text Box 18"/>
          <p:cNvSpPr txBox="1">
            <a:spLocks noChangeArrowheads="1"/>
          </p:cNvSpPr>
          <p:nvPr/>
        </p:nvSpPr>
        <p:spPr bwMode="auto">
          <a:xfrm>
            <a:off x="3200400" y="4078288"/>
            <a:ext cx="2252663" cy="457200"/>
          </a:xfrm>
          <a:prstGeom prst="rect">
            <a:avLst/>
          </a:prstGeom>
          <a:noFill/>
          <a:ln w="9525">
            <a:noFill/>
            <a:miter lim="800000"/>
            <a:headEnd/>
            <a:tailEnd/>
          </a:ln>
          <a:effectLst/>
        </p:spPr>
        <p:txBody>
          <a:bodyPr wrap="none">
            <a:spAutoFit/>
          </a:bodyPr>
          <a:lstStyle/>
          <a:p>
            <a:r>
              <a:rPr lang="fr-FR" sz="2400">
                <a:solidFill>
                  <a:srgbClr val="339933"/>
                </a:solidFill>
                <a:latin typeface="Arial" charset="0"/>
              </a:rPr>
              <a:t>Articles vendus</a:t>
            </a:r>
          </a:p>
        </p:txBody>
      </p:sp>
      <p:sp>
        <p:nvSpPr>
          <p:cNvPr id="82963" name="Text Box 19"/>
          <p:cNvSpPr txBox="1">
            <a:spLocks noChangeArrowheads="1"/>
          </p:cNvSpPr>
          <p:nvPr/>
        </p:nvSpPr>
        <p:spPr bwMode="auto">
          <a:xfrm>
            <a:off x="282575" y="5262563"/>
            <a:ext cx="8302625" cy="1006475"/>
          </a:xfrm>
          <a:prstGeom prst="rect">
            <a:avLst/>
          </a:prstGeom>
          <a:noFill/>
          <a:ln w="9525">
            <a:noFill/>
            <a:miter lim="800000"/>
            <a:headEnd/>
            <a:tailEnd/>
          </a:ln>
          <a:effectLst/>
        </p:spPr>
        <p:txBody>
          <a:bodyPr wrap="none">
            <a:spAutoFit/>
          </a:bodyPr>
          <a:lstStyle/>
          <a:p>
            <a:pPr algn="ctr"/>
            <a:r>
              <a:rPr lang="fr-FR" sz="2000" b="1">
                <a:solidFill>
                  <a:srgbClr val="339933"/>
                </a:solidFill>
                <a:latin typeface="Arial" charset="0"/>
              </a:rPr>
              <a:t>Les coefficients indiquent le poids de chaque article dans la famille</a:t>
            </a:r>
          </a:p>
          <a:p>
            <a:pPr algn="ctr"/>
            <a:endParaRPr lang="fr-FR" sz="2000" b="1">
              <a:solidFill>
                <a:srgbClr val="339933"/>
              </a:solidFill>
              <a:latin typeface="Arial" charset="0"/>
            </a:endParaRPr>
          </a:p>
          <a:p>
            <a:pPr algn="ctr"/>
            <a:r>
              <a:rPr lang="fr-FR" sz="2000" b="1">
                <a:solidFill>
                  <a:srgbClr val="339933"/>
                </a:solidFill>
                <a:latin typeface="Arial" charset="0"/>
              </a:rPr>
              <a:t>Nomenclature à un seul niveau</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Espace réservé de la date 2"/>
          <p:cNvSpPr>
            <a:spLocks noGrp="1"/>
          </p:cNvSpPr>
          <p:nvPr>
            <p:ph type="dt" sz="half" idx="10"/>
          </p:nvPr>
        </p:nvSpPr>
        <p:spPr/>
        <p:txBody>
          <a:bodyPr/>
          <a:lstStyle/>
          <a:p>
            <a:fld id="{680CC122-0CC4-40E6-BC3F-4DBC229AAA42}" type="datetime1">
              <a:rPr lang="fr-FR"/>
              <a:pPr/>
              <a:t>22/11/2015</a:t>
            </a:fld>
            <a:endParaRPr lang="en-US"/>
          </a:p>
        </p:txBody>
      </p:sp>
      <p:sp>
        <p:nvSpPr>
          <p:cNvPr id="47" name="Espace réservé du pied de page 3"/>
          <p:cNvSpPr>
            <a:spLocks noGrp="1"/>
          </p:cNvSpPr>
          <p:nvPr>
            <p:ph type="ftr" sz="quarter" idx="11"/>
          </p:nvPr>
        </p:nvSpPr>
        <p:spPr/>
        <p:txBody>
          <a:bodyPr/>
          <a:lstStyle/>
          <a:p>
            <a:r>
              <a:rPr lang="en-US"/>
              <a:t>© Gérard Baglin, 1998-2008</a:t>
            </a:r>
          </a:p>
        </p:txBody>
      </p:sp>
      <p:sp>
        <p:nvSpPr>
          <p:cNvPr id="48" name="Espace réservé du numéro de diapositive 4"/>
          <p:cNvSpPr>
            <a:spLocks noGrp="1"/>
          </p:cNvSpPr>
          <p:nvPr>
            <p:ph type="sldNum" sz="quarter" idx="12"/>
          </p:nvPr>
        </p:nvSpPr>
        <p:spPr/>
        <p:txBody>
          <a:bodyPr/>
          <a:lstStyle/>
          <a:p>
            <a:fld id="{DAB0A97B-FFCE-4BFB-8089-383128BCC345}" type="slidenum">
              <a:rPr lang="en-US"/>
              <a:pPr/>
              <a:t>43</a:t>
            </a:fld>
            <a:endParaRPr lang="en-US"/>
          </a:p>
        </p:txBody>
      </p:sp>
      <p:sp>
        <p:nvSpPr>
          <p:cNvPr id="83970" name="Rectangle 2"/>
          <p:cNvSpPr>
            <a:spLocks noGrp="1" noChangeArrowheads="1"/>
          </p:cNvSpPr>
          <p:nvPr>
            <p:ph type="title"/>
          </p:nvPr>
        </p:nvSpPr>
        <p:spPr/>
        <p:txBody>
          <a:bodyPr/>
          <a:lstStyle/>
          <a:p>
            <a:r>
              <a:rPr lang="fr-FR"/>
              <a:t>Éclatement du plan de vente</a:t>
            </a:r>
          </a:p>
        </p:txBody>
      </p:sp>
      <p:sp>
        <p:nvSpPr>
          <p:cNvPr id="83971" name="Rectangle 3"/>
          <p:cNvSpPr>
            <a:spLocks noChangeArrowheads="1"/>
          </p:cNvSpPr>
          <p:nvPr/>
        </p:nvSpPr>
        <p:spPr bwMode="auto">
          <a:xfrm>
            <a:off x="685800" y="1828800"/>
            <a:ext cx="1295400" cy="381000"/>
          </a:xfrm>
          <a:prstGeom prst="rect">
            <a:avLst/>
          </a:prstGeom>
          <a:solidFill>
            <a:srgbClr val="FFFF00"/>
          </a:solidFill>
          <a:ln w="9525">
            <a:solidFill>
              <a:schemeClr val="bg1"/>
            </a:solidFill>
            <a:miter lim="800000"/>
            <a:headEnd/>
            <a:tailEnd/>
          </a:ln>
          <a:effectLst/>
        </p:spPr>
        <p:txBody>
          <a:bodyPr wrap="none" anchor="ctr"/>
          <a:lstStyle/>
          <a:p>
            <a:pPr algn="ctr"/>
            <a:r>
              <a:rPr lang="fr-FR" sz="2400">
                <a:latin typeface="Arial" charset="0"/>
              </a:rPr>
              <a:t>Famille</a:t>
            </a:r>
          </a:p>
        </p:txBody>
      </p:sp>
      <p:sp>
        <p:nvSpPr>
          <p:cNvPr id="83972" name="Rectangle 4"/>
          <p:cNvSpPr>
            <a:spLocks noChangeArrowheads="1"/>
          </p:cNvSpPr>
          <p:nvPr/>
        </p:nvSpPr>
        <p:spPr bwMode="auto">
          <a:xfrm>
            <a:off x="1981200" y="1828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100</a:t>
            </a:r>
          </a:p>
        </p:txBody>
      </p:sp>
      <p:sp>
        <p:nvSpPr>
          <p:cNvPr id="83973" name="Rectangle 5"/>
          <p:cNvSpPr>
            <a:spLocks noChangeArrowheads="1"/>
          </p:cNvSpPr>
          <p:nvPr/>
        </p:nvSpPr>
        <p:spPr bwMode="auto">
          <a:xfrm>
            <a:off x="2971800" y="1828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150</a:t>
            </a:r>
          </a:p>
        </p:txBody>
      </p:sp>
      <p:sp>
        <p:nvSpPr>
          <p:cNvPr id="83974" name="Rectangle 6"/>
          <p:cNvSpPr>
            <a:spLocks noChangeArrowheads="1"/>
          </p:cNvSpPr>
          <p:nvPr/>
        </p:nvSpPr>
        <p:spPr bwMode="auto">
          <a:xfrm>
            <a:off x="3962400" y="1828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200</a:t>
            </a:r>
          </a:p>
        </p:txBody>
      </p:sp>
      <p:sp>
        <p:nvSpPr>
          <p:cNvPr id="83975" name="Rectangle 7"/>
          <p:cNvSpPr>
            <a:spLocks noChangeArrowheads="1"/>
          </p:cNvSpPr>
          <p:nvPr/>
        </p:nvSpPr>
        <p:spPr bwMode="auto">
          <a:xfrm>
            <a:off x="4953000" y="1828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250</a:t>
            </a:r>
          </a:p>
        </p:txBody>
      </p:sp>
      <p:sp>
        <p:nvSpPr>
          <p:cNvPr id="83976" name="Rectangle 8"/>
          <p:cNvSpPr>
            <a:spLocks noChangeArrowheads="1"/>
          </p:cNvSpPr>
          <p:nvPr/>
        </p:nvSpPr>
        <p:spPr bwMode="auto">
          <a:xfrm>
            <a:off x="5943600" y="1828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300</a:t>
            </a:r>
          </a:p>
        </p:txBody>
      </p:sp>
      <p:sp>
        <p:nvSpPr>
          <p:cNvPr id="83977" name="Rectangle 9"/>
          <p:cNvSpPr>
            <a:spLocks noChangeArrowheads="1"/>
          </p:cNvSpPr>
          <p:nvPr/>
        </p:nvSpPr>
        <p:spPr bwMode="auto">
          <a:xfrm>
            <a:off x="6934200" y="1828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400</a:t>
            </a:r>
          </a:p>
        </p:txBody>
      </p:sp>
      <p:sp>
        <p:nvSpPr>
          <p:cNvPr id="83978" name="Rectangle 10"/>
          <p:cNvSpPr>
            <a:spLocks noChangeArrowheads="1"/>
          </p:cNvSpPr>
          <p:nvPr/>
        </p:nvSpPr>
        <p:spPr bwMode="auto">
          <a:xfrm>
            <a:off x="685800" y="3200400"/>
            <a:ext cx="1295400" cy="381000"/>
          </a:xfrm>
          <a:prstGeom prst="rect">
            <a:avLst/>
          </a:prstGeom>
          <a:solidFill>
            <a:srgbClr val="00CCFF"/>
          </a:solidFill>
          <a:ln w="9525">
            <a:solidFill>
              <a:schemeClr val="bg1"/>
            </a:solidFill>
            <a:miter lim="800000"/>
            <a:headEnd/>
            <a:tailEnd/>
          </a:ln>
          <a:effectLst/>
        </p:spPr>
        <p:txBody>
          <a:bodyPr wrap="none" anchor="ctr"/>
          <a:lstStyle/>
          <a:p>
            <a:pPr algn="ctr"/>
            <a:r>
              <a:rPr lang="fr-FR" sz="2400">
                <a:latin typeface="Arial" charset="0"/>
              </a:rPr>
              <a:t>PV A</a:t>
            </a:r>
          </a:p>
        </p:txBody>
      </p:sp>
      <p:sp>
        <p:nvSpPr>
          <p:cNvPr id="83979" name="Rectangle 11"/>
          <p:cNvSpPr>
            <a:spLocks noChangeArrowheads="1"/>
          </p:cNvSpPr>
          <p:nvPr/>
        </p:nvSpPr>
        <p:spPr bwMode="auto">
          <a:xfrm>
            <a:off x="1981200" y="32004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40</a:t>
            </a:r>
          </a:p>
        </p:txBody>
      </p:sp>
      <p:sp>
        <p:nvSpPr>
          <p:cNvPr id="83980" name="Rectangle 12"/>
          <p:cNvSpPr>
            <a:spLocks noChangeArrowheads="1"/>
          </p:cNvSpPr>
          <p:nvPr/>
        </p:nvSpPr>
        <p:spPr bwMode="auto">
          <a:xfrm>
            <a:off x="2971800" y="32004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60</a:t>
            </a:r>
          </a:p>
        </p:txBody>
      </p:sp>
      <p:sp>
        <p:nvSpPr>
          <p:cNvPr id="83981" name="Rectangle 13"/>
          <p:cNvSpPr>
            <a:spLocks noChangeArrowheads="1"/>
          </p:cNvSpPr>
          <p:nvPr/>
        </p:nvSpPr>
        <p:spPr bwMode="auto">
          <a:xfrm>
            <a:off x="3962400" y="32004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80</a:t>
            </a:r>
          </a:p>
        </p:txBody>
      </p:sp>
      <p:sp>
        <p:nvSpPr>
          <p:cNvPr id="83982" name="Rectangle 14"/>
          <p:cNvSpPr>
            <a:spLocks noChangeArrowheads="1"/>
          </p:cNvSpPr>
          <p:nvPr/>
        </p:nvSpPr>
        <p:spPr bwMode="auto">
          <a:xfrm>
            <a:off x="4953000" y="32004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100</a:t>
            </a:r>
          </a:p>
        </p:txBody>
      </p:sp>
      <p:sp>
        <p:nvSpPr>
          <p:cNvPr id="83983" name="Rectangle 15"/>
          <p:cNvSpPr>
            <a:spLocks noChangeArrowheads="1"/>
          </p:cNvSpPr>
          <p:nvPr/>
        </p:nvSpPr>
        <p:spPr bwMode="auto">
          <a:xfrm>
            <a:off x="5943600" y="32004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120</a:t>
            </a:r>
          </a:p>
        </p:txBody>
      </p:sp>
      <p:sp>
        <p:nvSpPr>
          <p:cNvPr id="83984" name="Rectangle 16"/>
          <p:cNvSpPr>
            <a:spLocks noChangeArrowheads="1"/>
          </p:cNvSpPr>
          <p:nvPr/>
        </p:nvSpPr>
        <p:spPr bwMode="auto">
          <a:xfrm>
            <a:off x="6934200" y="32004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160</a:t>
            </a:r>
          </a:p>
        </p:txBody>
      </p:sp>
      <p:sp>
        <p:nvSpPr>
          <p:cNvPr id="83985" name="Rectangle 17"/>
          <p:cNvSpPr>
            <a:spLocks noChangeArrowheads="1"/>
          </p:cNvSpPr>
          <p:nvPr/>
        </p:nvSpPr>
        <p:spPr bwMode="auto">
          <a:xfrm>
            <a:off x="685800" y="3733800"/>
            <a:ext cx="1295400" cy="381000"/>
          </a:xfrm>
          <a:prstGeom prst="rect">
            <a:avLst/>
          </a:prstGeom>
          <a:solidFill>
            <a:srgbClr val="00CCFF"/>
          </a:solidFill>
          <a:ln w="9525">
            <a:solidFill>
              <a:schemeClr val="bg1"/>
            </a:solidFill>
            <a:miter lim="800000"/>
            <a:headEnd/>
            <a:tailEnd/>
          </a:ln>
          <a:effectLst/>
        </p:spPr>
        <p:txBody>
          <a:bodyPr wrap="none" anchor="ctr"/>
          <a:lstStyle/>
          <a:p>
            <a:pPr algn="ctr"/>
            <a:r>
              <a:rPr lang="fr-FR" sz="2400">
                <a:latin typeface="Arial" charset="0"/>
              </a:rPr>
              <a:t>PV B</a:t>
            </a:r>
          </a:p>
        </p:txBody>
      </p:sp>
      <p:sp>
        <p:nvSpPr>
          <p:cNvPr id="83986" name="Rectangle 18"/>
          <p:cNvSpPr>
            <a:spLocks noChangeArrowheads="1"/>
          </p:cNvSpPr>
          <p:nvPr/>
        </p:nvSpPr>
        <p:spPr bwMode="auto">
          <a:xfrm>
            <a:off x="1981200" y="3733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30</a:t>
            </a:r>
          </a:p>
        </p:txBody>
      </p:sp>
      <p:sp>
        <p:nvSpPr>
          <p:cNvPr id="83987" name="Rectangle 19"/>
          <p:cNvSpPr>
            <a:spLocks noChangeArrowheads="1"/>
          </p:cNvSpPr>
          <p:nvPr/>
        </p:nvSpPr>
        <p:spPr bwMode="auto">
          <a:xfrm>
            <a:off x="2971800" y="3733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45</a:t>
            </a:r>
          </a:p>
        </p:txBody>
      </p:sp>
      <p:sp>
        <p:nvSpPr>
          <p:cNvPr id="83988" name="Rectangle 20"/>
          <p:cNvSpPr>
            <a:spLocks noChangeArrowheads="1"/>
          </p:cNvSpPr>
          <p:nvPr/>
        </p:nvSpPr>
        <p:spPr bwMode="auto">
          <a:xfrm>
            <a:off x="3962400" y="3733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60</a:t>
            </a:r>
          </a:p>
        </p:txBody>
      </p:sp>
      <p:sp>
        <p:nvSpPr>
          <p:cNvPr id="83989" name="Rectangle 21"/>
          <p:cNvSpPr>
            <a:spLocks noChangeArrowheads="1"/>
          </p:cNvSpPr>
          <p:nvPr/>
        </p:nvSpPr>
        <p:spPr bwMode="auto">
          <a:xfrm>
            <a:off x="4953000" y="3733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75</a:t>
            </a:r>
          </a:p>
        </p:txBody>
      </p:sp>
      <p:sp>
        <p:nvSpPr>
          <p:cNvPr id="83990" name="Rectangle 22"/>
          <p:cNvSpPr>
            <a:spLocks noChangeArrowheads="1"/>
          </p:cNvSpPr>
          <p:nvPr/>
        </p:nvSpPr>
        <p:spPr bwMode="auto">
          <a:xfrm>
            <a:off x="5943600" y="3733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90</a:t>
            </a:r>
          </a:p>
        </p:txBody>
      </p:sp>
      <p:sp>
        <p:nvSpPr>
          <p:cNvPr id="83991" name="Rectangle 23"/>
          <p:cNvSpPr>
            <a:spLocks noChangeArrowheads="1"/>
          </p:cNvSpPr>
          <p:nvPr/>
        </p:nvSpPr>
        <p:spPr bwMode="auto">
          <a:xfrm>
            <a:off x="6934200" y="37338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120</a:t>
            </a:r>
          </a:p>
        </p:txBody>
      </p:sp>
      <p:sp>
        <p:nvSpPr>
          <p:cNvPr id="83992" name="Rectangle 24"/>
          <p:cNvSpPr>
            <a:spLocks noChangeArrowheads="1"/>
          </p:cNvSpPr>
          <p:nvPr/>
        </p:nvSpPr>
        <p:spPr bwMode="auto">
          <a:xfrm>
            <a:off x="685800" y="4267200"/>
            <a:ext cx="1295400" cy="381000"/>
          </a:xfrm>
          <a:prstGeom prst="rect">
            <a:avLst/>
          </a:prstGeom>
          <a:solidFill>
            <a:srgbClr val="00CCFF"/>
          </a:solidFill>
          <a:ln w="9525">
            <a:solidFill>
              <a:schemeClr val="bg1"/>
            </a:solidFill>
            <a:miter lim="800000"/>
            <a:headEnd/>
            <a:tailEnd/>
          </a:ln>
          <a:effectLst/>
        </p:spPr>
        <p:txBody>
          <a:bodyPr wrap="none" anchor="ctr"/>
          <a:lstStyle/>
          <a:p>
            <a:pPr algn="ctr"/>
            <a:r>
              <a:rPr lang="fr-FR" sz="2400">
                <a:latin typeface="Arial" charset="0"/>
              </a:rPr>
              <a:t>PV C</a:t>
            </a:r>
          </a:p>
        </p:txBody>
      </p:sp>
      <p:sp>
        <p:nvSpPr>
          <p:cNvPr id="83993" name="Rectangle 25"/>
          <p:cNvSpPr>
            <a:spLocks noChangeArrowheads="1"/>
          </p:cNvSpPr>
          <p:nvPr/>
        </p:nvSpPr>
        <p:spPr bwMode="auto">
          <a:xfrm>
            <a:off x="1981200" y="42672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20</a:t>
            </a:r>
          </a:p>
        </p:txBody>
      </p:sp>
      <p:sp>
        <p:nvSpPr>
          <p:cNvPr id="83994" name="Rectangle 26"/>
          <p:cNvSpPr>
            <a:spLocks noChangeArrowheads="1"/>
          </p:cNvSpPr>
          <p:nvPr/>
        </p:nvSpPr>
        <p:spPr bwMode="auto">
          <a:xfrm>
            <a:off x="2971800" y="42672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30</a:t>
            </a:r>
          </a:p>
        </p:txBody>
      </p:sp>
      <p:sp>
        <p:nvSpPr>
          <p:cNvPr id="83995" name="Rectangle 27"/>
          <p:cNvSpPr>
            <a:spLocks noChangeArrowheads="1"/>
          </p:cNvSpPr>
          <p:nvPr/>
        </p:nvSpPr>
        <p:spPr bwMode="auto">
          <a:xfrm>
            <a:off x="3962400" y="42672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40</a:t>
            </a:r>
          </a:p>
        </p:txBody>
      </p:sp>
      <p:sp>
        <p:nvSpPr>
          <p:cNvPr id="83996" name="Rectangle 28"/>
          <p:cNvSpPr>
            <a:spLocks noChangeArrowheads="1"/>
          </p:cNvSpPr>
          <p:nvPr/>
        </p:nvSpPr>
        <p:spPr bwMode="auto">
          <a:xfrm>
            <a:off x="4953000" y="42672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50</a:t>
            </a:r>
          </a:p>
        </p:txBody>
      </p:sp>
      <p:sp>
        <p:nvSpPr>
          <p:cNvPr id="83997" name="Rectangle 29"/>
          <p:cNvSpPr>
            <a:spLocks noChangeArrowheads="1"/>
          </p:cNvSpPr>
          <p:nvPr/>
        </p:nvSpPr>
        <p:spPr bwMode="auto">
          <a:xfrm>
            <a:off x="5943600" y="42672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60</a:t>
            </a:r>
          </a:p>
        </p:txBody>
      </p:sp>
      <p:sp>
        <p:nvSpPr>
          <p:cNvPr id="83998" name="Rectangle 30"/>
          <p:cNvSpPr>
            <a:spLocks noChangeArrowheads="1"/>
          </p:cNvSpPr>
          <p:nvPr/>
        </p:nvSpPr>
        <p:spPr bwMode="auto">
          <a:xfrm>
            <a:off x="6934200" y="42672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80</a:t>
            </a:r>
          </a:p>
        </p:txBody>
      </p:sp>
      <p:sp>
        <p:nvSpPr>
          <p:cNvPr id="83999" name="Rectangle 31"/>
          <p:cNvSpPr>
            <a:spLocks noChangeArrowheads="1"/>
          </p:cNvSpPr>
          <p:nvPr/>
        </p:nvSpPr>
        <p:spPr bwMode="auto">
          <a:xfrm>
            <a:off x="685800" y="4800600"/>
            <a:ext cx="1295400" cy="381000"/>
          </a:xfrm>
          <a:prstGeom prst="rect">
            <a:avLst/>
          </a:prstGeom>
          <a:solidFill>
            <a:srgbClr val="00CCFF"/>
          </a:solidFill>
          <a:ln w="9525">
            <a:solidFill>
              <a:schemeClr val="bg1"/>
            </a:solidFill>
            <a:miter lim="800000"/>
            <a:headEnd/>
            <a:tailEnd/>
          </a:ln>
          <a:effectLst/>
        </p:spPr>
        <p:txBody>
          <a:bodyPr wrap="none" anchor="ctr"/>
          <a:lstStyle/>
          <a:p>
            <a:pPr algn="ctr"/>
            <a:r>
              <a:rPr lang="fr-FR" sz="2400">
                <a:latin typeface="Arial" charset="0"/>
              </a:rPr>
              <a:t>PV D</a:t>
            </a:r>
          </a:p>
        </p:txBody>
      </p:sp>
      <p:sp>
        <p:nvSpPr>
          <p:cNvPr id="84000" name="Rectangle 32"/>
          <p:cNvSpPr>
            <a:spLocks noChangeArrowheads="1"/>
          </p:cNvSpPr>
          <p:nvPr/>
        </p:nvSpPr>
        <p:spPr bwMode="auto">
          <a:xfrm>
            <a:off x="1981200" y="48006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10</a:t>
            </a:r>
          </a:p>
        </p:txBody>
      </p:sp>
      <p:sp>
        <p:nvSpPr>
          <p:cNvPr id="84001" name="Rectangle 33"/>
          <p:cNvSpPr>
            <a:spLocks noChangeArrowheads="1"/>
          </p:cNvSpPr>
          <p:nvPr/>
        </p:nvSpPr>
        <p:spPr bwMode="auto">
          <a:xfrm>
            <a:off x="2971800" y="48006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15</a:t>
            </a:r>
          </a:p>
        </p:txBody>
      </p:sp>
      <p:sp>
        <p:nvSpPr>
          <p:cNvPr id="84002" name="Rectangle 34"/>
          <p:cNvSpPr>
            <a:spLocks noChangeArrowheads="1"/>
          </p:cNvSpPr>
          <p:nvPr/>
        </p:nvSpPr>
        <p:spPr bwMode="auto">
          <a:xfrm>
            <a:off x="3962400" y="48006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20</a:t>
            </a:r>
          </a:p>
        </p:txBody>
      </p:sp>
      <p:sp>
        <p:nvSpPr>
          <p:cNvPr id="84003" name="Rectangle 35"/>
          <p:cNvSpPr>
            <a:spLocks noChangeArrowheads="1"/>
          </p:cNvSpPr>
          <p:nvPr/>
        </p:nvSpPr>
        <p:spPr bwMode="auto">
          <a:xfrm>
            <a:off x="4953000" y="48006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25</a:t>
            </a:r>
          </a:p>
        </p:txBody>
      </p:sp>
      <p:sp>
        <p:nvSpPr>
          <p:cNvPr id="84004" name="Rectangle 36"/>
          <p:cNvSpPr>
            <a:spLocks noChangeArrowheads="1"/>
          </p:cNvSpPr>
          <p:nvPr/>
        </p:nvSpPr>
        <p:spPr bwMode="auto">
          <a:xfrm>
            <a:off x="5943600" y="48006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30</a:t>
            </a:r>
          </a:p>
        </p:txBody>
      </p:sp>
      <p:sp>
        <p:nvSpPr>
          <p:cNvPr id="84005" name="Rectangle 37"/>
          <p:cNvSpPr>
            <a:spLocks noChangeArrowheads="1"/>
          </p:cNvSpPr>
          <p:nvPr/>
        </p:nvSpPr>
        <p:spPr bwMode="auto">
          <a:xfrm>
            <a:off x="6934200" y="4800600"/>
            <a:ext cx="990600" cy="381000"/>
          </a:xfrm>
          <a:prstGeom prst="rect">
            <a:avLst/>
          </a:prstGeom>
          <a:solidFill>
            <a:schemeClr val="accent1"/>
          </a:solidFill>
          <a:ln w="9525">
            <a:solidFill>
              <a:schemeClr val="bg1"/>
            </a:solidFill>
            <a:miter lim="800000"/>
            <a:headEnd/>
            <a:tailEnd/>
          </a:ln>
          <a:effectLst/>
        </p:spPr>
        <p:txBody>
          <a:bodyPr wrap="none" anchor="ctr"/>
          <a:lstStyle/>
          <a:p>
            <a:pPr algn="ctr"/>
            <a:r>
              <a:rPr lang="fr-FR" sz="2400">
                <a:latin typeface="Arial" charset="0"/>
              </a:rPr>
              <a:t>40</a:t>
            </a:r>
          </a:p>
        </p:txBody>
      </p:sp>
      <p:sp>
        <p:nvSpPr>
          <p:cNvPr id="84006" name="AutoShape 38"/>
          <p:cNvSpPr>
            <a:spLocks noChangeArrowheads="1"/>
          </p:cNvSpPr>
          <p:nvPr/>
        </p:nvSpPr>
        <p:spPr bwMode="auto">
          <a:xfrm>
            <a:off x="3886200" y="2286000"/>
            <a:ext cx="1066800" cy="838200"/>
          </a:xfrm>
          <a:prstGeom prst="downArrow">
            <a:avLst>
              <a:gd name="adj1" fmla="val 50000"/>
              <a:gd name="adj2" fmla="val 25000"/>
            </a:avLst>
          </a:prstGeom>
          <a:solidFill>
            <a:schemeClr val="hlink"/>
          </a:solidFill>
          <a:ln w="9525">
            <a:solidFill>
              <a:schemeClr val="tx1"/>
            </a:solidFill>
            <a:miter lim="800000"/>
            <a:headEnd/>
            <a:tailEnd/>
          </a:ln>
          <a:effectLst/>
        </p:spPr>
        <p:txBody>
          <a:bodyPr wrap="none" anchor="ctr"/>
          <a:lstStyle/>
          <a:p>
            <a:endParaRPr lang="fr-FR"/>
          </a:p>
        </p:txBody>
      </p:sp>
      <p:sp>
        <p:nvSpPr>
          <p:cNvPr id="84007" name="Text Box 39"/>
          <p:cNvSpPr txBox="1">
            <a:spLocks noChangeArrowheads="1"/>
          </p:cNvSpPr>
          <p:nvPr/>
        </p:nvSpPr>
        <p:spPr bwMode="auto">
          <a:xfrm>
            <a:off x="609600" y="5638800"/>
            <a:ext cx="7292975" cy="396875"/>
          </a:xfrm>
          <a:prstGeom prst="rect">
            <a:avLst/>
          </a:prstGeom>
          <a:noFill/>
          <a:ln w="9525">
            <a:noFill/>
            <a:miter lim="800000"/>
            <a:headEnd/>
            <a:tailEnd/>
          </a:ln>
          <a:effectLst/>
        </p:spPr>
        <p:txBody>
          <a:bodyPr wrap="none">
            <a:spAutoFit/>
          </a:bodyPr>
          <a:lstStyle/>
          <a:p>
            <a:r>
              <a:rPr lang="fr-FR" sz="2000">
                <a:solidFill>
                  <a:srgbClr val="339933"/>
                </a:solidFill>
                <a:latin typeface="Arial" charset="0"/>
              </a:rPr>
              <a:t>Les commandes client reçues sont imputées sur ces prévisions</a:t>
            </a:r>
          </a:p>
        </p:txBody>
      </p:sp>
      <p:sp>
        <p:nvSpPr>
          <p:cNvPr id="84008" name="Rectangle 40"/>
          <p:cNvSpPr>
            <a:spLocks noChangeArrowheads="1"/>
          </p:cNvSpPr>
          <p:nvPr/>
        </p:nvSpPr>
        <p:spPr bwMode="auto">
          <a:xfrm>
            <a:off x="1981200" y="1295400"/>
            <a:ext cx="990600" cy="381000"/>
          </a:xfrm>
          <a:prstGeom prst="rect">
            <a:avLst/>
          </a:prstGeom>
          <a:noFill/>
          <a:ln w="9525">
            <a:solidFill>
              <a:schemeClr val="bg1"/>
            </a:solidFill>
            <a:miter lim="800000"/>
            <a:headEnd/>
            <a:tailEnd/>
          </a:ln>
          <a:effectLst/>
        </p:spPr>
        <p:txBody>
          <a:bodyPr wrap="none" anchor="ctr"/>
          <a:lstStyle/>
          <a:p>
            <a:pPr algn="ctr"/>
            <a:r>
              <a:rPr lang="fr-FR" sz="2000">
                <a:solidFill>
                  <a:srgbClr val="339933"/>
                </a:solidFill>
              </a:rPr>
              <a:t>Jan.</a:t>
            </a:r>
          </a:p>
        </p:txBody>
      </p:sp>
      <p:sp>
        <p:nvSpPr>
          <p:cNvPr id="84009" name="Rectangle 41"/>
          <p:cNvSpPr>
            <a:spLocks noChangeArrowheads="1"/>
          </p:cNvSpPr>
          <p:nvPr/>
        </p:nvSpPr>
        <p:spPr bwMode="auto">
          <a:xfrm>
            <a:off x="2971800" y="1295400"/>
            <a:ext cx="990600" cy="381000"/>
          </a:xfrm>
          <a:prstGeom prst="rect">
            <a:avLst/>
          </a:prstGeom>
          <a:noFill/>
          <a:ln w="9525">
            <a:solidFill>
              <a:schemeClr val="bg1"/>
            </a:solidFill>
            <a:miter lim="800000"/>
            <a:headEnd/>
            <a:tailEnd/>
          </a:ln>
          <a:effectLst/>
        </p:spPr>
        <p:txBody>
          <a:bodyPr wrap="none" anchor="ctr"/>
          <a:lstStyle/>
          <a:p>
            <a:pPr algn="ctr"/>
            <a:r>
              <a:rPr lang="fr-FR" sz="2000">
                <a:solidFill>
                  <a:srgbClr val="339933"/>
                </a:solidFill>
              </a:rPr>
              <a:t>Fev.</a:t>
            </a:r>
          </a:p>
        </p:txBody>
      </p:sp>
      <p:sp>
        <p:nvSpPr>
          <p:cNvPr id="84010" name="Rectangle 42"/>
          <p:cNvSpPr>
            <a:spLocks noChangeArrowheads="1"/>
          </p:cNvSpPr>
          <p:nvPr/>
        </p:nvSpPr>
        <p:spPr bwMode="auto">
          <a:xfrm>
            <a:off x="3962400" y="1295400"/>
            <a:ext cx="990600" cy="381000"/>
          </a:xfrm>
          <a:prstGeom prst="rect">
            <a:avLst/>
          </a:prstGeom>
          <a:noFill/>
          <a:ln w="9525">
            <a:solidFill>
              <a:schemeClr val="bg1"/>
            </a:solidFill>
            <a:miter lim="800000"/>
            <a:headEnd/>
            <a:tailEnd/>
          </a:ln>
          <a:effectLst/>
        </p:spPr>
        <p:txBody>
          <a:bodyPr wrap="none" anchor="ctr"/>
          <a:lstStyle/>
          <a:p>
            <a:pPr algn="ctr"/>
            <a:r>
              <a:rPr lang="fr-FR" sz="2000">
                <a:solidFill>
                  <a:srgbClr val="339933"/>
                </a:solidFill>
              </a:rPr>
              <a:t>Mars</a:t>
            </a:r>
          </a:p>
        </p:txBody>
      </p:sp>
      <p:sp>
        <p:nvSpPr>
          <p:cNvPr id="84011" name="Rectangle 43"/>
          <p:cNvSpPr>
            <a:spLocks noChangeArrowheads="1"/>
          </p:cNvSpPr>
          <p:nvPr/>
        </p:nvSpPr>
        <p:spPr bwMode="auto">
          <a:xfrm>
            <a:off x="4953000" y="1295400"/>
            <a:ext cx="990600" cy="381000"/>
          </a:xfrm>
          <a:prstGeom prst="rect">
            <a:avLst/>
          </a:prstGeom>
          <a:noFill/>
          <a:ln w="9525">
            <a:solidFill>
              <a:schemeClr val="bg1"/>
            </a:solidFill>
            <a:miter lim="800000"/>
            <a:headEnd/>
            <a:tailEnd/>
          </a:ln>
          <a:effectLst/>
        </p:spPr>
        <p:txBody>
          <a:bodyPr wrap="none" anchor="ctr"/>
          <a:lstStyle/>
          <a:p>
            <a:pPr algn="ctr"/>
            <a:r>
              <a:rPr lang="fr-FR" sz="2000">
                <a:solidFill>
                  <a:srgbClr val="339933"/>
                </a:solidFill>
              </a:rPr>
              <a:t>Avril</a:t>
            </a:r>
          </a:p>
        </p:txBody>
      </p:sp>
      <p:sp>
        <p:nvSpPr>
          <p:cNvPr id="84012" name="Rectangle 44"/>
          <p:cNvSpPr>
            <a:spLocks noChangeArrowheads="1"/>
          </p:cNvSpPr>
          <p:nvPr/>
        </p:nvSpPr>
        <p:spPr bwMode="auto">
          <a:xfrm>
            <a:off x="5943600" y="1295400"/>
            <a:ext cx="990600" cy="381000"/>
          </a:xfrm>
          <a:prstGeom prst="rect">
            <a:avLst/>
          </a:prstGeom>
          <a:noFill/>
          <a:ln w="9525">
            <a:solidFill>
              <a:schemeClr val="bg1"/>
            </a:solidFill>
            <a:miter lim="800000"/>
            <a:headEnd/>
            <a:tailEnd/>
          </a:ln>
          <a:effectLst/>
        </p:spPr>
        <p:txBody>
          <a:bodyPr wrap="none" anchor="ctr"/>
          <a:lstStyle/>
          <a:p>
            <a:pPr algn="ctr"/>
            <a:r>
              <a:rPr lang="fr-FR" sz="2000">
                <a:solidFill>
                  <a:srgbClr val="339933"/>
                </a:solidFill>
              </a:rPr>
              <a:t>Mai</a:t>
            </a:r>
          </a:p>
        </p:txBody>
      </p:sp>
      <p:sp>
        <p:nvSpPr>
          <p:cNvPr id="84013" name="Rectangle 45"/>
          <p:cNvSpPr>
            <a:spLocks noChangeArrowheads="1"/>
          </p:cNvSpPr>
          <p:nvPr/>
        </p:nvSpPr>
        <p:spPr bwMode="auto">
          <a:xfrm>
            <a:off x="6934200" y="1295400"/>
            <a:ext cx="990600" cy="381000"/>
          </a:xfrm>
          <a:prstGeom prst="rect">
            <a:avLst/>
          </a:prstGeom>
          <a:noFill/>
          <a:ln w="9525">
            <a:solidFill>
              <a:schemeClr val="bg1"/>
            </a:solidFill>
            <a:miter lim="800000"/>
            <a:headEnd/>
            <a:tailEnd/>
          </a:ln>
          <a:effectLst/>
        </p:spPr>
        <p:txBody>
          <a:bodyPr wrap="none" anchor="ctr"/>
          <a:lstStyle/>
          <a:p>
            <a:pPr algn="ctr"/>
            <a:r>
              <a:rPr lang="fr-FR" sz="2000">
                <a:solidFill>
                  <a:srgbClr val="339933"/>
                </a:solidFill>
              </a:rPr>
              <a:t>Juin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6B58DA9-668F-4BB8-A3F7-CA15219CCE23}"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7B356A32-C84A-4E00-8673-D9BFC5F2433F}" type="slidenum">
              <a:rPr lang="en-US"/>
              <a:pPr/>
              <a:t>44</a:t>
            </a:fld>
            <a:endParaRPr lang="en-US"/>
          </a:p>
        </p:txBody>
      </p:sp>
      <p:sp>
        <p:nvSpPr>
          <p:cNvPr id="76802" name="Rectangle 2"/>
          <p:cNvSpPr>
            <a:spLocks noGrp="1" noChangeArrowheads="1"/>
          </p:cNvSpPr>
          <p:nvPr>
            <p:ph type="title"/>
          </p:nvPr>
        </p:nvSpPr>
        <p:spPr>
          <a:xfrm>
            <a:off x="228600" y="152400"/>
            <a:ext cx="8763000" cy="1143000"/>
          </a:xfrm>
        </p:spPr>
        <p:txBody>
          <a:bodyPr/>
          <a:lstStyle/>
          <a:p>
            <a:r>
              <a:rPr lang="fr-FR"/>
              <a:t>La nomenclature de planification</a:t>
            </a:r>
          </a:p>
        </p:txBody>
      </p:sp>
      <p:sp>
        <p:nvSpPr>
          <p:cNvPr id="76803" name="Rectangle 3"/>
          <p:cNvSpPr>
            <a:spLocks noGrp="1" noChangeArrowheads="1"/>
          </p:cNvSpPr>
          <p:nvPr>
            <p:ph type="body" idx="1"/>
          </p:nvPr>
        </p:nvSpPr>
        <p:spPr/>
        <p:txBody>
          <a:bodyPr/>
          <a:lstStyle/>
          <a:p>
            <a:r>
              <a:rPr lang="fr-FR"/>
              <a:t>Sert à éclater le </a:t>
            </a:r>
            <a:r>
              <a:rPr lang="fr-FR">
                <a:solidFill>
                  <a:srgbClr val="339933"/>
                </a:solidFill>
              </a:rPr>
              <a:t>plan de production</a:t>
            </a:r>
            <a:r>
              <a:rPr lang="fr-FR"/>
              <a:t> pour donner des </a:t>
            </a:r>
            <a:r>
              <a:rPr lang="fr-FR">
                <a:solidFill>
                  <a:srgbClr val="339933"/>
                </a:solidFill>
              </a:rPr>
              <a:t>objectifs de stock</a:t>
            </a:r>
            <a:r>
              <a:rPr lang="fr-FR"/>
              <a:t> à des articles fabriqués ou achetés</a:t>
            </a:r>
          </a:p>
          <a:p>
            <a:r>
              <a:rPr lang="fr-FR"/>
              <a:t>Ne sont pas nécessairement les articles vendus :</a:t>
            </a:r>
          </a:p>
          <a:p>
            <a:pPr lvl="1"/>
            <a:r>
              <a:rPr lang="fr-FR"/>
              <a:t>cas de l’assemblage à la commande</a:t>
            </a:r>
          </a:p>
          <a:p>
            <a:pPr lvl="2"/>
            <a:r>
              <a:rPr lang="fr-FR"/>
              <a:t>on anticipe la fabrication de sous-ensembles</a:t>
            </a:r>
          </a:p>
          <a:p>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e la date 2"/>
          <p:cNvSpPr>
            <a:spLocks noGrp="1"/>
          </p:cNvSpPr>
          <p:nvPr>
            <p:ph type="dt" sz="half" idx="10"/>
          </p:nvPr>
        </p:nvSpPr>
        <p:spPr/>
        <p:txBody>
          <a:bodyPr/>
          <a:lstStyle/>
          <a:p>
            <a:fld id="{76456426-72C3-4FFE-9387-856EA0678B55}" type="datetime1">
              <a:rPr lang="fr-FR"/>
              <a:pPr/>
              <a:t>22/11/2015</a:t>
            </a:fld>
            <a:endParaRPr lang="en-US"/>
          </a:p>
        </p:txBody>
      </p:sp>
      <p:sp>
        <p:nvSpPr>
          <p:cNvPr id="20" name="Espace réservé du pied de page 3"/>
          <p:cNvSpPr>
            <a:spLocks noGrp="1"/>
          </p:cNvSpPr>
          <p:nvPr>
            <p:ph type="ftr" sz="quarter" idx="11"/>
          </p:nvPr>
        </p:nvSpPr>
        <p:spPr/>
        <p:txBody>
          <a:bodyPr/>
          <a:lstStyle/>
          <a:p>
            <a:r>
              <a:rPr lang="en-US"/>
              <a:t>© Gérard Baglin, 1998-2008</a:t>
            </a:r>
          </a:p>
        </p:txBody>
      </p:sp>
      <p:sp>
        <p:nvSpPr>
          <p:cNvPr id="21" name="Espace réservé du numéro de diapositive 4"/>
          <p:cNvSpPr>
            <a:spLocks noGrp="1"/>
          </p:cNvSpPr>
          <p:nvPr>
            <p:ph type="sldNum" sz="quarter" idx="12"/>
          </p:nvPr>
        </p:nvSpPr>
        <p:spPr/>
        <p:txBody>
          <a:bodyPr/>
          <a:lstStyle/>
          <a:p>
            <a:fld id="{22BBEA19-217D-4A82-BD20-B2910F6E1778}" type="slidenum">
              <a:rPr lang="en-US"/>
              <a:pPr/>
              <a:t>45</a:t>
            </a:fld>
            <a:endParaRPr lang="en-US"/>
          </a:p>
        </p:txBody>
      </p:sp>
      <p:sp>
        <p:nvSpPr>
          <p:cNvPr id="84994" name="Rectangle 2"/>
          <p:cNvSpPr>
            <a:spLocks noGrp="1" noChangeArrowheads="1"/>
          </p:cNvSpPr>
          <p:nvPr>
            <p:ph type="title"/>
          </p:nvPr>
        </p:nvSpPr>
        <p:spPr>
          <a:xfrm>
            <a:off x="228600" y="152400"/>
            <a:ext cx="8591550" cy="1143000"/>
          </a:xfrm>
        </p:spPr>
        <p:txBody>
          <a:bodyPr/>
          <a:lstStyle/>
          <a:p>
            <a:r>
              <a:rPr lang="fr-FR"/>
              <a:t>La nomenclature de planification</a:t>
            </a:r>
          </a:p>
        </p:txBody>
      </p:sp>
      <p:sp>
        <p:nvSpPr>
          <p:cNvPr id="84995" name="Rectangle 3"/>
          <p:cNvSpPr>
            <a:spLocks noChangeArrowheads="1"/>
          </p:cNvSpPr>
          <p:nvPr/>
        </p:nvSpPr>
        <p:spPr bwMode="auto">
          <a:xfrm>
            <a:off x="3124200" y="1524000"/>
            <a:ext cx="2590800" cy="609600"/>
          </a:xfrm>
          <a:prstGeom prst="rect">
            <a:avLst/>
          </a:prstGeom>
          <a:solidFill>
            <a:srgbClr val="FFFF00"/>
          </a:solidFill>
          <a:ln w="9525">
            <a:solidFill>
              <a:schemeClr val="tx1"/>
            </a:solidFill>
            <a:miter lim="800000"/>
            <a:headEnd/>
            <a:tailEnd/>
          </a:ln>
          <a:effectLst/>
        </p:spPr>
        <p:txBody>
          <a:bodyPr wrap="none" anchor="ctr"/>
          <a:lstStyle/>
          <a:p>
            <a:pPr algn="ctr"/>
            <a:r>
              <a:rPr lang="fr-FR" sz="2400">
                <a:latin typeface="Arial" charset="0"/>
              </a:rPr>
              <a:t>Article Famille</a:t>
            </a:r>
          </a:p>
        </p:txBody>
      </p:sp>
      <p:sp>
        <p:nvSpPr>
          <p:cNvPr id="84996" name="Rectangle 4"/>
          <p:cNvSpPr>
            <a:spLocks noChangeArrowheads="1"/>
          </p:cNvSpPr>
          <p:nvPr/>
        </p:nvSpPr>
        <p:spPr bwMode="auto">
          <a:xfrm>
            <a:off x="1066800" y="2971800"/>
            <a:ext cx="1371600" cy="533400"/>
          </a:xfrm>
          <a:prstGeom prst="rect">
            <a:avLst/>
          </a:prstGeom>
          <a:solidFill>
            <a:srgbClr val="00CCFF"/>
          </a:solidFill>
          <a:ln w="9525">
            <a:solidFill>
              <a:schemeClr val="tx1"/>
            </a:solidFill>
            <a:miter lim="800000"/>
            <a:headEnd/>
            <a:tailEnd/>
          </a:ln>
          <a:effectLst/>
        </p:spPr>
        <p:txBody>
          <a:bodyPr wrap="none" anchor="ctr"/>
          <a:lstStyle/>
          <a:p>
            <a:pPr algn="ctr"/>
            <a:r>
              <a:rPr lang="fr-FR" sz="2400">
                <a:latin typeface="Arial" charset="0"/>
              </a:rPr>
              <a:t>SE 1</a:t>
            </a:r>
          </a:p>
        </p:txBody>
      </p:sp>
      <p:sp>
        <p:nvSpPr>
          <p:cNvPr id="84997" name="Rectangle 5"/>
          <p:cNvSpPr>
            <a:spLocks noChangeArrowheads="1"/>
          </p:cNvSpPr>
          <p:nvPr/>
        </p:nvSpPr>
        <p:spPr bwMode="auto">
          <a:xfrm>
            <a:off x="2819400" y="2971800"/>
            <a:ext cx="1371600" cy="533400"/>
          </a:xfrm>
          <a:prstGeom prst="rect">
            <a:avLst/>
          </a:prstGeom>
          <a:solidFill>
            <a:srgbClr val="00CCFF"/>
          </a:solidFill>
          <a:ln w="9525">
            <a:solidFill>
              <a:schemeClr val="tx1"/>
            </a:solidFill>
            <a:miter lim="800000"/>
            <a:headEnd/>
            <a:tailEnd/>
          </a:ln>
          <a:effectLst/>
        </p:spPr>
        <p:txBody>
          <a:bodyPr wrap="none" anchor="ctr"/>
          <a:lstStyle/>
          <a:p>
            <a:pPr algn="ctr"/>
            <a:r>
              <a:rPr lang="fr-FR" sz="2400">
                <a:latin typeface="Arial" charset="0"/>
              </a:rPr>
              <a:t>SE 2</a:t>
            </a:r>
          </a:p>
        </p:txBody>
      </p:sp>
      <p:sp>
        <p:nvSpPr>
          <p:cNvPr id="84998" name="Rectangle 6"/>
          <p:cNvSpPr>
            <a:spLocks noChangeArrowheads="1"/>
          </p:cNvSpPr>
          <p:nvPr/>
        </p:nvSpPr>
        <p:spPr bwMode="auto">
          <a:xfrm>
            <a:off x="4572000" y="2971800"/>
            <a:ext cx="1371600" cy="533400"/>
          </a:xfrm>
          <a:prstGeom prst="rect">
            <a:avLst/>
          </a:prstGeom>
          <a:solidFill>
            <a:srgbClr val="00CCFF"/>
          </a:solidFill>
          <a:ln w="9525">
            <a:solidFill>
              <a:schemeClr val="tx1"/>
            </a:solidFill>
            <a:miter lim="800000"/>
            <a:headEnd/>
            <a:tailEnd/>
          </a:ln>
          <a:effectLst/>
        </p:spPr>
        <p:txBody>
          <a:bodyPr wrap="none" anchor="ctr"/>
          <a:lstStyle/>
          <a:p>
            <a:pPr algn="ctr"/>
            <a:r>
              <a:rPr lang="fr-FR" sz="2400">
                <a:latin typeface="Arial" charset="0"/>
              </a:rPr>
              <a:t>C 1</a:t>
            </a:r>
          </a:p>
        </p:txBody>
      </p:sp>
      <p:sp>
        <p:nvSpPr>
          <p:cNvPr id="84999" name="Rectangle 7"/>
          <p:cNvSpPr>
            <a:spLocks noChangeArrowheads="1"/>
          </p:cNvSpPr>
          <p:nvPr/>
        </p:nvSpPr>
        <p:spPr bwMode="auto">
          <a:xfrm>
            <a:off x="6324600" y="2971800"/>
            <a:ext cx="1371600" cy="533400"/>
          </a:xfrm>
          <a:prstGeom prst="rect">
            <a:avLst/>
          </a:prstGeom>
          <a:solidFill>
            <a:srgbClr val="00CCFF"/>
          </a:solidFill>
          <a:ln w="9525">
            <a:solidFill>
              <a:schemeClr val="tx1"/>
            </a:solidFill>
            <a:miter lim="800000"/>
            <a:headEnd/>
            <a:tailEnd/>
          </a:ln>
          <a:effectLst/>
        </p:spPr>
        <p:txBody>
          <a:bodyPr wrap="none" anchor="ctr"/>
          <a:lstStyle/>
          <a:p>
            <a:pPr algn="ctr"/>
            <a:r>
              <a:rPr lang="fr-FR" sz="2400">
                <a:latin typeface="Arial" charset="0"/>
              </a:rPr>
              <a:t>C 2</a:t>
            </a:r>
          </a:p>
        </p:txBody>
      </p:sp>
      <p:cxnSp>
        <p:nvCxnSpPr>
          <p:cNvPr id="85000" name="AutoShape 8"/>
          <p:cNvCxnSpPr>
            <a:cxnSpLocks noChangeShapeType="1"/>
            <a:stCxn id="84995" idx="2"/>
            <a:endCxn id="84996" idx="0"/>
          </p:cNvCxnSpPr>
          <p:nvPr/>
        </p:nvCxnSpPr>
        <p:spPr bwMode="auto">
          <a:xfrm rot="5400000">
            <a:off x="2667000" y="1219200"/>
            <a:ext cx="838200" cy="2667000"/>
          </a:xfrm>
          <a:prstGeom prst="bentConnector3">
            <a:avLst>
              <a:gd name="adj1" fmla="val 50000"/>
            </a:avLst>
          </a:prstGeom>
          <a:noFill/>
          <a:ln w="9525">
            <a:solidFill>
              <a:schemeClr val="tx1"/>
            </a:solidFill>
            <a:miter lim="800000"/>
            <a:headEnd/>
            <a:tailEnd type="triangle" w="med" len="med"/>
          </a:ln>
          <a:effectLst/>
        </p:spPr>
      </p:cxnSp>
      <p:cxnSp>
        <p:nvCxnSpPr>
          <p:cNvPr id="85001" name="AutoShape 9"/>
          <p:cNvCxnSpPr>
            <a:cxnSpLocks noChangeShapeType="1"/>
            <a:stCxn id="84995" idx="2"/>
            <a:endCxn id="84997" idx="0"/>
          </p:cNvCxnSpPr>
          <p:nvPr/>
        </p:nvCxnSpPr>
        <p:spPr bwMode="auto">
          <a:xfrm rot="5400000">
            <a:off x="3543300" y="2095500"/>
            <a:ext cx="838200" cy="914400"/>
          </a:xfrm>
          <a:prstGeom prst="bentConnector3">
            <a:avLst>
              <a:gd name="adj1" fmla="val 50000"/>
            </a:avLst>
          </a:prstGeom>
          <a:noFill/>
          <a:ln w="9525">
            <a:solidFill>
              <a:schemeClr val="tx1"/>
            </a:solidFill>
            <a:miter lim="800000"/>
            <a:headEnd/>
            <a:tailEnd type="triangle" w="med" len="med"/>
          </a:ln>
          <a:effectLst/>
        </p:spPr>
      </p:cxnSp>
      <p:cxnSp>
        <p:nvCxnSpPr>
          <p:cNvPr id="85002" name="AutoShape 10"/>
          <p:cNvCxnSpPr>
            <a:cxnSpLocks noChangeShapeType="1"/>
            <a:stCxn id="84995" idx="2"/>
            <a:endCxn id="84998" idx="0"/>
          </p:cNvCxnSpPr>
          <p:nvPr/>
        </p:nvCxnSpPr>
        <p:spPr bwMode="auto">
          <a:xfrm rot="16200000" flipH="1">
            <a:off x="4419600" y="2133600"/>
            <a:ext cx="838200" cy="838200"/>
          </a:xfrm>
          <a:prstGeom prst="bentConnector3">
            <a:avLst>
              <a:gd name="adj1" fmla="val 50000"/>
            </a:avLst>
          </a:prstGeom>
          <a:noFill/>
          <a:ln w="9525">
            <a:solidFill>
              <a:schemeClr val="tx1"/>
            </a:solidFill>
            <a:miter lim="800000"/>
            <a:headEnd/>
            <a:tailEnd type="triangle" w="med" len="med"/>
          </a:ln>
          <a:effectLst/>
        </p:spPr>
      </p:cxnSp>
      <p:cxnSp>
        <p:nvCxnSpPr>
          <p:cNvPr id="85003" name="AutoShape 11"/>
          <p:cNvCxnSpPr>
            <a:cxnSpLocks noChangeShapeType="1"/>
            <a:stCxn id="84995" idx="2"/>
            <a:endCxn id="84999" idx="0"/>
          </p:cNvCxnSpPr>
          <p:nvPr/>
        </p:nvCxnSpPr>
        <p:spPr bwMode="auto">
          <a:xfrm rot="16200000" flipH="1">
            <a:off x="5295900" y="1257300"/>
            <a:ext cx="838200" cy="2590800"/>
          </a:xfrm>
          <a:prstGeom prst="bentConnector3">
            <a:avLst>
              <a:gd name="adj1" fmla="val 50000"/>
            </a:avLst>
          </a:prstGeom>
          <a:noFill/>
          <a:ln w="9525">
            <a:solidFill>
              <a:schemeClr val="tx1"/>
            </a:solidFill>
            <a:miter lim="800000"/>
            <a:headEnd/>
            <a:tailEnd type="triangle" w="med" len="med"/>
          </a:ln>
          <a:effectLst/>
        </p:spPr>
      </p:cxnSp>
      <p:sp>
        <p:nvSpPr>
          <p:cNvPr id="85004" name="Text Box 12"/>
          <p:cNvSpPr txBox="1">
            <a:spLocks noChangeArrowheads="1"/>
          </p:cNvSpPr>
          <p:nvPr/>
        </p:nvSpPr>
        <p:spPr bwMode="auto">
          <a:xfrm>
            <a:off x="1752600" y="2595563"/>
            <a:ext cx="846138" cy="396875"/>
          </a:xfrm>
          <a:prstGeom prst="rect">
            <a:avLst/>
          </a:prstGeom>
          <a:noFill/>
          <a:ln w="9525">
            <a:noFill/>
            <a:miter lim="800000"/>
            <a:headEnd/>
            <a:tailEnd/>
          </a:ln>
          <a:effectLst/>
        </p:spPr>
        <p:txBody>
          <a:bodyPr wrap="none">
            <a:spAutoFit/>
          </a:bodyPr>
          <a:lstStyle/>
          <a:p>
            <a:r>
              <a:rPr lang="fr-FR" sz="2000">
                <a:solidFill>
                  <a:srgbClr val="339933"/>
                </a:solidFill>
                <a:latin typeface="Arial" charset="0"/>
              </a:rPr>
              <a:t>(0.60)</a:t>
            </a:r>
          </a:p>
        </p:txBody>
      </p:sp>
      <p:sp>
        <p:nvSpPr>
          <p:cNvPr id="85005" name="Text Box 13"/>
          <p:cNvSpPr txBox="1">
            <a:spLocks noChangeArrowheads="1"/>
          </p:cNvSpPr>
          <p:nvPr/>
        </p:nvSpPr>
        <p:spPr bwMode="auto">
          <a:xfrm>
            <a:off x="3475038" y="2595563"/>
            <a:ext cx="846137" cy="396875"/>
          </a:xfrm>
          <a:prstGeom prst="rect">
            <a:avLst/>
          </a:prstGeom>
          <a:noFill/>
          <a:ln w="9525">
            <a:noFill/>
            <a:miter lim="800000"/>
            <a:headEnd/>
            <a:tailEnd/>
          </a:ln>
          <a:effectLst/>
        </p:spPr>
        <p:txBody>
          <a:bodyPr wrap="none">
            <a:spAutoFit/>
          </a:bodyPr>
          <a:lstStyle/>
          <a:p>
            <a:r>
              <a:rPr lang="fr-FR" sz="2000">
                <a:solidFill>
                  <a:srgbClr val="339933"/>
                </a:solidFill>
                <a:latin typeface="Arial" charset="0"/>
              </a:rPr>
              <a:t>(0.40)</a:t>
            </a:r>
          </a:p>
        </p:txBody>
      </p:sp>
      <p:sp>
        <p:nvSpPr>
          <p:cNvPr id="85006" name="Text Box 14"/>
          <p:cNvSpPr txBox="1">
            <a:spLocks noChangeArrowheads="1"/>
          </p:cNvSpPr>
          <p:nvPr/>
        </p:nvSpPr>
        <p:spPr bwMode="auto">
          <a:xfrm>
            <a:off x="5227638" y="2595563"/>
            <a:ext cx="493712" cy="396875"/>
          </a:xfrm>
          <a:prstGeom prst="rect">
            <a:avLst/>
          </a:prstGeom>
          <a:noFill/>
          <a:ln w="9525">
            <a:noFill/>
            <a:miter lim="800000"/>
            <a:headEnd/>
            <a:tailEnd/>
          </a:ln>
          <a:effectLst/>
        </p:spPr>
        <p:txBody>
          <a:bodyPr wrap="none">
            <a:spAutoFit/>
          </a:bodyPr>
          <a:lstStyle/>
          <a:p>
            <a:r>
              <a:rPr lang="fr-FR" sz="2000">
                <a:solidFill>
                  <a:srgbClr val="339933"/>
                </a:solidFill>
                <a:latin typeface="Arial" charset="0"/>
              </a:rPr>
              <a:t>(1)</a:t>
            </a:r>
          </a:p>
        </p:txBody>
      </p:sp>
      <p:sp>
        <p:nvSpPr>
          <p:cNvPr id="85007" name="Text Box 15"/>
          <p:cNvSpPr txBox="1">
            <a:spLocks noChangeArrowheads="1"/>
          </p:cNvSpPr>
          <p:nvPr/>
        </p:nvSpPr>
        <p:spPr bwMode="auto">
          <a:xfrm>
            <a:off x="6980238" y="2595563"/>
            <a:ext cx="846137" cy="396875"/>
          </a:xfrm>
          <a:prstGeom prst="rect">
            <a:avLst/>
          </a:prstGeom>
          <a:noFill/>
          <a:ln w="9525">
            <a:noFill/>
            <a:miter lim="800000"/>
            <a:headEnd/>
            <a:tailEnd/>
          </a:ln>
          <a:effectLst/>
        </p:spPr>
        <p:txBody>
          <a:bodyPr wrap="none">
            <a:spAutoFit/>
          </a:bodyPr>
          <a:lstStyle/>
          <a:p>
            <a:r>
              <a:rPr lang="fr-FR" sz="2000">
                <a:solidFill>
                  <a:srgbClr val="339933"/>
                </a:solidFill>
                <a:latin typeface="Arial" charset="0"/>
              </a:rPr>
              <a:t>(0.25)</a:t>
            </a:r>
          </a:p>
        </p:txBody>
      </p:sp>
      <p:sp>
        <p:nvSpPr>
          <p:cNvPr id="85008" name="AutoShape 16"/>
          <p:cNvSpPr>
            <a:spLocks/>
          </p:cNvSpPr>
          <p:nvPr/>
        </p:nvSpPr>
        <p:spPr bwMode="auto">
          <a:xfrm rot="-5400000">
            <a:off x="4191000" y="533400"/>
            <a:ext cx="381000" cy="6629400"/>
          </a:xfrm>
          <a:prstGeom prst="leftBrace">
            <a:avLst>
              <a:gd name="adj1" fmla="val 145000"/>
              <a:gd name="adj2" fmla="val 50000"/>
            </a:avLst>
          </a:prstGeom>
          <a:noFill/>
          <a:ln w="38100">
            <a:solidFill>
              <a:schemeClr val="tx1"/>
            </a:solidFill>
            <a:round/>
            <a:headEnd/>
            <a:tailEnd/>
          </a:ln>
          <a:effectLst/>
        </p:spPr>
        <p:txBody>
          <a:bodyPr wrap="none" anchor="ctr"/>
          <a:lstStyle/>
          <a:p>
            <a:endParaRPr lang="fr-FR"/>
          </a:p>
        </p:txBody>
      </p:sp>
      <p:sp>
        <p:nvSpPr>
          <p:cNvPr id="85009" name="Text Box 17"/>
          <p:cNvSpPr txBox="1">
            <a:spLocks noChangeArrowheads="1"/>
          </p:cNvSpPr>
          <p:nvPr/>
        </p:nvSpPr>
        <p:spPr bwMode="auto">
          <a:xfrm>
            <a:off x="3413125" y="4078288"/>
            <a:ext cx="2524125" cy="457200"/>
          </a:xfrm>
          <a:prstGeom prst="rect">
            <a:avLst/>
          </a:prstGeom>
          <a:noFill/>
          <a:ln w="9525">
            <a:noFill/>
            <a:miter lim="800000"/>
            <a:headEnd/>
            <a:tailEnd/>
          </a:ln>
          <a:effectLst/>
        </p:spPr>
        <p:txBody>
          <a:bodyPr wrap="none">
            <a:spAutoFit/>
          </a:bodyPr>
          <a:lstStyle/>
          <a:p>
            <a:r>
              <a:rPr lang="fr-FR" sz="2400">
                <a:solidFill>
                  <a:srgbClr val="339933"/>
                </a:solidFill>
                <a:latin typeface="Arial" charset="0"/>
              </a:rPr>
              <a:t>Articles fabriqués</a:t>
            </a:r>
          </a:p>
        </p:txBody>
      </p:sp>
      <p:sp>
        <p:nvSpPr>
          <p:cNvPr id="85010" name="Text Box 18"/>
          <p:cNvSpPr txBox="1">
            <a:spLocks noChangeArrowheads="1"/>
          </p:cNvSpPr>
          <p:nvPr/>
        </p:nvSpPr>
        <p:spPr bwMode="auto">
          <a:xfrm>
            <a:off x="762000" y="4876800"/>
            <a:ext cx="7286625" cy="1311275"/>
          </a:xfrm>
          <a:prstGeom prst="rect">
            <a:avLst/>
          </a:prstGeom>
          <a:noFill/>
          <a:ln w="9525">
            <a:noFill/>
            <a:miter lim="800000"/>
            <a:headEnd/>
            <a:tailEnd/>
          </a:ln>
          <a:effectLst/>
        </p:spPr>
        <p:txBody>
          <a:bodyPr wrap="none">
            <a:spAutoFit/>
          </a:bodyPr>
          <a:lstStyle/>
          <a:p>
            <a:pPr algn="ctr"/>
            <a:r>
              <a:rPr lang="fr-FR" sz="2000" b="1">
                <a:solidFill>
                  <a:srgbClr val="339933"/>
                </a:solidFill>
                <a:latin typeface="Arial" charset="0"/>
              </a:rPr>
              <a:t>Les coefficients indiquent la quantité d’articles à fabriquer </a:t>
            </a:r>
            <a:br>
              <a:rPr lang="fr-FR" sz="2000" b="1">
                <a:solidFill>
                  <a:srgbClr val="339933"/>
                </a:solidFill>
                <a:latin typeface="Arial" charset="0"/>
              </a:rPr>
            </a:br>
            <a:r>
              <a:rPr lang="fr-FR" sz="2000" b="1">
                <a:solidFill>
                  <a:srgbClr val="339933"/>
                </a:solidFill>
                <a:latin typeface="Arial" charset="0"/>
              </a:rPr>
              <a:t>pour un article famille</a:t>
            </a:r>
          </a:p>
          <a:p>
            <a:pPr algn="ctr"/>
            <a:endParaRPr lang="fr-FR" sz="2000" b="1">
              <a:solidFill>
                <a:srgbClr val="339933"/>
              </a:solidFill>
              <a:latin typeface="Arial" charset="0"/>
            </a:endParaRPr>
          </a:p>
          <a:p>
            <a:pPr algn="ctr"/>
            <a:r>
              <a:rPr lang="fr-FR" sz="2000" b="1">
                <a:solidFill>
                  <a:srgbClr val="339933"/>
                </a:solidFill>
                <a:latin typeface="Arial" charset="0"/>
              </a:rPr>
              <a:t>Nomenclature à un niveau</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F1FADFB-2F16-4830-B42D-7DAAD12C931C}"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B0932234-8434-4B4B-8ACC-2A89F368B517}" type="slidenum">
              <a:rPr lang="en-US"/>
              <a:pPr/>
              <a:t>46</a:t>
            </a:fld>
            <a:endParaRPr lang="en-US"/>
          </a:p>
        </p:txBody>
      </p:sp>
      <p:sp>
        <p:nvSpPr>
          <p:cNvPr id="54274" name="Rectangle 2"/>
          <p:cNvSpPr>
            <a:spLocks noGrp="1" noChangeArrowheads="1"/>
          </p:cNvSpPr>
          <p:nvPr>
            <p:ph type="title"/>
          </p:nvPr>
        </p:nvSpPr>
        <p:spPr/>
        <p:txBody>
          <a:bodyPr/>
          <a:lstStyle/>
          <a:p>
            <a:r>
              <a:rPr lang="fr-FR"/>
              <a:t>Les variations de stock</a:t>
            </a:r>
          </a:p>
        </p:txBody>
      </p:sp>
      <p:sp>
        <p:nvSpPr>
          <p:cNvPr id="54275" name="Rectangle 3"/>
          <p:cNvSpPr>
            <a:spLocks noGrp="1" noChangeArrowheads="1"/>
          </p:cNvSpPr>
          <p:nvPr>
            <p:ph type="body" idx="1"/>
          </p:nvPr>
        </p:nvSpPr>
        <p:spPr>
          <a:xfrm>
            <a:off x="533400" y="1524000"/>
            <a:ext cx="7924800" cy="4572000"/>
          </a:xfrm>
        </p:spPr>
        <p:txBody>
          <a:bodyPr/>
          <a:lstStyle/>
          <a:p>
            <a:r>
              <a:rPr lang="fr-FR"/>
              <a:t>L’éclatement du plan de production </a:t>
            </a:r>
          </a:p>
          <a:p>
            <a:r>
              <a:rPr lang="fr-FR"/>
              <a:t>ne crée pas directement des OF </a:t>
            </a:r>
          </a:p>
          <a:p>
            <a:r>
              <a:rPr lang="fr-FR"/>
              <a:t>mais engendre des </a:t>
            </a:r>
            <a:r>
              <a:rPr lang="fr-FR">
                <a:solidFill>
                  <a:srgbClr val="339933"/>
                </a:solidFill>
              </a:rPr>
              <a:t>variations de stock</a:t>
            </a:r>
          </a:p>
          <a:p>
            <a:pPr lvl="1"/>
            <a:r>
              <a:rPr lang="fr-FR"/>
              <a:t>positives ou négatives</a:t>
            </a:r>
          </a:p>
          <a:p>
            <a:pPr lvl="1"/>
            <a:r>
              <a:rPr lang="fr-FR"/>
              <a:t>positives dans la période de </a:t>
            </a:r>
            <a:r>
              <a:rPr lang="fr-FR">
                <a:solidFill>
                  <a:srgbClr val="339933"/>
                </a:solidFill>
              </a:rPr>
              <a:t>constitution</a:t>
            </a:r>
            <a:r>
              <a:rPr lang="fr-FR"/>
              <a:t> du stock d’anticipation</a:t>
            </a:r>
          </a:p>
          <a:p>
            <a:pPr lvl="1"/>
            <a:r>
              <a:rPr lang="fr-FR"/>
              <a:t>négatives dans la période de </a:t>
            </a:r>
            <a:r>
              <a:rPr lang="fr-FR">
                <a:solidFill>
                  <a:srgbClr val="339933"/>
                </a:solidFill>
              </a:rPr>
              <a:t>consommation</a:t>
            </a:r>
            <a:r>
              <a:rPr lang="fr-FR"/>
              <a:t> du stock d’anticipation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fld id="{89021C22-A2DA-4FD4-A6B5-7C8008AB7066}" type="datetime1">
              <a:rPr lang="fr-FR"/>
              <a:pPr/>
              <a:t>22/11/2015</a:t>
            </a:fld>
            <a:endParaRPr lang="en-US"/>
          </a:p>
        </p:txBody>
      </p:sp>
      <p:sp>
        <p:nvSpPr>
          <p:cNvPr id="6" name="Espace réservé du pied de page 4"/>
          <p:cNvSpPr>
            <a:spLocks noGrp="1"/>
          </p:cNvSpPr>
          <p:nvPr>
            <p:ph type="ftr" sz="quarter" idx="11"/>
          </p:nvPr>
        </p:nvSpPr>
        <p:spPr/>
        <p:txBody>
          <a:bodyPr/>
          <a:lstStyle/>
          <a:p>
            <a:r>
              <a:rPr lang="en-US"/>
              <a:t>© Gérard Baglin, 1998-2008</a:t>
            </a:r>
          </a:p>
        </p:txBody>
      </p:sp>
      <p:sp>
        <p:nvSpPr>
          <p:cNvPr id="7" name="Espace réservé du numéro de diapositive 5"/>
          <p:cNvSpPr>
            <a:spLocks noGrp="1"/>
          </p:cNvSpPr>
          <p:nvPr>
            <p:ph type="sldNum" sz="quarter" idx="12"/>
          </p:nvPr>
        </p:nvSpPr>
        <p:spPr/>
        <p:txBody>
          <a:bodyPr/>
          <a:lstStyle/>
          <a:p>
            <a:fld id="{8CB36AB6-21FA-4206-BC0D-3AD733239277}" type="slidenum">
              <a:rPr lang="en-US"/>
              <a:pPr/>
              <a:t>47</a:t>
            </a:fld>
            <a:endParaRPr lang="en-US"/>
          </a:p>
        </p:txBody>
      </p:sp>
      <p:sp>
        <p:nvSpPr>
          <p:cNvPr id="86018" name="Rectangle 2"/>
          <p:cNvSpPr>
            <a:spLocks noGrp="1" noChangeArrowheads="1"/>
          </p:cNvSpPr>
          <p:nvPr>
            <p:ph type="title"/>
          </p:nvPr>
        </p:nvSpPr>
        <p:spPr>
          <a:xfrm>
            <a:off x="250825" y="0"/>
            <a:ext cx="7772400" cy="1143000"/>
          </a:xfrm>
        </p:spPr>
        <p:txBody>
          <a:bodyPr/>
          <a:lstStyle/>
          <a:p>
            <a:r>
              <a:rPr lang="fr-FR"/>
              <a:t>Les variations de stock</a:t>
            </a:r>
          </a:p>
        </p:txBody>
      </p:sp>
      <p:sp>
        <p:nvSpPr>
          <p:cNvPr id="86019" name="Rectangle 3"/>
          <p:cNvSpPr>
            <a:spLocks noGrp="1" noChangeArrowheads="1"/>
          </p:cNvSpPr>
          <p:nvPr>
            <p:ph type="body" idx="1"/>
          </p:nvPr>
        </p:nvSpPr>
        <p:spPr>
          <a:xfrm>
            <a:off x="539750" y="1628775"/>
            <a:ext cx="7924800" cy="4724400"/>
          </a:xfrm>
        </p:spPr>
        <p:txBody>
          <a:bodyPr/>
          <a:lstStyle/>
          <a:p>
            <a:pPr>
              <a:lnSpc>
                <a:spcPct val="90000"/>
              </a:lnSpc>
            </a:pPr>
            <a:r>
              <a:rPr lang="fr-FR"/>
              <a:t>Les variations de stock entrent dans le </a:t>
            </a:r>
            <a:r>
              <a:rPr lang="fr-FR">
                <a:solidFill>
                  <a:srgbClr val="339933"/>
                </a:solidFill>
              </a:rPr>
              <a:t>calcul des besoins</a:t>
            </a:r>
          </a:p>
          <a:p>
            <a:pPr>
              <a:lnSpc>
                <a:spcPct val="90000"/>
              </a:lnSpc>
            </a:pPr>
            <a:r>
              <a:rPr lang="fr-FR"/>
              <a:t>Les variations positives constituent un besoin interne (objectifs de stock)</a:t>
            </a:r>
          </a:p>
          <a:p>
            <a:pPr lvl="1">
              <a:lnSpc>
                <a:spcPct val="90000"/>
              </a:lnSpc>
            </a:pPr>
            <a:r>
              <a:rPr lang="fr-FR"/>
              <a:t>Elles entrent dans le calcul des besoins</a:t>
            </a:r>
          </a:p>
          <a:p>
            <a:pPr lvl="1">
              <a:lnSpc>
                <a:spcPct val="90000"/>
              </a:lnSpc>
            </a:pPr>
            <a:r>
              <a:rPr lang="fr-FR"/>
              <a:t>Il y aura des suggestions d’OF pour satisfaire ces besoins internes</a:t>
            </a:r>
          </a:p>
          <a:p>
            <a:pPr>
              <a:lnSpc>
                <a:spcPct val="90000"/>
              </a:lnSpc>
            </a:pPr>
            <a:r>
              <a:rPr lang="fr-FR"/>
              <a:t>Les variations négatives diminuent les besoins</a:t>
            </a:r>
          </a:p>
          <a:p>
            <a:pPr lvl="1">
              <a:lnSpc>
                <a:spcPct val="90000"/>
              </a:lnSpc>
            </a:pPr>
            <a:r>
              <a:rPr lang="fr-FR"/>
              <a:t>donc consommation du stock créé</a:t>
            </a:r>
          </a:p>
        </p:txBody>
      </p:sp>
      <p:sp>
        <p:nvSpPr>
          <p:cNvPr id="86020" name="Text Box 4"/>
          <p:cNvSpPr txBox="1">
            <a:spLocks noChangeArrowheads="1"/>
          </p:cNvSpPr>
          <p:nvPr/>
        </p:nvSpPr>
        <p:spPr bwMode="auto">
          <a:xfrm>
            <a:off x="592138" y="1139825"/>
            <a:ext cx="5645150"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Liste des variations de stock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fld id="{4D06A065-F361-457B-ABBB-4137F21B2206}" type="datetime1">
              <a:rPr lang="fr-FR"/>
              <a:pPr/>
              <a:t>22/11/2015</a:t>
            </a:fld>
            <a:endParaRPr lang="en-US"/>
          </a:p>
        </p:txBody>
      </p:sp>
      <p:sp>
        <p:nvSpPr>
          <p:cNvPr id="7" name="Espace réservé du pied de page 4"/>
          <p:cNvSpPr>
            <a:spLocks noGrp="1"/>
          </p:cNvSpPr>
          <p:nvPr>
            <p:ph type="ftr" sz="quarter" idx="11"/>
          </p:nvPr>
        </p:nvSpPr>
        <p:spPr/>
        <p:txBody>
          <a:bodyPr/>
          <a:lstStyle/>
          <a:p>
            <a:r>
              <a:rPr lang="en-US"/>
              <a:t>© Gérard Baglin, 1998-2008</a:t>
            </a:r>
          </a:p>
        </p:txBody>
      </p:sp>
      <p:sp>
        <p:nvSpPr>
          <p:cNvPr id="8" name="Espace réservé du numéro de diapositive 5"/>
          <p:cNvSpPr>
            <a:spLocks noGrp="1"/>
          </p:cNvSpPr>
          <p:nvPr>
            <p:ph type="sldNum" sz="quarter" idx="12"/>
          </p:nvPr>
        </p:nvSpPr>
        <p:spPr/>
        <p:txBody>
          <a:bodyPr/>
          <a:lstStyle/>
          <a:p>
            <a:fld id="{C14F132F-C820-47C2-B0CD-630B585A9BCD}" type="slidenum">
              <a:rPr lang="en-US"/>
              <a:pPr/>
              <a:t>48</a:t>
            </a:fld>
            <a:endParaRPr lang="en-US"/>
          </a:p>
        </p:txBody>
      </p:sp>
      <p:graphicFrame>
        <p:nvGraphicFramePr>
          <p:cNvPr id="91144" name="Object 8"/>
          <p:cNvGraphicFramePr>
            <a:graphicFrameLocks noChangeAspect="1"/>
          </p:cNvGraphicFramePr>
          <p:nvPr>
            <p:ph idx="1"/>
          </p:nvPr>
        </p:nvGraphicFramePr>
        <p:xfrm>
          <a:off x="1763713" y="1916113"/>
          <a:ext cx="5595937" cy="4503737"/>
        </p:xfrm>
        <a:graphic>
          <a:graphicData uri="http://schemas.openxmlformats.org/presentationml/2006/ole">
            <p:oleObj spid="_x0000_s91144" name="Paint Shop Pro Image" r:id="rId3" imgW="7990244" imgH="6429268" progId="PaintShopPro">
              <p:embed/>
            </p:oleObj>
          </a:graphicData>
        </a:graphic>
      </p:graphicFrame>
      <p:sp>
        <p:nvSpPr>
          <p:cNvPr id="91138" name="Rectangle 2"/>
          <p:cNvSpPr>
            <a:spLocks noGrp="1" noChangeArrowheads="1"/>
          </p:cNvSpPr>
          <p:nvPr>
            <p:ph type="title"/>
          </p:nvPr>
        </p:nvSpPr>
        <p:spPr/>
        <p:txBody>
          <a:bodyPr/>
          <a:lstStyle/>
          <a:p>
            <a:r>
              <a:rPr lang="fr-FR"/>
              <a:t>L’éclatement du PIC</a:t>
            </a:r>
          </a:p>
        </p:txBody>
      </p:sp>
      <p:sp>
        <p:nvSpPr>
          <p:cNvPr id="91141" name="AutoShape 5"/>
          <p:cNvSpPr>
            <a:spLocks noChangeArrowheads="1"/>
          </p:cNvSpPr>
          <p:nvPr/>
        </p:nvSpPr>
        <p:spPr bwMode="auto">
          <a:xfrm>
            <a:off x="2843213" y="3357563"/>
            <a:ext cx="4191000" cy="2438400"/>
          </a:xfrm>
          <a:prstGeom prst="wedgeRoundRectCallout">
            <a:avLst>
              <a:gd name="adj1" fmla="val -44167"/>
              <a:gd name="adj2" fmla="val -67644"/>
              <a:gd name="adj3" fmla="val 16667"/>
            </a:avLst>
          </a:prstGeom>
          <a:solidFill>
            <a:schemeClr val="accent1"/>
          </a:solidFill>
          <a:ln w="9525">
            <a:solidFill>
              <a:schemeClr val="tx1"/>
            </a:solidFill>
            <a:miter lim="800000"/>
            <a:headEnd/>
            <a:tailEnd/>
          </a:ln>
          <a:effectLst/>
        </p:spPr>
        <p:txBody>
          <a:bodyPr anchor="ctr"/>
          <a:lstStyle/>
          <a:p>
            <a:pPr algn="ctr"/>
            <a:r>
              <a:rPr lang="fr-FR"/>
              <a:t>Permet de répartir les plans commerciaux et industriels (définis sur les périodes PIC, généralement des mois) sur les périodes de prévisions (généralement des semaines) au prorata du nombre de jours ouvrables dans les deux calendriers</a:t>
            </a:r>
          </a:p>
        </p:txBody>
      </p:sp>
      <p:sp>
        <p:nvSpPr>
          <p:cNvPr id="91145" name="Text Box 9"/>
          <p:cNvSpPr txBox="1">
            <a:spLocks noChangeArrowheads="1"/>
          </p:cNvSpPr>
          <p:nvPr/>
        </p:nvSpPr>
        <p:spPr bwMode="auto">
          <a:xfrm>
            <a:off x="592138" y="1139825"/>
            <a:ext cx="4668837"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PIC</a:t>
            </a:r>
            <a:r>
              <a:rPr lang="fr-FR"/>
              <a:t>, option </a:t>
            </a:r>
            <a:r>
              <a:rPr lang="fr-FR">
                <a:solidFill>
                  <a:srgbClr val="000099"/>
                </a:solidFill>
              </a:rPr>
              <a:t>Eclatement du PIC</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fld id="{38A825A5-F2EF-4D71-8C36-16342F5DD6F0}" type="datetime1">
              <a:rPr lang="fr-FR"/>
              <a:pPr/>
              <a:t>22/11/2015</a:t>
            </a:fld>
            <a:endParaRPr lang="en-US"/>
          </a:p>
        </p:txBody>
      </p:sp>
      <p:sp>
        <p:nvSpPr>
          <p:cNvPr id="7" name="Espace réservé du pied de page 4"/>
          <p:cNvSpPr>
            <a:spLocks noGrp="1"/>
          </p:cNvSpPr>
          <p:nvPr>
            <p:ph type="ftr" sz="quarter" idx="11"/>
          </p:nvPr>
        </p:nvSpPr>
        <p:spPr/>
        <p:txBody>
          <a:bodyPr/>
          <a:lstStyle/>
          <a:p>
            <a:r>
              <a:rPr lang="en-US"/>
              <a:t>© Gérard Baglin, 1998-2008</a:t>
            </a:r>
          </a:p>
        </p:txBody>
      </p:sp>
      <p:sp>
        <p:nvSpPr>
          <p:cNvPr id="8" name="Espace réservé du numéro de diapositive 5"/>
          <p:cNvSpPr>
            <a:spLocks noGrp="1"/>
          </p:cNvSpPr>
          <p:nvPr>
            <p:ph type="sldNum" sz="quarter" idx="12"/>
          </p:nvPr>
        </p:nvSpPr>
        <p:spPr/>
        <p:txBody>
          <a:bodyPr/>
          <a:lstStyle/>
          <a:p>
            <a:fld id="{FDDAB4BC-A5FD-4847-A869-3398B7684AAE}" type="slidenum">
              <a:rPr lang="en-US"/>
              <a:pPr/>
              <a:t>49</a:t>
            </a:fld>
            <a:endParaRPr lang="en-US"/>
          </a:p>
        </p:txBody>
      </p:sp>
      <p:graphicFrame>
        <p:nvGraphicFramePr>
          <p:cNvPr id="92166" name="Object 6"/>
          <p:cNvGraphicFramePr>
            <a:graphicFrameLocks noChangeAspect="1"/>
          </p:cNvGraphicFramePr>
          <p:nvPr>
            <p:ph idx="1"/>
          </p:nvPr>
        </p:nvGraphicFramePr>
        <p:xfrm>
          <a:off x="2065338" y="1981200"/>
          <a:ext cx="5657850" cy="4645025"/>
        </p:xfrm>
        <a:graphic>
          <a:graphicData uri="http://schemas.openxmlformats.org/presentationml/2006/ole">
            <p:oleObj spid="_x0000_s92166" name="Paint Shop Pro Image" r:id="rId3" imgW="8068293" imgH="6624390" progId="PaintShopPro">
              <p:embed/>
            </p:oleObj>
          </a:graphicData>
        </a:graphic>
      </p:graphicFrame>
      <p:sp>
        <p:nvSpPr>
          <p:cNvPr id="92162" name="Rectangle 2"/>
          <p:cNvSpPr>
            <a:spLocks noGrp="1" noChangeArrowheads="1"/>
          </p:cNvSpPr>
          <p:nvPr>
            <p:ph type="title"/>
          </p:nvPr>
        </p:nvSpPr>
        <p:spPr/>
        <p:txBody>
          <a:bodyPr/>
          <a:lstStyle/>
          <a:p>
            <a:r>
              <a:rPr lang="fr-FR"/>
              <a:t>Les prévisions de ventes issues du PIC</a:t>
            </a:r>
          </a:p>
        </p:txBody>
      </p:sp>
      <p:sp>
        <p:nvSpPr>
          <p:cNvPr id="92165" name="AutoShape 5"/>
          <p:cNvSpPr>
            <a:spLocks noChangeArrowheads="1"/>
          </p:cNvSpPr>
          <p:nvPr/>
        </p:nvSpPr>
        <p:spPr bwMode="auto">
          <a:xfrm>
            <a:off x="533400" y="4267200"/>
            <a:ext cx="4038600" cy="1600200"/>
          </a:xfrm>
          <a:prstGeom prst="wedgeRoundRectCallout">
            <a:avLst>
              <a:gd name="adj1" fmla="val 34907"/>
              <a:gd name="adj2" fmla="val -118153"/>
              <a:gd name="adj3" fmla="val 16667"/>
            </a:avLst>
          </a:prstGeom>
          <a:solidFill>
            <a:schemeClr val="accent1"/>
          </a:solidFill>
          <a:ln w="9525">
            <a:solidFill>
              <a:schemeClr val="tx1"/>
            </a:solidFill>
            <a:miter lim="800000"/>
            <a:headEnd/>
            <a:tailEnd/>
          </a:ln>
          <a:effectLst/>
        </p:spPr>
        <p:txBody>
          <a:bodyPr anchor="ctr"/>
          <a:lstStyle/>
          <a:p>
            <a:pPr algn="ctr"/>
            <a:r>
              <a:rPr lang="fr-FR"/>
              <a:t>Prévisions calculées issues de l’éclatement du plan commercial de l’article Famille au prorata du nombre de jours dans les périodes de prévision</a:t>
            </a:r>
          </a:p>
        </p:txBody>
      </p:sp>
      <p:sp>
        <p:nvSpPr>
          <p:cNvPr id="92168" name="Text Box 8"/>
          <p:cNvSpPr txBox="1">
            <a:spLocks noChangeArrowheads="1"/>
          </p:cNvSpPr>
          <p:nvPr/>
        </p:nvSpPr>
        <p:spPr bwMode="auto">
          <a:xfrm>
            <a:off x="250825" y="1412875"/>
            <a:ext cx="5586413"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Commercial</a:t>
            </a:r>
            <a:r>
              <a:rPr lang="fr-FR"/>
              <a:t>, option </a:t>
            </a:r>
            <a:r>
              <a:rPr lang="fr-FR">
                <a:solidFill>
                  <a:srgbClr val="000099"/>
                </a:solidFill>
              </a:rPr>
              <a:t>Prévisions de vente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6666CBE-A424-44C5-8A11-D9F8CFA0581F}"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D4EF3508-EBD7-4E22-903B-AA0F31AEA194}" type="slidenum">
              <a:rPr lang="en-US"/>
              <a:pPr/>
              <a:t>5</a:t>
            </a:fld>
            <a:endParaRPr lang="en-US"/>
          </a:p>
        </p:txBody>
      </p:sp>
      <p:sp>
        <p:nvSpPr>
          <p:cNvPr id="62466" name="Rectangle 2"/>
          <p:cNvSpPr>
            <a:spLocks noGrp="1" noChangeArrowheads="1"/>
          </p:cNvSpPr>
          <p:nvPr>
            <p:ph type="title"/>
          </p:nvPr>
        </p:nvSpPr>
        <p:spPr>
          <a:xfrm>
            <a:off x="228600" y="152400"/>
            <a:ext cx="8153400" cy="1143000"/>
          </a:xfrm>
          <a:noFill/>
          <a:ln/>
        </p:spPr>
        <p:txBody>
          <a:bodyPr lIns="90488" tIns="44450" rIns="90488" bIns="44450"/>
          <a:lstStyle/>
          <a:p>
            <a:r>
              <a:rPr lang="fr-FR"/>
              <a:t>Les plans industriels et commerciaux</a:t>
            </a:r>
          </a:p>
        </p:txBody>
      </p:sp>
      <p:sp>
        <p:nvSpPr>
          <p:cNvPr id="62467" name="Rectangle 3"/>
          <p:cNvSpPr>
            <a:spLocks noGrp="1" noChangeArrowheads="1"/>
          </p:cNvSpPr>
          <p:nvPr>
            <p:ph type="body" idx="1"/>
          </p:nvPr>
        </p:nvSpPr>
        <p:spPr>
          <a:xfrm>
            <a:off x="684213" y="1412875"/>
            <a:ext cx="7772400" cy="4876800"/>
          </a:xfrm>
          <a:noFill/>
          <a:ln/>
        </p:spPr>
        <p:txBody>
          <a:bodyPr lIns="90488" tIns="44450" rIns="90488" bIns="44450"/>
          <a:lstStyle/>
          <a:p>
            <a:pPr>
              <a:lnSpc>
                <a:spcPct val="90000"/>
              </a:lnSpc>
            </a:pPr>
            <a:r>
              <a:rPr lang="fr-FR" sz="2800"/>
              <a:t>Prévisions de vente sur des </a:t>
            </a:r>
            <a:r>
              <a:rPr lang="fr-FR" sz="2800">
                <a:solidFill>
                  <a:srgbClr val="339933"/>
                </a:solidFill>
              </a:rPr>
              <a:t>familles</a:t>
            </a:r>
          </a:p>
          <a:p>
            <a:pPr>
              <a:lnSpc>
                <a:spcPct val="90000"/>
              </a:lnSpc>
            </a:pPr>
            <a:r>
              <a:rPr lang="fr-FR" sz="2800"/>
              <a:t>Études les alternatives possibles pour le plan de production</a:t>
            </a:r>
          </a:p>
          <a:p>
            <a:pPr lvl="1">
              <a:lnSpc>
                <a:spcPct val="90000"/>
              </a:lnSpc>
            </a:pPr>
            <a:r>
              <a:rPr lang="fr-FR" sz="2400"/>
              <a:t>variations des effectifs</a:t>
            </a:r>
          </a:p>
          <a:p>
            <a:pPr lvl="1">
              <a:lnSpc>
                <a:spcPct val="90000"/>
              </a:lnSpc>
            </a:pPr>
            <a:r>
              <a:rPr lang="fr-FR" sz="2400"/>
              <a:t>variations des horaires</a:t>
            </a:r>
          </a:p>
          <a:p>
            <a:pPr lvl="1">
              <a:lnSpc>
                <a:spcPct val="90000"/>
              </a:lnSpc>
            </a:pPr>
            <a:r>
              <a:rPr lang="fr-FR" sz="2400"/>
              <a:t>constitution de stocks</a:t>
            </a:r>
          </a:p>
          <a:p>
            <a:pPr lvl="1">
              <a:lnSpc>
                <a:spcPct val="90000"/>
              </a:lnSpc>
            </a:pPr>
            <a:r>
              <a:rPr lang="fr-FR" sz="2400"/>
              <a:t>sous-traitance</a:t>
            </a:r>
          </a:p>
          <a:p>
            <a:pPr>
              <a:lnSpc>
                <a:spcPct val="90000"/>
              </a:lnSpc>
            </a:pPr>
            <a:r>
              <a:rPr lang="fr-FR" sz="2800"/>
              <a:t>Gestion de la demande</a:t>
            </a:r>
          </a:p>
          <a:p>
            <a:pPr lvl="1">
              <a:lnSpc>
                <a:spcPct val="90000"/>
              </a:lnSpc>
            </a:pPr>
            <a:r>
              <a:rPr lang="fr-FR" sz="2400"/>
              <a:t>politique de prix</a:t>
            </a:r>
          </a:p>
          <a:p>
            <a:pPr lvl="1">
              <a:lnSpc>
                <a:spcPct val="90000"/>
              </a:lnSpc>
            </a:pPr>
            <a:r>
              <a:rPr lang="fr-FR" sz="2400"/>
              <a:t>promotions</a:t>
            </a:r>
          </a:p>
          <a:p>
            <a:pPr lvl="1">
              <a:lnSpc>
                <a:spcPct val="90000"/>
              </a:lnSpc>
            </a:pPr>
            <a:r>
              <a:rPr lang="fr-FR" sz="2400"/>
              <a:t>délais de livraison</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3"/>
          <p:cNvSpPr>
            <a:spLocks noGrp="1"/>
          </p:cNvSpPr>
          <p:nvPr>
            <p:ph type="dt" sz="half" idx="10"/>
          </p:nvPr>
        </p:nvSpPr>
        <p:spPr/>
        <p:txBody>
          <a:bodyPr/>
          <a:lstStyle/>
          <a:p>
            <a:fld id="{CC96A014-69BD-41BB-8493-D62A34EBB14E}" type="datetime1">
              <a:rPr lang="fr-FR"/>
              <a:pPr/>
              <a:t>22/11/2015</a:t>
            </a:fld>
            <a:endParaRPr lang="en-US"/>
          </a:p>
        </p:txBody>
      </p:sp>
      <p:sp>
        <p:nvSpPr>
          <p:cNvPr id="7" name="Espace réservé du pied de page 4"/>
          <p:cNvSpPr>
            <a:spLocks noGrp="1"/>
          </p:cNvSpPr>
          <p:nvPr>
            <p:ph type="ftr" sz="quarter" idx="11"/>
          </p:nvPr>
        </p:nvSpPr>
        <p:spPr/>
        <p:txBody>
          <a:bodyPr/>
          <a:lstStyle/>
          <a:p>
            <a:r>
              <a:rPr lang="en-US"/>
              <a:t>© Gérard Baglin, 1998-2008</a:t>
            </a:r>
          </a:p>
        </p:txBody>
      </p:sp>
      <p:sp>
        <p:nvSpPr>
          <p:cNvPr id="8" name="Espace réservé du numéro de diapositive 5"/>
          <p:cNvSpPr>
            <a:spLocks noGrp="1"/>
          </p:cNvSpPr>
          <p:nvPr>
            <p:ph type="sldNum" sz="quarter" idx="12"/>
          </p:nvPr>
        </p:nvSpPr>
        <p:spPr/>
        <p:txBody>
          <a:bodyPr/>
          <a:lstStyle/>
          <a:p>
            <a:fld id="{1CC16644-364B-47E3-A6CC-3D91875E400C}" type="slidenum">
              <a:rPr lang="en-US"/>
              <a:pPr/>
              <a:t>50</a:t>
            </a:fld>
            <a:endParaRPr lang="en-US"/>
          </a:p>
        </p:txBody>
      </p:sp>
      <p:graphicFrame>
        <p:nvGraphicFramePr>
          <p:cNvPr id="93190" name="Object 6"/>
          <p:cNvGraphicFramePr>
            <a:graphicFrameLocks noChangeAspect="1"/>
          </p:cNvGraphicFramePr>
          <p:nvPr>
            <p:ph idx="1"/>
          </p:nvPr>
        </p:nvGraphicFramePr>
        <p:xfrm>
          <a:off x="1547813" y="1773238"/>
          <a:ext cx="5657850" cy="4645025"/>
        </p:xfrm>
        <a:graphic>
          <a:graphicData uri="http://schemas.openxmlformats.org/presentationml/2006/ole">
            <p:oleObj spid="_x0000_s93190" name="Paint Shop Pro Image" r:id="rId3" imgW="8068293" imgH="6624390" progId="PaintShopPro">
              <p:embed/>
            </p:oleObj>
          </a:graphicData>
        </a:graphic>
      </p:graphicFrame>
      <p:sp>
        <p:nvSpPr>
          <p:cNvPr id="93186" name="Rectangle 2"/>
          <p:cNvSpPr>
            <a:spLocks noGrp="1" noChangeArrowheads="1"/>
          </p:cNvSpPr>
          <p:nvPr>
            <p:ph type="title"/>
          </p:nvPr>
        </p:nvSpPr>
        <p:spPr>
          <a:xfrm>
            <a:off x="228600" y="152400"/>
            <a:ext cx="8807450" cy="1143000"/>
          </a:xfrm>
        </p:spPr>
        <p:txBody>
          <a:bodyPr/>
          <a:lstStyle/>
          <a:p>
            <a:r>
              <a:rPr lang="fr-FR"/>
              <a:t>Les variations de stock issues de l’éclatement du plan industriel</a:t>
            </a:r>
          </a:p>
        </p:txBody>
      </p:sp>
      <p:sp>
        <p:nvSpPr>
          <p:cNvPr id="93189" name="AutoShape 5"/>
          <p:cNvSpPr>
            <a:spLocks noChangeArrowheads="1"/>
          </p:cNvSpPr>
          <p:nvPr/>
        </p:nvSpPr>
        <p:spPr bwMode="auto">
          <a:xfrm>
            <a:off x="6096000" y="3276600"/>
            <a:ext cx="2743200" cy="1600200"/>
          </a:xfrm>
          <a:prstGeom prst="wedgeRoundRectCallout">
            <a:avLst>
              <a:gd name="adj1" fmla="val -87676"/>
              <a:gd name="adj2" fmla="val -34426"/>
              <a:gd name="adj3" fmla="val 16667"/>
            </a:avLst>
          </a:prstGeom>
          <a:solidFill>
            <a:schemeClr val="accent1"/>
          </a:solidFill>
          <a:ln w="9525">
            <a:solidFill>
              <a:schemeClr val="tx1"/>
            </a:solidFill>
            <a:miter lim="800000"/>
            <a:headEnd/>
            <a:tailEnd/>
          </a:ln>
          <a:effectLst/>
        </p:spPr>
        <p:txBody>
          <a:bodyPr anchor="ctr"/>
          <a:lstStyle/>
          <a:p>
            <a:pPr algn="ctr"/>
            <a:r>
              <a:rPr lang="fr-FR"/>
              <a:t>Les variations de stock déterminées dans le PIC figurent dans la ligne ‘Besoins internes’</a:t>
            </a:r>
            <a:br>
              <a:rPr lang="fr-FR"/>
            </a:br>
            <a:r>
              <a:rPr lang="fr-FR"/>
              <a:t>en positif ou en négatif</a:t>
            </a:r>
          </a:p>
        </p:txBody>
      </p:sp>
      <p:sp>
        <p:nvSpPr>
          <p:cNvPr id="93192" name="Text Box 8"/>
          <p:cNvSpPr txBox="1">
            <a:spLocks noChangeArrowheads="1"/>
          </p:cNvSpPr>
          <p:nvPr/>
        </p:nvSpPr>
        <p:spPr bwMode="auto">
          <a:xfrm>
            <a:off x="179388" y="1406525"/>
            <a:ext cx="6000750" cy="366713"/>
          </a:xfrm>
          <a:prstGeom prst="rect">
            <a:avLst/>
          </a:prstGeom>
          <a:noFill/>
          <a:ln w="9525">
            <a:noFill/>
            <a:miter lim="800000"/>
            <a:headEnd/>
            <a:tailEnd/>
          </a:ln>
          <a:effectLst/>
        </p:spPr>
        <p:txBody>
          <a:bodyPr wrap="none">
            <a:spAutoFit/>
          </a:bodyPr>
          <a:lstStyle/>
          <a:p>
            <a:r>
              <a:rPr lang="fr-FR"/>
              <a:t>Accès : menu </a:t>
            </a:r>
            <a:r>
              <a:rPr lang="fr-FR">
                <a:solidFill>
                  <a:srgbClr val="000099"/>
                </a:solidFill>
              </a:rPr>
              <a:t>Planification</a:t>
            </a:r>
            <a:r>
              <a:rPr lang="fr-FR"/>
              <a:t>, option </a:t>
            </a:r>
            <a:r>
              <a:rPr lang="fr-FR">
                <a:solidFill>
                  <a:srgbClr val="000099"/>
                </a:solidFill>
              </a:rPr>
              <a:t>Programmes directeurs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e la date 3"/>
          <p:cNvSpPr>
            <a:spLocks noGrp="1"/>
          </p:cNvSpPr>
          <p:nvPr>
            <p:ph type="dt" sz="half" idx="10"/>
          </p:nvPr>
        </p:nvSpPr>
        <p:spPr/>
        <p:txBody>
          <a:bodyPr/>
          <a:lstStyle/>
          <a:p>
            <a:fld id="{07D6AAA1-FACF-4146-A422-789321722E0E}" type="datetime1">
              <a:rPr lang="fr-FR"/>
              <a:pPr/>
              <a:t>22/11/2015</a:t>
            </a:fld>
            <a:endParaRPr lang="en-US"/>
          </a:p>
        </p:txBody>
      </p:sp>
      <p:sp>
        <p:nvSpPr>
          <p:cNvPr id="20" name="Espace réservé du pied de page 4"/>
          <p:cNvSpPr>
            <a:spLocks noGrp="1"/>
          </p:cNvSpPr>
          <p:nvPr>
            <p:ph type="ftr" sz="quarter" idx="11"/>
          </p:nvPr>
        </p:nvSpPr>
        <p:spPr/>
        <p:txBody>
          <a:bodyPr/>
          <a:lstStyle/>
          <a:p>
            <a:r>
              <a:rPr lang="en-US"/>
              <a:t>© Gérard Baglin, 1998-2008</a:t>
            </a:r>
          </a:p>
        </p:txBody>
      </p:sp>
      <p:sp>
        <p:nvSpPr>
          <p:cNvPr id="21" name="Espace réservé du numéro de diapositive 5"/>
          <p:cNvSpPr>
            <a:spLocks noGrp="1"/>
          </p:cNvSpPr>
          <p:nvPr>
            <p:ph type="sldNum" sz="quarter" idx="12"/>
          </p:nvPr>
        </p:nvSpPr>
        <p:spPr/>
        <p:txBody>
          <a:bodyPr/>
          <a:lstStyle/>
          <a:p>
            <a:fld id="{BE90169A-0916-4954-A3BC-BF9EFBC7EBCC}" type="slidenum">
              <a:rPr lang="en-US"/>
              <a:pPr/>
              <a:t>6</a:t>
            </a:fld>
            <a:endParaRPr lang="en-US"/>
          </a:p>
        </p:txBody>
      </p:sp>
      <p:sp>
        <p:nvSpPr>
          <p:cNvPr id="63490" name="Rectangle 2"/>
          <p:cNvSpPr>
            <a:spLocks noGrp="1" noChangeArrowheads="1"/>
          </p:cNvSpPr>
          <p:nvPr>
            <p:ph type="title"/>
          </p:nvPr>
        </p:nvSpPr>
        <p:spPr>
          <a:noFill/>
          <a:ln/>
        </p:spPr>
        <p:txBody>
          <a:bodyPr lIns="90488" tIns="44450" rIns="90488" bIns="44450"/>
          <a:lstStyle/>
          <a:p>
            <a:r>
              <a:rPr lang="fr-FR"/>
              <a:t>Les stratégies de base</a:t>
            </a:r>
          </a:p>
        </p:txBody>
      </p:sp>
      <p:sp>
        <p:nvSpPr>
          <p:cNvPr id="63491" name="Line 3"/>
          <p:cNvSpPr>
            <a:spLocks noChangeShapeType="1"/>
          </p:cNvSpPr>
          <p:nvPr/>
        </p:nvSpPr>
        <p:spPr bwMode="auto">
          <a:xfrm flipV="1">
            <a:off x="4819650" y="1968500"/>
            <a:ext cx="0" cy="18430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63492" name="Line 4"/>
          <p:cNvSpPr>
            <a:spLocks noChangeShapeType="1"/>
          </p:cNvSpPr>
          <p:nvPr/>
        </p:nvSpPr>
        <p:spPr bwMode="auto">
          <a:xfrm>
            <a:off x="4826000" y="3805238"/>
            <a:ext cx="4038600"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63493" name="Freeform 5"/>
          <p:cNvSpPr>
            <a:spLocks/>
          </p:cNvSpPr>
          <p:nvPr/>
        </p:nvSpPr>
        <p:spPr bwMode="auto">
          <a:xfrm>
            <a:off x="4819650" y="2312988"/>
            <a:ext cx="3654425" cy="1192212"/>
          </a:xfrm>
          <a:custGeom>
            <a:avLst/>
            <a:gdLst/>
            <a:ahLst/>
            <a:cxnLst>
              <a:cxn ang="0">
                <a:pos x="23" y="397"/>
              </a:cxn>
              <a:cxn ang="0">
                <a:pos x="72" y="457"/>
              </a:cxn>
              <a:cxn ang="0">
                <a:pos x="124" y="510"/>
              </a:cxn>
              <a:cxn ang="0">
                <a:pos x="178" y="558"/>
              </a:cxn>
              <a:cxn ang="0">
                <a:pos x="231" y="600"/>
              </a:cxn>
              <a:cxn ang="0">
                <a:pos x="287" y="637"/>
              </a:cxn>
              <a:cxn ang="0">
                <a:pos x="342" y="669"/>
              </a:cxn>
              <a:cxn ang="0">
                <a:pos x="398" y="694"/>
              </a:cxn>
              <a:cxn ang="0">
                <a:pos x="454" y="715"/>
              </a:cxn>
              <a:cxn ang="0">
                <a:pos x="509" y="731"/>
              </a:cxn>
              <a:cxn ang="0">
                <a:pos x="563" y="742"/>
              </a:cxn>
              <a:cxn ang="0">
                <a:pos x="616" y="748"/>
              </a:cxn>
              <a:cxn ang="0">
                <a:pos x="691" y="750"/>
              </a:cxn>
              <a:cxn ang="0">
                <a:pos x="739" y="744"/>
              </a:cxn>
              <a:cxn ang="0">
                <a:pos x="785" y="736"/>
              </a:cxn>
              <a:cxn ang="0">
                <a:pos x="827" y="723"/>
              </a:cxn>
              <a:cxn ang="0">
                <a:pos x="867" y="702"/>
              </a:cxn>
              <a:cxn ang="0">
                <a:pos x="907" y="673"/>
              </a:cxn>
              <a:cxn ang="0">
                <a:pos x="946" y="637"/>
              </a:cxn>
              <a:cxn ang="0">
                <a:pos x="984" y="593"/>
              </a:cxn>
              <a:cxn ang="0">
                <a:pos x="1024" y="543"/>
              </a:cxn>
              <a:cxn ang="0">
                <a:pos x="1064" y="491"/>
              </a:cxn>
              <a:cxn ang="0">
                <a:pos x="1103" y="435"/>
              </a:cxn>
              <a:cxn ang="0">
                <a:pos x="1145" y="378"/>
              </a:cxn>
              <a:cxn ang="0">
                <a:pos x="1185" y="322"/>
              </a:cxn>
              <a:cxn ang="0">
                <a:pos x="1227" y="267"/>
              </a:cxn>
              <a:cxn ang="0">
                <a:pos x="1271" y="215"/>
              </a:cxn>
              <a:cxn ang="0">
                <a:pos x="1338" y="144"/>
              </a:cxn>
              <a:cxn ang="0">
                <a:pos x="1384" y="106"/>
              </a:cxn>
              <a:cxn ang="0">
                <a:pos x="1432" y="73"/>
              </a:cxn>
              <a:cxn ang="0">
                <a:pos x="1484" y="48"/>
              </a:cxn>
              <a:cxn ang="0">
                <a:pos x="1535" y="35"/>
              </a:cxn>
              <a:cxn ang="0">
                <a:pos x="1587" y="21"/>
              </a:cxn>
              <a:cxn ang="0">
                <a:pos x="1639" y="12"/>
              </a:cxn>
              <a:cxn ang="0">
                <a:pos x="1689" y="6"/>
              </a:cxn>
              <a:cxn ang="0">
                <a:pos x="1740" y="2"/>
              </a:cxn>
              <a:cxn ang="0">
                <a:pos x="1790" y="2"/>
              </a:cxn>
              <a:cxn ang="0">
                <a:pos x="1840" y="6"/>
              </a:cxn>
              <a:cxn ang="0">
                <a:pos x="1890" y="16"/>
              </a:cxn>
              <a:cxn ang="0">
                <a:pos x="1938" y="29"/>
              </a:cxn>
              <a:cxn ang="0">
                <a:pos x="1987" y="50"/>
              </a:cxn>
              <a:cxn ang="0">
                <a:pos x="2035" y="77"/>
              </a:cxn>
              <a:cxn ang="0">
                <a:pos x="2085" y="110"/>
              </a:cxn>
              <a:cxn ang="0">
                <a:pos x="2133" y="152"/>
              </a:cxn>
              <a:cxn ang="0">
                <a:pos x="2181" y="202"/>
              </a:cxn>
              <a:cxn ang="0">
                <a:pos x="2229" y="259"/>
              </a:cxn>
              <a:cxn ang="0">
                <a:pos x="2277" y="326"/>
              </a:cxn>
            </a:cxnLst>
            <a:rect l="0" t="0" r="r" b="b"/>
            <a:pathLst>
              <a:path w="2302" h="751">
                <a:moveTo>
                  <a:pt x="0" y="365"/>
                </a:moveTo>
                <a:lnTo>
                  <a:pt x="23" y="397"/>
                </a:lnTo>
                <a:lnTo>
                  <a:pt x="48" y="428"/>
                </a:lnTo>
                <a:lnTo>
                  <a:pt x="72" y="457"/>
                </a:lnTo>
                <a:lnTo>
                  <a:pt x="99" y="485"/>
                </a:lnTo>
                <a:lnTo>
                  <a:pt x="124" y="510"/>
                </a:lnTo>
                <a:lnTo>
                  <a:pt x="151" y="535"/>
                </a:lnTo>
                <a:lnTo>
                  <a:pt x="178" y="558"/>
                </a:lnTo>
                <a:lnTo>
                  <a:pt x="205" y="581"/>
                </a:lnTo>
                <a:lnTo>
                  <a:pt x="231" y="600"/>
                </a:lnTo>
                <a:lnTo>
                  <a:pt x="258" y="620"/>
                </a:lnTo>
                <a:lnTo>
                  <a:pt x="287" y="637"/>
                </a:lnTo>
                <a:lnTo>
                  <a:pt x="314" y="654"/>
                </a:lnTo>
                <a:lnTo>
                  <a:pt x="342" y="669"/>
                </a:lnTo>
                <a:lnTo>
                  <a:pt x="371" y="683"/>
                </a:lnTo>
                <a:lnTo>
                  <a:pt x="398" y="694"/>
                </a:lnTo>
                <a:lnTo>
                  <a:pt x="427" y="706"/>
                </a:lnTo>
                <a:lnTo>
                  <a:pt x="454" y="715"/>
                </a:lnTo>
                <a:lnTo>
                  <a:pt x="482" y="723"/>
                </a:lnTo>
                <a:lnTo>
                  <a:pt x="509" y="731"/>
                </a:lnTo>
                <a:lnTo>
                  <a:pt x="536" y="736"/>
                </a:lnTo>
                <a:lnTo>
                  <a:pt x="563" y="742"/>
                </a:lnTo>
                <a:lnTo>
                  <a:pt x="589" y="746"/>
                </a:lnTo>
                <a:lnTo>
                  <a:pt x="616" y="748"/>
                </a:lnTo>
                <a:lnTo>
                  <a:pt x="641" y="750"/>
                </a:lnTo>
                <a:lnTo>
                  <a:pt x="691" y="750"/>
                </a:lnTo>
                <a:lnTo>
                  <a:pt x="716" y="748"/>
                </a:lnTo>
                <a:lnTo>
                  <a:pt x="739" y="744"/>
                </a:lnTo>
                <a:lnTo>
                  <a:pt x="762" y="740"/>
                </a:lnTo>
                <a:lnTo>
                  <a:pt x="785" y="736"/>
                </a:lnTo>
                <a:lnTo>
                  <a:pt x="806" y="731"/>
                </a:lnTo>
                <a:lnTo>
                  <a:pt x="827" y="723"/>
                </a:lnTo>
                <a:lnTo>
                  <a:pt x="846" y="713"/>
                </a:lnTo>
                <a:lnTo>
                  <a:pt x="867" y="702"/>
                </a:lnTo>
                <a:lnTo>
                  <a:pt x="886" y="689"/>
                </a:lnTo>
                <a:lnTo>
                  <a:pt x="907" y="673"/>
                </a:lnTo>
                <a:lnTo>
                  <a:pt x="927" y="656"/>
                </a:lnTo>
                <a:lnTo>
                  <a:pt x="946" y="637"/>
                </a:lnTo>
                <a:lnTo>
                  <a:pt x="965" y="614"/>
                </a:lnTo>
                <a:lnTo>
                  <a:pt x="984" y="593"/>
                </a:lnTo>
                <a:lnTo>
                  <a:pt x="1005" y="568"/>
                </a:lnTo>
                <a:lnTo>
                  <a:pt x="1024" y="543"/>
                </a:lnTo>
                <a:lnTo>
                  <a:pt x="1043" y="518"/>
                </a:lnTo>
                <a:lnTo>
                  <a:pt x="1064" y="491"/>
                </a:lnTo>
                <a:lnTo>
                  <a:pt x="1084" y="462"/>
                </a:lnTo>
                <a:lnTo>
                  <a:pt x="1103" y="435"/>
                </a:lnTo>
                <a:lnTo>
                  <a:pt x="1124" y="407"/>
                </a:lnTo>
                <a:lnTo>
                  <a:pt x="1145" y="378"/>
                </a:lnTo>
                <a:lnTo>
                  <a:pt x="1164" y="351"/>
                </a:lnTo>
                <a:lnTo>
                  <a:pt x="1185" y="322"/>
                </a:lnTo>
                <a:lnTo>
                  <a:pt x="1206" y="296"/>
                </a:lnTo>
                <a:lnTo>
                  <a:pt x="1227" y="267"/>
                </a:lnTo>
                <a:lnTo>
                  <a:pt x="1248" y="242"/>
                </a:lnTo>
                <a:lnTo>
                  <a:pt x="1271" y="215"/>
                </a:lnTo>
                <a:lnTo>
                  <a:pt x="1292" y="190"/>
                </a:lnTo>
                <a:lnTo>
                  <a:pt x="1338" y="144"/>
                </a:lnTo>
                <a:lnTo>
                  <a:pt x="1361" y="125"/>
                </a:lnTo>
                <a:lnTo>
                  <a:pt x="1384" y="106"/>
                </a:lnTo>
                <a:lnTo>
                  <a:pt x="1409" y="88"/>
                </a:lnTo>
                <a:lnTo>
                  <a:pt x="1432" y="73"/>
                </a:lnTo>
                <a:lnTo>
                  <a:pt x="1457" y="60"/>
                </a:lnTo>
                <a:lnTo>
                  <a:pt x="1484" y="48"/>
                </a:lnTo>
                <a:lnTo>
                  <a:pt x="1509" y="41"/>
                </a:lnTo>
                <a:lnTo>
                  <a:pt x="1535" y="35"/>
                </a:lnTo>
                <a:lnTo>
                  <a:pt x="1560" y="27"/>
                </a:lnTo>
                <a:lnTo>
                  <a:pt x="1587" y="21"/>
                </a:lnTo>
                <a:lnTo>
                  <a:pt x="1612" y="18"/>
                </a:lnTo>
                <a:lnTo>
                  <a:pt x="1639" y="12"/>
                </a:lnTo>
                <a:lnTo>
                  <a:pt x="1664" y="8"/>
                </a:lnTo>
                <a:lnTo>
                  <a:pt x="1689" y="6"/>
                </a:lnTo>
                <a:lnTo>
                  <a:pt x="1714" y="4"/>
                </a:lnTo>
                <a:lnTo>
                  <a:pt x="1740" y="2"/>
                </a:lnTo>
                <a:lnTo>
                  <a:pt x="1765" y="0"/>
                </a:lnTo>
                <a:lnTo>
                  <a:pt x="1790" y="2"/>
                </a:lnTo>
                <a:lnTo>
                  <a:pt x="1815" y="4"/>
                </a:lnTo>
                <a:lnTo>
                  <a:pt x="1840" y="6"/>
                </a:lnTo>
                <a:lnTo>
                  <a:pt x="1865" y="10"/>
                </a:lnTo>
                <a:lnTo>
                  <a:pt x="1890" y="16"/>
                </a:lnTo>
                <a:lnTo>
                  <a:pt x="1915" y="21"/>
                </a:lnTo>
                <a:lnTo>
                  <a:pt x="1938" y="29"/>
                </a:lnTo>
                <a:lnTo>
                  <a:pt x="1963" y="39"/>
                </a:lnTo>
                <a:lnTo>
                  <a:pt x="1987" y="50"/>
                </a:lnTo>
                <a:lnTo>
                  <a:pt x="2012" y="62"/>
                </a:lnTo>
                <a:lnTo>
                  <a:pt x="2035" y="77"/>
                </a:lnTo>
                <a:lnTo>
                  <a:pt x="2060" y="92"/>
                </a:lnTo>
                <a:lnTo>
                  <a:pt x="2085" y="110"/>
                </a:lnTo>
                <a:lnTo>
                  <a:pt x="2108" y="131"/>
                </a:lnTo>
                <a:lnTo>
                  <a:pt x="2133" y="152"/>
                </a:lnTo>
                <a:lnTo>
                  <a:pt x="2158" y="175"/>
                </a:lnTo>
                <a:lnTo>
                  <a:pt x="2181" y="202"/>
                </a:lnTo>
                <a:lnTo>
                  <a:pt x="2206" y="228"/>
                </a:lnTo>
                <a:lnTo>
                  <a:pt x="2229" y="259"/>
                </a:lnTo>
                <a:lnTo>
                  <a:pt x="2254" y="292"/>
                </a:lnTo>
                <a:lnTo>
                  <a:pt x="2277" y="326"/>
                </a:lnTo>
                <a:lnTo>
                  <a:pt x="2301" y="365"/>
                </a:lnTo>
              </a:path>
            </a:pathLst>
          </a:custGeom>
          <a:noFill/>
          <a:ln w="28575" cap="rnd" cmpd="sng">
            <a:solidFill>
              <a:srgbClr val="FF00FF"/>
            </a:solidFill>
            <a:prstDash val="solid"/>
            <a:round/>
            <a:headEnd type="none" w="med" len="med"/>
            <a:tailEnd type="none" w="med" len="med"/>
          </a:ln>
          <a:effectLst/>
        </p:spPr>
        <p:txBody>
          <a:bodyPr/>
          <a:lstStyle/>
          <a:p>
            <a:endParaRPr lang="fr-FR"/>
          </a:p>
        </p:txBody>
      </p:sp>
      <p:sp>
        <p:nvSpPr>
          <p:cNvPr id="63494" name="Line 6"/>
          <p:cNvSpPr>
            <a:spLocks noChangeShapeType="1"/>
          </p:cNvSpPr>
          <p:nvPr/>
        </p:nvSpPr>
        <p:spPr bwMode="auto">
          <a:xfrm flipV="1">
            <a:off x="8472488" y="1968500"/>
            <a:ext cx="0" cy="18430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63495" name="Line 7"/>
          <p:cNvSpPr>
            <a:spLocks noChangeShapeType="1"/>
          </p:cNvSpPr>
          <p:nvPr/>
        </p:nvSpPr>
        <p:spPr bwMode="auto">
          <a:xfrm flipV="1">
            <a:off x="474663" y="1939925"/>
            <a:ext cx="0" cy="18415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63496" name="Line 8"/>
          <p:cNvSpPr>
            <a:spLocks noChangeShapeType="1"/>
          </p:cNvSpPr>
          <p:nvPr/>
        </p:nvSpPr>
        <p:spPr bwMode="auto">
          <a:xfrm>
            <a:off x="481013" y="3775075"/>
            <a:ext cx="4038600"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63497" name="Freeform 9"/>
          <p:cNvSpPr>
            <a:spLocks/>
          </p:cNvSpPr>
          <p:nvPr/>
        </p:nvSpPr>
        <p:spPr bwMode="auto">
          <a:xfrm>
            <a:off x="474663" y="2284413"/>
            <a:ext cx="3656012" cy="1190625"/>
          </a:xfrm>
          <a:custGeom>
            <a:avLst/>
            <a:gdLst/>
            <a:ahLst/>
            <a:cxnLst>
              <a:cxn ang="0">
                <a:pos x="23" y="397"/>
              </a:cxn>
              <a:cxn ang="0">
                <a:pos x="72" y="456"/>
              </a:cxn>
              <a:cxn ang="0">
                <a:pos x="124" y="510"/>
              </a:cxn>
              <a:cxn ang="0">
                <a:pos x="178" y="558"/>
              </a:cxn>
              <a:cxn ang="0">
                <a:pos x="231" y="600"/>
              </a:cxn>
              <a:cxn ang="0">
                <a:pos x="287" y="636"/>
              </a:cxn>
              <a:cxn ang="0">
                <a:pos x="343" y="669"/>
              </a:cxn>
              <a:cxn ang="0">
                <a:pos x="398" y="694"/>
              </a:cxn>
              <a:cxn ang="0">
                <a:pos x="454" y="715"/>
              </a:cxn>
              <a:cxn ang="0">
                <a:pos x="509" y="730"/>
              </a:cxn>
              <a:cxn ang="0">
                <a:pos x="563" y="742"/>
              </a:cxn>
              <a:cxn ang="0">
                <a:pos x="616" y="747"/>
              </a:cxn>
              <a:cxn ang="0">
                <a:pos x="691" y="749"/>
              </a:cxn>
              <a:cxn ang="0">
                <a:pos x="739" y="744"/>
              </a:cxn>
              <a:cxn ang="0">
                <a:pos x="785" y="736"/>
              </a:cxn>
              <a:cxn ang="0">
                <a:pos x="827" y="723"/>
              </a:cxn>
              <a:cxn ang="0">
                <a:pos x="867" y="701"/>
              </a:cxn>
              <a:cxn ang="0">
                <a:pos x="907" y="673"/>
              </a:cxn>
              <a:cxn ang="0">
                <a:pos x="946" y="636"/>
              </a:cxn>
              <a:cxn ang="0">
                <a:pos x="984" y="592"/>
              </a:cxn>
              <a:cxn ang="0">
                <a:pos x="1024" y="542"/>
              </a:cxn>
              <a:cxn ang="0">
                <a:pos x="1064" y="491"/>
              </a:cxn>
              <a:cxn ang="0">
                <a:pos x="1105" y="435"/>
              </a:cxn>
              <a:cxn ang="0">
                <a:pos x="1145" y="377"/>
              </a:cxn>
              <a:cxn ang="0">
                <a:pos x="1185" y="322"/>
              </a:cxn>
              <a:cxn ang="0">
                <a:pos x="1227" y="266"/>
              </a:cxn>
              <a:cxn ang="0">
                <a:pos x="1271" y="214"/>
              </a:cxn>
              <a:cxn ang="0">
                <a:pos x="1315" y="167"/>
              </a:cxn>
              <a:cxn ang="0">
                <a:pos x="1361" y="122"/>
              </a:cxn>
              <a:cxn ang="0">
                <a:pos x="1409" y="86"/>
              </a:cxn>
              <a:cxn ang="0">
                <a:pos x="1459" y="57"/>
              </a:cxn>
              <a:cxn ang="0">
                <a:pos x="1511" y="38"/>
              </a:cxn>
              <a:cxn ang="0">
                <a:pos x="1562" y="27"/>
              </a:cxn>
              <a:cxn ang="0">
                <a:pos x="1614" y="15"/>
              </a:cxn>
              <a:cxn ang="0">
                <a:pos x="1666" y="7"/>
              </a:cxn>
              <a:cxn ang="0">
                <a:pos x="1716" y="2"/>
              </a:cxn>
              <a:cxn ang="0">
                <a:pos x="1790" y="0"/>
              </a:cxn>
              <a:cxn ang="0">
                <a:pos x="1840" y="5"/>
              </a:cxn>
              <a:cxn ang="0">
                <a:pos x="1890" y="13"/>
              </a:cxn>
              <a:cxn ang="0">
                <a:pos x="1940" y="28"/>
              </a:cxn>
              <a:cxn ang="0">
                <a:pos x="1987" y="50"/>
              </a:cxn>
              <a:cxn ang="0">
                <a:pos x="2037" y="76"/>
              </a:cxn>
              <a:cxn ang="0">
                <a:pos x="2085" y="109"/>
              </a:cxn>
              <a:cxn ang="0">
                <a:pos x="2133" y="151"/>
              </a:cxn>
              <a:cxn ang="0">
                <a:pos x="2181" y="201"/>
              </a:cxn>
              <a:cxn ang="0">
                <a:pos x="2231" y="259"/>
              </a:cxn>
              <a:cxn ang="0">
                <a:pos x="2279" y="326"/>
              </a:cxn>
            </a:cxnLst>
            <a:rect l="0" t="0" r="r" b="b"/>
            <a:pathLst>
              <a:path w="2303" h="750">
                <a:moveTo>
                  <a:pt x="0" y="364"/>
                </a:moveTo>
                <a:lnTo>
                  <a:pt x="23" y="397"/>
                </a:lnTo>
                <a:lnTo>
                  <a:pt x="48" y="427"/>
                </a:lnTo>
                <a:lnTo>
                  <a:pt x="72" y="456"/>
                </a:lnTo>
                <a:lnTo>
                  <a:pt x="99" y="485"/>
                </a:lnTo>
                <a:lnTo>
                  <a:pt x="124" y="510"/>
                </a:lnTo>
                <a:lnTo>
                  <a:pt x="151" y="535"/>
                </a:lnTo>
                <a:lnTo>
                  <a:pt x="178" y="558"/>
                </a:lnTo>
                <a:lnTo>
                  <a:pt x="205" y="581"/>
                </a:lnTo>
                <a:lnTo>
                  <a:pt x="231" y="600"/>
                </a:lnTo>
                <a:lnTo>
                  <a:pt x="258" y="619"/>
                </a:lnTo>
                <a:lnTo>
                  <a:pt x="287" y="636"/>
                </a:lnTo>
                <a:lnTo>
                  <a:pt x="314" y="654"/>
                </a:lnTo>
                <a:lnTo>
                  <a:pt x="343" y="669"/>
                </a:lnTo>
                <a:lnTo>
                  <a:pt x="371" y="682"/>
                </a:lnTo>
                <a:lnTo>
                  <a:pt x="398" y="694"/>
                </a:lnTo>
                <a:lnTo>
                  <a:pt x="427" y="705"/>
                </a:lnTo>
                <a:lnTo>
                  <a:pt x="454" y="715"/>
                </a:lnTo>
                <a:lnTo>
                  <a:pt x="482" y="723"/>
                </a:lnTo>
                <a:lnTo>
                  <a:pt x="509" y="730"/>
                </a:lnTo>
                <a:lnTo>
                  <a:pt x="536" y="736"/>
                </a:lnTo>
                <a:lnTo>
                  <a:pt x="563" y="742"/>
                </a:lnTo>
                <a:lnTo>
                  <a:pt x="590" y="746"/>
                </a:lnTo>
                <a:lnTo>
                  <a:pt x="616" y="747"/>
                </a:lnTo>
                <a:lnTo>
                  <a:pt x="641" y="749"/>
                </a:lnTo>
                <a:lnTo>
                  <a:pt x="691" y="749"/>
                </a:lnTo>
                <a:lnTo>
                  <a:pt x="716" y="747"/>
                </a:lnTo>
                <a:lnTo>
                  <a:pt x="739" y="744"/>
                </a:lnTo>
                <a:lnTo>
                  <a:pt x="762" y="740"/>
                </a:lnTo>
                <a:lnTo>
                  <a:pt x="785" y="736"/>
                </a:lnTo>
                <a:lnTo>
                  <a:pt x="806" y="730"/>
                </a:lnTo>
                <a:lnTo>
                  <a:pt x="827" y="723"/>
                </a:lnTo>
                <a:lnTo>
                  <a:pt x="846" y="713"/>
                </a:lnTo>
                <a:lnTo>
                  <a:pt x="867" y="701"/>
                </a:lnTo>
                <a:lnTo>
                  <a:pt x="886" y="688"/>
                </a:lnTo>
                <a:lnTo>
                  <a:pt x="907" y="673"/>
                </a:lnTo>
                <a:lnTo>
                  <a:pt x="927" y="655"/>
                </a:lnTo>
                <a:lnTo>
                  <a:pt x="946" y="636"/>
                </a:lnTo>
                <a:lnTo>
                  <a:pt x="965" y="613"/>
                </a:lnTo>
                <a:lnTo>
                  <a:pt x="984" y="592"/>
                </a:lnTo>
                <a:lnTo>
                  <a:pt x="1005" y="567"/>
                </a:lnTo>
                <a:lnTo>
                  <a:pt x="1024" y="542"/>
                </a:lnTo>
                <a:lnTo>
                  <a:pt x="1043" y="517"/>
                </a:lnTo>
                <a:lnTo>
                  <a:pt x="1064" y="491"/>
                </a:lnTo>
                <a:lnTo>
                  <a:pt x="1084" y="462"/>
                </a:lnTo>
                <a:lnTo>
                  <a:pt x="1105" y="435"/>
                </a:lnTo>
                <a:lnTo>
                  <a:pt x="1124" y="406"/>
                </a:lnTo>
                <a:lnTo>
                  <a:pt x="1145" y="377"/>
                </a:lnTo>
                <a:lnTo>
                  <a:pt x="1164" y="351"/>
                </a:lnTo>
                <a:lnTo>
                  <a:pt x="1185" y="322"/>
                </a:lnTo>
                <a:lnTo>
                  <a:pt x="1206" y="293"/>
                </a:lnTo>
                <a:lnTo>
                  <a:pt x="1227" y="266"/>
                </a:lnTo>
                <a:lnTo>
                  <a:pt x="1250" y="239"/>
                </a:lnTo>
                <a:lnTo>
                  <a:pt x="1271" y="214"/>
                </a:lnTo>
                <a:lnTo>
                  <a:pt x="1294" y="190"/>
                </a:lnTo>
                <a:lnTo>
                  <a:pt x="1315" y="167"/>
                </a:lnTo>
                <a:lnTo>
                  <a:pt x="1338" y="144"/>
                </a:lnTo>
                <a:lnTo>
                  <a:pt x="1361" y="122"/>
                </a:lnTo>
                <a:lnTo>
                  <a:pt x="1386" y="103"/>
                </a:lnTo>
                <a:lnTo>
                  <a:pt x="1409" y="86"/>
                </a:lnTo>
                <a:lnTo>
                  <a:pt x="1434" y="71"/>
                </a:lnTo>
                <a:lnTo>
                  <a:pt x="1459" y="57"/>
                </a:lnTo>
                <a:lnTo>
                  <a:pt x="1484" y="46"/>
                </a:lnTo>
                <a:lnTo>
                  <a:pt x="1511" y="38"/>
                </a:lnTo>
                <a:lnTo>
                  <a:pt x="1537" y="32"/>
                </a:lnTo>
                <a:lnTo>
                  <a:pt x="1562" y="27"/>
                </a:lnTo>
                <a:lnTo>
                  <a:pt x="1589" y="21"/>
                </a:lnTo>
                <a:lnTo>
                  <a:pt x="1614" y="15"/>
                </a:lnTo>
                <a:lnTo>
                  <a:pt x="1639" y="11"/>
                </a:lnTo>
                <a:lnTo>
                  <a:pt x="1666" y="7"/>
                </a:lnTo>
                <a:lnTo>
                  <a:pt x="1691" y="4"/>
                </a:lnTo>
                <a:lnTo>
                  <a:pt x="1716" y="2"/>
                </a:lnTo>
                <a:lnTo>
                  <a:pt x="1740" y="0"/>
                </a:lnTo>
                <a:lnTo>
                  <a:pt x="1790" y="0"/>
                </a:lnTo>
                <a:lnTo>
                  <a:pt x="1815" y="2"/>
                </a:lnTo>
                <a:lnTo>
                  <a:pt x="1840" y="5"/>
                </a:lnTo>
                <a:lnTo>
                  <a:pt x="1865" y="9"/>
                </a:lnTo>
                <a:lnTo>
                  <a:pt x="1890" y="13"/>
                </a:lnTo>
                <a:lnTo>
                  <a:pt x="1915" y="21"/>
                </a:lnTo>
                <a:lnTo>
                  <a:pt x="1940" y="28"/>
                </a:lnTo>
                <a:lnTo>
                  <a:pt x="1964" y="38"/>
                </a:lnTo>
                <a:lnTo>
                  <a:pt x="1987" y="50"/>
                </a:lnTo>
                <a:lnTo>
                  <a:pt x="2012" y="61"/>
                </a:lnTo>
                <a:lnTo>
                  <a:pt x="2037" y="76"/>
                </a:lnTo>
                <a:lnTo>
                  <a:pt x="2060" y="92"/>
                </a:lnTo>
                <a:lnTo>
                  <a:pt x="2085" y="109"/>
                </a:lnTo>
                <a:lnTo>
                  <a:pt x="2110" y="130"/>
                </a:lnTo>
                <a:lnTo>
                  <a:pt x="2133" y="151"/>
                </a:lnTo>
                <a:lnTo>
                  <a:pt x="2158" y="174"/>
                </a:lnTo>
                <a:lnTo>
                  <a:pt x="2181" y="201"/>
                </a:lnTo>
                <a:lnTo>
                  <a:pt x="2206" y="228"/>
                </a:lnTo>
                <a:lnTo>
                  <a:pt x="2231" y="259"/>
                </a:lnTo>
                <a:lnTo>
                  <a:pt x="2254" y="291"/>
                </a:lnTo>
                <a:lnTo>
                  <a:pt x="2279" y="326"/>
                </a:lnTo>
                <a:lnTo>
                  <a:pt x="2302" y="364"/>
                </a:lnTo>
              </a:path>
            </a:pathLst>
          </a:custGeom>
          <a:noFill/>
          <a:ln w="28575" cap="rnd" cmpd="sng">
            <a:solidFill>
              <a:srgbClr val="FF00FF"/>
            </a:solidFill>
            <a:prstDash val="solid"/>
            <a:round/>
            <a:headEnd type="none" w="med" len="med"/>
            <a:tailEnd type="none" w="med" len="med"/>
          </a:ln>
          <a:effectLst/>
        </p:spPr>
        <p:txBody>
          <a:bodyPr/>
          <a:lstStyle/>
          <a:p>
            <a:endParaRPr lang="fr-FR"/>
          </a:p>
        </p:txBody>
      </p:sp>
      <p:sp>
        <p:nvSpPr>
          <p:cNvPr id="63498" name="Line 10"/>
          <p:cNvSpPr>
            <a:spLocks noChangeShapeType="1"/>
          </p:cNvSpPr>
          <p:nvPr/>
        </p:nvSpPr>
        <p:spPr bwMode="auto">
          <a:xfrm flipV="1">
            <a:off x="4129088" y="1939925"/>
            <a:ext cx="0" cy="1841500"/>
          </a:xfrm>
          <a:prstGeom prst="line">
            <a:avLst/>
          </a:prstGeom>
          <a:noFill/>
          <a:ln w="12700">
            <a:solidFill>
              <a:schemeClr val="tx1"/>
            </a:solidFill>
            <a:round/>
            <a:headEnd/>
            <a:tailEnd/>
          </a:ln>
          <a:effectLst/>
        </p:spPr>
        <p:txBody>
          <a:bodyPr wrap="none" anchor="ctr"/>
          <a:lstStyle/>
          <a:p>
            <a:endParaRPr lang="fr-FR"/>
          </a:p>
        </p:txBody>
      </p:sp>
      <p:sp>
        <p:nvSpPr>
          <p:cNvPr id="63499" name="Freeform 11"/>
          <p:cNvSpPr>
            <a:spLocks/>
          </p:cNvSpPr>
          <p:nvPr/>
        </p:nvSpPr>
        <p:spPr bwMode="auto">
          <a:xfrm>
            <a:off x="4818063" y="3946525"/>
            <a:ext cx="3656012" cy="746125"/>
          </a:xfrm>
          <a:custGeom>
            <a:avLst/>
            <a:gdLst/>
            <a:ahLst/>
            <a:cxnLst>
              <a:cxn ang="0">
                <a:pos x="36" y="441"/>
              </a:cxn>
              <a:cxn ang="0">
                <a:pos x="107" y="385"/>
              </a:cxn>
              <a:cxn ang="0">
                <a:pos x="180" y="333"/>
              </a:cxn>
              <a:cxn ang="0">
                <a:pos x="251" y="287"/>
              </a:cxn>
              <a:cxn ang="0">
                <a:pos x="323" y="243"/>
              </a:cxn>
              <a:cxn ang="0">
                <a:pos x="396" y="203"/>
              </a:cxn>
              <a:cxn ang="0">
                <a:pos x="467" y="164"/>
              </a:cxn>
              <a:cxn ang="0">
                <a:pos x="540" y="132"/>
              </a:cxn>
              <a:cxn ang="0">
                <a:pos x="611" y="103"/>
              </a:cxn>
              <a:cxn ang="0">
                <a:pos x="683" y="76"/>
              </a:cxn>
              <a:cxn ang="0">
                <a:pos x="754" y="55"/>
              </a:cxn>
              <a:cxn ang="0">
                <a:pos x="827" y="36"/>
              </a:cxn>
              <a:cxn ang="0">
                <a:pos x="900" y="23"/>
              </a:cxn>
              <a:cxn ang="0">
                <a:pos x="971" y="11"/>
              </a:cxn>
              <a:cxn ang="0">
                <a:pos x="1043" y="3"/>
              </a:cxn>
              <a:cxn ang="0">
                <a:pos x="1114" y="0"/>
              </a:cxn>
              <a:cxn ang="0">
                <a:pos x="1223" y="1"/>
              </a:cxn>
              <a:cxn ang="0">
                <a:pos x="1294" y="7"/>
              </a:cxn>
              <a:cxn ang="0">
                <a:pos x="1367" y="17"/>
              </a:cxn>
              <a:cxn ang="0">
                <a:pos x="1438" y="28"/>
              </a:cxn>
              <a:cxn ang="0">
                <a:pos x="1511" y="46"/>
              </a:cxn>
              <a:cxn ang="0">
                <a:pos x="1581" y="65"/>
              </a:cxn>
              <a:cxn ang="0">
                <a:pos x="1654" y="90"/>
              </a:cxn>
              <a:cxn ang="0">
                <a:pos x="1727" y="117"/>
              </a:cxn>
              <a:cxn ang="0">
                <a:pos x="1798" y="149"/>
              </a:cxn>
              <a:cxn ang="0">
                <a:pos x="1871" y="184"/>
              </a:cxn>
              <a:cxn ang="0">
                <a:pos x="1942" y="222"/>
              </a:cxn>
              <a:cxn ang="0">
                <a:pos x="2014" y="264"/>
              </a:cxn>
              <a:cxn ang="0">
                <a:pos x="2085" y="310"/>
              </a:cxn>
              <a:cxn ang="0">
                <a:pos x="2158" y="360"/>
              </a:cxn>
              <a:cxn ang="0">
                <a:pos x="2229" y="412"/>
              </a:cxn>
              <a:cxn ang="0">
                <a:pos x="2302" y="469"/>
              </a:cxn>
            </a:cxnLst>
            <a:rect l="0" t="0" r="r" b="b"/>
            <a:pathLst>
              <a:path w="2303" h="470">
                <a:moveTo>
                  <a:pt x="0" y="469"/>
                </a:moveTo>
                <a:lnTo>
                  <a:pt x="36" y="441"/>
                </a:lnTo>
                <a:lnTo>
                  <a:pt x="72" y="412"/>
                </a:lnTo>
                <a:lnTo>
                  <a:pt x="107" y="385"/>
                </a:lnTo>
                <a:lnTo>
                  <a:pt x="143" y="360"/>
                </a:lnTo>
                <a:lnTo>
                  <a:pt x="180" y="333"/>
                </a:lnTo>
                <a:lnTo>
                  <a:pt x="216" y="310"/>
                </a:lnTo>
                <a:lnTo>
                  <a:pt x="251" y="287"/>
                </a:lnTo>
                <a:lnTo>
                  <a:pt x="287" y="264"/>
                </a:lnTo>
                <a:lnTo>
                  <a:pt x="323" y="243"/>
                </a:lnTo>
                <a:lnTo>
                  <a:pt x="360" y="222"/>
                </a:lnTo>
                <a:lnTo>
                  <a:pt x="396" y="203"/>
                </a:lnTo>
                <a:lnTo>
                  <a:pt x="431" y="184"/>
                </a:lnTo>
                <a:lnTo>
                  <a:pt x="467" y="164"/>
                </a:lnTo>
                <a:lnTo>
                  <a:pt x="503" y="149"/>
                </a:lnTo>
                <a:lnTo>
                  <a:pt x="540" y="132"/>
                </a:lnTo>
                <a:lnTo>
                  <a:pt x="576" y="117"/>
                </a:lnTo>
                <a:lnTo>
                  <a:pt x="611" y="103"/>
                </a:lnTo>
                <a:lnTo>
                  <a:pt x="647" y="90"/>
                </a:lnTo>
                <a:lnTo>
                  <a:pt x="683" y="76"/>
                </a:lnTo>
                <a:lnTo>
                  <a:pt x="720" y="65"/>
                </a:lnTo>
                <a:lnTo>
                  <a:pt x="754" y="55"/>
                </a:lnTo>
                <a:lnTo>
                  <a:pt x="791" y="46"/>
                </a:lnTo>
                <a:lnTo>
                  <a:pt x="827" y="36"/>
                </a:lnTo>
                <a:lnTo>
                  <a:pt x="863" y="28"/>
                </a:lnTo>
                <a:lnTo>
                  <a:pt x="900" y="23"/>
                </a:lnTo>
                <a:lnTo>
                  <a:pt x="934" y="17"/>
                </a:lnTo>
                <a:lnTo>
                  <a:pt x="971" y="11"/>
                </a:lnTo>
                <a:lnTo>
                  <a:pt x="1007" y="7"/>
                </a:lnTo>
                <a:lnTo>
                  <a:pt x="1043" y="3"/>
                </a:lnTo>
                <a:lnTo>
                  <a:pt x="1078" y="1"/>
                </a:lnTo>
                <a:lnTo>
                  <a:pt x="1114" y="0"/>
                </a:lnTo>
                <a:lnTo>
                  <a:pt x="1187" y="0"/>
                </a:lnTo>
                <a:lnTo>
                  <a:pt x="1223" y="1"/>
                </a:lnTo>
                <a:lnTo>
                  <a:pt x="1258" y="3"/>
                </a:lnTo>
                <a:lnTo>
                  <a:pt x="1294" y="7"/>
                </a:lnTo>
                <a:lnTo>
                  <a:pt x="1331" y="11"/>
                </a:lnTo>
                <a:lnTo>
                  <a:pt x="1367" y="17"/>
                </a:lnTo>
                <a:lnTo>
                  <a:pt x="1401" y="23"/>
                </a:lnTo>
                <a:lnTo>
                  <a:pt x="1438" y="28"/>
                </a:lnTo>
                <a:lnTo>
                  <a:pt x="1474" y="36"/>
                </a:lnTo>
                <a:lnTo>
                  <a:pt x="1511" y="46"/>
                </a:lnTo>
                <a:lnTo>
                  <a:pt x="1547" y="55"/>
                </a:lnTo>
                <a:lnTo>
                  <a:pt x="1581" y="65"/>
                </a:lnTo>
                <a:lnTo>
                  <a:pt x="1618" y="76"/>
                </a:lnTo>
                <a:lnTo>
                  <a:pt x="1654" y="90"/>
                </a:lnTo>
                <a:lnTo>
                  <a:pt x="1691" y="103"/>
                </a:lnTo>
                <a:lnTo>
                  <a:pt x="1727" y="117"/>
                </a:lnTo>
                <a:lnTo>
                  <a:pt x="1761" y="132"/>
                </a:lnTo>
                <a:lnTo>
                  <a:pt x="1798" y="149"/>
                </a:lnTo>
                <a:lnTo>
                  <a:pt x="1834" y="164"/>
                </a:lnTo>
                <a:lnTo>
                  <a:pt x="1871" y="184"/>
                </a:lnTo>
                <a:lnTo>
                  <a:pt x="1905" y="203"/>
                </a:lnTo>
                <a:lnTo>
                  <a:pt x="1942" y="222"/>
                </a:lnTo>
                <a:lnTo>
                  <a:pt x="1978" y="243"/>
                </a:lnTo>
                <a:lnTo>
                  <a:pt x="2014" y="264"/>
                </a:lnTo>
                <a:lnTo>
                  <a:pt x="2051" y="287"/>
                </a:lnTo>
                <a:lnTo>
                  <a:pt x="2085" y="310"/>
                </a:lnTo>
                <a:lnTo>
                  <a:pt x="2122" y="333"/>
                </a:lnTo>
                <a:lnTo>
                  <a:pt x="2158" y="360"/>
                </a:lnTo>
                <a:lnTo>
                  <a:pt x="2194" y="385"/>
                </a:lnTo>
                <a:lnTo>
                  <a:pt x="2229" y="412"/>
                </a:lnTo>
                <a:lnTo>
                  <a:pt x="2265" y="441"/>
                </a:lnTo>
                <a:lnTo>
                  <a:pt x="2302" y="469"/>
                </a:lnTo>
                <a:lnTo>
                  <a:pt x="0" y="469"/>
                </a:lnTo>
              </a:path>
            </a:pathLst>
          </a:custGeom>
          <a:solidFill>
            <a:srgbClr val="00CCFF"/>
          </a:solidFill>
          <a:ln w="12700" cap="rnd" cmpd="sng">
            <a:solidFill>
              <a:schemeClr val="bg1"/>
            </a:solidFill>
            <a:prstDash val="solid"/>
            <a:round/>
            <a:headEnd type="none" w="med" len="med"/>
            <a:tailEnd type="none" w="med" len="med"/>
          </a:ln>
          <a:effectLst/>
        </p:spPr>
        <p:txBody>
          <a:bodyPr/>
          <a:lstStyle/>
          <a:p>
            <a:endParaRPr lang="fr-FR"/>
          </a:p>
        </p:txBody>
      </p:sp>
      <p:sp>
        <p:nvSpPr>
          <p:cNvPr id="63500" name="Line 12"/>
          <p:cNvSpPr>
            <a:spLocks noChangeShapeType="1"/>
          </p:cNvSpPr>
          <p:nvPr/>
        </p:nvSpPr>
        <p:spPr bwMode="auto">
          <a:xfrm>
            <a:off x="4818063" y="3781425"/>
            <a:ext cx="0" cy="903288"/>
          </a:xfrm>
          <a:prstGeom prst="line">
            <a:avLst/>
          </a:prstGeom>
          <a:noFill/>
          <a:ln w="12700">
            <a:solidFill>
              <a:schemeClr val="tx1"/>
            </a:solidFill>
            <a:round/>
            <a:headEnd/>
            <a:tailEnd/>
          </a:ln>
          <a:effectLst/>
        </p:spPr>
        <p:txBody>
          <a:bodyPr wrap="none" anchor="ctr"/>
          <a:lstStyle/>
          <a:p>
            <a:endParaRPr lang="fr-FR"/>
          </a:p>
        </p:txBody>
      </p:sp>
      <p:sp>
        <p:nvSpPr>
          <p:cNvPr id="63501" name="Line 13"/>
          <p:cNvSpPr>
            <a:spLocks noChangeShapeType="1"/>
          </p:cNvSpPr>
          <p:nvPr/>
        </p:nvSpPr>
        <p:spPr bwMode="auto">
          <a:xfrm>
            <a:off x="8472488" y="3781425"/>
            <a:ext cx="0" cy="903288"/>
          </a:xfrm>
          <a:prstGeom prst="line">
            <a:avLst/>
          </a:prstGeom>
          <a:noFill/>
          <a:ln w="12700">
            <a:solidFill>
              <a:schemeClr val="tx1"/>
            </a:solidFill>
            <a:round/>
            <a:headEnd/>
            <a:tailEnd/>
          </a:ln>
          <a:effectLst/>
        </p:spPr>
        <p:txBody>
          <a:bodyPr wrap="none" anchor="ctr"/>
          <a:lstStyle/>
          <a:p>
            <a:endParaRPr lang="fr-FR"/>
          </a:p>
        </p:txBody>
      </p:sp>
      <p:sp>
        <p:nvSpPr>
          <p:cNvPr id="63502" name="Rectangle 14"/>
          <p:cNvSpPr>
            <a:spLocks noChangeArrowheads="1"/>
          </p:cNvSpPr>
          <p:nvPr/>
        </p:nvSpPr>
        <p:spPr bwMode="auto">
          <a:xfrm>
            <a:off x="1092200" y="4057650"/>
            <a:ext cx="2389188" cy="322263"/>
          </a:xfrm>
          <a:prstGeom prst="rect">
            <a:avLst/>
          </a:prstGeom>
          <a:noFill/>
          <a:ln w="12700">
            <a:solidFill>
              <a:schemeClr val="bg1"/>
            </a:solidFill>
            <a:miter lim="800000"/>
            <a:headEnd/>
            <a:tailEnd/>
          </a:ln>
          <a:effectLst/>
        </p:spPr>
        <p:txBody>
          <a:bodyPr wrap="none" lIns="90488" tIns="44450" rIns="90488" bIns="44450">
            <a:spAutoFit/>
          </a:bodyPr>
          <a:lstStyle/>
          <a:p>
            <a:pPr algn="ctr">
              <a:lnSpc>
                <a:spcPct val="90000"/>
              </a:lnSpc>
            </a:pPr>
            <a:r>
              <a:rPr lang="fr-FR" sz="1600" b="1">
                <a:latin typeface="Arial" charset="0"/>
              </a:rPr>
              <a:t>Production = demande</a:t>
            </a:r>
          </a:p>
        </p:txBody>
      </p:sp>
      <p:sp>
        <p:nvSpPr>
          <p:cNvPr id="63503" name="Rectangle 15"/>
          <p:cNvSpPr>
            <a:spLocks noChangeArrowheads="1"/>
          </p:cNvSpPr>
          <p:nvPr/>
        </p:nvSpPr>
        <p:spPr bwMode="auto">
          <a:xfrm>
            <a:off x="5132388" y="4819650"/>
            <a:ext cx="2384425" cy="542925"/>
          </a:xfrm>
          <a:prstGeom prst="rect">
            <a:avLst/>
          </a:prstGeom>
          <a:noFill/>
          <a:ln w="12700">
            <a:solidFill>
              <a:schemeClr val="bg1"/>
            </a:solidFill>
            <a:miter lim="800000"/>
            <a:headEnd/>
            <a:tailEnd/>
          </a:ln>
          <a:effectLst/>
        </p:spPr>
        <p:txBody>
          <a:bodyPr wrap="none" lIns="90488" tIns="44450" rIns="90488" bIns="44450">
            <a:spAutoFit/>
          </a:bodyPr>
          <a:lstStyle/>
          <a:p>
            <a:pPr algn="ctr">
              <a:lnSpc>
                <a:spcPct val="90000"/>
              </a:lnSpc>
            </a:pPr>
            <a:r>
              <a:rPr lang="fr-FR" sz="1600" b="1">
                <a:latin typeface="Arial" charset="0"/>
              </a:rPr>
              <a:t>Production constante</a:t>
            </a:r>
          </a:p>
          <a:p>
            <a:pPr algn="ctr">
              <a:lnSpc>
                <a:spcPct val="90000"/>
              </a:lnSpc>
            </a:pPr>
            <a:r>
              <a:rPr lang="fr-FR" sz="1600" b="1">
                <a:latin typeface="Arial" charset="0"/>
              </a:rPr>
              <a:t>Constitution de stocks</a:t>
            </a:r>
          </a:p>
        </p:txBody>
      </p:sp>
      <p:sp>
        <p:nvSpPr>
          <p:cNvPr id="63504" name="Rectangle 16"/>
          <p:cNvSpPr>
            <a:spLocks noChangeArrowheads="1"/>
          </p:cNvSpPr>
          <p:nvPr/>
        </p:nvSpPr>
        <p:spPr bwMode="auto">
          <a:xfrm>
            <a:off x="6207125" y="4210050"/>
            <a:ext cx="846138" cy="309563"/>
          </a:xfrm>
          <a:prstGeom prst="rect">
            <a:avLst/>
          </a:prstGeom>
          <a:noFill/>
          <a:ln w="12700">
            <a:noFill/>
            <a:miter lim="800000"/>
            <a:headEnd/>
            <a:tailEnd/>
          </a:ln>
          <a:effectLst/>
        </p:spPr>
        <p:txBody>
          <a:bodyPr wrap="none" lIns="90488" tIns="44450" rIns="90488" bIns="44450">
            <a:spAutoFit/>
          </a:bodyPr>
          <a:lstStyle/>
          <a:p>
            <a:pPr algn="ctr">
              <a:lnSpc>
                <a:spcPct val="90000"/>
              </a:lnSpc>
            </a:pPr>
            <a:r>
              <a:rPr lang="fr-FR" sz="1600" b="1">
                <a:latin typeface="Arial" charset="0"/>
              </a:rPr>
              <a:t>Stocks</a:t>
            </a:r>
          </a:p>
        </p:txBody>
      </p:sp>
      <p:sp>
        <p:nvSpPr>
          <p:cNvPr id="63505" name="Line 17"/>
          <p:cNvSpPr>
            <a:spLocks noChangeShapeType="1"/>
          </p:cNvSpPr>
          <p:nvPr/>
        </p:nvSpPr>
        <p:spPr bwMode="auto">
          <a:xfrm>
            <a:off x="4800600" y="2819400"/>
            <a:ext cx="3657600" cy="0"/>
          </a:xfrm>
          <a:prstGeom prst="line">
            <a:avLst/>
          </a:prstGeom>
          <a:noFill/>
          <a:ln w="38100" cmpd="dbl">
            <a:solidFill>
              <a:srgbClr val="000099"/>
            </a:solidFill>
            <a:round/>
            <a:headEnd/>
            <a:tailEnd/>
          </a:ln>
          <a:effectLst/>
        </p:spPr>
        <p:txBody>
          <a:bodyPr wrap="none" anchor="ctr"/>
          <a:lstStyle/>
          <a:p>
            <a:endParaRPr lang="fr-FR"/>
          </a:p>
        </p:txBody>
      </p:sp>
      <p:sp>
        <p:nvSpPr>
          <p:cNvPr id="63506" name="Freeform 18"/>
          <p:cNvSpPr>
            <a:spLocks/>
          </p:cNvSpPr>
          <p:nvPr/>
        </p:nvSpPr>
        <p:spPr bwMode="auto">
          <a:xfrm>
            <a:off x="458788" y="2390775"/>
            <a:ext cx="3656012" cy="1190625"/>
          </a:xfrm>
          <a:custGeom>
            <a:avLst/>
            <a:gdLst/>
            <a:ahLst/>
            <a:cxnLst>
              <a:cxn ang="0">
                <a:pos x="23" y="397"/>
              </a:cxn>
              <a:cxn ang="0">
                <a:pos x="72" y="456"/>
              </a:cxn>
              <a:cxn ang="0">
                <a:pos x="124" y="510"/>
              </a:cxn>
              <a:cxn ang="0">
                <a:pos x="178" y="558"/>
              </a:cxn>
              <a:cxn ang="0">
                <a:pos x="231" y="600"/>
              </a:cxn>
              <a:cxn ang="0">
                <a:pos x="287" y="636"/>
              </a:cxn>
              <a:cxn ang="0">
                <a:pos x="343" y="669"/>
              </a:cxn>
              <a:cxn ang="0">
                <a:pos x="398" y="694"/>
              </a:cxn>
              <a:cxn ang="0">
                <a:pos x="454" y="715"/>
              </a:cxn>
              <a:cxn ang="0">
                <a:pos x="509" y="730"/>
              </a:cxn>
              <a:cxn ang="0">
                <a:pos x="563" y="742"/>
              </a:cxn>
              <a:cxn ang="0">
                <a:pos x="616" y="747"/>
              </a:cxn>
              <a:cxn ang="0">
                <a:pos x="691" y="749"/>
              </a:cxn>
              <a:cxn ang="0">
                <a:pos x="739" y="744"/>
              </a:cxn>
              <a:cxn ang="0">
                <a:pos x="785" y="736"/>
              </a:cxn>
              <a:cxn ang="0">
                <a:pos x="827" y="723"/>
              </a:cxn>
              <a:cxn ang="0">
                <a:pos x="867" y="701"/>
              </a:cxn>
              <a:cxn ang="0">
                <a:pos x="907" y="673"/>
              </a:cxn>
              <a:cxn ang="0">
                <a:pos x="946" y="636"/>
              </a:cxn>
              <a:cxn ang="0">
                <a:pos x="984" y="592"/>
              </a:cxn>
              <a:cxn ang="0">
                <a:pos x="1024" y="542"/>
              </a:cxn>
              <a:cxn ang="0">
                <a:pos x="1064" y="491"/>
              </a:cxn>
              <a:cxn ang="0">
                <a:pos x="1105" y="435"/>
              </a:cxn>
              <a:cxn ang="0">
                <a:pos x="1145" y="377"/>
              </a:cxn>
              <a:cxn ang="0">
                <a:pos x="1185" y="322"/>
              </a:cxn>
              <a:cxn ang="0">
                <a:pos x="1227" y="266"/>
              </a:cxn>
              <a:cxn ang="0">
                <a:pos x="1271" y="214"/>
              </a:cxn>
              <a:cxn ang="0">
                <a:pos x="1315" y="167"/>
              </a:cxn>
              <a:cxn ang="0">
                <a:pos x="1361" y="122"/>
              </a:cxn>
              <a:cxn ang="0">
                <a:pos x="1409" y="86"/>
              </a:cxn>
              <a:cxn ang="0">
                <a:pos x="1459" y="57"/>
              </a:cxn>
              <a:cxn ang="0">
                <a:pos x="1511" y="38"/>
              </a:cxn>
              <a:cxn ang="0">
                <a:pos x="1562" y="27"/>
              </a:cxn>
              <a:cxn ang="0">
                <a:pos x="1614" y="15"/>
              </a:cxn>
              <a:cxn ang="0">
                <a:pos x="1666" y="7"/>
              </a:cxn>
              <a:cxn ang="0">
                <a:pos x="1716" y="2"/>
              </a:cxn>
              <a:cxn ang="0">
                <a:pos x="1790" y="0"/>
              </a:cxn>
              <a:cxn ang="0">
                <a:pos x="1840" y="5"/>
              </a:cxn>
              <a:cxn ang="0">
                <a:pos x="1890" y="13"/>
              </a:cxn>
              <a:cxn ang="0">
                <a:pos x="1940" y="28"/>
              </a:cxn>
              <a:cxn ang="0">
                <a:pos x="1987" y="50"/>
              </a:cxn>
              <a:cxn ang="0">
                <a:pos x="2037" y="76"/>
              </a:cxn>
              <a:cxn ang="0">
                <a:pos x="2085" y="109"/>
              </a:cxn>
              <a:cxn ang="0">
                <a:pos x="2133" y="151"/>
              </a:cxn>
              <a:cxn ang="0">
                <a:pos x="2181" y="201"/>
              </a:cxn>
              <a:cxn ang="0">
                <a:pos x="2231" y="259"/>
              </a:cxn>
              <a:cxn ang="0">
                <a:pos x="2279" y="326"/>
              </a:cxn>
            </a:cxnLst>
            <a:rect l="0" t="0" r="r" b="b"/>
            <a:pathLst>
              <a:path w="2303" h="750">
                <a:moveTo>
                  <a:pt x="0" y="364"/>
                </a:moveTo>
                <a:lnTo>
                  <a:pt x="23" y="397"/>
                </a:lnTo>
                <a:lnTo>
                  <a:pt x="48" y="427"/>
                </a:lnTo>
                <a:lnTo>
                  <a:pt x="72" y="456"/>
                </a:lnTo>
                <a:lnTo>
                  <a:pt x="99" y="485"/>
                </a:lnTo>
                <a:lnTo>
                  <a:pt x="124" y="510"/>
                </a:lnTo>
                <a:lnTo>
                  <a:pt x="151" y="535"/>
                </a:lnTo>
                <a:lnTo>
                  <a:pt x="178" y="558"/>
                </a:lnTo>
                <a:lnTo>
                  <a:pt x="205" y="581"/>
                </a:lnTo>
                <a:lnTo>
                  <a:pt x="231" y="600"/>
                </a:lnTo>
                <a:lnTo>
                  <a:pt x="258" y="619"/>
                </a:lnTo>
                <a:lnTo>
                  <a:pt x="287" y="636"/>
                </a:lnTo>
                <a:lnTo>
                  <a:pt x="314" y="654"/>
                </a:lnTo>
                <a:lnTo>
                  <a:pt x="343" y="669"/>
                </a:lnTo>
                <a:lnTo>
                  <a:pt x="371" y="682"/>
                </a:lnTo>
                <a:lnTo>
                  <a:pt x="398" y="694"/>
                </a:lnTo>
                <a:lnTo>
                  <a:pt x="427" y="705"/>
                </a:lnTo>
                <a:lnTo>
                  <a:pt x="454" y="715"/>
                </a:lnTo>
                <a:lnTo>
                  <a:pt x="482" y="723"/>
                </a:lnTo>
                <a:lnTo>
                  <a:pt x="509" y="730"/>
                </a:lnTo>
                <a:lnTo>
                  <a:pt x="536" y="736"/>
                </a:lnTo>
                <a:lnTo>
                  <a:pt x="563" y="742"/>
                </a:lnTo>
                <a:lnTo>
                  <a:pt x="590" y="746"/>
                </a:lnTo>
                <a:lnTo>
                  <a:pt x="616" y="747"/>
                </a:lnTo>
                <a:lnTo>
                  <a:pt x="641" y="749"/>
                </a:lnTo>
                <a:lnTo>
                  <a:pt x="691" y="749"/>
                </a:lnTo>
                <a:lnTo>
                  <a:pt x="716" y="747"/>
                </a:lnTo>
                <a:lnTo>
                  <a:pt x="739" y="744"/>
                </a:lnTo>
                <a:lnTo>
                  <a:pt x="762" y="740"/>
                </a:lnTo>
                <a:lnTo>
                  <a:pt x="785" y="736"/>
                </a:lnTo>
                <a:lnTo>
                  <a:pt x="806" y="730"/>
                </a:lnTo>
                <a:lnTo>
                  <a:pt x="827" y="723"/>
                </a:lnTo>
                <a:lnTo>
                  <a:pt x="846" y="713"/>
                </a:lnTo>
                <a:lnTo>
                  <a:pt x="867" y="701"/>
                </a:lnTo>
                <a:lnTo>
                  <a:pt x="886" y="688"/>
                </a:lnTo>
                <a:lnTo>
                  <a:pt x="907" y="673"/>
                </a:lnTo>
                <a:lnTo>
                  <a:pt x="927" y="655"/>
                </a:lnTo>
                <a:lnTo>
                  <a:pt x="946" y="636"/>
                </a:lnTo>
                <a:lnTo>
                  <a:pt x="965" y="613"/>
                </a:lnTo>
                <a:lnTo>
                  <a:pt x="984" y="592"/>
                </a:lnTo>
                <a:lnTo>
                  <a:pt x="1005" y="567"/>
                </a:lnTo>
                <a:lnTo>
                  <a:pt x="1024" y="542"/>
                </a:lnTo>
                <a:lnTo>
                  <a:pt x="1043" y="517"/>
                </a:lnTo>
                <a:lnTo>
                  <a:pt x="1064" y="491"/>
                </a:lnTo>
                <a:lnTo>
                  <a:pt x="1084" y="462"/>
                </a:lnTo>
                <a:lnTo>
                  <a:pt x="1105" y="435"/>
                </a:lnTo>
                <a:lnTo>
                  <a:pt x="1124" y="406"/>
                </a:lnTo>
                <a:lnTo>
                  <a:pt x="1145" y="377"/>
                </a:lnTo>
                <a:lnTo>
                  <a:pt x="1164" y="351"/>
                </a:lnTo>
                <a:lnTo>
                  <a:pt x="1185" y="322"/>
                </a:lnTo>
                <a:lnTo>
                  <a:pt x="1206" y="293"/>
                </a:lnTo>
                <a:lnTo>
                  <a:pt x="1227" y="266"/>
                </a:lnTo>
                <a:lnTo>
                  <a:pt x="1250" y="239"/>
                </a:lnTo>
                <a:lnTo>
                  <a:pt x="1271" y="214"/>
                </a:lnTo>
                <a:lnTo>
                  <a:pt x="1294" y="190"/>
                </a:lnTo>
                <a:lnTo>
                  <a:pt x="1315" y="167"/>
                </a:lnTo>
                <a:lnTo>
                  <a:pt x="1338" y="144"/>
                </a:lnTo>
                <a:lnTo>
                  <a:pt x="1361" y="122"/>
                </a:lnTo>
                <a:lnTo>
                  <a:pt x="1386" y="103"/>
                </a:lnTo>
                <a:lnTo>
                  <a:pt x="1409" y="86"/>
                </a:lnTo>
                <a:lnTo>
                  <a:pt x="1434" y="71"/>
                </a:lnTo>
                <a:lnTo>
                  <a:pt x="1459" y="57"/>
                </a:lnTo>
                <a:lnTo>
                  <a:pt x="1484" y="46"/>
                </a:lnTo>
                <a:lnTo>
                  <a:pt x="1511" y="38"/>
                </a:lnTo>
                <a:lnTo>
                  <a:pt x="1537" y="32"/>
                </a:lnTo>
                <a:lnTo>
                  <a:pt x="1562" y="27"/>
                </a:lnTo>
                <a:lnTo>
                  <a:pt x="1589" y="21"/>
                </a:lnTo>
                <a:lnTo>
                  <a:pt x="1614" y="15"/>
                </a:lnTo>
                <a:lnTo>
                  <a:pt x="1639" y="11"/>
                </a:lnTo>
                <a:lnTo>
                  <a:pt x="1666" y="7"/>
                </a:lnTo>
                <a:lnTo>
                  <a:pt x="1691" y="4"/>
                </a:lnTo>
                <a:lnTo>
                  <a:pt x="1716" y="2"/>
                </a:lnTo>
                <a:lnTo>
                  <a:pt x="1740" y="0"/>
                </a:lnTo>
                <a:lnTo>
                  <a:pt x="1790" y="0"/>
                </a:lnTo>
                <a:lnTo>
                  <a:pt x="1815" y="2"/>
                </a:lnTo>
                <a:lnTo>
                  <a:pt x="1840" y="5"/>
                </a:lnTo>
                <a:lnTo>
                  <a:pt x="1865" y="9"/>
                </a:lnTo>
                <a:lnTo>
                  <a:pt x="1890" y="13"/>
                </a:lnTo>
                <a:lnTo>
                  <a:pt x="1915" y="21"/>
                </a:lnTo>
                <a:lnTo>
                  <a:pt x="1940" y="28"/>
                </a:lnTo>
                <a:lnTo>
                  <a:pt x="1964" y="38"/>
                </a:lnTo>
                <a:lnTo>
                  <a:pt x="1987" y="50"/>
                </a:lnTo>
                <a:lnTo>
                  <a:pt x="2012" y="61"/>
                </a:lnTo>
                <a:lnTo>
                  <a:pt x="2037" y="76"/>
                </a:lnTo>
                <a:lnTo>
                  <a:pt x="2060" y="92"/>
                </a:lnTo>
                <a:lnTo>
                  <a:pt x="2085" y="109"/>
                </a:lnTo>
                <a:lnTo>
                  <a:pt x="2110" y="130"/>
                </a:lnTo>
                <a:lnTo>
                  <a:pt x="2133" y="151"/>
                </a:lnTo>
                <a:lnTo>
                  <a:pt x="2158" y="174"/>
                </a:lnTo>
                <a:lnTo>
                  <a:pt x="2181" y="201"/>
                </a:lnTo>
                <a:lnTo>
                  <a:pt x="2206" y="228"/>
                </a:lnTo>
                <a:lnTo>
                  <a:pt x="2231" y="259"/>
                </a:lnTo>
                <a:lnTo>
                  <a:pt x="2254" y="291"/>
                </a:lnTo>
                <a:lnTo>
                  <a:pt x="2279" y="326"/>
                </a:lnTo>
                <a:lnTo>
                  <a:pt x="2302" y="364"/>
                </a:lnTo>
              </a:path>
            </a:pathLst>
          </a:custGeom>
          <a:noFill/>
          <a:ln w="28575" cap="rnd" cmpd="sng">
            <a:solidFill>
              <a:srgbClr val="000099"/>
            </a:solidFill>
            <a:prstDash val="solid"/>
            <a:round/>
            <a:headEnd type="none" w="med" len="med"/>
            <a:tailEnd type="non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p:txBody>
          <a:bodyPr/>
          <a:lstStyle/>
          <a:p>
            <a:fld id="{75C219DA-5BAC-4782-993E-E76F4366F2BE}" type="datetime1">
              <a:rPr lang="fr-FR"/>
              <a:pPr/>
              <a:t>22/11/2015</a:t>
            </a:fld>
            <a:endParaRPr lang="en-US"/>
          </a:p>
        </p:txBody>
      </p:sp>
      <p:sp>
        <p:nvSpPr>
          <p:cNvPr id="11" name="Espace réservé du pied de page 4"/>
          <p:cNvSpPr>
            <a:spLocks noGrp="1"/>
          </p:cNvSpPr>
          <p:nvPr>
            <p:ph type="ftr" sz="quarter" idx="11"/>
          </p:nvPr>
        </p:nvSpPr>
        <p:spPr/>
        <p:txBody>
          <a:bodyPr/>
          <a:lstStyle/>
          <a:p>
            <a:r>
              <a:rPr lang="en-US"/>
              <a:t>© Gérard Baglin, 1998-2008</a:t>
            </a:r>
          </a:p>
        </p:txBody>
      </p:sp>
      <p:sp>
        <p:nvSpPr>
          <p:cNvPr id="12" name="Espace réservé du numéro de diapositive 5"/>
          <p:cNvSpPr>
            <a:spLocks noGrp="1"/>
          </p:cNvSpPr>
          <p:nvPr>
            <p:ph type="sldNum" sz="quarter" idx="12"/>
          </p:nvPr>
        </p:nvSpPr>
        <p:spPr/>
        <p:txBody>
          <a:bodyPr/>
          <a:lstStyle/>
          <a:p>
            <a:fld id="{E8C773D0-018A-47F1-82E0-0B7B26B1C282}" type="slidenum">
              <a:rPr lang="en-US"/>
              <a:pPr/>
              <a:t>7</a:t>
            </a:fld>
            <a:endParaRPr lang="en-US"/>
          </a:p>
        </p:txBody>
      </p:sp>
      <p:sp>
        <p:nvSpPr>
          <p:cNvPr id="64514" name="Rectangle 2"/>
          <p:cNvSpPr>
            <a:spLocks noGrp="1" noChangeArrowheads="1"/>
          </p:cNvSpPr>
          <p:nvPr>
            <p:ph type="title"/>
          </p:nvPr>
        </p:nvSpPr>
        <p:spPr>
          <a:noFill/>
          <a:ln/>
        </p:spPr>
        <p:txBody>
          <a:bodyPr lIns="90488" tIns="44450" rIns="90488" bIns="44450"/>
          <a:lstStyle/>
          <a:p>
            <a:r>
              <a:rPr lang="fr-FR"/>
              <a:t>Une stratégie moyenne</a:t>
            </a:r>
          </a:p>
        </p:txBody>
      </p:sp>
      <p:sp>
        <p:nvSpPr>
          <p:cNvPr id="64515" name="Rectangle 3"/>
          <p:cNvSpPr>
            <a:spLocks noGrp="1" noChangeArrowheads="1"/>
          </p:cNvSpPr>
          <p:nvPr>
            <p:ph type="body" idx="1"/>
          </p:nvPr>
        </p:nvSpPr>
        <p:spPr>
          <a:xfrm>
            <a:off x="685800" y="1219200"/>
            <a:ext cx="7772400" cy="1066800"/>
          </a:xfrm>
          <a:noFill/>
          <a:ln/>
        </p:spPr>
        <p:txBody>
          <a:bodyPr lIns="90488" tIns="44450" rIns="90488" bIns="44450"/>
          <a:lstStyle/>
          <a:p>
            <a:r>
              <a:rPr lang="fr-FR" sz="2800"/>
              <a:t>La recherche du coût global optimal en fonction des facteurs de coût</a:t>
            </a:r>
          </a:p>
        </p:txBody>
      </p:sp>
      <p:sp>
        <p:nvSpPr>
          <p:cNvPr id="64516" name="Line 4"/>
          <p:cNvSpPr>
            <a:spLocks noChangeShapeType="1"/>
          </p:cNvSpPr>
          <p:nvPr/>
        </p:nvSpPr>
        <p:spPr bwMode="auto">
          <a:xfrm flipH="1" flipV="1">
            <a:off x="2514600" y="2667000"/>
            <a:ext cx="0" cy="24384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64517" name="Line 5"/>
          <p:cNvSpPr>
            <a:spLocks noChangeShapeType="1"/>
          </p:cNvSpPr>
          <p:nvPr/>
        </p:nvSpPr>
        <p:spPr bwMode="auto">
          <a:xfrm>
            <a:off x="2501900" y="4498975"/>
            <a:ext cx="4038600"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64518" name="Freeform 6"/>
          <p:cNvSpPr>
            <a:spLocks/>
          </p:cNvSpPr>
          <p:nvPr/>
        </p:nvSpPr>
        <p:spPr bwMode="auto">
          <a:xfrm>
            <a:off x="2495550" y="3008313"/>
            <a:ext cx="3654425" cy="1192212"/>
          </a:xfrm>
          <a:custGeom>
            <a:avLst/>
            <a:gdLst/>
            <a:ahLst/>
            <a:cxnLst>
              <a:cxn ang="0">
                <a:pos x="23" y="395"/>
              </a:cxn>
              <a:cxn ang="0">
                <a:pos x="72" y="454"/>
              </a:cxn>
              <a:cxn ang="0">
                <a:pos x="124" y="510"/>
              </a:cxn>
              <a:cxn ang="0">
                <a:pos x="178" y="558"/>
              </a:cxn>
              <a:cxn ang="0">
                <a:pos x="231" y="600"/>
              </a:cxn>
              <a:cxn ang="0">
                <a:pos x="287" y="637"/>
              </a:cxn>
              <a:cxn ang="0">
                <a:pos x="342" y="667"/>
              </a:cxn>
              <a:cxn ang="0">
                <a:pos x="398" y="694"/>
              </a:cxn>
              <a:cxn ang="0">
                <a:pos x="454" y="715"/>
              </a:cxn>
              <a:cxn ang="0">
                <a:pos x="509" y="731"/>
              </a:cxn>
              <a:cxn ang="0">
                <a:pos x="563" y="742"/>
              </a:cxn>
              <a:cxn ang="0">
                <a:pos x="616" y="748"/>
              </a:cxn>
              <a:cxn ang="0">
                <a:pos x="691" y="750"/>
              </a:cxn>
              <a:cxn ang="0">
                <a:pos x="739" y="744"/>
              </a:cxn>
              <a:cxn ang="0">
                <a:pos x="785" y="736"/>
              </a:cxn>
              <a:cxn ang="0">
                <a:pos x="827" y="723"/>
              </a:cxn>
              <a:cxn ang="0">
                <a:pos x="867" y="702"/>
              </a:cxn>
              <a:cxn ang="0">
                <a:pos x="907" y="673"/>
              </a:cxn>
              <a:cxn ang="0">
                <a:pos x="965" y="614"/>
              </a:cxn>
              <a:cxn ang="0">
                <a:pos x="1005" y="568"/>
              </a:cxn>
              <a:cxn ang="0">
                <a:pos x="1043" y="516"/>
              </a:cxn>
              <a:cxn ang="0">
                <a:pos x="1084" y="462"/>
              </a:cxn>
              <a:cxn ang="0">
                <a:pos x="1124" y="405"/>
              </a:cxn>
              <a:cxn ang="0">
                <a:pos x="1164" y="349"/>
              </a:cxn>
              <a:cxn ang="0">
                <a:pos x="1206" y="293"/>
              </a:cxn>
              <a:cxn ang="0">
                <a:pos x="1248" y="240"/>
              </a:cxn>
              <a:cxn ang="0">
                <a:pos x="1292" y="188"/>
              </a:cxn>
              <a:cxn ang="0">
                <a:pos x="1361" y="123"/>
              </a:cxn>
              <a:cxn ang="0">
                <a:pos x="1409" y="86"/>
              </a:cxn>
              <a:cxn ang="0">
                <a:pos x="1457" y="58"/>
              </a:cxn>
              <a:cxn ang="0">
                <a:pos x="1509" y="38"/>
              </a:cxn>
              <a:cxn ang="0">
                <a:pos x="1560" y="27"/>
              </a:cxn>
              <a:cxn ang="0">
                <a:pos x="1612" y="15"/>
              </a:cxn>
              <a:cxn ang="0">
                <a:pos x="1664" y="8"/>
              </a:cxn>
              <a:cxn ang="0">
                <a:pos x="1714" y="2"/>
              </a:cxn>
              <a:cxn ang="0">
                <a:pos x="1790" y="0"/>
              </a:cxn>
              <a:cxn ang="0">
                <a:pos x="1840" y="4"/>
              </a:cxn>
              <a:cxn ang="0">
                <a:pos x="1890" y="13"/>
              </a:cxn>
              <a:cxn ang="0">
                <a:pos x="1938" y="27"/>
              </a:cxn>
              <a:cxn ang="0">
                <a:pos x="1987" y="48"/>
              </a:cxn>
              <a:cxn ang="0">
                <a:pos x="2035" y="75"/>
              </a:cxn>
              <a:cxn ang="0">
                <a:pos x="2085" y="109"/>
              </a:cxn>
              <a:cxn ang="0">
                <a:pos x="2133" y="150"/>
              </a:cxn>
              <a:cxn ang="0">
                <a:pos x="2181" y="199"/>
              </a:cxn>
              <a:cxn ang="0">
                <a:pos x="2229" y="257"/>
              </a:cxn>
              <a:cxn ang="0">
                <a:pos x="2277" y="324"/>
              </a:cxn>
            </a:cxnLst>
            <a:rect l="0" t="0" r="r" b="b"/>
            <a:pathLst>
              <a:path w="2302" h="751">
                <a:moveTo>
                  <a:pt x="0" y="362"/>
                </a:moveTo>
                <a:lnTo>
                  <a:pt x="23" y="395"/>
                </a:lnTo>
                <a:lnTo>
                  <a:pt x="48" y="426"/>
                </a:lnTo>
                <a:lnTo>
                  <a:pt x="72" y="454"/>
                </a:lnTo>
                <a:lnTo>
                  <a:pt x="99" y="483"/>
                </a:lnTo>
                <a:lnTo>
                  <a:pt x="124" y="510"/>
                </a:lnTo>
                <a:lnTo>
                  <a:pt x="151" y="535"/>
                </a:lnTo>
                <a:lnTo>
                  <a:pt x="178" y="558"/>
                </a:lnTo>
                <a:lnTo>
                  <a:pt x="205" y="579"/>
                </a:lnTo>
                <a:lnTo>
                  <a:pt x="231" y="600"/>
                </a:lnTo>
                <a:lnTo>
                  <a:pt x="258" y="619"/>
                </a:lnTo>
                <a:lnTo>
                  <a:pt x="287" y="637"/>
                </a:lnTo>
                <a:lnTo>
                  <a:pt x="314" y="654"/>
                </a:lnTo>
                <a:lnTo>
                  <a:pt x="342" y="667"/>
                </a:lnTo>
                <a:lnTo>
                  <a:pt x="371" y="683"/>
                </a:lnTo>
                <a:lnTo>
                  <a:pt x="398" y="694"/>
                </a:lnTo>
                <a:lnTo>
                  <a:pt x="427" y="706"/>
                </a:lnTo>
                <a:lnTo>
                  <a:pt x="454" y="715"/>
                </a:lnTo>
                <a:lnTo>
                  <a:pt x="482" y="723"/>
                </a:lnTo>
                <a:lnTo>
                  <a:pt x="509" y="731"/>
                </a:lnTo>
                <a:lnTo>
                  <a:pt x="536" y="736"/>
                </a:lnTo>
                <a:lnTo>
                  <a:pt x="563" y="742"/>
                </a:lnTo>
                <a:lnTo>
                  <a:pt x="589" y="746"/>
                </a:lnTo>
                <a:lnTo>
                  <a:pt x="616" y="748"/>
                </a:lnTo>
                <a:lnTo>
                  <a:pt x="641" y="750"/>
                </a:lnTo>
                <a:lnTo>
                  <a:pt x="691" y="750"/>
                </a:lnTo>
                <a:lnTo>
                  <a:pt x="716" y="748"/>
                </a:lnTo>
                <a:lnTo>
                  <a:pt x="739" y="744"/>
                </a:lnTo>
                <a:lnTo>
                  <a:pt x="762" y="740"/>
                </a:lnTo>
                <a:lnTo>
                  <a:pt x="785" y="736"/>
                </a:lnTo>
                <a:lnTo>
                  <a:pt x="806" y="731"/>
                </a:lnTo>
                <a:lnTo>
                  <a:pt x="827" y="723"/>
                </a:lnTo>
                <a:lnTo>
                  <a:pt x="846" y="713"/>
                </a:lnTo>
                <a:lnTo>
                  <a:pt x="867" y="702"/>
                </a:lnTo>
                <a:lnTo>
                  <a:pt x="886" y="688"/>
                </a:lnTo>
                <a:lnTo>
                  <a:pt x="907" y="673"/>
                </a:lnTo>
                <a:lnTo>
                  <a:pt x="946" y="635"/>
                </a:lnTo>
                <a:lnTo>
                  <a:pt x="965" y="614"/>
                </a:lnTo>
                <a:lnTo>
                  <a:pt x="984" y="591"/>
                </a:lnTo>
                <a:lnTo>
                  <a:pt x="1005" y="568"/>
                </a:lnTo>
                <a:lnTo>
                  <a:pt x="1024" y="543"/>
                </a:lnTo>
                <a:lnTo>
                  <a:pt x="1043" y="516"/>
                </a:lnTo>
                <a:lnTo>
                  <a:pt x="1064" y="489"/>
                </a:lnTo>
                <a:lnTo>
                  <a:pt x="1084" y="462"/>
                </a:lnTo>
                <a:lnTo>
                  <a:pt x="1103" y="433"/>
                </a:lnTo>
                <a:lnTo>
                  <a:pt x="1124" y="405"/>
                </a:lnTo>
                <a:lnTo>
                  <a:pt x="1145" y="378"/>
                </a:lnTo>
                <a:lnTo>
                  <a:pt x="1164" y="349"/>
                </a:lnTo>
                <a:lnTo>
                  <a:pt x="1185" y="320"/>
                </a:lnTo>
                <a:lnTo>
                  <a:pt x="1206" y="293"/>
                </a:lnTo>
                <a:lnTo>
                  <a:pt x="1227" y="265"/>
                </a:lnTo>
                <a:lnTo>
                  <a:pt x="1248" y="240"/>
                </a:lnTo>
                <a:lnTo>
                  <a:pt x="1271" y="213"/>
                </a:lnTo>
                <a:lnTo>
                  <a:pt x="1292" y="188"/>
                </a:lnTo>
                <a:lnTo>
                  <a:pt x="1338" y="142"/>
                </a:lnTo>
                <a:lnTo>
                  <a:pt x="1361" y="123"/>
                </a:lnTo>
                <a:lnTo>
                  <a:pt x="1384" y="104"/>
                </a:lnTo>
                <a:lnTo>
                  <a:pt x="1409" y="86"/>
                </a:lnTo>
                <a:lnTo>
                  <a:pt x="1432" y="71"/>
                </a:lnTo>
                <a:lnTo>
                  <a:pt x="1457" y="58"/>
                </a:lnTo>
                <a:lnTo>
                  <a:pt x="1484" y="46"/>
                </a:lnTo>
                <a:lnTo>
                  <a:pt x="1509" y="38"/>
                </a:lnTo>
                <a:lnTo>
                  <a:pt x="1535" y="33"/>
                </a:lnTo>
                <a:lnTo>
                  <a:pt x="1560" y="27"/>
                </a:lnTo>
                <a:lnTo>
                  <a:pt x="1587" y="21"/>
                </a:lnTo>
                <a:lnTo>
                  <a:pt x="1612" y="15"/>
                </a:lnTo>
                <a:lnTo>
                  <a:pt x="1639" y="12"/>
                </a:lnTo>
                <a:lnTo>
                  <a:pt x="1664" y="8"/>
                </a:lnTo>
                <a:lnTo>
                  <a:pt x="1689" y="4"/>
                </a:lnTo>
                <a:lnTo>
                  <a:pt x="1714" y="2"/>
                </a:lnTo>
                <a:lnTo>
                  <a:pt x="1740" y="0"/>
                </a:lnTo>
                <a:lnTo>
                  <a:pt x="1790" y="0"/>
                </a:lnTo>
                <a:lnTo>
                  <a:pt x="1815" y="2"/>
                </a:lnTo>
                <a:lnTo>
                  <a:pt x="1840" y="4"/>
                </a:lnTo>
                <a:lnTo>
                  <a:pt x="1865" y="8"/>
                </a:lnTo>
                <a:lnTo>
                  <a:pt x="1890" y="13"/>
                </a:lnTo>
                <a:lnTo>
                  <a:pt x="1915" y="19"/>
                </a:lnTo>
                <a:lnTo>
                  <a:pt x="1938" y="27"/>
                </a:lnTo>
                <a:lnTo>
                  <a:pt x="1963" y="36"/>
                </a:lnTo>
                <a:lnTo>
                  <a:pt x="1987" y="48"/>
                </a:lnTo>
                <a:lnTo>
                  <a:pt x="2012" y="61"/>
                </a:lnTo>
                <a:lnTo>
                  <a:pt x="2035" y="75"/>
                </a:lnTo>
                <a:lnTo>
                  <a:pt x="2060" y="90"/>
                </a:lnTo>
                <a:lnTo>
                  <a:pt x="2085" y="109"/>
                </a:lnTo>
                <a:lnTo>
                  <a:pt x="2108" y="128"/>
                </a:lnTo>
                <a:lnTo>
                  <a:pt x="2133" y="150"/>
                </a:lnTo>
                <a:lnTo>
                  <a:pt x="2158" y="173"/>
                </a:lnTo>
                <a:lnTo>
                  <a:pt x="2181" y="199"/>
                </a:lnTo>
                <a:lnTo>
                  <a:pt x="2206" y="228"/>
                </a:lnTo>
                <a:lnTo>
                  <a:pt x="2229" y="257"/>
                </a:lnTo>
                <a:lnTo>
                  <a:pt x="2254" y="290"/>
                </a:lnTo>
                <a:lnTo>
                  <a:pt x="2277" y="324"/>
                </a:lnTo>
                <a:lnTo>
                  <a:pt x="2301" y="362"/>
                </a:lnTo>
              </a:path>
            </a:pathLst>
          </a:custGeom>
          <a:noFill/>
          <a:ln w="28575" cap="rnd" cmpd="sng">
            <a:solidFill>
              <a:srgbClr val="FF00FF"/>
            </a:solidFill>
            <a:prstDash val="solid"/>
            <a:round/>
            <a:headEnd type="none" w="med" len="med"/>
            <a:tailEnd type="none" w="med" len="med"/>
          </a:ln>
          <a:effectLst/>
        </p:spPr>
        <p:txBody>
          <a:bodyPr/>
          <a:lstStyle/>
          <a:p>
            <a:endParaRPr lang="fr-FR"/>
          </a:p>
        </p:txBody>
      </p:sp>
      <p:sp>
        <p:nvSpPr>
          <p:cNvPr id="64519" name="Line 7"/>
          <p:cNvSpPr>
            <a:spLocks noChangeShapeType="1"/>
          </p:cNvSpPr>
          <p:nvPr/>
        </p:nvSpPr>
        <p:spPr bwMode="auto">
          <a:xfrm flipH="1" flipV="1">
            <a:off x="6172200" y="2590800"/>
            <a:ext cx="0" cy="2667000"/>
          </a:xfrm>
          <a:prstGeom prst="line">
            <a:avLst/>
          </a:prstGeom>
          <a:noFill/>
          <a:ln w="12700">
            <a:solidFill>
              <a:schemeClr val="tx1"/>
            </a:solidFill>
            <a:round/>
            <a:headEnd/>
            <a:tailEnd/>
          </a:ln>
          <a:effectLst/>
        </p:spPr>
        <p:txBody>
          <a:bodyPr wrap="none" anchor="ctr"/>
          <a:lstStyle/>
          <a:p>
            <a:endParaRPr lang="fr-FR"/>
          </a:p>
        </p:txBody>
      </p:sp>
      <p:sp>
        <p:nvSpPr>
          <p:cNvPr id="64520" name="Freeform 8"/>
          <p:cNvSpPr>
            <a:spLocks/>
          </p:cNvSpPr>
          <p:nvPr/>
        </p:nvSpPr>
        <p:spPr bwMode="auto">
          <a:xfrm>
            <a:off x="2514600" y="3276600"/>
            <a:ext cx="3654425" cy="695325"/>
          </a:xfrm>
          <a:custGeom>
            <a:avLst/>
            <a:gdLst/>
            <a:ahLst/>
            <a:cxnLst>
              <a:cxn ang="0">
                <a:pos x="23" y="395"/>
              </a:cxn>
              <a:cxn ang="0">
                <a:pos x="72" y="454"/>
              </a:cxn>
              <a:cxn ang="0">
                <a:pos x="124" y="510"/>
              </a:cxn>
              <a:cxn ang="0">
                <a:pos x="178" y="558"/>
              </a:cxn>
              <a:cxn ang="0">
                <a:pos x="231" y="600"/>
              </a:cxn>
              <a:cxn ang="0">
                <a:pos x="287" y="637"/>
              </a:cxn>
              <a:cxn ang="0">
                <a:pos x="342" y="667"/>
              </a:cxn>
              <a:cxn ang="0">
                <a:pos x="398" y="694"/>
              </a:cxn>
              <a:cxn ang="0">
                <a:pos x="454" y="715"/>
              </a:cxn>
              <a:cxn ang="0">
                <a:pos x="509" y="731"/>
              </a:cxn>
              <a:cxn ang="0">
                <a:pos x="563" y="742"/>
              </a:cxn>
              <a:cxn ang="0">
                <a:pos x="616" y="748"/>
              </a:cxn>
              <a:cxn ang="0">
                <a:pos x="691" y="750"/>
              </a:cxn>
              <a:cxn ang="0">
                <a:pos x="739" y="744"/>
              </a:cxn>
              <a:cxn ang="0">
                <a:pos x="785" y="736"/>
              </a:cxn>
              <a:cxn ang="0">
                <a:pos x="827" y="723"/>
              </a:cxn>
              <a:cxn ang="0">
                <a:pos x="867" y="702"/>
              </a:cxn>
              <a:cxn ang="0">
                <a:pos x="907" y="673"/>
              </a:cxn>
              <a:cxn ang="0">
                <a:pos x="965" y="614"/>
              </a:cxn>
              <a:cxn ang="0">
                <a:pos x="1005" y="568"/>
              </a:cxn>
              <a:cxn ang="0">
                <a:pos x="1043" y="516"/>
              </a:cxn>
              <a:cxn ang="0">
                <a:pos x="1084" y="462"/>
              </a:cxn>
              <a:cxn ang="0">
                <a:pos x="1124" y="405"/>
              </a:cxn>
              <a:cxn ang="0">
                <a:pos x="1164" y="349"/>
              </a:cxn>
              <a:cxn ang="0">
                <a:pos x="1206" y="293"/>
              </a:cxn>
              <a:cxn ang="0">
                <a:pos x="1248" y="240"/>
              </a:cxn>
              <a:cxn ang="0">
                <a:pos x="1292" y="188"/>
              </a:cxn>
              <a:cxn ang="0">
                <a:pos x="1361" y="123"/>
              </a:cxn>
              <a:cxn ang="0">
                <a:pos x="1409" y="86"/>
              </a:cxn>
              <a:cxn ang="0">
                <a:pos x="1457" y="58"/>
              </a:cxn>
              <a:cxn ang="0">
                <a:pos x="1509" y="38"/>
              </a:cxn>
              <a:cxn ang="0">
                <a:pos x="1560" y="27"/>
              </a:cxn>
              <a:cxn ang="0">
                <a:pos x="1612" y="15"/>
              </a:cxn>
              <a:cxn ang="0">
                <a:pos x="1664" y="8"/>
              </a:cxn>
              <a:cxn ang="0">
                <a:pos x="1714" y="2"/>
              </a:cxn>
              <a:cxn ang="0">
                <a:pos x="1790" y="0"/>
              </a:cxn>
              <a:cxn ang="0">
                <a:pos x="1840" y="4"/>
              </a:cxn>
              <a:cxn ang="0">
                <a:pos x="1890" y="13"/>
              </a:cxn>
              <a:cxn ang="0">
                <a:pos x="1938" y="27"/>
              </a:cxn>
              <a:cxn ang="0">
                <a:pos x="1987" y="48"/>
              </a:cxn>
              <a:cxn ang="0">
                <a:pos x="2035" y="75"/>
              </a:cxn>
              <a:cxn ang="0">
                <a:pos x="2085" y="109"/>
              </a:cxn>
              <a:cxn ang="0">
                <a:pos x="2133" y="150"/>
              </a:cxn>
              <a:cxn ang="0">
                <a:pos x="2181" y="199"/>
              </a:cxn>
              <a:cxn ang="0">
                <a:pos x="2229" y="257"/>
              </a:cxn>
              <a:cxn ang="0">
                <a:pos x="2277" y="324"/>
              </a:cxn>
            </a:cxnLst>
            <a:rect l="0" t="0" r="r" b="b"/>
            <a:pathLst>
              <a:path w="2302" h="751">
                <a:moveTo>
                  <a:pt x="0" y="362"/>
                </a:moveTo>
                <a:lnTo>
                  <a:pt x="23" y="395"/>
                </a:lnTo>
                <a:lnTo>
                  <a:pt x="48" y="426"/>
                </a:lnTo>
                <a:lnTo>
                  <a:pt x="72" y="454"/>
                </a:lnTo>
                <a:lnTo>
                  <a:pt x="99" y="483"/>
                </a:lnTo>
                <a:lnTo>
                  <a:pt x="124" y="510"/>
                </a:lnTo>
                <a:lnTo>
                  <a:pt x="151" y="535"/>
                </a:lnTo>
                <a:lnTo>
                  <a:pt x="178" y="558"/>
                </a:lnTo>
                <a:lnTo>
                  <a:pt x="205" y="579"/>
                </a:lnTo>
                <a:lnTo>
                  <a:pt x="231" y="600"/>
                </a:lnTo>
                <a:lnTo>
                  <a:pt x="258" y="619"/>
                </a:lnTo>
                <a:lnTo>
                  <a:pt x="287" y="637"/>
                </a:lnTo>
                <a:lnTo>
                  <a:pt x="314" y="654"/>
                </a:lnTo>
                <a:lnTo>
                  <a:pt x="342" y="667"/>
                </a:lnTo>
                <a:lnTo>
                  <a:pt x="371" y="683"/>
                </a:lnTo>
                <a:lnTo>
                  <a:pt x="398" y="694"/>
                </a:lnTo>
                <a:lnTo>
                  <a:pt x="427" y="706"/>
                </a:lnTo>
                <a:lnTo>
                  <a:pt x="454" y="715"/>
                </a:lnTo>
                <a:lnTo>
                  <a:pt x="482" y="723"/>
                </a:lnTo>
                <a:lnTo>
                  <a:pt x="509" y="731"/>
                </a:lnTo>
                <a:lnTo>
                  <a:pt x="536" y="736"/>
                </a:lnTo>
                <a:lnTo>
                  <a:pt x="563" y="742"/>
                </a:lnTo>
                <a:lnTo>
                  <a:pt x="589" y="746"/>
                </a:lnTo>
                <a:lnTo>
                  <a:pt x="616" y="748"/>
                </a:lnTo>
                <a:lnTo>
                  <a:pt x="641" y="750"/>
                </a:lnTo>
                <a:lnTo>
                  <a:pt x="691" y="750"/>
                </a:lnTo>
                <a:lnTo>
                  <a:pt x="716" y="748"/>
                </a:lnTo>
                <a:lnTo>
                  <a:pt x="739" y="744"/>
                </a:lnTo>
                <a:lnTo>
                  <a:pt x="762" y="740"/>
                </a:lnTo>
                <a:lnTo>
                  <a:pt x="785" y="736"/>
                </a:lnTo>
                <a:lnTo>
                  <a:pt x="806" y="731"/>
                </a:lnTo>
                <a:lnTo>
                  <a:pt x="827" y="723"/>
                </a:lnTo>
                <a:lnTo>
                  <a:pt x="846" y="713"/>
                </a:lnTo>
                <a:lnTo>
                  <a:pt x="867" y="702"/>
                </a:lnTo>
                <a:lnTo>
                  <a:pt x="886" y="688"/>
                </a:lnTo>
                <a:lnTo>
                  <a:pt x="907" y="673"/>
                </a:lnTo>
                <a:lnTo>
                  <a:pt x="946" y="635"/>
                </a:lnTo>
                <a:lnTo>
                  <a:pt x="965" y="614"/>
                </a:lnTo>
                <a:lnTo>
                  <a:pt x="984" y="591"/>
                </a:lnTo>
                <a:lnTo>
                  <a:pt x="1005" y="568"/>
                </a:lnTo>
                <a:lnTo>
                  <a:pt x="1024" y="543"/>
                </a:lnTo>
                <a:lnTo>
                  <a:pt x="1043" y="516"/>
                </a:lnTo>
                <a:lnTo>
                  <a:pt x="1064" y="489"/>
                </a:lnTo>
                <a:lnTo>
                  <a:pt x="1084" y="462"/>
                </a:lnTo>
                <a:lnTo>
                  <a:pt x="1103" y="433"/>
                </a:lnTo>
                <a:lnTo>
                  <a:pt x="1124" y="405"/>
                </a:lnTo>
                <a:lnTo>
                  <a:pt x="1145" y="378"/>
                </a:lnTo>
                <a:lnTo>
                  <a:pt x="1164" y="349"/>
                </a:lnTo>
                <a:lnTo>
                  <a:pt x="1185" y="320"/>
                </a:lnTo>
                <a:lnTo>
                  <a:pt x="1206" y="293"/>
                </a:lnTo>
                <a:lnTo>
                  <a:pt x="1227" y="265"/>
                </a:lnTo>
                <a:lnTo>
                  <a:pt x="1248" y="240"/>
                </a:lnTo>
                <a:lnTo>
                  <a:pt x="1271" y="213"/>
                </a:lnTo>
                <a:lnTo>
                  <a:pt x="1292" y="188"/>
                </a:lnTo>
                <a:lnTo>
                  <a:pt x="1338" y="142"/>
                </a:lnTo>
                <a:lnTo>
                  <a:pt x="1361" y="123"/>
                </a:lnTo>
                <a:lnTo>
                  <a:pt x="1384" y="104"/>
                </a:lnTo>
                <a:lnTo>
                  <a:pt x="1409" y="86"/>
                </a:lnTo>
                <a:lnTo>
                  <a:pt x="1432" y="71"/>
                </a:lnTo>
                <a:lnTo>
                  <a:pt x="1457" y="58"/>
                </a:lnTo>
                <a:lnTo>
                  <a:pt x="1484" y="46"/>
                </a:lnTo>
                <a:lnTo>
                  <a:pt x="1509" y="38"/>
                </a:lnTo>
                <a:lnTo>
                  <a:pt x="1535" y="33"/>
                </a:lnTo>
                <a:lnTo>
                  <a:pt x="1560" y="27"/>
                </a:lnTo>
                <a:lnTo>
                  <a:pt x="1587" y="21"/>
                </a:lnTo>
                <a:lnTo>
                  <a:pt x="1612" y="15"/>
                </a:lnTo>
                <a:lnTo>
                  <a:pt x="1639" y="12"/>
                </a:lnTo>
                <a:lnTo>
                  <a:pt x="1664" y="8"/>
                </a:lnTo>
                <a:lnTo>
                  <a:pt x="1689" y="4"/>
                </a:lnTo>
                <a:lnTo>
                  <a:pt x="1714" y="2"/>
                </a:lnTo>
                <a:lnTo>
                  <a:pt x="1740" y="0"/>
                </a:lnTo>
                <a:lnTo>
                  <a:pt x="1790" y="0"/>
                </a:lnTo>
                <a:lnTo>
                  <a:pt x="1815" y="2"/>
                </a:lnTo>
                <a:lnTo>
                  <a:pt x="1840" y="4"/>
                </a:lnTo>
                <a:lnTo>
                  <a:pt x="1865" y="8"/>
                </a:lnTo>
                <a:lnTo>
                  <a:pt x="1890" y="13"/>
                </a:lnTo>
                <a:lnTo>
                  <a:pt x="1915" y="19"/>
                </a:lnTo>
                <a:lnTo>
                  <a:pt x="1938" y="27"/>
                </a:lnTo>
                <a:lnTo>
                  <a:pt x="1963" y="36"/>
                </a:lnTo>
                <a:lnTo>
                  <a:pt x="1987" y="48"/>
                </a:lnTo>
                <a:lnTo>
                  <a:pt x="2012" y="61"/>
                </a:lnTo>
                <a:lnTo>
                  <a:pt x="2035" y="75"/>
                </a:lnTo>
                <a:lnTo>
                  <a:pt x="2060" y="90"/>
                </a:lnTo>
                <a:lnTo>
                  <a:pt x="2085" y="109"/>
                </a:lnTo>
                <a:lnTo>
                  <a:pt x="2108" y="128"/>
                </a:lnTo>
                <a:lnTo>
                  <a:pt x="2133" y="150"/>
                </a:lnTo>
                <a:lnTo>
                  <a:pt x="2158" y="173"/>
                </a:lnTo>
                <a:lnTo>
                  <a:pt x="2181" y="199"/>
                </a:lnTo>
                <a:lnTo>
                  <a:pt x="2206" y="228"/>
                </a:lnTo>
                <a:lnTo>
                  <a:pt x="2229" y="257"/>
                </a:lnTo>
                <a:lnTo>
                  <a:pt x="2254" y="290"/>
                </a:lnTo>
                <a:lnTo>
                  <a:pt x="2277" y="324"/>
                </a:lnTo>
                <a:lnTo>
                  <a:pt x="2301" y="362"/>
                </a:lnTo>
              </a:path>
            </a:pathLst>
          </a:custGeom>
          <a:noFill/>
          <a:ln w="28575" cap="rnd" cmpd="sng">
            <a:solidFill>
              <a:srgbClr val="000099"/>
            </a:solidFill>
            <a:prstDash val="solid"/>
            <a:round/>
            <a:headEnd type="none" w="med" len="med"/>
            <a:tailEnd type="none" w="med" len="med"/>
          </a:ln>
          <a:effectLst/>
        </p:spPr>
        <p:txBody>
          <a:bodyPr/>
          <a:lstStyle/>
          <a:p>
            <a:endParaRPr lang="fr-FR"/>
          </a:p>
        </p:txBody>
      </p:sp>
      <p:sp>
        <p:nvSpPr>
          <p:cNvPr id="64521" name="Freeform 9"/>
          <p:cNvSpPr>
            <a:spLocks/>
          </p:cNvSpPr>
          <p:nvPr/>
        </p:nvSpPr>
        <p:spPr bwMode="auto">
          <a:xfrm>
            <a:off x="2514600" y="4724400"/>
            <a:ext cx="3656013" cy="288925"/>
          </a:xfrm>
          <a:custGeom>
            <a:avLst/>
            <a:gdLst/>
            <a:ahLst/>
            <a:cxnLst>
              <a:cxn ang="0">
                <a:pos x="36" y="441"/>
              </a:cxn>
              <a:cxn ang="0">
                <a:pos x="107" y="385"/>
              </a:cxn>
              <a:cxn ang="0">
                <a:pos x="180" y="333"/>
              </a:cxn>
              <a:cxn ang="0">
                <a:pos x="251" y="287"/>
              </a:cxn>
              <a:cxn ang="0">
                <a:pos x="323" y="243"/>
              </a:cxn>
              <a:cxn ang="0">
                <a:pos x="396" y="203"/>
              </a:cxn>
              <a:cxn ang="0">
                <a:pos x="467" y="164"/>
              </a:cxn>
              <a:cxn ang="0">
                <a:pos x="540" y="132"/>
              </a:cxn>
              <a:cxn ang="0">
                <a:pos x="611" y="103"/>
              </a:cxn>
              <a:cxn ang="0">
                <a:pos x="683" y="76"/>
              </a:cxn>
              <a:cxn ang="0">
                <a:pos x="754" y="55"/>
              </a:cxn>
              <a:cxn ang="0">
                <a:pos x="827" y="36"/>
              </a:cxn>
              <a:cxn ang="0">
                <a:pos x="900" y="23"/>
              </a:cxn>
              <a:cxn ang="0">
                <a:pos x="971" y="11"/>
              </a:cxn>
              <a:cxn ang="0">
                <a:pos x="1043" y="3"/>
              </a:cxn>
              <a:cxn ang="0">
                <a:pos x="1114" y="0"/>
              </a:cxn>
              <a:cxn ang="0">
                <a:pos x="1223" y="1"/>
              </a:cxn>
              <a:cxn ang="0">
                <a:pos x="1294" y="7"/>
              </a:cxn>
              <a:cxn ang="0">
                <a:pos x="1367" y="17"/>
              </a:cxn>
              <a:cxn ang="0">
                <a:pos x="1438" y="28"/>
              </a:cxn>
              <a:cxn ang="0">
                <a:pos x="1511" y="46"/>
              </a:cxn>
              <a:cxn ang="0">
                <a:pos x="1581" y="65"/>
              </a:cxn>
              <a:cxn ang="0">
                <a:pos x="1654" y="90"/>
              </a:cxn>
              <a:cxn ang="0">
                <a:pos x="1727" y="117"/>
              </a:cxn>
              <a:cxn ang="0">
                <a:pos x="1798" y="149"/>
              </a:cxn>
              <a:cxn ang="0">
                <a:pos x="1871" y="184"/>
              </a:cxn>
              <a:cxn ang="0">
                <a:pos x="1942" y="222"/>
              </a:cxn>
              <a:cxn ang="0">
                <a:pos x="2014" y="264"/>
              </a:cxn>
              <a:cxn ang="0">
                <a:pos x="2085" y="310"/>
              </a:cxn>
              <a:cxn ang="0">
                <a:pos x="2158" y="360"/>
              </a:cxn>
              <a:cxn ang="0">
                <a:pos x="2229" y="412"/>
              </a:cxn>
              <a:cxn ang="0">
                <a:pos x="2302" y="469"/>
              </a:cxn>
            </a:cxnLst>
            <a:rect l="0" t="0" r="r" b="b"/>
            <a:pathLst>
              <a:path w="2303" h="470">
                <a:moveTo>
                  <a:pt x="0" y="469"/>
                </a:moveTo>
                <a:lnTo>
                  <a:pt x="36" y="441"/>
                </a:lnTo>
                <a:lnTo>
                  <a:pt x="72" y="412"/>
                </a:lnTo>
                <a:lnTo>
                  <a:pt x="107" y="385"/>
                </a:lnTo>
                <a:lnTo>
                  <a:pt x="143" y="360"/>
                </a:lnTo>
                <a:lnTo>
                  <a:pt x="180" y="333"/>
                </a:lnTo>
                <a:lnTo>
                  <a:pt x="216" y="310"/>
                </a:lnTo>
                <a:lnTo>
                  <a:pt x="251" y="287"/>
                </a:lnTo>
                <a:lnTo>
                  <a:pt x="287" y="264"/>
                </a:lnTo>
                <a:lnTo>
                  <a:pt x="323" y="243"/>
                </a:lnTo>
                <a:lnTo>
                  <a:pt x="360" y="222"/>
                </a:lnTo>
                <a:lnTo>
                  <a:pt x="396" y="203"/>
                </a:lnTo>
                <a:lnTo>
                  <a:pt x="431" y="184"/>
                </a:lnTo>
                <a:lnTo>
                  <a:pt x="467" y="164"/>
                </a:lnTo>
                <a:lnTo>
                  <a:pt x="503" y="149"/>
                </a:lnTo>
                <a:lnTo>
                  <a:pt x="540" y="132"/>
                </a:lnTo>
                <a:lnTo>
                  <a:pt x="576" y="117"/>
                </a:lnTo>
                <a:lnTo>
                  <a:pt x="611" y="103"/>
                </a:lnTo>
                <a:lnTo>
                  <a:pt x="647" y="90"/>
                </a:lnTo>
                <a:lnTo>
                  <a:pt x="683" y="76"/>
                </a:lnTo>
                <a:lnTo>
                  <a:pt x="720" y="65"/>
                </a:lnTo>
                <a:lnTo>
                  <a:pt x="754" y="55"/>
                </a:lnTo>
                <a:lnTo>
                  <a:pt x="791" y="46"/>
                </a:lnTo>
                <a:lnTo>
                  <a:pt x="827" y="36"/>
                </a:lnTo>
                <a:lnTo>
                  <a:pt x="863" y="28"/>
                </a:lnTo>
                <a:lnTo>
                  <a:pt x="900" y="23"/>
                </a:lnTo>
                <a:lnTo>
                  <a:pt x="934" y="17"/>
                </a:lnTo>
                <a:lnTo>
                  <a:pt x="971" y="11"/>
                </a:lnTo>
                <a:lnTo>
                  <a:pt x="1007" y="7"/>
                </a:lnTo>
                <a:lnTo>
                  <a:pt x="1043" y="3"/>
                </a:lnTo>
                <a:lnTo>
                  <a:pt x="1078" y="1"/>
                </a:lnTo>
                <a:lnTo>
                  <a:pt x="1114" y="0"/>
                </a:lnTo>
                <a:lnTo>
                  <a:pt x="1187" y="0"/>
                </a:lnTo>
                <a:lnTo>
                  <a:pt x="1223" y="1"/>
                </a:lnTo>
                <a:lnTo>
                  <a:pt x="1258" y="3"/>
                </a:lnTo>
                <a:lnTo>
                  <a:pt x="1294" y="7"/>
                </a:lnTo>
                <a:lnTo>
                  <a:pt x="1331" y="11"/>
                </a:lnTo>
                <a:lnTo>
                  <a:pt x="1367" y="17"/>
                </a:lnTo>
                <a:lnTo>
                  <a:pt x="1401" y="23"/>
                </a:lnTo>
                <a:lnTo>
                  <a:pt x="1438" y="28"/>
                </a:lnTo>
                <a:lnTo>
                  <a:pt x="1474" y="36"/>
                </a:lnTo>
                <a:lnTo>
                  <a:pt x="1511" y="46"/>
                </a:lnTo>
                <a:lnTo>
                  <a:pt x="1547" y="55"/>
                </a:lnTo>
                <a:lnTo>
                  <a:pt x="1581" y="65"/>
                </a:lnTo>
                <a:lnTo>
                  <a:pt x="1618" y="76"/>
                </a:lnTo>
                <a:lnTo>
                  <a:pt x="1654" y="90"/>
                </a:lnTo>
                <a:lnTo>
                  <a:pt x="1691" y="103"/>
                </a:lnTo>
                <a:lnTo>
                  <a:pt x="1727" y="117"/>
                </a:lnTo>
                <a:lnTo>
                  <a:pt x="1761" y="132"/>
                </a:lnTo>
                <a:lnTo>
                  <a:pt x="1798" y="149"/>
                </a:lnTo>
                <a:lnTo>
                  <a:pt x="1834" y="164"/>
                </a:lnTo>
                <a:lnTo>
                  <a:pt x="1871" y="184"/>
                </a:lnTo>
                <a:lnTo>
                  <a:pt x="1905" y="203"/>
                </a:lnTo>
                <a:lnTo>
                  <a:pt x="1942" y="222"/>
                </a:lnTo>
                <a:lnTo>
                  <a:pt x="1978" y="243"/>
                </a:lnTo>
                <a:lnTo>
                  <a:pt x="2014" y="264"/>
                </a:lnTo>
                <a:lnTo>
                  <a:pt x="2051" y="287"/>
                </a:lnTo>
                <a:lnTo>
                  <a:pt x="2085" y="310"/>
                </a:lnTo>
                <a:lnTo>
                  <a:pt x="2122" y="333"/>
                </a:lnTo>
                <a:lnTo>
                  <a:pt x="2158" y="360"/>
                </a:lnTo>
                <a:lnTo>
                  <a:pt x="2194" y="385"/>
                </a:lnTo>
                <a:lnTo>
                  <a:pt x="2229" y="412"/>
                </a:lnTo>
                <a:lnTo>
                  <a:pt x="2265" y="441"/>
                </a:lnTo>
                <a:lnTo>
                  <a:pt x="2302" y="469"/>
                </a:lnTo>
                <a:lnTo>
                  <a:pt x="0" y="469"/>
                </a:lnTo>
              </a:path>
            </a:pathLst>
          </a:custGeom>
          <a:solidFill>
            <a:srgbClr val="00CCFF"/>
          </a:solidFill>
          <a:ln w="12700" cap="rnd" cmpd="sng">
            <a:solidFill>
              <a:srgbClr val="000099"/>
            </a:solidFill>
            <a:prstDash val="solid"/>
            <a:round/>
            <a:headEnd type="none" w="med" len="med"/>
            <a:tailEnd type="non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61E96F-A4A0-4F55-9F60-BD811B9C494A}"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BF8269A3-7A3F-4BF3-82FD-22C7CA4075AA}" type="slidenum">
              <a:rPr lang="en-US"/>
              <a:pPr/>
              <a:t>8</a:t>
            </a:fld>
            <a:endParaRPr lang="en-US"/>
          </a:p>
        </p:txBody>
      </p:sp>
      <p:sp>
        <p:nvSpPr>
          <p:cNvPr id="27650" name="Rectangle 2"/>
          <p:cNvSpPr>
            <a:spLocks noGrp="1" noChangeArrowheads="1"/>
          </p:cNvSpPr>
          <p:nvPr>
            <p:ph type="title"/>
          </p:nvPr>
        </p:nvSpPr>
        <p:spPr>
          <a:noFill/>
          <a:ln/>
        </p:spPr>
        <p:txBody>
          <a:bodyPr lIns="90488" tIns="44450" rIns="90488" bIns="44450"/>
          <a:lstStyle/>
          <a:p>
            <a:r>
              <a:rPr lang="fr-FR"/>
              <a:t>Problématique</a:t>
            </a:r>
          </a:p>
        </p:txBody>
      </p:sp>
      <p:sp>
        <p:nvSpPr>
          <p:cNvPr id="27651" name="Rectangle 3"/>
          <p:cNvSpPr>
            <a:spLocks noGrp="1" noChangeArrowheads="1"/>
          </p:cNvSpPr>
          <p:nvPr>
            <p:ph type="body" idx="1"/>
          </p:nvPr>
        </p:nvSpPr>
        <p:spPr>
          <a:xfrm>
            <a:off x="457200" y="1981200"/>
            <a:ext cx="8458200" cy="4114800"/>
          </a:xfrm>
          <a:noFill/>
          <a:ln/>
        </p:spPr>
        <p:txBody>
          <a:bodyPr lIns="90488" tIns="44450" rIns="90488" bIns="44450"/>
          <a:lstStyle/>
          <a:p>
            <a:r>
              <a:rPr lang="fr-FR"/>
              <a:t>Équilibrage des charges et capacités au niveau des </a:t>
            </a:r>
            <a:r>
              <a:rPr lang="fr-FR">
                <a:solidFill>
                  <a:srgbClr val="339933"/>
                </a:solidFill>
              </a:rPr>
              <a:t>ressources goulets</a:t>
            </a:r>
          </a:p>
          <a:p>
            <a:r>
              <a:rPr lang="fr-FR"/>
              <a:t>Minimiser le </a:t>
            </a:r>
            <a:r>
              <a:rPr lang="fr-FR">
                <a:solidFill>
                  <a:srgbClr val="339933"/>
                </a:solidFill>
              </a:rPr>
              <a:t>coût total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1EE47CD-907D-408A-957D-4A8B955F19CE}" type="datetime1">
              <a:rPr lang="fr-FR"/>
              <a:pPr/>
              <a:t>22/11/2015</a:t>
            </a:fld>
            <a:endParaRPr lang="en-US"/>
          </a:p>
        </p:txBody>
      </p:sp>
      <p:sp>
        <p:nvSpPr>
          <p:cNvPr id="5" name="Espace réservé du pied de page 4"/>
          <p:cNvSpPr>
            <a:spLocks noGrp="1"/>
          </p:cNvSpPr>
          <p:nvPr>
            <p:ph type="ftr" sz="quarter" idx="11"/>
          </p:nvPr>
        </p:nvSpPr>
        <p:spPr/>
        <p:txBody>
          <a:bodyPr/>
          <a:lstStyle/>
          <a:p>
            <a:r>
              <a:rPr lang="en-US"/>
              <a:t>© Gérard Baglin, 1998-2008</a:t>
            </a:r>
          </a:p>
        </p:txBody>
      </p:sp>
      <p:sp>
        <p:nvSpPr>
          <p:cNvPr id="6" name="Espace réservé du numéro de diapositive 5"/>
          <p:cNvSpPr>
            <a:spLocks noGrp="1"/>
          </p:cNvSpPr>
          <p:nvPr>
            <p:ph type="sldNum" sz="quarter" idx="12"/>
          </p:nvPr>
        </p:nvSpPr>
        <p:spPr/>
        <p:txBody>
          <a:bodyPr/>
          <a:lstStyle/>
          <a:p>
            <a:fld id="{054A2649-1C24-49E3-84CE-1D94BA38C1D6}" type="slidenum">
              <a:rPr lang="en-US"/>
              <a:pPr/>
              <a:t>9</a:t>
            </a:fld>
            <a:endParaRPr lang="en-US"/>
          </a:p>
        </p:txBody>
      </p:sp>
      <p:sp>
        <p:nvSpPr>
          <p:cNvPr id="65538" name="Rectangle 1026"/>
          <p:cNvSpPr>
            <a:spLocks noGrp="1" noChangeArrowheads="1"/>
          </p:cNvSpPr>
          <p:nvPr>
            <p:ph type="title"/>
          </p:nvPr>
        </p:nvSpPr>
        <p:spPr>
          <a:noFill/>
          <a:ln/>
        </p:spPr>
        <p:txBody>
          <a:bodyPr lIns="90488" tIns="44450" rIns="90488" bIns="44450"/>
          <a:lstStyle/>
          <a:p>
            <a:r>
              <a:rPr lang="fr-FR"/>
              <a:t>Les coûts en jeux</a:t>
            </a:r>
          </a:p>
        </p:txBody>
      </p:sp>
      <p:sp>
        <p:nvSpPr>
          <p:cNvPr id="65539" name="Rectangle 1027"/>
          <p:cNvSpPr>
            <a:spLocks noGrp="1" noChangeArrowheads="1"/>
          </p:cNvSpPr>
          <p:nvPr>
            <p:ph type="body" idx="1"/>
          </p:nvPr>
        </p:nvSpPr>
        <p:spPr>
          <a:xfrm>
            <a:off x="685800" y="1773238"/>
            <a:ext cx="7772400" cy="4322762"/>
          </a:xfrm>
          <a:noFill/>
          <a:ln/>
        </p:spPr>
        <p:txBody>
          <a:bodyPr lIns="90488" tIns="44450" rIns="90488" bIns="44450"/>
          <a:lstStyle/>
          <a:p>
            <a:r>
              <a:rPr lang="fr-FR" sz="2800"/>
              <a:t>Coûts de production de base (production interne et sous-traitance) </a:t>
            </a:r>
          </a:p>
          <a:p>
            <a:r>
              <a:rPr lang="fr-FR" sz="2800"/>
              <a:t>Coûts de changement de niveau de capacité des ressources</a:t>
            </a:r>
          </a:p>
          <a:p>
            <a:r>
              <a:rPr lang="fr-FR" sz="2800"/>
              <a:t>Coût de dépassement de la capacité normale</a:t>
            </a:r>
          </a:p>
          <a:p>
            <a:pPr lvl="1"/>
            <a:r>
              <a:rPr lang="fr-FR" sz="2400"/>
              <a:t>Ex : heures supplémentaires, stockage extérieur</a:t>
            </a:r>
          </a:p>
          <a:p>
            <a:r>
              <a:rPr lang="fr-FR" sz="2800"/>
              <a:t>Coût de détention des stocks</a:t>
            </a:r>
          </a:p>
          <a:p>
            <a:r>
              <a:rPr lang="fr-FR" sz="2800"/>
              <a:t>Coût des ruptures et des livraisons différées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chats">
  <a:themeElements>
    <a:clrScheme name="Acha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chats">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Acha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ha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cha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ha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ha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ha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cha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D:\Prelude6\Diaporamas\Achats.ppt</Template>
  <TotalTime>2168</TotalTime>
  <Words>2270</Words>
  <Application>Microsoft Office PowerPoint</Application>
  <PresentationFormat>Affichage à l'écran (4:3)</PresentationFormat>
  <Paragraphs>570</Paragraphs>
  <Slides>50</Slides>
  <Notes>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50</vt:i4>
      </vt:variant>
    </vt:vector>
  </HeadingPairs>
  <TitlesOfParts>
    <vt:vector size="55" baseType="lpstr">
      <vt:lpstr>Times New Roman</vt:lpstr>
      <vt:lpstr>Tahoma</vt:lpstr>
      <vt:lpstr>Arial</vt:lpstr>
      <vt:lpstr>Achats</vt:lpstr>
      <vt:lpstr>Paint Shop Pro Image</vt:lpstr>
      <vt:lpstr>Prelude 7 ERP</vt:lpstr>
      <vt:lpstr>L’accès aux fonctions PIC</vt:lpstr>
      <vt:lpstr>Le menu PIC</vt:lpstr>
      <vt:lpstr>L’objectif du PIC</vt:lpstr>
      <vt:lpstr>Les plans industriels et commerciaux</vt:lpstr>
      <vt:lpstr>Les stratégies de base</vt:lpstr>
      <vt:lpstr>Une stratégie moyenne</vt:lpstr>
      <vt:lpstr>Problématique</vt:lpstr>
      <vt:lpstr>Les coûts en jeux</vt:lpstr>
      <vt:lpstr>Actions sur la capacité (exemples)</vt:lpstr>
      <vt:lpstr>Actions sur la charge</vt:lpstr>
      <vt:lpstr>Actions alternatives sur la charge</vt:lpstr>
      <vt:lpstr>Les techniques de résolution</vt:lpstr>
      <vt:lpstr>La procédure PIC</vt:lpstr>
      <vt:lpstr>L'établissement du PIC</vt:lpstr>
      <vt:lpstr>L’établissement du PIC</vt:lpstr>
      <vt:lpstr>Le calendrier du PIC</vt:lpstr>
      <vt:lpstr>L'article Famille</vt:lpstr>
      <vt:lpstr>Saisie d’un article Famille</vt:lpstr>
      <vt:lpstr>Paramètres article Famille</vt:lpstr>
      <vt:lpstr>Plan pour l’ensemble des articles Famille</vt:lpstr>
      <vt:lpstr>L’entrée du PIC d’un article Famille</vt:lpstr>
      <vt:lpstr>Stocks prévisionnels  et variations de stock</vt:lpstr>
      <vt:lpstr>L'article Ressource</vt:lpstr>
      <vt:lpstr>Saisie d’un article Ressource</vt:lpstr>
      <vt:lpstr>Paramètres article Ressource</vt:lpstr>
      <vt:lpstr>Entrée des coefficients de capacité pour la ressource</vt:lpstr>
      <vt:lpstr>Trois nomenclatures spécifiques</vt:lpstr>
      <vt:lpstr>Nomenclature Ressources</vt:lpstr>
      <vt:lpstr>Le lien Ressource</vt:lpstr>
      <vt:lpstr>Nomenclature Ressource</vt:lpstr>
      <vt:lpstr>Les décalages des besoins en ressources dans les PIC</vt:lpstr>
      <vt:lpstr>L’évaluation globale du PIC</vt:lpstr>
      <vt:lpstr>Calcul du PIC</vt:lpstr>
      <vt:lpstr>Analyse des charges par période</vt:lpstr>
      <vt:lpstr>Analyse des rapports charge / capacité</vt:lpstr>
      <vt:lpstr>Ajustement des charges issues des articles Famille</vt:lpstr>
      <vt:lpstr>Ajustement des capacités des ressources</vt:lpstr>
      <vt:lpstr>La valorisation du PIC</vt:lpstr>
      <vt:lpstr>Les programmes de production</vt:lpstr>
      <vt:lpstr>La nomenclature commerciale</vt:lpstr>
      <vt:lpstr>La nomenclature commerciale</vt:lpstr>
      <vt:lpstr>Éclatement du plan de vente</vt:lpstr>
      <vt:lpstr>La nomenclature de planification</vt:lpstr>
      <vt:lpstr>La nomenclature de planification</vt:lpstr>
      <vt:lpstr>Les variations de stock</vt:lpstr>
      <vt:lpstr>Les variations de stock</vt:lpstr>
      <vt:lpstr>L’éclatement du PIC</vt:lpstr>
      <vt:lpstr>Les prévisions de ventes issues du PIC</vt:lpstr>
      <vt:lpstr>Les variations de stock issues de l’éclatement du plan industriel</vt:lpstr>
    </vt:vector>
  </TitlesOfParts>
  <Company>Groupe HEC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Prélude Production 4</dc:title>
  <dc:creator>Gérard Baglin</dc:creator>
  <cp:lastModifiedBy>GERARD</cp:lastModifiedBy>
  <cp:revision>92</cp:revision>
  <dcterms:created xsi:type="dcterms:W3CDTF">1998-09-12T11:50:57Z</dcterms:created>
  <dcterms:modified xsi:type="dcterms:W3CDTF">2015-11-22T09:54:17Z</dcterms:modified>
</cp:coreProperties>
</file>