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82" r:id="rId2"/>
    <p:sldId id="286" r:id="rId3"/>
    <p:sldId id="289" r:id="rId4"/>
    <p:sldId id="300" r:id="rId5"/>
    <p:sldId id="301" r:id="rId6"/>
    <p:sldId id="305" r:id="rId7"/>
    <p:sldId id="302" r:id="rId8"/>
    <p:sldId id="293" r:id="rId9"/>
    <p:sldId id="287" r:id="rId10"/>
    <p:sldId id="292" r:id="rId11"/>
    <p:sldId id="288" r:id="rId12"/>
    <p:sldId id="290" r:id="rId13"/>
    <p:sldId id="294" r:id="rId14"/>
    <p:sldId id="283" r:id="rId15"/>
    <p:sldId id="284" r:id="rId16"/>
    <p:sldId id="285" r:id="rId17"/>
    <p:sldId id="295" r:id="rId18"/>
    <p:sldId id="296" r:id="rId19"/>
    <p:sldId id="297" r:id="rId20"/>
    <p:sldId id="298" r:id="rId21"/>
    <p:sldId id="291" r:id="rId22"/>
    <p:sldId id="299" r:id="rId23"/>
    <p:sldId id="304" r:id="rId24"/>
    <p:sldId id="303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0099FF"/>
    <a:srgbClr val="FFFF00"/>
    <a:srgbClr val="DE0A42"/>
    <a:srgbClr val="FF99FF"/>
    <a:srgbClr val="00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5C14F3D0-B86F-424B-BE98-AFFD0C5A55A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F41351B1-C067-4F0E-A800-B2FAC648041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7933-78FB-4B93-846F-7A92D167709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8F2C7-C32F-41BB-8444-CEB3B12CB31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4D4FD-B209-42BB-8337-7210F4260AB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829DE-B4A8-422B-8544-A660457D317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B2DE5-9CF7-4C2A-8CBB-7E70415EEB9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8B28-5594-43C5-BE8E-DDAF2CABDD2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A418BA49-3E52-45A9-9B98-71E7BE6D716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67AB56B2-0AC6-4673-A10B-FDE60B4099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3C363C09-E541-4647-8450-5483C2DBD62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3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230188"/>
          </a:xfrm>
        </p:spPr>
        <p:txBody>
          <a:bodyPr/>
          <a:lstStyle>
            <a:lvl1pPr>
              <a:defRPr/>
            </a:lvl1pPr>
          </a:lstStyle>
          <a:p>
            <a:fld id="{B00C0174-870C-41B5-BB27-F6914E1EFB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7EB9C-871C-42D2-89C9-1CB50185EDC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4166F-1B13-474F-BABB-D14950B4122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B837D-2C80-4719-9ED5-DDCDEBB180B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A25C-A59A-41DD-8623-F4F1F58A637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4CE59-7FE6-4D7F-B533-01AB63F4C6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77D2F-A7B6-477E-B937-8B0F06F8A1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5F595A-79DF-432C-B4D0-5F19096DA70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0E55-EA26-4889-9AFA-CC972B67F44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884F7-0B0F-4CCE-B6B2-49C34789850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C7E0-5E1E-4CD4-9471-2C46BD1903A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87512-5523-4EAA-AD4A-3905E8468C8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0A53-6DBD-4C87-B465-907FF94EABA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D4363B-ADC0-481C-AE0E-CA34403038A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20538-D984-4AE7-ADAC-F009219AAE4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80B01-32F0-48A1-934F-520298024F0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9664-D3B1-4036-B9C9-9AACB80CFCC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AE24AFD-357F-40D3-A9AD-896C7054F26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 Gérard Baglin, 1998-2008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AF2A90-06E5-4BC1-A61B-7CBD799A57A2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04EB-947F-457A-B163-EB36BCCFEEC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A80E-AE51-4CB9-8535-1A28A396244E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tabLst>
                <a:tab pos="1428750" algn="l"/>
              </a:tabLst>
            </a:pPr>
            <a:r>
              <a:rPr lang="en-US"/>
              <a:t>Prelude 7 ERP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>
              <a:solidFill>
                <a:srgbClr val="FFFF00"/>
              </a:solidFill>
            </a:endParaRPr>
          </a:p>
          <a:p>
            <a:r>
              <a:rPr lang="en-US" sz="3600"/>
              <a:t>Sales Management</a:t>
            </a:r>
            <a:endParaRPr lang="en-US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DD00-343E-43D0-B051-A64F8014B5F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C43C-69D9-4CF2-BFC6-3738EEB0C0A3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9642" name="Object 1034"/>
          <p:cNvGraphicFramePr>
            <a:graphicFrameLocks noChangeAspect="1"/>
          </p:cNvGraphicFramePr>
          <p:nvPr>
            <p:ph idx="1"/>
          </p:nvPr>
        </p:nvGraphicFramePr>
        <p:xfrm>
          <a:off x="1476375" y="1557338"/>
          <a:ext cx="5649913" cy="4570412"/>
        </p:xfrm>
        <a:graphic>
          <a:graphicData uri="http://schemas.openxmlformats.org/presentationml/2006/ole">
            <p:oleObj spid="_x0000_s69642" name="Paint Shop Pro Image" r:id="rId3" imgW="8068293" imgH="6526829" progId="PaintShopPro">
              <p:embed/>
            </p:oleObj>
          </a:graphicData>
        </a:graphic>
      </p:graphicFrame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commandes clients</a:t>
            </a:r>
          </a:p>
        </p:txBody>
      </p:sp>
      <p:sp>
        <p:nvSpPr>
          <p:cNvPr id="69636" name="AutoShape 1028"/>
          <p:cNvSpPr>
            <a:spLocks noChangeArrowheads="1"/>
          </p:cNvSpPr>
          <p:nvPr/>
        </p:nvSpPr>
        <p:spPr bwMode="auto">
          <a:xfrm>
            <a:off x="228600" y="1295400"/>
            <a:ext cx="2362200" cy="685800"/>
          </a:xfrm>
          <a:prstGeom prst="wedgeRoundRectCallout">
            <a:avLst>
              <a:gd name="adj1" fmla="val 71907"/>
              <a:gd name="adj2" fmla="val 180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Notion de priorité</a:t>
            </a:r>
          </a:p>
          <a:p>
            <a:pPr algn="ctr"/>
            <a:r>
              <a:rPr lang="fr-FR" sz="2000">
                <a:latin typeface="Arial" charset="0"/>
              </a:rPr>
              <a:t>commerciale</a:t>
            </a:r>
          </a:p>
        </p:txBody>
      </p:sp>
      <p:sp>
        <p:nvSpPr>
          <p:cNvPr id="69637" name="AutoShape 1029"/>
          <p:cNvSpPr>
            <a:spLocks noChangeArrowheads="1"/>
          </p:cNvSpPr>
          <p:nvPr/>
        </p:nvSpPr>
        <p:spPr bwMode="auto">
          <a:xfrm>
            <a:off x="228600" y="4038600"/>
            <a:ext cx="2438400" cy="990600"/>
          </a:xfrm>
          <a:prstGeom prst="wedgeRoundRectCallout">
            <a:avLst>
              <a:gd name="adj1" fmla="val 76694"/>
              <a:gd name="adj2" fmla="val -106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N° de la commande</a:t>
            </a:r>
          </a:p>
          <a:p>
            <a:pPr algn="ctr"/>
            <a:r>
              <a:rPr lang="fr-FR" sz="2000">
                <a:latin typeface="Arial" charset="0"/>
              </a:rPr>
              <a:t>du client (optionnel)</a:t>
            </a:r>
          </a:p>
        </p:txBody>
      </p:sp>
      <p:sp>
        <p:nvSpPr>
          <p:cNvPr id="69638" name="AutoShape 1030"/>
          <p:cNvSpPr>
            <a:spLocks noChangeArrowheads="1"/>
          </p:cNvSpPr>
          <p:nvPr/>
        </p:nvSpPr>
        <p:spPr bwMode="auto">
          <a:xfrm>
            <a:off x="3429000" y="4419600"/>
            <a:ext cx="2209800" cy="1600200"/>
          </a:xfrm>
          <a:prstGeom prst="wedgeRoundRectCallout">
            <a:avLst>
              <a:gd name="adj1" fmla="val 50218"/>
              <a:gd name="adj2" fmla="val -11518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Délai de transport </a:t>
            </a:r>
          </a:p>
          <a:p>
            <a:pPr algn="ctr"/>
            <a:r>
              <a:rPr lang="fr-FR" sz="2000">
                <a:latin typeface="Arial" charset="0"/>
              </a:rPr>
              <a:t>pour anticiper </a:t>
            </a:r>
          </a:p>
          <a:p>
            <a:pPr algn="ctr"/>
            <a:r>
              <a:rPr lang="fr-FR" sz="2000">
                <a:latin typeface="Arial" charset="0"/>
              </a:rPr>
              <a:t>l’expédition</a:t>
            </a:r>
          </a:p>
          <a:p>
            <a:pPr algn="ctr"/>
            <a:r>
              <a:rPr lang="fr-FR" sz="2000">
                <a:latin typeface="Arial" charset="0"/>
              </a:rPr>
              <a:t>donc le besoin</a:t>
            </a:r>
          </a:p>
        </p:txBody>
      </p:sp>
      <p:sp>
        <p:nvSpPr>
          <p:cNvPr id="69641" name="AutoShape 1033"/>
          <p:cNvSpPr>
            <a:spLocks noChangeArrowheads="1"/>
          </p:cNvSpPr>
          <p:nvPr/>
        </p:nvSpPr>
        <p:spPr bwMode="auto">
          <a:xfrm>
            <a:off x="6400800" y="4191000"/>
            <a:ext cx="2209800" cy="1600200"/>
          </a:xfrm>
          <a:prstGeom prst="wedgeRoundRectCallout">
            <a:avLst>
              <a:gd name="adj1" fmla="val -26148"/>
              <a:gd name="adj2" fmla="val -1226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Etat du compte client (si la comptabilité générale est gérée)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D9-3664-4C2E-A245-43C544BA2CB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4BAB9-7A99-4E9E-89B6-8FB97151F57A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65546" name="Object 1034"/>
          <p:cNvGraphicFramePr>
            <a:graphicFrameLocks noChangeAspect="1"/>
          </p:cNvGraphicFramePr>
          <p:nvPr>
            <p:ph idx="1"/>
          </p:nvPr>
        </p:nvGraphicFramePr>
        <p:xfrm>
          <a:off x="1331913" y="1196975"/>
          <a:ext cx="5649912" cy="4570413"/>
        </p:xfrm>
        <a:graphic>
          <a:graphicData uri="http://schemas.openxmlformats.org/presentationml/2006/ole">
            <p:oleObj spid="_x0000_s65546" name="Paint Shop Pro Image" r:id="rId3" imgW="8068293" imgH="6526829" progId="PaintShopPro">
              <p:embed/>
            </p:oleObj>
          </a:graphicData>
        </a:graphic>
      </p:graphicFrame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commande ouverte</a:t>
            </a:r>
          </a:p>
        </p:txBody>
      </p:sp>
      <p:sp>
        <p:nvSpPr>
          <p:cNvPr id="65540" name="AutoShape 1028"/>
          <p:cNvSpPr>
            <a:spLocks noChangeArrowheads="1"/>
          </p:cNvSpPr>
          <p:nvPr/>
        </p:nvSpPr>
        <p:spPr bwMode="auto">
          <a:xfrm>
            <a:off x="6781800" y="2895600"/>
            <a:ext cx="2133600" cy="914400"/>
          </a:xfrm>
          <a:prstGeom prst="wedgeRoundRectCallout">
            <a:avLst>
              <a:gd name="adj1" fmla="val -102829"/>
              <a:gd name="adj2" fmla="val -7187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Ne porte que </a:t>
            </a:r>
            <a:br>
              <a:rPr lang="fr-FR" sz="2000">
                <a:latin typeface="Arial" charset="0"/>
              </a:rPr>
            </a:br>
            <a:r>
              <a:rPr lang="fr-FR" sz="2000">
                <a:latin typeface="Arial" charset="0"/>
              </a:rPr>
              <a:t>sur un seul article</a:t>
            </a:r>
          </a:p>
        </p:txBody>
      </p:sp>
      <p:sp>
        <p:nvSpPr>
          <p:cNvPr id="65542" name="AutoShape 1030"/>
          <p:cNvSpPr>
            <a:spLocks noChangeArrowheads="1"/>
          </p:cNvSpPr>
          <p:nvPr/>
        </p:nvSpPr>
        <p:spPr bwMode="auto">
          <a:xfrm>
            <a:off x="6781800" y="1447800"/>
            <a:ext cx="2133600" cy="838200"/>
          </a:xfrm>
          <a:prstGeom prst="wedgeRoundRectCallout">
            <a:avLst>
              <a:gd name="adj1" fmla="val -188690"/>
              <a:gd name="adj2" fmla="val 14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Choix du type</a:t>
            </a:r>
          </a:p>
          <a:p>
            <a:pPr algn="ctr"/>
            <a:r>
              <a:rPr lang="fr-FR" sz="2000">
                <a:latin typeface="Arial" charset="0"/>
              </a:rPr>
              <a:t>de commande</a:t>
            </a:r>
          </a:p>
        </p:txBody>
      </p:sp>
      <p:sp>
        <p:nvSpPr>
          <p:cNvPr id="65543" name="Text Box 1031"/>
          <p:cNvSpPr txBox="1">
            <a:spLocks noChangeArrowheads="1"/>
          </p:cNvSpPr>
          <p:nvPr/>
        </p:nvSpPr>
        <p:spPr bwMode="auto">
          <a:xfrm>
            <a:off x="469900" y="5943600"/>
            <a:ext cx="813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solidFill>
                  <a:srgbClr val="339933"/>
                </a:solidFill>
                <a:latin typeface="Arial" charset="0"/>
              </a:rPr>
              <a:t>Comporte à la fois des lignes prévisionnelles et des lignes fermes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500B-54C6-4A93-8A58-2199760DA9C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BBE1-B508-4802-9F96-5B40ED17857F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112640" name="Object 1024"/>
          <p:cNvGraphicFramePr>
            <a:graphicFrameLocks noChangeAspect="1"/>
          </p:cNvGraphicFramePr>
          <p:nvPr>
            <p:ph idx="1"/>
          </p:nvPr>
        </p:nvGraphicFramePr>
        <p:xfrm>
          <a:off x="1763713" y="1341438"/>
          <a:ext cx="5649912" cy="4570412"/>
        </p:xfrm>
        <a:graphic>
          <a:graphicData uri="http://schemas.openxmlformats.org/presentationml/2006/ole">
            <p:oleObj spid="_x0000_s112640" name="Paint Shop Pro Image" r:id="rId3" imgW="8068293" imgH="6526829" progId="PaintShopPro">
              <p:embed/>
            </p:oleObj>
          </a:graphicData>
        </a:graphic>
      </p:graphicFrame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/>
              <a:t>La ligne de commande ouverte</a:t>
            </a:r>
          </a:p>
        </p:txBody>
      </p:sp>
      <p:sp>
        <p:nvSpPr>
          <p:cNvPr id="67588" name="AutoShape 1028"/>
          <p:cNvSpPr>
            <a:spLocks noChangeArrowheads="1"/>
          </p:cNvSpPr>
          <p:nvPr/>
        </p:nvSpPr>
        <p:spPr bwMode="auto">
          <a:xfrm>
            <a:off x="900113" y="4437063"/>
            <a:ext cx="1600200" cy="838200"/>
          </a:xfrm>
          <a:prstGeom prst="wedgeRoundRectCallout">
            <a:avLst>
              <a:gd name="adj1" fmla="val 28870"/>
              <a:gd name="adj2" fmla="val -273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Validation</a:t>
            </a:r>
          </a:p>
          <a:p>
            <a:pPr algn="ctr"/>
            <a:r>
              <a:rPr lang="fr-FR" sz="2000">
                <a:latin typeface="Arial" charset="0"/>
              </a:rPr>
              <a:t>par ligne</a:t>
            </a:r>
          </a:p>
        </p:txBody>
      </p:sp>
      <p:sp>
        <p:nvSpPr>
          <p:cNvPr id="67589" name="Text Box 1029"/>
          <p:cNvSpPr txBox="1">
            <a:spLocks noChangeArrowheads="1"/>
          </p:cNvSpPr>
          <p:nvPr/>
        </p:nvSpPr>
        <p:spPr bwMode="auto">
          <a:xfrm>
            <a:off x="2051050" y="5949950"/>
            <a:ext cx="511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latin typeface="Arial" charset="0"/>
              </a:rPr>
              <a:t>Une ligne ferme est un </a:t>
            </a:r>
            <a:r>
              <a:rPr lang="fr-FR" sz="2000" b="1">
                <a:solidFill>
                  <a:srgbClr val="33CC33"/>
                </a:solidFill>
                <a:latin typeface="Arial" charset="0"/>
              </a:rPr>
              <a:t>appel de livraison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3031-70B0-477F-B6C2-E1FAFB6DA6A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8D8-6FB4-4AB3-A97A-70B7E2195F2A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43000"/>
          </a:xfrm>
        </p:spPr>
        <p:txBody>
          <a:bodyPr/>
          <a:lstStyle/>
          <a:p>
            <a:r>
              <a:rPr lang="fr-FR"/>
              <a:t>Le chiffre d’affaires prévisionnel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781800" y="2209800"/>
            <a:ext cx="2149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latin typeface="Arial" charset="0"/>
              </a:rPr>
              <a:t>Affiche la valorisation des commandes et des prévisions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ph idx="1"/>
          </p:nvPr>
        </p:nvGraphicFramePr>
        <p:xfrm>
          <a:off x="684213" y="1628775"/>
          <a:ext cx="5657850" cy="4645025"/>
        </p:xfrm>
        <a:graphic>
          <a:graphicData uri="http://schemas.openxmlformats.org/presentationml/2006/ole">
            <p:oleObj spid="_x0000_s72709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40A8-45CC-48C0-9039-E2D16DF8F08E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4A5B-28FD-456C-8EEB-023443C4BC8F}" type="slidenum">
              <a:rPr lang="en-US"/>
              <a:pPr/>
              <a:t>14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fr-FR"/>
              <a:t>La notion de Disponible à la Vente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Le </a:t>
            </a:r>
            <a:r>
              <a:rPr lang="fr-FR" sz="2800">
                <a:solidFill>
                  <a:srgbClr val="339933"/>
                </a:solidFill>
              </a:rPr>
              <a:t>DAV</a:t>
            </a:r>
            <a:r>
              <a:rPr lang="fr-FR" sz="2800"/>
              <a:t>, c’est la quantité 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que l’on peut accepter en commande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compte tenu des entrées planifiées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sans remettre en cause les commandes déjà acceptées</a:t>
            </a:r>
          </a:p>
          <a:p>
            <a:pPr>
              <a:lnSpc>
                <a:spcPct val="90000"/>
              </a:lnSpc>
            </a:pPr>
            <a:r>
              <a:rPr lang="fr-FR" sz="2400"/>
              <a:t>Ce n’est pas le stock prévisionnel </a:t>
            </a:r>
            <a:br>
              <a:rPr lang="fr-FR" sz="2400"/>
            </a:br>
            <a:r>
              <a:rPr lang="fr-FR" sz="2400"/>
              <a:t>(qui tient compte des prévisions de vente)</a:t>
            </a:r>
          </a:p>
          <a:p>
            <a:pPr>
              <a:lnSpc>
                <a:spcPct val="90000"/>
              </a:lnSpc>
            </a:pPr>
            <a:r>
              <a:rPr lang="fr-FR" sz="2400"/>
              <a:t>Au delà du délai de réaction, on peut accepter toute commande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339933"/>
                </a:solidFill>
              </a:rPr>
              <a:t>ATP : Available to Promise</a:t>
            </a:r>
            <a:endParaRPr lang="fr-FR" sz="280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52FA-8316-46F6-A9AA-884B6F3950F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83EB-BB62-415F-BB8D-AB8656FE2B0C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fr-FR"/>
              <a:t>Le Disponible à la Vente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2400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1504950" y="2147888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504950" y="5195888"/>
            <a:ext cx="624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1504950" y="2630488"/>
            <a:ext cx="4800600" cy="22733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336" y="320"/>
              </a:cxn>
              <a:cxn ang="0">
                <a:pos x="624" y="656"/>
              </a:cxn>
              <a:cxn ang="0">
                <a:pos x="960" y="848"/>
              </a:cxn>
              <a:cxn ang="0">
                <a:pos x="1008" y="416"/>
              </a:cxn>
              <a:cxn ang="0">
                <a:pos x="1776" y="752"/>
              </a:cxn>
              <a:cxn ang="0">
                <a:pos x="2352" y="1328"/>
              </a:cxn>
              <a:cxn ang="0">
                <a:pos x="2400" y="128"/>
              </a:cxn>
              <a:cxn ang="0">
                <a:pos x="3024" y="560"/>
              </a:cxn>
            </a:cxnLst>
            <a:rect l="0" t="0" r="r" b="b"/>
            <a:pathLst>
              <a:path w="3024" h="1432">
                <a:moveTo>
                  <a:pt x="0" y="176"/>
                </a:moveTo>
                <a:cubicBezTo>
                  <a:pt x="116" y="208"/>
                  <a:pt x="232" y="240"/>
                  <a:pt x="336" y="320"/>
                </a:cubicBezTo>
                <a:cubicBezTo>
                  <a:pt x="440" y="400"/>
                  <a:pt x="520" y="568"/>
                  <a:pt x="624" y="656"/>
                </a:cubicBezTo>
                <a:cubicBezTo>
                  <a:pt x="728" y="744"/>
                  <a:pt x="896" y="888"/>
                  <a:pt x="960" y="848"/>
                </a:cubicBezTo>
                <a:cubicBezTo>
                  <a:pt x="1024" y="808"/>
                  <a:pt x="872" y="432"/>
                  <a:pt x="1008" y="416"/>
                </a:cubicBezTo>
                <a:cubicBezTo>
                  <a:pt x="1144" y="400"/>
                  <a:pt x="1552" y="600"/>
                  <a:pt x="1776" y="752"/>
                </a:cubicBezTo>
                <a:cubicBezTo>
                  <a:pt x="2000" y="904"/>
                  <a:pt x="2248" y="1432"/>
                  <a:pt x="2352" y="1328"/>
                </a:cubicBezTo>
                <a:cubicBezTo>
                  <a:pt x="2456" y="1224"/>
                  <a:pt x="2288" y="256"/>
                  <a:pt x="2400" y="128"/>
                </a:cubicBezTo>
                <a:cubicBezTo>
                  <a:pt x="2512" y="0"/>
                  <a:pt x="2768" y="280"/>
                  <a:pt x="3024" y="5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5848350" y="2071688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1504950" y="5500688"/>
            <a:ext cx="43434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667000" y="5562600"/>
            <a:ext cx="2012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000099"/>
                </a:solidFill>
                <a:latin typeface="Arial" charset="0"/>
              </a:rPr>
              <a:t>Délai de réaction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1504950" y="4738688"/>
            <a:ext cx="43434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273300" y="1766888"/>
            <a:ext cx="1974850" cy="1465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33CC33"/>
                </a:solidFill>
                <a:latin typeface="Arial" charset="0"/>
              </a:rPr>
              <a:t>Stock</a:t>
            </a:r>
          </a:p>
          <a:p>
            <a:pPr algn="ctr"/>
            <a:r>
              <a:rPr lang="fr-FR" b="1">
                <a:solidFill>
                  <a:srgbClr val="33CC33"/>
                </a:solidFill>
                <a:latin typeface="Arial" charset="0"/>
              </a:rPr>
              <a:t>prévisionnel</a:t>
            </a:r>
          </a:p>
          <a:p>
            <a:pPr algn="ctr"/>
            <a:r>
              <a:rPr lang="fr-FR" b="1">
                <a:solidFill>
                  <a:srgbClr val="33CC33"/>
                </a:solidFill>
                <a:latin typeface="Arial" charset="0"/>
              </a:rPr>
              <a:t>compte-tenu</a:t>
            </a:r>
          </a:p>
          <a:p>
            <a:pPr algn="ctr"/>
            <a:r>
              <a:rPr lang="fr-FR" b="1">
                <a:solidFill>
                  <a:srgbClr val="33CC33"/>
                </a:solidFill>
                <a:latin typeface="Arial" charset="0"/>
              </a:rPr>
              <a:t>des commandes</a:t>
            </a:r>
          </a:p>
          <a:p>
            <a:pPr algn="ctr"/>
            <a:r>
              <a:rPr lang="fr-FR" b="1">
                <a:solidFill>
                  <a:srgbClr val="33CC33"/>
                </a:solidFill>
                <a:latin typeface="Arial" charset="0"/>
              </a:rPr>
              <a:t>clients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028950" y="3824288"/>
            <a:ext cx="33528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5314950" y="4052888"/>
            <a:ext cx="10668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381750" y="3519488"/>
            <a:ext cx="18478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</a:rPr>
              <a:t>Entrées </a:t>
            </a:r>
          </a:p>
          <a:p>
            <a:r>
              <a:rPr lang="fr-FR" b="1">
                <a:latin typeface="Arial" charset="0"/>
              </a:rPr>
              <a:t>prévisionnelles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562600" y="1752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b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838200" y="458628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Arial" charset="0"/>
              </a:rPr>
              <a:t>DAV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A21F-42A0-4E84-8414-35C93AFE65A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99BE-C70B-40CD-96EE-159A6767770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13664" name="Object 0"/>
          <p:cNvGraphicFramePr>
            <a:graphicFrameLocks noChangeAspect="1"/>
          </p:cNvGraphicFramePr>
          <p:nvPr>
            <p:ph idx="1"/>
          </p:nvPr>
        </p:nvGraphicFramePr>
        <p:xfrm>
          <a:off x="2065338" y="1747838"/>
          <a:ext cx="5657850" cy="4645025"/>
        </p:xfrm>
        <a:graphic>
          <a:graphicData uri="http://schemas.openxmlformats.org/presentationml/2006/ole">
            <p:oleObj spid="_x0000_s113664" name="Paint Shop Pro Image" r:id="rId3" imgW="8068293" imgH="6624390" progId="PaintShopPro">
              <p:embed/>
            </p:oleObj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Disponible à la Vente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33400" y="4038600"/>
            <a:ext cx="8077200" cy="228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7041-35AA-4D8D-9DAA-4C6AC9161F9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AF08-8F07-45FD-B04A-11EC67F091CA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73736" name="Object 8"/>
          <p:cNvGraphicFramePr>
            <a:graphicFrameLocks noChangeAspect="1"/>
          </p:cNvGraphicFramePr>
          <p:nvPr>
            <p:ph idx="1"/>
          </p:nvPr>
        </p:nvGraphicFramePr>
        <p:xfrm>
          <a:off x="900113" y="1557338"/>
          <a:ext cx="5991225" cy="4114800"/>
        </p:xfrm>
        <a:graphic>
          <a:graphicData uri="http://schemas.openxmlformats.org/presentationml/2006/ole">
            <p:oleObj spid="_x0000_s73736" name="Paint Shop Pro Image" r:id="rId3" imgW="6604878" imgH="4536585" progId="PaintShopPro">
              <p:embed/>
            </p:oleObj>
          </a:graphicData>
        </a:graphic>
      </p:graphicFrame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options de livraison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4800600" y="1828800"/>
            <a:ext cx="3124200" cy="838200"/>
          </a:xfrm>
          <a:prstGeom prst="wedgeRoundRectCallout">
            <a:avLst>
              <a:gd name="adj1" fmla="val -78301"/>
              <a:gd name="adj2" fmla="val 54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On livre tout ce dont on dispose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4800600" y="2971800"/>
            <a:ext cx="3124200" cy="838200"/>
          </a:xfrm>
          <a:prstGeom prst="wedgeRoundRectCallout">
            <a:avLst>
              <a:gd name="adj1" fmla="val -77898"/>
              <a:gd name="adj2" fmla="val -52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On livre que si on dispose de la quantité commandée sur la ligne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492500" y="4508500"/>
            <a:ext cx="3124200" cy="838200"/>
          </a:xfrm>
          <a:prstGeom prst="wedgeRoundRectCallout">
            <a:avLst>
              <a:gd name="adj1" fmla="val -39583"/>
              <a:gd name="adj2" fmla="val -209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On ne livre que si on dispose de la totalité de la commande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14400" y="5805488"/>
            <a:ext cx="559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Valable pour tous les clients et toutes les commandes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FE68-B8C5-46AE-BDD2-23CE482FBE7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4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A9D69-5704-4115-922B-3E796CF844F0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74771" name="Group 19"/>
          <p:cNvGrpSpPr>
            <a:grpSpLocks/>
          </p:cNvGrpSpPr>
          <p:nvPr/>
        </p:nvGrpSpPr>
        <p:grpSpPr bwMode="auto">
          <a:xfrm>
            <a:off x="395288" y="1557338"/>
            <a:ext cx="5646737" cy="4635500"/>
            <a:chOff x="249" y="981"/>
            <a:chExt cx="3557" cy="2920"/>
          </a:xfrm>
        </p:grpSpPr>
        <p:graphicFrame>
          <p:nvGraphicFramePr>
            <p:cNvPr id="114690" name="Object 2"/>
            <p:cNvGraphicFramePr>
              <a:graphicFrameLocks noChangeAspect="1"/>
            </p:cNvGraphicFramePr>
            <p:nvPr/>
          </p:nvGraphicFramePr>
          <p:xfrm>
            <a:off x="249" y="981"/>
            <a:ext cx="3557" cy="2920"/>
          </p:xfrm>
          <a:graphic>
            <a:graphicData uri="http://schemas.openxmlformats.org/presentationml/2006/ole">
              <p:oleObj spid="_x0000_s114690" name="Paint Shop Pro Image" r:id="rId3" imgW="8068293" imgH="6624390" progId="PaintShopPro">
                <p:embed/>
              </p:oleObj>
            </a:graphicData>
          </a:graphic>
        </p:graphicFrame>
        <p:sp>
          <p:nvSpPr>
            <p:cNvPr id="74770" name="Text Box 18"/>
            <p:cNvSpPr txBox="1">
              <a:spLocks noChangeArrowheads="1"/>
            </p:cNvSpPr>
            <p:nvPr/>
          </p:nvSpPr>
          <p:spPr bwMode="auto">
            <a:xfrm>
              <a:off x="930" y="2387"/>
              <a:ext cx="2064" cy="40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Etat des commandes livrables</a:t>
              </a:r>
              <a:br>
                <a:rPr lang="fr-FR"/>
              </a:br>
              <a:r>
                <a:rPr lang="fr-FR"/>
                <a:t>(selon la politique de livraison)</a:t>
              </a:r>
            </a:p>
          </p:txBody>
        </p:sp>
      </p:grp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L’analyse des manquants</a:t>
            </a:r>
          </a:p>
        </p:txBody>
      </p: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1187450" y="1557338"/>
            <a:ext cx="5646738" cy="4635500"/>
            <a:chOff x="748" y="981"/>
            <a:chExt cx="3557" cy="2920"/>
          </a:xfrm>
        </p:grpSpPr>
        <p:graphicFrame>
          <p:nvGraphicFramePr>
            <p:cNvPr id="114689" name="Object 1"/>
            <p:cNvGraphicFramePr>
              <a:graphicFrameLocks noChangeAspect="1"/>
            </p:cNvGraphicFramePr>
            <p:nvPr/>
          </p:nvGraphicFramePr>
          <p:xfrm>
            <a:off x="748" y="981"/>
            <a:ext cx="3557" cy="2920"/>
          </p:xfrm>
          <a:graphic>
            <a:graphicData uri="http://schemas.openxmlformats.org/presentationml/2006/ole">
              <p:oleObj spid="_x0000_s114689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74772" name="Text Box 20"/>
            <p:cNvSpPr txBox="1">
              <a:spLocks noChangeArrowheads="1"/>
            </p:cNvSpPr>
            <p:nvPr/>
          </p:nvSpPr>
          <p:spPr bwMode="auto">
            <a:xfrm>
              <a:off x="1474" y="2296"/>
              <a:ext cx="2070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Analyse des besoins par article</a:t>
              </a:r>
            </a:p>
          </p:txBody>
        </p:sp>
      </p:grpSp>
      <p:grpSp>
        <p:nvGrpSpPr>
          <p:cNvPr id="74774" name="Group 22"/>
          <p:cNvGrpSpPr>
            <a:grpSpLocks/>
          </p:cNvGrpSpPr>
          <p:nvPr/>
        </p:nvGrpSpPr>
        <p:grpSpPr bwMode="auto">
          <a:xfrm>
            <a:off x="1979613" y="1557338"/>
            <a:ext cx="5646737" cy="4635500"/>
            <a:chOff x="1247" y="981"/>
            <a:chExt cx="3557" cy="2920"/>
          </a:xfrm>
        </p:grpSpPr>
        <p:graphicFrame>
          <p:nvGraphicFramePr>
            <p:cNvPr id="114688" name="Object 0"/>
            <p:cNvGraphicFramePr>
              <a:graphicFrameLocks noChangeAspect="1"/>
            </p:cNvGraphicFramePr>
            <p:nvPr/>
          </p:nvGraphicFramePr>
          <p:xfrm>
            <a:off x="1247" y="981"/>
            <a:ext cx="3557" cy="2920"/>
          </p:xfrm>
          <a:graphic>
            <a:graphicData uri="http://schemas.openxmlformats.org/presentationml/2006/ole">
              <p:oleObj spid="_x0000_s114688" name="Paint Shop Pro Image" r:id="rId5" imgW="8068293" imgH="6624390" progId="PaintShopPro">
                <p:embed/>
              </p:oleObj>
            </a:graphicData>
          </a:graphic>
        </p:graphicFrame>
        <p:sp>
          <p:nvSpPr>
            <p:cNvPr id="74762" name="Text Box 10"/>
            <p:cNvSpPr txBox="1">
              <a:spLocks noChangeArrowheads="1"/>
            </p:cNvSpPr>
            <p:nvPr/>
          </p:nvSpPr>
          <p:spPr bwMode="auto">
            <a:xfrm>
              <a:off x="1746" y="2205"/>
              <a:ext cx="2630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Etat des livraisons à effectuer par client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663D-4A72-457E-B8A1-B1B06481FA6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5E72-31D7-4C25-95C8-6C8DC38D7C31}" type="slidenum">
              <a:rPr lang="en-US"/>
              <a:pPr/>
              <a:t>19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L’expédition automatique</a:t>
            </a:r>
          </a:p>
        </p:txBody>
      </p:sp>
      <p:graphicFrame>
        <p:nvGraphicFramePr>
          <p:cNvPr id="7578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827088" y="1557338"/>
          <a:ext cx="5675312" cy="4660900"/>
        </p:xfrm>
        <a:graphic>
          <a:graphicData uri="http://schemas.openxmlformats.org/presentationml/2006/ole">
            <p:oleObj spid="_x0000_s75785" name="Paint Shop Pro Image" r:id="rId3" imgW="8068293" imgH="6624390" progId="PaintShopPro">
              <p:embed/>
            </p:oleObj>
          </a:graphicData>
        </a:graphic>
      </p:graphicFrame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1979613" y="1557338"/>
            <a:ext cx="5675312" cy="4660900"/>
            <a:chOff x="1247" y="981"/>
            <a:chExt cx="3575" cy="2936"/>
          </a:xfrm>
        </p:grpSpPr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1247" y="981"/>
            <a:ext cx="3575" cy="2936"/>
          </p:xfrm>
          <a:graphic>
            <a:graphicData uri="http://schemas.openxmlformats.org/presentationml/2006/ole">
              <p:oleObj spid="_x0000_s75783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2018" y="2478"/>
              <a:ext cx="2541" cy="40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/>
                <a:t>Rapport sur les expéditions effectuées</a:t>
              </a:r>
            </a:p>
            <a:p>
              <a:pPr algn="ctr"/>
              <a:r>
                <a:rPr lang="fr-FR"/>
                <a:t>(selon le mode de livraison choisi)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B450-B03B-4AA6-858A-A673E0695AC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12FB-F141-433C-A552-A8E7BA28BEE7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fr-FR"/>
              <a:t>La gestion des clients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2725738"/>
          </a:xfrm>
        </p:spPr>
        <p:txBody>
          <a:bodyPr/>
          <a:lstStyle/>
          <a:p>
            <a:r>
              <a:rPr lang="fr-FR" sz="2800"/>
              <a:t>Diverses notions de client</a:t>
            </a:r>
          </a:p>
          <a:p>
            <a:pPr lvl="1"/>
            <a:r>
              <a:rPr lang="fr-FR" sz="2400"/>
              <a:t>client générique (ex : groupe)</a:t>
            </a:r>
          </a:p>
          <a:p>
            <a:pPr lvl="1"/>
            <a:r>
              <a:rPr lang="fr-FR" sz="2400"/>
              <a:t>client donneur d’ordre (ex : centrale d’achat)</a:t>
            </a:r>
          </a:p>
          <a:p>
            <a:pPr lvl="1"/>
            <a:r>
              <a:rPr lang="fr-FR" sz="2400"/>
              <a:t>client facturé (ex : société du groupe)</a:t>
            </a:r>
          </a:p>
          <a:p>
            <a:pPr lvl="1"/>
            <a:r>
              <a:rPr lang="fr-FR" sz="2400"/>
              <a:t>client payeur</a:t>
            </a:r>
          </a:p>
          <a:p>
            <a:pPr lvl="1"/>
            <a:r>
              <a:rPr lang="fr-FR" sz="2400"/>
              <a:t>client livré (ex : usine/entrepôt de la société)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743200" y="3892550"/>
            <a:ext cx="388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Groupe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95400" y="473075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A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886200" y="473075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477000" y="4730750"/>
            <a:ext cx="16002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Société C</a:t>
            </a:r>
          </a:p>
        </p:txBody>
      </p:sp>
      <p:cxnSp>
        <p:nvCxnSpPr>
          <p:cNvPr id="63496" name="AutoShape 8"/>
          <p:cNvCxnSpPr>
            <a:cxnSpLocks noChangeShapeType="1"/>
            <a:stCxn id="63492" idx="2"/>
            <a:endCxn id="63493" idx="0"/>
          </p:cNvCxnSpPr>
          <p:nvPr/>
        </p:nvCxnSpPr>
        <p:spPr bwMode="auto">
          <a:xfrm rot="5400000">
            <a:off x="3200400" y="3244850"/>
            <a:ext cx="381000" cy="259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63492" idx="2"/>
            <a:endCxn id="63494" idx="0"/>
          </p:cNvCxnSpPr>
          <p:nvPr/>
        </p:nvCxnSpPr>
        <p:spPr bwMode="auto">
          <a:xfrm rot="5400000">
            <a:off x="4495800" y="454025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8" name="AutoShape 10"/>
          <p:cNvCxnSpPr>
            <a:cxnSpLocks noChangeShapeType="1"/>
            <a:stCxn id="63492" idx="2"/>
            <a:endCxn id="63495" idx="0"/>
          </p:cNvCxnSpPr>
          <p:nvPr/>
        </p:nvCxnSpPr>
        <p:spPr bwMode="auto">
          <a:xfrm rot="16200000" flipH="1">
            <a:off x="5791200" y="3244850"/>
            <a:ext cx="381000" cy="259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5568950"/>
            <a:ext cx="1447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Usine B1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105400" y="5568950"/>
            <a:ext cx="1447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Entrepôt B2</a:t>
            </a:r>
          </a:p>
        </p:txBody>
      </p:sp>
      <p:cxnSp>
        <p:nvCxnSpPr>
          <p:cNvPr id="63501" name="AutoShape 13"/>
          <p:cNvCxnSpPr>
            <a:cxnSpLocks noChangeShapeType="1"/>
            <a:stCxn id="63494" idx="2"/>
            <a:endCxn id="63499" idx="0"/>
          </p:cNvCxnSpPr>
          <p:nvPr/>
        </p:nvCxnSpPr>
        <p:spPr bwMode="auto">
          <a:xfrm rot="5400000">
            <a:off x="3771900" y="4654550"/>
            <a:ext cx="457200" cy="1371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3502" name="AutoShape 14"/>
          <p:cNvCxnSpPr>
            <a:cxnSpLocks noChangeShapeType="1"/>
            <a:stCxn id="63494" idx="2"/>
            <a:endCxn id="63500" idx="0"/>
          </p:cNvCxnSpPr>
          <p:nvPr/>
        </p:nvCxnSpPr>
        <p:spPr bwMode="auto">
          <a:xfrm rot="16200000" flipH="1">
            <a:off x="5029200" y="4768850"/>
            <a:ext cx="457200" cy="1143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676400" y="5943600"/>
            <a:ext cx="572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000" b="1">
                <a:solidFill>
                  <a:srgbClr val="33CC33"/>
                </a:solidFill>
                <a:latin typeface="Arial" charset="0"/>
              </a:rPr>
              <a:t>Autre cas : livraison directe au client du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9D01-FB85-4512-86E3-4310B21B3991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4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5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8C4E-2F35-41EF-B6AC-862D5E393F84}" type="slidenum">
              <a:rPr lang="en-US"/>
              <a:pPr/>
              <a:t>20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des retours clients</a:t>
            </a:r>
          </a:p>
        </p:txBody>
      </p:sp>
      <p:graphicFrame>
        <p:nvGraphicFramePr>
          <p:cNvPr id="76813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395288" y="1412875"/>
          <a:ext cx="5646737" cy="4635500"/>
        </p:xfrm>
        <a:graphic>
          <a:graphicData uri="http://schemas.openxmlformats.org/presentationml/2006/ole">
            <p:oleObj spid="_x0000_s76813" name="Paint Shop Pro Image" r:id="rId3" imgW="8068293" imgH="6624390" progId="PaintShopPro">
              <p:embed/>
            </p:oleObj>
          </a:graphicData>
        </a:graphic>
      </p:graphicFrame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1403350" y="4652963"/>
            <a:ext cx="1600200" cy="990600"/>
          </a:xfrm>
          <a:prstGeom prst="wedgeRoundRectCallout">
            <a:avLst>
              <a:gd name="adj1" fmla="val -70736"/>
              <a:gd name="adj2" fmla="val -140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Cliquer sur le bouton Retours</a:t>
            </a:r>
          </a:p>
        </p:txBody>
      </p:sp>
      <p:grpSp>
        <p:nvGrpSpPr>
          <p:cNvPr id="76823" name="Group 23"/>
          <p:cNvGrpSpPr>
            <a:grpSpLocks/>
          </p:cNvGrpSpPr>
          <p:nvPr/>
        </p:nvGrpSpPr>
        <p:grpSpPr bwMode="auto">
          <a:xfrm>
            <a:off x="1403350" y="1412875"/>
            <a:ext cx="5646738" cy="4635500"/>
            <a:chOff x="884" y="890"/>
            <a:chExt cx="3557" cy="2920"/>
          </a:xfrm>
        </p:grpSpPr>
        <p:grpSp>
          <p:nvGrpSpPr>
            <p:cNvPr id="76820" name="Group 20"/>
            <p:cNvGrpSpPr>
              <a:grpSpLocks/>
            </p:cNvGrpSpPr>
            <p:nvPr/>
          </p:nvGrpSpPr>
          <p:grpSpPr bwMode="auto">
            <a:xfrm>
              <a:off x="884" y="890"/>
              <a:ext cx="3557" cy="2920"/>
              <a:chOff x="884" y="890"/>
              <a:chExt cx="3557" cy="2920"/>
            </a:xfrm>
          </p:grpSpPr>
          <p:graphicFrame>
            <p:nvGraphicFramePr>
              <p:cNvPr id="76815" name="Object 15"/>
              <p:cNvGraphicFramePr>
                <a:graphicFrameLocks noChangeAspect="1"/>
              </p:cNvGraphicFramePr>
              <p:nvPr/>
            </p:nvGraphicFramePr>
            <p:xfrm>
              <a:off x="884" y="890"/>
              <a:ext cx="3557" cy="2920"/>
            </p:xfrm>
            <a:graphic>
              <a:graphicData uri="http://schemas.openxmlformats.org/presentationml/2006/ole">
                <p:oleObj spid="_x0000_s76815" name="Paint Shop Pro Image" r:id="rId4" imgW="8068293" imgH="6624390" progId="PaintShopPro">
                  <p:embed/>
                </p:oleObj>
              </a:graphicData>
            </a:graphic>
          </p:graphicFrame>
          <p:sp>
            <p:nvSpPr>
              <p:cNvPr id="76807" name="Text Box 7"/>
              <p:cNvSpPr txBox="1">
                <a:spLocks noChangeArrowheads="1"/>
              </p:cNvSpPr>
              <p:nvPr/>
            </p:nvSpPr>
            <p:spPr bwMode="auto">
              <a:xfrm>
                <a:off x="1927" y="2296"/>
                <a:ext cx="1762" cy="23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/>
                  <a:t>Liste des lignes expédiées</a:t>
                </a:r>
              </a:p>
            </p:txBody>
          </p:sp>
        </p:grpSp>
        <p:sp>
          <p:nvSpPr>
            <p:cNvPr id="76808" name="AutoShape 8"/>
            <p:cNvSpPr>
              <a:spLocks noChangeArrowheads="1"/>
            </p:cNvSpPr>
            <p:nvPr/>
          </p:nvSpPr>
          <p:spPr bwMode="auto">
            <a:xfrm>
              <a:off x="1383" y="2568"/>
              <a:ext cx="1152" cy="480"/>
            </a:xfrm>
            <a:prstGeom prst="wedgeRoundRectCallout">
              <a:avLst>
                <a:gd name="adj1" fmla="val -63977"/>
                <a:gd name="adj2" fmla="val -174583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/>
                <a:t>Cliquer sur Lignes</a:t>
              </a:r>
            </a:p>
          </p:txBody>
        </p:sp>
      </p:grpSp>
      <p:grpSp>
        <p:nvGrpSpPr>
          <p:cNvPr id="76822" name="Group 22"/>
          <p:cNvGrpSpPr>
            <a:grpSpLocks/>
          </p:cNvGrpSpPr>
          <p:nvPr/>
        </p:nvGrpSpPr>
        <p:grpSpPr bwMode="auto">
          <a:xfrm>
            <a:off x="2484438" y="1412875"/>
            <a:ext cx="5632450" cy="4624388"/>
            <a:chOff x="1565" y="890"/>
            <a:chExt cx="3548" cy="2913"/>
          </a:xfrm>
        </p:grpSpPr>
        <p:graphicFrame>
          <p:nvGraphicFramePr>
            <p:cNvPr id="76817" name="Object 17"/>
            <p:cNvGraphicFramePr>
              <a:graphicFrameLocks noChangeAspect="1"/>
            </p:cNvGraphicFramePr>
            <p:nvPr/>
          </p:nvGraphicFramePr>
          <p:xfrm>
            <a:off x="1565" y="890"/>
            <a:ext cx="3548" cy="2913"/>
          </p:xfrm>
          <a:graphic>
            <a:graphicData uri="http://schemas.openxmlformats.org/presentationml/2006/ole">
              <p:oleObj spid="_x0000_s76817" name="Paint Shop Pro Image" r:id="rId5" imgW="8068293" imgH="6624390" progId="PaintShopPro">
                <p:embed/>
              </p:oleObj>
            </a:graphicData>
          </a:graphic>
        </p:graphicFrame>
        <p:sp>
          <p:nvSpPr>
            <p:cNvPr id="76811" name="AutoShape 11"/>
            <p:cNvSpPr>
              <a:spLocks noChangeArrowheads="1"/>
            </p:cNvSpPr>
            <p:nvPr/>
          </p:nvSpPr>
          <p:spPr bwMode="auto">
            <a:xfrm>
              <a:off x="3198" y="3022"/>
              <a:ext cx="1872" cy="432"/>
            </a:xfrm>
            <a:prstGeom prst="wedgeRoundRectCallout">
              <a:avLst>
                <a:gd name="adj1" fmla="val -63194"/>
                <a:gd name="adj2" fmla="val -141204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fr-FR"/>
                <a:t>Saisie de la quantité retournée par le client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2440-D1C2-42DC-8882-FE8286A5306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5C9A-E94E-49B7-9846-7009A8C7BF8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619250" y="1773238"/>
          <a:ext cx="5675313" cy="4660900"/>
        </p:xfrm>
        <a:graphic>
          <a:graphicData uri="http://schemas.openxmlformats.org/presentationml/2006/ole">
            <p:oleObj spid="_x0000_s68617" name="Paint Shop Pro Image" r:id="rId3" imgW="8068293" imgH="6624390" progId="PaintShopPro">
              <p:embed/>
            </p:oleObj>
          </a:graphicData>
        </a:graphic>
      </p:graphicFrame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/>
              <a:t>La gestion des incidents clients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8207375" cy="439738"/>
          </a:xfrm>
        </p:spPr>
        <p:txBody>
          <a:bodyPr/>
          <a:lstStyle/>
          <a:p>
            <a:r>
              <a:rPr lang="fr-FR" sz="2000"/>
              <a:t>Commande soldée même si non livrée complètement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468313" y="3933825"/>
            <a:ext cx="1676400" cy="762000"/>
          </a:xfrm>
          <a:prstGeom prst="wedgeRoundRectCallout">
            <a:avLst>
              <a:gd name="adj1" fmla="val 23958"/>
              <a:gd name="adj2" fmla="val -11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Cocher la case Solde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490F-B0B5-4DD2-B85C-2861E180B7E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3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4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4DDE9-516F-461D-BA0C-3E4BFFF52882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 sz="4000"/>
              <a:t>Les statistiques de vente par article</a:t>
            </a:r>
          </a:p>
        </p:txBody>
      </p: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323850" y="1341438"/>
            <a:ext cx="5632450" cy="4624387"/>
            <a:chOff x="204" y="845"/>
            <a:chExt cx="3548" cy="2913"/>
          </a:xfrm>
        </p:grpSpPr>
        <p:graphicFrame>
          <p:nvGraphicFramePr>
            <p:cNvPr id="77834" name="Object 10"/>
            <p:cNvGraphicFramePr>
              <a:graphicFrameLocks noChangeAspect="1"/>
            </p:cNvGraphicFramePr>
            <p:nvPr/>
          </p:nvGraphicFramePr>
          <p:xfrm>
            <a:off x="204" y="845"/>
            <a:ext cx="3548" cy="2913"/>
          </p:xfrm>
          <a:graphic>
            <a:graphicData uri="http://schemas.openxmlformats.org/presentationml/2006/ole">
              <p:oleObj spid="_x0000_s77834" name="Paint Shop Pro Image" r:id="rId3" imgW="8068293" imgH="6624390" progId="PaintShopPro">
                <p:embed/>
              </p:oleObj>
            </a:graphicData>
          </a:graphic>
        </p:graphicFrame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975" y="1616"/>
              <a:ext cx="1720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Commandes enregistrées</a:t>
              </a:r>
            </a:p>
          </p:txBody>
        </p:sp>
      </p:grp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1476375" y="1341438"/>
            <a:ext cx="5646738" cy="4635500"/>
            <a:chOff x="930" y="845"/>
            <a:chExt cx="3557" cy="2920"/>
          </a:xfrm>
        </p:grpSpPr>
        <p:graphicFrame>
          <p:nvGraphicFramePr>
            <p:cNvPr id="77830" name="Object 6"/>
            <p:cNvGraphicFramePr>
              <a:graphicFrameLocks noChangeAspect="1"/>
            </p:cNvGraphicFramePr>
            <p:nvPr/>
          </p:nvGraphicFramePr>
          <p:xfrm>
            <a:off x="930" y="845"/>
            <a:ext cx="3557" cy="2920"/>
          </p:xfrm>
          <a:graphic>
            <a:graphicData uri="http://schemas.openxmlformats.org/presentationml/2006/ole">
              <p:oleObj spid="_x0000_s77830" name="Paint Shop Pro Image" r:id="rId4" imgW="8068293" imgH="6624390" progId="PaintShopPro">
                <p:embed/>
              </p:oleObj>
            </a:graphicData>
          </a:graphic>
        </p:graphicFrame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1519" y="1661"/>
              <a:ext cx="1439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Livraisons effectuées</a:t>
              </a:r>
            </a:p>
          </p:txBody>
        </p:sp>
      </p:grpSp>
      <p:grpSp>
        <p:nvGrpSpPr>
          <p:cNvPr id="77841" name="Group 17"/>
          <p:cNvGrpSpPr>
            <a:grpSpLocks/>
          </p:cNvGrpSpPr>
          <p:nvPr/>
        </p:nvGrpSpPr>
        <p:grpSpPr bwMode="auto">
          <a:xfrm>
            <a:off x="2268538" y="1341438"/>
            <a:ext cx="5646737" cy="4635500"/>
            <a:chOff x="1429" y="845"/>
            <a:chExt cx="3557" cy="2920"/>
          </a:xfrm>
        </p:grpSpPr>
        <p:graphicFrame>
          <p:nvGraphicFramePr>
            <p:cNvPr id="77832" name="Object 8"/>
            <p:cNvGraphicFramePr>
              <a:graphicFrameLocks noChangeAspect="1"/>
            </p:cNvGraphicFramePr>
            <p:nvPr/>
          </p:nvGraphicFramePr>
          <p:xfrm>
            <a:off x="1429" y="845"/>
            <a:ext cx="3557" cy="2920"/>
          </p:xfrm>
          <a:graphic>
            <a:graphicData uri="http://schemas.openxmlformats.org/presentationml/2006/ole">
              <p:oleObj spid="_x0000_s77832" name="Paint Shop Pro Image" r:id="rId5" imgW="8068293" imgH="6624390" progId="PaintShopPro">
                <p:embed/>
              </p:oleObj>
            </a:graphicData>
          </a:graphic>
        </p:graphicFrame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2232" y="1670"/>
              <a:ext cx="1246" cy="23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Retards constatés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DD5-0C7C-43FC-B76C-FCB8A1AD082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478D-D7E8-4EDD-B408-E46E68CC23CC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1550" cy="1143000"/>
          </a:xfrm>
        </p:spPr>
        <p:txBody>
          <a:bodyPr/>
          <a:lstStyle/>
          <a:p>
            <a:r>
              <a:rPr lang="fr-FR" sz="4000"/>
              <a:t>Les statistiques de vente par client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ph idx="1"/>
          </p:nvPr>
        </p:nvGraphicFramePr>
        <p:xfrm>
          <a:off x="1547813" y="1484313"/>
          <a:ext cx="5657850" cy="4645025"/>
        </p:xfrm>
        <a:graphic>
          <a:graphicData uri="http://schemas.openxmlformats.org/presentationml/2006/ole">
            <p:oleObj spid="_x0000_s105476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7581-1210-4FF8-843A-99B8C5938D6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D853-C3AA-46E5-87CC-14D5817B6461}" type="slidenum">
              <a:rPr lang="en-US"/>
              <a:pPr/>
              <a:t>24</a:t>
            </a:fld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Chiffre d’affaires réalisé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idx="1"/>
          </p:nvPr>
        </p:nvGraphicFramePr>
        <p:xfrm>
          <a:off x="1908175" y="1341438"/>
          <a:ext cx="5657850" cy="4645025"/>
        </p:xfrm>
        <a:graphic>
          <a:graphicData uri="http://schemas.openxmlformats.org/presentationml/2006/ole">
            <p:oleObj spid="_x0000_s103428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D4E7-BB64-43C8-8595-DF1E0FDFE82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AD2E-4825-4559-BEC4-B077683B138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66573" name="Object 13"/>
          <p:cNvGraphicFramePr>
            <a:graphicFrameLocks noChangeAspect="1"/>
          </p:cNvGraphicFramePr>
          <p:nvPr>
            <p:ph idx="1"/>
          </p:nvPr>
        </p:nvGraphicFramePr>
        <p:xfrm>
          <a:off x="539750" y="1484313"/>
          <a:ext cx="5657850" cy="4645025"/>
        </p:xfrm>
        <a:graphic>
          <a:graphicData uri="http://schemas.openxmlformats.org/presentationml/2006/ole">
            <p:oleObj spid="_x0000_s66573" name="Paint Shop Pro Image" r:id="rId3" imgW="8068293" imgH="6624390" progId="PaintShopPro">
              <p:embed/>
            </p:oleObj>
          </a:graphicData>
        </a:graphic>
      </p:graphicFrame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gestion des clients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5943600" y="3505200"/>
            <a:ext cx="2209800" cy="914400"/>
          </a:xfrm>
          <a:prstGeom prst="wedgeRoundRectCallout">
            <a:avLst>
              <a:gd name="adj1" fmla="val -166306"/>
              <a:gd name="adj2" fmla="val -621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Informations</a:t>
            </a:r>
          </a:p>
          <a:p>
            <a:pPr algn="ctr"/>
            <a:r>
              <a:rPr lang="fr-FR" sz="2000">
                <a:latin typeface="Arial" charset="0"/>
              </a:rPr>
              <a:t>complémentaires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334000" y="5334000"/>
            <a:ext cx="1371600" cy="914400"/>
          </a:xfrm>
          <a:prstGeom prst="wedgeRoundRectCallout">
            <a:avLst>
              <a:gd name="adj1" fmla="val -219907"/>
              <a:gd name="adj2" fmla="val -2138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Délai de </a:t>
            </a:r>
          </a:p>
          <a:p>
            <a:pPr algn="ctr"/>
            <a:r>
              <a:rPr lang="fr-FR" sz="2000">
                <a:latin typeface="Arial" charset="0"/>
              </a:rPr>
              <a:t>transport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7010400" y="1219200"/>
            <a:ext cx="1600200" cy="762000"/>
          </a:xfrm>
          <a:prstGeom prst="wedgeRoundRectCallout">
            <a:avLst>
              <a:gd name="adj1" fmla="val -245042"/>
              <a:gd name="adj2" fmla="val 25833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Relation</a:t>
            </a:r>
          </a:p>
          <a:p>
            <a:pPr algn="ctr"/>
            <a:r>
              <a:rPr lang="fr-FR" sz="2000">
                <a:latin typeface="Arial" charset="0"/>
              </a:rPr>
              <a:t>EDI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685800" y="5562600"/>
            <a:ext cx="1828800" cy="914400"/>
          </a:xfrm>
          <a:prstGeom prst="wedgeRoundRectCallout">
            <a:avLst>
              <a:gd name="adj1" fmla="val 58074"/>
              <a:gd name="adj2" fmla="val -1225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000">
                <a:latin typeface="Arial" charset="0"/>
              </a:rPr>
              <a:t>Informations financières</a:t>
            </a:r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6172200" y="2209800"/>
            <a:ext cx="2667000" cy="914400"/>
          </a:xfrm>
          <a:prstGeom prst="wedgeRoundRectCallout">
            <a:avLst>
              <a:gd name="adj1" fmla="val -136903"/>
              <a:gd name="adj2" fmla="val -53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latin typeface="Arial" charset="0"/>
              </a:rPr>
              <a:t>Catégorie</a:t>
            </a:r>
          </a:p>
          <a:p>
            <a:pPr algn="ctr">
              <a:buFontTx/>
              <a:buChar char="-"/>
            </a:pPr>
            <a:r>
              <a:rPr lang="fr-FR" sz="2000">
                <a:latin typeface="Arial" charset="0"/>
              </a:rPr>
              <a:t> pour statistiques</a:t>
            </a:r>
          </a:p>
          <a:p>
            <a:pPr algn="ctr">
              <a:buFontTx/>
              <a:buChar char="-"/>
            </a:pPr>
            <a:r>
              <a:rPr lang="fr-FR" sz="2000">
                <a:latin typeface="Arial" charset="0"/>
              </a:rPr>
              <a:t> pour comptabilité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104-D55A-4718-ADA2-B083F2EB90D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69EA-79DE-41E9-963B-E0363888FE68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prévisions de vente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268538" y="1412875"/>
          <a:ext cx="5675312" cy="4660900"/>
        </p:xfrm>
        <a:graphic>
          <a:graphicData uri="http://schemas.openxmlformats.org/presentationml/2006/ole">
            <p:oleObj spid="_x0000_s79876" name="Paint Shop Pro Image" r:id="rId3" imgW="8068293" imgH="6624390" progId="PaintShopPro">
              <p:embed/>
            </p:oleObj>
          </a:graphicData>
        </a:graphic>
      </p:graphicFrame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787900" y="2420938"/>
            <a:ext cx="379412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Définition des périodes de prévision</a:t>
            </a:r>
            <a:br>
              <a:rPr lang="fr-FR"/>
            </a:br>
            <a:r>
              <a:rPr lang="fr-FR"/>
              <a:t>(généralement la semaine)</a:t>
            </a: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84213" y="4076700"/>
            <a:ext cx="2592387" cy="838200"/>
          </a:xfrm>
          <a:prstGeom prst="wedgeRoundRectCallout">
            <a:avLst>
              <a:gd name="adj1" fmla="val 28199"/>
              <a:gd name="adj2" fmla="val -242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Pour ajouter une date </a:t>
            </a:r>
          </a:p>
          <a:p>
            <a:pPr algn="ctr"/>
            <a:r>
              <a:rPr lang="fr-FR" b="1">
                <a:latin typeface="Arial" charset="0"/>
              </a:rPr>
              <a:t>dans la liste</a:t>
            </a:r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27538" y="3357563"/>
            <a:ext cx="3794125" cy="2430462"/>
            <a:chOff x="2562" y="1797"/>
            <a:chExt cx="2617" cy="1849"/>
          </a:xfrm>
        </p:grpSpPr>
        <p:graphicFrame>
          <p:nvGraphicFramePr>
            <p:cNvPr id="79880" name="Object 8"/>
            <p:cNvGraphicFramePr>
              <a:graphicFrameLocks noChangeAspect="1"/>
            </p:cNvGraphicFramePr>
            <p:nvPr/>
          </p:nvGraphicFramePr>
          <p:xfrm>
            <a:off x="2562" y="1797"/>
            <a:ext cx="2022" cy="1807"/>
          </p:xfrm>
          <a:graphic>
            <a:graphicData uri="http://schemas.openxmlformats.org/presentationml/2006/ole">
              <p:oleObj spid="_x0000_s79880" name="Paint Shop Pro Image" r:id="rId4" imgW="3209756" imgH="2868293" progId="PaintShopPro">
                <p:embed/>
              </p:oleObj>
            </a:graphicData>
          </a:graphic>
        </p:graphicFrame>
        <p:sp>
          <p:nvSpPr>
            <p:cNvPr id="79882" name="AutoShape 10"/>
            <p:cNvSpPr>
              <a:spLocks noChangeArrowheads="1"/>
            </p:cNvSpPr>
            <p:nvPr/>
          </p:nvSpPr>
          <p:spPr bwMode="auto">
            <a:xfrm>
              <a:off x="3787" y="3022"/>
              <a:ext cx="1392" cy="624"/>
            </a:xfrm>
            <a:prstGeom prst="wedgeRoundRectCallout">
              <a:avLst>
                <a:gd name="adj1" fmla="val -72269"/>
                <a:gd name="adj2" fmla="val -6794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b="1">
                  <a:latin typeface="Arial" charset="0"/>
                </a:rPr>
                <a:t>Cliquer sur la date</a:t>
              </a:r>
            </a:p>
            <a:p>
              <a:pPr algn="ctr"/>
              <a:r>
                <a:rPr lang="fr-FR" b="1">
                  <a:latin typeface="Arial" charset="0"/>
                </a:rPr>
                <a:t>sur le calendrier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A22E-55D8-4A1F-BC92-7253D6DF7A1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599F-3D7E-48D2-955C-C3C51D0496AF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>
            <p:ph idx="1"/>
          </p:nvPr>
        </p:nvGraphicFramePr>
        <p:xfrm>
          <a:off x="1403350" y="1268413"/>
          <a:ext cx="5940425" cy="4779962"/>
        </p:xfrm>
        <a:graphic>
          <a:graphicData uri="http://schemas.openxmlformats.org/presentationml/2006/ole">
            <p:oleObj spid="_x0000_s81928" name="Paint Shop Pro Image" r:id="rId3" imgW="7990244" imgH="6429268" progId="PaintShopPro">
              <p:embed/>
            </p:oleObj>
          </a:graphicData>
        </a:graphic>
      </p:graphicFrame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Saisie des prévisions par article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948488" y="2205038"/>
            <a:ext cx="1943100" cy="1079500"/>
          </a:xfrm>
          <a:prstGeom prst="wedgeRoundRectCallout">
            <a:avLst>
              <a:gd name="adj1" fmla="val -112583"/>
              <a:gd name="adj2" fmla="val -98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Entrée des prévisions par période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179388" y="3068638"/>
            <a:ext cx="1512887" cy="865187"/>
          </a:xfrm>
          <a:prstGeom prst="wedgeRoundRectCallout">
            <a:avLst>
              <a:gd name="adj1" fmla="val 54199"/>
              <a:gd name="adj2" fmla="val -62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Accès au module de prévision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179388" y="5445125"/>
            <a:ext cx="2447925" cy="1079500"/>
          </a:xfrm>
          <a:prstGeom prst="wedgeRoundRectCallout">
            <a:avLst>
              <a:gd name="adj1" fmla="val 27366"/>
              <a:gd name="adj2" fmla="val -82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/>
              <a:t>Les modes d’imputation des commandes aux prévisions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CBB5-C228-4A33-9B4F-8A51E2DB14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3E62D-34E3-4020-8D6A-49554302AF66}" type="slidenum">
              <a:rPr lang="en-US"/>
              <a:pPr/>
              <a:t>6</a:t>
            </a:fld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31188" cy="1143000"/>
          </a:xfrm>
        </p:spPr>
        <p:txBody>
          <a:bodyPr/>
          <a:lstStyle/>
          <a:p>
            <a:r>
              <a:rPr lang="fr-FR" sz="4000"/>
              <a:t>Les modes d’imputation des commandes aux prévisions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835150" y="22050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Période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35150" y="5876925"/>
            <a:ext cx="83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Amont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443663" y="6021388"/>
            <a:ext cx="608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Aval</a:t>
            </a: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2771775" y="1412875"/>
          <a:ext cx="4725988" cy="2198688"/>
        </p:xfrm>
        <a:graphic>
          <a:graphicData uri="http://schemas.openxmlformats.org/presentationml/2006/ole">
            <p:oleObj spid="_x0000_s110602" name="Paint Shop Pro Image" r:id="rId3" imgW="6751220" imgH="3141463" progId="PaintShopPro">
              <p:embed/>
            </p:oleObj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34925" y="3716338"/>
          <a:ext cx="4725988" cy="2198687"/>
        </p:xfrm>
        <a:graphic>
          <a:graphicData uri="http://schemas.openxmlformats.org/presentationml/2006/ole">
            <p:oleObj spid="_x0000_s110603" name="Paint Shop Pro Image" r:id="rId4" imgW="6751220" imgH="3141463" progId="PaintShopPro">
              <p:embed/>
            </p:oleObj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4418013" y="3716338"/>
          <a:ext cx="4725987" cy="2198687"/>
        </p:xfrm>
        <a:graphic>
          <a:graphicData uri="http://schemas.openxmlformats.org/presentationml/2006/ole">
            <p:oleObj spid="_x0000_s110604" name="Paint Shop Pro Image" r:id="rId5" imgW="6751220" imgH="3141463" progId="PaintShopPro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9DEF-2F87-4ACC-9194-2680EABCE88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CA3-8FAE-4699-A8E2-540AF6EFD6A5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Tableau des prévisions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ph idx="1"/>
          </p:nvPr>
        </p:nvGraphicFramePr>
        <p:xfrm>
          <a:off x="1908175" y="1484313"/>
          <a:ext cx="5657850" cy="4645025"/>
        </p:xfrm>
        <a:graphic>
          <a:graphicData uri="http://schemas.openxmlformats.org/presentationml/2006/ole">
            <p:oleObj spid="_x0000_s83972" name="Paint Shop Pro Image" r:id="rId3" imgW="8068293" imgH="6624390" progId="PaintShopPro">
              <p:embed/>
            </p:oleObj>
          </a:graphicData>
        </a:graphic>
      </p:graphicFrame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629400" y="1981200"/>
            <a:ext cx="2362200" cy="990600"/>
          </a:xfrm>
          <a:prstGeom prst="wedgeRoundRectCallout">
            <a:avLst>
              <a:gd name="adj1" fmla="val -77421"/>
              <a:gd name="adj2" fmla="val 15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>
                <a:latin typeface="Arial" charset="0"/>
              </a:rPr>
              <a:t>Cliquer sur une ligne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pour obtenir </a:t>
            </a:r>
            <a:br>
              <a:rPr lang="fr-FR" b="1">
                <a:latin typeface="Arial" charset="0"/>
              </a:rPr>
            </a:br>
            <a:r>
              <a:rPr lang="fr-FR" b="1">
                <a:latin typeface="Arial" charset="0"/>
              </a:rPr>
              <a:t>le graphique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3539-197D-4F62-AFFE-66E56AE1016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8648-B3D3-4155-9B42-781E6E49FAE0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devis et les offres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Détermination du coût de revient</a:t>
            </a:r>
            <a:br>
              <a:rPr lang="fr-FR" sz="2800"/>
            </a:br>
            <a:r>
              <a:rPr lang="fr-FR" sz="2800"/>
              <a:t>et du prix de vente d’une demande client</a:t>
            </a:r>
          </a:p>
          <a:p>
            <a:r>
              <a:rPr lang="fr-FR" sz="2800"/>
              <a:t>Configuration du produit à la demande du client</a:t>
            </a:r>
          </a:p>
          <a:p>
            <a:r>
              <a:rPr lang="fr-FR" sz="2800"/>
              <a:t>Offre commerciale : « commande fictive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C881-1A82-41DF-A1F9-EBF0E3AAD87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F897-6CE8-4696-AF70-990B42024407}" type="slidenum">
              <a:rPr lang="en-US"/>
              <a:pPr/>
              <a:t>9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fr-FR"/>
              <a:t>Les commandes clients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fr-FR" sz="2800">
                <a:solidFill>
                  <a:srgbClr val="339933"/>
                </a:solidFill>
              </a:rPr>
              <a:t>Deux types de commande</a:t>
            </a:r>
            <a:r>
              <a:rPr lang="fr-FR" sz="2800">
                <a:solidFill>
                  <a:srgbClr val="33CC33"/>
                </a:solidFill>
              </a:rPr>
              <a:t> :</a:t>
            </a:r>
          </a:p>
          <a:p>
            <a:pPr lvl="1"/>
            <a:r>
              <a:rPr lang="fr-FR" sz="2400"/>
              <a:t>commande </a:t>
            </a:r>
            <a:r>
              <a:rPr lang="fr-FR" sz="2400">
                <a:solidFill>
                  <a:srgbClr val="339933"/>
                </a:solidFill>
              </a:rPr>
              <a:t>fermée</a:t>
            </a:r>
          </a:p>
          <a:p>
            <a:pPr lvl="2"/>
            <a:r>
              <a:rPr lang="fr-FR" sz="2000"/>
              <a:t>commande ponctuelle</a:t>
            </a:r>
          </a:p>
          <a:p>
            <a:pPr lvl="2"/>
            <a:r>
              <a:rPr lang="fr-FR" sz="2000"/>
              <a:t>soldée quand tout est livré</a:t>
            </a:r>
          </a:p>
          <a:p>
            <a:pPr lvl="1"/>
            <a:r>
              <a:rPr lang="fr-FR" sz="2400"/>
              <a:t>commande </a:t>
            </a:r>
            <a:r>
              <a:rPr lang="fr-FR" sz="2400">
                <a:solidFill>
                  <a:srgbClr val="339933"/>
                </a:solidFill>
              </a:rPr>
              <a:t>ouverte</a:t>
            </a:r>
          </a:p>
          <a:p>
            <a:pPr lvl="2"/>
            <a:r>
              <a:rPr lang="fr-FR" sz="2000"/>
              <a:t>convention de fourniture d’articles pour une période définie dans des conditions déterminées</a:t>
            </a:r>
            <a:br>
              <a:rPr lang="fr-FR" sz="2000"/>
            </a:br>
            <a:r>
              <a:rPr lang="fr-FR" sz="2000"/>
              <a:t>(prévision de volume, prix, …)</a:t>
            </a:r>
          </a:p>
          <a:p>
            <a:pPr lvl="2"/>
            <a:r>
              <a:rPr lang="fr-FR" sz="2000"/>
              <a:t>appels de livraison</a:t>
            </a:r>
          </a:p>
          <a:p>
            <a:pPr lvl="2"/>
            <a:endParaRPr lang="fr-FR" sz="2000"/>
          </a:p>
          <a:p>
            <a:r>
              <a:rPr lang="fr-FR" sz="2800"/>
              <a:t>Cas particulier étudié ultérieurement : </a:t>
            </a:r>
            <a:br>
              <a:rPr lang="fr-FR" sz="2800"/>
            </a:br>
            <a:r>
              <a:rPr lang="fr-FR" sz="2800"/>
              <a:t>les </a:t>
            </a:r>
            <a:r>
              <a:rPr lang="fr-FR" sz="2800">
                <a:solidFill>
                  <a:srgbClr val="339933"/>
                </a:solidFill>
              </a:rPr>
              <a:t>affaires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2293</TotalTime>
  <Words>651</Words>
  <Application>Microsoft Office PowerPoint</Application>
  <PresentationFormat>Affichage à l'écran (4:3)</PresentationFormat>
  <Paragraphs>196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Achats</vt:lpstr>
      <vt:lpstr>Paint Shop Pro Image</vt:lpstr>
      <vt:lpstr>Prelude 7 ERP</vt:lpstr>
      <vt:lpstr>La gestion des clients</vt:lpstr>
      <vt:lpstr>La gestion des clients</vt:lpstr>
      <vt:lpstr>Les prévisions de vente</vt:lpstr>
      <vt:lpstr>Saisie des prévisions par article</vt:lpstr>
      <vt:lpstr>Les modes d’imputation des commandes aux prévisions</vt:lpstr>
      <vt:lpstr>Tableau des prévisions</vt:lpstr>
      <vt:lpstr>Les devis et les offres</vt:lpstr>
      <vt:lpstr>Les commandes clients</vt:lpstr>
      <vt:lpstr>Les commandes clients</vt:lpstr>
      <vt:lpstr>La commande ouverte</vt:lpstr>
      <vt:lpstr>La ligne de commande ouverte</vt:lpstr>
      <vt:lpstr>Le chiffre d’affaires prévisionnel</vt:lpstr>
      <vt:lpstr>La notion de Disponible à la Vente</vt:lpstr>
      <vt:lpstr>Le Disponible à la Vente</vt:lpstr>
      <vt:lpstr>Le Disponible à la Vente</vt:lpstr>
      <vt:lpstr>Les options de livraison</vt:lpstr>
      <vt:lpstr>L’analyse des manquants</vt:lpstr>
      <vt:lpstr>L’expédition automatique</vt:lpstr>
      <vt:lpstr>La gestion des retours clients</vt:lpstr>
      <vt:lpstr>La gestion des incidents clients</vt:lpstr>
      <vt:lpstr>Les statistiques de vente par article</vt:lpstr>
      <vt:lpstr>Les statistiques de vente par client</vt:lpstr>
      <vt:lpstr>Chiffre d’affaires réalisé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Gérard Baglin</dc:creator>
  <cp:lastModifiedBy>GERARD</cp:lastModifiedBy>
  <cp:revision>116</cp:revision>
  <cp:lastPrinted>1998-04-23T12:49:58Z</cp:lastPrinted>
  <dcterms:created xsi:type="dcterms:W3CDTF">1998-05-11T18:11:41Z</dcterms:created>
  <dcterms:modified xsi:type="dcterms:W3CDTF">2015-11-22T09:52:17Z</dcterms:modified>
</cp:coreProperties>
</file>