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95" r:id="rId2"/>
    <p:sldId id="296" r:id="rId3"/>
    <p:sldId id="298" r:id="rId4"/>
    <p:sldId id="299" r:id="rId5"/>
    <p:sldId id="326" r:id="rId6"/>
    <p:sldId id="300" r:id="rId7"/>
    <p:sldId id="301" r:id="rId8"/>
    <p:sldId id="309" r:id="rId9"/>
    <p:sldId id="302" r:id="rId10"/>
    <p:sldId id="310" r:id="rId11"/>
    <p:sldId id="303" r:id="rId12"/>
    <p:sldId id="289" r:id="rId13"/>
    <p:sldId id="304" r:id="rId14"/>
    <p:sldId id="311" r:id="rId15"/>
    <p:sldId id="312" r:id="rId16"/>
    <p:sldId id="290" r:id="rId17"/>
    <p:sldId id="291" r:id="rId18"/>
    <p:sldId id="292" r:id="rId19"/>
    <p:sldId id="305" r:id="rId20"/>
    <p:sldId id="306" r:id="rId21"/>
    <p:sldId id="327" r:id="rId22"/>
    <p:sldId id="308" r:id="rId23"/>
    <p:sldId id="320" r:id="rId24"/>
    <p:sldId id="323" r:id="rId25"/>
    <p:sldId id="324" r:id="rId26"/>
    <p:sldId id="313" r:id="rId27"/>
    <p:sldId id="314" r:id="rId28"/>
    <p:sldId id="315" r:id="rId29"/>
    <p:sldId id="318" r:id="rId30"/>
    <p:sldId id="316" r:id="rId31"/>
    <p:sldId id="317" r:id="rId32"/>
    <p:sldId id="319" r:id="rId33"/>
    <p:sldId id="321" r:id="rId34"/>
    <p:sldId id="322" r:id="rId35"/>
    <p:sldId id="325" r:id="rId3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66CC"/>
    <a:srgbClr val="66FFFF"/>
    <a:srgbClr val="00FF00"/>
    <a:srgbClr val="000099"/>
    <a:srgbClr val="0099FF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21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C2CD0CF-7E35-4CA9-B489-5E229C4FBBE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9D44E735-5C51-4BAF-85EC-06DD3587306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21AC8-62CB-4E2C-8C61-7C8F59C955A6}" type="slidenum">
              <a:rPr lang="fr-FR"/>
              <a:pPr/>
              <a:t>1</a:t>
            </a:fld>
            <a:endParaRPr lang="fr-FR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5E9F5-ED0E-4E30-8E21-58C5604EE03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C3541-2967-428B-AF56-D54EF98BBA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F515B-D597-40B4-8144-E4ED0CBCE2E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8EC6C-A345-4891-AD94-FE6377DFFE4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9875" y="152400"/>
            <a:ext cx="2128838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238875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77873-64A8-47D5-8209-8EBAD19FC7F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F509B-0E25-4E96-9F15-4CC8D5408FC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082012-4767-4298-B4F7-E0365943CAF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5CA4-EFC0-44FD-BF59-F18EC177D52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3D27-E44B-47FD-9D59-EDAC2F03B62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2B648-DEB7-4F85-80EC-0EB5935E422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F32F4-AD12-4998-9857-1DB6A720F50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40CFD-3E83-4B65-9160-E512A84903C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FEB2B-0AE0-4AC1-97AB-89F8CB22E98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2221C-D81C-4C64-9DF2-65A9C0A378F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916D8-3697-42AA-88B6-77562FE17DD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E9D0-7255-472F-8193-9306398B675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E216C-1C78-4459-ACC7-C18B98EEA55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9DD0A-986F-49C6-905B-5B7CBBF5010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E620F-402D-4CA1-B02A-D2B6FA14B56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82CC9-FC0C-4D01-BD8C-C3F2A2BF11C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ECB7F-718C-4D49-835F-0B5C9AECC78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B4713-DF91-491B-9C61-7C91985E0BA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177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F4DE416-470B-4205-BEED-E3FB805A447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177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04A8CF-436A-40BF-A047-F4E8322839F7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AC71-CE50-49F1-88E1-673A27C5A1B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EEE-D333-4BED-9BB3-650DA08FE38E}" type="slidenum">
              <a:rPr lang="en-US"/>
              <a:pPr/>
              <a:t>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Detailed Scheduling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6E30-94A6-4BEA-8CA9-E9EF0BBC849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8BF-45C7-4CE9-A1C5-7C102E9B17A7}" type="slidenum">
              <a:rPr lang="en-US"/>
              <a:pPr/>
              <a:t>10</a:t>
            </a:fld>
            <a:endParaRPr lang="en-US"/>
          </a:p>
        </p:txBody>
      </p:sp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Procédure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Création du planning des machines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à partir du calendrier propre à chaque machine</a:t>
            </a:r>
          </a:p>
          <a:p>
            <a:pPr>
              <a:lnSpc>
                <a:spcPct val="90000"/>
              </a:lnSpc>
            </a:pPr>
            <a:r>
              <a:rPr lang="fr-FR" sz="2800"/>
              <a:t>Tri des OF selon le critère choisi</a:t>
            </a:r>
          </a:p>
          <a:p>
            <a:pPr>
              <a:lnSpc>
                <a:spcPct val="90000"/>
              </a:lnSpc>
            </a:pPr>
            <a:r>
              <a:rPr lang="fr-FR" sz="2800"/>
              <a:t>Placement des OF au plus tard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part de la dernière opération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décale la date de fin du temps de transfert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recherche la dernière plage libre d’une durée supérieure ou égale à la durée de l’opération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passe à l’opération précédente</a:t>
            </a:r>
          </a:p>
          <a:p>
            <a:pPr>
              <a:lnSpc>
                <a:spcPct val="90000"/>
              </a:lnSpc>
            </a:pPr>
            <a:r>
              <a:rPr lang="fr-FR" sz="2800"/>
              <a:t>En cas d’échec, on tente un ordonnancement au plus tôt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13D1-D9EE-4E63-B1E2-81DB602335A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B91-07DF-450C-B72F-0256008C91C9}" type="slidenum">
              <a:rPr lang="en-US"/>
              <a:pPr/>
              <a:t>11</a:t>
            </a:fld>
            <a:endParaRPr lang="en-US"/>
          </a:p>
        </p:txBody>
      </p:sp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L’ordre de chargement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fr-FR" sz="2800"/>
              <a:t>Numéro d'OF</a:t>
            </a:r>
          </a:p>
          <a:p>
            <a:r>
              <a:rPr lang="fr-FR" sz="2800"/>
              <a:t>Date de lancement</a:t>
            </a:r>
          </a:p>
          <a:p>
            <a:r>
              <a:rPr lang="fr-FR" sz="2800"/>
              <a:t>Date de besoin</a:t>
            </a:r>
          </a:p>
          <a:p>
            <a:r>
              <a:rPr lang="fr-FR" sz="2800"/>
              <a:t>Nombre mini d'opérations</a:t>
            </a:r>
          </a:p>
          <a:p>
            <a:r>
              <a:rPr lang="fr-FR" sz="2800"/>
              <a:t>Nombre maxi d'opérations</a:t>
            </a:r>
          </a:p>
          <a:p>
            <a:r>
              <a:rPr lang="fr-FR" sz="2800"/>
              <a:t>Charge totale la plus élevée</a:t>
            </a:r>
          </a:p>
          <a:p>
            <a:r>
              <a:rPr lang="fr-FR" sz="2800"/>
              <a:t>Charge totale la plus faible</a:t>
            </a:r>
          </a:p>
          <a:p>
            <a:r>
              <a:rPr lang="fr-FR" sz="2800"/>
              <a:t>Marge</a:t>
            </a:r>
          </a:p>
          <a:p>
            <a:r>
              <a:rPr lang="fr-FR" sz="2800"/>
              <a:t>Hasard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DFEC-7E14-48D0-BB39-BC5E9E547BC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8D0-E72C-4662-88F4-8C11A1F5F7AE}" type="slidenum">
              <a:rPr lang="en-US"/>
              <a:pPr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L'ordonnancement </a:t>
            </a:r>
            <a:br>
              <a:rPr lang="fr-FR"/>
            </a:br>
            <a:r>
              <a:rPr lang="fr-FR"/>
              <a:t>par gestion de files d’attente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Système </a:t>
            </a:r>
            <a:r>
              <a:rPr lang="fr-FR" sz="2800">
                <a:solidFill>
                  <a:srgbClr val="009900"/>
                </a:solidFill>
              </a:rPr>
              <a:t>décentralisé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pas de planning </a:t>
            </a:r>
            <a:r>
              <a:rPr lang="fr-FR" sz="2400" i="1"/>
              <a:t>a priori</a:t>
            </a:r>
            <a:endParaRPr lang="fr-FR" sz="2400"/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Règles de priorité</a:t>
            </a:r>
            <a:r>
              <a:rPr lang="fr-FR" sz="2800"/>
              <a:t> locales ou globales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au moment où une machine se libère, on recherche dans la file d'attente, le lot le plus prioritaire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Règles </a:t>
            </a:r>
            <a:r>
              <a:rPr lang="fr-FR" sz="2800">
                <a:solidFill>
                  <a:srgbClr val="009900"/>
                </a:solidFill>
              </a:rPr>
              <a:t>locales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tiennent compte de la file d'attente de la machine uniquement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Règles </a:t>
            </a:r>
            <a:r>
              <a:rPr lang="fr-FR" sz="2800">
                <a:solidFill>
                  <a:srgbClr val="009900"/>
                </a:solidFill>
              </a:rPr>
              <a:t>globales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tiennent compte de l'état de l'atelier (autres files d'attente)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6C8C-7E25-4FE1-B848-6B589E5C14A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3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9E2F-B36B-4CBD-989F-7C7D817DE653}" type="slidenum">
              <a:rPr lang="en-US"/>
              <a:pPr/>
              <a:t>13</a:t>
            </a:fld>
            <a:endParaRPr lang="en-US"/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609600" y="4176713"/>
            <a:ext cx="3352800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609600" y="1662113"/>
            <a:ext cx="3352800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réseau de files d’attente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514600" y="18907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514600" y="24241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828800" y="21193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295400" y="21193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762000" y="21193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7239000" y="44053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7239000" y="49387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5334000" y="3719513"/>
            <a:ext cx="3352800" cy="1828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6553200" y="44053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6019800" y="44053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486400" y="44053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7239000" y="38719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5334000" y="1662113"/>
            <a:ext cx="3352800" cy="838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6553200" y="18907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7239000" y="18907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2514600" y="44053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2514600" y="4938713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Machine</a:t>
            </a: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1828800" y="46339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1295400" y="4633913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685800" y="12954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Poste P1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685800" y="38100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Poste P2</a:t>
            </a: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5403850" y="13716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Poste P3</a:t>
            </a:r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5410200" y="32766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Poste P4</a:t>
            </a:r>
          </a:p>
        </p:txBody>
      </p:sp>
      <p:cxnSp>
        <p:nvCxnSpPr>
          <p:cNvPr id="93218" name="AutoShape 34"/>
          <p:cNvCxnSpPr>
            <a:cxnSpLocks noChangeShapeType="1"/>
            <a:stCxn id="93188" idx="3"/>
            <a:endCxn id="93197" idx="1"/>
          </p:cNvCxnSpPr>
          <p:nvPr/>
        </p:nvCxnSpPr>
        <p:spPr bwMode="auto">
          <a:xfrm>
            <a:off x="3657600" y="2614613"/>
            <a:ext cx="1657350" cy="2019300"/>
          </a:xfrm>
          <a:prstGeom prst="bentConnector3">
            <a:avLst>
              <a:gd name="adj1" fmla="val 50574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3219" name="AutoShape 35"/>
          <p:cNvCxnSpPr>
            <a:cxnSpLocks noChangeShapeType="1"/>
            <a:stCxn id="93206" idx="3"/>
            <a:endCxn id="93189" idx="1"/>
          </p:cNvCxnSpPr>
          <p:nvPr/>
        </p:nvCxnSpPr>
        <p:spPr bwMode="auto">
          <a:xfrm flipH="1" flipV="1">
            <a:off x="590550" y="2347913"/>
            <a:ext cx="3067050" cy="2247900"/>
          </a:xfrm>
          <a:prstGeom prst="bentConnector5">
            <a:avLst>
              <a:gd name="adj1" fmla="val -7454"/>
              <a:gd name="adj2" fmla="val 38981"/>
              <a:gd name="adj3" fmla="val 1068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3220" name="AutoShape 36"/>
          <p:cNvCxnSpPr>
            <a:cxnSpLocks noChangeShapeType="1"/>
            <a:stCxn id="93197" idx="3"/>
            <a:endCxn id="93202" idx="1"/>
          </p:cNvCxnSpPr>
          <p:nvPr/>
        </p:nvCxnSpPr>
        <p:spPr bwMode="auto">
          <a:xfrm flipH="1" flipV="1">
            <a:off x="5314950" y="2081213"/>
            <a:ext cx="3390900" cy="2552700"/>
          </a:xfrm>
          <a:prstGeom prst="bentConnector5">
            <a:avLst>
              <a:gd name="adj1" fmla="val -6181"/>
              <a:gd name="adj2" fmla="val 59704"/>
              <a:gd name="adj3" fmla="val 10618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3221" name="AutoShape 37"/>
          <p:cNvCxnSpPr>
            <a:cxnSpLocks noChangeShapeType="1"/>
            <a:stCxn id="93207" idx="3"/>
            <a:endCxn id="93197" idx="1"/>
          </p:cNvCxnSpPr>
          <p:nvPr/>
        </p:nvCxnSpPr>
        <p:spPr bwMode="auto">
          <a:xfrm flipV="1">
            <a:off x="3657600" y="4633913"/>
            <a:ext cx="1657350" cy="495300"/>
          </a:xfrm>
          <a:prstGeom prst="bentConnector3">
            <a:avLst>
              <a:gd name="adj1" fmla="val 5057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3222" name="AutoShape 38"/>
          <p:cNvCxnSpPr>
            <a:cxnSpLocks noChangeShapeType="1"/>
            <a:stCxn id="93187" idx="3"/>
            <a:endCxn id="93202" idx="1"/>
          </p:cNvCxnSpPr>
          <p:nvPr/>
        </p:nvCxnSpPr>
        <p:spPr bwMode="auto">
          <a:xfrm>
            <a:off x="3657600" y="2081213"/>
            <a:ext cx="1657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152400" y="59436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9900"/>
                </a:solidFill>
                <a:latin typeface="Arial" charset="0"/>
              </a:rPr>
              <a:t>On suppose que l’application de règles locales permettra d’atteindre l’objectif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4E9-E80C-4F92-94E0-F44578AE634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938C-3F3A-4849-B803-3069C871C789}" type="slidenum">
              <a:rPr lang="en-US"/>
              <a:pPr/>
              <a:t>14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772400" cy="1143000"/>
          </a:xfrm>
        </p:spPr>
        <p:txBody>
          <a:bodyPr/>
          <a:lstStyle/>
          <a:p>
            <a:r>
              <a:rPr lang="fr-FR"/>
              <a:t>Principe de simulation</a:t>
            </a:r>
            <a:br>
              <a:rPr lang="fr-FR"/>
            </a:br>
            <a:r>
              <a:rPr lang="fr-FR"/>
              <a:t>« event-time »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fr-FR"/>
              <a:t>Gestion d’une succession d’événements chronologiques</a:t>
            </a:r>
          </a:p>
          <a:p>
            <a:r>
              <a:rPr lang="fr-FR"/>
              <a:t>Traitement de tous les événements au « temps présent »</a:t>
            </a:r>
          </a:p>
          <a:p>
            <a:r>
              <a:rPr lang="fr-FR"/>
              <a:t>Modification de l’état du système</a:t>
            </a:r>
          </a:p>
          <a:p>
            <a:r>
              <a:rPr lang="fr-FR"/>
              <a:t>Création éventuelle d’événements futurs</a:t>
            </a:r>
          </a:p>
          <a:p>
            <a:r>
              <a:rPr lang="fr-FR"/>
              <a:t>On passe à la date du prochain événement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AF83-D3EE-48E7-B9B5-B71FF54C475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277-B8BA-405D-87F5-08C6A679C173}" type="slidenum">
              <a:rPr lang="en-US"/>
              <a:pPr/>
              <a:t>15</a:t>
            </a:fld>
            <a:endParaRPr lang="en-US"/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295400"/>
          </a:xfrm>
        </p:spPr>
        <p:txBody>
          <a:bodyPr/>
          <a:lstStyle/>
          <a:p>
            <a:r>
              <a:rPr lang="fr-FR"/>
              <a:t>Les principaux types d’événements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724400"/>
          </a:xfrm>
        </p:spPr>
        <p:txBody>
          <a:bodyPr/>
          <a:lstStyle/>
          <a:p>
            <a:r>
              <a:rPr lang="fr-FR" sz="2800">
                <a:solidFill>
                  <a:srgbClr val="009900"/>
                </a:solidFill>
              </a:rPr>
              <a:t>AF</a:t>
            </a:r>
            <a:r>
              <a:rPr lang="fr-FR" sz="2800"/>
              <a:t> : arrivée dans une file d’attente d’un poste</a:t>
            </a:r>
          </a:p>
          <a:p>
            <a:pPr lvl="1"/>
            <a:r>
              <a:rPr lang="fr-FR" sz="2000"/>
              <a:t>on ajoute le lot à la file d’attente du poste</a:t>
            </a:r>
          </a:p>
          <a:p>
            <a:pPr lvl="1"/>
            <a:r>
              <a:rPr lang="fr-FR" sz="2000"/>
              <a:t>si une machine du poste est libre, on recherche dans sa file d’attente le lot prioritaire</a:t>
            </a:r>
            <a:endParaRPr lang="fr-FR" sz="2400"/>
          </a:p>
          <a:p>
            <a:pPr lvl="1"/>
            <a:r>
              <a:rPr lang="fr-FR" sz="2000"/>
              <a:t>on crée un événement </a:t>
            </a:r>
            <a:r>
              <a:rPr lang="fr-FR" sz="2000">
                <a:solidFill>
                  <a:srgbClr val="009900"/>
                </a:solidFill>
              </a:rPr>
              <a:t>DT</a:t>
            </a:r>
          </a:p>
          <a:p>
            <a:r>
              <a:rPr lang="fr-FR" sz="2800">
                <a:solidFill>
                  <a:srgbClr val="009900"/>
                </a:solidFill>
              </a:rPr>
              <a:t>DT</a:t>
            </a:r>
            <a:r>
              <a:rPr lang="fr-FR" sz="2800"/>
              <a:t> : début de travail d’un lot sur un poste</a:t>
            </a:r>
          </a:p>
          <a:p>
            <a:pPr lvl="1"/>
            <a:r>
              <a:rPr lang="fr-FR" sz="2000"/>
              <a:t>on crée un événement </a:t>
            </a:r>
            <a:r>
              <a:rPr lang="fr-FR" sz="2000">
                <a:solidFill>
                  <a:srgbClr val="009900"/>
                </a:solidFill>
              </a:rPr>
              <a:t>FT</a:t>
            </a:r>
          </a:p>
          <a:p>
            <a:r>
              <a:rPr lang="fr-FR" sz="2800">
                <a:solidFill>
                  <a:srgbClr val="009900"/>
                </a:solidFill>
              </a:rPr>
              <a:t>FT</a:t>
            </a:r>
            <a:r>
              <a:rPr lang="fr-FR" sz="2800"/>
              <a:t> : fin de travail d’un lot</a:t>
            </a:r>
          </a:p>
          <a:p>
            <a:pPr lvl="1"/>
            <a:r>
              <a:rPr lang="fr-FR" sz="2000"/>
              <a:t>on libère la machine</a:t>
            </a:r>
          </a:p>
          <a:p>
            <a:pPr lvl="1"/>
            <a:r>
              <a:rPr lang="fr-FR" sz="2000"/>
              <a:t>on crée un événement </a:t>
            </a:r>
            <a:r>
              <a:rPr lang="fr-FR" sz="2000">
                <a:solidFill>
                  <a:srgbClr val="009900"/>
                </a:solidFill>
              </a:rPr>
              <a:t>AF</a:t>
            </a:r>
            <a:r>
              <a:rPr lang="fr-FR" sz="2000"/>
              <a:t> pour l’opération suivante</a:t>
            </a:r>
          </a:p>
          <a:p>
            <a:pPr lvl="1"/>
            <a:r>
              <a:rPr lang="fr-FR" sz="2000"/>
              <a:t>si sa file d ’attente n’est pas vide, on sélectionne un lot et on crée un événement </a:t>
            </a:r>
            <a:r>
              <a:rPr lang="fr-FR" sz="2000">
                <a:solidFill>
                  <a:srgbClr val="009900"/>
                </a:solidFill>
              </a:rPr>
              <a:t>DT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2381-2916-4BE2-B544-6F5D8CD9BE8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85F4-8A53-48B6-A1E7-4A576139EA99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règles de priorité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Règles locales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FIFO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LIFO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Opération la plus courte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Opération la plus longue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Nombre minimum d'opérations restantes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Temps de travail restant mini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Marge mini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Marge / nombre d'opérations restantes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Marge / temps de travail restant (ratio critique)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Hasard</a:t>
            </a:r>
            <a:endParaRPr lang="fr-FR"/>
          </a:p>
          <a:p>
            <a:pPr marL="285750" indent="-285750">
              <a:lnSpc>
                <a:spcPct val="90000"/>
              </a:lnSpc>
            </a:pPr>
            <a:r>
              <a:rPr lang="fr-FR" sz="2400">
                <a:solidFill>
                  <a:srgbClr val="009900"/>
                </a:solidFill>
              </a:rPr>
              <a:t>Règles globales</a:t>
            </a:r>
            <a:r>
              <a:rPr lang="fr-FR" sz="2400">
                <a:solidFill>
                  <a:srgbClr val="00FF00"/>
                </a:solidFill>
              </a:rPr>
              <a:t> 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File d’attente suivante la plus courte</a:t>
            </a:r>
            <a:endParaRPr lang="fr-FR"/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Poste suivant le moins chargé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7F1-1DAA-460F-BB27-8FF1B497369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5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830-0820-4199-9879-E89D2C6242C4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Règle du ratio critique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715000" y="4445000"/>
            <a:ext cx="536575" cy="219075"/>
          </a:xfrm>
          <a:prstGeom prst="rect">
            <a:avLst/>
          </a:prstGeom>
          <a:solidFill>
            <a:srgbClr val="0000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027738" y="4210050"/>
            <a:ext cx="223837" cy="223838"/>
          </a:xfrm>
          <a:prstGeom prst="rect">
            <a:avLst/>
          </a:prstGeom>
          <a:solidFill>
            <a:srgbClr val="0000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715000" y="1993900"/>
            <a:ext cx="538163" cy="219075"/>
          </a:xfrm>
          <a:prstGeom prst="rect">
            <a:avLst/>
          </a:prstGeom>
          <a:solidFill>
            <a:srgbClr val="0000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027738" y="1758950"/>
            <a:ext cx="225425" cy="223838"/>
          </a:xfrm>
          <a:prstGeom prst="rect">
            <a:avLst/>
          </a:prstGeom>
          <a:solidFill>
            <a:srgbClr val="0000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88" name="Arc 12"/>
          <p:cNvSpPr>
            <a:spLocks/>
          </p:cNvSpPr>
          <p:nvPr/>
        </p:nvSpPr>
        <p:spPr bwMode="auto">
          <a:xfrm>
            <a:off x="5840413" y="2290763"/>
            <a:ext cx="130175" cy="1809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89" name="Arc 13"/>
          <p:cNvSpPr>
            <a:spLocks/>
          </p:cNvSpPr>
          <p:nvPr/>
        </p:nvSpPr>
        <p:spPr bwMode="auto">
          <a:xfrm>
            <a:off x="5970588" y="2290763"/>
            <a:ext cx="163512" cy="180975"/>
          </a:xfrm>
          <a:custGeom>
            <a:avLst/>
            <a:gdLst>
              <a:gd name="G0" fmla="+- 214 0 0"/>
              <a:gd name="G1" fmla="+- 0 0 0"/>
              <a:gd name="G2" fmla="+- 21600 0 0"/>
              <a:gd name="T0" fmla="*/ 21814 w 21814"/>
              <a:gd name="T1" fmla="*/ 0 h 21600"/>
              <a:gd name="T2" fmla="*/ 0 w 21814"/>
              <a:gd name="T3" fmla="*/ 21599 h 21600"/>
              <a:gd name="T4" fmla="*/ 214 w 2181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14" h="21600" fill="none" extrusionOk="0">
                <a:moveTo>
                  <a:pt x="21814" y="0"/>
                </a:moveTo>
                <a:cubicBezTo>
                  <a:pt x="21814" y="11929"/>
                  <a:pt x="12143" y="21600"/>
                  <a:pt x="214" y="21600"/>
                </a:cubicBezTo>
                <a:cubicBezTo>
                  <a:pt x="142" y="21600"/>
                  <a:pt x="71" y="21599"/>
                  <a:pt x="0" y="21598"/>
                </a:cubicBezTo>
              </a:path>
              <a:path w="21814" h="21600" stroke="0" extrusionOk="0">
                <a:moveTo>
                  <a:pt x="21814" y="0"/>
                </a:moveTo>
                <a:cubicBezTo>
                  <a:pt x="21814" y="11929"/>
                  <a:pt x="12143" y="21600"/>
                  <a:pt x="214" y="21600"/>
                </a:cubicBezTo>
                <a:cubicBezTo>
                  <a:pt x="142" y="21600"/>
                  <a:pt x="71" y="21599"/>
                  <a:pt x="0" y="21598"/>
                </a:cubicBezTo>
                <a:lnTo>
                  <a:pt x="214" y="0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90" name="Arc 14"/>
          <p:cNvSpPr>
            <a:spLocks/>
          </p:cNvSpPr>
          <p:nvPr/>
        </p:nvSpPr>
        <p:spPr bwMode="auto">
          <a:xfrm>
            <a:off x="5913438" y="2309813"/>
            <a:ext cx="74612" cy="109537"/>
          </a:xfrm>
          <a:custGeom>
            <a:avLst/>
            <a:gdLst>
              <a:gd name="G0" fmla="+- 21600 0 0"/>
              <a:gd name="G1" fmla="+- 21595 0 0"/>
              <a:gd name="G2" fmla="+- 21600 0 0"/>
              <a:gd name="T0" fmla="*/ 0 w 21600"/>
              <a:gd name="T1" fmla="*/ 21595 h 21595"/>
              <a:gd name="T2" fmla="*/ 21141 w 21600"/>
              <a:gd name="T3" fmla="*/ 0 h 21595"/>
              <a:gd name="T4" fmla="*/ 2160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0" y="21595"/>
                </a:moveTo>
                <a:cubicBezTo>
                  <a:pt x="0" y="9844"/>
                  <a:pt x="9393" y="249"/>
                  <a:pt x="21140" y="-1"/>
                </a:cubicBezTo>
              </a:path>
              <a:path w="21600" h="21595" stroke="0" extrusionOk="0">
                <a:moveTo>
                  <a:pt x="0" y="21595"/>
                </a:moveTo>
                <a:cubicBezTo>
                  <a:pt x="0" y="9844"/>
                  <a:pt x="9393" y="249"/>
                  <a:pt x="21140" y="-1"/>
                </a:cubicBezTo>
                <a:lnTo>
                  <a:pt x="21600" y="21595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91" name="Arc 15"/>
          <p:cNvSpPr>
            <a:spLocks/>
          </p:cNvSpPr>
          <p:nvPr/>
        </p:nvSpPr>
        <p:spPr bwMode="auto">
          <a:xfrm>
            <a:off x="5989638" y="2309813"/>
            <a:ext cx="69850" cy="109537"/>
          </a:xfrm>
          <a:custGeom>
            <a:avLst/>
            <a:gdLst>
              <a:gd name="G0" fmla="+- 496 0 0"/>
              <a:gd name="G1" fmla="+- 21600 0 0"/>
              <a:gd name="G2" fmla="+- 21600 0 0"/>
              <a:gd name="T0" fmla="*/ 0 w 22096"/>
              <a:gd name="T1" fmla="*/ 6 h 21600"/>
              <a:gd name="T2" fmla="*/ 22096 w 22096"/>
              <a:gd name="T3" fmla="*/ 21600 h 21600"/>
              <a:gd name="T4" fmla="*/ 496 w 220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96" h="21600" fill="none" extrusionOk="0">
                <a:moveTo>
                  <a:pt x="-1" y="5"/>
                </a:moveTo>
                <a:cubicBezTo>
                  <a:pt x="165" y="1"/>
                  <a:pt x="330" y="-1"/>
                  <a:pt x="496" y="0"/>
                </a:cubicBezTo>
                <a:cubicBezTo>
                  <a:pt x="12425" y="0"/>
                  <a:pt x="22096" y="9670"/>
                  <a:pt x="22096" y="21600"/>
                </a:cubicBezTo>
              </a:path>
              <a:path w="22096" h="21600" stroke="0" extrusionOk="0">
                <a:moveTo>
                  <a:pt x="-1" y="5"/>
                </a:moveTo>
                <a:cubicBezTo>
                  <a:pt x="165" y="1"/>
                  <a:pt x="330" y="-1"/>
                  <a:pt x="496" y="0"/>
                </a:cubicBezTo>
                <a:cubicBezTo>
                  <a:pt x="12425" y="0"/>
                  <a:pt x="22096" y="9670"/>
                  <a:pt x="22096" y="21600"/>
                </a:cubicBezTo>
                <a:lnTo>
                  <a:pt x="496" y="21600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5847" name="Group 71"/>
          <p:cNvGrpSpPr>
            <a:grpSpLocks/>
          </p:cNvGrpSpPr>
          <p:nvPr/>
        </p:nvGrpSpPr>
        <p:grpSpPr bwMode="auto">
          <a:xfrm>
            <a:off x="914400" y="2747963"/>
            <a:ext cx="534988" cy="649287"/>
            <a:chOff x="739" y="1155"/>
            <a:chExt cx="337" cy="409"/>
          </a:xfrm>
        </p:grpSpPr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754" y="1155"/>
              <a:ext cx="55" cy="141"/>
            </a:xfrm>
            <a:prstGeom prst="rect">
              <a:avLst/>
            </a:prstGeom>
            <a:solidFill>
              <a:srgbClr val="0000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1009" y="1155"/>
              <a:ext cx="54" cy="141"/>
            </a:xfrm>
            <a:prstGeom prst="rect">
              <a:avLst/>
            </a:prstGeom>
            <a:solidFill>
              <a:srgbClr val="0000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739" y="1304"/>
              <a:ext cx="337" cy="138"/>
            </a:xfrm>
            <a:prstGeom prst="rect">
              <a:avLst/>
            </a:prstGeom>
            <a:solidFill>
              <a:srgbClr val="0000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 flipH="1" flipV="1">
              <a:off x="787" y="1203"/>
              <a:ext cx="121" cy="4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 flipH="1" flipV="1">
              <a:off x="914" y="1203"/>
              <a:ext cx="118" cy="4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2" name="Arc 16"/>
            <p:cNvSpPr>
              <a:spLocks/>
            </p:cNvSpPr>
            <p:nvPr/>
          </p:nvSpPr>
          <p:spPr bwMode="auto">
            <a:xfrm>
              <a:off x="819" y="1480"/>
              <a:ext cx="82" cy="8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3" name="Arc 17"/>
            <p:cNvSpPr>
              <a:spLocks/>
            </p:cNvSpPr>
            <p:nvPr/>
          </p:nvSpPr>
          <p:spPr bwMode="auto">
            <a:xfrm>
              <a:off x="901" y="1480"/>
              <a:ext cx="103" cy="84"/>
            </a:xfrm>
            <a:custGeom>
              <a:avLst/>
              <a:gdLst>
                <a:gd name="G0" fmla="+- 213 0 0"/>
                <a:gd name="G1" fmla="+- 0 0 0"/>
                <a:gd name="G2" fmla="+- 21600 0 0"/>
                <a:gd name="T0" fmla="*/ 21813 w 21813"/>
                <a:gd name="T1" fmla="*/ 0 h 21600"/>
                <a:gd name="T2" fmla="*/ 0 w 21813"/>
                <a:gd name="T3" fmla="*/ 21599 h 21600"/>
                <a:gd name="T4" fmla="*/ 213 w 2181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13" h="21600" fill="none" extrusionOk="0">
                  <a:moveTo>
                    <a:pt x="21813" y="0"/>
                  </a:moveTo>
                  <a:cubicBezTo>
                    <a:pt x="21813" y="11929"/>
                    <a:pt x="12142" y="21600"/>
                    <a:pt x="213" y="21600"/>
                  </a:cubicBezTo>
                  <a:cubicBezTo>
                    <a:pt x="141" y="21600"/>
                    <a:pt x="70" y="21599"/>
                    <a:pt x="0" y="21598"/>
                  </a:cubicBezTo>
                </a:path>
                <a:path w="21813" h="21600" stroke="0" extrusionOk="0">
                  <a:moveTo>
                    <a:pt x="21813" y="0"/>
                  </a:moveTo>
                  <a:cubicBezTo>
                    <a:pt x="21813" y="11929"/>
                    <a:pt x="12142" y="21600"/>
                    <a:pt x="213" y="21600"/>
                  </a:cubicBezTo>
                  <a:cubicBezTo>
                    <a:pt x="141" y="21600"/>
                    <a:pt x="70" y="21599"/>
                    <a:pt x="0" y="21598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0099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4" name="Arc 18"/>
            <p:cNvSpPr>
              <a:spLocks/>
            </p:cNvSpPr>
            <p:nvPr/>
          </p:nvSpPr>
          <p:spPr bwMode="auto">
            <a:xfrm>
              <a:off x="865" y="1482"/>
              <a:ext cx="47" cy="69"/>
            </a:xfrm>
            <a:custGeom>
              <a:avLst/>
              <a:gdLst>
                <a:gd name="G0" fmla="+- 21598 0 0"/>
                <a:gd name="G1" fmla="+- 21595 0 0"/>
                <a:gd name="G2" fmla="+- 21600 0 0"/>
                <a:gd name="T0" fmla="*/ 0 w 21598"/>
                <a:gd name="T1" fmla="*/ 21284 h 21595"/>
                <a:gd name="T2" fmla="*/ 21142 w 21598"/>
                <a:gd name="T3" fmla="*/ 0 h 21595"/>
                <a:gd name="T4" fmla="*/ 21598 w 21598"/>
                <a:gd name="T5" fmla="*/ 21595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95" fill="none" extrusionOk="0">
                  <a:moveTo>
                    <a:pt x="0" y="21284"/>
                  </a:moveTo>
                  <a:cubicBezTo>
                    <a:pt x="167" y="9654"/>
                    <a:pt x="9513" y="245"/>
                    <a:pt x="21141" y="-1"/>
                  </a:cubicBezTo>
                </a:path>
                <a:path w="21598" h="21595" stroke="0" extrusionOk="0">
                  <a:moveTo>
                    <a:pt x="0" y="21284"/>
                  </a:moveTo>
                  <a:cubicBezTo>
                    <a:pt x="167" y="9654"/>
                    <a:pt x="9513" y="245"/>
                    <a:pt x="21141" y="-1"/>
                  </a:cubicBezTo>
                  <a:lnTo>
                    <a:pt x="21598" y="21595"/>
                  </a:lnTo>
                  <a:close/>
                </a:path>
              </a:pathLst>
            </a:custGeom>
            <a:solidFill>
              <a:srgbClr val="000099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5" name="Arc 19"/>
            <p:cNvSpPr>
              <a:spLocks/>
            </p:cNvSpPr>
            <p:nvPr/>
          </p:nvSpPr>
          <p:spPr bwMode="auto">
            <a:xfrm>
              <a:off x="912" y="1481"/>
              <a:ext cx="44" cy="70"/>
            </a:xfrm>
            <a:custGeom>
              <a:avLst/>
              <a:gdLst>
                <a:gd name="G0" fmla="+- 493 0 0"/>
                <a:gd name="G1" fmla="+- 21600 0 0"/>
                <a:gd name="G2" fmla="+- 21600 0 0"/>
                <a:gd name="T0" fmla="*/ 0 w 22091"/>
                <a:gd name="T1" fmla="*/ 6 h 21600"/>
                <a:gd name="T2" fmla="*/ 22091 w 22091"/>
                <a:gd name="T3" fmla="*/ 21286 h 21600"/>
                <a:gd name="T4" fmla="*/ 493 w 220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91" h="21600" fill="none" extrusionOk="0">
                  <a:moveTo>
                    <a:pt x="-1" y="5"/>
                  </a:moveTo>
                  <a:cubicBezTo>
                    <a:pt x="164" y="1"/>
                    <a:pt x="328" y="-1"/>
                    <a:pt x="493" y="0"/>
                  </a:cubicBezTo>
                  <a:cubicBezTo>
                    <a:pt x="12299" y="0"/>
                    <a:pt x="21919" y="9480"/>
                    <a:pt x="22090" y="21286"/>
                  </a:cubicBezTo>
                </a:path>
                <a:path w="22091" h="21600" stroke="0" extrusionOk="0">
                  <a:moveTo>
                    <a:pt x="-1" y="5"/>
                  </a:moveTo>
                  <a:cubicBezTo>
                    <a:pt x="164" y="1"/>
                    <a:pt x="328" y="-1"/>
                    <a:pt x="493" y="0"/>
                  </a:cubicBezTo>
                  <a:cubicBezTo>
                    <a:pt x="12299" y="0"/>
                    <a:pt x="21919" y="9480"/>
                    <a:pt x="22090" y="21286"/>
                  </a:cubicBezTo>
                  <a:lnTo>
                    <a:pt x="493" y="21600"/>
                  </a:lnTo>
                  <a:close/>
                </a:path>
              </a:pathLst>
            </a:custGeom>
            <a:solidFill>
              <a:srgbClr val="000099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5796" name="Arc 20"/>
          <p:cNvSpPr>
            <a:spLocks/>
          </p:cNvSpPr>
          <p:nvPr/>
        </p:nvSpPr>
        <p:spPr bwMode="auto">
          <a:xfrm>
            <a:off x="5842000" y="4762500"/>
            <a:ext cx="131763" cy="1143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97" name="Arc 21"/>
          <p:cNvSpPr>
            <a:spLocks/>
          </p:cNvSpPr>
          <p:nvPr/>
        </p:nvSpPr>
        <p:spPr bwMode="auto">
          <a:xfrm>
            <a:off x="5975350" y="4762500"/>
            <a:ext cx="161925" cy="1143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98" name="Arc 22"/>
          <p:cNvSpPr>
            <a:spLocks/>
          </p:cNvSpPr>
          <p:nvPr/>
        </p:nvSpPr>
        <p:spPr bwMode="auto">
          <a:xfrm>
            <a:off x="5915025" y="4725988"/>
            <a:ext cx="73025" cy="114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99" name="Arc 23"/>
          <p:cNvSpPr>
            <a:spLocks/>
          </p:cNvSpPr>
          <p:nvPr/>
        </p:nvSpPr>
        <p:spPr bwMode="auto">
          <a:xfrm>
            <a:off x="5986463" y="4725988"/>
            <a:ext cx="73025" cy="114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0099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V="1">
            <a:off x="6259513" y="4487863"/>
            <a:ext cx="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2246313" y="2890838"/>
            <a:ext cx="1730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-10   30   </a:t>
            </a:r>
            <a:r>
              <a:rPr lang="fr-FR" b="1">
                <a:latin typeface="Arial" charset="0"/>
              </a:rPr>
              <a:t>- 0.33</a:t>
            </a:r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2246313" y="3459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  20  25      </a:t>
            </a:r>
            <a:r>
              <a:rPr lang="fr-FR" b="1">
                <a:latin typeface="Arial" charset="0"/>
              </a:rPr>
              <a:t>0.8</a:t>
            </a:r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2246313" y="3962400"/>
            <a:ext cx="1666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-15   6      </a:t>
            </a:r>
            <a:r>
              <a:rPr lang="fr-FR" b="1">
                <a:latin typeface="Arial" charset="0"/>
              </a:rPr>
              <a:t>- 2.5</a:t>
            </a:r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2246313" y="4495800"/>
            <a:ext cx="157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  40  10        </a:t>
            </a:r>
            <a:r>
              <a:rPr lang="fr-FR" b="1">
                <a:latin typeface="Arial" charset="0"/>
              </a:rPr>
              <a:t>4</a:t>
            </a:r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6996113" y="1976438"/>
            <a:ext cx="1766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6   11    </a:t>
            </a:r>
            <a:r>
              <a:rPr lang="fr-FR" b="1">
                <a:latin typeface="Arial" charset="0"/>
              </a:rPr>
              <a:t>0.54</a:t>
            </a:r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6996113" y="2514600"/>
            <a:ext cx="1196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0     1     </a:t>
            </a:r>
            <a:r>
              <a:rPr lang="fr-FR" b="1">
                <a:latin typeface="Arial" charset="0"/>
              </a:rPr>
              <a:t>0</a:t>
            </a:r>
          </a:p>
        </p:txBody>
      </p:sp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6996113" y="3082925"/>
            <a:ext cx="1450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35  22   </a:t>
            </a:r>
            <a:r>
              <a:rPr lang="fr-FR" b="1">
                <a:latin typeface="Arial" charset="0"/>
              </a:rPr>
              <a:t>1.69</a:t>
            </a:r>
          </a:p>
        </p:txBody>
      </p:sp>
      <p:sp>
        <p:nvSpPr>
          <p:cNvPr id="75828" name="Rectangle 52"/>
          <p:cNvSpPr>
            <a:spLocks noChangeArrowheads="1"/>
          </p:cNvSpPr>
          <p:nvPr/>
        </p:nvSpPr>
        <p:spPr bwMode="auto">
          <a:xfrm>
            <a:off x="7007225" y="4791075"/>
            <a:ext cx="1260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2  26  </a:t>
            </a:r>
            <a:r>
              <a:rPr lang="fr-FR" b="1">
                <a:latin typeface="Arial" charset="0"/>
              </a:rPr>
              <a:t>0.07</a:t>
            </a:r>
          </a:p>
        </p:txBody>
      </p:sp>
      <p:sp>
        <p:nvSpPr>
          <p:cNvPr id="75829" name="Rectangle 53"/>
          <p:cNvSpPr>
            <a:spLocks noChangeArrowheads="1"/>
          </p:cNvSpPr>
          <p:nvPr/>
        </p:nvSpPr>
        <p:spPr bwMode="auto">
          <a:xfrm>
            <a:off x="7007225" y="5257800"/>
            <a:ext cx="879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2   1  </a:t>
            </a:r>
            <a:r>
              <a:rPr lang="fr-FR" b="1">
                <a:latin typeface="Arial" charset="0"/>
              </a:rPr>
              <a:t>2</a:t>
            </a:r>
          </a:p>
        </p:txBody>
      </p:sp>
      <p:sp>
        <p:nvSpPr>
          <p:cNvPr id="75830" name="Rectangle 54"/>
          <p:cNvSpPr>
            <a:spLocks noChangeArrowheads="1"/>
          </p:cNvSpPr>
          <p:nvPr/>
        </p:nvSpPr>
        <p:spPr bwMode="auto">
          <a:xfrm>
            <a:off x="7007225" y="4191000"/>
            <a:ext cx="1260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</a:rPr>
              <a:t>8  18  </a:t>
            </a:r>
            <a:r>
              <a:rPr lang="fr-FR" b="1">
                <a:latin typeface="Arial" charset="0"/>
              </a:rPr>
              <a:t>0.44</a:t>
            </a:r>
          </a:p>
        </p:txBody>
      </p:sp>
      <p:sp>
        <p:nvSpPr>
          <p:cNvPr id="75833" name="Rectangle 57"/>
          <p:cNvSpPr>
            <a:spLocks noChangeArrowheads="1"/>
          </p:cNvSpPr>
          <p:nvPr/>
        </p:nvSpPr>
        <p:spPr bwMode="auto">
          <a:xfrm>
            <a:off x="1524000" y="1600200"/>
            <a:ext cx="9937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>
                <a:latin typeface="Arial" charset="0"/>
              </a:rPr>
              <a:t>Délai restant </a:t>
            </a:r>
          </a:p>
        </p:txBody>
      </p:sp>
      <p:sp>
        <p:nvSpPr>
          <p:cNvPr id="75834" name="Rectangle 58"/>
          <p:cNvSpPr>
            <a:spLocks noChangeArrowheads="1"/>
          </p:cNvSpPr>
          <p:nvPr/>
        </p:nvSpPr>
        <p:spPr bwMode="auto">
          <a:xfrm>
            <a:off x="2667000" y="1524000"/>
            <a:ext cx="25146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>
                <a:latin typeface="Arial" charset="0"/>
              </a:rPr>
              <a:t>Somme des temps opératoires restants</a:t>
            </a:r>
          </a:p>
        </p:txBody>
      </p:sp>
      <p:sp>
        <p:nvSpPr>
          <p:cNvPr id="75835" name="Rectangle 59"/>
          <p:cNvSpPr>
            <a:spLocks noChangeArrowheads="1"/>
          </p:cNvSpPr>
          <p:nvPr/>
        </p:nvSpPr>
        <p:spPr bwMode="auto">
          <a:xfrm>
            <a:off x="4343400" y="2209800"/>
            <a:ext cx="10445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>
                <a:solidFill>
                  <a:srgbClr val="009900"/>
                </a:solidFill>
                <a:latin typeface="Arial" charset="0"/>
              </a:rPr>
              <a:t>Ratio critique</a:t>
            </a:r>
          </a:p>
        </p:txBody>
      </p:sp>
      <p:sp>
        <p:nvSpPr>
          <p:cNvPr id="75837" name="Oval 61"/>
          <p:cNvSpPr>
            <a:spLocks noChangeArrowheads="1"/>
          </p:cNvSpPr>
          <p:nvPr/>
        </p:nvSpPr>
        <p:spPr bwMode="auto">
          <a:xfrm>
            <a:off x="1600200" y="28194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A</a:t>
            </a:r>
          </a:p>
        </p:txBody>
      </p:sp>
      <p:sp>
        <p:nvSpPr>
          <p:cNvPr id="75838" name="Oval 62"/>
          <p:cNvSpPr>
            <a:spLocks noChangeArrowheads="1"/>
          </p:cNvSpPr>
          <p:nvPr/>
        </p:nvSpPr>
        <p:spPr bwMode="auto">
          <a:xfrm>
            <a:off x="1600200" y="33528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B</a:t>
            </a:r>
          </a:p>
        </p:txBody>
      </p:sp>
      <p:sp>
        <p:nvSpPr>
          <p:cNvPr id="75839" name="Oval 63"/>
          <p:cNvSpPr>
            <a:spLocks noChangeArrowheads="1"/>
          </p:cNvSpPr>
          <p:nvPr/>
        </p:nvSpPr>
        <p:spPr bwMode="auto">
          <a:xfrm>
            <a:off x="1600200" y="38862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</a:t>
            </a:r>
          </a:p>
        </p:txBody>
      </p:sp>
      <p:sp>
        <p:nvSpPr>
          <p:cNvPr id="75840" name="Oval 64"/>
          <p:cNvSpPr>
            <a:spLocks noChangeArrowheads="1"/>
          </p:cNvSpPr>
          <p:nvPr/>
        </p:nvSpPr>
        <p:spPr bwMode="auto">
          <a:xfrm>
            <a:off x="1600200" y="44196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D</a:t>
            </a:r>
          </a:p>
        </p:txBody>
      </p:sp>
      <p:sp>
        <p:nvSpPr>
          <p:cNvPr id="75841" name="Oval 65"/>
          <p:cNvSpPr>
            <a:spLocks noChangeArrowheads="1"/>
          </p:cNvSpPr>
          <p:nvPr/>
        </p:nvSpPr>
        <p:spPr bwMode="auto">
          <a:xfrm>
            <a:off x="6477000" y="41148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</a:t>
            </a:r>
          </a:p>
        </p:txBody>
      </p:sp>
      <p:sp>
        <p:nvSpPr>
          <p:cNvPr id="75842" name="Oval 66"/>
          <p:cNvSpPr>
            <a:spLocks noChangeArrowheads="1"/>
          </p:cNvSpPr>
          <p:nvPr/>
        </p:nvSpPr>
        <p:spPr bwMode="auto">
          <a:xfrm>
            <a:off x="6477000" y="46482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N</a:t>
            </a:r>
          </a:p>
        </p:txBody>
      </p:sp>
      <p:sp>
        <p:nvSpPr>
          <p:cNvPr id="75843" name="Oval 67"/>
          <p:cNvSpPr>
            <a:spLocks noChangeArrowheads="1"/>
          </p:cNvSpPr>
          <p:nvPr/>
        </p:nvSpPr>
        <p:spPr bwMode="auto">
          <a:xfrm>
            <a:off x="6477000" y="51816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</a:t>
            </a:r>
          </a:p>
        </p:txBody>
      </p:sp>
      <p:sp>
        <p:nvSpPr>
          <p:cNvPr id="75844" name="Oval 68"/>
          <p:cNvSpPr>
            <a:spLocks noChangeArrowheads="1"/>
          </p:cNvSpPr>
          <p:nvPr/>
        </p:nvSpPr>
        <p:spPr bwMode="auto">
          <a:xfrm>
            <a:off x="6400800" y="19050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X</a:t>
            </a:r>
          </a:p>
        </p:txBody>
      </p:sp>
      <p:sp>
        <p:nvSpPr>
          <p:cNvPr id="75845" name="Oval 69"/>
          <p:cNvSpPr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Y</a:t>
            </a:r>
          </a:p>
        </p:txBody>
      </p:sp>
      <p:sp>
        <p:nvSpPr>
          <p:cNvPr id="75846" name="Oval 70"/>
          <p:cNvSpPr>
            <a:spLocks noChangeArrowheads="1"/>
          </p:cNvSpPr>
          <p:nvPr/>
        </p:nvSpPr>
        <p:spPr bwMode="auto">
          <a:xfrm>
            <a:off x="6400800" y="29718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Z</a:t>
            </a:r>
          </a:p>
        </p:txBody>
      </p:sp>
      <p:sp>
        <p:nvSpPr>
          <p:cNvPr id="75848" name="Line 72"/>
          <p:cNvSpPr>
            <a:spLocks noChangeShapeType="1"/>
          </p:cNvSpPr>
          <p:nvPr/>
        </p:nvSpPr>
        <p:spPr bwMode="auto">
          <a:xfrm>
            <a:off x="2209800" y="2133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849" name="Line 73"/>
          <p:cNvSpPr>
            <a:spLocks noChangeShapeType="1"/>
          </p:cNvSpPr>
          <p:nvPr/>
        </p:nvSpPr>
        <p:spPr bwMode="auto">
          <a:xfrm flipH="1">
            <a:off x="3048000" y="2286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850" name="Line 74"/>
          <p:cNvSpPr>
            <a:spLocks noChangeShapeType="1"/>
          </p:cNvSpPr>
          <p:nvPr/>
        </p:nvSpPr>
        <p:spPr bwMode="auto">
          <a:xfrm flipH="1">
            <a:off x="3962400" y="2743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851" name="Text Box 75"/>
          <p:cNvSpPr txBox="1">
            <a:spLocks noChangeArrowheads="1"/>
          </p:cNvSpPr>
          <p:nvPr/>
        </p:nvSpPr>
        <p:spPr bwMode="auto">
          <a:xfrm>
            <a:off x="593725" y="54467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C’est un règle dynamique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93E-8172-4AE5-AF6B-4720ECFDD1B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82E8-3364-4CF1-88CB-1C9F28091A84}" type="slidenum">
              <a:rPr lang="en-US"/>
              <a:pPr/>
              <a:t>18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Règles globales</a:t>
            </a:r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1219200" y="3200400"/>
            <a:ext cx="1201738" cy="2524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V="1">
            <a:off x="3962400" y="2667000"/>
            <a:ext cx="10668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V="1">
            <a:off x="1219200" y="3643313"/>
            <a:ext cx="1225550" cy="142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>
            <a:off x="3962400" y="3581400"/>
            <a:ext cx="2057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V="1">
            <a:off x="1219200" y="3810000"/>
            <a:ext cx="1143000" cy="3810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>
            <a:off x="3962400" y="3810000"/>
            <a:ext cx="2727325" cy="64135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6831" name="Oval 31"/>
          <p:cNvSpPr>
            <a:spLocks noChangeArrowheads="1"/>
          </p:cNvSpPr>
          <p:nvPr/>
        </p:nvSpPr>
        <p:spPr bwMode="auto">
          <a:xfrm>
            <a:off x="762000" y="28956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A</a:t>
            </a:r>
          </a:p>
        </p:txBody>
      </p:sp>
      <p:sp>
        <p:nvSpPr>
          <p:cNvPr id="76832" name="Oval 32"/>
          <p:cNvSpPr>
            <a:spLocks noChangeArrowheads="1"/>
          </p:cNvSpPr>
          <p:nvPr/>
        </p:nvSpPr>
        <p:spPr bwMode="auto">
          <a:xfrm>
            <a:off x="762000" y="34290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B</a:t>
            </a:r>
          </a:p>
        </p:txBody>
      </p:sp>
      <p:sp>
        <p:nvSpPr>
          <p:cNvPr id="76833" name="Oval 33"/>
          <p:cNvSpPr>
            <a:spLocks noChangeArrowheads="1"/>
          </p:cNvSpPr>
          <p:nvPr/>
        </p:nvSpPr>
        <p:spPr bwMode="auto">
          <a:xfrm>
            <a:off x="762000" y="3962400"/>
            <a:ext cx="457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</a:t>
            </a:r>
          </a:p>
        </p:txBody>
      </p:sp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2514600" y="3352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Poste 1</a:t>
            </a:r>
          </a:p>
        </p:txBody>
      </p:sp>
      <p:sp>
        <p:nvSpPr>
          <p:cNvPr id="76835" name="Oval 35"/>
          <p:cNvSpPr>
            <a:spLocks noChangeArrowheads="1"/>
          </p:cNvSpPr>
          <p:nvPr/>
        </p:nvSpPr>
        <p:spPr bwMode="auto">
          <a:xfrm>
            <a:off x="6248400" y="3276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6836" name="Oval 36"/>
          <p:cNvSpPr>
            <a:spLocks noChangeArrowheads="1"/>
          </p:cNvSpPr>
          <p:nvPr/>
        </p:nvSpPr>
        <p:spPr bwMode="auto">
          <a:xfrm>
            <a:off x="6781800" y="42672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7315200" y="22860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Poste 2</a:t>
            </a:r>
          </a:p>
        </p:txBody>
      </p:sp>
      <p:sp>
        <p:nvSpPr>
          <p:cNvPr id="76838" name="Rectangle 38"/>
          <p:cNvSpPr>
            <a:spLocks noChangeArrowheads="1"/>
          </p:cNvSpPr>
          <p:nvPr/>
        </p:nvSpPr>
        <p:spPr bwMode="auto">
          <a:xfrm>
            <a:off x="7315200" y="32766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Poste 3</a:t>
            </a:r>
          </a:p>
        </p:txBody>
      </p:sp>
      <p:sp>
        <p:nvSpPr>
          <p:cNvPr id="76839" name="Rectangle 39"/>
          <p:cNvSpPr>
            <a:spLocks noChangeArrowheads="1"/>
          </p:cNvSpPr>
          <p:nvPr/>
        </p:nvSpPr>
        <p:spPr bwMode="auto">
          <a:xfrm>
            <a:off x="7315200" y="42672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Poste 4</a:t>
            </a:r>
          </a:p>
        </p:txBody>
      </p:sp>
      <p:sp>
        <p:nvSpPr>
          <p:cNvPr id="76840" name="Oval 40"/>
          <p:cNvSpPr>
            <a:spLocks noChangeArrowheads="1"/>
          </p:cNvSpPr>
          <p:nvPr/>
        </p:nvSpPr>
        <p:spPr bwMode="auto">
          <a:xfrm>
            <a:off x="6781800" y="3276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6841" name="Oval 41"/>
          <p:cNvSpPr>
            <a:spLocks noChangeArrowheads="1"/>
          </p:cNvSpPr>
          <p:nvPr/>
        </p:nvSpPr>
        <p:spPr bwMode="auto">
          <a:xfrm>
            <a:off x="6248400" y="22860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6842" name="Oval 42"/>
          <p:cNvSpPr>
            <a:spLocks noChangeArrowheads="1"/>
          </p:cNvSpPr>
          <p:nvPr/>
        </p:nvSpPr>
        <p:spPr bwMode="auto">
          <a:xfrm>
            <a:off x="6781800" y="22860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6843" name="Oval 43"/>
          <p:cNvSpPr>
            <a:spLocks noChangeArrowheads="1"/>
          </p:cNvSpPr>
          <p:nvPr/>
        </p:nvSpPr>
        <p:spPr bwMode="auto">
          <a:xfrm>
            <a:off x="5181600" y="22860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6844" name="Oval 44"/>
          <p:cNvSpPr>
            <a:spLocks noChangeArrowheads="1"/>
          </p:cNvSpPr>
          <p:nvPr/>
        </p:nvSpPr>
        <p:spPr bwMode="auto">
          <a:xfrm>
            <a:off x="5715000" y="22860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6845" name="Text Box 45"/>
          <p:cNvSpPr txBox="1">
            <a:spLocks noChangeArrowheads="1"/>
          </p:cNvSpPr>
          <p:nvPr/>
        </p:nvSpPr>
        <p:spPr bwMode="auto">
          <a:xfrm>
            <a:off x="762000" y="1574800"/>
            <a:ext cx="522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Arial" charset="0"/>
              </a:rPr>
              <a:t>Examen de l’état des autres files d’attente</a:t>
            </a:r>
          </a:p>
        </p:txBody>
      </p:sp>
      <p:sp>
        <p:nvSpPr>
          <p:cNvPr id="76846" name="Text Box 46"/>
          <p:cNvSpPr txBox="1">
            <a:spLocks noChangeArrowheads="1"/>
          </p:cNvSpPr>
          <p:nvPr/>
        </p:nvSpPr>
        <p:spPr bwMode="auto">
          <a:xfrm>
            <a:off x="1584325" y="4608513"/>
            <a:ext cx="445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charset="0"/>
              </a:rPr>
              <a:t>Quel lot faut-il faire passer en priorité ?</a:t>
            </a:r>
          </a:p>
        </p:txBody>
      </p:sp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990600" y="5715000"/>
            <a:ext cx="741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Les règles globales sont souvent meilleures que les règles locales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95DF-0E54-42D0-9397-023D6AF1476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3EB0-6C32-4D0E-B28A-AFBBAC6CD463}" type="slidenum">
              <a:rPr lang="en-US"/>
              <a:pPr/>
              <a:t>19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fr-FR"/>
              <a:t>Le chevauchement des opérations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76400"/>
          </a:xfrm>
        </p:spPr>
        <p:txBody>
          <a:bodyPr/>
          <a:lstStyle/>
          <a:p>
            <a:r>
              <a:rPr lang="fr-FR" sz="2800"/>
              <a:t>Objectif : raccourcir le cycle de fabrication</a:t>
            </a:r>
          </a:p>
          <a:p>
            <a:r>
              <a:rPr lang="fr-FR" sz="2800"/>
              <a:t>Réalisation chevauchée des opérations successives : travail en parallèle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990600" y="3733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295400" y="3733800"/>
            <a:ext cx="21336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010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810000" y="3733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114800" y="37338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020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6019800" y="3733800"/>
            <a:ext cx="8382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6858000" y="37338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030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3429000" y="3962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5410200" y="3962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990600" y="46482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1295400" y="4648200"/>
            <a:ext cx="21336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010</a:t>
            </a: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438400" y="51054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743200" y="51054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020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3276600" y="5562600"/>
            <a:ext cx="8382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4114800" y="55626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030</a:t>
            </a: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2057400" y="5334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2667000" y="5791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6206-E5DE-4EA2-9EC6-94AE985FD62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5A84-F20D-4BDE-B0BC-7247BCCE9A63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La fonction Ordonnancement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44196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>
                <a:solidFill>
                  <a:srgbClr val="009900"/>
                </a:solidFill>
              </a:rPr>
              <a:t>Position du problème :</a:t>
            </a:r>
          </a:p>
          <a:p>
            <a:pPr marL="685800" lvl="1" indent="-228600"/>
            <a:r>
              <a:rPr lang="fr-FR" sz="2400"/>
              <a:t>sur un horizon court (1 jour à 1 mois)</a:t>
            </a:r>
          </a:p>
          <a:p>
            <a:pPr marL="685800" lvl="1" indent="-228600"/>
            <a:r>
              <a:rPr lang="fr-FR" sz="2400"/>
              <a:t>on suppose que les équilibres charge/capacité ont été réalisés</a:t>
            </a:r>
          </a:p>
          <a:p>
            <a:pPr marL="685800" lvl="1" indent="-228600"/>
            <a:r>
              <a:rPr lang="fr-FR" sz="2400"/>
              <a:t>on dispose de la liste des ordres à réaliser</a:t>
            </a:r>
          </a:p>
          <a:p>
            <a:pPr lvl="2"/>
            <a:r>
              <a:rPr lang="fr-FR" sz="2000"/>
              <a:t>poste de charge, temps alloués, date de besoin</a:t>
            </a:r>
          </a:p>
          <a:p>
            <a:pPr marL="285750" indent="-285750"/>
            <a:r>
              <a:rPr lang="fr-FR" sz="2800">
                <a:solidFill>
                  <a:srgbClr val="009900"/>
                </a:solidFill>
              </a:rPr>
              <a:t>Objectif :</a:t>
            </a:r>
          </a:p>
          <a:p>
            <a:pPr marL="685800" lvl="1" indent="-228600"/>
            <a:r>
              <a:rPr lang="fr-FR" sz="2400"/>
              <a:t>Obtenir un planning de travail réaliste</a:t>
            </a:r>
          </a:p>
          <a:p>
            <a:pPr marL="685800" lvl="1" indent="-228600"/>
            <a:r>
              <a:rPr lang="fr-FR" sz="2400"/>
              <a:t>qui respecte les dates de besoins</a:t>
            </a:r>
          </a:p>
          <a:p>
            <a:pPr marL="685800" lvl="1" indent="-228600"/>
            <a:r>
              <a:rPr lang="fr-FR" sz="2400"/>
              <a:t>par une gestion des priorités sur les ordres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27F7-E6EF-447E-8F77-9B41911779B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BCC9-F965-4D18-8DBB-B6E141EBC395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1143000"/>
          </a:xfrm>
        </p:spPr>
        <p:txBody>
          <a:bodyPr/>
          <a:lstStyle/>
          <a:p>
            <a:r>
              <a:rPr lang="fr-FR"/>
              <a:t>Les notions de lot de transfert</a:t>
            </a:r>
            <a:br>
              <a:rPr lang="fr-FR"/>
            </a:br>
            <a:r>
              <a:rPr lang="fr-FR"/>
              <a:t>et d’anticipation du réglage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>
                <a:solidFill>
                  <a:srgbClr val="009900"/>
                </a:solidFill>
              </a:rPr>
              <a:t>Le lot de transfert</a:t>
            </a:r>
          </a:p>
          <a:p>
            <a:pPr lvl="1"/>
            <a:r>
              <a:rPr lang="fr-FR" sz="2400"/>
              <a:t>défini au niveau de la gamme</a:t>
            </a:r>
          </a:p>
          <a:p>
            <a:pPr lvl="1"/>
            <a:r>
              <a:rPr lang="fr-FR" sz="2400"/>
              <a:t>c’est la quantité minimum que l’on peut transférer d’un poste à un autre </a:t>
            </a:r>
            <a:br>
              <a:rPr lang="fr-FR" sz="2400"/>
            </a:br>
            <a:r>
              <a:rPr lang="fr-FR" sz="2400"/>
              <a:t>(dépend souvent de la taille d’un conteneur)</a:t>
            </a:r>
          </a:p>
          <a:p>
            <a:r>
              <a:rPr lang="fr-FR" sz="2800">
                <a:solidFill>
                  <a:srgbClr val="009900"/>
                </a:solidFill>
              </a:rPr>
              <a:t>L’anticipation du réglage</a:t>
            </a:r>
          </a:p>
          <a:p>
            <a:pPr lvl="1"/>
            <a:r>
              <a:rPr lang="fr-FR" sz="2400"/>
              <a:t>réglage de la machine alors que les pièces provenant du poste précédent ne sont pas encore arrivées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06C2-4C2B-4A59-8860-12BC2088024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9B22-05D5-483A-AA4B-B665BF711D74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>
            <p:ph idx="1"/>
          </p:nvPr>
        </p:nvGraphicFramePr>
        <p:xfrm>
          <a:off x="1476375" y="1666875"/>
          <a:ext cx="5649913" cy="4570413"/>
        </p:xfrm>
        <a:graphic>
          <a:graphicData uri="http://schemas.openxmlformats.org/presentationml/2006/ole">
            <p:oleObj spid="_x0000_s120834" name="Paint Shop Pro Image" r:id="rId3" imgW="8068293" imgH="6526829" progId="PaintShopPro">
              <p:embed/>
            </p:oleObj>
          </a:graphicData>
        </a:graphic>
      </p:graphicFrame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choix du chevauchement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162800" y="4191000"/>
            <a:ext cx="1920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9900"/>
                </a:solidFill>
                <a:latin typeface="Arial" charset="0"/>
              </a:rPr>
              <a:t>Défini par rapport à l’opération précédente</a:t>
            </a:r>
          </a:p>
        </p:txBody>
      </p:sp>
      <p:sp>
        <p:nvSpPr>
          <p:cNvPr id="120837" name="AutoShape 5"/>
          <p:cNvSpPr>
            <a:spLocks/>
          </p:cNvSpPr>
          <p:nvPr/>
        </p:nvSpPr>
        <p:spPr bwMode="auto">
          <a:xfrm>
            <a:off x="4648200" y="4283075"/>
            <a:ext cx="152400" cy="685800"/>
          </a:xfrm>
          <a:prstGeom prst="rightBracket">
            <a:avLst>
              <a:gd name="adj" fmla="val 37500"/>
            </a:avLst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 flipV="1">
            <a:off x="5105400" y="4648200"/>
            <a:ext cx="20574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7162800" y="19812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8000"/>
                </a:solidFill>
                <a:latin typeface="Arial" charset="0"/>
              </a:rPr>
              <a:t>Choix au niveau des phases de gammes et des opérations en cours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F746-4D08-44AC-9B52-4022F5DBF15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277E-53C0-412A-9A7A-2CBBB3D7820A}" type="slidenum">
              <a:rPr lang="en-US"/>
              <a:pPr/>
              <a:t>22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fr-FR"/>
              <a:t>Les types de chevauchement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90600" y="1935163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990600" y="225107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81000" y="1524000"/>
            <a:ext cx="2708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solidFill>
                  <a:srgbClr val="009900"/>
                </a:solidFill>
                <a:latin typeface="Arial" charset="0"/>
              </a:rPr>
              <a:t>Pas de chevauchement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57188" y="2616200"/>
            <a:ext cx="2733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solidFill>
                  <a:srgbClr val="009900"/>
                </a:solidFill>
                <a:latin typeface="Arial" charset="0"/>
              </a:rPr>
              <a:t>Chevauchement simple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57188" y="3835400"/>
            <a:ext cx="1997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solidFill>
                  <a:srgbClr val="009900"/>
                </a:solidFill>
                <a:latin typeface="Arial" charset="0"/>
              </a:rPr>
              <a:t>Réglage anticipé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57188" y="4943475"/>
            <a:ext cx="4016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solidFill>
                  <a:srgbClr val="009900"/>
                </a:solidFill>
                <a:latin typeface="Arial" charset="0"/>
              </a:rPr>
              <a:t>Chevauchement et réglage anticipé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990600" y="3048000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990600" y="339407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990600" y="421322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990600" y="4567238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990600" y="5354638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990600" y="569912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1828800" y="1981200"/>
            <a:ext cx="3048000" cy="228600"/>
            <a:chOff x="1056" y="1680"/>
            <a:chExt cx="1920" cy="144"/>
          </a:xfrm>
        </p:grpSpPr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1056" y="1680"/>
              <a:ext cx="528" cy="1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Regl.</a:t>
              </a:r>
            </a:p>
          </p:txBody>
        </p:sp>
        <p:sp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1584" y="1680"/>
              <a:ext cx="1392" cy="14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Op.</a:t>
              </a:r>
            </a:p>
          </p:txBody>
        </p:sp>
      </p:grp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5410200" y="2286000"/>
            <a:ext cx="3048000" cy="228600"/>
            <a:chOff x="3408" y="1776"/>
            <a:chExt cx="1920" cy="144"/>
          </a:xfrm>
        </p:grpSpPr>
        <p:sp>
          <p:nvSpPr>
            <p:cNvPr id="97299" name="Rectangle 19"/>
            <p:cNvSpPr>
              <a:spLocks noChangeArrowheads="1"/>
            </p:cNvSpPr>
            <p:nvPr/>
          </p:nvSpPr>
          <p:spPr bwMode="auto">
            <a:xfrm>
              <a:off x="3408" y="1776"/>
              <a:ext cx="528" cy="1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Regl.</a:t>
              </a:r>
            </a:p>
          </p:txBody>
        </p:sp>
        <p:sp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3936" y="1776"/>
              <a:ext cx="1392" cy="14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Op.</a:t>
              </a:r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4860925" y="2136775"/>
            <a:ext cx="549275" cy="377825"/>
            <a:chOff x="3062" y="1346"/>
            <a:chExt cx="346" cy="238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3062" y="1531"/>
              <a:ext cx="34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3103" y="1346"/>
              <a:ext cx="25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400" b="1">
                  <a:latin typeface="Arial" charset="0"/>
                </a:rPr>
                <a:t>Tr.</a:t>
              </a:r>
            </a:p>
          </p:txBody>
        </p:sp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>
              <a:off x="3072" y="1392"/>
              <a:ext cx="0" cy="1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7372" name="Group 92"/>
          <p:cNvGrpSpPr>
            <a:grpSpLocks/>
          </p:cNvGrpSpPr>
          <p:nvPr/>
        </p:nvGrpSpPr>
        <p:grpSpPr bwMode="auto">
          <a:xfrm>
            <a:off x="1828800" y="3124200"/>
            <a:ext cx="3111500" cy="271463"/>
            <a:chOff x="1152" y="1968"/>
            <a:chExt cx="1960" cy="171"/>
          </a:xfrm>
        </p:grpSpPr>
        <p:grpSp>
          <p:nvGrpSpPr>
            <p:cNvPr id="97306" name="Group 26"/>
            <p:cNvGrpSpPr>
              <a:grpSpLocks/>
            </p:cNvGrpSpPr>
            <p:nvPr/>
          </p:nvGrpSpPr>
          <p:grpSpPr bwMode="auto">
            <a:xfrm>
              <a:off x="1152" y="1968"/>
              <a:ext cx="1920" cy="144"/>
              <a:chOff x="3408" y="1776"/>
              <a:chExt cx="1920" cy="144"/>
            </a:xfrm>
          </p:grpSpPr>
          <p:sp>
            <p:nvSpPr>
              <p:cNvPr id="97307" name="Rectangle 27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97308" name="Rectangle 28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>
              <a:off x="1968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>
              <a:off x="2256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>
              <a:off x="2544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12" name="Line 32"/>
            <p:cNvSpPr>
              <a:spLocks noChangeShapeType="1"/>
            </p:cNvSpPr>
            <p:nvPr/>
          </p:nvSpPr>
          <p:spPr bwMode="auto">
            <a:xfrm>
              <a:off x="2832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13" name="Rectangle 33"/>
            <p:cNvSpPr>
              <a:spLocks noChangeArrowheads="1"/>
            </p:cNvSpPr>
            <p:nvPr/>
          </p:nvSpPr>
          <p:spPr bwMode="auto">
            <a:xfrm>
              <a:off x="1728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14" name="Rectangle 34"/>
            <p:cNvSpPr>
              <a:spLocks noChangeArrowheads="1"/>
            </p:cNvSpPr>
            <p:nvPr/>
          </p:nvSpPr>
          <p:spPr bwMode="auto">
            <a:xfrm>
              <a:off x="2016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2304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16" name="Rectangle 36"/>
            <p:cNvSpPr>
              <a:spLocks noChangeArrowheads="1"/>
            </p:cNvSpPr>
            <p:nvPr/>
          </p:nvSpPr>
          <p:spPr bwMode="auto">
            <a:xfrm>
              <a:off x="2592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>
              <a:off x="2880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97373" name="Group 93"/>
          <p:cNvGrpSpPr>
            <a:grpSpLocks/>
          </p:cNvGrpSpPr>
          <p:nvPr/>
        </p:nvGrpSpPr>
        <p:grpSpPr bwMode="auto">
          <a:xfrm>
            <a:off x="3670300" y="3462338"/>
            <a:ext cx="3111500" cy="271462"/>
            <a:chOff x="2312" y="2181"/>
            <a:chExt cx="1960" cy="171"/>
          </a:xfrm>
        </p:grpSpPr>
        <p:grpSp>
          <p:nvGrpSpPr>
            <p:cNvPr id="97319" name="Group 39"/>
            <p:cNvGrpSpPr>
              <a:grpSpLocks/>
            </p:cNvGrpSpPr>
            <p:nvPr/>
          </p:nvGrpSpPr>
          <p:grpSpPr bwMode="auto">
            <a:xfrm>
              <a:off x="2312" y="2181"/>
              <a:ext cx="1920" cy="144"/>
              <a:chOff x="3408" y="1776"/>
              <a:chExt cx="1920" cy="144"/>
            </a:xfrm>
          </p:grpSpPr>
          <p:sp>
            <p:nvSpPr>
              <p:cNvPr id="97320" name="Rectangle 4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97321" name="Rectangle 41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97322" name="Line 42"/>
            <p:cNvSpPr>
              <a:spLocks noChangeShapeType="1"/>
            </p:cNvSpPr>
            <p:nvPr/>
          </p:nvSpPr>
          <p:spPr bwMode="auto">
            <a:xfrm>
              <a:off x="3128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23" name="Line 43"/>
            <p:cNvSpPr>
              <a:spLocks noChangeShapeType="1"/>
            </p:cNvSpPr>
            <p:nvPr/>
          </p:nvSpPr>
          <p:spPr bwMode="auto">
            <a:xfrm>
              <a:off x="3416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24" name="Line 44"/>
            <p:cNvSpPr>
              <a:spLocks noChangeShapeType="1"/>
            </p:cNvSpPr>
            <p:nvPr/>
          </p:nvSpPr>
          <p:spPr bwMode="auto">
            <a:xfrm>
              <a:off x="3704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25" name="Line 45"/>
            <p:cNvSpPr>
              <a:spLocks noChangeShapeType="1"/>
            </p:cNvSpPr>
            <p:nvPr/>
          </p:nvSpPr>
          <p:spPr bwMode="auto">
            <a:xfrm>
              <a:off x="3992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26" name="Rectangle 46"/>
            <p:cNvSpPr>
              <a:spLocks noChangeArrowheads="1"/>
            </p:cNvSpPr>
            <p:nvPr/>
          </p:nvSpPr>
          <p:spPr bwMode="auto">
            <a:xfrm>
              <a:off x="2888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27" name="Rectangle 47"/>
            <p:cNvSpPr>
              <a:spLocks noChangeArrowheads="1"/>
            </p:cNvSpPr>
            <p:nvPr/>
          </p:nvSpPr>
          <p:spPr bwMode="auto">
            <a:xfrm>
              <a:off x="3176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28" name="Rectangle 48"/>
            <p:cNvSpPr>
              <a:spLocks noChangeArrowheads="1"/>
            </p:cNvSpPr>
            <p:nvPr/>
          </p:nvSpPr>
          <p:spPr bwMode="auto">
            <a:xfrm>
              <a:off x="3464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29" name="Rectangle 49"/>
            <p:cNvSpPr>
              <a:spLocks noChangeArrowheads="1"/>
            </p:cNvSpPr>
            <p:nvPr/>
          </p:nvSpPr>
          <p:spPr bwMode="auto">
            <a:xfrm>
              <a:off x="3752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30" name="Rectangle 50"/>
            <p:cNvSpPr>
              <a:spLocks noChangeArrowheads="1"/>
            </p:cNvSpPr>
            <p:nvPr/>
          </p:nvSpPr>
          <p:spPr bwMode="auto">
            <a:xfrm>
              <a:off x="4040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97331" name="Group 51"/>
          <p:cNvGrpSpPr>
            <a:grpSpLocks/>
          </p:cNvGrpSpPr>
          <p:nvPr/>
        </p:nvGrpSpPr>
        <p:grpSpPr bwMode="auto">
          <a:xfrm>
            <a:off x="3108325" y="3355975"/>
            <a:ext cx="549275" cy="377825"/>
            <a:chOff x="3062" y="1346"/>
            <a:chExt cx="346" cy="238"/>
          </a:xfrm>
        </p:grpSpPr>
        <p:sp>
          <p:nvSpPr>
            <p:cNvPr id="97332" name="Line 52"/>
            <p:cNvSpPr>
              <a:spLocks noChangeShapeType="1"/>
            </p:cNvSpPr>
            <p:nvPr/>
          </p:nvSpPr>
          <p:spPr bwMode="auto">
            <a:xfrm>
              <a:off x="3062" y="1531"/>
              <a:ext cx="34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33" name="Rectangle 53"/>
            <p:cNvSpPr>
              <a:spLocks noChangeArrowheads="1"/>
            </p:cNvSpPr>
            <p:nvPr/>
          </p:nvSpPr>
          <p:spPr bwMode="auto">
            <a:xfrm>
              <a:off x="3103" y="1346"/>
              <a:ext cx="25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400" b="1">
                  <a:latin typeface="Arial" charset="0"/>
                </a:rPr>
                <a:t>Tr.</a:t>
              </a:r>
            </a:p>
          </p:txBody>
        </p:sp>
        <p:sp>
          <p:nvSpPr>
            <p:cNvPr id="97334" name="Line 54"/>
            <p:cNvSpPr>
              <a:spLocks noChangeShapeType="1"/>
            </p:cNvSpPr>
            <p:nvPr/>
          </p:nvSpPr>
          <p:spPr bwMode="auto">
            <a:xfrm>
              <a:off x="3072" y="1392"/>
              <a:ext cx="0" cy="1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7335" name="Rectangle 55"/>
          <p:cNvSpPr>
            <a:spLocks noChangeArrowheads="1"/>
          </p:cNvSpPr>
          <p:nvPr/>
        </p:nvSpPr>
        <p:spPr bwMode="auto">
          <a:xfrm>
            <a:off x="1828800" y="4267200"/>
            <a:ext cx="838200" cy="228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Regl.</a:t>
            </a:r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2667000" y="4267200"/>
            <a:ext cx="2133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Op.</a:t>
            </a:r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4572000" y="4648200"/>
            <a:ext cx="838200" cy="228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Regl.</a:t>
            </a:r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5410200" y="4648200"/>
            <a:ext cx="22098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Op.</a:t>
            </a:r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>
            <a:off x="4860925" y="4484688"/>
            <a:ext cx="54927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7340" name="Rectangle 60"/>
          <p:cNvSpPr>
            <a:spLocks noChangeArrowheads="1"/>
          </p:cNvSpPr>
          <p:nvPr/>
        </p:nvSpPr>
        <p:spPr bwMode="auto">
          <a:xfrm>
            <a:off x="5002213" y="4191000"/>
            <a:ext cx="4079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Tr.</a:t>
            </a:r>
          </a:p>
        </p:txBody>
      </p:sp>
      <p:sp>
        <p:nvSpPr>
          <p:cNvPr id="97341" name="Line 61"/>
          <p:cNvSpPr>
            <a:spLocks noChangeShapeType="1"/>
          </p:cNvSpPr>
          <p:nvPr/>
        </p:nvSpPr>
        <p:spPr bwMode="auto">
          <a:xfrm>
            <a:off x="4876800" y="4264025"/>
            <a:ext cx="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7374" name="Group 94"/>
          <p:cNvGrpSpPr>
            <a:grpSpLocks/>
          </p:cNvGrpSpPr>
          <p:nvPr/>
        </p:nvGrpSpPr>
        <p:grpSpPr bwMode="auto">
          <a:xfrm>
            <a:off x="1816100" y="5453063"/>
            <a:ext cx="3111500" cy="271462"/>
            <a:chOff x="1144" y="3435"/>
            <a:chExt cx="1960" cy="171"/>
          </a:xfrm>
        </p:grpSpPr>
        <p:grpSp>
          <p:nvGrpSpPr>
            <p:cNvPr id="97343" name="Group 63"/>
            <p:cNvGrpSpPr>
              <a:grpSpLocks/>
            </p:cNvGrpSpPr>
            <p:nvPr/>
          </p:nvGrpSpPr>
          <p:grpSpPr bwMode="auto">
            <a:xfrm>
              <a:off x="1144" y="3435"/>
              <a:ext cx="1920" cy="144"/>
              <a:chOff x="3408" y="1776"/>
              <a:chExt cx="1920" cy="144"/>
            </a:xfrm>
          </p:grpSpPr>
          <p:sp>
            <p:nvSpPr>
              <p:cNvPr id="97344" name="Rectangle 64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97345" name="Rectangle 65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97346" name="Line 66"/>
            <p:cNvSpPr>
              <a:spLocks noChangeShapeType="1"/>
            </p:cNvSpPr>
            <p:nvPr/>
          </p:nvSpPr>
          <p:spPr bwMode="auto">
            <a:xfrm>
              <a:off x="1960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47" name="Line 67"/>
            <p:cNvSpPr>
              <a:spLocks noChangeShapeType="1"/>
            </p:cNvSpPr>
            <p:nvPr/>
          </p:nvSpPr>
          <p:spPr bwMode="auto">
            <a:xfrm>
              <a:off x="2248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48" name="Line 68"/>
            <p:cNvSpPr>
              <a:spLocks noChangeShapeType="1"/>
            </p:cNvSpPr>
            <p:nvPr/>
          </p:nvSpPr>
          <p:spPr bwMode="auto">
            <a:xfrm>
              <a:off x="2536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49" name="Line 69"/>
            <p:cNvSpPr>
              <a:spLocks noChangeShapeType="1"/>
            </p:cNvSpPr>
            <p:nvPr/>
          </p:nvSpPr>
          <p:spPr bwMode="auto">
            <a:xfrm>
              <a:off x="2824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50" name="Rectangle 70"/>
            <p:cNvSpPr>
              <a:spLocks noChangeArrowheads="1"/>
            </p:cNvSpPr>
            <p:nvPr/>
          </p:nvSpPr>
          <p:spPr bwMode="auto">
            <a:xfrm>
              <a:off x="1720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51" name="Rectangle 71"/>
            <p:cNvSpPr>
              <a:spLocks noChangeArrowheads="1"/>
            </p:cNvSpPr>
            <p:nvPr/>
          </p:nvSpPr>
          <p:spPr bwMode="auto">
            <a:xfrm>
              <a:off x="2008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52" name="Rectangle 72"/>
            <p:cNvSpPr>
              <a:spLocks noChangeArrowheads="1"/>
            </p:cNvSpPr>
            <p:nvPr/>
          </p:nvSpPr>
          <p:spPr bwMode="auto">
            <a:xfrm>
              <a:off x="2296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53" name="Rectangle 73"/>
            <p:cNvSpPr>
              <a:spLocks noChangeArrowheads="1"/>
            </p:cNvSpPr>
            <p:nvPr/>
          </p:nvSpPr>
          <p:spPr bwMode="auto">
            <a:xfrm>
              <a:off x="2584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54" name="Rectangle 74"/>
            <p:cNvSpPr>
              <a:spLocks noChangeArrowheads="1"/>
            </p:cNvSpPr>
            <p:nvPr/>
          </p:nvSpPr>
          <p:spPr bwMode="auto">
            <a:xfrm>
              <a:off x="2872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97375" name="Group 95"/>
          <p:cNvGrpSpPr>
            <a:grpSpLocks/>
          </p:cNvGrpSpPr>
          <p:nvPr/>
        </p:nvGrpSpPr>
        <p:grpSpPr bwMode="auto">
          <a:xfrm>
            <a:off x="2832100" y="6053138"/>
            <a:ext cx="3111500" cy="271462"/>
            <a:chOff x="1784" y="3813"/>
            <a:chExt cx="1960" cy="171"/>
          </a:xfrm>
        </p:grpSpPr>
        <p:grpSp>
          <p:nvGrpSpPr>
            <p:cNvPr id="97356" name="Group 76"/>
            <p:cNvGrpSpPr>
              <a:grpSpLocks/>
            </p:cNvGrpSpPr>
            <p:nvPr/>
          </p:nvGrpSpPr>
          <p:grpSpPr bwMode="auto">
            <a:xfrm>
              <a:off x="1784" y="3813"/>
              <a:ext cx="1920" cy="144"/>
              <a:chOff x="3408" y="1776"/>
              <a:chExt cx="1920" cy="144"/>
            </a:xfrm>
          </p:grpSpPr>
          <p:sp>
            <p:nvSpPr>
              <p:cNvPr id="97357" name="Rectangle 77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97358" name="Rectangle 78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97359" name="Line 79"/>
            <p:cNvSpPr>
              <a:spLocks noChangeShapeType="1"/>
            </p:cNvSpPr>
            <p:nvPr/>
          </p:nvSpPr>
          <p:spPr bwMode="auto">
            <a:xfrm>
              <a:off x="2600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60" name="Line 80"/>
            <p:cNvSpPr>
              <a:spLocks noChangeShapeType="1"/>
            </p:cNvSpPr>
            <p:nvPr/>
          </p:nvSpPr>
          <p:spPr bwMode="auto">
            <a:xfrm>
              <a:off x="2888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61" name="Line 81"/>
            <p:cNvSpPr>
              <a:spLocks noChangeShapeType="1"/>
            </p:cNvSpPr>
            <p:nvPr/>
          </p:nvSpPr>
          <p:spPr bwMode="auto">
            <a:xfrm>
              <a:off x="3176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62" name="Line 82"/>
            <p:cNvSpPr>
              <a:spLocks noChangeShapeType="1"/>
            </p:cNvSpPr>
            <p:nvPr/>
          </p:nvSpPr>
          <p:spPr bwMode="auto">
            <a:xfrm>
              <a:off x="3464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63" name="Rectangle 83"/>
            <p:cNvSpPr>
              <a:spLocks noChangeArrowheads="1"/>
            </p:cNvSpPr>
            <p:nvPr/>
          </p:nvSpPr>
          <p:spPr bwMode="auto">
            <a:xfrm>
              <a:off x="2360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64" name="Rectangle 84"/>
            <p:cNvSpPr>
              <a:spLocks noChangeArrowheads="1"/>
            </p:cNvSpPr>
            <p:nvPr/>
          </p:nvSpPr>
          <p:spPr bwMode="auto">
            <a:xfrm>
              <a:off x="2648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65" name="Rectangle 85"/>
            <p:cNvSpPr>
              <a:spLocks noChangeArrowheads="1"/>
            </p:cNvSpPr>
            <p:nvPr/>
          </p:nvSpPr>
          <p:spPr bwMode="auto">
            <a:xfrm>
              <a:off x="2936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66" name="Rectangle 86"/>
            <p:cNvSpPr>
              <a:spLocks noChangeArrowheads="1"/>
            </p:cNvSpPr>
            <p:nvPr/>
          </p:nvSpPr>
          <p:spPr bwMode="auto">
            <a:xfrm>
              <a:off x="3224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97367" name="Rectangle 87"/>
            <p:cNvSpPr>
              <a:spLocks noChangeArrowheads="1"/>
            </p:cNvSpPr>
            <p:nvPr/>
          </p:nvSpPr>
          <p:spPr bwMode="auto">
            <a:xfrm>
              <a:off x="3512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97368" name="Group 88"/>
          <p:cNvGrpSpPr>
            <a:grpSpLocks/>
          </p:cNvGrpSpPr>
          <p:nvPr/>
        </p:nvGrpSpPr>
        <p:grpSpPr bwMode="auto">
          <a:xfrm>
            <a:off x="3095625" y="5641975"/>
            <a:ext cx="549275" cy="377825"/>
            <a:chOff x="3062" y="1346"/>
            <a:chExt cx="346" cy="238"/>
          </a:xfrm>
        </p:grpSpPr>
        <p:sp>
          <p:nvSpPr>
            <p:cNvPr id="97369" name="Line 89"/>
            <p:cNvSpPr>
              <a:spLocks noChangeShapeType="1"/>
            </p:cNvSpPr>
            <p:nvPr/>
          </p:nvSpPr>
          <p:spPr bwMode="auto">
            <a:xfrm>
              <a:off x="3062" y="1531"/>
              <a:ext cx="34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370" name="Rectangle 90"/>
            <p:cNvSpPr>
              <a:spLocks noChangeArrowheads="1"/>
            </p:cNvSpPr>
            <p:nvPr/>
          </p:nvSpPr>
          <p:spPr bwMode="auto">
            <a:xfrm>
              <a:off x="3103" y="1346"/>
              <a:ext cx="25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400" b="1">
                  <a:latin typeface="Arial" charset="0"/>
                </a:rPr>
                <a:t>Tr.</a:t>
              </a:r>
            </a:p>
          </p:txBody>
        </p:sp>
        <p:sp>
          <p:nvSpPr>
            <p:cNvPr id="97371" name="Line 91"/>
            <p:cNvSpPr>
              <a:spLocks noChangeShapeType="1"/>
            </p:cNvSpPr>
            <p:nvPr/>
          </p:nvSpPr>
          <p:spPr bwMode="auto">
            <a:xfrm>
              <a:off x="3072" y="1392"/>
              <a:ext cx="0" cy="1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ECE1-A6FC-4E14-B879-600007701E2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0FFF-B06F-4DBE-B16A-5F9FE211CFB0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110603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250825" y="1628775"/>
          <a:ext cx="5761038" cy="4635500"/>
        </p:xfrm>
        <a:graphic>
          <a:graphicData uri="http://schemas.openxmlformats.org/presentationml/2006/ole">
            <p:oleObj spid="_x0000_s110603" name="Paint Shop Pro Image" r:id="rId3" imgW="7990244" imgH="6429268" progId="PaintShopPro">
              <p:embed/>
            </p:oleObj>
          </a:graphicData>
        </a:graphic>
      </p:graphicFrame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chevauchement</a:t>
            </a:r>
          </a:p>
        </p:txBody>
      </p:sp>
      <p:graphicFrame>
        <p:nvGraphicFramePr>
          <p:cNvPr id="110604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2268538" y="1628775"/>
          <a:ext cx="5786437" cy="4654550"/>
        </p:xfrm>
        <a:graphic>
          <a:graphicData uri="http://schemas.openxmlformats.org/presentationml/2006/ole">
            <p:oleObj spid="_x0000_s110604" name="Paint Shop Pro Image" r:id="rId4" imgW="7990244" imgH="6429268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4093-5E83-4B37-A646-2EF8B751888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3656-1B52-46F8-B558-FE1FFE70F2D1}" type="slidenum">
              <a:rPr lang="en-US"/>
              <a:pPr/>
              <a:t>24</a:t>
            </a:fld>
            <a:endParaRPr lang="en-US"/>
          </a:p>
        </p:txBody>
      </p:sp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machines</a:t>
            </a:r>
          </a:p>
        </p:txBody>
      </p:sp>
      <p:graphicFrame>
        <p:nvGraphicFramePr>
          <p:cNvPr id="137216" name="Object 1024"/>
          <p:cNvGraphicFramePr>
            <a:graphicFrameLocks noChangeAspect="1"/>
          </p:cNvGraphicFramePr>
          <p:nvPr>
            <p:ph idx="1"/>
          </p:nvPr>
        </p:nvGraphicFramePr>
        <p:xfrm>
          <a:off x="1908175" y="1412875"/>
          <a:ext cx="5751513" cy="4629150"/>
        </p:xfrm>
        <a:graphic>
          <a:graphicData uri="http://schemas.openxmlformats.org/presentationml/2006/ole">
            <p:oleObj spid="_x0000_s137216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D4D-46FC-4F6F-BF37-21A4817EABE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939B-BC31-44C7-9E99-C4C2EB831746}" type="slidenum">
              <a:rPr lang="en-US"/>
              <a:pPr/>
              <a:t>25</a:t>
            </a:fld>
            <a:endParaRPr lang="en-US"/>
          </a:p>
        </p:txBody>
      </p:sp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OF</a:t>
            </a:r>
          </a:p>
        </p:txBody>
      </p:sp>
      <p:graphicFrame>
        <p:nvGraphicFramePr>
          <p:cNvPr id="138240" name="Object 1024"/>
          <p:cNvGraphicFramePr>
            <a:graphicFrameLocks noChangeAspect="1"/>
          </p:cNvGraphicFramePr>
          <p:nvPr>
            <p:ph idx="1"/>
          </p:nvPr>
        </p:nvGraphicFramePr>
        <p:xfrm>
          <a:off x="1908175" y="1412875"/>
          <a:ext cx="5751513" cy="4629150"/>
        </p:xfrm>
        <a:graphic>
          <a:graphicData uri="http://schemas.openxmlformats.org/presentationml/2006/ole">
            <p:oleObj spid="_x0000_s138240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727E-29AA-4C12-B024-777240B17D5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2FBE-11C5-4F82-BE0B-5BE09CA1AA14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indisponibilités des machines</a:t>
            </a:r>
          </a:p>
        </p:txBody>
      </p:sp>
      <p:graphicFrame>
        <p:nvGraphicFramePr>
          <p:cNvPr id="139264" name="Object 1024"/>
          <p:cNvGraphicFramePr>
            <a:graphicFrameLocks noChangeAspect="1"/>
          </p:cNvGraphicFramePr>
          <p:nvPr>
            <p:ph sz="half" idx="1"/>
          </p:nvPr>
        </p:nvGraphicFramePr>
        <p:xfrm>
          <a:off x="539750" y="1700213"/>
          <a:ext cx="5675313" cy="4660900"/>
        </p:xfrm>
        <a:graphic>
          <a:graphicData uri="http://schemas.openxmlformats.org/presentationml/2006/ole">
            <p:oleObj spid="_x0000_s139264" name="Paint Shop Pro Image" r:id="rId3" imgW="8068293" imgH="6624390" progId="PaintShopPro">
              <p:embed/>
            </p:oleObj>
          </a:graphicData>
        </a:graphic>
      </p:graphicFrame>
      <p:graphicFrame>
        <p:nvGraphicFramePr>
          <p:cNvPr id="139265" name="Object 1025"/>
          <p:cNvGraphicFramePr>
            <a:graphicFrameLocks noChangeAspect="1"/>
          </p:cNvGraphicFramePr>
          <p:nvPr>
            <p:ph sz="half" idx="2"/>
          </p:nvPr>
        </p:nvGraphicFramePr>
        <p:xfrm>
          <a:off x="2843213" y="1700213"/>
          <a:ext cx="5675312" cy="4660900"/>
        </p:xfrm>
        <a:graphic>
          <a:graphicData uri="http://schemas.openxmlformats.org/presentationml/2006/ole">
            <p:oleObj spid="_x0000_s139265" name="Paint Shop Pro Image" r:id="rId4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7C3-0F79-40A7-8580-2414957B021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8E0-2E96-46A0-AD02-178FEA798ED0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Déroulement visuel</a:t>
            </a:r>
          </a:p>
        </p:txBody>
      </p:sp>
      <p:graphicFrame>
        <p:nvGraphicFramePr>
          <p:cNvPr id="140288" name="Object 1024"/>
          <p:cNvGraphicFramePr>
            <a:graphicFrameLocks noChangeAspect="1"/>
          </p:cNvGraphicFramePr>
          <p:nvPr>
            <p:ph idx="1"/>
          </p:nvPr>
        </p:nvGraphicFramePr>
        <p:xfrm>
          <a:off x="2051050" y="1341438"/>
          <a:ext cx="5657850" cy="4645025"/>
        </p:xfrm>
        <a:graphic>
          <a:graphicData uri="http://schemas.openxmlformats.org/presentationml/2006/ole">
            <p:oleObj spid="_x0000_s140288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F68A-93B4-4ACD-99CC-6286C1D96A6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03C-A102-48E4-B402-F152814C2A72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retards et avances</a:t>
            </a:r>
          </a:p>
        </p:txBody>
      </p:sp>
      <p:graphicFrame>
        <p:nvGraphicFramePr>
          <p:cNvPr id="141312" name="Object 1024"/>
          <p:cNvGraphicFramePr>
            <a:graphicFrameLocks noChangeAspect="1"/>
          </p:cNvGraphicFramePr>
          <p:nvPr>
            <p:ph sz="half" idx="1"/>
          </p:nvPr>
        </p:nvGraphicFramePr>
        <p:xfrm>
          <a:off x="611188" y="1557338"/>
          <a:ext cx="5675312" cy="4660900"/>
        </p:xfrm>
        <a:graphic>
          <a:graphicData uri="http://schemas.openxmlformats.org/presentationml/2006/ole">
            <p:oleObj spid="_x0000_s141312" name="Paint Shop Pro Image" r:id="rId3" imgW="8068293" imgH="6624390" progId="PaintShopPro">
              <p:embed/>
            </p:oleObj>
          </a:graphicData>
        </a:graphic>
      </p:graphicFrame>
      <p:graphicFrame>
        <p:nvGraphicFramePr>
          <p:cNvPr id="141313" name="Object 1025"/>
          <p:cNvGraphicFramePr>
            <a:graphicFrameLocks noChangeAspect="1"/>
          </p:cNvGraphicFramePr>
          <p:nvPr>
            <p:ph sz="half" idx="2"/>
          </p:nvPr>
        </p:nvGraphicFramePr>
        <p:xfrm>
          <a:off x="2411413" y="1557338"/>
          <a:ext cx="5675312" cy="4660900"/>
        </p:xfrm>
        <a:graphic>
          <a:graphicData uri="http://schemas.openxmlformats.org/presentationml/2006/ole">
            <p:oleObj spid="_x0000_s141313" name="Paint Shop Pro Image" r:id="rId4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EB53-18C6-40DA-8592-636FAFD97AE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56B8-9806-4668-B391-BF626F4A3C7A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L’analyse des charges</a:t>
            </a:r>
          </a:p>
        </p:txBody>
      </p:sp>
      <p:graphicFrame>
        <p:nvGraphicFramePr>
          <p:cNvPr id="142336" name="Object 1024"/>
          <p:cNvGraphicFramePr>
            <a:graphicFrameLocks noChangeAspect="1"/>
          </p:cNvGraphicFramePr>
          <p:nvPr>
            <p:ph idx="1"/>
          </p:nvPr>
        </p:nvGraphicFramePr>
        <p:xfrm>
          <a:off x="2051050" y="1341438"/>
          <a:ext cx="5657850" cy="4645025"/>
        </p:xfrm>
        <a:graphic>
          <a:graphicData uri="http://schemas.openxmlformats.org/presentationml/2006/ole">
            <p:oleObj spid="_x0000_s142336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C8A8-2885-4696-8260-6892EC8D034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02D8-33A7-4BF2-A4B4-DAF55E153E57}" type="slidenum">
              <a:rPr lang="en-US"/>
              <a:pPr/>
              <a:t>3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objectifs possibles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5814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Respecter les dates de besoin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Autres objectifs :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saturer l'utilisation des capacités </a:t>
            </a:r>
            <a:br>
              <a:rPr lang="fr-FR" sz="2400"/>
            </a:br>
            <a:r>
              <a:rPr lang="fr-FR" sz="2400"/>
              <a:t>(en particulier, celle des postes goulets)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minimiser la valeur des en-cours (objectif financier)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maintenir de la flexibilité (objectif commercial)</a:t>
            </a:r>
          </a:p>
          <a:p>
            <a:pPr marL="685800" lvl="1" indent="-228600">
              <a:lnSpc>
                <a:spcPct val="90000"/>
              </a:lnSpc>
            </a:pPr>
            <a:endParaRPr lang="fr-FR" sz="2400"/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ð"/>
            </a:pPr>
            <a:r>
              <a:rPr lang="fr-FR" sz="2800">
                <a:solidFill>
                  <a:srgbClr val="00FF00"/>
                </a:solidFill>
              </a:rPr>
              <a:t> </a:t>
            </a:r>
            <a:r>
              <a:rPr lang="fr-FR" sz="2800">
                <a:solidFill>
                  <a:srgbClr val="009900"/>
                </a:solidFill>
              </a:rPr>
              <a:t>objectifs multiples et partiellement contradictoires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F18A-F3F8-48C3-915B-E5D9E008E3B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3F6A-449C-4F72-9672-2E1D4444C951}" type="slidenum">
              <a:rPr lang="en-US"/>
              <a:pPr/>
              <a:t>30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files d’attente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07950" y="6110288"/>
            <a:ext cx="897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Évolution de la file d’attente des postes exprimée en heures de charge en attente</a:t>
            </a:r>
          </a:p>
        </p:txBody>
      </p:sp>
      <p:graphicFrame>
        <p:nvGraphicFramePr>
          <p:cNvPr id="143360" name="Object 1024"/>
          <p:cNvGraphicFramePr>
            <a:graphicFrameLocks noChangeAspect="1"/>
          </p:cNvGraphicFramePr>
          <p:nvPr>
            <p:ph idx="1"/>
          </p:nvPr>
        </p:nvGraphicFramePr>
        <p:xfrm>
          <a:off x="1835150" y="1268413"/>
          <a:ext cx="5657850" cy="4645025"/>
        </p:xfrm>
        <a:graphic>
          <a:graphicData uri="http://schemas.openxmlformats.org/presentationml/2006/ole">
            <p:oleObj spid="_x0000_s143360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2F4-A29C-4D01-8E73-9E589183EFD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A756-AEFB-4F0E-AA98-612D2593B994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48712" cy="1143000"/>
          </a:xfrm>
        </p:spPr>
        <p:txBody>
          <a:bodyPr/>
          <a:lstStyle/>
          <a:p>
            <a:r>
              <a:rPr lang="fr-FR"/>
              <a:t>L’occupation des postes de charge</a:t>
            </a:r>
          </a:p>
        </p:txBody>
      </p:sp>
      <p:graphicFrame>
        <p:nvGraphicFramePr>
          <p:cNvPr id="144384" name="Object 1024"/>
          <p:cNvGraphicFramePr>
            <a:graphicFrameLocks noChangeAspect="1"/>
          </p:cNvGraphicFramePr>
          <p:nvPr>
            <p:ph idx="1"/>
          </p:nvPr>
        </p:nvGraphicFramePr>
        <p:xfrm>
          <a:off x="1835150" y="1412875"/>
          <a:ext cx="5657850" cy="4645025"/>
        </p:xfrm>
        <a:graphic>
          <a:graphicData uri="http://schemas.openxmlformats.org/presentationml/2006/ole">
            <p:oleObj spid="_x0000_s144384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7F3B-FDCB-4BD3-A57A-D3D82A4BF85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C1A7-2124-457A-A1E6-9190F56D59ED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45408" name="Object 1024"/>
          <p:cNvGraphicFramePr>
            <a:graphicFrameLocks noChangeAspect="1"/>
          </p:cNvGraphicFramePr>
          <p:nvPr>
            <p:ph idx="1"/>
          </p:nvPr>
        </p:nvGraphicFramePr>
        <p:xfrm>
          <a:off x="827088" y="1989138"/>
          <a:ext cx="5991225" cy="4114800"/>
        </p:xfrm>
        <a:graphic>
          <a:graphicData uri="http://schemas.openxmlformats.org/presentationml/2006/ole">
            <p:oleObj spid="_x0000_s145408" name="Paint Shop Pro Image" r:id="rId3" imgW="6604878" imgH="4536585" progId="PaintShopPro">
              <p:embed/>
            </p:oleObj>
          </a:graphicData>
        </a:graphic>
      </p:graphicFrame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options d’ordonnancement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4572000" y="1524000"/>
            <a:ext cx="4032250" cy="968375"/>
          </a:xfrm>
          <a:prstGeom prst="wedgeRoundRectCallout">
            <a:avLst>
              <a:gd name="adj1" fmla="val -78306"/>
              <a:gd name="adj2" fmla="val 1081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Tenir compte de la 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dépendance des OF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par la disponibilité des stocks</a:t>
            </a: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5219700" y="2971800"/>
            <a:ext cx="3313113" cy="990600"/>
          </a:xfrm>
          <a:prstGeom prst="wedgeRoundRectCallout">
            <a:avLst>
              <a:gd name="adj1" fmla="val -96144"/>
              <a:gd name="adj2" fmla="val -13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Tenir compte de la</a:t>
            </a:r>
          </a:p>
          <a:p>
            <a:pPr algn="ctr"/>
            <a:r>
              <a:rPr lang="fr-FR" b="1">
                <a:latin typeface="Arial" charset="0"/>
              </a:rPr>
              <a:t>disponibilité des outillages</a:t>
            </a: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2971800" y="4800600"/>
            <a:ext cx="2743200" cy="762000"/>
          </a:xfrm>
          <a:prstGeom prst="wedgeRoundRectCallout">
            <a:avLst>
              <a:gd name="adj1" fmla="val -30671"/>
              <a:gd name="adj2" fmla="val -197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Anticiper par rapport</a:t>
            </a:r>
          </a:p>
          <a:p>
            <a:pPr algn="ctr"/>
            <a:r>
              <a:rPr lang="fr-FR" b="1">
                <a:latin typeface="Arial" charset="0"/>
              </a:rPr>
              <a:t>à la date de lancement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A21D-E2F5-4638-950B-577E4742585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670E-3C1A-4DEA-A254-87C055C7896F}" type="slidenum">
              <a:rPr lang="en-US"/>
              <a:pPr/>
              <a:t>33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312150" cy="1476375"/>
          </a:xfrm>
        </p:spPr>
        <p:txBody>
          <a:bodyPr/>
          <a:lstStyle/>
          <a:p>
            <a:r>
              <a:rPr lang="fr-FR"/>
              <a:t>La dépendance des OF </a:t>
            </a:r>
            <a:br>
              <a:rPr lang="fr-FR"/>
            </a:br>
            <a:r>
              <a:rPr lang="fr-FR"/>
              <a:t>par les stocks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fr-FR" sz="2800"/>
              <a:t>On calcule les </a:t>
            </a:r>
            <a:r>
              <a:rPr lang="fr-FR" sz="2800">
                <a:solidFill>
                  <a:srgbClr val="009900"/>
                </a:solidFill>
              </a:rPr>
              <a:t>stocks prévisionnels</a:t>
            </a:r>
          </a:p>
          <a:p>
            <a:pPr lvl="1"/>
            <a:r>
              <a:rPr lang="fr-FR" sz="2400"/>
              <a:t>Stocks initiaux (DISP et REFA)</a:t>
            </a:r>
          </a:p>
          <a:p>
            <a:pPr lvl="1"/>
            <a:r>
              <a:rPr lang="fr-FR" sz="2400"/>
              <a:t>Sortie de stock de composants</a:t>
            </a:r>
          </a:p>
          <a:p>
            <a:pPr lvl="1"/>
            <a:r>
              <a:rPr lang="fr-FR" sz="2400"/>
              <a:t>Entrée de la quantité de l’OF</a:t>
            </a:r>
          </a:p>
          <a:p>
            <a:r>
              <a:rPr lang="fr-FR" sz="2800"/>
              <a:t>On ne peut planifier une opération que si les composants sont disponibles</a:t>
            </a:r>
          </a:p>
          <a:p>
            <a:pPr lvl="1"/>
            <a:r>
              <a:rPr lang="fr-FR" sz="2400"/>
              <a:t>donc si les OF de composants sont terminés</a:t>
            </a:r>
          </a:p>
          <a:p>
            <a:r>
              <a:rPr lang="fr-FR" sz="2800"/>
              <a:t>(ne fonctionne qu’en ordonnancement par gestion de files d’attente)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3DAD-F409-4F1E-B268-F262AC929D8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BF70-FFE0-482C-8513-429345809194}" type="slidenum">
              <a:rPr lang="en-US"/>
              <a:pPr/>
              <a:t>34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fr-FR"/>
              <a:t>La prise en compte des outillages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r>
              <a:rPr lang="fr-FR" sz="2800"/>
              <a:t>On calcule la </a:t>
            </a:r>
            <a:r>
              <a:rPr lang="fr-FR" sz="2800">
                <a:solidFill>
                  <a:srgbClr val="009900"/>
                </a:solidFill>
              </a:rPr>
              <a:t>disponibilité prévisionnelle des outillages</a:t>
            </a:r>
          </a:p>
          <a:p>
            <a:pPr lvl="1"/>
            <a:r>
              <a:rPr lang="fr-FR" sz="2400"/>
              <a:t>Début d’opération</a:t>
            </a:r>
          </a:p>
          <a:p>
            <a:pPr lvl="1"/>
            <a:r>
              <a:rPr lang="fr-FR" sz="2400"/>
              <a:t>Fin d’opération</a:t>
            </a:r>
          </a:p>
          <a:p>
            <a:r>
              <a:rPr lang="fr-FR" sz="2800"/>
              <a:t>On ne peut planifier une opération que si l’outillage est disponible</a:t>
            </a:r>
          </a:p>
          <a:p>
            <a:r>
              <a:rPr lang="fr-FR" sz="2800"/>
              <a:t>(ne fonctionne qu’en ordonnancement par gestion de files d’attente)</a:t>
            </a:r>
          </a:p>
          <a:p>
            <a:r>
              <a:rPr lang="fr-FR" sz="2400" i="1">
                <a:solidFill>
                  <a:srgbClr val="009900"/>
                </a:solidFill>
              </a:rPr>
              <a:t>N.B. : pas de prise en compte de la disponibilité prévisionnelle de la main-d’œuvre </a:t>
            </a:r>
            <a:endParaRPr lang="fr-FR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C75F-80A3-4E97-8483-ACCCCFE7B5D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9163-2689-4C6D-B51B-97D4DC24052A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763000" cy="1143000"/>
          </a:xfrm>
        </p:spPr>
        <p:txBody>
          <a:bodyPr/>
          <a:lstStyle/>
          <a:p>
            <a:r>
              <a:rPr lang="fr-FR"/>
              <a:t>Autres méthodes d’ordonnancement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6934200" cy="4114800"/>
          </a:xfrm>
        </p:spPr>
        <p:txBody>
          <a:bodyPr/>
          <a:lstStyle/>
          <a:p>
            <a:r>
              <a:rPr lang="fr-FR" sz="2800"/>
              <a:t>Ordo « mid-point »</a:t>
            </a:r>
          </a:p>
          <a:p>
            <a:pPr lvl="1"/>
            <a:r>
              <a:rPr lang="fr-FR" sz="2400"/>
              <a:t>ordonnancement d’abord sur les) poste(s) les plus chargés (</a:t>
            </a:r>
            <a:r>
              <a:rPr lang="fr-FR" sz="2400">
                <a:solidFill>
                  <a:srgbClr val="009900"/>
                </a:solidFill>
              </a:rPr>
              <a:t>ressource goulet</a:t>
            </a:r>
            <a:r>
              <a:rPr lang="fr-FR" sz="2400"/>
              <a:t>)</a:t>
            </a:r>
          </a:p>
          <a:p>
            <a:pPr lvl="1"/>
            <a:r>
              <a:rPr lang="fr-FR" sz="2400"/>
              <a:t>ordonnancement au plus tard en amont</a:t>
            </a:r>
          </a:p>
          <a:p>
            <a:pPr lvl="1"/>
            <a:r>
              <a:rPr lang="fr-FR" sz="2400"/>
              <a:t>ordonnancement au plus tôt en aval</a:t>
            </a:r>
          </a:p>
          <a:p>
            <a:r>
              <a:rPr lang="fr-FR" sz="2800"/>
              <a:t>« Systèmes experts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6563-5973-4F6B-AD0A-71B98B16F64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0F9F-8539-45A9-B90A-178A7C19DF96}" type="slidenum">
              <a:rPr lang="en-US"/>
              <a:pPr/>
              <a:t>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fr-FR"/>
              <a:t>Les méthodes d’ordonnancement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fr-FR"/>
              <a:t>Ordonnancement centralisé par OF</a:t>
            </a:r>
          </a:p>
          <a:p>
            <a:pPr lvl="1"/>
            <a:r>
              <a:rPr lang="fr-FR">
                <a:solidFill>
                  <a:srgbClr val="009900"/>
                </a:solidFill>
              </a:rPr>
              <a:t>chargement au plus tôt</a:t>
            </a:r>
          </a:p>
          <a:p>
            <a:pPr lvl="1"/>
            <a:r>
              <a:rPr lang="fr-FR">
                <a:solidFill>
                  <a:srgbClr val="009900"/>
                </a:solidFill>
              </a:rPr>
              <a:t>chargement au plus tard</a:t>
            </a:r>
          </a:p>
          <a:p>
            <a:pPr lvl="2"/>
            <a:r>
              <a:rPr lang="fr-FR" i="1">
                <a:solidFill>
                  <a:srgbClr val="000099"/>
                </a:solidFill>
              </a:rPr>
              <a:t>Choix de l’ordre de chargement</a:t>
            </a:r>
            <a:endParaRPr lang="fr-FR">
              <a:solidFill>
                <a:srgbClr val="000099"/>
              </a:solidFill>
            </a:endParaRPr>
          </a:p>
          <a:p>
            <a:r>
              <a:rPr lang="fr-FR"/>
              <a:t>Ordonnancement par gestion de files d’attente</a:t>
            </a:r>
          </a:p>
          <a:p>
            <a:pPr lvl="2"/>
            <a:r>
              <a:rPr lang="fr-FR" i="1">
                <a:solidFill>
                  <a:srgbClr val="000099"/>
                </a:solidFill>
              </a:rPr>
              <a:t>Choix d’une règle de priorité</a:t>
            </a:r>
          </a:p>
          <a:p>
            <a:r>
              <a:rPr lang="fr-FR"/>
              <a:t>Ordonnancement sans OF (</a:t>
            </a:r>
            <a:r>
              <a:rPr lang="fr-FR" i="1"/>
              <a:t>kanban</a:t>
            </a:r>
            <a:r>
              <a:rPr lang="fr-FR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EC0-FC03-4057-96D0-838464E69B5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EF9-65E0-49B0-B981-98D308DEC851}" type="slidenum">
              <a:rPr lang="en-US"/>
              <a:pPr/>
              <a:t>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91550" cy="1143000"/>
          </a:xfrm>
        </p:spPr>
        <p:txBody>
          <a:bodyPr/>
          <a:lstStyle/>
          <a:p>
            <a:r>
              <a:rPr lang="fr-FR"/>
              <a:t>Les méthodes d’ordonnancement</a:t>
            </a:r>
          </a:p>
        </p:txBody>
      </p:sp>
      <p:graphicFrame>
        <p:nvGraphicFramePr>
          <p:cNvPr id="118791" name="Object 7"/>
          <p:cNvGraphicFramePr>
            <a:graphicFrameLocks noChangeAspect="1"/>
          </p:cNvGraphicFramePr>
          <p:nvPr>
            <p:ph idx="1"/>
          </p:nvPr>
        </p:nvGraphicFramePr>
        <p:xfrm>
          <a:off x="900113" y="1916113"/>
          <a:ext cx="5113337" cy="4114800"/>
        </p:xfrm>
        <a:graphic>
          <a:graphicData uri="http://schemas.openxmlformats.org/presentationml/2006/ole">
            <p:oleObj spid="_x0000_s118791" name="Paint Shop Pro Image" r:id="rId3" imgW="7990244" imgH="6429268" progId="PaintShopPro">
              <p:embed/>
            </p:oleObj>
          </a:graphicData>
        </a:graphic>
      </p:graphicFrame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6227763" y="3357563"/>
            <a:ext cx="2720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Résultats des simulations</a:t>
            </a:r>
            <a:br>
              <a:rPr lang="fr-FR"/>
            </a:br>
            <a:r>
              <a:rPr lang="fr-FR"/>
              <a:t>d’ordonnancement</a:t>
            </a:r>
            <a:br>
              <a:rPr lang="fr-FR"/>
            </a:br>
            <a:r>
              <a:rPr lang="fr-FR"/>
              <a:t>successives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B881-925F-4362-9579-B992A342202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6DBB-8FCD-4BDC-88C7-F08C07127861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L'ordonnancement centralisé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5720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Système </a:t>
            </a:r>
            <a:r>
              <a:rPr lang="fr-FR" sz="2800">
                <a:solidFill>
                  <a:srgbClr val="009900"/>
                </a:solidFill>
              </a:rPr>
              <a:t>centralisé</a:t>
            </a:r>
          </a:p>
          <a:p>
            <a:pPr marL="685800" lvl="1" indent="-228600"/>
            <a:r>
              <a:rPr lang="fr-FR" sz="2400"/>
              <a:t>Travail sur un diagramme de Gantt des machines</a:t>
            </a:r>
          </a:p>
          <a:p>
            <a:pPr marL="285750" indent="-285750"/>
            <a:r>
              <a:rPr lang="fr-FR" sz="2800">
                <a:solidFill>
                  <a:srgbClr val="000099"/>
                </a:solidFill>
              </a:rPr>
              <a:t>Chargement au plus tôt / au plus tard</a:t>
            </a:r>
          </a:p>
          <a:p>
            <a:pPr marL="685800" lvl="1" indent="-228600"/>
            <a:r>
              <a:rPr lang="fr-FR" sz="2400"/>
              <a:t>ordre de fabrication par ordre de fabrication</a:t>
            </a:r>
          </a:p>
          <a:p>
            <a:pPr marL="285750" indent="-285750"/>
            <a:r>
              <a:rPr lang="fr-FR" sz="2800"/>
              <a:t>Résultat fonction de </a:t>
            </a:r>
            <a:r>
              <a:rPr lang="fr-FR" sz="2800">
                <a:solidFill>
                  <a:srgbClr val="009900"/>
                </a:solidFill>
              </a:rPr>
              <a:t>l'ordre de changement</a:t>
            </a:r>
          </a:p>
          <a:p>
            <a:pPr marL="285750" indent="-285750"/>
            <a:r>
              <a:rPr lang="fr-FR" sz="2800"/>
              <a:t>Impossible de tenir compte des </a:t>
            </a:r>
            <a:r>
              <a:rPr lang="fr-FR" sz="2800">
                <a:solidFill>
                  <a:srgbClr val="009900"/>
                </a:solidFill>
              </a:rPr>
              <a:t>dépendances des OF</a:t>
            </a:r>
          </a:p>
          <a:p>
            <a:pPr marL="285750" indent="-285750"/>
            <a:r>
              <a:rPr lang="fr-FR" sz="2800"/>
              <a:t>Impossible à traiter en multi-ressources</a:t>
            </a:r>
          </a:p>
          <a:p>
            <a:pPr marL="285750" indent="-285750"/>
            <a:r>
              <a:rPr lang="fr-FR" sz="2800"/>
              <a:t>Devient faux si aléa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CAF8-0153-4F04-A8A1-8C25A2A8901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B80-9EA9-4A8C-998D-DD69D69319D0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Chargement au plus tôt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>
                <a:solidFill>
                  <a:srgbClr val="009900"/>
                </a:solidFill>
              </a:rPr>
              <a:t>Principe :</a:t>
            </a:r>
          </a:p>
          <a:p>
            <a:pPr marL="685800" lvl="1" indent="-228600"/>
            <a:r>
              <a:rPr lang="fr-FR" sz="2400"/>
              <a:t>on place les opérations dans l'ordre de la gamme</a:t>
            </a:r>
          </a:p>
          <a:p>
            <a:pPr marL="685800" lvl="1" indent="-228600"/>
            <a:r>
              <a:rPr lang="fr-FR" sz="2400"/>
              <a:t>on place chaque opération dès que l'on trouve une plage libre d'une durée égale ou supérieure à sa durée</a:t>
            </a:r>
          </a:p>
          <a:p>
            <a:pPr marL="285750" indent="-285750"/>
            <a:r>
              <a:rPr lang="fr-FR" sz="2800">
                <a:solidFill>
                  <a:srgbClr val="009900"/>
                </a:solidFill>
              </a:rPr>
              <a:t>Caractéristiques :</a:t>
            </a:r>
          </a:p>
          <a:p>
            <a:pPr marL="685800" lvl="1" indent="-228600"/>
            <a:r>
              <a:rPr lang="fr-FR" sz="2400"/>
              <a:t>privilégie l'occupation à court terme</a:t>
            </a:r>
          </a:p>
          <a:p>
            <a:pPr marL="685800" lvl="1" indent="-228600"/>
            <a:r>
              <a:rPr lang="fr-FR" sz="2400"/>
              <a:t>augmente les en-cours</a:t>
            </a:r>
          </a:p>
          <a:p>
            <a:pPr marL="685800" lvl="1" indent="-228600"/>
            <a:r>
              <a:rPr lang="fr-FR" sz="2400"/>
              <a:t>peu flexible (commandes urgentes, pannes)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7A-FAAE-439B-9B19-5DE84B70822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709-B237-4C7D-81E7-A5627DF66434}" type="slidenum">
              <a:rPr lang="en-US"/>
              <a:pPr/>
              <a:t>8</a:t>
            </a:fld>
            <a:endParaRPr lang="en-US"/>
          </a:p>
        </p:txBody>
      </p:sp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Procédure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r>
              <a:rPr lang="fr-FR" sz="2800"/>
              <a:t>Création du planning des machines</a:t>
            </a:r>
          </a:p>
          <a:p>
            <a:pPr lvl="1"/>
            <a:r>
              <a:rPr lang="fr-FR" sz="2400"/>
              <a:t>à partir du calendrier propre à chaque machine</a:t>
            </a:r>
          </a:p>
          <a:p>
            <a:r>
              <a:rPr lang="fr-FR" sz="2800"/>
              <a:t>Tri des OF selon le critère choisi</a:t>
            </a:r>
          </a:p>
          <a:p>
            <a:r>
              <a:rPr lang="fr-FR" sz="2800"/>
              <a:t>Placement des OF au plus tôt</a:t>
            </a:r>
          </a:p>
          <a:p>
            <a:pPr lvl="1"/>
            <a:r>
              <a:rPr lang="fr-FR" sz="2400"/>
              <a:t>on part de la première opération</a:t>
            </a:r>
          </a:p>
          <a:p>
            <a:pPr lvl="1"/>
            <a:r>
              <a:rPr lang="fr-FR" sz="2400"/>
              <a:t>on recherche la première plage libre d’une durée supérieure ou égale à la durée de l’opération</a:t>
            </a:r>
          </a:p>
          <a:p>
            <a:pPr lvl="1"/>
            <a:r>
              <a:rPr lang="fr-FR" sz="2400"/>
              <a:t>on décale la date de fin du temps de transfert</a:t>
            </a:r>
          </a:p>
          <a:p>
            <a:pPr lvl="1"/>
            <a:r>
              <a:rPr lang="fr-FR" sz="2400"/>
              <a:t>on passe à l’opération suivante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76B0-B2ED-414B-A811-5AD5760AAD4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C316-8199-45F4-9A87-92CBBA6079FD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Chargement au plus tard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Principe :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on place les opérations dans l'ordre inverse de la gamme en partant de la dernière opération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on place la dernière opération à la date de besoin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on place chaque opération dès que l'on trouve une plage libre d'une durée égale ou supérieure à sa durée en remontant dans le temps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Caractéristiques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privilégie le temps libre à court terme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minimise les en-cours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il n'existe pas toujours de solution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1336</TotalTime>
  <Words>1444</Words>
  <Application>Microsoft Office PowerPoint</Application>
  <PresentationFormat>Affichage à l'écran (4:3)</PresentationFormat>
  <Paragraphs>401</Paragraphs>
  <Slides>35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Times New Roman</vt:lpstr>
      <vt:lpstr>Tahoma</vt:lpstr>
      <vt:lpstr>Arial</vt:lpstr>
      <vt:lpstr>Wingdings</vt:lpstr>
      <vt:lpstr>Achats</vt:lpstr>
      <vt:lpstr>Paint Shop Pro Image</vt:lpstr>
      <vt:lpstr>Prelude 7 ERP</vt:lpstr>
      <vt:lpstr>La fonction Ordonnancement</vt:lpstr>
      <vt:lpstr>Les objectifs possibles</vt:lpstr>
      <vt:lpstr>Les méthodes d’ordonnancement</vt:lpstr>
      <vt:lpstr>Les méthodes d’ordonnancement</vt:lpstr>
      <vt:lpstr>L'ordonnancement centralisé</vt:lpstr>
      <vt:lpstr>Chargement au plus tôt</vt:lpstr>
      <vt:lpstr>Procédure</vt:lpstr>
      <vt:lpstr>Chargement au plus tard</vt:lpstr>
      <vt:lpstr>Procédure</vt:lpstr>
      <vt:lpstr>L’ordre de chargement</vt:lpstr>
      <vt:lpstr>L'ordonnancement  par gestion de files d’attente</vt:lpstr>
      <vt:lpstr>Un réseau de files d’attente</vt:lpstr>
      <vt:lpstr>Principe de simulation « event-time »</vt:lpstr>
      <vt:lpstr>Les principaux types d’événements</vt:lpstr>
      <vt:lpstr>Les règles de priorité</vt:lpstr>
      <vt:lpstr>Règle du ratio critique</vt:lpstr>
      <vt:lpstr>Règles globales</vt:lpstr>
      <vt:lpstr>Le chevauchement des opérations</vt:lpstr>
      <vt:lpstr>Les notions de lot de transfert et d’anticipation du réglage</vt:lpstr>
      <vt:lpstr>Le choix du chevauchement</vt:lpstr>
      <vt:lpstr>Les types de chevauchement</vt:lpstr>
      <vt:lpstr>Le chevauchement</vt:lpstr>
      <vt:lpstr>Le planning des machines</vt:lpstr>
      <vt:lpstr>Le planning des OF</vt:lpstr>
      <vt:lpstr>Les indisponibilités des machines</vt:lpstr>
      <vt:lpstr>Déroulement visuel</vt:lpstr>
      <vt:lpstr>Les retards et avances</vt:lpstr>
      <vt:lpstr>L’analyse des charges</vt:lpstr>
      <vt:lpstr>Les files d’attente</vt:lpstr>
      <vt:lpstr>L’occupation des postes de charge</vt:lpstr>
      <vt:lpstr>Les options d’ordonnancement</vt:lpstr>
      <vt:lpstr>La dépendance des OF  par les stocks</vt:lpstr>
      <vt:lpstr>La prise en compte des outillages</vt:lpstr>
      <vt:lpstr>Autres méthodes d’ordonnancement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Prélude Production 4</dc:title>
  <dc:creator>Gérard Baglin</dc:creator>
  <cp:lastModifiedBy>GERARD</cp:lastModifiedBy>
  <cp:revision>95</cp:revision>
  <dcterms:created xsi:type="dcterms:W3CDTF">1998-11-02T15:40:36Z</dcterms:created>
  <dcterms:modified xsi:type="dcterms:W3CDTF">2015-11-22T09:52:58Z</dcterms:modified>
</cp:coreProperties>
</file>