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2"/>
  </p:notesMasterIdLst>
  <p:handoutMasterIdLst>
    <p:handoutMasterId r:id="rId33"/>
  </p:handoutMasterIdLst>
  <p:sldIdLst>
    <p:sldId id="766" r:id="rId2"/>
    <p:sldId id="689" r:id="rId3"/>
    <p:sldId id="776" r:id="rId4"/>
    <p:sldId id="777" r:id="rId5"/>
    <p:sldId id="780" r:id="rId6"/>
    <p:sldId id="778" r:id="rId7"/>
    <p:sldId id="784" r:id="rId8"/>
    <p:sldId id="781" r:id="rId9"/>
    <p:sldId id="782" r:id="rId10"/>
    <p:sldId id="783" r:id="rId11"/>
    <p:sldId id="716" r:id="rId12"/>
    <p:sldId id="718" r:id="rId13"/>
    <p:sldId id="719" r:id="rId14"/>
    <p:sldId id="1490" r:id="rId15"/>
    <p:sldId id="720" r:id="rId16"/>
    <p:sldId id="796" r:id="rId17"/>
    <p:sldId id="785" r:id="rId18"/>
    <p:sldId id="1491" r:id="rId19"/>
    <p:sldId id="726" r:id="rId20"/>
    <p:sldId id="727" r:id="rId21"/>
    <p:sldId id="1489" r:id="rId22"/>
    <p:sldId id="728" r:id="rId23"/>
    <p:sldId id="732" r:id="rId24"/>
    <p:sldId id="733" r:id="rId25"/>
    <p:sldId id="769" r:id="rId26"/>
    <p:sldId id="1492" r:id="rId27"/>
    <p:sldId id="786" r:id="rId28"/>
    <p:sldId id="787" r:id="rId29"/>
    <p:sldId id="709" r:id="rId30"/>
    <p:sldId id="710" r:id="rId3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  <p:cmAuthor id="1" name="HEC" initials="H" lastIdx="1" clrIdx="1"/>
  <p:cmAuthor id="2" name="SIMON TAMAYO GIRALDO" initials="STG" lastIdx="1" clrIdx="2"/>
  <p:cmAuthor id="3" name="Simon TAMAYO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FF00"/>
    <a:srgbClr val="252525"/>
    <a:srgbClr val="570B39"/>
    <a:srgbClr val="00A1D4"/>
    <a:srgbClr val="48A94C"/>
    <a:srgbClr val="E8E8E8"/>
    <a:srgbClr val="0E6D38"/>
    <a:srgbClr val="2E0D63"/>
    <a:srgbClr val="091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0" autoAdjust="0"/>
    <p:restoredTop sz="93333" autoAdjust="0"/>
  </p:normalViewPr>
  <p:slideViewPr>
    <p:cSldViewPr snapToObjects="1">
      <p:cViewPr varScale="1">
        <p:scale>
          <a:sx n="101" d="100"/>
          <a:sy n="101" d="100"/>
        </p:scale>
        <p:origin x="-1110" y="-102"/>
      </p:cViewPr>
      <p:guideLst>
        <p:guide orient="horz" pos="136"/>
        <p:guide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169A88-1209-4411-B9AB-8AD196EA20DC}" type="datetimeFigureOut">
              <a:rPr lang="fr-FR"/>
              <a:pPr>
                <a:defRPr/>
              </a:pPr>
              <a:t>09/05/2015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73C06B-4933-4277-AEDC-1479D74A82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56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D088C7-DC76-4DF0-A1DC-18354C89B7A6}" type="datetimeFigureOut">
              <a:rPr lang="fr-FR"/>
              <a:pPr>
                <a:defRPr/>
              </a:pPr>
              <a:t>09/05/2015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46D01B-6604-4CAD-A76C-5B72C2EB61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154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CTM = COEFFICIENT TECHNIQUE DE MONTAGE</a:t>
            </a:r>
          </a:p>
          <a:p>
            <a:r>
              <a:rPr lang="fr-FR" dirty="0"/>
              <a:t>Les gammes servent à beaucoup de fonctions :</a:t>
            </a:r>
          </a:p>
          <a:p>
            <a:r>
              <a:rPr lang="fr-FR" dirty="0"/>
              <a:t>- calcul des délais de réalisation d </a:t>
            </a:r>
            <a:r>
              <a:rPr lang="fr-FR" altLang="ja-JP" dirty="0" smtClean="0"/>
              <a:t>'</a:t>
            </a:r>
            <a:r>
              <a:rPr lang="fr-FR" dirty="0" smtClean="0"/>
              <a:t>un </a:t>
            </a:r>
            <a:r>
              <a:rPr lang="fr-FR" dirty="0"/>
              <a:t>OF</a:t>
            </a:r>
          </a:p>
          <a:p>
            <a:r>
              <a:rPr lang="fr-FR" dirty="0"/>
              <a:t>- calcul des charges, ressource par ressource, dans le but de vérifier que la charge est compatible avec la capacité</a:t>
            </a:r>
          </a:p>
          <a:p>
            <a:r>
              <a:rPr lang="fr-FR" dirty="0"/>
              <a:t>- suivi de l </a:t>
            </a:r>
            <a:r>
              <a:rPr lang="fr-FR" altLang="ja-JP" dirty="0" smtClean="0"/>
              <a:t>'</a:t>
            </a:r>
            <a:r>
              <a:rPr lang="fr-FR" dirty="0" smtClean="0"/>
              <a:t>avancement </a:t>
            </a:r>
            <a:r>
              <a:rPr lang="fr-FR" dirty="0"/>
              <a:t>: on ne déclare les quantités fabriquées </a:t>
            </a:r>
            <a:r>
              <a:rPr lang="fr-FR" dirty="0" smtClean="0"/>
              <a:t>qu</a:t>
            </a:r>
            <a:r>
              <a:rPr lang="fr-FR" altLang="ja-JP" dirty="0" smtClean="0"/>
              <a:t>'</a:t>
            </a:r>
            <a:r>
              <a:rPr lang="fr-FR" dirty="0" smtClean="0"/>
              <a:t>à </a:t>
            </a:r>
            <a:r>
              <a:rPr lang="fr-FR" dirty="0"/>
              <a:t>certaines opérations</a:t>
            </a:r>
          </a:p>
          <a:p>
            <a:r>
              <a:rPr lang="fr-FR" dirty="0"/>
              <a:t>- suivi des performances : comparaison entre les temps alloués et les temps passés</a:t>
            </a:r>
          </a:p>
          <a:p>
            <a:r>
              <a:rPr lang="fr-FR" dirty="0"/>
              <a:t>- calcul des coûts de revient des produits à partir des coûts de chaque opération</a:t>
            </a:r>
          </a:p>
          <a:p>
            <a:r>
              <a:rPr lang="fr-FR" dirty="0"/>
              <a:t>Si elles sont fausses, tout sera faux et on prendra de mauvaises décisions.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Importance de la justesse des nomenclatures</a:t>
            </a:r>
          </a:p>
          <a:p>
            <a:endParaRPr lang="fr-FR" dirty="0"/>
          </a:p>
          <a:p>
            <a:r>
              <a:rPr lang="fr-FR" dirty="0"/>
              <a:t>Nomenclatures:</a:t>
            </a:r>
          </a:p>
          <a:p>
            <a:r>
              <a:rPr lang="fr-FR" dirty="0" smtClean="0"/>
              <a:t>D</a:t>
            </a:r>
            <a:r>
              <a:rPr lang="fr-FR" altLang="ja-JP" dirty="0" smtClean="0"/>
              <a:t>'</a:t>
            </a:r>
            <a:r>
              <a:rPr lang="fr-FR" dirty="0" smtClean="0"/>
              <a:t>ACHATS</a:t>
            </a:r>
            <a:endParaRPr lang="fr-FR" dirty="0"/>
          </a:p>
          <a:p>
            <a:r>
              <a:rPr lang="fr-FR" dirty="0"/>
              <a:t>DE FABRICATION</a:t>
            </a:r>
          </a:p>
          <a:p>
            <a:r>
              <a:rPr lang="fr-FR" dirty="0"/>
              <a:t>DE CONDITIONNEMENT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NOMENCLATURES: DIV des RM utilisées, de </a:t>
            </a:r>
            <a:r>
              <a:rPr lang="fr-FR" sz="1500" dirty="0" smtClean="0">
                <a:latin typeface="Arial" charset="0"/>
                <a:cs typeface="Arial" charset="0"/>
                <a:sym typeface="Arial" charset="0"/>
              </a:rPr>
              <a:t>PF</a:t>
            </a:r>
            <a:r>
              <a:rPr lang="fr-FR" altLang="ja-JP" sz="1500" dirty="0" smtClean="0">
                <a:latin typeface="Arial" charset="0"/>
                <a:cs typeface="Arial" charset="0"/>
                <a:sym typeface="Arial" charset="0"/>
              </a:rPr>
              <a:t>'</a:t>
            </a:r>
            <a:r>
              <a:rPr lang="fr-FR" sz="1500" dirty="0" smtClean="0">
                <a:latin typeface="Arial" charset="0"/>
                <a:cs typeface="Arial" charset="0"/>
                <a:sym typeface="Arial" charset="0"/>
              </a:rPr>
              <a:t>s </a:t>
            </a: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proposés, et de regroupements intermédiaires</a:t>
            </a:r>
          </a:p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I: (Sucre, huiles)</a:t>
            </a:r>
          </a:p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V: accroissement progressif de la variété (métallurgie-aciers, confection-vetements)</a:t>
            </a:r>
          </a:p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A: assemblages (Télé, chaine Hi fi, téléphones portables)</a:t>
            </a:r>
          </a:p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X: produits finis personnalisés, bcp de RM (automobiles!)</a:t>
            </a:r>
          </a:p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T: Assemblage (Electromenager - ordinateurs)</a:t>
            </a:r>
          </a:p>
          <a:p>
            <a:pPr marL="58738" defTabSz="1231900">
              <a:buClr>
                <a:srgbClr val="000000"/>
              </a:buClr>
              <a:buFont typeface="Times New Roman" charset="0"/>
              <a:buNone/>
            </a:pPr>
            <a:r>
              <a:rPr lang="fr-FR" sz="1500" dirty="0">
                <a:latin typeface="Arial" charset="0"/>
                <a:cs typeface="Arial" charset="0"/>
                <a:sym typeface="Arial" charset="0"/>
              </a:rPr>
              <a:t>Y: comme X mais moins de RM (mobilier de bureau, valises)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ym typeface="Gill Sans Light" charset="0"/>
              </a:rPr>
              <a:t>Selon les quantités fabriquées, la répétitivité et l'organisation du processus de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6D01B-6604-4CAD-A76C-5B72C2EB619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5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6D01B-6604-4CAD-A76C-5B72C2EB619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1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6D01B-6604-4CAD-A76C-5B72C2EB6193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1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6D01B-6604-4CAD-A76C-5B72C2EB6193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1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6D01B-6604-4CAD-A76C-5B72C2EB6193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1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7584" y="3989988"/>
            <a:ext cx="8064896" cy="2103308"/>
          </a:xfrm>
          <a:effectLst>
            <a:glow rad="774700">
              <a:schemeClr val="bg1">
                <a:alpha val="0"/>
              </a:schemeClr>
            </a:glow>
          </a:effectLst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400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Cliquez pour modifier le style</a:t>
            </a:r>
            <a:endParaRPr lang="fr-FR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10685" y="274361"/>
            <a:ext cx="849694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6000" noProof="0" dirty="0" smtClean="0">
                <a:solidFill>
                  <a:srgbClr val="FFFFFF"/>
                </a:solidFill>
                <a:latin typeface="+mj-lt"/>
              </a:rPr>
              <a:t>Organisation et </a:t>
            </a:r>
          </a:p>
          <a:p>
            <a:pPr>
              <a:lnSpc>
                <a:spcPct val="100000"/>
              </a:lnSpc>
            </a:pPr>
            <a:r>
              <a:rPr lang="fr-FR" sz="6000" noProof="0" dirty="0" smtClean="0">
                <a:solidFill>
                  <a:srgbClr val="FFFFFF"/>
                </a:solidFill>
                <a:latin typeface="+mj-lt"/>
              </a:rPr>
              <a:t>Gestion</a:t>
            </a:r>
            <a:r>
              <a:rPr lang="fr-FR" sz="6000" baseline="0" noProof="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6000" noProof="0" dirty="0" smtClean="0">
                <a:solidFill>
                  <a:srgbClr val="FFFFFF"/>
                </a:solidFill>
                <a:latin typeface="+mj-lt"/>
              </a:rPr>
              <a:t>Industrielle</a:t>
            </a:r>
            <a:endParaRPr lang="fr-FR" sz="6000" noProof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2" descr="logo_tex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3940" y="101596"/>
            <a:ext cx="709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0"/>
            <a:ext cx="11445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259632" y="23766"/>
            <a:ext cx="66768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i="1" kern="1200" dirty="0" smtClean="0">
                <a:solidFill>
                  <a:srgbClr val="00279F"/>
                </a:solidFill>
                <a:latin typeface="Tahoma" pitchFamily="34" charset="0"/>
                <a:ea typeface="+mn-ea"/>
                <a:cs typeface="+mn-cs"/>
              </a:rPr>
              <a:t>PRODUITS, RESSOURCES ET TYPOLOGIES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7"/>
            <a:ext cx="8077200" cy="4608512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buClr>
                <a:srgbClr val="005490"/>
              </a:buClr>
              <a:buFont typeface="Arial"/>
              <a:buNone/>
              <a:defRPr sz="2400">
                <a:solidFill>
                  <a:srgbClr val="0A233F"/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>
              <a:lnSpc>
                <a:spcPct val="110000"/>
              </a:lnSpc>
              <a:buClr>
                <a:srgbClr val="005490"/>
              </a:buClr>
              <a:buFont typeface="Arial"/>
              <a:buNone/>
              <a:defRPr sz="2000">
                <a:latin typeface="Arial Narrow" pitchFamily="34" charset="0"/>
                <a:cs typeface="Arial Narrow" pitchFamily="34" charset="0"/>
              </a:defRPr>
            </a:lvl2pPr>
            <a:lvl3pPr marL="914400" indent="0">
              <a:lnSpc>
                <a:spcPct val="110000"/>
              </a:lnSpc>
              <a:buClr>
                <a:srgbClr val="005490"/>
              </a:buClr>
              <a:buFont typeface="Arial"/>
              <a:buNone/>
              <a:defRPr sz="1800">
                <a:latin typeface="Arial Narrow" pitchFamily="34" charset="0"/>
                <a:cs typeface="Arial Narrow" pitchFamily="34" charset="0"/>
              </a:defRPr>
            </a:lvl3pPr>
            <a:lvl4pPr marL="1371600" indent="0">
              <a:lnSpc>
                <a:spcPct val="110000"/>
              </a:lnSpc>
              <a:buClr>
                <a:srgbClr val="005490"/>
              </a:buClr>
              <a:buFont typeface="Arial"/>
              <a:buNone/>
              <a:defRPr sz="1600">
                <a:latin typeface="Arial Narrow" pitchFamily="34" charset="0"/>
                <a:cs typeface="Arial Narrow" pitchFamily="34" charset="0"/>
              </a:defRPr>
            </a:lvl4pPr>
            <a:lvl5pPr marL="1828800" indent="0">
              <a:lnSpc>
                <a:spcPct val="110000"/>
              </a:lnSpc>
              <a:buClr>
                <a:srgbClr val="005490"/>
              </a:buClr>
              <a:buFont typeface="Arial"/>
              <a:buNone/>
              <a:defRPr sz="1600">
                <a:latin typeface="Arial Narrow" pitchFamily="34" charset="0"/>
                <a:cs typeface="Arial Narrow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pic>
        <p:nvPicPr>
          <p:cNvPr id="13" name="Picture 2" descr="logo_tex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3940" y="101596"/>
            <a:ext cx="709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0"/>
            <a:ext cx="11445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1259632" y="23766"/>
            <a:ext cx="66768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i="1" kern="1200" dirty="0" smtClean="0">
                <a:solidFill>
                  <a:srgbClr val="00279F"/>
                </a:solidFill>
                <a:latin typeface="Tahoma" pitchFamily="34" charset="0"/>
                <a:ea typeface="+mn-ea"/>
                <a:cs typeface="+mn-cs"/>
              </a:rPr>
              <a:t>PRODUITS, RESSOURCES ET TYPOLOGIES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tex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3940" y="101596"/>
            <a:ext cx="709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0"/>
            <a:ext cx="11445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259632" y="23766"/>
            <a:ext cx="66768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i="1" kern="1200" dirty="0" smtClean="0">
                <a:solidFill>
                  <a:srgbClr val="00279F"/>
                </a:solidFill>
                <a:latin typeface="Tahoma" pitchFamily="34" charset="0"/>
                <a:ea typeface="+mn-ea"/>
                <a:cs typeface="+mn-cs"/>
              </a:rPr>
              <a:t>PRODUITS, RESSOURCES ET TYPOLOGIES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2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809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itchFamily="-123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itchFamily="-123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itchFamily="-123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50435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48A94C"/>
                </a:solidFill>
              </a:rPr>
              <a:t>PRODUITS, RESSOURCES ET TYPOLOGIES</a:t>
            </a:r>
          </a:p>
        </p:txBody>
      </p:sp>
    </p:spTree>
    <p:extLst>
      <p:ext uri="{BB962C8B-B14F-4D97-AF65-F5344CB8AC3E}">
        <p14:creationId xmlns:p14="http://schemas.microsoft.com/office/powerpoint/2010/main" val="3091073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404664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degré de standardisation</a:t>
            </a:r>
          </a:p>
        </p:txBody>
      </p:sp>
      <p:sp>
        <p:nvSpPr>
          <p:cNvPr id="31748" name="AutoShape 4"/>
          <p:cNvSpPr>
            <a:spLocks/>
          </p:cNvSpPr>
          <p:nvPr/>
        </p:nvSpPr>
        <p:spPr bwMode="auto">
          <a:xfrm>
            <a:off x="755576" y="1484784"/>
            <a:ext cx="2087996" cy="3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STANDARD</a:t>
            </a:r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1249911" y="1953640"/>
            <a:ext cx="1099327" cy="339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46879" algn="ctr" defTabSz="802527">
              <a:lnSpc>
                <a:spcPct val="90000"/>
              </a:lnSpc>
              <a:buClr>
                <a:srgbClr val="7B1142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Catalogue</a:t>
            </a:r>
            <a:endParaRPr lang="fr-FR" sz="1800" dirty="0">
              <a:latin typeface="+mj-lt"/>
            </a:endParaRPr>
          </a:p>
        </p:txBody>
      </p:sp>
      <p:pic>
        <p:nvPicPr>
          <p:cNvPr id="31750" name="Picture 6" descr="dropped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27" y="2347652"/>
            <a:ext cx="1590495" cy="129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52" name="AutoShape 8"/>
          <p:cNvSpPr>
            <a:spLocks/>
          </p:cNvSpPr>
          <p:nvPr/>
        </p:nvSpPr>
        <p:spPr bwMode="auto">
          <a:xfrm>
            <a:off x="5956718" y="1484784"/>
            <a:ext cx="2087996" cy="3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SUR MESURE</a:t>
            </a:r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pic>
        <p:nvPicPr>
          <p:cNvPr id="31753" name="Picture 9" descr="droppedIm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557" y="2360434"/>
            <a:ext cx="1964318" cy="127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54" name="AutoShape 10"/>
          <p:cNvSpPr>
            <a:spLocks/>
          </p:cNvSpPr>
          <p:nvPr/>
        </p:nvSpPr>
        <p:spPr bwMode="auto">
          <a:xfrm>
            <a:off x="5488613" y="1966919"/>
            <a:ext cx="3024206" cy="3126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46879" algn="ctr" defTabSz="802527">
              <a:lnSpc>
                <a:spcPct val="120000"/>
              </a:lnSpc>
              <a:buClr>
                <a:srgbClr val="FFFFFF"/>
              </a:buClr>
            </a:pPr>
            <a:r>
              <a:rPr lang="fr-FR" sz="1400" dirty="0">
                <a:solidFill>
                  <a:srgbClr val="000000"/>
                </a:solidFill>
                <a:latin typeface="+mj-lt"/>
              </a:rPr>
              <a:t>(Cahier des Charges spécifique)</a:t>
            </a:r>
            <a:endParaRPr lang="fr-FR" sz="1800" dirty="0">
              <a:latin typeface="+mj-lt"/>
            </a:endParaRPr>
          </a:p>
        </p:txBody>
      </p:sp>
      <p:sp>
        <p:nvSpPr>
          <p:cNvPr id="31756" name="AutoShape 12"/>
          <p:cNvSpPr>
            <a:spLocks/>
          </p:cNvSpPr>
          <p:nvPr/>
        </p:nvSpPr>
        <p:spPr bwMode="auto">
          <a:xfrm>
            <a:off x="3213089" y="3501008"/>
            <a:ext cx="2087996" cy="3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OPTIONS / VARIANTES</a:t>
            </a:r>
          </a:p>
        </p:txBody>
      </p:sp>
      <p:sp>
        <p:nvSpPr>
          <p:cNvPr id="31757" name="AutoShape 13"/>
          <p:cNvSpPr>
            <a:spLocks/>
          </p:cNvSpPr>
          <p:nvPr/>
        </p:nvSpPr>
        <p:spPr bwMode="auto">
          <a:xfrm>
            <a:off x="3029549" y="3943477"/>
            <a:ext cx="2455076" cy="339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46879" algn="ctr" defTabSz="802527">
              <a:lnSpc>
                <a:spcPct val="90000"/>
              </a:lnSpc>
              <a:buClr>
                <a:srgbClr val="7B1142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Catalogue (adaptations)</a:t>
            </a:r>
            <a:endParaRPr lang="fr-FR" sz="1800" dirty="0">
              <a:latin typeface="+mj-lt"/>
            </a:endParaRPr>
          </a:p>
        </p:txBody>
      </p:sp>
      <p:sp>
        <p:nvSpPr>
          <p:cNvPr id="31758" name="AutoShape 14"/>
          <p:cNvSpPr>
            <a:spLocks/>
          </p:cNvSpPr>
          <p:nvPr/>
        </p:nvSpPr>
        <p:spPr bwMode="auto">
          <a:xfrm>
            <a:off x="1861145" y="4324500"/>
            <a:ext cx="1643219" cy="3035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46879" algn="ctr" defTabSz="802527">
              <a:lnSpc>
                <a:spcPct val="90000"/>
              </a:lnSpc>
              <a:buClr>
                <a:srgbClr val="7B1142"/>
              </a:buClr>
            </a:pPr>
            <a:r>
              <a:rPr lang="fr-FR" sz="1400" dirty="0">
                <a:solidFill>
                  <a:srgbClr val="000000"/>
                </a:solidFill>
                <a:latin typeface="+mj-lt"/>
              </a:rPr>
              <a:t>Modèles de base</a:t>
            </a:r>
            <a:endParaRPr lang="fr-FR" sz="1800" dirty="0">
              <a:latin typeface="+mj-lt"/>
            </a:endParaRPr>
          </a:p>
        </p:txBody>
      </p:sp>
      <p:pic>
        <p:nvPicPr>
          <p:cNvPr id="31759" name="Picture 15" descr="dropped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43" y="4721901"/>
            <a:ext cx="1590647" cy="129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3176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14472"/>
              </p:ext>
            </p:extLst>
          </p:nvPr>
        </p:nvGraphicFramePr>
        <p:xfrm>
          <a:off x="3805584" y="4686721"/>
          <a:ext cx="1598416" cy="1250632"/>
        </p:xfrm>
        <a:graphic>
          <a:graphicData uri="http://schemas.openxmlformats.org/drawingml/2006/table">
            <a:tbl>
              <a:tblPr/>
              <a:tblGrid>
                <a:gridCol w="399604"/>
                <a:gridCol w="399604"/>
                <a:gridCol w="399604"/>
                <a:gridCol w="399604"/>
              </a:tblGrid>
              <a:tr h="312539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o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64A"/>
                          </a:solidFill>
                          <a:effectLst/>
                          <a:latin typeface="Gill Sans Light" charset="0"/>
                          <a:ea typeface="ＭＳ Ｐゴシック" charset="0"/>
                          <a:cs typeface="Gill Sans Light" charset="0"/>
                          <a:sym typeface="Gill Sans Light" charset="0"/>
                        </a:rPr>
                        <a:t>x</a:t>
                      </a:r>
                      <a:endParaRPr kumimoji="0" lang="fr-FR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4B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  <p:pic>
        <p:nvPicPr>
          <p:cNvPr id="31818" name="Picture 74" descr="droppedImage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260" y="4721901"/>
            <a:ext cx="1527012" cy="12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823" name="AutoShape 79"/>
          <p:cNvSpPr>
            <a:spLocks/>
          </p:cNvSpPr>
          <p:nvPr/>
        </p:nvSpPr>
        <p:spPr bwMode="auto">
          <a:xfrm>
            <a:off x="4978001" y="4329320"/>
            <a:ext cx="857270" cy="3037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46879" algn="ctr" defTabSz="802527">
              <a:lnSpc>
                <a:spcPct val="90000"/>
              </a:lnSpc>
              <a:buClr>
                <a:srgbClr val="7B1142"/>
              </a:buClr>
            </a:pPr>
            <a:r>
              <a:rPr lang="fr-FR" sz="1400" dirty="0">
                <a:solidFill>
                  <a:srgbClr val="000000"/>
                </a:solidFill>
                <a:latin typeface="+mj-lt"/>
              </a:rPr>
              <a:t>Options</a:t>
            </a:r>
            <a:endParaRPr lang="fr-FR" sz="1800" dirty="0">
              <a:latin typeface="+mj-lt"/>
            </a:endParaRPr>
          </a:p>
        </p:txBody>
      </p:sp>
      <p:cxnSp>
        <p:nvCxnSpPr>
          <p:cNvPr id="32" name="Elbow Connector 16"/>
          <p:cNvCxnSpPr>
            <a:stCxn id="31760" idx="0"/>
          </p:cNvCxnSpPr>
          <p:nvPr/>
        </p:nvCxnSpPr>
        <p:spPr>
          <a:xfrm rot="5400000" flipH="1" flipV="1">
            <a:off x="4751624" y="4362289"/>
            <a:ext cx="177601" cy="471264"/>
          </a:xfrm>
          <a:prstGeom prst="bentConnector2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Elbow Connector 16"/>
          <p:cNvCxnSpPr>
            <a:stCxn id="31818" idx="0"/>
          </p:cNvCxnSpPr>
          <p:nvPr/>
        </p:nvCxnSpPr>
        <p:spPr>
          <a:xfrm rot="16200000" flipV="1">
            <a:off x="5884057" y="4349192"/>
            <a:ext cx="212781" cy="532638"/>
          </a:xfrm>
          <a:prstGeom prst="bentConnector2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10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238966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volume : 1 La production unitaire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12777"/>
            <a:ext cx="4998244" cy="460851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Gestion de "projet" unitaire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Les ressources sont organisées autour du projet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Cycle souvent long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Respect du délai et du coût objectif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Produit fixe, moyens mobiles</a:t>
            </a:r>
          </a:p>
          <a:p>
            <a:pPr marL="342900" indent="-342900">
              <a:buFont typeface="Arial"/>
              <a:buChar char="•"/>
            </a:pPr>
            <a:endParaRPr lang="fr-FR" sz="2000" dirty="0" smtClean="0">
              <a:sym typeface="Gill Sans Light" charset="0"/>
            </a:endParaRPr>
          </a:p>
          <a:p>
            <a:r>
              <a:rPr lang="fr-FR" sz="2000" dirty="0" smtClean="0">
                <a:sym typeface="Gill Sans Light" charset="0"/>
              </a:rPr>
              <a:t>La coordination d'un ensemble disparate de ressources indépendantes est fondamentale :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Gestion de projet et ordonnancement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CPM – Critical Path Method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PERT – Project Evaluation and Review Technique</a:t>
            </a:r>
            <a:endParaRPr lang="fr-FR" sz="1800" dirty="0"/>
          </a:p>
        </p:txBody>
      </p:sp>
      <p:cxnSp>
        <p:nvCxnSpPr>
          <p:cNvPr id="10245" name="AutoShape 5"/>
          <p:cNvCxnSpPr>
            <a:cxnSpLocks noChangeShapeType="1"/>
            <a:stCxn id="10246" idx="0"/>
            <a:endCxn id="10257" idx="0"/>
          </p:cNvCxnSpPr>
          <p:nvPr/>
        </p:nvCxnSpPr>
        <p:spPr bwMode="auto">
          <a:xfrm>
            <a:off x="6821834" y="4201517"/>
            <a:ext cx="428625" cy="704329"/>
          </a:xfrm>
          <a:prstGeom prst="straightConnector1">
            <a:avLst/>
          </a:prstGeom>
          <a:noFill/>
          <a:ln w="25400" cap="flat" cmpd="sng">
            <a:solidFill>
              <a:srgbClr val="535353"/>
            </a:solidFill>
            <a:prstDash val="solid"/>
            <a:miter lim="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/>
          </p:cNvSpPr>
          <p:nvPr/>
        </p:nvSpPr>
        <p:spPr bwMode="auto">
          <a:xfrm>
            <a:off x="6620916" y="4005064"/>
            <a:ext cx="401836" cy="392906"/>
          </a:xfrm>
          <a:prstGeom prst="roundRect">
            <a:avLst>
              <a:gd name="adj" fmla="val 25954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cxnSp>
        <p:nvCxnSpPr>
          <p:cNvPr id="10247" name="AutoShape 7"/>
          <p:cNvCxnSpPr>
            <a:cxnSpLocks noChangeShapeType="1"/>
            <a:stCxn id="10248" idx="0"/>
            <a:endCxn id="10257" idx="0"/>
          </p:cNvCxnSpPr>
          <p:nvPr/>
        </p:nvCxnSpPr>
        <p:spPr bwMode="auto">
          <a:xfrm flipH="1">
            <a:off x="7250459" y="4201517"/>
            <a:ext cx="330398" cy="704329"/>
          </a:xfrm>
          <a:prstGeom prst="straightConnector1">
            <a:avLst/>
          </a:prstGeom>
          <a:noFill/>
          <a:ln w="25400" cap="flat" cmpd="sng">
            <a:solidFill>
              <a:srgbClr val="535353"/>
            </a:solidFill>
            <a:prstDash val="solid"/>
            <a:miter lim="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8" name="AutoShape 8"/>
          <p:cNvSpPr>
            <a:spLocks/>
          </p:cNvSpPr>
          <p:nvPr/>
        </p:nvSpPr>
        <p:spPr bwMode="auto">
          <a:xfrm>
            <a:off x="7379940" y="4005064"/>
            <a:ext cx="401836" cy="392906"/>
          </a:xfrm>
          <a:prstGeom prst="roundRect">
            <a:avLst>
              <a:gd name="adj" fmla="val 25954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cxnSp>
        <p:nvCxnSpPr>
          <p:cNvPr id="10249" name="AutoShape 9"/>
          <p:cNvCxnSpPr>
            <a:cxnSpLocks noChangeShapeType="1"/>
            <a:stCxn id="10257" idx="0"/>
            <a:endCxn id="10250" idx="0"/>
          </p:cNvCxnSpPr>
          <p:nvPr/>
        </p:nvCxnSpPr>
        <p:spPr bwMode="auto">
          <a:xfrm flipH="1">
            <a:off x="6232475" y="4905846"/>
            <a:ext cx="1017984" cy="1116"/>
          </a:xfrm>
          <a:prstGeom prst="straightConnector1">
            <a:avLst/>
          </a:prstGeom>
          <a:noFill/>
          <a:ln w="25400" cap="flat" cmpd="sng">
            <a:solidFill>
              <a:srgbClr val="535353"/>
            </a:solidFill>
            <a:prstDash val="solid"/>
            <a:miter lim="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50" name="AutoShape 10"/>
          <p:cNvSpPr>
            <a:spLocks/>
          </p:cNvSpPr>
          <p:nvPr/>
        </p:nvSpPr>
        <p:spPr bwMode="auto">
          <a:xfrm>
            <a:off x="6031557" y="4710509"/>
            <a:ext cx="401836" cy="392906"/>
          </a:xfrm>
          <a:prstGeom prst="roundRect">
            <a:avLst>
              <a:gd name="adj" fmla="val 25954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cxnSp>
        <p:nvCxnSpPr>
          <p:cNvPr id="10251" name="AutoShape 11"/>
          <p:cNvCxnSpPr>
            <a:cxnSpLocks noChangeShapeType="1"/>
            <a:stCxn id="10257" idx="0"/>
            <a:endCxn id="10252" idx="0"/>
          </p:cNvCxnSpPr>
          <p:nvPr/>
        </p:nvCxnSpPr>
        <p:spPr bwMode="auto">
          <a:xfrm>
            <a:off x="7250459" y="4905846"/>
            <a:ext cx="1009055" cy="1116"/>
          </a:xfrm>
          <a:prstGeom prst="straightConnector1">
            <a:avLst/>
          </a:prstGeom>
          <a:noFill/>
          <a:ln w="25400" cap="flat" cmpd="sng">
            <a:solidFill>
              <a:srgbClr val="535353"/>
            </a:solidFill>
            <a:prstDash val="solid"/>
            <a:miter lim="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52" name="AutoShape 12"/>
          <p:cNvSpPr>
            <a:spLocks/>
          </p:cNvSpPr>
          <p:nvPr/>
        </p:nvSpPr>
        <p:spPr bwMode="auto">
          <a:xfrm>
            <a:off x="8058596" y="4710509"/>
            <a:ext cx="401836" cy="392906"/>
          </a:xfrm>
          <a:prstGeom prst="roundRect">
            <a:avLst>
              <a:gd name="adj" fmla="val 25954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cxnSp>
        <p:nvCxnSpPr>
          <p:cNvPr id="10253" name="AutoShape 13"/>
          <p:cNvCxnSpPr>
            <a:cxnSpLocks noChangeShapeType="1"/>
            <a:stCxn id="10257" idx="0"/>
            <a:endCxn id="10254" idx="0"/>
          </p:cNvCxnSpPr>
          <p:nvPr/>
        </p:nvCxnSpPr>
        <p:spPr bwMode="auto">
          <a:xfrm flipH="1">
            <a:off x="6812904" y="4905846"/>
            <a:ext cx="437555" cy="724421"/>
          </a:xfrm>
          <a:prstGeom prst="straightConnector1">
            <a:avLst/>
          </a:prstGeom>
          <a:noFill/>
          <a:ln w="25400" cap="flat" cmpd="sng">
            <a:solidFill>
              <a:srgbClr val="535353"/>
            </a:solidFill>
            <a:prstDash val="solid"/>
            <a:miter lim="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54" name="AutoShape 14"/>
          <p:cNvSpPr>
            <a:spLocks/>
          </p:cNvSpPr>
          <p:nvPr/>
        </p:nvSpPr>
        <p:spPr bwMode="auto">
          <a:xfrm>
            <a:off x="6611987" y="5433814"/>
            <a:ext cx="401836" cy="392906"/>
          </a:xfrm>
          <a:prstGeom prst="roundRect">
            <a:avLst>
              <a:gd name="adj" fmla="val 25954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cxnSp>
        <p:nvCxnSpPr>
          <p:cNvPr id="10255" name="AutoShape 15"/>
          <p:cNvCxnSpPr>
            <a:cxnSpLocks noChangeShapeType="1"/>
            <a:stCxn id="10257" idx="0"/>
            <a:endCxn id="10256" idx="0"/>
          </p:cNvCxnSpPr>
          <p:nvPr/>
        </p:nvCxnSpPr>
        <p:spPr bwMode="auto">
          <a:xfrm>
            <a:off x="7250459" y="4905846"/>
            <a:ext cx="321469" cy="724421"/>
          </a:xfrm>
          <a:prstGeom prst="straightConnector1">
            <a:avLst/>
          </a:prstGeom>
          <a:noFill/>
          <a:ln w="25400" cap="flat" cmpd="sng">
            <a:solidFill>
              <a:srgbClr val="535353"/>
            </a:solidFill>
            <a:prstDash val="solid"/>
            <a:miter lim="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56" name="AutoShape 16"/>
          <p:cNvSpPr>
            <a:spLocks/>
          </p:cNvSpPr>
          <p:nvPr/>
        </p:nvSpPr>
        <p:spPr bwMode="auto">
          <a:xfrm>
            <a:off x="7371010" y="5433814"/>
            <a:ext cx="401836" cy="392906"/>
          </a:xfrm>
          <a:prstGeom prst="roundRect">
            <a:avLst>
              <a:gd name="adj" fmla="val 25954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6647705" y="4558704"/>
            <a:ext cx="1205508" cy="6954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66B132"/>
              </a:gs>
              <a:gs pos="100000">
                <a:srgbClr val="006633"/>
              </a:gs>
            </a:gsLst>
            <a:lin ang="5400000" scaled="1"/>
          </a:gradFill>
          <a:ln w="1270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+mj-lt"/>
                <a:cs typeface="Arial Narrow"/>
              </a:rPr>
              <a:t>Projet</a:t>
            </a:r>
          </a:p>
        </p:txBody>
      </p:sp>
      <p:pic>
        <p:nvPicPr>
          <p:cNvPr id="10258" name="Picture 18" descr="droppedImag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724" y="1700808"/>
            <a:ext cx="2741448" cy="20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11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9710499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76672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volume : 2 La petite série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09601" y="1412777"/>
            <a:ext cx="4898504" cy="265469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Production par lots, Flux discontinus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Les ressources ne sont pas dédiées à un produit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Ateliers fonctionnels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Flux complexes, cycles de fabrication longs, en-cours importants</a:t>
            </a:r>
            <a:endParaRPr lang="fr-FR" sz="2000" dirty="0"/>
          </a:p>
        </p:txBody>
      </p:sp>
      <p:pic>
        <p:nvPicPr>
          <p:cNvPr id="11268" name="Picture 4" descr="dropped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6804" y="1772816"/>
            <a:ext cx="2527102" cy="188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6084168" y="3861048"/>
            <a:ext cx="2124783" cy="1873586"/>
            <a:chOff x="0" y="0"/>
            <a:chExt cx="3022112" cy="2664925"/>
          </a:xfrm>
        </p:grpSpPr>
        <p:sp>
          <p:nvSpPr>
            <p:cNvPr id="11273" name="AutoShape 9"/>
            <p:cNvSpPr>
              <a:spLocks/>
            </p:cNvSpPr>
            <p:nvPr/>
          </p:nvSpPr>
          <p:spPr bwMode="auto">
            <a:xfrm>
              <a:off x="0" y="374078"/>
              <a:ext cx="521604" cy="2885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74" name="AutoShape 10"/>
            <p:cNvSpPr>
              <a:spLocks/>
            </p:cNvSpPr>
            <p:nvPr/>
          </p:nvSpPr>
          <p:spPr bwMode="auto">
            <a:xfrm>
              <a:off x="1034056" y="374078"/>
              <a:ext cx="515504" cy="2885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75" name="AutoShape 11"/>
            <p:cNvSpPr>
              <a:spLocks/>
            </p:cNvSpPr>
            <p:nvPr/>
          </p:nvSpPr>
          <p:spPr bwMode="auto">
            <a:xfrm>
              <a:off x="2503557" y="518329"/>
              <a:ext cx="518555" cy="288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76" name="AutoShape 12"/>
            <p:cNvSpPr>
              <a:spLocks/>
            </p:cNvSpPr>
            <p:nvPr/>
          </p:nvSpPr>
          <p:spPr bwMode="auto">
            <a:xfrm>
              <a:off x="259276" y="954517"/>
              <a:ext cx="518554" cy="2885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77" name="AutoShape 13"/>
            <p:cNvSpPr>
              <a:spLocks/>
            </p:cNvSpPr>
            <p:nvPr/>
          </p:nvSpPr>
          <p:spPr bwMode="auto">
            <a:xfrm>
              <a:off x="1549559" y="1533238"/>
              <a:ext cx="518554" cy="291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78" name="AutoShape 14"/>
            <p:cNvSpPr>
              <a:spLocks/>
            </p:cNvSpPr>
            <p:nvPr/>
          </p:nvSpPr>
          <p:spPr bwMode="auto">
            <a:xfrm>
              <a:off x="1549559" y="954517"/>
              <a:ext cx="518554" cy="2885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79" name="AutoShape 15"/>
            <p:cNvSpPr>
              <a:spLocks/>
            </p:cNvSpPr>
            <p:nvPr/>
          </p:nvSpPr>
          <p:spPr bwMode="auto">
            <a:xfrm>
              <a:off x="0" y="1533238"/>
              <a:ext cx="521604" cy="291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80" name="AutoShape 16"/>
            <p:cNvSpPr>
              <a:spLocks/>
            </p:cNvSpPr>
            <p:nvPr/>
          </p:nvSpPr>
          <p:spPr bwMode="auto">
            <a:xfrm>
              <a:off x="521604" y="1969426"/>
              <a:ext cx="512453" cy="288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81" name="AutoShape 17"/>
            <p:cNvSpPr>
              <a:spLocks/>
            </p:cNvSpPr>
            <p:nvPr/>
          </p:nvSpPr>
          <p:spPr bwMode="auto">
            <a:xfrm>
              <a:off x="2500508" y="1969426"/>
              <a:ext cx="521604" cy="288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362987" y="691774"/>
              <a:ext cx="204371" cy="204356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83" name="AutoShape 19"/>
            <p:cNvSpPr>
              <a:spLocks/>
            </p:cNvSpPr>
            <p:nvPr/>
          </p:nvSpPr>
          <p:spPr bwMode="auto">
            <a:xfrm>
              <a:off x="393490" y="774203"/>
              <a:ext cx="169212" cy="1219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84" y="0"/>
                  </a:moveTo>
                  <a:lnTo>
                    <a:pt x="21600" y="21600"/>
                  </a:lnTo>
                  <a:lnTo>
                    <a:pt x="0" y="9430"/>
                  </a:lnTo>
                  <a:lnTo>
                    <a:pt x="15915" y="13385"/>
                  </a:lnTo>
                  <a:lnTo>
                    <a:pt x="20084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>
              <a:off x="829684" y="720968"/>
              <a:ext cx="311133" cy="175163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85" name="AutoShape 21"/>
            <p:cNvSpPr>
              <a:spLocks/>
            </p:cNvSpPr>
            <p:nvPr/>
          </p:nvSpPr>
          <p:spPr bwMode="auto">
            <a:xfrm>
              <a:off x="829685" y="781072"/>
              <a:ext cx="204371" cy="1150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4185"/>
                  </a:moveTo>
                  <a:lnTo>
                    <a:pt x="0" y="21599"/>
                  </a:lnTo>
                  <a:lnTo>
                    <a:pt x="7414" y="0"/>
                  </a:lnTo>
                  <a:lnTo>
                    <a:pt x="7414" y="14185"/>
                  </a:lnTo>
                  <a:lnTo>
                    <a:pt x="21599" y="14185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293332" y="0"/>
              <a:ext cx="3052" cy="317696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87" name="AutoShape 23"/>
            <p:cNvSpPr>
              <a:spLocks/>
            </p:cNvSpPr>
            <p:nvPr/>
          </p:nvSpPr>
          <p:spPr bwMode="auto">
            <a:xfrm>
              <a:off x="1192672" y="205785"/>
              <a:ext cx="192170" cy="108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1314" y="21599"/>
                  </a:lnTo>
                  <a:lnTo>
                    <a:pt x="0" y="0"/>
                  </a:lnTo>
                  <a:lnTo>
                    <a:pt x="11314" y="113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1573213" y="518329"/>
              <a:ext cx="881542" cy="173446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89" name="AutoShape 25"/>
            <p:cNvSpPr>
              <a:spLocks/>
            </p:cNvSpPr>
            <p:nvPr/>
          </p:nvSpPr>
          <p:spPr bwMode="auto">
            <a:xfrm>
              <a:off x="2269432" y="605910"/>
              <a:ext cx="213523" cy="103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479" y="0"/>
                  </a:moveTo>
                  <a:lnTo>
                    <a:pt x="21599" y="17999"/>
                  </a:lnTo>
                  <a:lnTo>
                    <a:pt x="0" y="21600"/>
                  </a:lnTo>
                  <a:lnTo>
                    <a:pt x="12959" y="14040"/>
                  </a:lnTo>
                  <a:lnTo>
                    <a:pt x="6479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H="1">
              <a:off x="2146670" y="836025"/>
              <a:ext cx="356888" cy="204357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91" name="AutoShape 27"/>
            <p:cNvSpPr>
              <a:spLocks/>
            </p:cNvSpPr>
            <p:nvPr/>
          </p:nvSpPr>
          <p:spPr bwMode="auto">
            <a:xfrm>
              <a:off x="2127869" y="925323"/>
              <a:ext cx="204372" cy="1150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4185"/>
                  </a:moveTo>
                  <a:lnTo>
                    <a:pt x="0" y="21599"/>
                  </a:lnTo>
                  <a:lnTo>
                    <a:pt x="6770" y="0"/>
                  </a:lnTo>
                  <a:lnTo>
                    <a:pt x="6770" y="14185"/>
                  </a:lnTo>
                  <a:lnTo>
                    <a:pt x="21599" y="14185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1448898" y="720968"/>
              <a:ext cx="259278" cy="204356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93" name="AutoShape 29"/>
            <p:cNvSpPr>
              <a:spLocks/>
            </p:cNvSpPr>
            <p:nvPr/>
          </p:nvSpPr>
          <p:spPr bwMode="auto">
            <a:xfrm>
              <a:off x="1512955" y="803396"/>
              <a:ext cx="195221" cy="1219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550" y="0"/>
                  </a:moveTo>
                  <a:lnTo>
                    <a:pt x="21600" y="21600"/>
                  </a:lnTo>
                  <a:lnTo>
                    <a:pt x="0" y="11256"/>
                  </a:lnTo>
                  <a:lnTo>
                    <a:pt x="15187" y="13994"/>
                  </a:lnTo>
                  <a:lnTo>
                    <a:pt x="17550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884591" y="1213825"/>
              <a:ext cx="823586" cy="291938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95" name="AutoShape 31"/>
            <p:cNvSpPr>
              <a:spLocks/>
            </p:cNvSpPr>
            <p:nvPr/>
          </p:nvSpPr>
          <p:spPr bwMode="auto">
            <a:xfrm>
              <a:off x="1491603" y="1401008"/>
              <a:ext cx="216573" cy="1047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343" y="0"/>
                  </a:moveTo>
                  <a:lnTo>
                    <a:pt x="21599" y="21599"/>
                  </a:lnTo>
                  <a:lnTo>
                    <a:pt x="0" y="19121"/>
                  </a:lnTo>
                  <a:lnTo>
                    <a:pt x="13385" y="1558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 flipH="1">
              <a:off x="567359" y="1273930"/>
              <a:ext cx="1140818" cy="377802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97" name="AutoShape 33"/>
            <p:cNvSpPr>
              <a:spLocks/>
            </p:cNvSpPr>
            <p:nvPr/>
          </p:nvSpPr>
          <p:spPr bwMode="auto">
            <a:xfrm>
              <a:off x="567358" y="1548695"/>
              <a:ext cx="216573" cy="1030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9439"/>
                  </a:moveTo>
                  <a:lnTo>
                    <a:pt x="0" y="21600"/>
                  </a:lnTo>
                  <a:lnTo>
                    <a:pt x="11560" y="0"/>
                  </a:lnTo>
                  <a:lnTo>
                    <a:pt x="8214" y="15839"/>
                  </a:lnTo>
                  <a:lnTo>
                    <a:pt x="21599" y="19439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>
              <a:off x="619212" y="1273930"/>
              <a:ext cx="265379" cy="639243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99" name="AutoShape 35"/>
            <p:cNvSpPr>
              <a:spLocks/>
            </p:cNvSpPr>
            <p:nvPr/>
          </p:nvSpPr>
          <p:spPr bwMode="auto">
            <a:xfrm>
              <a:off x="747326" y="1792546"/>
              <a:ext cx="183020" cy="118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16200" y="21599"/>
                  </a:lnTo>
                  <a:lnTo>
                    <a:pt x="0" y="4069"/>
                  </a:lnTo>
                  <a:lnTo>
                    <a:pt x="13320" y="11895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H="1">
              <a:off x="210472" y="1273930"/>
              <a:ext cx="152516" cy="202639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301" name="AutoShape 37"/>
            <p:cNvSpPr>
              <a:spLocks/>
            </p:cNvSpPr>
            <p:nvPr/>
          </p:nvSpPr>
          <p:spPr bwMode="auto">
            <a:xfrm>
              <a:off x="198270" y="1354642"/>
              <a:ext cx="176919" cy="121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605"/>
                  </a:moveTo>
                  <a:lnTo>
                    <a:pt x="1489" y="21600"/>
                  </a:lnTo>
                  <a:lnTo>
                    <a:pt x="0" y="0"/>
                  </a:lnTo>
                  <a:lnTo>
                    <a:pt x="6703" y="13081"/>
                  </a:lnTo>
                  <a:lnTo>
                    <a:pt x="21599" y="7605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2123018" y="1680924"/>
              <a:ext cx="458268" cy="209727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303" name="AutoShape 39"/>
            <p:cNvSpPr>
              <a:spLocks/>
            </p:cNvSpPr>
            <p:nvPr/>
          </p:nvSpPr>
          <p:spPr bwMode="auto">
            <a:xfrm>
              <a:off x="2474108" y="1835479"/>
              <a:ext cx="216573" cy="1047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256" y="0"/>
                  </a:moveTo>
                  <a:lnTo>
                    <a:pt x="21599" y="21599"/>
                  </a:lnTo>
                  <a:lnTo>
                    <a:pt x="0" y="18059"/>
                  </a:lnTo>
                  <a:lnTo>
                    <a:pt x="13385" y="15580"/>
                  </a:lnTo>
                  <a:lnTo>
                    <a:pt x="11256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 flipH="1">
              <a:off x="1140816" y="1854368"/>
              <a:ext cx="567359" cy="288503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305" name="AutoShape 41"/>
            <p:cNvSpPr>
              <a:spLocks/>
            </p:cNvSpPr>
            <p:nvPr/>
          </p:nvSpPr>
          <p:spPr bwMode="auto">
            <a:xfrm>
              <a:off x="1140816" y="2027814"/>
              <a:ext cx="210473" cy="1150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474"/>
                  </a:moveTo>
                  <a:lnTo>
                    <a:pt x="0" y="21599"/>
                  </a:lnTo>
                  <a:lnTo>
                    <a:pt x="8452" y="0"/>
                  </a:lnTo>
                  <a:lnTo>
                    <a:pt x="7826" y="14829"/>
                  </a:lnTo>
                  <a:lnTo>
                    <a:pt x="21600" y="15474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777829" y="2318033"/>
              <a:ext cx="3051" cy="346890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307" name="AutoShape 43"/>
            <p:cNvSpPr>
              <a:spLocks/>
            </p:cNvSpPr>
            <p:nvPr/>
          </p:nvSpPr>
          <p:spPr bwMode="auto">
            <a:xfrm>
              <a:off x="680219" y="2556735"/>
              <a:ext cx="192171" cy="108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971" y="21599"/>
                  </a:lnTo>
                  <a:lnTo>
                    <a:pt x="0" y="0"/>
                  </a:lnTo>
                  <a:lnTo>
                    <a:pt x="10971" y="113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>
              <a:off x="2736434" y="2287122"/>
              <a:ext cx="3051" cy="377801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309" name="AutoShape 45"/>
            <p:cNvSpPr>
              <a:spLocks/>
            </p:cNvSpPr>
            <p:nvPr/>
          </p:nvSpPr>
          <p:spPr bwMode="auto">
            <a:xfrm>
              <a:off x="2644924" y="2556735"/>
              <a:ext cx="186071" cy="108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622" y="21599"/>
                  </a:lnTo>
                  <a:lnTo>
                    <a:pt x="0" y="0"/>
                  </a:lnTo>
                  <a:lnTo>
                    <a:pt x="10622" y="113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310" name="Picture 46" descr="machine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94646"/>
            <a:ext cx="3744416" cy="21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12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4834110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552" y="1772816"/>
            <a:ext cx="2729880" cy="1820158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volume : 3 </a:t>
            </a:r>
            <a:r>
              <a:rPr lang="fr-FR" sz="2800" b="1" dirty="0">
                <a:solidFill>
                  <a:srgbClr val="48A94C"/>
                </a:solidFill>
                <a:sym typeface="Gill Sans" charset="0"/>
              </a:rPr>
              <a:t>La production de masse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12777"/>
            <a:ext cx="4754488" cy="2880319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Production « à la chaîne », Flux continus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Cycles de fabrication courts, stocks faibles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Options, variantes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Gestion des approvisionnements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Suivi de la productivité (équilibrage de chaîne)</a:t>
            </a:r>
            <a:endParaRPr lang="fr-FR" sz="2000" dirty="0"/>
          </a:p>
        </p:txBody>
      </p:sp>
      <p:pic>
        <p:nvPicPr>
          <p:cNvPr id="12292" name="Picture 4" descr="line schema - mil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741" y="3797300"/>
            <a:ext cx="58674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13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9609555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943" name="Group 15"/>
          <p:cNvGrpSpPr>
            <a:grpSpLocks/>
          </p:cNvGrpSpPr>
          <p:nvPr/>
        </p:nvGrpSpPr>
        <p:grpSpPr bwMode="auto">
          <a:xfrm>
            <a:off x="3108176" y="2780928"/>
            <a:ext cx="3048000" cy="1828800"/>
            <a:chOff x="1920" y="1584"/>
            <a:chExt cx="1920" cy="1152"/>
          </a:xfrm>
        </p:grpSpPr>
        <p:grpSp>
          <p:nvGrpSpPr>
            <p:cNvPr id="17420" name="Group 16"/>
            <p:cNvGrpSpPr>
              <a:grpSpLocks/>
            </p:cNvGrpSpPr>
            <p:nvPr/>
          </p:nvGrpSpPr>
          <p:grpSpPr bwMode="auto">
            <a:xfrm>
              <a:off x="2064" y="2064"/>
              <a:ext cx="1584" cy="236"/>
              <a:chOff x="2256" y="2112"/>
              <a:chExt cx="1200" cy="179"/>
            </a:xfrm>
          </p:grpSpPr>
          <p:sp>
            <p:nvSpPr>
              <p:cNvPr id="17422" name="Freeform 17"/>
              <p:cNvSpPr>
                <a:spLocks noEditPoints="1"/>
              </p:cNvSpPr>
              <p:nvPr/>
            </p:nvSpPr>
            <p:spPr bwMode="auto">
              <a:xfrm>
                <a:off x="2397" y="2112"/>
                <a:ext cx="918" cy="126"/>
              </a:xfrm>
              <a:custGeom>
                <a:avLst/>
                <a:gdLst>
                  <a:gd name="T0" fmla="*/ 0 w 6849"/>
                  <a:gd name="T1" fmla="*/ 0 h 943"/>
                  <a:gd name="T2" fmla="*/ 0 w 6849"/>
                  <a:gd name="T3" fmla="*/ 0 h 943"/>
                  <a:gd name="T4" fmla="*/ 0 w 6849"/>
                  <a:gd name="T5" fmla="*/ 0 h 943"/>
                  <a:gd name="T6" fmla="*/ 0 w 6849"/>
                  <a:gd name="T7" fmla="*/ 0 h 943"/>
                  <a:gd name="T8" fmla="*/ 0 w 6849"/>
                  <a:gd name="T9" fmla="*/ 0 h 943"/>
                  <a:gd name="T10" fmla="*/ 0 w 6849"/>
                  <a:gd name="T11" fmla="*/ 0 h 943"/>
                  <a:gd name="T12" fmla="*/ 0 w 6849"/>
                  <a:gd name="T13" fmla="*/ 0 h 943"/>
                  <a:gd name="T14" fmla="*/ 0 w 6849"/>
                  <a:gd name="T15" fmla="*/ 0 h 943"/>
                  <a:gd name="T16" fmla="*/ 0 w 6849"/>
                  <a:gd name="T17" fmla="*/ 0 h 943"/>
                  <a:gd name="T18" fmla="*/ 0 w 6849"/>
                  <a:gd name="T19" fmla="*/ 0 h 943"/>
                  <a:gd name="T20" fmla="*/ 0 w 6849"/>
                  <a:gd name="T21" fmla="*/ 0 h 943"/>
                  <a:gd name="T22" fmla="*/ 0 w 6849"/>
                  <a:gd name="T23" fmla="*/ 0 h 943"/>
                  <a:gd name="T24" fmla="*/ 0 w 6849"/>
                  <a:gd name="T25" fmla="*/ 0 h 943"/>
                  <a:gd name="T26" fmla="*/ 0 w 6849"/>
                  <a:gd name="T27" fmla="*/ 0 h 943"/>
                  <a:gd name="T28" fmla="*/ 0 w 6849"/>
                  <a:gd name="T29" fmla="*/ 0 h 943"/>
                  <a:gd name="T30" fmla="*/ 0 w 6849"/>
                  <a:gd name="T31" fmla="*/ 0 h 943"/>
                  <a:gd name="T32" fmla="*/ 0 w 6849"/>
                  <a:gd name="T33" fmla="*/ 0 h 943"/>
                  <a:gd name="T34" fmla="*/ 0 w 6849"/>
                  <a:gd name="T35" fmla="*/ 0 h 943"/>
                  <a:gd name="T36" fmla="*/ 0 w 6849"/>
                  <a:gd name="T37" fmla="*/ 0 h 943"/>
                  <a:gd name="T38" fmla="*/ 0 w 6849"/>
                  <a:gd name="T39" fmla="*/ 0 h 943"/>
                  <a:gd name="T40" fmla="*/ 0 w 6849"/>
                  <a:gd name="T41" fmla="*/ 0 h 943"/>
                  <a:gd name="T42" fmla="*/ 0 w 6849"/>
                  <a:gd name="T43" fmla="*/ 0 h 943"/>
                  <a:gd name="T44" fmla="*/ 0 w 6849"/>
                  <a:gd name="T45" fmla="*/ 0 h 943"/>
                  <a:gd name="T46" fmla="*/ 0 w 6849"/>
                  <a:gd name="T47" fmla="*/ 0 h 943"/>
                  <a:gd name="T48" fmla="*/ 0 w 6849"/>
                  <a:gd name="T49" fmla="*/ 0 h 943"/>
                  <a:gd name="T50" fmla="*/ 0 w 6849"/>
                  <a:gd name="T51" fmla="*/ 0 h 943"/>
                  <a:gd name="T52" fmla="*/ 0 w 6849"/>
                  <a:gd name="T53" fmla="*/ 0 h 943"/>
                  <a:gd name="T54" fmla="*/ 0 w 6849"/>
                  <a:gd name="T55" fmla="*/ 0 h 943"/>
                  <a:gd name="T56" fmla="*/ 0 w 6849"/>
                  <a:gd name="T57" fmla="*/ 0 h 943"/>
                  <a:gd name="T58" fmla="*/ 0 w 6849"/>
                  <a:gd name="T59" fmla="*/ 0 h 943"/>
                  <a:gd name="T60" fmla="*/ 0 w 6849"/>
                  <a:gd name="T61" fmla="*/ 0 h 943"/>
                  <a:gd name="T62" fmla="*/ 0 w 6849"/>
                  <a:gd name="T63" fmla="*/ 0 h 943"/>
                  <a:gd name="T64" fmla="*/ 0 w 6849"/>
                  <a:gd name="T65" fmla="*/ 0 h 943"/>
                  <a:gd name="T66" fmla="*/ 0 w 6849"/>
                  <a:gd name="T67" fmla="*/ 0 h 943"/>
                  <a:gd name="T68" fmla="*/ 0 w 6849"/>
                  <a:gd name="T69" fmla="*/ 0 h 943"/>
                  <a:gd name="T70" fmla="*/ 0 w 6849"/>
                  <a:gd name="T71" fmla="*/ 0 h 943"/>
                  <a:gd name="T72" fmla="*/ 0 w 6849"/>
                  <a:gd name="T73" fmla="*/ 0 h 943"/>
                  <a:gd name="T74" fmla="*/ 0 w 6849"/>
                  <a:gd name="T75" fmla="*/ 0 h 943"/>
                  <a:gd name="T76" fmla="*/ 0 w 6849"/>
                  <a:gd name="T77" fmla="*/ 0 h 943"/>
                  <a:gd name="T78" fmla="*/ 0 w 6849"/>
                  <a:gd name="T79" fmla="*/ 0 h 943"/>
                  <a:gd name="T80" fmla="*/ 0 w 6849"/>
                  <a:gd name="T81" fmla="*/ 0 h 943"/>
                  <a:gd name="T82" fmla="*/ 0 w 6849"/>
                  <a:gd name="T83" fmla="*/ 0 h 943"/>
                  <a:gd name="T84" fmla="*/ 0 w 6849"/>
                  <a:gd name="T85" fmla="*/ 0 h 943"/>
                  <a:gd name="T86" fmla="*/ 0 w 6849"/>
                  <a:gd name="T87" fmla="*/ 0 h 943"/>
                  <a:gd name="T88" fmla="*/ 0 w 6849"/>
                  <a:gd name="T89" fmla="*/ 0 h 943"/>
                  <a:gd name="T90" fmla="*/ 0 w 6849"/>
                  <a:gd name="T91" fmla="*/ 0 h 943"/>
                  <a:gd name="T92" fmla="*/ 0 w 6849"/>
                  <a:gd name="T93" fmla="*/ 0 h 943"/>
                  <a:gd name="T94" fmla="*/ 0 w 6849"/>
                  <a:gd name="T95" fmla="*/ 0 h 9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49" h="943">
                    <a:moveTo>
                      <a:pt x="0" y="762"/>
                    </a:moveTo>
                    <a:lnTo>
                      <a:pt x="84" y="754"/>
                    </a:lnTo>
                    <a:lnTo>
                      <a:pt x="163" y="746"/>
                    </a:lnTo>
                    <a:lnTo>
                      <a:pt x="239" y="740"/>
                    </a:lnTo>
                    <a:lnTo>
                      <a:pt x="312" y="738"/>
                    </a:lnTo>
                    <a:lnTo>
                      <a:pt x="381" y="736"/>
                    </a:lnTo>
                    <a:lnTo>
                      <a:pt x="447" y="736"/>
                    </a:lnTo>
                    <a:lnTo>
                      <a:pt x="510" y="737"/>
                    </a:lnTo>
                    <a:lnTo>
                      <a:pt x="569" y="739"/>
                    </a:lnTo>
                    <a:lnTo>
                      <a:pt x="628" y="743"/>
                    </a:lnTo>
                    <a:lnTo>
                      <a:pt x="682" y="746"/>
                    </a:lnTo>
                    <a:lnTo>
                      <a:pt x="736" y="753"/>
                    </a:lnTo>
                    <a:lnTo>
                      <a:pt x="787" y="759"/>
                    </a:lnTo>
                    <a:lnTo>
                      <a:pt x="835" y="766"/>
                    </a:lnTo>
                    <a:lnTo>
                      <a:pt x="883" y="774"/>
                    </a:lnTo>
                    <a:lnTo>
                      <a:pt x="929" y="783"/>
                    </a:lnTo>
                    <a:lnTo>
                      <a:pt x="974" y="791"/>
                    </a:lnTo>
                    <a:lnTo>
                      <a:pt x="1018" y="801"/>
                    </a:lnTo>
                    <a:lnTo>
                      <a:pt x="1060" y="811"/>
                    </a:lnTo>
                    <a:lnTo>
                      <a:pt x="1103" y="819"/>
                    </a:lnTo>
                    <a:lnTo>
                      <a:pt x="1144" y="829"/>
                    </a:lnTo>
                    <a:lnTo>
                      <a:pt x="1184" y="839"/>
                    </a:lnTo>
                    <a:lnTo>
                      <a:pt x="1225" y="848"/>
                    </a:lnTo>
                    <a:lnTo>
                      <a:pt x="1267" y="857"/>
                    </a:lnTo>
                    <a:lnTo>
                      <a:pt x="1307" y="865"/>
                    </a:lnTo>
                    <a:lnTo>
                      <a:pt x="1349" y="874"/>
                    </a:lnTo>
                    <a:lnTo>
                      <a:pt x="1391" y="881"/>
                    </a:lnTo>
                    <a:lnTo>
                      <a:pt x="1433" y="887"/>
                    </a:lnTo>
                    <a:lnTo>
                      <a:pt x="1477" y="893"/>
                    </a:lnTo>
                    <a:lnTo>
                      <a:pt x="1522" y="898"/>
                    </a:lnTo>
                    <a:lnTo>
                      <a:pt x="1568" y="902"/>
                    </a:lnTo>
                    <a:lnTo>
                      <a:pt x="1615" y="904"/>
                    </a:lnTo>
                    <a:lnTo>
                      <a:pt x="1665" y="906"/>
                    </a:lnTo>
                    <a:lnTo>
                      <a:pt x="1653" y="847"/>
                    </a:lnTo>
                    <a:lnTo>
                      <a:pt x="1640" y="791"/>
                    </a:lnTo>
                    <a:lnTo>
                      <a:pt x="1626" y="737"/>
                    </a:lnTo>
                    <a:lnTo>
                      <a:pt x="1612" y="686"/>
                    </a:lnTo>
                    <a:lnTo>
                      <a:pt x="1596" y="636"/>
                    </a:lnTo>
                    <a:lnTo>
                      <a:pt x="1579" y="587"/>
                    </a:lnTo>
                    <a:lnTo>
                      <a:pt x="1561" y="541"/>
                    </a:lnTo>
                    <a:lnTo>
                      <a:pt x="1542" y="498"/>
                    </a:lnTo>
                    <a:lnTo>
                      <a:pt x="1523" y="456"/>
                    </a:lnTo>
                    <a:lnTo>
                      <a:pt x="1502" y="416"/>
                    </a:lnTo>
                    <a:lnTo>
                      <a:pt x="1480" y="377"/>
                    </a:lnTo>
                    <a:lnTo>
                      <a:pt x="1457" y="341"/>
                    </a:lnTo>
                    <a:lnTo>
                      <a:pt x="1434" y="307"/>
                    </a:lnTo>
                    <a:lnTo>
                      <a:pt x="1410" y="275"/>
                    </a:lnTo>
                    <a:lnTo>
                      <a:pt x="1383" y="245"/>
                    </a:lnTo>
                    <a:lnTo>
                      <a:pt x="1358" y="216"/>
                    </a:lnTo>
                    <a:lnTo>
                      <a:pt x="1330" y="189"/>
                    </a:lnTo>
                    <a:lnTo>
                      <a:pt x="1301" y="164"/>
                    </a:lnTo>
                    <a:lnTo>
                      <a:pt x="1272" y="141"/>
                    </a:lnTo>
                    <a:lnTo>
                      <a:pt x="1240" y="120"/>
                    </a:lnTo>
                    <a:lnTo>
                      <a:pt x="1208" y="101"/>
                    </a:lnTo>
                    <a:lnTo>
                      <a:pt x="1176" y="82"/>
                    </a:lnTo>
                    <a:lnTo>
                      <a:pt x="1142" y="67"/>
                    </a:lnTo>
                    <a:lnTo>
                      <a:pt x="1108" y="52"/>
                    </a:lnTo>
                    <a:lnTo>
                      <a:pt x="1071" y="40"/>
                    </a:lnTo>
                    <a:lnTo>
                      <a:pt x="1035" y="29"/>
                    </a:lnTo>
                    <a:lnTo>
                      <a:pt x="996" y="20"/>
                    </a:lnTo>
                    <a:lnTo>
                      <a:pt x="957" y="13"/>
                    </a:lnTo>
                    <a:lnTo>
                      <a:pt x="917" y="7"/>
                    </a:lnTo>
                    <a:lnTo>
                      <a:pt x="876" y="3"/>
                    </a:lnTo>
                    <a:lnTo>
                      <a:pt x="834" y="1"/>
                    </a:lnTo>
                    <a:lnTo>
                      <a:pt x="791" y="0"/>
                    </a:lnTo>
                    <a:lnTo>
                      <a:pt x="743" y="1"/>
                    </a:lnTo>
                    <a:lnTo>
                      <a:pt x="698" y="3"/>
                    </a:lnTo>
                    <a:lnTo>
                      <a:pt x="655" y="7"/>
                    </a:lnTo>
                    <a:lnTo>
                      <a:pt x="612" y="12"/>
                    </a:lnTo>
                    <a:lnTo>
                      <a:pt x="572" y="19"/>
                    </a:lnTo>
                    <a:lnTo>
                      <a:pt x="534" y="29"/>
                    </a:lnTo>
                    <a:lnTo>
                      <a:pt x="497" y="39"/>
                    </a:lnTo>
                    <a:lnTo>
                      <a:pt x="461" y="51"/>
                    </a:lnTo>
                    <a:lnTo>
                      <a:pt x="429" y="64"/>
                    </a:lnTo>
                    <a:lnTo>
                      <a:pt x="396" y="79"/>
                    </a:lnTo>
                    <a:lnTo>
                      <a:pt x="365" y="94"/>
                    </a:lnTo>
                    <a:lnTo>
                      <a:pt x="336" y="113"/>
                    </a:lnTo>
                    <a:lnTo>
                      <a:pt x="308" y="132"/>
                    </a:lnTo>
                    <a:lnTo>
                      <a:pt x="283" y="153"/>
                    </a:lnTo>
                    <a:lnTo>
                      <a:pt x="257" y="175"/>
                    </a:lnTo>
                    <a:lnTo>
                      <a:pt x="233" y="198"/>
                    </a:lnTo>
                    <a:lnTo>
                      <a:pt x="211" y="223"/>
                    </a:lnTo>
                    <a:lnTo>
                      <a:pt x="189" y="250"/>
                    </a:lnTo>
                    <a:lnTo>
                      <a:pt x="170" y="278"/>
                    </a:lnTo>
                    <a:lnTo>
                      <a:pt x="150" y="307"/>
                    </a:lnTo>
                    <a:lnTo>
                      <a:pt x="133" y="337"/>
                    </a:lnTo>
                    <a:lnTo>
                      <a:pt x="116" y="369"/>
                    </a:lnTo>
                    <a:lnTo>
                      <a:pt x="101" y="403"/>
                    </a:lnTo>
                    <a:lnTo>
                      <a:pt x="86" y="437"/>
                    </a:lnTo>
                    <a:lnTo>
                      <a:pt x="73" y="473"/>
                    </a:lnTo>
                    <a:lnTo>
                      <a:pt x="59" y="511"/>
                    </a:lnTo>
                    <a:lnTo>
                      <a:pt x="47" y="550"/>
                    </a:lnTo>
                    <a:lnTo>
                      <a:pt x="36" y="590"/>
                    </a:lnTo>
                    <a:lnTo>
                      <a:pt x="27" y="631"/>
                    </a:lnTo>
                    <a:lnTo>
                      <a:pt x="17" y="674"/>
                    </a:lnTo>
                    <a:lnTo>
                      <a:pt x="8" y="717"/>
                    </a:lnTo>
                    <a:lnTo>
                      <a:pt x="0" y="762"/>
                    </a:lnTo>
                    <a:close/>
                    <a:moveTo>
                      <a:pt x="6849" y="903"/>
                    </a:moveTo>
                    <a:lnTo>
                      <a:pt x="6798" y="897"/>
                    </a:lnTo>
                    <a:lnTo>
                      <a:pt x="6747" y="890"/>
                    </a:lnTo>
                    <a:lnTo>
                      <a:pt x="6695" y="884"/>
                    </a:lnTo>
                    <a:lnTo>
                      <a:pt x="6644" y="878"/>
                    </a:lnTo>
                    <a:lnTo>
                      <a:pt x="6591" y="870"/>
                    </a:lnTo>
                    <a:lnTo>
                      <a:pt x="6539" y="865"/>
                    </a:lnTo>
                    <a:lnTo>
                      <a:pt x="6486" y="859"/>
                    </a:lnTo>
                    <a:lnTo>
                      <a:pt x="6434" y="853"/>
                    </a:lnTo>
                    <a:lnTo>
                      <a:pt x="6380" y="848"/>
                    </a:lnTo>
                    <a:lnTo>
                      <a:pt x="6327" y="845"/>
                    </a:lnTo>
                    <a:lnTo>
                      <a:pt x="6273" y="840"/>
                    </a:lnTo>
                    <a:lnTo>
                      <a:pt x="6220" y="836"/>
                    </a:lnTo>
                    <a:lnTo>
                      <a:pt x="6166" y="834"/>
                    </a:lnTo>
                    <a:lnTo>
                      <a:pt x="6113" y="831"/>
                    </a:lnTo>
                    <a:lnTo>
                      <a:pt x="6058" y="829"/>
                    </a:lnTo>
                    <a:lnTo>
                      <a:pt x="6005" y="828"/>
                    </a:lnTo>
                    <a:lnTo>
                      <a:pt x="5950" y="828"/>
                    </a:lnTo>
                    <a:lnTo>
                      <a:pt x="5895" y="828"/>
                    </a:lnTo>
                    <a:lnTo>
                      <a:pt x="5841" y="829"/>
                    </a:lnTo>
                    <a:lnTo>
                      <a:pt x="5786" y="831"/>
                    </a:lnTo>
                    <a:lnTo>
                      <a:pt x="5732" y="834"/>
                    </a:lnTo>
                    <a:lnTo>
                      <a:pt x="5677" y="839"/>
                    </a:lnTo>
                    <a:lnTo>
                      <a:pt x="5622" y="844"/>
                    </a:lnTo>
                    <a:lnTo>
                      <a:pt x="5566" y="850"/>
                    </a:lnTo>
                    <a:lnTo>
                      <a:pt x="5512" y="857"/>
                    </a:lnTo>
                    <a:lnTo>
                      <a:pt x="5457" y="865"/>
                    </a:lnTo>
                    <a:lnTo>
                      <a:pt x="5402" y="875"/>
                    </a:lnTo>
                    <a:lnTo>
                      <a:pt x="5346" y="886"/>
                    </a:lnTo>
                    <a:lnTo>
                      <a:pt x="5292" y="898"/>
                    </a:lnTo>
                    <a:lnTo>
                      <a:pt x="5237" y="912"/>
                    </a:lnTo>
                    <a:lnTo>
                      <a:pt x="5181" y="926"/>
                    </a:lnTo>
                    <a:lnTo>
                      <a:pt x="5127" y="943"/>
                    </a:lnTo>
                    <a:lnTo>
                      <a:pt x="5139" y="899"/>
                    </a:lnTo>
                    <a:lnTo>
                      <a:pt x="5152" y="855"/>
                    </a:lnTo>
                    <a:lnTo>
                      <a:pt x="5167" y="811"/>
                    </a:lnTo>
                    <a:lnTo>
                      <a:pt x="5181" y="767"/>
                    </a:lnTo>
                    <a:lnTo>
                      <a:pt x="5196" y="725"/>
                    </a:lnTo>
                    <a:lnTo>
                      <a:pt x="5212" y="682"/>
                    </a:lnTo>
                    <a:lnTo>
                      <a:pt x="5229" y="640"/>
                    </a:lnTo>
                    <a:lnTo>
                      <a:pt x="5246" y="598"/>
                    </a:lnTo>
                    <a:lnTo>
                      <a:pt x="5264" y="558"/>
                    </a:lnTo>
                    <a:lnTo>
                      <a:pt x="5283" y="518"/>
                    </a:lnTo>
                    <a:lnTo>
                      <a:pt x="5304" y="479"/>
                    </a:lnTo>
                    <a:lnTo>
                      <a:pt x="5325" y="442"/>
                    </a:lnTo>
                    <a:lnTo>
                      <a:pt x="5346" y="404"/>
                    </a:lnTo>
                    <a:lnTo>
                      <a:pt x="5371" y="369"/>
                    </a:lnTo>
                    <a:lnTo>
                      <a:pt x="5395" y="334"/>
                    </a:lnTo>
                    <a:lnTo>
                      <a:pt x="5421" y="301"/>
                    </a:lnTo>
                    <a:lnTo>
                      <a:pt x="5447" y="269"/>
                    </a:lnTo>
                    <a:lnTo>
                      <a:pt x="5475" y="239"/>
                    </a:lnTo>
                    <a:lnTo>
                      <a:pt x="5506" y="210"/>
                    </a:lnTo>
                    <a:lnTo>
                      <a:pt x="5536" y="183"/>
                    </a:lnTo>
                    <a:lnTo>
                      <a:pt x="5569" y="158"/>
                    </a:lnTo>
                    <a:lnTo>
                      <a:pt x="5603" y="133"/>
                    </a:lnTo>
                    <a:lnTo>
                      <a:pt x="5638" y="111"/>
                    </a:lnTo>
                    <a:lnTo>
                      <a:pt x="5676" y="92"/>
                    </a:lnTo>
                    <a:lnTo>
                      <a:pt x="5713" y="74"/>
                    </a:lnTo>
                    <a:lnTo>
                      <a:pt x="5755" y="58"/>
                    </a:lnTo>
                    <a:lnTo>
                      <a:pt x="5796" y="45"/>
                    </a:lnTo>
                    <a:lnTo>
                      <a:pt x="5840" y="34"/>
                    </a:lnTo>
                    <a:lnTo>
                      <a:pt x="5886" y="25"/>
                    </a:lnTo>
                    <a:lnTo>
                      <a:pt x="5933" y="18"/>
                    </a:lnTo>
                    <a:lnTo>
                      <a:pt x="5983" y="14"/>
                    </a:lnTo>
                    <a:lnTo>
                      <a:pt x="6034" y="13"/>
                    </a:lnTo>
                    <a:lnTo>
                      <a:pt x="6078" y="14"/>
                    </a:lnTo>
                    <a:lnTo>
                      <a:pt x="6120" y="17"/>
                    </a:lnTo>
                    <a:lnTo>
                      <a:pt x="6161" y="20"/>
                    </a:lnTo>
                    <a:lnTo>
                      <a:pt x="6203" y="26"/>
                    </a:lnTo>
                    <a:lnTo>
                      <a:pt x="6243" y="34"/>
                    </a:lnTo>
                    <a:lnTo>
                      <a:pt x="6282" y="42"/>
                    </a:lnTo>
                    <a:lnTo>
                      <a:pt x="6321" y="53"/>
                    </a:lnTo>
                    <a:lnTo>
                      <a:pt x="6358" y="67"/>
                    </a:lnTo>
                    <a:lnTo>
                      <a:pt x="6393" y="80"/>
                    </a:lnTo>
                    <a:lnTo>
                      <a:pt x="6429" y="96"/>
                    </a:lnTo>
                    <a:lnTo>
                      <a:pt x="6463" y="114"/>
                    </a:lnTo>
                    <a:lnTo>
                      <a:pt x="6497" y="133"/>
                    </a:lnTo>
                    <a:lnTo>
                      <a:pt x="6528" y="154"/>
                    </a:lnTo>
                    <a:lnTo>
                      <a:pt x="6559" y="177"/>
                    </a:lnTo>
                    <a:lnTo>
                      <a:pt x="6588" y="201"/>
                    </a:lnTo>
                    <a:lnTo>
                      <a:pt x="6616" y="228"/>
                    </a:lnTo>
                    <a:lnTo>
                      <a:pt x="6642" y="256"/>
                    </a:lnTo>
                    <a:lnTo>
                      <a:pt x="6667" y="286"/>
                    </a:lnTo>
                    <a:lnTo>
                      <a:pt x="6691" y="318"/>
                    </a:lnTo>
                    <a:lnTo>
                      <a:pt x="6713" y="352"/>
                    </a:lnTo>
                    <a:lnTo>
                      <a:pt x="6734" y="387"/>
                    </a:lnTo>
                    <a:lnTo>
                      <a:pt x="6753" y="425"/>
                    </a:lnTo>
                    <a:lnTo>
                      <a:pt x="6770" y="465"/>
                    </a:lnTo>
                    <a:lnTo>
                      <a:pt x="6786" y="505"/>
                    </a:lnTo>
                    <a:lnTo>
                      <a:pt x="6800" y="549"/>
                    </a:lnTo>
                    <a:lnTo>
                      <a:pt x="6813" y="593"/>
                    </a:lnTo>
                    <a:lnTo>
                      <a:pt x="6823" y="640"/>
                    </a:lnTo>
                    <a:lnTo>
                      <a:pt x="6832" y="689"/>
                    </a:lnTo>
                    <a:lnTo>
                      <a:pt x="6839" y="739"/>
                    </a:lnTo>
                    <a:lnTo>
                      <a:pt x="6844" y="793"/>
                    </a:lnTo>
                    <a:lnTo>
                      <a:pt x="6848" y="846"/>
                    </a:lnTo>
                    <a:lnTo>
                      <a:pt x="6849" y="90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3" name="Freeform 18"/>
              <p:cNvSpPr>
                <a:spLocks/>
              </p:cNvSpPr>
              <p:nvPr/>
            </p:nvSpPr>
            <p:spPr bwMode="auto">
              <a:xfrm>
                <a:off x="2397" y="2112"/>
                <a:ext cx="223" cy="121"/>
              </a:xfrm>
              <a:custGeom>
                <a:avLst/>
                <a:gdLst>
                  <a:gd name="T0" fmla="*/ 0 w 1665"/>
                  <a:gd name="T1" fmla="*/ 0 h 906"/>
                  <a:gd name="T2" fmla="*/ 0 w 1665"/>
                  <a:gd name="T3" fmla="*/ 0 h 906"/>
                  <a:gd name="T4" fmla="*/ 0 w 1665"/>
                  <a:gd name="T5" fmla="*/ 0 h 906"/>
                  <a:gd name="T6" fmla="*/ 0 w 1665"/>
                  <a:gd name="T7" fmla="*/ 0 h 906"/>
                  <a:gd name="T8" fmla="*/ 0 w 1665"/>
                  <a:gd name="T9" fmla="*/ 0 h 906"/>
                  <a:gd name="T10" fmla="*/ 0 w 1665"/>
                  <a:gd name="T11" fmla="*/ 0 h 906"/>
                  <a:gd name="T12" fmla="*/ 0 w 1665"/>
                  <a:gd name="T13" fmla="*/ 0 h 906"/>
                  <a:gd name="T14" fmla="*/ 0 w 1665"/>
                  <a:gd name="T15" fmla="*/ 0 h 906"/>
                  <a:gd name="T16" fmla="*/ 0 w 1665"/>
                  <a:gd name="T17" fmla="*/ 0 h 906"/>
                  <a:gd name="T18" fmla="*/ 0 w 1665"/>
                  <a:gd name="T19" fmla="*/ 0 h 906"/>
                  <a:gd name="T20" fmla="*/ 0 w 1665"/>
                  <a:gd name="T21" fmla="*/ 0 h 906"/>
                  <a:gd name="T22" fmla="*/ 0 w 1665"/>
                  <a:gd name="T23" fmla="*/ 0 h 906"/>
                  <a:gd name="T24" fmla="*/ 0 w 1665"/>
                  <a:gd name="T25" fmla="*/ 0 h 906"/>
                  <a:gd name="T26" fmla="*/ 0 w 1665"/>
                  <a:gd name="T27" fmla="*/ 0 h 906"/>
                  <a:gd name="T28" fmla="*/ 0 w 1665"/>
                  <a:gd name="T29" fmla="*/ 0 h 906"/>
                  <a:gd name="T30" fmla="*/ 0 w 1665"/>
                  <a:gd name="T31" fmla="*/ 0 h 906"/>
                  <a:gd name="T32" fmla="*/ 0 w 1665"/>
                  <a:gd name="T33" fmla="*/ 0 h 906"/>
                  <a:gd name="T34" fmla="*/ 0 w 1665"/>
                  <a:gd name="T35" fmla="*/ 0 h 906"/>
                  <a:gd name="T36" fmla="*/ 0 w 1665"/>
                  <a:gd name="T37" fmla="*/ 0 h 906"/>
                  <a:gd name="T38" fmla="*/ 0 w 1665"/>
                  <a:gd name="T39" fmla="*/ 0 h 906"/>
                  <a:gd name="T40" fmla="*/ 0 w 1665"/>
                  <a:gd name="T41" fmla="*/ 0 h 906"/>
                  <a:gd name="T42" fmla="*/ 0 w 1665"/>
                  <a:gd name="T43" fmla="*/ 0 h 906"/>
                  <a:gd name="T44" fmla="*/ 0 w 1665"/>
                  <a:gd name="T45" fmla="*/ 0 h 906"/>
                  <a:gd name="T46" fmla="*/ 0 w 1665"/>
                  <a:gd name="T47" fmla="*/ 0 h 906"/>
                  <a:gd name="T48" fmla="*/ 0 w 1665"/>
                  <a:gd name="T49" fmla="*/ 0 h 906"/>
                  <a:gd name="T50" fmla="*/ 0 w 1665"/>
                  <a:gd name="T51" fmla="*/ 0 h 906"/>
                  <a:gd name="T52" fmla="*/ 0 w 1665"/>
                  <a:gd name="T53" fmla="*/ 0 h 906"/>
                  <a:gd name="T54" fmla="*/ 0 w 1665"/>
                  <a:gd name="T55" fmla="*/ 0 h 906"/>
                  <a:gd name="T56" fmla="*/ 0 w 1665"/>
                  <a:gd name="T57" fmla="*/ 0 h 906"/>
                  <a:gd name="T58" fmla="*/ 0 w 1665"/>
                  <a:gd name="T59" fmla="*/ 0 h 906"/>
                  <a:gd name="T60" fmla="*/ 0 w 1665"/>
                  <a:gd name="T61" fmla="*/ 0 h 906"/>
                  <a:gd name="T62" fmla="*/ 0 w 1665"/>
                  <a:gd name="T63" fmla="*/ 0 h 906"/>
                  <a:gd name="T64" fmla="*/ 0 w 1665"/>
                  <a:gd name="T65" fmla="*/ 0 h 906"/>
                  <a:gd name="T66" fmla="*/ 0 w 1665"/>
                  <a:gd name="T67" fmla="*/ 0 h 906"/>
                  <a:gd name="T68" fmla="*/ 0 w 1665"/>
                  <a:gd name="T69" fmla="*/ 0 h 906"/>
                  <a:gd name="T70" fmla="*/ 0 w 1665"/>
                  <a:gd name="T71" fmla="*/ 0 h 906"/>
                  <a:gd name="T72" fmla="*/ 0 w 1665"/>
                  <a:gd name="T73" fmla="*/ 0 h 906"/>
                  <a:gd name="T74" fmla="*/ 0 w 1665"/>
                  <a:gd name="T75" fmla="*/ 0 h 906"/>
                  <a:gd name="T76" fmla="*/ 0 w 1665"/>
                  <a:gd name="T77" fmla="*/ 0 h 906"/>
                  <a:gd name="T78" fmla="*/ 0 w 1665"/>
                  <a:gd name="T79" fmla="*/ 0 h 906"/>
                  <a:gd name="T80" fmla="*/ 0 w 1665"/>
                  <a:gd name="T81" fmla="*/ 0 h 906"/>
                  <a:gd name="T82" fmla="*/ 0 w 1665"/>
                  <a:gd name="T83" fmla="*/ 0 h 906"/>
                  <a:gd name="T84" fmla="*/ 0 w 1665"/>
                  <a:gd name="T85" fmla="*/ 0 h 906"/>
                  <a:gd name="T86" fmla="*/ 0 w 1665"/>
                  <a:gd name="T87" fmla="*/ 0 h 906"/>
                  <a:gd name="T88" fmla="*/ 0 w 1665"/>
                  <a:gd name="T89" fmla="*/ 0 h 906"/>
                  <a:gd name="T90" fmla="*/ 0 w 1665"/>
                  <a:gd name="T91" fmla="*/ 0 h 906"/>
                  <a:gd name="T92" fmla="*/ 0 w 1665"/>
                  <a:gd name="T93" fmla="*/ 0 h 906"/>
                  <a:gd name="T94" fmla="*/ 0 w 1665"/>
                  <a:gd name="T95" fmla="*/ 0 h 906"/>
                  <a:gd name="T96" fmla="*/ 0 w 1665"/>
                  <a:gd name="T97" fmla="*/ 0 h 906"/>
                  <a:gd name="T98" fmla="*/ 0 w 1665"/>
                  <a:gd name="T99" fmla="*/ 0 h 90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65" h="906">
                    <a:moveTo>
                      <a:pt x="0" y="762"/>
                    </a:moveTo>
                    <a:lnTo>
                      <a:pt x="0" y="762"/>
                    </a:lnTo>
                    <a:lnTo>
                      <a:pt x="84" y="754"/>
                    </a:lnTo>
                    <a:lnTo>
                      <a:pt x="163" y="746"/>
                    </a:lnTo>
                    <a:lnTo>
                      <a:pt x="239" y="740"/>
                    </a:lnTo>
                    <a:lnTo>
                      <a:pt x="312" y="738"/>
                    </a:lnTo>
                    <a:lnTo>
                      <a:pt x="381" y="736"/>
                    </a:lnTo>
                    <a:lnTo>
                      <a:pt x="447" y="736"/>
                    </a:lnTo>
                    <a:lnTo>
                      <a:pt x="510" y="737"/>
                    </a:lnTo>
                    <a:lnTo>
                      <a:pt x="569" y="739"/>
                    </a:lnTo>
                    <a:lnTo>
                      <a:pt x="628" y="743"/>
                    </a:lnTo>
                    <a:lnTo>
                      <a:pt x="682" y="746"/>
                    </a:lnTo>
                    <a:lnTo>
                      <a:pt x="736" y="753"/>
                    </a:lnTo>
                    <a:lnTo>
                      <a:pt x="787" y="759"/>
                    </a:lnTo>
                    <a:lnTo>
                      <a:pt x="835" y="766"/>
                    </a:lnTo>
                    <a:lnTo>
                      <a:pt x="883" y="774"/>
                    </a:lnTo>
                    <a:lnTo>
                      <a:pt x="929" y="783"/>
                    </a:lnTo>
                    <a:lnTo>
                      <a:pt x="974" y="791"/>
                    </a:lnTo>
                    <a:lnTo>
                      <a:pt x="1018" y="801"/>
                    </a:lnTo>
                    <a:lnTo>
                      <a:pt x="1060" y="811"/>
                    </a:lnTo>
                    <a:lnTo>
                      <a:pt x="1103" y="819"/>
                    </a:lnTo>
                    <a:lnTo>
                      <a:pt x="1144" y="829"/>
                    </a:lnTo>
                    <a:lnTo>
                      <a:pt x="1184" y="839"/>
                    </a:lnTo>
                    <a:lnTo>
                      <a:pt x="1225" y="848"/>
                    </a:lnTo>
                    <a:lnTo>
                      <a:pt x="1267" y="857"/>
                    </a:lnTo>
                    <a:lnTo>
                      <a:pt x="1307" y="865"/>
                    </a:lnTo>
                    <a:lnTo>
                      <a:pt x="1349" y="874"/>
                    </a:lnTo>
                    <a:lnTo>
                      <a:pt x="1391" y="881"/>
                    </a:lnTo>
                    <a:lnTo>
                      <a:pt x="1433" y="887"/>
                    </a:lnTo>
                    <a:lnTo>
                      <a:pt x="1477" y="893"/>
                    </a:lnTo>
                    <a:lnTo>
                      <a:pt x="1522" y="898"/>
                    </a:lnTo>
                    <a:lnTo>
                      <a:pt x="1568" y="902"/>
                    </a:lnTo>
                    <a:lnTo>
                      <a:pt x="1615" y="904"/>
                    </a:lnTo>
                    <a:lnTo>
                      <a:pt x="1665" y="906"/>
                    </a:lnTo>
                    <a:lnTo>
                      <a:pt x="1653" y="847"/>
                    </a:lnTo>
                    <a:lnTo>
                      <a:pt x="1640" y="791"/>
                    </a:lnTo>
                    <a:lnTo>
                      <a:pt x="1626" y="737"/>
                    </a:lnTo>
                    <a:lnTo>
                      <a:pt x="1612" y="686"/>
                    </a:lnTo>
                    <a:lnTo>
                      <a:pt x="1596" y="636"/>
                    </a:lnTo>
                    <a:lnTo>
                      <a:pt x="1579" y="587"/>
                    </a:lnTo>
                    <a:lnTo>
                      <a:pt x="1561" y="541"/>
                    </a:lnTo>
                    <a:lnTo>
                      <a:pt x="1542" y="498"/>
                    </a:lnTo>
                    <a:lnTo>
                      <a:pt x="1523" y="456"/>
                    </a:lnTo>
                    <a:lnTo>
                      <a:pt x="1502" y="416"/>
                    </a:lnTo>
                    <a:lnTo>
                      <a:pt x="1480" y="377"/>
                    </a:lnTo>
                    <a:lnTo>
                      <a:pt x="1457" y="341"/>
                    </a:lnTo>
                    <a:lnTo>
                      <a:pt x="1434" y="307"/>
                    </a:lnTo>
                    <a:lnTo>
                      <a:pt x="1410" y="275"/>
                    </a:lnTo>
                    <a:lnTo>
                      <a:pt x="1383" y="245"/>
                    </a:lnTo>
                    <a:lnTo>
                      <a:pt x="1358" y="216"/>
                    </a:lnTo>
                    <a:lnTo>
                      <a:pt x="1330" y="189"/>
                    </a:lnTo>
                    <a:lnTo>
                      <a:pt x="1301" y="164"/>
                    </a:lnTo>
                    <a:lnTo>
                      <a:pt x="1272" y="141"/>
                    </a:lnTo>
                    <a:lnTo>
                      <a:pt x="1240" y="120"/>
                    </a:lnTo>
                    <a:lnTo>
                      <a:pt x="1208" y="101"/>
                    </a:lnTo>
                    <a:lnTo>
                      <a:pt x="1176" y="82"/>
                    </a:lnTo>
                    <a:lnTo>
                      <a:pt x="1142" y="67"/>
                    </a:lnTo>
                    <a:lnTo>
                      <a:pt x="1108" y="52"/>
                    </a:lnTo>
                    <a:lnTo>
                      <a:pt x="1071" y="40"/>
                    </a:lnTo>
                    <a:lnTo>
                      <a:pt x="1035" y="29"/>
                    </a:lnTo>
                    <a:lnTo>
                      <a:pt x="996" y="20"/>
                    </a:lnTo>
                    <a:lnTo>
                      <a:pt x="957" y="13"/>
                    </a:lnTo>
                    <a:lnTo>
                      <a:pt x="917" y="7"/>
                    </a:lnTo>
                    <a:lnTo>
                      <a:pt x="876" y="3"/>
                    </a:lnTo>
                    <a:lnTo>
                      <a:pt x="834" y="1"/>
                    </a:lnTo>
                    <a:lnTo>
                      <a:pt x="791" y="0"/>
                    </a:lnTo>
                    <a:lnTo>
                      <a:pt x="743" y="1"/>
                    </a:lnTo>
                    <a:lnTo>
                      <a:pt x="698" y="3"/>
                    </a:lnTo>
                    <a:lnTo>
                      <a:pt x="655" y="7"/>
                    </a:lnTo>
                    <a:lnTo>
                      <a:pt x="612" y="12"/>
                    </a:lnTo>
                    <a:lnTo>
                      <a:pt x="572" y="19"/>
                    </a:lnTo>
                    <a:lnTo>
                      <a:pt x="534" y="29"/>
                    </a:lnTo>
                    <a:lnTo>
                      <a:pt x="497" y="39"/>
                    </a:lnTo>
                    <a:lnTo>
                      <a:pt x="461" y="51"/>
                    </a:lnTo>
                    <a:lnTo>
                      <a:pt x="429" y="64"/>
                    </a:lnTo>
                    <a:lnTo>
                      <a:pt x="396" y="79"/>
                    </a:lnTo>
                    <a:lnTo>
                      <a:pt x="365" y="94"/>
                    </a:lnTo>
                    <a:lnTo>
                      <a:pt x="336" y="113"/>
                    </a:lnTo>
                    <a:lnTo>
                      <a:pt x="308" y="132"/>
                    </a:lnTo>
                    <a:lnTo>
                      <a:pt x="283" y="153"/>
                    </a:lnTo>
                    <a:lnTo>
                      <a:pt x="257" y="175"/>
                    </a:lnTo>
                    <a:lnTo>
                      <a:pt x="233" y="198"/>
                    </a:lnTo>
                    <a:lnTo>
                      <a:pt x="211" y="223"/>
                    </a:lnTo>
                    <a:lnTo>
                      <a:pt x="189" y="250"/>
                    </a:lnTo>
                    <a:lnTo>
                      <a:pt x="170" y="278"/>
                    </a:lnTo>
                    <a:lnTo>
                      <a:pt x="150" y="307"/>
                    </a:lnTo>
                    <a:lnTo>
                      <a:pt x="133" y="337"/>
                    </a:lnTo>
                    <a:lnTo>
                      <a:pt x="116" y="369"/>
                    </a:lnTo>
                    <a:lnTo>
                      <a:pt x="101" y="403"/>
                    </a:lnTo>
                    <a:lnTo>
                      <a:pt x="86" y="437"/>
                    </a:lnTo>
                    <a:lnTo>
                      <a:pt x="73" y="473"/>
                    </a:lnTo>
                    <a:lnTo>
                      <a:pt x="59" y="511"/>
                    </a:lnTo>
                    <a:lnTo>
                      <a:pt x="47" y="550"/>
                    </a:lnTo>
                    <a:lnTo>
                      <a:pt x="36" y="590"/>
                    </a:lnTo>
                    <a:lnTo>
                      <a:pt x="27" y="631"/>
                    </a:lnTo>
                    <a:lnTo>
                      <a:pt x="17" y="674"/>
                    </a:lnTo>
                    <a:lnTo>
                      <a:pt x="8" y="717"/>
                    </a:lnTo>
                    <a:lnTo>
                      <a:pt x="0" y="762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4" name="Freeform 19"/>
              <p:cNvSpPr>
                <a:spLocks/>
              </p:cNvSpPr>
              <p:nvPr/>
            </p:nvSpPr>
            <p:spPr bwMode="auto">
              <a:xfrm>
                <a:off x="3084" y="2114"/>
                <a:ext cx="231" cy="124"/>
              </a:xfrm>
              <a:custGeom>
                <a:avLst/>
                <a:gdLst>
                  <a:gd name="T0" fmla="*/ 0 w 1722"/>
                  <a:gd name="T1" fmla="*/ 0 h 930"/>
                  <a:gd name="T2" fmla="*/ 0 w 1722"/>
                  <a:gd name="T3" fmla="*/ 0 h 930"/>
                  <a:gd name="T4" fmla="*/ 0 w 1722"/>
                  <a:gd name="T5" fmla="*/ 0 h 930"/>
                  <a:gd name="T6" fmla="*/ 0 w 1722"/>
                  <a:gd name="T7" fmla="*/ 0 h 930"/>
                  <a:gd name="T8" fmla="*/ 0 w 1722"/>
                  <a:gd name="T9" fmla="*/ 0 h 930"/>
                  <a:gd name="T10" fmla="*/ 0 w 1722"/>
                  <a:gd name="T11" fmla="*/ 0 h 930"/>
                  <a:gd name="T12" fmla="*/ 0 w 1722"/>
                  <a:gd name="T13" fmla="*/ 0 h 930"/>
                  <a:gd name="T14" fmla="*/ 0 w 1722"/>
                  <a:gd name="T15" fmla="*/ 0 h 930"/>
                  <a:gd name="T16" fmla="*/ 0 w 1722"/>
                  <a:gd name="T17" fmla="*/ 0 h 930"/>
                  <a:gd name="T18" fmla="*/ 0 w 1722"/>
                  <a:gd name="T19" fmla="*/ 0 h 930"/>
                  <a:gd name="T20" fmla="*/ 0 w 1722"/>
                  <a:gd name="T21" fmla="*/ 0 h 930"/>
                  <a:gd name="T22" fmla="*/ 0 w 1722"/>
                  <a:gd name="T23" fmla="*/ 0 h 930"/>
                  <a:gd name="T24" fmla="*/ 0 w 1722"/>
                  <a:gd name="T25" fmla="*/ 0 h 930"/>
                  <a:gd name="T26" fmla="*/ 0 w 1722"/>
                  <a:gd name="T27" fmla="*/ 0 h 930"/>
                  <a:gd name="T28" fmla="*/ 0 w 1722"/>
                  <a:gd name="T29" fmla="*/ 0 h 930"/>
                  <a:gd name="T30" fmla="*/ 0 w 1722"/>
                  <a:gd name="T31" fmla="*/ 0 h 930"/>
                  <a:gd name="T32" fmla="*/ 0 w 1722"/>
                  <a:gd name="T33" fmla="*/ 0 h 930"/>
                  <a:gd name="T34" fmla="*/ 0 w 1722"/>
                  <a:gd name="T35" fmla="*/ 0 h 930"/>
                  <a:gd name="T36" fmla="*/ 0 w 1722"/>
                  <a:gd name="T37" fmla="*/ 0 h 930"/>
                  <a:gd name="T38" fmla="*/ 0 w 1722"/>
                  <a:gd name="T39" fmla="*/ 0 h 930"/>
                  <a:gd name="T40" fmla="*/ 0 w 1722"/>
                  <a:gd name="T41" fmla="*/ 0 h 930"/>
                  <a:gd name="T42" fmla="*/ 0 w 1722"/>
                  <a:gd name="T43" fmla="*/ 0 h 930"/>
                  <a:gd name="T44" fmla="*/ 0 w 1722"/>
                  <a:gd name="T45" fmla="*/ 0 h 930"/>
                  <a:gd name="T46" fmla="*/ 0 w 1722"/>
                  <a:gd name="T47" fmla="*/ 0 h 930"/>
                  <a:gd name="T48" fmla="*/ 0 w 1722"/>
                  <a:gd name="T49" fmla="*/ 0 h 930"/>
                  <a:gd name="T50" fmla="*/ 0 w 1722"/>
                  <a:gd name="T51" fmla="*/ 0 h 930"/>
                  <a:gd name="T52" fmla="*/ 0 w 1722"/>
                  <a:gd name="T53" fmla="*/ 0 h 930"/>
                  <a:gd name="T54" fmla="*/ 0 w 1722"/>
                  <a:gd name="T55" fmla="*/ 0 h 930"/>
                  <a:gd name="T56" fmla="*/ 0 w 1722"/>
                  <a:gd name="T57" fmla="*/ 0 h 930"/>
                  <a:gd name="T58" fmla="*/ 0 w 1722"/>
                  <a:gd name="T59" fmla="*/ 0 h 930"/>
                  <a:gd name="T60" fmla="*/ 0 w 1722"/>
                  <a:gd name="T61" fmla="*/ 0 h 930"/>
                  <a:gd name="T62" fmla="*/ 0 w 1722"/>
                  <a:gd name="T63" fmla="*/ 0 h 930"/>
                  <a:gd name="T64" fmla="*/ 0 w 1722"/>
                  <a:gd name="T65" fmla="*/ 0 h 930"/>
                  <a:gd name="T66" fmla="*/ 0 w 1722"/>
                  <a:gd name="T67" fmla="*/ 0 h 930"/>
                  <a:gd name="T68" fmla="*/ 0 w 1722"/>
                  <a:gd name="T69" fmla="*/ 0 h 930"/>
                  <a:gd name="T70" fmla="*/ 0 w 1722"/>
                  <a:gd name="T71" fmla="*/ 0 h 930"/>
                  <a:gd name="T72" fmla="*/ 0 w 1722"/>
                  <a:gd name="T73" fmla="*/ 0 h 930"/>
                  <a:gd name="T74" fmla="*/ 0 w 1722"/>
                  <a:gd name="T75" fmla="*/ 0 h 930"/>
                  <a:gd name="T76" fmla="*/ 0 w 1722"/>
                  <a:gd name="T77" fmla="*/ 0 h 930"/>
                  <a:gd name="T78" fmla="*/ 0 w 1722"/>
                  <a:gd name="T79" fmla="*/ 0 h 930"/>
                  <a:gd name="T80" fmla="*/ 0 w 1722"/>
                  <a:gd name="T81" fmla="*/ 0 h 930"/>
                  <a:gd name="T82" fmla="*/ 0 w 1722"/>
                  <a:gd name="T83" fmla="*/ 0 h 930"/>
                  <a:gd name="T84" fmla="*/ 0 w 1722"/>
                  <a:gd name="T85" fmla="*/ 0 h 930"/>
                  <a:gd name="T86" fmla="*/ 0 w 1722"/>
                  <a:gd name="T87" fmla="*/ 0 h 930"/>
                  <a:gd name="T88" fmla="*/ 0 w 1722"/>
                  <a:gd name="T89" fmla="*/ 0 h 930"/>
                  <a:gd name="T90" fmla="*/ 0 w 1722"/>
                  <a:gd name="T91" fmla="*/ 0 h 930"/>
                  <a:gd name="T92" fmla="*/ 0 w 1722"/>
                  <a:gd name="T93" fmla="*/ 0 h 930"/>
                  <a:gd name="T94" fmla="*/ 0 w 1722"/>
                  <a:gd name="T95" fmla="*/ 0 h 930"/>
                  <a:gd name="T96" fmla="*/ 0 w 1722"/>
                  <a:gd name="T97" fmla="*/ 0 h 930"/>
                  <a:gd name="T98" fmla="*/ 0 w 1722"/>
                  <a:gd name="T99" fmla="*/ 0 h 9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22" h="930">
                    <a:moveTo>
                      <a:pt x="1722" y="890"/>
                    </a:moveTo>
                    <a:lnTo>
                      <a:pt x="1722" y="890"/>
                    </a:lnTo>
                    <a:lnTo>
                      <a:pt x="1671" y="884"/>
                    </a:lnTo>
                    <a:lnTo>
                      <a:pt x="1620" y="877"/>
                    </a:lnTo>
                    <a:lnTo>
                      <a:pt x="1568" y="871"/>
                    </a:lnTo>
                    <a:lnTo>
                      <a:pt x="1517" y="865"/>
                    </a:lnTo>
                    <a:lnTo>
                      <a:pt x="1464" y="857"/>
                    </a:lnTo>
                    <a:lnTo>
                      <a:pt x="1412" y="852"/>
                    </a:lnTo>
                    <a:lnTo>
                      <a:pt x="1359" y="846"/>
                    </a:lnTo>
                    <a:lnTo>
                      <a:pt x="1307" y="840"/>
                    </a:lnTo>
                    <a:lnTo>
                      <a:pt x="1253" y="835"/>
                    </a:lnTo>
                    <a:lnTo>
                      <a:pt x="1200" y="832"/>
                    </a:lnTo>
                    <a:lnTo>
                      <a:pt x="1146" y="827"/>
                    </a:lnTo>
                    <a:lnTo>
                      <a:pt x="1093" y="823"/>
                    </a:lnTo>
                    <a:lnTo>
                      <a:pt x="1039" y="821"/>
                    </a:lnTo>
                    <a:lnTo>
                      <a:pt x="986" y="818"/>
                    </a:lnTo>
                    <a:lnTo>
                      <a:pt x="931" y="816"/>
                    </a:lnTo>
                    <a:lnTo>
                      <a:pt x="878" y="815"/>
                    </a:lnTo>
                    <a:lnTo>
                      <a:pt x="823" y="815"/>
                    </a:lnTo>
                    <a:lnTo>
                      <a:pt x="768" y="815"/>
                    </a:lnTo>
                    <a:lnTo>
                      <a:pt x="714" y="816"/>
                    </a:lnTo>
                    <a:lnTo>
                      <a:pt x="659" y="818"/>
                    </a:lnTo>
                    <a:lnTo>
                      <a:pt x="605" y="821"/>
                    </a:lnTo>
                    <a:lnTo>
                      <a:pt x="550" y="826"/>
                    </a:lnTo>
                    <a:lnTo>
                      <a:pt x="495" y="831"/>
                    </a:lnTo>
                    <a:lnTo>
                      <a:pt x="439" y="837"/>
                    </a:lnTo>
                    <a:lnTo>
                      <a:pt x="385" y="844"/>
                    </a:lnTo>
                    <a:lnTo>
                      <a:pt x="330" y="852"/>
                    </a:lnTo>
                    <a:lnTo>
                      <a:pt x="275" y="862"/>
                    </a:lnTo>
                    <a:lnTo>
                      <a:pt x="219" y="873"/>
                    </a:lnTo>
                    <a:lnTo>
                      <a:pt x="165" y="885"/>
                    </a:lnTo>
                    <a:lnTo>
                      <a:pt x="110" y="899"/>
                    </a:lnTo>
                    <a:lnTo>
                      <a:pt x="54" y="913"/>
                    </a:lnTo>
                    <a:lnTo>
                      <a:pt x="0" y="930"/>
                    </a:lnTo>
                    <a:lnTo>
                      <a:pt x="12" y="886"/>
                    </a:lnTo>
                    <a:lnTo>
                      <a:pt x="25" y="842"/>
                    </a:lnTo>
                    <a:lnTo>
                      <a:pt x="40" y="798"/>
                    </a:lnTo>
                    <a:lnTo>
                      <a:pt x="54" y="754"/>
                    </a:lnTo>
                    <a:lnTo>
                      <a:pt x="69" y="712"/>
                    </a:lnTo>
                    <a:lnTo>
                      <a:pt x="85" y="669"/>
                    </a:lnTo>
                    <a:lnTo>
                      <a:pt x="102" y="627"/>
                    </a:lnTo>
                    <a:lnTo>
                      <a:pt x="119" y="585"/>
                    </a:lnTo>
                    <a:lnTo>
                      <a:pt x="137" y="545"/>
                    </a:lnTo>
                    <a:lnTo>
                      <a:pt x="156" y="505"/>
                    </a:lnTo>
                    <a:lnTo>
                      <a:pt x="177" y="466"/>
                    </a:lnTo>
                    <a:lnTo>
                      <a:pt x="198" y="429"/>
                    </a:lnTo>
                    <a:lnTo>
                      <a:pt x="219" y="391"/>
                    </a:lnTo>
                    <a:lnTo>
                      <a:pt x="244" y="356"/>
                    </a:lnTo>
                    <a:lnTo>
                      <a:pt x="268" y="321"/>
                    </a:lnTo>
                    <a:lnTo>
                      <a:pt x="294" y="288"/>
                    </a:lnTo>
                    <a:lnTo>
                      <a:pt x="320" y="256"/>
                    </a:lnTo>
                    <a:lnTo>
                      <a:pt x="348" y="226"/>
                    </a:lnTo>
                    <a:lnTo>
                      <a:pt x="379" y="197"/>
                    </a:lnTo>
                    <a:lnTo>
                      <a:pt x="409" y="170"/>
                    </a:lnTo>
                    <a:lnTo>
                      <a:pt x="442" y="145"/>
                    </a:lnTo>
                    <a:lnTo>
                      <a:pt x="476" y="120"/>
                    </a:lnTo>
                    <a:lnTo>
                      <a:pt x="511" y="98"/>
                    </a:lnTo>
                    <a:lnTo>
                      <a:pt x="549" y="79"/>
                    </a:lnTo>
                    <a:lnTo>
                      <a:pt x="586" y="61"/>
                    </a:lnTo>
                    <a:lnTo>
                      <a:pt x="628" y="45"/>
                    </a:lnTo>
                    <a:lnTo>
                      <a:pt x="669" y="32"/>
                    </a:lnTo>
                    <a:lnTo>
                      <a:pt x="713" y="21"/>
                    </a:lnTo>
                    <a:lnTo>
                      <a:pt x="759" y="12"/>
                    </a:lnTo>
                    <a:lnTo>
                      <a:pt x="806" y="5"/>
                    </a:lnTo>
                    <a:lnTo>
                      <a:pt x="856" y="1"/>
                    </a:lnTo>
                    <a:lnTo>
                      <a:pt x="907" y="0"/>
                    </a:lnTo>
                    <a:lnTo>
                      <a:pt x="951" y="1"/>
                    </a:lnTo>
                    <a:lnTo>
                      <a:pt x="993" y="4"/>
                    </a:lnTo>
                    <a:lnTo>
                      <a:pt x="1034" y="7"/>
                    </a:lnTo>
                    <a:lnTo>
                      <a:pt x="1076" y="13"/>
                    </a:lnTo>
                    <a:lnTo>
                      <a:pt x="1116" y="21"/>
                    </a:lnTo>
                    <a:lnTo>
                      <a:pt x="1155" y="29"/>
                    </a:lnTo>
                    <a:lnTo>
                      <a:pt x="1194" y="40"/>
                    </a:lnTo>
                    <a:lnTo>
                      <a:pt x="1231" y="54"/>
                    </a:lnTo>
                    <a:lnTo>
                      <a:pt x="1266" y="67"/>
                    </a:lnTo>
                    <a:lnTo>
                      <a:pt x="1302" y="83"/>
                    </a:lnTo>
                    <a:lnTo>
                      <a:pt x="1336" y="101"/>
                    </a:lnTo>
                    <a:lnTo>
                      <a:pt x="1370" y="120"/>
                    </a:lnTo>
                    <a:lnTo>
                      <a:pt x="1401" y="141"/>
                    </a:lnTo>
                    <a:lnTo>
                      <a:pt x="1432" y="164"/>
                    </a:lnTo>
                    <a:lnTo>
                      <a:pt x="1461" y="188"/>
                    </a:lnTo>
                    <a:lnTo>
                      <a:pt x="1489" y="215"/>
                    </a:lnTo>
                    <a:lnTo>
                      <a:pt x="1515" y="243"/>
                    </a:lnTo>
                    <a:lnTo>
                      <a:pt x="1540" y="273"/>
                    </a:lnTo>
                    <a:lnTo>
                      <a:pt x="1564" y="305"/>
                    </a:lnTo>
                    <a:lnTo>
                      <a:pt x="1586" y="339"/>
                    </a:lnTo>
                    <a:lnTo>
                      <a:pt x="1607" y="374"/>
                    </a:lnTo>
                    <a:lnTo>
                      <a:pt x="1626" y="412"/>
                    </a:lnTo>
                    <a:lnTo>
                      <a:pt x="1643" y="452"/>
                    </a:lnTo>
                    <a:lnTo>
                      <a:pt x="1659" y="492"/>
                    </a:lnTo>
                    <a:lnTo>
                      <a:pt x="1673" y="536"/>
                    </a:lnTo>
                    <a:lnTo>
                      <a:pt x="1686" y="580"/>
                    </a:lnTo>
                    <a:lnTo>
                      <a:pt x="1696" y="627"/>
                    </a:lnTo>
                    <a:lnTo>
                      <a:pt x="1705" y="676"/>
                    </a:lnTo>
                    <a:lnTo>
                      <a:pt x="1712" y="726"/>
                    </a:lnTo>
                    <a:lnTo>
                      <a:pt x="1717" y="780"/>
                    </a:lnTo>
                    <a:lnTo>
                      <a:pt x="1721" y="833"/>
                    </a:lnTo>
                    <a:lnTo>
                      <a:pt x="1722" y="89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5" name="Freeform 20"/>
              <p:cNvSpPr>
                <a:spLocks/>
              </p:cNvSpPr>
              <p:nvPr/>
            </p:nvSpPr>
            <p:spPr bwMode="auto">
              <a:xfrm>
                <a:off x="2604" y="2196"/>
                <a:ext cx="497" cy="44"/>
              </a:xfrm>
              <a:custGeom>
                <a:avLst/>
                <a:gdLst>
                  <a:gd name="T0" fmla="*/ 0 w 3703"/>
                  <a:gd name="T1" fmla="*/ 0 h 324"/>
                  <a:gd name="T2" fmla="*/ 0 w 3703"/>
                  <a:gd name="T3" fmla="*/ 0 h 324"/>
                  <a:gd name="T4" fmla="*/ 0 w 3703"/>
                  <a:gd name="T5" fmla="*/ 0 h 324"/>
                  <a:gd name="T6" fmla="*/ 0 w 3703"/>
                  <a:gd name="T7" fmla="*/ 0 h 324"/>
                  <a:gd name="T8" fmla="*/ 0 w 3703"/>
                  <a:gd name="T9" fmla="*/ 0 h 324"/>
                  <a:gd name="T10" fmla="*/ 0 w 3703"/>
                  <a:gd name="T11" fmla="*/ 0 h 324"/>
                  <a:gd name="T12" fmla="*/ 0 w 3703"/>
                  <a:gd name="T13" fmla="*/ 0 h 324"/>
                  <a:gd name="T14" fmla="*/ 0 w 3703"/>
                  <a:gd name="T15" fmla="*/ 0 h 324"/>
                  <a:gd name="T16" fmla="*/ 0 w 3703"/>
                  <a:gd name="T17" fmla="*/ 0 h 324"/>
                  <a:gd name="T18" fmla="*/ 0 w 3703"/>
                  <a:gd name="T19" fmla="*/ 0 h 324"/>
                  <a:gd name="T20" fmla="*/ 0 w 3703"/>
                  <a:gd name="T21" fmla="*/ 0 h 324"/>
                  <a:gd name="T22" fmla="*/ 0 w 3703"/>
                  <a:gd name="T23" fmla="*/ 0 h 324"/>
                  <a:gd name="T24" fmla="*/ 0 w 3703"/>
                  <a:gd name="T25" fmla="*/ 0 h 324"/>
                  <a:gd name="T26" fmla="*/ 0 w 3703"/>
                  <a:gd name="T27" fmla="*/ 0 h 324"/>
                  <a:gd name="T28" fmla="*/ 0 w 3703"/>
                  <a:gd name="T29" fmla="*/ 0 h 324"/>
                  <a:gd name="T30" fmla="*/ 0 w 3703"/>
                  <a:gd name="T31" fmla="*/ 0 h 324"/>
                  <a:gd name="T32" fmla="*/ 0 w 3703"/>
                  <a:gd name="T33" fmla="*/ 0 h 324"/>
                  <a:gd name="T34" fmla="*/ 0 w 3703"/>
                  <a:gd name="T35" fmla="*/ 0 h 324"/>
                  <a:gd name="T36" fmla="*/ 0 w 3703"/>
                  <a:gd name="T37" fmla="*/ 0 h 324"/>
                  <a:gd name="T38" fmla="*/ 0 w 3703"/>
                  <a:gd name="T39" fmla="*/ 0 h 324"/>
                  <a:gd name="T40" fmla="*/ 0 w 3703"/>
                  <a:gd name="T41" fmla="*/ 0 h 324"/>
                  <a:gd name="T42" fmla="*/ 0 w 3703"/>
                  <a:gd name="T43" fmla="*/ 0 h 324"/>
                  <a:gd name="T44" fmla="*/ 0 w 3703"/>
                  <a:gd name="T45" fmla="*/ 0 h 324"/>
                  <a:gd name="T46" fmla="*/ 0 w 3703"/>
                  <a:gd name="T47" fmla="*/ 0 h 324"/>
                  <a:gd name="T48" fmla="*/ 0 w 3703"/>
                  <a:gd name="T49" fmla="*/ 0 h 324"/>
                  <a:gd name="T50" fmla="*/ 0 w 3703"/>
                  <a:gd name="T51" fmla="*/ 0 h 324"/>
                  <a:gd name="T52" fmla="*/ 0 w 3703"/>
                  <a:gd name="T53" fmla="*/ 0 h 324"/>
                  <a:gd name="T54" fmla="*/ 0 w 3703"/>
                  <a:gd name="T55" fmla="*/ 0 h 324"/>
                  <a:gd name="T56" fmla="*/ 0 w 3703"/>
                  <a:gd name="T57" fmla="*/ 0 h 324"/>
                  <a:gd name="T58" fmla="*/ 0 w 3703"/>
                  <a:gd name="T59" fmla="*/ 0 h 324"/>
                  <a:gd name="T60" fmla="*/ 0 w 3703"/>
                  <a:gd name="T61" fmla="*/ 0 h 324"/>
                  <a:gd name="T62" fmla="*/ 0 w 3703"/>
                  <a:gd name="T63" fmla="*/ 0 h 324"/>
                  <a:gd name="T64" fmla="*/ 0 w 3703"/>
                  <a:gd name="T65" fmla="*/ 0 h 324"/>
                  <a:gd name="T66" fmla="*/ 0 w 3703"/>
                  <a:gd name="T67" fmla="*/ 0 h 324"/>
                  <a:gd name="T68" fmla="*/ 0 w 3703"/>
                  <a:gd name="T69" fmla="*/ 0 h 324"/>
                  <a:gd name="T70" fmla="*/ 0 w 3703"/>
                  <a:gd name="T71" fmla="*/ 0 h 324"/>
                  <a:gd name="T72" fmla="*/ 0 w 3703"/>
                  <a:gd name="T73" fmla="*/ 0 h 324"/>
                  <a:gd name="T74" fmla="*/ 0 w 3703"/>
                  <a:gd name="T75" fmla="*/ 0 h 324"/>
                  <a:gd name="T76" fmla="*/ 0 w 3703"/>
                  <a:gd name="T77" fmla="*/ 0 h 324"/>
                  <a:gd name="T78" fmla="*/ 0 w 3703"/>
                  <a:gd name="T79" fmla="*/ 0 h 324"/>
                  <a:gd name="T80" fmla="*/ 0 w 3703"/>
                  <a:gd name="T81" fmla="*/ 0 h 324"/>
                  <a:gd name="T82" fmla="*/ 0 w 3703"/>
                  <a:gd name="T83" fmla="*/ 0 h 324"/>
                  <a:gd name="T84" fmla="*/ 0 w 3703"/>
                  <a:gd name="T85" fmla="*/ 0 h 3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3" h="324">
                    <a:moveTo>
                      <a:pt x="0" y="0"/>
                    </a:moveTo>
                    <a:lnTo>
                      <a:pt x="3703" y="56"/>
                    </a:lnTo>
                    <a:lnTo>
                      <a:pt x="3695" y="79"/>
                    </a:lnTo>
                    <a:lnTo>
                      <a:pt x="3688" y="102"/>
                    </a:lnTo>
                    <a:lnTo>
                      <a:pt x="3681" y="125"/>
                    </a:lnTo>
                    <a:lnTo>
                      <a:pt x="3675" y="147"/>
                    </a:lnTo>
                    <a:lnTo>
                      <a:pt x="3671" y="170"/>
                    </a:lnTo>
                    <a:lnTo>
                      <a:pt x="3664" y="193"/>
                    </a:lnTo>
                    <a:lnTo>
                      <a:pt x="3660" y="216"/>
                    </a:lnTo>
                    <a:lnTo>
                      <a:pt x="3654" y="239"/>
                    </a:lnTo>
                    <a:lnTo>
                      <a:pt x="3647" y="252"/>
                    </a:lnTo>
                    <a:lnTo>
                      <a:pt x="3641" y="267"/>
                    </a:lnTo>
                    <a:lnTo>
                      <a:pt x="3634" y="280"/>
                    </a:lnTo>
                    <a:lnTo>
                      <a:pt x="3626" y="294"/>
                    </a:lnTo>
                    <a:lnTo>
                      <a:pt x="3616" y="305"/>
                    </a:lnTo>
                    <a:lnTo>
                      <a:pt x="3605" y="314"/>
                    </a:lnTo>
                    <a:lnTo>
                      <a:pt x="3592" y="320"/>
                    </a:lnTo>
                    <a:lnTo>
                      <a:pt x="3577" y="324"/>
                    </a:lnTo>
                    <a:lnTo>
                      <a:pt x="137" y="291"/>
                    </a:lnTo>
                    <a:lnTo>
                      <a:pt x="115" y="289"/>
                    </a:lnTo>
                    <a:lnTo>
                      <a:pt x="96" y="283"/>
                    </a:lnTo>
                    <a:lnTo>
                      <a:pt x="80" y="274"/>
                    </a:lnTo>
                    <a:lnTo>
                      <a:pt x="67" y="262"/>
                    </a:lnTo>
                    <a:lnTo>
                      <a:pt x="56" y="249"/>
                    </a:lnTo>
                    <a:lnTo>
                      <a:pt x="47" y="233"/>
                    </a:lnTo>
                    <a:lnTo>
                      <a:pt x="41" y="217"/>
                    </a:lnTo>
                    <a:lnTo>
                      <a:pt x="36" y="200"/>
                    </a:lnTo>
                    <a:lnTo>
                      <a:pt x="35" y="188"/>
                    </a:lnTo>
                    <a:lnTo>
                      <a:pt x="33" y="175"/>
                    </a:lnTo>
                    <a:lnTo>
                      <a:pt x="32" y="163"/>
                    </a:lnTo>
                    <a:lnTo>
                      <a:pt x="29" y="149"/>
                    </a:lnTo>
                    <a:lnTo>
                      <a:pt x="28" y="137"/>
                    </a:lnTo>
                    <a:lnTo>
                      <a:pt x="26" y="125"/>
                    </a:lnTo>
                    <a:lnTo>
                      <a:pt x="24" y="113"/>
                    </a:lnTo>
                    <a:lnTo>
                      <a:pt x="22" y="99"/>
                    </a:lnTo>
                    <a:lnTo>
                      <a:pt x="19" y="87"/>
                    </a:lnTo>
                    <a:lnTo>
                      <a:pt x="17" y="75"/>
                    </a:lnTo>
                    <a:lnTo>
                      <a:pt x="15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25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6" name="Freeform 21"/>
              <p:cNvSpPr>
                <a:spLocks/>
              </p:cNvSpPr>
              <p:nvPr/>
            </p:nvSpPr>
            <p:spPr bwMode="auto">
              <a:xfrm>
                <a:off x="2604" y="2196"/>
                <a:ext cx="497" cy="44"/>
              </a:xfrm>
              <a:custGeom>
                <a:avLst/>
                <a:gdLst>
                  <a:gd name="T0" fmla="*/ 0 w 3703"/>
                  <a:gd name="T1" fmla="*/ 0 h 324"/>
                  <a:gd name="T2" fmla="*/ 0 w 3703"/>
                  <a:gd name="T3" fmla="*/ 0 h 324"/>
                  <a:gd name="T4" fmla="*/ 0 w 3703"/>
                  <a:gd name="T5" fmla="*/ 0 h 324"/>
                  <a:gd name="T6" fmla="*/ 0 w 3703"/>
                  <a:gd name="T7" fmla="*/ 0 h 324"/>
                  <a:gd name="T8" fmla="*/ 0 w 3703"/>
                  <a:gd name="T9" fmla="*/ 0 h 324"/>
                  <a:gd name="T10" fmla="*/ 0 w 3703"/>
                  <a:gd name="T11" fmla="*/ 0 h 324"/>
                  <a:gd name="T12" fmla="*/ 0 w 3703"/>
                  <a:gd name="T13" fmla="*/ 0 h 324"/>
                  <a:gd name="T14" fmla="*/ 0 w 3703"/>
                  <a:gd name="T15" fmla="*/ 0 h 324"/>
                  <a:gd name="T16" fmla="*/ 0 w 3703"/>
                  <a:gd name="T17" fmla="*/ 0 h 324"/>
                  <a:gd name="T18" fmla="*/ 0 w 3703"/>
                  <a:gd name="T19" fmla="*/ 0 h 324"/>
                  <a:gd name="T20" fmla="*/ 0 w 3703"/>
                  <a:gd name="T21" fmla="*/ 0 h 324"/>
                  <a:gd name="T22" fmla="*/ 0 w 3703"/>
                  <a:gd name="T23" fmla="*/ 0 h 324"/>
                  <a:gd name="T24" fmla="*/ 0 w 3703"/>
                  <a:gd name="T25" fmla="*/ 0 h 324"/>
                  <a:gd name="T26" fmla="*/ 0 w 3703"/>
                  <a:gd name="T27" fmla="*/ 0 h 324"/>
                  <a:gd name="T28" fmla="*/ 0 w 3703"/>
                  <a:gd name="T29" fmla="*/ 0 h 324"/>
                  <a:gd name="T30" fmla="*/ 0 w 3703"/>
                  <a:gd name="T31" fmla="*/ 0 h 324"/>
                  <a:gd name="T32" fmla="*/ 0 w 3703"/>
                  <a:gd name="T33" fmla="*/ 0 h 324"/>
                  <a:gd name="T34" fmla="*/ 0 w 3703"/>
                  <a:gd name="T35" fmla="*/ 0 h 324"/>
                  <a:gd name="T36" fmla="*/ 0 w 3703"/>
                  <a:gd name="T37" fmla="*/ 0 h 324"/>
                  <a:gd name="T38" fmla="*/ 0 w 3703"/>
                  <a:gd name="T39" fmla="*/ 0 h 324"/>
                  <a:gd name="T40" fmla="*/ 0 w 3703"/>
                  <a:gd name="T41" fmla="*/ 0 h 324"/>
                  <a:gd name="T42" fmla="*/ 0 w 3703"/>
                  <a:gd name="T43" fmla="*/ 0 h 324"/>
                  <a:gd name="T44" fmla="*/ 0 w 3703"/>
                  <a:gd name="T45" fmla="*/ 0 h 324"/>
                  <a:gd name="T46" fmla="*/ 0 w 3703"/>
                  <a:gd name="T47" fmla="*/ 0 h 324"/>
                  <a:gd name="T48" fmla="*/ 0 w 3703"/>
                  <a:gd name="T49" fmla="*/ 0 h 324"/>
                  <a:gd name="T50" fmla="*/ 0 w 3703"/>
                  <a:gd name="T51" fmla="*/ 0 h 324"/>
                  <a:gd name="T52" fmla="*/ 0 w 3703"/>
                  <a:gd name="T53" fmla="*/ 0 h 324"/>
                  <a:gd name="T54" fmla="*/ 0 w 3703"/>
                  <a:gd name="T55" fmla="*/ 0 h 324"/>
                  <a:gd name="T56" fmla="*/ 0 w 3703"/>
                  <a:gd name="T57" fmla="*/ 0 h 324"/>
                  <a:gd name="T58" fmla="*/ 0 w 3703"/>
                  <a:gd name="T59" fmla="*/ 0 h 324"/>
                  <a:gd name="T60" fmla="*/ 0 w 3703"/>
                  <a:gd name="T61" fmla="*/ 0 h 324"/>
                  <a:gd name="T62" fmla="*/ 0 w 3703"/>
                  <a:gd name="T63" fmla="*/ 0 h 324"/>
                  <a:gd name="T64" fmla="*/ 0 w 3703"/>
                  <a:gd name="T65" fmla="*/ 0 h 324"/>
                  <a:gd name="T66" fmla="*/ 0 w 3703"/>
                  <a:gd name="T67" fmla="*/ 0 h 324"/>
                  <a:gd name="T68" fmla="*/ 0 w 3703"/>
                  <a:gd name="T69" fmla="*/ 0 h 324"/>
                  <a:gd name="T70" fmla="*/ 0 w 3703"/>
                  <a:gd name="T71" fmla="*/ 0 h 324"/>
                  <a:gd name="T72" fmla="*/ 0 w 3703"/>
                  <a:gd name="T73" fmla="*/ 0 h 324"/>
                  <a:gd name="T74" fmla="*/ 0 w 3703"/>
                  <a:gd name="T75" fmla="*/ 0 h 324"/>
                  <a:gd name="T76" fmla="*/ 0 w 3703"/>
                  <a:gd name="T77" fmla="*/ 0 h 324"/>
                  <a:gd name="T78" fmla="*/ 0 w 3703"/>
                  <a:gd name="T79" fmla="*/ 0 h 324"/>
                  <a:gd name="T80" fmla="*/ 0 w 3703"/>
                  <a:gd name="T81" fmla="*/ 0 h 324"/>
                  <a:gd name="T82" fmla="*/ 0 w 3703"/>
                  <a:gd name="T83" fmla="*/ 0 h 324"/>
                  <a:gd name="T84" fmla="*/ 0 w 3703"/>
                  <a:gd name="T85" fmla="*/ 0 h 324"/>
                  <a:gd name="T86" fmla="*/ 0 w 3703"/>
                  <a:gd name="T87" fmla="*/ 0 h 324"/>
                  <a:gd name="T88" fmla="*/ 0 w 3703"/>
                  <a:gd name="T89" fmla="*/ 0 h 324"/>
                  <a:gd name="T90" fmla="*/ 0 w 3703"/>
                  <a:gd name="T91" fmla="*/ 0 h 324"/>
                  <a:gd name="T92" fmla="*/ 0 w 3703"/>
                  <a:gd name="T93" fmla="*/ 0 h 3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703" h="324">
                    <a:moveTo>
                      <a:pt x="0" y="0"/>
                    </a:moveTo>
                    <a:lnTo>
                      <a:pt x="3703" y="56"/>
                    </a:lnTo>
                    <a:lnTo>
                      <a:pt x="3695" y="79"/>
                    </a:lnTo>
                    <a:lnTo>
                      <a:pt x="3688" y="102"/>
                    </a:lnTo>
                    <a:lnTo>
                      <a:pt x="3681" y="125"/>
                    </a:lnTo>
                    <a:lnTo>
                      <a:pt x="3675" y="147"/>
                    </a:lnTo>
                    <a:lnTo>
                      <a:pt x="3671" y="170"/>
                    </a:lnTo>
                    <a:lnTo>
                      <a:pt x="3664" y="193"/>
                    </a:lnTo>
                    <a:lnTo>
                      <a:pt x="3660" y="216"/>
                    </a:lnTo>
                    <a:lnTo>
                      <a:pt x="3654" y="239"/>
                    </a:lnTo>
                    <a:lnTo>
                      <a:pt x="3647" y="252"/>
                    </a:lnTo>
                    <a:lnTo>
                      <a:pt x="3641" y="267"/>
                    </a:lnTo>
                    <a:lnTo>
                      <a:pt x="3634" y="280"/>
                    </a:lnTo>
                    <a:lnTo>
                      <a:pt x="3626" y="294"/>
                    </a:lnTo>
                    <a:lnTo>
                      <a:pt x="3616" y="305"/>
                    </a:lnTo>
                    <a:lnTo>
                      <a:pt x="3605" y="314"/>
                    </a:lnTo>
                    <a:lnTo>
                      <a:pt x="3592" y="320"/>
                    </a:lnTo>
                    <a:lnTo>
                      <a:pt x="3577" y="324"/>
                    </a:lnTo>
                    <a:lnTo>
                      <a:pt x="137" y="291"/>
                    </a:lnTo>
                    <a:lnTo>
                      <a:pt x="115" y="289"/>
                    </a:lnTo>
                    <a:lnTo>
                      <a:pt x="96" y="283"/>
                    </a:lnTo>
                    <a:lnTo>
                      <a:pt x="80" y="274"/>
                    </a:lnTo>
                    <a:lnTo>
                      <a:pt x="67" y="262"/>
                    </a:lnTo>
                    <a:lnTo>
                      <a:pt x="56" y="249"/>
                    </a:lnTo>
                    <a:lnTo>
                      <a:pt x="47" y="233"/>
                    </a:lnTo>
                    <a:lnTo>
                      <a:pt x="41" y="217"/>
                    </a:lnTo>
                    <a:lnTo>
                      <a:pt x="36" y="200"/>
                    </a:lnTo>
                    <a:lnTo>
                      <a:pt x="35" y="188"/>
                    </a:lnTo>
                    <a:lnTo>
                      <a:pt x="33" y="175"/>
                    </a:lnTo>
                    <a:lnTo>
                      <a:pt x="32" y="163"/>
                    </a:lnTo>
                    <a:lnTo>
                      <a:pt x="29" y="149"/>
                    </a:lnTo>
                    <a:lnTo>
                      <a:pt x="28" y="137"/>
                    </a:lnTo>
                    <a:lnTo>
                      <a:pt x="26" y="125"/>
                    </a:lnTo>
                    <a:lnTo>
                      <a:pt x="24" y="113"/>
                    </a:lnTo>
                    <a:lnTo>
                      <a:pt x="22" y="99"/>
                    </a:lnTo>
                    <a:lnTo>
                      <a:pt x="19" y="87"/>
                    </a:lnTo>
                    <a:lnTo>
                      <a:pt x="17" y="75"/>
                    </a:lnTo>
                    <a:lnTo>
                      <a:pt x="15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25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7" name="Freeform 22"/>
              <p:cNvSpPr>
                <a:spLocks/>
              </p:cNvSpPr>
              <p:nvPr/>
            </p:nvSpPr>
            <p:spPr bwMode="auto">
              <a:xfrm>
                <a:off x="2608" y="2204"/>
                <a:ext cx="3" cy="6"/>
              </a:xfrm>
              <a:custGeom>
                <a:avLst/>
                <a:gdLst>
                  <a:gd name="T0" fmla="*/ 0 w 19"/>
                  <a:gd name="T1" fmla="*/ 0 h 41"/>
                  <a:gd name="T2" fmla="*/ 0 w 19"/>
                  <a:gd name="T3" fmla="*/ 0 h 41"/>
                  <a:gd name="T4" fmla="*/ 0 w 19"/>
                  <a:gd name="T5" fmla="*/ 0 h 41"/>
                  <a:gd name="T6" fmla="*/ 0 w 19"/>
                  <a:gd name="T7" fmla="*/ 0 h 41"/>
                  <a:gd name="T8" fmla="*/ 0 w 19"/>
                  <a:gd name="T9" fmla="*/ 0 h 41"/>
                  <a:gd name="T10" fmla="*/ 0 w 19"/>
                  <a:gd name="T11" fmla="*/ 0 h 41"/>
                  <a:gd name="T12" fmla="*/ 0 w 19"/>
                  <a:gd name="T13" fmla="*/ 0 h 41"/>
                  <a:gd name="T14" fmla="*/ 0 w 19"/>
                  <a:gd name="T15" fmla="*/ 0 h 41"/>
                  <a:gd name="T16" fmla="*/ 0 w 19"/>
                  <a:gd name="T17" fmla="*/ 0 h 41"/>
                  <a:gd name="T18" fmla="*/ 0 w 1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41">
                    <a:moveTo>
                      <a:pt x="19" y="0"/>
                    </a:moveTo>
                    <a:lnTo>
                      <a:pt x="11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4" y="35"/>
                    </a:lnTo>
                    <a:lnTo>
                      <a:pt x="11" y="40"/>
                    </a:lnTo>
                    <a:lnTo>
                      <a:pt x="19" y="4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8" name="Freeform 23"/>
              <p:cNvSpPr>
                <a:spLocks/>
              </p:cNvSpPr>
              <p:nvPr/>
            </p:nvSpPr>
            <p:spPr bwMode="auto">
              <a:xfrm>
                <a:off x="2611" y="2204"/>
                <a:ext cx="481" cy="13"/>
              </a:xfrm>
              <a:custGeom>
                <a:avLst/>
                <a:gdLst>
                  <a:gd name="T0" fmla="*/ 0 w 3590"/>
                  <a:gd name="T1" fmla="*/ 0 h 97"/>
                  <a:gd name="T2" fmla="*/ 0 w 3590"/>
                  <a:gd name="T3" fmla="*/ 0 h 97"/>
                  <a:gd name="T4" fmla="*/ 0 w 3590"/>
                  <a:gd name="T5" fmla="*/ 0 h 97"/>
                  <a:gd name="T6" fmla="*/ 0 w 3590"/>
                  <a:gd name="T7" fmla="*/ 0 h 97"/>
                  <a:gd name="T8" fmla="*/ 0 w 3590"/>
                  <a:gd name="T9" fmla="*/ 0 h 97"/>
                  <a:gd name="T10" fmla="*/ 0 w 3590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90" h="97">
                    <a:moveTo>
                      <a:pt x="3590" y="76"/>
                    </a:moveTo>
                    <a:lnTo>
                      <a:pt x="3590" y="56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3590" y="97"/>
                    </a:lnTo>
                    <a:lnTo>
                      <a:pt x="3590" y="7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9" name="Freeform 24"/>
              <p:cNvSpPr>
                <a:spLocks/>
              </p:cNvSpPr>
              <p:nvPr/>
            </p:nvSpPr>
            <p:spPr bwMode="auto">
              <a:xfrm>
                <a:off x="3092" y="2212"/>
                <a:ext cx="3" cy="5"/>
              </a:xfrm>
              <a:custGeom>
                <a:avLst/>
                <a:gdLst>
                  <a:gd name="T0" fmla="*/ 0 w 21"/>
                  <a:gd name="T1" fmla="*/ 0 h 41"/>
                  <a:gd name="T2" fmla="*/ 0 w 21"/>
                  <a:gd name="T3" fmla="*/ 0 h 41"/>
                  <a:gd name="T4" fmla="*/ 0 w 21"/>
                  <a:gd name="T5" fmla="*/ 0 h 41"/>
                  <a:gd name="T6" fmla="*/ 0 w 21"/>
                  <a:gd name="T7" fmla="*/ 0 h 41"/>
                  <a:gd name="T8" fmla="*/ 0 w 21"/>
                  <a:gd name="T9" fmla="*/ 0 h 41"/>
                  <a:gd name="T10" fmla="*/ 0 w 21"/>
                  <a:gd name="T11" fmla="*/ 0 h 41"/>
                  <a:gd name="T12" fmla="*/ 0 w 21"/>
                  <a:gd name="T13" fmla="*/ 0 h 41"/>
                  <a:gd name="T14" fmla="*/ 0 w 21"/>
                  <a:gd name="T15" fmla="*/ 0 h 41"/>
                  <a:gd name="T16" fmla="*/ 0 w 21"/>
                  <a:gd name="T17" fmla="*/ 0 h 41"/>
                  <a:gd name="T18" fmla="*/ 0 w 21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41">
                    <a:moveTo>
                      <a:pt x="0" y="41"/>
                    </a:moveTo>
                    <a:lnTo>
                      <a:pt x="9" y="40"/>
                    </a:lnTo>
                    <a:lnTo>
                      <a:pt x="15" y="35"/>
                    </a:lnTo>
                    <a:lnTo>
                      <a:pt x="19" y="28"/>
                    </a:lnTo>
                    <a:lnTo>
                      <a:pt x="21" y="20"/>
                    </a:lnTo>
                    <a:lnTo>
                      <a:pt x="19" y="13"/>
                    </a:lnTo>
                    <a:lnTo>
                      <a:pt x="15" y="6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0" name="Freeform 25"/>
              <p:cNvSpPr>
                <a:spLocks noEditPoints="1"/>
              </p:cNvSpPr>
              <p:nvPr/>
            </p:nvSpPr>
            <p:spPr bwMode="auto">
              <a:xfrm>
                <a:off x="2256" y="2174"/>
                <a:ext cx="1200" cy="61"/>
              </a:xfrm>
              <a:custGeom>
                <a:avLst/>
                <a:gdLst>
                  <a:gd name="T0" fmla="*/ 0 w 8955"/>
                  <a:gd name="T1" fmla="*/ 0 h 456"/>
                  <a:gd name="T2" fmla="*/ 0 w 8955"/>
                  <a:gd name="T3" fmla="*/ 0 h 456"/>
                  <a:gd name="T4" fmla="*/ 0 w 8955"/>
                  <a:gd name="T5" fmla="*/ 0 h 456"/>
                  <a:gd name="T6" fmla="*/ 0 w 8955"/>
                  <a:gd name="T7" fmla="*/ 0 h 456"/>
                  <a:gd name="T8" fmla="*/ 0 w 8955"/>
                  <a:gd name="T9" fmla="*/ 0 h 456"/>
                  <a:gd name="T10" fmla="*/ 0 w 8955"/>
                  <a:gd name="T11" fmla="*/ 0 h 456"/>
                  <a:gd name="T12" fmla="*/ 0 w 8955"/>
                  <a:gd name="T13" fmla="*/ 0 h 456"/>
                  <a:gd name="T14" fmla="*/ 0 w 8955"/>
                  <a:gd name="T15" fmla="*/ 0 h 456"/>
                  <a:gd name="T16" fmla="*/ 0 w 8955"/>
                  <a:gd name="T17" fmla="*/ 0 h 456"/>
                  <a:gd name="T18" fmla="*/ 0 w 8955"/>
                  <a:gd name="T19" fmla="*/ 0 h 456"/>
                  <a:gd name="T20" fmla="*/ 0 w 8955"/>
                  <a:gd name="T21" fmla="*/ 0 h 456"/>
                  <a:gd name="T22" fmla="*/ 0 w 8955"/>
                  <a:gd name="T23" fmla="*/ 0 h 456"/>
                  <a:gd name="T24" fmla="*/ 0 w 8955"/>
                  <a:gd name="T25" fmla="*/ 0 h 456"/>
                  <a:gd name="T26" fmla="*/ 0 w 8955"/>
                  <a:gd name="T27" fmla="*/ 0 h 456"/>
                  <a:gd name="T28" fmla="*/ 0 w 8955"/>
                  <a:gd name="T29" fmla="*/ 0 h 456"/>
                  <a:gd name="T30" fmla="*/ 0 w 8955"/>
                  <a:gd name="T31" fmla="*/ 0 h 456"/>
                  <a:gd name="T32" fmla="*/ 0 w 8955"/>
                  <a:gd name="T33" fmla="*/ 0 h 456"/>
                  <a:gd name="T34" fmla="*/ 0 w 8955"/>
                  <a:gd name="T35" fmla="*/ 0 h 456"/>
                  <a:gd name="T36" fmla="*/ 0 w 8955"/>
                  <a:gd name="T37" fmla="*/ 0 h 456"/>
                  <a:gd name="T38" fmla="*/ 0 w 8955"/>
                  <a:gd name="T39" fmla="*/ 0 h 456"/>
                  <a:gd name="T40" fmla="*/ 0 w 8955"/>
                  <a:gd name="T41" fmla="*/ 0 h 456"/>
                  <a:gd name="T42" fmla="*/ 0 w 8955"/>
                  <a:gd name="T43" fmla="*/ 0 h 456"/>
                  <a:gd name="T44" fmla="*/ 0 w 8955"/>
                  <a:gd name="T45" fmla="*/ 0 h 456"/>
                  <a:gd name="T46" fmla="*/ 0 w 8955"/>
                  <a:gd name="T47" fmla="*/ 0 h 456"/>
                  <a:gd name="T48" fmla="*/ 0 w 8955"/>
                  <a:gd name="T49" fmla="*/ 0 h 456"/>
                  <a:gd name="T50" fmla="*/ 0 w 8955"/>
                  <a:gd name="T51" fmla="*/ 0 h 456"/>
                  <a:gd name="T52" fmla="*/ 0 w 8955"/>
                  <a:gd name="T53" fmla="*/ 0 h 456"/>
                  <a:gd name="T54" fmla="*/ 0 w 8955"/>
                  <a:gd name="T55" fmla="*/ 0 h 456"/>
                  <a:gd name="T56" fmla="*/ 0 w 8955"/>
                  <a:gd name="T57" fmla="*/ 0 h 456"/>
                  <a:gd name="T58" fmla="*/ 0 w 8955"/>
                  <a:gd name="T59" fmla="*/ 0 h 456"/>
                  <a:gd name="T60" fmla="*/ 0 w 8955"/>
                  <a:gd name="T61" fmla="*/ 0 h 456"/>
                  <a:gd name="T62" fmla="*/ 0 w 8955"/>
                  <a:gd name="T63" fmla="*/ 0 h 456"/>
                  <a:gd name="T64" fmla="*/ 0 w 8955"/>
                  <a:gd name="T65" fmla="*/ 0 h 456"/>
                  <a:gd name="T66" fmla="*/ 0 w 8955"/>
                  <a:gd name="T67" fmla="*/ 0 h 456"/>
                  <a:gd name="T68" fmla="*/ 0 w 8955"/>
                  <a:gd name="T69" fmla="*/ 0 h 456"/>
                  <a:gd name="T70" fmla="*/ 0 w 8955"/>
                  <a:gd name="T71" fmla="*/ 0 h 456"/>
                  <a:gd name="T72" fmla="*/ 0 w 8955"/>
                  <a:gd name="T73" fmla="*/ 0 h 456"/>
                  <a:gd name="T74" fmla="*/ 0 w 8955"/>
                  <a:gd name="T75" fmla="*/ 0 h 456"/>
                  <a:gd name="T76" fmla="*/ 0 w 8955"/>
                  <a:gd name="T77" fmla="*/ 0 h 456"/>
                  <a:gd name="T78" fmla="*/ 0 w 8955"/>
                  <a:gd name="T79" fmla="*/ 0 h 456"/>
                  <a:gd name="T80" fmla="*/ 0 w 8955"/>
                  <a:gd name="T81" fmla="*/ 0 h 456"/>
                  <a:gd name="T82" fmla="*/ 0 w 8955"/>
                  <a:gd name="T83" fmla="*/ 0 h 456"/>
                  <a:gd name="T84" fmla="*/ 0 w 8955"/>
                  <a:gd name="T85" fmla="*/ 0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955" h="456">
                    <a:moveTo>
                      <a:pt x="7848" y="149"/>
                    </a:moveTo>
                    <a:lnTo>
                      <a:pt x="8955" y="149"/>
                    </a:lnTo>
                    <a:lnTo>
                      <a:pt x="8945" y="174"/>
                    </a:lnTo>
                    <a:lnTo>
                      <a:pt x="8929" y="199"/>
                    </a:lnTo>
                    <a:lnTo>
                      <a:pt x="8909" y="222"/>
                    </a:lnTo>
                    <a:lnTo>
                      <a:pt x="8886" y="242"/>
                    </a:lnTo>
                    <a:lnTo>
                      <a:pt x="8859" y="263"/>
                    </a:lnTo>
                    <a:lnTo>
                      <a:pt x="8830" y="280"/>
                    </a:lnTo>
                    <a:lnTo>
                      <a:pt x="8801" y="297"/>
                    </a:lnTo>
                    <a:lnTo>
                      <a:pt x="8770" y="312"/>
                    </a:lnTo>
                    <a:lnTo>
                      <a:pt x="8756" y="319"/>
                    </a:lnTo>
                    <a:lnTo>
                      <a:pt x="8740" y="325"/>
                    </a:lnTo>
                    <a:lnTo>
                      <a:pt x="8723" y="331"/>
                    </a:lnTo>
                    <a:lnTo>
                      <a:pt x="8706" y="337"/>
                    </a:lnTo>
                    <a:lnTo>
                      <a:pt x="8688" y="343"/>
                    </a:lnTo>
                    <a:lnTo>
                      <a:pt x="8671" y="349"/>
                    </a:lnTo>
                    <a:lnTo>
                      <a:pt x="8655" y="357"/>
                    </a:lnTo>
                    <a:lnTo>
                      <a:pt x="8638" y="363"/>
                    </a:lnTo>
                    <a:lnTo>
                      <a:pt x="8623" y="370"/>
                    </a:lnTo>
                    <a:lnTo>
                      <a:pt x="8610" y="378"/>
                    </a:lnTo>
                    <a:lnTo>
                      <a:pt x="8598" y="387"/>
                    </a:lnTo>
                    <a:lnTo>
                      <a:pt x="8587" y="395"/>
                    </a:lnTo>
                    <a:lnTo>
                      <a:pt x="8579" y="406"/>
                    </a:lnTo>
                    <a:lnTo>
                      <a:pt x="8573" y="417"/>
                    </a:lnTo>
                    <a:lnTo>
                      <a:pt x="8571" y="429"/>
                    </a:lnTo>
                    <a:lnTo>
                      <a:pt x="8571" y="443"/>
                    </a:lnTo>
                    <a:lnTo>
                      <a:pt x="7937" y="456"/>
                    </a:lnTo>
                    <a:lnTo>
                      <a:pt x="7921" y="455"/>
                    </a:lnTo>
                    <a:lnTo>
                      <a:pt x="7909" y="452"/>
                    </a:lnTo>
                    <a:lnTo>
                      <a:pt x="7898" y="449"/>
                    </a:lnTo>
                    <a:lnTo>
                      <a:pt x="7890" y="443"/>
                    </a:lnTo>
                    <a:lnTo>
                      <a:pt x="7884" y="435"/>
                    </a:lnTo>
                    <a:lnTo>
                      <a:pt x="7880" y="427"/>
                    </a:lnTo>
                    <a:lnTo>
                      <a:pt x="7877" y="416"/>
                    </a:lnTo>
                    <a:lnTo>
                      <a:pt x="7876" y="404"/>
                    </a:lnTo>
                    <a:lnTo>
                      <a:pt x="7875" y="388"/>
                    </a:lnTo>
                    <a:lnTo>
                      <a:pt x="7875" y="372"/>
                    </a:lnTo>
                    <a:lnTo>
                      <a:pt x="7874" y="357"/>
                    </a:lnTo>
                    <a:lnTo>
                      <a:pt x="7874" y="341"/>
                    </a:lnTo>
                    <a:lnTo>
                      <a:pt x="7873" y="325"/>
                    </a:lnTo>
                    <a:lnTo>
                      <a:pt x="7871" y="309"/>
                    </a:lnTo>
                    <a:lnTo>
                      <a:pt x="7870" y="293"/>
                    </a:lnTo>
                    <a:lnTo>
                      <a:pt x="7869" y="278"/>
                    </a:lnTo>
                    <a:lnTo>
                      <a:pt x="7868" y="262"/>
                    </a:lnTo>
                    <a:lnTo>
                      <a:pt x="7865" y="246"/>
                    </a:lnTo>
                    <a:lnTo>
                      <a:pt x="7864" y="230"/>
                    </a:lnTo>
                    <a:lnTo>
                      <a:pt x="7862" y="214"/>
                    </a:lnTo>
                    <a:lnTo>
                      <a:pt x="7859" y="197"/>
                    </a:lnTo>
                    <a:lnTo>
                      <a:pt x="7856" y="182"/>
                    </a:lnTo>
                    <a:lnTo>
                      <a:pt x="7852" y="166"/>
                    </a:lnTo>
                    <a:lnTo>
                      <a:pt x="7848" y="149"/>
                    </a:lnTo>
                    <a:close/>
                    <a:moveTo>
                      <a:pt x="0" y="0"/>
                    </a:moveTo>
                    <a:lnTo>
                      <a:pt x="1133" y="48"/>
                    </a:lnTo>
                    <a:lnTo>
                      <a:pt x="1129" y="60"/>
                    </a:lnTo>
                    <a:lnTo>
                      <a:pt x="1126" y="72"/>
                    </a:lnTo>
                    <a:lnTo>
                      <a:pt x="1123" y="85"/>
                    </a:lnTo>
                    <a:lnTo>
                      <a:pt x="1119" y="98"/>
                    </a:lnTo>
                    <a:lnTo>
                      <a:pt x="1117" y="110"/>
                    </a:lnTo>
                    <a:lnTo>
                      <a:pt x="1115" y="122"/>
                    </a:lnTo>
                    <a:lnTo>
                      <a:pt x="1112" y="136"/>
                    </a:lnTo>
                    <a:lnTo>
                      <a:pt x="1110" y="148"/>
                    </a:lnTo>
                    <a:lnTo>
                      <a:pt x="1107" y="161"/>
                    </a:lnTo>
                    <a:lnTo>
                      <a:pt x="1105" y="174"/>
                    </a:lnTo>
                    <a:lnTo>
                      <a:pt x="1104" y="187"/>
                    </a:lnTo>
                    <a:lnTo>
                      <a:pt x="1101" y="200"/>
                    </a:lnTo>
                    <a:lnTo>
                      <a:pt x="1100" y="212"/>
                    </a:lnTo>
                    <a:lnTo>
                      <a:pt x="1098" y="225"/>
                    </a:lnTo>
                    <a:lnTo>
                      <a:pt x="1096" y="238"/>
                    </a:lnTo>
                    <a:lnTo>
                      <a:pt x="1095" y="251"/>
                    </a:lnTo>
                    <a:lnTo>
                      <a:pt x="1091" y="264"/>
                    </a:lnTo>
                    <a:lnTo>
                      <a:pt x="1087" y="276"/>
                    </a:lnTo>
                    <a:lnTo>
                      <a:pt x="1081" y="289"/>
                    </a:lnTo>
                    <a:lnTo>
                      <a:pt x="1074" y="298"/>
                    </a:lnTo>
                    <a:lnTo>
                      <a:pt x="1067" y="307"/>
                    </a:lnTo>
                    <a:lnTo>
                      <a:pt x="1059" y="313"/>
                    </a:lnTo>
                    <a:lnTo>
                      <a:pt x="1049" y="316"/>
                    </a:lnTo>
                    <a:lnTo>
                      <a:pt x="1038" y="316"/>
                    </a:lnTo>
                    <a:lnTo>
                      <a:pt x="131" y="265"/>
                    </a:lnTo>
                    <a:lnTo>
                      <a:pt x="102" y="262"/>
                    </a:lnTo>
                    <a:lnTo>
                      <a:pt x="76" y="253"/>
                    </a:lnTo>
                    <a:lnTo>
                      <a:pt x="53" y="242"/>
                    </a:lnTo>
                    <a:lnTo>
                      <a:pt x="35" y="228"/>
                    </a:lnTo>
                    <a:lnTo>
                      <a:pt x="20" y="211"/>
                    </a:lnTo>
                    <a:lnTo>
                      <a:pt x="9" y="190"/>
                    </a:lnTo>
                    <a:lnTo>
                      <a:pt x="2" y="168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1" name="Freeform 26"/>
              <p:cNvSpPr>
                <a:spLocks/>
              </p:cNvSpPr>
              <p:nvPr/>
            </p:nvSpPr>
            <p:spPr bwMode="auto">
              <a:xfrm>
                <a:off x="3308" y="2194"/>
                <a:ext cx="148" cy="41"/>
              </a:xfrm>
              <a:custGeom>
                <a:avLst/>
                <a:gdLst>
                  <a:gd name="T0" fmla="*/ 0 w 1107"/>
                  <a:gd name="T1" fmla="*/ 0 h 307"/>
                  <a:gd name="T2" fmla="*/ 0 w 1107"/>
                  <a:gd name="T3" fmla="*/ 0 h 307"/>
                  <a:gd name="T4" fmla="*/ 0 w 1107"/>
                  <a:gd name="T5" fmla="*/ 0 h 307"/>
                  <a:gd name="T6" fmla="*/ 0 w 1107"/>
                  <a:gd name="T7" fmla="*/ 0 h 307"/>
                  <a:gd name="T8" fmla="*/ 0 w 1107"/>
                  <a:gd name="T9" fmla="*/ 0 h 307"/>
                  <a:gd name="T10" fmla="*/ 0 w 1107"/>
                  <a:gd name="T11" fmla="*/ 0 h 307"/>
                  <a:gd name="T12" fmla="*/ 0 w 1107"/>
                  <a:gd name="T13" fmla="*/ 0 h 307"/>
                  <a:gd name="T14" fmla="*/ 0 w 1107"/>
                  <a:gd name="T15" fmla="*/ 0 h 307"/>
                  <a:gd name="T16" fmla="*/ 0 w 1107"/>
                  <a:gd name="T17" fmla="*/ 0 h 307"/>
                  <a:gd name="T18" fmla="*/ 0 w 1107"/>
                  <a:gd name="T19" fmla="*/ 0 h 307"/>
                  <a:gd name="T20" fmla="*/ 0 w 1107"/>
                  <a:gd name="T21" fmla="*/ 0 h 307"/>
                  <a:gd name="T22" fmla="*/ 0 w 1107"/>
                  <a:gd name="T23" fmla="*/ 0 h 307"/>
                  <a:gd name="T24" fmla="*/ 0 w 1107"/>
                  <a:gd name="T25" fmla="*/ 0 h 307"/>
                  <a:gd name="T26" fmla="*/ 0 w 1107"/>
                  <a:gd name="T27" fmla="*/ 0 h 307"/>
                  <a:gd name="T28" fmla="*/ 0 w 1107"/>
                  <a:gd name="T29" fmla="*/ 0 h 307"/>
                  <a:gd name="T30" fmla="*/ 0 w 1107"/>
                  <a:gd name="T31" fmla="*/ 0 h 307"/>
                  <a:gd name="T32" fmla="*/ 0 w 1107"/>
                  <a:gd name="T33" fmla="*/ 0 h 307"/>
                  <a:gd name="T34" fmla="*/ 0 w 1107"/>
                  <a:gd name="T35" fmla="*/ 0 h 307"/>
                  <a:gd name="T36" fmla="*/ 0 w 1107"/>
                  <a:gd name="T37" fmla="*/ 0 h 307"/>
                  <a:gd name="T38" fmla="*/ 0 w 1107"/>
                  <a:gd name="T39" fmla="*/ 0 h 307"/>
                  <a:gd name="T40" fmla="*/ 0 w 1107"/>
                  <a:gd name="T41" fmla="*/ 0 h 307"/>
                  <a:gd name="T42" fmla="*/ 0 w 1107"/>
                  <a:gd name="T43" fmla="*/ 0 h 307"/>
                  <a:gd name="T44" fmla="*/ 0 w 1107"/>
                  <a:gd name="T45" fmla="*/ 0 h 307"/>
                  <a:gd name="T46" fmla="*/ 0 w 1107"/>
                  <a:gd name="T47" fmla="*/ 0 h 307"/>
                  <a:gd name="T48" fmla="*/ 0 w 1107"/>
                  <a:gd name="T49" fmla="*/ 0 h 307"/>
                  <a:gd name="T50" fmla="*/ 0 w 1107"/>
                  <a:gd name="T51" fmla="*/ 0 h 307"/>
                  <a:gd name="T52" fmla="*/ 0 w 1107"/>
                  <a:gd name="T53" fmla="*/ 0 h 307"/>
                  <a:gd name="T54" fmla="*/ 0 w 1107"/>
                  <a:gd name="T55" fmla="*/ 0 h 307"/>
                  <a:gd name="T56" fmla="*/ 0 w 1107"/>
                  <a:gd name="T57" fmla="*/ 0 h 307"/>
                  <a:gd name="T58" fmla="*/ 0 w 1107"/>
                  <a:gd name="T59" fmla="*/ 0 h 307"/>
                  <a:gd name="T60" fmla="*/ 0 w 1107"/>
                  <a:gd name="T61" fmla="*/ 0 h 307"/>
                  <a:gd name="T62" fmla="*/ 0 w 1107"/>
                  <a:gd name="T63" fmla="*/ 0 h 307"/>
                  <a:gd name="T64" fmla="*/ 0 w 1107"/>
                  <a:gd name="T65" fmla="*/ 0 h 307"/>
                  <a:gd name="T66" fmla="*/ 0 w 1107"/>
                  <a:gd name="T67" fmla="*/ 0 h 307"/>
                  <a:gd name="T68" fmla="*/ 0 w 1107"/>
                  <a:gd name="T69" fmla="*/ 0 h 307"/>
                  <a:gd name="T70" fmla="*/ 0 w 1107"/>
                  <a:gd name="T71" fmla="*/ 0 h 307"/>
                  <a:gd name="T72" fmla="*/ 0 w 1107"/>
                  <a:gd name="T73" fmla="*/ 0 h 307"/>
                  <a:gd name="T74" fmla="*/ 0 w 1107"/>
                  <a:gd name="T75" fmla="*/ 0 h 307"/>
                  <a:gd name="T76" fmla="*/ 0 w 1107"/>
                  <a:gd name="T77" fmla="*/ 0 h 307"/>
                  <a:gd name="T78" fmla="*/ 0 w 1107"/>
                  <a:gd name="T79" fmla="*/ 0 h 307"/>
                  <a:gd name="T80" fmla="*/ 0 w 1107"/>
                  <a:gd name="T81" fmla="*/ 0 h 307"/>
                  <a:gd name="T82" fmla="*/ 0 w 1107"/>
                  <a:gd name="T83" fmla="*/ 0 h 307"/>
                  <a:gd name="T84" fmla="*/ 0 w 1107"/>
                  <a:gd name="T85" fmla="*/ 0 h 307"/>
                  <a:gd name="T86" fmla="*/ 0 w 1107"/>
                  <a:gd name="T87" fmla="*/ 0 h 307"/>
                  <a:gd name="T88" fmla="*/ 0 w 1107"/>
                  <a:gd name="T89" fmla="*/ 0 h 307"/>
                  <a:gd name="T90" fmla="*/ 0 w 1107"/>
                  <a:gd name="T91" fmla="*/ 0 h 307"/>
                  <a:gd name="T92" fmla="*/ 0 w 1107"/>
                  <a:gd name="T93" fmla="*/ 0 h 307"/>
                  <a:gd name="T94" fmla="*/ 0 w 1107"/>
                  <a:gd name="T95" fmla="*/ 0 h 307"/>
                  <a:gd name="T96" fmla="*/ 0 w 1107"/>
                  <a:gd name="T97" fmla="*/ 0 h 307"/>
                  <a:gd name="T98" fmla="*/ 0 w 1107"/>
                  <a:gd name="T99" fmla="*/ 0 h 307"/>
                  <a:gd name="T100" fmla="*/ 0 w 1107"/>
                  <a:gd name="T101" fmla="*/ 0 h 307"/>
                  <a:gd name="T102" fmla="*/ 0 w 1107"/>
                  <a:gd name="T103" fmla="*/ 0 h 307"/>
                  <a:gd name="T104" fmla="*/ 0 w 1107"/>
                  <a:gd name="T105" fmla="*/ 0 h 307"/>
                  <a:gd name="T106" fmla="*/ 0 w 1107"/>
                  <a:gd name="T107" fmla="*/ 0 h 307"/>
                  <a:gd name="T108" fmla="*/ 0 w 1107"/>
                  <a:gd name="T109" fmla="*/ 0 h 30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07" h="307">
                    <a:moveTo>
                      <a:pt x="0" y="0"/>
                    </a:moveTo>
                    <a:lnTo>
                      <a:pt x="1107" y="0"/>
                    </a:lnTo>
                    <a:lnTo>
                      <a:pt x="1097" y="25"/>
                    </a:lnTo>
                    <a:lnTo>
                      <a:pt x="1081" y="50"/>
                    </a:lnTo>
                    <a:lnTo>
                      <a:pt x="1061" y="73"/>
                    </a:lnTo>
                    <a:lnTo>
                      <a:pt x="1038" y="93"/>
                    </a:lnTo>
                    <a:lnTo>
                      <a:pt x="1011" y="114"/>
                    </a:lnTo>
                    <a:lnTo>
                      <a:pt x="982" y="131"/>
                    </a:lnTo>
                    <a:lnTo>
                      <a:pt x="953" y="148"/>
                    </a:lnTo>
                    <a:lnTo>
                      <a:pt x="922" y="163"/>
                    </a:lnTo>
                    <a:lnTo>
                      <a:pt x="908" y="170"/>
                    </a:lnTo>
                    <a:lnTo>
                      <a:pt x="892" y="176"/>
                    </a:lnTo>
                    <a:lnTo>
                      <a:pt x="875" y="182"/>
                    </a:lnTo>
                    <a:lnTo>
                      <a:pt x="858" y="188"/>
                    </a:lnTo>
                    <a:lnTo>
                      <a:pt x="840" y="194"/>
                    </a:lnTo>
                    <a:lnTo>
                      <a:pt x="823" y="200"/>
                    </a:lnTo>
                    <a:lnTo>
                      <a:pt x="807" y="208"/>
                    </a:lnTo>
                    <a:lnTo>
                      <a:pt x="790" y="214"/>
                    </a:lnTo>
                    <a:lnTo>
                      <a:pt x="775" y="221"/>
                    </a:lnTo>
                    <a:lnTo>
                      <a:pt x="762" y="229"/>
                    </a:lnTo>
                    <a:lnTo>
                      <a:pt x="750" y="238"/>
                    </a:lnTo>
                    <a:lnTo>
                      <a:pt x="739" y="246"/>
                    </a:lnTo>
                    <a:lnTo>
                      <a:pt x="731" y="257"/>
                    </a:lnTo>
                    <a:lnTo>
                      <a:pt x="725" y="268"/>
                    </a:lnTo>
                    <a:lnTo>
                      <a:pt x="723" y="280"/>
                    </a:lnTo>
                    <a:lnTo>
                      <a:pt x="723" y="294"/>
                    </a:lnTo>
                    <a:lnTo>
                      <a:pt x="89" y="307"/>
                    </a:lnTo>
                    <a:lnTo>
                      <a:pt x="73" y="306"/>
                    </a:lnTo>
                    <a:lnTo>
                      <a:pt x="61" y="303"/>
                    </a:lnTo>
                    <a:lnTo>
                      <a:pt x="50" y="300"/>
                    </a:lnTo>
                    <a:lnTo>
                      <a:pt x="42" y="294"/>
                    </a:lnTo>
                    <a:lnTo>
                      <a:pt x="36" y="286"/>
                    </a:lnTo>
                    <a:lnTo>
                      <a:pt x="32" y="278"/>
                    </a:lnTo>
                    <a:lnTo>
                      <a:pt x="29" y="267"/>
                    </a:lnTo>
                    <a:lnTo>
                      <a:pt x="28" y="255"/>
                    </a:lnTo>
                    <a:lnTo>
                      <a:pt x="27" y="239"/>
                    </a:lnTo>
                    <a:lnTo>
                      <a:pt x="27" y="223"/>
                    </a:lnTo>
                    <a:lnTo>
                      <a:pt x="26" y="208"/>
                    </a:lnTo>
                    <a:lnTo>
                      <a:pt x="26" y="192"/>
                    </a:lnTo>
                    <a:lnTo>
                      <a:pt x="25" y="176"/>
                    </a:lnTo>
                    <a:lnTo>
                      <a:pt x="23" y="160"/>
                    </a:lnTo>
                    <a:lnTo>
                      <a:pt x="22" y="144"/>
                    </a:lnTo>
                    <a:lnTo>
                      <a:pt x="21" y="129"/>
                    </a:lnTo>
                    <a:lnTo>
                      <a:pt x="20" y="113"/>
                    </a:lnTo>
                    <a:lnTo>
                      <a:pt x="17" y="97"/>
                    </a:lnTo>
                    <a:lnTo>
                      <a:pt x="16" y="81"/>
                    </a:lnTo>
                    <a:lnTo>
                      <a:pt x="14" y="65"/>
                    </a:lnTo>
                    <a:lnTo>
                      <a:pt x="11" y="48"/>
                    </a:lnTo>
                    <a:lnTo>
                      <a:pt x="8" y="33"/>
                    </a:lnTo>
                    <a:lnTo>
                      <a:pt x="4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2" name="Freeform 27"/>
              <p:cNvSpPr>
                <a:spLocks/>
              </p:cNvSpPr>
              <p:nvPr/>
            </p:nvSpPr>
            <p:spPr bwMode="auto">
              <a:xfrm>
                <a:off x="2256" y="2174"/>
                <a:ext cx="152" cy="42"/>
              </a:xfrm>
              <a:custGeom>
                <a:avLst/>
                <a:gdLst>
                  <a:gd name="T0" fmla="*/ 0 w 1133"/>
                  <a:gd name="T1" fmla="*/ 0 h 316"/>
                  <a:gd name="T2" fmla="*/ 0 w 1133"/>
                  <a:gd name="T3" fmla="*/ 0 h 316"/>
                  <a:gd name="T4" fmla="*/ 0 w 1133"/>
                  <a:gd name="T5" fmla="*/ 0 h 316"/>
                  <a:gd name="T6" fmla="*/ 0 w 1133"/>
                  <a:gd name="T7" fmla="*/ 0 h 316"/>
                  <a:gd name="T8" fmla="*/ 0 w 1133"/>
                  <a:gd name="T9" fmla="*/ 0 h 316"/>
                  <a:gd name="T10" fmla="*/ 0 w 1133"/>
                  <a:gd name="T11" fmla="*/ 0 h 316"/>
                  <a:gd name="T12" fmla="*/ 0 w 1133"/>
                  <a:gd name="T13" fmla="*/ 0 h 316"/>
                  <a:gd name="T14" fmla="*/ 0 w 1133"/>
                  <a:gd name="T15" fmla="*/ 0 h 316"/>
                  <a:gd name="T16" fmla="*/ 0 w 1133"/>
                  <a:gd name="T17" fmla="*/ 0 h 316"/>
                  <a:gd name="T18" fmla="*/ 0 w 1133"/>
                  <a:gd name="T19" fmla="*/ 0 h 316"/>
                  <a:gd name="T20" fmla="*/ 0 w 1133"/>
                  <a:gd name="T21" fmla="*/ 0 h 316"/>
                  <a:gd name="T22" fmla="*/ 0 w 1133"/>
                  <a:gd name="T23" fmla="*/ 0 h 316"/>
                  <a:gd name="T24" fmla="*/ 0 w 1133"/>
                  <a:gd name="T25" fmla="*/ 0 h 316"/>
                  <a:gd name="T26" fmla="*/ 0 w 1133"/>
                  <a:gd name="T27" fmla="*/ 0 h 316"/>
                  <a:gd name="T28" fmla="*/ 0 w 1133"/>
                  <a:gd name="T29" fmla="*/ 0 h 316"/>
                  <a:gd name="T30" fmla="*/ 0 w 1133"/>
                  <a:gd name="T31" fmla="*/ 0 h 316"/>
                  <a:gd name="T32" fmla="*/ 0 w 1133"/>
                  <a:gd name="T33" fmla="*/ 0 h 316"/>
                  <a:gd name="T34" fmla="*/ 0 w 1133"/>
                  <a:gd name="T35" fmla="*/ 0 h 316"/>
                  <a:gd name="T36" fmla="*/ 0 w 1133"/>
                  <a:gd name="T37" fmla="*/ 0 h 316"/>
                  <a:gd name="T38" fmla="*/ 0 w 1133"/>
                  <a:gd name="T39" fmla="*/ 0 h 316"/>
                  <a:gd name="T40" fmla="*/ 0 w 1133"/>
                  <a:gd name="T41" fmla="*/ 0 h 316"/>
                  <a:gd name="T42" fmla="*/ 0 w 1133"/>
                  <a:gd name="T43" fmla="*/ 0 h 316"/>
                  <a:gd name="T44" fmla="*/ 0 w 1133"/>
                  <a:gd name="T45" fmla="*/ 0 h 316"/>
                  <a:gd name="T46" fmla="*/ 0 w 1133"/>
                  <a:gd name="T47" fmla="*/ 0 h 316"/>
                  <a:gd name="T48" fmla="*/ 0 w 1133"/>
                  <a:gd name="T49" fmla="*/ 0 h 316"/>
                  <a:gd name="T50" fmla="*/ 0 w 1133"/>
                  <a:gd name="T51" fmla="*/ 0 h 316"/>
                  <a:gd name="T52" fmla="*/ 0 w 1133"/>
                  <a:gd name="T53" fmla="*/ 0 h 316"/>
                  <a:gd name="T54" fmla="*/ 0 w 1133"/>
                  <a:gd name="T55" fmla="*/ 0 h 316"/>
                  <a:gd name="T56" fmla="*/ 0 w 1133"/>
                  <a:gd name="T57" fmla="*/ 0 h 316"/>
                  <a:gd name="T58" fmla="*/ 0 w 1133"/>
                  <a:gd name="T59" fmla="*/ 0 h 316"/>
                  <a:gd name="T60" fmla="*/ 0 w 1133"/>
                  <a:gd name="T61" fmla="*/ 0 h 316"/>
                  <a:gd name="T62" fmla="*/ 0 w 1133"/>
                  <a:gd name="T63" fmla="*/ 0 h 316"/>
                  <a:gd name="T64" fmla="*/ 0 w 1133"/>
                  <a:gd name="T65" fmla="*/ 0 h 316"/>
                  <a:gd name="T66" fmla="*/ 0 w 1133"/>
                  <a:gd name="T67" fmla="*/ 0 h 316"/>
                  <a:gd name="T68" fmla="*/ 0 w 1133"/>
                  <a:gd name="T69" fmla="*/ 0 h 316"/>
                  <a:gd name="T70" fmla="*/ 0 w 1133"/>
                  <a:gd name="T71" fmla="*/ 0 h 316"/>
                  <a:gd name="T72" fmla="*/ 0 w 1133"/>
                  <a:gd name="T73" fmla="*/ 0 h 316"/>
                  <a:gd name="T74" fmla="*/ 0 w 1133"/>
                  <a:gd name="T75" fmla="*/ 0 h 316"/>
                  <a:gd name="T76" fmla="*/ 0 w 1133"/>
                  <a:gd name="T77" fmla="*/ 0 h 3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3" h="316">
                    <a:moveTo>
                      <a:pt x="0" y="0"/>
                    </a:moveTo>
                    <a:lnTo>
                      <a:pt x="1133" y="48"/>
                    </a:lnTo>
                    <a:lnTo>
                      <a:pt x="1129" y="60"/>
                    </a:lnTo>
                    <a:lnTo>
                      <a:pt x="1126" y="72"/>
                    </a:lnTo>
                    <a:lnTo>
                      <a:pt x="1123" y="85"/>
                    </a:lnTo>
                    <a:lnTo>
                      <a:pt x="1119" y="98"/>
                    </a:lnTo>
                    <a:lnTo>
                      <a:pt x="1117" y="110"/>
                    </a:lnTo>
                    <a:lnTo>
                      <a:pt x="1115" y="122"/>
                    </a:lnTo>
                    <a:lnTo>
                      <a:pt x="1112" y="136"/>
                    </a:lnTo>
                    <a:lnTo>
                      <a:pt x="1110" y="148"/>
                    </a:lnTo>
                    <a:lnTo>
                      <a:pt x="1107" y="161"/>
                    </a:lnTo>
                    <a:lnTo>
                      <a:pt x="1105" y="174"/>
                    </a:lnTo>
                    <a:lnTo>
                      <a:pt x="1104" y="187"/>
                    </a:lnTo>
                    <a:lnTo>
                      <a:pt x="1101" y="200"/>
                    </a:lnTo>
                    <a:lnTo>
                      <a:pt x="1100" y="212"/>
                    </a:lnTo>
                    <a:lnTo>
                      <a:pt x="1098" y="225"/>
                    </a:lnTo>
                    <a:lnTo>
                      <a:pt x="1096" y="238"/>
                    </a:lnTo>
                    <a:lnTo>
                      <a:pt x="1095" y="251"/>
                    </a:lnTo>
                    <a:lnTo>
                      <a:pt x="1091" y="264"/>
                    </a:lnTo>
                    <a:lnTo>
                      <a:pt x="1087" y="276"/>
                    </a:lnTo>
                    <a:lnTo>
                      <a:pt x="1081" y="289"/>
                    </a:lnTo>
                    <a:lnTo>
                      <a:pt x="1074" y="298"/>
                    </a:lnTo>
                    <a:lnTo>
                      <a:pt x="1067" y="307"/>
                    </a:lnTo>
                    <a:lnTo>
                      <a:pt x="1059" y="313"/>
                    </a:lnTo>
                    <a:lnTo>
                      <a:pt x="1049" y="316"/>
                    </a:lnTo>
                    <a:lnTo>
                      <a:pt x="1038" y="316"/>
                    </a:lnTo>
                    <a:lnTo>
                      <a:pt x="131" y="265"/>
                    </a:lnTo>
                    <a:lnTo>
                      <a:pt x="102" y="262"/>
                    </a:lnTo>
                    <a:lnTo>
                      <a:pt x="76" y="253"/>
                    </a:lnTo>
                    <a:lnTo>
                      <a:pt x="53" y="242"/>
                    </a:lnTo>
                    <a:lnTo>
                      <a:pt x="35" y="228"/>
                    </a:lnTo>
                    <a:lnTo>
                      <a:pt x="20" y="211"/>
                    </a:lnTo>
                    <a:lnTo>
                      <a:pt x="9" y="190"/>
                    </a:lnTo>
                    <a:lnTo>
                      <a:pt x="2" y="168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3" name="Freeform 28"/>
              <p:cNvSpPr>
                <a:spLocks noEditPoints="1"/>
              </p:cNvSpPr>
              <p:nvPr/>
            </p:nvSpPr>
            <p:spPr bwMode="auto">
              <a:xfrm>
                <a:off x="2256" y="2191"/>
                <a:ext cx="1200" cy="32"/>
              </a:xfrm>
              <a:custGeom>
                <a:avLst/>
                <a:gdLst>
                  <a:gd name="T0" fmla="*/ 0 w 8956"/>
                  <a:gd name="T1" fmla="*/ 0 h 242"/>
                  <a:gd name="T2" fmla="*/ 0 w 8956"/>
                  <a:gd name="T3" fmla="*/ 0 h 242"/>
                  <a:gd name="T4" fmla="*/ 0 w 8956"/>
                  <a:gd name="T5" fmla="*/ 0 h 242"/>
                  <a:gd name="T6" fmla="*/ 0 w 8956"/>
                  <a:gd name="T7" fmla="*/ 0 h 242"/>
                  <a:gd name="T8" fmla="*/ 0 w 8956"/>
                  <a:gd name="T9" fmla="*/ 0 h 242"/>
                  <a:gd name="T10" fmla="*/ 0 w 8956"/>
                  <a:gd name="T11" fmla="*/ 0 h 242"/>
                  <a:gd name="T12" fmla="*/ 0 w 8956"/>
                  <a:gd name="T13" fmla="*/ 0 h 242"/>
                  <a:gd name="T14" fmla="*/ 0 w 8956"/>
                  <a:gd name="T15" fmla="*/ 0 h 242"/>
                  <a:gd name="T16" fmla="*/ 0 w 8956"/>
                  <a:gd name="T17" fmla="*/ 0 h 242"/>
                  <a:gd name="T18" fmla="*/ 0 w 8956"/>
                  <a:gd name="T19" fmla="*/ 0 h 242"/>
                  <a:gd name="T20" fmla="*/ 0 w 8956"/>
                  <a:gd name="T21" fmla="*/ 0 h 242"/>
                  <a:gd name="T22" fmla="*/ 0 w 8956"/>
                  <a:gd name="T23" fmla="*/ 0 h 242"/>
                  <a:gd name="T24" fmla="*/ 0 w 8956"/>
                  <a:gd name="T25" fmla="*/ 0 h 242"/>
                  <a:gd name="T26" fmla="*/ 0 w 8956"/>
                  <a:gd name="T27" fmla="*/ 0 h 242"/>
                  <a:gd name="T28" fmla="*/ 0 w 8956"/>
                  <a:gd name="T29" fmla="*/ 0 h 242"/>
                  <a:gd name="T30" fmla="*/ 0 w 8956"/>
                  <a:gd name="T31" fmla="*/ 0 h 242"/>
                  <a:gd name="T32" fmla="*/ 0 w 8956"/>
                  <a:gd name="T33" fmla="*/ 0 h 242"/>
                  <a:gd name="T34" fmla="*/ 0 w 8956"/>
                  <a:gd name="T35" fmla="*/ 0 h 242"/>
                  <a:gd name="T36" fmla="*/ 0 w 8956"/>
                  <a:gd name="T37" fmla="*/ 0 h 242"/>
                  <a:gd name="T38" fmla="*/ 0 w 8956"/>
                  <a:gd name="T39" fmla="*/ 0 h 242"/>
                  <a:gd name="T40" fmla="*/ 0 w 8956"/>
                  <a:gd name="T41" fmla="*/ 0 h 242"/>
                  <a:gd name="T42" fmla="*/ 0 w 8956"/>
                  <a:gd name="T43" fmla="*/ 0 h 242"/>
                  <a:gd name="T44" fmla="*/ 0 w 8956"/>
                  <a:gd name="T45" fmla="*/ 0 h 242"/>
                  <a:gd name="T46" fmla="*/ 0 w 8956"/>
                  <a:gd name="T47" fmla="*/ 0 h 242"/>
                  <a:gd name="T48" fmla="*/ 0 w 8956"/>
                  <a:gd name="T49" fmla="*/ 0 h 242"/>
                  <a:gd name="T50" fmla="*/ 0 w 8956"/>
                  <a:gd name="T51" fmla="*/ 0 h 242"/>
                  <a:gd name="T52" fmla="*/ 0 w 8956"/>
                  <a:gd name="T53" fmla="*/ 0 h 242"/>
                  <a:gd name="T54" fmla="*/ 0 w 8956"/>
                  <a:gd name="T55" fmla="*/ 0 h 242"/>
                  <a:gd name="T56" fmla="*/ 0 w 8956"/>
                  <a:gd name="T57" fmla="*/ 0 h 242"/>
                  <a:gd name="T58" fmla="*/ 0 w 8956"/>
                  <a:gd name="T59" fmla="*/ 0 h 242"/>
                  <a:gd name="T60" fmla="*/ 0 w 8956"/>
                  <a:gd name="T61" fmla="*/ 0 h 242"/>
                  <a:gd name="T62" fmla="*/ 0 w 8956"/>
                  <a:gd name="T63" fmla="*/ 0 h 242"/>
                  <a:gd name="T64" fmla="*/ 0 w 8956"/>
                  <a:gd name="T65" fmla="*/ 0 h 242"/>
                  <a:gd name="T66" fmla="*/ 0 w 8956"/>
                  <a:gd name="T67" fmla="*/ 0 h 242"/>
                  <a:gd name="T68" fmla="*/ 0 w 8956"/>
                  <a:gd name="T69" fmla="*/ 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956" h="242">
                    <a:moveTo>
                      <a:pt x="0" y="0"/>
                    </a:moveTo>
                    <a:lnTo>
                      <a:pt x="1101" y="73"/>
                    </a:lnTo>
                    <a:lnTo>
                      <a:pt x="1099" y="98"/>
                    </a:lnTo>
                    <a:lnTo>
                      <a:pt x="1095" y="119"/>
                    </a:lnTo>
                    <a:lnTo>
                      <a:pt x="1090" y="140"/>
                    </a:lnTo>
                    <a:lnTo>
                      <a:pt x="1083" y="158"/>
                    </a:lnTo>
                    <a:lnTo>
                      <a:pt x="1074" y="174"/>
                    </a:lnTo>
                    <a:lnTo>
                      <a:pt x="1066" y="185"/>
                    </a:lnTo>
                    <a:lnTo>
                      <a:pt x="1055" y="192"/>
                    </a:lnTo>
                    <a:lnTo>
                      <a:pt x="1045" y="195"/>
                    </a:lnTo>
                    <a:lnTo>
                      <a:pt x="127" y="142"/>
                    </a:lnTo>
                    <a:lnTo>
                      <a:pt x="102" y="138"/>
                    </a:lnTo>
                    <a:lnTo>
                      <a:pt x="76" y="130"/>
                    </a:lnTo>
                    <a:lnTo>
                      <a:pt x="54" y="119"/>
                    </a:lnTo>
                    <a:lnTo>
                      <a:pt x="35" y="104"/>
                    </a:lnTo>
                    <a:lnTo>
                      <a:pt x="19" y="85"/>
                    </a:lnTo>
                    <a:lnTo>
                      <a:pt x="7" y="61"/>
                    </a:lnTo>
                    <a:lnTo>
                      <a:pt x="1" y="33"/>
                    </a:lnTo>
                    <a:lnTo>
                      <a:pt x="0" y="0"/>
                    </a:lnTo>
                    <a:close/>
                    <a:moveTo>
                      <a:pt x="8634" y="242"/>
                    </a:moveTo>
                    <a:lnTo>
                      <a:pt x="7928" y="242"/>
                    </a:lnTo>
                    <a:lnTo>
                      <a:pt x="7955" y="236"/>
                    </a:lnTo>
                    <a:lnTo>
                      <a:pt x="7982" y="229"/>
                    </a:lnTo>
                    <a:lnTo>
                      <a:pt x="8010" y="223"/>
                    </a:lnTo>
                    <a:lnTo>
                      <a:pt x="8039" y="218"/>
                    </a:lnTo>
                    <a:lnTo>
                      <a:pt x="8067" y="212"/>
                    </a:lnTo>
                    <a:lnTo>
                      <a:pt x="8096" y="207"/>
                    </a:lnTo>
                    <a:lnTo>
                      <a:pt x="8125" y="202"/>
                    </a:lnTo>
                    <a:lnTo>
                      <a:pt x="8156" y="197"/>
                    </a:lnTo>
                    <a:lnTo>
                      <a:pt x="8185" y="192"/>
                    </a:lnTo>
                    <a:lnTo>
                      <a:pt x="8215" y="187"/>
                    </a:lnTo>
                    <a:lnTo>
                      <a:pt x="8244" y="183"/>
                    </a:lnTo>
                    <a:lnTo>
                      <a:pt x="8275" y="179"/>
                    </a:lnTo>
                    <a:lnTo>
                      <a:pt x="8304" y="174"/>
                    </a:lnTo>
                    <a:lnTo>
                      <a:pt x="8334" y="169"/>
                    </a:lnTo>
                    <a:lnTo>
                      <a:pt x="8363" y="164"/>
                    </a:lnTo>
                    <a:lnTo>
                      <a:pt x="8392" y="159"/>
                    </a:lnTo>
                    <a:lnTo>
                      <a:pt x="8422" y="153"/>
                    </a:lnTo>
                    <a:lnTo>
                      <a:pt x="8450" y="149"/>
                    </a:lnTo>
                    <a:lnTo>
                      <a:pt x="8477" y="142"/>
                    </a:lnTo>
                    <a:lnTo>
                      <a:pt x="8505" y="136"/>
                    </a:lnTo>
                    <a:lnTo>
                      <a:pt x="8532" y="130"/>
                    </a:lnTo>
                    <a:lnTo>
                      <a:pt x="8559" y="123"/>
                    </a:lnTo>
                    <a:lnTo>
                      <a:pt x="8584" y="116"/>
                    </a:lnTo>
                    <a:lnTo>
                      <a:pt x="8609" y="108"/>
                    </a:lnTo>
                    <a:lnTo>
                      <a:pt x="8633" y="100"/>
                    </a:lnTo>
                    <a:lnTo>
                      <a:pt x="8656" y="91"/>
                    </a:lnTo>
                    <a:lnTo>
                      <a:pt x="8679" y="82"/>
                    </a:lnTo>
                    <a:lnTo>
                      <a:pt x="8701" y="72"/>
                    </a:lnTo>
                    <a:lnTo>
                      <a:pt x="8720" y="62"/>
                    </a:lnTo>
                    <a:lnTo>
                      <a:pt x="8740" y="50"/>
                    </a:lnTo>
                    <a:lnTo>
                      <a:pt x="8758" y="38"/>
                    </a:lnTo>
                    <a:lnTo>
                      <a:pt x="8775" y="26"/>
                    </a:lnTo>
                    <a:lnTo>
                      <a:pt x="8956" y="26"/>
                    </a:lnTo>
                    <a:lnTo>
                      <a:pt x="8946" y="48"/>
                    </a:lnTo>
                    <a:lnTo>
                      <a:pt x="8935" y="68"/>
                    </a:lnTo>
                    <a:lnTo>
                      <a:pt x="8921" y="87"/>
                    </a:lnTo>
                    <a:lnTo>
                      <a:pt x="8904" y="104"/>
                    </a:lnTo>
                    <a:lnTo>
                      <a:pt x="8886" y="119"/>
                    </a:lnTo>
                    <a:lnTo>
                      <a:pt x="8866" y="135"/>
                    </a:lnTo>
                    <a:lnTo>
                      <a:pt x="8844" y="149"/>
                    </a:lnTo>
                    <a:lnTo>
                      <a:pt x="8822" y="162"/>
                    </a:lnTo>
                    <a:lnTo>
                      <a:pt x="8799" y="174"/>
                    </a:lnTo>
                    <a:lnTo>
                      <a:pt x="8775" y="185"/>
                    </a:lnTo>
                    <a:lnTo>
                      <a:pt x="8751" y="196"/>
                    </a:lnTo>
                    <a:lnTo>
                      <a:pt x="8726" y="206"/>
                    </a:lnTo>
                    <a:lnTo>
                      <a:pt x="8702" y="215"/>
                    </a:lnTo>
                    <a:lnTo>
                      <a:pt x="8679" y="225"/>
                    </a:lnTo>
                    <a:lnTo>
                      <a:pt x="8656" y="234"/>
                    </a:lnTo>
                    <a:lnTo>
                      <a:pt x="8634" y="24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4" name="Freeform 29"/>
              <p:cNvSpPr>
                <a:spLocks/>
              </p:cNvSpPr>
              <p:nvPr/>
            </p:nvSpPr>
            <p:spPr bwMode="auto">
              <a:xfrm>
                <a:off x="2608" y="2182"/>
                <a:ext cx="1" cy="2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w 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7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5" name="Freeform 30"/>
              <p:cNvSpPr>
                <a:spLocks/>
              </p:cNvSpPr>
              <p:nvPr/>
            </p:nvSpPr>
            <p:spPr bwMode="auto">
              <a:xfrm>
                <a:off x="3101" y="2185"/>
                <a:ext cx="1" cy="2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w 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6" y="13"/>
                    </a:lnTo>
                    <a:lnTo>
                      <a:pt x="7" y="8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6" name="Freeform 31"/>
              <p:cNvSpPr>
                <a:spLocks/>
              </p:cNvSpPr>
              <p:nvPr/>
            </p:nvSpPr>
            <p:spPr bwMode="auto">
              <a:xfrm>
                <a:off x="2256" y="2172"/>
                <a:ext cx="152" cy="11"/>
              </a:xfrm>
              <a:custGeom>
                <a:avLst/>
                <a:gdLst>
                  <a:gd name="T0" fmla="*/ 0 w 1133"/>
                  <a:gd name="T1" fmla="*/ 0 h 81"/>
                  <a:gd name="T2" fmla="*/ 0 w 1133"/>
                  <a:gd name="T3" fmla="*/ 0 h 81"/>
                  <a:gd name="T4" fmla="*/ 0 w 1133"/>
                  <a:gd name="T5" fmla="*/ 0 h 81"/>
                  <a:gd name="T6" fmla="*/ 0 w 1133"/>
                  <a:gd name="T7" fmla="*/ 0 h 81"/>
                  <a:gd name="T8" fmla="*/ 0 w 1133"/>
                  <a:gd name="T9" fmla="*/ 0 h 81"/>
                  <a:gd name="T10" fmla="*/ 0 w 1133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3" h="81">
                    <a:moveTo>
                      <a:pt x="1132" y="64"/>
                    </a:moveTo>
                    <a:lnTo>
                      <a:pt x="1133" y="47"/>
                    </a:lnTo>
                    <a:lnTo>
                      <a:pt x="2" y="0"/>
                    </a:lnTo>
                    <a:lnTo>
                      <a:pt x="0" y="34"/>
                    </a:lnTo>
                    <a:lnTo>
                      <a:pt x="1130" y="81"/>
                    </a:lnTo>
                    <a:lnTo>
                      <a:pt x="113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7" name="Freeform 32"/>
              <p:cNvSpPr>
                <a:spLocks/>
              </p:cNvSpPr>
              <p:nvPr/>
            </p:nvSpPr>
            <p:spPr bwMode="auto">
              <a:xfrm>
                <a:off x="3306" y="2191"/>
                <a:ext cx="2" cy="5"/>
              </a:xfrm>
              <a:custGeom>
                <a:avLst/>
                <a:gdLst>
                  <a:gd name="T0" fmla="*/ 0 w 16"/>
                  <a:gd name="T1" fmla="*/ 0 h 34"/>
                  <a:gd name="T2" fmla="*/ 0 w 16"/>
                  <a:gd name="T3" fmla="*/ 0 h 34"/>
                  <a:gd name="T4" fmla="*/ 0 w 16"/>
                  <a:gd name="T5" fmla="*/ 0 h 34"/>
                  <a:gd name="T6" fmla="*/ 0 w 16"/>
                  <a:gd name="T7" fmla="*/ 0 h 34"/>
                  <a:gd name="T8" fmla="*/ 0 w 16"/>
                  <a:gd name="T9" fmla="*/ 0 h 34"/>
                  <a:gd name="T10" fmla="*/ 0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16" y="0"/>
                    </a:moveTo>
                    <a:lnTo>
                      <a:pt x="4" y="5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16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8" name="Freeform 33"/>
              <p:cNvSpPr>
                <a:spLocks/>
              </p:cNvSpPr>
              <p:nvPr/>
            </p:nvSpPr>
            <p:spPr bwMode="auto">
              <a:xfrm>
                <a:off x="3308" y="2191"/>
                <a:ext cx="147" cy="5"/>
              </a:xfrm>
              <a:custGeom>
                <a:avLst/>
                <a:gdLst>
                  <a:gd name="T0" fmla="*/ 0 w 1101"/>
                  <a:gd name="T1" fmla="*/ 0 h 34"/>
                  <a:gd name="T2" fmla="*/ 0 w 1101"/>
                  <a:gd name="T3" fmla="*/ 0 h 34"/>
                  <a:gd name="T4" fmla="*/ 0 w 1101"/>
                  <a:gd name="T5" fmla="*/ 0 h 34"/>
                  <a:gd name="T6" fmla="*/ 0 w 1101"/>
                  <a:gd name="T7" fmla="*/ 0 h 34"/>
                  <a:gd name="T8" fmla="*/ 0 w 1101"/>
                  <a:gd name="T9" fmla="*/ 0 h 34"/>
                  <a:gd name="T10" fmla="*/ 0 w 1101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1" h="34">
                    <a:moveTo>
                      <a:pt x="1101" y="17"/>
                    </a:moveTo>
                    <a:lnTo>
                      <a:pt x="110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101" y="34"/>
                    </a:lnTo>
                    <a:lnTo>
                      <a:pt x="110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9" name="Freeform 34"/>
              <p:cNvSpPr>
                <a:spLocks/>
              </p:cNvSpPr>
              <p:nvPr/>
            </p:nvSpPr>
            <p:spPr bwMode="auto">
              <a:xfrm>
                <a:off x="2256" y="2173"/>
                <a:ext cx="151" cy="8"/>
              </a:xfrm>
              <a:custGeom>
                <a:avLst/>
                <a:gdLst>
                  <a:gd name="T0" fmla="*/ 0 w 1131"/>
                  <a:gd name="T1" fmla="*/ 0 h 62"/>
                  <a:gd name="T2" fmla="*/ 0 w 1131"/>
                  <a:gd name="T3" fmla="*/ 0 h 62"/>
                  <a:gd name="T4" fmla="*/ 0 w 1131"/>
                  <a:gd name="T5" fmla="*/ 0 h 62"/>
                  <a:gd name="T6" fmla="*/ 0 w 1131"/>
                  <a:gd name="T7" fmla="*/ 0 h 62"/>
                  <a:gd name="T8" fmla="*/ 0 w 1131"/>
                  <a:gd name="T9" fmla="*/ 0 h 62"/>
                  <a:gd name="T10" fmla="*/ 0 w 113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1" h="62">
                    <a:moveTo>
                      <a:pt x="1131" y="55"/>
                    </a:moveTo>
                    <a:lnTo>
                      <a:pt x="1131" y="48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131" y="62"/>
                    </a:lnTo>
                    <a:lnTo>
                      <a:pt x="113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0" name="Freeform 35"/>
              <p:cNvSpPr>
                <a:spLocks/>
              </p:cNvSpPr>
              <p:nvPr/>
            </p:nvSpPr>
            <p:spPr bwMode="auto">
              <a:xfrm>
                <a:off x="3307" y="2193"/>
                <a:ext cx="1" cy="2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0 h 14"/>
                  <a:gd name="T4" fmla="*/ 0 w 8"/>
                  <a:gd name="T5" fmla="*/ 0 h 14"/>
                  <a:gd name="T6" fmla="*/ 0 w 8"/>
                  <a:gd name="T7" fmla="*/ 0 h 14"/>
                  <a:gd name="T8" fmla="*/ 0 w 8"/>
                  <a:gd name="T9" fmla="*/ 0 h 14"/>
                  <a:gd name="T10" fmla="*/ 0 w 8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3" y="2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8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1" name="Freeform 36"/>
              <p:cNvSpPr>
                <a:spLocks/>
              </p:cNvSpPr>
              <p:nvPr/>
            </p:nvSpPr>
            <p:spPr bwMode="auto">
              <a:xfrm>
                <a:off x="3308" y="2193"/>
                <a:ext cx="147" cy="2"/>
              </a:xfrm>
              <a:custGeom>
                <a:avLst/>
                <a:gdLst>
                  <a:gd name="T0" fmla="*/ 0 w 1101"/>
                  <a:gd name="T1" fmla="*/ 0 h 14"/>
                  <a:gd name="T2" fmla="*/ 0 w 1101"/>
                  <a:gd name="T3" fmla="*/ 0 h 14"/>
                  <a:gd name="T4" fmla="*/ 0 w 1101"/>
                  <a:gd name="T5" fmla="*/ 0 h 14"/>
                  <a:gd name="T6" fmla="*/ 0 w 1101"/>
                  <a:gd name="T7" fmla="*/ 0 h 14"/>
                  <a:gd name="T8" fmla="*/ 0 w 1101"/>
                  <a:gd name="T9" fmla="*/ 0 h 14"/>
                  <a:gd name="T10" fmla="*/ 0 w 1101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1" h="14">
                    <a:moveTo>
                      <a:pt x="1101" y="7"/>
                    </a:moveTo>
                    <a:lnTo>
                      <a:pt x="110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101" y="14"/>
                    </a:lnTo>
                    <a:lnTo>
                      <a:pt x="110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2" name="Freeform 37"/>
              <p:cNvSpPr>
                <a:spLocks/>
              </p:cNvSpPr>
              <p:nvPr/>
            </p:nvSpPr>
            <p:spPr bwMode="auto">
              <a:xfrm>
                <a:off x="2424" y="2127"/>
                <a:ext cx="160" cy="160"/>
              </a:xfrm>
              <a:custGeom>
                <a:avLst/>
                <a:gdLst>
                  <a:gd name="T0" fmla="*/ 0 w 1195"/>
                  <a:gd name="T1" fmla="*/ 0 h 1195"/>
                  <a:gd name="T2" fmla="*/ 0 w 1195"/>
                  <a:gd name="T3" fmla="*/ 0 h 1195"/>
                  <a:gd name="T4" fmla="*/ 0 w 1195"/>
                  <a:gd name="T5" fmla="*/ 0 h 1195"/>
                  <a:gd name="T6" fmla="*/ 0 w 1195"/>
                  <a:gd name="T7" fmla="*/ 0 h 1195"/>
                  <a:gd name="T8" fmla="*/ 0 w 1195"/>
                  <a:gd name="T9" fmla="*/ 0 h 1195"/>
                  <a:gd name="T10" fmla="*/ 0 w 1195"/>
                  <a:gd name="T11" fmla="*/ 0 h 1195"/>
                  <a:gd name="T12" fmla="*/ 0 w 1195"/>
                  <a:gd name="T13" fmla="*/ 0 h 1195"/>
                  <a:gd name="T14" fmla="*/ 0 w 1195"/>
                  <a:gd name="T15" fmla="*/ 0 h 1195"/>
                  <a:gd name="T16" fmla="*/ 0 w 1195"/>
                  <a:gd name="T17" fmla="*/ 0 h 1195"/>
                  <a:gd name="T18" fmla="*/ 0 w 1195"/>
                  <a:gd name="T19" fmla="*/ 0 h 1195"/>
                  <a:gd name="T20" fmla="*/ 0 w 1195"/>
                  <a:gd name="T21" fmla="*/ 0 h 1195"/>
                  <a:gd name="T22" fmla="*/ 0 w 1195"/>
                  <a:gd name="T23" fmla="*/ 0 h 1195"/>
                  <a:gd name="T24" fmla="*/ 0 w 1195"/>
                  <a:gd name="T25" fmla="*/ 0 h 1195"/>
                  <a:gd name="T26" fmla="*/ 0 w 1195"/>
                  <a:gd name="T27" fmla="*/ 0 h 1195"/>
                  <a:gd name="T28" fmla="*/ 0 w 1195"/>
                  <a:gd name="T29" fmla="*/ 0 h 1195"/>
                  <a:gd name="T30" fmla="*/ 0 w 1195"/>
                  <a:gd name="T31" fmla="*/ 0 h 1195"/>
                  <a:gd name="T32" fmla="*/ 0 w 1195"/>
                  <a:gd name="T33" fmla="*/ 0 h 1195"/>
                  <a:gd name="T34" fmla="*/ 0 w 1195"/>
                  <a:gd name="T35" fmla="*/ 0 h 1195"/>
                  <a:gd name="T36" fmla="*/ 0 w 1195"/>
                  <a:gd name="T37" fmla="*/ 0 h 1195"/>
                  <a:gd name="T38" fmla="*/ 0 w 1195"/>
                  <a:gd name="T39" fmla="*/ 0 h 1195"/>
                  <a:gd name="T40" fmla="*/ 0 w 1195"/>
                  <a:gd name="T41" fmla="*/ 0 h 1195"/>
                  <a:gd name="T42" fmla="*/ 0 w 1195"/>
                  <a:gd name="T43" fmla="*/ 0 h 1195"/>
                  <a:gd name="T44" fmla="*/ 0 w 1195"/>
                  <a:gd name="T45" fmla="*/ 0 h 1195"/>
                  <a:gd name="T46" fmla="*/ 0 w 1195"/>
                  <a:gd name="T47" fmla="*/ 0 h 1195"/>
                  <a:gd name="T48" fmla="*/ 0 w 1195"/>
                  <a:gd name="T49" fmla="*/ 0 h 1195"/>
                  <a:gd name="T50" fmla="*/ 0 w 1195"/>
                  <a:gd name="T51" fmla="*/ 0 h 1195"/>
                  <a:gd name="T52" fmla="*/ 0 w 1195"/>
                  <a:gd name="T53" fmla="*/ 0 h 1195"/>
                  <a:gd name="T54" fmla="*/ 0 w 1195"/>
                  <a:gd name="T55" fmla="*/ 0 h 1195"/>
                  <a:gd name="T56" fmla="*/ 0 w 1195"/>
                  <a:gd name="T57" fmla="*/ 0 h 1195"/>
                  <a:gd name="T58" fmla="*/ 0 w 1195"/>
                  <a:gd name="T59" fmla="*/ 0 h 1195"/>
                  <a:gd name="T60" fmla="*/ 0 w 1195"/>
                  <a:gd name="T61" fmla="*/ 0 h 1195"/>
                  <a:gd name="T62" fmla="*/ 0 w 1195"/>
                  <a:gd name="T63" fmla="*/ 0 h 11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95" h="1195">
                    <a:moveTo>
                      <a:pt x="598" y="0"/>
                    </a:moveTo>
                    <a:lnTo>
                      <a:pt x="659" y="4"/>
                    </a:lnTo>
                    <a:lnTo>
                      <a:pt x="718" y="12"/>
                    </a:lnTo>
                    <a:lnTo>
                      <a:pt x="775" y="27"/>
                    </a:lnTo>
                    <a:lnTo>
                      <a:pt x="830" y="47"/>
                    </a:lnTo>
                    <a:lnTo>
                      <a:pt x="882" y="73"/>
                    </a:lnTo>
                    <a:lnTo>
                      <a:pt x="932" y="102"/>
                    </a:lnTo>
                    <a:lnTo>
                      <a:pt x="978" y="137"/>
                    </a:lnTo>
                    <a:lnTo>
                      <a:pt x="1021" y="175"/>
                    </a:lnTo>
                    <a:lnTo>
                      <a:pt x="1058" y="217"/>
                    </a:lnTo>
                    <a:lnTo>
                      <a:pt x="1093" y="263"/>
                    </a:lnTo>
                    <a:lnTo>
                      <a:pt x="1123" y="313"/>
                    </a:lnTo>
                    <a:lnTo>
                      <a:pt x="1148" y="365"/>
                    </a:lnTo>
                    <a:lnTo>
                      <a:pt x="1169" y="420"/>
                    </a:lnTo>
                    <a:lnTo>
                      <a:pt x="1183" y="477"/>
                    </a:lnTo>
                    <a:lnTo>
                      <a:pt x="1192" y="537"/>
                    </a:lnTo>
                    <a:lnTo>
                      <a:pt x="1195" y="597"/>
                    </a:lnTo>
                    <a:lnTo>
                      <a:pt x="1192" y="658"/>
                    </a:lnTo>
                    <a:lnTo>
                      <a:pt x="1183" y="717"/>
                    </a:lnTo>
                    <a:lnTo>
                      <a:pt x="1169" y="775"/>
                    </a:lnTo>
                    <a:lnTo>
                      <a:pt x="1148" y="829"/>
                    </a:lnTo>
                    <a:lnTo>
                      <a:pt x="1123" y="881"/>
                    </a:lnTo>
                    <a:lnTo>
                      <a:pt x="1093" y="931"/>
                    </a:lnTo>
                    <a:lnTo>
                      <a:pt x="1058" y="977"/>
                    </a:lnTo>
                    <a:lnTo>
                      <a:pt x="1021" y="1020"/>
                    </a:lnTo>
                    <a:lnTo>
                      <a:pt x="978" y="1057"/>
                    </a:lnTo>
                    <a:lnTo>
                      <a:pt x="932" y="1093"/>
                    </a:lnTo>
                    <a:lnTo>
                      <a:pt x="882" y="1122"/>
                    </a:lnTo>
                    <a:lnTo>
                      <a:pt x="830" y="1147"/>
                    </a:lnTo>
                    <a:lnTo>
                      <a:pt x="775" y="1168"/>
                    </a:lnTo>
                    <a:lnTo>
                      <a:pt x="718" y="1183"/>
                    </a:lnTo>
                    <a:lnTo>
                      <a:pt x="659" y="1191"/>
                    </a:lnTo>
                    <a:lnTo>
                      <a:pt x="598" y="1195"/>
                    </a:lnTo>
                    <a:lnTo>
                      <a:pt x="537" y="1191"/>
                    </a:lnTo>
                    <a:lnTo>
                      <a:pt x="478" y="1183"/>
                    </a:lnTo>
                    <a:lnTo>
                      <a:pt x="421" y="1168"/>
                    </a:lnTo>
                    <a:lnTo>
                      <a:pt x="366" y="1147"/>
                    </a:lnTo>
                    <a:lnTo>
                      <a:pt x="314" y="1122"/>
                    </a:lnTo>
                    <a:lnTo>
                      <a:pt x="264" y="1093"/>
                    </a:lnTo>
                    <a:lnTo>
                      <a:pt x="218" y="1057"/>
                    </a:lnTo>
                    <a:lnTo>
                      <a:pt x="175" y="1020"/>
                    </a:lnTo>
                    <a:lnTo>
                      <a:pt x="137" y="977"/>
                    </a:lnTo>
                    <a:lnTo>
                      <a:pt x="102" y="931"/>
                    </a:lnTo>
                    <a:lnTo>
                      <a:pt x="73" y="881"/>
                    </a:lnTo>
                    <a:lnTo>
                      <a:pt x="48" y="829"/>
                    </a:lnTo>
                    <a:lnTo>
                      <a:pt x="27" y="775"/>
                    </a:lnTo>
                    <a:lnTo>
                      <a:pt x="12" y="717"/>
                    </a:lnTo>
                    <a:lnTo>
                      <a:pt x="4" y="658"/>
                    </a:lnTo>
                    <a:lnTo>
                      <a:pt x="0" y="597"/>
                    </a:lnTo>
                    <a:lnTo>
                      <a:pt x="4" y="537"/>
                    </a:lnTo>
                    <a:lnTo>
                      <a:pt x="12" y="477"/>
                    </a:lnTo>
                    <a:lnTo>
                      <a:pt x="27" y="420"/>
                    </a:lnTo>
                    <a:lnTo>
                      <a:pt x="48" y="365"/>
                    </a:lnTo>
                    <a:lnTo>
                      <a:pt x="73" y="313"/>
                    </a:lnTo>
                    <a:lnTo>
                      <a:pt x="102" y="263"/>
                    </a:lnTo>
                    <a:lnTo>
                      <a:pt x="137" y="217"/>
                    </a:lnTo>
                    <a:lnTo>
                      <a:pt x="175" y="175"/>
                    </a:lnTo>
                    <a:lnTo>
                      <a:pt x="218" y="137"/>
                    </a:lnTo>
                    <a:lnTo>
                      <a:pt x="264" y="102"/>
                    </a:lnTo>
                    <a:lnTo>
                      <a:pt x="314" y="73"/>
                    </a:lnTo>
                    <a:lnTo>
                      <a:pt x="366" y="47"/>
                    </a:lnTo>
                    <a:lnTo>
                      <a:pt x="421" y="27"/>
                    </a:lnTo>
                    <a:lnTo>
                      <a:pt x="478" y="12"/>
                    </a:lnTo>
                    <a:lnTo>
                      <a:pt x="537" y="4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3" name="Freeform 38"/>
              <p:cNvSpPr>
                <a:spLocks/>
              </p:cNvSpPr>
              <p:nvPr/>
            </p:nvSpPr>
            <p:spPr bwMode="auto">
              <a:xfrm>
                <a:off x="2424" y="2127"/>
                <a:ext cx="160" cy="160"/>
              </a:xfrm>
              <a:custGeom>
                <a:avLst/>
                <a:gdLst>
                  <a:gd name="T0" fmla="*/ 0 w 1195"/>
                  <a:gd name="T1" fmla="*/ 0 h 1195"/>
                  <a:gd name="T2" fmla="*/ 0 w 1195"/>
                  <a:gd name="T3" fmla="*/ 0 h 1195"/>
                  <a:gd name="T4" fmla="*/ 0 w 1195"/>
                  <a:gd name="T5" fmla="*/ 0 h 1195"/>
                  <a:gd name="T6" fmla="*/ 0 w 1195"/>
                  <a:gd name="T7" fmla="*/ 0 h 1195"/>
                  <a:gd name="T8" fmla="*/ 0 w 1195"/>
                  <a:gd name="T9" fmla="*/ 0 h 1195"/>
                  <a:gd name="T10" fmla="*/ 0 w 1195"/>
                  <a:gd name="T11" fmla="*/ 0 h 1195"/>
                  <a:gd name="T12" fmla="*/ 0 w 1195"/>
                  <a:gd name="T13" fmla="*/ 0 h 1195"/>
                  <a:gd name="T14" fmla="*/ 0 w 1195"/>
                  <a:gd name="T15" fmla="*/ 0 h 1195"/>
                  <a:gd name="T16" fmla="*/ 0 w 1195"/>
                  <a:gd name="T17" fmla="*/ 0 h 1195"/>
                  <a:gd name="T18" fmla="*/ 0 w 1195"/>
                  <a:gd name="T19" fmla="*/ 0 h 1195"/>
                  <a:gd name="T20" fmla="*/ 0 w 1195"/>
                  <a:gd name="T21" fmla="*/ 0 h 1195"/>
                  <a:gd name="T22" fmla="*/ 0 w 1195"/>
                  <a:gd name="T23" fmla="*/ 0 h 1195"/>
                  <a:gd name="T24" fmla="*/ 0 w 1195"/>
                  <a:gd name="T25" fmla="*/ 0 h 1195"/>
                  <a:gd name="T26" fmla="*/ 0 w 1195"/>
                  <a:gd name="T27" fmla="*/ 0 h 1195"/>
                  <a:gd name="T28" fmla="*/ 0 w 1195"/>
                  <a:gd name="T29" fmla="*/ 0 h 1195"/>
                  <a:gd name="T30" fmla="*/ 0 w 1195"/>
                  <a:gd name="T31" fmla="*/ 0 h 1195"/>
                  <a:gd name="T32" fmla="*/ 0 w 1195"/>
                  <a:gd name="T33" fmla="*/ 0 h 1195"/>
                  <a:gd name="T34" fmla="*/ 0 w 1195"/>
                  <a:gd name="T35" fmla="*/ 0 h 1195"/>
                  <a:gd name="T36" fmla="*/ 0 w 1195"/>
                  <a:gd name="T37" fmla="*/ 0 h 1195"/>
                  <a:gd name="T38" fmla="*/ 0 w 1195"/>
                  <a:gd name="T39" fmla="*/ 0 h 1195"/>
                  <a:gd name="T40" fmla="*/ 0 w 1195"/>
                  <a:gd name="T41" fmla="*/ 0 h 1195"/>
                  <a:gd name="T42" fmla="*/ 0 w 1195"/>
                  <a:gd name="T43" fmla="*/ 0 h 1195"/>
                  <a:gd name="T44" fmla="*/ 0 w 1195"/>
                  <a:gd name="T45" fmla="*/ 0 h 1195"/>
                  <a:gd name="T46" fmla="*/ 0 w 1195"/>
                  <a:gd name="T47" fmla="*/ 0 h 1195"/>
                  <a:gd name="T48" fmla="*/ 0 w 1195"/>
                  <a:gd name="T49" fmla="*/ 0 h 1195"/>
                  <a:gd name="T50" fmla="*/ 0 w 1195"/>
                  <a:gd name="T51" fmla="*/ 0 h 1195"/>
                  <a:gd name="T52" fmla="*/ 0 w 1195"/>
                  <a:gd name="T53" fmla="*/ 0 h 1195"/>
                  <a:gd name="T54" fmla="*/ 0 w 1195"/>
                  <a:gd name="T55" fmla="*/ 0 h 1195"/>
                  <a:gd name="T56" fmla="*/ 0 w 1195"/>
                  <a:gd name="T57" fmla="*/ 0 h 1195"/>
                  <a:gd name="T58" fmla="*/ 0 w 1195"/>
                  <a:gd name="T59" fmla="*/ 0 h 1195"/>
                  <a:gd name="T60" fmla="*/ 0 w 1195"/>
                  <a:gd name="T61" fmla="*/ 0 h 1195"/>
                  <a:gd name="T62" fmla="*/ 0 w 1195"/>
                  <a:gd name="T63" fmla="*/ 0 h 1195"/>
                  <a:gd name="T64" fmla="*/ 0 w 1195"/>
                  <a:gd name="T65" fmla="*/ 0 h 1195"/>
                  <a:gd name="T66" fmla="*/ 0 w 1195"/>
                  <a:gd name="T67" fmla="*/ 0 h 11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5" h="1195">
                    <a:moveTo>
                      <a:pt x="598" y="0"/>
                    </a:moveTo>
                    <a:lnTo>
                      <a:pt x="598" y="0"/>
                    </a:lnTo>
                    <a:lnTo>
                      <a:pt x="659" y="4"/>
                    </a:lnTo>
                    <a:lnTo>
                      <a:pt x="718" y="12"/>
                    </a:lnTo>
                    <a:lnTo>
                      <a:pt x="775" y="27"/>
                    </a:lnTo>
                    <a:lnTo>
                      <a:pt x="830" y="47"/>
                    </a:lnTo>
                    <a:lnTo>
                      <a:pt x="882" y="73"/>
                    </a:lnTo>
                    <a:lnTo>
                      <a:pt x="932" y="102"/>
                    </a:lnTo>
                    <a:lnTo>
                      <a:pt x="978" y="137"/>
                    </a:lnTo>
                    <a:lnTo>
                      <a:pt x="1021" y="175"/>
                    </a:lnTo>
                    <a:lnTo>
                      <a:pt x="1058" y="217"/>
                    </a:lnTo>
                    <a:lnTo>
                      <a:pt x="1093" y="263"/>
                    </a:lnTo>
                    <a:lnTo>
                      <a:pt x="1123" y="313"/>
                    </a:lnTo>
                    <a:lnTo>
                      <a:pt x="1148" y="365"/>
                    </a:lnTo>
                    <a:lnTo>
                      <a:pt x="1169" y="420"/>
                    </a:lnTo>
                    <a:lnTo>
                      <a:pt x="1183" y="477"/>
                    </a:lnTo>
                    <a:lnTo>
                      <a:pt x="1192" y="537"/>
                    </a:lnTo>
                    <a:lnTo>
                      <a:pt x="1195" y="597"/>
                    </a:lnTo>
                    <a:lnTo>
                      <a:pt x="1192" y="658"/>
                    </a:lnTo>
                    <a:lnTo>
                      <a:pt x="1183" y="717"/>
                    </a:lnTo>
                    <a:lnTo>
                      <a:pt x="1169" y="775"/>
                    </a:lnTo>
                    <a:lnTo>
                      <a:pt x="1148" y="829"/>
                    </a:lnTo>
                    <a:lnTo>
                      <a:pt x="1123" y="881"/>
                    </a:lnTo>
                    <a:lnTo>
                      <a:pt x="1093" y="931"/>
                    </a:lnTo>
                    <a:lnTo>
                      <a:pt x="1058" y="977"/>
                    </a:lnTo>
                    <a:lnTo>
                      <a:pt x="1021" y="1020"/>
                    </a:lnTo>
                    <a:lnTo>
                      <a:pt x="978" y="1057"/>
                    </a:lnTo>
                    <a:lnTo>
                      <a:pt x="932" y="1093"/>
                    </a:lnTo>
                    <a:lnTo>
                      <a:pt x="882" y="1122"/>
                    </a:lnTo>
                    <a:lnTo>
                      <a:pt x="830" y="1147"/>
                    </a:lnTo>
                    <a:lnTo>
                      <a:pt x="775" y="1168"/>
                    </a:lnTo>
                    <a:lnTo>
                      <a:pt x="718" y="1183"/>
                    </a:lnTo>
                    <a:lnTo>
                      <a:pt x="659" y="1191"/>
                    </a:lnTo>
                    <a:lnTo>
                      <a:pt x="598" y="1195"/>
                    </a:lnTo>
                    <a:lnTo>
                      <a:pt x="537" y="1191"/>
                    </a:lnTo>
                    <a:lnTo>
                      <a:pt x="478" y="1183"/>
                    </a:lnTo>
                    <a:lnTo>
                      <a:pt x="421" y="1168"/>
                    </a:lnTo>
                    <a:lnTo>
                      <a:pt x="366" y="1147"/>
                    </a:lnTo>
                    <a:lnTo>
                      <a:pt x="314" y="1122"/>
                    </a:lnTo>
                    <a:lnTo>
                      <a:pt x="264" y="1093"/>
                    </a:lnTo>
                    <a:lnTo>
                      <a:pt x="218" y="1057"/>
                    </a:lnTo>
                    <a:lnTo>
                      <a:pt x="175" y="1020"/>
                    </a:lnTo>
                    <a:lnTo>
                      <a:pt x="137" y="977"/>
                    </a:lnTo>
                    <a:lnTo>
                      <a:pt x="102" y="931"/>
                    </a:lnTo>
                    <a:lnTo>
                      <a:pt x="73" y="881"/>
                    </a:lnTo>
                    <a:lnTo>
                      <a:pt x="48" y="829"/>
                    </a:lnTo>
                    <a:lnTo>
                      <a:pt x="27" y="775"/>
                    </a:lnTo>
                    <a:lnTo>
                      <a:pt x="12" y="717"/>
                    </a:lnTo>
                    <a:lnTo>
                      <a:pt x="4" y="658"/>
                    </a:lnTo>
                    <a:lnTo>
                      <a:pt x="0" y="597"/>
                    </a:lnTo>
                    <a:lnTo>
                      <a:pt x="4" y="537"/>
                    </a:lnTo>
                    <a:lnTo>
                      <a:pt x="12" y="477"/>
                    </a:lnTo>
                    <a:lnTo>
                      <a:pt x="27" y="420"/>
                    </a:lnTo>
                    <a:lnTo>
                      <a:pt x="48" y="365"/>
                    </a:lnTo>
                    <a:lnTo>
                      <a:pt x="73" y="313"/>
                    </a:lnTo>
                    <a:lnTo>
                      <a:pt x="102" y="263"/>
                    </a:lnTo>
                    <a:lnTo>
                      <a:pt x="137" y="217"/>
                    </a:lnTo>
                    <a:lnTo>
                      <a:pt x="175" y="175"/>
                    </a:lnTo>
                    <a:lnTo>
                      <a:pt x="218" y="137"/>
                    </a:lnTo>
                    <a:lnTo>
                      <a:pt x="264" y="102"/>
                    </a:lnTo>
                    <a:lnTo>
                      <a:pt x="314" y="73"/>
                    </a:lnTo>
                    <a:lnTo>
                      <a:pt x="366" y="47"/>
                    </a:lnTo>
                    <a:lnTo>
                      <a:pt x="421" y="27"/>
                    </a:lnTo>
                    <a:lnTo>
                      <a:pt x="478" y="12"/>
                    </a:lnTo>
                    <a:lnTo>
                      <a:pt x="537" y="4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4" name="Freeform 39"/>
              <p:cNvSpPr>
                <a:spLocks/>
              </p:cNvSpPr>
              <p:nvPr/>
            </p:nvSpPr>
            <p:spPr bwMode="auto">
              <a:xfrm>
                <a:off x="2449" y="2152"/>
                <a:ext cx="111" cy="110"/>
              </a:xfrm>
              <a:custGeom>
                <a:avLst/>
                <a:gdLst>
                  <a:gd name="T0" fmla="*/ 0 w 826"/>
                  <a:gd name="T1" fmla="*/ 0 h 826"/>
                  <a:gd name="T2" fmla="*/ 0 w 826"/>
                  <a:gd name="T3" fmla="*/ 0 h 826"/>
                  <a:gd name="T4" fmla="*/ 0 w 826"/>
                  <a:gd name="T5" fmla="*/ 0 h 826"/>
                  <a:gd name="T6" fmla="*/ 0 w 826"/>
                  <a:gd name="T7" fmla="*/ 0 h 826"/>
                  <a:gd name="T8" fmla="*/ 0 w 826"/>
                  <a:gd name="T9" fmla="*/ 0 h 826"/>
                  <a:gd name="T10" fmla="*/ 0 w 826"/>
                  <a:gd name="T11" fmla="*/ 0 h 826"/>
                  <a:gd name="T12" fmla="*/ 0 w 826"/>
                  <a:gd name="T13" fmla="*/ 0 h 826"/>
                  <a:gd name="T14" fmla="*/ 0 w 826"/>
                  <a:gd name="T15" fmla="*/ 0 h 826"/>
                  <a:gd name="T16" fmla="*/ 0 w 826"/>
                  <a:gd name="T17" fmla="*/ 0 h 826"/>
                  <a:gd name="T18" fmla="*/ 0 w 826"/>
                  <a:gd name="T19" fmla="*/ 0 h 826"/>
                  <a:gd name="T20" fmla="*/ 0 w 826"/>
                  <a:gd name="T21" fmla="*/ 0 h 826"/>
                  <a:gd name="T22" fmla="*/ 0 w 826"/>
                  <a:gd name="T23" fmla="*/ 0 h 826"/>
                  <a:gd name="T24" fmla="*/ 0 w 826"/>
                  <a:gd name="T25" fmla="*/ 0 h 826"/>
                  <a:gd name="T26" fmla="*/ 0 w 826"/>
                  <a:gd name="T27" fmla="*/ 0 h 826"/>
                  <a:gd name="T28" fmla="*/ 0 w 826"/>
                  <a:gd name="T29" fmla="*/ 0 h 826"/>
                  <a:gd name="T30" fmla="*/ 0 w 826"/>
                  <a:gd name="T31" fmla="*/ 0 h 826"/>
                  <a:gd name="T32" fmla="*/ 0 w 826"/>
                  <a:gd name="T33" fmla="*/ 0 h 826"/>
                  <a:gd name="T34" fmla="*/ 0 w 826"/>
                  <a:gd name="T35" fmla="*/ 0 h 826"/>
                  <a:gd name="T36" fmla="*/ 0 w 826"/>
                  <a:gd name="T37" fmla="*/ 0 h 826"/>
                  <a:gd name="T38" fmla="*/ 0 w 826"/>
                  <a:gd name="T39" fmla="*/ 0 h 826"/>
                  <a:gd name="T40" fmla="*/ 0 w 826"/>
                  <a:gd name="T41" fmla="*/ 0 h 826"/>
                  <a:gd name="T42" fmla="*/ 0 w 826"/>
                  <a:gd name="T43" fmla="*/ 0 h 826"/>
                  <a:gd name="T44" fmla="*/ 0 w 826"/>
                  <a:gd name="T45" fmla="*/ 0 h 826"/>
                  <a:gd name="T46" fmla="*/ 0 w 826"/>
                  <a:gd name="T47" fmla="*/ 0 h 826"/>
                  <a:gd name="T48" fmla="*/ 0 w 826"/>
                  <a:gd name="T49" fmla="*/ 0 h 826"/>
                  <a:gd name="T50" fmla="*/ 0 w 826"/>
                  <a:gd name="T51" fmla="*/ 0 h 826"/>
                  <a:gd name="T52" fmla="*/ 0 w 826"/>
                  <a:gd name="T53" fmla="*/ 0 h 826"/>
                  <a:gd name="T54" fmla="*/ 0 w 826"/>
                  <a:gd name="T55" fmla="*/ 0 h 826"/>
                  <a:gd name="T56" fmla="*/ 0 w 826"/>
                  <a:gd name="T57" fmla="*/ 0 h 826"/>
                  <a:gd name="T58" fmla="*/ 0 w 826"/>
                  <a:gd name="T59" fmla="*/ 0 h 826"/>
                  <a:gd name="T60" fmla="*/ 0 w 826"/>
                  <a:gd name="T61" fmla="*/ 0 h 826"/>
                  <a:gd name="T62" fmla="*/ 0 w 826"/>
                  <a:gd name="T63" fmla="*/ 0 h 8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26" h="826">
                    <a:moveTo>
                      <a:pt x="413" y="0"/>
                    </a:moveTo>
                    <a:lnTo>
                      <a:pt x="455" y="3"/>
                    </a:lnTo>
                    <a:lnTo>
                      <a:pt x="495" y="9"/>
                    </a:lnTo>
                    <a:lnTo>
                      <a:pt x="536" y="19"/>
                    </a:lnTo>
                    <a:lnTo>
                      <a:pt x="573" y="33"/>
                    </a:lnTo>
                    <a:lnTo>
                      <a:pt x="610" y="50"/>
                    </a:lnTo>
                    <a:lnTo>
                      <a:pt x="644" y="71"/>
                    </a:lnTo>
                    <a:lnTo>
                      <a:pt x="675" y="95"/>
                    </a:lnTo>
                    <a:lnTo>
                      <a:pt x="704" y="122"/>
                    </a:lnTo>
                    <a:lnTo>
                      <a:pt x="731" y="151"/>
                    </a:lnTo>
                    <a:lnTo>
                      <a:pt x="755" y="183"/>
                    </a:lnTo>
                    <a:lnTo>
                      <a:pt x="776" y="217"/>
                    </a:lnTo>
                    <a:lnTo>
                      <a:pt x="793" y="253"/>
                    </a:lnTo>
                    <a:lnTo>
                      <a:pt x="808" y="291"/>
                    </a:lnTo>
                    <a:lnTo>
                      <a:pt x="817" y="331"/>
                    </a:lnTo>
                    <a:lnTo>
                      <a:pt x="823" y="371"/>
                    </a:lnTo>
                    <a:lnTo>
                      <a:pt x="826" y="413"/>
                    </a:lnTo>
                    <a:lnTo>
                      <a:pt x="823" y="456"/>
                    </a:lnTo>
                    <a:lnTo>
                      <a:pt x="817" y="496"/>
                    </a:lnTo>
                    <a:lnTo>
                      <a:pt x="808" y="536"/>
                    </a:lnTo>
                    <a:lnTo>
                      <a:pt x="793" y="574"/>
                    </a:lnTo>
                    <a:lnTo>
                      <a:pt x="776" y="610"/>
                    </a:lnTo>
                    <a:lnTo>
                      <a:pt x="755" y="644"/>
                    </a:lnTo>
                    <a:lnTo>
                      <a:pt x="731" y="676"/>
                    </a:lnTo>
                    <a:lnTo>
                      <a:pt x="704" y="705"/>
                    </a:lnTo>
                    <a:lnTo>
                      <a:pt x="675" y="731"/>
                    </a:lnTo>
                    <a:lnTo>
                      <a:pt x="644" y="756"/>
                    </a:lnTo>
                    <a:lnTo>
                      <a:pt x="610" y="776"/>
                    </a:lnTo>
                    <a:lnTo>
                      <a:pt x="573" y="793"/>
                    </a:lnTo>
                    <a:lnTo>
                      <a:pt x="536" y="808"/>
                    </a:lnTo>
                    <a:lnTo>
                      <a:pt x="495" y="818"/>
                    </a:lnTo>
                    <a:lnTo>
                      <a:pt x="455" y="824"/>
                    </a:lnTo>
                    <a:lnTo>
                      <a:pt x="413" y="826"/>
                    </a:lnTo>
                    <a:lnTo>
                      <a:pt x="370" y="824"/>
                    </a:lnTo>
                    <a:lnTo>
                      <a:pt x="330" y="818"/>
                    </a:lnTo>
                    <a:lnTo>
                      <a:pt x="290" y="808"/>
                    </a:lnTo>
                    <a:lnTo>
                      <a:pt x="253" y="793"/>
                    </a:lnTo>
                    <a:lnTo>
                      <a:pt x="216" y="776"/>
                    </a:lnTo>
                    <a:lnTo>
                      <a:pt x="182" y="756"/>
                    </a:lnTo>
                    <a:lnTo>
                      <a:pt x="150" y="731"/>
                    </a:lnTo>
                    <a:lnTo>
                      <a:pt x="121" y="705"/>
                    </a:lnTo>
                    <a:lnTo>
                      <a:pt x="95" y="676"/>
                    </a:lnTo>
                    <a:lnTo>
                      <a:pt x="70" y="644"/>
                    </a:lnTo>
                    <a:lnTo>
                      <a:pt x="50" y="610"/>
                    </a:lnTo>
                    <a:lnTo>
                      <a:pt x="33" y="574"/>
                    </a:lnTo>
                    <a:lnTo>
                      <a:pt x="18" y="536"/>
                    </a:lnTo>
                    <a:lnTo>
                      <a:pt x="8" y="496"/>
                    </a:lnTo>
                    <a:lnTo>
                      <a:pt x="2" y="456"/>
                    </a:lnTo>
                    <a:lnTo>
                      <a:pt x="0" y="413"/>
                    </a:lnTo>
                    <a:lnTo>
                      <a:pt x="2" y="371"/>
                    </a:lnTo>
                    <a:lnTo>
                      <a:pt x="8" y="331"/>
                    </a:lnTo>
                    <a:lnTo>
                      <a:pt x="18" y="291"/>
                    </a:lnTo>
                    <a:lnTo>
                      <a:pt x="33" y="253"/>
                    </a:lnTo>
                    <a:lnTo>
                      <a:pt x="50" y="217"/>
                    </a:lnTo>
                    <a:lnTo>
                      <a:pt x="70" y="183"/>
                    </a:lnTo>
                    <a:lnTo>
                      <a:pt x="95" y="151"/>
                    </a:lnTo>
                    <a:lnTo>
                      <a:pt x="121" y="122"/>
                    </a:lnTo>
                    <a:lnTo>
                      <a:pt x="150" y="95"/>
                    </a:lnTo>
                    <a:lnTo>
                      <a:pt x="182" y="71"/>
                    </a:lnTo>
                    <a:lnTo>
                      <a:pt x="216" y="50"/>
                    </a:lnTo>
                    <a:lnTo>
                      <a:pt x="253" y="33"/>
                    </a:lnTo>
                    <a:lnTo>
                      <a:pt x="290" y="19"/>
                    </a:lnTo>
                    <a:lnTo>
                      <a:pt x="330" y="9"/>
                    </a:lnTo>
                    <a:lnTo>
                      <a:pt x="370" y="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5" name="Freeform 40"/>
              <p:cNvSpPr>
                <a:spLocks/>
              </p:cNvSpPr>
              <p:nvPr/>
            </p:nvSpPr>
            <p:spPr bwMode="auto">
              <a:xfrm>
                <a:off x="2449" y="2152"/>
                <a:ext cx="111" cy="110"/>
              </a:xfrm>
              <a:custGeom>
                <a:avLst/>
                <a:gdLst>
                  <a:gd name="T0" fmla="*/ 0 w 826"/>
                  <a:gd name="T1" fmla="*/ 0 h 826"/>
                  <a:gd name="T2" fmla="*/ 0 w 826"/>
                  <a:gd name="T3" fmla="*/ 0 h 826"/>
                  <a:gd name="T4" fmla="*/ 0 w 826"/>
                  <a:gd name="T5" fmla="*/ 0 h 826"/>
                  <a:gd name="T6" fmla="*/ 0 w 826"/>
                  <a:gd name="T7" fmla="*/ 0 h 826"/>
                  <a:gd name="T8" fmla="*/ 0 w 826"/>
                  <a:gd name="T9" fmla="*/ 0 h 826"/>
                  <a:gd name="T10" fmla="*/ 0 w 826"/>
                  <a:gd name="T11" fmla="*/ 0 h 826"/>
                  <a:gd name="T12" fmla="*/ 0 w 826"/>
                  <a:gd name="T13" fmla="*/ 0 h 826"/>
                  <a:gd name="T14" fmla="*/ 0 w 826"/>
                  <a:gd name="T15" fmla="*/ 0 h 826"/>
                  <a:gd name="T16" fmla="*/ 0 w 826"/>
                  <a:gd name="T17" fmla="*/ 0 h 826"/>
                  <a:gd name="T18" fmla="*/ 0 w 826"/>
                  <a:gd name="T19" fmla="*/ 0 h 826"/>
                  <a:gd name="T20" fmla="*/ 0 w 826"/>
                  <a:gd name="T21" fmla="*/ 0 h 826"/>
                  <a:gd name="T22" fmla="*/ 0 w 826"/>
                  <a:gd name="T23" fmla="*/ 0 h 826"/>
                  <a:gd name="T24" fmla="*/ 0 w 826"/>
                  <a:gd name="T25" fmla="*/ 0 h 826"/>
                  <a:gd name="T26" fmla="*/ 0 w 826"/>
                  <a:gd name="T27" fmla="*/ 0 h 826"/>
                  <a:gd name="T28" fmla="*/ 0 w 826"/>
                  <a:gd name="T29" fmla="*/ 0 h 826"/>
                  <a:gd name="T30" fmla="*/ 0 w 826"/>
                  <a:gd name="T31" fmla="*/ 0 h 826"/>
                  <a:gd name="T32" fmla="*/ 0 w 826"/>
                  <a:gd name="T33" fmla="*/ 0 h 826"/>
                  <a:gd name="T34" fmla="*/ 0 w 826"/>
                  <a:gd name="T35" fmla="*/ 0 h 826"/>
                  <a:gd name="T36" fmla="*/ 0 w 826"/>
                  <a:gd name="T37" fmla="*/ 0 h 826"/>
                  <a:gd name="T38" fmla="*/ 0 w 826"/>
                  <a:gd name="T39" fmla="*/ 0 h 826"/>
                  <a:gd name="T40" fmla="*/ 0 w 826"/>
                  <a:gd name="T41" fmla="*/ 0 h 826"/>
                  <a:gd name="T42" fmla="*/ 0 w 826"/>
                  <a:gd name="T43" fmla="*/ 0 h 826"/>
                  <a:gd name="T44" fmla="*/ 0 w 826"/>
                  <a:gd name="T45" fmla="*/ 0 h 826"/>
                  <a:gd name="T46" fmla="*/ 0 w 826"/>
                  <a:gd name="T47" fmla="*/ 0 h 826"/>
                  <a:gd name="T48" fmla="*/ 0 w 826"/>
                  <a:gd name="T49" fmla="*/ 0 h 826"/>
                  <a:gd name="T50" fmla="*/ 0 w 826"/>
                  <a:gd name="T51" fmla="*/ 0 h 826"/>
                  <a:gd name="T52" fmla="*/ 0 w 826"/>
                  <a:gd name="T53" fmla="*/ 0 h 826"/>
                  <a:gd name="T54" fmla="*/ 0 w 826"/>
                  <a:gd name="T55" fmla="*/ 0 h 826"/>
                  <a:gd name="T56" fmla="*/ 0 w 826"/>
                  <a:gd name="T57" fmla="*/ 0 h 826"/>
                  <a:gd name="T58" fmla="*/ 0 w 826"/>
                  <a:gd name="T59" fmla="*/ 0 h 826"/>
                  <a:gd name="T60" fmla="*/ 0 w 826"/>
                  <a:gd name="T61" fmla="*/ 0 h 826"/>
                  <a:gd name="T62" fmla="*/ 0 w 826"/>
                  <a:gd name="T63" fmla="*/ 0 h 826"/>
                  <a:gd name="T64" fmla="*/ 0 w 826"/>
                  <a:gd name="T65" fmla="*/ 0 h 826"/>
                  <a:gd name="T66" fmla="*/ 0 w 826"/>
                  <a:gd name="T67" fmla="*/ 0 h 8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26" h="826">
                    <a:moveTo>
                      <a:pt x="413" y="0"/>
                    </a:moveTo>
                    <a:lnTo>
                      <a:pt x="413" y="0"/>
                    </a:lnTo>
                    <a:lnTo>
                      <a:pt x="455" y="3"/>
                    </a:lnTo>
                    <a:lnTo>
                      <a:pt x="495" y="9"/>
                    </a:lnTo>
                    <a:lnTo>
                      <a:pt x="536" y="19"/>
                    </a:lnTo>
                    <a:lnTo>
                      <a:pt x="573" y="33"/>
                    </a:lnTo>
                    <a:lnTo>
                      <a:pt x="610" y="50"/>
                    </a:lnTo>
                    <a:lnTo>
                      <a:pt x="644" y="71"/>
                    </a:lnTo>
                    <a:lnTo>
                      <a:pt x="675" y="95"/>
                    </a:lnTo>
                    <a:lnTo>
                      <a:pt x="704" y="122"/>
                    </a:lnTo>
                    <a:lnTo>
                      <a:pt x="731" y="151"/>
                    </a:lnTo>
                    <a:lnTo>
                      <a:pt x="755" y="183"/>
                    </a:lnTo>
                    <a:lnTo>
                      <a:pt x="776" y="217"/>
                    </a:lnTo>
                    <a:lnTo>
                      <a:pt x="793" y="253"/>
                    </a:lnTo>
                    <a:lnTo>
                      <a:pt x="808" y="291"/>
                    </a:lnTo>
                    <a:lnTo>
                      <a:pt x="817" y="331"/>
                    </a:lnTo>
                    <a:lnTo>
                      <a:pt x="823" y="371"/>
                    </a:lnTo>
                    <a:lnTo>
                      <a:pt x="826" y="413"/>
                    </a:lnTo>
                    <a:lnTo>
                      <a:pt x="823" y="456"/>
                    </a:lnTo>
                    <a:lnTo>
                      <a:pt x="817" y="496"/>
                    </a:lnTo>
                    <a:lnTo>
                      <a:pt x="808" y="536"/>
                    </a:lnTo>
                    <a:lnTo>
                      <a:pt x="793" y="574"/>
                    </a:lnTo>
                    <a:lnTo>
                      <a:pt x="776" y="610"/>
                    </a:lnTo>
                    <a:lnTo>
                      <a:pt x="755" y="644"/>
                    </a:lnTo>
                    <a:lnTo>
                      <a:pt x="731" y="676"/>
                    </a:lnTo>
                    <a:lnTo>
                      <a:pt x="704" y="705"/>
                    </a:lnTo>
                    <a:lnTo>
                      <a:pt x="675" y="731"/>
                    </a:lnTo>
                    <a:lnTo>
                      <a:pt x="644" y="756"/>
                    </a:lnTo>
                    <a:lnTo>
                      <a:pt x="610" y="776"/>
                    </a:lnTo>
                    <a:lnTo>
                      <a:pt x="573" y="793"/>
                    </a:lnTo>
                    <a:lnTo>
                      <a:pt x="536" y="808"/>
                    </a:lnTo>
                    <a:lnTo>
                      <a:pt x="495" y="818"/>
                    </a:lnTo>
                    <a:lnTo>
                      <a:pt x="455" y="824"/>
                    </a:lnTo>
                    <a:lnTo>
                      <a:pt x="413" y="826"/>
                    </a:lnTo>
                    <a:lnTo>
                      <a:pt x="370" y="824"/>
                    </a:lnTo>
                    <a:lnTo>
                      <a:pt x="330" y="818"/>
                    </a:lnTo>
                    <a:lnTo>
                      <a:pt x="290" y="808"/>
                    </a:lnTo>
                    <a:lnTo>
                      <a:pt x="253" y="793"/>
                    </a:lnTo>
                    <a:lnTo>
                      <a:pt x="216" y="776"/>
                    </a:lnTo>
                    <a:lnTo>
                      <a:pt x="182" y="756"/>
                    </a:lnTo>
                    <a:lnTo>
                      <a:pt x="150" y="731"/>
                    </a:lnTo>
                    <a:lnTo>
                      <a:pt x="121" y="705"/>
                    </a:lnTo>
                    <a:lnTo>
                      <a:pt x="95" y="676"/>
                    </a:lnTo>
                    <a:lnTo>
                      <a:pt x="70" y="644"/>
                    </a:lnTo>
                    <a:lnTo>
                      <a:pt x="50" y="610"/>
                    </a:lnTo>
                    <a:lnTo>
                      <a:pt x="33" y="574"/>
                    </a:lnTo>
                    <a:lnTo>
                      <a:pt x="18" y="536"/>
                    </a:lnTo>
                    <a:lnTo>
                      <a:pt x="8" y="496"/>
                    </a:lnTo>
                    <a:lnTo>
                      <a:pt x="2" y="456"/>
                    </a:lnTo>
                    <a:lnTo>
                      <a:pt x="0" y="413"/>
                    </a:lnTo>
                    <a:lnTo>
                      <a:pt x="2" y="371"/>
                    </a:lnTo>
                    <a:lnTo>
                      <a:pt x="8" y="331"/>
                    </a:lnTo>
                    <a:lnTo>
                      <a:pt x="18" y="291"/>
                    </a:lnTo>
                    <a:lnTo>
                      <a:pt x="33" y="253"/>
                    </a:lnTo>
                    <a:lnTo>
                      <a:pt x="50" y="217"/>
                    </a:lnTo>
                    <a:lnTo>
                      <a:pt x="70" y="183"/>
                    </a:lnTo>
                    <a:lnTo>
                      <a:pt x="95" y="151"/>
                    </a:lnTo>
                    <a:lnTo>
                      <a:pt x="121" y="122"/>
                    </a:lnTo>
                    <a:lnTo>
                      <a:pt x="150" y="95"/>
                    </a:lnTo>
                    <a:lnTo>
                      <a:pt x="182" y="71"/>
                    </a:lnTo>
                    <a:lnTo>
                      <a:pt x="216" y="50"/>
                    </a:lnTo>
                    <a:lnTo>
                      <a:pt x="253" y="33"/>
                    </a:lnTo>
                    <a:lnTo>
                      <a:pt x="290" y="19"/>
                    </a:lnTo>
                    <a:lnTo>
                      <a:pt x="330" y="9"/>
                    </a:lnTo>
                    <a:lnTo>
                      <a:pt x="370" y="3"/>
                    </a:lnTo>
                    <a:lnTo>
                      <a:pt x="4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6" name="Freeform 41"/>
              <p:cNvSpPr>
                <a:spLocks/>
              </p:cNvSpPr>
              <p:nvPr/>
            </p:nvSpPr>
            <p:spPr bwMode="auto">
              <a:xfrm>
                <a:off x="2454" y="2157"/>
                <a:ext cx="100" cy="100"/>
              </a:xfrm>
              <a:custGeom>
                <a:avLst/>
                <a:gdLst>
                  <a:gd name="T0" fmla="*/ 0 w 746"/>
                  <a:gd name="T1" fmla="*/ 0 h 745"/>
                  <a:gd name="T2" fmla="*/ 0 w 746"/>
                  <a:gd name="T3" fmla="*/ 0 h 745"/>
                  <a:gd name="T4" fmla="*/ 0 w 746"/>
                  <a:gd name="T5" fmla="*/ 0 h 745"/>
                  <a:gd name="T6" fmla="*/ 0 w 746"/>
                  <a:gd name="T7" fmla="*/ 0 h 745"/>
                  <a:gd name="T8" fmla="*/ 0 w 746"/>
                  <a:gd name="T9" fmla="*/ 0 h 745"/>
                  <a:gd name="T10" fmla="*/ 0 w 746"/>
                  <a:gd name="T11" fmla="*/ 0 h 745"/>
                  <a:gd name="T12" fmla="*/ 0 w 746"/>
                  <a:gd name="T13" fmla="*/ 0 h 745"/>
                  <a:gd name="T14" fmla="*/ 0 w 746"/>
                  <a:gd name="T15" fmla="*/ 0 h 745"/>
                  <a:gd name="T16" fmla="*/ 0 w 746"/>
                  <a:gd name="T17" fmla="*/ 0 h 745"/>
                  <a:gd name="T18" fmla="*/ 0 w 746"/>
                  <a:gd name="T19" fmla="*/ 0 h 745"/>
                  <a:gd name="T20" fmla="*/ 0 w 746"/>
                  <a:gd name="T21" fmla="*/ 0 h 745"/>
                  <a:gd name="T22" fmla="*/ 0 w 746"/>
                  <a:gd name="T23" fmla="*/ 0 h 745"/>
                  <a:gd name="T24" fmla="*/ 0 w 746"/>
                  <a:gd name="T25" fmla="*/ 0 h 745"/>
                  <a:gd name="T26" fmla="*/ 0 w 746"/>
                  <a:gd name="T27" fmla="*/ 0 h 745"/>
                  <a:gd name="T28" fmla="*/ 0 w 746"/>
                  <a:gd name="T29" fmla="*/ 0 h 745"/>
                  <a:gd name="T30" fmla="*/ 0 w 746"/>
                  <a:gd name="T31" fmla="*/ 0 h 745"/>
                  <a:gd name="T32" fmla="*/ 0 w 746"/>
                  <a:gd name="T33" fmla="*/ 0 h 745"/>
                  <a:gd name="T34" fmla="*/ 0 w 746"/>
                  <a:gd name="T35" fmla="*/ 0 h 745"/>
                  <a:gd name="T36" fmla="*/ 0 w 746"/>
                  <a:gd name="T37" fmla="*/ 0 h 745"/>
                  <a:gd name="T38" fmla="*/ 0 w 746"/>
                  <a:gd name="T39" fmla="*/ 0 h 745"/>
                  <a:gd name="T40" fmla="*/ 0 w 746"/>
                  <a:gd name="T41" fmla="*/ 0 h 745"/>
                  <a:gd name="T42" fmla="*/ 0 w 746"/>
                  <a:gd name="T43" fmla="*/ 0 h 745"/>
                  <a:gd name="T44" fmla="*/ 0 w 746"/>
                  <a:gd name="T45" fmla="*/ 0 h 745"/>
                  <a:gd name="T46" fmla="*/ 0 w 746"/>
                  <a:gd name="T47" fmla="*/ 0 h 745"/>
                  <a:gd name="T48" fmla="*/ 0 w 746"/>
                  <a:gd name="T49" fmla="*/ 0 h 745"/>
                  <a:gd name="T50" fmla="*/ 0 w 746"/>
                  <a:gd name="T51" fmla="*/ 0 h 745"/>
                  <a:gd name="T52" fmla="*/ 0 w 746"/>
                  <a:gd name="T53" fmla="*/ 0 h 745"/>
                  <a:gd name="T54" fmla="*/ 0 w 746"/>
                  <a:gd name="T55" fmla="*/ 0 h 745"/>
                  <a:gd name="T56" fmla="*/ 0 w 746"/>
                  <a:gd name="T57" fmla="*/ 0 h 745"/>
                  <a:gd name="T58" fmla="*/ 0 w 746"/>
                  <a:gd name="T59" fmla="*/ 0 h 745"/>
                  <a:gd name="T60" fmla="*/ 0 w 746"/>
                  <a:gd name="T61" fmla="*/ 0 h 745"/>
                  <a:gd name="T62" fmla="*/ 0 w 746"/>
                  <a:gd name="T63" fmla="*/ 0 h 7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6" h="745">
                    <a:moveTo>
                      <a:pt x="373" y="0"/>
                    </a:moveTo>
                    <a:lnTo>
                      <a:pt x="335" y="2"/>
                    </a:lnTo>
                    <a:lnTo>
                      <a:pt x="298" y="7"/>
                    </a:lnTo>
                    <a:lnTo>
                      <a:pt x="263" y="17"/>
                    </a:lnTo>
                    <a:lnTo>
                      <a:pt x="229" y="29"/>
                    </a:lnTo>
                    <a:lnTo>
                      <a:pt x="196" y="44"/>
                    </a:lnTo>
                    <a:lnTo>
                      <a:pt x="165" y="64"/>
                    </a:lnTo>
                    <a:lnTo>
                      <a:pt x="136" y="85"/>
                    </a:lnTo>
                    <a:lnTo>
                      <a:pt x="109" y="109"/>
                    </a:lnTo>
                    <a:lnTo>
                      <a:pt x="85" y="136"/>
                    </a:lnTo>
                    <a:lnTo>
                      <a:pt x="65" y="165"/>
                    </a:lnTo>
                    <a:lnTo>
                      <a:pt x="45" y="195"/>
                    </a:lnTo>
                    <a:lnTo>
                      <a:pt x="29" y="228"/>
                    </a:lnTo>
                    <a:lnTo>
                      <a:pt x="17" y="262"/>
                    </a:lnTo>
                    <a:lnTo>
                      <a:pt x="7" y="297"/>
                    </a:lnTo>
                    <a:lnTo>
                      <a:pt x="3" y="335"/>
                    </a:lnTo>
                    <a:lnTo>
                      <a:pt x="0" y="372"/>
                    </a:lnTo>
                    <a:lnTo>
                      <a:pt x="3" y="410"/>
                    </a:lnTo>
                    <a:lnTo>
                      <a:pt x="7" y="448"/>
                    </a:lnTo>
                    <a:lnTo>
                      <a:pt x="17" y="483"/>
                    </a:lnTo>
                    <a:lnTo>
                      <a:pt x="29" y="517"/>
                    </a:lnTo>
                    <a:lnTo>
                      <a:pt x="45" y="550"/>
                    </a:lnTo>
                    <a:lnTo>
                      <a:pt x="65" y="580"/>
                    </a:lnTo>
                    <a:lnTo>
                      <a:pt x="85" y="609"/>
                    </a:lnTo>
                    <a:lnTo>
                      <a:pt x="109" y="636"/>
                    </a:lnTo>
                    <a:lnTo>
                      <a:pt x="136" y="660"/>
                    </a:lnTo>
                    <a:lnTo>
                      <a:pt x="165" y="681"/>
                    </a:lnTo>
                    <a:lnTo>
                      <a:pt x="196" y="700"/>
                    </a:lnTo>
                    <a:lnTo>
                      <a:pt x="229" y="716"/>
                    </a:lnTo>
                    <a:lnTo>
                      <a:pt x="263" y="728"/>
                    </a:lnTo>
                    <a:lnTo>
                      <a:pt x="298" y="738"/>
                    </a:lnTo>
                    <a:lnTo>
                      <a:pt x="335" y="743"/>
                    </a:lnTo>
                    <a:lnTo>
                      <a:pt x="373" y="745"/>
                    </a:lnTo>
                    <a:lnTo>
                      <a:pt x="411" y="743"/>
                    </a:lnTo>
                    <a:lnTo>
                      <a:pt x="448" y="738"/>
                    </a:lnTo>
                    <a:lnTo>
                      <a:pt x="484" y="728"/>
                    </a:lnTo>
                    <a:lnTo>
                      <a:pt x="518" y="716"/>
                    </a:lnTo>
                    <a:lnTo>
                      <a:pt x="550" y="700"/>
                    </a:lnTo>
                    <a:lnTo>
                      <a:pt x="581" y="681"/>
                    </a:lnTo>
                    <a:lnTo>
                      <a:pt x="610" y="660"/>
                    </a:lnTo>
                    <a:lnTo>
                      <a:pt x="637" y="636"/>
                    </a:lnTo>
                    <a:lnTo>
                      <a:pt x="661" y="609"/>
                    </a:lnTo>
                    <a:lnTo>
                      <a:pt x="682" y="580"/>
                    </a:lnTo>
                    <a:lnTo>
                      <a:pt x="701" y="550"/>
                    </a:lnTo>
                    <a:lnTo>
                      <a:pt x="717" y="517"/>
                    </a:lnTo>
                    <a:lnTo>
                      <a:pt x="729" y="483"/>
                    </a:lnTo>
                    <a:lnTo>
                      <a:pt x="739" y="448"/>
                    </a:lnTo>
                    <a:lnTo>
                      <a:pt x="743" y="410"/>
                    </a:lnTo>
                    <a:lnTo>
                      <a:pt x="746" y="372"/>
                    </a:lnTo>
                    <a:lnTo>
                      <a:pt x="743" y="335"/>
                    </a:lnTo>
                    <a:lnTo>
                      <a:pt x="739" y="297"/>
                    </a:lnTo>
                    <a:lnTo>
                      <a:pt x="729" y="262"/>
                    </a:lnTo>
                    <a:lnTo>
                      <a:pt x="717" y="228"/>
                    </a:lnTo>
                    <a:lnTo>
                      <a:pt x="701" y="195"/>
                    </a:lnTo>
                    <a:lnTo>
                      <a:pt x="682" y="165"/>
                    </a:lnTo>
                    <a:lnTo>
                      <a:pt x="661" y="136"/>
                    </a:lnTo>
                    <a:lnTo>
                      <a:pt x="637" y="109"/>
                    </a:lnTo>
                    <a:lnTo>
                      <a:pt x="610" y="85"/>
                    </a:lnTo>
                    <a:lnTo>
                      <a:pt x="581" y="64"/>
                    </a:lnTo>
                    <a:lnTo>
                      <a:pt x="550" y="44"/>
                    </a:lnTo>
                    <a:lnTo>
                      <a:pt x="518" y="29"/>
                    </a:lnTo>
                    <a:lnTo>
                      <a:pt x="484" y="17"/>
                    </a:lnTo>
                    <a:lnTo>
                      <a:pt x="448" y="7"/>
                    </a:lnTo>
                    <a:lnTo>
                      <a:pt x="411" y="2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7" name="Freeform 42"/>
              <p:cNvSpPr>
                <a:spLocks/>
              </p:cNvSpPr>
              <p:nvPr/>
            </p:nvSpPr>
            <p:spPr bwMode="auto">
              <a:xfrm>
                <a:off x="2454" y="2157"/>
                <a:ext cx="100" cy="100"/>
              </a:xfrm>
              <a:custGeom>
                <a:avLst/>
                <a:gdLst>
                  <a:gd name="T0" fmla="*/ 0 w 746"/>
                  <a:gd name="T1" fmla="*/ 0 h 745"/>
                  <a:gd name="T2" fmla="*/ 0 w 746"/>
                  <a:gd name="T3" fmla="*/ 0 h 745"/>
                  <a:gd name="T4" fmla="*/ 0 w 746"/>
                  <a:gd name="T5" fmla="*/ 0 h 745"/>
                  <a:gd name="T6" fmla="*/ 0 w 746"/>
                  <a:gd name="T7" fmla="*/ 0 h 745"/>
                  <a:gd name="T8" fmla="*/ 0 w 746"/>
                  <a:gd name="T9" fmla="*/ 0 h 745"/>
                  <a:gd name="T10" fmla="*/ 0 w 746"/>
                  <a:gd name="T11" fmla="*/ 0 h 745"/>
                  <a:gd name="T12" fmla="*/ 0 w 746"/>
                  <a:gd name="T13" fmla="*/ 0 h 745"/>
                  <a:gd name="T14" fmla="*/ 0 w 746"/>
                  <a:gd name="T15" fmla="*/ 0 h 745"/>
                  <a:gd name="T16" fmla="*/ 0 w 746"/>
                  <a:gd name="T17" fmla="*/ 0 h 745"/>
                  <a:gd name="T18" fmla="*/ 0 w 746"/>
                  <a:gd name="T19" fmla="*/ 0 h 745"/>
                  <a:gd name="T20" fmla="*/ 0 w 746"/>
                  <a:gd name="T21" fmla="*/ 0 h 745"/>
                  <a:gd name="T22" fmla="*/ 0 w 746"/>
                  <a:gd name="T23" fmla="*/ 0 h 745"/>
                  <a:gd name="T24" fmla="*/ 0 w 746"/>
                  <a:gd name="T25" fmla="*/ 0 h 745"/>
                  <a:gd name="T26" fmla="*/ 0 w 746"/>
                  <a:gd name="T27" fmla="*/ 0 h 745"/>
                  <a:gd name="T28" fmla="*/ 0 w 746"/>
                  <a:gd name="T29" fmla="*/ 0 h 745"/>
                  <a:gd name="T30" fmla="*/ 0 w 746"/>
                  <a:gd name="T31" fmla="*/ 0 h 745"/>
                  <a:gd name="T32" fmla="*/ 0 w 746"/>
                  <a:gd name="T33" fmla="*/ 0 h 745"/>
                  <a:gd name="T34" fmla="*/ 0 w 746"/>
                  <a:gd name="T35" fmla="*/ 0 h 745"/>
                  <a:gd name="T36" fmla="*/ 0 w 746"/>
                  <a:gd name="T37" fmla="*/ 0 h 745"/>
                  <a:gd name="T38" fmla="*/ 0 w 746"/>
                  <a:gd name="T39" fmla="*/ 0 h 745"/>
                  <a:gd name="T40" fmla="*/ 0 w 746"/>
                  <a:gd name="T41" fmla="*/ 0 h 745"/>
                  <a:gd name="T42" fmla="*/ 0 w 746"/>
                  <a:gd name="T43" fmla="*/ 0 h 745"/>
                  <a:gd name="T44" fmla="*/ 0 w 746"/>
                  <a:gd name="T45" fmla="*/ 0 h 745"/>
                  <a:gd name="T46" fmla="*/ 0 w 746"/>
                  <a:gd name="T47" fmla="*/ 0 h 745"/>
                  <a:gd name="T48" fmla="*/ 0 w 746"/>
                  <a:gd name="T49" fmla="*/ 0 h 745"/>
                  <a:gd name="T50" fmla="*/ 0 w 746"/>
                  <a:gd name="T51" fmla="*/ 0 h 745"/>
                  <a:gd name="T52" fmla="*/ 0 w 746"/>
                  <a:gd name="T53" fmla="*/ 0 h 745"/>
                  <a:gd name="T54" fmla="*/ 0 w 746"/>
                  <a:gd name="T55" fmla="*/ 0 h 745"/>
                  <a:gd name="T56" fmla="*/ 0 w 746"/>
                  <a:gd name="T57" fmla="*/ 0 h 745"/>
                  <a:gd name="T58" fmla="*/ 0 w 746"/>
                  <a:gd name="T59" fmla="*/ 0 h 745"/>
                  <a:gd name="T60" fmla="*/ 0 w 746"/>
                  <a:gd name="T61" fmla="*/ 0 h 745"/>
                  <a:gd name="T62" fmla="*/ 0 w 746"/>
                  <a:gd name="T63" fmla="*/ 0 h 745"/>
                  <a:gd name="T64" fmla="*/ 0 w 746"/>
                  <a:gd name="T65" fmla="*/ 0 h 745"/>
                  <a:gd name="T66" fmla="*/ 0 w 746"/>
                  <a:gd name="T67" fmla="*/ 0 h 7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6" h="745">
                    <a:moveTo>
                      <a:pt x="373" y="0"/>
                    </a:moveTo>
                    <a:lnTo>
                      <a:pt x="373" y="0"/>
                    </a:lnTo>
                    <a:lnTo>
                      <a:pt x="335" y="2"/>
                    </a:lnTo>
                    <a:lnTo>
                      <a:pt x="298" y="7"/>
                    </a:lnTo>
                    <a:lnTo>
                      <a:pt x="263" y="17"/>
                    </a:lnTo>
                    <a:lnTo>
                      <a:pt x="229" y="29"/>
                    </a:lnTo>
                    <a:lnTo>
                      <a:pt x="196" y="44"/>
                    </a:lnTo>
                    <a:lnTo>
                      <a:pt x="165" y="64"/>
                    </a:lnTo>
                    <a:lnTo>
                      <a:pt x="136" y="85"/>
                    </a:lnTo>
                    <a:lnTo>
                      <a:pt x="109" y="109"/>
                    </a:lnTo>
                    <a:lnTo>
                      <a:pt x="85" y="136"/>
                    </a:lnTo>
                    <a:lnTo>
                      <a:pt x="65" y="165"/>
                    </a:lnTo>
                    <a:lnTo>
                      <a:pt x="45" y="195"/>
                    </a:lnTo>
                    <a:lnTo>
                      <a:pt x="29" y="228"/>
                    </a:lnTo>
                    <a:lnTo>
                      <a:pt x="17" y="262"/>
                    </a:lnTo>
                    <a:lnTo>
                      <a:pt x="7" y="297"/>
                    </a:lnTo>
                    <a:lnTo>
                      <a:pt x="3" y="335"/>
                    </a:lnTo>
                    <a:lnTo>
                      <a:pt x="0" y="372"/>
                    </a:lnTo>
                    <a:lnTo>
                      <a:pt x="3" y="410"/>
                    </a:lnTo>
                    <a:lnTo>
                      <a:pt x="7" y="448"/>
                    </a:lnTo>
                    <a:lnTo>
                      <a:pt x="17" y="483"/>
                    </a:lnTo>
                    <a:lnTo>
                      <a:pt x="29" y="517"/>
                    </a:lnTo>
                    <a:lnTo>
                      <a:pt x="45" y="550"/>
                    </a:lnTo>
                    <a:lnTo>
                      <a:pt x="65" y="580"/>
                    </a:lnTo>
                    <a:lnTo>
                      <a:pt x="85" y="609"/>
                    </a:lnTo>
                    <a:lnTo>
                      <a:pt x="109" y="636"/>
                    </a:lnTo>
                    <a:lnTo>
                      <a:pt x="136" y="660"/>
                    </a:lnTo>
                    <a:lnTo>
                      <a:pt x="165" y="681"/>
                    </a:lnTo>
                    <a:lnTo>
                      <a:pt x="196" y="700"/>
                    </a:lnTo>
                    <a:lnTo>
                      <a:pt x="229" y="716"/>
                    </a:lnTo>
                    <a:lnTo>
                      <a:pt x="263" y="728"/>
                    </a:lnTo>
                    <a:lnTo>
                      <a:pt x="298" y="738"/>
                    </a:lnTo>
                    <a:lnTo>
                      <a:pt x="335" y="743"/>
                    </a:lnTo>
                    <a:lnTo>
                      <a:pt x="373" y="745"/>
                    </a:lnTo>
                    <a:lnTo>
                      <a:pt x="411" y="743"/>
                    </a:lnTo>
                    <a:lnTo>
                      <a:pt x="448" y="738"/>
                    </a:lnTo>
                    <a:lnTo>
                      <a:pt x="484" y="728"/>
                    </a:lnTo>
                    <a:lnTo>
                      <a:pt x="518" y="716"/>
                    </a:lnTo>
                    <a:lnTo>
                      <a:pt x="550" y="700"/>
                    </a:lnTo>
                    <a:lnTo>
                      <a:pt x="581" y="681"/>
                    </a:lnTo>
                    <a:lnTo>
                      <a:pt x="610" y="660"/>
                    </a:lnTo>
                    <a:lnTo>
                      <a:pt x="637" y="636"/>
                    </a:lnTo>
                    <a:lnTo>
                      <a:pt x="661" y="609"/>
                    </a:lnTo>
                    <a:lnTo>
                      <a:pt x="682" y="580"/>
                    </a:lnTo>
                    <a:lnTo>
                      <a:pt x="701" y="550"/>
                    </a:lnTo>
                    <a:lnTo>
                      <a:pt x="717" y="517"/>
                    </a:lnTo>
                    <a:lnTo>
                      <a:pt x="729" y="483"/>
                    </a:lnTo>
                    <a:lnTo>
                      <a:pt x="739" y="448"/>
                    </a:lnTo>
                    <a:lnTo>
                      <a:pt x="743" y="410"/>
                    </a:lnTo>
                    <a:lnTo>
                      <a:pt x="746" y="372"/>
                    </a:lnTo>
                    <a:lnTo>
                      <a:pt x="743" y="335"/>
                    </a:lnTo>
                    <a:lnTo>
                      <a:pt x="739" y="297"/>
                    </a:lnTo>
                    <a:lnTo>
                      <a:pt x="729" y="262"/>
                    </a:lnTo>
                    <a:lnTo>
                      <a:pt x="717" y="228"/>
                    </a:lnTo>
                    <a:lnTo>
                      <a:pt x="701" y="195"/>
                    </a:lnTo>
                    <a:lnTo>
                      <a:pt x="682" y="165"/>
                    </a:lnTo>
                    <a:lnTo>
                      <a:pt x="661" y="136"/>
                    </a:lnTo>
                    <a:lnTo>
                      <a:pt x="637" y="109"/>
                    </a:lnTo>
                    <a:lnTo>
                      <a:pt x="610" y="85"/>
                    </a:lnTo>
                    <a:lnTo>
                      <a:pt x="581" y="64"/>
                    </a:lnTo>
                    <a:lnTo>
                      <a:pt x="550" y="44"/>
                    </a:lnTo>
                    <a:lnTo>
                      <a:pt x="518" y="29"/>
                    </a:lnTo>
                    <a:lnTo>
                      <a:pt x="484" y="17"/>
                    </a:lnTo>
                    <a:lnTo>
                      <a:pt x="448" y="7"/>
                    </a:lnTo>
                    <a:lnTo>
                      <a:pt x="411" y="2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8" name="Freeform 43"/>
              <p:cNvSpPr>
                <a:spLocks/>
              </p:cNvSpPr>
              <p:nvPr/>
            </p:nvSpPr>
            <p:spPr bwMode="auto">
              <a:xfrm>
                <a:off x="2493" y="2195"/>
                <a:ext cx="58" cy="59"/>
              </a:xfrm>
              <a:custGeom>
                <a:avLst/>
                <a:gdLst>
                  <a:gd name="T0" fmla="*/ 0 w 436"/>
                  <a:gd name="T1" fmla="*/ 0 h 437"/>
                  <a:gd name="T2" fmla="*/ 0 w 436"/>
                  <a:gd name="T3" fmla="*/ 0 h 437"/>
                  <a:gd name="T4" fmla="*/ 0 w 436"/>
                  <a:gd name="T5" fmla="*/ 0 h 437"/>
                  <a:gd name="T6" fmla="*/ 0 w 436"/>
                  <a:gd name="T7" fmla="*/ 0 h 437"/>
                  <a:gd name="T8" fmla="*/ 0 w 436"/>
                  <a:gd name="T9" fmla="*/ 0 h 437"/>
                  <a:gd name="T10" fmla="*/ 0 w 436"/>
                  <a:gd name="T11" fmla="*/ 0 h 437"/>
                  <a:gd name="T12" fmla="*/ 0 w 436"/>
                  <a:gd name="T13" fmla="*/ 0 h 437"/>
                  <a:gd name="T14" fmla="*/ 0 w 436"/>
                  <a:gd name="T15" fmla="*/ 0 h 437"/>
                  <a:gd name="T16" fmla="*/ 0 w 436"/>
                  <a:gd name="T17" fmla="*/ 0 h 437"/>
                  <a:gd name="T18" fmla="*/ 0 w 436"/>
                  <a:gd name="T19" fmla="*/ 0 h 437"/>
                  <a:gd name="T20" fmla="*/ 0 w 436"/>
                  <a:gd name="T21" fmla="*/ 0 h 437"/>
                  <a:gd name="T22" fmla="*/ 0 w 436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6" h="437">
                    <a:moveTo>
                      <a:pt x="425" y="16"/>
                    </a:moveTo>
                    <a:lnTo>
                      <a:pt x="421" y="3"/>
                    </a:lnTo>
                    <a:lnTo>
                      <a:pt x="0" y="425"/>
                    </a:lnTo>
                    <a:lnTo>
                      <a:pt x="12" y="437"/>
                    </a:lnTo>
                    <a:lnTo>
                      <a:pt x="433" y="15"/>
                    </a:lnTo>
                    <a:lnTo>
                      <a:pt x="430" y="1"/>
                    </a:lnTo>
                    <a:lnTo>
                      <a:pt x="433" y="15"/>
                    </a:lnTo>
                    <a:lnTo>
                      <a:pt x="436" y="9"/>
                    </a:lnTo>
                    <a:lnTo>
                      <a:pt x="433" y="3"/>
                    </a:lnTo>
                    <a:lnTo>
                      <a:pt x="427" y="0"/>
                    </a:lnTo>
                    <a:lnTo>
                      <a:pt x="421" y="3"/>
                    </a:lnTo>
                    <a:lnTo>
                      <a:pt x="425" y="1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9" name="Freeform 44"/>
              <p:cNvSpPr>
                <a:spLocks/>
              </p:cNvSpPr>
              <p:nvPr/>
            </p:nvSpPr>
            <p:spPr bwMode="auto">
              <a:xfrm>
                <a:off x="2470" y="2173"/>
                <a:ext cx="80" cy="24"/>
              </a:xfrm>
              <a:custGeom>
                <a:avLst/>
                <a:gdLst>
                  <a:gd name="T0" fmla="*/ 0 w 600"/>
                  <a:gd name="T1" fmla="*/ 0 h 182"/>
                  <a:gd name="T2" fmla="*/ 0 w 600"/>
                  <a:gd name="T3" fmla="*/ 0 h 182"/>
                  <a:gd name="T4" fmla="*/ 0 w 600"/>
                  <a:gd name="T5" fmla="*/ 0 h 182"/>
                  <a:gd name="T6" fmla="*/ 0 w 600"/>
                  <a:gd name="T7" fmla="*/ 0 h 182"/>
                  <a:gd name="T8" fmla="*/ 0 w 600"/>
                  <a:gd name="T9" fmla="*/ 0 h 182"/>
                  <a:gd name="T10" fmla="*/ 0 w 600"/>
                  <a:gd name="T11" fmla="*/ 0 h 182"/>
                  <a:gd name="T12" fmla="*/ 0 w 600"/>
                  <a:gd name="T13" fmla="*/ 0 h 182"/>
                  <a:gd name="T14" fmla="*/ 0 w 600"/>
                  <a:gd name="T15" fmla="*/ 0 h 182"/>
                  <a:gd name="T16" fmla="*/ 0 w 600"/>
                  <a:gd name="T17" fmla="*/ 0 h 182"/>
                  <a:gd name="T18" fmla="*/ 0 w 600"/>
                  <a:gd name="T19" fmla="*/ 0 h 182"/>
                  <a:gd name="T20" fmla="*/ 0 w 600"/>
                  <a:gd name="T21" fmla="*/ 0 h 182"/>
                  <a:gd name="T22" fmla="*/ 0 w 600"/>
                  <a:gd name="T23" fmla="*/ 0 h 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0" h="182">
                    <a:moveTo>
                      <a:pt x="14" y="5"/>
                    </a:moveTo>
                    <a:lnTo>
                      <a:pt x="4" y="14"/>
                    </a:lnTo>
                    <a:lnTo>
                      <a:pt x="595" y="182"/>
                    </a:lnTo>
                    <a:lnTo>
                      <a:pt x="600" y="167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0" name="Freeform 45"/>
              <p:cNvSpPr>
                <a:spLocks/>
              </p:cNvSpPr>
              <p:nvPr/>
            </p:nvSpPr>
            <p:spPr bwMode="auto">
              <a:xfrm>
                <a:off x="2470" y="2173"/>
                <a:ext cx="25" cy="81"/>
              </a:xfrm>
              <a:custGeom>
                <a:avLst/>
                <a:gdLst>
                  <a:gd name="T0" fmla="*/ 0 w 183"/>
                  <a:gd name="T1" fmla="*/ 0 h 600"/>
                  <a:gd name="T2" fmla="*/ 0 w 183"/>
                  <a:gd name="T3" fmla="*/ 0 h 600"/>
                  <a:gd name="T4" fmla="*/ 0 w 183"/>
                  <a:gd name="T5" fmla="*/ 0 h 600"/>
                  <a:gd name="T6" fmla="*/ 0 w 183"/>
                  <a:gd name="T7" fmla="*/ 0 h 600"/>
                  <a:gd name="T8" fmla="*/ 0 w 183"/>
                  <a:gd name="T9" fmla="*/ 0 h 600"/>
                  <a:gd name="T10" fmla="*/ 0 w 183"/>
                  <a:gd name="T11" fmla="*/ 0 h 600"/>
                  <a:gd name="T12" fmla="*/ 0 w 183"/>
                  <a:gd name="T13" fmla="*/ 0 h 600"/>
                  <a:gd name="T14" fmla="*/ 0 w 183"/>
                  <a:gd name="T15" fmla="*/ 0 h 600"/>
                  <a:gd name="T16" fmla="*/ 0 w 183"/>
                  <a:gd name="T17" fmla="*/ 0 h 600"/>
                  <a:gd name="T18" fmla="*/ 0 w 183"/>
                  <a:gd name="T19" fmla="*/ 0 h 600"/>
                  <a:gd name="T20" fmla="*/ 0 w 183"/>
                  <a:gd name="T21" fmla="*/ 0 h 600"/>
                  <a:gd name="T22" fmla="*/ 0 w 183"/>
                  <a:gd name="T23" fmla="*/ 0 h 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3" h="600">
                    <a:moveTo>
                      <a:pt x="170" y="586"/>
                    </a:moveTo>
                    <a:lnTo>
                      <a:pt x="183" y="590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168" y="595"/>
                    </a:lnTo>
                    <a:lnTo>
                      <a:pt x="182" y="598"/>
                    </a:lnTo>
                    <a:lnTo>
                      <a:pt x="168" y="595"/>
                    </a:lnTo>
                    <a:lnTo>
                      <a:pt x="172" y="600"/>
                    </a:lnTo>
                    <a:lnTo>
                      <a:pt x="178" y="600"/>
                    </a:lnTo>
                    <a:lnTo>
                      <a:pt x="182" y="596"/>
                    </a:lnTo>
                    <a:lnTo>
                      <a:pt x="183" y="590"/>
                    </a:lnTo>
                    <a:lnTo>
                      <a:pt x="170" y="58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1" name="Freeform 46"/>
              <p:cNvSpPr>
                <a:spLocks/>
              </p:cNvSpPr>
              <p:nvPr/>
            </p:nvSpPr>
            <p:spPr bwMode="auto">
              <a:xfrm>
                <a:off x="2527" y="2166"/>
                <a:ext cx="3" cy="81"/>
              </a:xfrm>
              <a:custGeom>
                <a:avLst/>
                <a:gdLst>
                  <a:gd name="T0" fmla="*/ 0 w 17"/>
                  <a:gd name="T1" fmla="*/ 0 h 605"/>
                  <a:gd name="T2" fmla="*/ 0 w 17"/>
                  <a:gd name="T3" fmla="*/ 0 h 605"/>
                  <a:gd name="T4" fmla="*/ 0 w 17"/>
                  <a:gd name="T5" fmla="*/ 0 h 605"/>
                  <a:gd name="T6" fmla="*/ 0 w 17"/>
                  <a:gd name="T7" fmla="*/ 0 h 605"/>
                  <a:gd name="T8" fmla="*/ 0 w 17"/>
                  <a:gd name="T9" fmla="*/ 0 h 605"/>
                  <a:gd name="T10" fmla="*/ 0 w 17"/>
                  <a:gd name="T11" fmla="*/ 0 h 605"/>
                  <a:gd name="T12" fmla="*/ 0 w 17"/>
                  <a:gd name="T13" fmla="*/ 0 h 605"/>
                  <a:gd name="T14" fmla="*/ 0 w 17"/>
                  <a:gd name="T15" fmla="*/ 0 h 605"/>
                  <a:gd name="T16" fmla="*/ 0 w 17"/>
                  <a:gd name="T17" fmla="*/ 0 h 605"/>
                  <a:gd name="T18" fmla="*/ 0 w 17"/>
                  <a:gd name="T19" fmla="*/ 0 h 605"/>
                  <a:gd name="T20" fmla="*/ 0 w 17"/>
                  <a:gd name="T21" fmla="*/ 0 h 605"/>
                  <a:gd name="T22" fmla="*/ 0 w 17"/>
                  <a:gd name="T23" fmla="*/ 0 h 6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05">
                    <a:moveTo>
                      <a:pt x="12" y="16"/>
                    </a:moveTo>
                    <a:lnTo>
                      <a:pt x="0" y="9"/>
                    </a:lnTo>
                    <a:lnTo>
                      <a:pt x="0" y="605"/>
                    </a:lnTo>
                    <a:lnTo>
                      <a:pt x="17" y="605"/>
                    </a:lnTo>
                    <a:lnTo>
                      <a:pt x="17" y="9"/>
                    </a:lnTo>
                    <a:lnTo>
                      <a:pt x="5" y="1"/>
                    </a:lnTo>
                    <a:lnTo>
                      <a:pt x="17" y="9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2" name="Freeform 47"/>
              <p:cNvSpPr>
                <a:spLocks/>
              </p:cNvSpPr>
              <p:nvPr/>
            </p:nvSpPr>
            <p:spPr bwMode="auto">
              <a:xfrm>
                <a:off x="2456" y="2166"/>
                <a:ext cx="73" cy="42"/>
              </a:xfrm>
              <a:custGeom>
                <a:avLst/>
                <a:gdLst>
                  <a:gd name="T0" fmla="*/ 0 w 549"/>
                  <a:gd name="T1" fmla="*/ 0 h 314"/>
                  <a:gd name="T2" fmla="*/ 0 w 549"/>
                  <a:gd name="T3" fmla="*/ 0 h 314"/>
                  <a:gd name="T4" fmla="*/ 0 w 549"/>
                  <a:gd name="T5" fmla="*/ 0 h 314"/>
                  <a:gd name="T6" fmla="*/ 0 w 549"/>
                  <a:gd name="T7" fmla="*/ 0 h 314"/>
                  <a:gd name="T8" fmla="*/ 0 w 549"/>
                  <a:gd name="T9" fmla="*/ 0 h 314"/>
                  <a:gd name="T10" fmla="*/ 0 w 549"/>
                  <a:gd name="T11" fmla="*/ 0 h 314"/>
                  <a:gd name="T12" fmla="*/ 0 w 549"/>
                  <a:gd name="T13" fmla="*/ 0 h 314"/>
                  <a:gd name="T14" fmla="*/ 0 w 549"/>
                  <a:gd name="T15" fmla="*/ 0 h 314"/>
                  <a:gd name="T16" fmla="*/ 0 w 549"/>
                  <a:gd name="T17" fmla="*/ 0 h 314"/>
                  <a:gd name="T18" fmla="*/ 0 w 549"/>
                  <a:gd name="T19" fmla="*/ 0 h 314"/>
                  <a:gd name="T20" fmla="*/ 0 w 549"/>
                  <a:gd name="T21" fmla="*/ 0 h 314"/>
                  <a:gd name="T22" fmla="*/ 0 w 549"/>
                  <a:gd name="T23" fmla="*/ 0 h 3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4">
                    <a:moveTo>
                      <a:pt x="12" y="299"/>
                    </a:moveTo>
                    <a:lnTo>
                      <a:pt x="12" y="314"/>
                    </a:lnTo>
                    <a:lnTo>
                      <a:pt x="549" y="15"/>
                    </a:lnTo>
                    <a:lnTo>
                      <a:pt x="542" y="0"/>
                    </a:lnTo>
                    <a:lnTo>
                      <a:pt x="5" y="299"/>
                    </a:lnTo>
                    <a:lnTo>
                      <a:pt x="5" y="314"/>
                    </a:lnTo>
                    <a:lnTo>
                      <a:pt x="5" y="299"/>
                    </a:lnTo>
                    <a:lnTo>
                      <a:pt x="0" y="304"/>
                    </a:lnTo>
                    <a:lnTo>
                      <a:pt x="1" y="310"/>
                    </a:lnTo>
                    <a:lnTo>
                      <a:pt x="6" y="314"/>
                    </a:lnTo>
                    <a:lnTo>
                      <a:pt x="12" y="314"/>
                    </a:lnTo>
                    <a:lnTo>
                      <a:pt x="12" y="29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3" name="Freeform 48"/>
              <p:cNvSpPr>
                <a:spLocks/>
              </p:cNvSpPr>
              <p:nvPr/>
            </p:nvSpPr>
            <p:spPr bwMode="auto">
              <a:xfrm>
                <a:off x="2456" y="2206"/>
                <a:ext cx="74" cy="42"/>
              </a:xfrm>
              <a:custGeom>
                <a:avLst/>
                <a:gdLst>
                  <a:gd name="T0" fmla="*/ 0 w 549"/>
                  <a:gd name="T1" fmla="*/ 0 h 312"/>
                  <a:gd name="T2" fmla="*/ 0 w 549"/>
                  <a:gd name="T3" fmla="*/ 0 h 312"/>
                  <a:gd name="T4" fmla="*/ 0 w 549"/>
                  <a:gd name="T5" fmla="*/ 0 h 312"/>
                  <a:gd name="T6" fmla="*/ 0 w 549"/>
                  <a:gd name="T7" fmla="*/ 0 h 312"/>
                  <a:gd name="T8" fmla="*/ 0 w 549"/>
                  <a:gd name="T9" fmla="*/ 0 h 312"/>
                  <a:gd name="T10" fmla="*/ 0 w 549"/>
                  <a:gd name="T11" fmla="*/ 0 h 312"/>
                  <a:gd name="T12" fmla="*/ 0 w 549"/>
                  <a:gd name="T13" fmla="*/ 0 h 312"/>
                  <a:gd name="T14" fmla="*/ 0 w 549"/>
                  <a:gd name="T15" fmla="*/ 0 h 312"/>
                  <a:gd name="T16" fmla="*/ 0 w 549"/>
                  <a:gd name="T17" fmla="*/ 0 h 312"/>
                  <a:gd name="T18" fmla="*/ 0 w 549"/>
                  <a:gd name="T19" fmla="*/ 0 h 312"/>
                  <a:gd name="T20" fmla="*/ 0 w 549"/>
                  <a:gd name="T21" fmla="*/ 0 h 312"/>
                  <a:gd name="T22" fmla="*/ 0 w 549"/>
                  <a:gd name="T23" fmla="*/ 0 h 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2">
                    <a:moveTo>
                      <a:pt x="532" y="305"/>
                    </a:moveTo>
                    <a:lnTo>
                      <a:pt x="544" y="297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537" y="312"/>
                    </a:lnTo>
                    <a:lnTo>
                      <a:pt x="549" y="305"/>
                    </a:lnTo>
                    <a:lnTo>
                      <a:pt x="537" y="312"/>
                    </a:lnTo>
                    <a:lnTo>
                      <a:pt x="543" y="312"/>
                    </a:lnTo>
                    <a:lnTo>
                      <a:pt x="548" y="308"/>
                    </a:lnTo>
                    <a:lnTo>
                      <a:pt x="549" y="302"/>
                    </a:lnTo>
                    <a:lnTo>
                      <a:pt x="544" y="297"/>
                    </a:lnTo>
                    <a:lnTo>
                      <a:pt x="532" y="30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4" name="Freeform 49"/>
              <p:cNvSpPr>
                <a:spLocks/>
              </p:cNvSpPr>
              <p:nvPr/>
            </p:nvSpPr>
            <p:spPr bwMode="auto">
              <a:xfrm>
                <a:off x="2492" y="2161"/>
                <a:ext cx="59" cy="58"/>
              </a:xfrm>
              <a:custGeom>
                <a:avLst/>
                <a:gdLst>
                  <a:gd name="T0" fmla="*/ 0 w 437"/>
                  <a:gd name="T1" fmla="*/ 0 h 437"/>
                  <a:gd name="T2" fmla="*/ 0 w 437"/>
                  <a:gd name="T3" fmla="*/ 0 h 437"/>
                  <a:gd name="T4" fmla="*/ 0 w 437"/>
                  <a:gd name="T5" fmla="*/ 0 h 437"/>
                  <a:gd name="T6" fmla="*/ 0 w 437"/>
                  <a:gd name="T7" fmla="*/ 0 h 437"/>
                  <a:gd name="T8" fmla="*/ 0 w 437"/>
                  <a:gd name="T9" fmla="*/ 0 h 437"/>
                  <a:gd name="T10" fmla="*/ 0 w 437"/>
                  <a:gd name="T11" fmla="*/ 0 h 437"/>
                  <a:gd name="T12" fmla="*/ 0 w 437"/>
                  <a:gd name="T13" fmla="*/ 0 h 437"/>
                  <a:gd name="T14" fmla="*/ 0 w 437"/>
                  <a:gd name="T15" fmla="*/ 0 h 437"/>
                  <a:gd name="T16" fmla="*/ 0 w 437"/>
                  <a:gd name="T17" fmla="*/ 0 h 437"/>
                  <a:gd name="T18" fmla="*/ 0 w 437"/>
                  <a:gd name="T19" fmla="*/ 0 h 437"/>
                  <a:gd name="T20" fmla="*/ 0 w 437"/>
                  <a:gd name="T21" fmla="*/ 0 h 437"/>
                  <a:gd name="T22" fmla="*/ 0 w 437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7" h="437">
                    <a:moveTo>
                      <a:pt x="16" y="11"/>
                    </a:moveTo>
                    <a:lnTo>
                      <a:pt x="2" y="14"/>
                    </a:lnTo>
                    <a:lnTo>
                      <a:pt x="425" y="437"/>
                    </a:lnTo>
                    <a:lnTo>
                      <a:pt x="437" y="425"/>
                    </a:lnTo>
                    <a:lnTo>
                      <a:pt x="14" y="2"/>
                    </a:lnTo>
                    <a:lnTo>
                      <a:pt x="1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5" name="Freeform 50"/>
              <p:cNvSpPr>
                <a:spLocks/>
              </p:cNvSpPr>
              <p:nvPr/>
            </p:nvSpPr>
            <p:spPr bwMode="auto">
              <a:xfrm>
                <a:off x="2470" y="2161"/>
                <a:ext cx="24" cy="81"/>
              </a:xfrm>
              <a:custGeom>
                <a:avLst/>
                <a:gdLst>
                  <a:gd name="T0" fmla="*/ 0 w 183"/>
                  <a:gd name="T1" fmla="*/ 0 h 601"/>
                  <a:gd name="T2" fmla="*/ 0 w 183"/>
                  <a:gd name="T3" fmla="*/ 0 h 601"/>
                  <a:gd name="T4" fmla="*/ 0 w 183"/>
                  <a:gd name="T5" fmla="*/ 0 h 601"/>
                  <a:gd name="T6" fmla="*/ 0 w 183"/>
                  <a:gd name="T7" fmla="*/ 0 h 601"/>
                  <a:gd name="T8" fmla="*/ 0 w 183"/>
                  <a:gd name="T9" fmla="*/ 0 h 601"/>
                  <a:gd name="T10" fmla="*/ 0 w 183"/>
                  <a:gd name="T11" fmla="*/ 0 h 601"/>
                  <a:gd name="T12" fmla="*/ 0 w 183"/>
                  <a:gd name="T13" fmla="*/ 0 h 601"/>
                  <a:gd name="T14" fmla="*/ 0 w 183"/>
                  <a:gd name="T15" fmla="*/ 0 h 601"/>
                  <a:gd name="T16" fmla="*/ 0 w 183"/>
                  <a:gd name="T17" fmla="*/ 0 h 601"/>
                  <a:gd name="T18" fmla="*/ 0 w 183"/>
                  <a:gd name="T19" fmla="*/ 0 h 601"/>
                  <a:gd name="T20" fmla="*/ 0 w 183"/>
                  <a:gd name="T21" fmla="*/ 0 h 601"/>
                  <a:gd name="T22" fmla="*/ 0 w 183"/>
                  <a:gd name="T23" fmla="*/ 0 h 6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3" h="601">
                    <a:moveTo>
                      <a:pt x="5" y="586"/>
                    </a:moveTo>
                    <a:lnTo>
                      <a:pt x="15" y="596"/>
                    </a:lnTo>
                    <a:lnTo>
                      <a:pt x="183" y="5"/>
                    </a:lnTo>
                    <a:lnTo>
                      <a:pt x="168" y="0"/>
                    </a:lnTo>
                    <a:lnTo>
                      <a:pt x="0" y="591"/>
                    </a:lnTo>
                    <a:lnTo>
                      <a:pt x="10" y="601"/>
                    </a:lnTo>
                    <a:lnTo>
                      <a:pt x="0" y="591"/>
                    </a:lnTo>
                    <a:lnTo>
                      <a:pt x="2" y="597"/>
                    </a:lnTo>
                    <a:lnTo>
                      <a:pt x="6" y="601"/>
                    </a:lnTo>
                    <a:lnTo>
                      <a:pt x="11" y="601"/>
                    </a:lnTo>
                    <a:lnTo>
                      <a:pt x="15" y="596"/>
                    </a:lnTo>
                    <a:lnTo>
                      <a:pt x="5" y="58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6" name="Freeform 51"/>
              <p:cNvSpPr>
                <a:spLocks/>
              </p:cNvSpPr>
              <p:nvPr/>
            </p:nvSpPr>
            <p:spPr bwMode="auto">
              <a:xfrm>
                <a:off x="2470" y="2218"/>
                <a:ext cx="81" cy="24"/>
              </a:xfrm>
              <a:custGeom>
                <a:avLst/>
                <a:gdLst>
                  <a:gd name="T0" fmla="*/ 0 w 600"/>
                  <a:gd name="T1" fmla="*/ 0 h 183"/>
                  <a:gd name="T2" fmla="*/ 0 w 600"/>
                  <a:gd name="T3" fmla="*/ 0 h 183"/>
                  <a:gd name="T4" fmla="*/ 0 w 600"/>
                  <a:gd name="T5" fmla="*/ 0 h 183"/>
                  <a:gd name="T6" fmla="*/ 0 w 600"/>
                  <a:gd name="T7" fmla="*/ 0 h 183"/>
                  <a:gd name="T8" fmla="*/ 0 w 600"/>
                  <a:gd name="T9" fmla="*/ 0 h 183"/>
                  <a:gd name="T10" fmla="*/ 0 w 600"/>
                  <a:gd name="T11" fmla="*/ 0 h 183"/>
                  <a:gd name="T12" fmla="*/ 0 w 600"/>
                  <a:gd name="T13" fmla="*/ 0 h 183"/>
                  <a:gd name="T14" fmla="*/ 0 w 600"/>
                  <a:gd name="T15" fmla="*/ 0 h 183"/>
                  <a:gd name="T16" fmla="*/ 0 w 600"/>
                  <a:gd name="T17" fmla="*/ 0 h 183"/>
                  <a:gd name="T18" fmla="*/ 0 w 600"/>
                  <a:gd name="T19" fmla="*/ 0 h 183"/>
                  <a:gd name="T20" fmla="*/ 0 w 600"/>
                  <a:gd name="T21" fmla="*/ 0 h 183"/>
                  <a:gd name="T22" fmla="*/ 0 w 600"/>
                  <a:gd name="T23" fmla="*/ 0 h 1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0" h="183">
                    <a:moveTo>
                      <a:pt x="587" y="13"/>
                    </a:moveTo>
                    <a:lnTo>
                      <a:pt x="590" y="0"/>
                    </a:lnTo>
                    <a:lnTo>
                      <a:pt x="0" y="168"/>
                    </a:lnTo>
                    <a:lnTo>
                      <a:pt x="5" y="183"/>
                    </a:lnTo>
                    <a:lnTo>
                      <a:pt x="595" y="14"/>
                    </a:lnTo>
                    <a:lnTo>
                      <a:pt x="599" y="1"/>
                    </a:lnTo>
                    <a:lnTo>
                      <a:pt x="595" y="14"/>
                    </a:lnTo>
                    <a:lnTo>
                      <a:pt x="600" y="10"/>
                    </a:lnTo>
                    <a:lnTo>
                      <a:pt x="600" y="4"/>
                    </a:lnTo>
                    <a:lnTo>
                      <a:pt x="597" y="1"/>
                    </a:lnTo>
                    <a:lnTo>
                      <a:pt x="590" y="0"/>
                    </a:lnTo>
                    <a:lnTo>
                      <a:pt x="587" y="1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7" name="Freeform 52"/>
              <p:cNvSpPr>
                <a:spLocks/>
              </p:cNvSpPr>
              <p:nvPr/>
            </p:nvSpPr>
            <p:spPr bwMode="auto">
              <a:xfrm>
                <a:off x="2463" y="2182"/>
                <a:ext cx="81" cy="2"/>
              </a:xfrm>
              <a:custGeom>
                <a:avLst/>
                <a:gdLst>
                  <a:gd name="T0" fmla="*/ 0 w 606"/>
                  <a:gd name="T1" fmla="*/ 0 h 17"/>
                  <a:gd name="T2" fmla="*/ 0 w 606"/>
                  <a:gd name="T3" fmla="*/ 0 h 17"/>
                  <a:gd name="T4" fmla="*/ 0 w 606"/>
                  <a:gd name="T5" fmla="*/ 0 h 17"/>
                  <a:gd name="T6" fmla="*/ 0 w 606"/>
                  <a:gd name="T7" fmla="*/ 0 h 17"/>
                  <a:gd name="T8" fmla="*/ 0 w 606"/>
                  <a:gd name="T9" fmla="*/ 0 h 17"/>
                  <a:gd name="T10" fmla="*/ 0 w 606"/>
                  <a:gd name="T11" fmla="*/ 0 h 17"/>
                  <a:gd name="T12" fmla="*/ 0 w 606"/>
                  <a:gd name="T13" fmla="*/ 0 h 17"/>
                  <a:gd name="T14" fmla="*/ 0 w 606"/>
                  <a:gd name="T15" fmla="*/ 0 h 17"/>
                  <a:gd name="T16" fmla="*/ 0 w 606"/>
                  <a:gd name="T17" fmla="*/ 0 h 17"/>
                  <a:gd name="T18" fmla="*/ 0 w 606"/>
                  <a:gd name="T19" fmla="*/ 0 h 17"/>
                  <a:gd name="T20" fmla="*/ 0 w 606"/>
                  <a:gd name="T21" fmla="*/ 0 h 17"/>
                  <a:gd name="T22" fmla="*/ 0 w 606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6" h="17">
                    <a:moveTo>
                      <a:pt x="15" y="5"/>
                    </a:moveTo>
                    <a:lnTo>
                      <a:pt x="8" y="17"/>
                    </a:lnTo>
                    <a:lnTo>
                      <a:pt x="606" y="17"/>
                    </a:lnTo>
                    <a:lnTo>
                      <a:pt x="606" y="0"/>
                    </a:lnTo>
                    <a:lnTo>
                      <a:pt x="8" y="0"/>
                    </a:lnTo>
                    <a:lnTo>
                      <a:pt x="1" y="1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8" y="17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8" name="Freeform 53"/>
              <p:cNvSpPr>
                <a:spLocks/>
              </p:cNvSpPr>
              <p:nvPr/>
            </p:nvSpPr>
            <p:spPr bwMode="auto">
              <a:xfrm>
                <a:off x="2463" y="2183"/>
                <a:ext cx="42" cy="73"/>
              </a:xfrm>
              <a:custGeom>
                <a:avLst/>
                <a:gdLst>
                  <a:gd name="T0" fmla="*/ 0 w 313"/>
                  <a:gd name="T1" fmla="*/ 0 h 547"/>
                  <a:gd name="T2" fmla="*/ 0 w 313"/>
                  <a:gd name="T3" fmla="*/ 0 h 547"/>
                  <a:gd name="T4" fmla="*/ 0 w 313"/>
                  <a:gd name="T5" fmla="*/ 0 h 547"/>
                  <a:gd name="T6" fmla="*/ 0 w 313"/>
                  <a:gd name="T7" fmla="*/ 0 h 547"/>
                  <a:gd name="T8" fmla="*/ 0 w 313"/>
                  <a:gd name="T9" fmla="*/ 0 h 547"/>
                  <a:gd name="T10" fmla="*/ 0 w 313"/>
                  <a:gd name="T11" fmla="*/ 0 h 547"/>
                  <a:gd name="T12" fmla="*/ 0 w 313"/>
                  <a:gd name="T13" fmla="*/ 0 h 547"/>
                  <a:gd name="T14" fmla="*/ 0 w 313"/>
                  <a:gd name="T15" fmla="*/ 0 h 547"/>
                  <a:gd name="T16" fmla="*/ 0 w 313"/>
                  <a:gd name="T17" fmla="*/ 0 h 547"/>
                  <a:gd name="T18" fmla="*/ 0 w 313"/>
                  <a:gd name="T19" fmla="*/ 0 h 547"/>
                  <a:gd name="T20" fmla="*/ 0 w 313"/>
                  <a:gd name="T21" fmla="*/ 0 h 547"/>
                  <a:gd name="T22" fmla="*/ 0 w 313"/>
                  <a:gd name="T23" fmla="*/ 0 h 5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3" h="547">
                    <a:moveTo>
                      <a:pt x="299" y="535"/>
                    </a:moveTo>
                    <a:lnTo>
                      <a:pt x="313" y="535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299" y="542"/>
                    </a:lnTo>
                    <a:lnTo>
                      <a:pt x="313" y="542"/>
                    </a:lnTo>
                    <a:lnTo>
                      <a:pt x="299" y="542"/>
                    </a:lnTo>
                    <a:lnTo>
                      <a:pt x="303" y="547"/>
                    </a:lnTo>
                    <a:lnTo>
                      <a:pt x="309" y="546"/>
                    </a:lnTo>
                    <a:lnTo>
                      <a:pt x="313" y="541"/>
                    </a:lnTo>
                    <a:lnTo>
                      <a:pt x="313" y="535"/>
                    </a:lnTo>
                    <a:lnTo>
                      <a:pt x="299" y="53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9" name="Freeform 54"/>
              <p:cNvSpPr>
                <a:spLocks/>
              </p:cNvSpPr>
              <p:nvPr/>
            </p:nvSpPr>
            <p:spPr bwMode="auto">
              <a:xfrm>
                <a:off x="2503" y="2182"/>
                <a:ext cx="42" cy="73"/>
              </a:xfrm>
              <a:custGeom>
                <a:avLst/>
                <a:gdLst>
                  <a:gd name="T0" fmla="*/ 0 w 313"/>
                  <a:gd name="T1" fmla="*/ 0 h 547"/>
                  <a:gd name="T2" fmla="*/ 0 w 313"/>
                  <a:gd name="T3" fmla="*/ 0 h 547"/>
                  <a:gd name="T4" fmla="*/ 0 w 313"/>
                  <a:gd name="T5" fmla="*/ 0 h 547"/>
                  <a:gd name="T6" fmla="*/ 0 w 313"/>
                  <a:gd name="T7" fmla="*/ 0 h 547"/>
                  <a:gd name="T8" fmla="*/ 0 w 313"/>
                  <a:gd name="T9" fmla="*/ 0 h 547"/>
                  <a:gd name="T10" fmla="*/ 0 w 313"/>
                  <a:gd name="T11" fmla="*/ 0 h 547"/>
                  <a:gd name="T12" fmla="*/ 0 w 313"/>
                  <a:gd name="T13" fmla="*/ 0 h 547"/>
                  <a:gd name="T14" fmla="*/ 0 w 313"/>
                  <a:gd name="T15" fmla="*/ 0 h 547"/>
                  <a:gd name="T16" fmla="*/ 0 w 313"/>
                  <a:gd name="T17" fmla="*/ 0 h 547"/>
                  <a:gd name="T18" fmla="*/ 0 w 313"/>
                  <a:gd name="T19" fmla="*/ 0 h 547"/>
                  <a:gd name="T20" fmla="*/ 0 w 313"/>
                  <a:gd name="T21" fmla="*/ 0 h 547"/>
                  <a:gd name="T22" fmla="*/ 0 w 313"/>
                  <a:gd name="T23" fmla="*/ 0 h 5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3" h="547">
                    <a:moveTo>
                      <a:pt x="306" y="17"/>
                    </a:moveTo>
                    <a:lnTo>
                      <a:pt x="298" y="5"/>
                    </a:lnTo>
                    <a:lnTo>
                      <a:pt x="0" y="540"/>
                    </a:lnTo>
                    <a:lnTo>
                      <a:pt x="14" y="547"/>
                    </a:lnTo>
                    <a:lnTo>
                      <a:pt x="313" y="12"/>
                    </a:lnTo>
                    <a:lnTo>
                      <a:pt x="306" y="0"/>
                    </a:lnTo>
                    <a:lnTo>
                      <a:pt x="313" y="12"/>
                    </a:lnTo>
                    <a:lnTo>
                      <a:pt x="313" y="6"/>
                    </a:lnTo>
                    <a:lnTo>
                      <a:pt x="309" y="1"/>
                    </a:lnTo>
                    <a:lnTo>
                      <a:pt x="303" y="0"/>
                    </a:lnTo>
                    <a:lnTo>
                      <a:pt x="298" y="5"/>
                    </a:lnTo>
                    <a:lnTo>
                      <a:pt x="306" y="1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0" name="Freeform 55"/>
              <p:cNvSpPr>
                <a:spLocks/>
              </p:cNvSpPr>
              <p:nvPr/>
            </p:nvSpPr>
            <p:spPr bwMode="auto">
              <a:xfrm>
                <a:off x="2458" y="2161"/>
                <a:ext cx="58" cy="59"/>
              </a:xfrm>
              <a:custGeom>
                <a:avLst/>
                <a:gdLst>
                  <a:gd name="T0" fmla="*/ 0 w 436"/>
                  <a:gd name="T1" fmla="*/ 0 h 438"/>
                  <a:gd name="T2" fmla="*/ 0 w 436"/>
                  <a:gd name="T3" fmla="*/ 0 h 438"/>
                  <a:gd name="T4" fmla="*/ 0 w 436"/>
                  <a:gd name="T5" fmla="*/ 0 h 438"/>
                  <a:gd name="T6" fmla="*/ 0 w 436"/>
                  <a:gd name="T7" fmla="*/ 0 h 438"/>
                  <a:gd name="T8" fmla="*/ 0 w 436"/>
                  <a:gd name="T9" fmla="*/ 0 h 438"/>
                  <a:gd name="T10" fmla="*/ 0 w 436"/>
                  <a:gd name="T11" fmla="*/ 0 h 438"/>
                  <a:gd name="T12" fmla="*/ 0 w 436"/>
                  <a:gd name="T13" fmla="*/ 0 h 438"/>
                  <a:gd name="T14" fmla="*/ 0 w 436"/>
                  <a:gd name="T15" fmla="*/ 0 h 438"/>
                  <a:gd name="T16" fmla="*/ 0 w 436"/>
                  <a:gd name="T17" fmla="*/ 0 h 438"/>
                  <a:gd name="T18" fmla="*/ 0 w 436"/>
                  <a:gd name="T19" fmla="*/ 0 h 438"/>
                  <a:gd name="T20" fmla="*/ 0 w 436"/>
                  <a:gd name="T21" fmla="*/ 0 h 438"/>
                  <a:gd name="T22" fmla="*/ 0 w 436"/>
                  <a:gd name="T23" fmla="*/ 0 h 4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6" h="438">
                    <a:moveTo>
                      <a:pt x="11" y="422"/>
                    </a:moveTo>
                    <a:lnTo>
                      <a:pt x="15" y="435"/>
                    </a:lnTo>
                    <a:lnTo>
                      <a:pt x="436" y="13"/>
                    </a:lnTo>
                    <a:lnTo>
                      <a:pt x="424" y="0"/>
                    </a:lnTo>
                    <a:lnTo>
                      <a:pt x="3" y="423"/>
                    </a:lnTo>
                    <a:lnTo>
                      <a:pt x="7" y="436"/>
                    </a:lnTo>
                    <a:lnTo>
                      <a:pt x="3" y="423"/>
                    </a:lnTo>
                    <a:lnTo>
                      <a:pt x="0" y="429"/>
                    </a:lnTo>
                    <a:lnTo>
                      <a:pt x="4" y="434"/>
                    </a:lnTo>
                    <a:lnTo>
                      <a:pt x="9" y="438"/>
                    </a:lnTo>
                    <a:lnTo>
                      <a:pt x="15" y="435"/>
                    </a:lnTo>
                    <a:lnTo>
                      <a:pt x="11" y="42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1" name="Freeform 56"/>
              <p:cNvSpPr>
                <a:spLocks/>
              </p:cNvSpPr>
              <p:nvPr/>
            </p:nvSpPr>
            <p:spPr bwMode="auto">
              <a:xfrm>
                <a:off x="2458" y="2218"/>
                <a:ext cx="81" cy="24"/>
              </a:xfrm>
              <a:custGeom>
                <a:avLst/>
                <a:gdLst>
                  <a:gd name="T0" fmla="*/ 0 w 600"/>
                  <a:gd name="T1" fmla="*/ 0 h 182"/>
                  <a:gd name="T2" fmla="*/ 0 w 600"/>
                  <a:gd name="T3" fmla="*/ 0 h 182"/>
                  <a:gd name="T4" fmla="*/ 0 w 600"/>
                  <a:gd name="T5" fmla="*/ 0 h 182"/>
                  <a:gd name="T6" fmla="*/ 0 w 600"/>
                  <a:gd name="T7" fmla="*/ 0 h 182"/>
                  <a:gd name="T8" fmla="*/ 0 w 600"/>
                  <a:gd name="T9" fmla="*/ 0 h 182"/>
                  <a:gd name="T10" fmla="*/ 0 w 600"/>
                  <a:gd name="T11" fmla="*/ 0 h 182"/>
                  <a:gd name="T12" fmla="*/ 0 w 600"/>
                  <a:gd name="T13" fmla="*/ 0 h 182"/>
                  <a:gd name="T14" fmla="*/ 0 w 600"/>
                  <a:gd name="T15" fmla="*/ 0 h 182"/>
                  <a:gd name="T16" fmla="*/ 0 w 600"/>
                  <a:gd name="T17" fmla="*/ 0 h 182"/>
                  <a:gd name="T18" fmla="*/ 0 w 600"/>
                  <a:gd name="T19" fmla="*/ 0 h 182"/>
                  <a:gd name="T20" fmla="*/ 0 w 600"/>
                  <a:gd name="T21" fmla="*/ 0 h 182"/>
                  <a:gd name="T22" fmla="*/ 0 w 600"/>
                  <a:gd name="T23" fmla="*/ 0 h 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0" h="182">
                    <a:moveTo>
                      <a:pt x="585" y="177"/>
                    </a:moveTo>
                    <a:lnTo>
                      <a:pt x="595" y="167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590" y="182"/>
                    </a:lnTo>
                    <a:lnTo>
                      <a:pt x="600" y="172"/>
                    </a:lnTo>
                    <a:lnTo>
                      <a:pt x="590" y="182"/>
                    </a:lnTo>
                    <a:lnTo>
                      <a:pt x="596" y="181"/>
                    </a:lnTo>
                    <a:lnTo>
                      <a:pt x="600" y="176"/>
                    </a:lnTo>
                    <a:lnTo>
                      <a:pt x="600" y="171"/>
                    </a:lnTo>
                    <a:lnTo>
                      <a:pt x="595" y="167"/>
                    </a:lnTo>
                    <a:lnTo>
                      <a:pt x="585" y="17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2" name="Freeform 57"/>
              <p:cNvSpPr>
                <a:spLocks/>
              </p:cNvSpPr>
              <p:nvPr/>
            </p:nvSpPr>
            <p:spPr bwMode="auto">
              <a:xfrm>
                <a:off x="2514" y="2161"/>
                <a:ext cx="25" cy="80"/>
              </a:xfrm>
              <a:custGeom>
                <a:avLst/>
                <a:gdLst>
                  <a:gd name="T0" fmla="*/ 0 w 184"/>
                  <a:gd name="T1" fmla="*/ 0 h 600"/>
                  <a:gd name="T2" fmla="*/ 0 w 184"/>
                  <a:gd name="T3" fmla="*/ 0 h 600"/>
                  <a:gd name="T4" fmla="*/ 0 w 184"/>
                  <a:gd name="T5" fmla="*/ 0 h 600"/>
                  <a:gd name="T6" fmla="*/ 0 w 184"/>
                  <a:gd name="T7" fmla="*/ 0 h 600"/>
                  <a:gd name="T8" fmla="*/ 0 w 184"/>
                  <a:gd name="T9" fmla="*/ 0 h 600"/>
                  <a:gd name="T10" fmla="*/ 0 w 184"/>
                  <a:gd name="T11" fmla="*/ 0 h 600"/>
                  <a:gd name="T12" fmla="*/ 0 w 184"/>
                  <a:gd name="T13" fmla="*/ 0 h 600"/>
                  <a:gd name="T14" fmla="*/ 0 w 184"/>
                  <a:gd name="T15" fmla="*/ 0 h 600"/>
                  <a:gd name="T16" fmla="*/ 0 w 184"/>
                  <a:gd name="T17" fmla="*/ 0 h 600"/>
                  <a:gd name="T18" fmla="*/ 0 w 184"/>
                  <a:gd name="T19" fmla="*/ 0 h 600"/>
                  <a:gd name="T20" fmla="*/ 0 w 184"/>
                  <a:gd name="T21" fmla="*/ 0 h 600"/>
                  <a:gd name="T22" fmla="*/ 0 w 184"/>
                  <a:gd name="T23" fmla="*/ 0 h 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4" h="600">
                    <a:moveTo>
                      <a:pt x="13" y="14"/>
                    </a:moveTo>
                    <a:lnTo>
                      <a:pt x="0" y="10"/>
                    </a:lnTo>
                    <a:lnTo>
                      <a:pt x="169" y="600"/>
                    </a:lnTo>
                    <a:lnTo>
                      <a:pt x="184" y="595"/>
                    </a:lnTo>
                    <a:lnTo>
                      <a:pt x="15" y="5"/>
                    </a:lnTo>
                    <a:lnTo>
                      <a:pt x="1" y="1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3" name="Freeform 58"/>
              <p:cNvSpPr>
                <a:spLocks/>
              </p:cNvSpPr>
              <p:nvPr/>
            </p:nvSpPr>
            <p:spPr bwMode="auto">
              <a:xfrm>
                <a:off x="2478" y="2167"/>
                <a:ext cx="3" cy="81"/>
              </a:xfrm>
              <a:custGeom>
                <a:avLst/>
                <a:gdLst>
                  <a:gd name="T0" fmla="*/ 0 w 17"/>
                  <a:gd name="T1" fmla="*/ 0 h 605"/>
                  <a:gd name="T2" fmla="*/ 0 w 17"/>
                  <a:gd name="T3" fmla="*/ 0 h 605"/>
                  <a:gd name="T4" fmla="*/ 0 w 17"/>
                  <a:gd name="T5" fmla="*/ 0 h 605"/>
                  <a:gd name="T6" fmla="*/ 0 w 17"/>
                  <a:gd name="T7" fmla="*/ 0 h 605"/>
                  <a:gd name="T8" fmla="*/ 0 w 17"/>
                  <a:gd name="T9" fmla="*/ 0 h 605"/>
                  <a:gd name="T10" fmla="*/ 0 w 17"/>
                  <a:gd name="T11" fmla="*/ 0 h 605"/>
                  <a:gd name="T12" fmla="*/ 0 w 17"/>
                  <a:gd name="T13" fmla="*/ 0 h 605"/>
                  <a:gd name="T14" fmla="*/ 0 w 17"/>
                  <a:gd name="T15" fmla="*/ 0 h 605"/>
                  <a:gd name="T16" fmla="*/ 0 w 17"/>
                  <a:gd name="T17" fmla="*/ 0 h 605"/>
                  <a:gd name="T18" fmla="*/ 0 w 17"/>
                  <a:gd name="T19" fmla="*/ 0 h 605"/>
                  <a:gd name="T20" fmla="*/ 0 w 17"/>
                  <a:gd name="T21" fmla="*/ 0 h 605"/>
                  <a:gd name="T22" fmla="*/ 0 w 17"/>
                  <a:gd name="T23" fmla="*/ 0 h 6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05">
                    <a:moveTo>
                      <a:pt x="5" y="589"/>
                    </a:moveTo>
                    <a:lnTo>
                      <a:pt x="17" y="5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96"/>
                    </a:lnTo>
                    <a:lnTo>
                      <a:pt x="13" y="603"/>
                    </a:lnTo>
                    <a:lnTo>
                      <a:pt x="0" y="596"/>
                    </a:lnTo>
                    <a:lnTo>
                      <a:pt x="3" y="602"/>
                    </a:lnTo>
                    <a:lnTo>
                      <a:pt x="9" y="605"/>
                    </a:lnTo>
                    <a:lnTo>
                      <a:pt x="15" y="602"/>
                    </a:lnTo>
                    <a:lnTo>
                      <a:pt x="17" y="596"/>
                    </a:lnTo>
                    <a:lnTo>
                      <a:pt x="5" y="58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4" name="Freeform 59"/>
              <p:cNvSpPr>
                <a:spLocks/>
              </p:cNvSpPr>
              <p:nvPr/>
            </p:nvSpPr>
            <p:spPr bwMode="auto">
              <a:xfrm>
                <a:off x="2479" y="2206"/>
                <a:ext cx="74" cy="42"/>
              </a:xfrm>
              <a:custGeom>
                <a:avLst/>
                <a:gdLst>
                  <a:gd name="T0" fmla="*/ 0 w 549"/>
                  <a:gd name="T1" fmla="*/ 0 h 313"/>
                  <a:gd name="T2" fmla="*/ 0 w 549"/>
                  <a:gd name="T3" fmla="*/ 0 h 313"/>
                  <a:gd name="T4" fmla="*/ 0 w 549"/>
                  <a:gd name="T5" fmla="*/ 0 h 313"/>
                  <a:gd name="T6" fmla="*/ 0 w 549"/>
                  <a:gd name="T7" fmla="*/ 0 h 313"/>
                  <a:gd name="T8" fmla="*/ 0 w 549"/>
                  <a:gd name="T9" fmla="*/ 0 h 313"/>
                  <a:gd name="T10" fmla="*/ 0 w 549"/>
                  <a:gd name="T11" fmla="*/ 0 h 313"/>
                  <a:gd name="T12" fmla="*/ 0 w 549"/>
                  <a:gd name="T13" fmla="*/ 0 h 313"/>
                  <a:gd name="T14" fmla="*/ 0 w 549"/>
                  <a:gd name="T15" fmla="*/ 0 h 313"/>
                  <a:gd name="T16" fmla="*/ 0 w 549"/>
                  <a:gd name="T17" fmla="*/ 0 h 313"/>
                  <a:gd name="T18" fmla="*/ 0 w 549"/>
                  <a:gd name="T19" fmla="*/ 0 h 313"/>
                  <a:gd name="T20" fmla="*/ 0 w 549"/>
                  <a:gd name="T21" fmla="*/ 0 h 313"/>
                  <a:gd name="T22" fmla="*/ 0 w 549"/>
                  <a:gd name="T23" fmla="*/ 0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3">
                    <a:moveTo>
                      <a:pt x="537" y="15"/>
                    </a:moveTo>
                    <a:lnTo>
                      <a:pt x="537" y="0"/>
                    </a:lnTo>
                    <a:lnTo>
                      <a:pt x="0" y="299"/>
                    </a:lnTo>
                    <a:lnTo>
                      <a:pt x="8" y="313"/>
                    </a:lnTo>
                    <a:lnTo>
                      <a:pt x="544" y="15"/>
                    </a:lnTo>
                    <a:lnTo>
                      <a:pt x="544" y="0"/>
                    </a:lnTo>
                    <a:lnTo>
                      <a:pt x="544" y="15"/>
                    </a:lnTo>
                    <a:lnTo>
                      <a:pt x="549" y="10"/>
                    </a:lnTo>
                    <a:lnTo>
                      <a:pt x="548" y="4"/>
                    </a:lnTo>
                    <a:lnTo>
                      <a:pt x="543" y="0"/>
                    </a:lnTo>
                    <a:lnTo>
                      <a:pt x="537" y="0"/>
                    </a:lnTo>
                    <a:lnTo>
                      <a:pt x="537" y="1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5" name="Freeform 60"/>
              <p:cNvSpPr>
                <a:spLocks/>
              </p:cNvSpPr>
              <p:nvPr/>
            </p:nvSpPr>
            <p:spPr bwMode="auto">
              <a:xfrm>
                <a:off x="2478" y="2167"/>
                <a:ext cx="74" cy="41"/>
              </a:xfrm>
              <a:custGeom>
                <a:avLst/>
                <a:gdLst>
                  <a:gd name="T0" fmla="*/ 0 w 549"/>
                  <a:gd name="T1" fmla="*/ 0 h 312"/>
                  <a:gd name="T2" fmla="*/ 0 w 549"/>
                  <a:gd name="T3" fmla="*/ 0 h 312"/>
                  <a:gd name="T4" fmla="*/ 0 w 549"/>
                  <a:gd name="T5" fmla="*/ 0 h 312"/>
                  <a:gd name="T6" fmla="*/ 0 w 549"/>
                  <a:gd name="T7" fmla="*/ 0 h 312"/>
                  <a:gd name="T8" fmla="*/ 0 w 549"/>
                  <a:gd name="T9" fmla="*/ 0 h 312"/>
                  <a:gd name="T10" fmla="*/ 0 w 549"/>
                  <a:gd name="T11" fmla="*/ 0 h 312"/>
                  <a:gd name="T12" fmla="*/ 0 w 549"/>
                  <a:gd name="T13" fmla="*/ 0 h 312"/>
                  <a:gd name="T14" fmla="*/ 0 w 549"/>
                  <a:gd name="T15" fmla="*/ 0 h 312"/>
                  <a:gd name="T16" fmla="*/ 0 w 549"/>
                  <a:gd name="T17" fmla="*/ 0 h 312"/>
                  <a:gd name="T18" fmla="*/ 0 w 549"/>
                  <a:gd name="T19" fmla="*/ 0 h 312"/>
                  <a:gd name="T20" fmla="*/ 0 w 549"/>
                  <a:gd name="T21" fmla="*/ 0 h 312"/>
                  <a:gd name="T22" fmla="*/ 0 w 549"/>
                  <a:gd name="T23" fmla="*/ 0 h 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2">
                    <a:moveTo>
                      <a:pt x="17" y="7"/>
                    </a:moveTo>
                    <a:lnTo>
                      <a:pt x="5" y="14"/>
                    </a:lnTo>
                    <a:lnTo>
                      <a:pt x="542" y="312"/>
                    </a:lnTo>
                    <a:lnTo>
                      <a:pt x="549" y="297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6" name="Freeform 61"/>
              <p:cNvSpPr>
                <a:spLocks/>
              </p:cNvSpPr>
              <p:nvPr/>
            </p:nvSpPr>
            <p:spPr bwMode="auto">
              <a:xfrm>
                <a:off x="2458" y="2195"/>
                <a:ext cx="59" cy="59"/>
              </a:xfrm>
              <a:custGeom>
                <a:avLst/>
                <a:gdLst>
                  <a:gd name="T0" fmla="*/ 0 w 436"/>
                  <a:gd name="T1" fmla="*/ 0 h 436"/>
                  <a:gd name="T2" fmla="*/ 0 w 436"/>
                  <a:gd name="T3" fmla="*/ 0 h 436"/>
                  <a:gd name="T4" fmla="*/ 0 w 436"/>
                  <a:gd name="T5" fmla="*/ 0 h 436"/>
                  <a:gd name="T6" fmla="*/ 0 w 436"/>
                  <a:gd name="T7" fmla="*/ 0 h 436"/>
                  <a:gd name="T8" fmla="*/ 0 w 436"/>
                  <a:gd name="T9" fmla="*/ 0 h 436"/>
                  <a:gd name="T10" fmla="*/ 0 w 436"/>
                  <a:gd name="T11" fmla="*/ 0 h 436"/>
                  <a:gd name="T12" fmla="*/ 0 w 436"/>
                  <a:gd name="T13" fmla="*/ 0 h 436"/>
                  <a:gd name="T14" fmla="*/ 0 w 436"/>
                  <a:gd name="T15" fmla="*/ 0 h 436"/>
                  <a:gd name="T16" fmla="*/ 0 w 436"/>
                  <a:gd name="T17" fmla="*/ 0 h 436"/>
                  <a:gd name="T18" fmla="*/ 0 w 436"/>
                  <a:gd name="T19" fmla="*/ 0 h 436"/>
                  <a:gd name="T20" fmla="*/ 0 w 436"/>
                  <a:gd name="T21" fmla="*/ 0 h 436"/>
                  <a:gd name="T22" fmla="*/ 0 w 436"/>
                  <a:gd name="T23" fmla="*/ 0 h 4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6" h="436">
                    <a:moveTo>
                      <a:pt x="420" y="425"/>
                    </a:moveTo>
                    <a:lnTo>
                      <a:pt x="434" y="421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22" y="434"/>
                    </a:lnTo>
                    <a:lnTo>
                      <a:pt x="435" y="430"/>
                    </a:lnTo>
                    <a:lnTo>
                      <a:pt x="422" y="434"/>
                    </a:lnTo>
                    <a:lnTo>
                      <a:pt x="428" y="436"/>
                    </a:lnTo>
                    <a:lnTo>
                      <a:pt x="434" y="432"/>
                    </a:lnTo>
                    <a:lnTo>
                      <a:pt x="436" y="427"/>
                    </a:lnTo>
                    <a:lnTo>
                      <a:pt x="434" y="421"/>
                    </a:lnTo>
                    <a:lnTo>
                      <a:pt x="420" y="4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7" name="Freeform 62"/>
              <p:cNvSpPr>
                <a:spLocks/>
              </p:cNvSpPr>
              <p:nvPr/>
            </p:nvSpPr>
            <p:spPr bwMode="auto">
              <a:xfrm>
                <a:off x="2515" y="2173"/>
                <a:ext cx="24" cy="80"/>
              </a:xfrm>
              <a:custGeom>
                <a:avLst/>
                <a:gdLst>
                  <a:gd name="T0" fmla="*/ 0 w 183"/>
                  <a:gd name="T1" fmla="*/ 0 h 600"/>
                  <a:gd name="T2" fmla="*/ 0 w 183"/>
                  <a:gd name="T3" fmla="*/ 0 h 600"/>
                  <a:gd name="T4" fmla="*/ 0 w 183"/>
                  <a:gd name="T5" fmla="*/ 0 h 600"/>
                  <a:gd name="T6" fmla="*/ 0 w 183"/>
                  <a:gd name="T7" fmla="*/ 0 h 600"/>
                  <a:gd name="T8" fmla="*/ 0 w 183"/>
                  <a:gd name="T9" fmla="*/ 0 h 600"/>
                  <a:gd name="T10" fmla="*/ 0 w 183"/>
                  <a:gd name="T11" fmla="*/ 0 h 600"/>
                  <a:gd name="T12" fmla="*/ 0 w 183"/>
                  <a:gd name="T13" fmla="*/ 0 h 600"/>
                  <a:gd name="T14" fmla="*/ 0 w 183"/>
                  <a:gd name="T15" fmla="*/ 0 h 600"/>
                  <a:gd name="T16" fmla="*/ 0 w 183"/>
                  <a:gd name="T17" fmla="*/ 0 h 600"/>
                  <a:gd name="T18" fmla="*/ 0 w 183"/>
                  <a:gd name="T19" fmla="*/ 0 h 600"/>
                  <a:gd name="T20" fmla="*/ 0 w 183"/>
                  <a:gd name="T21" fmla="*/ 0 h 600"/>
                  <a:gd name="T22" fmla="*/ 0 w 183"/>
                  <a:gd name="T23" fmla="*/ 0 h 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3" h="600">
                    <a:moveTo>
                      <a:pt x="178" y="15"/>
                    </a:moveTo>
                    <a:lnTo>
                      <a:pt x="168" y="5"/>
                    </a:lnTo>
                    <a:lnTo>
                      <a:pt x="0" y="595"/>
                    </a:lnTo>
                    <a:lnTo>
                      <a:pt x="15" y="600"/>
                    </a:lnTo>
                    <a:lnTo>
                      <a:pt x="183" y="10"/>
                    </a:lnTo>
                    <a:lnTo>
                      <a:pt x="173" y="0"/>
                    </a:lnTo>
                    <a:lnTo>
                      <a:pt x="183" y="10"/>
                    </a:lnTo>
                    <a:lnTo>
                      <a:pt x="181" y="4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8" y="5"/>
                    </a:lnTo>
                    <a:lnTo>
                      <a:pt x="178" y="1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8" name="Freeform 63"/>
              <p:cNvSpPr>
                <a:spLocks/>
              </p:cNvSpPr>
              <p:nvPr/>
            </p:nvSpPr>
            <p:spPr bwMode="auto">
              <a:xfrm>
                <a:off x="2458" y="2173"/>
                <a:ext cx="80" cy="24"/>
              </a:xfrm>
              <a:custGeom>
                <a:avLst/>
                <a:gdLst>
                  <a:gd name="T0" fmla="*/ 0 w 599"/>
                  <a:gd name="T1" fmla="*/ 0 h 183"/>
                  <a:gd name="T2" fmla="*/ 0 w 599"/>
                  <a:gd name="T3" fmla="*/ 0 h 183"/>
                  <a:gd name="T4" fmla="*/ 0 w 599"/>
                  <a:gd name="T5" fmla="*/ 0 h 183"/>
                  <a:gd name="T6" fmla="*/ 0 w 599"/>
                  <a:gd name="T7" fmla="*/ 0 h 183"/>
                  <a:gd name="T8" fmla="*/ 0 w 599"/>
                  <a:gd name="T9" fmla="*/ 0 h 183"/>
                  <a:gd name="T10" fmla="*/ 0 w 599"/>
                  <a:gd name="T11" fmla="*/ 0 h 183"/>
                  <a:gd name="T12" fmla="*/ 0 w 599"/>
                  <a:gd name="T13" fmla="*/ 0 h 183"/>
                  <a:gd name="T14" fmla="*/ 0 w 599"/>
                  <a:gd name="T15" fmla="*/ 0 h 183"/>
                  <a:gd name="T16" fmla="*/ 0 w 599"/>
                  <a:gd name="T17" fmla="*/ 0 h 183"/>
                  <a:gd name="T18" fmla="*/ 0 w 599"/>
                  <a:gd name="T19" fmla="*/ 0 h 183"/>
                  <a:gd name="T20" fmla="*/ 0 w 599"/>
                  <a:gd name="T21" fmla="*/ 0 h 183"/>
                  <a:gd name="T22" fmla="*/ 0 w 599"/>
                  <a:gd name="T23" fmla="*/ 0 h 1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9" h="183">
                    <a:moveTo>
                      <a:pt x="13" y="170"/>
                    </a:moveTo>
                    <a:lnTo>
                      <a:pt x="10" y="183"/>
                    </a:lnTo>
                    <a:lnTo>
                      <a:pt x="599" y="15"/>
                    </a:lnTo>
                    <a:lnTo>
                      <a:pt x="594" y="0"/>
                    </a:lnTo>
                    <a:lnTo>
                      <a:pt x="5" y="169"/>
                    </a:lnTo>
                    <a:lnTo>
                      <a:pt x="1" y="182"/>
                    </a:lnTo>
                    <a:lnTo>
                      <a:pt x="5" y="169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2"/>
                    </a:lnTo>
                    <a:lnTo>
                      <a:pt x="10" y="183"/>
                    </a:lnTo>
                    <a:lnTo>
                      <a:pt x="13" y="17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9" name="Freeform 64"/>
              <p:cNvSpPr>
                <a:spLocks/>
              </p:cNvSpPr>
              <p:nvPr/>
            </p:nvSpPr>
            <p:spPr bwMode="auto">
              <a:xfrm>
                <a:off x="2464" y="2230"/>
                <a:ext cx="81" cy="3"/>
              </a:xfrm>
              <a:custGeom>
                <a:avLst/>
                <a:gdLst>
                  <a:gd name="T0" fmla="*/ 0 w 605"/>
                  <a:gd name="T1" fmla="*/ 0 h 18"/>
                  <a:gd name="T2" fmla="*/ 0 w 605"/>
                  <a:gd name="T3" fmla="*/ 0 h 18"/>
                  <a:gd name="T4" fmla="*/ 0 w 605"/>
                  <a:gd name="T5" fmla="*/ 0 h 18"/>
                  <a:gd name="T6" fmla="*/ 0 w 605"/>
                  <a:gd name="T7" fmla="*/ 0 h 18"/>
                  <a:gd name="T8" fmla="*/ 0 w 605"/>
                  <a:gd name="T9" fmla="*/ 0 h 18"/>
                  <a:gd name="T10" fmla="*/ 0 w 605"/>
                  <a:gd name="T11" fmla="*/ 0 h 18"/>
                  <a:gd name="T12" fmla="*/ 0 w 605"/>
                  <a:gd name="T13" fmla="*/ 0 h 18"/>
                  <a:gd name="T14" fmla="*/ 0 w 605"/>
                  <a:gd name="T15" fmla="*/ 0 h 18"/>
                  <a:gd name="T16" fmla="*/ 0 w 605"/>
                  <a:gd name="T17" fmla="*/ 0 h 18"/>
                  <a:gd name="T18" fmla="*/ 0 w 605"/>
                  <a:gd name="T19" fmla="*/ 0 h 18"/>
                  <a:gd name="T20" fmla="*/ 0 w 605"/>
                  <a:gd name="T21" fmla="*/ 0 h 18"/>
                  <a:gd name="T22" fmla="*/ 0 w 605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5" h="18">
                    <a:moveTo>
                      <a:pt x="590" y="12"/>
                    </a:moveTo>
                    <a:lnTo>
                      <a:pt x="597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597" y="17"/>
                    </a:lnTo>
                    <a:lnTo>
                      <a:pt x="604" y="5"/>
                    </a:lnTo>
                    <a:lnTo>
                      <a:pt x="597" y="17"/>
                    </a:lnTo>
                    <a:lnTo>
                      <a:pt x="603" y="14"/>
                    </a:lnTo>
                    <a:lnTo>
                      <a:pt x="605" y="8"/>
                    </a:lnTo>
                    <a:lnTo>
                      <a:pt x="603" y="2"/>
                    </a:lnTo>
                    <a:lnTo>
                      <a:pt x="597" y="0"/>
                    </a:lnTo>
                    <a:lnTo>
                      <a:pt x="590" y="1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0" name="Freeform 65"/>
              <p:cNvSpPr>
                <a:spLocks/>
              </p:cNvSpPr>
              <p:nvPr/>
            </p:nvSpPr>
            <p:spPr bwMode="auto">
              <a:xfrm>
                <a:off x="2503" y="2159"/>
                <a:ext cx="42" cy="73"/>
              </a:xfrm>
              <a:custGeom>
                <a:avLst/>
                <a:gdLst>
                  <a:gd name="T0" fmla="*/ 0 w 313"/>
                  <a:gd name="T1" fmla="*/ 0 h 548"/>
                  <a:gd name="T2" fmla="*/ 0 w 313"/>
                  <a:gd name="T3" fmla="*/ 0 h 548"/>
                  <a:gd name="T4" fmla="*/ 0 w 313"/>
                  <a:gd name="T5" fmla="*/ 0 h 548"/>
                  <a:gd name="T6" fmla="*/ 0 w 313"/>
                  <a:gd name="T7" fmla="*/ 0 h 548"/>
                  <a:gd name="T8" fmla="*/ 0 w 313"/>
                  <a:gd name="T9" fmla="*/ 0 h 548"/>
                  <a:gd name="T10" fmla="*/ 0 w 313"/>
                  <a:gd name="T11" fmla="*/ 0 h 548"/>
                  <a:gd name="T12" fmla="*/ 0 w 313"/>
                  <a:gd name="T13" fmla="*/ 0 h 548"/>
                  <a:gd name="T14" fmla="*/ 0 w 313"/>
                  <a:gd name="T15" fmla="*/ 0 h 548"/>
                  <a:gd name="T16" fmla="*/ 0 w 313"/>
                  <a:gd name="T17" fmla="*/ 0 h 548"/>
                  <a:gd name="T18" fmla="*/ 0 w 313"/>
                  <a:gd name="T19" fmla="*/ 0 h 548"/>
                  <a:gd name="T20" fmla="*/ 0 w 313"/>
                  <a:gd name="T21" fmla="*/ 0 h 548"/>
                  <a:gd name="T22" fmla="*/ 0 w 313"/>
                  <a:gd name="T23" fmla="*/ 0 h 5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3" h="548">
                    <a:moveTo>
                      <a:pt x="14" y="13"/>
                    </a:moveTo>
                    <a:lnTo>
                      <a:pt x="0" y="13"/>
                    </a:lnTo>
                    <a:lnTo>
                      <a:pt x="299" y="548"/>
                    </a:lnTo>
                    <a:lnTo>
                      <a:pt x="313" y="541"/>
                    </a:lnTo>
                    <a:lnTo>
                      <a:pt x="14" y="5"/>
                    </a:lnTo>
                    <a:lnTo>
                      <a:pt x="0" y="5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1" name="Freeform 66"/>
              <p:cNvSpPr>
                <a:spLocks/>
              </p:cNvSpPr>
              <p:nvPr/>
            </p:nvSpPr>
            <p:spPr bwMode="auto">
              <a:xfrm>
                <a:off x="2464" y="2159"/>
                <a:ext cx="41" cy="74"/>
              </a:xfrm>
              <a:custGeom>
                <a:avLst/>
                <a:gdLst>
                  <a:gd name="T0" fmla="*/ 0 w 312"/>
                  <a:gd name="T1" fmla="*/ 0 h 549"/>
                  <a:gd name="T2" fmla="*/ 0 w 312"/>
                  <a:gd name="T3" fmla="*/ 0 h 549"/>
                  <a:gd name="T4" fmla="*/ 0 w 312"/>
                  <a:gd name="T5" fmla="*/ 0 h 549"/>
                  <a:gd name="T6" fmla="*/ 0 w 312"/>
                  <a:gd name="T7" fmla="*/ 0 h 549"/>
                  <a:gd name="T8" fmla="*/ 0 w 312"/>
                  <a:gd name="T9" fmla="*/ 0 h 549"/>
                  <a:gd name="T10" fmla="*/ 0 w 312"/>
                  <a:gd name="T11" fmla="*/ 0 h 549"/>
                  <a:gd name="T12" fmla="*/ 0 w 312"/>
                  <a:gd name="T13" fmla="*/ 0 h 549"/>
                  <a:gd name="T14" fmla="*/ 0 w 312"/>
                  <a:gd name="T15" fmla="*/ 0 h 549"/>
                  <a:gd name="T16" fmla="*/ 0 w 312"/>
                  <a:gd name="T17" fmla="*/ 0 h 549"/>
                  <a:gd name="T18" fmla="*/ 0 w 312"/>
                  <a:gd name="T19" fmla="*/ 0 h 549"/>
                  <a:gd name="T20" fmla="*/ 0 w 312"/>
                  <a:gd name="T21" fmla="*/ 0 h 549"/>
                  <a:gd name="T22" fmla="*/ 0 w 312"/>
                  <a:gd name="T23" fmla="*/ 0 h 5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2" h="549">
                    <a:moveTo>
                      <a:pt x="7" y="532"/>
                    </a:moveTo>
                    <a:lnTo>
                      <a:pt x="15" y="544"/>
                    </a:lnTo>
                    <a:lnTo>
                      <a:pt x="312" y="8"/>
                    </a:lnTo>
                    <a:lnTo>
                      <a:pt x="298" y="0"/>
                    </a:lnTo>
                    <a:lnTo>
                      <a:pt x="0" y="537"/>
                    </a:lnTo>
                    <a:lnTo>
                      <a:pt x="7" y="549"/>
                    </a:lnTo>
                    <a:lnTo>
                      <a:pt x="0" y="537"/>
                    </a:lnTo>
                    <a:lnTo>
                      <a:pt x="0" y="543"/>
                    </a:lnTo>
                    <a:lnTo>
                      <a:pt x="4" y="548"/>
                    </a:lnTo>
                    <a:lnTo>
                      <a:pt x="10" y="549"/>
                    </a:lnTo>
                    <a:lnTo>
                      <a:pt x="15" y="544"/>
                    </a:lnTo>
                    <a:lnTo>
                      <a:pt x="7" y="53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2" name="Freeform 67"/>
              <p:cNvSpPr>
                <a:spLocks/>
              </p:cNvSpPr>
              <p:nvPr/>
            </p:nvSpPr>
            <p:spPr bwMode="auto">
              <a:xfrm>
                <a:off x="2473" y="2176"/>
                <a:ext cx="62" cy="62"/>
              </a:xfrm>
              <a:custGeom>
                <a:avLst/>
                <a:gdLst>
                  <a:gd name="T0" fmla="*/ 0 w 464"/>
                  <a:gd name="T1" fmla="*/ 0 h 464"/>
                  <a:gd name="T2" fmla="*/ 0 w 464"/>
                  <a:gd name="T3" fmla="*/ 0 h 464"/>
                  <a:gd name="T4" fmla="*/ 0 w 464"/>
                  <a:gd name="T5" fmla="*/ 0 h 464"/>
                  <a:gd name="T6" fmla="*/ 0 w 464"/>
                  <a:gd name="T7" fmla="*/ 0 h 464"/>
                  <a:gd name="T8" fmla="*/ 0 w 464"/>
                  <a:gd name="T9" fmla="*/ 0 h 464"/>
                  <a:gd name="T10" fmla="*/ 0 w 464"/>
                  <a:gd name="T11" fmla="*/ 0 h 464"/>
                  <a:gd name="T12" fmla="*/ 0 w 464"/>
                  <a:gd name="T13" fmla="*/ 0 h 464"/>
                  <a:gd name="T14" fmla="*/ 0 w 464"/>
                  <a:gd name="T15" fmla="*/ 0 h 464"/>
                  <a:gd name="T16" fmla="*/ 0 w 464"/>
                  <a:gd name="T17" fmla="*/ 0 h 464"/>
                  <a:gd name="T18" fmla="*/ 0 w 464"/>
                  <a:gd name="T19" fmla="*/ 0 h 464"/>
                  <a:gd name="T20" fmla="*/ 0 w 464"/>
                  <a:gd name="T21" fmla="*/ 0 h 464"/>
                  <a:gd name="T22" fmla="*/ 0 w 464"/>
                  <a:gd name="T23" fmla="*/ 0 h 464"/>
                  <a:gd name="T24" fmla="*/ 0 w 464"/>
                  <a:gd name="T25" fmla="*/ 0 h 464"/>
                  <a:gd name="T26" fmla="*/ 0 w 464"/>
                  <a:gd name="T27" fmla="*/ 0 h 464"/>
                  <a:gd name="T28" fmla="*/ 0 w 464"/>
                  <a:gd name="T29" fmla="*/ 0 h 464"/>
                  <a:gd name="T30" fmla="*/ 0 w 464"/>
                  <a:gd name="T31" fmla="*/ 0 h 464"/>
                  <a:gd name="T32" fmla="*/ 0 w 464"/>
                  <a:gd name="T33" fmla="*/ 0 h 464"/>
                  <a:gd name="T34" fmla="*/ 0 w 464"/>
                  <a:gd name="T35" fmla="*/ 0 h 464"/>
                  <a:gd name="T36" fmla="*/ 0 w 464"/>
                  <a:gd name="T37" fmla="*/ 0 h 464"/>
                  <a:gd name="T38" fmla="*/ 0 w 464"/>
                  <a:gd name="T39" fmla="*/ 0 h 464"/>
                  <a:gd name="T40" fmla="*/ 0 w 464"/>
                  <a:gd name="T41" fmla="*/ 0 h 464"/>
                  <a:gd name="T42" fmla="*/ 0 w 464"/>
                  <a:gd name="T43" fmla="*/ 0 h 464"/>
                  <a:gd name="T44" fmla="*/ 0 w 464"/>
                  <a:gd name="T45" fmla="*/ 0 h 464"/>
                  <a:gd name="T46" fmla="*/ 0 w 464"/>
                  <a:gd name="T47" fmla="*/ 0 h 464"/>
                  <a:gd name="T48" fmla="*/ 0 w 464"/>
                  <a:gd name="T49" fmla="*/ 0 h 464"/>
                  <a:gd name="T50" fmla="*/ 0 w 464"/>
                  <a:gd name="T51" fmla="*/ 0 h 464"/>
                  <a:gd name="T52" fmla="*/ 0 w 464"/>
                  <a:gd name="T53" fmla="*/ 0 h 464"/>
                  <a:gd name="T54" fmla="*/ 0 w 464"/>
                  <a:gd name="T55" fmla="*/ 0 h 464"/>
                  <a:gd name="T56" fmla="*/ 0 w 464"/>
                  <a:gd name="T57" fmla="*/ 0 h 464"/>
                  <a:gd name="T58" fmla="*/ 0 w 464"/>
                  <a:gd name="T59" fmla="*/ 0 h 464"/>
                  <a:gd name="T60" fmla="*/ 0 w 464"/>
                  <a:gd name="T61" fmla="*/ 0 h 464"/>
                  <a:gd name="T62" fmla="*/ 0 w 464"/>
                  <a:gd name="T63" fmla="*/ 0 h 4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4" h="464">
                    <a:moveTo>
                      <a:pt x="232" y="0"/>
                    </a:moveTo>
                    <a:lnTo>
                      <a:pt x="256" y="2"/>
                    </a:lnTo>
                    <a:lnTo>
                      <a:pt x="279" y="5"/>
                    </a:lnTo>
                    <a:lnTo>
                      <a:pt x="301" y="11"/>
                    </a:lnTo>
                    <a:lnTo>
                      <a:pt x="323" y="19"/>
                    </a:lnTo>
                    <a:lnTo>
                      <a:pt x="342" y="28"/>
                    </a:lnTo>
                    <a:lnTo>
                      <a:pt x="362" y="40"/>
                    </a:lnTo>
                    <a:lnTo>
                      <a:pt x="380" y="54"/>
                    </a:lnTo>
                    <a:lnTo>
                      <a:pt x="396" y="68"/>
                    </a:lnTo>
                    <a:lnTo>
                      <a:pt x="412" y="85"/>
                    </a:lnTo>
                    <a:lnTo>
                      <a:pt x="425" y="102"/>
                    </a:lnTo>
                    <a:lnTo>
                      <a:pt x="436" y="122"/>
                    </a:lnTo>
                    <a:lnTo>
                      <a:pt x="446" y="142"/>
                    </a:lnTo>
                    <a:lnTo>
                      <a:pt x="453" y="163"/>
                    </a:lnTo>
                    <a:lnTo>
                      <a:pt x="459" y="186"/>
                    </a:lnTo>
                    <a:lnTo>
                      <a:pt x="463" y="209"/>
                    </a:lnTo>
                    <a:lnTo>
                      <a:pt x="464" y="232"/>
                    </a:lnTo>
                    <a:lnTo>
                      <a:pt x="463" y="257"/>
                    </a:lnTo>
                    <a:lnTo>
                      <a:pt x="459" y="280"/>
                    </a:lnTo>
                    <a:lnTo>
                      <a:pt x="453" y="301"/>
                    </a:lnTo>
                    <a:lnTo>
                      <a:pt x="446" y="323"/>
                    </a:lnTo>
                    <a:lnTo>
                      <a:pt x="436" y="343"/>
                    </a:lnTo>
                    <a:lnTo>
                      <a:pt x="425" y="362"/>
                    </a:lnTo>
                    <a:lnTo>
                      <a:pt x="412" y="380"/>
                    </a:lnTo>
                    <a:lnTo>
                      <a:pt x="396" y="396"/>
                    </a:lnTo>
                    <a:lnTo>
                      <a:pt x="380" y="412"/>
                    </a:lnTo>
                    <a:lnTo>
                      <a:pt x="362" y="425"/>
                    </a:lnTo>
                    <a:lnTo>
                      <a:pt x="342" y="436"/>
                    </a:lnTo>
                    <a:lnTo>
                      <a:pt x="323" y="446"/>
                    </a:lnTo>
                    <a:lnTo>
                      <a:pt x="301" y="453"/>
                    </a:lnTo>
                    <a:lnTo>
                      <a:pt x="279" y="459"/>
                    </a:lnTo>
                    <a:lnTo>
                      <a:pt x="256" y="463"/>
                    </a:lnTo>
                    <a:lnTo>
                      <a:pt x="232" y="464"/>
                    </a:lnTo>
                    <a:lnTo>
                      <a:pt x="209" y="463"/>
                    </a:lnTo>
                    <a:lnTo>
                      <a:pt x="186" y="459"/>
                    </a:lnTo>
                    <a:lnTo>
                      <a:pt x="163" y="453"/>
                    </a:lnTo>
                    <a:lnTo>
                      <a:pt x="142" y="446"/>
                    </a:lnTo>
                    <a:lnTo>
                      <a:pt x="121" y="436"/>
                    </a:lnTo>
                    <a:lnTo>
                      <a:pt x="102" y="425"/>
                    </a:lnTo>
                    <a:lnTo>
                      <a:pt x="85" y="412"/>
                    </a:lnTo>
                    <a:lnTo>
                      <a:pt x="68" y="396"/>
                    </a:lnTo>
                    <a:lnTo>
                      <a:pt x="53" y="380"/>
                    </a:lnTo>
                    <a:lnTo>
                      <a:pt x="40" y="362"/>
                    </a:lnTo>
                    <a:lnTo>
                      <a:pt x="28" y="343"/>
                    </a:lnTo>
                    <a:lnTo>
                      <a:pt x="18" y="323"/>
                    </a:lnTo>
                    <a:lnTo>
                      <a:pt x="11" y="301"/>
                    </a:lnTo>
                    <a:lnTo>
                      <a:pt x="5" y="280"/>
                    </a:lnTo>
                    <a:lnTo>
                      <a:pt x="1" y="257"/>
                    </a:lnTo>
                    <a:lnTo>
                      <a:pt x="0" y="232"/>
                    </a:lnTo>
                    <a:lnTo>
                      <a:pt x="1" y="209"/>
                    </a:lnTo>
                    <a:lnTo>
                      <a:pt x="5" y="186"/>
                    </a:lnTo>
                    <a:lnTo>
                      <a:pt x="11" y="163"/>
                    </a:lnTo>
                    <a:lnTo>
                      <a:pt x="18" y="142"/>
                    </a:lnTo>
                    <a:lnTo>
                      <a:pt x="28" y="122"/>
                    </a:lnTo>
                    <a:lnTo>
                      <a:pt x="40" y="102"/>
                    </a:lnTo>
                    <a:lnTo>
                      <a:pt x="53" y="85"/>
                    </a:lnTo>
                    <a:lnTo>
                      <a:pt x="68" y="68"/>
                    </a:lnTo>
                    <a:lnTo>
                      <a:pt x="85" y="54"/>
                    </a:lnTo>
                    <a:lnTo>
                      <a:pt x="102" y="40"/>
                    </a:lnTo>
                    <a:lnTo>
                      <a:pt x="121" y="28"/>
                    </a:lnTo>
                    <a:lnTo>
                      <a:pt x="142" y="19"/>
                    </a:lnTo>
                    <a:lnTo>
                      <a:pt x="163" y="11"/>
                    </a:lnTo>
                    <a:lnTo>
                      <a:pt x="186" y="5"/>
                    </a:lnTo>
                    <a:lnTo>
                      <a:pt x="209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3" name="Freeform 68"/>
              <p:cNvSpPr>
                <a:spLocks/>
              </p:cNvSpPr>
              <p:nvPr/>
            </p:nvSpPr>
            <p:spPr bwMode="auto">
              <a:xfrm>
                <a:off x="2473" y="2176"/>
                <a:ext cx="62" cy="62"/>
              </a:xfrm>
              <a:custGeom>
                <a:avLst/>
                <a:gdLst>
                  <a:gd name="T0" fmla="*/ 0 w 464"/>
                  <a:gd name="T1" fmla="*/ 0 h 464"/>
                  <a:gd name="T2" fmla="*/ 0 w 464"/>
                  <a:gd name="T3" fmla="*/ 0 h 464"/>
                  <a:gd name="T4" fmla="*/ 0 w 464"/>
                  <a:gd name="T5" fmla="*/ 0 h 464"/>
                  <a:gd name="T6" fmla="*/ 0 w 464"/>
                  <a:gd name="T7" fmla="*/ 0 h 464"/>
                  <a:gd name="T8" fmla="*/ 0 w 464"/>
                  <a:gd name="T9" fmla="*/ 0 h 464"/>
                  <a:gd name="T10" fmla="*/ 0 w 464"/>
                  <a:gd name="T11" fmla="*/ 0 h 464"/>
                  <a:gd name="T12" fmla="*/ 0 w 464"/>
                  <a:gd name="T13" fmla="*/ 0 h 464"/>
                  <a:gd name="T14" fmla="*/ 0 w 464"/>
                  <a:gd name="T15" fmla="*/ 0 h 464"/>
                  <a:gd name="T16" fmla="*/ 0 w 464"/>
                  <a:gd name="T17" fmla="*/ 0 h 464"/>
                  <a:gd name="T18" fmla="*/ 0 w 464"/>
                  <a:gd name="T19" fmla="*/ 0 h 464"/>
                  <a:gd name="T20" fmla="*/ 0 w 464"/>
                  <a:gd name="T21" fmla="*/ 0 h 464"/>
                  <a:gd name="T22" fmla="*/ 0 w 464"/>
                  <a:gd name="T23" fmla="*/ 0 h 464"/>
                  <a:gd name="T24" fmla="*/ 0 w 464"/>
                  <a:gd name="T25" fmla="*/ 0 h 464"/>
                  <a:gd name="T26" fmla="*/ 0 w 464"/>
                  <a:gd name="T27" fmla="*/ 0 h 464"/>
                  <a:gd name="T28" fmla="*/ 0 w 464"/>
                  <a:gd name="T29" fmla="*/ 0 h 464"/>
                  <a:gd name="T30" fmla="*/ 0 w 464"/>
                  <a:gd name="T31" fmla="*/ 0 h 464"/>
                  <a:gd name="T32" fmla="*/ 0 w 464"/>
                  <a:gd name="T33" fmla="*/ 0 h 464"/>
                  <a:gd name="T34" fmla="*/ 0 w 464"/>
                  <a:gd name="T35" fmla="*/ 0 h 464"/>
                  <a:gd name="T36" fmla="*/ 0 w 464"/>
                  <a:gd name="T37" fmla="*/ 0 h 464"/>
                  <a:gd name="T38" fmla="*/ 0 w 464"/>
                  <a:gd name="T39" fmla="*/ 0 h 464"/>
                  <a:gd name="T40" fmla="*/ 0 w 464"/>
                  <a:gd name="T41" fmla="*/ 0 h 464"/>
                  <a:gd name="T42" fmla="*/ 0 w 464"/>
                  <a:gd name="T43" fmla="*/ 0 h 464"/>
                  <a:gd name="T44" fmla="*/ 0 w 464"/>
                  <a:gd name="T45" fmla="*/ 0 h 464"/>
                  <a:gd name="T46" fmla="*/ 0 w 464"/>
                  <a:gd name="T47" fmla="*/ 0 h 464"/>
                  <a:gd name="T48" fmla="*/ 0 w 464"/>
                  <a:gd name="T49" fmla="*/ 0 h 464"/>
                  <a:gd name="T50" fmla="*/ 0 w 464"/>
                  <a:gd name="T51" fmla="*/ 0 h 464"/>
                  <a:gd name="T52" fmla="*/ 0 w 464"/>
                  <a:gd name="T53" fmla="*/ 0 h 464"/>
                  <a:gd name="T54" fmla="*/ 0 w 464"/>
                  <a:gd name="T55" fmla="*/ 0 h 464"/>
                  <a:gd name="T56" fmla="*/ 0 w 464"/>
                  <a:gd name="T57" fmla="*/ 0 h 464"/>
                  <a:gd name="T58" fmla="*/ 0 w 464"/>
                  <a:gd name="T59" fmla="*/ 0 h 464"/>
                  <a:gd name="T60" fmla="*/ 0 w 464"/>
                  <a:gd name="T61" fmla="*/ 0 h 464"/>
                  <a:gd name="T62" fmla="*/ 0 w 464"/>
                  <a:gd name="T63" fmla="*/ 0 h 464"/>
                  <a:gd name="T64" fmla="*/ 0 w 464"/>
                  <a:gd name="T65" fmla="*/ 0 h 464"/>
                  <a:gd name="T66" fmla="*/ 0 w 464"/>
                  <a:gd name="T67" fmla="*/ 0 h 4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4" h="464">
                    <a:moveTo>
                      <a:pt x="232" y="0"/>
                    </a:moveTo>
                    <a:lnTo>
                      <a:pt x="232" y="0"/>
                    </a:lnTo>
                    <a:lnTo>
                      <a:pt x="256" y="2"/>
                    </a:lnTo>
                    <a:lnTo>
                      <a:pt x="279" y="5"/>
                    </a:lnTo>
                    <a:lnTo>
                      <a:pt x="301" y="11"/>
                    </a:lnTo>
                    <a:lnTo>
                      <a:pt x="323" y="19"/>
                    </a:lnTo>
                    <a:lnTo>
                      <a:pt x="342" y="28"/>
                    </a:lnTo>
                    <a:lnTo>
                      <a:pt x="362" y="40"/>
                    </a:lnTo>
                    <a:lnTo>
                      <a:pt x="380" y="54"/>
                    </a:lnTo>
                    <a:lnTo>
                      <a:pt x="396" y="68"/>
                    </a:lnTo>
                    <a:lnTo>
                      <a:pt x="412" y="85"/>
                    </a:lnTo>
                    <a:lnTo>
                      <a:pt x="425" y="102"/>
                    </a:lnTo>
                    <a:lnTo>
                      <a:pt x="436" y="122"/>
                    </a:lnTo>
                    <a:lnTo>
                      <a:pt x="446" y="142"/>
                    </a:lnTo>
                    <a:lnTo>
                      <a:pt x="453" y="163"/>
                    </a:lnTo>
                    <a:lnTo>
                      <a:pt x="459" y="186"/>
                    </a:lnTo>
                    <a:lnTo>
                      <a:pt x="463" y="209"/>
                    </a:lnTo>
                    <a:lnTo>
                      <a:pt x="464" y="232"/>
                    </a:lnTo>
                    <a:lnTo>
                      <a:pt x="463" y="257"/>
                    </a:lnTo>
                    <a:lnTo>
                      <a:pt x="459" y="280"/>
                    </a:lnTo>
                    <a:lnTo>
                      <a:pt x="453" y="301"/>
                    </a:lnTo>
                    <a:lnTo>
                      <a:pt x="446" y="323"/>
                    </a:lnTo>
                    <a:lnTo>
                      <a:pt x="436" y="343"/>
                    </a:lnTo>
                    <a:lnTo>
                      <a:pt x="425" y="362"/>
                    </a:lnTo>
                    <a:lnTo>
                      <a:pt x="412" y="380"/>
                    </a:lnTo>
                    <a:lnTo>
                      <a:pt x="396" y="396"/>
                    </a:lnTo>
                    <a:lnTo>
                      <a:pt x="380" y="412"/>
                    </a:lnTo>
                    <a:lnTo>
                      <a:pt x="362" y="425"/>
                    </a:lnTo>
                    <a:lnTo>
                      <a:pt x="342" y="436"/>
                    </a:lnTo>
                    <a:lnTo>
                      <a:pt x="323" y="446"/>
                    </a:lnTo>
                    <a:lnTo>
                      <a:pt x="301" y="453"/>
                    </a:lnTo>
                    <a:lnTo>
                      <a:pt x="279" y="459"/>
                    </a:lnTo>
                    <a:lnTo>
                      <a:pt x="256" y="463"/>
                    </a:lnTo>
                    <a:lnTo>
                      <a:pt x="232" y="464"/>
                    </a:lnTo>
                    <a:lnTo>
                      <a:pt x="209" y="463"/>
                    </a:lnTo>
                    <a:lnTo>
                      <a:pt x="186" y="459"/>
                    </a:lnTo>
                    <a:lnTo>
                      <a:pt x="163" y="453"/>
                    </a:lnTo>
                    <a:lnTo>
                      <a:pt x="142" y="446"/>
                    </a:lnTo>
                    <a:lnTo>
                      <a:pt x="121" y="436"/>
                    </a:lnTo>
                    <a:lnTo>
                      <a:pt x="102" y="425"/>
                    </a:lnTo>
                    <a:lnTo>
                      <a:pt x="85" y="412"/>
                    </a:lnTo>
                    <a:lnTo>
                      <a:pt x="68" y="396"/>
                    </a:lnTo>
                    <a:lnTo>
                      <a:pt x="53" y="380"/>
                    </a:lnTo>
                    <a:lnTo>
                      <a:pt x="40" y="362"/>
                    </a:lnTo>
                    <a:lnTo>
                      <a:pt x="28" y="343"/>
                    </a:lnTo>
                    <a:lnTo>
                      <a:pt x="18" y="323"/>
                    </a:lnTo>
                    <a:lnTo>
                      <a:pt x="11" y="301"/>
                    </a:lnTo>
                    <a:lnTo>
                      <a:pt x="5" y="280"/>
                    </a:lnTo>
                    <a:lnTo>
                      <a:pt x="1" y="257"/>
                    </a:lnTo>
                    <a:lnTo>
                      <a:pt x="0" y="232"/>
                    </a:lnTo>
                    <a:lnTo>
                      <a:pt x="1" y="209"/>
                    </a:lnTo>
                    <a:lnTo>
                      <a:pt x="5" y="186"/>
                    </a:lnTo>
                    <a:lnTo>
                      <a:pt x="11" y="163"/>
                    </a:lnTo>
                    <a:lnTo>
                      <a:pt x="18" y="142"/>
                    </a:lnTo>
                    <a:lnTo>
                      <a:pt x="28" y="122"/>
                    </a:lnTo>
                    <a:lnTo>
                      <a:pt x="40" y="102"/>
                    </a:lnTo>
                    <a:lnTo>
                      <a:pt x="53" y="85"/>
                    </a:lnTo>
                    <a:lnTo>
                      <a:pt x="68" y="68"/>
                    </a:lnTo>
                    <a:lnTo>
                      <a:pt x="85" y="54"/>
                    </a:lnTo>
                    <a:lnTo>
                      <a:pt x="102" y="40"/>
                    </a:lnTo>
                    <a:lnTo>
                      <a:pt x="121" y="28"/>
                    </a:lnTo>
                    <a:lnTo>
                      <a:pt x="142" y="19"/>
                    </a:lnTo>
                    <a:lnTo>
                      <a:pt x="163" y="11"/>
                    </a:lnTo>
                    <a:lnTo>
                      <a:pt x="186" y="5"/>
                    </a:lnTo>
                    <a:lnTo>
                      <a:pt x="209" y="2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4" name="Freeform 69"/>
              <p:cNvSpPr>
                <a:spLocks noEditPoints="1"/>
              </p:cNvSpPr>
              <p:nvPr/>
            </p:nvSpPr>
            <p:spPr bwMode="auto">
              <a:xfrm>
                <a:off x="2482" y="2185"/>
                <a:ext cx="45" cy="45"/>
              </a:xfrm>
              <a:custGeom>
                <a:avLst/>
                <a:gdLst>
                  <a:gd name="T0" fmla="*/ 0 w 339"/>
                  <a:gd name="T1" fmla="*/ 0 h 337"/>
                  <a:gd name="T2" fmla="*/ 0 w 339"/>
                  <a:gd name="T3" fmla="*/ 0 h 337"/>
                  <a:gd name="T4" fmla="*/ 0 w 339"/>
                  <a:gd name="T5" fmla="*/ 0 h 337"/>
                  <a:gd name="T6" fmla="*/ 0 w 339"/>
                  <a:gd name="T7" fmla="*/ 0 h 337"/>
                  <a:gd name="T8" fmla="*/ 0 w 339"/>
                  <a:gd name="T9" fmla="*/ 0 h 337"/>
                  <a:gd name="T10" fmla="*/ 0 w 339"/>
                  <a:gd name="T11" fmla="*/ 0 h 337"/>
                  <a:gd name="T12" fmla="*/ 0 w 339"/>
                  <a:gd name="T13" fmla="*/ 0 h 337"/>
                  <a:gd name="T14" fmla="*/ 0 w 339"/>
                  <a:gd name="T15" fmla="*/ 0 h 337"/>
                  <a:gd name="T16" fmla="*/ 0 w 339"/>
                  <a:gd name="T17" fmla="*/ 0 h 337"/>
                  <a:gd name="T18" fmla="*/ 0 w 339"/>
                  <a:gd name="T19" fmla="*/ 0 h 337"/>
                  <a:gd name="T20" fmla="*/ 0 w 339"/>
                  <a:gd name="T21" fmla="*/ 0 h 337"/>
                  <a:gd name="T22" fmla="*/ 0 w 339"/>
                  <a:gd name="T23" fmla="*/ 0 h 337"/>
                  <a:gd name="T24" fmla="*/ 0 w 339"/>
                  <a:gd name="T25" fmla="*/ 0 h 337"/>
                  <a:gd name="T26" fmla="*/ 0 w 339"/>
                  <a:gd name="T27" fmla="*/ 0 h 337"/>
                  <a:gd name="T28" fmla="*/ 0 w 339"/>
                  <a:gd name="T29" fmla="*/ 0 h 337"/>
                  <a:gd name="T30" fmla="*/ 0 w 339"/>
                  <a:gd name="T31" fmla="*/ 0 h 337"/>
                  <a:gd name="T32" fmla="*/ 0 w 339"/>
                  <a:gd name="T33" fmla="*/ 0 h 337"/>
                  <a:gd name="T34" fmla="*/ 0 w 339"/>
                  <a:gd name="T35" fmla="*/ 0 h 337"/>
                  <a:gd name="T36" fmla="*/ 0 w 339"/>
                  <a:gd name="T37" fmla="*/ 0 h 337"/>
                  <a:gd name="T38" fmla="*/ 0 w 339"/>
                  <a:gd name="T39" fmla="*/ 0 h 337"/>
                  <a:gd name="T40" fmla="*/ 0 w 339"/>
                  <a:gd name="T41" fmla="*/ 0 h 337"/>
                  <a:gd name="T42" fmla="*/ 0 w 339"/>
                  <a:gd name="T43" fmla="*/ 0 h 337"/>
                  <a:gd name="T44" fmla="*/ 0 w 339"/>
                  <a:gd name="T45" fmla="*/ 0 h 337"/>
                  <a:gd name="T46" fmla="*/ 0 w 339"/>
                  <a:gd name="T47" fmla="*/ 0 h 337"/>
                  <a:gd name="T48" fmla="*/ 0 w 339"/>
                  <a:gd name="T49" fmla="*/ 0 h 337"/>
                  <a:gd name="T50" fmla="*/ 0 w 339"/>
                  <a:gd name="T51" fmla="*/ 0 h 337"/>
                  <a:gd name="T52" fmla="*/ 0 w 339"/>
                  <a:gd name="T53" fmla="*/ 0 h 337"/>
                  <a:gd name="T54" fmla="*/ 0 w 339"/>
                  <a:gd name="T55" fmla="*/ 0 h 337"/>
                  <a:gd name="T56" fmla="*/ 0 w 339"/>
                  <a:gd name="T57" fmla="*/ 0 h 337"/>
                  <a:gd name="T58" fmla="*/ 0 w 339"/>
                  <a:gd name="T59" fmla="*/ 0 h 337"/>
                  <a:gd name="T60" fmla="*/ 0 w 339"/>
                  <a:gd name="T61" fmla="*/ 0 h 337"/>
                  <a:gd name="T62" fmla="*/ 0 w 339"/>
                  <a:gd name="T63" fmla="*/ 0 h 337"/>
                  <a:gd name="T64" fmla="*/ 0 w 339"/>
                  <a:gd name="T65" fmla="*/ 0 h 337"/>
                  <a:gd name="T66" fmla="*/ 0 w 339"/>
                  <a:gd name="T67" fmla="*/ 0 h 337"/>
                  <a:gd name="T68" fmla="*/ 0 w 339"/>
                  <a:gd name="T69" fmla="*/ 0 h 337"/>
                  <a:gd name="T70" fmla="*/ 0 w 339"/>
                  <a:gd name="T71" fmla="*/ 0 h 337"/>
                  <a:gd name="T72" fmla="*/ 0 w 339"/>
                  <a:gd name="T73" fmla="*/ 0 h 337"/>
                  <a:gd name="T74" fmla="*/ 0 w 339"/>
                  <a:gd name="T75" fmla="*/ 0 h 337"/>
                  <a:gd name="T76" fmla="*/ 0 w 339"/>
                  <a:gd name="T77" fmla="*/ 0 h 337"/>
                  <a:gd name="T78" fmla="*/ 0 w 339"/>
                  <a:gd name="T79" fmla="*/ 0 h 337"/>
                  <a:gd name="T80" fmla="*/ 0 w 339"/>
                  <a:gd name="T81" fmla="*/ 0 h 337"/>
                  <a:gd name="T82" fmla="*/ 0 w 339"/>
                  <a:gd name="T83" fmla="*/ 0 h 337"/>
                  <a:gd name="T84" fmla="*/ 0 w 339"/>
                  <a:gd name="T85" fmla="*/ 0 h 337"/>
                  <a:gd name="T86" fmla="*/ 0 w 339"/>
                  <a:gd name="T87" fmla="*/ 0 h 3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39" h="337">
                    <a:moveTo>
                      <a:pt x="302" y="265"/>
                    </a:moveTo>
                    <a:lnTo>
                      <a:pt x="310" y="266"/>
                    </a:lnTo>
                    <a:lnTo>
                      <a:pt x="316" y="267"/>
                    </a:lnTo>
                    <a:lnTo>
                      <a:pt x="323" y="271"/>
                    </a:lnTo>
                    <a:lnTo>
                      <a:pt x="328" y="276"/>
                    </a:lnTo>
                    <a:lnTo>
                      <a:pt x="333" y="280"/>
                    </a:lnTo>
                    <a:lnTo>
                      <a:pt x="336" y="286"/>
                    </a:lnTo>
                    <a:lnTo>
                      <a:pt x="338" y="294"/>
                    </a:lnTo>
                    <a:lnTo>
                      <a:pt x="339" y="301"/>
                    </a:lnTo>
                    <a:lnTo>
                      <a:pt x="338" y="308"/>
                    </a:lnTo>
                    <a:lnTo>
                      <a:pt x="336" y="316"/>
                    </a:lnTo>
                    <a:lnTo>
                      <a:pt x="333" y="322"/>
                    </a:lnTo>
                    <a:lnTo>
                      <a:pt x="328" y="327"/>
                    </a:lnTo>
                    <a:lnTo>
                      <a:pt x="323" y="331"/>
                    </a:lnTo>
                    <a:lnTo>
                      <a:pt x="316" y="335"/>
                    </a:lnTo>
                    <a:lnTo>
                      <a:pt x="310" y="336"/>
                    </a:lnTo>
                    <a:lnTo>
                      <a:pt x="302" y="337"/>
                    </a:lnTo>
                    <a:lnTo>
                      <a:pt x="295" y="336"/>
                    </a:lnTo>
                    <a:lnTo>
                      <a:pt x="288" y="335"/>
                    </a:lnTo>
                    <a:lnTo>
                      <a:pt x="282" y="331"/>
                    </a:lnTo>
                    <a:lnTo>
                      <a:pt x="277" y="327"/>
                    </a:lnTo>
                    <a:lnTo>
                      <a:pt x="272" y="322"/>
                    </a:lnTo>
                    <a:lnTo>
                      <a:pt x="268" y="316"/>
                    </a:lnTo>
                    <a:lnTo>
                      <a:pt x="267" y="308"/>
                    </a:lnTo>
                    <a:lnTo>
                      <a:pt x="266" y="301"/>
                    </a:lnTo>
                    <a:lnTo>
                      <a:pt x="267" y="294"/>
                    </a:lnTo>
                    <a:lnTo>
                      <a:pt x="268" y="286"/>
                    </a:lnTo>
                    <a:lnTo>
                      <a:pt x="272" y="280"/>
                    </a:lnTo>
                    <a:lnTo>
                      <a:pt x="277" y="276"/>
                    </a:lnTo>
                    <a:lnTo>
                      <a:pt x="282" y="271"/>
                    </a:lnTo>
                    <a:lnTo>
                      <a:pt x="288" y="267"/>
                    </a:lnTo>
                    <a:lnTo>
                      <a:pt x="295" y="266"/>
                    </a:lnTo>
                    <a:lnTo>
                      <a:pt x="302" y="265"/>
                    </a:lnTo>
                    <a:close/>
                    <a:moveTo>
                      <a:pt x="300" y="1"/>
                    </a:moveTo>
                    <a:lnTo>
                      <a:pt x="307" y="2"/>
                    </a:lnTo>
                    <a:lnTo>
                      <a:pt x="313" y="4"/>
                    </a:lnTo>
                    <a:lnTo>
                      <a:pt x="321" y="7"/>
                    </a:lnTo>
                    <a:lnTo>
                      <a:pt x="326" y="12"/>
                    </a:lnTo>
                    <a:lnTo>
                      <a:pt x="330" y="17"/>
                    </a:lnTo>
                    <a:lnTo>
                      <a:pt x="334" y="23"/>
                    </a:lnTo>
                    <a:lnTo>
                      <a:pt x="335" y="30"/>
                    </a:lnTo>
                    <a:lnTo>
                      <a:pt x="336" y="38"/>
                    </a:lnTo>
                    <a:lnTo>
                      <a:pt x="335" y="45"/>
                    </a:lnTo>
                    <a:lnTo>
                      <a:pt x="334" y="51"/>
                    </a:lnTo>
                    <a:lnTo>
                      <a:pt x="330" y="58"/>
                    </a:lnTo>
                    <a:lnTo>
                      <a:pt x="326" y="63"/>
                    </a:lnTo>
                    <a:lnTo>
                      <a:pt x="321" y="68"/>
                    </a:lnTo>
                    <a:lnTo>
                      <a:pt x="313" y="72"/>
                    </a:lnTo>
                    <a:lnTo>
                      <a:pt x="307" y="73"/>
                    </a:lnTo>
                    <a:lnTo>
                      <a:pt x="300" y="74"/>
                    </a:lnTo>
                    <a:lnTo>
                      <a:pt x="293" y="73"/>
                    </a:lnTo>
                    <a:lnTo>
                      <a:pt x="285" y="72"/>
                    </a:lnTo>
                    <a:lnTo>
                      <a:pt x="279" y="68"/>
                    </a:lnTo>
                    <a:lnTo>
                      <a:pt x="275" y="63"/>
                    </a:lnTo>
                    <a:lnTo>
                      <a:pt x="270" y="58"/>
                    </a:lnTo>
                    <a:lnTo>
                      <a:pt x="266" y="51"/>
                    </a:lnTo>
                    <a:lnTo>
                      <a:pt x="265" y="45"/>
                    </a:lnTo>
                    <a:lnTo>
                      <a:pt x="264" y="38"/>
                    </a:lnTo>
                    <a:lnTo>
                      <a:pt x="265" y="30"/>
                    </a:lnTo>
                    <a:lnTo>
                      <a:pt x="266" y="23"/>
                    </a:lnTo>
                    <a:lnTo>
                      <a:pt x="270" y="17"/>
                    </a:lnTo>
                    <a:lnTo>
                      <a:pt x="275" y="12"/>
                    </a:lnTo>
                    <a:lnTo>
                      <a:pt x="279" y="7"/>
                    </a:lnTo>
                    <a:lnTo>
                      <a:pt x="285" y="4"/>
                    </a:lnTo>
                    <a:lnTo>
                      <a:pt x="293" y="2"/>
                    </a:lnTo>
                    <a:lnTo>
                      <a:pt x="300" y="1"/>
                    </a:lnTo>
                    <a:close/>
                    <a:moveTo>
                      <a:pt x="39" y="0"/>
                    </a:moveTo>
                    <a:lnTo>
                      <a:pt x="46" y="1"/>
                    </a:lnTo>
                    <a:lnTo>
                      <a:pt x="52" y="2"/>
                    </a:lnTo>
                    <a:lnTo>
                      <a:pt x="60" y="6"/>
                    </a:lnTo>
                    <a:lnTo>
                      <a:pt x="64" y="11"/>
                    </a:lnTo>
                    <a:lnTo>
                      <a:pt x="69" y="16"/>
                    </a:lnTo>
                    <a:lnTo>
                      <a:pt x="73" y="22"/>
                    </a:lnTo>
                    <a:lnTo>
                      <a:pt x="74" y="29"/>
                    </a:lnTo>
                    <a:lnTo>
                      <a:pt x="75" y="36"/>
                    </a:lnTo>
                    <a:lnTo>
                      <a:pt x="74" y="44"/>
                    </a:lnTo>
                    <a:lnTo>
                      <a:pt x="73" y="50"/>
                    </a:lnTo>
                    <a:lnTo>
                      <a:pt x="69" y="57"/>
                    </a:lnTo>
                    <a:lnTo>
                      <a:pt x="64" y="62"/>
                    </a:lnTo>
                    <a:lnTo>
                      <a:pt x="60" y="67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9" y="73"/>
                    </a:lnTo>
                    <a:lnTo>
                      <a:pt x="32" y="72"/>
                    </a:lnTo>
                    <a:lnTo>
                      <a:pt x="24" y="70"/>
                    </a:lnTo>
                    <a:lnTo>
                      <a:pt x="18" y="67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5" y="50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4" y="29"/>
                    </a:lnTo>
                    <a:lnTo>
                      <a:pt x="5" y="22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close/>
                    <a:moveTo>
                      <a:pt x="36" y="263"/>
                    </a:moveTo>
                    <a:lnTo>
                      <a:pt x="44" y="265"/>
                    </a:lnTo>
                    <a:lnTo>
                      <a:pt x="51" y="266"/>
                    </a:lnTo>
                    <a:lnTo>
                      <a:pt x="57" y="269"/>
                    </a:lnTo>
                    <a:lnTo>
                      <a:pt x="63" y="274"/>
                    </a:lnTo>
                    <a:lnTo>
                      <a:pt x="68" y="279"/>
                    </a:lnTo>
                    <a:lnTo>
                      <a:pt x="72" y="285"/>
                    </a:lnTo>
                    <a:lnTo>
                      <a:pt x="73" y="293"/>
                    </a:lnTo>
                    <a:lnTo>
                      <a:pt x="74" y="300"/>
                    </a:lnTo>
                    <a:lnTo>
                      <a:pt x="73" y="307"/>
                    </a:lnTo>
                    <a:lnTo>
                      <a:pt x="72" y="314"/>
                    </a:lnTo>
                    <a:lnTo>
                      <a:pt x="68" y="320"/>
                    </a:lnTo>
                    <a:lnTo>
                      <a:pt x="63" y="325"/>
                    </a:lnTo>
                    <a:lnTo>
                      <a:pt x="57" y="330"/>
                    </a:lnTo>
                    <a:lnTo>
                      <a:pt x="51" y="334"/>
                    </a:lnTo>
                    <a:lnTo>
                      <a:pt x="44" y="335"/>
                    </a:lnTo>
                    <a:lnTo>
                      <a:pt x="36" y="336"/>
                    </a:lnTo>
                    <a:lnTo>
                      <a:pt x="29" y="335"/>
                    </a:lnTo>
                    <a:lnTo>
                      <a:pt x="23" y="334"/>
                    </a:lnTo>
                    <a:lnTo>
                      <a:pt x="16" y="330"/>
                    </a:lnTo>
                    <a:lnTo>
                      <a:pt x="11" y="325"/>
                    </a:lnTo>
                    <a:lnTo>
                      <a:pt x="6" y="320"/>
                    </a:lnTo>
                    <a:lnTo>
                      <a:pt x="2" y="314"/>
                    </a:lnTo>
                    <a:lnTo>
                      <a:pt x="1" y="307"/>
                    </a:lnTo>
                    <a:lnTo>
                      <a:pt x="0" y="300"/>
                    </a:lnTo>
                    <a:lnTo>
                      <a:pt x="1" y="293"/>
                    </a:lnTo>
                    <a:lnTo>
                      <a:pt x="2" y="285"/>
                    </a:lnTo>
                    <a:lnTo>
                      <a:pt x="6" y="279"/>
                    </a:lnTo>
                    <a:lnTo>
                      <a:pt x="11" y="274"/>
                    </a:lnTo>
                    <a:lnTo>
                      <a:pt x="16" y="269"/>
                    </a:lnTo>
                    <a:lnTo>
                      <a:pt x="23" y="266"/>
                    </a:lnTo>
                    <a:lnTo>
                      <a:pt x="29" y="265"/>
                    </a:lnTo>
                    <a:lnTo>
                      <a:pt x="36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5" name="Freeform 70"/>
              <p:cNvSpPr>
                <a:spLocks/>
              </p:cNvSpPr>
              <p:nvPr/>
            </p:nvSpPr>
            <p:spPr bwMode="auto">
              <a:xfrm>
                <a:off x="2517" y="2220"/>
                <a:ext cx="10" cy="10"/>
              </a:xfrm>
              <a:custGeom>
                <a:avLst/>
                <a:gdLst>
                  <a:gd name="T0" fmla="*/ 0 w 73"/>
                  <a:gd name="T1" fmla="*/ 0 h 72"/>
                  <a:gd name="T2" fmla="*/ 0 w 73"/>
                  <a:gd name="T3" fmla="*/ 0 h 72"/>
                  <a:gd name="T4" fmla="*/ 0 w 73"/>
                  <a:gd name="T5" fmla="*/ 0 h 72"/>
                  <a:gd name="T6" fmla="*/ 0 w 73"/>
                  <a:gd name="T7" fmla="*/ 0 h 72"/>
                  <a:gd name="T8" fmla="*/ 0 w 73"/>
                  <a:gd name="T9" fmla="*/ 0 h 72"/>
                  <a:gd name="T10" fmla="*/ 0 w 73"/>
                  <a:gd name="T11" fmla="*/ 0 h 72"/>
                  <a:gd name="T12" fmla="*/ 0 w 73"/>
                  <a:gd name="T13" fmla="*/ 0 h 72"/>
                  <a:gd name="T14" fmla="*/ 0 w 73"/>
                  <a:gd name="T15" fmla="*/ 0 h 72"/>
                  <a:gd name="T16" fmla="*/ 0 w 73"/>
                  <a:gd name="T17" fmla="*/ 0 h 72"/>
                  <a:gd name="T18" fmla="*/ 0 w 73"/>
                  <a:gd name="T19" fmla="*/ 0 h 72"/>
                  <a:gd name="T20" fmla="*/ 0 w 73"/>
                  <a:gd name="T21" fmla="*/ 0 h 72"/>
                  <a:gd name="T22" fmla="*/ 0 w 73"/>
                  <a:gd name="T23" fmla="*/ 0 h 72"/>
                  <a:gd name="T24" fmla="*/ 0 w 73"/>
                  <a:gd name="T25" fmla="*/ 0 h 72"/>
                  <a:gd name="T26" fmla="*/ 0 w 73"/>
                  <a:gd name="T27" fmla="*/ 0 h 72"/>
                  <a:gd name="T28" fmla="*/ 0 w 73"/>
                  <a:gd name="T29" fmla="*/ 0 h 72"/>
                  <a:gd name="T30" fmla="*/ 0 w 73"/>
                  <a:gd name="T31" fmla="*/ 0 h 72"/>
                  <a:gd name="T32" fmla="*/ 0 w 73"/>
                  <a:gd name="T33" fmla="*/ 0 h 72"/>
                  <a:gd name="T34" fmla="*/ 0 w 73"/>
                  <a:gd name="T35" fmla="*/ 0 h 72"/>
                  <a:gd name="T36" fmla="*/ 0 w 73"/>
                  <a:gd name="T37" fmla="*/ 0 h 72"/>
                  <a:gd name="T38" fmla="*/ 0 w 73"/>
                  <a:gd name="T39" fmla="*/ 0 h 72"/>
                  <a:gd name="T40" fmla="*/ 0 w 73"/>
                  <a:gd name="T41" fmla="*/ 0 h 72"/>
                  <a:gd name="T42" fmla="*/ 0 w 73"/>
                  <a:gd name="T43" fmla="*/ 0 h 72"/>
                  <a:gd name="T44" fmla="*/ 0 w 73"/>
                  <a:gd name="T45" fmla="*/ 0 h 72"/>
                  <a:gd name="T46" fmla="*/ 0 w 73"/>
                  <a:gd name="T47" fmla="*/ 0 h 72"/>
                  <a:gd name="T48" fmla="*/ 0 w 73"/>
                  <a:gd name="T49" fmla="*/ 0 h 72"/>
                  <a:gd name="T50" fmla="*/ 0 w 73"/>
                  <a:gd name="T51" fmla="*/ 0 h 72"/>
                  <a:gd name="T52" fmla="*/ 0 w 73"/>
                  <a:gd name="T53" fmla="*/ 0 h 72"/>
                  <a:gd name="T54" fmla="*/ 0 w 73"/>
                  <a:gd name="T55" fmla="*/ 0 h 72"/>
                  <a:gd name="T56" fmla="*/ 0 w 73"/>
                  <a:gd name="T57" fmla="*/ 0 h 72"/>
                  <a:gd name="T58" fmla="*/ 0 w 73"/>
                  <a:gd name="T59" fmla="*/ 0 h 72"/>
                  <a:gd name="T60" fmla="*/ 0 w 73"/>
                  <a:gd name="T61" fmla="*/ 0 h 72"/>
                  <a:gd name="T62" fmla="*/ 0 w 73"/>
                  <a:gd name="T63" fmla="*/ 0 h 72"/>
                  <a:gd name="T64" fmla="*/ 0 w 73"/>
                  <a:gd name="T65" fmla="*/ 0 h 72"/>
                  <a:gd name="T66" fmla="*/ 0 w 73"/>
                  <a:gd name="T67" fmla="*/ 0 h 72"/>
                  <a:gd name="T68" fmla="*/ 0 w 73"/>
                  <a:gd name="T69" fmla="*/ 0 h 72"/>
                  <a:gd name="T70" fmla="*/ 0 w 73"/>
                  <a:gd name="T71" fmla="*/ 0 h 72"/>
                  <a:gd name="T72" fmla="*/ 0 w 73"/>
                  <a:gd name="T73" fmla="*/ 0 h 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3" h="72">
                    <a:moveTo>
                      <a:pt x="36" y="0"/>
                    </a:moveTo>
                    <a:lnTo>
                      <a:pt x="36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7" y="6"/>
                    </a:lnTo>
                    <a:lnTo>
                      <a:pt x="62" y="11"/>
                    </a:lnTo>
                    <a:lnTo>
                      <a:pt x="67" y="15"/>
                    </a:lnTo>
                    <a:lnTo>
                      <a:pt x="70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2" y="43"/>
                    </a:lnTo>
                    <a:lnTo>
                      <a:pt x="70" y="51"/>
                    </a:lnTo>
                    <a:lnTo>
                      <a:pt x="67" y="57"/>
                    </a:lnTo>
                    <a:lnTo>
                      <a:pt x="62" y="62"/>
                    </a:lnTo>
                    <a:lnTo>
                      <a:pt x="57" y="66"/>
                    </a:lnTo>
                    <a:lnTo>
                      <a:pt x="50" y="70"/>
                    </a:lnTo>
                    <a:lnTo>
                      <a:pt x="44" y="71"/>
                    </a:lnTo>
                    <a:lnTo>
                      <a:pt x="36" y="72"/>
                    </a:lnTo>
                    <a:lnTo>
                      <a:pt x="29" y="71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1" y="62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2" y="21"/>
                    </a:lnTo>
                    <a:lnTo>
                      <a:pt x="6" y="15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6" name="Freeform 71"/>
              <p:cNvSpPr>
                <a:spLocks/>
              </p:cNvSpPr>
              <p:nvPr/>
            </p:nvSpPr>
            <p:spPr bwMode="auto">
              <a:xfrm>
                <a:off x="2517" y="2185"/>
                <a:ext cx="10" cy="10"/>
              </a:xfrm>
              <a:custGeom>
                <a:avLst/>
                <a:gdLst>
                  <a:gd name="T0" fmla="*/ 0 w 72"/>
                  <a:gd name="T1" fmla="*/ 0 h 73"/>
                  <a:gd name="T2" fmla="*/ 0 w 72"/>
                  <a:gd name="T3" fmla="*/ 0 h 73"/>
                  <a:gd name="T4" fmla="*/ 0 w 72"/>
                  <a:gd name="T5" fmla="*/ 0 h 73"/>
                  <a:gd name="T6" fmla="*/ 0 w 72"/>
                  <a:gd name="T7" fmla="*/ 0 h 73"/>
                  <a:gd name="T8" fmla="*/ 0 w 72"/>
                  <a:gd name="T9" fmla="*/ 0 h 73"/>
                  <a:gd name="T10" fmla="*/ 0 w 72"/>
                  <a:gd name="T11" fmla="*/ 0 h 73"/>
                  <a:gd name="T12" fmla="*/ 0 w 72"/>
                  <a:gd name="T13" fmla="*/ 0 h 73"/>
                  <a:gd name="T14" fmla="*/ 0 w 72"/>
                  <a:gd name="T15" fmla="*/ 0 h 73"/>
                  <a:gd name="T16" fmla="*/ 0 w 72"/>
                  <a:gd name="T17" fmla="*/ 0 h 73"/>
                  <a:gd name="T18" fmla="*/ 0 w 72"/>
                  <a:gd name="T19" fmla="*/ 0 h 73"/>
                  <a:gd name="T20" fmla="*/ 0 w 72"/>
                  <a:gd name="T21" fmla="*/ 0 h 73"/>
                  <a:gd name="T22" fmla="*/ 0 w 72"/>
                  <a:gd name="T23" fmla="*/ 0 h 73"/>
                  <a:gd name="T24" fmla="*/ 0 w 72"/>
                  <a:gd name="T25" fmla="*/ 0 h 73"/>
                  <a:gd name="T26" fmla="*/ 0 w 72"/>
                  <a:gd name="T27" fmla="*/ 0 h 73"/>
                  <a:gd name="T28" fmla="*/ 0 w 72"/>
                  <a:gd name="T29" fmla="*/ 0 h 73"/>
                  <a:gd name="T30" fmla="*/ 0 w 72"/>
                  <a:gd name="T31" fmla="*/ 0 h 73"/>
                  <a:gd name="T32" fmla="*/ 0 w 72"/>
                  <a:gd name="T33" fmla="*/ 0 h 73"/>
                  <a:gd name="T34" fmla="*/ 0 w 72"/>
                  <a:gd name="T35" fmla="*/ 0 h 73"/>
                  <a:gd name="T36" fmla="*/ 0 w 72"/>
                  <a:gd name="T37" fmla="*/ 0 h 73"/>
                  <a:gd name="T38" fmla="*/ 0 w 72"/>
                  <a:gd name="T39" fmla="*/ 0 h 73"/>
                  <a:gd name="T40" fmla="*/ 0 w 72"/>
                  <a:gd name="T41" fmla="*/ 0 h 73"/>
                  <a:gd name="T42" fmla="*/ 0 w 72"/>
                  <a:gd name="T43" fmla="*/ 0 h 73"/>
                  <a:gd name="T44" fmla="*/ 0 w 72"/>
                  <a:gd name="T45" fmla="*/ 0 h 73"/>
                  <a:gd name="T46" fmla="*/ 0 w 72"/>
                  <a:gd name="T47" fmla="*/ 0 h 73"/>
                  <a:gd name="T48" fmla="*/ 0 w 72"/>
                  <a:gd name="T49" fmla="*/ 0 h 73"/>
                  <a:gd name="T50" fmla="*/ 0 w 72"/>
                  <a:gd name="T51" fmla="*/ 0 h 73"/>
                  <a:gd name="T52" fmla="*/ 0 w 72"/>
                  <a:gd name="T53" fmla="*/ 0 h 73"/>
                  <a:gd name="T54" fmla="*/ 0 w 72"/>
                  <a:gd name="T55" fmla="*/ 0 h 73"/>
                  <a:gd name="T56" fmla="*/ 0 w 72"/>
                  <a:gd name="T57" fmla="*/ 0 h 73"/>
                  <a:gd name="T58" fmla="*/ 0 w 72"/>
                  <a:gd name="T59" fmla="*/ 0 h 73"/>
                  <a:gd name="T60" fmla="*/ 0 w 72"/>
                  <a:gd name="T61" fmla="*/ 0 h 73"/>
                  <a:gd name="T62" fmla="*/ 0 w 72"/>
                  <a:gd name="T63" fmla="*/ 0 h 73"/>
                  <a:gd name="T64" fmla="*/ 0 w 72"/>
                  <a:gd name="T65" fmla="*/ 0 h 73"/>
                  <a:gd name="T66" fmla="*/ 0 w 72"/>
                  <a:gd name="T67" fmla="*/ 0 h 73"/>
                  <a:gd name="T68" fmla="*/ 0 w 72"/>
                  <a:gd name="T69" fmla="*/ 0 h 73"/>
                  <a:gd name="T70" fmla="*/ 0 w 72"/>
                  <a:gd name="T71" fmla="*/ 0 h 73"/>
                  <a:gd name="T72" fmla="*/ 0 w 72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36" y="0"/>
                    </a:lnTo>
                    <a:lnTo>
                      <a:pt x="43" y="1"/>
                    </a:lnTo>
                    <a:lnTo>
                      <a:pt x="49" y="3"/>
                    </a:lnTo>
                    <a:lnTo>
                      <a:pt x="57" y="6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1" y="29"/>
                    </a:lnTo>
                    <a:lnTo>
                      <a:pt x="72" y="37"/>
                    </a:lnTo>
                    <a:lnTo>
                      <a:pt x="71" y="44"/>
                    </a:lnTo>
                    <a:lnTo>
                      <a:pt x="70" y="50"/>
                    </a:lnTo>
                    <a:lnTo>
                      <a:pt x="66" y="57"/>
                    </a:lnTo>
                    <a:lnTo>
                      <a:pt x="62" y="62"/>
                    </a:lnTo>
                    <a:lnTo>
                      <a:pt x="57" y="67"/>
                    </a:lnTo>
                    <a:lnTo>
                      <a:pt x="49" y="71"/>
                    </a:lnTo>
                    <a:lnTo>
                      <a:pt x="43" y="72"/>
                    </a:lnTo>
                    <a:lnTo>
                      <a:pt x="36" y="73"/>
                    </a:lnTo>
                    <a:lnTo>
                      <a:pt x="29" y="72"/>
                    </a:lnTo>
                    <a:lnTo>
                      <a:pt x="21" y="71"/>
                    </a:lnTo>
                    <a:lnTo>
                      <a:pt x="15" y="67"/>
                    </a:lnTo>
                    <a:lnTo>
                      <a:pt x="11" y="62"/>
                    </a:lnTo>
                    <a:lnTo>
                      <a:pt x="6" y="57"/>
                    </a:lnTo>
                    <a:lnTo>
                      <a:pt x="2" y="50"/>
                    </a:lnTo>
                    <a:lnTo>
                      <a:pt x="1" y="44"/>
                    </a:lnTo>
                    <a:lnTo>
                      <a:pt x="0" y="37"/>
                    </a:lnTo>
                    <a:lnTo>
                      <a:pt x="1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9" y="1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7" name="Freeform 72"/>
              <p:cNvSpPr>
                <a:spLocks/>
              </p:cNvSpPr>
              <p:nvPr/>
            </p:nvSpPr>
            <p:spPr bwMode="auto">
              <a:xfrm>
                <a:off x="2482" y="2185"/>
                <a:ext cx="10" cy="10"/>
              </a:xfrm>
              <a:custGeom>
                <a:avLst/>
                <a:gdLst>
                  <a:gd name="T0" fmla="*/ 0 w 73"/>
                  <a:gd name="T1" fmla="*/ 0 h 73"/>
                  <a:gd name="T2" fmla="*/ 0 w 73"/>
                  <a:gd name="T3" fmla="*/ 0 h 73"/>
                  <a:gd name="T4" fmla="*/ 0 w 73"/>
                  <a:gd name="T5" fmla="*/ 0 h 73"/>
                  <a:gd name="T6" fmla="*/ 0 w 73"/>
                  <a:gd name="T7" fmla="*/ 0 h 73"/>
                  <a:gd name="T8" fmla="*/ 0 w 73"/>
                  <a:gd name="T9" fmla="*/ 0 h 73"/>
                  <a:gd name="T10" fmla="*/ 0 w 73"/>
                  <a:gd name="T11" fmla="*/ 0 h 73"/>
                  <a:gd name="T12" fmla="*/ 0 w 73"/>
                  <a:gd name="T13" fmla="*/ 0 h 73"/>
                  <a:gd name="T14" fmla="*/ 0 w 73"/>
                  <a:gd name="T15" fmla="*/ 0 h 73"/>
                  <a:gd name="T16" fmla="*/ 0 w 73"/>
                  <a:gd name="T17" fmla="*/ 0 h 73"/>
                  <a:gd name="T18" fmla="*/ 0 w 73"/>
                  <a:gd name="T19" fmla="*/ 0 h 73"/>
                  <a:gd name="T20" fmla="*/ 0 w 73"/>
                  <a:gd name="T21" fmla="*/ 0 h 73"/>
                  <a:gd name="T22" fmla="*/ 0 w 73"/>
                  <a:gd name="T23" fmla="*/ 0 h 73"/>
                  <a:gd name="T24" fmla="*/ 0 w 73"/>
                  <a:gd name="T25" fmla="*/ 0 h 73"/>
                  <a:gd name="T26" fmla="*/ 0 w 73"/>
                  <a:gd name="T27" fmla="*/ 0 h 73"/>
                  <a:gd name="T28" fmla="*/ 0 w 73"/>
                  <a:gd name="T29" fmla="*/ 0 h 73"/>
                  <a:gd name="T30" fmla="*/ 0 w 73"/>
                  <a:gd name="T31" fmla="*/ 0 h 73"/>
                  <a:gd name="T32" fmla="*/ 0 w 73"/>
                  <a:gd name="T33" fmla="*/ 0 h 73"/>
                  <a:gd name="T34" fmla="*/ 0 w 73"/>
                  <a:gd name="T35" fmla="*/ 0 h 73"/>
                  <a:gd name="T36" fmla="*/ 0 w 73"/>
                  <a:gd name="T37" fmla="*/ 0 h 73"/>
                  <a:gd name="T38" fmla="*/ 0 w 73"/>
                  <a:gd name="T39" fmla="*/ 0 h 73"/>
                  <a:gd name="T40" fmla="*/ 0 w 73"/>
                  <a:gd name="T41" fmla="*/ 0 h 73"/>
                  <a:gd name="T42" fmla="*/ 0 w 73"/>
                  <a:gd name="T43" fmla="*/ 0 h 73"/>
                  <a:gd name="T44" fmla="*/ 0 w 73"/>
                  <a:gd name="T45" fmla="*/ 0 h 73"/>
                  <a:gd name="T46" fmla="*/ 0 w 73"/>
                  <a:gd name="T47" fmla="*/ 0 h 73"/>
                  <a:gd name="T48" fmla="*/ 0 w 73"/>
                  <a:gd name="T49" fmla="*/ 0 h 73"/>
                  <a:gd name="T50" fmla="*/ 0 w 73"/>
                  <a:gd name="T51" fmla="*/ 0 h 73"/>
                  <a:gd name="T52" fmla="*/ 0 w 73"/>
                  <a:gd name="T53" fmla="*/ 0 h 73"/>
                  <a:gd name="T54" fmla="*/ 0 w 73"/>
                  <a:gd name="T55" fmla="*/ 0 h 73"/>
                  <a:gd name="T56" fmla="*/ 0 w 73"/>
                  <a:gd name="T57" fmla="*/ 0 h 73"/>
                  <a:gd name="T58" fmla="*/ 0 w 73"/>
                  <a:gd name="T59" fmla="*/ 0 h 73"/>
                  <a:gd name="T60" fmla="*/ 0 w 73"/>
                  <a:gd name="T61" fmla="*/ 0 h 73"/>
                  <a:gd name="T62" fmla="*/ 0 w 73"/>
                  <a:gd name="T63" fmla="*/ 0 h 73"/>
                  <a:gd name="T64" fmla="*/ 0 w 73"/>
                  <a:gd name="T65" fmla="*/ 0 h 73"/>
                  <a:gd name="T66" fmla="*/ 0 w 73"/>
                  <a:gd name="T67" fmla="*/ 0 h 73"/>
                  <a:gd name="T68" fmla="*/ 0 w 73"/>
                  <a:gd name="T69" fmla="*/ 0 h 73"/>
                  <a:gd name="T70" fmla="*/ 0 w 73"/>
                  <a:gd name="T71" fmla="*/ 0 h 73"/>
                  <a:gd name="T72" fmla="*/ 0 w 73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37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8" y="6"/>
                    </a:lnTo>
                    <a:lnTo>
                      <a:pt x="62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2" y="44"/>
                    </a:lnTo>
                    <a:lnTo>
                      <a:pt x="71" y="50"/>
                    </a:lnTo>
                    <a:lnTo>
                      <a:pt x="67" y="57"/>
                    </a:lnTo>
                    <a:lnTo>
                      <a:pt x="62" y="62"/>
                    </a:lnTo>
                    <a:lnTo>
                      <a:pt x="58" y="67"/>
                    </a:lnTo>
                    <a:lnTo>
                      <a:pt x="50" y="70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1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8" name="Freeform 73"/>
              <p:cNvSpPr>
                <a:spLocks/>
              </p:cNvSpPr>
              <p:nvPr/>
            </p:nvSpPr>
            <p:spPr bwMode="auto">
              <a:xfrm>
                <a:off x="2482" y="2220"/>
                <a:ext cx="9" cy="10"/>
              </a:xfrm>
              <a:custGeom>
                <a:avLst/>
                <a:gdLst>
                  <a:gd name="T0" fmla="*/ 0 w 74"/>
                  <a:gd name="T1" fmla="*/ 0 h 73"/>
                  <a:gd name="T2" fmla="*/ 0 w 74"/>
                  <a:gd name="T3" fmla="*/ 0 h 73"/>
                  <a:gd name="T4" fmla="*/ 0 w 74"/>
                  <a:gd name="T5" fmla="*/ 0 h 73"/>
                  <a:gd name="T6" fmla="*/ 0 w 74"/>
                  <a:gd name="T7" fmla="*/ 0 h 73"/>
                  <a:gd name="T8" fmla="*/ 0 w 74"/>
                  <a:gd name="T9" fmla="*/ 0 h 73"/>
                  <a:gd name="T10" fmla="*/ 0 w 74"/>
                  <a:gd name="T11" fmla="*/ 0 h 73"/>
                  <a:gd name="T12" fmla="*/ 0 w 74"/>
                  <a:gd name="T13" fmla="*/ 0 h 73"/>
                  <a:gd name="T14" fmla="*/ 0 w 74"/>
                  <a:gd name="T15" fmla="*/ 0 h 73"/>
                  <a:gd name="T16" fmla="*/ 0 w 74"/>
                  <a:gd name="T17" fmla="*/ 0 h 73"/>
                  <a:gd name="T18" fmla="*/ 0 w 74"/>
                  <a:gd name="T19" fmla="*/ 0 h 73"/>
                  <a:gd name="T20" fmla="*/ 0 w 74"/>
                  <a:gd name="T21" fmla="*/ 0 h 73"/>
                  <a:gd name="T22" fmla="*/ 0 w 74"/>
                  <a:gd name="T23" fmla="*/ 0 h 73"/>
                  <a:gd name="T24" fmla="*/ 0 w 74"/>
                  <a:gd name="T25" fmla="*/ 0 h 73"/>
                  <a:gd name="T26" fmla="*/ 0 w 74"/>
                  <a:gd name="T27" fmla="*/ 0 h 73"/>
                  <a:gd name="T28" fmla="*/ 0 w 74"/>
                  <a:gd name="T29" fmla="*/ 0 h 73"/>
                  <a:gd name="T30" fmla="*/ 0 w 74"/>
                  <a:gd name="T31" fmla="*/ 0 h 73"/>
                  <a:gd name="T32" fmla="*/ 0 w 74"/>
                  <a:gd name="T33" fmla="*/ 0 h 73"/>
                  <a:gd name="T34" fmla="*/ 0 w 74"/>
                  <a:gd name="T35" fmla="*/ 0 h 73"/>
                  <a:gd name="T36" fmla="*/ 0 w 74"/>
                  <a:gd name="T37" fmla="*/ 0 h 73"/>
                  <a:gd name="T38" fmla="*/ 0 w 74"/>
                  <a:gd name="T39" fmla="*/ 0 h 73"/>
                  <a:gd name="T40" fmla="*/ 0 w 74"/>
                  <a:gd name="T41" fmla="*/ 0 h 73"/>
                  <a:gd name="T42" fmla="*/ 0 w 74"/>
                  <a:gd name="T43" fmla="*/ 0 h 73"/>
                  <a:gd name="T44" fmla="*/ 0 w 74"/>
                  <a:gd name="T45" fmla="*/ 0 h 73"/>
                  <a:gd name="T46" fmla="*/ 0 w 74"/>
                  <a:gd name="T47" fmla="*/ 0 h 73"/>
                  <a:gd name="T48" fmla="*/ 0 w 74"/>
                  <a:gd name="T49" fmla="*/ 0 h 73"/>
                  <a:gd name="T50" fmla="*/ 0 w 74"/>
                  <a:gd name="T51" fmla="*/ 0 h 73"/>
                  <a:gd name="T52" fmla="*/ 0 w 74"/>
                  <a:gd name="T53" fmla="*/ 0 h 73"/>
                  <a:gd name="T54" fmla="*/ 0 w 74"/>
                  <a:gd name="T55" fmla="*/ 0 h 73"/>
                  <a:gd name="T56" fmla="*/ 0 w 74"/>
                  <a:gd name="T57" fmla="*/ 0 h 73"/>
                  <a:gd name="T58" fmla="*/ 0 w 74"/>
                  <a:gd name="T59" fmla="*/ 0 h 73"/>
                  <a:gd name="T60" fmla="*/ 0 w 74"/>
                  <a:gd name="T61" fmla="*/ 0 h 73"/>
                  <a:gd name="T62" fmla="*/ 0 w 74"/>
                  <a:gd name="T63" fmla="*/ 0 h 73"/>
                  <a:gd name="T64" fmla="*/ 0 w 74"/>
                  <a:gd name="T65" fmla="*/ 0 h 73"/>
                  <a:gd name="T66" fmla="*/ 0 w 74"/>
                  <a:gd name="T67" fmla="*/ 0 h 73"/>
                  <a:gd name="T68" fmla="*/ 0 w 74"/>
                  <a:gd name="T69" fmla="*/ 0 h 73"/>
                  <a:gd name="T70" fmla="*/ 0 w 74"/>
                  <a:gd name="T71" fmla="*/ 0 h 73"/>
                  <a:gd name="T72" fmla="*/ 0 w 74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73">
                    <a:moveTo>
                      <a:pt x="36" y="0"/>
                    </a:moveTo>
                    <a:lnTo>
                      <a:pt x="36" y="0"/>
                    </a:lnTo>
                    <a:lnTo>
                      <a:pt x="44" y="2"/>
                    </a:lnTo>
                    <a:lnTo>
                      <a:pt x="51" y="3"/>
                    </a:lnTo>
                    <a:lnTo>
                      <a:pt x="57" y="6"/>
                    </a:lnTo>
                    <a:lnTo>
                      <a:pt x="63" y="11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3" y="30"/>
                    </a:lnTo>
                    <a:lnTo>
                      <a:pt x="74" y="37"/>
                    </a:lnTo>
                    <a:lnTo>
                      <a:pt x="73" y="44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3" y="62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6" y="73"/>
                    </a:lnTo>
                    <a:lnTo>
                      <a:pt x="29" y="72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2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9" name="Freeform 74"/>
              <p:cNvSpPr>
                <a:spLocks/>
              </p:cNvSpPr>
              <p:nvPr/>
            </p:nvSpPr>
            <p:spPr bwMode="auto">
              <a:xfrm>
                <a:off x="2490" y="2193"/>
                <a:ext cx="29" cy="29"/>
              </a:xfrm>
              <a:custGeom>
                <a:avLst/>
                <a:gdLst>
                  <a:gd name="T0" fmla="*/ 0 w 219"/>
                  <a:gd name="T1" fmla="*/ 0 h 220"/>
                  <a:gd name="T2" fmla="*/ 0 w 219"/>
                  <a:gd name="T3" fmla="*/ 0 h 220"/>
                  <a:gd name="T4" fmla="*/ 0 w 219"/>
                  <a:gd name="T5" fmla="*/ 0 h 220"/>
                  <a:gd name="T6" fmla="*/ 0 w 219"/>
                  <a:gd name="T7" fmla="*/ 0 h 220"/>
                  <a:gd name="T8" fmla="*/ 0 w 219"/>
                  <a:gd name="T9" fmla="*/ 0 h 220"/>
                  <a:gd name="T10" fmla="*/ 0 w 219"/>
                  <a:gd name="T11" fmla="*/ 0 h 220"/>
                  <a:gd name="T12" fmla="*/ 0 w 219"/>
                  <a:gd name="T13" fmla="*/ 0 h 220"/>
                  <a:gd name="T14" fmla="*/ 0 w 219"/>
                  <a:gd name="T15" fmla="*/ 0 h 220"/>
                  <a:gd name="T16" fmla="*/ 0 w 219"/>
                  <a:gd name="T17" fmla="*/ 0 h 220"/>
                  <a:gd name="T18" fmla="*/ 0 w 219"/>
                  <a:gd name="T19" fmla="*/ 0 h 220"/>
                  <a:gd name="T20" fmla="*/ 0 w 219"/>
                  <a:gd name="T21" fmla="*/ 0 h 220"/>
                  <a:gd name="T22" fmla="*/ 0 w 219"/>
                  <a:gd name="T23" fmla="*/ 0 h 220"/>
                  <a:gd name="T24" fmla="*/ 0 w 219"/>
                  <a:gd name="T25" fmla="*/ 0 h 220"/>
                  <a:gd name="T26" fmla="*/ 0 w 219"/>
                  <a:gd name="T27" fmla="*/ 0 h 220"/>
                  <a:gd name="T28" fmla="*/ 0 w 219"/>
                  <a:gd name="T29" fmla="*/ 0 h 220"/>
                  <a:gd name="T30" fmla="*/ 0 w 219"/>
                  <a:gd name="T31" fmla="*/ 0 h 220"/>
                  <a:gd name="T32" fmla="*/ 0 w 219"/>
                  <a:gd name="T33" fmla="*/ 0 h 220"/>
                  <a:gd name="T34" fmla="*/ 0 w 219"/>
                  <a:gd name="T35" fmla="*/ 0 h 220"/>
                  <a:gd name="T36" fmla="*/ 0 w 219"/>
                  <a:gd name="T37" fmla="*/ 0 h 220"/>
                  <a:gd name="T38" fmla="*/ 0 w 219"/>
                  <a:gd name="T39" fmla="*/ 0 h 220"/>
                  <a:gd name="T40" fmla="*/ 0 w 219"/>
                  <a:gd name="T41" fmla="*/ 0 h 220"/>
                  <a:gd name="T42" fmla="*/ 0 w 219"/>
                  <a:gd name="T43" fmla="*/ 0 h 220"/>
                  <a:gd name="T44" fmla="*/ 0 w 219"/>
                  <a:gd name="T45" fmla="*/ 0 h 220"/>
                  <a:gd name="T46" fmla="*/ 0 w 219"/>
                  <a:gd name="T47" fmla="*/ 0 h 220"/>
                  <a:gd name="T48" fmla="*/ 0 w 219"/>
                  <a:gd name="T49" fmla="*/ 0 h 220"/>
                  <a:gd name="T50" fmla="*/ 0 w 219"/>
                  <a:gd name="T51" fmla="*/ 0 h 220"/>
                  <a:gd name="T52" fmla="*/ 0 w 219"/>
                  <a:gd name="T53" fmla="*/ 0 h 220"/>
                  <a:gd name="T54" fmla="*/ 0 w 219"/>
                  <a:gd name="T55" fmla="*/ 0 h 220"/>
                  <a:gd name="T56" fmla="*/ 0 w 219"/>
                  <a:gd name="T57" fmla="*/ 0 h 220"/>
                  <a:gd name="T58" fmla="*/ 0 w 219"/>
                  <a:gd name="T59" fmla="*/ 0 h 220"/>
                  <a:gd name="T60" fmla="*/ 0 w 219"/>
                  <a:gd name="T61" fmla="*/ 0 h 220"/>
                  <a:gd name="T62" fmla="*/ 0 w 219"/>
                  <a:gd name="T63" fmla="*/ 0 h 220"/>
                  <a:gd name="T64" fmla="*/ 0 w 219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9" h="220">
                    <a:moveTo>
                      <a:pt x="109" y="0"/>
                    </a:moveTo>
                    <a:lnTo>
                      <a:pt x="131" y="2"/>
                    </a:lnTo>
                    <a:lnTo>
                      <a:pt x="151" y="8"/>
                    </a:lnTo>
                    <a:lnTo>
                      <a:pt x="171" y="19"/>
                    </a:lnTo>
                    <a:lnTo>
                      <a:pt x="187" y="33"/>
                    </a:lnTo>
                    <a:lnTo>
                      <a:pt x="200" y="49"/>
                    </a:lnTo>
                    <a:lnTo>
                      <a:pt x="211" y="67"/>
                    </a:lnTo>
                    <a:lnTo>
                      <a:pt x="217" y="87"/>
                    </a:lnTo>
                    <a:lnTo>
                      <a:pt x="219" y="109"/>
                    </a:lnTo>
                    <a:lnTo>
                      <a:pt x="217" y="131"/>
                    </a:lnTo>
                    <a:lnTo>
                      <a:pt x="211" y="152"/>
                    </a:lnTo>
                    <a:lnTo>
                      <a:pt x="200" y="171"/>
                    </a:lnTo>
                    <a:lnTo>
                      <a:pt x="187" y="187"/>
                    </a:lnTo>
                    <a:lnTo>
                      <a:pt x="171" y="200"/>
                    </a:lnTo>
                    <a:lnTo>
                      <a:pt x="151" y="211"/>
                    </a:lnTo>
                    <a:lnTo>
                      <a:pt x="131" y="217"/>
                    </a:lnTo>
                    <a:lnTo>
                      <a:pt x="109" y="220"/>
                    </a:lnTo>
                    <a:lnTo>
                      <a:pt x="87" y="217"/>
                    </a:lnTo>
                    <a:lnTo>
                      <a:pt x="66" y="211"/>
                    </a:lnTo>
                    <a:lnTo>
                      <a:pt x="48" y="200"/>
                    </a:lnTo>
                    <a:lnTo>
                      <a:pt x="32" y="187"/>
                    </a:lnTo>
                    <a:lnTo>
                      <a:pt x="19" y="171"/>
                    </a:lnTo>
                    <a:lnTo>
                      <a:pt x="8" y="152"/>
                    </a:lnTo>
                    <a:lnTo>
                      <a:pt x="2" y="131"/>
                    </a:lnTo>
                    <a:lnTo>
                      <a:pt x="0" y="109"/>
                    </a:lnTo>
                    <a:lnTo>
                      <a:pt x="2" y="87"/>
                    </a:lnTo>
                    <a:lnTo>
                      <a:pt x="8" y="67"/>
                    </a:lnTo>
                    <a:lnTo>
                      <a:pt x="19" y="49"/>
                    </a:lnTo>
                    <a:lnTo>
                      <a:pt x="32" y="33"/>
                    </a:lnTo>
                    <a:lnTo>
                      <a:pt x="48" y="19"/>
                    </a:lnTo>
                    <a:lnTo>
                      <a:pt x="66" y="8"/>
                    </a:lnTo>
                    <a:lnTo>
                      <a:pt x="87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0" name="Freeform 75"/>
              <p:cNvSpPr>
                <a:spLocks/>
              </p:cNvSpPr>
              <p:nvPr/>
            </p:nvSpPr>
            <p:spPr bwMode="auto">
              <a:xfrm>
                <a:off x="2490" y="2193"/>
                <a:ext cx="29" cy="29"/>
              </a:xfrm>
              <a:custGeom>
                <a:avLst/>
                <a:gdLst>
                  <a:gd name="T0" fmla="*/ 0 w 219"/>
                  <a:gd name="T1" fmla="*/ 0 h 220"/>
                  <a:gd name="T2" fmla="*/ 0 w 219"/>
                  <a:gd name="T3" fmla="*/ 0 h 220"/>
                  <a:gd name="T4" fmla="*/ 0 w 219"/>
                  <a:gd name="T5" fmla="*/ 0 h 220"/>
                  <a:gd name="T6" fmla="*/ 0 w 219"/>
                  <a:gd name="T7" fmla="*/ 0 h 220"/>
                  <a:gd name="T8" fmla="*/ 0 w 219"/>
                  <a:gd name="T9" fmla="*/ 0 h 220"/>
                  <a:gd name="T10" fmla="*/ 0 w 219"/>
                  <a:gd name="T11" fmla="*/ 0 h 220"/>
                  <a:gd name="T12" fmla="*/ 0 w 219"/>
                  <a:gd name="T13" fmla="*/ 0 h 220"/>
                  <a:gd name="T14" fmla="*/ 0 w 219"/>
                  <a:gd name="T15" fmla="*/ 0 h 220"/>
                  <a:gd name="T16" fmla="*/ 0 w 219"/>
                  <a:gd name="T17" fmla="*/ 0 h 220"/>
                  <a:gd name="T18" fmla="*/ 0 w 219"/>
                  <a:gd name="T19" fmla="*/ 0 h 220"/>
                  <a:gd name="T20" fmla="*/ 0 w 219"/>
                  <a:gd name="T21" fmla="*/ 0 h 220"/>
                  <a:gd name="T22" fmla="*/ 0 w 219"/>
                  <a:gd name="T23" fmla="*/ 0 h 220"/>
                  <a:gd name="T24" fmla="*/ 0 w 219"/>
                  <a:gd name="T25" fmla="*/ 0 h 220"/>
                  <a:gd name="T26" fmla="*/ 0 w 219"/>
                  <a:gd name="T27" fmla="*/ 0 h 220"/>
                  <a:gd name="T28" fmla="*/ 0 w 219"/>
                  <a:gd name="T29" fmla="*/ 0 h 220"/>
                  <a:gd name="T30" fmla="*/ 0 w 219"/>
                  <a:gd name="T31" fmla="*/ 0 h 220"/>
                  <a:gd name="T32" fmla="*/ 0 w 219"/>
                  <a:gd name="T33" fmla="*/ 0 h 220"/>
                  <a:gd name="T34" fmla="*/ 0 w 219"/>
                  <a:gd name="T35" fmla="*/ 0 h 220"/>
                  <a:gd name="T36" fmla="*/ 0 w 219"/>
                  <a:gd name="T37" fmla="*/ 0 h 220"/>
                  <a:gd name="T38" fmla="*/ 0 w 219"/>
                  <a:gd name="T39" fmla="*/ 0 h 220"/>
                  <a:gd name="T40" fmla="*/ 0 w 219"/>
                  <a:gd name="T41" fmla="*/ 0 h 220"/>
                  <a:gd name="T42" fmla="*/ 0 w 219"/>
                  <a:gd name="T43" fmla="*/ 0 h 220"/>
                  <a:gd name="T44" fmla="*/ 0 w 219"/>
                  <a:gd name="T45" fmla="*/ 0 h 220"/>
                  <a:gd name="T46" fmla="*/ 0 w 219"/>
                  <a:gd name="T47" fmla="*/ 0 h 220"/>
                  <a:gd name="T48" fmla="*/ 0 w 219"/>
                  <a:gd name="T49" fmla="*/ 0 h 220"/>
                  <a:gd name="T50" fmla="*/ 0 w 219"/>
                  <a:gd name="T51" fmla="*/ 0 h 220"/>
                  <a:gd name="T52" fmla="*/ 0 w 219"/>
                  <a:gd name="T53" fmla="*/ 0 h 220"/>
                  <a:gd name="T54" fmla="*/ 0 w 219"/>
                  <a:gd name="T55" fmla="*/ 0 h 220"/>
                  <a:gd name="T56" fmla="*/ 0 w 219"/>
                  <a:gd name="T57" fmla="*/ 0 h 220"/>
                  <a:gd name="T58" fmla="*/ 0 w 219"/>
                  <a:gd name="T59" fmla="*/ 0 h 220"/>
                  <a:gd name="T60" fmla="*/ 0 w 219"/>
                  <a:gd name="T61" fmla="*/ 0 h 220"/>
                  <a:gd name="T62" fmla="*/ 0 w 219"/>
                  <a:gd name="T63" fmla="*/ 0 h 220"/>
                  <a:gd name="T64" fmla="*/ 0 w 219"/>
                  <a:gd name="T65" fmla="*/ 0 h 220"/>
                  <a:gd name="T66" fmla="*/ 0 w 219"/>
                  <a:gd name="T67" fmla="*/ 0 h 220"/>
                  <a:gd name="T68" fmla="*/ 0 w 219"/>
                  <a:gd name="T69" fmla="*/ 0 h 220"/>
                  <a:gd name="T70" fmla="*/ 0 w 219"/>
                  <a:gd name="T71" fmla="*/ 0 h 220"/>
                  <a:gd name="T72" fmla="*/ 0 w 219"/>
                  <a:gd name="T73" fmla="*/ 0 h 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9" h="220">
                    <a:moveTo>
                      <a:pt x="109" y="0"/>
                    </a:moveTo>
                    <a:lnTo>
                      <a:pt x="109" y="0"/>
                    </a:lnTo>
                    <a:lnTo>
                      <a:pt x="131" y="2"/>
                    </a:lnTo>
                    <a:lnTo>
                      <a:pt x="151" y="8"/>
                    </a:lnTo>
                    <a:lnTo>
                      <a:pt x="171" y="19"/>
                    </a:lnTo>
                    <a:lnTo>
                      <a:pt x="187" y="33"/>
                    </a:lnTo>
                    <a:lnTo>
                      <a:pt x="200" y="49"/>
                    </a:lnTo>
                    <a:lnTo>
                      <a:pt x="211" y="67"/>
                    </a:lnTo>
                    <a:lnTo>
                      <a:pt x="217" y="87"/>
                    </a:lnTo>
                    <a:lnTo>
                      <a:pt x="219" y="109"/>
                    </a:lnTo>
                    <a:lnTo>
                      <a:pt x="217" y="131"/>
                    </a:lnTo>
                    <a:lnTo>
                      <a:pt x="211" y="152"/>
                    </a:lnTo>
                    <a:lnTo>
                      <a:pt x="200" y="171"/>
                    </a:lnTo>
                    <a:lnTo>
                      <a:pt x="187" y="187"/>
                    </a:lnTo>
                    <a:lnTo>
                      <a:pt x="171" y="200"/>
                    </a:lnTo>
                    <a:lnTo>
                      <a:pt x="151" y="211"/>
                    </a:lnTo>
                    <a:lnTo>
                      <a:pt x="131" y="217"/>
                    </a:lnTo>
                    <a:lnTo>
                      <a:pt x="109" y="220"/>
                    </a:lnTo>
                    <a:lnTo>
                      <a:pt x="87" y="217"/>
                    </a:lnTo>
                    <a:lnTo>
                      <a:pt x="66" y="211"/>
                    </a:lnTo>
                    <a:lnTo>
                      <a:pt x="48" y="200"/>
                    </a:lnTo>
                    <a:lnTo>
                      <a:pt x="32" y="187"/>
                    </a:lnTo>
                    <a:lnTo>
                      <a:pt x="19" y="171"/>
                    </a:lnTo>
                    <a:lnTo>
                      <a:pt x="8" y="152"/>
                    </a:lnTo>
                    <a:lnTo>
                      <a:pt x="2" y="131"/>
                    </a:lnTo>
                    <a:lnTo>
                      <a:pt x="0" y="109"/>
                    </a:lnTo>
                    <a:lnTo>
                      <a:pt x="2" y="87"/>
                    </a:lnTo>
                    <a:lnTo>
                      <a:pt x="8" y="67"/>
                    </a:lnTo>
                    <a:lnTo>
                      <a:pt x="19" y="49"/>
                    </a:lnTo>
                    <a:lnTo>
                      <a:pt x="32" y="33"/>
                    </a:lnTo>
                    <a:lnTo>
                      <a:pt x="48" y="19"/>
                    </a:lnTo>
                    <a:lnTo>
                      <a:pt x="66" y="8"/>
                    </a:lnTo>
                    <a:lnTo>
                      <a:pt x="87" y="2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1" name="Freeform 76"/>
              <p:cNvSpPr>
                <a:spLocks/>
              </p:cNvSpPr>
              <p:nvPr/>
            </p:nvSpPr>
            <p:spPr bwMode="auto">
              <a:xfrm>
                <a:off x="2496" y="2199"/>
                <a:ext cx="17" cy="17"/>
              </a:xfrm>
              <a:custGeom>
                <a:avLst/>
                <a:gdLst>
                  <a:gd name="T0" fmla="*/ 0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0 h 124"/>
                  <a:gd name="T8" fmla="*/ 0 w 124"/>
                  <a:gd name="T9" fmla="*/ 0 h 124"/>
                  <a:gd name="T10" fmla="*/ 0 w 124"/>
                  <a:gd name="T11" fmla="*/ 0 h 124"/>
                  <a:gd name="T12" fmla="*/ 0 w 124"/>
                  <a:gd name="T13" fmla="*/ 0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w 124"/>
                  <a:gd name="T21" fmla="*/ 0 h 124"/>
                  <a:gd name="T22" fmla="*/ 0 w 124"/>
                  <a:gd name="T23" fmla="*/ 0 h 124"/>
                  <a:gd name="T24" fmla="*/ 0 w 124"/>
                  <a:gd name="T25" fmla="*/ 0 h 124"/>
                  <a:gd name="T26" fmla="*/ 0 w 124"/>
                  <a:gd name="T27" fmla="*/ 0 h 124"/>
                  <a:gd name="T28" fmla="*/ 0 w 124"/>
                  <a:gd name="T29" fmla="*/ 0 h 124"/>
                  <a:gd name="T30" fmla="*/ 0 w 124"/>
                  <a:gd name="T31" fmla="*/ 0 h 124"/>
                  <a:gd name="T32" fmla="*/ 0 w 124"/>
                  <a:gd name="T33" fmla="*/ 0 h 124"/>
                  <a:gd name="T34" fmla="*/ 0 w 124"/>
                  <a:gd name="T35" fmla="*/ 0 h 124"/>
                  <a:gd name="T36" fmla="*/ 0 w 124"/>
                  <a:gd name="T37" fmla="*/ 0 h 124"/>
                  <a:gd name="T38" fmla="*/ 0 w 124"/>
                  <a:gd name="T39" fmla="*/ 0 h 124"/>
                  <a:gd name="T40" fmla="*/ 0 w 124"/>
                  <a:gd name="T41" fmla="*/ 0 h 124"/>
                  <a:gd name="T42" fmla="*/ 0 w 124"/>
                  <a:gd name="T43" fmla="*/ 0 h 124"/>
                  <a:gd name="T44" fmla="*/ 0 w 124"/>
                  <a:gd name="T45" fmla="*/ 0 h 124"/>
                  <a:gd name="T46" fmla="*/ 0 w 124"/>
                  <a:gd name="T47" fmla="*/ 0 h 124"/>
                  <a:gd name="T48" fmla="*/ 0 w 124"/>
                  <a:gd name="T49" fmla="*/ 0 h 124"/>
                  <a:gd name="T50" fmla="*/ 0 w 124"/>
                  <a:gd name="T51" fmla="*/ 0 h 124"/>
                  <a:gd name="T52" fmla="*/ 0 w 124"/>
                  <a:gd name="T53" fmla="*/ 0 h 124"/>
                  <a:gd name="T54" fmla="*/ 0 w 124"/>
                  <a:gd name="T55" fmla="*/ 0 h 124"/>
                  <a:gd name="T56" fmla="*/ 0 w 124"/>
                  <a:gd name="T57" fmla="*/ 0 h 124"/>
                  <a:gd name="T58" fmla="*/ 0 w 124"/>
                  <a:gd name="T59" fmla="*/ 0 h 124"/>
                  <a:gd name="T60" fmla="*/ 0 w 124"/>
                  <a:gd name="T61" fmla="*/ 0 h 124"/>
                  <a:gd name="T62" fmla="*/ 0 w 124"/>
                  <a:gd name="T63" fmla="*/ 0 h 124"/>
                  <a:gd name="T64" fmla="*/ 0 w 124"/>
                  <a:gd name="T65" fmla="*/ 0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lnTo>
                      <a:pt x="74" y="2"/>
                    </a:lnTo>
                    <a:lnTo>
                      <a:pt x="86" y="5"/>
                    </a:lnTo>
                    <a:lnTo>
                      <a:pt x="96" y="11"/>
                    </a:lnTo>
                    <a:lnTo>
                      <a:pt x="106" y="19"/>
                    </a:lnTo>
                    <a:lnTo>
                      <a:pt x="113" y="28"/>
                    </a:lnTo>
                    <a:lnTo>
                      <a:pt x="119" y="38"/>
                    </a:lnTo>
                    <a:lnTo>
                      <a:pt x="123" y="50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7"/>
                    </a:lnTo>
                    <a:lnTo>
                      <a:pt x="113" y="96"/>
                    </a:lnTo>
                    <a:lnTo>
                      <a:pt x="106" y="106"/>
                    </a:lnTo>
                    <a:lnTo>
                      <a:pt x="96" y="113"/>
                    </a:lnTo>
                    <a:lnTo>
                      <a:pt x="86" y="119"/>
                    </a:lnTo>
                    <a:lnTo>
                      <a:pt x="74" y="123"/>
                    </a:lnTo>
                    <a:lnTo>
                      <a:pt x="62" y="124"/>
                    </a:lnTo>
                    <a:lnTo>
                      <a:pt x="50" y="123"/>
                    </a:lnTo>
                    <a:lnTo>
                      <a:pt x="38" y="119"/>
                    </a:lnTo>
                    <a:lnTo>
                      <a:pt x="28" y="113"/>
                    </a:lnTo>
                    <a:lnTo>
                      <a:pt x="18" y="106"/>
                    </a:lnTo>
                    <a:lnTo>
                      <a:pt x="11" y="96"/>
                    </a:lnTo>
                    <a:lnTo>
                      <a:pt x="5" y="87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11" y="28"/>
                    </a:lnTo>
                    <a:lnTo>
                      <a:pt x="18" y="19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2" name="Freeform 77"/>
              <p:cNvSpPr>
                <a:spLocks/>
              </p:cNvSpPr>
              <p:nvPr/>
            </p:nvSpPr>
            <p:spPr bwMode="auto">
              <a:xfrm>
                <a:off x="2496" y="2199"/>
                <a:ext cx="17" cy="17"/>
              </a:xfrm>
              <a:custGeom>
                <a:avLst/>
                <a:gdLst>
                  <a:gd name="T0" fmla="*/ 0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0 h 124"/>
                  <a:gd name="T8" fmla="*/ 0 w 124"/>
                  <a:gd name="T9" fmla="*/ 0 h 124"/>
                  <a:gd name="T10" fmla="*/ 0 w 124"/>
                  <a:gd name="T11" fmla="*/ 0 h 124"/>
                  <a:gd name="T12" fmla="*/ 0 w 124"/>
                  <a:gd name="T13" fmla="*/ 0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w 124"/>
                  <a:gd name="T21" fmla="*/ 0 h 124"/>
                  <a:gd name="T22" fmla="*/ 0 w 124"/>
                  <a:gd name="T23" fmla="*/ 0 h 124"/>
                  <a:gd name="T24" fmla="*/ 0 w 124"/>
                  <a:gd name="T25" fmla="*/ 0 h 124"/>
                  <a:gd name="T26" fmla="*/ 0 w 124"/>
                  <a:gd name="T27" fmla="*/ 0 h 124"/>
                  <a:gd name="T28" fmla="*/ 0 w 124"/>
                  <a:gd name="T29" fmla="*/ 0 h 124"/>
                  <a:gd name="T30" fmla="*/ 0 w 124"/>
                  <a:gd name="T31" fmla="*/ 0 h 124"/>
                  <a:gd name="T32" fmla="*/ 0 w 124"/>
                  <a:gd name="T33" fmla="*/ 0 h 124"/>
                  <a:gd name="T34" fmla="*/ 0 w 124"/>
                  <a:gd name="T35" fmla="*/ 0 h 124"/>
                  <a:gd name="T36" fmla="*/ 0 w 124"/>
                  <a:gd name="T37" fmla="*/ 0 h 124"/>
                  <a:gd name="T38" fmla="*/ 0 w 124"/>
                  <a:gd name="T39" fmla="*/ 0 h 124"/>
                  <a:gd name="T40" fmla="*/ 0 w 124"/>
                  <a:gd name="T41" fmla="*/ 0 h 124"/>
                  <a:gd name="T42" fmla="*/ 0 w 124"/>
                  <a:gd name="T43" fmla="*/ 0 h 124"/>
                  <a:gd name="T44" fmla="*/ 0 w 124"/>
                  <a:gd name="T45" fmla="*/ 0 h 124"/>
                  <a:gd name="T46" fmla="*/ 0 w 124"/>
                  <a:gd name="T47" fmla="*/ 0 h 124"/>
                  <a:gd name="T48" fmla="*/ 0 w 124"/>
                  <a:gd name="T49" fmla="*/ 0 h 124"/>
                  <a:gd name="T50" fmla="*/ 0 w 124"/>
                  <a:gd name="T51" fmla="*/ 0 h 124"/>
                  <a:gd name="T52" fmla="*/ 0 w 124"/>
                  <a:gd name="T53" fmla="*/ 0 h 124"/>
                  <a:gd name="T54" fmla="*/ 0 w 124"/>
                  <a:gd name="T55" fmla="*/ 0 h 124"/>
                  <a:gd name="T56" fmla="*/ 0 w 124"/>
                  <a:gd name="T57" fmla="*/ 0 h 124"/>
                  <a:gd name="T58" fmla="*/ 0 w 124"/>
                  <a:gd name="T59" fmla="*/ 0 h 124"/>
                  <a:gd name="T60" fmla="*/ 0 w 124"/>
                  <a:gd name="T61" fmla="*/ 0 h 124"/>
                  <a:gd name="T62" fmla="*/ 0 w 124"/>
                  <a:gd name="T63" fmla="*/ 0 h 124"/>
                  <a:gd name="T64" fmla="*/ 0 w 124"/>
                  <a:gd name="T65" fmla="*/ 0 h 124"/>
                  <a:gd name="T66" fmla="*/ 0 w 124"/>
                  <a:gd name="T67" fmla="*/ 0 h 124"/>
                  <a:gd name="T68" fmla="*/ 0 w 124"/>
                  <a:gd name="T69" fmla="*/ 0 h 124"/>
                  <a:gd name="T70" fmla="*/ 0 w 124"/>
                  <a:gd name="T71" fmla="*/ 0 h 124"/>
                  <a:gd name="T72" fmla="*/ 0 w 124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lnTo>
                      <a:pt x="62" y="0"/>
                    </a:lnTo>
                    <a:lnTo>
                      <a:pt x="74" y="2"/>
                    </a:lnTo>
                    <a:lnTo>
                      <a:pt x="86" y="5"/>
                    </a:lnTo>
                    <a:lnTo>
                      <a:pt x="96" y="11"/>
                    </a:lnTo>
                    <a:lnTo>
                      <a:pt x="106" y="19"/>
                    </a:lnTo>
                    <a:lnTo>
                      <a:pt x="113" y="28"/>
                    </a:lnTo>
                    <a:lnTo>
                      <a:pt x="119" y="38"/>
                    </a:lnTo>
                    <a:lnTo>
                      <a:pt x="123" y="50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7"/>
                    </a:lnTo>
                    <a:lnTo>
                      <a:pt x="113" y="96"/>
                    </a:lnTo>
                    <a:lnTo>
                      <a:pt x="106" y="106"/>
                    </a:lnTo>
                    <a:lnTo>
                      <a:pt x="96" y="113"/>
                    </a:lnTo>
                    <a:lnTo>
                      <a:pt x="86" y="119"/>
                    </a:lnTo>
                    <a:lnTo>
                      <a:pt x="74" y="123"/>
                    </a:lnTo>
                    <a:lnTo>
                      <a:pt x="62" y="124"/>
                    </a:lnTo>
                    <a:lnTo>
                      <a:pt x="50" y="123"/>
                    </a:lnTo>
                    <a:lnTo>
                      <a:pt x="38" y="119"/>
                    </a:lnTo>
                    <a:lnTo>
                      <a:pt x="28" y="113"/>
                    </a:lnTo>
                    <a:lnTo>
                      <a:pt x="18" y="106"/>
                    </a:lnTo>
                    <a:lnTo>
                      <a:pt x="11" y="96"/>
                    </a:lnTo>
                    <a:lnTo>
                      <a:pt x="5" y="87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11" y="28"/>
                    </a:lnTo>
                    <a:lnTo>
                      <a:pt x="18" y="19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3" name="Freeform 78"/>
              <p:cNvSpPr>
                <a:spLocks noEditPoints="1"/>
              </p:cNvSpPr>
              <p:nvPr/>
            </p:nvSpPr>
            <p:spPr bwMode="auto">
              <a:xfrm>
                <a:off x="2484" y="2187"/>
                <a:ext cx="41" cy="41"/>
              </a:xfrm>
              <a:custGeom>
                <a:avLst/>
                <a:gdLst>
                  <a:gd name="T0" fmla="*/ 0 w 311"/>
                  <a:gd name="T1" fmla="*/ 0 h 311"/>
                  <a:gd name="T2" fmla="*/ 0 w 311"/>
                  <a:gd name="T3" fmla="*/ 0 h 311"/>
                  <a:gd name="T4" fmla="*/ 0 w 311"/>
                  <a:gd name="T5" fmla="*/ 0 h 311"/>
                  <a:gd name="T6" fmla="*/ 0 w 311"/>
                  <a:gd name="T7" fmla="*/ 0 h 311"/>
                  <a:gd name="T8" fmla="*/ 0 w 311"/>
                  <a:gd name="T9" fmla="*/ 0 h 311"/>
                  <a:gd name="T10" fmla="*/ 0 w 311"/>
                  <a:gd name="T11" fmla="*/ 0 h 311"/>
                  <a:gd name="T12" fmla="*/ 0 w 311"/>
                  <a:gd name="T13" fmla="*/ 0 h 311"/>
                  <a:gd name="T14" fmla="*/ 0 w 311"/>
                  <a:gd name="T15" fmla="*/ 0 h 311"/>
                  <a:gd name="T16" fmla="*/ 0 w 311"/>
                  <a:gd name="T17" fmla="*/ 0 h 311"/>
                  <a:gd name="T18" fmla="*/ 0 w 311"/>
                  <a:gd name="T19" fmla="*/ 0 h 311"/>
                  <a:gd name="T20" fmla="*/ 0 w 311"/>
                  <a:gd name="T21" fmla="*/ 0 h 311"/>
                  <a:gd name="T22" fmla="*/ 0 w 311"/>
                  <a:gd name="T23" fmla="*/ 0 h 311"/>
                  <a:gd name="T24" fmla="*/ 0 w 311"/>
                  <a:gd name="T25" fmla="*/ 0 h 311"/>
                  <a:gd name="T26" fmla="*/ 0 w 311"/>
                  <a:gd name="T27" fmla="*/ 0 h 311"/>
                  <a:gd name="T28" fmla="*/ 0 w 311"/>
                  <a:gd name="T29" fmla="*/ 0 h 311"/>
                  <a:gd name="T30" fmla="*/ 0 w 311"/>
                  <a:gd name="T31" fmla="*/ 0 h 311"/>
                  <a:gd name="T32" fmla="*/ 0 w 311"/>
                  <a:gd name="T33" fmla="*/ 0 h 311"/>
                  <a:gd name="T34" fmla="*/ 0 w 311"/>
                  <a:gd name="T35" fmla="*/ 0 h 311"/>
                  <a:gd name="T36" fmla="*/ 0 w 311"/>
                  <a:gd name="T37" fmla="*/ 0 h 311"/>
                  <a:gd name="T38" fmla="*/ 0 w 311"/>
                  <a:gd name="T39" fmla="*/ 0 h 311"/>
                  <a:gd name="T40" fmla="*/ 0 w 311"/>
                  <a:gd name="T41" fmla="*/ 0 h 311"/>
                  <a:gd name="T42" fmla="*/ 0 w 311"/>
                  <a:gd name="T43" fmla="*/ 0 h 311"/>
                  <a:gd name="T44" fmla="*/ 0 w 311"/>
                  <a:gd name="T45" fmla="*/ 0 h 311"/>
                  <a:gd name="T46" fmla="*/ 0 w 311"/>
                  <a:gd name="T47" fmla="*/ 0 h 311"/>
                  <a:gd name="T48" fmla="*/ 0 w 311"/>
                  <a:gd name="T49" fmla="*/ 0 h 311"/>
                  <a:gd name="T50" fmla="*/ 0 w 311"/>
                  <a:gd name="T51" fmla="*/ 0 h 311"/>
                  <a:gd name="T52" fmla="*/ 0 w 311"/>
                  <a:gd name="T53" fmla="*/ 0 h 311"/>
                  <a:gd name="T54" fmla="*/ 0 w 311"/>
                  <a:gd name="T55" fmla="*/ 0 h 311"/>
                  <a:gd name="T56" fmla="*/ 0 w 311"/>
                  <a:gd name="T57" fmla="*/ 0 h 311"/>
                  <a:gd name="T58" fmla="*/ 0 w 311"/>
                  <a:gd name="T59" fmla="*/ 0 h 311"/>
                  <a:gd name="T60" fmla="*/ 0 w 311"/>
                  <a:gd name="T61" fmla="*/ 0 h 311"/>
                  <a:gd name="T62" fmla="*/ 0 w 311"/>
                  <a:gd name="T63" fmla="*/ 0 h 311"/>
                  <a:gd name="T64" fmla="*/ 0 w 311"/>
                  <a:gd name="T65" fmla="*/ 0 h 311"/>
                  <a:gd name="T66" fmla="*/ 0 w 311"/>
                  <a:gd name="T67" fmla="*/ 0 h 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1" h="311">
                    <a:moveTo>
                      <a:pt x="21" y="264"/>
                    </a:moveTo>
                    <a:lnTo>
                      <a:pt x="31" y="266"/>
                    </a:lnTo>
                    <a:lnTo>
                      <a:pt x="38" y="271"/>
                    </a:lnTo>
                    <a:lnTo>
                      <a:pt x="43" y="278"/>
                    </a:lnTo>
                    <a:lnTo>
                      <a:pt x="45" y="287"/>
                    </a:lnTo>
                    <a:lnTo>
                      <a:pt x="43" y="295"/>
                    </a:lnTo>
                    <a:lnTo>
                      <a:pt x="38" y="303"/>
                    </a:lnTo>
                    <a:lnTo>
                      <a:pt x="31" y="307"/>
                    </a:lnTo>
                    <a:lnTo>
                      <a:pt x="21" y="310"/>
                    </a:lnTo>
                    <a:lnTo>
                      <a:pt x="13" y="307"/>
                    </a:lnTo>
                    <a:lnTo>
                      <a:pt x="6" y="303"/>
                    </a:lnTo>
                    <a:lnTo>
                      <a:pt x="1" y="295"/>
                    </a:lnTo>
                    <a:lnTo>
                      <a:pt x="0" y="287"/>
                    </a:lnTo>
                    <a:lnTo>
                      <a:pt x="1" y="278"/>
                    </a:lnTo>
                    <a:lnTo>
                      <a:pt x="6" y="271"/>
                    </a:lnTo>
                    <a:lnTo>
                      <a:pt x="13" y="266"/>
                    </a:lnTo>
                    <a:lnTo>
                      <a:pt x="21" y="264"/>
                    </a:lnTo>
                    <a:close/>
                    <a:moveTo>
                      <a:pt x="287" y="265"/>
                    </a:moveTo>
                    <a:lnTo>
                      <a:pt x="296" y="267"/>
                    </a:lnTo>
                    <a:lnTo>
                      <a:pt x="303" y="272"/>
                    </a:lnTo>
                    <a:lnTo>
                      <a:pt x="308" y="280"/>
                    </a:lnTo>
                    <a:lnTo>
                      <a:pt x="311" y="288"/>
                    </a:lnTo>
                    <a:lnTo>
                      <a:pt x="308" y="297"/>
                    </a:lnTo>
                    <a:lnTo>
                      <a:pt x="303" y="304"/>
                    </a:lnTo>
                    <a:lnTo>
                      <a:pt x="296" y="309"/>
                    </a:lnTo>
                    <a:lnTo>
                      <a:pt x="287" y="311"/>
                    </a:lnTo>
                    <a:lnTo>
                      <a:pt x="279" y="309"/>
                    </a:lnTo>
                    <a:lnTo>
                      <a:pt x="272" y="304"/>
                    </a:lnTo>
                    <a:lnTo>
                      <a:pt x="267" y="297"/>
                    </a:lnTo>
                    <a:lnTo>
                      <a:pt x="264" y="288"/>
                    </a:lnTo>
                    <a:lnTo>
                      <a:pt x="267" y="280"/>
                    </a:lnTo>
                    <a:lnTo>
                      <a:pt x="272" y="272"/>
                    </a:lnTo>
                    <a:lnTo>
                      <a:pt x="279" y="267"/>
                    </a:lnTo>
                    <a:lnTo>
                      <a:pt x="287" y="265"/>
                    </a:lnTo>
                    <a:close/>
                    <a:moveTo>
                      <a:pt x="285" y="1"/>
                    </a:moveTo>
                    <a:lnTo>
                      <a:pt x="294" y="3"/>
                    </a:lnTo>
                    <a:lnTo>
                      <a:pt x="301" y="8"/>
                    </a:lnTo>
                    <a:lnTo>
                      <a:pt x="306" y="15"/>
                    </a:lnTo>
                    <a:lnTo>
                      <a:pt x="308" y="25"/>
                    </a:lnTo>
                    <a:lnTo>
                      <a:pt x="306" y="33"/>
                    </a:lnTo>
                    <a:lnTo>
                      <a:pt x="301" y="40"/>
                    </a:lnTo>
                    <a:lnTo>
                      <a:pt x="294" y="45"/>
                    </a:lnTo>
                    <a:lnTo>
                      <a:pt x="285" y="48"/>
                    </a:lnTo>
                    <a:lnTo>
                      <a:pt x="277" y="45"/>
                    </a:lnTo>
                    <a:lnTo>
                      <a:pt x="269" y="40"/>
                    </a:lnTo>
                    <a:lnTo>
                      <a:pt x="264" y="33"/>
                    </a:lnTo>
                    <a:lnTo>
                      <a:pt x="262" y="25"/>
                    </a:lnTo>
                    <a:lnTo>
                      <a:pt x="264" y="15"/>
                    </a:lnTo>
                    <a:lnTo>
                      <a:pt x="269" y="8"/>
                    </a:lnTo>
                    <a:lnTo>
                      <a:pt x="277" y="3"/>
                    </a:lnTo>
                    <a:lnTo>
                      <a:pt x="285" y="1"/>
                    </a:lnTo>
                    <a:close/>
                    <a:moveTo>
                      <a:pt x="24" y="0"/>
                    </a:moveTo>
                    <a:lnTo>
                      <a:pt x="32" y="1"/>
                    </a:lnTo>
                    <a:lnTo>
                      <a:pt x="40" y="6"/>
                    </a:lnTo>
                    <a:lnTo>
                      <a:pt x="45" y="14"/>
                    </a:lnTo>
                    <a:lnTo>
                      <a:pt x="46" y="23"/>
                    </a:lnTo>
                    <a:lnTo>
                      <a:pt x="45" y="32"/>
                    </a:lnTo>
                    <a:lnTo>
                      <a:pt x="40" y="39"/>
                    </a:lnTo>
                    <a:lnTo>
                      <a:pt x="32" y="44"/>
                    </a:lnTo>
                    <a:lnTo>
                      <a:pt x="24" y="46"/>
                    </a:lnTo>
                    <a:lnTo>
                      <a:pt x="14" y="44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1" y="23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4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4" name="Freeform 79"/>
              <p:cNvSpPr>
                <a:spLocks/>
              </p:cNvSpPr>
              <p:nvPr/>
            </p:nvSpPr>
            <p:spPr bwMode="auto">
              <a:xfrm>
                <a:off x="2484" y="2222"/>
                <a:ext cx="6" cy="6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0 h 46"/>
                  <a:gd name="T4" fmla="*/ 0 w 45"/>
                  <a:gd name="T5" fmla="*/ 0 h 46"/>
                  <a:gd name="T6" fmla="*/ 0 w 45"/>
                  <a:gd name="T7" fmla="*/ 0 h 46"/>
                  <a:gd name="T8" fmla="*/ 0 w 45"/>
                  <a:gd name="T9" fmla="*/ 0 h 46"/>
                  <a:gd name="T10" fmla="*/ 0 w 45"/>
                  <a:gd name="T11" fmla="*/ 0 h 46"/>
                  <a:gd name="T12" fmla="*/ 0 w 45"/>
                  <a:gd name="T13" fmla="*/ 0 h 46"/>
                  <a:gd name="T14" fmla="*/ 0 w 45"/>
                  <a:gd name="T15" fmla="*/ 0 h 46"/>
                  <a:gd name="T16" fmla="*/ 0 w 45"/>
                  <a:gd name="T17" fmla="*/ 0 h 46"/>
                  <a:gd name="T18" fmla="*/ 0 w 45"/>
                  <a:gd name="T19" fmla="*/ 0 h 46"/>
                  <a:gd name="T20" fmla="*/ 0 w 45"/>
                  <a:gd name="T21" fmla="*/ 0 h 46"/>
                  <a:gd name="T22" fmla="*/ 0 w 45"/>
                  <a:gd name="T23" fmla="*/ 0 h 46"/>
                  <a:gd name="T24" fmla="*/ 0 w 45"/>
                  <a:gd name="T25" fmla="*/ 0 h 46"/>
                  <a:gd name="T26" fmla="*/ 0 w 45"/>
                  <a:gd name="T27" fmla="*/ 0 h 46"/>
                  <a:gd name="T28" fmla="*/ 0 w 45"/>
                  <a:gd name="T29" fmla="*/ 0 h 46"/>
                  <a:gd name="T30" fmla="*/ 0 w 45"/>
                  <a:gd name="T31" fmla="*/ 0 h 46"/>
                  <a:gd name="T32" fmla="*/ 0 w 45"/>
                  <a:gd name="T33" fmla="*/ 0 h 46"/>
                  <a:gd name="T34" fmla="*/ 0 w 45"/>
                  <a:gd name="T35" fmla="*/ 0 h 46"/>
                  <a:gd name="T36" fmla="*/ 0 w 45"/>
                  <a:gd name="T37" fmla="*/ 0 h 46"/>
                  <a:gd name="T38" fmla="*/ 0 w 45"/>
                  <a:gd name="T39" fmla="*/ 0 h 46"/>
                  <a:gd name="T40" fmla="*/ 0 w 45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6">
                    <a:moveTo>
                      <a:pt x="21" y="0"/>
                    </a:moveTo>
                    <a:lnTo>
                      <a:pt x="21" y="0"/>
                    </a:lnTo>
                    <a:lnTo>
                      <a:pt x="31" y="2"/>
                    </a:lnTo>
                    <a:lnTo>
                      <a:pt x="38" y="7"/>
                    </a:lnTo>
                    <a:lnTo>
                      <a:pt x="43" y="14"/>
                    </a:lnTo>
                    <a:lnTo>
                      <a:pt x="45" y="23"/>
                    </a:lnTo>
                    <a:lnTo>
                      <a:pt x="43" y="31"/>
                    </a:lnTo>
                    <a:lnTo>
                      <a:pt x="38" y="39"/>
                    </a:lnTo>
                    <a:lnTo>
                      <a:pt x="31" y="43"/>
                    </a:lnTo>
                    <a:lnTo>
                      <a:pt x="21" y="46"/>
                    </a:lnTo>
                    <a:lnTo>
                      <a:pt x="13" y="43"/>
                    </a:lnTo>
                    <a:lnTo>
                      <a:pt x="6" y="39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5" name="Freeform 80"/>
              <p:cNvSpPr>
                <a:spLocks/>
              </p:cNvSpPr>
              <p:nvPr/>
            </p:nvSpPr>
            <p:spPr bwMode="auto">
              <a:xfrm>
                <a:off x="2519" y="2222"/>
                <a:ext cx="6" cy="6"/>
              </a:xfrm>
              <a:custGeom>
                <a:avLst/>
                <a:gdLst>
                  <a:gd name="T0" fmla="*/ 0 w 47"/>
                  <a:gd name="T1" fmla="*/ 0 h 46"/>
                  <a:gd name="T2" fmla="*/ 0 w 47"/>
                  <a:gd name="T3" fmla="*/ 0 h 46"/>
                  <a:gd name="T4" fmla="*/ 0 w 47"/>
                  <a:gd name="T5" fmla="*/ 0 h 46"/>
                  <a:gd name="T6" fmla="*/ 0 w 47"/>
                  <a:gd name="T7" fmla="*/ 0 h 46"/>
                  <a:gd name="T8" fmla="*/ 0 w 47"/>
                  <a:gd name="T9" fmla="*/ 0 h 46"/>
                  <a:gd name="T10" fmla="*/ 0 w 47"/>
                  <a:gd name="T11" fmla="*/ 0 h 46"/>
                  <a:gd name="T12" fmla="*/ 0 w 47"/>
                  <a:gd name="T13" fmla="*/ 0 h 46"/>
                  <a:gd name="T14" fmla="*/ 0 w 47"/>
                  <a:gd name="T15" fmla="*/ 0 h 46"/>
                  <a:gd name="T16" fmla="*/ 0 w 47"/>
                  <a:gd name="T17" fmla="*/ 0 h 46"/>
                  <a:gd name="T18" fmla="*/ 0 w 47"/>
                  <a:gd name="T19" fmla="*/ 0 h 46"/>
                  <a:gd name="T20" fmla="*/ 0 w 47"/>
                  <a:gd name="T21" fmla="*/ 0 h 46"/>
                  <a:gd name="T22" fmla="*/ 0 w 47"/>
                  <a:gd name="T23" fmla="*/ 0 h 46"/>
                  <a:gd name="T24" fmla="*/ 0 w 47"/>
                  <a:gd name="T25" fmla="*/ 0 h 46"/>
                  <a:gd name="T26" fmla="*/ 0 w 47"/>
                  <a:gd name="T27" fmla="*/ 0 h 46"/>
                  <a:gd name="T28" fmla="*/ 0 w 47"/>
                  <a:gd name="T29" fmla="*/ 0 h 46"/>
                  <a:gd name="T30" fmla="*/ 0 w 47"/>
                  <a:gd name="T31" fmla="*/ 0 h 46"/>
                  <a:gd name="T32" fmla="*/ 0 w 47"/>
                  <a:gd name="T33" fmla="*/ 0 h 46"/>
                  <a:gd name="T34" fmla="*/ 0 w 47"/>
                  <a:gd name="T35" fmla="*/ 0 h 46"/>
                  <a:gd name="T36" fmla="*/ 0 w 47"/>
                  <a:gd name="T37" fmla="*/ 0 h 46"/>
                  <a:gd name="T38" fmla="*/ 0 w 47"/>
                  <a:gd name="T39" fmla="*/ 0 h 46"/>
                  <a:gd name="T40" fmla="*/ 0 w 47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23" y="0"/>
                    </a:lnTo>
                    <a:lnTo>
                      <a:pt x="32" y="2"/>
                    </a:lnTo>
                    <a:lnTo>
                      <a:pt x="39" y="7"/>
                    </a:lnTo>
                    <a:lnTo>
                      <a:pt x="44" y="15"/>
                    </a:lnTo>
                    <a:lnTo>
                      <a:pt x="47" y="23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15" y="44"/>
                    </a:lnTo>
                    <a:lnTo>
                      <a:pt x="8" y="39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8" y="7"/>
                    </a:lnTo>
                    <a:lnTo>
                      <a:pt x="15" y="2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6" name="Freeform 81"/>
              <p:cNvSpPr>
                <a:spLocks/>
              </p:cNvSpPr>
              <p:nvPr/>
            </p:nvSpPr>
            <p:spPr bwMode="auto">
              <a:xfrm>
                <a:off x="2519" y="2187"/>
                <a:ext cx="6" cy="6"/>
              </a:xfrm>
              <a:custGeom>
                <a:avLst/>
                <a:gdLst>
                  <a:gd name="T0" fmla="*/ 0 w 46"/>
                  <a:gd name="T1" fmla="*/ 0 h 47"/>
                  <a:gd name="T2" fmla="*/ 0 w 46"/>
                  <a:gd name="T3" fmla="*/ 0 h 47"/>
                  <a:gd name="T4" fmla="*/ 0 w 46"/>
                  <a:gd name="T5" fmla="*/ 0 h 47"/>
                  <a:gd name="T6" fmla="*/ 0 w 46"/>
                  <a:gd name="T7" fmla="*/ 0 h 47"/>
                  <a:gd name="T8" fmla="*/ 0 w 46"/>
                  <a:gd name="T9" fmla="*/ 0 h 47"/>
                  <a:gd name="T10" fmla="*/ 0 w 46"/>
                  <a:gd name="T11" fmla="*/ 0 h 47"/>
                  <a:gd name="T12" fmla="*/ 0 w 46"/>
                  <a:gd name="T13" fmla="*/ 0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0 h 47"/>
                  <a:gd name="T20" fmla="*/ 0 w 46"/>
                  <a:gd name="T21" fmla="*/ 0 h 47"/>
                  <a:gd name="T22" fmla="*/ 0 w 46"/>
                  <a:gd name="T23" fmla="*/ 0 h 47"/>
                  <a:gd name="T24" fmla="*/ 0 w 46"/>
                  <a:gd name="T25" fmla="*/ 0 h 47"/>
                  <a:gd name="T26" fmla="*/ 0 w 46"/>
                  <a:gd name="T27" fmla="*/ 0 h 47"/>
                  <a:gd name="T28" fmla="*/ 0 w 46"/>
                  <a:gd name="T29" fmla="*/ 0 h 47"/>
                  <a:gd name="T30" fmla="*/ 0 w 46"/>
                  <a:gd name="T31" fmla="*/ 0 h 47"/>
                  <a:gd name="T32" fmla="*/ 0 w 46"/>
                  <a:gd name="T33" fmla="*/ 0 h 47"/>
                  <a:gd name="T34" fmla="*/ 0 w 46"/>
                  <a:gd name="T35" fmla="*/ 0 h 47"/>
                  <a:gd name="T36" fmla="*/ 0 w 46"/>
                  <a:gd name="T37" fmla="*/ 0 h 47"/>
                  <a:gd name="T38" fmla="*/ 0 w 46"/>
                  <a:gd name="T39" fmla="*/ 0 h 47"/>
                  <a:gd name="T40" fmla="*/ 0 w 46"/>
                  <a:gd name="T41" fmla="*/ 0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3" y="0"/>
                    </a:lnTo>
                    <a:lnTo>
                      <a:pt x="32" y="2"/>
                    </a:lnTo>
                    <a:lnTo>
                      <a:pt x="39" y="7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7"/>
                    </a:lnTo>
                    <a:lnTo>
                      <a:pt x="15" y="44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5" y="2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7" name="Freeform 82"/>
              <p:cNvSpPr>
                <a:spLocks/>
              </p:cNvSpPr>
              <p:nvPr/>
            </p:nvSpPr>
            <p:spPr bwMode="auto">
              <a:xfrm>
                <a:off x="2484" y="2187"/>
                <a:ext cx="6" cy="6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0 h 46"/>
                  <a:gd name="T4" fmla="*/ 0 w 45"/>
                  <a:gd name="T5" fmla="*/ 0 h 46"/>
                  <a:gd name="T6" fmla="*/ 0 w 45"/>
                  <a:gd name="T7" fmla="*/ 0 h 46"/>
                  <a:gd name="T8" fmla="*/ 0 w 45"/>
                  <a:gd name="T9" fmla="*/ 0 h 46"/>
                  <a:gd name="T10" fmla="*/ 0 w 45"/>
                  <a:gd name="T11" fmla="*/ 0 h 46"/>
                  <a:gd name="T12" fmla="*/ 0 w 45"/>
                  <a:gd name="T13" fmla="*/ 0 h 46"/>
                  <a:gd name="T14" fmla="*/ 0 w 45"/>
                  <a:gd name="T15" fmla="*/ 0 h 46"/>
                  <a:gd name="T16" fmla="*/ 0 w 45"/>
                  <a:gd name="T17" fmla="*/ 0 h 46"/>
                  <a:gd name="T18" fmla="*/ 0 w 45"/>
                  <a:gd name="T19" fmla="*/ 0 h 46"/>
                  <a:gd name="T20" fmla="*/ 0 w 45"/>
                  <a:gd name="T21" fmla="*/ 0 h 46"/>
                  <a:gd name="T22" fmla="*/ 0 w 45"/>
                  <a:gd name="T23" fmla="*/ 0 h 46"/>
                  <a:gd name="T24" fmla="*/ 0 w 45"/>
                  <a:gd name="T25" fmla="*/ 0 h 46"/>
                  <a:gd name="T26" fmla="*/ 0 w 45"/>
                  <a:gd name="T27" fmla="*/ 0 h 46"/>
                  <a:gd name="T28" fmla="*/ 0 w 45"/>
                  <a:gd name="T29" fmla="*/ 0 h 46"/>
                  <a:gd name="T30" fmla="*/ 0 w 45"/>
                  <a:gd name="T31" fmla="*/ 0 h 46"/>
                  <a:gd name="T32" fmla="*/ 0 w 45"/>
                  <a:gd name="T33" fmla="*/ 0 h 46"/>
                  <a:gd name="T34" fmla="*/ 0 w 45"/>
                  <a:gd name="T35" fmla="*/ 0 h 46"/>
                  <a:gd name="T36" fmla="*/ 0 w 45"/>
                  <a:gd name="T37" fmla="*/ 0 h 46"/>
                  <a:gd name="T38" fmla="*/ 0 w 45"/>
                  <a:gd name="T39" fmla="*/ 0 h 46"/>
                  <a:gd name="T40" fmla="*/ 0 w 45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6">
                    <a:moveTo>
                      <a:pt x="23" y="0"/>
                    </a:moveTo>
                    <a:lnTo>
                      <a:pt x="23" y="0"/>
                    </a:lnTo>
                    <a:lnTo>
                      <a:pt x="31" y="1"/>
                    </a:lnTo>
                    <a:lnTo>
                      <a:pt x="39" y="6"/>
                    </a:lnTo>
                    <a:lnTo>
                      <a:pt x="44" y="14"/>
                    </a:lnTo>
                    <a:lnTo>
                      <a:pt x="45" y="23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1" y="44"/>
                    </a:lnTo>
                    <a:lnTo>
                      <a:pt x="23" y="46"/>
                    </a:lnTo>
                    <a:lnTo>
                      <a:pt x="13" y="44"/>
                    </a:lnTo>
                    <a:lnTo>
                      <a:pt x="6" y="39"/>
                    </a:lnTo>
                    <a:lnTo>
                      <a:pt x="1" y="32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8" name="Freeform 83"/>
              <p:cNvSpPr>
                <a:spLocks/>
              </p:cNvSpPr>
              <p:nvPr/>
            </p:nvSpPr>
            <p:spPr bwMode="auto">
              <a:xfrm>
                <a:off x="3130" y="2131"/>
                <a:ext cx="160" cy="160"/>
              </a:xfrm>
              <a:custGeom>
                <a:avLst/>
                <a:gdLst>
                  <a:gd name="T0" fmla="*/ 0 w 1195"/>
                  <a:gd name="T1" fmla="*/ 0 h 1195"/>
                  <a:gd name="T2" fmla="*/ 0 w 1195"/>
                  <a:gd name="T3" fmla="*/ 0 h 1195"/>
                  <a:gd name="T4" fmla="*/ 0 w 1195"/>
                  <a:gd name="T5" fmla="*/ 0 h 1195"/>
                  <a:gd name="T6" fmla="*/ 0 w 1195"/>
                  <a:gd name="T7" fmla="*/ 0 h 1195"/>
                  <a:gd name="T8" fmla="*/ 0 w 1195"/>
                  <a:gd name="T9" fmla="*/ 0 h 1195"/>
                  <a:gd name="T10" fmla="*/ 0 w 1195"/>
                  <a:gd name="T11" fmla="*/ 0 h 1195"/>
                  <a:gd name="T12" fmla="*/ 0 w 1195"/>
                  <a:gd name="T13" fmla="*/ 0 h 1195"/>
                  <a:gd name="T14" fmla="*/ 0 w 1195"/>
                  <a:gd name="T15" fmla="*/ 0 h 1195"/>
                  <a:gd name="T16" fmla="*/ 0 w 1195"/>
                  <a:gd name="T17" fmla="*/ 0 h 1195"/>
                  <a:gd name="T18" fmla="*/ 0 w 1195"/>
                  <a:gd name="T19" fmla="*/ 0 h 1195"/>
                  <a:gd name="T20" fmla="*/ 0 w 1195"/>
                  <a:gd name="T21" fmla="*/ 0 h 1195"/>
                  <a:gd name="T22" fmla="*/ 0 w 1195"/>
                  <a:gd name="T23" fmla="*/ 0 h 1195"/>
                  <a:gd name="T24" fmla="*/ 0 w 1195"/>
                  <a:gd name="T25" fmla="*/ 0 h 1195"/>
                  <a:gd name="T26" fmla="*/ 0 w 1195"/>
                  <a:gd name="T27" fmla="*/ 0 h 1195"/>
                  <a:gd name="T28" fmla="*/ 0 w 1195"/>
                  <a:gd name="T29" fmla="*/ 0 h 1195"/>
                  <a:gd name="T30" fmla="*/ 0 w 1195"/>
                  <a:gd name="T31" fmla="*/ 0 h 1195"/>
                  <a:gd name="T32" fmla="*/ 0 w 1195"/>
                  <a:gd name="T33" fmla="*/ 0 h 1195"/>
                  <a:gd name="T34" fmla="*/ 0 w 1195"/>
                  <a:gd name="T35" fmla="*/ 0 h 1195"/>
                  <a:gd name="T36" fmla="*/ 0 w 1195"/>
                  <a:gd name="T37" fmla="*/ 0 h 1195"/>
                  <a:gd name="T38" fmla="*/ 0 w 1195"/>
                  <a:gd name="T39" fmla="*/ 0 h 1195"/>
                  <a:gd name="T40" fmla="*/ 0 w 1195"/>
                  <a:gd name="T41" fmla="*/ 0 h 1195"/>
                  <a:gd name="T42" fmla="*/ 0 w 1195"/>
                  <a:gd name="T43" fmla="*/ 0 h 1195"/>
                  <a:gd name="T44" fmla="*/ 0 w 1195"/>
                  <a:gd name="T45" fmla="*/ 0 h 1195"/>
                  <a:gd name="T46" fmla="*/ 0 w 1195"/>
                  <a:gd name="T47" fmla="*/ 0 h 1195"/>
                  <a:gd name="T48" fmla="*/ 0 w 1195"/>
                  <a:gd name="T49" fmla="*/ 0 h 1195"/>
                  <a:gd name="T50" fmla="*/ 0 w 1195"/>
                  <a:gd name="T51" fmla="*/ 0 h 1195"/>
                  <a:gd name="T52" fmla="*/ 0 w 1195"/>
                  <a:gd name="T53" fmla="*/ 0 h 1195"/>
                  <a:gd name="T54" fmla="*/ 0 w 1195"/>
                  <a:gd name="T55" fmla="*/ 0 h 1195"/>
                  <a:gd name="T56" fmla="*/ 0 w 1195"/>
                  <a:gd name="T57" fmla="*/ 0 h 1195"/>
                  <a:gd name="T58" fmla="*/ 0 w 1195"/>
                  <a:gd name="T59" fmla="*/ 0 h 1195"/>
                  <a:gd name="T60" fmla="*/ 0 w 1195"/>
                  <a:gd name="T61" fmla="*/ 0 h 1195"/>
                  <a:gd name="T62" fmla="*/ 0 w 1195"/>
                  <a:gd name="T63" fmla="*/ 0 h 11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95" h="1195">
                    <a:moveTo>
                      <a:pt x="598" y="0"/>
                    </a:moveTo>
                    <a:lnTo>
                      <a:pt x="659" y="4"/>
                    </a:lnTo>
                    <a:lnTo>
                      <a:pt x="718" y="12"/>
                    </a:lnTo>
                    <a:lnTo>
                      <a:pt x="775" y="27"/>
                    </a:lnTo>
                    <a:lnTo>
                      <a:pt x="830" y="48"/>
                    </a:lnTo>
                    <a:lnTo>
                      <a:pt x="882" y="73"/>
                    </a:lnTo>
                    <a:lnTo>
                      <a:pt x="932" y="102"/>
                    </a:lnTo>
                    <a:lnTo>
                      <a:pt x="978" y="137"/>
                    </a:lnTo>
                    <a:lnTo>
                      <a:pt x="1021" y="175"/>
                    </a:lnTo>
                    <a:lnTo>
                      <a:pt x="1058" y="218"/>
                    </a:lnTo>
                    <a:lnTo>
                      <a:pt x="1093" y="264"/>
                    </a:lnTo>
                    <a:lnTo>
                      <a:pt x="1123" y="314"/>
                    </a:lnTo>
                    <a:lnTo>
                      <a:pt x="1148" y="366"/>
                    </a:lnTo>
                    <a:lnTo>
                      <a:pt x="1169" y="420"/>
                    </a:lnTo>
                    <a:lnTo>
                      <a:pt x="1183" y="477"/>
                    </a:lnTo>
                    <a:lnTo>
                      <a:pt x="1192" y="537"/>
                    </a:lnTo>
                    <a:lnTo>
                      <a:pt x="1195" y="598"/>
                    </a:lnTo>
                    <a:lnTo>
                      <a:pt x="1192" y="658"/>
                    </a:lnTo>
                    <a:lnTo>
                      <a:pt x="1183" y="718"/>
                    </a:lnTo>
                    <a:lnTo>
                      <a:pt x="1169" y="775"/>
                    </a:lnTo>
                    <a:lnTo>
                      <a:pt x="1148" y="830"/>
                    </a:lnTo>
                    <a:lnTo>
                      <a:pt x="1123" y="882"/>
                    </a:lnTo>
                    <a:lnTo>
                      <a:pt x="1093" y="932"/>
                    </a:lnTo>
                    <a:lnTo>
                      <a:pt x="1058" y="978"/>
                    </a:lnTo>
                    <a:lnTo>
                      <a:pt x="1021" y="1020"/>
                    </a:lnTo>
                    <a:lnTo>
                      <a:pt x="978" y="1058"/>
                    </a:lnTo>
                    <a:lnTo>
                      <a:pt x="932" y="1093"/>
                    </a:lnTo>
                    <a:lnTo>
                      <a:pt x="882" y="1122"/>
                    </a:lnTo>
                    <a:lnTo>
                      <a:pt x="830" y="1148"/>
                    </a:lnTo>
                    <a:lnTo>
                      <a:pt x="775" y="1168"/>
                    </a:lnTo>
                    <a:lnTo>
                      <a:pt x="718" y="1183"/>
                    </a:lnTo>
                    <a:lnTo>
                      <a:pt x="659" y="1191"/>
                    </a:lnTo>
                    <a:lnTo>
                      <a:pt x="598" y="1195"/>
                    </a:lnTo>
                    <a:lnTo>
                      <a:pt x="537" y="1191"/>
                    </a:lnTo>
                    <a:lnTo>
                      <a:pt x="478" y="1183"/>
                    </a:lnTo>
                    <a:lnTo>
                      <a:pt x="421" y="1168"/>
                    </a:lnTo>
                    <a:lnTo>
                      <a:pt x="366" y="1148"/>
                    </a:lnTo>
                    <a:lnTo>
                      <a:pt x="314" y="1122"/>
                    </a:lnTo>
                    <a:lnTo>
                      <a:pt x="264" y="1093"/>
                    </a:lnTo>
                    <a:lnTo>
                      <a:pt x="218" y="1058"/>
                    </a:lnTo>
                    <a:lnTo>
                      <a:pt x="175" y="1020"/>
                    </a:lnTo>
                    <a:lnTo>
                      <a:pt x="138" y="978"/>
                    </a:lnTo>
                    <a:lnTo>
                      <a:pt x="102" y="932"/>
                    </a:lnTo>
                    <a:lnTo>
                      <a:pt x="73" y="882"/>
                    </a:lnTo>
                    <a:lnTo>
                      <a:pt x="48" y="830"/>
                    </a:lnTo>
                    <a:lnTo>
                      <a:pt x="27" y="775"/>
                    </a:lnTo>
                    <a:lnTo>
                      <a:pt x="12" y="718"/>
                    </a:lnTo>
                    <a:lnTo>
                      <a:pt x="4" y="658"/>
                    </a:lnTo>
                    <a:lnTo>
                      <a:pt x="0" y="598"/>
                    </a:lnTo>
                    <a:lnTo>
                      <a:pt x="4" y="537"/>
                    </a:lnTo>
                    <a:lnTo>
                      <a:pt x="12" y="477"/>
                    </a:lnTo>
                    <a:lnTo>
                      <a:pt x="27" y="420"/>
                    </a:lnTo>
                    <a:lnTo>
                      <a:pt x="48" y="366"/>
                    </a:lnTo>
                    <a:lnTo>
                      <a:pt x="73" y="314"/>
                    </a:lnTo>
                    <a:lnTo>
                      <a:pt x="102" y="264"/>
                    </a:lnTo>
                    <a:lnTo>
                      <a:pt x="138" y="218"/>
                    </a:lnTo>
                    <a:lnTo>
                      <a:pt x="175" y="175"/>
                    </a:lnTo>
                    <a:lnTo>
                      <a:pt x="218" y="137"/>
                    </a:lnTo>
                    <a:lnTo>
                      <a:pt x="264" y="102"/>
                    </a:lnTo>
                    <a:lnTo>
                      <a:pt x="314" y="73"/>
                    </a:lnTo>
                    <a:lnTo>
                      <a:pt x="366" y="48"/>
                    </a:lnTo>
                    <a:lnTo>
                      <a:pt x="421" y="27"/>
                    </a:lnTo>
                    <a:lnTo>
                      <a:pt x="478" y="12"/>
                    </a:lnTo>
                    <a:lnTo>
                      <a:pt x="537" y="4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9" name="Freeform 84"/>
              <p:cNvSpPr>
                <a:spLocks/>
              </p:cNvSpPr>
              <p:nvPr/>
            </p:nvSpPr>
            <p:spPr bwMode="auto">
              <a:xfrm>
                <a:off x="3130" y="2131"/>
                <a:ext cx="160" cy="160"/>
              </a:xfrm>
              <a:custGeom>
                <a:avLst/>
                <a:gdLst>
                  <a:gd name="T0" fmla="*/ 0 w 1195"/>
                  <a:gd name="T1" fmla="*/ 0 h 1195"/>
                  <a:gd name="T2" fmla="*/ 0 w 1195"/>
                  <a:gd name="T3" fmla="*/ 0 h 1195"/>
                  <a:gd name="T4" fmla="*/ 0 w 1195"/>
                  <a:gd name="T5" fmla="*/ 0 h 1195"/>
                  <a:gd name="T6" fmla="*/ 0 w 1195"/>
                  <a:gd name="T7" fmla="*/ 0 h 1195"/>
                  <a:gd name="T8" fmla="*/ 0 w 1195"/>
                  <a:gd name="T9" fmla="*/ 0 h 1195"/>
                  <a:gd name="T10" fmla="*/ 0 w 1195"/>
                  <a:gd name="T11" fmla="*/ 0 h 1195"/>
                  <a:gd name="T12" fmla="*/ 0 w 1195"/>
                  <a:gd name="T13" fmla="*/ 0 h 1195"/>
                  <a:gd name="T14" fmla="*/ 0 w 1195"/>
                  <a:gd name="T15" fmla="*/ 0 h 1195"/>
                  <a:gd name="T16" fmla="*/ 0 w 1195"/>
                  <a:gd name="T17" fmla="*/ 0 h 1195"/>
                  <a:gd name="T18" fmla="*/ 0 w 1195"/>
                  <a:gd name="T19" fmla="*/ 0 h 1195"/>
                  <a:gd name="T20" fmla="*/ 0 w 1195"/>
                  <a:gd name="T21" fmla="*/ 0 h 1195"/>
                  <a:gd name="T22" fmla="*/ 0 w 1195"/>
                  <a:gd name="T23" fmla="*/ 0 h 1195"/>
                  <a:gd name="T24" fmla="*/ 0 w 1195"/>
                  <a:gd name="T25" fmla="*/ 0 h 1195"/>
                  <a:gd name="T26" fmla="*/ 0 w 1195"/>
                  <a:gd name="T27" fmla="*/ 0 h 1195"/>
                  <a:gd name="T28" fmla="*/ 0 w 1195"/>
                  <a:gd name="T29" fmla="*/ 0 h 1195"/>
                  <a:gd name="T30" fmla="*/ 0 w 1195"/>
                  <a:gd name="T31" fmla="*/ 0 h 1195"/>
                  <a:gd name="T32" fmla="*/ 0 w 1195"/>
                  <a:gd name="T33" fmla="*/ 0 h 1195"/>
                  <a:gd name="T34" fmla="*/ 0 w 1195"/>
                  <a:gd name="T35" fmla="*/ 0 h 1195"/>
                  <a:gd name="T36" fmla="*/ 0 w 1195"/>
                  <a:gd name="T37" fmla="*/ 0 h 1195"/>
                  <a:gd name="T38" fmla="*/ 0 w 1195"/>
                  <a:gd name="T39" fmla="*/ 0 h 1195"/>
                  <a:gd name="T40" fmla="*/ 0 w 1195"/>
                  <a:gd name="T41" fmla="*/ 0 h 1195"/>
                  <a:gd name="T42" fmla="*/ 0 w 1195"/>
                  <a:gd name="T43" fmla="*/ 0 h 1195"/>
                  <a:gd name="T44" fmla="*/ 0 w 1195"/>
                  <a:gd name="T45" fmla="*/ 0 h 1195"/>
                  <a:gd name="T46" fmla="*/ 0 w 1195"/>
                  <a:gd name="T47" fmla="*/ 0 h 1195"/>
                  <a:gd name="T48" fmla="*/ 0 w 1195"/>
                  <a:gd name="T49" fmla="*/ 0 h 1195"/>
                  <a:gd name="T50" fmla="*/ 0 w 1195"/>
                  <a:gd name="T51" fmla="*/ 0 h 1195"/>
                  <a:gd name="T52" fmla="*/ 0 w 1195"/>
                  <a:gd name="T53" fmla="*/ 0 h 1195"/>
                  <a:gd name="T54" fmla="*/ 0 w 1195"/>
                  <a:gd name="T55" fmla="*/ 0 h 1195"/>
                  <a:gd name="T56" fmla="*/ 0 w 1195"/>
                  <a:gd name="T57" fmla="*/ 0 h 1195"/>
                  <a:gd name="T58" fmla="*/ 0 w 1195"/>
                  <a:gd name="T59" fmla="*/ 0 h 1195"/>
                  <a:gd name="T60" fmla="*/ 0 w 1195"/>
                  <a:gd name="T61" fmla="*/ 0 h 1195"/>
                  <a:gd name="T62" fmla="*/ 0 w 1195"/>
                  <a:gd name="T63" fmla="*/ 0 h 1195"/>
                  <a:gd name="T64" fmla="*/ 0 w 1195"/>
                  <a:gd name="T65" fmla="*/ 0 h 1195"/>
                  <a:gd name="T66" fmla="*/ 0 w 1195"/>
                  <a:gd name="T67" fmla="*/ 0 h 11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5" h="1195">
                    <a:moveTo>
                      <a:pt x="598" y="0"/>
                    </a:moveTo>
                    <a:lnTo>
                      <a:pt x="598" y="0"/>
                    </a:lnTo>
                    <a:lnTo>
                      <a:pt x="659" y="4"/>
                    </a:lnTo>
                    <a:lnTo>
                      <a:pt x="718" y="12"/>
                    </a:lnTo>
                    <a:lnTo>
                      <a:pt x="775" y="27"/>
                    </a:lnTo>
                    <a:lnTo>
                      <a:pt x="830" y="48"/>
                    </a:lnTo>
                    <a:lnTo>
                      <a:pt x="882" y="73"/>
                    </a:lnTo>
                    <a:lnTo>
                      <a:pt x="932" y="102"/>
                    </a:lnTo>
                    <a:lnTo>
                      <a:pt x="978" y="137"/>
                    </a:lnTo>
                    <a:lnTo>
                      <a:pt x="1021" y="175"/>
                    </a:lnTo>
                    <a:lnTo>
                      <a:pt x="1058" y="218"/>
                    </a:lnTo>
                    <a:lnTo>
                      <a:pt x="1093" y="264"/>
                    </a:lnTo>
                    <a:lnTo>
                      <a:pt x="1123" y="314"/>
                    </a:lnTo>
                    <a:lnTo>
                      <a:pt x="1148" y="366"/>
                    </a:lnTo>
                    <a:lnTo>
                      <a:pt x="1169" y="420"/>
                    </a:lnTo>
                    <a:lnTo>
                      <a:pt x="1183" y="477"/>
                    </a:lnTo>
                    <a:lnTo>
                      <a:pt x="1192" y="537"/>
                    </a:lnTo>
                    <a:lnTo>
                      <a:pt x="1195" y="598"/>
                    </a:lnTo>
                    <a:lnTo>
                      <a:pt x="1192" y="658"/>
                    </a:lnTo>
                    <a:lnTo>
                      <a:pt x="1183" y="718"/>
                    </a:lnTo>
                    <a:lnTo>
                      <a:pt x="1169" y="775"/>
                    </a:lnTo>
                    <a:lnTo>
                      <a:pt x="1148" y="830"/>
                    </a:lnTo>
                    <a:lnTo>
                      <a:pt x="1123" y="882"/>
                    </a:lnTo>
                    <a:lnTo>
                      <a:pt x="1093" y="932"/>
                    </a:lnTo>
                    <a:lnTo>
                      <a:pt x="1058" y="978"/>
                    </a:lnTo>
                    <a:lnTo>
                      <a:pt x="1021" y="1020"/>
                    </a:lnTo>
                    <a:lnTo>
                      <a:pt x="978" y="1058"/>
                    </a:lnTo>
                    <a:lnTo>
                      <a:pt x="932" y="1093"/>
                    </a:lnTo>
                    <a:lnTo>
                      <a:pt x="882" y="1122"/>
                    </a:lnTo>
                    <a:lnTo>
                      <a:pt x="830" y="1148"/>
                    </a:lnTo>
                    <a:lnTo>
                      <a:pt x="775" y="1168"/>
                    </a:lnTo>
                    <a:lnTo>
                      <a:pt x="718" y="1183"/>
                    </a:lnTo>
                    <a:lnTo>
                      <a:pt x="659" y="1191"/>
                    </a:lnTo>
                    <a:lnTo>
                      <a:pt x="598" y="1195"/>
                    </a:lnTo>
                    <a:lnTo>
                      <a:pt x="537" y="1191"/>
                    </a:lnTo>
                    <a:lnTo>
                      <a:pt x="478" y="1183"/>
                    </a:lnTo>
                    <a:lnTo>
                      <a:pt x="421" y="1168"/>
                    </a:lnTo>
                    <a:lnTo>
                      <a:pt x="366" y="1148"/>
                    </a:lnTo>
                    <a:lnTo>
                      <a:pt x="314" y="1122"/>
                    </a:lnTo>
                    <a:lnTo>
                      <a:pt x="264" y="1093"/>
                    </a:lnTo>
                    <a:lnTo>
                      <a:pt x="218" y="1058"/>
                    </a:lnTo>
                    <a:lnTo>
                      <a:pt x="175" y="1020"/>
                    </a:lnTo>
                    <a:lnTo>
                      <a:pt x="138" y="978"/>
                    </a:lnTo>
                    <a:lnTo>
                      <a:pt x="102" y="932"/>
                    </a:lnTo>
                    <a:lnTo>
                      <a:pt x="73" y="882"/>
                    </a:lnTo>
                    <a:lnTo>
                      <a:pt x="48" y="830"/>
                    </a:lnTo>
                    <a:lnTo>
                      <a:pt x="27" y="775"/>
                    </a:lnTo>
                    <a:lnTo>
                      <a:pt x="12" y="718"/>
                    </a:lnTo>
                    <a:lnTo>
                      <a:pt x="4" y="658"/>
                    </a:lnTo>
                    <a:lnTo>
                      <a:pt x="0" y="598"/>
                    </a:lnTo>
                    <a:lnTo>
                      <a:pt x="4" y="537"/>
                    </a:lnTo>
                    <a:lnTo>
                      <a:pt x="12" y="477"/>
                    </a:lnTo>
                    <a:lnTo>
                      <a:pt x="27" y="420"/>
                    </a:lnTo>
                    <a:lnTo>
                      <a:pt x="48" y="366"/>
                    </a:lnTo>
                    <a:lnTo>
                      <a:pt x="73" y="314"/>
                    </a:lnTo>
                    <a:lnTo>
                      <a:pt x="102" y="264"/>
                    </a:lnTo>
                    <a:lnTo>
                      <a:pt x="138" y="218"/>
                    </a:lnTo>
                    <a:lnTo>
                      <a:pt x="175" y="175"/>
                    </a:lnTo>
                    <a:lnTo>
                      <a:pt x="218" y="137"/>
                    </a:lnTo>
                    <a:lnTo>
                      <a:pt x="264" y="102"/>
                    </a:lnTo>
                    <a:lnTo>
                      <a:pt x="314" y="73"/>
                    </a:lnTo>
                    <a:lnTo>
                      <a:pt x="366" y="48"/>
                    </a:lnTo>
                    <a:lnTo>
                      <a:pt x="421" y="27"/>
                    </a:lnTo>
                    <a:lnTo>
                      <a:pt x="478" y="12"/>
                    </a:lnTo>
                    <a:lnTo>
                      <a:pt x="537" y="4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0" name="Freeform 85"/>
              <p:cNvSpPr>
                <a:spLocks/>
              </p:cNvSpPr>
              <p:nvPr/>
            </p:nvSpPr>
            <p:spPr bwMode="auto">
              <a:xfrm>
                <a:off x="3154" y="2156"/>
                <a:ext cx="111" cy="110"/>
              </a:xfrm>
              <a:custGeom>
                <a:avLst/>
                <a:gdLst>
                  <a:gd name="T0" fmla="*/ 0 w 826"/>
                  <a:gd name="T1" fmla="*/ 0 h 825"/>
                  <a:gd name="T2" fmla="*/ 0 w 826"/>
                  <a:gd name="T3" fmla="*/ 0 h 825"/>
                  <a:gd name="T4" fmla="*/ 0 w 826"/>
                  <a:gd name="T5" fmla="*/ 0 h 825"/>
                  <a:gd name="T6" fmla="*/ 0 w 826"/>
                  <a:gd name="T7" fmla="*/ 0 h 825"/>
                  <a:gd name="T8" fmla="*/ 0 w 826"/>
                  <a:gd name="T9" fmla="*/ 0 h 825"/>
                  <a:gd name="T10" fmla="*/ 0 w 826"/>
                  <a:gd name="T11" fmla="*/ 0 h 825"/>
                  <a:gd name="T12" fmla="*/ 0 w 826"/>
                  <a:gd name="T13" fmla="*/ 0 h 825"/>
                  <a:gd name="T14" fmla="*/ 0 w 826"/>
                  <a:gd name="T15" fmla="*/ 0 h 825"/>
                  <a:gd name="T16" fmla="*/ 0 w 826"/>
                  <a:gd name="T17" fmla="*/ 0 h 825"/>
                  <a:gd name="T18" fmla="*/ 0 w 826"/>
                  <a:gd name="T19" fmla="*/ 0 h 825"/>
                  <a:gd name="T20" fmla="*/ 0 w 826"/>
                  <a:gd name="T21" fmla="*/ 0 h 825"/>
                  <a:gd name="T22" fmla="*/ 0 w 826"/>
                  <a:gd name="T23" fmla="*/ 0 h 825"/>
                  <a:gd name="T24" fmla="*/ 0 w 826"/>
                  <a:gd name="T25" fmla="*/ 0 h 825"/>
                  <a:gd name="T26" fmla="*/ 0 w 826"/>
                  <a:gd name="T27" fmla="*/ 0 h 825"/>
                  <a:gd name="T28" fmla="*/ 0 w 826"/>
                  <a:gd name="T29" fmla="*/ 0 h 825"/>
                  <a:gd name="T30" fmla="*/ 0 w 826"/>
                  <a:gd name="T31" fmla="*/ 0 h 825"/>
                  <a:gd name="T32" fmla="*/ 0 w 826"/>
                  <a:gd name="T33" fmla="*/ 0 h 825"/>
                  <a:gd name="T34" fmla="*/ 0 w 826"/>
                  <a:gd name="T35" fmla="*/ 0 h 825"/>
                  <a:gd name="T36" fmla="*/ 0 w 826"/>
                  <a:gd name="T37" fmla="*/ 0 h 825"/>
                  <a:gd name="T38" fmla="*/ 0 w 826"/>
                  <a:gd name="T39" fmla="*/ 0 h 825"/>
                  <a:gd name="T40" fmla="*/ 0 w 826"/>
                  <a:gd name="T41" fmla="*/ 0 h 825"/>
                  <a:gd name="T42" fmla="*/ 0 w 826"/>
                  <a:gd name="T43" fmla="*/ 0 h 825"/>
                  <a:gd name="T44" fmla="*/ 0 w 826"/>
                  <a:gd name="T45" fmla="*/ 0 h 825"/>
                  <a:gd name="T46" fmla="*/ 0 w 826"/>
                  <a:gd name="T47" fmla="*/ 0 h 825"/>
                  <a:gd name="T48" fmla="*/ 0 w 826"/>
                  <a:gd name="T49" fmla="*/ 0 h 825"/>
                  <a:gd name="T50" fmla="*/ 0 w 826"/>
                  <a:gd name="T51" fmla="*/ 0 h 825"/>
                  <a:gd name="T52" fmla="*/ 0 w 826"/>
                  <a:gd name="T53" fmla="*/ 0 h 825"/>
                  <a:gd name="T54" fmla="*/ 0 w 826"/>
                  <a:gd name="T55" fmla="*/ 0 h 825"/>
                  <a:gd name="T56" fmla="*/ 0 w 826"/>
                  <a:gd name="T57" fmla="*/ 0 h 825"/>
                  <a:gd name="T58" fmla="*/ 0 w 826"/>
                  <a:gd name="T59" fmla="*/ 0 h 825"/>
                  <a:gd name="T60" fmla="*/ 0 w 826"/>
                  <a:gd name="T61" fmla="*/ 0 h 825"/>
                  <a:gd name="T62" fmla="*/ 0 w 826"/>
                  <a:gd name="T63" fmla="*/ 0 h 8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26" h="825">
                    <a:moveTo>
                      <a:pt x="413" y="0"/>
                    </a:moveTo>
                    <a:lnTo>
                      <a:pt x="456" y="2"/>
                    </a:lnTo>
                    <a:lnTo>
                      <a:pt x="496" y="8"/>
                    </a:lnTo>
                    <a:lnTo>
                      <a:pt x="536" y="18"/>
                    </a:lnTo>
                    <a:lnTo>
                      <a:pt x="573" y="33"/>
                    </a:lnTo>
                    <a:lnTo>
                      <a:pt x="610" y="50"/>
                    </a:lnTo>
                    <a:lnTo>
                      <a:pt x="644" y="70"/>
                    </a:lnTo>
                    <a:lnTo>
                      <a:pt x="675" y="95"/>
                    </a:lnTo>
                    <a:lnTo>
                      <a:pt x="705" y="121"/>
                    </a:lnTo>
                    <a:lnTo>
                      <a:pt x="731" y="150"/>
                    </a:lnTo>
                    <a:lnTo>
                      <a:pt x="756" y="182"/>
                    </a:lnTo>
                    <a:lnTo>
                      <a:pt x="776" y="216"/>
                    </a:lnTo>
                    <a:lnTo>
                      <a:pt x="793" y="252"/>
                    </a:lnTo>
                    <a:lnTo>
                      <a:pt x="808" y="290"/>
                    </a:lnTo>
                    <a:lnTo>
                      <a:pt x="818" y="330"/>
                    </a:lnTo>
                    <a:lnTo>
                      <a:pt x="824" y="370"/>
                    </a:lnTo>
                    <a:lnTo>
                      <a:pt x="826" y="413"/>
                    </a:lnTo>
                    <a:lnTo>
                      <a:pt x="824" y="455"/>
                    </a:lnTo>
                    <a:lnTo>
                      <a:pt x="818" y="495"/>
                    </a:lnTo>
                    <a:lnTo>
                      <a:pt x="808" y="535"/>
                    </a:lnTo>
                    <a:lnTo>
                      <a:pt x="793" y="573"/>
                    </a:lnTo>
                    <a:lnTo>
                      <a:pt x="776" y="609"/>
                    </a:lnTo>
                    <a:lnTo>
                      <a:pt x="756" y="643"/>
                    </a:lnTo>
                    <a:lnTo>
                      <a:pt x="731" y="675"/>
                    </a:lnTo>
                    <a:lnTo>
                      <a:pt x="705" y="704"/>
                    </a:lnTo>
                    <a:lnTo>
                      <a:pt x="675" y="731"/>
                    </a:lnTo>
                    <a:lnTo>
                      <a:pt x="644" y="755"/>
                    </a:lnTo>
                    <a:lnTo>
                      <a:pt x="610" y="776"/>
                    </a:lnTo>
                    <a:lnTo>
                      <a:pt x="573" y="793"/>
                    </a:lnTo>
                    <a:lnTo>
                      <a:pt x="536" y="807"/>
                    </a:lnTo>
                    <a:lnTo>
                      <a:pt x="496" y="817"/>
                    </a:lnTo>
                    <a:lnTo>
                      <a:pt x="456" y="823"/>
                    </a:lnTo>
                    <a:lnTo>
                      <a:pt x="413" y="825"/>
                    </a:lnTo>
                    <a:lnTo>
                      <a:pt x="371" y="823"/>
                    </a:lnTo>
                    <a:lnTo>
                      <a:pt x="331" y="817"/>
                    </a:lnTo>
                    <a:lnTo>
                      <a:pt x="290" y="807"/>
                    </a:lnTo>
                    <a:lnTo>
                      <a:pt x="253" y="793"/>
                    </a:lnTo>
                    <a:lnTo>
                      <a:pt x="216" y="776"/>
                    </a:lnTo>
                    <a:lnTo>
                      <a:pt x="182" y="755"/>
                    </a:lnTo>
                    <a:lnTo>
                      <a:pt x="151" y="731"/>
                    </a:lnTo>
                    <a:lnTo>
                      <a:pt x="122" y="704"/>
                    </a:lnTo>
                    <a:lnTo>
                      <a:pt x="95" y="675"/>
                    </a:lnTo>
                    <a:lnTo>
                      <a:pt x="71" y="643"/>
                    </a:lnTo>
                    <a:lnTo>
                      <a:pt x="50" y="609"/>
                    </a:lnTo>
                    <a:lnTo>
                      <a:pt x="33" y="573"/>
                    </a:lnTo>
                    <a:lnTo>
                      <a:pt x="18" y="535"/>
                    </a:lnTo>
                    <a:lnTo>
                      <a:pt x="9" y="495"/>
                    </a:lnTo>
                    <a:lnTo>
                      <a:pt x="3" y="455"/>
                    </a:lnTo>
                    <a:lnTo>
                      <a:pt x="0" y="413"/>
                    </a:lnTo>
                    <a:lnTo>
                      <a:pt x="3" y="370"/>
                    </a:lnTo>
                    <a:lnTo>
                      <a:pt x="9" y="330"/>
                    </a:lnTo>
                    <a:lnTo>
                      <a:pt x="18" y="290"/>
                    </a:lnTo>
                    <a:lnTo>
                      <a:pt x="33" y="252"/>
                    </a:lnTo>
                    <a:lnTo>
                      <a:pt x="50" y="216"/>
                    </a:lnTo>
                    <a:lnTo>
                      <a:pt x="71" y="182"/>
                    </a:lnTo>
                    <a:lnTo>
                      <a:pt x="95" y="150"/>
                    </a:lnTo>
                    <a:lnTo>
                      <a:pt x="122" y="121"/>
                    </a:lnTo>
                    <a:lnTo>
                      <a:pt x="151" y="95"/>
                    </a:lnTo>
                    <a:lnTo>
                      <a:pt x="182" y="70"/>
                    </a:lnTo>
                    <a:lnTo>
                      <a:pt x="216" y="50"/>
                    </a:lnTo>
                    <a:lnTo>
                      <a:pt x="253" y="33"/>
                    </a:lnTo>
                    <a:lnTo>
                      <a:pt x="290" y="18"/>
                    </a:lnTo>
                    <a:lnTo>
                      <a:pt x="331" y="8"/>
                    </a:lnTo>
                    <a:lnTo>
                      <a:pt x="371" y="2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1" name="Freeform 86"/>
              <p:cNvSpPr>
                <a:spLocks/>
              </p:cNvSpPr>
              <p:nvPr/>
            </p:nvSpPr>
            <p:spPr bwMode="auto">
              <a:xfrm>
                <a:off x="3154" y="2156"/>
                <a:ext cx="111" cy="110"/>
              </a:xfrm>
              <a:custGeom>
                <a:avLst/>
                <a:gdLst>
                  <a:gd name="T0" fmla="*/ 0 w 826"/>
                  <a:gd name="T1" fmla="*/ 0 h 825"/>
                  <a:gd name="T2" fmla="*/ 0 w 826"/>
                  <a:gd name="T3" fmla="*/ 0 h 825"/>
                  <a:gd name="T4" fmla="*/ 0 w 826"/>
                  <a:gd name="T5" fmla="*/ 0 h 825"/>
                  <a:gd name="T6" fmla="*/ 0 w 826"/>
                  <a:gd name="T7" fmla="*/ 0 h 825"/>
                  <a:gd name="T8" fmla="*/ 0 w 826"/>
                  <a:gd name="T9" fmla="*/ 0 h 825"/>
                  <a:gd name="T10" fmla="*/ 0 w 826"/>
                  <a:gd name="T11" fmla="*/ 0 h 825"/>
                  <a:gd name="T12" fmla="*/ 0 w 826"/>
                  <a:gd name="T13" fmla="*/ 0 h 825"/>
                  <a:gd name="T14" fmla="*/ 0 w 826"/>
                  <a:gd name="T15" fmla="*/ 0 h 825"/>
                  <a:gd name="T16" fmla="*/ 0 w 826"/>
                  <a:gd name="T17" fmla="*/ 0 h 825"/>
                  <a:gd name="T18" fmla="*/ 0 w 826"/>
                  <a:gd name="T19" fmla="*/ 0 h 825"/>
                  <a:gd name="T20" fmla="*/ 0 w 826"/>
                  <a:gd name="T21" fmla="*/ 0 h 825"/>
                  <a:gd name="T22" fmla="*/ 0 w 826"/>
                  <a:gd name="T23" fmla="*/ 0 h 825"/>
                  <a:gd name="T24" fmla="*/ 0 w 826"/>
                  <a:gd name="T25" fmla="*/ 0 h 825"/>
                  <a:gd name="T26" fmla="*/ 0 w 826"/>
                  <a:gd name="T27" fmla="*/ 0 h 825"/>
                  <a:gd name="T28" fmla="*/ 0 w 826"/>
                  <a:gd name="T29" fmla="*/ 0 h 825"/>
                  <a:gd name="T30" fmla="*/ 0 w 826"/>
                  <a:gd name="T31" fmla="*/ 0 h 825"/>
                  <a:gd name="T32" fmla="*/ 0 w 826"/>
                  <a:gd name="T33" fmla="*/ 0 h 825"/>
                  <a:gd name="T34" fmla="*/ 0 w 826"/>
                  <a:gd name="T35" fmla="*/ 0 h 825"/>
                  <a:gd name="T36" fmla="*/ 0 w 826"/>
                  <a:gd name="T37" fmla="*/ 0 h 825"/>
                  <a:gd name="T38" fmla="*/ 0 w 826"/>
                  <a:gd name="T39" fmla="*/ 0 h 825"/>
                  <a:gd name="T40" fmla="*/ 0 w 826"/>
                  <a:gd name="T41" fmla="*/ 0 h 825"/>
                  <a:gd name="T42" fmla="*/ 0 w 826"/>
                  <a:gd name="T43" fmla="*/ 0 h 825"/>
                  <a:gd name="T44" fmla="*/ 0 w 826"/>
                  <a:gd name="T45" fmla="*/ 0 h 825"/>
                  <a:gd name="T46" fmla="*/ 0 w 826"/>
                  <a:gd name="T47" fmla="*/ 0 h 825"/>
                  <a:gd name="T48" fmla="*/ 0 w 826"/>
                  <a:gd name="T49" fmla="*/ 0 h 825"/>
                  <a:gd name="T50" fmla="*/ 0 w 826"/>
                  <a:gd name="T51" fmla="*/ 0 h 825"/>
                  <a:gd name="T52" fmla="*/ 0 w 826"/>
                  <a:gd name="T53" fmla="*/ 0 h 825"/>
                  <a:gd name="T54" fmla="*/ 0 w 826"/>
                  <a:gd name="T55" fmla="*/ 0 h 825"/>
                  <a:gd name="T56" fmla="*/ 0 w 826"/>
                  <a:gd name="T57" fmla="*/ 0 h 825"/>
                  <a:gd name="T58" fmla="*/ 0 w 826"/>
                  <a:gd name="T59" fmla="*/ 0 h 825"/>
                  <a:gd name="T60" fmla="*/ 0 w 826"/>
                  <a:gd name="T61" fmla="*/ 0 h 825"/>
                  <a:gd name="T62" fmla="*/ 0 w 826"/>
                  <a:gd name="T63" fmla="*/ 0 h 825"/>
                  <a:gd name="T64" fmla="*/ 0 w 826"/>
                  <a:gd name="T65" fmla="*/ 0 h 825"/>
                  <a:gd name="T66" fmla="*/ 0 w 826"/>
                  <a:gd name="T67" fmla="*/ 0 h 8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26" h="825">
                    <a:moveTo>
                      <a:pt x="413" y="0"/>
                    </a:moveTo>
                    <a:lnTo>
                      <a:pt x="413" y="0"/>
                    </a:lnTo>
                    <a:lnTo>
                      <a:pt x="456" y="2"/>
                    </a:lnTo>
                    <a:lnTo>
                      <a:pt x="496" y="8"/>
                    </a:lnTo>
                    <a:lnTo>
                      <a:pt x="536" y="18"/>
                    </a:lnTo>
                    <a:lnTo>
                      <a:pt x="573" y="33"/>
                    </a:lnTo>
                    <a:lnTo>
                      <a:pt x="610" y="50"/>
                    </a:lnTo>
                    <a:lnTo>
                      <a:pt x="644" y="70"/>
                    </a:lnTo>
                    <a:lnTo>
                      <a:pt x="675" y="95"/>
                    </a:lnTo>
                    <a:lnTo>
                      <a:pt x="705" y="121"/>
                    </a:lnTo>
                    <a:lnTo>
                      <a:pt x="731" y="150"/>
                    </a:lnTo>
                    <a:lnTo>
                      <a:pt x="756" y="182"/>
                    </a:lnTo>
                    <a:lnTo>
                      <a:pt x="776" y="216"/>
                    </a:lnTo>
                    <a:lnTo>
                      <a:pt x="793" y="252"/>
                    </a:lnTo>
                    <a:lnTo>
                      <a:pt x="808" y="290"/>
                    </a:lnTo>
                    <a:lnTo>
                      <a:pt x="818" y="330"/>
                    </a:lnTo>
                    <a:lnTo>
                      <a:pt x="824" y="370"/>
                    </a:lnTo>
                    <a:lnTo>
                      <a:pt x="826" y="413"/>
                    </a:lnTo>
                    <a:lnTo>
                      <a:pt x="824" y="455"/>
                    </a:lnTo>
                    <a:lnTo>
                      <a:pt x="818" y="495"/>
                    </a:lnTo>
                    <a:lnTo>
                      <a:pt x="808" y="535"/>
                    </a:lnTo>
                    <a:lnTo>
                      <a:pt x="793" y="573"/>
                    </a:lnTo>
                    <a:lnTo>
                      <a:pt x="776" y="609"/>
                    </a:lnTo>
                    <a:lnTo>
                      <a:pt x="756" y="643"/>
                    </a:lnTo>
                    <a:lnTo>
                      <a:pt x="731" y="675"/>
                    </a:lnTo>
                    <a:lnTo>
                      <a:pt x="705" y="704"/>
                    </a:lnTo>
                    <a:lnTo>
                      <a:pt x="675" y="731"/>
                    </a:lnTo>
                    <a:lnTo>
                      <a:pt x="644" y="755"/>
                    </a:lnTo>
                    <a:lnTo>
                      <a:pt x="610" y="776"/>
                    </a:lnTo>
                    <a:lnTo>
                      <a:pt x="573" y="793"/>
                    </a:lnTo>
                    <a:lnTo>
                      <a:pt x="536" y="807"/>
                    </a:lnTo>
                    <a:lnTo>
                      <a:pt x="496" y="817"/>
                    </a:lnTo>
                    <a:lnTo>
                      <a:pt x="456" y="823"/>
                    </a:lnTo>
                    <a:lnTo>
                      <a:pt x="413" y="825"/>
                    </a:lnTo>
                    <a:lnTo>
                      <a:pt x="371" y="823"/>
                    </a:lnTo>
                    <a:lnTo>
                      <a:pt x="331" y="817"/>
                    </a:lnTo>
                    <a:lnTo>
                      <a:pt x="290" y="807"/>
                    </a:lnTo>
                    <a:lnTo>
                      <a:pt x="253" y="793"/>
                    </a:lnTo>
                    <a:lnTo>
                      <a:pt x="216" y="776"/>
                    </a:lnTo>
                    <a:lnTo>
                      <a:pt x="182" y="755"/>
                    </a:lnTo>
                    <a:lnTo>
                      <a:pt x="151" y="731"/>
                    </a:lnTo>
                    <a:lnTo>
                      <a:pt x="122" y="704"/>
                    </a:lnTo>
                    <a:lnTo>
                      <a:pt x="95" y="675"/>
                    </a:lnTo>
                    <a:lnTo>
                      <a:pt x="71" y="643"/>
                    </a:lnTo>
                    <a:lnTo>
                      <a:pt x="50" y="609"/>
                    </a:lnTo>
                    <a:lnTo>
                      <a:pt x="33" y="573"/>
                    </a:lnTo>
                    <a:lnTo>
                      <a:pt x="18" y="535"/>
                    </a:lnTo>
                    <a:lnTo>
                      <a:pt x="9" y="495"/>
                    </a:lnTo>
                    <a:lnTo>
                      <a:pt x="3" y="455"/>
                    </a:lnTo>
                    <a:lnTo>
                      <a:pt x="0" y="413"/>
                    </a:lnTo>
                    <a:lnTo>
                      <a:pt x="3" y="370"/>
                    </a:lnTo>
                    <a:lnTo>
                      <a:pt x="9" y="330"/>
                    </a:lnTo>
                    <a:lnTo>
                      <a:pt x="18" y="290"/>
                    </a:lnTo>
                    <a:lnTo>
                      <a:pt x="33" y="252"/>
                    </a:lnTo>
                    <a:lnTo>
                      <a:pt x="50" y="216"/>
                    </a:lnTo>
                    <a:lnTo>
                      <a:pt x="71" y="182"/>
                    </a:lnTo>
                    <a:lnTo>
                      <a:pt x="95" y="150"/>
                    </a:lnTo>
                    <a:lnTo>
                      <a:pt x="122" y="121"/>
                    </a:lnTo>
                    <a:lnTo>
                      <a:pt x="151" y="95"/>
                    </a:lnTo>
                    <a:lnTo>
                      <a:pt x="182" y="70"/>
                    </a:lnTo>
                    <a:lnTo>
                      <a:pt x="216" y="50"/>
                    </a:lnTo>
                    <a:lnTo>
                      <a:pt x="253" y="33"/>
                    </a:lnTo>
                    <a:lnTo>
                      <a:pt x="290" y="18"/>
                    </a:lnTo>
                    <a:lnTo>
                      <a:pt x="331" y="8"/>
                    </a:lnTo>
                    <a:lnTo>
                      <a:pt x="371" y="2"/>
                    </a:lnTo>
                    <a:lnTo>
                      <a:pt x="4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2" name="Freeform 87"/>
              <p:cNvSpPr>
                <a:spLocks/>
              </p:cNvSpPr>
              <p:nvPr/>
            </p:nvSpPr>
            <p:spPr bwMode="auto">
              <a:xfrm>
                <a:off x="3160" y="2161"/>
                <a:ext cx="100" cy="100"/>
              </a:xfrm>
              <a:custGeom>
                <a:avLst/>
                <a:gdLst>
                  <a:gd name="T0" fmla="*/ 0 w 746"/>
                  <a:gd name="T1" fmla="*/ 0 h 745"/>
                  <a:gd name="T2" fmla="*/ 0 w 746"/>
                  <a:gd name="T3" fmla="*/ 0 h 745"/>
                  <a:gd name="T4" fmla="*/ 0 w 746"/>
                  <a:gd name="T5" fmla="*/ 0 h 745"/>
                  <a:gd name="T6" fmla="*/ 0 w 746"/>
                  <a:gd name="T7" fmla="*/ 0 h 745"/>
                  <a:gd name="T8" fmla="*/ 0 w 746"/>
                  <a:gd name="T9" fmla="*/ 0 h 745"/>
                  <a:gd name="T10" fmla="*/ 0 w 746"/>
                  <a:gd name="T11" fmla="*/ 0 h 745"/>
                  <a:gd name="T12" fmla="*/ 0 w 746"/>
                  <a:gd name="T13" fmla="*/ 0 h 745"/>
                  <a:gd name="T14" fmla="*/ 0 w 746"/>
                  <a:gd name="T15" fmla="*/ 0 h 745"/>
                  <a:gd name="T16" fmla="*/ 0 w 746"/>
                  <a:gd name="T17" fmla="*/ 0 h 745"/>
                  <a:gd name="T18" fmla="*/ 0 w 746"/>
                  <a:gd name="T19" fmla="*/ 0 h 745"/>
                  <a:gd name="T20" fmla="*/ 0 w 746"/>
                  <a:gd name="T21" fmla="*/ 0 h 745"/>
                  <a:gd name="T22" fmla="*/ 0 w 746"/>
                  <a:gd name="T23" fmla="*/ 0 h 745"/>
                  <a:gd name="T24" fmla="*/ 0 w 746"/>
                  <a:gd name="T25" fmla="*/ 0 h 745"/>
                  <a:gd name="T26" fmla="*/ 0 w 746"/>
                  <a:gd name="T27" fmla="*/ 0 h 745"/>
                  <a:gd name="T28" fmla="*/ 0 w 746"/>
                  <a:gd name="T29" fmla="*/ 0 h 745"/>
                  <a:gd name="T30" fmla="*/ 0 w 746"/>
                  <a:gd name="T31" fmla="*/ 0 h 745"/>
                  <a:gd name="T32" fmla="*/ 0 w 746"/>
                  <a:gd name="T33" fmla="*/ 0 h 745"/>
                  <a:gd name="T34" fmla="*/ 0 w 746"/>
                  <a:gd name="T35" fmla="*/ 0 h 745"/>
                  <a:gd name="T36" fmla="*/ 0 w 746"/>
                  <a:gd name="T37" fmla="*/ 0 h 745"/>
                  <a:gd name="T38" fmla="*/ 0 w 746"/>
                  <a:gd name="T39" fmla="*/ 0 h 745"/>
                  <a:gd name="T40" fmla="*/ 0 w 746"/>
                  <a:gd name="T41" fmla="*/ 0 h 745"/>
                  <a:gd name="T42" fmla="*/ 0 w 746"/>
                  <a:gd name="T43" fmla="*/ 0 h 745"/>
                  <a:gd name="T44" fmla="*/ 0 w 746"/>
                  <a:gd name="T45" fmla="*/ 0 h 745"/>
                  <a:gd name="T46" fmla="*/ 0 w 746"/>
                  <a:gd name="T47" fmla="*/ 0 h 745"/>
                  <a:gd name="T48" fmla="*/ 0 w 746"/>
                  <a:gd name="T49" fmla="*/ 0 h 745"/>
                  <a:gd name="T50" fmla="*/ 0 w 746"/>
                  <a:gd name="T51" fmla="*/ 0 h 745"/>
                  <a:gd name="T52" fmla="*/ 0 w 746"/>
                  <a:gd name="T53" fmla="*/ 0 h 745"/>
                  <a:gd name="T54" fmla="*/ 0 w 746"/>
                  <a:gd name="T55" fmla="*/ 0 h 745"/>
                  <a:gd name="T56" fmla="*/ 0 w 746"/>
                  <a:gd name="T57" fmla="*/ 0 h 745"/>
                  <a:gd name="T58" fmla="*/ 0 w 746"/>
                  <a:gd name="T59" fmla="*/ 0 h 745"/>
                  <a:gd name="T60" fmla="*/ 0 w 746"/>
                  <a:gd name="T61" fmla="*/ 0 h 745"/>
                  <a:gd name="T62" fmla="*/ 0 w 746"/>
                  <a:gd name="T63" fmla="*/ 0 h 7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6" h="745">
                    <a:moveTo>
                      <a:pt x="373" y="0"/>
                    </a:moveTo>
                    <a:lnTo>
                      <a:pt x="335" y="2"/>
                    </a:lnTo>
                    <a:lnTo>
                      <a:pt x="298" y="7"/>
                    </a:lnTo>
                    <a:lnTo>
                      <a:pt x="263" y="17"/>
                    </a:lnTo>
                    <a:lnTo>
                      <a:pt x="229" y="29"/>
                    </a:lnTo>
                    <a:lnTo>
                      <a:pt x="196" y="45"/>
                    </a:lnTo>
                    <a:lnTo>
                      <a:pt x="165" y="64"/>
                    </a:lnTo>
                    <a:lnTo>
                      <a:pt x="136" y="85"/>
                    </a:lnTo>
                    <a:lnTo>
                      <a:pt x="110" y="109"/>
                    </a:lnTo>
                    <a:lnTo>
                      <a:pt x="85" y="136"/>
                    </a:lnTo>
                    <a:lnTo>
                      <a:pt x="65" y="165"/>
                    </a:lnTo>
                    <a:lnTo>
                      <a:pt x="45" y="195"/>
                    </a:lnTo>
                    <a:lnTo>
                      <a:pt x="29" y="228"/>
                    </a:lnTo>
                    <a:lnTo>
                      <a:pt x="17" y="262"/>
                    </a:lnTo>
                    <a:lnTo>
                      <a:pt x="8" y="297"/>
                    </a:lnTo>
                    <a:lnTo>
                      <a:pt x="3" y="335"/>
                    </a:lnTo>
                    <a:lnTo>
                      <a:pt x="0" y="373"/>
                    </a:lnTo>
                    <a:lnTo>
                      <a:pt x="3" y="410"/>
                    </a:lnTo>
                    <a:lnTo>
                      <a:pt x="8" y="448"/>
                    </a:lnTo>
                    <a:lnTo>
                      <a:pt x="17" y="483"/>
                    </a:lnTo>
                    <a:lnTo>
                      <a:pt x="29" y="517"/>
                    </a:lnTo>
                    <a:lnTo>
                      <a:pt x="45" y="550"/>
                    </a:lnTo>
                    <a:lnTo>
                      <a:pt x="65" y="580"/>
                    </a:lnTo>
                    <a:lnTo>
                      <a:pt x="85" y="609"/>
                    </a:lnTo>
                    <a:lnTo>
                      <a:pt x="110" y="636"/>
                    </a:lnTo>
                    <a:lnTo>
                      <a:pt x="136" y="660"/>
                    </a:lnTo>
                    <a:lnTo>
                      <a:pt x="165" y="681"/>
                    </a:lnTo>
                    <a:lnTo>
                      <a:pt x="196" y="700"/>
                    </a:lnTo>
                    <a:lnTo>
                      <a:pt x="229" y="716"/>
                    </a:lnTo>
                    <a:lnTo>
                      <a:pt x="263" y="728"/>
                    </a:lnTo>
                    <a:lnTo>
                      <a:pt x="298" y="738"/>
                    </a:lnTo>
                    <a:lnTo>
                      <a:pt x="335" y="743"/>
                    </a:lnTo>
                    <a:lnTo>
                      <a:pt x="373" y="745"/>
                    </a:lnTo>
                    <a:lnTo>
                      <a:pt x="411" y="743"/>
                    </a:lnTo>
                    <a:lnTo>
                      <a:pt x="448" y="738"/>
                    </a:lnTo>
                    <a:lnTo>
                      <a:pt x="484" y="728"/>
                    </a:lnTo>
                    <a:lnTo>
                      <a:pt x="518" y="716"/>
                    </a:lnTo>
                    <a:lnTo>
                      <a:pt x="550" y="700"/>
                    </a:lnTo>
                    <a:lnTo>
                      <a:pt x="581" y="681"/>
                    </a:lnTo>
                    <a:lnTo>
                      <a:pt x="610" y="660"/>
                    </a:lnTo>
                    <a:lnTo>
                      <a:pt x="637" y="636"/>
                    </a:lnTo>
                    <a:lnTo>
                      <a:pt x="661" y="609"/>
                    </a:lnTo>
                    <a:lnTo>
                      <a:pt x="682" y="580"/>
                    </a:lnTo>
                    <a:lnTo>
                      <a:pt x="701" y="550"/>
                    </a:lnTo>
                    <a:lnTo>
                      <a:pt x="717" y="517"/>
                    </a:lnTo>
                    <a:lnTo>
                      <a:pt x="729" y="483"/>
                    </a:lnTo>
                    <a:lnTo>
                      <a:pt x="739" y="448"/>
                    </a:lnTo>
                    <a:lnTo>
                      <a:pt x="744" y="410"/>
                    </a:lnTo>
                    <a:lnTo>
                      <a:pt x="746" y="373"/>
                    </a:lnTo>
                    <a:lnTo>
                      <a:pt x="744" y="335"/>
                    </a:lnTo>
                    <a:lnTo>
                      <a:pt x="739" y="297"/>
                    </a:lnTo>
                    <a:lnTo>
                      <a:pt x="729" y="262"/>
                    </a:lnTo>
                    <a:lnTo>
                      <a:pt x="717" y="228"/>
                    </a:lnTo>
                    <a:lnTo>
                      <a:pt x="701" y="195"/>
                    </a:lnTo>
                    <a:lnTo>
                      <a:pt x="682" y="165"/>
                    </a:lnTo>
                    <a:lnTo>
                      <a:pt x="661" y="136"/>
                    </a:lnTo>
                    <a:lnTo>
                      <a:pt x="637" y="109"/>
                    </a:lnTo>
                    <a:lnTo>
                      <a:pt x="610" y="85"/>
                    </a:lnTo>
                    <a:lnTo>
                      <a:pt x="581" y="64"/>
                    </a:lnTo>
                    <a:lnTo>
                      <a:pt x="550" y="45"/>
                    </a:lnTo>
                    <a:lnTo>
                      <a:pt x="518" y="29"/>
                    </a:lnTo>
                    <a:lnTo>
                      <a:pt x="484" y="17"/>
                    </a:lnTo>
                    <a:lnTo>
                      <a:pt x="448" y="7"/>
                    </a:lnTo>
                    <a:lnTo>
                      <a:pt x="411" y="2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3" name="Freeform 88"/>
              <p:cNvSpPr>
                <a:spLocks/>
              </p:cNvSpPr>
              <p:nvPr/>
            </p:nvSpPr>
            <p:spPr bwMode="auto">
              <a:xfrm>
                <a:off x="3160" y="2161"/>
                <a:ext cx="100" cy="100"/>
              </a:xfrm>
              <a:custGeom>
                <a:avLst/>
                <a:gdLst>
                  <a:gd name="T0" fmla="*/ 0 w 746"/>
                  <a:gd name="T1" fmla="*/ 0 h 745"/>
                  <a:gd name="T2" fmla="*/ 0 w 746"/>
                  <a:gd name="T3" fmla="*/ 0 h 745"/>
                  <a:gd name="T4" fmla="*/ 0 w 746"/>
                  <a:gd name="T5" fmla="*/ 0 h 745"/>
                  <a:gd name="T6" fmla="*/ 0 w 746"/>
                  <a:gd name="T7" fmla="*/ 0 h 745"/>
                  <a:gd name="T8" fmla="*/ 0 w 746"/>
                  <a:gd name="T9" fmla="*/ 0 h 745"/>
                  <a:gd name="T10" fmla="*/ 0 w 746"/>
                  <a:gd name="T11" fmla="*/ 0 h 745"/>
                  <a:gd name="T12" fmla="*/ 0 w 746"/>
                  <a:gd name="T13" fmla="*/ 0 h 745"/>
                  <a:gd name="T14" fmla="*/ 0 w 746"/>
                  <a:gd name="T15" fmla="*/ 0 h 745"/>
                  <a:gd name="T16" fmla="*/ 0 w 746"/>
                  <a:gd name="T17" fmla="*/ 0 h 745"/>
                  <a:gd name="T18" fmla="*/ 0 w 746"/>
                  <a:gd name="T19" fmla="*/ 0 h 745"/>
                  <a:gd name="T20" fmla="*/ 0 w 746"/>
                  <a:gd name="T21" fmla="*/ 0 h 745"/>
                  <a:gd name="T22" fmla="*/ 0 w 746"/>
                  <a:gd name="T23" fmla="*/ 0 h 745"/>
                  <a:gd name="T24" fmla="*/ 0 w 746"/>
                  <a:gd name="T25" fmla="*/ 0 h 745"/>
                  <a:gd name="T26" fmla="*/ 0 w 746"/>
                  <a:gd name="T27" fmla="*/ 0 h 745"/>
                  <a:gd name="T28" fmla="*/ 0 w 746"/>
                  <a:gd name="T29" fmla="*/ 0 h 745"/>
                  <a:gd name="T30" fmla="*/ 0 w 746"/>
                  <a:gd name="T31" fmla="*/ 0 h 745"/>
                  <a:gd name="T32" fmla="*/ 0 w 746"/>
                  <a:gd name="T33" fmla="*/ 0 h 745"/>
                  <a:gd name="T34" fmla="*/ 0 w 746"/>
                  <a:gd name="T35" fmla="*/ 0 h 745"/>
                  <a:gd name="T36" fmla="*/ 0 w 746"/>
                  <a:gd name="T37" fmla="*/ 0 h 745"/>
                  <a:gd name="T38" fmla="*/ 0 w 746"/>
                  <a:gd name="T39" fmla="*/ 0 h 745"/>
                  <a:gd name="T40" fmla="*/ 0 w 746"/>
                  <a:gd name="T41" fmla="*/ 0 h 745"/>
                  <a:gd name="T42" fmla="*/ 0 w 746"/>
                  <a:gd name="T43" fmla="*/ 0 h 745"/>
                  <a:gd name="T44" fmla="*/ 0 w 746"/>
                  <a:gd name="T45" fmla="*/ 0 h 745"/>
                  <a:gd name="T46" fmla="*/ 0 w 746"/>
                  <a:gd name="T47" fmla="*/ 0 h 745"/>
                  <a:gd name="T48" fmla="*/ 0 w 746"/>
                  <a:gd name="T49" fmla="*/ 0 h 745"/>
                  <a:gd name="T50" fmla="*/ 0 w 746"/>
                  <a:gd name="T51" fmla="*/ 0 h 745"/>
                  <a:gd name="T52" fmla="*/ 0 w 746"/>
                  <a:gd name="T53" fmla="*/ 0 h 745"/>
                  <a:gd name="T54" fmla="*/ 0 w 746"/>
                  <a:gd name="T55" fmla="*/ 0 h 745"/>
                  <a:gd name="T56" fmla="*/ 0 w 746"/>
                  <a:gd name="T57" fmla="*/ 0 h 745"/>
                  <a:gd name="T58" fmla="*/ 0 w 746"/>
                  <a:gd name="T59" fmla="*/ 0 h 745"/>
                  <a:gd name="T60" fmla="*/ 0 w 746"/>
                  <a:gd name="T61" fmla="*/ 0 h 745"/>
                  <a:gd name="T62" fmla="*/ 0 w 746"/>
                  <a:gd name="T63" fmla="*/ 0 h 745"/>
                  <a:gd name="T64" fmla="*/ 0 w 746"/>
                  <a:gd name="T65" fmla="*/ 0 h 745"/>
                  <a:gd name="T66" fmla="*/ 0 w 746"/>
                  <a:gd name="T67" fmla="*/ 0 h 7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6" h="745">
                    <a:moveTo>
                      <a:pt x="373" y="0"/>
                    </a:moveTo>
                    <a:lnTo>
                      <a:pt x="373" y="0"/>
                    </a:lnTo>
                    <a:lnTo>
                      <a:pt x="335" y="2"/>
                    </a:lnTo>
                    <a:lnTo>
                      <a:pt x="298" y="7"/>
                    </a:lnTo>
                    <a:lnTo>
                      <a:pt x="263" y="17"/>
                    </a:lnTo>
                    <a:lnTo>
                      <a:pt x="229" y="29"/>
                    </a:lnTo>
                    <a:lnTo>
                      <a:pt x="196" y="45"/>
                    </a:lnTo>
                    <a:lnTo>
                      <a:pt x="165" y="64"/>
                    </a:lnTo>
                    <a:lnTo>
                      <a:pt x="136" y="85"/>
                    </a:lnTo>
                    <a:lnTo>
                      <a:pt x="110" y="109"/>
                    </a:lnTo>
                    <a:lnTo>
                      <a:pt x="85" y="136"/>
                    </a:lnTo>
                    <a:lnTo>
                      <a:pt x="65" y="165"/>
                    </a:lnTo>
                    <a:lnTo>
                      <a:pt x="45" y="195"/>
                    </a:lnTo>
                    <a:lnTo>
                      <a:pt x="29" y="228"/>
                    </a:lnTo>
                    <a:lnTo>
                      <a:pt x="17" y="262"/>
                    </a:lnTo>
                    <a:lnTo>
                      <a:pt x="8" y="297"/>
                    </a:lnTo>
                    <a:lnTo>
                      <a:pt x="3" y="335"/>
                    </a:lnTo>
                    <a:lnTo>
                      <a:pt x="0" y="373"/>
                    </a:lnTo>
                    <a:lnTo>
                      <a:pt x="3" y="410"/>
                    </a:lnTo>
                    <a:lnTo>
                      <a:pt x="8" y="448"/>
                    </a:lnTo>
                    <a:lnTo>
                      <a:pt x="17" y="483"/>
                    </a:lnTo>
                    <a:lnTo>
                      <a:pt x="29" y="517"/>
                    </a:lnTo>
                    <a:lnTo>
                      <a:pt x="45" y="550"/>
                    </a:lnTo>
                    <a:lnTo>
                      <a:pt x="65" y="580"/>
                    </a:lnTo>
                    <a:lnTo>
                      <a:pt x="85" y="609"/>
                    </a:lnTo>
                    <a:lnTo>
                      <a:pt x="110" y="636"/>
                    </a:lnTo>
                    <a:lnTo>
                      <a:pt x="136" y="660"/>
                    </a:lnTo>
                    <a:lnTo>
                      <a:pt x="165" y="681"/>
                    </a:lnTo>
                    <a:lnTo>
                      <a:pt x="196" y="700"/>
                    </a:lnTo>
                    <a:lnTo>
                      <a:pt x="229" y="716"/>
                    </a:lnTo>
                    <a:lnTo>
                      <a:pt x="263" y="728"/>
                    </a:lnTo>
                    <a:lnTo>
                      <a:pt x="298" y="738"/>
                    </a:lnTo>
                    <a:lnTo>
                      <a:pt x="335" y="743"/>
                    </a:lnTo>
                    <a:lnTo>
                      <a:pt x="373" y="745"/>
                    </a:lnTo>
                    <a:lnTo>
                      <a:pt x="411" y="743"/>
                    </a:lnTo>
                    <a:lnTo>
                      <a:pt x="448" y="738"/>
                    </a:lnTo>
                    <a:lnTo>
                      <a:pt x="484" y="728"/>
                    </a:lnTo>
                    <a:lnTo>
                      <a:pt x="518" y="716"/>
                    </a:lnTo>
                    <a:lnTo>
                      <a:pt x="550" y="700"/>
                    </a:lnTo>
                    <a:lnTo>
                      <a:pt x="581" y="681"/>
                    </a:lnTo>
                    <a:lnTo>
                      <a:pt x="610" y="660"/>
                    </a:lnTo>
                    <a:lnTo>
                      <a:pt x="637" y="636"/>
                    </a:lnTo>
                    <a:lnTo>
                      <a:pt x="661" y="609"/>
                    </a:lnTo>
                    <a:lnTo>
                      <a:pt x="682" y="580"/>
                    </a:lnTo>
                    <a:lnTo>
                      <a:pt x="701" y="550"/>
                    </a:lnTo>
                    <a:lnTo>
                      <a:pt x="717" y="517"/>
                    </a:lnTo>
                    <a:lnTo>
                      <a:pt x="729" y="483"/>
                    </a:lnTo>
                    <a:lnTo>
                      <a:pt x="739" y="448"/>
                    </a:lnTo>
                    <a:lnTo>
                      <a:pt x="744" y="410"/>
                    </a:lnTo>
                    <a:lnTo>
                      <a:pt x="746" y="373"/>
                    </a:lnTo>
                    <a:lnTo>
                      <a:pt x="744" y="335"/>
                    </a:lnTo>
                    <a:lnTo>
                      <a:pt x="739" y="297"/>
                    </a:lnTo>
                    <a:lnTo>
                      <a:pt x="729" y="262"/>
                    </a:lnTo>
                    <a:lnTo>
                      <a:pt x="717" y="228"/>
                    </a:lnTo>
                    <a:lnTo>
                      <a:pt x="701" y="195"/>
                    </a:lnTo>
                    <a:lnTo>
                      <a:pt x="682" y="165"/>
                    </a:lnTo>
                    <a:lnTo>
                      <a:pt x="661" y="136"/>
                    </a:lnTo>
                    <a:lnTo>
                      <a:pt x="637" y="109"/>
                    </a:lnTo>
                    <a:lnTo>
                      <a:pt x="610" y="85"/>
                    </a:lnTo>
                    <a:lnTo>
                      <a:pt x="581" y="64"/>
                    </a:lnTo>
                    <a:lnTo>
                      <a:pt x="550" y="45"/>
                    </a:lnTo>
                    <a:lnTo>
                      <a:pt x="518" y="29"/>
                    </a:lnTo>
                    <a:lnTo>
                      <a:pt x="484" y="17"/>
                    </a:lnTo>
                    <a:lnTo>
                      <a:pt x="448" y="7"/>
                    </a:lnTo>
                    <a:lnTo>
                      <a:pt x="411" y="2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4" name="Freeform 89"/>
              <p:cNvSpPr>
                <a:spLocks/>
              </p:cNvSpPr>
              <p:nvPr/>
            </p:nvSpPr>
            <p:spPr bwMode="auto">
              <a:xfrm>
                <a:off x="3198" y="2199"/>
                <a:ext cx="58" cy="59"/>
              </a:xfrm>
              <a:custGeom>
                <a:avLst/>
                <a:gdLst>
                  <a:gd name="T0" fmla="*/ 0 w 436"/>
                  <a:gd name="T1" fmla="*/ 0 h 437"/>
                  <a:gd name="T2" fmla="*/ 0 w 436"/>
                  <a:gd name="T3" fmla="*/ 0 h 437"/>
                  <a:gd name="T4" fmla="*/ 0 w 436"/>
                  <a:gd name="T5" fmla="*/ 0 h 437"/>
                  <a:gd name="T6" fmla="*/ 0 w 436"/>
                  <a:gd name="T7" fmla="*/ 0 h 437"/>
                  <a:gd name="T8" fmla="*/ 0 w 436"/>
                  <a:gd name="T9" fmla="*/ 0 h 437"/>
                  <a:gd name="T10" fmla="*/ 0 w 436"/>
                  <a:gd name="T11" fmla="*/ 0 h 437"/>
                  <a:gd name="T12" fmla="*/ 0 w 436"/>
                  <a:gd name="T13" fmla="*/ 0 h 437"/>
                  <a:gd name="T14" fmla="*/ 0 w 436"/>
                  <a:gd name="T15" fmla="*/ 0 h 437"/>
                  <a:gd name="T16" fmla="*/ 0 w 436"/>
                  <a:gd name="T17" fmla="*/ 0 h 437"/>
                  <a:gd name="T18" fmla="*/ 0 w 436"/>
                  <a:gd name="T19" fmla="*/ 0 h 437"/>
                  <a:gd name="T20" fmla="*/ 0 w 436"/>
                  <a:gd name="T21" fmla="*/ 0 h 437"/>
                  <a:gd name="T22" fmla="*/ 0 w 436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6" h="437">
                    <a:moveTo>
                      <a:pt x="425" y="15"/>
                    </a:moveTo>
                    <a:lnTo>
                      <a:pt x="421" y="2"/>
                    </a:lnTo>
                    <a:lnTo>
                      <a:pt x="0" y="425"/>
                    </a:lnTo>
                    <a:lnTo>
                      <a:pt x="12" y="437"/>
                    </a:lnTo>
                    <a:lnTo>
                      <a:pt x="433" y="14"/>
                    </a:lnTo>
                    <a:lnTo>
                      <a:pt x="430" y="1"/>
                    </a:lnTo>
                    <a:lnTo>
                      <a:pt x="433" y="14"/>
                    </a:lnTo>
                    <a:lnTo>
                      <a:pt x="436" y="8"/>
                    </a:lnTo>
                    <a:lnTo>
                      <a:pt x="433" y="2"/>
                    </a:lnTo>
                    <a:lnTo>
                      <a:pt x="427" y="0"/>
                    </a:lnTo>
                    <a:lnTo>
                      <a:pt x="421" y="2"/>
                    </a:lnTo>
                    <a:lnTo>
                      <a:pt x="425" y="1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5" name="Freeform 90"/>
              <p:cNvSpPr>
                <a:spLocks/>
              </p:cNvSpPr>
              <p:nvPr/>
            </p:nvSpPr>
            <p:spPr bwMode="auto">
              <a:xfrm>
                <a:off x="3175" y="2177"/>
                <a:ext cx="81" cy="24"/>
              </a:xfrm>
              <a:custGeom>
                <a:avLst/>
                <a:gdLst>
                  <a:gd name="T0" fmla="*/ 0 w 600"/>
                  <a:gd name="T1" fmla="*/ 0 h 182"/>
                  <a:gd name="T2" fmla="*/ 0 w 600"/>
                  <a:gd name="T3" fmla="*/ 0 h 182"/>
                  <a:gd name="T4" fmla="*/ 0 w 600"/>
                  <a:gd name="T5" fmla="*/ 0 h 182"/>
                  <a:gd name="T6" fmla="*/ 0 w 600"/>
                  <a:gd name="T7" fmla="*/ 0 h 182"/>
                  <a:gd name="T8" fmla="*/ 0 w 600"/>
                  <a:gd name="T9" fmla="*/ 0 h 182"/>
                  <a:gd name="T10" fmla="*/ 0 w 600"/>
                  <a:gd name="T11" fmla="*/ 0 h 182"/>
                  <a:gd name="T12" fmla="*/ 0 w 600"/>
                  <a:gd name="T13" fmla="*/ 0 h 182"/>
                  <a:gd name="T14" fmla="*/ 0 w 600"/>
                  <a:gd name="T15" fmla="*/ 0 h 182"/>
                  <a:gd name="T16" fmla="*/ 0 w 600"/>
                  <a:gd name="T17" fmla="*/ 0 h 182"/>
                  <a:gd name="T18" fmla="*/ 0 w 600"/>
                  <a:gd name="T19" fmla="*/ 0 h 182"/>
                  <a:gd name="T20" fmla="*/ 0 w 600"/>
                  <a:gd name="T21" fmla="*/ 0 h 182"/>
                  <a:gd name="T22" fmla="*/ 0 w 600"/>
                  <a:gd name="T23" fmla="*/ 0 h 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0" h="182">
                    <a:moveTo>
                      <a:pt x="14" y="5"/>
                    </a:moveTo>
                    <a:lnTo>
                      <a:pt x="4" y="15"/>
                    </a:lnTo>
                    <a:lnTo>
                      <a:pt x="595" y="182"/>
                    </a:lnTo>
                    <a:lnTo>
                      <a:pt x="600" y="168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6" name="Freeform 91"/>
              <p:cNvSpPr>
                <a:spLocks/>
              </p:cNvSpPr>
              <p:nvPr/>
            </p:nvSpPr>
            <p:spPr bwMode="auto">
              <a:xfrm>
                <a:off x="3175" y="2177"/>
                <a:ext cx="25" cy="81"/>
              </a:xfrm>
              <a:custGeom>
                <a:avLst/>
                <a:gdLst>
                  <a:gd name="T0" fmla="*/ 0 w 183"/>
                  <a:gd name="T1" fmla="*/ 0 h 600"/>
                  <a:gd name="T2" fmla="*/ 0 w 183"/>
                  <a:gd name="T3" fmla="*/ 0 h 600"/>
                  <a:gd name="T4" fmla="*/ 0 w 183"/>
                  <a:gd name="T5" fmla="*/ 0 h 600"/>
                  <a:gd name="T6" fmla="*/ 0 w 183"/>
                  <a:gd name="T7" fmla="*/ 0 h 600"/>
                  <a:gd name="T8" fmla="*/ 0 w 183"/>
                  <a:gd name="T9" fmla="*/ 0 h 600"/>
                  <a:gd name="T10" fmla="*/ 0 w 183"/>
                  <a:gd name="T11" fmla="*/ 0 h 600"/>
                  <a:gd name="T12" fmla="*/ 0 w 183"/>
                  <a:gd name="T13" fmla="*/ 0 h 600"/>
                  <a:gd name="T14" fmla="*/ 0 w 183"/>
                  <a:gd name="T15" fmla="*/ 0 h 600"/>
                  <a:gd name="T16" fmla="*/ 0 w 183"/>
                  <a:gd name="T17" fmla="*/ 0 h 600"/>
                  <a:gd name="T18" fmla="*/ 0 w 183"/>
                  <a:gd name="T19" fmla="*/ 0 h 600"/>
                  <a:gd name="T20" fmla="*/ 0 w 183"/>
                  <a:gd name="T21" fmla="*/ 0 h 600"/>
                  <a:gd name="T22" fmla="*/ 0 w 183"/>
                  <a:gd name="T23" fmla="*/ 0 h 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3" h="600">
                    <a:moveTo>
                      <a:pt x="170" y="587"/>
                    </a:moveTo>
                    <a:lnTo>
                      <a:pt x="183" y="590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168" y="595"/>
                    </a:lnTo>
                    <a:lnTo>
                      <a:pt x="182" y="599"/>
                    </a:lnTo>
                    <a:lnTo>
                      <a:pt x="168" y="595"/>
                    </a:lnTo>
                    <a:lnTo>
                      <a:pt x="172" y="600"/>
                    </a:lnTo>
                    <a:lnTo>
                      <a:pt x="178" y="600"/>
                    </a:lnTo>
                    <a:lnTo>
                      <a:pt x="182" y="596"/>
                    </a:lnTo>
                    <a:lnTo>
                      <a:pt x="183" y="590"/>
                    </a:lnTo>
                    <a:lnTo>
                      <a:pt x="170" y="58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7" name="Freeform 92"/>
              <p:cNvSpPr>
                <a:spLocks/>
              </p:cNvSpPr>
              <p:nvPr/>
            </p:nvSpPr>
            <p:spPr bwMode="auto">
              <a:xfrm>
                <a:off x="3233" y="2170"/>
                <a:ext cx="3" cy="81"/>
              </a:xfrm>
              <a:custGeom>
                <a:avLst/>
                <a:gdLst>
                  <a:gd name="T0" fmla="*/ 0 w 17"/>
                  <a:gd name="T1" fmla="*/ 0 h 605"/>
                  <a:gd name="T2" fmla="*/ 0 w 17"/>
                  <a:gd name="T3" fmla="*/ 0 h 605"/>
                  <a:gd name="T4" fmla="*/ 0 w 17"/>
                  <a:gd name="T5" fmla="*/ 0 h 605"/>
                  <a:gd name="T6" fmla="*/ 0 w 17"/>
                  <a:gd name="T7" fmla="*/ 0 h 605"/>
                  <a:gd name="T8" fmla="*/ 0 w 17"/>
                  <a:gd name="T9" fmla="*/ 0 h 605"/>
                  <a:gd name="T10" fmla="*/ 0 w 17"/>
                  <a:gd name="T11" fmla="*/ 0 h 605"/>
                  <a:gd name="T12" fmla="*/ 0 w 17"/>
                  <a:gd name="T13" fmla="*/ 0 h 605"/>
                  <a:gd name="T14" fmla="*/ 0 w 17"/>
                  <a:gd name="T15" fmla="*/ 0 h 605"/>
                  <a:gd name="T16" fmla="*/ 0 w 17"/>
                  <a:gd name="T17" fmla="*/ 0 h 605"/>
                  <a:gd name="T18" fmla="*/ 0 w 17"/>
                  <a:gd name="T19" fmla="*/ 0 h 605"/>
                  <a:gd name="T20" fmla="*/ 0 w 17"/>
                  <a:gd name="T21" fmla="*/ 0 h 605"/>
                  <a:gd name="T22" fmla="*/ 0 w 17"/>
                  <a:gd name="T23" fmla="*/ 0 h 6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05">
                    <a:moveTo>
                      <a:pt x="12" y="16"/>
                    </a:moveTo>
                    <a:lnTo>
                      <a:pt x="0" y="9"/>
                    </a:lnTo>
                    <a:lnTo>
                      <a:pt x="0" y="605"/>
                    </a:lnTo>
                    <a:lnTo>
                      <a:pt x="17" y="605"/>
                    </a:lnTo>
                    <a:lnTo>
                      <a:pt x="17" y="9"/>
                    </a:lnTo>
                    <a:lnTo>
                      <a:pt x="5" y="2"/>
                    </a:lnTo>
                    <a:lnTo>
                      <a:pt x="17" y="9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8" name="Freeform 93"/>
              <p:cNvSpPr>
                <a:spLocks/>
              </p:cNvSpPr>
              <p:nvPr/>
            </p:nvSpPr>
            <p:spPr bwMode="auto">
              <a:xfrm>
                <a:off x="3161" y="2170"/>
                <a:ext cx="74" cy="42"/>
              </a:xfrm>
              <a:custGeom>
                <a:avLst/>
                <a:gdLst>
                  <a:gd name="T0" fmla="*/ 0 w 549"/>
                  <a:gd name="T1" fmla="*/ 0 h 313"/>
                  <a:gd name="T2" fmla="*/ 0 w 549"/>
                  <a:gd name="T3" fmla="*/ 0 h 313"/>
                  <a:gd name="T4" fmla="*/ 0 w 549"/>
                  <a:gd name="T5" fmla="*/ 0 h 313"/>
                  <a:gd name="T6" fmla="*/ 0 w 549"/>
                  <a:gd name="T7" fmla="*/ 0 h 313"/>
                  <a:gd name="T8" fmla="*/ 0 w 549"/>
                  <a:gd name="T9" fmla="*/ 0 h 313"/>
                  <a:gd name="T10" fmla="*/ 0 w 549"/>
                  <a:gd name="T11" fmla="*/ 0 h 313"/>
                  <a:gd name="T12" fmla="*/ 0 w 549"/>
                  <a:gd name="T13" fmla="*/ 0 h 313"/>
                  <a:gd name="T14" fmla="*/ 0 w 549"/>
                  <a:gd name="T15" fmla="*/ 0 h 313"/>
                  <a:gd name="T16" fmla="*/ 0 w 549"/>
                  <a:gd name="T17" fmla="*/ 0 h 313"/>
                  <a:gd name="T18" fmla="*/ 0 w 549"/>
                  <a:gd name="T19" fmla="*/ 0 h 313"/>
                  <a:gd name="T20" fmla="*/ 0 w 549"/>
                  <a:gd name="T21" fmla="*/ 0 h 313"/>
                  <a:gd name="T22" fmla="*/ 0 w 549"/>
                  <a:gd name="T23" fmla="*/ 0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3">
                    <a:moveTo>
                      <a:pt x="12" y="298"/>
                    </a:moveTo>
                    <a:lnTo>
                      <a:pt x="12" y="313"/>
                    </a:lnTo>
                    <a:lnTo>
                      <a:pt x="549" y="14"/>
                    </a:lnTo>
                    <a:lnTo>
                      <a:pt x="542" y="0"/>
                    </a:lnTo>
                    <a:lnTo>
                      <a:pt x="5" y="298"/>
                    </a:lnTo>
                    <a:lnTo>
                      <a:pt x="5" y="313"/>
                    </a:lnTo>
                    <a:lnTo>
                      <a:pt x="5" y="298"/>
                    </a:lnTo>
                    <a:lnTo>
                      <a:pt x="0" y="303"/>
                    </a:lnTo>
                    <a:lnTo>
                      <a:pt x="1" y="309"/>
                    </a:lnTo>
                    <a:lnTo>
                      <a:pt x="6" y="313"/>
                    </a:lnTo>
                    <a:lnTo>
                      <a:pt x="12" y="313"/>
                    </a:lnTo>
                    <a:lnTo>
                      <a:pt x="12" y="29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9" name="Freeform 94"/>
              <p:cNvSpPr>
                <a:spLocks/>
              </p:cNvSpPr>
              <p:nvPr/>
            </p:nvSpPr>
            <p:spPr bwMode="auto">
              <a:xfrm>
                <a:off x="3162" y="2210"/>
                <a:ext cx="74" cy="42"/>
              </a:xfrm>
              <a:custGeom>
                <a:avLst/>
                <a:gdLst>
                  <a:gd name="T0" fmla="*/ 0 w 549"/>
                  <a:gd name="T1" fmla="*/ 0 h 312"/>
                  <a:gd name="T2" fmla="*/ 0 w 549"/>
                  <a:gd name="T3" fmla="*/ 0 h 312"/>
                  <a:gd name="T4" fmla="*/ 0 w 549"/>
                  <a:gd name="T5" fmla="*/ 0 h 312"/>
                  <a:gd name="T6" fmla="*/ 0 w 549"/>
                  <a:gd name="T7" fmla="*/ 0 h 312"/>
                  <a:gd name="T8" fmla="*/ 0 w 549"/>
                  <a:gd name="T9" fmla="*/ 0 h 312"/>
                  <a:gd name="T10" fmla="*/ 0 w 549"/>
                  <a:gd name="T11" fmla="*/ 0 h 312"/>
                  <a:gd name="T12" fmla="*/ 0 w 549"/>
                  <a:gd name="T13" fmla="*/ 0 h 312"/>
                  <a:gd name="T14" fmla="*/ 0 w 549"/>
                  <a:gd name="T15" fmla="*/ 0 h 312"/>
                  <a:gd name="T16" fmla="*/ 0 w 549"/>
                  <a:gd name="T17" fmla="*/ 0 h 312"/>
                  <a:gd name="T18" fmla="*/ 0 w 549"/>
                  <a:gd name="T19" fmla="*/ 0 h 312"/>
                  <a:gd name="T20" fmla="*/ 0 w 549"/>
                  <a:gd name="T21" fmla="*/ 0 h 312"/>
                  <a:gd name="T22" fmla="*/ 0 w 549"/>
                  <a:gd name="T23" fmla="*/ 0 h 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2">
                    <a:moveTo>
                      <a:pt x="532" y="305"/>
                    </a:moveTo>
                    <a:lnTo>
                      <a:pt x="544" y="298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537" y="312"/>
                    </a:lnTo>
                    <a:lnTo>
                      <a:pt x="549" y="305"/>
                    </a:lnTo>
                    <a:lnTo>
                      <a:pt x="537" y="312"/>
                    </a:lnTo>
                    <a:lnTo>
                      <a:pt x="543" y="312"/>
                    </a:lnTo>
                    <a:lnTo>
                      <a:pt x="548" y="309"/>
                    </a:lnTo>
                    <a:lnTo>
                      <a:pt x="549" y="303"/>
                    </a:lnTo>
                    <a:lnTo>
                      <a:pt x="544" y="298"/>
                    </a:lnTo>
                    <a:lnTo>
                      <a:pt x="532" y="30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0" name="Freeform 95"/>
              <p:cNvSpPr>
                <a:spLocks/>
              </p:cNvSpPr>
              <p:nvPr/>
            </p:nvSpPr>
            <p:spPr bwMode="auto">
              <a:xfrm>
                <a:off x="3197" y="2165"/>
                <a:ext cx="59" cy="58"/>
              </a:xfrm>
              <a:custGeom>
                <a:avLst/>
                <a:gdLst>
                  <a:gd name="T0" fmla="*/ 0 w 437"/>
                  <a:gd name="T1" fmla="*/ 0 h 437"/>
                  <a:gd name="T2" fmla="*/ 0 w 437"/>
                  <a:gd name="T3" fmla="*/ 0 h 437"/>
                  <a:gd name="T4" fmla="*/ 0 w 437"/>
                  <a:gd name="T5" fmla="*/ 0 h 437"/>
                  <a:gd name="T6" fmla="*/ 0 w 437"/>
                  <a:gd name="T7" fmla="*/ 0 h 437"/>
                  <a:gd name="T8" fmla="*/ 0 w 437"/>
                  <a:gd name="T9" fmla="*/ 0 h 437"/>
                  <a:gd name="T10" fmla="*/ 0 w 437"/>
                  <a:gd name="T11" fmla="*/ 0 h 437"/>
                  <a:gd name="T12" fmla="*/ 0 w 437"/>
                  <a:gd name="T13" fmla="*/ 0 h 437"/>
                  <a:gd name="T14" fmla="*/ 0 w 437"/>
                  <a:gd name="T15" fmla="*/ 0 h 437"/>
                  <a:gd name="T16" fmla="*/ 0 w 437"/>
                  <a:gd name="T17" fmla="*/ 0 h 437"/>
                  <a:gd name="T18" fmla="*/ 0 w 437"/>
                  <a:gd name="T19" fmla="*/ 0 h 437"/>
                  <a:gd name="T20" fmla="*/ 0 w 437"/>
                  <a:gd name="T21" fmla="*/ 0 h 437"/>
                  <a:gd name="T22" fmla="*/ 0 w 437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7" h="437">
                    <a:moveTo>
                      <a:pt x="16" y="11"/>
                    </a:moveTo>
                    <a:lnTo>
                      <a:pt x="2" y="15"/>
                    </a:lnTo>
                    <a:lnTo>
                      <a:pt x="425" y="437"/>
                    </a:lnTo>
                    <a:lnTo>
                      <a:pt x="437" y="425"/>
                    </a:lnTo>
                    <a:lnTo>
                      <a:pt x="14" y="3"/>
                    </a:lnTo>
                    <a:lnTo>
                      <a:pt x="1" y="6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1" name="Freeform 96"/>
              <p:cNvSpPr>
                <a:spLocks/>
              </p:cNvSpPr>
              <p:nvPr/>
            </p:nvSpPr>
            <p:spPr bwMode="auto">
              <a:xfrm>
                <a:off x="3175" y="2165"/>
                <a:ext cx="24" cy="81"/>
              </a:xfrm>
              <a:custGeom>
                <a:avLst/>
                <a:gdLst>
                  <a:gd name="T0" fmla="*/ 0 w 183"/>
                  <a:gd name="T1" fmla="*/ 0 h 601"/>
                  <a:gd name="T2" fmla="*/ 0 w 183"/>
                  <a:gd name="T3" fmla="*/ 0 h 601"/>
                  <a:gd name="T4" fmla="*/ 0 w 183"/>
                  <a:gd name="T5" fmla="*/ 0 h 601"/>
                  <a:gd name="T6" fmla="*/ 0 w 183"/>
                  <a:gd name="T7" fmla="*/ 0 h 601"/>
                  <a:gd name="T8" fmla="*/ 0 w 183"/>
                  <a:gd name="T9" fmla="*/ 0 h 601"/>
                  <a:gd name="T10" fmla="*/ 0 w 183"/>
                  <a:gd name="T11" fmla="*/ 0 h 601"/>
                  <a:gd name="T12" fmla="*/ 0 w 183"/>
                  <a:gd name="T13" fmla="*/ 0 h 601"/>
                  <a:gd name="T14" fmla="*/ 0 w 183"/>
                  <a:gd name="T15" fmla="*/ 0 h 601"/>
                  <a:gd name="T16" fmla="*/ 0 w 183"/>
                  <a:gd name="T17" fmla="*/ 0 h 601"/>
                  <a:gd name="T18" fmla="*/ 0 w 183"/>
                  <a:gd name="T19" fmla="*/ 0 h 601"/>
                  <a:gd name="T20" fmla="*/ 0 w 183"/>
                  <a:gd name="T21" fmla="*/ 0 h 601"/>
                  <a:gd name="T22" fmla="*/ 0 w 183"/>
                  <a:gd name="T23" fmla="*/ 0 h 6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3" h="601">
                    <a:moveTo>
                      <a:pt x="5" y="587"/>
                    </a:moveTo>
                    <a:lnTo>
                      <a:pt x="15" y="596"/>
                    </a:lnTo>
                    <a:lnTo>
                      <a:pt x="183" y="5"/>
                    </a:lnTo>
                    <a:lnTo>
                      <a:pt x="168" y="0"/>
                    </a:lnTo>
                    <a:lnTo>
                      <a:pt x="0" y="592"/>
                    </a:lnTo>
                    <a:lnTo>
                      <a:pt x="10" y="601"/>
                    </a:lnTo>
                    <a:lnTo>
                      <a:pt x="0" y="592"/>
                    </a:lnTo>
                    <a:lnTo>
                      <a:pt x="2" y="598"/>
                    </a:lnTo>
                    <a:lnTo>
                      <a:pt x="6" y="601"/>
                    </a:lnTo>
                    <a:lnTo>
                      <a:pt x="11" y="601"/>
                    </a:lnTo>
                    <a:lnTo>
                      <a:pt x="15" y="596"/>
                    </a:lnTo>
                    <a:lnTo>
                      <a:pt x="5" y="58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2" name="Freeform 97"/>
              <p:cNvSpPr>
                <a:spLocks/>
              </p:cNvSpPr>
              <p:nvPr/>
            </p:nvSpPr>
            <p:spPr bwMode="auto">
              <a:xfrm>
                <a:off x="3176" y="2222"/>
                <a:ext cx="80" cy="24"/>
              </a:xfrm>
              <a:custGeom>
                <a:avLst/>
                <a:gdLst>
                  <a:gd name="T0" fmla="*/ 0 w 600"/>
                  <a:gd name="T1" fmla="*/ 0 h 183"/>
                  <a:gd name="T2" fmla="*/ 0 w 600"/>
                  <a:gd name="T3" fmla="*/ 0 h 183"/>
                  <a:gd name="T4" fmla="*/ 0 w 600"/>
                  <a:gd name="T5" fmla="*/ 0 h 183"/>
                  <a:gd name="T6" fmla="*/ 0 w 600"/>
                  <a:gd name="T7" fmla="*/ 0 h 183"/>
                  <a:gd name="T8" fmla="*/ 0 w 600"/>
                  <a:gd name="T9" fmla="*/ 0 h 183"/>
                  <a:gd name="T10" fmla="*/ 0 w 600"/>
                  <a:gd name="T11" fmla="*/ 0 h 183"/>
                  <a:gd name="T12" fmla="*/ 0 w 600"/>
                  <a:gd name="T13" fmla="*/ 0 h 183"/>
                  <a:gd name="T14" fmla="*/ 0 w 600"/>
                  <a:gd name="T15" fmla="*/ 0 h 183"/>
                  <a:gd name="T16" fmla="*/ 0 w 600"/>
                  <a:gd name="T17" fmla="*/ 0 h 183"/>
                  <a:gd name="T18" fmla="*/ 0 w 600"/>
                  <a:gd name="T19" fmla="*/ 0 h 183"/>
                  <a:gd name="T20" fmla="*/ 0 w 600"/>
                  <a:gd name="T21" fmla="*/ 0 h 183"/>
                  <a:gd name="T22" fmla="*/ 0 w 600"/>
                  <a:gd name="T23" fmla="*/ 0 h 1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0" h="183">
                    <a:moveTo>
                      <a:pt x="587" y="13"/>
                    </a:moveTo>
                    <a:lnTo>
                      <a:pt x="591" y="0"/>
                    </a:lnTo>
                    <a:lnTo>
                      <a:pt x="0" y="169"/>
                    </a:lnTo>
                    <a:lnTo>
                      <a:pt x="5" y="183"/>
                    </a:lnTo>
                    <a:lnTo>
                      <a:pt x="595" y="14"/>
                    </a:lnTo>
                    <a:lnTo>
                      <a:pt x="599" y="1"/>
                    </a:lnTo>
                    <a:lnTo>
                      <a:pt x="595" y="14"/>
                    </a:lnTo>
                    <a:lnTo>
                      <a:pt x="600" y="11"/>
                    </a:lnTo>
                    <a:lnTo>
                      <a:pt x="600" y="5"/>
                    </a:lnTo>
                    <a:lnTo>
                      <a:pt x="597" y="1"/>
                    </a:lnTo>
                    <a:lnTo>
                      <a:pt x="591" y="0"/>
                    </a:lnTo>
                    <a:lnTo>
                      <a:pt x="587" y="1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3" name="Freeform 98"/>
              <p:cNvSpPr>
                <a:spLocks/>
              </p:cNvSpPr>
              <p:nvPr/>
            </p:nvSpPr>
            <p:spPr bwMode="auto">
              <a:xfrm>
                <a:off x="3169" y="2186"/>
                <a:ext cx="81" cy="2"/>
              </a:xfrm>
              <a:custGeom>
                <a:avLst/>
                <a:gdLst>
                  <a:gd name="T0" fmla="*/ 0 w 606"/>
                  <a:gd name="T1" fmla="*/ 0 h 17"/>
                  <a:gd name="T2" fmla="*/ 0 w 606"/>
                  <a:gd name="T3" fmla="*/ 0 h 17"/>
                  <a:gd name="T4" fmla="*/ 0 w 606"/>
                  <a:gd name="T5" fmla="*/ 0 h 17"/>
                  <a:gd name="T6" fmla="*/ 0 w 606"/>
                  <a:gd name="T7" fmla="*/ 0 h 17"/>
                  <a:gd name="T8" fmla="*/ 0 w 606"/>
                  <a:gd name="T9" fmla="*/ 0 h 17"/>
                  <a:gd name="T10" fmla="*/ 0 w 606"/>
                  <a:gd name="T11" fmla="*/ 0 h 17"/>
                  <a:gd name="T12" fmla="*/ 0 w 606"/>
                  <a:gd name="T13" fmla="*/ 0 h 17"/>
                  <a:gd name="T14" fmla="*/ 0 w 606"/>
                  <a:gd name="T15" fmla="*/ 0 h 17"/>
                  <a:gd name="T16" fmla="*/ 0 w 606"/>
                  <a:gd name="T17" fmla="*/ 0 h 17"/>
                  <a:gd name="T18" fmla="*/ 0 w 606"/>
                  <a:gd name="T19" fmla="*/ 0 h 17"/>
                  <a:gd name="T20" fmla="*/ 0 w 606"/>
                  <a:gd name="T21" fmla="*/ 0 h 17"/>
                  <a:gd name="T22" fmla="*/ 0 w 606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6" h="17">
                    <a:moveTo>
                      <a:pt x="15" y="5"/>
                    </a:moveTo>
                    <a:lnTo>
                      <a:pt x="8" y="17"/>
                    </a:lnTo>
                    <a:lnTo>
                      <a:pt x="606" y="17"/>
                    </a:lnTo>
                    <a:lnTo>
                      <a:pt x="606" y="0"/>
                    </a:lnTo>
                    <a:lnTo>
                      <a:pt x="8" y="0"/>
                    </a:lnTo>
                    <a:lnTo>
                      <a:pt x="1" y="12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8" y="17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4" name="Freeform 99"/>
              <p:cNvSpPr>
                <a:spLocks/>
              </p:cNvSpPr>
              <p:nvPr/>
            </p:nvSpPr>
            <p:spPr bwMode="auto">
              <a:xfrm>
                <a:off x="3169" y="2187"/>
                <a:ext cx="42" cy="73"/>
              </a:xfrm>
              <a:custGeom>
                <a:avLst/>
                <a:gdLst>
                  <a:gd name="T0" fmla="*/ 0 w 313"/>
                  <a:gd name="T1" fmla="*/ 0 h 548"/>
                  <a:gd name="T2" fmla="*/ 0 w 313"/>
                  <a:gd name="T3" fmla="*/ 0 h 548"/>
                  <a:gd name="T4" fmla="*/ 0 w 313"/>
                  <a:gd name="T5" fmla="*/ 0 h 548"/>
                  <a:gd name="T6" fmla="*/ 0 w 313"/>
                  <a:gd name="T7" fmla="*/ 0 h 548"/>
                  <a:gd name="T8" fmla="*/ 0 w 313"/>
                  <a:gd name="T9" fmla="*/ 0 h 548"/>
                  <a:gd name="T10" fmla="*/ 0 w 313"/>
                  <a:gd name="T11" fmla="*/ 0 h 548"/>
                  <a:gd name="T12" fmla="*/ 0 w 313"/>
                  <a:gd name="T13" fmla="*/ 0 h 548"/>
                  <a:gd name="T14" fmla="*/ 0 w 313"/>
                  <a:gd name="T15" fmla="*/ 0 h 548"/>
                  <a:gd name="T16" fmla="*/ 0 w 313"/>
                  <a:gd name="T17" fmla="*/ 0 h 548"/>
                  <a:gd name="T18" fmla="*/ 0 w 313"/>
                  <a:gd name="T19" fmla="*/ 0 h 548"/>
                  <a:gd name="T20" fmla="*/ 0 w 313"/>
                  <a:gd name="T21" fmla="*/ 0 h 548"/>
                  <a:gd name="T22" fmla="*/ 0 w 313"/>
                  <a:gd name="T23" fmla="*/ 0 h 5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3" h="548">
                    <a:moveTo>
                      <a:pt x="299" y="536"/>
                    </a:moveTo>
                    <a:lnTo>
                      <a:pt x="313" y="536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299" y="543"/>
                    </a:lnTo>
                    <a:lnTo>
                      <a:pt x="313" y="543"/>
                    </a:lnTo>
                    <a:lnTo>
                      <a:pt x="299" y="543"/>
                    </a:lnTo>
                    <a:lnTo>
                      <a:pt x="303" y="548"/>
                    </a:lnTo>
                    <a:lnTo>
                      <a:pt x="310" y="546"/>
                    </a:lnTo>
                    <a:lnTo>
                      <a:pt x="313" y="542"/>
                    </a:lnTo>
                    <a:lnTo>
                      <a:pt x="313" y="536"/>
                    </a:lnTo>
                    <a:lnTo>
                      <a:pt x="299" y="53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5" name="Freeform 100"/>
              <p:cNvSpPr>
                <a:spLocks/>
              </p:cNvSpPr>
              <p:nvPr/>
            </p:nvSpPr>
            <p:spPr bwMode="auto">
              <a:xfrm>
                <a:off x="3209" y="2186"/>
                <a:ext cx="41" cy="73"/>
              </a:xfrm>
              <a:custGeom>
                <a:avLst/>
                <a:gdLst>
                  <a:gd name="T0" fmla="*/ 0 w 313"/>
                  <a:gd name="T1" fmla="*/ 0 h 548"/>
                  <a:gd name="T2" fmla="*/ 0 w 313"/>
                  <a:gd name="T3" fmla="*/ 0 h 548"/>
                  <a:gd name="T4" fmla="*/ 0 w 313"/>
                  <a:gd name="T5" fmla="*/ 0 h 548"/>
                  <a:gd name="T6" fmla="*/ 0 w 313"/>
                  <a:gd name="T7" fmla="*/ 0 h 548"/>
                  <a:gd name="T8" fmla="*/ 0 w 313"/>
                  <a:gd name="T9" fmla="*/ 0 h 548"/>
                  <a:gd name="T10" fmla="*/ 0 w 313"/>
                  <a:gd name="T11" fmla="*/ 0 h 548"/>
                  <a:gd name="T12" fmla="*/ 0 w 313"/>
                  <a:gd name="T13" fmla="*/ 0 h 548"/>
                  <a:gd name="T14" fmla="*/ 0 w 313"/>
                  <a:gd name="T15" fmla="*/ 0 h 548"/>
                  <a:gd name="T16" fmla="*/ 0 w 313"/>
                  <a:gd name="T17" fmla="*/ 0 h 548"/>
                  <a:gd name="T18" fmla="*/ 0 w 313"/>
                  <a:gd name="T19" fmla="*/ 0 h 548"/>
                  <a:gd name="T20" fmla="*/ 0 w 313"/>
                  <a:gd name="T21" fmla="*/ 0 h 548"/>
                  <a:gd name="T22" fmla="*/ 0 w 313"/>
                  <a:gd name="T23" fmla="*/ 0 h 5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3" h="548">
                    <a:moveTo>
                      <a:pt x="306" y="17"/>
                    </a:moveTo>
                    <a:lnTo>
                      <a:pt x="298" y="5"/>
                    </a:lnTo>
                    <a:lnTo>
                      <a:pt x="0" y="541"/>
                    </a:lnTo>
                    <a:lnTo>
                      <a:pt x="14" y="548"/>
                    </a:lnTo>
                    <a:lnTo>
                      <a:pt x="313" y="12"/>
                    </a:lnTo>
                    <a:lnTo>
                      <a:pt x="306" y="0"/>
                    </a:lnTo>
                    <a:lnTo>
                      <a:pt x="313" y="12"/>
                    </a:lnTo>
                    <a:lnTo>
                      <a:pt x="313" y="6"/>
                    </a:lnTo>
                    <a:lnTo>
                      <a:pt x="309" y="1"/>
                    </a:lnTo>
                    <a:lnTo>
                      <a:pt x="303" y="0"/>
                    </a:lnTo>
                    <a:lnTo>
                      <a:pt x="298" y="5"/>
                    </a:lnTo>
                    <a:lnTo>
                      <a:pt x="306" y="1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6" name="Freeform 101"/>
              <p:cNvSpPr>
                <a:spLocks/>
              </p:cNvSpPr>
              <p:nvPr/>
            </p:nvSpPr>
            <p:spPr bwMode="auto">
              <a:xfrm>
                <a:off x="3163" y="2165"/>
                <a:ext cx="58" cy="59"/>
              </a:xfrm>
              <a:custGeom>
                <a:avLst/>
                <a:gdLst>
                  <a:gd name="T0" fmla="*/ 0 w 436"/>
                  <a:gd name="T1" fmla="*/ 0 h 437"/>
                  <a:gd name="T2" fmla="*/ 0 w 436"/>
                  <a:gd name="T3" fmla="*/ 0 h 437"/>
                  <a:gd name="T4" fmla="*/ 0 w 436"/>
                  <a:gd name="T5" fmla="*/ 0 h 437"/>
                  <a:gd name="T6" fmla="*/ 0 w 436"/>
                  <a:gd name="T7" fmla="*/ 0 h 437"/>
                  <a:gd name="T8" fmla="*/ 0 w 436"/>
                  <a:gd name="T9" fmla="*/ 0 h 437"/>
                  <a:gd name="T10" fmla="*/ 0 w 436"/>
                  <a:gd name="T11" fmla="*/ 0 h 437"/>
                  <a:gd name="T12" fmla="*/ 0 w 436"/>
                  <a:gd name="T13" fmla="*/ 0 h 437"/>
                  <a:gd name="T14" fmla="*/ 0 w 436"/>
                  <a:gd name="T15" fmla="*/ 0 h 437"/>
                  <a:gd name="T16" fmla="*/ 0 w 436"/>
                  <a:gd name="T17" fmla="*/ 0 h 437"/>
                  <a:gd name="T18" fmla="*/ 0 w 436"/>
                  <a:gd name="T19" fmla="*/ 0 h 437"/>
                  <a:gd name="T20" fmla="*/ 0 w 436"/>
                  <a:gd name="T21" fmla="*/ 0 h 437"/>
                  <a:gd name="T22" fmla="*/ 0 w 436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6" h="437">
                    <a:moveTo>
                      <a:pt x="10" y="421"/>
                    </a:moveTo>
                    <a:lnTo>
                      <a:pt x="14" y="434"/>
                    </a:lnTo>
                    <a:lnTo>
                      <a:pt x="436" y="12"/>
                    </a:lnTo>
                    <a:lnTo>
                      <a:pt x="423" y="0"/>
                    </a:lnTo>
                    <a:lnTo>
                      <a:pt x="2" y="422"/>
                    </a:lnTo>
                    <a:lnTo>
                      <a:pt x="6" y="436"/>
                    </a:lnTo>
                    <a:lnTo>
                      <a:pt x="2" y="422"/>
                    </a:lnTo>
                    <a:lnTo>
                      <a:pt x="0" y="428"/>
                    </a:lnTo>
                    <a:lnTo>
                      <a:pt x="3" y="433"/>
                    </a:lnTo>
                    <a:lnTo>
                      <a:pt x="8" y="437"/>
                    </a:lnTo>
                    <a:lnTo>
                      <a:pt x="14" y="434"/>
                    </a:lnTo>
                    <a:lnTo>
                      <a:pt x="10" y="42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7" name="Freeform 102"/>
              <p:cNvSpPr>
                <a:spLocks/>
              </p:cNvSpPr>
              <p:nvPr/>
            </p:nvSpPr>
            <p:spPr bwMode="auto">
              <a:xfrm>
                <a:off x="3164" y="2222"/>
                <a:ext cx="80" cy="24"/>
              </a:xfrm>
              <a:custGeom>
                <a:avLst/>
                <a:gdLst>
                  <a:gd name="T0" fmla="*/ 0 w 600"/>
                  <a:gd name="T1" fmla="*/ 0 h 182"/>
                  <a:gd name="T2" fmla="*/ 0 w 600"/>
                  <a:gd name="T3" fmla="*/ 0 h 182"/>
                  <a:gd name="T4" fmla="*/ 0 w 600"/>
                  <a:gd name="T5" fmla="*/ 0 h 182"/>
                  <a:gd name="T6" fmla="*/ 0 w 600"/>
                  <a:gd name="T7" fmla="*/ 0 h 182"/>
                  <a:gd name="T8" fmla="*/ 0 w 600"/>
                  <a:gd name="T9" fmla="*/ 0 h 182"/>
                  <a:gd name="T10" fmla="*/ 0 w 600"/>
                  <a:gd name="T11" fmla="*/ 0 h 182"/>
                  <a:gd name="T12" fmla="*/ 0 w 600"/>
                  <a:gd name="T13" fmla="*/ 0 h 182"/>
                  <a:gd name="T14" fmla="*/ 0 w 600"/>
                  <a:gd name="T15" fmla="*/ 0 h 182"/>
                  <a:gd name="T16" fmla="*/ 0 w 600"/>
                  <a:gd name="T17" fmla="*/ 0 h 182"/>
                  <a:gd name="T18" fmla="*/ 0 w 600"/>
                  <a:gd name="T19" fmla="*/ 0 h 182"/>
                  <a:gd name="T20" fmla="*/ 0 w 600"/>
                  <a:gd name="T21" fmla="*/ 0 h 182"/>
                  <a:gd name="T22" fmla="*/ 0 w 600"/>
                  <a:gd name="T23" fmla="*/ 0 h 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0" h="182">
                    <a:moveTo>
                      <a:pt x="585" y="177"/>
                    </a:moveTo>
                    <a:lnTo>
                      <a:pt x="595" y="168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590" y="182"/>
                    </a:lnTo>
                    <a:lnTo>
                      <a:pt x="600" y="173"/>
                    </a:lnTo>
                    <a:lnTo>
                      <a:pt x="590" y="182"/>
                    </a:lnTo>
                    <a:lnTo>
                      <a:pt x="596" y="181"/>
                    </a:lnTo>
                    <a:lnTo>
                      <a:pt x="600" y="176"/>
                    </a:lnTo>
                    <a:lnTo>
                      <a:pt x="600" y="171"/>
                    </a:lnTo>
                    <a:lnTo>
                      <a:pt x="595" y="168"/>
                    </a:lnTo>
                    <a:lnTo>
                      <a:pt x="585" y="17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8" name="Freeform 103"/>
              <p:cNvSpPr>
                <a:spLocks/>
              </p:cNvSpPr>
              <p:nvPr/>
            </p:nvSpPr>
            <p:spPr bwMode="auto">
              <a:xfrm>
                <a:off x="3219" y="2165"/>
                <a:ext cx="25" cy="80"/>
              </a:xfrm>
              <a:custGeom>
                <a:avLst/>
                <a:gdLst>
                  <a:gd name="T0" fmla="*/ 0 w 184"/>
                  <a:gd name="T1" fmla="*/ 0 h 599"/>
                  <a:gd name="T2" fmla="*/ 0 w 184"/>
                  <a:gd name="T3" fmla="*/ 0 h 599"/>
                  <a:gd name="T4" fmla="*/ 0 w 184"/>
                  <a:gd name="T5" fmla="*/ 0 h 599"/>
                  <a:gd name="T6" fmla="*/ 0 w 184"/>
                  <a:gd name="T7" fmla="*/ 0 h 599"/>
                  <a:gd name="T8" fmla="*/ 0 w 184"/>
                  <a:gd name="T9" fmla="*/ 0 h 599"/>
                  <a:gd name="T10" fmla="*/ 0 w 184"/>
                  <a:gd name="T11" fmla="*/ 0 h 599"/>
                  <a:gd name="T12" fmla="*/ 0 w 184"/>
                  <a:gd name="T13" fmla="*/ 0 h 599"/>
                  <a:gd name="T14" fmla="*/ 0 w 184"/>
                  <a:gd name="T15" fmla="*/ 0 h 599"/>
                  <a:gd name="T16" fmla="*/ 0 w 184"/>
                  <a:gd name="T17" fmla="*/ 0 h 599"/>
                  <a:gd name="T18" fmla="*/ 0 w 184"/>
                  <a:gd name="T19" fmla="*/ 0 h 599"/>
                  <a:gd name="T20" fmla="*/ 0 w 184"/>
                  <a:gd name="T21" fmla="*/ 0 h 599"/>
                  <a:gd name="T22" fmla="*/ 0 w 184"/>
                  <a:gd name="T23" fmla="*/ 0 h 5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4" h="599">
                    <a:moveTo>
                      <a:pt x="14" y="13"/>
                    </a:moveTo>
                    <a:lnTo>
                      <a:pt x="0" y="9"/>
                    </a:lnTo>
                    <a:lnTo>
                      <a:pt x="169" y="599"/>
                    </a:lnTo>
                    <a:lnTo>
                      <a:pt x="184" y="595"/>
                    </a:lnTo>
                    <a:lnTo>
                      <a:pt x="15" y="4"/>
                    </a:lnTo>
                    <a:lnTo>
                      <a:pt x="1" y="1"/>
                    </a:lnTo>
                    <a:lnTo>
                      <a:pt x="15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9" name="Freeform 104"/>
              <p:cNvSpPr>
                <a:spLocks/>
              </p:cNvSpPr>
              <p:nvPr/>
            </p:nvSpPr>
            <p:spPr bwMode="auto">
              <a:xfrm>
                <a:off x="3184" y="2171"/>
                <a:ext cx="3" cy="81"/>
              </a:xfrm>
              <a:custGeom>
                <a:avLst/>
                <a:gdLst>
                  <a:gd name="T0" fmla="*/ 0 w 17"/>
                  <a:gd name="T1" fmla="*/ 0 h 605"/>
                  <a:gd name="T2" fmla="*/ 0 w 17"/>
                  <a:gd name="T3" fmla="*/ 0 h 605"/>
                  <a:gd name="T4" fmla="*/ 0 w 17"/>
                  <a:gd name="T5" fmla="*/ 0 h 605"/>
                  <a:gd name="T6" fmla="*/ 0 w 17"/>
                  <a:gd name="T7" fmla="*/ 0 h 605"/>
                  <a:gd name="T8" fmla="*/ 0 w 17"/>
                  <a:gd name="T9" fmla="*/ 0 h 605"/>
                  <a:gd name="T10" fmla="*/ 0 w 17"/>
                  <a:gd name="T11" fmla="*/ 0 h 605"/>
                  <a:gd name="T12" fmla="*/ 0 w 17"/>
                  <a:gd name="T13" fmla="*/ 0 h 605"/>
                  <a:gd name="T14" fmla="*/ 0 w 17"/>
                  <a:gd name="T15" fmla="*/ 0 h 605"/>
                  <a:gd name="T16" fmla="*/ 0 w 17"/>
                  <a:gd name="T17" fmla="*/ 0 h 605"/>
                  <a:gd name="T18" fmla="*/ 0 w 17"/>
                  <a:gd name="T19" fmla="*/ 0 h 605"/>
                  <a:gd name="T20" fmla="*/ 0 w 17"/>
                  <a:gd name="T21" fmla="*/ 0 h 605"/>
                  <a:gd name="T22" fmla="*/ 0 w 17"/>
                  <a:gd name="T23" fmla="*/ 0 h 6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05">
                    <a:moveTo>
                      <a:pt x="5" y="589"/>
                    </a:moveTo>
                    <a:lnTo>
                      <a:pt x="17" y="59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13" y="604"/>
                    </a:lnTo>
                    <a:lnTo>
                      <a:pt x="0" y="597"/>
                    </a:lnTo>
                    <a:lnTo>
                      <a:pt x="3" y="603"/>
                    </a:lnTo>
                    <a:lnTo>
                      <a:pt x="9" y="605"/>
                    </a:lnTo>
                    <a:lnTo>
                      <a:pt x="15" y="603"/>
                    </a:lnTo>
                    <a:lnTo>
                      <a:pt x="17" y="597"/>
                    </a:lnTo>
                    <a:lnTo>
                      <a:pt x="5" y="58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0" name="Freeform 105"/>
              <p:cNvSpPr>
                <a:spLocks/>
              </p:cNvSpPr>
              <p:nvPr/>
            </p:nvSpPr>
            <p:spPr bwMode="auto">
              <a:xfrm>
                <a:off x="3185" y="2210"/>
                <a:ext cx="73" cy="42"/>
              </a:xfrm>
              <a:custGeom>
                <a:avLst/>
                <a:gdLst>
                  <a:gd name="T0" fmla="*/ 0 w 549"/>
                  <a:gd name="T1" fmla="*/ 0 h 313"/>
                  <a:gd name="T2" fmla="*/ 0 w 549"/>
                  <a:gd name="T3" fmla="*/ 0 h 313"/>
                  <a:gd name="T4" fmla="*/ 0 w 549"/>
                  <a:gd name="T5" fmla="*/ 0 h 313"/>
                  <a:gd name="T6" fmla="*/ 0 w 549"/>
                  <a:gd name="T7" fmla="*/ 0 h 313"/>
                  <a:gd name="T8" fmla="*/ 0 w 549"/>
                  <a:gd name="T9" fmla="*/ 0 h 313"/>
                  <a:gd name="T10" fmla="*/ 0 w 549"/>
                  <a:gd name="T11" fmla="*/ 0 h 313"/>
                  <a:gd name="T12" fmla="*/ 0 w 549"/>
                  <a:gd name="T13" fmla="*/ 0 h 313"/>
                  <a:gd name="T14" fmla="*/ 0 w 549"/>
                  <a:gd name="T15" fmla="*/ 0 h 313"/>
                  <a:gd name="T16" fmla="*/ 0 w 549"/>
                  <a:gd name="T17" fmla="*/ 0 h 313"/>
                  <a:gd name="T18" fmla="*/ 0 w 549"/>
                  <a:gd name="T19" fmla="*/ 0 h 313"/>
                  <a:gd name="T20" fmla="*/ 0 w 549"/>
                  <a:gd name="T21" fmla="*/ 0 h 313"/>
                  <a:gd name="T22" fmla="*/ 0 w 549"/>
                  <a:gd name="T23" fmla="*/ 0 h 3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3">
                    <a:moveTo>
                      <a:pt x="537" y="14"/>
                    </a:moveTo>
                    <a:lnTo>
                      <a:pt x="537" y="0"/>
                    </a:lnTo>
                    <a:lnTo>
                      <a:pt x="0" y="298"/>
                    </a:lnTo>
                    <a:lnTo>
                      <a:pt x="8" y="313"/>
                    </a:lnTo>
                    <a:lnTo>
                      <a:pt x="544" y="14"/>
                    </a:lnTo>
                    <a:lnTo>
                      <a:pt x="544" y="0"/>
                    </a:lnTo>
                    <a:lnTo>
                      <a:pt x="544" y="14"/>
                    </a:lnTo>
                    <a:lnTo>
                      <a:pt x="549" y="9"/>
                    </a:lnTo>
                    <a:lnTo>
                      <a:pt x="548" y="3"/>
                    </a:lnTo>
                    <a:lnTo>
                      <a:pt x="543" y="0"/>
                    </a:lnTo>
                    <a:lnTo>
                      <a:pt x="537" y="0"/>
                    </a:lnTo>
                    <a:lnTo>
                      <a:pt x="537" y="1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1" name="Freeform 106"/>
              <p:cNvSpPr>
                <a:spLocks/>
              </p:cNvSpPr>
              <p:nvPr/>
            </p:nvSpPr>
            <p:spPr bwMode="auto">
              <a:xfrm>
                <a:off x="3184" y="2171"/>
                <a:ext cx="74" cy="41"/>
              </a:xfrm>
              <a:custGeom>
                <a:avLst/>
                <a:gdLst>
                  <a:gd name="T0" fmla="*/ 0 w 549"/>
                  <a:gd name="T1" fmla="*/ 0 h 312"/>
                  <a:gd name="T2" fmla="*/ 0 w 549"/>
                  <a:gd name="T3" fmla="*/ 0 h 312"/>
                  <a:gd name="T4" fmla="*/ 0 w 549"/>
                  <a:gd name="T5" fmla="*/ 0 h 312"/>
                  <a:gd name="T6" fmla="*/ 0 w 549"/>
                  <a:gd name="T7" fmla="*/ 0 h 312"/>
                  <a:gd name="T8" fmla="*/ 0 w 549"/>
                  <a:gd name="T9" fmla="*/ 0 h 312"/>
                  <a:gd name="T10" fmla="*/ 0 w 549"/>
                  <a:gd name="T11" fmla="*/ 0 h 312"/>
                  <a:gd name="T12" fmla="*/ 0 w 549"/>
                  <a:gd name="T13" fmla="*/ 0 h 312"/>
                  <a:gd name="T14" fmla="*/ 0 w 549"/>
                  <a:gd name="T15" fmla="*/ 0 h 312"/>
                  <a:gd name="T16" fmla="*/ 0 w 549"/>
                  <a:gd name="T17" fmla="*/ 0 h 312"/>
                  <a:gd name="T18" fmla="*/ 0 w 549"/>
                  <a:gd name="T19" fmla="*/ 0 h 312"/>
                  <a:gd name="T20" fmla="*/ 0 w 549"/>
                  <a:gd name="T21" fmla="*/ 0 h 312"/>
                  <a:gd name="T22" fmla="*/ 0 w 549"/>
                  <a:gd name="T23" fmla="*/ 0 h 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9" h="312">
                    <a:moveTo>
                      <a:pt x="17" y="7"/>
                    </a:moveTo>
                    <a:lnTo>
                      <a:pt x="5" y="15"/>
                    </a:lnTo>
                    <a:lnTo>
                      <a:pt x="542" y="312"/>
                    </a:lnTo>
                    <a:lnTo>
                      <a:pt x="549" y="298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2" name="Freeform 107"/>
              <p:cNvSpPr>
                <a:spLocks/>
              </p:cNvSpPr>
              <p:nvPr/>
            </p:nvSpPr>
            <p:spPr bwMode="auto">
              <a:xfrm>
                <a:off x="3163" y="2199"/>
                <a:ext cx="59" cy="59"/>
              </a:xfrm>
              <a:custGeom>
                <a:avLst/>
                <a:gdLst>
                  <a:gd name="T0" fmla="*/ 0 w 436"/>
                  <a:gd name="T1" fmla="*/ 0 h 436"/>
                  <a:gd name="T2" fmla="*/ 0 w 436"/>
                  <a:gd name="T3" fmla="*/ 0 h 436"/>
                  <a:gd name="T4" fmla="*/ 0 w 436"/>
                  <a:gd name="T5" fmla="*/ 0 h 436"/>
                  <a:gd name="T6" fmla="*/ 0 w 436"/>
                  <a:gd name="T7" fmla="*/ 0 h 436"/>
                  <a:gd name="T8" fmla="*/ 0 w 436"/>
                  <a:gd name="T9" fmla="*/ 0 h 436"/>
                  <a:gd name="T10" fmla="*/ 0 w 436"/>
                  <a:gd name="T11" fmla="*/ 0 h 436"/>
                  <a:gd name="T12" fmla="*/ 0 w 436"/>
                  <a:gd name="T13" fmla="*/ 0 h 436"/>
                  <a:gd name="T14" fmla="*/ 0 w 436"/>
                  <a:gd name="T15" fmla="*/ 0 h 436"/>
                  <a:gd name="T16" fmla="*/ 0 w 436"/>
                  <a:gd name="T17" fmla="*/ 0 h 436"/>
                  <a:gd name="T18" fmla="*/ 0 w 436"/>
                  <a:gd name="T19" fmla="*/ 0 h 436"/>
                  <a:gd name="T20" fmla="*/ 0 w 436"/>
                  <a:gd name="T21" fmla="*/ 0 h 436"/>
                  <a:gd name="T22" fmla="*/ 0 w 436"/>
                  <a:gd name="T23" fmla="*/ 0 h 4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6" h="436">
                    <a:moveTo>
                      <a:pt x="420" y="425"/>
                    </a:moveTo>
                    <a:lnTo>
                      <a:pt x="434" y="422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422" y="434"/>
                    </a:lnTo>
                    <a:lnTo>
                      <a:pt x="435" y="430"/>
                    </a:lnTo>
                    <a:lnTo>
                      <a:pt x="422" y="434"/>
                    </a:lnTo>
                    <a:lnTo>
                      <a:pt x="428" y="436"/>
                    </a:lnTo>
                    <a:lnTo>
                      <a:pt x="434" y="433"/>
                    </a:lnTo>
                    <a:lnTo>
                      <a:pt x="436" y="428"/>
                    </a:lnTo>
                    <a:lnTo>
                      <a:pt x="434" y="422"/>
                    </a:lnTo>
                    <a:lnTo>
                      <a:pt x="420" y="4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3" name="Freeform 108"/>
              <p:cNvSpPr>
                <a:spLocks/>
              </p:cNvSpPr>
              <p:nvPr/>
            </p:nvSpPr>
            <p:spPr bwMode="auto">
              <a:xfrm>
                <a:off x="3219" y="2177"/>
                <a:ext cx="25" cy="80"/>
              </a:xfrm>
              <a:custGeom>
                <a:avLst/>
                <a:gdLst>
                  <a:gd name="T0" fmla="*/ 0 w 183"/>
                  <a:gd name="T1" fmla="*/ 0 h 600"/>
                  <a:gd name="T2" fmla="*/ 0 w 183"/>
                  <a:gd name="T3" fmla="*/ 0 h 600"/>
                  <a:gd name="T4" fmla="*/ 0 w 183"/>
                  <a:gd name="T5" fmla="*/ 0 h 600"/>
                  <a:gd name="T6" fmla="*/ 0 w 183"/>
                  <a:gd name="T7" fmla="*/ 0 h 600"/>
                  <a:gd name="T8" fmla="*/ 0 w 183"/>
                  <a:gd name="T9" fmla="*/ 0 h 600"/>
                  <a:gd name="T10" fmla="*/ 0 w 183"/>
                  <a:gd name="T11" fmla="*/ 0 h 600"/>
                  <a:gd name="T12" fmla="*/ 0 w 183"/>
                  <a:gd name="T13" fmla="*/ 0 h 600"/>
                  <a:gd name="T14" fmla="*/ 0 w 183"/>
                  <a:gd name="T15" fmla="*/ 0 h 600"/>
                  <a:gd name="T16" fmla="*/ 0 w 183"/>
                  <a:gd name="T17" fmla="*/ 0 h 600"/>
                  <a:gd name="T18" fmla="*/ 0 w 183"/>
                  <a:gd name="T19" fmla="*/ 0 h 600"/>
                  <a:gd name="T20" fmla="*/ 0 w 183"/>
                  <a:gd name="T21" fmla="*/ 0 h 600"/>
                  <a:gd name="T22" fmla="*/ 0 w 183"/>
                  <a:gd name="T23" fmla="*/ 0 h 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3" h="600">
                    <a:moveTo>
                      <a:pt x="178" y="15"/>
                    </a:moveTo>
                    <a:lnTo>
                      <a:pt x="168" y="5"/>
                    </a:lnTo>
                    <a:lnTo>
                      <a:pt x="0" y="595"/>
                    </a:lnTo>
                    <a:lnTo>
                      <a:pt x="15" y="600"/>
                    </a:lnTo>
                    <a:lnTo>
                      <a:pt x="183" y="10"/>
                    </a:lnTo>
                    <a:lnTo>
                      <a:pt x="173" y="0"/>
                    </a:lnTo>
                    <a:lnTo>
                      <a:pt x="183" y="10"/>
                    </a:lnTo>
                    <a:lnTo>
                      <a:pt x="181" y="4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8" y="5"/>
                    </a:lnTo>
                    <a:lnTo>
                      <a:pt x="178" y="1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4" name="Freeform 109"/>
              <p:cNvSpPr>
                <a:spLocks/>
              </p:cNvSpPr>
              <p:nvPr/>
            </p:nvSpPr>
            <p:spPr bwMode="auto">
              <a:xfrm>
                <a:off x="3163" y="2177"/>
                <a:ext cx="81" cy="25"/>
              </a:xfrm>
              <a:custGeom>
                <a:avLst/>
                <a:gdLst>
                  <a:gd name="T0" fmla="*/ 0 w 599"/>
                  <a:gd name="T1" fmla="*/ 0 h 184"/>
                  <a:gd name="T2" fmla="*/ 0 w 599"/>
                  <a:gd name="T3" fmla="*/ 0 h 184"/>
                  <a:gd name="T4" fmla="*/ 0 w 599"/>
                  <a:gd name="T5" fmla="*/ 0 h 184"/>
                  <a:gd name="T6" fmla="*/ 0 w 599"/>
                  <a:gd name="T7" fmla="*/ 0 h 184"/>
                  <a:gd name="T8" fmla="*/ 0 w 599"/>
                  <a:gd name="T9" fmla="*/ 0 h 184"/>
                  <a:gd name="T10" fmla="*/ 0 w 599"/>
                  <a:gd name="T11" fmla="*/ 0 h 184"/>
                  <a:gd name="T12" fmla="*/ 0 w 599"/>
                  <a:gd name="T13" fmla="*/ 0 h 184"/>
                  <a:gd name="T14" fmla="*/ 0 w 599"/>
                  <a:gd name="T15" fmla="*/ 0 h 184"/>
                  <a:gd name="T16" fmla="*/ 0 w 599"/>
                  <a:gd name="T17" fmla="*/ 0 h 184"/>
                  <a:gd name="T18" fmla="*/ 0 w 599"/>
                  <a:gd name="T19" fmla="*/ 0 h 184"/>
                  <a:gd name="T20" fmla="*/ 0 w 599"/>
                  <a:gd name="T21" fmla="*/ 0 h 184"/>
                  <a:gd name="T22" fmla="*/ 0 w 599"/>
                  <a:gd name="T23" fmla="*/ 0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9" h="184">
                    <a:moveTo>
                      <a:pt x="13" y="170"/>
                    </a:moveTo>
                    <a:lnTo>
                      <a:pt x="10" y="184"/>
                    </a:lnTo>
                    <a:lnTo>
                      <a:pt x="599" y="15"/>
                    </a:lnTo>
                    <a:lnTo>
                      <a:pt x="594" y="0"/>
                    </a:lnTo>
                    <a:lnTo>
                      <a:pt x="5" y="169"/>
                    </a:lnTo>
                    <a:lnTo>
                      <a:pt x="1" y="183"/>
                    </a:lnTo>
                    <a:lnTo>
                      <a:pt x="5" y="169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4" y="183"/>
                    </a:lnTo>
                    <a:lnTo>
                      <a:pt x="10" y="184"/>
                    </a:lnTo>
                    <a:lnTo>
                      <a:pt x="13" y="17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5" name="Freeform 110"/>
              <p:cNvSpPr>
                <a:spLocks/>
              </p:cNvSpPr>
              <p:nvPr/>
            </p:nvSpPr>
            <p:spPr bwMode="auto">
              <a:xfrm>
                <a:off x="3170" y="2234"/>
                <a:ext cx="81" cy="3"/>
              </a:xfrm>
              <a:custGeom>
                <a:avLst/>
                <a:gdLst>
                  <a:gd name="T0" fmla="*/ 0 w 604"/>
                  <a:gd name="T1" fmla="*/ 0 h 18"/>
                  <a:gd name="T2" fmla="*/ 0 w 604"/>
                  <a:gd name="T3" fmla="*/ 0 h 18"/>
                  <a:gd name="T4" fmla="*/ 0 w 604"/>
                  <a:gd name="T5" fmla="*/ 0 h 18"/>
                  <a:gd name="T6" fmla="*/ 0 w 604"/>
                  <a:gd name="T7" fmla="*/ 0 h 18"/>
                  <a:gd name="T8" fmla="*/ 0 w 604"/>
                  <a:gd name="T9" fmla="*/ 0 h 18"/>
                  <a:gd name="T10" fmla="*/ 0 w 604"/>
                  <a:gd name="T11" fmla="*/ 0 h 18"/>
                  <a:gd name="T12" fmla="*/ 0 w 604"/>
                  <a:gd name="T13" fmla="*/ 0 h 18"/>
                  <a:gd name="T14" fmla="*/ 0 w 604"/>
                  <a:gd name="T15" fmla="*/ 0 h 18"/>
                  <a:gd name="T16" fmla="*/ 0 w 604"/>
                  <a:gd name="T17" fmla="*/ 0 h 18"/>
                  <a:gd name="T18" fmla="*/ 0 w 604"/>
                  <a:gd name="T19" fmla="*/ 0 h 18"/>
                  <a:gd name="T20" fmla="*/ 0 w 604"/>
                  <a:gd name="T21" fmla="*/ 0 h 18"/>
                  <a:gd name="T22" fmla="*/ 0 w 604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4" h="18">
                    <a:moveTo>
                      <a:pt x="589" y="12"/>
                    </a:moveTo>
                    <a:lnTo>
                      <a:pt x="596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596" y="17"/>
                    </a:lnTo>
                    <a:lnTo>
                      <a:pt x="603" y="5"/>
                    </a:lnTo>
                    <a:lnTo>
                      <a:pt x="596" y="17"/>
                    </a:lnTo>
                    <a:lnTo>
                      <a:pt x="602" y="15"/>
                    </a:lnTo>
                    <a:lnTo>
                      <a:pt x="604" y="9"/>
                    </a:lnTo>
                    <a:lnTo>
                      <a:pt x="602" y="3"/>
                    </a:lnTo>
                    <a:lnTo>
                      <a:pt x="596" y="0"/>
                    </a:lnTo>
                    <a:lnTo>
                      <a:pt x="589" y="1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6" name="Freeform 111"/>
              <p:cNvSpPr>
                <a:spLocks/>
              </p:cNvSpPr>
              <p:nvPr/>
            </p:nvSpPr>
            <p:spPr bwMode="auto">
              <a:xfrm>
                <a:off x="3209" y="2163"/>
                <a:ext cx="42" cy="73"/>
              </a:xfrm>
              <a:custGeom>
                <a:avLst/>
                <a:gdLst>
                  <a:gd name="T0" fmla="*/ 0 w 313"/>
                  <a:gd name="T1" fmla="*/ 0 h 547"/>
                  <a:gd name="T2" fmla="*/ 0 w 313"/>
                  <a:gd name="T3" fmla="*/ 0 h 547"/>
                  <a:gd name="T4" fmla="*/ 0 w 313"/>
                  <a:gd name="T5" fmla="*/ 0 h 547"/>
                  <a:gd name="T6" fmla="*/ 0 w 313"/>
                  <a:gd name="T7" fmla="*/ 0 h 547"/>
                  <a:gd name="T8" fmla="*/ 0 w 313"/>
                  <a:gd name="T9" fmla="*/ 0 h 547"/>
                  <a:gd name="T10" fmla="*/ 0 w 313"/>
                  <a:gd name="T11" fmla="*/ 0 h 547"/>
                  <a:gd name="T12" fmla="*/ 0 w 313"/>
                  <a:gd name="T13" fmla="*/ 0 h 547"/>
                  <a:gd name="T14" fmla="*/ 0 w 313"/>
                  <a:gd name="T15" fmla="*/ 0 h 547"/>
                  <a:gd name="T16" fmla="*/ 0 w 313"/>
                  <a:gd name="T17" fmla="*/ 0 h 547"/>
                  <a:gd name="T18" fmla="*/ 0 w 313"/>
                  <a:gd name="T19" fmla="*/ 0 h 547"/>
                  <a:gd name="T20" fmla="*/ 0 w 313"/>
                  <a:gd name="T21" fmla="*/ 0 h 547"/>
                  <a:gd name="T22" fmla="*/ 0 w 313"/>
                  <a:gd name="T23" fmla="*/ 0 h 5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3" h="547">
                    <a:moveTo>
                      <a:pt x="14" y="12"/>
                    </a:moveTo>
                    <a:lnTo>
                      <a:pt x="0" y="12"/>
                    </a:lnTo>
                    <a:lnTo>
                      <a:pt x="299" y="547"/>
                    </a:lnTo>
                    <a:lnTo>
                      <a:pt x="313" y="540"/>
                    </a:lnTo>
                    <a:lnTo>
                      <a:pt x="14" y="5"/>
                    </a:lnTo>
                    <a:lnTo>
                      <a:pt x="0" y="5"/>
                    </a:lnTo>
                    <a:lnTo>
                      <a:pt x="14" y="5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7" name="Freeform 112"/>
              <p:cNvSpPr>
                <a:spLocks/>
              </p:cNvSpPr>
              <p:nvPr/>
            </p:nvSpPr>
            <p:spPr bwMode="auto">
              <a:xfrm>
                <a:off x="3169" y="2163"/>
                <a:ext cx="42" cy="74"/>
              </a:xfrm>
              <a:custGeom>
                <a:avLst/>
                <a:gdLst>
                  <a:gd name="T0" fmla="*/ 0 w 312"/>
                  <a:gd name="T1" fmla="*/ 0 h 548"/>
                  <a:gd name="T2" fmla="*/ 0 w 312"/>
                  <a:gd name="T3" fmla="*/ 0 h 548"/>
                  <a:gd name="T4" fmla="*/ 0 w 312"/>
                  <a:gd name="T5" fmla="*/ 0 h 548"/>
                  <a:gd name="T6" fmla="*/ 0 w 312"/>
                  <a:gd name="T7" fmla="*/ 0 h 548"/>
                  <a:gd name="T8" fmla="*/ 0 w 312"/>
                  <a:gd name="T9" fmla="*/ 0 h 548"/>
                  <a:gd name="T10" fmla="*/ 0 w 312"/>
                  <a:gd name="T11" fmla="*/ 0 h 548"/>
                  <a:gd name="T12" fmla="*/ 0 w 312"/>
                  <a:gd name="T13" fmla="*/ 0 h 548"/>
                  <a:gd name="T14" fmla="*/ 0 w 312"/>
                  <a:gd name="T15" fmla="*/ 0 h 548"/>
                  <a:gd name="T16" fmla="*/ 0 w 312"/>
                  <a:gd name="T17" fmla="*/ 0 h 548"/>
                  <a:gd name="T18" fmla="*/ 0 w 312"/>
                  <a:gd name="T19" fmla="*/ 0 h 548"/>
                  <a:gd name="T20" fmla="*/ 0 w 312"/>
                  <a:gd name="T21" fmla="*/ 0 h 548"/>
                  <a:gd name="T22" fmla="*/ 0 w 312"/>
                  <a:gd name="T23" fmla="*/ 0 h 5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2" h="548">
                    <a:moveTo>
                      <a:pt x="8" y="531"/>
                    </a:moveTo>
                    <a:lnTo>
                      <a:pt x="15" y="544"/>
                    </a:lnTo>
                    <a:lnTo>
                      <a:pt x="312" y="7"/>
                    </a:lnTo>
                    <a:lnTo>
                      <a:pt x="298" y="0"/>
                    </a:lnTo>
                    <a:lnTo>
                      <a:pt x="0" y="536"/>
                    </a:lnTo>
                    <a:lnTo>
                      <a:pt x="8" y="548"/>
                    </a:lnTo>
                    <a:lnTo>
                      <a:pt x="0" y="536"/>
                    </a:lnTo>
                    <a:lnTo>
                      <a:pt x="0" y="542"/>
                    </a:lnTo>
                    <a:lnTo>
                      <a:pt x="4" y="547"/>
                    </a:lnTo>
                    <a:lnTo>
                      <a:pt x="10" y="548"/>
                    </a:lnTo>
                    <a:lnTo>
                      <a:pt x="15" y="544"/>
                    </a:lnTo>
                    <a:lnTo>
                      <a:pt x="8" y="5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8" name="Freeform 113"/>
              <p:cNvSpPr>
                <a:spLocks/>
              </p:cNvSpPr>
              <p:nvPr/>
            </p:nvSpPr>
            <p:spPr bwMode="auto">
              <a:xfrm>
                <a:off x="3179" y="2180"/>
                <a:ext cx="62" cy="62"/>
              </a:xfrm>
              <a:custGeom>
                <a:avLst/>
                <a:gdLst>
                  <a:gd name="T0" fmla="*/ 0 w 464"/>
                  <a:gd name="T1" fmla="*/ 0 h 464"/>
                  <a:gd name="T2" fmla="*/ 0 w 464"/>
                  <a:gd name="T3" fmla="*/ 0 h 464"/>
                  <a:gd name="T4" fmla="*/ 0 w 464"/>
                  <a:gd name="T5" fmla="*/ 0 h 464"/>
                  <a:gd name="T6" fmla="*/ 0 w 464"/>
                  <a:gd name="T7" fmla="*/ 0 h 464"/>
                  <a:gd name="T8" fmla="*/ 0 w 464"/>
                  <a:gd name="T9" fmla="*/ 0 h 464"/>
                  <a:gd name="T10" fmla="*/ 0 w 464"/>
                  <a:gd name="T11" fmla="*/ 0 h 464"/>
                  <a:gd name="T12" fmla="*/ 0 w 464"/>
                  <a:gd name="T13" fmla="*/ 0 h 464"/>
                  <a:gd name="T14" fmla="*/ 0 w 464"/>
                  <a:gd name="T15" fmla="*/ 0 h 464"/>
                  <a:gd name="T16" fmla="*/ 0 w 464"/>
                  <a:gd name="T17" fmla="*/ 0 h 464"/>
                  <a:gd name="T18" fmla="*/ 0 w 464"/>
                  <a:gd name="T19" fmla="*/ 0 h 464"/>
                  <a:gd name="T20" fmla="*/ 0 w 464"/>
                  <a:gd name="T21" fmla="*/ 0 h 464"/>
                  <a:gd name="T22" fmla="*/ 0 w 464"/>
                  <a:gd name="T23" fmla="*/ 0 h 464"/>
                  <a:gd name="T24" fmla="*/ 0 w 464"/>
                  <a:gd name="T25" fmla="*/ 0 h 464"/>
                  <a:gd name="T26" fmla="*/ 0 w 464"/>
                  <a:gd name="T27" fmla="*/ 0 h 464"/>
                  <a:gd name="T28" fmla="*/ 0 w 464"/>
                  <a:gd name="T29" fmla="*/ 0 h 464"/>
                  <a:gd name="T30" fmla="*/ 0 w 464"/>
                  <a:gd name="T31" fmla="*/ 0 h 464"/>
                  <a:gd name="T32" fmla="*/ 0 w 464"/>
                  <a:gd name="T33" fmla="*/ 0 h 464"/>
                  <a:gd name="T34" fmla="*/ 0 w 464"/>
                  <a:gd name="T35" fmla="*/ 0 h 464"/>
                  <a:gd name="T36" fmla="*/ 0 w 464"/>
                  <a:gd name="T37" fmla="*/ 0 h 464"/>
                  <a:gd name="T38" fmla="*/ 0 w 464"/>
                  <a:gd name="T39" fmla="*/ 0 h 464"/>
                  <a:gd name="T40" fmla="*/ 0 w 464"/>
                  <a:gd name="T41" fmla="*/ 0 h 464"/>
                  <a:gd name="T42" fmla="*/ 0 w 464"/>
                  <a:gd name="T43" fmla="*/ 0 h 464"/>
                  <a:gd name="T44" fmla="*/ 0 w 464"/>
                  <a:gd name="T45" fmla="*/ 0 h 464"/>
                  <a:gd name="T46" fmla="*/ 0 w 464"/>
                  <a:gd name="T47" fmla="*/ 0 h 464"/>
                  <a:gd name="T48" fmla="*/ 0 w 464"/>
                  <a:gd name="T49" fmla="*/ 0 h 464"/>
                  <a:gd name="T50" fmla="*/ 0 w 464"/>
                  <a:gd name="T51" fmla="*/ 0 h 464"/>
                  <a:gd name="T52" fmla="*/ 0 w 464"/>
                  <a:gd name="T53" fmla="*/ 0 h 464"/>
                  <a:gd name="T54" fmla="*/ 0 w 464"/>
                  <a:gd name="T55" fmla="*/ 0 h 464"/>
                  <a:gd name="T56" fmla="*/ 0 w 464"/>
                  <a:gd name="T57" fmla="*/ 0 h 464"/>
                  <a:gd name="T58" fmla="*/ 0 w 464"/>
                  <a:gd name="T59" fmla="*/ 0 h 464"/>
                  <a:gd name="T60" fmla="*/ 0 w 464"/>
                  <a:gd name="T61" fmla="*/ 0 h 464"/>
                  <a:gd name="T62" fmla="*/ 0 w 464"/>
                  <a:gd name="T63" fmla="*/ 0 h 4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4" h="464">
                    <a:moveTo>
                      <a:pt x="232" y="0"/>
                    </a:moveTo>
                    <a:lnTo>
                      <a:pt x="256" y="1"/>
                    </a:lnTo>
                    <a:lnTo>
                      <a:pt x="279" y="5"/>
                    </a:lnTo>
                    <a:lnTo>
                      <a:pt x="301" y="11"/>
                    </a:lnTo>
                    <a:lnTo>
                      <a:pt x="323" y="18"/>
                    </a:lnTo>
                    <a:lnTo>
                      <a:pt x="342" y="28"/>
                    </a:lnTo>
                    <a:lnTo>
                      <a:pt x="362" y="40"/>
                    </a:lnTo>
                    <a:lnTo>
                      <a:pt x="380" y="53"/>
                    </a:lnTo>
                    <a:lnTo>
                      <a:pt x="396" y="68"/>
                    </a:lnTo>
                    <a:lnTo>
                      <a:pt x="412" y="85"/>
                    </a:lnTo>
                    <a:lnTo>
                      <a:pt x="425" y="102"/>
                    </a:lnTo>
                    <a:lnTo>
                      <a:pt x="436" y="121"/>
                    </a:lnTo>
                    <a:lnTo>
                      <a:pt x="446" y="142"/>
                    </a:lnTo>
                    <a:lnTo>
                      <a:pt x="453" y="162"/>
                    </a:lnTo>
                    <a:lnTo>
                      <a:pt x="459" y="185"/>
                    </a:lnTo>
                    <a:lnTo>
                      <a:pt x="463" y="209"/>
                    </a:lnTo>
                    <a:lnTo>
                      <a:pt x="464" y="232"/>
                    </a:lnTo>
                    <a:lnTo>
                      <a:pt x="463" y="256"/>
                    </a:lnTo>
                    <a:lnTo>
                      <a:pt x="459" y="279"/>
                    </a:lnTo>
                    <a:lnTo>
                      <a:pt x="453" y="301"/>
                    </a:lnTo>
                    <a:lnTo>
                      <a:pt x="446" y="323"/>
                    </a:lnTo>
                    <a:lnTo>
                      <a:pt x="436" y="342"/>
                    </a:lnTo>
                    <a:lnTo>
                      <a:pt x="425" y="362"/>
                    </a:lnTo>
                    <a:lnTo>
                      <a:pt x="412" y="380"/>
                    </a:lnTo>
                    <a:lnTo>
                      <a:pt x="396" y="396"/>
                    </a:lnTo>
                    <a:lnTo>
                      <a:pt x="380" y="411"/>
                    </a:lnTo>
                    <a:lnTo>
                      <a:pt x="362" y="425"/>
                    </a:lnTo>
                    <a:lnTo>
                      <a:pt x="342" y="436"/>
                    </a:lnTo>
                    <a:lnTo>
                      <a:pt x="323" y="445"/>
                    </a:lnTo>
                    <a:lnTo>
                      <a:pt x="301" y="453"/>
                    </a:lnTo>
                    <a:lnTo>
                      <a:pt x="279" y="459"/>
                    </a:lnTo>
                    <a:lnTo>
                      <a:pt x="256" y="462"/>
                    </a:lnTo>
                    <a:lnTo>
                      <a:pt x="232" y="464"/>
                    </a:lnTo>
                    <a:lnTo>
                      <a:pt x="209" y="462"/>
                    </a:lnTo>
                    <a:lnTo>
                      <a:pt x="186" y="459"/>
                    </a:lnTo>
                    <a:lnTo>
                      <a:pt x="163" y="453"/>
                    </a:lnTo>
                    <a:lnTo>
                      <a:pt x="142" y="445"/>
                    </a:lnTo>
                    <a:lnTo>
                      <a:pt x="121" y="436"/>
                    </a:lnTo>
                    <a:lnTo>
                      <a:pt x="102" y="425"/>
                    </a:lnTo>
                    <a:lnTo>
                      <a:pt x="85" y="411"/>
                    </a:lnTo>
                    <a:lnTo>
                      <a:pt x="68" y="396"/>
                    </a:lnTo>
                    <a:lnTo>
                      <a:pt x="53" y="380"/>
                    </a:lnTo>
                    <a:lnTo>
                      <a:pt x="40" y="362"/>
                    </a:lnTo>
                    <a:lnTo>
                      <a:pt x="28" y="342"/>
                    </a:lnTo>
                    <a:lnTo>
                      <a:pt x="18" y="323"/>
                    </a:lnTo>
                    <a:lnTo>
                      <a:pt x="11" y="301"/>
                    </a:lnTo>
                    <a:lnTo>
                      <a:pt x="5" y="279"/>
                    </a:lnTo>
                    <a:lnTo>
                      <a:pt x="1" y="256"/>
                    </a:lnTo>
                    <a:lnTo>
                      <a:pt x="0" y="232"/>
                    </a:lnTo>
                    <a:lnTo>
                      <a:pt x="1" y="209"/>
                    </a:lnTo>
                    <a:lnTo>
                      <a:pt x="5" y="185"/>
                    </a:lnTo>
                    <a:lnTo>
                      <a:pt x="11" y="162"/>
                    </a:lnTo>
                    <a:lnTo>
                      <a:pt x="18" y="142"/>
                    </a:lnTo>
                    <a:lnTo>
                      <a:pt x="28" y="121"/>
                    </a:lnTo>
                    <a:lnTo>
                      <a:pt x="40" y="102"/>
                    </a:lnTo>
                    <a:lnTo>
                      <a:pt x="53" y="85"/>
                    </a:lnTo>
                    <a:lnTo>
                      <a:pt x="68" y="68"/>
                    </a:lnTo>
                    <a:lnTo>
                      <a:pt x="85" y="53"/>
                    </a:lnTo>
                    <a:lnTo>
                      <a:pt x="102" y="40"/>
                    </a:lnTo>
                    <a:lnTo>
                      <a:pt x="121" y="28"/>
                    </a:lnTo>
                    <a:lnTo>
                      <a:pt x="142" y="18"/>
                    </a:lnTo>
                    <a:lnTo>
                      <a:pt x="163" y="11"/>
                    </a:lnTo>
                    <a:lnTo>
                      <a:pt x="186" y="5"/>
                    </a:lnTo>
                    <a:lnTo>
                      <a:pt x="209" y="1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9" name="Freeform 114"/>
              <p:cNvSpPr>
                <a:spLocks/>
              </p:cNvSpPr>
              <p:nvPr/>
            </p:nvSpPr>
            <p:spPr bwMode="auto">
              <a:xfrm>
                <a:off x="3179" y="2180"/>
                <a:ext cx="62" cy="62"/>
              </a:xfrm>
              <a:custGeom>
                <a:avLst/>
                <a:gdLst>
                  <a:gd name="T0" fmla="*/ 0 w 464"/>
                  <a:gd name="T1" fmla="*/ 0 h 464"/>
                  <a:gd name="T2" fmla="*/ 0 w 464"/>
                  <a:gd name="T3" fmla="*/ 0 h 464"/>
                  <a:gd name="T4" fmla="*/ 0 w 464"/>
                  <a:gd name="T5" fmla="*/ 0 h 464"/>
                  <a:gd name="T6" fmla="*/ 0 w 464"/>
                  <a:gd name="T7" fmla="*/ 0 h 464"/>
                  <a:gd name="T8" fmla="*/ 0 w 464"/>
                  <a:gd name="T9" fmla="*/ 0 h 464"/>
                  <a:gd name="T10" fmla="*/ 0 w 464"/>
                  <a:gd name="T11" fmla="*/ 0 h 464"/>
                  <a:gd name="T12" fmla="*/ 0 w 464"/>
                  <a:gd name="T13" fmla="*/ 0 h 464"/>
                  <a:gd name="T14" fmla="*/ 0 w 464"/>
                  <a:gd name="T15" fmla="*/ 0 h 464"/>
                  <a:gd name="T16" fmla="*/ 0 w 464"/>
                  <a:gd name="T17" fmla="*/ 0 h 464"/>
                  <a:gd name="T18" fmla="*/ 0 w 464"/>
                  <a:gd name="T19" fmla="*/ 0 h 464"/>
                  <a:gd name="T20" fmla="*/ 0 w 464"/>
                  <a:gd name="T21" fmla="*/ 0 h 464"/>
                  <a:gd name="T22" fmla="*/ 0 w 464"/>
                  <a:gd name="T23" fmla="*/ 0 h 464"/>
                  <a:gd name="T24" fmla="*/ 0 w 464"/>
                  <a:gd name="T25" fmla="*/ 0 h 464"/>
                  <a:gd name="T26" fmla="*/ 0 w 464"/>
                  <a:gd name="T27" fmla="*/ 0 h 464"/>
                  <a:gd name="T28" fmla="*/ 0 w 464"/>
                  <a:gd name="T29" fmla="*/ 0 h 464"/>
                  <a:gd name="T30" fmla="*/ 0 w 464"/>
                  <a:gd name="T31" fmla="*/ 0 h 464"/>
                  <a:gd name="T32" fmla="*/ 0 w 464"/>
                  <a:gd name="T33" fmla="*/ 0 h 464"/>
                  <a:gd name="T34" fmla="*/ 0 w 464"/>
                  <a:gd name="T35" fmla="*/ 0 h 464"/>
                  <a:gd name="T36" fmla="*/ 0 w 464"/>
                  <a:gd name="T37" fmla="*/ 0 h 464"/>
                  <a:gd name="T38" fmla="*/ 0 w 464"/>
                  <a:gd name="T39" fmla="*/ 0 h 464"/>
                  <a:gd name="T40" fmla="*/ 0 w 464"/>
                  <a:gd name="T41" fmla="*/ 0 h 464"/>
                  <a:gd name="T42" fmla="*/ 0 w 464"/>
                  <a:gd name="T43" fmla="*/ 0 h 464"/>
                  <a:gd name="T44" fmla="*/ 0 w 464"/>
                  <a:gd name="T45" fmla="*/ 0 h 464"/>
                  <a:gd name="T46" fmla="*/ 0 w 464"/>
                  <a:gd name="T47" fmla="*/ 0 h 464"/>
                  <a:gd name="T48" fmla="*/ 0 w 464"/>
                  <a:gd name="T49" fmla="*/ 0 h 464"/>
                  <a:gd name="T50" fmla="*/ 0 w 464"/>
                  <a:gd name="T51" fmla="*/ 0 h 464"/>
                  <a:gd name="T52" fmla="*/ 0 w 464"/>
                  <a:gd name="T53" fmla="*/ 0 h 464"/>
                  <a:gd name="T54" fmla="*/ 0 w 464"/>
                  <a:gd name="T55" fmla="*/ 0 h 464"/>
                  <a:gd name="T56" fmla="*/ 0 w 464"/>
                  <a:gd name="T57" fmla="*/ 0 h 464"/>
                  <a:gd name="T58" fmla="*/ 0 w 464"/>
                  <a:gd name="T59" fmla="*/ 0 h 464"/>
                  <a:gd name="T60" fmla="*/ 0 w 464"/>
                  <a:gd name="T61" fmla="*/ 0 h 464"/>
                  <a:gd name="T62" fmla="*/ 0 w 464"/>
                  <a:gd name="T63" fmla="*/ 0 h 464"/>
                  <a:gd name="T64" fmla="*/ 0 w 464"/>
                  <a:gd name="T65" fmla="*/ 0 h 464"/>
                  <a:gd name="T66" fmla="*/ 0 w 464"/>
                  <a:gd name="T67" fmla="*/ 0 h 4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4" h="464">
                    <a:moveTo>
                      <a:pt x="232" y="0"/>
                    </a:moveTo>
                    <a:lnTo>
                      <a:pt x="232" y="0"/>
                    </a:lnTo>
                    <a:lnTo>
                      <a:pt x="256" y="1"/>
                    </a:lnTo>
                    <a:lnTo>
                      <a:pt x="279" y="5"/>
                    </a:lnTo>
                    <a:lnTo>
                      <a:pt x="301" y="11"/>
                    </a:lnTo>
                    <a:lnTo>
                      <a:pt x="323" y="18"/>
                    </a:lnTo>
                    <a:lnTo>
                      <a:pt x="342" y="28"/>
                    </a:lnTo>
                    <a:lnTo>
                      <a:pt x="362" y="40"/>
                    </a:lnTo>
                    <a:lnTo>
                      <a:pt x="380" y="53"/>
                    </a:lnTo>
                    <a:lnTo>
                      <a:pt x="396" y="68"/>
                    </a:lnTo>
                    <a:lnTo>
                      <a:pt x="412" y="85"/>
                    </a:lnTo>
                    <a:lnTo>
                      <a:pt x="425" y="102"/>
                    </a:lnTo>
                    <a:lnTo>
                      <a:pt x="436" y="121"/>
                    </a:lnTo>
                    <a:lnTo>
                      <a:pt x="446" y="142"/>
                    </a:lnTo>
                    <a:lnTo>
                      <a:pt x="453" y="162"/>
                    </a:lnTo>
                    <a:lnTo>
                      <a:pt x="459" y="185"/>
                    </a:lnTo>
                    <a:lnTo>
                      <a:pt x="463" y="209"/>
                    </a:lnTo>
                    <a:lnTo>
                      <a:pt x="464" y="232"/>
                    </a:lnTo>
                    <a:lnTo>
                      <a:pt x="463" y="256"/>
                    </a:lnTo>
                    <a:lnTo>
                      <a:pt x="459" y="279"/>
                    </a:lnTo>
                    <a:lnTo>
                      <a:pt x="453" y="301"/>
                    </a:lnTo>
                    <a:lnTo>
                      <a:pt x="446" y="323"/>
                    </a:lnTo>
                    <a:lnTo>
                      <a:pt x="436" y="342"/>
                    </a:lnTo>
                    <a:lnTo>
                      <a:pt x="425" y="362"/>
                    </a:lnTo>
                    <a:lnTo>
                      <a:pt x="412" y="380"/>
                    </a:lnTo>
                    <a:lnTo>
                      <a:pt x="396" y="396"/>
                    </a:lnTo>
                    <a:lnTo>
                      <a:pt x="380" y="411"/>
                    </a:lnTo>
                    <a:lnTo>
                      <a:pt x="362" y="425"/>
                    </a:lnTo>
                    <a:lnTo>
                      <a:pt x="342" y="436"/>
                    </a:lnTo>
                    <a:lnTo>
                      <a:pt x="323" y="445"/>
                    </a:lnTo>
                    <a:lnTo>
                      <a:pt x="301" y="453"/>
                    </a:lnTo>
                    <a:lnTo>
                      <a:pt x="279" y="459"/>
                    </a:lnTo>
                    <a:lnTo>
                      <a:pt x="256" y="462"/>
                    </a:lnTo>
                    <a:lnTo>
                      <a:pt x="232" y="464"/>
                    </a:lnTo>
                    <a:lnTo>
                      <a:pt x="209" y="462"/>
                    </a:lnTo>
                    <a:lnTo>
                      <a:pt x="186" y="459"/>
                    </a:lnTo>
                    <a:lnTo>
                      <a:pt x="163" y="453"/>
                    </a:lnTo>
                    <a:lnTo>
                      <a:pt x="142" y="445"/>
                    </a:lnTo>
                    <a:lnTo>
                      <a:pt x="121" y="436"/>
                    </a:lnTo>
                    <a:lnTo>
                      <a:pt x="102" y="425"/>
                    </a:lnTo>
                    <a:lnTo>
                      <a:pt x="85" y="411"/>
                    </a:lnTo>
                    <a:lnTo>
                      <a:pt x="68" y="396"/>
                    </a:lnTo>
                    <a:lnTo>
                      <a:pt x="53" y="380"/>
                    </a:lnTo>
                    <a:lnTo>
                      <a:pt x="40" y="362"/>
                    </a:lnTo>
                    <a:lnTo>
                      <a:pt x="28" y="342"/>
                    </a:lnTo>
                    <a:lnTo>
                      <a:pt x="18" y="323"/>
                    </a:lnTo>
                    <a:lnTo>
                      <a:pt x="11" y="301"/>
                    </a:lnTo>
                    <a:lnTo>
                      <a:pt x="5" y="279"/>
                    </a:lnTo>
                    <a:lnTo>
                      <a:pt x="1" y="256"/>
                    </a:lnTo>
                    <a:lnTo>
                      <a:pt x="0" y="232"/>
                    </a:lnTo>
                    <a:lnTo>
                      <a:pt x="1" y="209"/>
                    </a:lnTo>
                    <a:lnTo>
                      <a:pt x="5" y="185"/>
                    </a:lnTo>
                    <a:lnTo>
                      <a:pt x="11" y="162"/>
                    </a:lnTo>
                    <a:lnTo>
                      <a:pt x="18" y="142"/>
                    </a:lnTo>
                    <a:lnTo>
                      <a:pt x="28" y="121"/>
                    </a:lnTo>
                    <a:lnTo>
                      <a:pt x="40" y="102"/>
                    </a:lnTo>
                    <a:lnTo>
                      <a:pt x="53" y="85"/>
                    </a:lnTo>
                    <a:lnTo>
                      <a:pt x="68" y="68"/>
                    </a:lnTo>
                    <a:lnTo>
                      <a:pt x="85" y="53"/>
                    </a:lnTo>
                    <a:lnTo>
                      <a:pt x="102" y="40"/>
                    </a:lnTo>
                    <a:lnTo>
                      <a:pt x="121" y="28"/>
                    </a:lnTo>
                    <a:lnTo>
                      <a:pt x="142" y="18"/>
                    </a:lnTo>
                    <a:lnTo>
                      <a:pt x="163" y="11"/>
                    </a:lnTo>
                    <a:lnTo>
                      <a:pt x="186" y="5"/>
                    </a:lnTo>
                    <a:lnTo>
                      <a:pt x="209" y="1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0" name="Freeform 115"/>
              <p:cNvSpPr>
                <a:spLocks noEditPoints="1"/>
              </p:cNvSpPr>
              <p:nvPr/>
            </p:nvSpPr>
            <p:spPr bwMode="auto">
              <a:xfrm>
                <a:off x="3187" y="2189"/>
                <a:ext cx="45" cy="45"/>
              </a:xfrm>
              <a:custGeom>
                <a:avLst/>
                <a:gdLst>
                  <a:gd name="T0" fmla="*/ 0 w 339"/>
                  <a:gd name="T1" fmla="*/ 0 h 338"/>
                  <a:gd name="T2" fmla="*/ 0 w 339"/>
                  <a:gd name="T3" fmla="*/ 0 h 338"/>
                  <a:gd name="T4" fmla="*/ 0 w 339"/>
                  <a:gd name="T5" fmla="*/ 0 h 338"/>
                  <a:gd name="T6" fmla="*/ 0 w 339"/>
                  <a:gd name="T7" fmla="*/ 0 h 338"/>
                  <a:gd name="T8" fmla="*/ 0 w 339"/>
                  <a:gd name="T9" fmla="*/ 0 h 338"/>
                  <a:gd name="T10" fmla="*/ 0 w 339"/>
                  <a:gd name="T11" fmla="*/ 0 h 338"/>
                  <a:gd name="T12" fmla="*/ 0 w 339"/>
                  <a:gd name="T13" fmla="*/ 0 h 338"/>
                  <a:gd name="T14" fmla="*/ 0 w 339"/>
                  <a:gd name="T15" fmla="*/ 0 h 338"/>
                  <a:gd name="T16" fmla="*/ 0 w 339"/>
                  <a:gd name="T17" fmla="*/ 0 h 338"/>
                  <a:gd name="T18" fmla="*/ 0 w 339"/>
                  <a:gd name="T19" fmla="*/ 0 h 338"/>
                  <a:gd name="T20" fmla="*/ 0 w 339"/>
                  <a:gd name="T21" fmla="*/ 0 h 338"/>
                  <a:gd name="T22" fmla="*/ 0 w 339"/>
                  <a:gd name="T23" fmla="*/ 0 h 338"/>
                  <a:gd name="T24" fmla="*/ 0 w 339"/>
                  <a:gd name="T25" fmla="*/ 0 h 338"/>
                  <a:gd name="T26" fmla="*/ 0 w 339"/>
                  <a:gd name="T27" fmla="*/ 0 h 338"/>
                  <a:gd name="T28" fmla="*/ 0 w 339"/>
                  <a:gd name="T29" fmla="*/ 0 h 338"/>
                  <a:gd name="T30" fmla="*/ 0 w 339"/>
                  <a:gd name="T31" fmla="*/ 0 h 338"/>
                  <a:gd name="T32" fmla="*/ 0 w 339"/>
                  <a:gd name="T33" fmla="*/ 0 h 338"/>
                  <a:gd name="T34" fmla="*/ 0 w 339"/>
                  <a:gd name="T35" fmla="*/ 0 h 338"/>
                  <a:gd name="T36" fmla="*/ 0 w 339"/>
                  <a:gd name="T37" fmla="*/ 0 h 338"/>
                  <a:gd name="T38" fmla="*/ 0 w 339"/>
                  <a:gd name="T39" fmla="*/ 0 h 338"/>
                  <a:gd name="T40" fmla="*/ 0 w 339"/>
                  <a:gd name="T41" fmla="*/ 0 h 338"/>
                  <a:gd name="T42" fmla="*/ 0 w 339"/>
                  <a:gd name="T43" fmla="*/ 0 h 338"/>
                  <a:gd name="T44" fmla="*/ 0 w 339"/>
                  <a:gd name="T45" fmla="*/ 0 h 338"/>
                  <a:gd name="T46" fmla="*/ 0 w 339"/>
                  <a:gd name="T47" fmla="*/ 0 h 338"/>
                  <a:gd name="T48" fmla="*/ 0 w 339"/>
                  <a:gd name="T49" fmla="*/ 0 h 338"/>
                  <a:gd name="T50" fmla="*/ 0 w 339"/>
                  <a:gd name="T51" fmla="*/ 0 h 338"/>
                  <a:gd name="T52" fmla="*/ 0 w 339"/>
                  <a:gd name="T53" fmla="*/ 0 h 338"/>
                  <a:gd name="T54" fmla="*/ 0 w 339"/>
                  <a:gd name="T55" fmla="*/ 0 h 338"/>
                  <a:gd name="T56" fmla="*/ 0 w 339"/>
                  <a:gd name="T57" fmla="*/ 0 h 338"/>
                  <a:gd name="T58" fmla="*/ 0 w 339"/>
                  <a:gd name="T59" fmla="*/ 0 h 338"/>
                  <a:gd name="T60" fmla="*/ 0 w 339"/>
                  <a:gd name="T61" fmla="*/ 0 h 338"/>
                  <a:gd name="T62" fmla="*/ 0 w 339"/>
                  <a:gd name="T63" fmla="*/ 0 h 338"/>
                  <a:gd name="T64" fmla="*/ 0 w 339"/>
                  <a:gd name="T65" fmla="*/ 0 h 338"/>
                  <a:gd name="T66" fmla="*/ 0 w 339"/>
                  <a:gd name="T67" fmla="*/ 0 h 338"/>
                  <a:gd name="T68" fmla="*/ 0 w 339"/>
                  <a:gd name="T69" fmla="*/ 0 h 338"/>
                  <a:gd name="T70" fmla="*/ 0 w 339"/>
                  <a:gd name="T71" fmla="*/ 0 h 338"/>
                  <a:gd name="T72" fmla="*/ 0 w 339"/>
                  <a:gd name="T73" fmla="*/ 0 h 338"/>
                  <a:gd name="T74" fmla="*/ 0 w 339"/>
                  <a:gd name="T75" fmla="*/ 0 h 338"/>
                  <a:gd name="T76" fmla="*/ 0 w 339"/>
                  <a:gd name="T77" fmla="*/ 0 h 338"/>
                  <a:gd name="T78" fmla="*/ 0 w 339"/>
                  <a:gd name="T79" fmla="*/ 0 h 338"/>
                  <a:gd name="T80" fmla="*/ 0 w 339"/>
                  <a:gd name="T81" fmla="*/ 0 h 338"/>
                  <a:gd name="T82" fmla="*/ 0 w 339"/>
                  <a:gd name="T83" fmla="*/ 0 h 338"/>
                  <a:gd name="T84" fmla="*/ 0 w 339"/>
                  <a:gd name="T85" fmla="*/ 0 h 338"/>
                  <a:gd name="T86" fmla="*/ 0 w 339"/>
                  <a:gd name="T87" fmla="*/ 0 h 3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39" h="338">
                    <a:moveTo>
                      <a:pt x="302" y="265"/>
                    </a:moveTo>
                    <a:lnTo>
                      <a:pt x="310" y="266"/>
                    </a:lnTo>
                    <a:lnTo>
                      <a:pt x="316" y="267"/>
                    </a:lnTo>
                    <a:lnTo>
                      <a:pt x="323" y="271"/>
                    </a:lnTo>
                    <a:lnTo>
                      <a:pt x="328" y="276"/>
                    </a:lnTo>
                    <a:lnTo>
                      <a:pt x="333" y="281"/>
                    </a:lnTo>
                    <a:lnTo>
                      <a:pt x="336" y="287"/>
                    </a:lnTo>
                    <a:lnTo>
                      <a:pt x="338" y="294"/>
                    </a:lnTo>
                    <a:lnTo>
                      <a:pt x="339" y="301"/>
                    </a:lnTo>
                    <a:lnTo>
                      <a:pt x="338" y="309"/>
                    </a:lnTo>
                    <a:lnTo>
                      <a:pt x="336" y="316"/>
                    </a:lnTo>
                    <a:lnTo>
                      <a:pt x="333" y="322"/>
                    </a:lnTo>
                    <a:lnTo>
                      <a:pt x="328" y="327"/>
                    </a:lnTo>
                    <a:lnTo>
                      <a:pt x="323" y="332"/>
                    </a:lnTo>
                    <a:lnTo>
                      <a:pt x="316" y="335"/>
                    </a:lnTo>
                    <a:lnTo>
                      <a:pt x="310" y="337"/>
                    </a:lnTo>
                    <a:lnTo>
                      <a:pt x="302" y="338"/>
                    </a:lnTo>
                    <a:lnTo>
                      <a:pt x="295" y="337"/>
                    </a:lnTo>
                    <a:lnTo>
                      <a:pt x="288" y="335"/>
                    </a:lnTo>
                    <a:lnTo>
                      <a:pt x="282" y="332"/>
                    </a:lnTo>
                    <a:lnTo>
                      <a:pt x="277" y="327"/>
                    </a:lnTo>
                    <a:lnTo>
                      <a:pt x="272" y="322"/>
                    </a:lnTo>
                    <a:lnTo>
                      <a:pt x="268" y="316"/>
                    </a:lnTo>
                    <a:lnTo>
                      <a:pt x="267" y="309"/>
                    </a:lnTo>
                    <a:lnTo>
                      <a:pt x="266" y="301"/>
                    </a:lnTo>
                    <a:lnTo>
                      <a:pt x="267" y="294"/>
                    </a:lnTo>
                    <a:lnTo>
                      <a:pt x="268" y="287"/>
                    </a:lnTo>
                    <a:lnTo>
                      <a:pt x="272" y="281"/>
                    </a:lnTo>
                    <a:lnTo>
                      <a:pt x="277" y="276"/>
                    </a:lnTo>
                    <a:lnTo>
                      <a:pt x="282" y="271"/>
                    </a:lnTo>
                    <a:lnTo>
                      <a:pt x="288" y="267"/>
                    </a:lnTo>
                    <a:lnTo>
                      <a:pt x="295" y="266"/>
                    </a:lnTo>
                    <a:lnTo>
                      <a:pt x="302" y="265"/>
                    </a:lnTo>
                    <a:close/>
                    <a:moveTo>
                      <a:pt x="300" y="1"/>
                    </a:moveTo>
                    <a:lnTo>
                      <a:pt x="307" y="3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26" y="12"/>
                    </a:lnTo>
                    <a:lnTo>
                      <a:pt x="330" y="17"/>
                    </a:lnTo>
                    <a:lnTo>
                      <a:pt x="334" y="23"/>
                    </a:lnTo>
                    <a:lnTo>
                      <a:pt x="335" y="31"/>
                    </a:lnTo>
                    <a:lnTo>
                      <a:pt x="336" y="38"/>
                    </a:lnTo>
                    <a:lnTo>
                      <a:pt x="335" y="45"/>
                    </a:lnTo>
                    <a:lnTo>
                      <a:pt x="334" y="51"/>
                    </a:lnTo>
                    <a:lnTo>
                      <a:pt x="330" y="59"/>
                    </a:lnTo>
                    <a:lnTo>
                      <a:pt x="326" y="63"/>
                    </a:lnTo>
                    <a:lnTo>
                      <a:pt x="321" y="68"/>
                    </a:lnTo>
                    <a:lnTo>
                      <a:pt x="313" y="72"/>
                    </a:lnTo>
                    <a:lnTo>
                      <a:pt x="307" y="73"/>
                    </a:lnTo>
                    <a:lnTo>
                      <a:pt x="300" y="74"/>
                    </a:lnTo>
                    <a:lnTo>
                      <a:pt x="293" y="73"/>
                    </a:lnTo>
                    <a:lnTo>
                      <a:pt x="285" y="72"/>
                    </a:lnTo>
                    <a:lnTo>
                      <a:pt x="279" y="68"/>
                    </a:lnTo>
                    <a:lnTo>
                      <a:pt x="275" y="63"/>
                    </a:lnTo>
                    <a:lnTo>
                      <a:pt x="270" y="59"/>
                    </a:lnTo>
                    <a:lnTo>
                      <a:pt x="266" y="51"/>
                    </a:lnTo>
                    <a:lnTo>
                      <a:pt x="265" y="45"/>
                    </a:lnTo>
                    <a:lnTo>
                      <a:pt x="264" y="38"/>
                    </a:lnTo>
                    <a:lnTo>
                      <a:pt x="265" y="31"/>
                    </a:lnTo>
                    <a:lnTo>
                      <a:pt x="266" y="23"/>
                    </a:lnTo>
                    <a:lnTo>
                      <a:pt x="270" y="17"/>
                    </a:lnTo>
                    <a:lnTo>
                      <a:pt x="275" y="12"/>
                    </a:lnTo>
                    <a:lnTo>
                      <a:pt x="279" y="8"/>
                    </a:lnTo>
                    <a:lnTo>
                      <a:pt x="285" y="4"/>
                    </a:lnTo>
                    <a:lnTo>
                      <a:pt x="293" y="3"/>
                    </a:lnTo>
                    <a:lnTo>
                      <a:pt x="300" y="1"/>
                    </a:lnTo>
                    <a:close/>
                    <a:moveTo>
                      <a:pt x="39" y="0"/>
                    </a:moveTo>
                    <a:lnTo>
                      <a:pt x="46" y="1"/>
                    </a:lnTo>
                    <a:lnTo>
                      <a:pt x="52" y="3"/>
                    </a:lnTo>
                    <a:lnTo>
                      <a:pt x="60" y="6"/>
                    </a:lnTo>
                    <a:lnTo>
                      <a:pt x="64" y="11"/>
                    </a:lnTo>
                    <a:lnTo>
                      <a:pt x="69" y="16"/>
                    </a:lnTo>
                    <a:lnTo>
                      <a:pt x="73" y="22"/>
                    </a:lnTo>
                    <a:lnTo>
                      <a:pt x="74" y="29"/>
                    </a:lnTo>
                    <a:lnTo>
                      <a:pt x="75" y="37"/>
                    </a:lnTo>
                    <a:lnTo>
                      <a:pt x="74" y="44"/>
                    </a:lnTo>
                    <a:lnTo>
                      <a:pt x="73" y="50"/>
                    </a:lnTo>
                    <a:lnTo>
                      <a:pt x="69" y="57"/>
                    </a:lnTo>
                    <a:lnTo>
                      <a:pt x="64" y="62"/>
                    </a:lnTo>
                    <a:lnTo>
                      <a:pt x="60" y="67"/>
                    </a:lnTo>
                    <a:lnTo>
                      <a:pt x="52" y="71"/>
                    </a:lnTo>
                    <a:lnTo>
                      <a:pt x="46" y="72"/>
                    </a:lnTo>
                    <a:lnTo>
                      <a:pt x="39" y="73"/>
                    </a:lnTo>
                    <a:lnTo>
                      <a:pt x="32" y="72"/>
                    </a:lnTo>
                    <a:lnTo>
                      <a:pt x="24" y="71"/>
                    </a:lnTo>
                    <a:lnTo>
                      <a:pt x="18" y="67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5" y="50"/>
                    </a:lnTo>
                    <a:lnTo>
                      <a:pt x="4" y="44"/>
                    </a:lnTo>
                    <a:lnTo>
                      <a:pt x="2" y="37"/>
                    </a:lnTo>
                    <a:lnTo>
                      <a:pt x="4" y="29"/>
                    </a:lnTo>
                    <a:lnTo>
                      <a:pt x="5" y="22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2" y="1"/>
                    </a:lnTo>
                    <a:lnTo>
                      <a:pt x="39" y="0"/>
                    </a:lnTo>
                    <a:close/>
                    <a:moveTo>
                      <a:pt x="36" y="264"/>
                    </a:moveTo>
                    <a:lnTo>
                      <a:pt x="44" y="265"/>
                    </a:lnTo>
                    <a:lnTo>
                      <a:pt x="51" y="266"/>
                    </a:lnTo>
                    <a:lnTo>
                      <a:pt x="57" y="270"/>
                    </a:lnTo>
                    <a:lnTo>
                      <a:pt x="63" y="275"/>
                    </a:lnTo>
                    <a:lnTo>
                      <a:pt x="68" y="280"/>
                    </a:lnTo>
                    <a:lnTo>
                      <a:pt x="72" y="286"/>
                    </a:lnTo>
                    <a:lnTo>
                      <a:pt x="73" y="293"/>
                    </a:lnTo>
                    <a:lnTo>
                      <a:pt x="74" y="300"/>
                    </a:lnTo>
                    <a:lnTo>
                      <a:pt x="73" y="307"/>
                    </a:lnTo>
                    <a:lnTo>
                      <a:pt x="72" y="315"/>
                    </a:lnTo>
                    <a:lnTo>
                      <a:pt x="68" y="321"/>
                    </a:lnTo>
                    <a:lnTo>
                      <a:pt x="63" y="326"/>
                    </a:lnTo>
                    <a:lnTo>
                      <a:pt x="57" y="331"/>
                    </a:lnTo>
                    <a:lnTo>
                      <a:pt x="51" y="334"/>
                    </a:lnTo>
                    <a:lnTo>
                      <a:pt x="44" y="335"/>
                    </a:lnTo>
                    <a:lnTo>
                      <a:pt x="36" y="337"/>
                    </a:lnTo>
                    <a:lnTo>
                      <a:pt x="29" y="335"/>
                    </a:lnTo>
                    <a:lnTo>
                      <a:pt x="23" y="334"/>
                    </a:lnTo>
                    <a:lnTo>
                      <a:pt x="16" y="331"/>
                    </a:lnTo>
                    <a:lnTo>
                      <a:pt x="11" y="326"/>
                    </a:lnTo>
                    <a:lnTo>
                      <a:pt x="6" y="321"/>
                    </a:lnTo>
                    <a:lnTo>
                      <a:pt x="2" y="315"/>
                    </a:lnTo>
                    <a:lnTo>
                      <a:pt x="1" y="307"/>
                    </a:lnTo>
                    <a:lnTo>
                      <a:pt x="0" y="300"/>
                    </a:lnTo>
                    <a:lnTo>
                      <a:pt x="1" y="293"/>
                    </a:lnTo>
                    <a:lnTo>
                      <a:pt x="2" y="286"/>
                    </a:lnTo>
                    <a:lnTo>
                      <a:pt x="6" y="280"/>
                    </a:lnTo>
                    <a:lnTo>
                      <a:pt x="11" y="275"/>
                    </a:lnTo>
                    <a:lnTo>
                      <a:pt x="16" y="270"/>
                    </a:lnTo>
                    <a:lnTo>
                      <a:pt x="23" y="266"/>
                    </a:lnTo>
                    <a:lnTo>
                      <a:pt x="29" y="265"/>
                    </a:lnTo>
                    <a:lnTo>
                      <a:pt x="36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1" name="Freeform 116"/>
              <p:cNvSpPr>
                <a:spLocks/>
              </p:cNvSpPr>
              <p:nvPr/>
            </p:nvSpPr>
            <p:spPr bwMode="auto">
              <a:xfrm>
                <a:off x="3223" y="2224"/>
                <a:ext cx="9" cy="10"/>
              </a:xfrm>
              <a:custGeom>
                <a:avLst/>
                <a:gdLst>
                  <a:gd name="T0" fmla="*/ 0 w 73"/>
                  <a:gd name="T1" fmla="*/ 0 h 73"/>
                  <a:gd name="T2" fmla="*/ 0 w 73"/>
                  <a:gd name="T3" fmla="*/ 0 h 73"/>
                  <a:gd name="T4" fmla="*/ 0 w 73"/>
                  <a:gd name="T5" fmla="*/ 0 h 73"/>
                  <a:gd name="T6" fmla="*/ 0 w 73"/>
                  <a:gd name="T7" fmla="*/ 0 h 73"/>
                  <a:gd name="T8" fmla="*/ 0 w 73"/>
                  <a:gd name="T9" fmla="*/ 0 h 73"/>
                  <a:gd name="T10" fmla="*/ 0 w 73"/>
                  <a:gd name="T11" fmla="*/ 0 h 73"/>
                  <a:gd name="T12" fmla="*/ 0 w 73"/>
                  <a:gd name="T13" fmla="*/ 0 h 73"/>
                  <a:gd name="T14" fmla="*/ 0 w 73"/>
                  <a:gd name="T15" fmla="*/ 0 h 73"/>
                  <a:gd name="T16" fmla="*/ 0 w 73"/>
                  <a:gd name="T17" fmla="*/ 0 h 73"/>
                  <a:gd name="T18" fmla="*/ 0 w 73"/>
                  <a:gd name="T19" fmla="*/ 0 h 73"/>
                  <a:gd name="T20" fmla="*/ 0 w 73"/>
                  <a:gd name="T21" fmla="*/ 0 h 73"/>
                  <a:gd name="T22" fmla="*/ 0 w 73"/>
                  <a:gd name="T23" fmla="*/ 0 h 73"/>
                  <a:gd name="T24" fmla="*/ 0 w 73"/>
                  <a:gd name="T25" fmla="*/ 0 h 73"/>
                  <a:gd name="T26" fmla="*/ 0 w 73"/>
                  <a:gd name="T27" fmla="*/ 0 h 73"/>
                  <a:gd name="T28" fmla="*/ 0 w 73"/>
                  <a:gd name="T29" fmla="*/ 0 h 73"/>
                  <a:gd name="T30" fmla="*/ 0 w 73"/>
                  <a:gd name="T31" fmla="*/ 0 h 73"/>
                  <a:gd name="T32" fmla="*/ 0 w 73"/>
                  <a:gd name="T33" fmla="*/ 0 h 73"/>
                  <a:gd name="T34" fmla="*/ 0 w 73"/>
                  <a:gd name="T35" fmla="*/ 0 h 73"/>
                  <a:gd name="T36" fmla="*/ 0 w 73"/>
                  <a:gd name="T37" fmla="*/ 0 h 73"/>
                  <a:gd name="T38" fmla="*/ 0 w 73"/>
                  <a:gd name="T39" fmla="*/ 0 h 73"/>
                  <a:gd name="T40" fmla="*/ 0 w 73"/>
                  <a:gd name="T41" fmla="*/ 0 h 73"/>
                  <a:gd name="T42" fmla="*/ 0 w 73"/>
                  <a:gd name="T43" fmla="*/ 0 h 73"/>
                  <a:gd name="T44" fmla="*/ 0 w 73"/>
                  <a:gd name="T45" fmla="*/ 0 h 73"/>
                  <a:gd name="T46" fmla="*/ 0 w 73"/>
                  <a:gd name="T47" fmla="*/ 0 h 73"/>
                  <a:gd name="T48" fmla="*/ 0 w 73"/>
                  <a:gd name="T49" fmla="*/ 0 h 73"/>
                  <a:gd name="T50" fmla="*/ 0 w 73"/>
                  <a:gd name="T51" fmla="*/ 0 h 73"/>
                  <a:gd name="T52" fmla="*/ 0 w 73"/>
                  <a:gd name="T53" fmla="*/ 0 h 73"/>
                  <a:gd name="T54" fmla="*/ 0 w 73"/>
                  <a:gd name="T55" fmla="*/ 0 h 73"/>
                  <a:gd name="T56" fmla="*/ 0 w 73"/>
                  <a:gd name="T57" fmla="*/ 0 h 73"/>
                  <a:gd name="T58" fmla="*/ 0 w 73"/>
                  <a:gd name="T59" fmla="*/ 0 h 73"/>
                  <a:gd name="T60" fmla="*/ 0 w 73"/>
                  <a:gd name="T61" fmla="*/ 0 h 73"/>
                  <a:gd name="T62" fmla="*/ 0 w 73"/>
                  <a:gd name="T63" fmla="*/ 0 h 73"/>
                  <a:gd name="T64" fmla="*/ 0 w 73"/>
                  <a:gd name="T65" fmla="*/ 0 h 73"/>
                  <a:gd name="T66" fmla="*/ 0 w 73"/>
                  <a:gd name="T67" fmla="*/ 0 h 73"/>
                  <a:gd name="T68" fmla="*/ 0 w 73"/>
                  <a:gd name="T69" fmla="*/ 0 h 73"/>
                  <a:gd name="T70" fmla="*/ 0 w 73"/>
                  <a:gd name="T71" fmla="*/ 0 h 73"/>
                  <a:gd name="T72" fmla="*/ 0 w 73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36" y="0"/>
                    </a:lnTo>
                    <a:lnTo>
                      <a:pt x="44" y="1"/>
                    </a:lnTo>
                    <a:lnTo>
                      <a:pt x="50" y="2"/>
                    </a:lnTo>
                    <a:lnTo>
                      <a:pt x="57" y="6"/>
                    </a:lnTo>
                    <a:lnTo>
                      <a:pt x="62" y="11"/>
                    </a:lnTo>
                    <a:lnTo>
                      <a:pt x="67" y="16"/>
                    </a:lnTo>
                    <a:lnTo>
                      <a:pt x="70" y="22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2" y="44"/>
                    </a:lnTo>
                    <a:lnTo>
                      <a:pt x="70" y="51"/>
                    </a:lnTo>
                    <a:lnTo>
                      <a:pt x="67" y="57"/>
                    </a:lnTo>
                    <a:lnTo>
                      <a:pt x="62" y="62"/>
                    </a:lnTo>
                    <a:lnTo>
                      <a:pt x="57" y="67"/>
                    </a:lnTo>
                    <a:lnTo>
                      <a:pt x="50" y="70"/>
                    </a:lnTo>
                    <a:lnTo>
                      <a:pt x="44" y="72"/>
                    </a:lnTo>
                    <a:lnTo>
                      <a:pt x="36" y="73"/>
                    </a:lnTo>
                    <a:lnTo>
                      <a:pt x="29" y="72"/>
                    </a:lnTo>
                    <a:lnTo>
                      <a:pt x="22" y="70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2" name="Freeform 117"/>
              <p:cNvSpPr>
                <a:spLocks/>
              </p:cNvSpPr>
              <p:nvPr/>
            </p:nvSpPr>
            <p:spPr bwMode="auto">
              <a:xfrm>
                <a:off x="3222" y="2189"/>
                <a:ext cx="10" cy="10"/>
              </a:xfrm>
              <a:custGeom>
                <a:avLst/>
                <a:gdLst>
                  <a:gd name="T0" fmla="*/ 0 w 72"/>
                  <a:gd name="T1" fmla="*/ 0 h 73"/>
                  <a:gd name="T2" fmla="*/ 0 w 72"/>
                  <a:gd name="T3" fmla="*/ 0 h 73"/>
                  <a:gd name="T4" fmla="*/ 0 w 72"/>
                  <a:gd name="T5" fmla="*/ 0 h 73"/>
                  <a:gd name="T6" fmla="*/ 0 w 72"/>
                  <a:gd name="T7" fmla="*/ 0 h 73"/>
                  <a:gd name="T8" fmla="*/ 0 w 72"/>
                  <a:gd name="T9" fmla="*/ 0 h 73"/>
                  <a:gd name="T10" fmla="*/ 0 w 72"/>
                  <a:gd name="T11" fmla="*/ 0 h 73"/>
                  <a:gd name="T12" fmla="*/ 0 w 72"/>
                  <a:gd name="T13" fmla="*/ 0 h 73"/>
                  <a:gd name="T14" fmla="*/ 0 w 72"/>
                  <a:gd name="T15" fmla="*/ 0 h 73"/>
                  <a:gd name="T16" fmla="*/ 0 w 72"/>
                  <a:gd name="T17" fmla="*/ 0 h 73"/>
                  <a:gd name="T18" fmla="*/ 0 w 72"/>
                  <a:gd name="T19" fmla="*/ 0 h 73"/>
                  <a:gd name="T20" fmla="*/ 0 w 72"/>
                  <a:gd name="T21" fmla="*/ 0 h 73"/>
                  <a:gd name="T22" fmla="*/ 0 w 72"/>
                  <a:gd name="T23" fmla="*/ 0 h 73"/>
                  <a:gd name="T24" fmla="*/ 0 w 72"/>
                  <a:gd name="T25" fmla="*/ 0 h 73"/>
                  <a:gd name="T26" fmla="*/ 0 w 72"/>
                  <a:gd name="T27" fmla="*/ 0 h 73"/>
                  <a:gd name="T28" fmla="*/ 0 w 72"/>
                  <a:gd name="T29" fmla="*/ 0 h 73"/>
                  <a:gd name="T30" fmla="*/ 0 w 72"/>
                  <a:gd name="T31" fmla="*/ 0 h 73"/>
                  <a:gd name="T32" fmla="*/ 0 w 72"/>
                  <a:gd name="T33" fmla="*/ 0 h 73"/>
                  <a:gd name="T34" fmla="*/ 0 w 72"/>
                  <a:gd name="T35" fmla="*/ 0 h 73"/>
                  <a:gd name="T36" fmla="*/ 0 w 72"/>
                  <a:gd name="T37" fmla="*/ 0 h 73"/>
                  <a:gd name="T38" fmla="*/ 0 w 72"/>
                  <a:gd name="T39" fmla="*/ 0 h 73"/>
                  <a:gd name="T40" fmla="*/ 0 w 72"/>
                  <a:gd name="T41" fmla="*/ 0 h 73"/>
                  <a:gd name="T42" fmla="*/ 0 w 72"/>
                  <a:gd name="T43" fmla="*/ 0 h 73"/>
                  <a:gd name="T44" fmla="*/ 0 w 72"/>
                  <a:gd name="T45" fmla="*/ 0 h 73"/>
                  <a:gd name="T46" fmla="*/ 0 w 72"/>
                  <a:gd name="T47" fmla="*/ 0 h 73"/>
                  <a:gd name="T48" fmla="*/ 0 w 72"/>
                  <a:gd name="T49" fmla="*/ 0 h 73"/>
                  <a:gd name="T50" fmla="*/ 0 w 72"/>
                  <a:gd name="T51" fmla="*/ 0 h 73"/>
                  <a:gd name="T52" fmla="*/ 0 w 72"/>
                  <a:gd name="T53" fmla="*/ 0 h 73"/>
                  <a:gd name="T54" fmla="*/ 0 w 72"/>
                  <a:gd name="T55" fmla="*/ 0 h 73"/>
                  <a:gd name="T56" fmla="*/ 0 w 72"/>
                  <a:gd name="T57" fmla="*/ 0 h 73"/>
                  <a:gd name="T58" fmla="*/ 0 w 72"/>
                  <a:gd name="T59" fmla="*/ 0 h 73"/>
                  <a:gd name="T60" fmla="*/ 0 w 72"/>
                  <a:gd name="T61" fmla="*/ 0 h 73"/>
                  <a:gd name="T62" fmla="*/ 0 w 72"/>
                  <a:gd name="T63" fmla="*/ 0 h 73"/>
                  <a:gd name="T64" fmla="*/ 0 w 72"/>
                  <a:gd name="T65" fmla="*/ 0 h 73"/>
                  <a:gd name="T66" fmla="*/ 0 w 72"/>
                  <a:gd name="T67" fmla="*/ 0 h 73"/>
                  <a:gd name="T68" fmla="*/ 0 w 72"/>
                  <a:gd name="T69" fmla="*/ 0 h 73"/>
                  <a:gd name="T70" fmla="*/ 0 w 72"/>
                  <a:gd name="T71" fmla="*/ 0 h 73"/>
                  <a:gd name="T72" fmla="*/ 0 w 72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2" h="73">
                    <a:moveTo>
                      <a:pt x="36" y="0"/>
                    </a:moveTo>
                    <a:lnTo>
                      <a:pt x="36" y="0"/>
                    </a:lnTo>
                    <a:lnTo>
                      <a:pt x="43" y="2"/>
                    </a:lnTo>
                    <a:lnTo>
                      <a:pt x="49" y="3"/>
                    </a:lnTo>
                    <a:lnTo>
                      <a:pt x="57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1" y="30"/>
                    </a:lnTo>
                    <a:lnTo>
                      <a:pt x="72" y="37"/>
                    </a:lnTo>
                    <a:lnTo>
                      <a:pt x="71" y="44"/>
                    </a:lnTo>
                    <a:lnTo>
                      <a:pt x="70" y="50"/>
                    </a:lnTo>
                    <a:lnTo>
                      <a:pt x="66" y="58"/>
                    </a:lnTo>
                    <a:lnTo>
                      <a:pt x="62" y="62"/>
                    </a:lnTo>
                    <a:lnTo>
                      <a:pt x="57" y="67"/>
                    </a:lnTo>
                    <a:lnTo>
                      <a:pt x="49" y="71"/>
                    </a:lnTo>
                    <a:lnTo>
                      <a:pt x="43" y="72"/>
                    </a:lnTo>
                    <a:lnTo>
                      <a:pt x="36" y="73"/>
                    </a:lnTo>
                    <a:lnTo>
                      <a:pt x="29" y="72"/>
                    </a:lnTo>
                    <a:lnTo>
                      <a:pt x="21" y="71"/>
                    </a:lnTo>
                    <a:lnTo>
                      <a:pt x="15" y="67"/>
                    </a:lnTo>
                    <a:lnTo>
                      <a:pt x="11" y="62"/>
                    </a:lnTo>
                    <a:lnTo>
                      <a:pt x="6" y="58"/>
                    </a:lnTo>
                    <a:lnTo>
                      <a:pt x="2" y="50"/>
                    </a:lnTo>
                    <a:lnTo>
                      <a:pt x="1" y="44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9" y="2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3" name="Freeform 118"/>
              <p:cNvSpPr>
                <a:spLocks/>
              </p:cNvSpPr>
              <p:nvPr/>
            </p:nvSpPr>
            <p:spPr bwMode="auto">
              <a:xfrm>
                <a:off x="3187" y="2189"/>
                <a:ext cx="10" cy="10"/>
              </a:xfrm>
              <a:custGeom>
                <a:avLst/>
                <a:gdLst>
                  <a:gd name="T0" fmla="*/ 0 w 73"/>
                  <a:gd name="T1" fmla="*/ 0 h 73"/>
                  <a:gd name="T2" fmla="*/ 0 w 73"/>
                  <a:gd name="T3" fmla="*/ 0 h 73"/>
                  <a:gd name="T4" fmla="*/ 0 w 73"/>
                  <a:gd name="T5" fmla="*/ 0 h 73"/>
                  <a:gd name="T6" fmla="*/ 0 w 73"/>
                  <a:gd name="T7" fmla="*/ 0 h 73"/>
                  <a:gd name="T8" fmla="*/ 0 w 73"/>
                  <a:gd name="T9" fmla="*/ 0 h 73"/>
                  <a:gd name="T10" fmla="*/ 0 w 73"/>
                  <a:gd name="T11" fmla="*/ 0 h 73"/>
                  <a:gd name="T12" fmla="*/ 0 w 73"/>
                  <a:gd name="T13" fmla="*/ 0 h 73"/>
                  <a:gd name="T14" fmla="*/ 0 w 73"/>
                  <a:gd name="T15" fmla="*/ 0 h 73"/>
                  <a:gd name="T16" fmla="*/ 0 w 73"/>
                  <a:gd name="T17" fmla="*/ 0 h 73"/>
                  <a:gd name="T18" fmla="*/ 0 w 73"/>
                  <a:gd name="T19" fmla="*/ 0 h 73"/>
                  <a:gd name="T20" fmla="*/ 0 w 73"/>
                  <a:gd name="T21" fmla="*/ 0 h 73"/>
                  <a:gd name="T22" fmla="*/ 0 w 73"/>
                  <a:gd name="T23" fmla="*/ 0 h 73"/>
                  <a:gd name="T24" fmla="*/ 0 w 73"/>
                  <a:gd name="T25" fmla="*/ 0 h 73"/>
                  <a:gd name="T26" fmla="*/ 0 w 73"/>
                  <a:gd name="T27" fmla="*/ 0 h 73"/>
                  <a:gd name="T28" fmla="*/ 0 w 73"/>
                  <a:gd name="T29" fmla="*/ 0 h 73"/>
                  <a:gd name="T30" fmla="*/ 0 w 73"/>
                  <a:gd name="T31" fmla="*/ 0 h 73"/>
                  <a:gd name="T32" fmla="*/ 0 w 73"/>
                  <a:gd name="T33" fmla="*/ 0 h 73"/>
                  <a:gd name="T34" fmla="*/ 0 w 73"/>
                  <a:gd name="T35" fmla="*/ 0 h 73"/>
                  <a:gd name="T36" fmla="*/ 0 w 73"/>
                  <a:gd name="T37" fmla="*/ 0 h 73"/>
                  <a:gd name="T38" fmla="*/ 0 w 73"/>
                  <a:gd name="T39" fmla="*/ 0 h 73"/>
                  <a:gd name="T40" fmla="*/ 0 w 73"/>
                  <a:gd name="T41" fmla="*/ 0 h 73"/>
                  <a:gd name="T42" fmla="*/ 0 w 73"/>
                  <a:gd name="T43" fmla="*/ 0 h 73"/>
                  <a:gd name="T44" fmla="*/ 0 w 73"/>
                  <a:gd name="T45" fmla="*/ 0 h 73"/>
                  <a:gd name="T46" fmla="*/ 0 w 73"/>
                  <a:gd name="T47" fmla="*/ 0 h 73"/>
                  <a:gd name="T48" fmla="*/ 0 w 73"/>
                  <a:gd name="T49" fmla="*/ 0 h 73"/>
                  <a:gd name="T50" fmla="*/ 0 w 73"/>
                  <a:gd name="T51" fmla="*/ 0 h 73"/>
                  <a:gd name="T52" fmla="*/ 0 w 73"/>
                  <a:gd name="T53" fmla="*/ 0 h 73"/>
                  <a:gd name="T54" fmla="*/ 0 w 73"/>
                  <a:gd name="T55" fmla="*/ 0 h 73"/>
                  <a:gd name="T56" fmla="*/ 0 w 73"/>
                  <a:gd name="T57" fmla="*/ 0 h 73"/>
                  <a:gd name="T58" fmla="*/ 0 w 73"/>
                  <a:gd name="T59" fmla="*/ 0 h 73"/>
                  <a:gd name="T60" fmla="*/ 0 w 73"/>
                  <a:gd name="T61" fmla="*/ 0 h 73"/>
                  <a:gd name="T62" fmla="*/ 0 w 73"/>
                  <a:gd name="T63" fmla="*/ 0 h 73"/>
                  <a:gd name="T64" fmla="*/ 0 w 73"/>
                  <a:gd name="T65" fmla="*/ 0 h 73"/>
                  <a:gd name="T66" fmla="*/ 0 w 73"/>
                  <a:gd name="T67" fmla="*/ 0 h 73"/>
                  <a:gd name="T68" fmla="*/ 0 w 73"/>
                  <a:gd name="T69" fmla="*/ 0 h 73"/>
                  <a:gd name="T70" fmla="*/ 0 w 73"/>
                  <a:gd name="T71" fmla="*/ 0 h 73"/>
                  <a:gd name="T72" fmla="*/ 0 w 73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37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8" y="6"/>
                    </a:lnTo>
                    <a:lnTo>
                      <a:pt x="62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2" y="29"/>
                    </a:lnTo>
                    <a:lnTo>
                      <a:pt x="73" y="37"/>
                    </a:lnTo>
                    <a:lnTo>
                      <a:pt x="72" y="44"/>
                    </a:lnTo>
                    <a:lnTo>
                      <a:pt x="71" y="50"/>
                    </a:lnTo>
                    <a:lnTo>
                      <a:pt x="67" y="57"/>
                    </a:lnTo>
                    <a:lnTo>
                      <a:pt x="62" y="62"/>
                    </a:lnTo>
                    <a:lnTo>
                      <a:pt x="58" y="67"/>
                    </a:lnTo>
                    <a:lnTo>
                      <a:pt x="50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0" y="72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7" y="57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30" y="1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4" name="Freeform 119"/>
              <p:cNvSpPr>
                <a:spLocks/>
              </p:cNvSpPr>
              <p:nvPr/>
            </p:nvSpPr>
            <p:spPr bwMode="auto">
              <a:xfrm>
                <a:off x="3187" y="2224"/>
                <a:ext cx="10" cy="10"/>
              </a:xfrm>
              <a:custGeom>
                <a:avLst/>
                <a:gdLst>
                  <a:gd name="T0" fmla="*/ 0 w 74"/>
                  <a:gd name="T1" fmla="*/ 0 h 73"/>
                  <a:gd name="T2" fmla="*/ 0 w 74"/>
                  <a:gd name="T3" fmla="*/ 0 h 73"/>
                  <a:gd name="T4" fmla="*/ 0 w 74"/>
                  <a:gd name="T5" fmla="*/ 0 h 73"/>
                  <a:gd name="T6" fmla="*/ 0 w 74"/>
                  <a:gd name="T7" fmla="*/ 0 h 73"/>
                  <a:gd name="T8" fmla="*/ 0 w 74"/>
                  <a:gd name="T9" fmla="*/ 0 h 73"/>
                  <a:gd name="T10" fmla="*/ 0 w 74"/>
                  <a:gd name="T11" fmla="*/ 0 h 73"/>
                  <a:gd name="T12" fmla="*/ 0 w 74"/>
                  <a:gd name="T13" fmla="*/ 0 h 73"/>
                  <a:gd name="T14" fmla="*/ 0 w 74"/>
                  <a:gd name="T15" fmla="*/ 0 h 73"/>
                  <a:gd name="T16" fmla="*/ 0 w 74"/>
                  <a:gd name="T17" fmla="*/ 0 h 73"/>
                  <a:gd name="T18" fmla="*/ 0 w 74"/>
                  <a:gd name="T19" fmla="*/ 0 h 73"/>
                  <a:gd name="T20" fmla="*/ 0 w 74"/>
                  <a:gd name="T21" fmla="*/ 0 h 73"/>
                  <a:gd name="T22" fmla="*/ 0 w 74"/>
                  <a:gd name="T23" fmla="*/ 0 h 73"/>
                  <a:gd name="T24" fmla="*/ 0 w 74"/>
                  <a:gd name="T25" fmla="*/ 0 h 73"/>
                  <a:gd name="T26" fmla="*/ 0 w 74"/>
                  <a:gd name="T27" fmla="*/ 0 h 73"/>
                  <a:gd name="T28" fmla="*/ 0 w 74"/>
                  <a:gd name="T29" fmla="*/ 0 h 73"/>
                  <a:gd name="T30" fmla="*/ 0 w 74"/>
                  <a:gd name="T31" fmla="*/ 0 h 73"/>
                  <a:gd name="T32" fmla="*/ 0 w 74"/>
                  <a:gd name="T33" fmla="*/ 0 h 73"/>
                  <a:gd name="T34" fmla="*/ 0 w 74"/>
                  <a:gd name="T35" fmla="*/ 0 h 73"/>
                  <a:gd name="T36" fmla="*/ 0 w 74"/>
                  <a:gd name="T37" fmla="*/ 0 h 73"/>
                  <a:gd name="T38" fmla="*/ 0 w 74"/>
                  <a:gd name="T39" fmla="*/ 0 h 73"/>
                  <a:gd name="T40" fmla="*/ 0 w 74"/>
                  <a:gd name="T41" fmla="*/ 0 h 73"/>
                  <a:gd name="T42" fmla="*/ 0 w 74"/>
                  <a:gd name="T43" fmla="*/ 0 h 73"/>
                  <a:gd name="T44" fmla="*/ 0 w 74"/>
                  <a:gd name="T45" fmla="*/ 0 h 73"/>
                  <a:gd name="T46" fmla="*/ 0 w 74"/>
                  <a:gd name="T47" fmla="*/ 0 h 73"/>
                  <a:gd name="T48" fmla="*/ 0 w 74"/>
                  <a:gd name="T49" fmla="*/ 0 h 73"/>
                  <a:gd name="T50" fmla="*/ 0 w 74"/>
                  <a:gd name="T51" fmla="*/ 0 h 73"/>
                  <a:gd name="T52" fmla="*/ 0 w 74"/>
                  <a:gd name="T53" fmla="*/ 0 h 73"/>
                  <a:gd name="T54" fmla="*/ 0 w 74"/>
                  <a:gd name="T55" fmla="*/ 0 h 73"/>
                  <a:gd name="T56" fmla="*/ 0 w 74"/>
                  <a:gd name="T57" fmla="*/ 0 h 73"/>
                  <a:gd name="T58" fmla="*/ 0 w 74"/>
                  <a:gd name="T59" fmla="*/ 0 h 73"/>
                  <a:gd name="T60" fmla="*/ 0 w 74"/>
                  <a:gd name="T61" fmla="*/ 0 h 73"/>
                  <a:gd name="T62" fmla="*/ 0 w 74"/>
                  <a:gd name="T63" fmla="*/ 0 h 73"/>
                  <a:gd name="T64" fmla="*/ 0 w 74"/>
                  <a:gd name="T65" fmla="*/ 0 h 73"/>
                  <a:gd name="T66" fmla="*/ 0 w 74"/>
                  <a:gd name="T67" fmla="*/ 0 h 73"/>
                  <a:gd name="T68" fmla="*/ 0 w 74"/>
                  <a:gd name="T69" fmla="*/ 0 h 73"/>
                  <a:gd name="T70" fmla="*/ 0 w 74"/>
                  <a:gd name="T71" fmla="*/ 0 h 73"/>
                  <a:gd name="T72" fmla="*/ 0 w 74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73">
                    <a:moveTo>
                      <a:pt x="36" y="0"/>
                    </a:moveTo>
                    <a:lnTo>
                      <a:pt x="36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7" y="6"/>
                    </a:lnTo>
                    <a:lnTo>
                      <a:pt x="63" y="11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3" y="29"/>
                    </a:lnTo>
                    <a:lnTo>
                      <a:pt x="74" y="36"/>
                    </a:lnTo>
                    <a:lnTo>
                      <a:pt x="73" y="43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3" y="62"/>
                    </a:lnTo>
                    <a:lnTo>
                      <a:pt x="57" y="67"/>
                    </a:lnTo>
                    <a:lnTo>
                      <a:pt x="51" y="70"/>
                    </a:lnTo>
                    <a:lnTo>
                      <a:pt x="44" y="71"/>
                    </a:lnTo>
                    <a:lnTo>
                      <a:pt x="36" y="73"/>
                    </a:lnTo>
                    <a:lnTo>
                      <a:pt x="29" y="71"/>
                    </a:lnTo>
                    <a:lnTo>
                      <a:pt x="23" y="70"/>
                    </a:lnTo>
                    <a:lnTo>
                      <a:pt x="16" y="67"/>
                    </a:lnTo>
                    <a:lnTo>
                      <a:pt x="11" y="62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5" name="Freeform 120"/>
              <p:cNvSpPr>
                <a:spLocks/>
              </p:cNvSpPr>
              <p:nvPr/>
            </p:nvSpPr>
            <p:spPr bwMode="auto">
              <a:xfrm>
                <a:off x="3195" y="2197"/>
                <a:ext cx="29" cy="29"/>
              </a:xfrm>
              <a:custGeom>
                <a:avLst/>
                <a:gdLst>
                  <a:gd name="T0" fmla="*/ 0 w 219"/>
                  <a:gd name="T1" fmla="*/ 0 h 220"/>
                  <a:gd name="T2" fmla="*/ 0 w 219"/>
                  <a:gd name="T3" fmla="*/ 0 h 220"/>
                  <a:gd name="T4" fmla="*/ 0 w 219"/>
                  <a:gd name="T5" fmla="*/ 0 h 220"/>
                  <a:gd name="T6" fmla="*/ 0 w 219"/>
                  <a:gd name="T7" fmla="*/ 0 h 220"/>
                  <a:gd name="T8" fmla="*/ 0 w 219"/>
                  <a:gd name="T9" fmla="*/ 0 h 220"/>
                  <a:gd name="T10" fmla="*/ 0 w 219"/>
                  <a:gd name="T11" fmla="*/ 0 h 220"/>
                  <a:gd name="T12" fmla="*/ 0 w 219"/>
                  <a:gd name="T13" fmla="*/ 0 h 220"/>
                  <a:gd name="T14" fmla="*/ 0 w 219"/>
                  <a:gd name="T15" fmla="*/ 0 h 220"/>
                  <a:gd name="T16" fmla="*/ 0 w 219"/>
                  <a:gd name="T17" fmla="*/ 0 h 220"/>
                  <a:gd name="T18" fmla="*/ 0 w 219"/>
                  <a:gd name="T19" fmla="*/ 0 h 220"/>
                  <a:gd name="T20" fmla="*/ 0 w 219"/>
                  <a:gd name="T21" fmla="*/ 0 h 220"/>
                  <a:gd name="T22" fmla="*/ 0 w 219"/>
                  <a:gd name="T23" fmla="*/ 0 h 220"/>
                  <a:gd name="T24" fmla="*/ 0 w 219"/>
                  <a:gd name="T25" fmla="*/ 0 h 220"/>
                  <a:gd name="T26" fmla="*/ 0 w 219"/>
                  <a:gd name="T27" fmla="*/ 0 h 220"/>
                  <a:gd name="T28" fmla="*/ 0 w 219"/>
                  <a:gd name="T29" fmla="*/ 0 h 220"/>
                  <a:gd name="T30" fmla="*/ 0 w 219"/>
                  <a:gd name="T31" fmla="*/ 0 h 220"/>
                  <a:gd name="T32" fmla="*/ 0 w 219"/>
                  <a:gd name="T33" fmla="*/ 0 h 220"/>
                  <a:gd name="T34" fmla="*/ 0 w 219"/>
                  <a:gd name="T35" fmla="*/ 0 h 220"/>
                  <a:gd name="T36" fmla="*/ 0 w 219"/>
                  <a:gd name="T37" fmla="*/ 0 h 220"/>
                  <a:gd name="T38" fmla="*/ 0 w 219"/>
                  <a:gd name="T39" fmla="*/ 0 h 220"/>
                  <a:gd name="T40" fmla="*/ 0 w 219"/>
                  <a:gd name="T41" fmla="*/ 0 h 220"/>
                  <a:gd name="T42" fmla="*/ 0 w 219"/>
                  <a:gd name="T43" fmla="*/ 0 h 220"/>
                  <a:gd name="T44" fmla="*/ 0 w 219"/>
                  <a:gd name="T45" fmla="*/ 0 h 220"/>
                  <a:gd name="T46" fmla="*/ 0 w 219"/>
                  <a:gd name="T47" fmla="*/ 0 h 220"/>
                  <a:gd name="T48" fmla="*/ 0 w 219"/>
                  <a:gd name="T49" fmla="*/ 0 h 220"/>
                  <a:gd name="T50" fmla="*/ 0 w 219"/>
                  <a:gd name="T51" fmla="*/ 0 h 220"/>
                  <a:gd name="T52" fmla="*/ 0 w 219"/>
                  <a:gd name="T53" fmla="*/ 0 h 220"/>
                  <a:gd name="T54" fmla="*/ 0 w 219"/>
                  <a:gd name="T55" fmla="*/ 0 h 220"/>
                  <a:gd name="T56" fmla="*/ 0 w 219"/>
                  <a:gd name="T57" fmla="*/ 0 h 220"/>
                  <a:gd name="T58" fmla="*/ 0 w 219"/>
                  <a:gd name="T59" fmla="*/ 0 h 220"/>
                  <a:gd name="T60" fmla="*/ 0 w 219"/>
                  <a:gd name="T61" fmla="*/ 0 h 220"/>
                  <a:gd name="T62" fmla="*/ 0 w 219"/>
                  <a:gd name="T63" fmla="*/ 0 h 220"/>
                  <a:gd name="T64" fmla="*/ 0 w 219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9" h="220">
                    <a:moveTo>
                      <a:pt x="109" y="0"/>
                    </a:moveTo>
                    <a:lnTo>
                      <a:pt x="131" y="3"/>
                    </a:lnTo>
                    <a:lnTo>
                      <a:pt x="151" y="9"/>
                    </a:lnTo>
                    <a:lnTo>
                      <a:pt x="171" y="20"/>
                    </a:lnTo>
                    <a:lnTo>
                      <a:pt x="187" y="33"/>
                    </a:lnTo>
                    <a:lnTo>
                      <a:pt x="200" y="49"/>
                    </a:lnTo>
                    <a:lnTo>
                      <a:pt x="211" y="67"/>
                    </a:lnTo>
                    <a:lnTo>
                      <a:pt x="217" y="88"/>
                    </a:lnTo>
                    <a:lnTo>
                      <a:pt x="219" y="110"/>
                    </a:lnTo>
                    <a:lnTo>
                      <a:pt x="217" y="131"/>
                    </a:lnTo>
                    <a:lnTo>
                      <a:pt x="211" y="152"/>
                    </a:lnTo>
                    <a:lnTo>
                      <a:pt x="200" y="172"/>
                    </a:lnTo>
                    <a:lnTo>
                      <a:pt x="187" y="187"/>
                    </a:lnTo>
                    <a:lnTo>
                      <a:pt x="171" y="201"/>
                    </a:lnTo>
                    <a:lnTo>
                      <a:pt x="151" y="212"/>
                    </a:lnTo>
                    <a:lnTo>
                      <a:pt x="131" y="218"/>
                    </a:lnTo>
                    <a:lnTo>
                      <a:pt x="109" y="220"/>
                    </a:lnTo>
                    <a:lnTo>
                      <a:pt x="87" y="218"/>
                    </a:lnTo>
                    <a:lnTo>
                      <a:pt x="66" y="212"/>
                    </a:lnTo>
                    <a:lnTo>
                      <a:pt x="48" y="201"/>
                    </a:lnTo>
                    <a:lnTo>
                      <a:pt x="32" y="187"/>
                    </a:lnTo>
                    <a:lnTo>
                      <a:pt x="19" y="172"/>
                    </a:lnTo>
                    <a:lnTo>
                      <a:pt x="8" y="152"/>
                    </a:lnTo>
                    <a:lnTo>
                      <a:pt x="2" y="131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7"/>
                    </a:lnTo>
                    <a:lnTo>
                      <a:pt x="19" y="49"/>
                    </a:lnTo>
                    <a:lnTo>
                      <a:pt x="32" y="33"/>
                    </a:lnTo>
                    <a:lnTo>
                      <a:pt x="48" y="20"/>
                    </a:lnTo>
                    <a:lnTo>
                      <a:pt x="66" y="9"/>
                    </a:lnTo>
                    <a:lnTo>
                      <a:pt x="87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6" name="Freeform 121"/>
              <p:cNvSpPr>
                <a:spLocks/>
              </p:cNvSpPr>
              <p:nvPr/>
            </p:nvSpPr>
            <p:spPr bwMode="auto">
              <a:xfrm>
                <a:off x="3195" y="2197"/>
                <a:ext cx="29" cy="29"/>
              </a:xfrm>
              <a:custGeom>
                <a:avLst/>
                <a:gdLst>
                  <a:gd name="T0" fmla="*/ 0 w 219"/>
                  <a:gd name="T1" fmla="*/ 0 h 220"/>
                  <a:gd name="T2" fmla="*/ 0 w 219"/>
                  <a:gd name="T3" fmla="*/ 0 h 220"/>
                  <a:gd name="T4" fmla="*/ 0 w 219"/>
                  <a:gd name="T5" fmla="*/ 0 h 220"/>
                  <a:gd name="T6" fmla="*/ 0 w 219"/>
                  <a:gd name="T7" fmla="*/ 0 h 220"/>
                  <a:gd name="T8" fmla="*/ 0 w 219"/>
                  <a:gd name="T9" fmla="*/ 0 h 220"/>
                  <a:gd name="T10" fmla="*/ 0 w 219"/>
                  <a:gd name="T11" fmla="*/ 0 h 220"/>
                  <a:gd name="T12" fmla="*/ 0 w 219"/>
                  <a:gd name="T13" fmla="*/ 0 h 220"/>
                  <a:gd name="T14" fmla="*/ 0 w 219"/>
                  <a:gd name="T15" fmla="*/ 0 h 220"/>
                  <a:gd name="T16" fmla="*/ 0 w 219"/>
                  <a:gd name="T17" fmla="*/ 0 h 220"/>
                  <a:gd name="T18" fmla="*/ 0 w 219"/>
                  <a:gd name="T19" fmla="*/ 0 h 220"/>
                  <a:gd name="T20" fmla="*/ 0 w 219"/>
                  <a:gd name="T21" fmla="*/ 0 h 220"/>
                  <a:gd name="T22" fmla="*/ 0 w 219"/>
                  <a:gd name="T23" fmla="*/ 0 h 220"/>
                  <a:gd name="T24" fmla="*/ 0 w 219"/>
                  <a:gd name="T25" fmla="*/ 0 h 220"/>
                  <a:gd name="T26" fmla="*/ 0 w 219"/>
                  <a:gd name="T27" fmla="*/ 0 h 220"/>
                  <a:gd name="T28" fmla="*/ 0 w 219"/>
                  <a:gd name="T29" fmla="*/ 0 h 220"/>
                  <a:gd name="T30" fmla="*/ 0 w 219"/>
                  <a:gd name="T31" fmla="*/ 0 h 220"/>
                  <a:gd name="T32" fmla="*/ 0 w 219"/>
                  <a:gd name="T33" fmla="*/ 0 h 220"/>
                  <a:gd name="T34" fmla="*/ 0 w 219"/>
                  <a:gd name="T35" fmla="*/ 0 h 220"/>
                  <a:gd name="T36" fmla="*/ 0 w 219"/>
                  <a:gd name="T37" fmla="*/ 0 h 220"/>
                  <a:gd name="T38" fmla="*/ 0 w 219"/>
                  <a:gd name="T39" fmla="*/ 0 h 220"/>
                  <a:gd name="T40" fmla="*/ 0 w 219"/>
                  <a:gd name="T41" fmla="*/ 0 h 220"/>
                  <a:gd name="T42" fmla="*/ 0 w 219"/>
                  <a:gd name="T43" fmla="*/ 0 h 220"/>
                  <a:gd name="T44" fmla="*/ 0 w 219"/>
                  <a:gd name="T45" fmla="*/ 0 h 220"/>
                  <a:gd name="T46" fmla="*/ 0 w 219"/>
                  <a:gd name="T47" fmla="*/ 0 h 220"/>
                  <a:gd name="T48" fmla="*/ 0 w 219"/>
                  <a:gd name="T49" fmla="*/ 0 h 220"/>
                  <a:gd name="T50" fmla="*/ 0 w 219"/>
                  <a:gd name="T51" fmla="*/ 0 h 220"/>
                  <a:gd name="T52" fmla="*/ 0 w 219"/>
                  <a:gd name="T53" fmla="*/ 0 h 220"/>
                  <a:gd name="T54" fmla="*/ 0 w 219"/>
                  <a:gd name="T55" fmla="*/ 0 h 220"/>
                  <a:gd name="T56" fmla="*/ 0 w 219"/>
                  <a:gd name="T57" fmla="*/ 0 h 220"/>
                  <a:gd name="T58" fmla="*/ 0 w 219"/>
                  <a:gd name="T59" fmla="*/ 0 h 220"/>
                  <a:gd name="T60" fmla="*/ 0 w 219"/>
                  <a:gd name="T61" fmla="*/ 0 h 220"/>
                  <a:gd name="T62" fmla="*/ 0 w 219"/>
                  <a:gd name="T63" fmla="*/ 0 h 220"/>
                  <a:gd name="T64" fmla="*/ 0 w 219"/>
                  <a:gd name="T65" fmla="*/ 0 h 220"/>
                  <a:gd name="T66" fmla="*/ 0 w 219"/>
                  <a:gd name="T67" fmla="*/ 0 h 220"/>
                  <a:gd name="T68" fmla="*/ 0 w 219"/>
                  <a:gd name="T69" fmla="*/ 0 h 220"/>
                  <a:gd name="T70" fmla="*/ 0 w 219"/>
                  <a:gd name="T71" fmla="*/ 0 h 220"/>
                  <a:gd name="T72" fmla="*/ 0 w 219"/>
                  <a:gd name="T73" fmla="*/ 0 h 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9" h="220">
                    <a:moveTo>
                      <a:pt x="109" y="0"/>
                    </a:moveTo>
                    <a:lnTo>
                      <a:pt x="109" y="0"/>
                    </a:lnTo>
                    <a:lnTo>
                      <a:pt x="131" y="3"/>
                    </a:lnTo>
                    <a:lnTo>
                      <a:pt x="151" y="9"/>
                    </a:lnTo>
                    <a:lnTo>
                      <a:pt x="171" y="20"/>
                    </a:lnTo>
                    <a:lnTo>
                      <a:pt x="187" y="33"/>
                    </a:lnTo>
                    <a:lnTo>
                      <a:pt x="200" y="49"/>
                    </a:lnTo>
                    <a:lnTo>
                      <a:pt x="211" y="67"/>
                    </a:lnTo>
                    <a:lnTo>
                      <a:pt x="217" y="88"/>
                    </a:lnTo>
                    <a:lnTo>
                      <a:pt x="219" y="110"/>
                    </a:lnTo>
                    <a:lnTo>
                      <a:pt x="217" y="131"/>
                    </a:lnTo>
                    <a:lnTo>
                      <a:pt x="211" y="152"/>
                    </a:lnTo>
                    <a:lnTo>
                      <a:pt x="200" y="172"/>
                    </a:lnTo>
                    <a:lnTo>
                      <a:pt x="187" y="187"/>
                    </a:lnTo>
                    <a:lnTo>
                      <a:pt x="171" y="201"/>
                    </a:lnTo>
                    <a:lnTo>
                      <a:pt x="151" y="212"/>
                    </a:lnTo>
                    <a:lnTo>
                      <a:pt x="131" y="218"/>
                    </a:lnTo>
                    <a:lnTo>
                      <a:pt x="109" y="220"/>
                    </a:lnTo>
                    <a:lnTo>
                      <a:pt x="87" y="218"/>
                    </a:lnTo>
                    <a:lnTo>
                      <a:pt x="66" y="212"/>
                    </a:lnTo>
                    <a:lnTo>
                      <a:pt x="48" y="201"/>
                    </a:lnTo>
                    <a:lnTo>
                      <a:pt x="32" y="187"/>
                    </a:lnTo>
                    <a:lnTo>
                      <a:pt x="19" y="172"/>
                    </a:lnTo>
                    <a:lnTo>
                      <a:pt x="8" y="152"/>
                    </a:lnTo>
                    <a:lnTo>
                      <a:pt x="2" y="131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7"/>
                    </a:lnTo>
                    <a:lnTo>
                      <a:pt x="19" y="49"/>
                    </a:lnTo>
                    <a:lnTo>
                      <a:pt x="32" y="33"/>
                    </a:lnTo>
                    <a:lnTo>
                      <a:pt x="48" y="20"/>
                    </a:lnTo>
                    <a:lnTo>
                      <a:pt x="66" y="9"/>
                    </a:lnTo>
                    <a:lnTo>
                      <a:pt x="87" y="3"/>
                    </a:lnTo>
                    <a:lnTo>
                      <a:pt x="1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7" name="Freeform 122"/>
              <p:cNvSpPr>
                <a:spLocks/>
              </p:cNvSpPr>
              <p:nvPr/>
            </p:nvSpPr>
            <p:spPr bwMode="auto">
              <a:xfrm>
                <a:off x="3201" y="2203"/>
                <a:ext cx="17" cy="17"/>
              </a:xfrm>
              <a:custGeom>
                <a:avLst/>
                <a:gdLst>
                  <a:gd name="T0" fmla="*/ 0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0 h 124"/>
                  <a:gd name="T8" fmla="*/ 0 w 124"/>
                  <a:gd name="T9" fmla="*/ 0 h 124"/>
                  <a:gd name="T10" fmla="*/ 0 w 124"/>
                  <a:gd name="T11" fmla="*/ 0 h 124"/>
                  <a:gd name="T12" fmla="*/ 0 w 124"/>
                  <a:gd name="T13" fmla="*/ 0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w 124"/>
                  <a:gd name="T21" fmla="*/ 0 h 124"/>
                  <a:gd name="T22" fmla="*/ 0 w 124"/>
                  <a:gd name="T23" fmla="*/ 0 h 124"/>
                  <a:gd name="T24" fmla="*/ 0 w 124"/>
                  <a:gd name="T25" fmla="*/ 0 h 124"/>
                  <a:gd name="T26" fmla="*/ 0 w 124"/>
                  <a:gd name="T27" fmla="*/ 0 h 124"/>
                  <a:gd name="T28" fmla="*/ 0 w 124"/>
                  <a:gd name="T29" fmla="*/ 0 h 124"/>
                  <a:gd name="T30" fmla="*/ 0 w 124"/>
                  <a:gd name="T31" fmla="*/ 0 h 124"/>
                  <a:gd name="T32" fmla="*/ 0 w 124"/>
                  <a:gd name="T33" fmla="*/ 0 h 124"/>
                  <a:gd name="T34" fmla="*/ 0 w 124"/>
                  <a:gd name="T35" fmla="*/ 0 h 124"/>
                  <a:gd name="T36" fmla="*/ 0 w 124"/>
                  <a:gd name="T37" fmla="*/ 0 h 124"/>
                  <a:gd name="T38" fmla="*/ 0 w 124"/>
                  <a:gd name="T39" fmla="*/ 0 h 124"/>
                  <a:gd name="T40" fmla="*/ 0 w 124"/>
                  <a:gd name="T41" fmla="*/ 0 h 124"/>
                  <a:gd name="T42" fmla="*/ 0 w 124"/>
                  <a:gd name="T43" fmla="*/ 0 h 124"/>
                  <a:gd name="T44" fmla="*/ 0 w 124"/>
                  <a:gd name="T45" fmla="*/ 0 h 124"/>
                  <a:gd name="T46" fmla="*/ 0 w 124"/>
                  <a:gd name="T47" fmla="*/ 0 h 124"/>
                  <a:gd name="T48" fmla="*/ 0 w 124"/>
                  <a:gd name="T49" fmla="*/ 0 h 124"/>
                  <a:gd name="T50" fmla="*/ 0 w 124"/>
                  <a:gd name="T51" fmla="*/ 0 h 124"/>
                  <a:gd name="T52" fmla="*/ 0 w 124"/>
                  <a:gd name="T53" fmla="*/ 0 h 124"/>
                  <a:gd name="T54" fmla="*/ 0 w 124"/>
                  <a:gd name="T55" fmla="*/ 0 h 124"/>
                  <a:gd name="T56" fmla="*/ 0 w 124"/>
                  <a:gd name="T57" fmla="*/ 0 h 124"/>
                  <a:gd name="T58" fmla="*/ 0 w 124"/>
                  <a:gd name="T59" fmla="*/ 0 h 124"/>
                  <a:gd name="T60" fmla="*/ 0 w 124"/>
                  <a:gd name="T61" fmla="*/ 0 h 124"/>
                  <a:gd name="T62" fmla="*/ 0 w 124"/>
                  <a:gd name="T63" fmla="*/ 0 h 124"/>
                  <a:gd name="T64" fmla="*/ 0 w 124"/>
                  <a:gd name="T65" fmla="*/ 0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lnTo>
                      <a:pt x="74" y="1"/>
                    </a:lnTo>
                    <a:lnTo>
                      <a:pt x="86" y="5"/>
                    </a:lnTo>
                    <a:lnTo>
                      <a:pt x="96" y="11"/>
                    </a:lnTo>
                    <a:lnTo>
                      <a:pt x="106" y="18"/>
                    </a:lnTo>
                    <a:lnTo>
                      <a:pt x="113" y="28"/>
                    </a:lnTo>
                    <a:lnTo>
                      <a:pt x="119" y="37"/>
                    </a:lnTo>
                    <a:lnTo>
                      <a:pt x="123" y="49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6"/>
                    </a:lnTo>
                    <a:lnTo>
                      <a:pt x="113" y="96"/>
                    </a:lnTo>
                    <a:lnTo>
                      <a:pt x="106" y="105"/>
                    </a:lnTo>
                    <a:lnTo>
                      <a:pt x="96" y="113"/>
                    </a:lnTo>
                    <a:lnTo>
                      <a:pt x="86" y="119"/>
                    </a:lnTo>
                    <a:lnTo>
                      <a:pt x="74" y="122"/>
                    </a:lnTo>
                    <a:lnTo>
                      <a:pt x="62" y="124"/>
                    </a:lnTo>
                    <a:lnTo>
                      <a:pt x="50" y="122"/>
                    </a:lnTo>
                    <a:lnTo>
                      <a:pt x="38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5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8" name="Freeform 123"/>
              <p:cNvSpPr>
                <a:spLocks/>
              </p:cNvSpPr>
              <p:nvPr/>
            </p:nvSpPr>
            <p:spPr bwMode="auto">
              <a:xfrm>
                <a:off x="3201" y="2203"/>
                <a:ext cx="17" cy="17"/>
              </a:xfrm>
              <a:custGeom>
                <a:avLst/>
                <a:gdLst>
                  <a:gd name="T0" fmla="*/ 0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0 h 124"/>
                  <a:gd name="T8" fmla="*/ 0 w 124"/>
                  <a:gd name="T9" fmla="*/ 0 h 124"/>
                  <a:gd name="T10" fmla="*/ 0 w 124"/>
                  <a:gd name="T11" fmla="*/ 0 h 124"/>
                  <a:gd name="T12" fmla="*/ 0 w 124"/>
                  <a:gd name="T13" fmla="*/ 0 h 124"/>
                  <a:gd name="T14" fmla="*/ 0 w 124"/>
                  <a:gd name="T15" fmla="*/ 0 h 124"/>
                  <a:gd name="T16" fmla="*/ 0 w 124"/>
                  <a:gd name="T17" fmla="*/ 0 h 124"/>
                  <a:gd name="T18" fmla="*/ 0 w 124"/>
                  <a:gd name="T19" fmla="*/ 0 h 124"/>
                  <a:gd name="T20" fmla="*/ 0 w 124"/>
                  <a:gd name="T21" fmla="*/ 0 h 124"/>
                  <a:gd name="T22" fmla="*/ 0 w 124"/>
                  <a:gd name="T23" fmla="*/ 0 h 124"/>
                  <a:gd name="T24" fmla="*/ 0 w 124"/>
                  <a:gd name="T25" fmla="*/ 0 h 124"/>
                  <a:gd name="T26" fmla="*/ 0 w 124"/>
                  <a:gd name="T27" fmla="*/ 0 h 124"/>
                  <a:gd name="T28" fmla="*/ 0 w 124"/>
                  <a:gd name="T29" fmla="*/ 0 h 124"/>
                  <a:gd name="T30" fmla="*/ 0 w 124"/>
                  <a:gd name="T31" fmla="*/ 0 h 124"/>
                  <a:gd name="T32" fmla="*/ 0 w 124"/>
                  <a:gd name="T33" fmla="*/ 0 h 124"/>
                  <a:gd name="T34" fmla="*/ 0 w 124"/>
                  <a:gd name="T35" fmla="*/ 0 h 124"/>
                  <a:gd name="T36" fmla="*/ 0 w 124"/>
                  <a:gd name="T37" fmla="*/ 0 h 124"/>
                  <a:gd name="T38" fmla="*/ 0 w 124"/>
                  <a:gd name="T39" fmla="*/ 0 h 124"/>
                  <a:gd name="T40" fmla="*/ 0 w 124"/>
                  <a:gd name="T41" fmla="*/ 0 h 124"/>
                  <a:gd name="T42" fmla="*/ 0 w 124"/>
                  <a:gd name="T43" fmla="*/ 0 h 124"/>
                  <a:gd name="T44" fmla="*/ 0 w 124"/>
                  <a:gd name="T45" fmla="*/ 0 h 124"/>
                  <a:gd name="T46" fmla="*/ 0 w 124"/>
                  <a:gd name="T47" fmla="*/ 0 h 124"/>
                  <a:gd name="T48" fmla="*/ 0 w 124"/>
                  <a:gd name="T49" fmla="*/ 0 h 124"/>
                  <a:gd name="T50" fmla="*/ 0 w 124"/>
                  <a:gd name="T51" fmla="*/ 0 h 124"/>
                  <a:gd name="T52" fmla="*/ 0 w 124"/>
                  <a:gd name="T53" fmla="*/ 0 h 124"/>
                  <a:gd name="T54" fmla="*/ 0 w 124"/>
                  <a:gd name="T55" fmla="*/ 0 h 124"/>
                  <a:gd name="T56" fmla="*/ 0 w 124"/>
                  <a:gd name="T57" fmla="*/ 0 h 124"/>
                  <a:gd name="T58" fmla="*/ 0 w 124"/>
                  <a:gd name="T59" fmla="*/ 0 h 124"/>
                  <a:gd name="T60" fmla="*/ 0 w 124"/>
                  <a:gd name="T61" fmla="*/ 0 h 124"/>
                  <a:gd name="T62" fmla="*/ 0 w 124"/>
                  <a:gd name="T63" fmla="*/ 0 h 124"/>
                  <a:gd name="T64" fmla="*/ 0 w 124"/>
                  <a:gd name="T65" fmla="*/ 0 h 124"/>
                  <a:gd name="T66" fmla="*/ 0 w 124"/>
                  <a:gd name="T67" fmla="*/ 0 h 124"/>
                  <a:gd name="T68" fmla="*/ 0 w 124"/>
                  <a:gd name="T69" fmla="*/ 0 h 124"/>
                  <a:gd name="T70" fmla="*/ 0 w 124"/>
                  <a:gd name="T71" fmla="*/ 0 h 124"/>
                  <a:gd name="T72" fmla="*/ 0 w 124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6" y="11"/>
                    </a:lnTo>
                    <a:lnTo>
                      <a:pt x="106" y="18"/>
                    </a:lnTo>
                    <a:lnTo>
                      <a:pt x="113" y="28"/>
                    </a:lnTo>
                    <a:lnTo>
                      <a:pt x="119" y="37"/>
                    </a:lnTo>
                    <a:lnTo>
                      <a:pt x="123" y="49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6"/>
                    </a:lnTo>
                    <a:lnTo>
                      <a:pt x="113" y="96"/>
                    </a:lnTo>
                    <a:lnTo>
                      <a:pt x="106" y="105"/>
                    </a:lnTo>
                    <a:lnTo>
                      <a:pt x="96" y="113"/>
                    </a:lnTo>
                    <a:lnTo>
                      <a:pt x="86" y="119"/>
                    </a:lnTo>
                    <a:lnTo>
                      <a:pt x="74" y="122"/>
                    </a:lnTo>
                    <a:lnTo>
                      <a:pt x="62" y="124"/>
                    </a:lnTo>
                    <a:lnTo>
                      <a:pt x="50" y="122"/>
                    </a:lnTo>
                    <a:lnTo>
                      <a:pt x="38" y="119"/>
                    </a:lnTo>
                    <a:lnTo>
                      <a:pt x="28" y="113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5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9" name="Freeform 124"/>
              <p:cNvSpPr>
                <a:spLocks noEditPoints="1"/>
              </p:cNvSpPr>
              <p:nvPr/>
            </p:nvSpPr>
            <p:spPr bwMode="auto">
              <a:xfrm>
                <a:off x="3189" y="2191"/>
                <a:ext cx="42" cy="41"/>
              </a:xfrm>
              <a:custGeom>
                <a:avLst/>
                <a:gdLst>
                  <a:gd name="T0" fmla="*/ 0 w 311"/>
                  <a:gd name="T1" fmla="*/ 0 h 310"/>
                  <a:gd name="T2" fmla="*/ 0 w 311"/>
                  <a:gd name="T3" fmla="*/ 0 h 310"/>
                  <a:gd name="T4" fmla="*/ 0 w 311"/>
                  <a:gd name="T5" fmla="*/ 0 h 310"/>
                  <a:gd name="T6" fmla="*/ 0 w 311"/>
                  <a:gd name="T7" fmla="*/ 0 h 310"/>
                  <a:gd name="T8" fmla="*/ 0 w 311"/>
                  <a:gd name="T9" fmla="*/ 0 h 310"/>
                  <a:gd name="T10" fmla="*/ 0 w 311"/>
                  <a:gd name="T11" fmla="*/ 0 h 310"/>
                  <a:gd name="T12" fmla="*/ 0 w 311"/>
                  <a:gd name="T13" fmla="*/ 0 h 310"/>
                  <a:gd name="T14" fmla="*/ 0 w 311"/>
                  <a:gd name="T15" fmla="*/ 0 h 310"/>
                  <a:gd name="T16" fmla="*/ 0 w 311"/>
                  <a:gd name="T17" fmla="*/ 0 h 310"/>
                  <a:gd name="T18" fmla="*/ 0 w 311"/>
                  <a:gd name="T19" fmla="*/ 0 h 310"/>
                  <a:gd name="T20" fmla="*/ 0 w 311"/>
                  <a:gd name="T21" fmla="*/ 0 h 310"/>
                  <a:gd name="T22" fmla="*/ 0 w 311"/>
                  <a:gd name="T23" fmla="*/ 0 h 310"/>
                  <a:gd name="T24" fmla="*/ 0 w 311"/>
                  <a:gd name="T25" fmla="*/ 0 h 310"/>
                  <a:gd name="T26" fmla="*/ 0 w 311"/>
                  <a:gd name="T27" fmla="*/ 0 h 310"/>
                  <a:gd name="T28" fmla="*/ 0 w 311"/>
                  <a:gd name="T29" fmla="*/ 0 h 310"/>
                  <a:gd name="T30" fmla="*/ 0 w 311"/>
                  <a:gd name="T31" fmla="*/ 0 h 310"/>
                  <a:gd name="T32" fmla="*/ 0 w 311"/>
                  <a:gd name="T33" fmla="*/ 0 h 310"/>
                  <a:gd name="T34" fmla="*/ 0 w 311"/>
                  <a:gd name="T35" fmla="*/ 0 h 310"/>
                  <a:gd name="T36" fmla="*/ 0 w 311"/>
                  <a:gd name="T37" fmla="*/ 0 h 310"/>
                  <a:gd name="T38" fmla="*/ 0 w 311"/>
                  <a:gd name="T39" fmla="*/ 0 h 310"/>
                  <a:gd name="T40" fmla="*/ 0 w 311"/>
                  <a:gd name="T41" fmla="*/ 0 h 310"/>
                  <a:gd name="T42" fmla="*/ 0 w 311"/>
                  <a:gd name="T43" fmla="*/ 0 h 310"/>
                  <a:gd name="T44" fmla="*/ 0 w 311"/>
                  <a:gd name="T45" fmla="*/ 0 h 310"/>
                  <a:gd name="T46" fmla="*/ 0 w 311"/>
                  <a:gd name="T47" fmla="*/ 0 h 310"/>
                  <a:gd name="T48" fmla="*/ 0 w 311"/>
                  <a:gd name="T49" fmla="*/ 0 h 310"/>
                  <a:gd name="T50" fmla="*/ 0 w 311"/>
                  <a:gd name="T51" fmla="*/ 0 h 310"/>
                  <a:gd name="T52" fmla="*/ 0 w 311"/>
                  <a:gd name="T53" fmla="*/ 0 h 310"/>
                  <a:gd name="T54" fmla="*/ 0 w 311"/>
                  <a:gd name="T55" fmla="*/ 0 h 310"/>
                  <a:gd name="T56" fmla="*/ 0 w 311"/>
                  <a:gd name="T57" fmla="*/ 0 h 310"/>
                  <a:gd name="T58" fmla="*/ 0 w 311"/>
                  <a:gd name="T59" fmla="*/ 0 h 310"/>
                  <a:gd name="T60" fmla="*/ 0 w 311"/>
                  <a:gd name="T61" fmla="*/ 0 h 310"/>
                  <a:gd name="T62" fmla="*/ 0 w 311"/>
                  <a:gd name="T63" fmla="*/ 0 h 310"/>
                  <a:gd name="T64" fmla="*/ 0 w 311"/>
                  <a:gd name="T65" fmla="*/ 0 h 310"/>
                  <a:gd name="T66" fmla="*/ 0 w 311"/>
                  <a:gd name="T67" fmla="*/ 0 h 3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1" h="310">
                    <a:moveTo>
                      <a:pt x="21" y="263"/>
                    </a:moveTo>
                    <a:lnTo>
                      <a:pt x="31" y="266"/>
                    </a:lnTo>
                    <a:lnTo>
                      <a:pt x="38" y="270"/>
                    </a:lnTo>
                    <a:lnTo>
                      <a:pt x="43" y="278"/>
                    </a:lnTo>
                    <a:lnTo>
                      <a:pt x="45" y="286"/>
                    </a:lnTo>
                    <a:lnTo>
                      <a:pt x="43" y="295"/>
                    </a:lnTo>
                    <a:lnTo>
                      <a:pt x="38" y="302"/>
                    </a:lnTo>
                    <a:lnTo>
                      <a:pt x="31" y="307"/>
                    </a:lnTo>
                    <a:lnTo>
                      <a:pt x="21" y="309"/>
                    </a:lnTo>
                    <a:lnTo>
                      <a:pt x="13" y="307"/>
                    </a:lnTo>
                    <a:lnTo>
                      <a:pt x="6" y="302"/>
                    </a:lnTo>
                    <a:lnTo>
                      <a:pt x="1" y="295"/>
                    </a:lnTo>
                    <a:lnTo>
                      <a:pt x="0" y="286"/>
                    </a:lnTo>
                    <a:lnTo>
                      <a:pt x="1" y="278"/>
                    </a:lnTo>
                    <a:lnTo>
                      <a:pt x="6" y="270"/>
                    </a:lnTo>
                    <a:lnTo>
                      <a:pt x="13" y="266"/>
                    </a:lnTo>
                    <a:lnTo>
                      <a:pt x="21" y="263"/>
                    </a:lnTo>
                    <a:close/>
                    <a:moveTo>
                      <a:pt x="287" y="264"/>
                    </a:moveTo>
                    <a:lnTo>
                      <a:pt x="296" y="267"/>
                    </a:lnTo>
                    <a:lnTo>
                      <a:pt x="303" y="272"/>
                    </a:lnTo>
                    <a:lnTo>
                      <a:pt x="308" y="279"/>
                    </a:lnTo>
                    <a:lnTo>
                      <a:pt x="311" y="287"/>
                    </a:lnTo>
                    <a:lnTo>
                      <a:pt x="308" y="296"/>
                    </a:lnTo>
                    <a:lnTo>
                      <a:pt x="303" y="303"/>
                    </a:lnTo>
                    <a:lnTo>
                      <a:pt x="296" y="308"/>
                    </a:lnTo>
                    <a:lnTo>
                      <a:pt x="287" y="310"/>
                    </a:lnTo>
                    <a:lnTo>
                      <a:pt x="279" y="308"/>
                    </a:lnTo>
                    <a:lnTo>
                      <a:pt x="272" y="303"/>
                    </a:lnTo>
                    <a:lnTo>
                      <a:pt x="267" y="296"/>
                    </a:lnTo>
                    <a:lnTo>
                      <a:pt x="264" y="287"/>
                    </a:lnTo>
                    <a:lnTo>
                      <a:pt x="267" y="279"/>
                    </a:lnTo>
                    <a:lnTo>
                      <a:pt x="272" y="272"/>
                    </a:lnTo>
                    <a:lnTo>
                      <a:pt x="279" y="267"/>
                    </a:lnTo>
                    <a:lnTo>
                      <a:pt x="287" y="264"/>
                    </a:lnTo>
                    <a:close/>
                    <a:moveTo>
                      <a:pt x="285" y="1"/>
                    </a:moveTo>
                    <a:lnTo>
                      <a:pt x="294" y="2"/>
                    </a:lnTo>
                    <a:lnTo>
                      <a:pt x="301" y="7"/>
                    </a:lnTo>
                    <a:lnTo>
                      <a:pt x="306" y="14"/>
                    </a:lnTo>
                    <a:lnTo>
                      <a:pt x="308" y="24"/>
                    </a:lnTo>
                    <a:lnTo>
                      <a:pt x="306" y="32"/>
                    </a:lnTo>
                    <a:lnTo>
                      <a:pt x="301" y="40"/>
                    </a:lnTo>
                    <a:lnTo>
                      <a:pt x="294" y="45"/>
                    </a:lnTo>
                    <a:lnTo>
                      <a:pt x="285" y="47"/>
                    </a:lnTo>
                    <a:lnTo>
                      <a:pt x="277" y="45"/>
                    </a:lnTo>
                    <a:lnTo>
                      <a:pt x="269" y="40"/>
                    </a:lnTo>
                    <a:lnTo>
                      <a:pt x="264" y="32"/>
                    </a:lnTo>
                    <a:lnTo>
                      <a:pt x="262" y="24"/>
                    </a:lnTo>
                    <a:lnTo>
                      <a:pt x="264" y="14"/>
                    </a:lnTo>
                    <a:lnTo>
                      <a:pt x="269" y="7"/>
                    </a:lnTo>
                    <a:lnTo>
                      <a:pt x="277" y="2"/>
                    </a:lnTo>
                    <a:lnTo>
                      <a:pt x="285" y="1"/>
                    </a:lnTo>
                    <a:close/>
                    <a:moveTo>
                      <a:pt x="24" y="0"/>
                    </a:moveTo>
                    <a:lnTo>
                      <a:pt x="32" y="1"/>
                    </a:lnTo>
                    <a:lnTo>
                      <a:pt x="40" y="6"/>
                    </a:lnTo>
                    <a:lnTo>
                      <a:pt x="45" y="13"/>
                    </a:lnTo>
                    <a:lnTo>
                      <a:pt x="46" y="23"/>
                    </a:lnTo>
                    <a:lnTo>
                      <a:pt x="45" y="31"/>
                    </a:lnTo>
                    <a:lnTo>
                      <a:pt x="40" y="38"/>
                    </a:lnTo>
                    <a:lnTo>
                      <a:pt x="32" y="43"/>
                    </a:lnTo>
                    <a:lnTo>
                      <a:pt x="24" y="46"/>
                    </a:lnTo>
                    <a:lnTo>
                      <a:pt x="14" y="43"/>
                    </a:lnTo>
                    <a:lnTo>
                      <a:pt x="7" y="38"/>
                    </a:lnTo>
                    <a:lnTo>
                      <a:pt x="2" y="31"/>
                    </a:lnTo>
                    <a:lnTo>
                      <a:pt x="1" y="23"/>
                    </a:lnTo>
                    <a:lnTo>
                      <a:pt x="2" y="13"/>
                    </a:lnTo>
                    <a:lnTo>
                      <a:pt x="7" y="6"/>
                    </a:lnTo>
                    <a:lnTo>
                      <a:pt x="14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0" name="Freeform 125"/>
              <p:cNvSpPr>
                <a:spLocks/>
              </p:cNvSpPr>
              <p:nvPr/>
            </p:nvSpPr>
            <p:spPr bwMode="auto">
              <a:xfrm>
                <a:off x="3189" y="2226"/>
                <a:ext cx="6" cy="6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0 h 46"/>
                  <a:gd name="T4" fmla="*/ 0 w 45"/>
                  <a:gd name="T5" fmla="*/ 0 h 46"/>
                  <a:gd name="T6" fmla="*/ 0 w 45"/>
                  <a:gd name="T7" fmla="*/ 0 h 46"/>
                  <a:gd name="T8" fmla="*/ 0 w 45"/>
                  <a:gd name="T9" fmla="*/ 0 h 46"/>
                  <a:gd name="T10" fmla="*/ 0 w 45"/>
                  <a:gd name="T11" fmla="*/ 0 h 46"/>
                  <a:gd name="T12" fmla="*/ 0 w 45"/>
                  <a:gd name="T13" fmla="*/ 0 h 46"/>
                  <a:gd name="T14" fmla="*/ 0 w 45"/>
                  <a:gd name="T15" fmla="*/ 0 h 46"/>
                  <a:gd name="T16" fmla="*/ 0 w 45"/>
                  <a:gd name="T17" fmla="*/ 0 h 46"/>
                  <a:gd name="T18" fmla="*/ 0 w 45"/>
                  <a:gd name="T19" fmla="*/ 0 h 46"/>
                  <a:gd name="T20" fmla="*/ 0 w 45"/>
                  <a:gd name="T21" fmla="*/ 0 h 46"/>
                  <a:gd name="T22" fmla="*/ 0 w 45"/>
                  <a:gd name="T23" fmla="*/ 0 h 46"/>
                  <a:gd name="T24" fmla="*/ 0 w 45"/>
                  <a:gd name="T25" fmla="*/ 0 h 46"/>
                  <a:gd name="T26" fmla="*/ 0 w 45"/>
                  <a:gd name="T27" fmla="*/ 0 h 46"/>
                  <a:gd name="T28" fmla="*/ 0 w 45"/>
                  <a:gd name="T29" fmla="*/ 0 h 46"/>
                  <a:gd name="T30" fmla="*/ 0 w 45"/>
                  <a:gd name="T31" fmla="*/ 0 h 46"/>
                  <a:gd name="T32" fmla="*/ 0 w 45"/>
                  <a:gd name="T33" fmla="*/ 0 h 46"/>
                  <a:gd name="T34" fmla="*/ 0 w 45"/>
                  <a:gd name="T35" fmla="*/ 0 h 46"/>
                  <a:gd name="T36" fmla="*/ 0 w 45"/>
                  <a:gd name="T37" fmla="*/ 0 h 46"/>
                  <a:gd name="T38" fmla="*/ 0 w 45"/>
                  <a:gd name="T39" fmla="*/ 0 h 46"/>
                  <a:gd name="T40" fmla="*/ 0 w 45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6">
                    <a:moveTo>
                      <a:pt x="21" y="0"/>
                    </a:moveTo>
                    <a:lnTo>
                      <a:pt x="21" y="0"/>
                    </a:lnTo>
                    <a:lnTo>
                      <a:pt x="31" y="3"/>
                    </a:lnTo>
                    <a:lnTo>
                      <a:pt x="38" y="7"/>
                    </a:lnTo>
                    <a:lnTo>
                      <a:pt x="43" y="15"/>
                    </a:lnTo>
                    <a:lnTo>
                      <a:pt x="45" y="23"/>
                    </a:lnTo>
                    <a:lnTo>
                      <a:pt x="43" y="32"/>
                    </a:lnTo>
                    <a:lnTo>
                      <a:pt x="38" y="39"/>
                    </a:lnTo>
                    <a:lnTo>
                      <a:pt x="31" y="44"/>
                    </a:lnTo>
                    <a:lnTo>
                      <a:pt x="21" y="46"/>
                    </a:lnTo>
                    <a:lnTo>
                      <a:pt x="13" y="44"/>
                    </a:lnTo>
                    <a:lnTo>
                      <a:pt x="6" y="39"/>
                    </a:lnTo>
                    <a:lnTo>
                      <a:pt x="1" y="32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1" name="Freeform 126"/>
              <p:cNvSpPr>
                <a:spLocks/>
              </p:cNvSpPr>
              <p:nvPr/>
            </p:nvSpPr>
            <p:spPr bwMode="auto">
              <a:xfrm>
                <a:off x="3224" y="2226"/>
                <a:ext cx="7" cy="6"/>
              </a:xfrm>
              <a:custGeom>
                <a:avLst/>
                <a:gdLst>
                  <a:gd name="T0" fmla="*/ 0 w 47"/>
                  <a:gd name="T1" fmla="*/ 0 h 46"/>
                  <a:gd name="T2" fmla="*/ 0 w 47"/>
                  <a:gd name="T3" fmla="*/ 0 h 46"/>
                  <a:gd name="T4" fmla="*/ 0 w 47"/>
                  <a:gd name="T5" fmla="*/ 0 h 46"/>
                  <a:gd name="T6" fmla="*/ 0 w 47"/>
                  <a:gd name="T7" fmla="*/ 0 h 46"/>
                  <a:gd name="T8" fmla="*/ 0 w 47"/>
                  <a:gd name="T9" fmla="*/ 0 h 46"/>
                  <a:gd name="T10" fmla="*/ 0 w 47"/>
                  <a:gd name="T11" fmla="*/ 0 h 46"/>
                  <a:gd name="T12" fmla="*/ 0 w 47"/>
                  <a:gd name="T13" fmla="*/ 0 h 46"/>
                  <a:gd name="T14" fmla="*/ 0 w 47"/>
                  <a:gd name="T15" fmla="*/ 0 h 46"/>
                  <a:gd name="T16" fmla="*/ 0 w 47"/>
                  <a:gd name="T17" fmla="*/ 0 h 46"/>
                  <a:gd name="T18" fmla="*/ 0 w 47"/>
                  <a:gd name="T19" fmla="*/ 0 h 46"/>
                  <a:gd name="T20" fmla="*/ 0 w 47"/>
                  <a:gd name="T21" fmla="*/ 0 h 46"/>
                  <a:gd name="T22" fmla="*/ 0 w 47"/>
                  <a:gd name="T23" fmla="*/ 0 h 46"/>
                  <a:gd name="T24" fmla="*/ 0 w 47"/>
                  <a:gd name="T25" fmla="*/ 0 h 46"/>
                  <a:gd name="T26" fmla="*/ 0 w 47"/>
                  <a:gd name="T27" fmla="*/ 0 h 46"/>
                  <a:gd name="T28" fmla="*/ 0 w 47"/>
                  <a:gd name="T29" fmla="*/ 0 h 46"/>
                  <a:gd name="T30" fmla="*/ 0 w 47"/>
                  <a:gd name="T31" fmla="*/ 0 h 46"/>
                  <a:gd name="T32" fmla="*/ 0 w 47"/>
                  <a:gd name="T33" fmla="*/ 0 h 46"/>
                  <a:gd name="T34" fmla="*/ 0 w 47"/>
                  <a:gd name="T35" fmla="*/ 0 h 46"/>
                  <a:gd name="T36" fmla="*/ 0 w 47"/>
                  <a:gd name="T37" fmla="*/ 0 h 46"/>
                  <a:gd name="T38" fmla="*/ 0 w 47"/>
                  <a:gd name="T39" fmla="*/ 0 h 46"/>
                  <a:gd name="T40" fmla="*/ 0 w 47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3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39" y="8"/>
                    </a:lnTo>
                    <a:lnTo>
                      <a:pt x="44" y="15"/>
                    </a:lnTo>
                    <a:lnTo>
                      <a:pt x="47" y="23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15" y="44"/>
                    </a:lnTo>
                    <a:lnTo>
                      <a:pt x="8" y="39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8" y="8"/>
                    </a:lnTo>
                    <a:lnTo>
                      <a:pt x="15" y="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2" name="Freeform 127"/>
              <p:cNvSpPr>
                <a:spLocks/>
              </p:cNvSpPr>
              <p:nvPr/>
            </p:nvSpPr>
            <p:spPr bwMode="auto">
              <a:xfrm>
                <a:off x="3224" y="2191"/>
                <a:ext cx="6" cy="6"/>
              </a:xfrm>
              <a:custGeom>
                <a:avLst/>
                <a:gdLst>
                  <a:gd name="T0" fmla="*/ 0 w 46"/>
                  <a:gd name="T1" fmla="*/ 0 h 46"/>
                  <a:gd name="T2" fmla="*/ 0 w 46"/>
                  <a:gd name="T3" fmla="*/ 0 h 46"/>
                  <a:gd name="T4" fmla="*/ 0 w 46"/>
                  <a:gd name="T5" fmla="*/ 0 h 46"/>
                  <a:gd name="T6" fmla="*/ 0 w 46"/>
                  <a:gd name="T7" fmla="*/ 0 h 46"/>
                  <a:gd name="T8" fmla="*/ 0 w 46"/>
                  <a:gd name="T9" fmla="*/ 0 h 46"/>
                  <a:gd name="T10" fmla="*/ 0 w 46"/>
                  <a:gd name="T11" fmla="*/ 0 h 46"/>
                  <a:gd name="T12" fmla="*/ 0 w 46"/>
                  <a:gd name="T13" fmla="*/ 0 h 46"/>
                  <a:gd name="T14" fmla="*/ 0 w 46"/>
                  <a:gd name="T15" fmla="*/ 0 h 46"/>
                  <a:gd name="T16" fmla="*/ 0 w 46"/>
                  <a:gd name="T17" fmla="*/ 0 h 46"/>
                  <a:gd name="T18" fmla="*/ 0 w 46"/>
                  <a:gd name="T19" fmla="*/ 0 h 46"/>
                  <a:gd name="T20" fmla="*/ 0 w 46"/>
                  <a:gd name="T21" fmla="*/ 0 h 46"/>
                  <a:gd name="T22" fmla="*/ 0 w 46"/>
                  <a:gd name="T23" fmla="*/ 0 h 46"/>
                  <a:gd name="T24" fmla="*/ 0 w 46"/>
                  <a:gd name="T25" fmla="*/ 0 h 46"/>
                  <a:gd name="T26" fmla="*/ 0 w 46"/>
                  <a:gd name="T27" fmla="*/ 0 h 46"/>
                  <a:gd name="T28" fmla="*/ 0 w 46"/>
                  <a:gd name="T29" fmla="*/ 0 h 46"/>
                  <a:gd name="T30" fmla="*/ 0 w 46"/>
                  <a:gd name="T31" fmla="*/ 0 h 46"/>
                  <a:gd name="T32" fmla="*/ 0 w 46"/>
                  <a:gd name="T33" fmla="*/ 0 h 46"/>
                  <a:gd name="T34" fmla="*/ 0 w 46"/>
                  <a:gd name="T35" fmla="*/ 0 h 46"/>
                  <a:gd name="T36" fmla="*/ 0 w 46"/>
                  <a:gd name="T37" fmla="*/ 0 h 46"/>
                  <a:gd name="T38" fmla="*/ 0 w 46"/>
                  <a:gd name="T39" fmla="*/ 0 h 46"/>
                  <a:gd name="T40" fmla="*/ 0 w 46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23" y="0"/>
                    </a:lnTo>
                    <a:lnTo>
                      <a:pt x="32" y="1"/>
                    </a:lnTo>
                    <a:lnTo>
                      <a:pt x="39" y="6"/>
                    </a:lnTo>
                    <a:lnTo>
                      <a:pt x="44" y="13"/>
                    </a:lnTo>
                    <a:lnTo>
                      <a:pt x="46" y="23"/>
                    </a:lnTo>
                    <a:lnTo>
                      <a:pt x="44" y="31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15" y="44"/>
                    </a:lnTo>
                    <a:lnTo>
                      <a:pt x="7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2" y="13"/>
                    </a:lnTo>
                    <a:lnTo>
                      <a:pt x="7" y="6"/>
                    </a:lnTo>
                    <a:lnTo>
                      <a:pt x="15" y="1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3" name="Freeform 128"/>
              <p:cNvSpPr>
                <a:spLocks/>
              </p:cNvSpPr>
              <p:nvPr/>
            </p:nvSpPr>
            <p:spPr bwMode="auto">
              <a:xfrm>
                <a:off x="3189" y="2191"/>
                <a:ext cx="6" cy="6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0 h 46"/>
                  <a:gd name="T4" fmla="*/ 0 w 45"/>
                  <a:gd name="T5" fmla="*/ 0 h 46"/>
                  <a:gd name="T6" fmla="*/ 0 w 45"/>
                  <a:gd name="T7" fmla="*/ 0 h 46"/>
                  <a:gd name="T8" fmla="*/ 0 w 45"/>
                  <a:gd name="T9" fmla="*/ 0 h 46"/>
                  <a:gd name="T10" fmla="*/ 0 w 45"/>
                  <a:gd name="T11" fmla="*/ 0 h 46"/>
                  <a:gd name="T12" fmla="*/ 0 w 45"/>
                  <a:gd name="T13" fmla="*/ 0 h 46"/>
                  <a:gd name="T14" fmla="*/ 0 w 45"/>
                  <a:gd name="T15" fmla="*/ 0 h 46"/>
                  <a:gd name="T16" fmla="*/ 0 w 45"/>
                  <a:gd name="T17" fmla="*/ 0 h 46"/>
                  <a:gd name="T18" fmla="*/ 0 w 45"/>
                  <a:gd name="T19" fmla="*/ 0 h 46"/>
                  <a:gd name="T20" fmla="*/ 0 w 45"/>
                  <a:gd name="T21" fmla="*/ 0 h 46"/>
                  <a:gd name="T22" fmla="*/ 0 w 45"/>
                  <a:gd name="T23" fmla="*/ 0 h 46"/>
                  <a:gd name="T24" fmla="*/ 0 w 45"/>
                  <a:gd name="T25" fmla="*/ 0 h 46"/>
                  <a:gd name="T26" fmla="*/ 0 w 45"/>
                  <a:gd name="T27" fmla="*/ 0 h 46"/>
                  <a:gd name="T28" fmla="*/ 0 w 45"/>
                  <a:gd name="T29" fmla="*/ 0 h 46"/>
                  <a:gd name="T30" fmla="*/ 0 w 45"/>
                  <a:gd name="T31" fmla="*/ 0 h 46"/>
                  <a:gd name="T32" fmla="*/ 0 w 45"/>
                  <a:gd name="T33" fmla="*/ 0 h 46"/>
                  <a:gd name="T34" fmla="*/ 0 w 45"/>
                  <a:gd name="T35" fmla="*/ 0 h 46"/>
                  <a:gd name="T36" fmla="*/ 0 w 45"/>
                  <a:gd name="T37" fmla="*/ 0 h 46"/>
                  <a:gd name="T38" fmla="*/ 0 w 45"/>
                  <a:gd name="T39" fmla="*/ 0 h 46"/>
                  <a:gd name="T40" fmla="*/ 0 w 45"/>
                  <a:gd name="T41" fmla="*/ 0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6">
                    <a:moveTo>
                      <a:pt x="23" y="0"/>
                    </a:moveTo>
                    <a:lnTo>
                      <a:pt x="23" y="0"/>
                    </a:lnTo>
                    <a:lnTo>
                      <a:pt x="31" y="1"/>
                    </a:lnTo>
                    <a:lnTo>
                      <a:pt x="39" y="6"/>
                    </a:lnTo>
                    <a:lnTo>
                      <a:pt x="44" y="13"/>
                    </a:lnTo>
                    <a:lnTo>
                      <a:pt x="45" y="23"/>
                    </a:lnTo>
                    <a:lnTo>
                      <a:pt x="44" y="31"/>
                    </a:lnTo>
                    <a:lnTo>
                      <a:pt x="39" y="38"/>
                    </a:lnTo>
                    <a:lnTo>
                      <a:pt x="31" y="43"/>
                    </a:lnTo>
                    <a:lnTo>
                      <a:pt x="23" y="46"/>
                    </a:lnTo>
                    <a:lnTo>
                      <a:pt x="13" y="43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421" name="Oval 129"/>
            <p:cNvSpPr>
              <a:spLocks noChangeArrowheads="1"/>
            </p:cNvSpPr>
            <p:nvPr/>
          </p:nvSpPr>
          <p:spPr bwMode="auto">
            <a:xfrm>
              <a:off x="1920" y="1584"/>
              <a:ext cx="1920" cy="1152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7415" name="Rectangle 135"/>
          <p:cNvSpPr>
            <a:spLocks noChangeArrowheads="1"/>
          </p:cNvSpPr>
          <p:nvPr/>
        </p:nvSpPr>
        <p:spPr bwMode="auto">
          <a:xfrm>
            <a:off x="983274" y="4757095"/>
            <a:ext cx="1069752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/>
          <a:p>
            <a:pPr defTabSz="862013"/>
            <a:r>
              <a:rPr lang="fr-FR" altLang="fr-FR" sz="2000" dirty="0"/>
              <a:t>Audi A3</a:t>
            </a:r>
          </a:p>
        </p:txBody>
      </p:sp>
      <p:sp>
        <p:nvSpPr>
          <p:cNvPr id="17416" name="Rectangle 136"/>
          <p:cNvSpPr>
            <a:spLocks noChangeArrowheads="1"/>
          </p:cNvSpPr>
          <p:nvPr/>
        </p:nvSpPr>
        <p:spPr bwMode="auto">
          <a:xfrm>
            <a:off x="3906716" y="6557295"/>
            <a:ext cx="1353227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/>
          <a:p>
            <a:pPr defTabSz="862013"/>
            <a:r>
              <a:rPr lang="fr-FR" altLang="fr-FR" sz="2000"/>
              <a:t>Seat Leon</a:t>
            </a:r>
          </a:p>
        </p:txBody>
      </p:sp>
      <p:sp>
        <p:nvSpPr>
          <p:cNvPr id="17418" name="Rectangle 139"/>
          <p:cNvSpPr>
            <a:spLocks noChangeArrowheads="1"/>
          </p:cNvSpPr>
          <p:nvPr/>
        </p:nvSpPr>
        <p:spPr bwMode="auto">
          <a:xfrm>
            <a:off x="7000331" y="4052677"/>
            <a:ext cx="1922293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/>
          <a:p>
            <a:pPr defTabSz="862013"/>
            <a:r>
              <a:rPr lang="fr-FR" altLang="fr-FR" sz="2000" dirty="0"/>
              <a:t> Skoda Octavia</a:t>
            </a:r>
          </a:p>
        </p:txBody>
      </p:sp>
      <p:sp>
        <p:nvSpPr>
          <p:cNvPr id="1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529" y="116632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volume : 3 </a:t>
            </a:r>
            <a:r>
              <a:rPr lang="fr-FR" sz="2800" b="1" dirty="0">
                <a:solidFill>
                  <a:srgbClr val="48A94C"/>
                </a:solidFill>
                <a:sym typeface="Gill Sans" charset="0"/>
              </a:rPr>
              <a:t>La production de </a:t>
            </a:r>
            <a:r>
              <a:rPr lang="fr-FR" sz="2800" b="1" dirty="0" smtClean="0">
                <a:solidFill>
                  <a:srgbClr val="48A94C"/>
                </a:solidFill>
                <a:sym typeface="Gill Sans" charset="0"/>
              </a:rPr>
              <a:t>masse (standardisation des composants)</a:t>
            </a:r>
            <a:endParaRPr lang="fr-FR" sz="2800" b="1" dirty="0">
              <a:solidFill>
                <a:srgbClr val="48A94C"/>
              </a:solidFill>
              <a:sym typeface="Gill Sans" charset="0"/>
            </a:endParaRPr>
          </a:p>
        </p:txBody>
      </p:sp>
      <p:pic>
        <p:nvPicPr>
          <p:cNvPr id="1026" name="Picture 2" descr="http://www.google.fr/url?source=imglanding&amp;ct=img&amp;q=http://s.tf1.fr/mmdia/i/51/5/volkswagen-golf-7-2012-10760515xcmiw.jpg?v=4&amp;sa=X&amp;ei=99BNVYnTNIeiyAOq-YDYCg&amp;ved=0CAkQ8wc&amp;usg=AFQjCNGjTwZ_lyYM-ZMGAsaK6Nnb322T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70" y="908720"/>
            <a:ext cx="2428876" cy="17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ésultat de recherche d'images pour &quot;skoda octav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Résultat de recherche d'images pour &quot;skoda octavi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Résultat de recherche d'images pour &quot;skoda octavia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32" y="2636912"/>
            <a:ext cx="2441783" cy="128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1" descr="Résultat de recherche d'images pour &quot;seat leon 2015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52" y="4934669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132"/>
          <p:cNvSpPr>
            <a:spLocks noChangeArrowheads="1"/>
          </p:cNvSpPr>
          <p:nvPr/>
        </p:nvSpPr>
        <p:spPr bwMode="auto">
          <a:xfrm>
            <a:off x="3636609" y="2348880"/>
            <a:ext cx="2095674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/>
          <a:p>
            <a:pPr defTabSz="862013"/>
            <a:r>
              <a:rPr lang="fr-FR" altLang="fr-FR" sz="2000" dirty="0"/>
              <a:t>Volkswagen Golf</a:t>
            </a:r>
          </a:p>
        </p:txBody>
      </p:sp>
    </p:spTree>
    <p:extLst>
      <p:ext uri="{BB962C8B-B14F-4D97-AF65-F5344CB8AC3E}">
        <p14:creationId xmlns:p14="http://schemas.microsoft.com/office/powerpoint/2010/main" val="3264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0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0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roppedImage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536" y="4293096"/>
            <a:ext cx="4491633" cy="164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76672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volume : 4</a:t>
            </a:r>
            <a:r>
              <a:rPr lang="fr-FR" sz="2800" b="1" dirty="0">
                <a:solidFill>
                  <a:srgbClr val="48A94C"/>
                </a:solidFill>
                <a:sym typeface="Gill Sans" charset="0"/>
              </a:rPr>
              <a:t> La production continue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7"/>
            <a:ext cx="5186536" cy="259228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Fabrication de type « process », processus continu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Investissements très lourds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Faible flexibilité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Cycles de fabrication très courts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ym typeface="Gill Sans Light" charset="0"/>
              </a:rPr>
              <a:t>Assurer la continuité (maintenance</a:t>
            </a:r>
            <a:r>
              <a:rPr lang="fr-FR" dirty="0" smtClean="0">
                <a:sym typeface="Gill Sans Light" charset="0"/>
              </a:rPr>
              <a:t>)</a:t>
            </a:r>
            <a:endParaRPr lang="fr-FR" dirty="0"/>
          </a:p>
        </p:txBody>
      </p:sp>
      <p:pic>
        <p:nvPicPr>
          <p:cNvPr id="13317" name="Picture 5" descr="imag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4350" y="1700808"/>
            <a:ext cx="2473747" cy="20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8" name="Picture 6" descr="droppedImage.tif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4351" y="4293096"/>
            <a:ext cx="2527102" cy="164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15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7671225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1560" y="1109012"/>
            <a:ext cx="8033055" cy="5128300"/>
            <a:chOff x="236637" y="730002"/>
            <a:chExt cx="8871644" cy="5663655"/>
          </a:xfrm>
        </p:grpSpPr>
        <p:pic>
          <p:nvPicPr>
            <p:cNvPr id="41985" name="Picture 1" descr="droppedIm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668" y="4886772"/>
              <a:ext cx="1722314" cy="150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1986" name="AutoShape 2"/>
            <p:cNvSpPr>
              <a:spLocks/>
            </p:cNvSpPr>
            <p:nvPr/>
          </p:nvSpPr>
          <p:spPr bwMode="auto">
            <a:xfrm>
              <a:off x="6863582" y="2320603"/>
              <a:ext cx="810369" cy="3125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6879" defTabSz="802527">
                <a:lnSpc>
                  <a:spcPct val="90000"/>
                </a:lnSpc>
                <a:buClr>
                  <a:srgbClr val="000000"/>
                </a:buClr>
              </a:pPr>
              <a:r>
                <a:rPr lang="fr-FR" sz="1800" dirty="0">
                  <a:latin typeface="+mj-lt"/>
                </a:rPr>
                <a:t>Satellite</a:t>
              </a:r>
              <a:endParaRPr lang="fr-FR" dirty="0">
                <a:latin typeface="+mj-lt"/>
              </a:endParaRPr>
            </a:p>
          </p:txBody>
        </p:sp>
        <p:sp>
          <p:nvSpPr>
            <p:cNvPr id="41987" name="AutoShape 3"/>
            <p:cNvSpPr>
              <a:spLocks/>
            </p:cNvSpPr>
            <p:nvPr/>
          </p:nvSpPr>
          <p:spPr bwMode="auto">
            <a:xfrm>
              <a:off x="353839" y="4548560"/>
              <a:ext cx="1946672" cy="7858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6879" defTabSz="802527">
                <a:lnSpc>
                  <a:spcPct val="90000"/>
                </a:lnSpc>
                <a:buClr>
                  <a:srgbClr val="000000"/>
                </a:buClr>
              </a:pPr>
              <a:r>
                <a:rPr lang="fr-FR" sz="1800" dirty="0">
                  <a:latin typeface="+mj-lt"/>
                </a:rPr>
                <a:t>Chaussure </a:t>
              </a:r>
            </a:p>
            <a:p>
              <a:pPr marL="46879" defTabSz="802527">
                <a:lnSpc>
                  <a:spcPct val="90000"/>
                </a:lnSpc>
                <a:buClr>
                  <a:srgbClr val="000000"/>
                </a:buClr>
              </a:pPr>
              <a:r>
                <a:rPr lang="fr-FR" sz="1800" dirty="0">
                  <a:latin typeface="+mj-lt"/>
                </a:rPr>
                <a:t>haut de </a:t>
              </a:r>
            </a:p>
            <a:p>
              <a:pPr marL="46879" defTabSz="802527">
                <a:lnSpc>
                  <a:spcPct val="90000"/>
                </a:lnSpc>
                <a:buClr>
                  <a:srgbClr val="000000"/>
                </a:buClr>
              </a:pPr>
              <a:r>
                <a:rPr lang="fr-FR" sz="1800" dirty="0">
                  <a:latin typeface="+mj-lt"/>
                </a:rPr>
                <a:t>gamme</a:t>
              </a:r>
              <a:endParaRPr lang="fr-FR" dirty="0">
                <a:latin typeface="+mj-lt"/>
              </a:endParaRPr>
            </a:p>
          </p:txBody>
        </p:sp>
        <p:sp>
          <p:nvSpPr>
            <p:cNvPr id="41988" name="AutoShape 4"/>
            <p:cNvSpPr>
              <a:spLocks/>
            </p:cNvSpPr>
            <p:nvPr/>
          </p:nvSpPr>
          <p:spPr bwMode="auto">
            <a:xfrm>
              <a:off x="236637" y="2335113"/>
              <a:ext cx="593824" cy="3125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6879" defTabSz="802527">
                <a:lnSpc>
                  <a:spcPct val="90000"/>
                </a:lnSpc>
                <a:buClr>
                  <a:srgbClr val="000000"/>
                </a:buClr>
              </a:pPr>
              <a:r>
                <a:rPr lang="fr-FR" sz="1800" dirty="0">
                  <a:latin typeface="+mj-lt"/>
                </a:rPr>
                <a:t>Acier</a:t>
              </a:r>
              <a:endParaRPr lang="fr-FR" dirty="0">
                <a:latin typeface="+mj-lt"/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241102" y="730002"/>
              <a:ext cx="8661797" cy="1447726"/>
              <a:chOff x="0" y="0"/>
              <a:chExt cx="12319038" cy="2059243"/>
            </a:xfrm>
          </p:grpSpPr>
          <p:sp>
            <p:nvSpPr>
              <p:cNvPr id="41990" name="AutoShape 6"/>
              <p:cNvSpPr>
                <a:spLocks/>
              </p:cNvSpPr>
              <p:nvPr/>
            </p:nvSpPr>
            <p:spPr bwMode="auto">
              <a:xfrm>
                <a:off x="0" y="0"/>
                <a:ext cx="2157456" cy="6638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46879" defTabSz="802527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fr-FR" sz="1800" dirty="0">
                    <a:latin typeface="+mj-lt"/>
                  </a:rPr>
                  <a:t>Auto</a:t>
                </a:r>
                <a:endParaRPr lang="fr-FR" dirty="0">
                  <a:latin typeface="+mj-lt"/>
                </a:endParaRPr>
              </a:p>
            </p:txBody>
          </p:sp>
          <p:pic>
            <p:nvPicPr>
              <p:cNvPr id="41991" name="Picture 7" descr="m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44" y="413827"/>
                <a:ext cx="12253094" cy="1645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992" name="AutoShape 8"/>
            <p:cNvSpPr>
              <a:spLocks/>
            </p:cNvSpPr>
            <p:nvPr/>
          </p:nvSpPr>
          <p:spPr bwMode="auto">
            <a:xfrm>
              <a:off x="2676674" y="2317254"/>
              <a:ext cx="640705" cy="3125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6879" defTabSz="802527">
                <a:lnSpc>
                  <a:spcPct val="90000"/>
                </a:lnSpc>
                <a:buClr>
                  <a:srgbClr val="000000"/>
                </a:buClr>
              </a:pPr>
              <a:r>
                <a:rPr lang="fr-FR" sz="1800" dirty="0">
                  <a:latin typeface="+mj-lt"/>
                </a:rPr>
                <a:t>Avion</a:t>
              </a:r>
              <a:endParaRPr lang="fr-FR" dirty="0">
                <a:latin typeface="+mj-lt"/>
              </a:endParaRPr>
            </a:p>
          </p:txBody>
        </p:sp>
        <p:grpSp>
          <p:nvGrpSpPr>
            <p:cNvPr id="41993" name="Group 9"/>
            <p:cNvGrpSpPr>
              <a:grpSpLocks/>
            </p:cNvGrpSpPr>
            <p:nvPr/>
          </p:nvGrpSpPr>
          <p:grpSpPr bwMode="auto">
            <a:xfrm>
              <a:off x="6393656" y="4496098"/>
              <a:ext cx="2714625" cy="1821656"/>
              <a:chOff x="0" y="0"/>
              <a:chExt cx="3860801" cy="2591969"/>
            </a:xfrm>
          </p:grpSpPr>
          <p:sp>
            <p:nvSpPr>
              <p:cNvPr id="41994" name="AutoShape 10"/>
              <p:cNvSpPr>
                <a:spLocks/>
              </p:cNvSpPr>
              <p:nvPr/>
            </p:nvSpPr>
            <p:spPr bwMode="auto">
              <a:xfrm>
                <a:off x="573161" y="0"/>
                <a:ext cx="1600644" cy="4445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46879" defTabSz="802527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fr-FR" sz="1800" dirty="0">
                    <a:latin typeface="+mj-lt"/>
                  </a:rPr>
                  <a:t>Ordinateur</a:t>
                </a:r>
                <a:endParaRPr lang="fr-FR" dirty="0">
                  <a:latin typeface="+mj-lt"/>
                </a:endParaRPr>
              </a:p>
            </p:txBody>
          </p:sp>
          <p:pic>
            <p:nvPicPr>
              <p:cNvPr id="41995" name="Picture 11" descr="imag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7568"/>
                <a:ext cx="3860801" cy="2184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996" name="Picture 12" descr="imag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181" y="2661047"/>
              <a:ext cx="3500438" cy="17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997" name="Picture 13" descr="im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070" y="2652117"/>
              <a:ext cx="2009180" cy="17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998" name="Picture 14" descr="imag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29" y="2652117"/>
              <a:ext cx="1741289" cy="174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41999" name="Group 15"/>
            <p:cNvGrpSpPr>
              <a:grpSpLocks/>
            </p:cNvGrpSpPr>
            <p:nvPr/>
          </p:nvGrpSpPr>
          <p:grpSpPr bwMode="auto">
            <a:xfrm>
              <a:off x="3192363" y="4493865"/>
              <a:ext cx="2590726" cy="1746870"/>
              <a:chOff x="0" y="0"/>
              <a:chExt cx="3684588" cy="2484989"/>
            </a:xfrm>
          </p:grpSpPr>
          <p:sp>
            <p:nvSpPr>
              <p:cNvPr id="42000" name="AutoShape 16"/>
              <p:cNvSpPr>
                <a:spLocks/>
              </p:cNvSpPr>
              <p:nvPr/>
            </p:nvSpPr>
            <p:spPr bwMode="auto">
              <a:xfrm>
                <a:off x="44429" y="0"/>
                <a:ext cx="1200842" cy="4445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46879" defTabSz="802527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fr-FR" sz="1800" dirty="0">
                    <a:latin typeface="+mj-lt"/>
                  </a:rPr>
                  <a:t>Eau</a:t>
                </a:r>
                <a:endParaRPr lang="fr-FR" dirty="0">
                  <a:latin typeface="+mj-lt"/>
                </a:endParaRPr>
              </a:p>
            </p:txBody>
          </p:sp>
          <p:pic>
            <p:nvPicPr>
              <p:cNvPr id="42001" name="Picture 17" descr="droppedImage.tif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90120"/>
                <a:ext cx="3684588" cy="1994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00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18864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Exercice typologies</a:t>
            </a: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16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30632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369109"/>
              </p:ext>
            </p:extLst>
          </p:nvPr>
        </p:nvGraphicFramePr>
        <p:xfrm>
          <a:off x="137984" y="116629"/>
          <a:ext cx="8856981" cy="6215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504059">
                <a:tc grid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TYPOLOGIES</a:t>
                      </a:r>
                      <a:endParaRPr kumimoji="0" lang="fr-FR" sz="14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6000" marR="36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Auto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Acier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Eau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Avion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Ordinateur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Chaussure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Satellite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</a:tr>
              <a:tr h="317319">
                <a:tc row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Produits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Finis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Intermédiaires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Structure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Complexe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Simple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Standardisation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Options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Sur mesure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Volume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(taille des séries)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Grande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Moyenne/Petite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Unité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Mode de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réponse au marché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Stocks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Cde. Délai courts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Cde, Délai long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4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Ressources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Process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Ligne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Lots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Projet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" y="1258387"/>
            <a:ext cx="8986470" cy="3805998"/>
            <a:chOff x="86677" y="1258387"/>
            <a:chExt cx="8990035" cy="38059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6677" y="125838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6677" y="2204864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677" y="3146520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6677" y="410615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6677" y="5064385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17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6195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181530"/>
              </p:ext>
            </p:extLst>
          </p:nvPr>
        </p:nvGraphicFramePr>
        <p:xfrm>
          <a:off x="137984" y="116629"/>
          <a:ext cx="8856981" cy="62320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504059">
                <a:tc grid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TYPOLOGIES</a:t>
                      </a:r>
                      <a:endParaRPr kumimoji="0" lang="fr-FR" sz="14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6000" marR="36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 Light" charset="0"/>
                        </a:rPr>
                        <a:t>Mine (OCP)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Chimie (OCP)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</a:tr>
              <a:tr h="317319">
                <a:tc row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Produits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Finis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Intermédiaires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Structure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Complexe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Simple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Standardisation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Options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Sur mesure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Volume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(taille des séries)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Grande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Moyenne/Petite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Unité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Mode de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réponse au marché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Stocks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Cde. Délai courts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Cde, Délai long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4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Ressources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Process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Ligne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Lots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Projet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" y="1258387"/>
            <a:ext cx="8986470" cy="3805998"/>
            <a:chOff x="86677" y="1258387"/>
            <a:chExt cx="8990035" cy="38059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6677" y="125838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6677" y="2204864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677" y="3146520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6677" y="410615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6677" y="5064385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18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6667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mode de réponse au marché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579314" y="2290168"/>
            <a:ext cx="1116" cy="2678906"/>
          </a:xfrm>
          <a:prstGeom prst="line">
            <a:avLst/>
          </a:prstGeom>
          <a:noFill/>
          <a:ln w="254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016994" y="2290168"/>
            <a:ext cx="2232" cy="2678906"/>
          </a:xfrm>
          <a:prstGeom prst="line">
            <a:avLst/>
          </a:prstGeom>
          <a:noFill/>
          <a:ln w="254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458021" y="2290168"/>
            <a:ext cx="1117" cy="2678906"/>
          </a:xfrm>
          <a:prstGeom prst="line">
            <a:avLst/>
          </a:prstGeom>
          <a:noFill/>
          <a:ln w="254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882306" y="2290168"/>
            <a:ext cx="1117" cy="2678906"/>
          </a:xfrm>
          <a:prstGeom prst="line">
            <a:avLst/>
          </a:prstGeom>
          <a:noFill/>
          <a:ln w="25400" cap="flat" cmpd="sng">
            <a:solidFill>
              <a:srgbClr val="92929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79314" y="2271193"/>
            <a:ext cx="1400844" cy="1116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016993" y="2271193"/>
            <a:ext cx="1406426" cy="1116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458021" y="2271193"/>
            <a:ext cx="1442145" cy="1116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5230564" y="1874937"/>
            <a:ext cx="1973461" cy="3036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2100" dirty="0">
                <a:solidFill>
                  <a:srgbClr val="000000"/>
                </a:solidFill>
                <a:latin typeface="+mj-lt"/>
              </a:rPr>
              <a:t>Délais de livraison</a:t>
            </a:r>
            <a:endParaRPr lang="fr-FR" dirty="0">
              <a:latin typeface="+mj-lt"/>
            </a:endParaRPr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5233914" y="2765674"/>
            <a:ext cx="805904" cy="25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Quasi nul</a:t>
            </a:r>
          </a:p>
        </p:txBody>
      </p:sp>
      <p:sp>
        <p:nvSpPr>
          <p:cNvPr id="22542" name="AutoShape 14"/>
          <p:cNvSpPr>
            <a:spLocks/>
          </p:cNvSpPr>
          <p:nvPr/>
        </p:nvSpPr>
        <p:spPr bwMode="auto">
          <a:xfrm>
            <a:off x="5233913" y="3310385"/>
            <a:ext cx="1687711" cy="25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= cycle de montage </a:t>
            </a:r>
          </a:p>
        </p:txBody>
      </p:sp>
      <p:sp>
        <p:nvSpPr>
          <p:cNvPr id="22543" name="AutoShape 15"/>
          <p:cNvSpPr>
            <a:spLocks/>
          </p:cNvSpPr>
          <p:nvPr/>
        </p:nvSpPr>
        <p:spPr bwMode="auto">
          <a:xfrm>
            <a:off x="5232797" y="3869607"/>
            <a:ext cx="1688828" cy="48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= cycle </a:t>
            </a:r>
            <a:r>
              <a:rPr lang="fr-FR" sz="1600" dirty="0" smtClean="0">
                <a:latin typeface="+mj-lt"/>
              </a:rPr>
              <a:t>d'usinage </a:t>
            </a:r>
            <a:endParaRPr lang="fr-FR" sz="1600" dirty="0">
              <a:latin typeface="+mj-lt"/>
            </a:endParaRPr>
          </a:p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+ cycle de montage</a:t>
            </a:r>
          </a:p>
        </p:txBody>
      </p:sp>
      <p:sp>
        <p:nvSpPr>
          <p:cNvPr id="22544" name="AutoShape 16"/>
          <p:cNvSpPr>
            <a:spLocks/>
          </p:cNvSpPr>
          <p:nvPr/>
        </p:nvSpPr>
        <p:spPr bwMode="auto">
          <a:xfrm>
            <a:off x="5229449" y="4562773"/>
            <a:ext cx="1688827" cy="705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= cycle </a:t>
            </a:r>
            <a:r>
              <a:rPr lang="fr-FR" sz="1600" dirty="0" smtClean="0">
                <a:latin typeface="+mj-lt"/>
              </a:rPr>
              <a:t>d'appro</a:t>
            </a:r>
            <a:endParaRPr lang="fr-FR" sz="1600" dirty="0">
              <a:latin typeface="+mj-lt"/>
            </a:endParaRPr>
          </a:p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+ cycle </a:t>
            </a:r>
            <a:r>
              <a:rPr lang="fr-FR" sz="1600" dirty="0" smtClean="0">
                <a:latin typeface="+mj-lt"/>
              </a:rPr>
              <a:t>d'usinage</a:t>
            </a:r>
            <a:endParaRPr lang="fr-FR" sz="1600" dirty="0">
              <a:latin typeface="+mj-lt"/>
            </a:endParaRPr>
          </a:p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latin typeface="+mj-lt"/>
              </a:rPr>
              <a:t>+ cycle de montage</a:t>
            </a:r>
          </a:p>
        </p:txBody>
      </p:sp>
      <p:sp>
        <p:nvSpPr>
          <p:cNvPr id="22545" name="AutoShape 17"/>
          <p:cNvSpPr>
            <a:spLocks/>
          </p:cNvSpPr>
          <p:nvPr/>
        </p:nvSpPr>
        <p:spPr bwMode="auto">
          <a:xfrm>
            <a:off x="2152030" y="5327278"/>
            <a:ext cx="2275954" cy="25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700" dirty="0">
                <a:solidFill>
                  <a:srgbClr val="00364A"/>
                </a:solidFill>
                <a:latin typeface="+mj-lt"/>
              </a:rPr>
              <a:t>Fabrication par anticipation</a:t>
            </a:r>
            <a:endParaRPr lang="fr-FR" dirty="0">
              <a:latin typeface="+mj-lt"/>
            </a:endParaRPr>
          </a:p>
        </p:txBody>
      </p:sp>
      <p:sp>
        <p:nvSpPr>
          <p:cNvPr id="22546" name="AutoShape 18"/>
          <p:cNvSpPr>
            <a:spLocks/>
          </p:cNvSpPr>
          <p:nvPr/>
        </p:nvSpPr>
        <p:spPr bwMode="auto">
          <a:xfrm>
            <a:off x="2149798" y="5686698"/>
            <a:ext cx="2243584" cy="25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64372">
              <a:lnSpc>
                <a:spcPct val="90000"/>
              </a:lnSpc>
              <a:buClr>
                <a:srgbClr val="000000"/>
              </a:buClr>
            </a:pPr>
            <a:r>
              <a:rPr lang="fr-FR" sz="1700" dirty="0">
                <a:solidFill>
                  <a:srgbClr val="00364A"/>
                </a:solidFill>
                <a:latin typeface="+mj-lt"/>
              </a:rPr>
              <a:t>Fabrication sur commande</a:t>
            </a:r>
            <a:endParaRPr lang="fr-FR" dirty="0">
              <a:latin typeface="+mj-lt"/>
            </a:endParaRPr>
          </a:p>
        </p:txBody>
      </p:sp>
      <p:pic>
        <p:nvPicPr>
          <p:cNvPr id="22547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774" y="4089500"/>
            <a:ext cx="2739182" cy="3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4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432" y="3410844"/>
            <a:ext cx="1330523" cy="3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4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25" y="4715694"/>
            <a:ext cx="4415730" cy="30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50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584" y="5665490"/>
            <a:ext cx="985614" cy="3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51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513" y="5289327"/>
            <a:ext cx="985614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52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24" y="4087267"/>
            <a:ext cx="1367359" cy="3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53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25" y="3408611"/>
            <a:ext cx="2813968" cy="3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54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25" y="2721025"/>
            <a:ext cx="4262810" cy="3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56" name="AutoShape 28"/>
          <p:cNvSpPr>
            <a:spLocks/>
          </p:cNvSpPr>
          <p:nvPr/>
        </p:nvSpPr>
        <p:spPr bwMode="auto">
          <a:xfrm>
            <a:off x="963291" y="1700808"/>
            <a:ext cx="635124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15"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Cycle </a:t>
            </a:r>
          </a:p>
          <a:p>
            <a:pPr algn="ctr" defTabSz="642915">
              <a:buClr>
                <a:srgbClr val="000000"/>
              </a:buClr>
            </a:pP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d'appro</a:t>
            </a:r>
            <a:endParaRPr lang="fr-FR" dirty="0">
              <a:latin typeface="+mj-lt"/>
            </a:endParaRPr>
          </a:p>
        </p:txBody>
      </p:sp>
      <p:sp>
        <p:nvSpPr>
          <p:cNvPr id="22557" name="AutoShape 29"/>
          <p:cNvSpPr>
            <a:spLocks/>
          </p:cNvSpPr>
          <p:nvPr/>
        </p:nvSpPr>
        <p:spPr bwMode="auto">
          <a:xfrm>
            <a:off x="2349625" y="1700808"/>
            <a:ext cx="744512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15"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Cycle </a:t>
            </a:r>
          </a:p>
          <a:p>
            <a:pPr algn="ctr" defTabSz="642915">
              <a:buClr>
                <a:srgbClr val="000000"/>
              </a:buClr>
            </a:pP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d'usinage</a:t>
            </a:r>
            <a:endParaRPr lang="fr-FR" dirty="0">
              <a:latin typeface="+mj-lt"/>
            </a:endParaRPr>
          </a:p>
        </p:txBody>
      </p:sp>
      <p:sp>
        <p:nvSpPr>
          <p:cNvPr id="22558" name="AutoShape 30"/>
          <p:cNvSpPr>
            <a:spLocks/>
          </p:cNvSpPr>
          <p:nvPr/>
        </p:nvSpPr>
        <p:spPr bwMode="auto">
          <a:xfrm>
            <a:off x="3689078" y="1700808"/>
            <a:ext cx="974452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15"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Cycle </a:t>
            </a:r>
          </a:p>
          <a:p>
            <a:pPr algn="ctr" defTabSz="642915"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de montage</a:t>
            </a:r>
            <a:endParaRPr lang="fr-FR" dirty="0">
              <a:latin typeface="+mj-lt"/>
            </a:endParaRPr>
          </a:p>
        </p:txBody>
      </p:sp>
      <p:sp>
        <p:nvSpPr>
          <p:cNvPr id="22559" name="AutoShape 31"/>
          <p:cNvSpPr>
            <a:spLocks/>
          </p:cNvSpPr>
          <p:nvPr/>
        </p:nvSpPr>
        <p:spPr bwMode="auto">
          <a:xfrm>
            <a:off x="7183934" y="2611636"/>
            <a:ext cx="1544836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Fabrication</a:t>
            </a:r>
          </a:p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sur stock (MTS)</a:t>
            </a:r>
            <a:endParaRPr lang="fr-FR" dirty="0">
              <a:latin typeface="+mj-lt"/>
            </a:endParaRPr>
          </a:p>
        </p:txBody>
      </p:sp>
      <p:sp>
        <p:nvSpPr>
          <p:cNvPr id="22560" name="AutoShape 32"/>
          <p:cNvSpPr>
            <a:spLocks/>
          </p:cNvSpPr>
          <p:nvPr/>
        </p:nvSpPr>
        <p:spPr bwMode="auto">
          <a:xfrm>
            <a:off x="7179469" y="3411140"/>
            <a:ext cx="2518172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Assemblage</a:t>
            </a:r>
          </a:p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à la commande (ATO)</a:t>
            </a:r>
            <a:endParaRPr lang="fr-FR" dirty="0">
              <a:latin typeface="+mj-lt"/>
            </a:endParaRPr>
          </a:p>
        </p:txBody>
      </p:sp>
      <p:sp>
        <p:nvSpPr>
          <p:cNvPr id="22561" name="AutoShape 33"/>
          <p:cNvSpPr>
            <a:spLocks/>
          </p:cNvSpPr>
          <p:nvPr/>
        </p:nvSpPr>
        <p:spPr bwMode="auto">
          <a:xfrm>
            <a:off x="7180585" y="4089797"/>
            <a:ext cx="2134195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Fabrication</a:t>
            </a:r>
          </a:p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à la commande (MTO)</a:t>
            </a:r>
            <a:endParaRPr lang="fr-FR" dirty="0">
              <a:latin typeface="+mj-lt"/>
            </a:endParaRPr>
          </a:p>
        </p:txBody>
      </p:sp>
      <p:sp>
        <p:nvSpPr>
          <p:cNvPr id="22562" name="AutoShape 34"/>
          <p:cNvSpPr>
            <a:spLocks/>
          </p:cNvSpPr>
          <p:nvPr/>
        </p:nvSpPr>
        <p:spPr bwMode="auto">
          <a:xfrm>
            <a:off x="7181702" y="4647605"/>
            <a:ext cx="646286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Projet</a:t>
            </a:r>
          </a:p>
          <a:p>
            <a:pPr marL="27905" defTabSz="642915">
              <a:lnSpc>
                <a:spcPct val="90000"/>
              </a:lnSpc>
              <a:buClr>
                <a:srgbClr val="0048AA"/>
              </a:buClr>
            </a:pPr>
            <a:r>
              <a:rPr lang="fr-FR" sz="1500" dirty="0">
                <a:solidFill>
                  <a:srgbClr val="0048AA"/>
                </a:solidFill>
                <a:latin typeface="+mj-lt"/>
                <a:cs typeface="Gill Sans" charset="0"/>
                <a:sym typeface="Gill Sans" charset="0"/>
              </a:rPr>
              <a:t>(ETO)</a:t>
            </a:r>
            <a:endParaRPr lang="fr-FR" dirty="0">
              <a:latin typeface="+mj-lt"/>
            </a:endParaRPr>
          </a:p>
        </p:txBody>
      </p:sp>
      <p:sp>
        <p:nvSpPr>
          <p:cNvPr id="22563" name="AutoShape 35"/>
          <p:cNvSpPr>
            <a:spLocks/>
          </p:cNvSpPr>
          <p:nvPr/>
        </p:nvSpPr>
        <p:spPr bwMode="auto">
          <a:xfrm>
            <a:off x="4625578" y="2656285"/>
            <a:ext cx="517922" cy="446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10800" y="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36000" tIns="140400" rIns="36000" bIns="46800" anchor="ctr"/>
          <a:lstStyle/>
          <a:p>
            <a:pPr algn="ctr"/>
            <a:r>
              <a:rPr lang="fr-FR" sz="12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  <a:sym typeface="Gill Sans" charset="0"/>
              </a:rPr>
              <a:t>PF</a:t>
            </a:r>
            <a:endParaRPr lang="fr-FR" sz="12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sp>
        <p:nvSpPr>
          <p:cNvPr id="22564" name="AutoShape 36"/>
          <p:cNvSpPr>
            <a:spLocks/>
          </p:cNvSpPr>
          <p:nvPr/>
        </p:nvSpPr>
        <p:spPr bwMode="auto">
          <a:xfrm>
            <a:off x="3187898" y="3317082"/>
            <a:ext cx="517922" cy="446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10800" y="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36000" tIns="140400" rIns="36000" bIns="46800" anchor="ctr"/>
          <a:lstStyle/>
          <a:p>
            <a:pPr algn="ctr"/>
            <a:r>
              <a:rPr lang="fr-FR" sz="12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  <a:sym typeface="Gill Sans" charset="0"/>
              </a:rPr>
              <a:t>EC</a:t>
            </a:r>
            <a:endParaRPr lang="fr-FR" sz="12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sp>
        <p:nvSpPr>
          <p:cNvPr id="22565" name="AutoShape 37"/>
          <p:cNvSpPr>
            <a:spLocks/>
          </p:cNvSpPr>
          <p:nvPr/>
        </p:nvSpPr>
        <p:spPr bwMode="auto">
          <a:xfrm>
            <a:off x="1741289" y="4022527"/>
            <a:ext cx="517922" cy="446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10800" y="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36000" tIns="140400" rIns="36000" bIns="46800" anchor="ctr"/>
          <a:lstStyle/>
          <a:p>
            <a:pPr algn="ctr"/>
            <a:r>
              <a:rPr lang="fr-FR" sz="12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  <a:sym typeface="Gill Sans" charset="0"/>
              </a:rPr>
              <a:t>MP</a:t>
            </a:r>
            <a:endParaRPr lang="fr-FR" sz="12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sp>
        <p:nvSpPr>
          <p:cNvPr id="3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19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7578227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692696"/>
            <a:ext cx="7416824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Les grandes décisions industrielles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554489" y="2082986"/>
            <a:ext cx="2425700" cy="749300"/>
          </a:xfrm>
          <a:prstGeom prst="rect">
            <a:avLst/>
          </a:pr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Conception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des produits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554489" y="3389455"/>
            <a:ext cx="2425700" cy="749300"/>
          </a:xfrm>
          <a:prstGeom prst="rect">
            <a:avLst/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Conception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des processus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554489" y="4695924"/>
            <a:ext cx="2425700" cy="749300"/>
          </a:xfrm>
          <a:prstGeom prst="rect">
            <a:avLst/>
          </a:prstGeom>
          <a:gradFill rotWithShape="0">
            <a:gsLst>
              <a:gs pos="0">
                <a:srgbClr val="66B132"/>
              </a:gs>
              <a:gs pos="100000">
                <a:srgbClr val="006633"/>
              </a:gs>
            </a:gsLst>
            <a:lin ang="5400000" scaled="1"/>
          </a:gradFill>
          <a:ln w="1270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+mj-lt"/>
                <a:cs typeface="Arial Narrow"/>
              </a:rPr>
              <a:t>Capacité de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+mj-lt"/>
                <a:cs typeface="Arial Narrow"/>
              </a:rPr>
              <a:t>production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767339" y="2867124"/>
            <a:ext cx="0" cy="52070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 dirty="0">
              <a:latin typeface="+mj-lt"/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2767339" y="4238724"/>
            <a:ext cx="0" cy="44450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 dirty="0">
              <a:latin typeface="+mj-lt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27984" y="2077276"/>
            <a:ext cx="3199495" cy="7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dirty="0">
                <a:solidFill>
                  <a:srgbClr val="003399"/>
                </a:solidFill>
                <a:latin typeface="+mj-lt"/>
              </a:rPr>
              <a:t>Quels produits doivent être</a:t>
            </a:r>
          </a:p>
          <a:p>
            <a:pPr eaLnBrk="0" hangingPunct="0">
              <a:lnSpc>
                <a:spcPct val="90000"/>
              </a:lnSpc>
            </a:pPr>
            <a:r>
              <a:rPr lang="fr-FR" dirty="0">
                <a:solidFill>
                  <a:srgbClr val="003399"/>
                </a:solidFill>
                <a:latin typeface="+mj-lt"/>
              </a:rPr>
              <a:t>offerts par </a:t>
            </a:r>
            <a:r>
              <a:rPr lang="fr-FR" dirty="0" smtClean="0">
                <a:solidFill>
                  <a:srgbClr val="003399"/>
                </a:solidFill>
                <a:latin typeface="+mj-lt"/>
              </a:rPr>
              <a:t>l'entreprise </a:t>
            </a:r>
            <a:r>
              <a:rPr lang="fr-FR" dirty="0">
                <a:solidFill>
                  <a:srgbClr val="003399"/>
                </a:solidFill>
                <a:latin typeface="+mj-lt"/>
              </a:rPr>
              <a:t>?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427984" y="3401210"/>
            <a:ext cx="2483103" cy="7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dirty="0">
                <a:solidFill>
                  <a:srgbClr val="003399"/>
                </a:solidFill>
                <a:latin typeface="+mj-lt"/>
              </a:rPr>
              <a:t>Comment doivent-</a:t>
            </a:r>
            <a:r>
              <a:rPr lang="fr-FR" dirty="0" smtClean="0">
                <a:solidFill>
                  <a:srgbClr val="003399"/>
                </a:solidFill>
                <a:latin typeface="+mj-lt"/>
              </a:rPr>
              <a:t>ils</a:t>
            </a:r>
          </a:p>
          <a:p>
            <a:pPr eaLnBrk="0" hangingPunct="0">
              <a:lnSpc>
                <a:spcPct val="90000"/>
              </a:lnSpc>
            </a:pPr>
            <a:r>
              <a:rPr lang="fr-FR" dirty="0" smtClean="0">
                <a:solidFill>
                  <a:srgbClr val="003399"/>
                </a:solidFill>
                <a:latin typeface="+mj-lt"/>
              </a:rPr>
              <a:t>être fabriqués </a:t>
            </a:r>
            <a:r>
              <a:rPr lang="fr-FR" dirty="0">
                <a:solidFill>
                  <a:srgbClr val="003399"/>
                </a:solidFill>
                <a:latin typeface="+mj-lt"/>
              </a:rPr>
              <a:t>?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4504184" y="4725144"/>
            <a:ext cx="2034512" cy="7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dirty="0">
                <a:solidFill>
                  <a:srgbClr val="003399"/>
                </a:solidFill>
                <a:latin typeface="+mj-lt"/>
              </a:rPr>
              <a:t>Combien doit-on </a:t>
            </a:r>
            <a:endParaRPr lang="fr-FR" dirty="0" smtClean="0">
              <a:solidFill>
                <a:srgbClr val="003399"/>
              </a:solidFill>
              <a:latin typeface="+mj-lt"/>
            </a:endParaRPr>
          </a:p>
          <a:p>
            <a:pPr eaLnBrk="0" hangingPunct="0">
              <a:lnSpc>
                <a:spcPct val="90000"/>
              </a:lnSpc>
            </a:pPr>
            <a:r>
              <a:rPr lang="fr-FR" dirty="0" smtClean="0">
                <a:solidFill>
                  <a:srgbClr val="003399"/>
                </a:solidFill>
                <a:latin typeface="+mj-lt"/>
              </a:rPr>
              <a:t>en </a:t>
            </a:r>
            <a:r>
              <a:rPr lang="fr-FR" dirty="0">
                <a:solidFill>
                  <a:srgbClr val="003399"/>
                </a:solidFill>
                <a:latin typeface="+mj-lt"/>
              </a:rPr>
              <a:t>fabriquer ?</a:t>
            </a: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0118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2330648" y="4166816"/>
            <a:ext cx="4455914" cy="1625203"/>
            <a:chOff x="-1" y="0"/>
            <a:chExt cx="6337302" cy="2311402"/>
          </a:xfrm>
        </p:grpSpPr>
        <p:sp>
          <p:nvSpPr>
            <p:cNvPr id="23554" name="Line 2"/>
            <p:cNvSpPr>
              <a:spLocks noChangeShapeType="1"/>
            </p:cNvSpPr>
            <p:nvPr/>
          </p:nvSpPr>
          <p:spPr bwMode="auto">
            <a:xfrm flipH="1">
              <a:off x="-1" y="523556"/>
              <a:ext cx="2" cy="1787846"/>
            </a:xfrm>
            <a:prstGeom prst="line">
              <a:avLst/>
            </a:prstGeom>
            <a:noFill/>
            <a:ln w="25400" cap="flat" cmpd="sng">
              <a:solidFill>
                <a:srgbClr val="92929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+mj-lt"/>
                <a:cs typeface="Helvetica" charset="0"/>
                <a:sym typeface="Helvetica" charset="0"/>
              </a:endParaRPr>
            </a:p>
          </p:txBody>
        </p:sp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>
              <a:off x="3734446" y="1267482"/>
              <a:ext cx="1" cy="1043919"/>
            </a:xfrm>
            <a:prstGeom prst="line">
              <a:avLst/>
            </a:prstGeom>
            <a:noFill/>
            <a:ln w="25400" cap="flat" cmpd="sng">
              <a:solidFill>
                <a:srgbClr val="92929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+mj-lt"/>
                <a:cs typeface="Helvetica" charset="0"/>
                <a:sym typeface="Helvetica" charset="0"/>
              </a:endParaRPr>
            </a:p>
          </p:txBody>
        </p:sp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 flipH="1">
              <a:off x="6337299" y="0"/>
              <a:ext cx="1" cy="2311401"/>
            </a:xfrm>
            <a:prstGeom prst="line">
              <a:avLst/>
            </a:prstGeom>
            <a:noFill/>
            <a:ln w="25400" cap="flat" cmpd="sng">
              <a:solidFill>
                <a:srgbClr val="92929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457"/>
              <a:endParaRPr lang="fr-FR" sz="800" dirty="0">
                <a:solidFill>
                  <a:srgbClr val="000000"/>
                </a:solidFill>
                <a:latin typeface="+mj-lt"/>
                <a:cs typeface="Helvetica" charset="0"/>
                <a:sym typeface="Helvetica" charset="0"/>
              </a:endParaRPr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332656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Différenciation retardée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2205633" y="1905372"/>
            <a:ext cx="4703713" cy="1169789"/>
            <a:chOff x="-191144" y="-38100"/>
            <a:chExt cx="6689460" cy="1663701"/>
          </a:xfrm>
        </p:grpSpPr>
        <p:pic>
          <p:nvPicPr>
            <p:cNvPr id="2356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144" y="-32061"/>
              <a:ext cx="366824" cy="831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56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9218" y="613034"/>
              <a:ext cx="1658287" cy="366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562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484" y="-38101"/>
              <a:ext cx="366832" cy="117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356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78599" y="3891669"/>
            <a:ext cx="549176" cy="2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365252" y="5635600"/>
            <a:ext cx="253268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010671" y="5635600"/>
            <a:ext cx="1724546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23566" name="AutoShape 14"/>
          <p:cNvSpPr>
            <a:spLocks/>
          </p:cNvSpPr>
          <p:nvPr/>
        </p:nvSpPr>
        <p:spPr bwMode="auto">
          <a:xfrm>
            <a:off x="2435573" y="4971046"/>
            <a:ext cx="2400970" cy="5536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3DAF"/>
              </a:buClr>
            </a:pPr>
            <a:r>
              <a:rPr lang="fr-FR" sz="1600" dirty="0">
                <a:solidFill>
                  <a:srgbClr val="001E57"/>
                </a:solidFill>
                <a:latin typeface="+mj-lt"/>
              </a:rPr>
              <a:t>Fabrication pièces</a:t>
            </a:r>
          </a:p>
          <a:p>
            <a:pPr marL="46879" algn="ctr" defTabSz="964372">
              <a:lnSpc>
                <a:spcPct val="90000"/>
              </a:lnSpc>
              <a:buClr>
                <a:srgbClr val="003DAF"/>
              </a:buClr>
            </a:pPr>
            <a:r>
              <a:rPr lang="fr-FR" sz="1600" dirty="0">
                <a:solidFill>
                  <a:srgbClr val="001E57"/>
                </a:solidFill>
                <a:latin typeface="+mj-lt"/>
              </a:rPr>
              <a:t>Montage sous-ensembles</a:t>
            </a:r>
            <a:endParaRPr lang="fr-FR" sz="2000" dirty="0">
              <a:latin typeface="+mj-lt"/>
            </a:endParaRPr>
          </a:p>
        </p:txBody>
      </p:sp>
      <p:sp>
        <p:nvSpPr>
          <p:cNvPr id="23568" name="AutoShape 16"/>
          <p:cNvSpPr>
            <a:spLocks/>
          </p:cNvSpPr>
          <p:nvPr/>
        </p:nvSpPr>
        <p:spPr bwMode="auto">
          <a:xfrm>
            <a:off x="2989213" y="5755184"/>
            <a:ext cx="1309316" cy="25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>
                <a:srgbClr val="003DAF"/>
              </a:buClr>
              <a:buFont typeface="Arial" charset="0"/>
              <a:buNone/>
            </a:pPr>
            <a:r>
              <a:rPr lang="fr-FR" sz="1800" dirty="0">
                <a:solidFill>
                  <a:srgbClr val="003DAF"/>
                </a:solidFill>
                <a:latin typeface="+mj-lt"/>
              </a:rPr>
              <a:t>Grandes séries</a:t>
            </a:r>
            <a:endParaRPr lang="fr-FR" dirty="0">
              <a:latin typeface="+mj-lt"/>
            </a:endParaRPr>
          </a:p>
        </p:txBody>
      </p:sp>
      <p:sp>
        <p:nvSpPr>
          <p:cNvPr id="23569" name="AutoShape 17"/>
          <p:cNvSpPr>
            <a:spLocks/>
          </p:cNvSpPr>
          <p:nvPr/>
        </p:nvSpPr>
        <p:spPr bwMode="auto">
          <a:xfrm>
            <a:off x="5298654" y="4971046"/>
            <a:ext cx="1252389" cy="5536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3DAF"/>
              </a:buClr>
            </a:pPr>
            <a:r>
              <a:rPr lang="fr-FR" sz="1600" dirty="0">
                <a:solidFill>
                  <a:srgbClr val="001E57"/>
                </a:solidFill>
                <a:latin typeface="+mj-lt"/>
              </a:rPr>
              <a:t>Assemblage</a:t>
            </a:r>
          </a:p>
          <a:p>
            <a:pPr marL="46879" algn="ctr" defTabSz="964372">
              <a:lnSpc>
                <a:spcPct val="90000"/>
              </a:lnSpc>
              <a:buClr>
                <a:srgbClr val="003DAF"/>
              </a:buClr>
            </a:pPr>
            <a:r>
              <a:rPr lang="fr-FR" sz="1600" dirty="0">
                <a:solidFill>
                  <a:srgbClr val="001E57"/>
                </a:solidFill>
                <a:latin typeface="+mj-lt"/>
              </a:rPr>
              <a:t>final </a:t>
            </a:r>
            <a:endParaRPr lang="fr-FR" sz="2000" dirty="0">
              <a:latin typeface="+mj-lt"/>
            </a:endParaRPr>
          </a:p>
        </p:txBody>
      </p:sp>
      <p:sp>
        <p:nvSpPr>
          <p:cNvPr id="23571" name="AutoShape 19"/>
          <p:cNvSpPr>
            <a:spLocks/>
          </p:cNvSpPr>
          <p:nvPr/>
        </p:nvSpPr>
        <p:spPr bwMode="auto">
          <a:xfrm>
            <a:off x="5363394" y="5755184"/>
            <a:ext cx="1136303" cy="25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>
                <a:srgbClr val="003DAF"/>
              </a:buClr>
              <a:buFont typeface="Arial" charset="0"/>
              <a:buNone/>
            </a:pPr>
            <a:r>
              <a:rPr lang="fr-FR" sz="1800" dirty="0">
                <a:solidFill>
                  <a:srgbClr val="003DAF"/>
                </a:solidFill>
                <a:latin typeface="+mj-lt"/>
              </a:rPr>
              <a:t>Petites séries</a:t>
            </a:r>
            <a:endParaRPr lang="fr-FR" dirty="0">
              <a:latin typeface="+mj-lt"/>
            </a:endParaRPr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318370" y="2524869"/>
            <a:ext cx="4477122" cy="1812727"/>
            <a:chOff x="0" y="-1"/>
            <a:chExt cx="6367970" cy="2578102"/>
          </a:xfrm>
        </p:grpSpPr>
        <p:sp>
          <p:nvSpPr>
            <p:cNvPr id="23574" name="AutoShape 22"/>
            <p:cNvSpPr>
              <a:spLocks/>
            </p:cNvSpPr>
            <p:nvPr/>
          </p:nvSpPr>
          <p:spPr bwMode="auto">
            <a:xfrm rot="16200000" flipH="1">
              <a:off x="609600" y="-609600"/>
              <a:ext cx="2578101" cy="3797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9" y="21599"/>
                  </a:lnTo>
                  <a:lnTo>
                    <a:pt x="13739" y="21599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575" name="AutoShape 23"/>
            <p:cNvSpPr>
              <a:spLocks/>
            </p:cNvSpPr>
            <p:nvPr/>
          </p:nvSpPr>
          <p:spPr bwMode="auto">
            <a:xfrm rot="5400000">
              <a:off x="3827852" y="-325155"/>
              <a:ext cx="1841500" cy="32387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60" y="21600"/>
                  </a:lnTo>
                  <a:lnTo>
                    <a:pt x="13740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3576" name="AutoShape 24"/>
          <p:cNvSpPr>
            <a:spLocks/>
          </p:cNvSpPr>
          <p:nvPr/>
        </p:nvSpPr>
        <p:spPr bwMode="auto">
          <a:xfrm>
            <a:off x="1305148" y="1268760"/>
            <a:ext cx="2042716" cy="64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Nombreuses matières et composants</a:t>
            </a:r>
            <a:endParaRPr lang="fr-FR" dirty="0">
              <a:latin typeface="+mj-lt"/>
            </a:endParaRPr>
          </a:p>
        </p:txBody>
      </p:sp>
      <p:sp>
        <p:nvSpPr>
          <p:cNvPr id="23577" name="AutoShape 25"/>
          <p:cNvSpPr>
            <a:spLocks/>
          </p:cNvSpPr>
          <p:nvPr/>
        </p:nvSpPr>
        <p:spPr bwMode="auto">
          <a:xfrm>
            <a:off x="4188023" y="1268760"/>
            <a:ext cx="1544836" cy="64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Faible variété</a:t>
            </a:r>
          </a:p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Standardisation</a:t>
            </a:r>
            <a:endParaRPr lang="fr-FR" dirty="0">
              <a:latin typeface="+mj-lt"/>
            </a:endParaRPr>
          </a:p>
        </p:txBody>
      </p:sp>
      <p:sp>
        <p:nvSpPr>
          <p:cNvPr id="23578" name="AutoShape 26"/>
          <p:cNvSpPr>
            <a:spLocks/>
          </p:cNvSpPr>
          <p:nvPr/>
        </p:nvSpPr>
        <p:spPr bwMode="auto">
          <a:xfrm>
            <a:off x="6009680" y="1268760"/>
            <a:ext cx="1544836" cy="64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Variété</a:t>
            </a:r>
          </a:p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Importante</a:t>
            </a:r>
            <a:endParaRPr lang="fr-FR" dirty="0">
              <a:latin typeface="+mj-lt"/>
            </a:endParaRPr>
          </a:p>
        </p:txBody>
      </p:sp>
      <p:sp>
        <p:nvSpPr>
          <p:cNvPr id="23579" name="AutoShape 27"/>
          <p:cNvSpPr>
            <a:spLocks/>
          </p:cNvSpPr>
          <p:nvPr/>
        </p:nvSpPr>
        <p:spPr bwMode="auto">
          <a:xfrm>
            <a:off x="4054078" y="4286250"/>
            <a:ext cx="1777008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Anticipation et stockage possibles</a:t>
            </a:r>
            <a:endParaRPr lang="fr-FR" dirty="0">
              <a:latin typeface="+mj-lt"/>
            </a:endParaRPr>
          </a:p>
        </p:txBody>
      </p:sp>
      <p:sp>
        <p:nvSpPr>
          <p:cNvPr id="23580" name="AutoShape 28"/>
          <p:cNvSpPr>
            <a:spLocks/>
          </p:cNvSpPr>
          <p:nvPr/>
        </p:nvSpPr>
        <p:spPr bwMode="auto">
          <a:xfrm>
            <a:off x="107504" y="5465936"/>
            <a:ext cx="2116336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4647" algn="r" defTabSz="964372">
              <a:lnSpc>
                <a:spcPct val="90000"/>
              </a:lnSpc>
              <a:buClr>
                <a:srgbClr val="000000"/>
              </a:buClr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PRODUCTIVITE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581" name="AutoShape 29"/>
          <p:cNvSpPr>
            <a:spLocks/>
          </p:cNvSpPr>
          <p:nvPr/>
        </p:nvSpPr>
        <p:spPr bwMode="auto">
          <a:xfrm>
            <a:off x="6827440" y="5465936"/>
            <a:ext cx="1777008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4647" defTabSz="964372">
              <a:lnSpc>
                <a:spcPct val="90000"/>
              </a:lnSpc>
              <a:buClr>
                <a:srgbClr val="000000"/>
              </a:buClr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FLEXIBILITE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20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896872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115144" y="3356992"/>
            <a:ext cx="6985248" cy="1343918"/>
            <a:chOff x="0" y="0"/>
            <a:chExt cx="6258" cy="120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" y="61"/>
              <a:ext cx="18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" y="61"/>
              <a:ext cx="1904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3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5301207"/>
            <a:ext cx="9237663" cy="1453197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108520" y="18864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48A94C"/>
                </a:solidFill>
              </a:rPr>
              <a:t>The smart way!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228" y="6368839"/>
            <a:ext cx="750356" cy="365125"/>
          </a:xfrm>
          <a:prstGeom prst="rect">
            <a:avLst/>
          </a:prstGeom>
        </p:spPr>
        <p:txBody>
          <a:bodyPr/>
          <a:lstStyle/>
          <a:p>
            <a:fld id="{F0591563-C936-C24A-B817-5B070095CD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28"/>
          <a:stretch/>
        </p:blipFill>
        <p:spPr bwMode="auto">
          <a:xfrm>
            <a:off x="905235" y="1269728"/>
            <a:ext cx="8120434" cy="56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9" b="22004"/>
          <a:stretch/>
        </p:blipFill>
        <p:spPr bwMode="auto">
          <a:xfrm>
            <a:off x="718496" y="1115616"/>
            <a:ext cx="8482087" cy="58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7" r="-140" b="19524"/>
          <a:stretch/>
        </p:blipFill>
        <p:spPr bwMode="auto">
          <a:xfrm>
            <a:off x="-28453" y="1412778"/>
            <a:ext cx="8715253" cy="544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59" y="1576486"/>
            <a:ext cx="7471967" cy="50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21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6340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18864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Différenciation retardée</a:t>
            </a:r>
          </a:p>
        </p:txBody>
      </p:sp>
      <p:sp>
        <p:nvSpPr>
          <p:cNvPr id="24577" name="Line 1"/>
          <p:cNvSpPr>
            <a:spLocks noChangeShapeType="1"/>
          </p:cNvSpPr>
          <p:nvPr/>
        </p:nvSpPr>
        <p:spPr bwMode="auto">
          <a:xfrm flipH="1">
            <a:off x="5469254" y="1349742"/>
            <a:ext cx="0" cy="4680520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703" y="4476204"/>
            <a:ext cx="3439409" cy="23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036712" y="1643750"/>
            <a:ext cx="1560740" cy="1682330"/>
            <a:chOff x="318293" y="0"/>
            <a:chExt cx="2486820" cy="2678614"/>
          </a:xfrm>
        </p:grpSpPr>
        <p:pic>
          <p:nvPicPr>
            <p:cNvPr id="24580" name="Picture 4" descr="Screen shot 2011-09-20 at 2.42.5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" y="657726"/>
              <a:ext cx="2486820" cy="202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4581" name="AutoShape 5"/>
            <p:cNvSpPr>
              <a:spLocks/>
            </p:cNvSpPr>
            <p:nvPr/>
          </p:nvSpPr>
          <p:spPr bwMode="auto">
            <a:xfrm>
              <a:off x="980299" y="0"/>
              <a:ext cx="1041401" cy="7874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36000" tIns="46800" rIns="36000" bIns="46800" anchor="ctr"/>
            <a:lstStyle/>
            <a:p>
              <a:pPr algn="ctr"/>
              <a:r>
                <a:rPr lang="fr-FR" sz="18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  <a:sym typeface="Gill Sans" charset="0"/>
                </a:rPr>
                <a:t>P.F.</a:t>
              </a:r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</p:grp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5036712" y="3867256"/>
            <a:ext cx="1560740" cy="1681334"/>
            <a:chOff x="318293" y="0"/>
            <a:chExt cx="2486820" cy="2678614"/>
          </a:xfrm>
        </p:grpSpPr>
        <p:pic>
          <p:nvPicPr>
            <p:cNvPr id="24583" name="Picture 7" descr="Screen shot 2011-09-20 at 2.42.5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" y="657726"/>
              <a:ext cx="2486820" cy="202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4584" name="AutoShape 8"/>
            <p:cNvSpPr>
              <a:spLocks/>
            </p:cNvSpPr>
            <p:nvPr/>
          </p:nvSpPr>
          <p:spPr bwMode="auto">
            <a:xfrm>
              <a:off x="980299" y="0"/>
              <a:ext cx="1041401" cy="7874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36000" tIns="46800" rIns="36000" bIns="46800" anchor="ctr"/>
            <a:lstStyle/>
            <a:p>
              <a:pPr algn="ctr"/>
              <a:r>
                <a:rPr lang="fr-FR" sz="18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  <a:sym typeface="Gill Sans" charset="0"/>
                </a:rPr>
                <a:t>E.C.</a:t>
              </a:r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</p:grpSp>
      <p:pic>
        <p:nvPicPr>
          <p:cNvPr id="2458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831" y="1566012"/>
            <a:ext cx="2620169" cy="23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98" y="2044400"/>
            <a:ext cx="3439409" cy="23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89" y="2490895"/>
            <a:ext cx="2042117" cy="23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795" y="2922441"/>
            <a:ext cx="1125209" cy="23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004" y="4955588"/>
            <a:ext cx="1091322" cy="23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004" y="3998813"/>
            <a:ext cx="1091322" cy="23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92" name="AutoShape 16"/>
          <p:cNvSpPr>
            <a:spLocks/>
          </p:cNvSpPr>
          <p:nvPr/>
        </p:nvSpPr>
        <p:spPr bwMode="auto">
          <a:xfrm>
            <a:off x="1600293" y="2061342"/>
            <a:ext cx="192352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3" name="AutoShape 17"/>
          <p:cNvSpPr>
            <a:spLocks/>
          </p:cNvSpPr>
          <p:nvPr/>
        </p:nvSpPr>
        <p:spPr bwMode="auto">
          <a:xfrm>
            <a:off x="2548100" y="2061342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4" name="AutoShape 18"/>
          <p:cNvSpPr>
            <a:spLocks/>
          </p:cNvSpPr>
          <p:nvPr/>
        </p:nvSpPr>
        <p:spPr bwMode="auto">
          <a:xfrm>
            <a:off x="3024494" y="2061342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5" name="AutoShape 19"/>
          <p:cNvSpPr>
            <a:spLocks/>
          </p:cNvSpPr>
          <p:nvPr/>
        </p:nvSpPr>
        <p:spPr bwMode="auto">
          <a:xfrm>
            <a:off x="2548100" y="15869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6" name="AutoShape 20"/>
          <p:cNvSpPr>
            <a:spLocks/>
          </p:cNvSpPr>
          <p:nvPr/>
        </p:nvSpPr>
        <p:spPr bwMode="auto">
          <a:xfrm>
            <a:off x="3024494" y="15869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7" name="AutoShape 21"/>
          <p:cNvSpPr>
            <a:spLocks/>
          </p:cNvSpPr>
          <p:nvPr/>
        </p:nvSpPr>
        <p:spPr bwMode="auto">
          <a:xfrm>
            <a:off x="3500888" y="15869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8" name="AutoShape 22"/>
          <p:cNvSpPr>
            <a:spLocks/>
          </p:cNvSpPr>
          <p:nvPr/>
        </p:nvSpPr>
        <p:spPr bwMode="auto">
          <a:xfrm>
            <a:off x="3977283" y="1586940"/>
            <a:ext cx="193348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599" name="AutoShape 23"/>
          <p:cNvSpPr>
            <a:spLocks/>
          </p:cNvSpPr>
          <p:nvPr/>
        </p:nvSpPr>
        <p:spPr bwMode="auto">
          <a:xfrm>
            <a:off x="3500888" y="2061342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0" name="AutoShape 24"/>
          <p:cNvSpPr>
            <a:spLocks/>
          </p:cNvSpPr>
          <p:nvPr/>
        </p:nvSpPr>
        <p:spPr bwMode="auto">
          <a:xfrm>
            <a:off x="3024494" y="25367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1" name="AutoShape 25"/>
          <p:cNvSpPr>
            <a:spLocks/>
          </p:cNvSpPr>
          <p:nvPr/>
        </p:nvSpPr>
        <p:spPr bwMode="auto">
          <a:xfrm>
            <a:off x="3500888" y="25367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2" name="AutoShape 26"/>
          <p:cNvSpPr>
            <a:spLocks/>
          </p:cNvSpPr>
          <p:nvPr/>
        </p:nvSpPr>
        <p:spPr bwMode="auto">
          <a:xfrm>
            <a:off x="4521449" y="15869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929000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3" name="AutoShape 27"/>
          <p:cNvSpPr>
            <a:spLocks/>
          </p:cNvSpPr>
          <p:nvPr/>
        </p:nvSpPr>
        <p:spPr bwMode="auto">
          <a:xfrm>
            <a:off x="4521449" y="2061342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011993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4" name="AutoShape 28"/>
          <p:cNvSpPr>
            <a:spLocks/>
          </p:cNvSpPr>
          <p:nvPr/>
        </p:nvSpPr>
        <p:spPr bwMode="auto">
          <a:xfrm>
            <a:off x="3977283" y="2536740"/>
            <a:ext cx="193348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5" name="AutoShape 29"/>
          <p:cNvSpPr>
            <a:spLocks/>
          </p:cNvSpPr>
          <p:nvPr/>
        </p:nvSpPr>
        <p:spPr bwMode="auto">
          <a:xfrm>
            <a:off x="4521449" y="2536740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00F900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6" name="AutoShape 30"/>
          <p:cNvSpPr>
            <a:spLocks/>
          </p:cNvSpPr>
          <p:nvPr/>
        </p:nvSpPr>
        <p:spPr bwMode="auto">
          <a:xfrm>
            <a:off x="3977283" y="2945363"/>
            <a:ext cx="193348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7" name="AutoShape 31"/>
          <p:cNvSpPr>
            <a:spLocks/>
          </p:cNvSpPr>
          <p:nvPr/>
        </p:nvSpPr>
        <p:spPr bwMode="auto">
          <a:xfrm>
            <a:off x="4521449" y="2945363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8" name="AutoShape 32"/>
          <p:cNvSpPr>
            <a:spLocks/>
          </p:cNvSpPr>
          <p:nvPr/>
        </p:nvSpPr>
        <p:spPr bwMode="auto">
          <a:xfrm>
            <a:off x="1600293" y="4490156"/>
            <a:ext cx="192352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09" name="AutoShape 33"/>
          <p:cNvSpPr>
            <a:spLocks/>
          </p:cNvSpPr>
          <p:nvPr/>
        </p:nvSpPr>
        <p:spPr bwMode="auto">
          <a:xfrm>
            <a:off x="2071705" y="4490156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10" name="AutoShape 34"/>
          <p:cNvSpPr>
            <a:spLocks/>
          </p:cNvSpPr>
          <p:nvPr/>
        </p:nvSpPr>
        <p:spPr bwMode="auto">
          <a:xfrm>
            <a:off x="2548100" y="4490156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11" name="AutoShape 35"/>
          <p:cNvSpPr>
            <a:spLocks/>
          </p:cNvSpPr>
          <p:nvPr/>
        </p:nvSpPr>
        <p:spPr bwMode="auto">
          <a:xfrm>
            <a:off x="3024494" y="4490156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12" name="AutoShape 36"/>
          <p:cNvSpPr>
            <a:spLocks/>
          </p:cNvSpPr>
          <p:nvPr/>
        </p:nvSpPr>
        <p:spPr bwMode="auto">
          <a:xfrm>
            <a:off x="6562570" y="4014759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13" name="AutoShape 37"/>
          <p:cNvSpPr>
            <a:spLocks/>
          </p:cNvSpPr>
          <p:nvPr/>
        </p:nvSpPr>
        <p:spPr bwMode="auto">
          <a:xfrm>
            <a:off x="3500888" y="4490156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14" name="AutoShape 38"/>
          <p:cNvSpPr>
            <a:spLocks/>
          </p:cNvSpPr>
          <p:nvPr/>
        </p:nvSpPr>
        <p:spPr bwMode="auto">
          <a:xfrm>
            <a:off x="6562570" y="4967547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4615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2097" y="1632787"/>
            <a:ext cx="308958" cy="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16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495" y="2128117"/>
            <a:ext cx="309955" cy="4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17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284" y="2582586"/>
            <a:ext cx="308958" cy="44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18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965" y="5055252"/>
            <a:ext cx="434536" cy="47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19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137004" y="4444312"/>
            <a:ext cx="1091322" cy="23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622" name="AutoShape 46"/>
          <p:cNvSpPr>
            <a:spLocks/>
          </p:cNvSpPr>
          <p:nvPr/>
        </p:nvSpPr>
        <p:spPr bwMode="auto">
          <a:xfrm>
            <a:off x="2672614" y="5886245"/>
            <a:ext cx="1579675" cy="2790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Anticipation</a:t>
            </a:r>
            <a:endParaRPr lang="fr-FR" sz="1600" dirty="0">
              <a:latin typeface="+mj-lt"/>
            </a:endParaRPr>
          </a:p>
        </p:txBody>
      </p:sp>
      <p:sp>
        <p:nvSpPr>
          <p:cNvPr id="24623" name="AutoShape 47"/>
          <p:cNvSpPr>
            <a:spLocks/>
          </p:cNvSpPr>
          <p:nvPr/>
        </p:nvSpPr>
        <p:spPr bwMode="auto">
          <a:xfrm>
            <a:off x="5753298" y="5886245"/>
            <a:ext cx="1392307" cy="2790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A la commande</a:t>
            </a:r>
            <a:endParaRPr lang="fr-FR" sz="1600" dirty="0">
              <a:latin typeface="+mj-lt"/>
            </a:endParaRPr>
          </a:p>
        </p:txBody>
      </p:sp>
      <p:sp>
        <p:nvSpPr>
          <p:cNvPr id="24624" name="AutoShape 48"/>
          <p:cNvSpPr>
            <a:spLocks/>
          </p:cNvSpPr>
          <p:nvPr/>
        </p:nvSpPr>
        <p:spPr bwMode="auto">
          <a:xfrm>
            <a:off x="1852444" y="3369932"/>
            <a:ext cx="1805913" cy="3029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Risque de prévision</a:t>
            </a:r>
            <a:endParaRPr lang="fr-FR" sz="1600" dirty="0">
              <a:latin typeface="+mj-lt"/>
            </a:endParaRPr>
          </a:p>
        </p:txBody>
      </p:sp>
      <p:sp>
        <p:nvSpPr>
          <p:cNvPr id="24625" name="AutoShape 49"/>
          <p:cNvSpPr>
            <a:spLocks/>
          </p:cNvSpPr>
          <p:nvPr/>
        </p:nvSpPr>
        <p:spPr bwMode="auto">
          <a:xfrm>
            <a:off x="6028370" y="3601153"/>
            <a:ext cx="1129194" cy="3029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964372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Cycle court</a:t>
            </a:r>
            <a:endParaRPr lang="fr-FR" sz="1600" dirty="0">
              <a:latin typeface="+mj-lt"/>
            </a:endParaRPr>
          </a:p>
        </p:txBody>
      </p:sp>
      <p:pic>
        <p:nvPicPr>
          <p:cNvPr id="24626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86145" y="2841214"/>
            <a:ext cx="713595" cy="32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27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958" y="3714771"/>
            <a:ext cx="325902" cy="71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629" name="AutoShape 53"/>
          <p:cNvSpPr>
            <a:spLocks/>
          </p:cNvSpPr>
          <p:nvPr/>
        </p:nvSpPr>
        <p:spPr bwMode="auto">
          <a:xfrm>
            <a:off x="2071705" y="2061342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B00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 flipH="1">
            <a:off x="1480696" y="1355721"/>
            <a:ext cx="0" cy="4674541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 flipH="1">
            <a:off x="7523332" y="1355721"/>
            <a:ext cx="996" cy="4674541"/>
          </a:xfrm>
          <a:prstGeom prst="lin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4632" name="AutoShape 56"/>
          <p:cNvSpPr>
            <a:spLocks/>
          </p:cNvSpPr>
          <p:nvPr/>
        </p:nvSpPr>
        <p:spPr bwMode="auto">
          <a:xfrm>
            <a:off x="7178495" y="4014759"/>
            <a:ext cx="192351" cy="192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929000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33" name="AutoShape 57"/>
          <p:cNvSpPr>
            <a:spLocks/>
          </p:cNvSpPr>
          <p:nvPr/>
        </p:nvSpPr>
        <p:spPr bwMode="auto">
          <a:xfrm>
            <a:off x="7178495" y="4490156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011993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34" name="AutoShape 58"/>
          <p:cNvSpPr>
            <a:spLocks/>
          </p:cNvSpPr>
          <p:nvPr/>
        </p:nvSpPr>
        <p:spPr bwMode="auto">
          <a:xfrm>
            <a:off x="7178495" y="4967547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00F900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4635" name="AutoShape 59"/>
          <p:cNvSpPr>
            <a:spLocks/>
          </p:cNvSpPr>
          <p:nvPr/>
        </p:nvSpPr>
        <p:spPr bwMode="auto">
          <a:xfrm>
            <a:off x="7178495" y="5375174"/>
            <a:ext cx="192351" cy="1913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6D6D6"/>
              </a:gs>
              <a:gs pos="100000">
                <a:srgbClr val="9437FF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 flipV="1">
            <a:off x="1480696" y="5788294"/>
            <a:ext cx="3971494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V="1">
            <a:off x="5469253" y="5788294"/>
            <a:ext cx="2054079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fr-FR" sz="800" dirty="0">
              <a:solidFill>
                <a:srgbClr val="000000"/>
              </a:solidFill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61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22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23095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4241602" y="5411390"/>
            <a:ext cx="3964781" cy="383977"/>
          </a:xfrm>
          <a:prstGeom prst="roundRect">
            <a:avLst>
              <a:gd name="adj" fmla="val 26639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5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     Activités de service</a:t>
            </a:r>
            <a:endParaRPr lang="fr-FR" dirty="0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2658591" y="3732609"/>
            <a:ext cx="3857625" cy="383977"/>
          </a:xfrm>
          <a:prstGeom prst="roundRect">
            <a:avLst>
              <a:gd name="adj" fmla="val 26639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5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Distribution</a:t>
            </a:r>
            <a:endParaRPr lang="fr-FR" dirty="0"/>
          </a:p>
        </p:txBody>
      </p:sp>
      <p:sp>
        <p:nvSpPr>
          <p:cNvPr id="38915" name="AutoShape 3"/>
          <p:cNvSpPr>
            <a:spLocks/>
          </p:cNvSpPr>
          <p:nvPr/>
        </p:nvSpPr>
        <p:spPr bwMode="auto">
          <a:xfrm>
            <a:off x="1045716" y="2053828"/>
            <a:ext cx="4071938" cy="383977"/>
          </a:xfrm>
          <a:prstGeom prst="roundRect">
            <a:avLst>
              <a:gd name="adj" fmla="val 26639"/>
            </a:avLst>
          </a:prstGeom>
          <a:gradFill rotWithShape="0">
            <a:gsLst>
              <a:gs pos="0">
                <a:srgbClr val="808785"/>
              </a:gs>
              <a:gs pos="100000">
                <a:srgbClr val="58596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500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Activités industrielles</a:t>
            </a:r>
            <a:endParaRPr lang="fr-FR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18864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l'activité de base</a:t>
            </a:r>
          </a:p>
        </p:txBody>
      </p:sp>
      <p:pic>
        <p:nvPicPr>
          <p:cNvPr id="38918" name="Picture 6" descr="dropped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240681" cy="124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0" name="Picture 8" descr="droppedIm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285" y="3212976"/>
            <a:ext cx="1316496" cy="131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2" name="Picture 10" descr="boy fork and sp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4834036"/>
            <a:ext cx="1945572" cy="20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23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696321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332656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Activités de service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2996952"/>
            <a:ext cx="8077200" cy="30243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Le produit n'est pas tangible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Le produit n'est pas stockable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Production et consommation sont simultanées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Part de main-d</a:t>
            </a:r>
            <a:r>
              <a:rPr lang="fr-FR" altLang="ja-JP" dirty="0" smtClean="0">
                <a:sym typeface="Gill Sans Light" charset="0"/>
              </a:rPr>
              <a:t>'</a:t>
            </a:r>
            <a:r>
              <a:rPr lang="fr-FR" dirty="0" smtClean="0">
                <a:sym typeface="Gill Sans Light" charset="0"/>
              </a:rPr>
              <a:t>œuvre souvent importante 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Personnel en contact avec les clients</a:t>
            </a:r>
          </a:p>
        </p:txBody>
      </p:sp>
      <p:sp>
        <p:nvSpPr>
          <p:cNvPr id="7" name="Chevron 6"/>
          <p:cNvSpPr/>
          <p:nvPr/>
        </p:nvSpPr>
        <p:spPr>
          <a:xfrm>
            <a:off x="3238834" y="1796624"/>
            <a:ext cx="2448272" cy="1200328"/>
          </a:xfrm>
          <a:prstGeom prst="chevron">
            <a:avLst>
              <a:gd name="adj" fmla="val 34886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Productivité </a:t>
            </a:r>
            <a:endParaRPr lang="fr-FR" sz="1800" dirty="0" smtClean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  <a:p>
            <a:pPr algn="ctr"/>
            <a:r>
              <a:rPr lang="fr-FR" sz="1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plus </a:t>
            </a:r>
            <a:r>
              <a: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difficile </a:t>
            </a:r>
            <a:endParaRPr lang="fr-FR" sz="1800" dirty="0" smtClean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  <a:p>
            <a:pPr algn="ctr"/>
            <a:r>
              <a:rPr lang="fr-FR" sz="1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à </a:t>
            </a:r>
            <a:r>
              <a: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mesurer</a:t>
            </a:r>
          </a:p>
        </p:txBody>
      </p:sp>
      <p:sp>
        <p:nvSpPr>
          <p:cNvPr id="10" name="Chevron 9"/>
          <p:cNvSpPr/>
          <p:nvPr/>
        </p:nvSpPr>
        <p:spPr>
          <a:xfrm>
            <a:off x="5688779" y="1796624"/>
            <a:ext cx="2448272" cy="1200328"/>
          </a:xfrm>
          <a:prstGeom prst="chevron">
            <a:avLst>
              <a:gd name="adj" fmla="val 34886"/>
            </a:avLst>
          </a:pr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Qualité </a:t>
            </a:r>
            <a:endParaRPr lang="fr-FR" sz="1800" dirty="0" smtClean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  <a:p>
            <a:pPr algn="ctr"/>
            <a:r>
              <a:rPr lang="fr-FR" sz="1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plus difficile </a:t>
            </a:r>
          </a:p>
          <a:p>
            <a:pPr algn="ctr"/>
            <a:r>
              <a:rPr lang="fr-FR" sz="1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à </a:t>
            </a:r>
            <a:r>
              <a: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assurer</a:t>
            </a:r>
          </a:p>
        </p:txBody>
      </p:sp>
      <p:sp>
        <p:nvSpPr>
          <p:cNvPr id="14" name="Chevron 13"/>
          <p:cNvSpPr/>
          <p:nvPr/>
        </p:nvSpPr>
        <p:spPr>
          <a:xfrm>
            <a:off x="788889" y="1796624"/>
            <a:ext cx="2448272" cy="1200328"/>
          </a:xfrm>
          <a:prstGeom prst="chevron">
            <a:avLst>
              <a:gd name="adj" fmla="val 34886"/>
            </a:avLst>
          </a:prstGeom>
          <a:gradFill rotWithShape="0">
            <a:gsLst>
              <a:gs pos="0">
                <a:srgbClr val="66B132"/>
              </a:gs>
              <a:gs pos="100000">
                <a:srgbClr val="006633"/>
              </a:gs>
            </a:gsLst>
            <a:lin ang="5400000" scaled="1"/>
          </a:gradFill>
          <a:ln w="1270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+mj-lt"/>
                <a:cs typeface="Arial Narrow"/>
              </a:rPr>
              <a:t>Grande </a:t>
            </a:r>
            <a:endParaRPr lang="fr-FR" sz="1800" dirty="0" smtClean="0">
              <a:solidFill>
                <a:schemeClr val="bg1"/>
              </a:solidFill>
              <a:latin typeface="+mj-lt"/>
              <a:cs typeface="Arial Narrow"/>
            </a:endParaRPr>
          </a:p>
          <a:p>
            <a:pPr algn="ctr"/>
            <a:r>
              <a:rPr lang="fr-FR" sz="1800" dirty="0" smtClean="0">
                <a:solidFill>
                  <a:schemeClr val="bg1"/>
                </a:solidFill>
                <a:latin typeface="+mj-lt"/>
                <a:cs typeface="Arial Narrow"/>
              </a:rPr>
              <a:t>variabilité</a:t>
            </a:r>
            <a:endParaRPr lang="fr-FR" sz="1800" dirty="0">
              <a:solidFill>
                <a:schemeClr val="bg1"/>
              </a:solidFill>
              <a:latin typeface="+mj-lt"/>
              <a:cs typeface="Arial Narrow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24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0235595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74950"/>
              </p:ext>
            </p:extLst>
          </p:nvPr>
        </p:nvGraphicFramePr>
        <p:xfrm>
          <a:off x="137984" y="116629"/>
          <a:ext cx="8856981" cy="6215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504059">
                <a:tc grid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TYPOLOGIES</a:t>
                      </a:r>
                      <a:endParaRPr kumimoji="0" lang="fr-FR" sz="14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6000" marR="36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Auto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Acier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Eau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Avion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Ordinateur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Chaussure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Satellite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</a:tr>
              <a:tr h="317319">
                <a:tc row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Produits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Finis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Intermédiaires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Structure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Complexe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Simple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Standardisation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Options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Sur mesure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Volume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(taille des séries)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Grande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Moyenne/Petite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Unité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Mode de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réponse au marché</a:t>
                      </a:r>
                      <a:endParaRPr kumimoji="0" lang="fr-FR" sz="105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Stocks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Cde. Délai courts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Cde, Délai long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4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Organisation de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Ressources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Process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Ligne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Lots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Projet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2117762" y="633602"/>
            <a:ext cx="6872273" cy="3460378"/>
            <a:chOff x="2117762" y="633602"/>
            <a:chExt cx="6872273" cy="3460378"/>
          </a:xfrm>
        </p:grpSpPr>
        <p:sp>
          <p:nvSpPr>
            <p:cNvPr id="6" name="AutoShape 32"/>
            <p:cNvSpPr>
              <a:spLocks/>
            </p:cNvSpPr>
            <p:nvPr/>
          </p:nvSpPr>
          <p:spPr bwMode="auto">
            <a:xfrm>
              <a:off x="2117762" y="63360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dirty="0" smtClean="0">
                  <a:latin typeface="+mj-lt"/>
                </a:rPr>
                <a:t> </a:t>
              </a:r>
              <a:endParaRPr lang="fr-FR" dirty="0">
                <a:latin typeface="+mj-lt"/>
              </a:endParaRP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>
              <a:off x="2117762" y="1268760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8" name="AutoShape 32"/>
            <p:cNvSpPr>
              <a:spLocks/>
            </p:cNvSpPr>
            <p:nvPr/>
          </p:nvSpPr>
          <p:spPr bwMode="auto">
            <a:xfrm>
              <a:off x="2117762" y="2543024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9" name="AutoShape 32"/>
            <p:cNvSpPr>
              <a:spLocks/>
            </p:cNvSpPr>
            <p:nvPr/>
          </p:nvSpPr>
          <p:spPr bwMode="auto">
            <a:xfrm>
              <a:off x="2117762" y="316524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3102251" y="949969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3" name="AutoShape 32"/>
            <p:cNvSpPr>
              <a:spLocks/>
            </p:cNvSpPr>
            <p:nvPr/>
          </p:nvSpPr>
          <p:spPr bwMode="auto">
            <a:xfrm>
              <a:off x="3102251" y="1903354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4" name="AutoShape 32"/>
            <p:cNvSpPr>
              <a:spLocks/>
            </p:cNvSpPr>
            <p:nvPr/>
          </p:nvSpPr>
          <p:spPr bwMode="auto">
            <a:xfrm>
              <a:off x="3102251" y="2216563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5" name="AutoShape 32"/>
            <p:cNvSpPr>
              <a:spLocks/>
            </p:cNvSpPr>
            <p:nvPr/>
          </p:nvSpPr>
          <p:spPr bwMode="auto">
            <a:xfrm>
              <a:off x="3102251" y="316524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18" name="AutoShape 32"/>
            <p:cNvSpPr>
              <a:spLocks/>
            </p:cNvSpPr>
            <p:nvPr/>
          </p:nvSpPr>
          <p:spPr bwMode="auto">
            <a:xfrm>
              <a:off x="4090211" y="63360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19" name="AutoShape 32"/>
            <p:cNvSpPr>
              <a:spLocks/>
            </p:cNvSpPr>
            <p:nvPr/>
          </p:nvSpPr>
          <p:spPr bwMode="auto">
            <a:xfrm>
              <a:off x="4090211" y="1901789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20" name="AutoShape 32"/>
            <p:cNvSpPr>
              <a:spLocks/>
            </p:cNvSpPr>
            <p:nvPr/>
          </p:nvSpPr>
          <p:spPr bwMode="auto">
            <a:xfrm>
              <a:off x="4090211" y="2216563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21" name="AutoShape 32"/>
            <p:cNvSpPr>
              <a:spLocks/>
            </p:cNvSpPr>
            <p:nvPr/>
          </p:nvSpPr>
          <p:spPr bwMode="auto">
            <a:xfrm>
              <a:off x="4090211" y="316524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24" name="AutoShape 32"/>
            <p:cNvSpPr>
              <a:spLocks/>
            </p:cNvSpPr>
            <p:nvPr/>
          </p:nvSpPr>
          <p:spPr bwMode="auto">
            <a:xfrm>
              <a:off x="5077249" y="63360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25" name="AutoShape 32"/>
            <p:cNvSpPr>
              <a:spLocks/>
            </p:cNvSpPr>
            <p:nvPr/>
          </p:nvSpPr>
          <p:spPr bwMode="auto">
            <a:xfrm>
              <a:off x="5077249" y="1268760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26" name="AutoShape 32"/>
            <p:cNvSpPr>
              <a:spLocks/>
            </p:cNvSpPr>
            <p:nvPr/>
          </p:nvSpPr>
          <p:spPr bwMode="auto">
            <a:xfrm>
              <a:off x="5077249" y="2543024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27" name="AutoShape 32"/>
            <p:cNvSpPr>
              <a:spLocks/>
            </p:cNvSpPr>
            <p:nvPr/>
          </p:nvSpPr>
          <p:spPr bwMode="auto">
            <a:xfrm>
              <a:off x="5077249" y="3478605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30" name="AutoShape 32"/>
            <p:cNvSpPr>
              <a:spLocks/>
            </p:cNvSpPr>
            <p:nvPr/>
          </p:nvSpPr>
          <p:spPr bwMode="auto">
            <a:xfrm>
              <a:off x="6052257" y="63360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31" name="AutoShape 32"/>
            <p:cNvSpPr>
              <a:spLocks/>
            </p:cNvSpPr>
            <p:nvPr/>
          </p:nvSpPr>
          <p:spPr bwMode="auto">
            <a:xfrm>
              <a:off x="6052257" y="1589355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32" name="AutoShape 32"/>
            <p:cNvSpPr>
              <a:spLocks/>
            </p:cNvSpPr>
            <p:nvPr/>
          </p:nvSpPr>
          <p:spPr bwMode="auto">
            <a:xfrm>
              <a:off x="6052257" y="2543024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33" name="AutoShape 32"/>
            <p:cNvSpPr>
              <a:spLocks/>
            </p:cNvSpPr>
            <p:nvPr/>
          </p:nvSpPr>
          <p:spPr bwMode="auto">
            <a:xfrm>
              <a:off x="6052257" y="316524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36" name="AutoShape 32"/>
            <p:cNvSpPr>
              <a:spLocks/>
            </p:cNvSpPr>
            <p:nvPr/>
          </p:nvSpPr>
          <p:spPr bwMode="auto">
            <a:xfrm>
              <a:off x="7038365" y="63360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37" name="AutoShape 32"/>
            <p:cNvSpPr>
              <a:spLocks/>
            </p:cNvSpPr>
            <p:nvPr/>
          </p:nvSpPr>
          <p:spPr bwMode="auto">
            <a:xfrm>
              <a:off x="7038365" y="1591876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38" name="AutoShape 32"/>
            <p:cNvSpPr>
              <a:spLocks/>
            </p:cNvSpPr>
            <p:nvPr/>
          </p:nvSpPr>
          <p:spPr bwMode="auto">
            <a:xfrm>
              <a:off x="7038365" y="2216563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7038365" y="3477324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algn="ctr"/>
              <a:endParaRPr lang="fr-FR" sz="18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endParaRPr>
            </a:p>
          </p:txBody>
        </p:sp>
        <p:sp>
          <p:nvSpPr>
            <p:cNvPr id="42" name="AutoShape 32"/>
            <p:cNvSpPr>
              <a:spLocks/>
            </p:cNvSpPr>
            <p:nvPr/>
          </p:nvSpPr>
          <p:spPr bwMode="auto">
            <a:xfrm>
              <a:off x="8018035" y="63360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8018035" y="1268760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44" name="AutoShape 32"/>
            <p:cNvSpPr>
              <a:spLocks/>
            </p:cNvSpPr>
            <p:nvPr/>
          </p:nvSpPr>
          <p:spPr bwMode="auto">
            <a:xfrm>
              <a:off x="8018035" y="2843300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  <p:sp>
          <p:nvSpPr>
            <p:cNvPr id="45" name="AutoShape 32"/>
            <p:cNvSpPr>
              <a:spLocks/>
            </p:cNvSpPr>
            <p:nvPr/>
          </p:nvSpPr>
          <p:spPr bwMode="auto">
            <a:xfrm>
              <a:off x="8018035" y="3804952"/>
              <a:ext cx="972000" cy="289028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 w="12700" cap="flat" cmpd="sng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dirty="0"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" y="1258387"/>
            <a:ext cx="8986470" cy="3805998"/>
            <a:chOff x="86677" y="1258387"/>
            <a:chExt cx="8990035" cy="380599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6677" y="125838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6677" y="2204864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6677" y="3146520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6677" y="410615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6677" y="5064385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25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2800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29250"/>
              </p:ext>
            </p:extLst>
          </p:nvPr>
        </p:nvGraphicFramePr>
        <p:xfrm>
          <a:off x="137984" y="116629"/>
          <a:ext cx="8856981" cy="62320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504059">
                <a:tc grid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TYPOLOGIES</a:t>
                      </a:r>
                      <a:endParaRPr kumimoji="0" lang="fr-FR" sz="14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6000" marR="36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 Light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 Light" charset="0"/>
                        </a:rPr>
                        <a:t>Mine (OCP)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Chimie (OCP)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</a:tr>
              <a:tr h="317319">
                <a:tc rowSpan="2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Produits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Finis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Intermédiaires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Structure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Complexe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Simple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Standardisation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Standard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Options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Sur mesure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Volume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(taille des séries)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Grande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Moyenne/Petite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Unité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3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Mode de </a:t>
                      </a:r>
                    </a:p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réponse au marché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Stocks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Cde. Délai courts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Cde, Délai long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rowSpan="4"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Ressources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Process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Ligne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Lots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  <a:tr h="317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Gill Sans Light" charset="0"/>
                        </a:rPr>
                        <a:t>Projet</a:t>
                      </a:r>
                      <a:endParaRPr kumimoji="0" lang="fr-FR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6000" marR="36000" marT="46800" marB="46800" anchor="ctr" horzOverflow="overflow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36000" marR="36000" marT="46800" marB="4680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" y="1258387"/>
            <a:ext cx="8986470" cy="3805998"/>
            <a:chOff x="86677" y="1258387"/>
            <a:chExt cx="8990035" cy="38059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6677" y="125838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6677" y="2204864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677" y="3146520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6677" y="4106157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6677" y="5064385"/>
              <a:ext cx="8990035" cy="0"/>
            </a:xfrm>
            <a:prstGeom prst="line">
              <a:avLst/>
            </a:prstGeom>
            <a:ln w="5715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26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6515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332656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Organisation par technologies ou par produits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018217" y="4725144"/>
            <a:ext cx="1468777" cy="92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Organisation </a:t>
            </a:r>
            <a:endParaRPr lang="fr-FR" sz="2000" dirty="0" smtClean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par produits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« FlowShop »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1157991" y="4725144"/>
            <a:ext cx="1726260" cy="92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Organisation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par technologies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« Job Shop »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73449" y="1977425"/>
            <a:ext cx="4522808" cy="2507866"/>
            <a:chOff x="4273449" y="2418601"/>
            <a:chExt cx="4522808" cy="2507866"/>
          </a:xfrm>
        </p:grpSpPr>
        <p:sp>
          <p:nvSpPr>
            <p:cNvPr id="70659" name="Freeform 3"/>
            <p:cNvSpPr>
              <a:spLocks/>
            </p:cNvSpPr>
            <p:nvPr/>
          </p:nvSpPr>
          <p:spPr bwMode="auto">
            <a:xfrm>
              <a:off x="5342112" y="2627767"/>
              <a:ext cx="2555664" cy="2117756"/>
            </a:xfrm>
            <a:custGeom>
              <a:avLst/>
              <a:gdLst>
                <a:gd name="T0" fmla="*/ 0 w 1495"/>
                <a:gd name="T1" fmla="*/ 0 h 1102"/>
                <a:gd name="T2" fmla="*/ 0 w 1495"/>
                <a:gd name="T3" fmla="*/ 1101 h 1102"/>
                <a:gd name="T4" fmla="*/ 1494 w 1495"/>
                <a:gd name="T5" fmla="*/ 1101 h 1102"/>
                <a:gd name="T6" fmla="*/ 1494 w 1495"/>
                <a:gd name="T7" fmla="*/ 0 h 1102"/>
                <a:gd name="T8" fmla="*/ 0 w 1495"/>
                <a:gd name="T9" fmla="*/ 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5" h="1102">
                  <a:moveTo>
                    <a:pt x="0" y="0"/>
                  </a:moveTo>
                  <a:lnTo>
                    <a:pt x="0" y="1101"/>
                  </a:lnTo>
                  <a:lnTo>
                    <a:pt x="1494" y="1101"/>
                  </a:lnTo>
                  <a:lnTo>
                    <a:pt x="1494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auto">
            <a:xfrm>
              <a:off x="6236167" y="2627767"/>
              <a:ext cx="5129" cy="2115833"/>
            </a:xfrm>
            <a:custGeom>
              <a:avLst/>
              <a:gdLst>
                <a:gd name="T0" fmla="*/ 0 w 3"/>
                <a:gd name="T1" fmla="*/ 0 h 1101"/>
                <a:gd name="T2" fmla="*/ 0 w 3"/>
                <a:gd name="T3" fmla="*/ 1100 h 1101"/>
                <a:gd name="T4" fmla="*/ 2 w 3"/>
                <a:gd name="T5" fmla="*/ 110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01">
                  <a:moveTo>
                    <a:pt x="0" y="0"/>
                  </a:moveTo>
                  <a:lnTo>
                    <a:pt x="0" y="1100"/>
                  </a:lnTo>
                  <a:lnTo>
                    <a:pt x="2" y="1100"/>
                  </a:lnTo>
                </a:path>
              </a:pathLst>
            </a:custGeom>
            <a:noFill/>
            <a:ln w="19050" cap="rnd" cmpd="sng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6239586" y="3683216"/>
              <a:ext cx="1641096" cy="0"/>
            </a:xfrm>
            <a:prstGeom prst="line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5477854" y="4350384"/>
              <a:ext cx="633074" cy="39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j-lt"/>
                </a:rPr>
                <a:t>Atelier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fr-FR" sz="1100" dirty="0" smtClean="0">
                  <a:solidFill>
                    <a:srgbClr val="000000"/>
                  </a:solidFill>
                  <a:latin typeface="+mj-lt"/>
                </a:rPr>
                <a:t>produit </a:t>
              </a:r>
              <a:r>
                <a:rPr lang="fr-FR" sz="1100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6561056" y="3746019"/>
              <a:ext cx="1012116" cy="244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n-lt"/>
                </a:rPr>
                <a:t>Atelier produit C</a:t>
              </a: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6560768" y="3356992"/>
              <a:ext cx="1005779" cy="244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n-lt"/>
                </a:rPr>
                <a:t>Atelier produit B</a:t>
              </a:r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5790258" y="2418601"/>
              <a:ext cx="0" cy="336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5790258" y="2847148"/>
              <a:ext cx="0" cy="10992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4943804" y="4196208"/>
              <a:ext cx="723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4993379" y="3304521"/>
              <a:ext cx="5179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>
              <a:off x="6588224" y="3109883"/>
              <a:ext cx="8787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>
              <a:off x="7730247" y="3109883"/>
              <a:ext cx="3760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 flipV="1">
              <a:off x="6549001" y="4466280"/>
              <a:ext cx="0" cy="460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6805422" y="4235672"/>
              <a:ext cx="16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7338778" y="4235672"/>
              <a:ext cx="164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7766147" y="4235672"/>
              <a:ext cx="34018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>
              <a:off x="6549001" y="2418601"/>
              <a:ext cx="0" cy="5450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81" name="Rectangle 25"/>
            <p:cNvSpPr>
              <a:spLocks noChangeArrowheads="1"/>
            </p:cNvSpPr>
            <p:nvPr/>
          </p:nvSpPr>
          <p:spPr bwMode="auto">
            <a:xfrm>
              <a:off x="8087528" y="2980986"/>
              <a:ext cx="701816" cy="2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200" dirty="0">
                  <a:solidFill>
                    <a:srgbClr val="000000"/>
                  </a:solidFill>
                  <a:latin typeface="+mn-lt"/>
                </a:rPr>
                <a:t>Produit B</a:t>
              </a:r>
            </a:p>
          </p:txBody>
        </p:sp>
        <p:sp>
          <p:nvSpPr>
            <p:cNvPr id="70682" name="Rectangle 26"/>
            <p:cNvSpPr>
              <a:spLocks noChangeArrowheads="1"/>
            </p:cNvSpPr>
            <p:nvPr/>
          </p:nvSpPr>
          <p:spPr bwMode="auto">
            <a:xfrm>
              <a:off x="8087528" y="4106150"/>
              <a:ext cx="708729" cy="2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200" dirty="0">
                  <a:solidFill>
                    <a:srgbClr val="000000"/>
                  </a:solidFill>
                  <a:latin typeface="+mn-lt"/>
                </a:rPr>
                <a:t>Produit C</a:t>
              </a:r>
            </a:p>
          </p:txBody>
        </p:sp>
        <p:sp>
          <p:nvSpPr>
            <p:cNvPr id="70683" name="Rectangle 27"/>
            <p:cNvSpPr>
              <a:spLocks noChangeArrowheads="1"/>
            </p:cNvSpPr>
            <p:nvPr/>
          </p:nvSpPr>
          <p:spPr bwMode="auto">
            <a:xfrm>
              <a:off x="4273449" y="4061626"/>
              <a:ext cx="695704" cy="2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200" dirty="0">
                  <a:solidFill>
                    <a:srgbClr val="000000"/>
                  </a:solidFill>
                  <a:latin typeface="+mn-lt"/>
                </a:rPr>
                <a:t>Produit A</a:t>
              </a:r>
            </a:p>
          </p:txBody>
        </p:sp>
        <p:sp>
          <p:nvSpPr>
            <p:cNvPr id="70710" name="AutoShape 54"/>
            <p:cNvSpPr>
              <a:spLocks noChangeArrowheads="1"/>
            </p:cNvSpPr>
            <p:nvPr/>
          </p:nvSpPr>
          <p:spPr bwMode="auto">
            <a:xfrm>
              <a:off x="5544094" y="2747217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T1</a:t>
              </a:r>
            </a:p>
          </p:txBody>
        </p:sp>
        <p:sp>
          <p:nvSpPr>
            <p:cNvPr id="70711" name="AutoShape 55"/>
            <p:cNvSpPr>
              <a:spLocks noChangeArrowheads="1"/>
            </p:cNvSpPr>
            <p:nvPr/>
          </p:nvSpPr>
          <p:spPr bwMode="auto">
            <a:xfrm>
              <a:off x="5544094" y="3146939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T2</a:t>
              </a:r>
            </a:p>
          </p:txBody>
        </p:sp>
        <p:sp>
          <p:nvSpPr>
            <p:cNvPr id="70712" name="AutoShape 56"/>
            <p:cNvSpPr>
              <a:spLocks noChangeArrowheads="1"/>
            </p:cNvSpPr>
            <p:nvPr/>
          </p:nvSpPr>
          <p:spPr bwMode="auto">
            <a:xfrm>
              <a:off x="6300192" y="2971518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T3</a:t>
              </a:r>
            </a:p>
          </p:txBody>
        </p:sp>
        <p:sp>
          <p:nvSpPr>
            <p:cNvPr id="70713" name="AutoShape 57"/>
            <p:cNvSpPr>
              <a:spLocks noChangeArrowheads="1"/>
            </p:cNvSpPr>
            <p:nvPr/>
          </p:nvSpPr>
          <p:spPr bwMode="auto">
            <a:xfrm>
              <a:off x="6321640" y="4097307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T4</a:t>
              </a:r>
            </a:p>
          </p:txBody>
        </p:sp>
        <p:sp>
          <p:nvSpPr>
            <p:cNvPr id="70717" name="Rectangle 61"/>
            <p:cNvSpPr>
              <a:spLocks noChangeArrowheads="1"/>
            </p:cNvSpPr>
            <p:nvPr/>
          </p:nvSpPr>
          <p:spPr bwMode="auto">
            <a:xfrm>
              <a:off x="5544094" y="3546661"/>
              <a:ext cx="492329" cy="276730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wrap="none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+mn-lt"/>
                  <a:cs typeface="Arial Narrow"/>
                </a:rPr>
                <a:t>F1</a:t>
              </a:r>
            </a:p>
          </p:txBody>
        </p:sp>
        <p:sp>
          <p:nvSpPr>
            <p:cNvPr id="70718" name="Rectangle 62"/>
            <p:cNvSpPr>
              <a:spLocks noChangeArrowheads="1"/>
            </p:cNvSpPr>
            <p:nvPr/>
          </p:nvSpPr>
          <p:spPr bwMode="auto">
            <a:xfrm>
              <a:off x="6870237" y="2971518"/>
              <a:ext cx="492329" cy="276730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wrap="none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+mn-lt"/>
                  <a:cs typeface="Arial Narrow"/>
                </a:rPr>
                <a:t>F2</a:t>
              </a:r>
            </a:p>
          </p:txBody>
        </p:sp>
        <p:sp>
          <p:nvSpPr>
            <p:cNvPr id="70719" name="Rectangle 63"/>
            <p:cNvSpPr>
              <a:spLocks noChangeArrowheads="1"/>
            </p:cNvSpPr>
            <p:nvPr/>
          </p:nvSpPr>
          <p:spPr bwMode="auto">
            <a:xfrm>
              <a:off x="6896024" y="4097307"/>
              <a:ext cx="492329" cy="276730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wrap="none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+mn-lt"/>
                  <a:cs typeface="Arial Narrow"/>
                </a:rPr>
                <a:t>F3</a:t>
              </a:r>
            </a:p>
          </p:txBody>
        </p:sp>
        <p:sp>
          <p:nvSpPr>
            <p:cNvPr id="70723" name="AutoShape 67"/>
            <p:cNvSpPr>
              <a:spLocks noChangeArrowheads="1"/>
            </p:cNvSpPr>
            <p:nvPr/>
          </p:nvSpPr>
          <p:spPr bwMode="auto">
            <a:xfrm>
              <a:off x="5585121" y="3946382"/>
              <a:ext cx="410274" cy="461217"/>
            </a:xfrm>
            <a:prstGeom prst="diamond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R1</a:t>
              </a:r>
            </a:p>
          </p:txBody>
        </p:sp>
        <p:sp>
          <p:nvSpPr>
            <p:cNvPr id="70724" name="AutoShape 68"/>
            <p:cNvSpPr>
              <a:spLocks noChangeArrowheads="1"/>
            </p:cNvSpPr>
            <p:nvPr/>
          </p:nvSpPr>
          <p:spPr bwMode="auto">
            <a:xfrm>
              <a:off x="7440282" y="2881055"/>
              <a:ext cx="410274" cy="461217"/>
            </a:xfrm>
            <a:prstGeom prst="diamond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R2</a:t>
              </a:r>
            </a:p>
          </p:txBody>
        </p:sp>
        <p:sp>
          <p:nvSpPr>
            <p:cNvPr id="70725" name="AutoShape 69"/>
            <p:cNvSpPr>
              <a:spLocks noChangeArrowheads="1"/>
            </p:cNvSpPr>
            <p:nvPr/>
          </p:nvSpPr>
          <p:spPr bwMode="auto">
            <a:xfrm>
              <a:off x="7470407" y="4005064"/>
              <a:ext cx="410274" cy="461217"/>
            </a:xfrm>
            <a:prstGeom prst="diamond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R3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2459" y="1844824"/>
            <a:ext cx="3787493" cy="2450217"/>
            <a:chOff x="229493" y="2286000"/>
            <a:chExt cx="3787493" cy="2450217"/>
          </a:xfrm>
        </p:grpSpPr>
        <p:sp>
          <p:nvSpPr>
            <p:cNvPr id="70684" name="Freeform 28"/>
            <p:cNvSpPr>
              <a:spLocks/>
            </p:cNvSpPr>
            <p:nvPr/>
          </p:nvSpPr>
          <p:spPr bwMode="auto">
            <a:xfrm>
              <a:off x="576517" y="2618461"/>
              <a:ext cx="2559083" cy="2117756"/>
            </a:xfrm>
            <a:custGeom>
              <a:avLst/>
              <a:gdLst>
                <a:gd name="T0" fmla="*/ 0 w 1497"/>
                <a:gd name="T1" fmla="*/ 0 h 1102"/>
                <a:gd name="T2" fmla="*/ 0 w 1497"/>
                <a:gd name="T3" fmla="*/ 1101 h 1102"/>
                <a:gd name="T4" fmla="*/ 1496 w 1497"/>
                <a:gd name="T5" fmla="*/ 1101 h 1102"/>
                <a:gd name="T6" fmla="*/ 1496 w 1497"/>
                <a:gd name="T7" fmla="*/ 0 h 1102"/>
                <a:gd name="T8" fmla="*/ 0 w 1497"/>
                <a:gd name="T9" fmla="*/ 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102">
                  <a:moveTo>
                    <a:pt x="0" y="0"/>
                  </a:moveTo>
                  <a:lnTo>
                    <a:pt x="0" y="1101"/>
                  </a:lnTo>
                  <a:lnTo>
                    <a:pt x="1496" y="1101"/>
                  </a:lnTo>
                  <a:lnTo>
                    <a:pt x="1496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>
              <a:off x="1441511" y="2628069"/>
              <a:ext cx="0" cy="2105837"/>
            </a:xfrm>
            <a:prstGeom prst="line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1463734" y="3702312"/>
              <a:ext cx="1663319" cy="0"/>
            </a:xfrm>
            <a:prstGeom prst="line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88" name="Rectangle 32"/>
            <p:cNvSpPr>
              <a:spLocks noChangeArrowheads="1"/>
            </p:cNvSpPr>
            <p:nvPr/>
          </p:nvSpPr>
          <p:spPr bwMode="auto">
            <a:xfrm>
              <a:off x="655758" y="4326116"/>
              <a:ext cx="671440" cy="39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n-lt"/>
                </a:rPr>
                <a:t>Atelier de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n-lt"/>
                </a:rPr>
                <a:t>tournage</a:t>
              </a:r>
            </a:p>
          </p:txBody>
        </p:sp>
        <p:sp>
          <p:nvSpPr>
            <p:cNvPr id="70689" name="Rectangle 33"/>
            <p:cNvSpPr>
              <a:spLocks noChangeArrowheads="1"/>
            </p:cNvSpPr>
            <p:nvPr/>
          </p:nvSpPr>
          <p:spPr bwMode="auto">
            <a:xfrm>
              <a:off x="1620170" y="4476782"/>
              <a:ext cx="1288734" cy="244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n-lt"/>
                </a:rPr>
                <a:t>Atelier de rectification</a:t>
              </a:r>
            </a:p>
          </p:txBody>
        </p:sp>
        <p:sp>
          <p:nvSpPr>
            <p:cNvPr id="70690" name="Rectangle 34"/>
            <p:cNvSpPr>
              <a:spLocks noChangeArrowheads="1"/>
            </p:cNvSpPr>
            <p:nvPr/>
          </p:nvSpPr>
          <p:spPr bwMode="auto">
            <a:xfrm>
              <a:off x="1666806" y="2610774"/>
              <a:ext cx="1115159" cy="244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fr-FR" sz="1100" dirty="0">
                  <a:solidFill>
                    <a:srgbClr val="000000"/>
                  </a:solidFill>
                  <a:latin typeface="+mn-lt"/>
                </a:rPr>
                <a:t>Atelier de fraisage</a:t>
              </a:r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 flipV="1">
              <a:off x="1214150" y="3116191"/>
              <a:ext cx="340186" cy="2498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>
              <a:off x="1706394" y="3232164"/>
              <a:ext cx="0" cy="744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1788534" y="4005064"/>
              <a:ext cx="1538527" cy="19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96" name="Line 40"/>
            <p:cNvSpPr>
              <a:spLocks noChangeShapeType="1"/>
            </p:cNvSpPr>
            <p:nvPr/>
          </p:nvSpPr>
          <p:spPr bwMode="auto">
            <a:xfrm flipV="1">
              <a:off x="1214150" y="3546660"/>
              <a:ext cx="1318172" cy="6764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>
              <a:off x="2824348" y="4422392"/>
              <a:ext cx="5027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699" name="Line 43"/>
            <p:cNvSpPr>
              <a:spLocks noChangeShapeType="1"/>
            </p:cNvSpPr>
            <p:nvPr/>
          </p:nvSpPr>
          <p:spPr bwMode="auto">
            <a:xfrm flipV="1">
              <a:off x="1214151" y="3201674"/>
              <a:ext cx="907898" cy="5467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701" name="Line 45"/>
            <p:cNvSpPr>
              <a:spLocks noChangeShapeType="1"/>
            </p:cNvSpPr>
            <p:nvPr/>
          </p:nvSpPr>
          <p:spPr bwMode="auto">
            <a:xfrm>
              <a:off x="2309924" y="4214689"/>
              <a:ext cx="10171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702" name="Rectangle 46"/>
            <p:cNvSpPr>
              <a:spLocks noChangeArrowheads="1"/>
            </p:cNvSpPr>
            <p:nvPr/>
          </p:nvSpPr>
          <p:spPr bwMode="auto">
            <a:xfrm>
              <a:off x="3308257" y="3863929"/>
              <a:ext cx="695704" cy="2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200" dirty="0">
                  <a:solidFill>
                    <a:srgbClr val="000000"/>
                  </a:solidFill>
                  <a:latin typeface="+mn-lt"/>
                </a:rPr>
                <a:t>Produit A</a:t>
              </a:r>
            </a:p>
          </p:txBody>
        </p:sp>
        <p:sp>
          <p:nvSpPr>
            <p:cNvPr id="70703" name="Rectangle 47"/>
            <p:cNvSpPr>
              <a:spLocks noChangeArrowheads="1"/>
            </p:cNvSpPr>
            <p:nvPr/>
          </p:nvSpPr>
          <p:spPr bwMode="auto">
            <a:xfrm>
              <a:off x="3308257" y="4079822"/>
              <a:ext cx="701816" cy="2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200" dirty="0">
                  <a:solidFill>
                    <a:srgbClr val="000000"/>
                  </a:solidFill>
                  <a:latin typeface="+mn-lt"/>
                </a:rPr>
                <a:t>Produit B</a:t>
              </a:r>
            </a:p>
          </p:txBody>
        </p:sp>
        <p:sp>
          <p:nvSpPr>
            <p:cNvPr id="70704" name="Rectangle 48"/>
            <p:cNvSpPr>
              <a:spLocks noChangeArrowheads="1"/>
            </p:cNvSpPr>
            <p:nvPr/>
          </p:nvSpPr>
          <p:spPr bwMode="auto">
            <a:xfrm>
              <a:off x="3308257" y="4295714"/>
              <a:ext cx="708729" cy="2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200" dirty="0">
                  <a:solidFill>
                    <a:srgbClr val="000000"/>
                  </a:solidFill>
                  <a:latin typeface="+mn-lt"/>
                </a:rPr>
                <a:t>Produit C</a:t>
              </a:r>
            </a:p>
          </p:txBody>
        </p:sp>
        <p:sp>
          <p:nvSpPr>
            <p:cNvPr id="70705" name="Line 49"/>
            <p:cNvSpPr>
              <a:spLocks noChangeShapeType="1"/>
            </p:cNvSpPr>
            <p:nvPr/>
          </p:nvSpPr>
          <p:spPr bwMode="auto">
            <a:xfrm>
              <a:off x="229493" y="4174948"/>
              <a:ext cx="4837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707" name="AutoShape 51"/>
            <p:cNvSpPr>
              <a:spLocks noChangeArrowheads="1"/>
            </p:cNvSpPr>
            <p:nvPr/>
          </p:nvSpPr>
          <p:spPr bwMode="auto">
            <a:xfrm>
              <a:off x="721822" y="3177686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T2</a:t>
              </a:r>
            </a:p>
          </p:txBody>
        </p:sp>
        <p:sp>
          <p:nvSpPr>
            <p:cNvPr id="70708" name="AutoShape 52"/>
            <p:cNvSpPr>
              <a:spLocks noChangeArrowheads="1"/>
            </p:cNvSpPr>
            <p:nvPr/>
          </p:nvSpPr>
          <p:spPr bwMode="auto">
            <a:xfrm>
              <a:off x="721822" y="3608155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T3</a:t>
              </a:r>
            </a:p>
          </p:txBody>
        </p:sp>
        <p:sp>
          <p:nvSpPr>
            <p:cNvPr id="70709" name="AutoShape 53"/>
            <p:cNvSpPr>
              <a:spLocks noChangeArrowheads="1"/>
            </p:cNvSpPr>
            <p:nvPr/>
          </p:nvSpPr>
          <p:spPr bwMode="auto">
            <a:xfrm>
              <a:off x="721822" y="4038625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T4</a:t>
              </a:r>
            </a:p>
          </p:txBody>
        </p:sp>
        <p:sp>
          <p:nvSpPr>
            <p:cNvPr id="70714" name="Rectangle 58"/>
            <p:cNvSpPr>
              <a:spLocks noChangeArrowheads="1"/>
            </p:cNvSpPr>
            <p:nvPr/>
          </p:nvSpPr>
          <p:spPr bwMode="auto">
            <a:xfrm>
              <a:off x="1547664" y="2924944"/>
              <a:ext cx="492329" cy="276730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wrap="none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+mn-lt"/>
                  <a:cs typeface="Arial Narrow"/>
                </a:rPr>
                <a:t>F1</a:t>
              </a:r>
            </a:p>
          </p:txBody>
        </p:sp>
        <p:sp>
          <p:nvSpPr>
            <p:cNvPr id="70715" name="Rectangle 59"/>
            <p:cNvSpPr>
              <a:spLocks noChangeArrowheads="1"/>
            </p:cNvSpPr>
            <p:nvPr/>
          </p:nvSpPr>
          <p:spPr bwMode="auto">
            <a:xfrm>
              <a:off x="2122048" y="2924944"/>
              <a:ext cx="492329" cy="276730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wrap="none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+mn-lt"/>
                  <a:cs typeface="Arial Narrow"/>
                </a:rPr>
                <a:t>F2</a:t>
              </a:r>
            </a:p>
          </p:txBody>
        </p:sp>
        <p:sp>
          <p:nvSpPr>
            <p:cNvPr id="70716" name="Rectangle 60"/>
            <p:cNvSpPr>
              <a:spLocks noChangeArrowheads="1"/>
            </p:cNvSpPr>
            <p:nvPr/>
          </p:nvSpPr>
          <p:spPr bwMode="auto">
            <a:xfrm>
              <a:off x="2532322" y="3315412"/>
              <a:ext cx="492329" cy="276730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wrap="none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+mn-lt"/>
                  <a:cs typeface="Arial Narrow"/>
                </a:rPr>
                <a:t>F3</a:t>
              </a:r>
            </a:p>
          </p:txBody>
        </p:sp>
        <p:sp>
          <p:nvSpPr>
            <p:cNvPr id="70720" name="AutoShape 64"/>
            <p:cNvSpPr>
              <a:spLocks noChangeArrowheads="1"/>
            </p:cNvSpPr>
            <p:nvPr/>
          </p:nvSpPr>
          <p:spPr bwMode="auto">
            <a:xfrm>
              <a:off x="1487881" y="3992504"/>
              <a:ext cx="410274" cy="461217"/>
            </a:xfrm>
            <a:prstGeom prst="diamond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R1</a:t>
              </a:r>
            </a:p>
          </p:txBody>
        </p:sp>
        <p:sp>
          <p:nvSpPr>
            <p:cNvPr id="70721" name="AutoShape 65"/>
            <p:cNvSpPr>
              <a:spLocks noChangeArrowheads="1"/>
            </p:cNvSpPr>
            <p:nvPr/>
          </p:nvSpPr>
          <p:spPr bwMode="auto">
            <a:xfrm>
              <a:off x="2043707" y="3992504"/>
              <a:ext cx="410274" cy="461217"/>
            </a:xfrm>
            <a:prstGeom prst="diamond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R2</a:t>
              </a:r>
            </a:p>
          </p:txBody>
        </p:sp>
        <p:sp>
          <p:nvSpPr>
            <p:cNvPr id="70722" name="AutoShape 66"/>
            <p:cNvSpPr>
              <a:spLocks noChangeArrowheads="1"/>
            </p:cNvSpPr>
            <p:nvPr/>
          </p:nvSpPr>
          <p:spPr bwMode="auto">
            <a:xfrm>
              <a:off x="2599533" y="3992504"/>
              <a:ext cx="410274" cy="461217"/>
            </a:xfrm>
            <a:prstGeom prst="diamond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R3</a:t>
              </a:r>
            </a:p>
          </p:txBody>
        </p:sp>
        <p:sp>
          <p:nvSpPr>
            <p:cNvPr id="70726" name="Line 70"/>
            <p:cNvSpPr>
              <a:spLocks noChangeShapeType="1"/>
            </p:cNvSpPr>
            <p:nvPr/>
          </p:nvSpPr>
          <p:spPr bwMode="auto">
            <a:xfrm>
              <a:off x="967986" y="2286000"/>
              <a:ext cx="0" cy="4612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728" name="Line 72"/>
            <p:cNvSpPr>
              <a:spLocks noChangeShapeType="1"/>
            </p:cNvSpPr>
            <p:nvPr/>
          </p:nvSpPr>
          <p:spPr bwMode="auto">
            <a:xfrm>
              <a:off x="967986" y="2996952"/>
              <a:ext cx="0" cy="184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70706" name="AutoShape 50"/>
            <p:cNvSpPr>
              <a:spLocks noChangeArrowheads="1"/>
            </p:cNvSpPr>
            <p:nvPr/>
          </p:nvSpPr>
          <p:spPr bwMode="auto">
            <a:xfrm>
              <a:off x="721822" y="2747217"/>
              <a:ext cx="492329" cy="276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/>
            <a:lstStyle/>
            <a:p>
              <a:pPr algn="ctr"/>
              <a:r>
                <a:rPr lang="fr-FR" sz="1200" dirty="0">
                  <a:solidFill>
                    <a:srgbClr val="FFFFFF"/>
                  </a:solidFill>
                  <a:latin typeface="+mn-lt"/>
                  <a:ea typeface="ＭＳ Ｐゴシック" charset="0"/>
                  <a:cs typeface="Arial Narrow"/>
                </a:rPr>
                <a:t>T1</a:t>
              </a:r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>
              <a:off x="232422" y="3755224"/>
              <a:ext cx="4837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83" name="Line 38"/>
            <p:cNvSpPr>
              <a:spLocks noChangeShapeType="1"/>
            </p:cNvSpPr>
            <p:nvPr/>
          </p:nvSpPr>
          <p:spPr bwMode="auto">
            <a:xfrm>
              <a:off x="2253030" y="3232164"/>
              <a:ext cx="0" cy="744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>
              <a:off x="2804428" y="3592142"/>
              <a:ext cx="0" cy="3842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+mn-lt"/>
              </a:endParaRPr>
            </a:p>
          </p:txBody>
        </p:sp>
      </p:grpSp>
      <p:sp>
        <p:nvSpPr>
          <p:cNvPr id="70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27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5066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260648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Organisation par produit ou par processus</a:t>
            </a:r>
          </a:p>
        </p:txBody>
      </p:sp>
      <p:grpSp>
        <p:nvGrpSpPr>
          <p:cNvPr id="69683" name="Group 69682"/>
          <p:cNvGrpSpPr/>
          <p:nvPr/>
        </p:nvGrpSpPr>
        <p:grpSpPr>
          <a:xfrm>
            <a:off x="450360" y="4021420"/>
            <a:ext cx="7417782" cy="2143884"/>
            <a:chOff x="450360" y="4021420"/>
            <a:chExt cx="7417782" cy="2143884"/>
          </a:xfrm>
        </p:grpSpPr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1301748" y="5092351"/>
              <a:ext cx="1079994" cy="467999"/>
            </a:xfrm>
            <a:prstGeom prst="rect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Usine A</a:t>
              </a:r>
            </a:p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Process A</a:t>
              </a:r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2978148" y="5092351"/>
              <a:ext cx="1079994" cy="467999"/>
            </a:xfrm>
            <a:prstGeom prst="rect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Usine B</a:t>
              </a:r>
            </a:p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Process B</a:t>
              </a:r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4730748" y="5092351"/>
              <a:ext cx="1079994" cy="467999"/>
            </a:xfrm>
            <a:prstGeom prst="rect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Usine C</a:t>
              </a:r>
            </a:p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Process C</a:t>
              </a:r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6788148" y="5697305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 Narrow"/>
                </a:rPr>
                <a:t>Marché 3</a:t>
              </a:r>
            </a:p>
          </p:txBody>
        </p:sp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6788148" y="5092351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 Narrow"/>
                </a:rPr>
                <a:t>Marché 2</a:t>
              </a:r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6788148" y="4509120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 Narrow"/>
                </a:rPr>
                <a:t>Marché 1</a:t>
              </a:r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4270043" y="4041121"/>
              <a:ext cx="1083499" cy="467999"/>
            </a:xfrm>
            <a:prstGeom prst="rect">
              <a:avLst/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Direction</a:t>
              </a:r>
            </a:p>
          </p:txBody>
        </p:sp>
        <p:sp>
          <p:nvSpPr>
            <p:cNvPr id="69669" name="Rectangle 37"/>
            <p:cNvSpPr>
              <a:spLocks noChangeArrowheads="1"/>
            </p:cNvSpPr>
            <p:nvPr/>
          </p:nvSpPr>
          <p:spPr bwMode="auto">
            <a:xfrm>
              <a:off x="450360" y="4021420"/>
              <a:ext cx="2497718" cy="343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800" dirty="0">
                  <a:solidFill>
                    <a:srgbClr val="000000"/>
                  </a:solidFill>
                  <a:latin typeface="+mj-lt"/>
                </a:rPr>
                <a:t>Organisation par processus</a:t>
              </a:r>
            </a:p>
          </p:txBody>
        </p:sp>
        <p:cxnSp>
          <p:nvCxnSpPr>
            <p:cNvPr id="53" name="Straight Arrow Connector 52"/>
            <p:cNvCxnSpPr>
              <a:stCxn id="69643" idx="3"/>
              <a:endCxn id="69644" idx="1"/>
            </p:cNvCxnSpPr>
            <p:nvPr/>
          </p:nvCxnSpPr>
          <p:spPr>
            <a:xfrm>
              <a:off x="4058142" y="5326351"/>
              <a:ext cx="6726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69642" idx="3"/>
              <a:endCxn id="69643" idx="1"/>
            </p:cNvCxnSpPr>
            <p:nvPr/>
          </p:nvCxnSpPr>
          <p:spPr>
            <a:xfrm>
              <a:off x="2381742" y="5326351"/>
              <a:ext cx="5964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9644" idx="3"/>
              <a:endCxn id="69647" idx="1"/>
            </p:cNvCxnSpPr>
            <p:nvPr/>
          </p:nvCxnSpPr>
          <p:spPr>
            <a:xfrm flipV="1">
              <a:off x="5810742" y="4743120"/>
              <a:ext cx="977406" cy="5832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9644" idx="3"/>
              <a:endCxn id="69646" idx="1"/>
            </p:cNvCxnSpPr>
            <p:nvPr/>
          </p:nvCxnSpPr>
          <p:spPr>
            <a:xfrm>
              <a:off x="5810742" y="5326351"/>
              <a:ext cx="9774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9644" idx="3"/>
              <a:endCxn id="69645" idx="1"/>
            </p:cNvCxnSpPr>
            <p:nvPr/>
          </p:nvCxnSpPr>
          <p:spPr>
            <a:xfrm>
              <a:off x="5810742" y="5326351"/>
              <a:ext cx="977406" cy="60495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9648" idx="2"/>
              <a:endCxn id="69642" idx="0"/>
            </p:cNvCxnSpPr>
            <p:nvPr/>
          </p:nvCxnSpPr>
          <p:spPr>
            <a:xfrm rot="5400000">
              <a:off x="3035154" y="3315711"/>
              <a:ext cx="583231" cy="29700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4"/>
            <p:cNvCxnSpPr>
              <a:stCxn id="69648" idx="2"/>
              <a:endCxn id="69643" idx="0"/>
            </p:cNvCxnSpPr>
            <p:nvPr/>
          </p:nvCxnSpPr>
          <p:spPr>
            <a:xfrm rot="5400000">
              <a:off x="3873354" y="4153911"/>
              <a:ext cx="583231" cy="12936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74"/>
            <p:cNvCxnSpPr>
              <a:stCxn id="69648" idx="2"/>
              <a:endCxn id="69644" idx="0"/>
            </p:cNvCxnSpPr>
            <p:nvPr/>
          </p:nvCxnSpPr>
          <p:spPr>
            <a:xfrm rot="16200000" flipH="1">
              <a:off x="4749654" y="4571259"/>
              <a:ext cx="583231" cy="4589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82" name="Group 69681"/>
          <p:cNvGrpSpPr/>
          <p:nvPr/>
        </p:nvGrpSpPr>
        <p:grpSpPr>
          <a:xfrm>
            <a:off x="450360" y="1335500"/>
            <a:ext cx="7341582" cy="2021492"/>
            <a:chOff x="450360" y="1335500"/>
            <a:chExt cx="7341582" cy="2021492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auto">
            <a:xfrm>
              <a:off x="4273548" y="1335500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C7472"/>
                </a:gs>
                <a:gs pos="100000">
                  <a:srgbClr val="464658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Direction</a:t>
              </a:r>
            </a:p>
          </p:txBody>
        </p:sp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1835148" y="2203193"/>
              <a:ext cx="1079994" cy="467999"/>
            </a:xfrm>
            <a:prstGeom prst="rect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Usine 1</a:t>
              </a:r>
            </a:p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Produit 1</a:t>
              </a:r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1835148" y="2888993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 Narrow"/>
                </a:rPr>
                <a:t>Marché 1</a:t>
              </a:r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4273548" y="2203193"/>
              <a:ext cx="1079994" cy="467999"/>
            </a:xfrm>
            <a:prstGeom prst="rect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Usine 2</a:t>
              </a:r>
            </a:p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Produit 2</a:t>
              </a:r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4273548" y="2888993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 Narrow"/>
                </a:rPr>
                <a:t>Marché 2</a:t>
              </a:r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6711948" y="2203193"/>
              <a:ext cx="1079994" cy="467999"/>
            </a:xfrm>
            <a:prstGeom prst="rect">
              <a:avLst/>
            </a:prstGeom>
            <a:gradFill rotWithShape="0">
              <a:gsLst>
                <a:gs pos="100000">
                  <a:srgbClr val="005A7C"/>
                </a:gs>
                <a:gs pos="0">
                  <a:srgbClr val="006699"/>
                </a:gs>
              </a:gsLst>
              <a:lin ang="5400000" scaled="1"/>
            </a:gra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Usine 3</a:t>
              </a:r>
            </a:p>
            <a:p>
              <a:pPr algn="ctr"/>
              <a:r>
                <a:rPr lang="fr-FR" sz="1400" dirty="0">
                  <a:solidFill>
                    <a:srgbClr val="FFFFFF"/>
                  </a:solidFill>
                  <a:latin typeface="+mj-lt"/>
                  <a:ea typeface="ＭＳ Ｐゴシック" charset="0"/>
                  <a:cs typeface="Arial Narrow"/>
                </a:rPr>
                <a:t>Produit 3</a:t>
              </a: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6711948" y="2888993"/>
              <a:ext cx="1079994" cy="467999"/>
            </a:xfrm>
            <a:prstGeom prst="rect">
              <a:avLst/>
            </a:prstGeom>
            <a:gradFill rotWithShape="0">
              <a:gsLst>
                <a:gs pos="0">
                  <a:srgbClr val="66B132"/>
                </a:gs>
                <a:gs pos="100000">
                  <a:srgbClr val="006633"/>
                </a:gs>
              </a:gsLst>
              <a:lin ang="5400000" scaled="1"/>
            </a:gradFill>
            <a:ln w="12700" cap="flat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 Narrow"/>
                </a:rPr>
                <a:t>Marché 3</a:t>
              </a:r>
            </a:p>
          </p:txBody>
        </p:sp>
        <p:sp>
          <p:nvSpPr>
            <p:cNvPr id="69668" name="Rectangle 36"/>
            <p:cNvSpPr>
              <a:spLocks noChangeArrowheads="1"/>
            </p:cNvSpPr>
            <p:nvPr/>
          </p:nvSpPr>
          <p:spPr bwMode="auto">
            <a:xfrm>
              <a:off x="450360" y="1340768"/>
              <a:ext cx="2897504" cy="343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1800" dirty="0">
                  <a:solidFill>
                    <a:srgbClr val="000000"/>
                  </a:solidFill>
                  <a:latin typeface="+mj-lt"/>
                </a:rPr>
                <a:t>Organisation par produit/marché</a:t>
              </a:r>
            </a:p>
          </p:txBody>
        </p:sp>
        <p:cxnSp>
          <p:nvCxnSpPr>
            <p:cNvPr id="3" name="Straight Arrow Connector 2"/>
            <p:cNvCxnSpPr>
              <a:stCxn id="69636" idx="2"/>
              <a:endCxn id="69637" idx="0"/>
            </p:cNvCxnSpPr>
            <p:nvPr/>
          </p:nvCxnSpPr>
          <p:spPr>
            <a:xfrm>
              <a:off x="2375145" y="2671192"/>
              <a:ext cx="0" cy="2178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9638" idx="2"/>
              <a:endCxn id="69639" idx="0"/>
            </p:cNvCxnSpPr>
            <p:nvPr/>
          </p:nvCxnSpPr>
          <p:spPr>
            <a:xfrm>
              <a:off x="4813545" y="2671192"/>
              <a:ext cx="0" cy="2178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69640" idx="2"/>
              <a:endCxn id="69641" idx="0"/>
            </p:cNvCxnSpPr>
            <p:nvPr/>
          </p:nvCxnSpPr>
          <p:spPr>
            <a:xfrm>
              <a:off x="7251945" y="2671192"/>
              <a:ext cx="0" cy="2178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74"/>
            <p:cNvCxnSpPr>
              <a:stCxn id="69635" idx="2"/>
              <a:endCxn id="69636" idx="0"/>
            </p:cNvCxnSpPr>
            <p:nvPr/>
          </p:nvCxnSpPr>
          <p:spPr>
            <a:xfrm rot="5400000">
              <a:off x="3394498" y="784146"/>
              <a:ext cx="399694" cy="2438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74"/>
            <p:cNvCxnSpPr>
              <a:stCxn id="69635" idx="2"/>
              <a:endCxn id="69640" idx="0"/>
            </p:cNvCxnSpPr>
            <p:nvPr/>
          </p:nvCxnSpPr>
          <p:spPr>
            <a:xfrm rot="16200000" flipH="1">
              <a:off x="5832898" y="784146"/>
              <a:ext cx="399694" cy="2438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74"/>
            <p:cNvCxnSpPr>
              <a:stCxn id="69635" idx="2"/>
              <a:endCxn id="69638" idx="0"/>
            </p:cNvCxnSpPr>
            <p:nvPr/>
          </p:nvCxnSpPr>
          <p:spPr>
            <a:xfrm>
              <a:off x="4813545" y="1803499"/>
              <a:ext cx="0" cy="39969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28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065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332656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L</a:t>
            </a:r>
            <a:r>
              <a:rPr lang="fr-FR" altLang="ja-JP" sz="2800" b="1" dirty="0">
                <a:solidFill>
                  <a:srgbClr val="48A94C"/>
                </a:solidFill>
              </a:rPr>
              <a:t>'</a:t>
            </a:r>
            <a:r>
              <a:rPr lang="fr-FR" sz="2800" b="1" dirty="0">
                <a:solidFill>
                  <a:srgbClr val="48A94C"/>
                </a:solidFill>
              </a:rPr>
              <a:t>automatisation affecte la structure de coût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777"/>
            <a:ext cx="8077200" cy="4176463"/>
          </a:xfrm>
        </p:spPr>
        <p:txBody>
          <a:bodyPr numCol="2" spcCol="360000"/>
          <a:lstStyle/>
          <a:p>
            <a:pPr marL="342900" indent="-342900">
              <a:buFont typeface="Arial"/>
              <a:buChar char="•"/>
            </a:pPr>
            <a:r>
              <a:rPr lang="fr-FR" dirty="0" smtClean="0"/>
              <a:t>Remplace des coûts variables par des coûts fixes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Augmente les coûts fixes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MOD spécialisée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Méthodes / Maintenance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Diminue les coûts variables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MOD directe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Matériaux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Chute, accidents, etc.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Augmente les immobilisations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Usine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Équipements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Outillages 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Tend à élever le point mort</a:t>
            </a:r>
            <a:endParaRPr lang="fr-FR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29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8339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64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le type de produit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12777"/>
            <a:ext cx="8077200" cy="1295406"/>
          </a:xfrm>
        </p:spPr>
        <p:txBody>
          <a:bodyPr/>
          <a:lstStyle/>
          <a:p>
            <a:r>
              <a:rPr lang="fr-FR" dirty="0" smtClean="0">
                <a:sym typeface="Gill Sans Light" charset="0"/>
              </a:rPr>
              <a:t>Selon le type de clientèle et le positionnement dans la « filière »</a:t>
            </a: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8724305" y="6331148"/>
            <a:ext cx="401836" cy="4375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 dirty="0">
              <a:latin typeface="+mj-l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928535" y="3645024"/>
            <a:ext cx="19705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4647" bIns="0" anchor="ctr">
            <a:spAutoFit/>
          </a:bodyPr>
          <a:lstStyle/>
          <a:p>
            <a:pPr marL="44647" algn="ctr">
              <a:lnSpc>
                <a:spcPct val="90000"/>
              </a:lnSpc>
            </a:pPr>
            <a:r>
              <a:rPr lang="en-US" sz="2500" dirty="0">
                <a:latin typeface="+mj-lt"/>
                <a:ea typeface="ＭＳ Ｐゴシック" charset="0"/>
                <a:cs typeface="Gill Sans Light" charset="0"/>
              </a:rPr>
              <a:t>B to B</a:t>
            </a:r>
          </a:p>
          <a:p>
            <a:pPr marL="44647" algn="ctr">
              <a:lnSpc>
                <a:spcPct val="90000"/>
              </a:lnSpc>
            </a:pPr>
            <a:r>
              <a:rPr lang="en-US" sz="1800" dirty="0">
                <a:latin typeface="+mj-lt"/>
                <a:ea typeface="ＭＳ Ｐゴシック" charset="0"/>
                <a:cs typeface="Gill Sans Light" charset="0"/>
              </a:rPr>
              <a:t>(Business to Business)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604633" y="3645024"/>
            <a:ext cx="20228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4647" bIns="0" anchor="ctr">
            <a:spAutoFit/>
          </a:bodyPr>
          <a:lstStyle/>
          <a:p>
            <a:pPr marL="44647" algn="ctr">
              <a:lnSpc>
                <a:spcPct val="90000"/>
              </a:lnSpc>
            </a:pPr>
            <a:r>
              <a:rPr lang="en-US" sz="2500" dirty="0">
                <a:latin typeface="+mj-lt"/>
                <a:ea typeface="ＭＳ Ｐゴシック" charset="0"/>
                <a:cs typeface="Gill Sans Light" charset="0"/>
              </a:rPr>
              <a:t>B to C</a:t>
            </a:r>
          </a:p>
          <a:p>
            <a:pPr marL="44647" algn="ctr">
              <a:lnSpc>
                <a:spcPct val="90000"/>
              </a:lnSpc>
            </a:pPr>
            <a:r>
              <a:rPr lang="en-US" sz="1800" dirty="0">
                <a:latin typeface="+mj-lt"/>
                <a:ea typeface="ＭＳ Ｐゴシック" charset="0"/>
                <a:cs typeface="Gill Sans Light" charset="0"/>
              </a:rPr>
              <a:t>(Business to Customer)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19593" y="2636912"/>
            <a:ext cx="1372925" cy="966771"/>
            <a:chOff x="227177" y="3812296"/>
            <a:chExt cx="1801462" cy="1268534"/>
          </a:xfrm>
          <a:solidFill>
            <a:srgbClr val="252525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227177" y="3812296"/>
              <a:ext cx="1801462" cy="1256591"/>
              <a:chOff x="227177" y="3812296"/>
              <a:chExt cx="1801462" cy="1256591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 flipH="1">
                <a:off x="237939" y="4189412"/>
                <a:ext cx="1790700" cy="8794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flipH="1">
                <a:off x="227177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 flipH="1">
                <a:off x="593745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4" name="Right Triangle 23"/>
              <p:cNvSpPr/>
              <p:nvPr/>
            </p:nvSpPr>
            <p:spPr>
              <a:xfrm flipH="1">
                <a:off x="959166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5" name="Right Triangle 24"/>
              <p:cNvSpPr/>
              <p:nvPr/>
            </p:nvSpPr>
            <p:spPr>
              <a:xfrm flipH="1">
                <a:off x="1337404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flipH="1">
                <a:off x="1878731" y="3812296"/>
                <a:ext cx="149908" cy="3977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8084" y="4720790"/>
              <a:ext cx="376998" cy="360040"/>
              <a:chOff x="437796" y="4636206"/>
              <a:chExt cx="461008" cy="440271"/>
            </a:xfrm>
            <a:grpFill/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7796" y="4636206"/>
                <a:ext cx="202341" cy="440271"/>
              </a:xfrm>
              <a:prstGeom prst="rect">
                <a:avLst/>
              </a:prstGeom>
              <a:noFill/>
            </p:spPr>
          </p:pic>
          <p:sp>
            <p:nvSpPr>
              <p:cNvPr id="20" name="Rectangle 19"/>
              <p:cNvSpPr/>
              <p:nvPr/>
            </p:nvSpPr>
            <p:spPr>
              <a:xfrm flipH="1">
                <a:off x="676559" y="4775628"/>
                <a:ext cx="222245" cy="2880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54565" y="4720790"/>
              <a:ext cx="376997" cy="360040"/>
              <a:chOff x="-431279" y="4636206"/>
              <a:chExt cx="461009" cy="440271"/>
            </a:xfrm>
            <a:grpFill/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31279" y="4636206"/>
                <a:ext cx="202342" cy="440271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-192516" y="4775628"/>
                <a:ext cx="222246" cy="2880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771641" y="2708183"/>
            <a:ext cx="904815" cy="824228"/>
            <a:chOff x="237938" y="4147419"/>
            <a:chExt cx="1024672" cy="933410"/>
          </a:xfrm>
          <a:solidFill>
            <a:srgbClr val="252525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237938" y="4147419"/>
              <a:ext cx="1024672" cy="921468"/>
              <a:chOff x="237938" y="4147419"/>
              <a:chExt cx="1024672" cy="921468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 flipH="1">
                <a:off x="237938" y="4514839"/>
                <a:ext cx="1024672" cy="554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3500000" flipH="1">
                <a:off x="375871" y="4170096"/>
                <a:ext cx="708877" cy="708877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H="1">
                <a:off x="1112702" y="4147419"/>
                <a:ext cx="149908" cy="3977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82559" y="4665808"/>
              <a:ext cx="474928" cy="415021"/>
              <a:chOff x="467725" y="4568973"/>
              <a:chExt cx="580761" cy="507504"/>
            </a:xfrm>
            <a:grpFill/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7725" y="4636206"/>
                <a:ext cx="202341" cy="440271"/>
              </a:xfrm>
              <a:prstGeom prst="rect">
                <a:avLst/>
              </a:prstGeom>
              <a:noFill/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758120" y="4568973"/>
                <a:ext cx="290366" cy="49468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67545" y="2636912"/>
            <a:ext cx="1372925" cy="966771"/>
            <a:chOff x="227177" y="3812296"/>
            <a:chExt cx="1801462" cy="1268534"/>
          </a:xfrm>
          <a:solidFill>
            <a:srgbClr val="252525"/>
          </a:solidFill>
        </p:grpSpPr>
        <p:grpSp>
          <p:nvGrpSpPr>
            <p:cNvPr id="42" name="Group 41"/>
            <p:cNvGrpSpPr/>
            <p:nvPr/>
          </p:nvGrpSpPr>
          <p:grpSpPr>
            <a:xfrm>
              <a:off x="227177" y="3812296"/>
              <a:ext cx="1801462" cy="1256591"/>
              <a:chOff x="227177" y="3812296"/>
              <a:chExt cx="1801462" cy="1256591"/>
            </a:xfrm>
            <a:grpFill/>
          </p:grpSpPr>
          <p:sp>
            <p:nvSpPr>
              <p:cNvPr id="49" name="Rectangle 48"/>
              <p:cNvSpPr/>
              <p:nvPr/>
            </p:nvSpPr>
            <p:spPr>
              <a:xfrm flipH="1">
                <a:off x="237939" y="4189412"/>
                <a:ext cx="1790700" cy="8794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  <p:sp>
            <p:nvSpPr>
              <p:cNvPr id="50" name="Right Triangle 49"/>
              <p:cNvSpPr/>
              <p:nvPr/>
            </p:nvSpPr>
            <p:spPr>
              <a:xfrm flipH="1">
                <a:off x="227177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1" name="Right Triangle 50"/>
              <p:cNvSpPr/>
              <p:nvPr/>
            </p:nvSpPr>
            <p:spPr>
              <a:xfrm flipH="1">
                <a:off x="593745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 flipH="1">
                <a:off x="959166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3" name="Right Triangle 52"/>
              <p:cNvSpPr/>
              <p:nvPr/>
            </p:nvSpPr>
            <p:spPr>
              <a:xfrm flipH="1">
                <a:off x="1337404" y="3826898"/>
                <a:ext cx="372474" cy="372474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>
                <a:off x="1878731" y="3812296"/>
                <a:ext cx="149908" cy="3977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58084" y="4720790"/>
              <a:ext cx="376998" cy="360040"/>
              <a:chOff x="437796" y="4636206"/>
              <a:chExt cx="461008" cy="440271"/>
            </a:xfrm>
            <a:grpFill/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7796" y="4636206"/>
                <a:ext cx="202341" cy="440271"/>
              </a:xfrm>
              <a:prstGeom prst="rect">
                <a:avLst/>
              </a:prstGeom>
              <a:noFill/>
            </p:spPr>
          </p:pic>
          <p:sp>
            <p:nvSpPr>
              <p:cNvPr id="48" name="Rectangle 47"/>
              <p:cNvSpPr/>
              <p:nvPr/>
            </p:nvSpPr>
            <p:spPr>
              <a:xfrm flipH="1">
                <a:off x="676559" y="4775628"/>
                <a:ext cx="222245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54565" y="4720790"/>
              <a:ext cx="376997" cy="360040"/>
              <a:chOff x="-431279" y="4636206"/>
              <a:chExt cx="461009" cy="440271"/>
            </a:xfrm>
            <a:grpFill/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31279" y="4636206"/>
                <a:ext cx="202342" cy="440271"/>
              </a:xfrm>
              <a:prstGeom prst="rect">
                <a:avLst/>
              </a:prstGeom>
              <a:noFill/>
            </p:spPr>
          </p:pic>
          <p:sp>
            <p:nvSpPr>
              <p:cNvPr id="46" name="Rectangle 45"/>
              <p:cNvSpPr/>
              <p:nvPr/>
            </p:nvSpPr>
            <p:spPr>
              <a:xfrm flipH="1">
                <a:off x="-192516" y="4775628"/>
                <a:ext cx="222246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</p:grpSp>
      </p:grpSp>
      <p:sp>
        <p:nvSpPr>
          <p:cNvPr id="55" name="Chevron 54"/>
          <p:cNvSpPr/>
          <p:nvPr/>
        </p:nvSpPr>
        <p:spPr>
          <a:xfrm>
            <a:off x="5726621" y="2688249"/>
            <a:ext cx="1810917" cy="864096"/>
          </a:xfrm>
          <a:prstGeom prst="chevron">
            <a:avLst>
              <a:gd name="adj" fmla="val 34886"/>
            </a:avLst>
          </a:prstGeom>
          <a:gradFill rotWithShape="0">
            <a:gsLst>
              <a:gs pos="100000">
                <a:srgbClr val="005A7C"/>
              </a:gs>
              <a:gs pos="0">
                <a:srgbClr val="006699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fr-FR" sz="1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Produit</a:t>
            </a:r>
          </a:p>
          <a:p>
            <a:pPr algn="ctr"/>
            <a:r>
              <a:rPr lang="fr-FR" sz="1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Fini</a:t>
            </a:r>
            <a:endParaRPr lang="fr-FR" sz="1800" dirty="0">
              <a:solidFill>
                <a:srgbClr val="FFFFFF"/>
              </a:solidFill>
              <a:latin typeface="+mj-lt"/>
              <a:ea typeface="ＭＳ Ｐゴシック" charset="0"/>
              <a:cs typeface="Arial Narrow"/>
            </a:endParaRPr>
          </a:p>
        </p:txBody>
      </p:sp>
      <p:sp>
        <p:nvSpPr>
          <p:cNvPr id="56" name="Chevron 55"/>
          <p:cNvSpPr/>
          <p:nvPr/>
        </p:nvSpPr>
        <p:spPr>
          <a:xfrm>
            <a:off x="2074573" y="2688249"/>
            <a:ext cx="1810917" cy="864096"/>
          </a:xfrm>
          <a:prstGeom prst="chevron">
            <a:avLst>
              <a:gd name="adj" fmla="val 34886"/>
            </a:avLst>
          </a:prstGeom>
          <a:gradFill rotWithShape="0">
            <a:gsLst>
              <a:gs pos="0">
                <a:srgbClr val="66B132"/>
              </a:gs>
              <a:gs pos="100000">
                <a:srgbClr val="006633"/>
              </a:gs>
            </a:gsLst>
            <a:lin ang="5400000" scaled="1"/>
          </a:gradFill>
          <a:ln w="12700" cap="flat">
            <a:solidFill>
              <a:srgbClr val="FFFFFF"/>
            </a:solidFill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+mj-lt"/>
                <a:cs typeface="Arial Narrow"/>
              </a:rPr>
              <a:t>Produit </a:t>
            </a:r>
            <a:endParaRPr lang="fr-FR" sz="1800" dirty="0" smtClean="0">
              <a:solidFill>
                <a:schemeClr val="bg1"/>
              </a:solidFill>
              <a:latin typeface="+mj-lt"/>
              <a:cs typeface="Arial Narrow"/>
            </a:endParaRPr>
          </a:p>
          <a:p>
            <a:pPr algn="ctr"/>
            <a:r>
              <a:rPr lang="fr-FR" sz="1800" dirty="0" smtClean="0">
                <a:solidFill>
                  <a:schemeClr val="bg1"/>
                </a:solidFill>
                <a:latin typeface="+mj-lt"/>
                <a:cs typeface="Arial Narrow"/>
              </a:rPr>
              <a:t>Intermédiaire</a:t>
            </a:r>
            <a:endParaRPr lang="fr-FR" sz="1800" dirty="0">
              <a:solidFill>
                <a:schemeClr val="bg1"/>
              </a:solidFill>
              <a:latin typeface="+mj-lt"/>
              <a:cs typeface="Arial Narrow"/>
            </a:endParaRPr>
          </a:p>
        </p:txBody>
      </p:sp>
      <p:sp>
        <p:nvSpPr>
          <p:cNvPr id="57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3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2" name="Picture 2" descr="logo_tex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3940" y="101596"/>
            <a:ext cx="709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/>
        </p:nvGrpSpPr>
        <p:grpSpPr>
          <a:xfrm>
            <a:off x="1423903" y="4725144"/>
            <a:ext cx="6456632" cy="1399315"/>
            <a:chOff x="1187624" y="6885384"/>
            <a:chExt cx="6456632" cy="1399315"/>
          </a:xfrm>
        </p:grpSpPr>
        <p:grpSp>
          <p:nvGrpSpPr>
            <p:cNvPr id="9216" name="Group 9215"/>
            <p:cNvGrpSpPr/>
            <p:nvPr/>
          </p:nvGrpSpPr>
          <p:grpSpPr>
            <a:xfrm>
              <a:off x="1187624" y="6885384"/>
              <a:ext cx="6456632" cy="1399315"/>
              <a:chOff x="1187624" y="4693981"/>
              <a:chExt cx="6456632" cy="139931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187624" y="4827362"/>
                <a:ext cx="3307313" cy="1220627"/>
                <a:chOff x="1650769" y="5121570"/>
                <a:chExt cx="2749698" cy="1014829"/>
              </a:xfrm>
            </p:grpSpPr>
            <p:pic>
              <p:nvPicPr>
                <p:cNvPr id="59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0769" y="5754116"/>
                  <a:ext cx="1279178" cy="382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7773" y="5121570"/>
                  <a:ext cx="1279178" cy="462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7377" y="5690402"/>
                  <a:ext cx="1333090" cy="407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5580112" y="4693981"/>
                <a:ext cx="2064144" cy="1399315"/>
                <a:chOff x="5697173" y="5041470"/>
                <a:chExt cx="1716128" cy="1163390"/>
              </a:xfrm>
            </p:grpSpPr>
            <p:pic>
              <p:nvPicPr>
                <p:cNvPr id="63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19329" y="5694537"/>
                  <a:ext cx="784170" cy="510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1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04626" y="5041470"/>
                  <a:ext cx="808675" cy="57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" name="Picture 1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97173" y="5042321"/>
                  <a:ext cx="706365" cy="548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14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5788" y="5635350"/>
                  <a:ext cx="563622" cy="563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8" name="Picture 2" descr="logo_text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6769" y="6933141"/>
              <a:ext cx="709612" cy="73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Rectangle 6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1666977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16"/>
          <p:cNvSpPr>
            <a:spLocks noChangeShapeType="1"/>
          </p:cNvSpPr>
          <p:nvPr/>
        </p:nvSpPr>
        <p:spPr bwMode="auto">
          <a:xfrm flipV="1">
            <a:off x="1006165" y="3174784"/>
            <a:ext cx="2810042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332656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La structure de coût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 rot="21161838">
            <a:off x="1087679" y="2826672"/>
            <a:ext cx="15701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200" dirty="0" smtClean="0">
                <a:solidFill>
                  <a:srgbClr val="7F7F7F"/>
                </a:solidFill>
                <a:latin typeface="+mj-lt"/>
              </a:rPr>
              <a:t>Coût fixe + Coût variable</a:t>
            </a:r>
            <a:endParaRPr lang="fr-FR" sz="12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35696" y="2103902"/>
            <a:ext cx="855648" cy="289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dirty="0">
                <a:solidFill>
                  <a:srgbClr val="7F7F7F"/>
                </a:solidFill>
                <a:latin typeface="+mn-lt"/>
              </a:rPr>
              <a:t>Point mort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flipV="1">
            <a:off x="974582" y="2217440"/>
            <a:ext cx="2836863" cy="297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3122470" y="2903240"/>
            <a:ext cx="1587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V="1">
            <a:off x="993632" y="2827040"/>
            <a:ext cx="2822575" cy="35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3808270" y="2203153"/>
            <a:ext cx="1587" cy="2971800"/>
          </a:xfrm>
          <a:prstGeom prst="lin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1085689" y="5589240"/>
            <a:ext cx="3213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latin typeface="+mn-lt"/>
              </a:rPr>
              <a:t>Production de </a:t>
            </a:r>
            <a:r>
              <a:rPr lang="fr-FR" sz="2000" dirty="0" smtClean="0">
                <a:latin typeface="+mn-lt"/>
              </a:rPr>
              <a:t>masse &amp; continue</a:t>
            </a:r>
            <a:endParaRPr lang="fr-FR" sz="2000" dirty="0">
              <a:latin typeface="+mn-lt"/>
            </a:endParaRP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707904" y="5239473"/>
            <a:ext cx="675761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dirty="0">
                <a:latin typeface="+mn-lt"/>
              </a:rPr>
              <a:t>Volume</a:t>
            </a:r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4599275" y="2474145"/>
            <a:ext cx="495611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1400" dirty="0">
                <a:latin typeface="+mn-lt"/>
              </a:rPr>
              <a:t>Coût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 flipV="1">
            <a:off x="5145783" y="2248814"/>
            <a:ext cx="2811892" cy="294564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8046045" y="1268760"/>
            <a:ext cx="84871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>
                <a:latin typeface="+mn-lt"/>
              </a:rPr>
              <a:t>Coûts </a:t>
            </a:r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Revenus</a:t>
            </a:r>
            <a:endParaRPr lang="fr-FR" sz="1600" dirty="0">
              <a:latin typeface="+mn-lt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>
            <a:off x="7452320" y="1437035"/>
            <a:ext cx="463550" cy="1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 flipH="1">
            <a:off x="7452320" y="1694210"/>
            <a:ext cx="46355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 flipV="1">
            <a:off x="5133082" y="2756056"/>
            <a:ext cx="28194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5433424" y="5589240"/>
            <a:ext cx="25700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latin typeface="+mn-lt"/>
              </a:rPr>
              <a:t>Production de petite série</a:t>
            </a:r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7856679" y="5239473"/>
            <a:ext cx="675761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dirty="0">
                <a:latin typeface="+mn-lt"/>
              </a:rPr>
              <a:t>Volume</a:t>
            </a: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6690420" y="359425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86" name="Text Box 50"/>
          <p:cNvSpPr txBox="1">
            <a:spLocks noChangeArrowheads="1"/>
          </p:cNvSpPr>
          <p:nvPr/>
        </p:nvSpPr>
        <p:spPr bwMode="auto">
          <a:xfrm rot="16200000">
            <a:off x="3363978" y="3575206"/>
            <a:ext cx="1213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Capacité max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7956087" y="2195316"/>
            <a:ext cx="1587" cy="2971800"/>
          </a:xfrm>
          <a:prstGeom prst="lin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 rot="16200000">
            <a:off x="7511795" y="3567369"/>
            <a:ext cx="1213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Capacité max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flipV="1">
            <a:off x="5137857" y="4584856"/>
            <a:ext cx="2810042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974582" y="2446040"/>
            <a:ext cx="1588" cy="27432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>
            <a:off x="974582" y="5189240"/>
            <a:ext cx="31242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 flipV="1">
            <a:off x="5145782" y="2451256"/>
            <a:ext cx="1588" cy="27432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>
            <a:off x="5145782" y="5194456"/>
            <a:ext cx="31242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 rot="19616623">
            <a:off x="5071764" y="3840514"/>
            <a:ext cx="15701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200" dirty="0" smtClean="0">
                <a:solidFill>
                  <a:srgbClr val="7F7F7F"/>
                </a:solidFill>
                <a:latin typeface="+mj-lt"/>
              </a:rPr>
              <a:t>Coût fixe + </a:t>
            </a:r>
            <a:r>
              <a:rPr lang="fr-FR" sz="1200" dirty="0">
                <a:solidFill>
                  <a:srgbClr val="7F7F7F"/>
                </a:solidFill>
                <a:latin typeface="+mj-lt"/>
              </a:rPr>
              <a:t>Coût variable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141" y="2977856"/>
            <a:ext cx="464014" cy="4278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eaLnBrk="0" hangingPunct="0">
              <a:lnSpc>
                <a:spcPct val="90000"/>
              </a:lnSpc>
              <a:defRPr sz="1200">
                <a:solidFill>
                  <a:srgbClr val="7F7F7F"/>
                </a:solidFill>
                <a:ea typeface="ＭＳ Ｐゴシック" pitchFamily="-123" charset="-128"/>
                <a:cs typeface="ＭＳ Ｐゴシック" pitchFamily="-123" charset="-128"/>
              </a:defRPr>
            </a:lvl1pPr>
            <a:lvl2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 algn="r"/>
            <a:r>
              <a:rPr lang="en-US" dirty="0">
                <a:latin typeface="+mn-lt"/>
              </a:rPr>
              <a:t>Coût </a:t>
            </a:r>
            <a:endParaRPr lang="en-US" dirty="0" smtClean="0">
              <a:latin typeface="+mn-lt"/>
            </a:endParaRPr>
          </a:p>
          <a:p>
            <a:pPr algn="r"/>
            <a:r>
              <a:rPr lang="en-US" dirty="0" smtClean="0">
                <a:latin typeface="+mn-lt"/>
              </a:rPr>
              <a:t>fixe</a:t>
            </a:r>
            <a:endParaRPr lang="en-US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0872" y="4372027"/>
            <a:ext cx="464014" cy="42780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eaLnBrk="0" hangingPunct="0">
              <a:lnSpc>
                <a:spcPct val="90000"/>
              </a:lnSpc>
              <a:defRPr sz="1200">
                <a:solidFill>
                  <a:srgbClr val="7F7F7F"/>
                </a:solidFill>
                <a:ea typeface="ＭＳ Ｐゴシック" pitchFamily="-123" charset="-128"/>
                <a:cs typeface="ＭＳ Ｐゴシック" pitchFamily="-123" charset="-128"/>
              </a:defRPr>
            </a:lvl1pPr>
            <a:lvl2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>
              <a:defRPr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pPr algn="r"/>
            <a:r>
              <a:rPr lang="en-US" dirty="0">
                <a:latin typeface="+mn-lt"/>
              </a:rPr>
              <a:t>Coût </a:t>
            </a:r>
            <a:endParaRPr lang="en-US" dirty="0" smtClean="0">
              <a:latin typeface="+mn-lt"/>
            </a:endParaRPr>
          </a:p>
          <a:p>
            <a:pPr algn="r"/>
            <a:r>
              <a:rPr lang="en-US" dirty="0" smtClean="0">
                <a:latin typeface="+mn-lt"/>
              </a:rPr>
              <a:t>fixe</a:t>
            </a:r>
            <a:endParaRPr lang="en-US" dirty="0">
              <a:latin typeface="+mn-lt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467544" y="2473800"/>
            <a:ext cx="495611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1400" dirty="0">
                <a:latin typeface="+mn-lt"/>
              </a:rPr>
              <a:t>Coût</a:t>
            </a:r>
          </a:p>
        </p:txBody>
      </p:sp>
      <p:sp>
        <p:nvSpPr>
          <p:cNvPr id="3" name="Oval 2"/>
          <p:cNvSpPr/>
          <p:nvPr/>
        </p:nvSpPr>
        <p:spPr>
          <a:xfrm>
            <a:off x="3088205" y="2878713"/>
            <a:ext cx="78374" cy="783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>
            <a:stCxn id="91141" idx="3"/>
            <a:endCxn id="3" idx="0"/>
          </p:cNvCxnSpPr>
          <p:nvPr/>
        </p:nvCxnSpPr>
        <p:spPr>
          <a:xfrm>
            <a:off x="2691344" y="2248814"/>
            <a:ext cx="436048" cy="629899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444544" y="2104391"/>
            <a:ext cx="855648" cy="289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dirty="0">
                <a:solidFill>
                  <a:srgbClr val="7F7F7F"/>
                </a:solidFill>
                <a:latin typeface="+mn-lt"/>
              </a:rPr>
              <a:t>Point mort</a:t>
            </a:r>
          </a:p>
        </p:txBody>
      </p:sp>
      <p:sp>
        <p:nvSpPr>
          <p:cNvPr id="55" name="Oval 54"/>
          <p:cNvSpPr/>
          <p:nvPr/>
        </p:nvSpPr>
        <p:spPr>
          <a:xfrm>
            <a:off x="6645466" y="3538940"/>
            <a:ext cx="78374" cy="783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Arrow Connector 44"/>
          <p:cNvCxnSpPr>
            <a:stCxn id="54" idx="3"/>
            <a:endCxn id="55" idx="0"/>
          </p:cNvCxnSpPr>
          <p:nvPr/>
        </p:nvCxnSpPr>
        <p:spPr>
          <a:xfrm>
            <a:off x="6300192" y="2249303"/>
            <a:ext cx="384461" cy="1289637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30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0198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620688"/>
            <a:ext cx="7837583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Processus de fabrication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67544" y="1412777"/>
            <a:ext cx="4104456" cy="4608512"/>
          </a:xfrm>
        </p:spPr>
        <p:txBody>
          <a:bodyPr/>
          <a:lstStyle/>
          <a:p>
            <a:r>
              <a:rPr lang="fr-FR" sz="2000" dirty="0" smtClean="0"/>
              <a:t>Nomenclature</a:t>
            </a:r>
          </a:p>
          <a:p>
            <a:pPr lvl="1"/>
            <a:r>
              <a:rPr lang="fr-FR" sz="1800" dirty="0" smtClean="0"/>
              <a:t>Décrit les </a:t>
            </a:r>
            <a:r>
              <a:rPr lang="fr-FR" sz="1800" dirty="0"/>
              <a:t>relations entre un composé et ses </a:t>
            </a:r>
            <a:r>
              <a:rPr lang="fr-FR" sz="1800" dirty="0" smtClean="0"/>
              <a:t>composants</a:t>
            </a:r>
          </a:p>
          <a:p>
            <a:pPr lvl="2"/>
            <a:r>
              <a:rPr lang="fr-FR" sz="1600" dirty="0"/>
              <a:t>Au plus bas niveau, on trouve les composants achetés à </a:t>
            </a:r>
            <a:r>
              <a:rPr lang="fr-FR" sz="1600" dirty="0" smtClean="0"/>
              <a:t>l'extérieur </a:t>
            </a:r>
            <a:r>
              <a:rPr lang="fr-FR" sz="1600" dirty="0"/>
              <a:t>de </a:t>
            </a:r>
            <a:r>
              <a:rPr lang="fr-FR" sz="1600" dirty="0" smtClean="0"/>
              <a:t>l'entreprise</a:t>
            </a:r>
            <a:endParaRPr lang="fr-FR" sz="1600" dirty="0"/>
          </a:p>
          <a:p>
            <a:pPr lvl="1"/>
            <a:endParaRPr lang="fr-FR" sz="1800" dirty="0" smtClean="0"/>
          </a:p>
          <a:p>
            <a:r>
              <a:rPr lang="fr-FR" sz="2000" dirty="0" smtClean="0"/>
              <a:t>Gamme</a:t>
            </a:r>
          </a:p>
          <a:p>
            <a:pPr lvl="1"/>
            <a:r>
              <a:rPr lang="fr-FR" sz="1800" dirty="0" smtClean="0"/>
              <a:t>Décrit le processus d'élaboration des articles fabriqués, les ressources utilisées et les temps de fabrication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04705" y="1775692"/>
            <a:ext cx="3777258" cy="3741540"/>
            <a:chOff x="4904705" y="1775692"/>
            <a:chExt cx="3777258" cy="3741540"/>
          </a:xfrm>
        </p:grpSpPr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6124166" y="3543771"/>
              <a:ext cx="7813" cy="89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7999" y="8100"/>
                  </a:lnTo>
                  <a:lnTo>
                    <a:pt x="21600" y="0"/>
                  </a:lnTo>
                </a:path>
              </a:pathLst>
            </a:custGeom>
            <a:solidFill>
              <a:srgbClr val="808785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/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6123607" y="3543771"/>
              <a:ext cx="8930" cy="89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500" y="8100"/>
                  </a:lnTo>
                  <a:lnTo>
                    <a:pt x="21600" y="0"/>
                  </a:lnTo>
                </a:path>
              </a:pathLst>
            </a:custGeom>
            <a:solidFill>
              <a:srgbClr val="808785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/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>
              <a:off x="5884738" y="2472208"/>
              <a:ext cx="809253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1300" dirty="0">
                  <a:solidFill>
                    <a:srgbClr val="000000"/>
                  </a:solidFill>
                  <a:latin typeface="+mj-lt"/>
                </a:rPr>
                <a:t>Gamme PF</a:t>
              </a:r>
              <a:endParaRPr lang="fr-FR" dirty="0">
                <a:latin typeface="+mj-lt"/>
              </a:endParaRPr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4998467" y="4231357"/>
              <a:ext cx="846088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1300" dirty="0">
                  <a:solidFill>
                    <a:srgbClr val="000000"/>
                  </a:solidFill>
                  <a:latin typeface="+mj-lt"/>
                </a:rPr>
                <a:t>Gamme C1</a:t>
              </a:r>
              <a:endParaRPr lang="fr-FR" dirty="0">
                <a:latin typeface="+mj-lt"/>
              </a:endParaRPr>
            </a:p>
          </p:txBody>
        </p:sp>
        <p:sp>
          <p:nvSpPr>
            <p:cNvPr id="20500" name="AutoShape 20"/>
            <p:cNvSpPr>
              <a:spLocks/>
            </p:cNvSpPr>
            <p:nvPr/>
          </p:nvSpPr>
          <p:spPr bwMode="auto">
            <a:xfrm>
              <a:off x="6662738" y="4204568"/>
              <a:ext cx="846088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1300" dirty="0">
                  <a:solidFill>
                    <a:srgbClr val="000000"/>
                  </a:solidFill>
                  <a:latin typeface="+mj-lt"/>
                </a:rPr>
                <a:t>Gamme C2</a:t>
              </a:r>
              <a:endParaRPr lang="fr-FR" dirty="0">
                <a:latin typeface="+mj-lt"/>
              </a:endParaRPr>
            </a:p>
          </p:txBody>
        </p:sp>
        <p:sp>
          <p:nvSpPr>
            <p:cNvPr id="20501" name="AutoShape 21"/>
            <p:cNvSpPr>
              <a:spLocks/>
            </p:cNvSpPr>
            <p:nvPr/>
          </p:nvSpPr>
          <p:spPr bwMode="auto">
            <a:xfrm>
              <a:off x="5150271" y="3250869"/>
              <a:ext cx="290215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900" dirty="0">
                  <a:solidFill>
                    <a:srgbClr val="000000"/>
                  </a:solidFill>
                  <a:latin typeface="+mj-lt"/>
                </a:rPr>
                <a:t>(4)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502" name="AutoShape 22"/>
            <p:cNvSpPr>
              <a:spLocks/>
            </p:cNvSpPr>
            <p:nvPr/>
          </p:nvSpPr>
          <p:spPr bwMode="auto">
            <a:xfrm>
              <a:off x="6123607" y="3250869"/>
              <a:ext cx="290215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900" dirty="0">
                  <a:solidFill>
                    <a:srgbClr val="000000"/>
                  </a:solidFill>
                  <a:latin typeface="+mj-lt"/>
                </a:rPr>
                <a:t>(2)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503" name="AutoShape 23"/>
            <p:cNvSpPr>
              <a:spLocks/>
            </p:cNvSpPr>
            <p:nvPr/>
          </p:nvSpPr>
          <p:spPr bwMode="auto">
            <a:xfrm>
              <a:off x="7816900" y="3250869"/>
              <a:ext cx="291331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900" dirty="0">
                  <a:solidFill>
                    <a:srgbClr val="000000"/>
                  </a:solidFill>
                  <a:latin typeface="+mj-lt"/>
                </a:rPr>
                <a:t>(1)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504" name="AutoShape 24"/>
            <p:cNvSpPr>
              <a:spLocks/>
            </p:cNvSpPr>
            <p:nvPr/>
          </p:nvSpPr>
          <p:spPr bwMode="auto">
            <a:xfrm>
              <a:off x="6090121" y="4924069"/>
              <a:ext cx="398488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900" dirty="0">
                  <a:solidFill>
                    <a:srgbClr val="000000"/>
                  </a:solidFill>
                  <a:latin typeface="+mj-lt"/>
                </a:rPr>
                <a:t>(0.8)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505" name="AutoShape 25"/>
            <p:cNvSpPr>
              <a:spLocks/>
            </p:cNvSpPr>
            <p:nvPr/>
          </p:nvSpPr>
          <p:spPr bwMode="auto">
            <a:xfrm>
              <a:off x="7302326" y="4924069"/>
              <a:ext cx="290215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900" dirty="0">
                  <a:solidFill>
                    <a:srgbClr val="000000"/>
                  </a:solidFill>
                  <a:latin typeface="+mj-lt"/>
                </a:rPr>
                <a:t>(2)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506" name="AutoShape 26"/>
            <p:cNvSpPr>
              <a:spLocks/>
            </p:cNvSpPr>
            <p:nvPr/>
          </p:nvSpPr>
          <p:spPr bwMode="auto">
            <a:xfrm>
              <a:off x="8282359" y="4920721"/>
              <a:ext cx="399604" cy="2321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900" dirty="0">
                  <a:solidFill>
                    <a:srgbClr val="000000"/>
                  </a:solidFill>
                  <a:latin typeface="+mj-lt"/>
                </a:rPr>
                <a:t>(2.4)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508" name="AutoShape 28"/>
            <p:cNvSpPr>
              <a:spLocks/>
            </p:cNvSpPr>
            <p:nvPr/>
          </p:nvSpPr>
          <p:spPr bwMode="auto">
            <a:xfrm>
              <a:off x="6744220" y="1775692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808785"/>
                </a:gs>
                <a:gs pos="100000">
                  <a:srgbClr val="58596B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PF</a:t>
              </a:r>
              <a:endParaRPr lang="fr-FR" dirty="0">
                <a:latin typeface="+mj-lt"/>
              </a:endParaRPr>
            </a:p>
          </p:txBody>
        </p:sp>
        <p:sp>
          <p:nvSpPr>
            <p:cNvPr id="20509" name="AutoShape 29"/>
            <p:cNvSpPr>
              <a:spLocks/>
            </p:cNvSpPr>
            <p:nvPr/>
          </p:nvSpPr>
          <p:spPr bwMode="auto">
            <a:xfrm>
              <a:off x="4904705" y="3454474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006D8F"/>
                </a:gs>
                <a:gs pos="100000">
                  <a:srgbClr val="007AAA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P1</a:t>
              </a:r>
              <a:endParaRPr lang="fr-FR" dirty="0">
                <a:latin typeface="+mj-lt"/>
              </a:endParaRPr>
            </a:p>
          </p:txBody>
        </p:sp>
        <p:sp>
          <p:nvSpPr>
            <p:cNvPr id="20510" name="AutoShape 30"/>
            <p:cNvSpPr>
              <a:spLocks/>
            </p:cNvSpPr>
            <p:nvPr/>
          </p:nvSpPr>
          <p:spPr bwMode="auto">
            <a:xfrm>
              <a:off x="5869111" y="3454474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006D8F"/>
                </a:gs>
                <a:gs pos="100000">
                  <a:srgbClr val="007AAA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C1</a:t>
              </a:r>
              <a:endParaRPr lang="fr-FR" dirty="0">
                <a:latin typeface="+mj-lt"/>
              </a:endParaRPr>
            </a:p>
          </p:txBody>
        </p:sp>
        <p:sp>
          <p:nvSpPr>
            <p:cNvPr id="20511" name="AutoShape 31"/>
            <p:cNvSpPr>
              <a:spLocks/>
            </p:cNvSpPr>
            <p:nvPr/>
          </p:nvSpPr>
          <p:spPr bwMode="auto">
            <a:xfrm>
              <a:off x="7583611" y="3454474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006D8F"/>
                </a:gs>
                <a:gs pos="100000">
                  <a:srgbClr val="007AAA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C2</a:t>
              </a:r>
              <a:endParaRPr lang="fr-FR" dirty="0">
                <a:latin typeface="+mj-lt"/>
              </a:endParaRPr>
            </a:p>
          </p:txBody>
        </p:sp>
        <p:sp>
          <p:nvSpPr>
            <p:cNvPr id="20512" name="AutoShape 32"/>
            <p:cNvSpPr>
              <a:spLocks/>
            </p:cNvSpPr>
            <p:nvPr/>
          </p:nvSpPr>
          <p:spPr bwMode="auto">
            <a:xfrm>
              <a:off x="5869111" y="5133255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M1</a:t>
              </a:r>
              <a:endParaRPr lang="fr-FR" dirty="0">
                <a:latin typeface="+mj-lt"/>
              </a:endParaRPr>
            </a:p>
          </p:txBody>
        </p:sp>
        <p:sp>
          <p:nvSpPr>
            <p:cNvPr id="20513" name="AutoShape 33"/>
            <p:cNvSpPr>
              <a:spLocks/>
            </p:cNvSpPr>
            <p:nvPr/>
          </p:nvSpPr>
          <p:spPr bwMode="auto">
            <a:xfrm>
              <a:off x="7038900" y="5133255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P2</a:t>
              </a:r>
              <a:endParaRPr lang="fr-FR" dirty="0">
                <a:latin typeface="+mj-lt"/>
              </a:endParaRPr>
            </a:p>
          </p:txBody>
        </p:sp>
        <p:sp>
          <p:nvSpPr>
            <p:cNvPr id="20514" name="AutoShape 34"/>
            <p:cNvSpPr>
              <a:spLocks/>
            </p:cNvSpPr>
            <p:nvPr/>
          </p:nvSpPr>
          <p:spPr bwMode="auto">
            <a:xfrm>
              <a:off x="8065814" y="5133255"/>
              <a:ext cx="517922" cy="383977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5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M2</a:t>
              </a:r>
              <a:endParaRPr lang="fr-FR" dirty="0">
                <a:latin typeface="+mj-lt"/>
              </a:endParaRPr>
            </a:p>
          </p:txBody>
        </p:sp>
        <p:cxnSp>
          <p:nvCxnSpPr>
            <p:cNvPr id="47" name="Elbow Connector 16"/>
            <p:cNvCxnSpPr>
              <a:stCxn id="20509" idx="0"/>
            </p:cNvCxnSpPr>
            <p:nvPr/>
          </p:nvCxnSpPr>
          <p:spPr>
            <a:xfrm rot="5400000" flipH="1" flipV="1">
              <a:off x="5886971" y="2338263"/>
              <a:ext cx="392907" cy="183951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16"/>
            <p:cNvCxnSpPr>
              <a:stCxn id="20510" idx="0"/>
            </p:cNvCxnSpPr>
            <p:nvPr/>
          </p:nvCxnSpPr>
          <p:spPr>
            <a:xfrm rot="5400000" flipH="1" flipV="1">
              <a:off x="6369174" y="2820466"/>
              <a:ext cx="392907" cy="87511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Elbow Connector 16"/>
            <p:cNvCxnSpPr>
              <a:stCxn id="20511" idx="0"/>
            </p:cNvCxnSpPr>
            <p:nvPr/>
          </p:nvCxnSpPr>
          <p:spPr>
            <a:xfrm rot="16200000" flipV="1">
              <a:off x="7226424" y="2838326"/>
              <a:ext cx="392907" cy="83939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Elbow Connector 16"/>
            <p:cNvCxnSpPr>
              <a:stCxn id="20514" idx="0"/>
            </p:cNvCxnSpPr>
            <p:nvPr/>
          </p:nvCxnSpPr>
          <p:spPr>
            <a:xfrm rot="16200000" flipV="1">
              <a:off x="7864897" y="4673377"/>
              <a:ext cx="437555" cy="48220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Elbow Connector 16"/>
            <p:cNvCxnSpPr>
              <a:stCxn id="20513" idx="0"/>
            </p:cNvCxnSpPr>
            <p:nvPr/>
          </p:nvCxnSpPr>
          <p:spPr>
            <a:xfrm rot="5400000" flipH="1" flipV="1">
              <a:off x="7351440" y="4642122"/>
              <a:ext cx="437555" cy="54471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Elbow Connector 16"/>
            <p:cNvCxnSpPr/>
            <p:nvPr/>
          </p:nvCxnSpPr>
          <p:spPr>
            <a:xfrm flipV="1">
              <a:off x="6128072" y="4695700"/>
              <a:ext cx="1" cy="43755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" name="Elbow Connector 16"/>
            <p:cNvCxnSpPr>
              <a:endCxn id="20508" idx="2"/>
            </p:cNvCxnSpPr>
            <p:nvPr/>
          </p:nvCxnSpPr>
          <p:spPr>
            <a:xfrm flipH="1" flipV="1">
              <a:off x="7003181" y="2159669"/>
              <a:ext cx="1" cy="142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Elbow Connector 16"/>
            <p:cNvCxnSpPr/>
            <p:nvPr/>
          </p:nvCxnSpPr>
          <p:spPr>
            <a:xfrm flipH="1" flipV="1">
              <a:off x="7842572" y="3838451"/>
              <a:ext cx="1" cy="982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Elbow Connector 16"/>
            <p:cNvCxnSpPr/>
            <p:nvPr/>
          </p:nvCxnSpPr>
          <p:spPr>
            <a:xfrm flipH="1" flipV="1">
              <a:off x="6128072" y="3838451"/>
              <a:ext cx="1" cy="982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6765415" y="2350621"/>
              <a:ext cx="47553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Op1</a:t>
              </a:r>
            </a:p>
            <a:p>
              <a:pPr algn="ctr"/>
              <a:r>
                <a:rPr lang="en-US" sz="1200" dirty="0" smtClean="0"/>
                <a:t>Op2</a:t>
              </a:r>
            </a:p>
            <a:p>
              <a:pPr algn="ctr"/>
              <a:r>
                <a:rPr lang="en-US" sz="1200" dirty="0" smtClean="0"/>
                <a:t>Op3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04162" y="3970172"/>
              <a:ext cx="47553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Op1</a:t>
              </a:r>
            </a:p>
            <a:p>
              <a:pPr algn="ctr"/>
              <a:r>
                <a:rPr lang="en-US" sz="1200" dirty="0" smtClean="0"/>
                <a:t>Op2</a:t>
              </a:r>
            </a:p>
            <a:p>
              <a:pPr algn="ctr"/>
              <a:r>
                <a:rPr lang="en-US" sz="1200" dirty="0" smtClean="0"/>
                <a:t>Op3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2644" y="3970172"/>
              <a:ext cx="47553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Op1</a:t>
              </a:r>
            </a:p>
            <a:p>
              <a:pPr algn="ctr"/>
              <a:r>
                <a:rPr lang="en-US" sz="1200" dirty="0" smtClean="0"/>
                <a:t>Op2</a:t>
              </a:r>
            </a:p>
            <a:p>
              <a:pPr algn="ctr"/>
              <a:r>
                <a:rPr lang="en-US" sz="1200" dirty="0" smtClean="0"/>
                <a:t>Op3</a:t>
              </a:r>
            </a:p>
          </p:txBody>
        </p:sp>
      </p:grpSp>
      <p:sp>
        <p:nvSpPr>
          <p:cNvPr id="3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4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9474682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1" name="AutoShape 25"/>
          <p:cNvSpPr>
            <a:spLocks/>
          </p:cNvSpPr>
          <p:nvPr/>
        </p:nvSpPr>
        <p:spPr bwMode="auto">
          <a:xfrm>
            <a:off x="5962402" y="2840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Alimentation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332656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Nomenclature arborescente</a:t>
            </a:r>
          </a:p>
        </p:txBody>
      </p:sp>
      <p:pic>
        <p:nvPicPr>
          <p:cNvPr id="14364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273" y="1960462"/>
            <a:ext cx="468809" cy="60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65" name="AutoShape 29"/>
          <p:cNvSpPr>
            <a:spLocks/>
          </p:cNvSpPr>
          <p:nvPr/>
        </p:nvSpPr>
        <p:spPr bwMode="auto">
          <a:xfrm>
            <a:off x="7373292" y="1625599"/>
            <a:ext cx="1375172" cy="5893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+mj-lt"/>
              </a:rPr>
              <a:t>COEFFICIENT TECHNIQUE DE MONTAGE</a:t>
            </a:r>
            <a:endParaRPr lang="fr-FR" sz="2000" dirty="0">
              <a:latin typeface="+mj-lt"/>
            </a:endParaRPr>
          </a:p>
        </p:txBody>
      </p:sp>
      <p:pic>
        <p:nvPicPr>
          <p:cNvPr id="14366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466" y="2536427"/>
            <a:ext cx="411881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67" name="AutoShape 31"/>
          <p:cNvSpPr>
            <a:spLocks/>
          </p:cNvSpPr>
          <p:nvPr/>
        </p:nvSpPr>
        <p:spPr bwMode="auto">
          <a:xfrm>
            <a:off x="3140620" y="5126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Résistance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68" name="AutoShape 32"/>
          <p:cNvSpPr>
            <a:spLocks/>
          </p:cNvSpPr>
          <p:nvPr/>
        </p:nvSpPr>
        <p:spPr bwMode="auto">
          <a:xfrm>
            <a:off x="4551511" y="5126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Conden-</a:t>
            </a:r>
            <a:b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</a:b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sateur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69" name="AutoShape 33"/>
          <p:cNvSpPr>
            <a:spLocks/>
          </p:cNvSpPr>
          <p:nvPr/>
        </p:nvSpPr>
        <p:spPr bwMode="auto">
          <a:xfrm>
            <a:off x="1729730" y="5126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Transistor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70" name="AutoShape 34"/>
          <p:cNvSpPr>
            <a:spLocks/>
          </p:cNvSpPr>
          <p:nvPr/>
        </p:nvSpPr>
        <p:spPr bwMode="auto">
          <a:xfrm>
            <a:off x="5962402" y="5126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Tôle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71" name="AutoShape 35"/>
          <p:cNvSpPr>
            <a:spLocks/>
          </p:cNvSpPr>
          <p:nvPr/>
        </p:nvSpPr>
        <p:spPr bwMode="auto">
          <a:xfrm>
            <a:off x="7373292" y="5126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Fil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72" name="AutoShape 36"/>
          <p:cNvSpPr>
            <a:spLocks/>
          </p:cNvSpPr>
          <p:nvPr/>
        </p:nvSpPr>
        <p:spPr bwMode="auto">
          <a:xfrm>
            <a:off x="3140620" y="3983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 smtClean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Kit de composants</a:t>
            </a:r>
            <a:endParaRPr lang="fr-FR" sz="2000" dirty="0">
              <a:latin typeface="+mj-lt"/>
            </a:endParaRPr>
          </a:p>
        </p:txBody>
      </p:sp>
      <p:sp>
        <p:nvSpPr>
          <p:cNvPr id="14373" name="AutoShape 37"/>
          <p:cNvSpPr>
            <a:spLocks/>
          </p:cNvSpPr>
          <p:nvPr/>
        </p:nvSpPr>
        <p:spPr bwMode="auto">
          <a:xfrm>
            <a:off x="4551511" y="3983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Circuit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imprimé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74" name="AutoShape 38"/>
          <p:cNvSpPr>
            <a:spLocks/>
          </p:cNvSpPr>
          <p:nvPr/>
        </p:nvSpPr>
        <p:spPr bwMode="auto">
          <a:xfrm>
            <a:off x="1729730" y="3983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Tôle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75" name="AutoShape 39"/>
          <p:cNvSpPr>
            <a:spLocks/>
          </p:cNvSpPr>
          <p:nvPr/>
        </p:nvSpPr>
        <p:spPr bwMode="auto">
          <a:xfrm>
            <a:off x="5962402" y="3983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Transfor-</a:t>
            </a:r>
            <a:b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</a:b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mateur</a:t>
            </a:r>
            <a:endParaRPr lang="fr-FR" sz="2000" dirty="0">
              <a:latin typeface="+mj-lt"/>
            </a:endParaRPr>
          </a:p>
        </p:txBody>
      </p:sp>
      <p:sp>
        <p:nvSpPr>
          <p:cNvPr id="14376" name="AutoShape 40"/>
          <p:cNvSpPr>
            <a:spLocks/>
          </p:cNvSpPr>
          <p:nvPr/>
        </p:nvSpPr>
        <p:spPr bwMode="auto">
          <a:xfrm>
            <a:off x="7373292" y="3983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006D8F"/>
              </a:gs>
              <a:gs pos="100000">
                <a:srgbClr val="007AAA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Conden-</a:t>
            </a:r>
            <a:b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</a:b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sateur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77" name="AutoShape 41"/>
          <p:cNvSpPr>
            <a:spLocks/>
          </p:cNvSpPr>
          <p:nvPr/>
        </p:nvSpPr>
        <p:spPr bwMode="auto">
          <a:xfrm>
            <a:off x="2626048" y="4898329"/>
            <a:ext cx="269006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(4)</a:t>
            </a:r>
            <a:endParaRPr lang="fr-FR" sz="2000" dirty="0">
              <a:latin typeface="+mj-lt"/>
            </a:endParaRPr>
          </a:p>
        </p:txBody>
      </p:sp>
      <p:sp>
        <p:nvSpPr>
          <p:cNvPr id="14378" name="AutoShape 42"/>
          <p:cNvSpPr>
            <a:spLocks/>
          </p:cNvSpPr>
          <p:nvPr/>
        </p:nvSpPr>
        <p:spPr bwMode="auto">
          <a:xfrm>
            <a:off x="6867650" y="2621259"/>
            <a:ext cx="269006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79" name="AutoShape 43"/>
          <p:cNvSpPr>
            <a:spLocks/>
          </p:cNvSpPr>
          <p:nvPr/>
        </p:nvSpPr>
        <p:spPr bwMode="auto">
          <a:xfrm>
            <a:off x="5457874" y="2621259"/>
            <a:ext cx="269007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80" name="AutoShape 44"/>
          <p:cNvSpPr>
            <a:spLocks/>
          </p:cNvSpPr>
          <p:nvPr/>
        </p:nvSpPr>
        <p:spPr bwMode="auto">
          <a:xfrm>
            <a:off x="4048101" y="2621259"/>
            <a:ext cx="27012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81" name="AutoShape 45"/>
          <p:cNvSpPr>
            <a:spLocks/>
          </p:cNvSpPr>
          <p:nvPr/>
        </p:nvSpPr>
        <p:spPr bwMode="auto">
          <a:xfrm>
            <a:off x="2638326" y="2621259"/>
            <a:ext cx="27012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82" name="AutoShape 46"/>
          <p:cNvSpPr>
            <a:spLocks/>
          </p:cNvSpPr>
          <p:nvPr/>
        </p:nvSpPr>
        <p:spPr bwMode="auto">
          <a:xfrm>
            <a:off x="6854255" y="3755329"/>
            <a:ext cx="27012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83" name="AutoShape 47"/>
          <p:cNvSpPr>
            <a:spLocks/>
          </p:cNvSpPr>
          <p:nvPr/>
        </p:nvSpPr>
        <p:spPr bwMode="auto">
          <a:xfrm>
            <a:off x="5444480" y="3755329"/>
            <a:ext cx="27012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84" name="AutoShape 48"/>
          <p:cNvSpPr>
            <a:spLocks/>
          </p:cNvSpPr>
          <p:nvPr/>
        </p:nvSpPr>
        <p:spPr bwMode="auto">
          <a:xfrm>
            <a:off x="4035822" y="3755329"/>
            <a:ext cx="269007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(1)</a:t>
            </a:r>
            <a:endParaRPr lang="fr-FR" sz="2000" dirty="0">
              <a:latin typeface="+mj-lt"/>
            </a:endParaRPr>
          </a:p>
        </p:txBody>
      </p:sp>
      <p:sp>
        <p:nvSpPr>
          <p:cNvPr id="14385" name="AutoShape 49"/>
          <p:cNvSpPr>
            <a:spLocks/>
          </p:cNvSpPr>
          <p:nvPr/>
        </p:nvSpPr>
        <p:spPr bwMode="auto">
          <a:xfrm>
            <a:off x="8137897" y="4893865"/>
            <a:ext cx="412998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(100)</a:t>
            </a:r>
            <a:endParaRPr lang="fr-FR" sz="2000" dirty="0">
              <a:latin typeface="+mj-lt"/>
            </a:endParaRPr>
          </a:p>
        </p:txBody>
      </p:sp>
      <p:sp>
        <p:nvSpPr>
          <p:cNvPr id="14386" name="AutoShape 50"/>
          <p:cNvSpPr>
            <a:spLocks/>
          </p:cNvSpPr>
          <p:nvPr/>
        </p:nvSpPr>
        <p:spPr bwMode="auto">
          <a:xfrm>
            <a:off x="2453034" y="3755329"/>
            <a:ext cx="437555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(0.65)</a:t>
            </a:r>
            <a:endParaRPr lang="fr-FR" sz="2000" dirty="0">
              <a:latin typeface="+mj-lt"/>
            </a:endParaRPr>
          </a:p>
        </p:txBody>
      </p:sp>
      <p:sp>
        <p:nvSpPr>
          <p:cNvPr id="14387" name="AutoShape 51"/>
          <p:cNvSpPr>
            <a:spLocks/>
          </p:cNvSpPr>
          <p:nvPr/>
        </p:nvSpPr>
        <p:spPr bwMode="auto">
          <a:xfrm>
            <a:off x="8264029" y="3755329"/>
            <a:ext cx="27012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(4)</a:t>
            </a:r>
            <a:endParaRPr lang="fr-FR" sz="2000" dirty="0">
              <a:latin typeface="+mj-lt"/>
            </a:endParaRPr>
          </a:p>
        </p:txBody>
      </p:sp>
      <p:sp>
        <p:nvSpPr>
          <p:cNvPr id="14388" name="AutoShape 52"/>
          <p:cNvSpPr>
            <a:spLocks/>
          </p:cNvSpPr>
          <p:nvPr/>
        </p:nvSpPr>
        <p:spPr bwMode="auto">
          <a:xfrm>
            <a:off x="3959919" y="4898329"/>
            <a:ext cx="340445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(12)</a:t>
            </a:r>
            <a:endParaRPr lang="fr-FR" sz="2000" dirty="0">
              <a:latin typeface="+mj-lt"/>
            </a:endParaRPr>
          </a:p>
        </p:txBody>
      </p:sp>
      <p:sp>
        <p:nvSpPr>
          <p:cNvPr id="14389" name="AutoShape 53"/>
          <p:cNvSpPr>
            <a:spLocks/>
          </p:cNvSpPr>
          <p:nvPr/>
        </p:nvSpPr>
        <p:spPr bwMode="auto">
          <a:xfrm>
            <a:off x="5444480" y="4898329"/>
            <a:ext cx="27012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(7)</a:t>
            </a:r>
            <a:endParaRPr lang="fr-FR" sz="2000" dirty="0">
              <a:latin typeface="+mj-lt"/>
            </a:endParaRPr>
          </a:p>
        </p:txBody>
      </p:sp>
      <p:sp>
        <p:nvSpPr>
          <p:cNvPr id="14390" name="AutoShape 54"/>
          <p:cNvSpPr>
            <a:spLocks/>
          </p:cNvSpPr>
          <p:nvPr/>
        </p:nvSpPr>
        <p:spPr bwMode="auto">
          <a:xfrm>
            <a:off x="6744866" y="4898329"/>
            <a:ext cx="367233" cy="21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 algn="ctr">
              <a:lnSpc>
                <a:spcPct val="90000"/>
              </a:lnSpc>
              <a:buClr>
                <a:srgbClr val="000000"/>
              </a:buClr>
            </a:pPr>
            <a:r>
              <a:rPr lang="fr-FR" sz="1050" dirty="0">
                <a:solidFill>
                  <a:srgbClr val="000000"/>
                </a:solidFill>
                <a:latin typeface="+mj-lt"/>
              </a:rPr>
              <a:t>(2.5)</a:t>
            </a:r>
            <a:endParaRPr lang="fr-FR" sz="2000" dirty="0">
              <a:latin typeface="+mj-lt"/>
            </a:endParaRPr>
          </a:p>
        </p:txBody>
      </p:sp>
      <p:sp>
        <p:nvSpPr>
          <p:cNvPr id="14391" name="AutoShape 55"/>
          <p:cNvSpPr>
            <a:spLocks/>
          </p:cNvSpPr>
          <p:nvPr/>
        </p:nvSpPr>
        <p:spPr bwMode="auto">
          <a:xfrm>
            <a:off x="352326" y="5270028"/>
            <a:ext cx="988963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>
              <a:lnSpc>
                <a:spcPct val="90000"/>
              </a:lnSpc>
              <a:buClr>
                <a:srgbClr val="000000"/>
              </a:buClr>
            </a:pPr>
            <a:r>
              <a:rPr lang="fr-FR" sz="1400" dirty="0">
                <a:latin typeface="+mj-lt"/>
              </a:rPr>
              <a:t>Niveau 3</a:t>
            </a:r>
            <a:endParaRPr lang="fr-FR" sz="1600" dirty="0">
              <a:latin typeface="+mj-lt"/>
            </a:endParaRPr>
          </a:p>
        </p:txBody>
      </p:sp>
      <p:sp>
        <p:nvSpPr>
          <p:cNvPr id="14392" name="AutoShape 56"/>
          <p:cNvSpPr>
            <a:spLocks/>
          </p:cNvSpPr>
          <p:nvPr/>
        </p:nvSpPr>
        <p:spPr bwMode="auto">
          <a:xfrm>
            <a:off x="3846066" y="1661318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808785"/>
              </a:gs>
              <a:gs pos="100000">
                <a:srgbClr val="58596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Régulateur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de tension</a:t>
            </a:r>
            <a:endParaRPr lang="fr-FR" sz="2000" dirty="0">
              <a:latin typeface="+mj-lt"/>
            </a:endParaRPr>
          </a:p>
        </p:txBody>
      </p:sp>
      <p:sp>
        <p:nvSpPr>
          <p:cNvPr id="14393" name="AutoShape 57"/>
          <p:cNvSpPr>
            <a:spLocks/>
          </p:cNvSpPr>
          <p:nvPr/>
        </p:nvSpPr>
        <p:spPr bwMode="auto">
          <a:xfrm>
            <a:off x="1729730" y="2840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Capot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94" name="AutoShape 58"/>
          <p:cNvSpPr>
            <a:spLocks/>
          </p:cNvSpPr>
          <p:nvPr/>
        </p:nvSpPr>
        <p:spPr bwMode="auto">
          <a:xfrm>
            <a:off x="3140620" y="2840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Face avant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plastique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95" name="AutoShape 59"/>
          <p:cNvSpPr>
            <a:spLocks/>
          </p:cNvSpPr>
          <p:nvPr/>
        </p:nvSpPr>
        <p:spPr bwMode="auto">
          <a:xfrm>
            <a:off x="4551511" y="2840037"/>
            <a:ext cx="1169789" cy="607219"/>
          </a:xfrm>
          <a:prstGeom prst="roundRect">
            <a:avLst>
              <a:gd name="adj" fmla="val 16847"/>
            </a:avLst>
          </a:prstGeom>
          <a:gradFill rotWithShape="0">
            <a:gsLst>
              <a:gs pos="0">
                <a:srgbClr val="77BB41"/>
              </a:gs>
              <a:gs pos="100000">
                <a:srgbClr val="007742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Carte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400" dirty="0">
                <a:solidFill>
                  <a:srgbClr val="FFFFFF"/>
                </a:solidFill>
                <a:latin typeface="+mj-lt"/>
                <a:cs typeface="Gill Sans" charset="0"/>
                <a:sym typeface="Gill Sans" charset="0"/>
              </a:rPr>
              <a:t>électronique</a:t>
            </a: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4397" name="AutoShape 61"/>
          <p:cNvSpPr>
            <a:spLocks/>
          </p:cNvSpPr>
          <p:nvPr/>
        </p:nvSpPr>
        <p:spPr bwMode="auto">
          <a:xfrm>
            <a:off x="354558" y="2950541"/>
            <a:ext cx="988963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>
              <a:lnSpc>
                <a:spcPct val="90000"/>
              </a:lnSpc>
              <a:buClr>
                <a:srgbClr val="000000"/>
              </a:buClr>
            </a:pPr>
            <a:r>
              <a:rPr lang="fr-FR" sz="1400" dirty="0">
                <a:latin typeface="+mj-lt"/>
              </a:rPr>
              <a:t>Niveau 1</a:t>
            </a:r>
            <a:endParaRPr lang="fr-FR" sz="1600" dirty="0">
              <a:latin typeface="+mj-lt"/>
            </a:endParaRPr>
          </a:p>
        </p:txBody>
      </p:sp>
      <p:sp>
        <p:nvSpPr>
          <p:cNvPr id="14398" name="AutoShape 62"/>
          <p:cNvSpPr>
            <a:spLocks/>
          </p:cNvSpPr>
          <p:nvPr/>
        </p:nvSpPr>
        <p:spPr bwMode="auto">
          <a:xfrm>
            <a:off x="354558" y="4110284"/>
            <a:ext cx="988963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>
              <a:lnSpc>
                <a:spcPct val="90000"/>
              </a:lnSpc>
              <a:buClr>
                <a:srgbClr val="000000"/>
              </a:buClr>
            </a:pPr>
            <a:r>
              <a:rPr lang="fr-FR" sz="1400" dirty="0">
                <a:latin typeface="+mj-lt"/>
              </a:rPr>
              <a:t>Niveau 2</a:t>
            </a:r>
            <a:endParaRPr lang="fr-FR" sz="1600" dirty="0">
              <a:latin typeface="+mj-lt"/>
            </a:endParaRPr>
          </a:p>
        </p:txBody>
      </p:sp>
      <p:cxnSp>
        <p:nvCxnSpPr>
          <p:cNvPr id="6" name="Elbow Connector 5"/>
          <p:cNvCxnSpPr>
            <a:stCxn id="14393" idx="0"/>
            <a:endCxn id="14392" idx="2"/>
          </p:cNvCxnSpPr>
          <p:nvPr/>
        </p:nvCxnSpPr>
        <p:spPr>
          <a:xfrm rot="5400000" flipH="1" flipV="1">
            <a:off x="3087043" y="1496119"/>
            <a:ext cx="571500" cy="211633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Elbow Connector 72"/>
          <p:cNvCxnSpPr>
            <a:stCxn id="14394" idx="0"/>
            <a:endCxn id="14392" idx="2"/>
          </p:cNvCxnSpPr>
          <p:nvPr/>
        </p:nvCxnSpPr>
        <p:spPr>
          <a:xfrm rot="5400000" flipH="1" flipV="1">
            <a:off x="3792488" y="2201564"/>
            <a:ext cx="571500" cy="70544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Elbow Connector 75"/>
          <p:cNvCxnSpPr>
            <a:stCxn id="14395" idx="0"/>
            <a:endCxn id="14392" idx="2"/>
          </p:cNvCxnSpPr>
          <p:nvPr/>
        </p:nvCxnSpPr>
        <p:spPr>
          <a:xfrm rot="16200000" flipV="1">
            <a:off x="4497934" y="2201564"/>
            <a:ext cx="571500" cy="70544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Elbow Connector 78"/>
          <p:cNvCxnSpPr>
            <a:stCxn id="14361" idx="0"/>
            <a:endCxn id="14392" idx="2"/>
          </p:cNvCxnSpPr>
          <p:nvPr/>
        </p:nvCxnSpPr>
        <p:spPr>
          <a:xfrm rot="16200000" flipV="1">
            <a:off x="5203379" y="1496119"/>
            <a:ext cx="571500" cy="211633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Elbow Connector 81"/>
          <p:cNvCxnSpPr>
            <a:stCxn id="14374" idx="0"/>
            <a:endCxn id="14393" idx="2"/>
          </p:cNvCxnSpPr>
          <p:nvPr/>
        </p:nvCxnSpPr>
        <p:spPr>
          <a:xfrm flipV="1">
            <a:off x="2314625" y="3447256"/>
            <a:ext cx="0" cy="53578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Elbow Connector 84"/>
          <p:cNvCxnSpPr>
            <a:stCxn id="14372" idx="0"/>
            <a:endCxn id="14395" idx="2"/>
          </p:cNvCxnSpPr>
          <p:nvPr/>
        </p:nvCxnSpPr>
        <p:spPr>
          <a:xfrm rot="5400000" flipH="1" flipV="1">
            <a:off x="4163070" y="3009702"/>
            <a:ext cx="535781" cy="141089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Elbow Connector 87"/>
          <p:cNvCxnSpPr>
            <a:stCxn id="14373" idx="0"/>
            <a:endCxn id="14395" idx="2"/>
          </p:cNvCxnSpPr>
          <p:nvPr/>
        </p:nvCxnSpPr>
        <p:spPr>
          <a:xfrm flipV="1">
            <a:off x="5136406" y="3447256"/>
            <a:ext cx="0" cy="53578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Elbow Connector 87"/>
          <p:cNvCxnSpPr>
            <a:stCxn id="14375" idx="0"/>
            <a:endCxn id="14361" idx="2"/>
          </p:cNvCxnSpPr>
          <p:nvPr/>
        </p:nvCxnSpPr>
        <p:spPr>
          <a:xfrm flipV="1">
            <a:off x="6547297" y="3447256"/>
            <a:ext cx="0" cy="53578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Elbow Connector 93"/>
          <p:cNvCxnSpPr>
            <a:stCxn id="14376" idx="0"/>
            <a:endCxn id="14361" idx="2"/>
          </p:cNvCxnSpPr>
          <p:nvPr/>
        </p:nvCxnSpPr>
        <p:spPr>
          <a:xfrm rot="16200000" flipV="1">
            <a:off x="6984852" y="3009702"/>
            <a:ext cx="535781" cy="141089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Elbow Connector 96"/>
          <p:cNvCxnSpPr>
            <a:stCxn id="14369" idx="0"/>
            <a:endCxn id="14372" idx="2"/>
          </p:cNvCxnSpPr>
          <p:nvPr/>
        </p:nvCxnSpPr>
        <p:spPr>
          <a:xfrm rot="5400000" flipH="1" flipV="1">
            <a:off x="2752180" y="4152702"/>
            <a:ext cx="535781" cy="141089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Elbow Connector 97"/>
          <p:cNvCxnSpPr>
            <a:stCxn id="14367" idx="0"/>
            <a:endCxn id="14372" idx="2"/>
          </p:cNvCxnSpPr>
          <p:nvPr/>
        </p:nvCxnSpPr>
        <p:spPr>
          <a:xfrm flipV="1">
            <a:off x="3725515" y="4590256"/>
            <a:ext cx="0" cy="53578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stCxn id="14368" idx="0"/>
            <a:endCxn id="14372" idx="2"/>
          </p:cNvCxnSpPr>
          <p:nvPr/>
        </p:nvCxnSpPr>
        <p:spPr>
          <a:xfrm rot="16200000" flipV="1">
            <a:off x="4163071" y="4152701"/>
            <a:ext cx="535781" cy="141089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Elbow Connector 87"/>
          <p:cNvCxnSpPr>
            <a:stCxn id="14370" idx="0"/>
            <a:endCxn id="14375" idx="2"/>
          </p:cNvCxnSpPr>
          <p:nvPr/>
        </p:nvCxnSpPr>
        <p:spPr>
          <a:xfrm flipV="1">
            <a:off x="6547297" y="4590256"/>
            <a:ext cx="0" cy="53578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Elbow Connector 107"/>
          <p:cNvCxnSpPr>
            <a:stCxn id="14371" idx="0"/>
            <a:endCxn id="14375" idx="2"/>
          </p:cNvCxnSpPr>
          <p:nvPr/>
        </p:nvCxnSpPr>
        <p:spPr>
          <a:xfrm rot="16200000" flipV="1">
            <a:off x="6984852" y="4152702"/>
            <a:ext cx="535781" cy="141089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4" name="AutoShape 61"/>
          <p:cNvSpPr>
            <a:spLocks/>
          </p:cNvSpPr>
          <p:nvPr/>
        </p:nvSpPr>
        <p:spPr bwMode="auto">
          <a:xfrm>
            <a:off x="354558" y="1790798"/>
            <a:ext cx="1193106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0182">
              <a:buClr>
                <a:srgbClr val="000000"/>
              </a:buClr>
            </a:pPr>
            <a:r>
              <a:rPr lang="fr-FR" sz="1400" dirty="0" smtClean="0">
                <a:latin typeface="+mj-lt"/>
              </a:rPr>
              <a:t>Niveau 0 : Tête de nomenclature</a:t>
            </a:r>
            <a:endParaRPr lang="fr-FR" sz="1600" dirty="0">
              <a:latin typeface="+mj-lt"/>
            </a:endParaRPr>
          </a:p>
        </p:txBody>
      </p:sp>
      <p:sp>
        <p:nvSpPr>
          <p:cNvPr id="54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5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5538554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404664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Usage des nomenclatures et des gammes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84785"/>
            <a:ext cx="8371656" cy="3168351"/>
          </a:xfrm>
        </p:spPr>
        <p:txBody>
          <a:bodyPr numCol="2" spcCol="360000"/>
          <a:lstStyle/>
          <a:p>
            <a:r>
              <a:rPr lang="fr-FR" dirty="0" smtClean="0">
                <a:sym typeface="Gill Sans Light" charset="0"/>
              </a:rPr>
              <a:t>NOMENCLAUTURES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Calcul des quantités nécessaires (coefficients techniques)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Calcul des pourcentages de rebut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Définition des dates de validité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>
                <a:sym typeface="Gill Sans Light" charset="0"/>
              </a:rPr>
              <a:t>Gestion du stock informatique</a:t>
            </a:r>
            <a:endParaRPr lang="fr-FR" dirty="0" smtClean="0"/>
          </a:p>
          <a:p>
            <a:r>
              <a:rPr lang="fr-FR" dirty="0" smtClean="0"/>
              <a:t>GAMMES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Calcul des délais 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Vérification de l'équilibre charge/capacité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/>
              <a:t>Suivi d'avancement et des performances (temps alloués vs temps passés)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869160"/>
            <a:ext cx="8047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j-lt"/>
                <a:sym typeface="Gill Sans Light" charset="0"/>
              </a:rPr>
              <a:t>Le couple NOMENCLATURE - GAMME sert à</a:t>
            </a:r>
            <a:r>
              <a:rPr lang="fr-FR" b="1" dirty="0" smtClean="0">
                <a:latin typeface="+mj-lt"/>
                <a:sym typeface="Gill Sans Light" charset="0"/>
              </a:rPr>
              <a:t> calculer </a:t>
            </a:r>
            <a:r>
              <a:rPr lang="fr-FR" b="1" dirty="0">
                <a:latin typeface="+mj-lt"/>
                <a:sym typeface="Gill Sans Light" charset="0"/>
              </a:rPr>
              <a:t>les coûts de </a:t>
            </a:r>
            <a:r>
              <a:rPr lang="fr-FR" b="1" dirty="0" smtClean="0">
                <a:latin typeface="+mj-lt"/>
                <a:sym typeface="Gill Sans Light" charset="0"/>
              </a:rPr>
              <a:t>revient </a:t>
            </a:r>
            <a:r>
              <a:rPr lang="fr-FR" dirty="0" smtClean="0">
                <a:latin typeface="+mj-lt"/>
                <a:sym typeface="Gill Sans Light" charset="0"/>
              </a:rPr>
              <a:t>: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Importance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de la justesse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de ces documents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6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4988163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48680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Calcul d</a:t>
            </a:r>
            <a:r>
              <a:rPr lang="fr-FR" altLang="ja-JP" sz="2800" b="1" dirty="0">
                <a:solidFill>
                  <a:srgbClr val="48A94C"/>
                </a:solidFill>
              </a:rPr>
              <a:t>'</a:t>
            </a:r>
            <a:r>
              <a:rPr lang="fr-FR" sz="2800" b="1" dirty="0">
                <a:solidFill>
                  <a:srgbClr val="48A94C"/>
                </a:solidFill>
              </a:rPr>
              <a:t>un coût de revient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ym typeface="Gill Sans Light" charset="0"/>
              </a:rPr>
              <a:t>Le produit PF est composé de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2 composants C1 dont le coût unitaire est de 7 €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1 composant C2 dont le coût unitaire et de 5 €</a:t>
            </a:r>
          </a:p>
          <a:p>
            <a:r>
              <a:rPr lang="fr-FR" sz="2000" dirty="0" smtClean="0">
                <a:sym typeface="Gill Sans Light" charset="0"/>
              </a:rPr>
              <a:t>Sa gamme ne comporte qu</a:t>
            </a:r>
            <a:r>
              <a:rPr lang="fr-FR" altLang="ja-JP" sz="2000" dirty="0" smtClean="0">
                <a:sym typeface="Gill Sans Light" charset="0"/>
              </a:rPr>
              <a:t>'</a:t>
            </a:r>
            <a:r>
              <a:rPr lang="fr-FR" sz="2000" dirty="0" smtClean="0">
                <a:sym typeface="Gill Sans Light" charset="0"/>
              </a:rPr>
              <a:t>une seule opération qui se déroule sur un poste de charge :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Cadence : 12 produits PF à l</a:t>
            </a:r>
            <a:r>
              <a:rPr lang="fr-FR" altLang="ja-JP" sz="1800" dirty="0" smtClean="0">
                <a:sym typeface="Gill Sans Light" charset="0"/>
              </a:rPr>
              <a:t>'</a:t>
            </a:r>
            <a:r>
              <a:rPr lang="fr-FR" sz="1800" dirty="0" smtClean="0">
                <a:sym typeface="Gill Sans Light" charset="0"/>
              </a:rPr>
              <a:t>heure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Coût horaire du poste de charge : 24 €</a:t>
            </a:r>
          </a:p>
          <a:p>
            <a:pPr lvl="1"/>
            <a:endParaRPr lang="fr-FR" sz="1800" dirty="0" smtClean="0">
              <a:sym typeface="Gill Sans Light" charset="0"/>
            </a:endParaRPr>
          </a:p>
          <a:p>
            <a:r>
              <a:rPr lang="fr-FR" sz="2000" dirty="0" smtClean="0">
                <a:sym typeface="Gill Sans Light" charset="0"/>
              </a:rPr>
              <a:t>Coût des composants :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2 C1 (2 x 7) + 1 C2 (1 x 5) = 19 €</a:t>
            </a:r>
          </a:p>
          <a:p>
            <a:r>
              <a:rPr lang="fr-FR" sz="2000" dirty="0" smtClean="0">
                <a:sym typeface="Gill Sans Light" charset="0"/>
              </a:rPr>
              <a:t>Coût de fabrication :</a:t>
            </a:r>
          </a:p>
          <a:p>
            <a:pPr lvl="1"/>
            <a:r>
              <a:rPr lang="fr-FR" sz="1800" dirty="0" smtClean="0">
                <a:sym typeface="Gill Sans Light" charset="0"/>
              </a:rPr>
              <a:t>24 / 12 = 2 €</a:t>
            </a:r>
          </a:p>
          <a:p>
            <a:r>
              <a:rPr lang="fr-FR" sz="2000" dirty="0" smtClean="0">
                <a:sym typeface="Gill Sans" charset="0"/>
              </a:rPr>
              <a:t>Coût de revient : 21 €</a:t>
            </a:r>
            <a:endParaRPr lang="fr-FR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710405" y="3639914"/>
            <a:ext cx="2173964" cy="2309366"/>
            <a:chOff x="5510501" y="2204864"/>
            <a:chExt cx="2580679" cy="2741414"/>
          </a:xfrm>
        </p:grpSpPr>
        <p:sp>
          <p:nvSpPr>
            <p:cNvPr id="26" name="AutoShape 9"/>
            <p:cNvSpPr>
              <a:spLocks/>
            </p:cNvSpPr>
            <p:nvPr/>
          </p:nvSpPr>
          <p:spPr bwMode="auto">
            <a:xfrm>
              <a:off x="6242735" y="3231778"/>
              <a:ext cx="1169789" cy="419695"/>
            </a:xfrm>
            <a:prstGeom prst="roundRect">
              <a:avLst>
                <a:gd name="adj" fmla="val 24370"/>
              </a:avLst>
            </a:prstGeom>
            <a:noFill/>
            <a:ln w="12700" cap="flat" cmpd="sng">
              <a:solidFill>
                <a:srgbClr val="000000"/>
              </a:solidFill>
              <a:prstDash val="dash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1200" dirty="0">
                  <a:solidFill>
                    <a:srgbClr val="000000"/>
                  </a:solidFill>
                  <a:latin typeface="+mj-lt"/>
                  <a:cs typeface="Gill Sans" charset="0"/>
                  <a:sym typeface="Gill Sans" charset="0"/>
                </a:rPr>
                <a:t>GAMME</a:t>
              </a:r>
              <a:endParaRPr lang="fr-FR" sz="2000" dirty="0">
                <a:latin typeface="+mj-lt"/>
              </a:endParaRPr>
            </a:p>
          </p:txBody>
        </p:sp>
        <p:sp>
          <p:nvSpPr>
            <p:cNvPr id="27" name="AutoShape 10"/>
            <p:cNvSpPr>
              <a:spLocks/>
            </p:cNvSpPr>
            <p:nvPr/>
          </p:nvSpPr>
          <p:spPr bwMode="auto">
            <a:xfrm>
              <a:off x="5510501" y="4339059"/>
              <a:ext cx="1169789" cy="607219"/>
            </a:xfrm>
            <a:prstGeom prst="roundRect">
              <a:avLst>
                <a:gd name="adj" fmla="val 16847"/>
              </a:avLst>
            </a:prstGeom>
            <a:gradFill rotWithShape="0">
              <a:gsLst>
                <a:gs pos="0">
                  <a:srgbClr val="006D8F"/>
                </a:gs>
                <a:gs pos="100000">
                  <a:srgbClr val="007AAA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4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C1</a:t>
              </a:r>
              <a:endParaRPr lang="fr-FR" sz="2000" dirty="0">
                <a:latin typeface="+mj-lt"/>
              </a:endParaRPr>
            </a:p>
          </p:txBody>
        </p:sp>
        <p:sp>
          <p:nvSpPr>
            <p:cNvPr id="28" name="AutoShape 11"/>
            <p:cNvSpPr>
              <a:spLocks/>
            </p:cNvSpPr>
            <p:nvPr/>
          </p:nvSpPr>
          <p:spPr bwMode="auto">
            <a:xfrm>
              <a:off x="6921391" y="4339059"/>
              <a:ext cx="1169789" cy="607219"/>
            </a:xfrm>
            <a:prstGeom prst="roundRect">
              <a:avLst>
                <a:gd name="adj" fmla="val 16847"/>
              </a:avLst>
            </a:prstGeom>
            <a:gradFill rotWithShape="0">
              <a:gsLst>
                <a:gs pos="0">
                  <a:srgbClr val="006D8F"/>
                </a:gs>
                <a:gs pos="100000">
                  <a:srgbClr val="007AAA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4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C2</a:t>
              </a:r>
              <a:endParaRPr lang="fr-FR" sz="2000" dirty="0">
                <a:latin typeface="+mj-lt"/>
              </a:endParaRPr>
            </a:p>
          </p:txBody>
        </p:sp>
        <p:sp>
          <p:nvSpPr>
            <p:cNvPr id="29" name="AutoShape 12"/>
            <p:cNvSpPr>
              <a:spLocks/>
            </p:cNvSpPr>
            <p:nvPr/>
          </p:nvSpPr>
          <p:spPr bwMode="auto">
            <a:xfrm>
              <a:off x="6296109" y="4091482"/>
              <a:ext cx="384615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1050" dirty="0">
                  <a:latin typeface="+mj-lt"/>
                </a:rPr>
                <a:t>(2)</a:t>
              </a:r>
              <a:endParaRPr lang="fr-FR" sz="2000" dirty="0">
                <a:latin typeface="+mj-lt"/>
              </a:endParaRPr>
            </a:p>
          </p:txBody>
        </p:sp>
        <p:sp>
          <p:nvSpPr>
            <p:cNvPr id="30" name="AutoShape 13"/>
            <p:cNvSpPr>
              <a:spLocks/>
            </p:cNvSpPr>
            <p:nvPr/>
          </p:nvSpPr>
          <p:spPr bwMode="auto">
            <a:xfrm>
              <a:off x="7705885" y="4091482"/>
              <a:ext cx="384615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40182" algn="ctr">
                <a:lnSpc>
                  <a:spcPct val="90000"/>
                </a:lnSpc>
                <a:buClr>
                  <a:srgbClr val="000000"/>
                </a:buClr>
              </a:pPr>
              <a:r>
                <a:rPr lang="fr-FR" sz="1050" dirty="0">
                  <a:latin typeface="+mj-lt"/>
                </a:rPr>
                <a:t>(1)</a:t>
              </a:r>
              <a:endParaRPr lang="fr-FR" sz="2000" dirty="0">
                <a:latin typeface="+mj-lt"/>
              </a:endParaRPr>
            </a:p>
          </p:txBody>
        </p:sp>
        <p:sp>
          <p:nvSpPr>
            <p:cNvPr id="31" name="AutoShape 15"/>
            <p:cNvSpPr>
              <a:spLocks/>
            </p:cNvSpPr>
            <p:nvPr/>
          </p:nvSpPr>
          <p:spPr bwMode="auto">
            <a:xfrm>
              <a:off x="6242735" y="2204864"/>
              <a:ext cx="1169789" cy="607219"/>
            </a:xfrm>
            <a:prstGeom prst="roundRect">
              <a:avLst>
                <a:gd name="adj" fmla="val 16847"/>
              </a:avLst>
            </a:prstGeom>
            <a:gradFill rotWithShape="0">
              <a:gsLst>
                <a:gs pos="0">
                  <a:srgbClr val="808785"/>
                </a:gs>
                <a:gs pos="100000">
                  <a:srgbClr val="58596B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r>
                <a:rPr lang="fr-FR" sz="1400" dirty="0">
                  <a:solidFill>
                    <a:srgbClr val="FFFFFF"/>
                  </a:solidFill>
                  <a:latin typeface="+mj-lt"/>
                  <a:cs typeface="Gill Sans" charset="0"/>
                  <a:sym typeface="Gill Sans" charset="0"/>
                </a:rPr>
                <a:t>PF</a:t>
              </a:r>
              <a:endParaRPr lang="fr-FR" sz="2000" dirty="0">
                <a:latin typeface="+mj-lt"/>
              </a:endParaRPr>
            </a:p>
          </p:txBody>
        </p:sp>
        <p:cxnSp>
          <p:nvCxnSpPr>
            <p:cNvPr id="32" name="Elbow Connector 16"/>
            <p:cNvCxnSpPr>
              <a:stCxn id="26" idx="0"/>
              <a:endCxn id="31" idx="2"/>
            </p:cNvCxnSpPr>
            <p:nvPr/>
          </p:nvCxnSpPr>
          <p:spPr>
            <a:xfrm flipV="1">
              <a:off x="6827630" y="2812083"/>
              <a:ext cx="0" cy="41969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16"/>
            <p:cNvCxnSpPr>
              <a:stCxn id="27" idx="0"/>
              <a:endCxn id="26" idx="2"/>
            </p:cNvCxnSpPr>
            <p:nvPr/>
          </p:nvCxnSpPr>
          <p:spPr>
            <a:xfrm rot="5400000" flipH="1" flipV="1">
              <a:off x="6117720" y="3629149"/>
              <a:ext cx="687586" cy="73223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Elbow Connector 16"/>
            <p:cNvCxnSpPr>
              <a:stCxn id="28" idx="0"/>
              <a:endCxn id="26" idx="2"/>
            </p:cNvCxnSpPr>
            <p:nvPr/>
          </p:nvCxnSpPr>
          <p:spPr>
            <a:xfrm rot="16200000" flipV="1">
              <a:off x="6823165" y="3655938"/>
              <a:ext cx="687586" cy="67865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7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8217111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940966" y="1196752"/>
            <a:ext cx="205383" cy="1098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8434" name="AutoShape 2"/>
          <p:cNvSpPr>
            <a:spLocks/>
          </p:cNvSpPr>
          <p:nvPr/>
        </p:nvSpPr>
        <p:spPr bwMode="auto">
          <a:xfrm>
            <a:off x="1496840" y="1481386"/>
            <a:ext cx="2614166" cy="5536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Peu de matières premières</a:t>
            </a:r>
          </a:p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Peu de produits finis</a:t>
            </a:r>
            <a:endParaRPr lang="fr-FR" dirty="0">
              <a:latin typeface="+mj-lt"/>
            </a:endParaRP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2613051" y="2746053"/>
            <a:ext cx="3007072" cy="5536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Peu de matières premières</a:t>
            </a:r>
          </a:p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Grande variété de produits finis</a:t>
            </a:r>
            <a:endParaRPr lang="fr-FR" dirty="0">
              <a:latin typeface="+mj-lt"/>
            </a:endParaRP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3103066" y="4018533"/>
            <a:ext cx="3184550" cy="5536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Beaucoup de matières premières</a:t>
            </a:r>
          </a:p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Gamme réduite de produits finis</a:t>
            </a:r>
            <a:endParaRPr lang="fr-FR" dirty="0">
              <a:latin typeface="+mj-lt"/>
            </a:endParaRPr>
          </a:p>
        </p:txBody>
      </p:sp>
      <p:sp>
        <p:nvSpPr>
          <p:cNvPr id="18437" name="AutoShape 5"/>
          <p:cNvSpPr>
            <a:spLocks/>
          </p:cNvSpPr>
          <p:nvPr/>
        </p:nvSpPr>
        <p:spPr bwMode="auto">
          <a:xfrm>
            <a:off x="5336605" y="5181625"/>
            <a:ext cx="3580805" cy="785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Nombreuses matières et composants</a:t>
            </a:r>
          </a:p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Sous-ensembles standardisés</a:t>
            </a:r>
          </a:p>
          <a:p>
            <a:pPr marL="46879" defTabSz="964372">
              <a:lnSpc>
                <a:spcPct val="90000"/>
              </a:lnSpc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Grande variété de produits finis</a:t>
            </a:r>
            <a:endParaRPr lang="fr-FR" dirty="0">
              <a:latin typeface="+mj-lt"/>
            </a:endParaRPr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1278062" y="2471465"/>
            <a:ext cx="1071563" cy="1098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859" y="21600"/>
                </a:lnTo>
                <a:lnTo>
                  <a:pt x="1373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8439" name="AutoShape 7"/>
          <p:cNvSpPr>
            <a:spLocks/>
          </p:cNvSpPr>
          <p:nvPr/>
        </p:nvSpPr>
        <p:spPr bwMode="auto">
          <a:xfrm rot="10800000" flipH="1">
            <a:off x="1877467" y="3709343"/>
            <a:ext cx="1071563" cy="10983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859" y="21600"/>
                </a:lnTo>
                <a:lnTo>
                  <a:pt x="1373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fr-FR" sz="1400" dirty="0">
              <a:solidFill>
                <a:srgbClr val="FFFFFF"/>
              </a:solidFill>
              <a:latin typeface="+mj-lt"/>
              <a:cs typeface="Gill Sans" charset="0"/>
            </a:endParaRP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353839" y="1403251"/>
            <a:ext cx="226590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4647" defTabSz="964372">
              <a:buClr>
                <a:srgbClr val="000000"/>
              </a:buClr>
            </a:pPr>
            <a:r>
              <a:rPr lang="fr-FR" sz="4500" dirty="0">
                <a:latin typeface="+mj-lt"/>
              </a:rPr>
              <a:t>I</a:t>
            </a:r>
            <a:endParaRPr lang="fr-FR" dirty="0">
              <a:latin typeface="+mj-lt"/>
            </a:endParaRPr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>
            <a:off x="354955" y="2677964"/>
            <a:ext cx="446484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4647" defTabSz="964372">
              <a:buClr>
                <a:srgbClr val="000000"/>
              </a:buClr>
            </a:pPr>
            <a:r>
              <a:rPr lang="fr-FR" sz="4500" dirty="0">
                <a:latin typeface="+mj-lt"/>
              </a:rPr>
              <a:t>V</a:t>
            </a:r>
            <a:endParaRPr lang="fr-FR" dirty="0">
              <a:latin typeface="+mj-lt"/>
            </a:endParaRPr>
          </a:p>
        </p:txBody>
      </p:sp>
      <p:sp>
        <p:nvSpPr>
          <p:cNvPr id="18442" name="AutoShape 10"/>
          <p:cNvSpPr>
            <a:spLocks/>
          </p:cNvSpPr>
          <p:nvPr/>
        </p:nvSpPr>
        <p:spPr bwMode="auto">
          <a:xfrm>
            <a:off x="358304" y="3951561"/>
            <a:ext cx="487784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4647" defTabSz="964372">
              <a:buClr>
                <a:srgbClr val="000000"/>
              </a:buClr>
            </a:pPr>
            <a:r>
              <a:rPr lang="fr-FR" sz="4500" dirty="0">
                <a:latin typeface="+mj-lt"/>
              </a:rPr>
              <a:t>A</a:t>
            </a:r>
            <a:endParaRPr lang="fr-FR" dirty="0">
              <a:latin typeface="+mj-lt"/>
            </a:endParaRP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356072" y="5231855"/>
            <a:ext cx="1732359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4647" defTabSz="964372">
              <a:buClr>
                <a:srgbClr val="000000"/>
              </a:buClr>
            </a:pPr>
            <a:r>
              <a:rPr lang="fr-FR" sz="4500" dirty="0">
                <a:latin typeface="+mj-lt"/>
              </a:rPr>
              <a:t>X ou T</a:t>
            </a:r>
            <a:endParaRPr lang="fr-FR" dirty="0">
              <a:latin typeface="+mj-lt"/>
            </a:endParaRP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2812852" y="5011961"/>
            <a:ext cx="2364135" cy="1119560"/>
            <a:chOff x="-1" y="-1"/>
            <a:chExt cx="3362406" cy="1592935"/>
          </a:xfrm>
        </p:grpSpPr>
        <p:grpSp>
          <p:nvGrpSpPr>
            <p:cNvPr id="18445" name="Group 13"/>
            <p:cNvGrpSpPr>
              <a:grpSpLocks/>
            </p:cNvGrpSpPr>
            <p:nvPr/>
          </p:nvGrpSpPr>
          <p:grpSpPr bwMode="auto">
            <a:xfrm>
              <a:off x="-1" y="0"/>
              <a:ext cx="1511302" cy="1587501"/>
              <a:chOff x="-1" y="0"/>
              <a:chExt cx="1511302" cy="1587501"/>
            </a:xfrm>
          </p:grpSpPr>
          <p:sp>
            <p:nvSpPr>
              <p:cNvPr id="18446" name="AutoShape 14"/>
              <p:cNvSpPr>
                <a:spLocks/>
              </p:cNvSpPr>
              <p:nvPr/>
            </p:nvSpPr>
            <p:spPr bwMode="auto">
              <a:xfrm>
                <a:off x="0" y="0"/>
                <a:ext cx="1511300" cy="7987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9" y="21599"/>
                    </a:lnTo>
                    <a:lnTo>
                      <a:pt x="13739" y="21599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8447" name="AutoShape 15"/>
              <p:cNvSpPr>
                <a:spLocks/>
              </p:cNvSpPr>
              <p:nvPr/>
            </p:nvSpPr>
            <p:spPr bwMode="auto">
              <a:xfrm rot="10800000" flipH="1">
                <a:off x="0" y="788759"/>
                <a:ext cx="1511300" cy="7987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9" y="21599"/>
                    </a:lnTo>
                    <a:lnTo>
                      <a:pt x="13739" y="21599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1736804" y="5433"/>
              <a:ext cx="1625601" cy="1587501"/>
              <a:chOff x="0" y="0"/>
              <a:chExt cx="1625600" cy="1587501"/>
            </a:xfrm>
          </p:grpSpPr>
          <p:sp>
            <p:nvSpPr>
              <p:cNvPr id="18449" name="AutoShape 17"/>
              <p:cNvSpPr>
                <a:spLocks/>
              </p:cNvSpPr>
              <p:nvPr/>
            </p:nvSpPr>
            <p:spPr bwMode="auto">
              <a:xfrm>
                <a:off x="0" y="0"/>
                <a:ext cx="1625600" cy="193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8450" name="AutoShape 18"/>
              <p:cNvSpPr>
                <a:spLocks/>
              </p:cNvSpPr>
              <p:nvPr/>
            </p:nvSpPr>
            <p:spPr bwMode="auto">
              <a:xfrm>
                <a:off x="539750" y="64696"/>
                <a:ext cx="546101" cy="15228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496" y="476672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La forme des nomenclatures parle du produit</a:t>
            </a: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8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1001638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260648"/>
            <a:ext cx="8229600" cy="864096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r-FR" sz="2800" b="1" dirty="0">
                <a:solidFill>
                  <a:srgbClr val="48A94C"/>
                </a:solidFill>
              </a:rPr>
              <a:t>Typologie selon la structure des produits</a:t>
            </a:r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227707" y="1363067"/>
            <a:ext cx="3657824" cy="18663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4FEFF">
                  <a:alpha val="42000"/>
                </a:srgbClr>
              </a:gs>
              <a:gs pos="100000">
                <a:srgbClr val="C0C0C0">
                  <a:alpha val="42000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/>
            <a:endParaRPr lang="fr-FR" sz="1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9377" y="1723603"/>
            <a:ext cx="1914301" cy="951012"/>
            <a:chOff x="1079377" y="1723603"/>
            <a:chExt cx="1914301" cy="951012"/>
          </a:xfrm>
        </p:grpSpPr>
        <p:sp>
          <p:nvSpPr>
            <p:cNvPr id="30723" name="AutoShape 3"/>
            <p:cNvSpPr>
              <a:spLocks/>
            </p:cNvSpPr>
            <p:nvPr/>
          </p:nvSpPr>
          <p:spPr bwMode="auto">
            <a:xfrm>
              <a:off x="1823889" y="1723603"/>
              <a:ext cx="421928" cy="3091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58596B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rPr>
                <a:t>PF</a:t>
              </a:r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1309446" y="2259100"/>
              <a:ext cx="1439727" cy="137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758213" y="2263317"/>
              <a:ext cx="1375" cy="15289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029962" y="2032794"/>
              <a:ext cx="0" cy="392562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303735" y="2272808"/>
              <a:ext cx="1375" cy="152892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29" name="AutoShape 9"/>
            <p:cNvSpPr>
              <a:spLocks/>
            </p:cNvSpPr>
            <p:nvPr/>
          </p:nvSpPr>
          <p:spPr bwMode="auto">
            <a:xfrm>
              <a:off x="1079377" y="2366541"/>
              <a:ext cx="420811" cy="308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</a:endParaRPr>
            </a:p>
          </p:txBody>
        </p:sp>
        <p:sp>
          <p:nvSpPr>
            <p:cNvPr id="30730" name="AutoShape 10"/>
            <p:cNvSpPr>
              <a:spLocks/>
            </p:cNvSpPr>
            <p:nvPr/>
          </p:nvSpPr>
          <p:spPr bwMode="auto">
            <a:xfrm>
              <a:off x="1823889" y="2366541"/>
              <a:ext cx="421928" cy="308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</a:endParaRPr>
            </a:p>
          </p:txBody>
        </p:sp>
        <p:sp>
          <p:nvSpPr>
            <p:cNvPr id="30731" name="AutoShape 11"/>
            <p:cNvSpPr>
              <a:spLocks/>
            </p:cNvSpPr>
            <p:nvPr/>
          </p:nvSpPr>
          <p:spPr bwMode="auto">
            <a:xfrm>
              <a:off x="2572867" y="2366541"/>
              <a:ext cx="420811" cy="308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</a:endParaRPr>
            </a:p>
          </p:txBody>
        </p:sp>
      </p:grpSp>
      <p:sp>
        <p:nvSpPr>
          <p:cNvPr id="30732" name="AutoShape 12"/>
          <p:cNvSpPr>
            <a:spLocks/>
          </p:cNvSpPr>
          <p:nvPr/>
        </p:nvSpPr>
        <p:spPr bwMode="auto">
          <a:xfrm>
            <a:off x="1537023" y="1196752"/>
            <a:ext cx="1000125" cy="3125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SIMPLE</a:t>
            </a:r>
          </a:p>
        </p:txBody>
      </p:sp>
      <p:sp>
        <p:nvSpPr>
          <p:cNvPr id="30733" name="AutoShape 13"/>
          <p:cNvSpPr>
            <a:spLocks/>
          </p:cNvSpPr>
          <p:nvPr/>
        </p:nvSpPr>
        <p:spPr bwMode="auto">
          <a:xfrm>
            <a:off x="1120676" y="2839814"/>
            <a:ext cx="1977926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802527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n-lt"/>
              </a:rPr>
              <a:t>1 à 20 composants</a:t>
            </a:r>
            <a:endParaRPr lang="fr-FR" sz="1800" dirty="0">
              <a:latin typeface="+mn-lt"/>
            </a:endParaRPr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>
            <a:off x="227707" y="3628976"/>
            <a:ext cx="3614291" cy="2457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D4FEFF">
                  <a:alpha val="42000"/>
                </a:srgbClr>
              </a:gs>
              <a:gs pos="100000">
                <a:srgbClr val="C0C0C0">
                  <a:alpha val="42000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/>
            <a:endParaRPr lang="fr-FR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59" name="AutoShape 39"/>
          <p:cNvSpPr>
            <a:spLocks/>
          </p:cNvSpPr>
          <p:nvPr/>
        </p:nvSpPr>
        <p:spPr bwMode="auto">
          <a:xfrm>
            <a:off x="1486793" y="3407966"/>
            <a:ext cx="1017984" cy="3125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MOYEN</a:t>
            </a:r>
          </a:p>
        </p:txBody>
      </p:sp>
      <p:sp>
        <p:nvSpPr>
          <p:cNvPr id="30760" name="AutoShape 40"/>
          <p:cNvSpPr>
            <a:spLocks/>
          </p:cNvSpPr>
          <p:nvPr/>
        </p:nvSpPr>
        <p:spPr bwMode="auto">
          <a:xfrm>
            <a:off x="877342" y="5647214"/>
            <a:ext cx="2227957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pPr marL="46879" algn="ctr" defTabSz="802527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n-lt"/>
              </a:rPr>
              <a:t>20 à 200 composants</a:t>
            </a:r>
            <a:endParaRPr lang="fr-FR" sz="18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2709" y="3933056"/>
            <a:ext cx="2834059" cy="1475149"/>
            <a:chOff x="592709" y="3933056"/>
            <a:chExt cx="2834059" cy="1475149"/>
          </a:xfrm>
        </p:grpSpPr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743744" y="5037849"/>
              <a:ext cx="941164" cy="137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699729" y="5042734"/>
              <a:ext cx="1377" cy="10869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1213585" y="4951140"/>
              <a:ext cx="1377" cy="207615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737816" y="5048840"/>
              <a:ext cx="1377" cy="107117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40" name="AutoShape 20"/>
            <p:cNvSpPr>
              <a:spLocks/>
            </p:cNvSpPr>
            <p:nvPr/>
          </p:nvSpPr>
          <p:spPr bwMode="auto">
            <a:xfrm>
              <a:off x="592709" y="5181614"/>
              <a:ext cx="272355" cy="22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011993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400" dirty="0">
                <a:solidFill>
                  <a:srgbClr val="FFFFFF"/>
                </a:solidFill>
                <a:latin typeface="+mj-lt"/>
                <a:cs typeface="Gill Sans" charset="0"/>
              </a:endParaRPr>
            </a:p>
          </p:txBody>
        </p:sp>
        <p:sp>
          <p:nvSpPr>
            <p:cNvPr id="30741" name="AutoShape 21"/>
            <p:cNvSpPr>
              <a:spLocks/>
            </p:cNvSpPr>
            <p:nvPr/>
          </p:nvSpPr>
          <p:spPr bwMode="auto">
            <a:xfrm>
              <a:off x="1083842" y="5181614"/>
              <a:ext cx="270123" cy="22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011993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400" dirty="0">
                <a:solidFill>
                  <a:srgbClr val="FFFFFF"/>
                </a:solidFill>
                <a:latin typeface="+mj-lt"/>
                <a:cs typeface="Gill Sans" charset="0"/>
              </a:endParaRPr>
            </a:p>
          </p:txBody>
        </p:sp>
        <p:sp>
          <p:nvSpPr>
            <p:cNvPr id="30742" name="AutoShape 22"/>
            <p:cNvSpPr>
              <a:spLocks/>
            </p:cNvSpPr>
            <p:nvPr/>
          </p:nvSpPr>
          <p:spPr bwMode="auto">
            <a:xfrm>
              <a:off x="1571625" y="5181614"/>
              <a:ext cx="271240" cy="22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011993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400" dirty="0">
                <a:solidFill>
                  <a:srgbClr val="FFFFFF"/>
                </a:solidFill>
                <a:latin typeface="+mj-lt"/>
                <a:cs typeface="Gill Sans" charset="0"/>
              </a:endParaRPr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2324313" y="5037849"/>
              <a:ext cx="943349" cy="137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3282517" y="5042734"/>
              <a:ext cx="1376" cy="10869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795245" y="4951140"/>
              <a:ext cx="1376" cy="207615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2318371" y="5048840"/>
              <a:ext cx="1376" cy="107117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48" name="AutoShape 28"/>
            <p:cNvSpPr>
              <a:spLocks/>
            </p:cNvSpPr>
            <p:nvPr/>
          </p:nvSpPr>
          <p:spPr bwMode="auto">
            <a:xfrm>
              <a:off x="2172147" y="5181614"/>
              <a:ext cx="274588" cy="22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011993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400" dirty="0">
                <a:solidFill>
                  <a:srgbClr val="FFFFFF"/>
                </a:solidFill>
                <a:latin typeface="+mj-lt"/>
                <a:cs typeface="Gill Sans" charset="0"/>
              </a:endParaRPr>
            </a:p>
          </p:txBody>
        </p:sp>
        <p:sp>
          <p:nvSpPr>
            <p:cNvPr id="30749" name="AutoShape 29"/>
            <p:cNvSpPr>
              <a:spLocks/>
            </p:cNvSpPr>
            <p:nvPr/>
          </p:nvSpPr>
          <p:spPr bwMode="auto">
            <a:xfrm>
              <a:off x="2666629" y="5181614"/>
              <a:ext cx="269006" cy="22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011993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400" dirty="0">
                <a:solidFill>
                  <a:srgbClr val="FFFFFF"/>
                </a:solidFill>
                <a:latin typeface="+mj-lt"/>
                <a:cs typeface="Gill Sans" charset="0"/>
              </a:endParaRPr>
            </a:p>
          </p:txBody>
        </p:sp>
        <p:sp>
          <p:nvSpPr>
            <p:cNvPr id="30750" name="AutoShape 30"/>
            <p:cNvSpPr>
              <a:spLocks/>
            </p:cNvSpPr>
            <p:nvPr/>
          </p:nvSpPr>
          <p:spPr bwMode="auto">
            <a:xfrm>
              <a:off x="3153297" y="5181614"/>
              <a:ext cx="273471" cy="22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011993"/>
                </a:gs>
              </a:gsLst>
              <a:lin ang="5400000"/>
            </a:gra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400" dirty="0">
                <a:solidFill>
                  <a:srgbClr val="FFFFFF"/>
                </a:solidFill>
                <a:latin typeface="+mj-lt"/>
                <a:cs typeface="Gill Sans" charset="0"/>
              </a:endParaRPr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244924" y="4445319"/>
              <a:ext cx="1478074" cy="137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2742270" y="4450212"/>
              <a:ext cx="1376" cy="177379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1983219" y="4307086"/>
              <a:ext cx="1377" cy="33151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1238994" y="4461222"/>
              <a:ext cx="1376" cy="177379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756" name="AutoShape 36"/>
            <p:cNvSpPr>
              <a:spLocks/>
            </p:cNvSpPr>
            <p:nvPr/>
          </p:nvSpPr>
          <p:spPr bwMode="auto">
            <a:xfrm>
              <a:off x="1009055" y="4588371"/>
              <a:ext cx="431974" cy="3583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757" name="AutoShape 37"/>
            <p:cNvSpPr>
              <a:spLocks/>
            </p:cNvSpPr>
            <p:nvPr/>
          </p:nvSpPr>
          <p:spPr bwMode="auto">
            <a:xfrm>
              <a:off x="1777008" y="4588371"/>
              <a:ext cx="429742" cy="3583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758" name="AutoShape 38"/>
            <p:cNvSpPr>
              <a:spLocks/>
            </p:cNvSpPr>
            <p:nvPr/>
          </p:nvSpPr>
          <p:spPr bwMode="auto">
            <a:xfrm>
              <a:off x="2542729" y="4588371"/>
              <a:ext cx="431974" cy="3583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761" name="AutoShape 41"/>
            <p:cNvSpPr>
              <a:spLocks/>
            </p:cNvSpPr>
            <p:nvPr/>
          </p:nvSpPr>
          <p:spPr bwMode="auto">
            <a:xfrm>
              <a:off x="1768079" y="3933056"/>
              <a:ext cx="430857" cy="35942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58596B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rPr>
                <a:t>PF</a:t>
              </a:r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</p:grpSp>
      <p:sp>
        <p:nvSpPr>
          <p:cNvPr id="30765" name="AutoShape 45"/>
          <p:cNvSpPr>
            <a:spLocks/>
          </p:cNvSpPr>
          <p:nvPr/>
        </p:nvSpPr>
        <p:spPr bwMode="auto">
          <a:xfrm>
            <a:off x="4089797" y="1736929"/>
            <a:ext cx="4750594" cy="43499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4FEFF">
                  <a:alpha val="42000"/>
                </a:srgbClr>
              </a:gs>
              <a:gs pos="100000">
                <a:srgbClr val="C0C0C0">
                  <a:alpha val="42000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/>
            <a:endParaRPr lang="fr-FR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96" name="AutoShape 76"/>
          <p:cNvSpPr>
            <a:spLocks/>
          </p:cNvSpPr>
          <p:nvPr/>
        </p:nvSpPr>
        <p:spPr bwMode="auto">
          <a:xfrm>
            <a:off x="5766582" y="1628800"/>
            <a:ext cx="1482329" cy="3124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6C7472"/>
              </a:gs>
              <a:gs pos="100000">
                <a:srgbClr val="464658"/>
              </a:gs>
            </a:gsLst>
            <a:lin ang="5400000" scaled="1"/>
          </a:gradFill>
          <a:ln w="127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+mj-lt"/>
                <a:ea typeface="ＭＳ Ｐゴシック" charset="0"/>
                <a:cs typeface="Arial Narrow"/>
              </a:rPr>
              <a:t>COMPLEXE</a:t>
            </a:r>
          </a:p>
        </p:txBody>
      </p:sp>
      <p:sp>
        <p:nvSpPr>
          <p:cNvPr id="30849" name="AutoShape 129"/>
          <p:cNvSpPr>
            <a:spLocks/>
          </p:cNvSpPr>
          <p:nvPr/>
        </p:nvSpPr>
        <p:spPr bwMode="auto">
          <a:xfrm>
            <a:off x="4967412" y="5647251"/>
            <a:ext cx="2999116" cy="3392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46879" algn="ctr" defTabSz="802527">
              <a:lnSpc>
                <a:spcPct val="90000"/>
              </a:lnSpc>
              <a:buClr>
                <a:srgbClr val="000000"/>
              </a:buClr>
            </a:pPr>
            <a:r>
              <a:rPr lang="fr-FR" sz="1600" dirty="0">
                <a:solidFill>
                  <a:srgbClr val="000000"/>
                </a:solidFill>
                <a:latin typeface="+mn-lt"/>
              </a:rPr>
              <a:t>200 à 20000 </a:t>
            </a:r>
            <a:r>
              <a:rPr lang="fr-FR" sz="1600" dirty="0" smtClean="0">
                <a:solidFill>
                  <a:srgbClr val="000000"/>
                </a:solidFill>
                <a:latin typeface="+mn-lt"/>
              </a:rPr>
              <a:t>composants (ou plus!)</a:t>
            </a:r>
            <a:endParaRPr lang="fr-FR" sz="18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2693" y="2162264"/>
            <a:ext cx="3873631" cy="3282960"/>
            <a:chOff x="4552693" y="2162264"/>
            <a:chExt cx="3873631" cy="3282960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8117086" y="3102871"/>
              <a:ext cx="1376" cy="23005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grpSp>
          <p:nvGrpSpPr>
            <p:cNvPr id="30766" name="Group 46"/>
            <p:cNvGrpSpPr>
              <a:grpSpLocks/>
            </p:cNvGrpSpPr>
            <p:nvPr/>
          </p:nvGrpSpPr>
          <p:grpSpPr bwMode="auto">
            <a:xfrm>
              <a:off x="6052384" y="4692813"/>
              <a:ext cx="854156" cy="314490"/>
              <a:chOff x="0" y="241209"/>
              <a:chExt cx="1214799" cy="447373"/>
            </a:xfrm>
          </p:grpSpPr>
          <p:grpSp>
            <p:nvGrpSpPr>
              <p:cNvPr id="30768" name="Group 48"/>
              <p:cNvGrpSpPr>
                <a:grpSpLocks/>
              </p:cNvGrpSpPr>
              <p:nvPr/>
            </p:nvGrpSpPr>
            <p:grpSpPr bwMode="auto">
              <a:xfrm>
                <a:off x="137737" y="241209"/>
                <a:ext cx="941280" cy="218534"/>
                <a:chOff x="0" y="0"/>
                <a:chExt cx="941280" cy="218534"/>
              </a:xfrm>
            </p:grpSpPr>
            <p:sp>
              <p:nvSpPr>
                <p:cNvPr id="30769" name="Line 49"/>
                <p:cNvSpPr>
                  <a:spLocks noChangeShapeType="1"/>
                </p:cNvSpPr>
                <p:nvPr/>
              </p:nvSpPr>
              <p:spPr bwMode="auto">
                <a:xfrm>
                  <a:off x="9032" y="90711"/>
                  <a:ext cx="909970" cy="195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70" name="Line 50"/>
                <p:cNvSpPr>
                  <a:spLocks noChangeShapeType="1"/>
                </p:cNvSpPr>
                <p:nvPr/>
              </p:nvSpPr>
              <p:spPr bwMode="auto">
                <a:xfrm>
                  <a:off x="939323" y="98958"/>
                  <a:ext cx="1957" cy="111328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71" name="Line 51"/>
                <p:cNvSpPr>
                  <a:spLocks noChangeShapeType="1"/>
                </p:cNvSpPr>
                <p:nvPr/>
              </p:nvSpPr>
              <p:spPr bwMode="auto">
                <a:xfrm>
                  <a:off x="465146" y="0"/>
                  <a:ext cx="1957" cy="218532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72" name="Line 52"/>
                <p:cNvSpPr>
                  <a:spLocks noChangeShapeType="1"/>
                </p:cNvSpPr>
                <p:nvPr/>
              </p:nvSpPr>
              <p:spPr bwMode="auto">
                <a:xfrm>
                  <a:off x="0" y="105143"/>
                  <a:ext cx="1957" cy="113391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</p:grpSp>
          <p:sp>
            <p:nvSpPr>
              <p:cNvPr id="30773" name="AutoShape 53"/>
              <p:cNvSpPr>
                <a:spLocks/>
              </p:cNvSpPr>
              <p:nvPr/>
            </p:nvSpPr>
            <p:spPr bwMode="auto">
              <a:xfrm>
                <a:off x="0" y="470049"/>
                <a:ext cx="259669" cy="21853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774" name="AutoShape 54"/>
              <p:cNvSpPr>
                <a:spLocks/>
              </p:cNvSpPr>
              <p:nvPr/>
            </p:nvSpPr>
            <p:spPr bwMode="auto">
              <a:xfrm>
                <a:off x="478694" y="470049"/>
                <a:ext cx="255154" cy="21853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775" name="AutoShape 55"/>
              <p:cNvSpPr>
                <a:spLocks/>
              </p:cNvSpPr>
              <p:nvPr/>
            </p:nvSpPr>
            <p:spPr bwMode="auto">
              <a:xfrm>
                <a:off x="952872" y="470049"/>
                <a:ext cx="261927" cy="21853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30776" name="Group 56"/>
            <p:cNvGrpSpPr>
              <a:grpSpLocks/>
            </p:cNvGrpSpPr>
            <p:nvPr/>
          </p:nvGrpSpPr>
          <p:grpSpPr bwMode="auto">
            <a:xfrm>
              <a:off x="4712527" y="4693510"/>
              <a:ext cx="854156" cy="313097"/>
              <a:chOff x="0" y="241895"/>
              <a:chExt cx="1214799" cy="445391"/>
            </a:xfrm>
          </p:grpSpPr>
          <p:grpSp>
            <p:nvGrpSpPr>
              <p:cNvPr id="30778" name="Group 58"/>
              <p:cNvGrpSpPr>
                <a:grpSpLocks/>
              </p:cNvGrpSpPr>
              <p:nvPr/>
            </p:nvGrpSpPr>
            <p:grpSpPr bwMode="auto">
              <a:xfrm>
                <a:off x="137737" y="241895"/>
                <a:ext cx="941282" cy="219153"/>
                <a:chOff x="0" y="0"/>
                <a:chExt cx="941282" cy="219152"/>
              </a:xfrm>
            </p:grpSpPr>
            <p:sp>
              <p:nvSpPr>
                <p:cNvPr id="30779" name="Line 59"/>
                <p:cNvSpPr>
                  <a:spLocks noChangeShapeType="1"/>
                </p:cNvSpPr>
                <p:nvPr/>
              </p:nvSpPr>
              <p:spPr bwMode="auto">
                <a:xfrm>
                  <a:off x="9032" y="90968"/>
                  <a:ext cx="912228" cy="1958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80" name="Line 60"/>
                <p:cNvSpPr>
                  <a:spLocks noChangeShapeType="1"/>
                </p:cNvSpPr>
                <p:nvPr/>
              </p:nvSpPr>
              <p:spPr bwMode="auto">
                <a:xfrm>
                  <a:off x="939324" y="99238"/>
                  <a:ext cx="1958" cy="111645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81" name="Line 61"/>
                <p:cNvSpPr>
                  <a:spLocks noChangeShapeType="1"/>
                </p:cNvSpPr>
                <p:nvPr/>
              </p:nvSpPr>
              <p:spPr bwMode="auto">
                <a:xfrm>
                  <a:off x="465146" y="0"/>
                  <a:ext cx="1957" cy="215900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82" name="Line 62"/>
                <p:cNvSpPr>
                  <a:spLocks noChangeShapeType="1"/>
                </p:cNvSpPr>
                <p:nvPr/>
              </p:nvSpPr>
              <p:spPr bwMode="auto">
                <a:xfrm>
                  <a:off x="0" y="105440"/>
                  <a:ext cx="1957" cy="113712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</p:grpSp>
          <p:sp>
            <p:nvSpPr>
              <p:cNvPr id="30783" name="AutoShape 63"/>
              <p:cNvSpPr>
                <a:spLocks/>
              </p:cNvSpPr>
              <p:nvPr/>
            </p:nvSpPr>
            <p:spPr bwMode="auto">
              <a:xfrm>
                <a:off x="0" y="471385"/>
                <a:ext cx="261927" cy="215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784" name="AutoShape 64"/>
              <p:cNvSpPr>
                <a:spLocks/>
              </p:cNvSpPr>
              <p:nvPr/>
            </p:nvSpPr>
            <p:spPr bwMode="auto">
              <a:xfrm>
                <a:off x="480952" y="471385"/>
                <a:ext cx="255153" cy="215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785" name="AutoShape 65"/>
              <p:cNvSpPr>
                <a:spLocks/>
              </p:cNvSpPr>
              <p:nvPr/>
            </p:nvSpPr>
            <p:spPr bwMode="auto">
              <a:xfrm>
                <a:off x="955129" y="471385"/>
                <a:ext cx="259670" cy="215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30786" name="Group 66"/>
            <p:cNvGrpSpPr>
              <a:grpSpLocks/>
            </p:cNvGrpSpPr>
            <p:nvPr/>
          </p:nvGrpSpPr>
          <p:grpSpPr bwMode="auto">
            <a:xfrm>
              <a:off x="7409080" y="4693510"/>
              <a:ext cx="854156" cy="313097"/>
              <a:chOff x="0" y="241895"/>
              <a:chExt cx="1214799" cy="445391"/>
            </a:xfrm>
          </p:grpSpPr>
          <p:grpSp>
            <p:nvGrpSpPr>
              <p:cNvPr id="30788" name="Group 68"/>
              <p:cNvGrpSpPr>
                <a:grpSpLocks/>
              </p:cNvGrpSpPr>
              <p:nvPr/>
            </p:nvGrpSpPr>
            <p:grpSpPr bwMode="auto">
              <a:xfrm>
                <a:off x="137737" y="241895"/>
                <a:ext cx="941280" cy="219153"/>
                <a:chOff x="0" y="0"/>
                <a:chExt cx="941280" cy="219152"/>
              </a:xfrm>
            </p:grpSpPr>
            <p:sp>
              <p:nvSpPr>
                <p:cNvPr id="30789" name="Line 69"/>
                <p:cNvSpPr>
                  <a:spLocks noChangeShapeType="1"/>
                </p:cNvSpPr>
                <p:nvPr/>
              </p:nvSpPr>
              <p:spPr bwMode="auto">
                <a:xfrm>
                  <a:off x="9032" y="90968"/>
                  <a:ext cx="912228" cy="1958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90" name="Line 70"/>
                <p:cNvSpPr>
                  <a:spLocks noChangeShapeType="1"/>
                </p:cNvSpPr>
                <p:nvPr/>
              </p:nvSpPr>
              <p:spPr bwMode="auto">
                <a:xfrm>
                  <a:off x="939323" y="99238"/>
                  <a:ext cx="1957" cy="111645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91" name="Line 71"/>
                <p:cNvSpPr>
                  <a:spLocks noChangeShapeType="1"/>
                </p:cNvSpPr>
                <p:nvPr/>
              </p:nvSpPr>
              <p:spPr bwMode="auto">
                <a:xfrm>
                  <a:off x="465146" y="0"/>
                  <a:ext cx="1957" cy="215900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792" name="Line 72"/>
                <p:cNvSpPr>
                  <a:spLocks noChangeShapeType="1"/>
                </p:cNvSpPr>
                <p:nvPr/>
              </p:nvSpPr>
              <p:spPr bwMode="auto">
                <a:xfrm>
                  <a:off x="0" y="105440"/>
                  <a:ext cx="1957" cy="113712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</p:grpSp>
          <p:sp>
            <p:nvSpPr>
              <p:cNvPr id="30793" name="AutoShape 73"/>
              <p:cNvSpPr>
                <a:spLocks/>
              </p:cNvSpPr>
              <p:nvPr/>
            </p:nvSpPr>
            <p:spPr bwMode="auto">
              <a:xfrm>
                <a:off x="0" y="471385"/>
                <a:ext cx="261927" cy="215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794" name="AutoShape 74"/>
              <p:cNvSpPr>
                <a:spLocks/>
              </p:cNvSpPr>
              <p:nvPr/>
            </p:nvSpPr>
            <p:spPr bwMode="auto">
              <a:xfrm>
                <a:off x="480952" y="471385"/>
                <a:ext cx="255154" cy="215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795" name="AutoShape 75"/>
              <p:cNvSpPr>
                <a:spLocks/>
              </p:cNvSpPr>
              <p:nvPr/>
            </p:nvSpPr>
            <p:spPr bwMode="auto">
              <a:xfrm>
                <a:off x="955130" y="471385"/>
                <a:ext cx="259669" cy="215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30797" name="Group 77"/>
            <p:cNvGrpSpPr>
              <a:grpSpLocks/>
            </p:cNvGrpSpPr>
            <p:nvPr/>
          </p:nvGrpSpPr>
          <p:grpSpPr bwMode="auto">
            <a:xfrm>
              <a:off x="4605242" y="4150786"/>
              <a:ext cx="1068727" cy="396024"/>
              <a:chOff x="0" y="301282"/>
              <a:chExt cx="1519967" cy="563358"/>
            </a:xfrm>
          </p:grpSpPr>
          <p:grpSp>
            <p:nvGrpSpPr>
              <p:cNvPr id="30799" name="Group 79"/>
              <p:cNvGrpSpPr>
                <a:grpSpLocks/>
              </p:cNvGrpSpPr>
              <p:nvPr/>
            </p:nvGrpSpPr>
            <p:grpSpPr bwMode="auto">
              <a:xfrm>
                <a:off x="173645" y="301282"/>
                <a:ext cx="1174632" cy="278584"/>
                <a:chOff x="0" y="0"/>
                <a:chExt cx="1174631" cy="278583"/>
              </a:xfrm>
            </p:grpSpPr>
            <p:sp>
              <p:nvSpPr>
                <p:cNvPr id="30800" name="Line 80"/>
                <p:cNvSpPr>
                  <a:spLocks noChangeShapeType="1"/>
                </p:cNvSpPr>
                <p:nvPr/>
              </p:nvSpPr>
              <p:spPr bwMode="auto">
                <a:xfrm>
                  <a:off x="9020" y="115560"/>
                  <a:ext cx="1143358" cy="195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801" name="Line 81"/>
                <p:cNvSpPr>
                  <a:spLocks noChangeShapeType="1"/>
                </p:cNvSpPr>
                <p:nvPr/>
              </p:nvSpPr>
              <p:spPr bwMode="auto">
                <a:xfrm>
                  <a:off x="1172674" y="123814"/>
                  <a:ext cx="1957" cy="144452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802" name="Line 82"/>
                <p:cNvSpPr>
                  <a:spLocks noChangeShapeType="1"/>
                </p:cNvSpPr>
                <p:nvPr/>
              </p:nvSpPr>
              <p:spPr bwMode="auto">
                <a:xfrm>
                  <a:off x="579572" y="0"/>
                  <a:ext cx="1957" cy="278583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803" name="Line 83"/>
                <p:cNvSpPr>
                  <a:spLocks noChangeShapeType="1"/>
                </p:cNvSpPr>
                <p:nvPr/>
              </p:nvSpPr>
              <p:spPr bwMode="auto">
                <a:xfrm>
                  <a:off x="0" y="132068"/>
                  <a:ext cx="1957" cy="146515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</p:grpSp>
          <p:sp>
            <p:nvSpPr>
              <p:cNvPr id="30804" name="AutoShape 84"/>
              <p:cNvSpPr>
                <a:spLocks/>
              </p:cNvSpPr>
              <p:nvPr/>
            </p:nvSpPr>
            <p:spPr bwMode="auto">
              <a:xfrm>
                <a:off x="0" y="588119"/>
                <a:ext cx="329251" cy="2765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805" name="AutoShape 85"/>
              <p:cNvSpPr>
                <a:spLocks/>
              </p:cNvSpPr>
              <p:nvPr/>
            </p:nvSpPr>
            <p:spPr bwMode="auto">
              <a:xfrm>
                <a:off x="597612" y="588119"/>
                <a:ext cx="324741" cy="2765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806" name="AutoShape 86"/>
              <p:cNvSpPr>
                <a:spLocks/>
              </p:cNvSpPr>
              <p:nvPr/>
            </p:nvSpPr>
            <p:spPr bwMode="auto">
              <a:xfrm>
                <a:off x="1192970" y="588119"/>
                <a:ext cx="326997" cy="2765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30807" name="Group 87"/>
            <p:cNvGrpSpPr>
              <a:grpSpLocks/>
            </p:cNvGrpSpPr>
            <p:nvPr/>
          </p:nvGrpSpPr>
          <p:grpSpPr bwMode="auto">
            <a:xfrm>
              <a:off x="7320516" y="4150338"/>
              <a:ext cx="1070101" cy="396920"/>
              <a:chOff x="0" y="301964"/>
              <a:chExt cx="1521922" cy="564632"/>
            </a:xfrm>
          </p:grpSpPr>
          <p:grpSp>
            <p:nvGrpSpPr>
              <p:cNvPr id="30809" name="Group 89"/>
              <p:cNvGrpSpPr>
                <a:grpSpLocks/>
              </p:cNvGrpSpPr>
              <p:nvPr/>
            </p:nvGrpSpPr>
            <p:grpSpPr bwMode="auto">
              <a:xfrm>
                <a:off x="173869" y="301964"/>
                <a:ext cx="1176140" cy="279214"/>
                <a:chOff x="0" y="0"/>
                <a:chExt cx="1176139" cy="279214"/>
              </a:xfrm>
            </p:grpSpPr>
            <p:sp>
              <p:nvSpPr>
                <p:cNvPr id="30810" name="Line 90"/>
                <p:cNvSpPr>
                  <a:spLocks noChangeShapeType="1"/>
                </p:cNvSpPr>
                <p:nvPr/>
              </p:nvSpPr>
              <p:spPr bwMode="auto">
                <a:xfrm>
                  <a:off x="9032" y="115821"/>
                  <a:ext cx="1144829" cy="195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811" name="Line 91"/>
                <p:cNvSpPr>
                  <a:spLocks noChangeShapeType="1"/>
                </p:cNvSpPr>
                <p:nvPr/>
              </p:nvSpPr>
              <p:spPr bwMode="auto">
                <a:xfrm>
                  <a:off x="1174182" y="124094"/>
                  <a:ext cx="1957" cy="144778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812" name="Line 92"/>
                <p:cNvSpPr>
                  <a:spLocks noChangeShapeType="1"/>
                </p:cNvSpPr>
                <p:nvPr/>
              </p:nvSpPr>
              <p:spPr bwMode="auto">
                <a:xfrm>
                  <a:off x="580317" y="0"/>
                  <a:ext cx="1957" cy="279214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  <p:sp>
              <p:nvSpPr>
                <p:cNvPr id="30813" name="Line 93"/>
                <p:cNvSpPr>
                  <a:spLocks noChangeShapeType="1"/>
                </p:cNvSpPr>
                <p:nvPr/>
              </p:nvSpPr>
              <p:spPr bwMode="auto">
                <a:xfrm>
                  <a:off x="0" y="132367"/>
                  <a:ext cx="1957" cy="146847"/>
                </a:xfrm>
                <a:prstGeom prst="line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 defTabSz="321457"/>
                  <a:endParaRPr lang="fr-FR" sz="600" dirty="0">
                    <a:solidFill>
                      <a:srgbClr val="000000"/>
                    </a:solidFill>
                    <a:latin typeface="+mn-lt"/>
                    <a:cs typeface="Helvetica" charset="0"/>
                    <a:sym typeface="Helvetica" charset="0"/>
                  </a:endParaRPr>
                </a:p>
              </p:txBody>
            </p:sp>
          </p:grpSp>
          <p:sp>
            <p:nvSpPr>
              <p:cNvPr id="30814" name="AutoShape 94"/>
              <p:cNvSpPr>
                <a:spLocks/>
              </p:cNvSpPr>
              <p:nvPr/>
            </p:nvSpPr>
            <p:spPr bwMode="auto">
              <a:xfrm>
                <a:off x="0" y="589450"/>
                <a:ext cx="329675" cy="2771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815" name="AutoShape 95"/>
              <p:cNvSpPr>
                <a:spLocks/>
              </p:cNvSpPr>
              <p:nvPr/>
            </p:nvSpPr>
            <p:spPr bwMode="auto">
              <a:xfrm>
                <a:off x="598381" y="589450"/>
                <a:ext cx="325159" cy="2771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0816" name="AutoShape 96"/>
              <p:cNvSpPr>
                <a:spLocks/>
              </p:cNvSpPr>
              <p:nvPr/>
            </p:nvSpPr>
            <p:spPr bwMode="auto">
              <a:xfrm>
                <a:off x="1194504" y="589450"/>
                <a:ext cx="327418" cy="2771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BB41"/>
                  </a:gs>
                  <a:gs pos="100000">
                    <a:srgbClr val="007742"/>
                  </a:gs>
                </a:gsLst>
                <a:lin ang="54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fr-FR" sz="1200" dirty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30820" name="Line 100"/>
            <p:cNvSpPr>
              <a:spLocks noChangeShapeType="1"/>
            </p:cNvSpPr>
            <p:nvPr/>
          </p:nvSpPr>
          <p:spPr bwMode="auto">
            <a:xfrm>
              <a:off x="5160335" y="3664509"/>
              <a:ext cx="1007784" cy="137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21" name="Line 101"/>
            <p:cNvSpPr>
              <a:spLocks noChangeShapeType="1"/>
            </p:cNvSpPr>
            <p:nvPr/>
          </p:nvSpPr>
          <p:spPr bwMode="auto">
            <a:xfrm>
              <a:off x="6183988" y="3670313"/>
              <a:ext cx="1376" cy="129137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22" name="Line 102"/>
            <p:cNvSpPr>
              <a:spLocks noChangeShapeType="1"/>
            </p:cNvSpPr>
            <p:nvPr/>
          </p:nvSpPr>
          <p:spPr bwMode="auto">
            <a:xfrm>
              <a:off x="5664808" y="3473421"/>
              <a:ext cx="0" cy="33473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23" name="Line 103"/>
            <p:cNvSpPr>
              <a:spLocks noChangeShapeType="1"/>
            </p:cNvSpPr>
            <p:nvPr/>
          </p:nvSpPr>
          <p:spPr bwMode="auto">
            <a:xfrm>
              <a:off x="5153986" y="3677568"/>
              <a:ext cx="1376" cy="130588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24" name="AutoShape 104"/>
            <p:cNvSpPr>
              <a:spLocks/>
            </p:cNvSpPr>
            <p:nvPr/>
          </p:nvSpPr>
          <p:spPr bwMode="auto">
            <a:xfrm>
              <a:off x="4998455" y="3813959"/>
              <a:ext cx="292019" cy="245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25" name="AutoShape 105"/>
            <p:cNvSpPr>
              <a:spLocks/>
            </p:cNvSpPr>
            <p:nvPr/>
          </p:nvSpPr>
          <p:spPr bwMode="auto">
            <a:xfrm>
              <a:off x="5527476" y="3813959"/>
              <a:ext cx="288846" cy="245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26" name="AutoShape 106"/>
            <p:cNvSpPr>
              <a:spLocks/>
            </p:cNvSpPr>
            <p:nvPr/>
          </p:nvSpPr>
          <p:spPr bwMode="auto">
            <a:xfrm>
              <a:off x="6047500" y="3813959"/>
              <a:ext cx="292020" cy="245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30" name="Line 110"/>
            <p:cNvSpPr>
              <a:spLocks noChangeShapeType="1"/>
            </p:cNvSpPr>
            <p:nvPr/>
          </p:nvSpPr>
          <p:spPr bwMode="auto">
            <a:xfrm>
              <a:off x="6815503" y="3682408"/>
              <a:ext cx="1007784" cy="137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31" name="Line 111"/>
            <p:cNvSpPr>
              <a:spLocks noChangeShapeType="1"/>
            </p:cNvSpPr>
            <p:nvPr/>
          </p:nvSpPr>
          <p:spPr bwMode="auto">
            <a:xfrm>
              <a:off x="7839157" y="3688212"/>
              <a:ext cx="1376" cy="129137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32" name="Line 112"/>
            <p:cNvSpPr>
              <a:spLocks noChangeShapeType="1"/>
            </p:cNvSpPr>
            <p:nvPr/>
          </p:nvSpPr>
          <p:spPr bwMode="auto">
            <a:xfrm>
              <a:off x="7319977" y="3473420"/>
              <a:ext cx="0" cy="352636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33" name="Line 113"/>
            <p:cNvSpPr>
              <a:spLocks noChangeShapeType="1"/>
            </p:cNvSpPr>
            <p:nvPr/>
          </p:nvSpPr>
          <p:spPr bwMode="auto">
            <a:xfrm>
              <a:off x="6812434" y="3695467"/>
              <a:ext cx="1376" cy="130588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34" name="AutoShape 114"/>
            <p:cNvSpPr>
              <a:spLocks/>
            </p:cNvSpPr>
            <p:nvPr/>
          </p:nvSpPr>
          <p:spPr bwMode="auto">
            <a:xfrm>
              <a:off x="6653623" y="3831858"/>
              <a:ext cx="292019" cy="245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35" name="AutoShape 115"/>
            <p:cNvSpPr>
              <a:spLocks/>
            </p:cNvSpPr>
            <p:nvPr/>
          </p:nvSpPr>
          <p:spPr bwMode="auto">
            <a:xfrm>
              <a:off x="7180526" y="3831858"/>
              <a:ext cx="288846" cy="245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36" name="AutoShape 116"/>
            <p:cNvSpPr>
              <a:spLocks/>
            </p:cNvSpPr>
            <p:nvPr/>
          </p:nvSpPr>
          <p:spPr bwMode="auto">
            <a:xfrm>
              <a:off x="7702670" y="3831858"/>
              <a:ext cx="292019" cy="245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37" name="AutoShape 117"/>
            <p:cNvSpPr>
              <a:spLocks/>
            </p:cNvSpPr>
            <p:nvPr/>
          </p:nvSpPr>
          <p:spPr bwMode="auto">
            <a:xfrm>
              <a:off x="6265245" y="2162264"/>
              <a:ext cx="460777" cy="425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808785"/>
                </a:gs>
                <a:gs pos="100000">
                  <a:srgbClr val="58596B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fr-FR" sz="1200" dirty="0" smtClean="0">
                  <a:solidFill>
                    <a:srgbClr val="FFFFFF"/>
                  </a:solidFill>
                  <a:latin typeface="+mn-lt"/>
                  <a:cs typeface="Gill Sans" charset="0"/>
                  <a:sym typeface="Gill Sans" charset="0"/>
                </a:rPr>
                <a:t>PF</a:t>
              </a:r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38" name="Line 118"/>
            <p:cNvSpPr>
              <a:spLocks noChangeShapeType="1"/>
            </p:cNvSpPr>
            <p:nvPr/>
          </p:nvSpPr>
          <p:spPr bwMode="auto">
            <a:xfrm>
              <a:off x="4795242" y="2793783"/>
              <a:ext cx="3383896" cy="35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39" name="Line 119"/>
            <p:cNvSpPr>
              <a:spLocks noChangeShapeType="1"/>
            </p:cNvSpPr>
            <p:nvPr/>
          </p:nvSpPr>
          <p:spPr bwMode="auto">
            <a:xfrm>
              <a:off x="7299585" y="2799328"/>
              <a:ext cx="1376" cy="23005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40" name="Line 120"/>
            <p:cNvSpPr>
              <a:spLocks noChangeShapeType="1"/>
            </p:cNvSpPr>
            <p:nvPr/>
          </p:nvSpPr>
          <p:spPr bwMode="auto">
            <a:xfrm>
              <a:off x="6486693" y="2614853"/>
              <a:ext cx="1376" cy="1658489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41" name="Line 121"/>
            <p:cNvSpPr>
              <a:spLocks noChangeShapeType="1"/>
            </p:cNvSpPr>
            <p:nvPr/>
          </p:nvSpPr>
          <p:spPr bwMode="auto">
            <a:xfrm>
              <a:off x="5688211" y="2814833"/>
              <a:ext cx="1376" cy="23005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42" name="AutoShape 122"/>
            <p:cNvSpPr>
              <a:spLocks/>
            </p:cNvSpPr>
            <p:nvPr/>
          </p:nvSpPr>
          <p:spPr bwMode="auto">
            <a:xfrm>
              <a:off x="5444101" y="3047895"/>
              <a:ext cx="464344" cy="425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43" name="AutoShape 123"/>
            <p:cNvSpPr>
              <a:spLocks/>
            </p:cNvSpPr>
            <p:nvPr/>
          </p:nvSpPr>
          <p:spPr bwMode="auto">
            <a:xfrm>
              <a:off x="6265245" y="3047895"/>
              <a:ext cx="460777" cy="425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44" name="AutoShape 124"/>
            <p:cNvSpPr>
              <a:spLocks/>
            </p:cNvSpPr>
            <p:nvPr/>
          </p:nvSpPr>
          <p:spPr bwMode="auto">
            <a:xfrm>
              <a:off x="7085014" y="3047895"/>
              <a:ext cx="464344" cy="425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45" name="AutoShape 125"/>
            <p:cNvSpPr>
              <a:spLocks/>
            </p:cNvSpPr>
            <p:nvPr/>
          </p:nvSpPr>
          <p:spPr bwMode="auto">
            <a:xfrm>
              <a:off x="7951548" y="3047895"/>
              <a:ext cx="464344" cy="425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46" name="Line 126"/>
            <p:cNvSpPr>
              <a:spLocks noChangeShapeType="1"/>
            </p:cNvSpPr>
            <p:nvPr/>
          </p:nvSpPr>
          <p:spPr bwMode="auto">
            <a:xfrm>
              <a:off x="4782509" y="2799328"/>
              <a:ext cx="1376" cy="23005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sp>
          <p:nvSpPr>
            <p:cNvPr id="30847" name="AutoShape 127"/>
            <p:cNvSpPr>
              <a:spLocks/>
            </p:cNvSpPr>
            <p:nvPr/>
          </p:nvSpPr>
          <p:spPr bwMode="auto">
            <a:xfrm>
              <a:off x="4572000" y="3047895"/>
              <a:ext cx="464344" cy="425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sp>
          <p:nvSpPr>
            <p:cNvPr id="30848" name="AutoShape 128"/>
            <p:cNvSpPr>
              <a:spLocks/>
            </p:cNvSpPr>
            <p:nvPr/>
          </p:nvSpPr>
          <p:spPr bwMode="auto">
            <a:xfrm>
              <a:off x="6363585" y="4335164"/>
              <a:ext cx="246206" cy="2255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77BB41"/>
                </a:gs>
                <a:gs pos="100000">
                  <a:srgbClr val="007742"/>
                </a:gs>
              </a:gsLst>
              <a:lin ang="540000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00" dirty="0">
                <a:solidFill>
                  <a:srgbClr val="FFFFFF"/>
                </a:solidFill>
                <a:latin typeface="+mn-lt"/>
                <a:cs typeface="Gill Sans" charset="0"/>
                <a:sym typeface="Gill Sans" charset="0"/>
              </a:endParaRPr>
            </a:p>
          </p:txBody>
        </p:sp>
        <p:grpSp>
          <p:nvGrpSpPr>
            <p:cNvPr id="30850" name="Group 130"/>
            <p:cNvGrpSpPr>
              <a:grpSpLocks/>
            </p:cNvGrpSpPr>
            <p:nvPr/>
          </p:nvGrpSpPr>
          <p:grpSpPr bwMode="auto">
            <a:xfrm>
              <a:off x="4552693" y="5069366"/>
              <a:ext cx="508918" cy="375858"/>
              <a:chOff x="0" y="0"/>
              <a:chExt cx="723794" cy="534672"/>
            </a:xfrm>
          </p:grpSpPr>
          <p:sp>
            <p:nvSpPr>
              <p:cNvPr id="30851" name="Line 131"/>
              <p:cNvSpPr>
                <a:spLocks noChangeShapeType="1"/>
              </p:cNvSpPr>
              <p:nvPr/>
            </p:nvSpPr>
            <p:spPr bwMode="auto">
              <a:xfrm>
                <a:off x="91956" y="232143"/>
                <a:ext cx="551892" cy="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852" name="Line 132"/>
              <p:cNvSpPr>
                <a:spLocks noChangeShapeType="1"/>
              </p:cNvSpPr>
              <p:nvPr/>
            </p:nvSpPr>
            <p:spPr bwMode="auto">
              <a:xfrm flipV="1">
                <a:off x="104656" y="231961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853" name="Line 133"/>
              <p:cNvSpPr>
                <a:spLocks noChangeShapeType="1"/>
              </p:cNvSpPr>
              <p:nvPr/>
            </p:nvSpPr>
            <p:spPr bwMode="auto">
              <a:xfrm flipV="1">
                <a:off x="358656" y="0"/>
                <a:ext cx="1" cy="38788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854" name="Line 134"/>
              <p:cNvSpPr>
                <a:spLocks noChangeShapeType="1"/>
              </p:cNvSpPr>
              <p:nvPr/>
            </p:nvSpPr>
            <p:spPr bwMode="auto">
              <a:xfrm flipV="1">
                <a:off x="625356" y="244843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855" name="AutoShape 135"/>
              <p:cNvSpPr>
                <a:spLocks/>
              </p:cNvSpPr>
              <p:nvPr/>
            </p:nvSpPr>
            <p:spPr bwMode="auto">
              <a:xfrm>
                <a:off x="0" y="357138"/>
                <a:ext cx="150628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30856" name="AutoShape 136"/>
              <p:cNvSpPr>
                <a:spLocks/>
              </p:cNvSpPr>
              <p:nvPr/>
            </p:nvSpPr>
            <p:spPr bwMode="auto">
              <a:xfrm>
                <a:off x="287561" y="357138"/>
                <a:ext cx="148672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30857" name="AutoShape 137"/>
              <p:cNvSpPr>
                <a:spLocks/>
              </p:cNvSpPr>
              <p:nvPr/>
            </p:nvSpPr>
            <p:spPr bwMode="auto">
              <a:xfrm>
                <a:off x="577078" y="357138"/>
                <a:ext cx="146716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  <p:sp>
          <p:nvSpPr>
            <p:cNvPr id="30898" name="Line 178"/>
            <p:cNvSpPr>
              <a:spLocks noChangeShapeType="1"/>
            </p:cNvSpPr>
            <p:nvPr/>
          </p:nvSpPr>
          <p:spPr bwMode="auto">
            <a:xfrm>
              <a:off x="8179594" y="2799328"/>
              <a:ext cx="1376" cy="23005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321457"/>
              <a:endParaRPr lang="fr-FR" sz="600" dirty="0">
                <a:solidFill>
                  <a:srgbClr val="000000"/>
                </a:solidFill>
                <a:latin typeface="+mn-lt"/>
                <a:cs typeface="Helvetica" charset="0"/>
                <a:sym typeface="Helvetica" charset="0"/>
              </a:endParaRPr>
            </a:p>
          </p:txBody>
        </p:sp>
        <p:grpSp>
          <p:nvGrpSpPr>
            <p:cNvPr id="176" name="Group 130"/>
            <p:cNvGrpSpPr>
              <a:grpSpLocks/>
            </p:cNvGrpSpPr>
            <p:nvPr/>
          </p:nvGrpSpPr>
          <p:grpSpPr bwMode="auto">
            <a:xfrm>
              <a:off x="5215210" y="5069366"/>
              <a:ext cx="508918" cy="375858"/>
              <a:chOff x="0" y="0"/>
              <a:chExt cx="723794" cy="534672"/>
            </a:xfrm>
          </p:grpSpPr>
          <p:sp>
            <p:nvSpPr>
              <p:cNvPr id="177" name="Line 131"/>
              <p:cNvSpPr>
                <a:spLocks noChangeShapeType="1"/>
              </p:cNvSpPr>
              <p:nvPr/>
            </p:nvSpPr>
            <p:spPr bwMode="auto">
              <a:xfrm>
                <a:off x="91956" y="232143"/>
                <a:ext cx="551892" cy="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78" name="Line 132"/>
              <p:cNvSpPr>
                <a:spLocks noChangeShapeType="1"/>
              </p:cNvSpPr>
              <p:nvPr/>
            </p:nvSpPr>
            <p:spPr bwMode="auto">
              <a:xfrm flipV="1">
                <a:off x="104656" y="231961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79" name="Line 133"/>
              <p:cNvSpPr>
                <a:spLocks noChangeShapeType="1"/>
              </p:cNvSpPr>
              <p:nvPr/>
            </p:nvSpPr>
            <p:spPr bwMode="auto">
              <a:xfrm flipV="1">
                <a:off x="358656" y="0"/>
                <a:ext cx="1" cy="38788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80" name="Line 134"/>
              <p:cNvSpPr>
                <a:spLocks noChangeShapeType="1"/>
              </p:cNvSpPr>
              <p:nvPr/>
            </p:nvSpPr>
            <p:spPr bwMode="auto">
              <a:xfrm flipV="1">
                <a:off x="625356" y="244843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81" name="AutoShape 135"/>
              <p:cNvSpPr>
                <a:spLocks/>
              </p:cNvSpPr>
              <p:nvPr/>
            </p:nvSpPr>
            <p:spPr bwMode="auto">
              <a:xfrm>
                <a:off x="0" y="357138"/>
                <a:ext cx="150628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82" name="AutoShape 136"/>
              <p:cNvSpPr>
                <a:spLocks/>
              </p:cNvSpPr>
              <p:nvPr/>
            </p:nvSpPr>
            <p:spPr bwMode="auto">
              <a:xfrm>
                <a:off x="287561" y="357138"/>
                <a:ext cx="148672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83" name="AutoShape 137"/>
              <p:cNvSpPr>
                <a:spLocks/>
              </p:cNvSpPr>
              <p:nvPr/>
            </p:nvSpPr>
            <p:spPr bwMode="auto">
              <a:xfrm>
                <a:off x="577078" y="357138"/>
                <a:ext cx="146716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  <p:grpSp>
          <p:nvGrpSpPr>
            <p:cNvPr id="184" name="Group 130"/>
            <p:cNvGrpSpPr>
              <a:grpSpLocks/>
            </p:cNvGrpSpPr>
            <p:nvPr/>
          </p:nvGrpSpPr>
          <p:grpSpPr bwMode="auto">
            <a:xfrm>
              <a:off x="5892568" y="5069366"/>
              <a:ext cx="508918" cy="375858"/>
              <a:chOff x="0" y="0"/>
              <a:chExt cx="723794" cy="534672"/>
            </a:xfrm>
          </p:grpSpPr>
          <p:sp>
            <p:nvSpPr>
              <p:cNvPr id="185" name="Line 131"/>
              <p:cNvSpPr>
                <a:spLocks noChangeShapeType="1"/>
              </p:cNvSpPr>
              <p:nvPr/>
            </p:nvSpPr>
            <p:spPr bwMode="auto">
              <a:xfrm>
                <a:off x="91956" y="232143"/>
                <a:ext cx="551892" cy="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86" name="Line 132"/>
              <p:cNvSpPr>
                <a:spLocks noChangeShapeType="1"/>
              </p:cNvSpPr>
              <p:nvPr/>
            </p:nvSpPr>
            <p:spPr bwMode="auto">
              <a:xfrm flipV="1">
                <a:off x="104656" y="231961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87" name="Line 133"/>
              <p:cNvSpPr>
                <a:spLocks noChangeShapeType="1"/>
              </p:cNvSpPr>
              <p:nvPr/>
            </p:nvSpPr>
            <p:spPr bwMode="auto">
              <a:xfrm flipV="1">
                <a:off x="358656" y="0"/>
                <a:ext cx="1" cy="38788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88" name="Line 134"/>
              <p:cNvSpPr>
                <a:spLocks noChangeShapeType="1"/>
              </p:cNvSpPr>
              <p:nvPr/>
            </p:nvSpPr>
            <p:spPr bwMode="auto">
              <a:xfrm flipV="1">
                <a:off x="625356" y="244843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89" name="AutoShape 135"/>
              <p:cNvSpPr>
                <a:spLocks/>
              </p:cNvSpPr>
              <p:nvPr/>
            </p:nvSpPr>
            <p:spPr bwMode="auto">
              <a:xfrm>
                <a:off x="0" y="357138"/>
                <a:ext cx="150628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90" name="AutoShape 136"/>
              <p:cNvSpPr>
                <a:spLocks/>
              </p:cNvSpPr>
              <p:nvPr/>
            </p:nvSpPr>
            <p:spPr bwMode="auto">
              <a:xfrm>
                <a:off x="287561" y="357138"/>
                <a:ext cx="148672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91" name="AutoShape 137"/>
              <p:cNvSpPr>
                <a:spLocks/>
              </p:cNvSpPr>
              <p:nvPr/>
            </p:nvSpPr>
            <p:spPr bwMode="auto">
              <a:xfrm>
                <a:off x="577078" y="357138"/>
                <a:ext cx="146716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  <p:grpSp>
          <p:nvGrpSpPr>
            <p:cNvPr id="192" name="Group 130"/>
            <p:cNvGrpSpPr>
              <a:grpSpLocks/>
            </p:cNvGrpSpPr>
            <p:nvPr/>
          </p:nvGrpSpPr>
          <p:grpSpPr bwMode="auto">
            <a:xfrm>
              <a:off x="6547990" y="5069366"/>
              <a:ext cx="508918" cy="375858"/>
              <a:chOff x="0" y="0"/>
              <a:chExt cx="723794" cy="534672"/>
            </a:xfrm>
          </p:grpSpPr>
          <p:sp>
            <p:nvSpPr>
              <p:cNvPr id="193" name="Line 131"/>
              <p:cNvSpPr>
                <a:spLocks noChangeShapeType="1"/>
              </p:cNvSpPr>
              <p:nvPr/>
            </p:nvSpPr>
            <p:spPr bwMode="auto">
              <a:xfrm>
                <a:off x="91956" y="232143"/>
                <a:ext cx="551892" cy="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94" name="Line 132"/>
              <p:cNvSpPr>
                <a:spLocks noChangeShapeType="1"/>
              </p:cNvSpPr>
              <p:nvPr/>
            </p:nvSpPr>
            <p:spPr bwMode="auto">
              <a:xfrm flipV="1">
                <a:off x="104656" y="231961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95" name="Line 133"/>
              <p:cNvSpPr>
                <a:spLocks noChangeShapeType="1"/>
              </p:cNvSpPr>
              <p:nvPr/>
            </p:nvSpPr>
            <p:spPr bwMode="auto">
              <a:xfrm flipV="1">
                <a:off x="358656" y="0"/>
                <a:ext cx="1" cy="38788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96" name="Line 134"/>
              <p:cNvSpPr>
                <a:spLocks noChangeShapeType="1"/>
              </p:cNvSpPr>
              <p:nvPr/>
            </p:nvSpPr>
            <p:spPr bwMode="auto">
              <a:xfrm flipV="1">
                <a:off x="625356" y="244843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197" name="AutoShape 135"/>
              <p:cNvSpPr>
                <a:spLocks/>
              </p:cNvSpPr>
              <p:nvPr/>
            </p:nvSpPr>
            <p:spPr bwMode="auto">
              <a:xfrm>
                <a:off x="0" y="357138"/>
                <a:ext cx="150628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98" name="AutoShape 136"/>
              <p:cNvSpPr>
                <a:spLocks/>
              </p:cNvSpPr>
              <p:nvPr/>
            </p:nvSpPr>
            <p:spPr bwMode="auto">
              <a:xfrm>
                <a:off x="287561" y="357138"/>
                <a:ext cx="148672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199" name="AutoShape 137"/>
              <p:cNvSpPr>
                <a:spLocks/>
              </p:cNvSpPr>
              <p:nvPr/>
            </p:nvSpPr>
            <p:spPr bwMode="auto">
              <a:xfrm>
                <a:off x="577078" y="357138"/>
                <a:ext cx="146716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  <p:grpSp>
          <p:nvGrpSpPr>
            <p:cNvPr id="200" name="Group 130"/>
            <p:cNvGrpSpPr>
              <a:grpSpLocks/>
            </p:cNvGrpSpPr>
            <p:nvPr/>
          </p:nvGrpSpPr>
          <p:grpSpPr bwMode="auto">
            <a:xfrm>
              <a:off x="7254594" y="5069366"/>
              <a:ext cx="508918" cy="375858"/>
              <a:chOff x="0" y="0"/>
              <a:chExt cx="723794" cy="534672"/>
            </a:xfrm>
          </p:grpSpPr>
          <p:sp>
            <p:nvSpPr>
              <p:cNvPr id="201" name="Line 131"/>
              <p:cNvSpPr>
                <a:spLocks noChangeShapeType="1"/>
              </p:cNvSpPr>
              <p:nvPr/>
            </p:nvSpPr>
            <p:spPr bwMode="auto">
              <a:xfrm>
                <a:off x="91956" y="232143"/>
                <a:ext cx="551892" cy="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02" name="Line 132"/>
              <p:cNvSpPr>
                <a:spLocks noChangeShapeType="1"/>
              </p:cNvSpPr>
              <p:nvPr/>
            </p:nvSpPr>
            <p:spPr bwMode="auto">
              <a:xfrm flipV="1">
                <a:off x="104656" y="231961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03" name="Line 133"/>
              <p:cNvSpPr>
                <a:spLocks noChangeShapeType="1"/>
              </p:cNvSpPr>
              <p:nvPr/>
            </p:nvSpPr>
            <p:spPr bwMode="auto">
              <a:xfrm flipV="1">
                <a:off x="358656" y="0"/>
                <a:ext cx="1" cy="38788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04" name="Line 134"/>
              <p:cNvSpPr>
                <a:spLocks noChangeShapeType="1"/>
              </p:cNvSpPr>
              <p:nvPr/>
            </p:nvSpPr>
            <p:spPr bwMode="auto">
              <a:xfrm flipV="1">
                <a:off x="625356" y="244843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05" name="AutoShape 135"/>
              <p:cNvSpPr>
                <a:spLocks/>
              </p:cNvSpPr>
              <p:nvPr/>
            </p:nvSpPr>
            <p:spPr bwMode="auto">
              <a:xfrm>
                <a:off x="0" y="357138"/>
                <a:ext cx="150628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206" name="AutoShape 136"/>
              <p:cNvSpPr>
                <a:spLocks/>
              </p:cNvSpPr>
              <p:nvPr/>
            </p:nvSpPr>
            <p:spPr bwMode="auto">
              <a:xfrm>
                <a:off x="287561" y="357138"/>
                <a:ext cx="148672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207" name="AutoShape 137"/>
              <p:cNvSpPr>
                <a:spLocks/>
              </p:cNvSpPr>
              <p:nvPr/>
            </p:nvSpPr>
            <p:spPr bwMode="auto">
              <a:xfrm>
                <a:off x="577078" y="357138"/>
                <a:ext cx="146716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  <p:grpSp>
          <p:nvGrpSpPr>
            <p:cNvPr id="208" name="Group 130"/>
            <p:cNvGrpSpPr>
              <a:grpSpLocks/>
            </p:cNvGrpSpPr>
            <p:nvPr/>
          </p:nvGrpSpPr>
          <p:grpSpPr bwMode="auto">
            <a:xfrm>
              <a:off x="7917406" y="5069366"/>
              <a:ext cx="508918" cy="375858"/>
              <a:chOff x="0" y="0"/>
              <a:chExt cx="723794" cy="534672"/>
            </a:xfrm>
          </p:grpSpPr>
          <p:sp>
            <p:nvSpPr>
              <p:cNvPr id="209" name="Line 131"/>
              <p:cNvSpPr>
                <a:spLocks noChangeShapeType="1"/>
              </p:cNvSpPr>
              <p:nvPr/>
            </p:nvSpPr>
            <p:spPr bwMode="auto">
              <a:xfrm>
                <a:off x="91956" y="232143"/>
                <a:ext cx="551892" cy="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10" name="Line 132"/>
              <p:cNvSpPr>
                <a:spLocks noChangeShapeType="1"/>
              </p:cNvSpPr>
              <p:nvPr/>
            </p:nvSpPr>
            <p:spPr bwMode="auto">
              <a:xfrm flipV="1">
                <a:off x="104656" y="231961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11" name="Line 133"/>
              <p:cNvSpPr>
                <a:spLocks noChangeShapeType="1"/>
              </p:cNvSpPr>
              <p:nvPr/>
            </p:nvSpPr>
            <p:spPr bwMode="auto">
              <a:xfrm flipV="1">
                <a:off x="358656" y="0"/>
                <a:ext cx="1" cy="387882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12" name="Line 134"/>
              <p:cNvSpPr>
                <a:spLocks noChangeShapeType="1"/>
              </p:cNvSpPr>
              <p:nvPr/>
            </p:nvSpPr>
            <p:spPr bwMode="auto">
              <a:xfrm flipV="1">
                <a:off x="625356" y="244843"/>
                <a:ext cx="1" cy="14303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321457"/>
                <a:endParaRPr lang="fr-FR" sz="600" dirty="0">
                  <a:solidFill>
                    <a:srgbClr val="000000"/>
                  </a:solidFill>
                  <a:latin typeface="+mn-lt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13" name="AutoShape 135"/>
              <p:cNvSpPr>
                <a:spLocks/>
              </p:cNvSpPr>
              <p:nvPr/>
            </p:nvSpPr>
            <p:spPr bwMode="auto">
              <a:xfrm>
                <a:off x="0" y="357138"/>
                <a:ext cx="150628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214" name="AutoShape 136"/>
              <p:cNvSpPr>
                <a:spLocks/>
              </p:cNvSpPr>
              <p:nvPr/>
            </p:nvSpPr>
            <p:spPr bwMode="auto">
              <a:xfrm>
                <a:off x="287561" y="357138"/>
                <a:ext cx="148672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  <p:sp>
            <p:nvSpPr>
              <p:cNvPr id="215" name="AutoShape 137"/>
              <p:cNvSpPr>
                <a:spLocks/>
              </p:cNvSpPr>
              <p:nvPr/>
            </p:nvSpPr>
            <p:spPr bwMode="auto">
              <a:xfrm>
                <a:off x="577078" y="357138"/>
                <a:ext cx="146716" cy="177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785"/>
                  </a:gs>
                  <a:gs pos="100000">
                    <a:srgbClr val="011993"/>
                  </a:gs>
                </a:gsLst>
                <a:lin ang="5400000"/>
              </a:gra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endParaRPr lang="fr-FR" sz="1400" dirty="0">
                  <a:solidFill>
                    <a:srgbClr val="FFFFFF"/>
                  </a:solidFill>
                  <a:latin typeface="+mj-lt"/>
                  <a:cs typeface="Gill Sans" charset="0"/>
                </a:endParaRPr>
              </a:p>
            </p:txBody>
          </p:sp>
        </p:grpSp>
      </p:grpSp>
      <p:sp>
        <p:nvSpPr>
          <p:cNvPr id="167" name="Slide Number Placeholder 2"/>
          <p:cNvSpPr txBox="1">
            <a:spLocks/>
          </p:cNvSpPr>
          <p:nvPr/>
        </p:nvSpPr>
        <p:spPr>
          <a:xfrm>
            <a:off x="0" y="6368839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9pPr>
          </a:lstStyle>
          <a:p>
            <a:fld id="{F0591563-C936-C24A-B817-5B070095CD79}" type="slidenum">
              <a:rPr lang="fr-FR" sz="1600" smtClean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rPr>
              <a:pPr/>
              <a:t>9</a:t>
            </a:fld>
            <a:endParaRPr lang="fr-FR" sz="1600" dirty="0">
              <a:solidFill>
                <a:schemeClr val="tx1">
                  <a:tint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115616" y="6580546"/>
            <a:ext cx="66967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fr-FR" sz="1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© HEC Paris - Département Management des Opérations et des Systèmes d'information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8193099" y="6580546"/>
            <a:ext cx="9509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54969804-F3EF-4928-86C1-7AAE7073DAD5}" type="datetime1">
              <a:rPr lang="fr-FR" sz="1200" b="1"/>
              <a:pPr/>
              <a:t>09/05/2015</a:t>
            </a:fld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172894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FB820A"/>
      </a:dk2>
      <a:lt2>
        <a:srgbClr val="74175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27835</TotalTime>
  <Words>1806</Words>
  <Application>Microsoft Office PowerPoint</Application>
  <PresentationFormat>Affichage à l'écran (4:3)</PresentationFormat>
  <Paragraphs>624</Paragraphs>
  <Slides>30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Les grandes décisions industrielles</vt:lpstr>
      <vt:lpstr>Typologie selon le type de produit</vt:lpstr>
      <vt:lpstr>Processus de fabrication</vt:lpstr>
      <vt:lpstr>Nomenclature arborescente</vt:lpstr>
      <vt:lpstr>Usage des nomenclatures et des gammes</vt:lpstr>
      <vt:lpstr>Calcul d'un coût de revient</vt:lpstr>
      <vt:lpstr>La forme des nomenclatures parle du produit</vt:lpstr>
      <vt:lpstr>Typologie selon la structure des produits</vt:lpstr>
      <vt:lpstr>Typologie selon le degré de standardisation</vt:lpstr>
      <vt:lpstr>Typologie selon le volume : 1 La production unitaire</vt:lpstr>
      <vt:lpstr>Typologie selon le volume : 2 La petite série</vt:lpstr>
      <vt:lpstr>Typologie selon le volume : 3 La production de masse</vt:lpstr>
      <vt:lpstr>Typologie selon le volume : 3 La production de masse (standardisation des composants)</vt:lpstr>
      <vt:lpstr>Typologie selon le volume : 4 La production continue</vt:lpstr>
      <vt:lpstr>Exercice typologies</vt:lpstr>
      <vt:lpstr>Présentation PowerPoint</vt:lpstr>
      <vt:lpstr>Présentation PowerPoint</vt:lpstr>
      <vt:lpstr>Typologie selon le mode de réponse au marché</vt:lpstr>
      <vt:lpstr>Différenciation retardée</vt:lpstr>
      <vt:lpstr>The smart way!</vt:lpstr>
      <vt:lpstr>Différenciation retardée</vt:lpstr>
      <vt:lpstr>Typologie selon l'activité de base</vt:lpstr>
      <vt:lpstr>Activités de service</vt:lpstr>
      <vt:lpstr>Présentation PowerPoint</vt:lpstr>
      <vt:lpstr>Présentation PowerPoint</vt:lpstr>
      <vt:lpstr>Organisation par technologies ou par produits</vt:lpstr>
      <vt:lpstr>Organisation par produit ou par processus</vt:lpstr>
      <vt:lpstr>L'automatisation affecte la structure de coût</vt:lpstr>
      <vt:lpstr>La structure de coût</vt:lpstr>
    </vt:vector>
  </TitlesOfParts>
  <Company>ENSAM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et gestion industrielle</dc:title>
  <dc:creator>Simon TAMAYO</dc:creator>
  <cp:lastModifiedBy>samir</cp:lastModifiedBy>
  <cp:revision>2780</cp:revision>
  <cp:lastPrinted>2014-03-14T10:15:07Z</cp:lastPrinted>
  <dcterms:created xsi:type="dcterms:W3CDTF">2011-06-01T20:40:43Z</dcterms:created>
  <dcterms:modified xsi:type="dcterms:W3CDTF">2015-05-09T09:49:37Z</dcterms:modified>
  <cp:category>Gestion industrielle, management de la supply chain</cp:category>
</cp:coreProperties>
</file>