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906000" cy="6858000" type="A4"/>
  <p:notesSz cx="6645275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FF66FF"/>
    <a:srgbClr val="FF9900"/>
    <a:srgbClr val="CC0000"/>
    <a:srgbClr val="99FF99"/>
    <a:srgbClr val="66FF33"/>
    <a:srgbClr val="00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106" d="100"/>
          <a:sy n="106" d="100"/>
        </p:scale>
        <p:origin x="-139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59313"/>
            <a:ext cx="4873625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5663" y="854075"/>
            <a:ext cx="4933950" cy="3417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0" y="685800"/>
            <a:ext cx="915988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i="1">
                <a:solidFill>
                  <a:schemeClr val="accent1"/>
                </a:solidFill>
                <a:latin typeface="Tahoma" pitchFamily="34" charset="0"/>
              </a:rPr>
              <a:t>MOSI</a:t>
            </a:r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0" y="152400"/>
          <a:ext cx="1146175" cy="606425"/>
        </p:xfrm>
        <a:graphic>
          <a:graphicData uri="http://schemas.openxmlformats.org/presentationml/2006/ole">
            <p:oleObj spid="_x0000_s1041" name="Paint Shop Pro Image" r:id="rId14" imgW="1951748" imgH="1034146" progId="PaintShopPro">
              <p:embed/>
            </p:oleObj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382000" cy="5334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Réactik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95400" y="2898775"/>
            <a:ext cx="1752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Approvision-</a:t>
            </a:r>
            <a:br>
              <a:rPr lang="fr-FR" sz="2000">
                <a:solidFill>
                  <a:srgbClr val="000000"/>
                </a:solidFill>
              </a:rPr>
            </a:br>
            <a:r>
              <a:rPr lang="fr-FR" sz="2000">
                <a:solidFill>
                  <a:srgbClr val="000000"/>
                </a:solidFill>
              </a:rPr>
              <a:t>nements</a:t>
            </a:r>
          </a:p>
        </p:txBody>
      </p:sp>
      <p:sp>
        <p:nvSpPr>
          <p:cNvPr id="41988" name="Rectangle 4" descr="blanc)"/>
          <p:cNvSpPr>
            <a:spLocks noChangeArrowheads="1"/>
          </p:cNvSpPr>
          <p:nvPr/>
        </p:nvSpPr>
        <p:spPr bwMode="auto">
          <a:xfrm>
            <a:off x="3200400" y="2136775"/>
            <a:ext cx="685800" cy="1600200"/>
          </a:xfrm>
          <a:prstGeom prst="rect">
            <a:avLst/>
          </a:prstGeom>
          <a:pattFill prst="dkUpDiag">
            <a:fgClr>
              <a:srgbClr val="00000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89" name="Rectangle 5" descr="blanc)"/>
          <p:cNvSpPr>
            <a:spLocks noChangeArrowheads="1"/>
          </p:cNvSpPr>
          <p:nvPr/>
        </p:nvSpPr>
        <p:spPr bwMode="auto">
          <a:xfrm>
            <a:off x="5943600" y="2136775"/>
            <a:ext cx="685800" cy="1600200"/>
          </a:xfrm>
          <a:prstGeom prst="rect">
            <a:avLst/>
          </a:prstGeom>
          <a:pattFill prst="dkUpDiag">
            <a:fgClr>
              <a:srgbClr val="00000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038600" y="2898775"/>
            <a:ext cx="1752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Fabrication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781800" y="2898775"/>
            <a:ext cx="1752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Distribution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819400" y="1141413"/>
            <a:ext cx="1397000" cy="915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0000"/>
                </a:solidFill>
              </a:rPr>
              <a:t>Stock de</a:t>
            </a:r>
          </a:p>
          <a:p>
            <a:r>
              <a:rPr lang="fr-FR" sz="2000">
                <a:solidFill>
                  <a:srgbClr val="000000"/>
                </a:solidFill>
              </a:rPr>
              <a:t>matières</a:t>
            </a:r>
          </a:p>
          <a:p>
            <a:r>
              <a:rPr lang="fr-FR" sz="2000">
                <a:solidFill>
                  <a:srgbClr val="000000"/>
                </a:solidFill>
              </a:rPr>
              <a:t>premières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715000" y="1143000"/>
            <a:ext cx="1243013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0000"/>
                </a:solidFill>
              </a:rPr>
              <a:t>Stock de</a:t>
            </a:r>
          </a:p>
          <a:p>
            <a:r>
              <a:rPr lang="fr-FR" sz="2000">
                <a:solidFill>
                  <a:srgbClr val="000000"/>
                </a:solidFill>
              </a:rPr>
              <a:t>produits</a:t>
            </a:r>
          </a:p>
          <a:p>
            <a:r>
              <a:rPr lang="fr-FR" sz="200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1295400" y="4441825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rgbClr val="FF9900"/>
          </a:solidFill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>
            <a:off x="4114800" y="3925888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rgbClr val="00CCFF"/>
          </a:solidFill>
          <a:ln w="127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6781800" y="3925888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rgbClr val="66FF33"/>
          </a:solidFill>
          <a:ln w="1270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228600" y="2365375"/>
            <a:ext cx="914400" cy="1981200"/>
          </a:xfrm>
          <a:prstGeom prst="ellipse">
            <a:avLst/>
          </a:prstGeom>
          <a:solidFill>
            <a:srgbClr val="FF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8763000" y="2289175"/>
            <a:ext cx="914400" cy="1981200"/>
          </a:xfrm>
          <a:prstGeom prst="ellipse">
            <a:avLst/>
          </a:prstGeom>
          <a:solidFill>
            <a:srgbClr val="FF66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8647113" y="1766888"/>
            <a:ext cx="10302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0000"/>
                </a:solidFill>
              </a:rPr>
              <a:t>Clients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228600" y="1622425"/>
            <a:ext cx="10985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Fournis-</a:t>
            </a:r>
          </a:p>
          <a:p>
            <a:r>
              <a:rPr lang="fr-FR">
                <a:solidFill>
                  <a:srgbClr val="000000"/>
                </a:solidFill>
              </a:rPr>
              <a:t>seurs</a:t>
            </a:r>
          </a:p>
        </p:txBody>
      </p:sp>
      <p:sp>
        <p:nvSpPr>
          <p:cNvPr id="42001" name="AutoShape 17"/>
          <p:cNvSpPr>
            <a:spLocks noChangeArrowheads="1"/>
          </p:cNvSpPr>
          <p:nvPr/>
        </p:nvSpPr>
        <p:spPr bwMode="auto">
          <a:xfrm>
            <a:off x="4191000" y="4992688"/>
            <a:ext cx="4419600" cy="304800"/>
          </a:xfrm>
          <a:prstGeom prst="rightArrow">
            <a:avLst>
              <a:gd name="adj1" fmla="val 50000"/>
              <a:gd name="adj2" fmla="val 362500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>
            <a:off x="1371600" y="5830888"/>
            <a:ext cx="7162800" cy="381000"/>
          </a:xfrm>
          <a:prstGeom prst="rightArrow">
            <a:avLst>
              <a:gd name="adj1" fmla="val 50000"/>
              <a:gd name="adj2" fmla="val 470000"/>
            </a:avLst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781800" y="4230688"/>
            <a:ext cx="18732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Livraison</a:t>
            </a:r>
          </a:p>
          <a:p>
            <a:r>
              <a:rPr lang="fr-FR">
                <a:solidFill>
                  <a:srgbClr val="000000"/>
                </a:solidFill>
              </a:rPr>
              <a:t>Valise standard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4191000" y="4230688"/>
            <a:ext cx="18732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Fabrication</a:t>
            </a:r>
          </a:p>
          <a:p>
            <a:r>
              <a:rPr lang="fr-FR">
                <a:solidFill>
                  <a:srgbClr val="000000"/>
                </a:solidFill>
              </a:rPr>
              <a:t>Valise standard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4676775" y="5280025"/>
            <a:ext cx="26860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Fabrication et livraison</a:t>
            </a:r>
          </a:p>
          <a:p>
            <a:r>
              <a:rPr lang="fr-FR">
                <a:solidFill>
                  <a:srgbClr val="000000"/>
                </a:solidFill>
              </a:rPr>
              <a:t>Valise de luxe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990600" y="4746625"/>
            <a:ext cx="23304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Approvisionnement</a:t>
            </a:r>
          </a:p>
          <a:p>
            <a:r>
              <a:rPr lang="fr-FR">
                <a:solidFill>
                  <a:srgbClr val="000000"/>
                </a:solidFill>
              </a:rPr>
              <a:t>matières premières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1657350" y="6118225"/>
            <a:ext cx="48958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Approvisionnement, fabrication et livraison</a:t>
            </a:r>
          </a:p>
          <a:p>
            <a:r>
              <a:rPr lang="fr-FR">
                <a:solidFill>
                  <a:srgbClr val="000000"/>
                </a:solidFill>
              </a:rPr>
              <a:t>Valise spéciale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8686800" y="3322638"/>
            <a:ext cx="966788" cy="715962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2738" y="2411413"/>
            <a:ext cx="487362" cy="5540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673350" y="3140075"/>
            <a:ext cx="577850" cy="17684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740025" y="3897313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735263" y="4373563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978025" y="5702300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678113" y="1373188"/>
            <a:ext cx="57785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8812213" y="1484313"/>
            <a:ext cx="752475" cy="284162"/>
            <a:chOff x="5551" y="935"/>
            <a:chExt cx="474" cy="179"/>
          </a:xfrm>
        </p:grpSpPr>
        <p:grpSp>
          <p:nvGrpSpPr>
            <p:cNvPr id="40971" name="Group 11"/>
            <p:cNvGrpSpPr>
              <a:grpSpLocks/>
            </p:cNvGrpSpPr>
            <p:nvPr/>
          </p:nvGrpSpPr>
          <p:grpSpPr bwMode="auto">
            <a:xfrm>
              <a:off x="5594" y="1023"/>
              <a:ext cx="397" cy="91"/>
              <a:chOff x="5594" y="1023"/>
              <a:chExt cx="397" cy="91"/>
            </a:xfrm>
          </p:grpSpPr>
          <p:sp>
            <p:nvSpPr>
              <p:cNvPr id="40972" name="Freeform 12"/>
              <p:cNvSpPr>
                <a:spLocks/>
              </p:cNvSpPr>
              <p:nvPr/>
            </p:nvSpPr>
            <p:spPr bwMode="auto">
              <a:xfrm>
                <a:off x="5594" y="1027"/>
                <a:ext cx="321" cy="56"/>
              </a:xfrm>
              <a:custGeom>
                <a:avLst/>
                <a:gdLst/>
                <a:ahLst/>
                <a:cxnLst>
                  <a:cxn ang="0">
                    <a:pos x="319" y="4"/>
                  </a:cxn>
                  <a:cxn ang="0">
                    <a:pos x="2" y="0"/>
                  </a:cxn>
                  <a:cxn ang="0">
                    <a:pos x="0" y="43"/>
                  </a:cxn>
                  <a:cxn ang="0">
                    <a:pos x="320" y="55"/>
                  </a:cxn>
                  <a:cxn ang="0">
                    <a:pos x="319" y="4"/>
                  </a:cxn>
                </a:cxnLst>
                <a:rect l="0" t="0" r="r" b="b"/>
                <a:pathLst>
                  <a:path w="321" h="56">
                    <a:moveTo>
                      <a:pt x="319" y="4"/>
                    </a:moveTo>
                    <a:lnTo>
                      <a:pt x="2" y="0"/>
                    </a:lnTo>
                    <a:lnTo>
                      <a:pt x="0" y="43"/>
                    </a:lnTo>
                    <a:lnTo>
                      <a:pt x="320" y="55"/>
                    </a:lnTo>
                    <a:lnTo>
                      <a:pt x="319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0973" name="Group 13"/>
              <p:cNvGrpSpPr>
                <a:grpSpLocks/>
              </p:cNvGrpSpPr>
              <p:nvPr/>
            </p:nvGrpSpPr>
            <p:grpSpPr bwMode="auto">
              <a:xfrm>
                <a:off x="5665" y="1023"/>
                <a:ext cx="326" cy="78"/>
                <a:chOff x="5665" y="1023"/>
                <a:chExt cx="326" cy="78"/>
              </a:xfrm>
            </p:grpSpPr>
            <p:grpSp>
              <p:nvGrpSpPr>
                <p:cNvPr id="40974" name="Group 14"/>
                <p:cNvGrpSpPr>
                  <a:grpSpLocks/>
                </p:cNvGrpSpPr>
                <p:nvPr/>
              </p:nvGrpSpPr>
              <p:grpSpPr bwMode="auto">
                <a:xfrm>
                  <a:off x="5665" y="1023"/>
                  <a:ext cx="69" cy="70"/>
                  <a:chOff x="5665" y="1023"/>
                  <a:chExt cx="69" cy="70"/>
                </a:xfrm>
              </p:grpSpPr>
              <p:sp>
                <p:nvSpPr>
                  <p:cNvPr id="4097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5681" y="1023"/>
                    <a:ext cx="53" cy="6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5665" y="1023"/>
                    <a:ext cx="54" cy="7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5693" y="1089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0978" name="Group 18"/>
                <p:cNvGrpSpPr>
                  <a:grpSpLocks/>
                </p:cNvGrpSpPr>
                <p:nvPr/>
              </p:nvGrpSpPr>
              <p:grpSpPr bwMode="auto">
                <a:xfrm>
                  <a:off x="5919" y="1035"/>
                  <a:ext cx="72" cy="66"/>
                  <a:chOff x="5919" y="1035"/>
                  <a:chExt cx="72" cy="66"/>
                </a:xfrm>
              </p:grpSpPr>
              <p:sp>
                <p:nvSpPr>
                  <p:cNvPr id="4097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5936" y="1035"/>
                    <a:ext cx="55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919" y="1035"/>
                    <a:ext cx="56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5949" y="1098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0982" name="Group 22"/>
              <p:cNvGrpSpPr>
                <a:grpSpLocks/>
              </p:cNvGrpSpPr>
              <p:nvPr/>
            </p:nvGrpSpPr>
            <p:grpSpPr bwMode="auto">
              <a:xfrm>
                <a:off x="5597" y="1038"/>
                <a:ext cx="326" cy="76"/>
                <a:chOff x="5597" y="1038"/>
                <a:chExt cx="326" cy="76"/>
              </a:xfrm>
            </p:grpSpPr>
            <p:grpSp>
              <p:nvGrpSpPr>
                <p:cNvPr id="40983" name="Group 23"/>
                <p:cNvGrpSpPr>
                  <a:grpSpLocks/>
                </p:cNvGrpSpPr>
                <p:nvPr/>
              </p:nvGrpSpPr>
              <p:grpSpPr bwMode="auto">
                <a:xfrm>
                  <a:off x="5848" y="1045"/>
                  <a:ext cx="75" cy="69"/>
                  <a:chOff x="5848" y="1045"/>
                  <a:chExt cx="75" cy="69"/>
                </a:xfrm>
              </p:grpSpPr>
              <p:grpSp>
                <p:nvGrpSpPr>
                  <p:cNvPr id="409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5848" y="1045"/>
                    <a:ext cx="75" cy="69"/>
                    <a:chOff x="5848" y="1045"/>
                    <a:chExt cx="75" cy="69"/>
                  </a:xfrm>
                </p:grpSpPr>
                <p:sp>
                  <p:nvSpPr>
                    <p:cNvPr id="40985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65" y="1045"/>
                      <a:ext cx="58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6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48" y="1045"/>
                      <a:ext cx="58" cy="6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77" y="1111"/>
                      <a:ext cx="17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0988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5860" y="1059"/>
                    <a:ext cx="34" cy="41"/>
                    <a:chOff x="5860" y="1059"/>
                    <a:chExt cx="34" cy="41"/>
                  </a:xfrm>
                </p:grpSpPr>
                <p:grpSp>
                  <p:nvGrpSpPr>
                    <p:cNvPr id="40989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2" y="1061"/>
                      <a:ext cx="28" cy="36"/>
                      <a:chOff x="5862" y="1061"/>
                      <a:chExt cx="28" cy="36"/>
                    </a:xfrm>
                  </p:grpSpPr>
                  <p:grpSp>
                    <p:nvGrpSpPr>
                      <p:cNvPr id="40990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2" y="1061"/>
                        <a:ext cx="28" cy="36"/>
                        <a:chOff x="5862" y="1061"/>
                        <a:chExt cx="28" cy="36"/>
                      </a:xfrm>
                    </p:grpSpPr>
                    <p:grpSp>
                      <p:nvGrpSpPr>
                        <p:cNvPr id="40991" name="Group 3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862" y="1061"/>
                          <a:ext cx="28" cy="36"/>
                          <a:chOff x="5862" y="1061"/>
                          <a:chExt cx="28" cy="36"/>
                        </a:xfrm>
                      </p:grpSpPr>
                      <p:sp>
                        <p:nvSpPr>
                          <p:cNvPr id="40992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2" y="1061"/>
                            <a:ext cx="28" cy="36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12700">
                            <a:solidFill>
                              <a:srgbClr val="FFFFFF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  <p:sp>
                        <p:nvSpPr>
                          <p:cNvPr id="40993" name="Oval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4" y="1063"/>
                            <a:ext cx="24" cy="32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</p:grpSp>
                    <p:sp>
                      <p:nvSpPr>
                        <p:cNvPr id="40994" name="Oval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868" y="1067"/>
                          <a:ext cx="15" cy="23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0995" name="Oval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872" y="1074"/>
                        <a:ext cx="5" cy="9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0996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0" y="1059"/>
                      <a:ext cx="34" cy="41"/>
                      <a:chOff x="5860" y="1059"/>
                      <a:chExt cx="34" cy="41"/>
                    </a:xfrm>
                  </p:grpSpPr>
                  <p:grpSp>
                    <p:nvGrpSpPr>
                      <p:cNvPr id="40997" name="Group 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59"/>
                        <a:ext cx="33" cy="15"/>
                        <a:chOff x="5860" y="1059"/>
                        <a:chExt cx="33" cy="15"/>
                      </a:xfrm>
                    </p:grpSpPr>
                    <p:sp>
                      <p:nvSpPr>
                        <p:cNvPr id="40998" name="Freeform 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69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0999" name="Freeform 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0" name="Freeform 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9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2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3" y="1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2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1" name="Freeform 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6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2" y="4"/>
                            </a:cxn>
                            <a:cxn ang="0">
                              <a:pos x="3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2" y="4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02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85"/>
                        <a:ext cx="34" cy="15"/>
                        <a:chOff x="5860" y="1085"/>
                        <a:chExt cx="34" cy="15"/>
                      </a:xfrm>
                    </p:grpSpPr>
                    <p:sp>
                      <p:nvSpPr>
                        <p:cNvPr id="41003" name="Freeform 4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85"/>
                          <a:ext cx="5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4" y="1"/>
                            </a:cxn>
                            <a:cxn ang="0">
                              <a:pos x="3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5" h="5">
                              <a:moveTo>
                                <a:pt x="1" y="0"/>
                              </a:moveTo>
                              <a:lnTo>
                                <a:pt x="4" y="1"/>
                              </a:lnTo>
                              <a:lnTo>
                                <a:pt x="3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4" name="Freeform 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9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2"/>
                            </a:cxn>
                            <a:cxn ang="0">
                              <a:pos x="1" y="3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2" y="0"/>
                              </a:moveTo>
                              <a:lnTo>
                                <a:pt x="3" y="2"/>
                              </a:lnTo>
                              <a:lnTo>
                                <a:pt x="1" y="3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5" name="Freeform 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8" y="1096"/>
                          <a:ext cx="5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4" y="1"/>
                            </a:cxn>
                            <a:cxn ang="0">
                              <a:pos x="3" y="3"/>
                            </a:cxn>
                            <a:cxn ang="0">
                              <a:pos x="0" y="2"/>
                            </a:cxn>
                            <a:cxn ang="0">
                              <a:pos x="2" y="0"/>
                            </a:cxn>
                            <a:cxn ang="0">
                              <a:pos x="4" y="1"/>
                            </a:cxn>
                          </a:cxnLst>
                          <a:rect l="0" t="0" r="r" b="b"/>
                          <a:pathLst>
                            <a:path w="5" h="4">
                              <a:moveTo>
                                <a:pt x="4" y="1"/>
                              </a:moveTo>
                              <a:lnTo>
                                <a:pt x="3" y="3"/>
                              </a:lnTo>
                              <a:lnTo>
                                <a:pt x="0" y="2"/>
                              </a:lnTo>
                              <a:lnTo>
                                <a:pt x="2" y="0"/>
                              </a:lnTo>
                              <a:lnTo>
                                <a:pt x="4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6" name="Freeform 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85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41007" name="Group 47"/>
                <p:cNvGrpSpPr>
                  <a:grpSpLocks/>
                </p:cNvGrpSpPr>
                <p:nvPr/>
              </p:nvGrpSpPr>
              <p:grpSpPr bwMode="auto">
                <a:xfrm>
                  <a:off x="5597" y="1038"/>
                  <a:ext cx="66" cy="68"/>
                  <a:chOff x="5597" y="1038"/>
                  <a:chExt cx="66" cy="68"/>
                </a:xfrm>
              </p:grpSpPr>
              <p:grpSp>
                <p:nvGrpSpPr>
                  <p:cNvPr id="4100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597" y="1038"/>
                    <a:ext cx="66" cy="68"/>
                    <a:chOff x="5597" y="1038"/>
                    <a:chExt cx="66" cy="68"/>
                  </a:xfrm>
                </p:grpSpPr>
                <p:sp>
                  <p:nvSpPr>
                    <p:cNvPr id="4100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2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7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24" y="1103"/>
                      <a:ext cx="14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012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5608" y="1056"/>
                    <a:ext cx="30" cy="37"/>
                    <a:chOff x="5608" y="1056"/>
                    <a:chExt cx="30" cy="37"/>
                  </a:xfrm>
                </p:grpSpPr>
                <p:grpSp>
                  <p:nvGrpSpPr>
                    <p:cNvPr id="41013" name="Group 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10" y="1057"/>
                      <a:ext cx="25" cy="33"/>
                      <a:chOff x="5610" y="1057"/>
                      <a:chExt cx="25" cy="33"/>
                    </a:xfrm>
                  </p:grpSpPr>
                  <p:grpSp>
                    <p:nvGrpSpPr>
                      <p:cNvPr id="41014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10" y="1057"/>
                        <a:ext cx="25" cy="33"/>
                        <a:chOff x="5610" y="1057"/>
                        <a:chExt cx="25" cy="33"/>
                      </a:xfrm>
                    </p:grpSpPr>
                    <p:sp>
                      <p:nvSpPr>
                        <p:cNvPr id="41015" name="Oval 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0" y="1057"/>
                          <a:ext cx="25" cy="33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solidFill>
                            <a:srgbClr val="FFFFFF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16" name="Oval 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3" y="1060"/>
                          <a:ext cx="20" cy="27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1017" name="Oval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16" y="1063"/>
                        <a:ext cx="13" cy="2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sp>
                  <p:nvSpPr>
                    <p:cNvPr id="41018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8" y="1070"/>
                      <a:ext cx="5" cy="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019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8" y="1056"/>
                      <a:ext cx="30" cy="37"/>
                      <a:chOff x="5608" y="1056"/>
                      <a:chExt cx="30" cy="37"/>
                    </a:xfrm>
                  </p:grpSpPr>
                  <p:grpSp>
                    <p:nvGrpSpPr>
                      <p:cNvPr id="41020" name="Group 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9" y="1056"/>
                        <a:ext cx="29" cy="12"/>
                        <a:chOff x="5609" y="1056"/>
                        <a:chExt cx="29" cy="12"/>
                      </a:xfrm>
                    </p:grpSpPr>
                    <p:sp>
                      <p:nvSpPr>
                        <p:cNvPr id="41021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64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2" name="Freeform 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56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3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5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3" y="2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  <a:lnTo>
                                <a:pt x="3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4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9" y="1064"/>
                          <a:ext cx="3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1" y="3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3" h="4">
                              <a:moveTo>
                                <a:pt x="2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1" y="3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25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8" y="1078"/>
                        <a:ext cx="30" cy="15"/>
                        <a:chOff x="5608" y="1078"/>
                        <a:chExt cx="30" cy="15"/>
                      </a:xfrm>
                    </p:grpSpPr>
                    <p:sp>
                      <p:nvSpPr>
                        <p:cNvPr id="41026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7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1" y="0"/>
                              </a:moveTo>
                              <a:lnTo>
                                <a:pt x="3" y="1"/>
                              </a:lnTo>
                              <a:lnTo>
                                <a:pt x="2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7" name="Freeform 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2" y="0"/>
                              </a:moveTo>
                              <a:lnTo>
                                <a:pt x="3" y="3"/>
                              </a:ln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8" name="Freeform 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2"/>
                            </a:cxn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1"/>
                              </a:moveTo>
                              <a:lnTo>
                                <a:pt x="2" y="4"/>
                              </a:lnTo>
                              <a:lnTo>
                                <a:pt x="0" y="2"/>
                              </a:lnTo>
                              <a:lnTo>
                                <a:pt x="1" y="0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9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8" y="107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41030" name="Group 70"/>
            <p:cNvGrpSpPr>
              <a:grpSpLocks/>
            </p:cNvGrpSpPr>
            <p:nvPr/>
          </p:nvGrpSpPr>
          <p:grpSpPr bwMode="auto">
            <a:xfrm>
              <a:off x="5551" y="935"/>
              <a:ext cx="474" cy="152"/>
              <a:chOff x="5551" y="935"/>
              <a:chExt cx="474" cy="152"/>
            </a:xfrm>
          </p:grpSpPr>
          <p:sp>
            <p:nvSpPr>
              <p:cNvPr id="41031" name="Freeform 71"/>
              <p:cNvSpPr>
                <a:spLocks/>
              </p:cNvSpPr>
              <p:nvPr/>
            </p:nvSpPr>
            <p:spPr bwMode="auto">
              <a:xfrm>
                <a:off x="5554" y="935"/>
                <a:ext cx="471" cy="152"/>
              </a:xfrm>
              <a:custGeom>
                <a:avLst/>
                <a:gdLst/>
                <a:ahLst/>
                <a:cxnLst>
                  <a:cxn ang="0">
                    <a:pos x="417" y="63"/>
                  </a:cxn>
                  <a:cxn ang="0">
                    <a:pos x="380" y="55"/>
                  </a:cxn>
                  <a:cxn ang="0">
                    <a:pos x="361" y="50"/>
                  </a:cxn>
                  <a:cxn ang="0">
                    <a:pos x="298" y="53"/>
                  </a:cxn>
                  <a:cxn ang="0">
                    <a:pos x="273" y="62"/>
                  </a:cxn>
                  <a:cxn ang="0">
                    <a:pos x="200" y="61"/>
                  </a:cxn>
                  <a:cxn ang="0">
                    <a:pos x="203" y="22"/>
                  </a:cxn>
                  <a:cxn ang="0">
                    <a:pos x="207" y="13"/>
                  </a:cxn>
                  <a:cxn ang="0">
                    <a:pos x="240" y="13"/>
                  </a:cxn>
                  <a:cxn ang="0">
                    <a:pos x="250" y="17"/>
                  </a:cxn>
                  <a:cxn ang="0">
                    <a:pos x="264" y="34"/>
                  </a:cxn>
                  <a:cxn ang="0">
                    <a:pos x="286" y="53"/>
                  </a:cxn>
                  <a:cxn ang="0">
                    <a:pos x="277" y="36"/>
                  </a:cxn>
                  <a:cxn ang="0">
                    <a:pos x="256" y="12"/>
                  </a:cxn>
                  <a:cxn ang="0">
                    <a:pos x="258" y="10"/>
                  </a:cxn>
                  <a:cxn ang="0">
                    <a:pos x="270" y="9"/>
                  </a:cxn>
                  <a:cxn ang="0">
                    <a:pos x="308" y="9"/>
                  </a:cxn>
                  <a:cxn ang="0">
                    <a:pos x="318" y="8"/>
                  </a:cxn>
                  <a:cxn ang="0">
                    <a:pos x="300" y="4"/>
                  </a:cxn>
                  <a:cxn ang="0">
                    <a:pos x="89" y="2"/>
                  </a:cxn>
                  <a:cxn ang="0">
                    <a:pos x="42" y="5"/>
                  </a:cxn>
                  <a:cxn ang="0">
                    <a:pos x="29" y="14"/>
                  </a:cxn>
                  <a:cxn ang="0">
                    <a:pos x="4" y="69"/>
                  </a:cxn>
                  <a:cxn ang="0">
                    <a:pos x="0" y="113"/>
                  </a:cxn>
                  <a:cxn ang="0">
                    <a:pos x="9" y="132"/>
                  </a:cxn>
                  <a:cxn ang="0">
                    <a:pos x="42" y="136"/>
                  </a:cxn>
                  <a:cxn ang="0">
                    <a:pos x="45" y="113"/>
                  </a:cxn>
                  <a:cxn ang="0">
                    <a:pos x="54" y="97"/>
                  </a:cxn>
                  <a:cxn ang="0">
                    <a:pos x="73" y="95"/>
                  </a:cxn>
                  <a:cxn ang="0">
                    <a:pos x="88" y="104"/>
                  </a:cxn>
                  <a:cxn ang="0">
                    <a:pos x="98" y="122"/>
                  </a:cxn>
                  <a:cxn ang="0">
                    <a:pos x="177" y="140"/>
                  </a:cxn>
                  <a:cxn ang="0">
                    <a:pos x="292" y="124"/>
                  </a:cxn>
                  <a:cxn ang="0">
                    <a:pos x="297" y="114"/>
                  </a:cxn>
                  <a:cxn ang="0">
                    <a:pos x="306" y="104"/>
                  </a:cxn>
                  <a:cxn ang="0">
                    <a:pos x="316" y="100"/>
                  </a:cxn>
                  <a:cxn ang="0">
                    <a:pos x="326" y="100"/>
                  </a:cxn>
                  <a:cxn ang="0">
                    <a:pos x="336" y="102"/>
                  </a:cxn>
                  <a:cxn ang="0">
                    <a:pos x="347" y="108"/>
                  </a:cxn>
                  <a:cxn ang="0">
                    <a:pos x="354" y="122"/>
                  </a:cxn>
                  <a:cxn ang="0">
                    <a:pos x="361" y="141"/>
                  </a:cxn>
                  <a:cxn ang="0">
                    <a:pos x="370" y="151"/>
                  </a:cxn>
                  <a:cxn ang="0">
                    <a:pos x="422" y="148"/>
                  </a:cxn>
                  <a:cxn ang="0">
                    <a:pos x="448" y="145"/>
                  </a:cxn>
                  <a:cxn ang="0">
                    <a:pos x="459" y="134"/>
                  </a:cxn>
                  <a:cxn ang="0">
                    <a:pos x="465" y="131"/>
                  </a:cxn>
                  <a:cxn ang="0">
                    <a:pos x="469" y="125"/>
                  </a:cxn>
                  <a:cxn ang="0">
                    <a:pos x="469" y="119"/>
                  </a:cxn>
                  <a:cxn ang="0">
                    <a:pos x="457" y="83"/>
                  </a:cxn>
                  <a:cxn ang="0">
                    <a:pos x="453" y="75"/>
                  </a:cxn>
                </a:cxnLst>
                <a:rect l="0" t="0" r="r" b="b"/>
                <a:pathLst>
                  <a:path w="471" h="152">
                    <a:moveTo>
                      <a:pt x="450" y="73"/>
                    </a:moveTo>
                    <a:lnTo>
                      <a:pt x="436" y="69"/>
                    </a:lnTo>
                    <a:lnTo>
                      <a:pt x="417" y="63"/>
                    </a:lnTo>
                    <a:lnTo>
                      <a:pt x="398" y="59"/>
                    </a:lnTo>
                    <a:lnTo>
                      <a:pt x="385" y="56"/>
                    </a:lnTo>
                    <a:lnTo>
                      <a:pt x="380" y="55"/>
                    </a:lnTo>
                    <a:lnTo>
                      <a:pt x="374" y="53"/>
                    </a:lnTo>
                    <a:lnTo>
                      <a:pt x="368" y="50"/>
                    </a:lnTo>
                    <a:lnTo>
                      <a:pt x="361" y="50"/>
                    </a:lnTo>
                    <a:lnTo>
                      <a:pt x="338" y="50"/>
                    </a:lnTo>
                    <a:lnTo>
                      <a:pt x="317" y="52"/>
                    </a:lnTo>
                    <a:lnTo>
                      <a:pt x="298" y="53"/>
                    </a:lnTo>
                    <a:lnTo>
                      <a:pt x="285" y="53"/>
                    </a:lnTo>
                    <a:lnTo>
                      <a:pt x="280" y="54"/>
                    </a:lnTo>
                    <a:lnTo>
                      <a:pt x="273" y="62"/>
                    </a:lnTo>
                    <a:lnTo>
                      <a:pt x="228" y="61"/>
                    </a:lnTo>
                    <a:lnTo>
                      <a:pt x="212" y="61"/>
                    </a:lnTo>
                    <a:lnTo>
                      <a:pt x="200" y="61"/>
                    </a:lnTo>
                    <a:lnTo>
                      <a:pt x="200" y="49"/>
                    </a:lnTo>
                    <a:lnTo>
                      <a:pt x="201" y="35"/>
                    </a:lnTo>
                    <a:lnTo>
                      <a:pt x="203" y="22"/>
                    </a:lnTo>
                    <a:lnTo>
                      <a:pt x="204" y="16"/>
                    </a:lnTo>
                    <a:lnTo>
                      <a:pt x="206" y="14"/>
                    </a:lnTo>
                    <a:lnTo>
                      <a:pt x="207" y="13"/>
                    </a:lnTo>
                    <a:lnTo>
                      <a:pt x="210" y="13"/>
                    </a:lnTo>
                    <a:lnTo>
                      <a:pt x="216" y="13"/>
                    </a:lnTo>
                    <a:lnTo>
                      <a:pt x="240" y="13"/>
                    </a:lnTo>
                    <a:lnTo>
                      <a:pt x="244" y="14"/>
                    </a:lnTo>
                    <a:lnTo>
                      <a:pt x="247" y="15"/>
                    </a:lnTo>
                    <a:lnTo>
                      <a:pt x="250" y="17"/>
                    </a:lnTo>
                    <a:lnTo>
                      <a:pt x="252" y="20"/>
                    </a:lnTo>
                    <a:lnTo>
                      <a:pt x="256" y="24"/>
                    </a:lnTo>
                    <a:lnTo>
                      <a:pt x="264" y="34"/>
                    </a:lnTo>
                    <a:lnTo>
                      <a:pt x="273" y="45"/>
                    </a:lnTo>
                    <a:lnTo>
                      <a:pt x="281" y="54"/>
                    </a:lnTo>
                    <a:lnTo>
                      <a:pt x="286" y="53"/>
                    </a:lnTo>
                    <a:lnTo>
                      <a:pt x="293" y="53"/>
                    </a:lnTo>
                    <a:lnTo>
                      <a:pt x="290" y="49"/>
                    </a:lnTo>
                    <a:lnTo>
                      <a:pt x="277" y="36"/>
                    </a:lnTo>
                    <a:lnTo>
                      <a:pt x="256" y="14"/>
                    </a:lnTo>
                    <a:lnTo>
                      <a:pt x="255" y="13"/>
                    </a:lnTo>
                    <a:lnTo>
                      <a:pt x="256" y="12"/>
                    </a:lnTo>
                    <a:lnTo>
                      <a:pt x="256" y="11"/>
                    </a:lnTo>
                    <a:lnTo>
                      <a:pt x="257" y="10"/>
                    </a:lnTo>
                    <a:lnTo>
                      <a:pt x="258" y="10"/>
                    </a:lnTo>
                    <a:lnTo>
                      <a:pt x="261" y="9"/>
                    </a:lnTo>
                    <a:lnTo>
                      <a:pt x="265" y="9"/>
                    </a:lnTo>
                    <a:lnTo>
                      <a:pt x="270" y="9"/>
                    </a:lnTo>
                    <a:lnTo>
                      <a:pt x="280" y="9"/>
                    </a:lnTo>
                    <a:lnTo>
                      <a:pt x="292" y="9"/>
                    </a:lnTo>
                    <a:lnTo>
                      <a:pt x="308" y="9"/>
                    </a:lnTo>
                    <a:lnTo>
                      <a:pt x="315" y="9"/>
                    </a:lnTo>
                    <a:lnTo>
                      <a:pt x="321" y="10"/>
                    </a:lnTo>
                    <a:lnTo>
                      <a:pt x="318" y="8"/>
                    </a:lnTo>
                    <a:lnTo>
                      <a:pt x="314" y="7"/>
                    </a:lnTo>
                    <a:lnTo>
                      <a:pt x="311" y="6"/>
                    </a:lnTo>
                    <a:lnTo>
                      <a:pt x="300" y="4"/>
                    </a:lnTo>
                    <a:lnTo>
                      <a:pt x="244" y="2"/>
                    </a:lnTo>
                    <a:lnTo>
                      <a:pt x="181" y="0"/>
                    </a:lnTo>
                    <a:lnTo>
                      <a:pt x="89" y="2"/>
                    </a:lnTo>
                    <a:lnTo>
                      <a:pt x="55" y="4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7" y="7"/>
                    </a:lnTo>
                    <a:lnTo>
                      <a:pt x="32" y="10"/>
                    </a:lnTo>
                    <a:lnTo>
                      <a:pt x="29" y="14"/>
                    </a:lnTo>
                    <a:lnTo>
                      <a:pt x="7" y="61"/>
                    </a:lnTo>
                    <a:lnTo>
                      <a:pt x="5" y="64"/>
                    </a:lnTo>
                    <a:lnTo>
                      <a:pt x="4" y="69"/>
                    </a:lnTo>
                    <a:lnTo>
                      <a:pt x="4" y="73"/>
                    </a:lnTo>
                    <a:lnTo>
                      <a:pt x="4" y="108"/>
                    </a:lnTo>
                    <a:lnTo>
                      <a:pt x="0" y="113"/>
                    </a:lnTo>
                    <a:lnTo>
                      <a:pt x="0" y="122"/>
                    </a:lnTo>
                    <a:lnTo>
                      <a:pt x="3" y="123"/>
                    </a:lnTo>
                    <a:lnTo>
                      <a:pt x="9" y="132"/>
                    </a:lnTo>
                    <a:lnTo>
                      <a:pt x="11" y="135"/>
                    </a:lnTo>
                    <a:lnTo>
                      <a:pt x="13" y="135"/>
                    </a:lnTo>
                    <a:lnTo>
                      <a:pt x="42" y="136"/>
                    </a:lnTo>
                    <a:lnTo>
                      <a:pt x="43" y="127"/>
                    </a:lnTo>
                    <a:lnTo>
                      <a:pt x="44" y="119"/>
                    </a:lnTo>
                    <a:lnTo>
                      <a:pt x="45" y="113"/>
                    </a:lnTo>
                    <a:lnTo>
                      <a:pt x="47" y="106"/>
                    </a:lnTo>
                    <a:lnTo>
                      <a:pt x="50" y="101"/>
                    </a:lnTo>
                    <a:lnTo>
                      <a:pt x="54" y="97"/>
                    </a:lnTo>
                    <a:lnTo>
                      <a:pt x="60" y="95"/>
                    </a:lnTo>
                    <a:lnTo>
                      <a:pt x="66" y="94"/>
                    </a:lnTo>
                    <a:lnTo>
                      <a:pt x="73" y="95"/>
                    </a:lnTo>
                    <a:lnTo>
                      <a:pt x="79" y="97"/>
                    </a:lnTo>
                    <a:lnTo>
                      <a:pt x="84" y="100"/>
                    </a:lnTo>
                    <a:lnTo>
                      <a:pt x="88" y="104"/>
                    </a:lnTo>
                    <a:lnTo>
                      <a:pt x="92" y="110"/>
                    </a:lnTo>
                    <a:lnTo>
                      <a:pt x="95" y="117"/>
                    </a:lnTo>
                    <a:lnTo>
                      <a:pt x="98" y="122"/>
                    </a:lnTo>
                    <a:lnTo>
                      <a:pt x="100" y="129"/>
                    </a:lnTo>
                    <a:lnTo>
                      <a:pt x="102" y="137"/>
                    </a:lnTo>
                    <a:lnTo>
                      <a:pt x="177" y="140"/>
                    </a:lnTo>
                    <a:lnTo>
                      <a:pt x="291" y="145"/>
                    </a:lnTo>
                    <a:lnTo>
                      <a:pt x="291" y="130"/>
                    </a:lnTo>
                    <a:lnTo>
                      <a:pt x="292" y="124"/>
                    </a:lnTo>
                    <a:lnTo>
                      <a:pt x="293" y="120"/>
                    </a:lnTo>
                    <a:lnTo>
                      <a:pt x="295" y="116"/>
                    </a:lnTo>
                    <a:lnTo>
                      <a:pt x="297" y="114"/>
                    </a:lnTo>
                    <a:lnTo>
                      <a:pt x="298" y="111"/>
                    </a:lnTo>
                    <a:lnTo>
                      <a:pt x="303" y="106"/>
                    </a:lnTo>
                    <a:lnTo>
                      <a:pt x="306" y="104"/>
                    </a:lnTo>
                    <a:lnTo>
                      <a:pt x="309" y="102"/>
                    </a:lnTo>
                    <a:lnTo>
                      <a:pt x="312" y="100"/>
                    </a:lnTo>
                    <a:lnTo>
                      <a:pt x="316" y="100"/>
                    </a:lnTo>
                    <a:lnTo>
                      <a:pt x="320" y="99"/>
                    </a:lnTo>
                    <a:lnTo>
                      <a:pt x="324" y="99"/>
                    </a:lnTo>
                    <a:lnTo>
                      <a:pt x="326" y="100"/>
                    </a:lnTo>
                    <a:lnTo>
                      <a:pt x="330" y="100"/>
                    </a:lnTo>
                    <a:lnTo>
                      <a:pt x="333" y="101"/>
                    </a:lnTo>
                    <a:lnTo>
                      <a:pt x="336" y="102"/>
                    </a:lnTo>
                    <a:lnTo>
                      <a:pt x="340" y="103"/>
                    </a:lnTo>
                    <a:lnTo>
                      <a:pt x="343" y="105"/>
                    </a:lnTo>
                    <a:lnTo>
                      <a:pt x="347" y="108"/>
                    </a:lnTo>
                    <a:lnTo>
                      <a:pt x="350" y="112"/>
                    </a:lnTo>
                    <a:lnTo>
                      <a:pt x="352" y="116"/>
                    </a:lnTo>
                    <a:lnTo>
                      <a:pt x="354" y="122"/>
                    </a:lnTo>
                    <a:lnTo>
                      <a:pt x="357" y="128"/>
                    </a:lnTo>
                    <a:lnTo>
                      <a:pt x="359" y="134"/>
                    </a:lnTo>
                    <a:lnTo>
                      <a:pt x="361" y="141"/>
                    </a:lnTo>
                    <a:lnTo>
                      <a:pt x="365" y="146"/>
                    </a:lnTo>
                    <a:lnTo>
                      <a:pt x="368" y="150"/>
                    </a:lnTo>
                    <a:lnTo>
                      <a:pt x="370" y="151"/>
                    </a:lnTo>
                    <a:lnTo>
                      <a:pt x="388" y="150"/>
                    </a:lnTo>
                    <a:lnTo>
                      <a:pt x="409" y="149"/>
                    </a:lnTo>
                    <a:lnTo>
                      <a:pt x="422" y="148"/>
                    </a:lnTo>
                    <a:lnTo>
                      <a:pt x="434" y="147"/>
                    </a:lnTo>
                    <a:lnTo>
                      <a:pt x="441" y="146"/>
                    </a:lnTo>
                    <a:lnTo>
                      <a:pt x="448" y="145"/>
                    </a:lnTo>
                    <a:lnTo>
                      <a:pt x="453" y="143"/>
                    </a:lnTo>
                    <a:lnTo>
                      <a:pt x="453" y="135"/>
                    </a:lnTo>
                    <a:lnTo>
                      <a:pt x="459" y="134"/>
                    </a:lnTo>
                    <a:lnTo>
                      <a:pt x="461" y="134"/>
                    </a:lnTo>
                    <a:lnTo>
                      <a:pt x="463" y="133"/>
                    </a:lnTo>
                    <a:lnTo>
                      <a:pt x="465" y="131"/>
                    </a:lnTo>
                    <a:lnTo>
                      <a:pt x="467" y="130"/>
                    </a:lnTo>
                    <a:lnTo>
                      <a:pt x="468" y="128"/>
                    </a:lnTo>
                    <a:lnTo>
                      <a:pt x="469" y="125"/>
                    </a:lnTo>
                    <a:lnTo>
                      <a:pt x="470" y="125"/>
                    </a:lnTo>
                    <a:lnTo>
                      <a:pt x="470" y="119"/>
                    </a:lnTo>
                    <a:lnTo>
                      <a:pt x="469" y="119"/>
                    </a:lnTo>
                    <a:lnTo>
                      <a:pt x="469" y="117"/>
                    </a:lnTo>
                    <a:lnTo>
                      <a:pt x="461" y="112"/>
                    </a:lnTo>
                    <a:lnTo>
                      <a:pt x="457" y="83"/>
                    </a:lnTo>
                    <a:lnTo>
                      <a:pt x="457" y="80"/>
                    </a:lnTo>
                    <a:lnTo>
                      <a:pt x="455" y="78"/>
                    </a:lnTo>
                    <a:lnTo>
                      <a:pt x="453" y="75"/>
                    </a:lnTo>
                    <a:lnTo>
                      <a:pt x="450" y="7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2" name="Freeform 72"/>
              <p:cNvSpPr>
                <a:spLocks/>
              </p:cNvSpPr>
              <p:nvPr/>
            </p:nvSpPr>
            <p:spPr bwMode="auto">
              <a:xfrm>
                <a:off x="5868" y="943"/>
                <a:ext cx="56" cy="42"/>
              </a:xfrm>
              <a:custGeom>
                <a:avLst/>
                <a:gdLst/>
                <a:ahLst/>
                <a:cxnLst>
                  <a:cxn ang="0">
                    <a:pos x="55" y="41"/>
                  </a:cxn>
                  <a:cxn ang="0">
                    <a:pos x="45" y="33"/>
                  </a:cxn>
                  <a:cxn ang="0">
                    <a:pos x="37" y="26"/>
                  </a:cxn>
                  <a:cxn ang="0">
                    <a:pos x="28" y="19"/>
                  </a:cxn>
                  <a:cxn ang="0">
                    <a:pos x="15" y="8"/>
                  </a:cxn>
                  <a:cxn ang="0">
                    <a:pos x="7" y="1"/>
                  </a:cxn>
                  <a:cxn ang="0">
                    <a:pos x="4" y="1"/>
                  </a:cxn>
                  <a:cxn ang="0">
                    <a:pos x="0" y="0"/>
                  </a:cxn>
                  <a:cxn ang="0">
                    <a:pos x="7" y="5"/>
                  </a:cxn>
                  <a:cxn ang="0">
                    <a:pos x="14" y="10"/>
                  </a:cxn>
                  <a:cxn ang="0">
                    <a:pos x="20" y="15"/>
                  </a:cxn>
                  <a:cxn ang="0">
                    <a:pos x="25" y="20"/>
                  </a:cxn>
                  <a:cxn ang="0">
                    <a:pos x="36" y="28"/>
                  </a:cxn>
                  <a:cxn ang="0">
                    <a:pos x="43" y="35"/>
                  </a:cxn>
                  <a:cxn ang="0">
                    <a:pos x="47" y="39"/>
                  </a:cxn>
                  <a:cxn ang="0">
                    <a:pos x="48" y="41"/>
                  </a:cxn>
                  <a:cxn ang="0">
                    <a:pos x="55" y="41"/>
                  </a:cxn>
                </a:cxnLst>
                <a:rect l="0" t="0" r="r" b="b"/>
                <a:pathLst>
                  <a:path w="56" h="42">
                    <a:moveTo>
                      <a:pt x="55" y="41"/>
                    </a:moveTo>
                    <a:lnTo>
                      <a:pt x="45" y="33"/>
                    </a:lnTo>
                    <a:lnTo>
                      <a:pt x="37" y="26"/>
                    </a:lnTo>
                    <a:lnTo>
                      <a:pt x="28" y="19"/>
                    </a:lnTo>
                    <a:lnTo>
                      <a:pt x="15" y="8"/>
                    </a:lnTo>
                    <a:lnTo>
                      <a:pt x="7" y="1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7" y="5"/>
                    </a:lnTo>
                    <a:lnTo>
                      <a:pt x="14" y="10"/>
                    </a:lnTo>
                    <a:lnTo>
                      <a:pt x="20" y="15"/>
                    </a:lnTo>
                    <a:lnTo>
                      <a:pt x="25" y="20"/>
                    </a:lnTo>
                    <a:lnTo>
                      <a:pt x="36" y="28"/>
                    </a:lnTo>
                    <a:lnTo>
                      <a:pt x="43" y="35"/>
                    </a:lnTo>
                    <a:lnTo>
                      <a:pt x="47" y="39"/>
                    </a:lnTo>
                    <a:lnTo>
                      <a:pt x="48" y="41"/>
                    </a:lnTo>
                    <a:lnTo>
                      <a:pt x="55" y="4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3" name="Freeform 73"/>
              <p:cNvSpPr>
                <a:spLocks/>
              </p:cNvSpPr>
              <p:nvPr/>
            </p:nvSpPr>
            <p:spPr bwMode="auto">
              <a:xfrm>
                <a:off x="5835" y="986"/>
                <a:ext cx="13" cy="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3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0" y="1"/>
                  </a:cxn>
                  <a:cxn ang="0">
                    <a:pos x="4" y="0"/>
                  </a:cxn>
                  <a:cxn ang="0">
                    <a:pos x="9" y="0"/>
                  </a:cxn>
                </a:cxnLst>
                <a:rect l="0" t="0" r="r" b="b"/>
                <a:pathLst>
                  <a:path w="13" h="5">
                    <a:moveTo>
                      <a:pt x="9" y="0"/>
                    </a:moveTo>
                    <a:lnTo>
                      <a:pt x="12" y="3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9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4" name="Rectangle 74"/>
              <p:cNvSpPr>
                <a:spLocks noChangeArrowheads="1"/>
              </p:cNvSpPr>
              <p:nvPr/>
            </p:nvSpPr>
            <p:spPr bwMode="auto">
              <a:xfrm>
                <a:off x="5753" y="1017"/>
                <a:ext cx="11" cy="8"/>
              </a:xfrm>
              <a:prstGeom prst="rect">
                <a:avLst/>
              </a:prstGeom>
              <a:solidFill>
                <a:schemeClr val="fol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35" name="Freeform 75"/>
              <p:cNvSpPr>
                <a:spLocks/>
              </p:cNvSpPr>
              <p:nvPr/>
            </p:nvSpPr>
            <p:spPr bwMode="auto">
              <a:xfrm>
                <a:off x="5930" y="1054"/>
                <a:ext cx="95" cy="14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90" y="1"/>
                  </a:cxn>
                  <a:cxn ang="0">
                    <a:pos x="85" y="1"/>
                  </a:cxn>
                  <a:cxn ang="0">
                    <a:pos x="78" y="2"/>
                  </a:cxn>
                  <a:cxn ang="0">
                    <a:pos x="68" y="3"/>
                  </a:cxn>
                  <a:cxn ang="0">
                    <a:pos x="57" y="4"/>
                  </a:cxn>
                  <a:cxn ang="0">
                    <a:pos x="48" y="4"/>
                  </a:cxn>
                  <a:cxn ang="0">
                    <a:pos x="39" y="5"/>
                  </a:cxn>
                  <a:cxn ang="0">
                    <a:pos x="30" y="5"/>
                  </a:cxn>
                  <a:cxn ang="0">
                    <a:pos x="22" y="5"/>
                  </a:cxn>
                  <a:cxn ang="0">
                    <a:pos x="11" y="5"/>
                  </a:cxn>
                  <a:cxn ang="0">
                    <a:pos x="4" y="5"/>
                  </a:cxn>
                  <a:cxn ang="0">
                    <a:pos x="0" y="5"/>
                  </a:cxn>
                  <a:cxn ang="0">
                    <a:pos x="0" y="13"/>
                  </a:cxn>
                  <a:cxn ang="0">
                    <a:pos x="9" y="13"/>
                  </a:cxn>
                  <a:cxn ang="0">
                    <a:pos x="21" y="12"/>
                  </a:cxn>
                  <a:cxn ang="0">
                    <a:pos x="31" y="12"/>
                  </a:cxn>
                  <a:cxn ang="0">
                    <a:pos x="41" y="12"/>
                  </a:cxn>
                  <a:cxn ang="0">
                    <a:pos x="50" y="11"/>
                  </a:cxn>
                  <a:cxn ang="0">
                    <a:pos x="57" y="10"/>
                  </a:cxn>
                  <a:cxn ang="0">
                    <a:pos x="64" y="10"/>
                  </a:cxn>
                  <a:cxn ang="0">
                    <a:pos x="72" y="9"/>
                  </a:cxn>
                  <a:cxn ang="0">
                    <a:pos x="78" y="8"/>
                  </a:cxn>
                  <a:cxn ang="0">
                    <a:pos x="84" y="8"/>
                  </a:cxn>
                  <a:cxn ang="0">
                    <a:pos x="90" y="7"/>
                  </a:cxn>
                  <a:cxn ang="0">
                    <a:pos x="94" y="6"/>
                  </a:cxn>
                  <a:cxn ang="0">
                    <a:pos x="94" y="0"/>
                  </a:cxn>
                </a:cxnLst>
                <a:rect l="0" t="0" r="r" b="b"/>
                <a:pathLst>
                  <a:path w="95" h="14">
                    <a:moveTo>
                      <a:pt x="94" y="0"/>
                    </a:moveTo>
                    <a:lnTo>
                      <a:pt x="90" y="1"/>
                    </a:lnTo>
                    <a:lnTo>
                      <a:pt x="85" y="1"/>
                    </a:lnTo>
                    <a:lnTo>
                      <a:pt x="78" y="2"/>
                    </a:lnTo>
                    <a:lnTo>
                      <a:pt x="68" y="3"/>
                    </a:lnTo>
                    <a:lnTo>
                      <a:pt x="57" y="4"/>
                    </a:lnTo>
                    <a:lnTo>
                      <a:pt x="48" y="4"/>
                    </a:lnTo>
                    <a:lnTo>
                      <a:pt x="39" y="5"/>
                    </a:lnTo>
                    <a:lnTo>
                      <a:pt x="30" y="5"/>
                    </a:lnTo>
                    <a:lnTo>
                      <a:pt x="22" y="5"/>
                    </a:lnTo>
                    <a:lnTo>
                      <a:pt x="11" y="5"/>
                    </a:lnTo>
                    <a:lnTo>
                      <a:pt x="4" y="5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9" y="13"/>
                    </a:lnTo>
                    <a:lnTo>
                      <a:pt x="21" y="12"/>
                    </a:lnTo>
                    <a:lnTo>
                      <a:pt x="31" y="12"/>
                    </a:lnTo>
                    <a:lnTo>
                      <a:pt x="41" y="12"/>
                    </a:lnTo>
                    <a:lnTo>
                      <a:pt x="50" y="11"/>
                    </a:lnTo>
                    <a:lnTo>
                      <a:pt x="57" y="10"/>
                    </a:lnTo>
                    <a:lnTo>
                      <a:pt x="64" y="10"/>
                    </a:lnTo>
                    <a:lnTo>
                      <a:pt x="72" y="9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90" y="7"/>
                    </a:lnTo>
                    <a:lnTo>
                      <a:pt x="94" y="6"/>
                    </a:lnTo>
                    <a:lnTo>
                      <a:pt x="94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36" name="Group 76"/>
              <p:cNvGrpSpPr>
                <a:grpSpLocks/>
              </p:cNvGrpSpPr>
              <p:nvPr/>
            </p:nvGrpSpPr>
            <p:grpSpPr bwMode="auto">
              <a:xfrm>
                <a:off x="5934" y="1021"/>
                <a:ext cx="85" cy="34"/>
                <a:chOff x="5934" y="1021"/>
                <a:chExt cx="85" cy="34"/>
              </a:xfrm>
            </p:grpSpPr>
            <p:sp>
              <p:nvSpPr>
                <p:cNvPr id="41037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958" y="1025"/>
                  <a:ext cx="53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8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958" y="1028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9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5958" y="1031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958" y="1034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1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959" y="103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2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5959" y="1040"/>
                  <a:ext cx="54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3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5960" y="1044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4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959" y="104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5" name="Freeform 85"/>
                <p:cNvSpPr>
                  <a:spLocks/>
                </p:cNvSpPr>
                <p:nvPr/>
              </p:nvSpPr>
              <p:spPr bwMode="auto">
                <a:xfrm>
                  <a:off x="5946" y="1049"/>
                  <a:ext cx="73" cy="6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66" y="0"/>
                    </a:cxn>
                    <a:cxn ang="0">
                      <a:pos x="57" y="1"/>
                    </a:cxn>
                    <a:cxn ang="0">
                      <a:pos x="48" y="2"/>
                    </a:cxn>
                    <a:cxn ang="0">
                      <a:pos x="37" y="3"/>
                    </a:cxn>
                    <a:cxn ang="0">
                      <a:pos x="28" y="4"/>
                    </a:cxn>
                    <a:cxn ang="0">
                      <a:pos x="19" y="4"/>
                    </a:cxn>
                    <a:cxn ang="0">
                      <a:pos x="13" y="5"/>
                    </a:cxn>
                    <a:cxn ang="0">
                      <a:pos x="7" y="5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73" h="6">
                      <a:moveTo>
                        <a:pt x="72" y="0"/>
                      </a:moveTo>
                      <a:lnTo>
                        <a:pt x="66" y="0"/>
                      </a:lnTo>
                      <a:lnTo>
                        <a:pt x="57" y="1"/>
                      </a:lnTo>
                      <a:lnTo>
                        <a:pt x="48" y="2"/>
                      </a:lnTo>
                      <a:lnTo>
                        <a:pt x="37" y="3"/>
                      </a:lnTo>
                      <a:lnTo>
                        <a:pt x="28" y="4"/>
                      </a:lnTo>
                      <a:lnTo>
                        <a:pt x="19" y="4"/>
                      </a:lnTo>
                      <a:lnTo>
                        <a:pt x="13" y="5"/>
                      </a:lnTo>
                      <a:lnTo>
                        <a:pt x="7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46" name="Freeform 86"/>
                <p:cNvSpPr>
                  <a:spLocks/>
                </p:cNvSpPr>
                <p:nvPr/>
              </p:nvSpPr>
              <p:spPr bwMode="auto">
                <a:xfrm>
                  <a:off x="5934" y="1021"/>
                  <a:ext cx="78" cy="5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68" y="0"/>
                    </a:cxn>
                    <a:cxn ang="0">
                      <a:pos x="55" y="1"/>
                    </a:cxn>
                    <a:cxn ang="0">
                      <a:pos x="41" y="2"/>
                    </a:cxn>
                    <a:cxn ang="0">
                      <a:pos x="26" y="3"/>
                    </a:cxn>
                    <a:cxn ang="0">
                      <a:pos x="8" y="4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78" h="5">
                      <a:moveTo>
                        <a:pt x="77" y="0"/>
                      </a:moveTo>
                      <a:lnTo>
                        <a:pt x="68" y="0"/>
                      </a:lnTo>
                      <a:lnTo>
                        <a:pt x="55" y="1"/>
                      </a:lnTo>
                      <a:lnTo>
                        <a:pt x="41" y="2"/>
                      </a:lnTo>
                      <a:lnTo>
                        <a:pt x="26" y="3"/>
                      </a:lnTo>
                      <a:lnTo>
                        <a:pt x="8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1047" name="Freeform 87"/>
              <p:cNvSpPr>
                <a:spLocks/>
              </p:cNvSpPr>
              <p:nvPr/>
            </p:nvSpPr>
            <p:spPr bwMode="auto">
              <a:xfrm>
                <a:off x="5951" y="1062"/>
                <a:ext cx="73" cy="6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64" y="1"/>
                  </a:cxn>
                  <a:cxn ang="0">
                    <a:pos x="56" y="2"/>
                  </a:cxn>
                  <a:cxn ang="0">
                    <a:pos x="47" y="3"/>
                  </a:cxn>
                  <a:cxn ang="0">
                    <a:pos x="39" y="3"/>
                  </a:cxn>
                  <a:cxn ang="0">
                    <a:pos x="31" y="4"/>
                  </a:cxn>
                  <a:cxn ang="0">
                    <a:pos x="22" y="4"/>
                  </a:cxn>
                  <a:cxn ang="0">
                    <a:pos x="14" y="5"/>
                  </a:cxn>
                  <a:cxn ang="0">
                    <a:pos x="0" y="5"/>
                  </a:cxn>
                </a:cxnLst>
                <a:rect l="0" t="0" r="r" b="b"/>
                <a:pathLst>
                  <a:path w="73" h="6">
                    <a:moveTo>
                      <a:pt x="72" y="0"/>
                    </a:moveTo>
                    <a:lnTo>
                      <a:pt x="64" y="1"/>
                    </a:lnTo>
                    <a:lnTo>
                      <a:pt x="56" y="2"/>
                    </a:lnTo>
                    <a:lnTo>
                      <a:pt x="47" y="3"/>
                    </a:lnTo>
                    <a:lnTo>
                      <a:pt x="39" y="3"/>
                    </a:lnTo>
                    <a:lnTo>
                      <a:pt x="31" y="4"/>
                    </a:lnTo>
                    <a:lnTo>
                      <a:pt x="22" y="4"/>
                    </a:lnTo>
                    <a:lnTo>
                      <a:pt x="14" y="5"/>
                    </a:lnTo>
                    <a:lnTo>
                      <a:pt x="0" y="5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8" name="Freeform 88"/>
              <p:cNvSpPr>
                <a:spLocks/>
              </p:cNvSpPr>
              <p:nvPr/>
            </p:nvSpPr>
            <p:spPr bwMode="auto">
              <a:xfrm>
                <a:off x="5950" y="1070"/>
                <a:ext cx="58" cy="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1" y="2"/>
                  </a:cxn>
                  <a:cxn ang="0">
                    <a:pos x="29" y="3"/>
                  </a:cxn>
                  <a:cxn ang="0">
                    <a:pos x="18" y="4"/>
                  </a:cxn>
                  <a:cxn ang="0">
                    <a:pos x="11" y="4"/>
                  </a:cxn>
                  <a:cxn ang="0">
                    <a:pos x="5" y="4"/>
                  </a:cxn>
                  <a:cxn ang="0">
                    <a:pos x="0" y="4"/>
                  </a:cxn>
                </a:cxnLst>
                <a:rect l="0" t="0" r="r" b="b"/>
                <a:pathLst>
                  <a:path w="58" h="5">
                    <a:moveTo>
                      <a:pt x="57" y="0"/>
                    </a:moveTo>
                    <a:lnTo>
                      <a:pt x="41" y="2"/>
                    </a:lnTo>
                    <a:lnTo>
                      <a:pt x="29" y="3"/>
                    </a:lnTo>
                    <a:lnTo>
                      <a:pt x="18" y="4"/>
                    </a:lnTo>
                    <a:lnTo>
                      <a:pt x="11" y="4"/>
                    </a:lnTo>
                    <a:lnTo>
                      <a:pt x="5" y="4"/>
                    </a:lnTo>
                    <a:lnTo>
                      <a:pt x="0" y="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9" name="Freeform 89"/>
              <p:cNvSpPr>
                <a:spLocks/>
              </p:cNvSpPr>
              <p:nvPr/>
            </p:nvSpPr>
            <p:spPr bwMode="auto">
              <a:xfrm>
                <a:off x="5915" y="1074"/>
                <a:ext cx="18" cy="1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8" h="1">
                    <a:moveTo>
                      <a:pt x="17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0" name="Line 90"/>
              <p:cNvSpPr>
                <a:spLocks noChangeShapeType="1"/>
              </p:cNvSpPr>
              <p:nvPr/>
            </p:nvSpPr>
            <p:spPr bwMode="auto">
              <a:xfrm flipH="1">
                <a:off x="5905" y="106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51" name="Freeform 91"/>
              <p:cNvSpPr>
                <a:spLocks/>
              </p:cNvSpPr>
              <p:nvPr/>
            </p:nvSpPr>
            <p:spPr bwMode="auto">
              <a:xfrm>
                <a:off x="5930" y="1020"/>
                <a:ext cx="82" cy="39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69" y="0"/>
                  </a:cxn>
                  <a:cxn ang="0">
                    <a:pos x="53" y="1"/>
                  </a:cxn>
                  <a:cxn ang="0">
                    <a:pos x="31" y="2"/>
                  </a:cxn>
                  <a:cxn ang="0">
                    <a:pos x="20" y="3"/>
                  </a:cxn>
                  <a:cxn ang="0">
                    <a:pos x="10" y="3"/>
                  </a:cxn>
                  <a:cxn ang="0">
                    <a:pos x="8" y="3"/>
                  </a:cxn>
                  <a:cxn ang="0">
                    <a:pos x="4" y="3"/>
                  </a:cxn>
                  <a:cxn ang="0">
                    <a:pos x="0" y="3"/>
                  </a:cxn>
                  <a:cxn ang="0">
                    <a:pos x="0" y="38"/>
                  </a:cxn>
                </a:cxnLst>
                <a:rect l="0" t="0" r="r" b="b"/>
                <a:pathLst>
                  <a:path w="82" h="39">
                    <a:moveTo>
                      <a:pt x="81" y="0"/>
                    </a:moveTo>
                    <a:lnTo>
                      <a:pt x="69" y="0"/>
                    </a:lnTo>
                    <a:lnTo>
                      <a:pt x="53" y="1"/>
                    </a:lnTo>
                    <a:lnTo>
                      <a:pt x="31" y="2"/>
                    </a:lnTo>
                    <a:lnTo>
                      <a:pt x="20" y="3"/>
                    </a:lnTo>
                    <a:lnTo>
                      <a:pt x="10" y="3"/>
                    </a:lnTo>
                    <a:lnTo>
                      <a:pt x="8" y="3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0" y="38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2" name="Freeform 92"/>
              <p:cNvSpPr>
                <a:spLocks/>
              </p:cNvSpPr>
              <p:nvPr/>
            </p:nvSpPr>
            <p:spPr bwMode="auto">
              <a:xfrm>
                <a:off x="5846" y="988"/>
                <a:ext cx="95" cy="34"/>
              </a:xfrm>
              <a:custGeom>
                <a:avLst/>
                <a:gdLst/>
                <a:ahLst/>
                <a:cxnLst>
                  <a:cxn ang="0">
                    <a:pos x="94" y="33"/>
                  </a:cxn>
                  <a:cxn ang="0">
                    <a:pos x="93" y="30"/>
                  </a:cxn>
                  <a:cxn ang="0">
                    <a:pos x="92" y="28"/>
                  </a:cxn>
                  <a:cxn ang="0">
                    <a:pos x="91" y="26"/>
                  </a:cxn>
                  <a:cxn ang="0">
                    <a:pos x="90" y="24"/>
                  </a:cxn>
                  <a:cxn ang="0">
                    <a:pos x="88" y="23"/>
                  </a:cxn>
                  <a:cxn ang="0">
                    <a:pos x="85" y="22"/>
                  </a:cxn>
                  <a:cxn ang="0">
                    <a:pos x="83" y="21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95" h="34">
                    <a:moveTo>
                      <a:pt x="94" y="33"/>
                    </a:moveTo>
                    <a:lnTo>
                      <a:pt x="93" y="30"/>
                    </a:lnTo>
                    <a:lnTo>
                      <a:pt x="92" y="28"/>
                    </a:lnTo>
                    <a:lnTo>
                      <a:pt x="91" y="26"/>
                    </a:lnTo>
                    <a:lnTo>
                      <a:pt x="90" y="24"/>
                    </a:lnTo>
                    <a:lnTo>
                      <a:pt x="88" y="23"/>
                    </a:lnTo>
                    <a:lnTo>
                      <a:pt x="85" y="22"/>
                    </a:lnTo>
                    <a:lnTo>
                      <a:pt x="83" y="21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3" name="Freeform 93"/>
              <p:cNvSpPr>
                <a:spLocks/>
              </p:cNvSpPr>
              <p:nvPr/>
            </p:nvSpPr>
            <p:spPr bwMode="auto">
              <a:xfrm>
                <a:off x="5559" y="1010"/>
                <a:ext cx="374" cy="12"/>
              </a:xfrm>
              <a:custGeom>
                <a:avLst/>
                <a:gdLst/>
                <a:ahLst/>
                <a:cxnLst>
                  <a:cxn ang="0">
                    <a:pos x="373" y="11"/>
                  </a:cxn>
                  <a:cxn ang="0">
                    <a:pos x="367" y="10"/>
                  </a:cxn>
                  <a:cxn ang="0">
                    <a:pos x="340" y="8"/>
                  </a:cxn>
                  <a:cxn ang="0">
                    <a:pos x="305" y="7"/>
                  </a:cxn>
                  <a:cxn ang="0">
                    <a:pos x="269" y="6"/>
                  </a:cxn>
                  <a:cxn ang="0">
                    <a:pos x="186" y="3"/>
                  </a:cxn>
                  <a:cxn ang="0">
                    <a:pos x="0" y="0"/>
                  </a:cxn>
                </a:cxnLst>
                <a:rect l="0" t="0" r="r" b="b"/>
                <a:pathLst>
                  <a:path w="374" h="12">
                    <a:moveTo>
                      <a:pt x="373" y="11"/>
                    </a:moveTo>
                    <a:lnTo>
                      <a:pt x="367" y="10"/>
                    </a:lnTo>
                    <a:lnTo>
                      <a:pt x="340" y="8"/>
                    </a:lnTo>
                    <a:lnTo>
                      <a:pt x="305" y="7"/>
                    </a:lnTo>
                    <a:lnTo>
                      <a:pt x="269" y="6"/>
                    </a:lnTo>
                    <a:lnTo>
                      <a:pt x="186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4" name="Freeform 94"/>
              <p:cNvSpPr>
                <a:spLocks/>
              </p:cNvSpPr>
              <p:nvPr/>
            </p:nvSpPr>
            <p:spPr bwMode="auto">
              <a:xfrm>
                <a:off x="5559" y="1014"/>
                <a:ext cx="372" cy="11"/>
              </a:xfrm>
              <a:custGeom>
                <a:avLst/>
                <a:gdLst/>
                <a:ahLst/>
                <a:cxnLst>
                  <a:cxn ang="0">
                    <a:pos x="371" y="10"/>
                  </a:cxn>
                  <a:cxn ang="0">
                    <a:pos x="365" y="9"/>
                  </a:cxn>
                  <a:cxn ang="0">
                    <a:pos x="355" y="9"/>
                  </a:cxn>
                  <a:cxn ang="0">
                    <a:pos x="343" y="8"/>
                  </a:cxn>
                  <a:cxn ang="0">
                    <a:pos x="334" y="8"/>
                  </a:cxn>
                  <a:cxn ang="0">
                    <a:pos x="297" y="6"/>
                  </a:cxn>
                  <a:cxn ang="0">
                    <a:pos x="248" y="5"/>
                  </a:cxn>
                  <a:cxn ang="0">
                    <a:pos x="137" y="2"/>
                  </a:cxn>
                  <a:cxn ang="0">
                    <a:pos x="62" y="1"/>
                  </a:cxn>
                  <a:cxn ang="0">
                    <a:pos x="0" y="0"/>
                  </a:cxn>
                </a:cxnLst>
                <a:rect l="0" t="0" r="r" b="b"/>
                <a:pathLst>
                  <a:path w="372" h="11">
                    <a:moveTo>
                      <a:pt x="371" y="10"/>
                    </a:moveTo>
                    <a:lnTo>
                      <a:pt x="365" y="9"/>
                    </a:lnTo>
                    <a:lnTo>
                      <a:pt x="355" y="9"/>
                    </a:lnTo>
                    <a:lnTo>
                      <a:pt x="343" y="8"/>
                    </a:lnTo>
                    <a:lnTo>
                      <a:pt x="334" y="8"/>
                    </a:lnTo>
                    <a:lnTo>
                      <a:pt x="297" y="6"/>
                    </a:lnTo>
                    <a:lnTo>
                      <a:pt x="248" y="5"/>
                    </a:lnTo>
                    <a:lnTo>
                      <a:pt x="137" y="2"/>
                    </a:lnTo>
                    <a:lnTo>
                      <a:pt x="62" y="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5" name="Freeform 95"/>
              <p:cNvSpPr>
                <a:spLocks/>
              </p:cNvSpPr>
              <p:nvPr/>
            </p:nvSpPr>
            <p:spPr bwMode="auto">
              <a:xfrm>
                <a:off x="5564" y="1023"/>
                <a:ext cx="367" cy="27"/>
              </a:xfrm>
              <a:custGeom>
                <a:avLst/>
                <a:gdLst/>
                <a:ahLst/>
                <a:cxnLst>
                  <a:cxn ang="0">
                    <a:pos x="366" y="26"/>
                  </a:cxn>
                  <a:cxn ang="0">
                    <a:pos x="347" y="26"/>
                  </a:cxn>
                  <a:cxn ang="0">
                    <a:pos x="345" y="23"/>
                  </a:cxn>
                  <a:cxn ang="0">
                    <a:pos x="344" y="21"/>
                  </a:cxn>
                  <a:cxn ang="0">
                    <a:pos x="342" y="18"/>
                  </a:cxn>
                  <a:cxn ang="0">
                    <a:pos x="340" y="15"/>
                  </a:cxn>
                  <a:cxn ang="0">
                    <a:pos x="337" y="13"/>
                  </a:cxn>
                  <a:cxn ang="0">
                    <a:pos x="336" y="12"/>
                  </a:cxn>
                  <a:cxn ang="0">
                    <a:pos x="333" y="10"/>
                  </a:cxn>
                  <a:cxn ang="0">
                    <a:pos x="331" y="9"/>
                  </a:cxn>
                  <a:cxn ang="0">
                    <a:pos x="329" y="7"/>
                  </a:cxn>
                  <a:cxn ang="0">
                    <a:pos x="325" y="6"/>
                  </a:cxn>
                  <a:cxn ang="0">
                    <a:pos x="322" y="5"/>
                  </a:cxn>
                  <a:cxn ang="0">
                    <a:pos x="319" y="5"/>
                  </a:cxn>
                  <a:cxn ang="0">
                    <a:pos x="316" y="4"/>
                  </a:cxn>
                  <a:cxn ang="0">
                    <a:pos x="311" y="4"/>
                  </a:cxn>
                  <a:cxn ang="0">
                    <a:pos x="305" y="5"/>
                  </a:cxn>
                  <a:cxn ang="0">
                    <a:pos x="301" y="6"/>
                  </a:cxn>
                  <a:cxn ang="0">
                    <a:pos x="296" y="8"/>
                  </a:cxn>
                  <a:cxn ang="0">
                    <a:pos x="293" y="9"/>
                  </a:cxn>
                  <a:cxn ang="0">
                    <a:pos x="290" y="11"/>
                  </a:cxn>
                  <a:cxn ang="0">
                    <a:pos x="288" y="13"/>
                  </a:cxn>
                  <a:cxn ang="0">
                    <a:pos x="286" y="15"/>
                  </a:cxn>
                  <a:cxn ang="0">
                    <a:pos x="284" y="17"/>
                  </a:cxn>
                  <a:cxn ang="0">
                    <a:pos x="282" y="20"/>
                  </a:cxn>
                  <a:cxn ang="0">
                    <a:pos x="281" y="21"/>
                  </a:cxn>
                  <a:cxn ang="0">
                    <a:pos x="281" y="23"/>
                  </a:cxn>
                  <a:cxn ang="0">
                    <a:pos x="280" y="24"/>
                  </a:cxn>
                  <a:cxn ang="0">
                    <a:pos x="279" y="24"/>
                  </a:cxn>
                  <a:cxn ang="0">
                    <a:pos x="274" y="24"/>
                  </a:cxn>
                  <a:cxn ang="0">
                    <a:pos x="116" y="20"/>
                  </a:cxn>
                  <a:cxn ang="0">
                    <a:pos x="87" y="19"/>
                  </a:cxn>
                  <a:cxn ang="0">
                    <a:pos x="84" y="14"/>
                  </a:cxn>
                  <a:cxn ang="0">
                    <a:pos x="82" y="11"/>
                  </a:cxn>
                  <a:cxn ang="0">
                    <a:pos x="79" y="8"/>
                  </a:cxn>
                  <a:cxn ang="0">
                    <a:pos x="76" y="5"/>
                  </a:cxn>
                  <a:cxn ang="0">
                    <a:pos x="72" y="3"/>
                  </a:cxn>
                  <a:cxn ang="0">
                    <a:pos x="68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2" y="1"/>
                  </a:cxn>
                  <a:cxn ang="0">
                    <a:pos x="46" y="3"/>
                  </a:cxn>
                  <a:cxn ang="0">
                    <a:pos x="40" y="7"/>
                  </a:cxn>
                  <a:cxn ang="0">
                    <a:pos x="36" y="11"/>
                  </a:cxn>
                  <a:cxn ang="0">
                    <a:pos x="32" y="17"/>
                  </a:cxn>
                  <a:cxn ang="0">
                    <a:pos x="0" y="17"/>
                  </a:cxn>
                </a:cxnLst>
                <a:rect l="0" t="0" r="r" b="b"/>
                <a:pathLst>
                  <a:path w="367" h="27">
                    <a:moveTo>
                      <a:pt x="366" y="26"/>
                    </a:moveTo>
                    <a:lnTo>
                      <a:pt x="347" y="26"/>
                    </a:lnTo>
                    <a:lnTo>
                      <a:pt x="345" y="23"/>
                    </a:lnTo>
                    <a:lnTo>
                      <a:pt x="344" y="21"/>
                    </a:lnTo>
                    <a:lnTo>
                      <a:pt x="342" y="18"/>
                    </a:lnTo>
                    <a:lnTo>
                      <a:pt x="340" y="15"/>
                    </a:lnTo>
                    <a:lnTo>
                      <a:pt x="337" y="13"/>
                    </a:lnTo>
                    <a:lnTo>
                      <a:pt x="336" y="12"/>
                    </a:lnTo>
                    <a:lnTo>
                      <a:pt x="333" y="10"/>
                    </a:lnTo>
                    <a:lnTo>
                      <a:pt x="331" y="9"/>
                    </a:lnTo>
                    <a:lnTo>
                      <a:pt x="329" y="7"/>
                    </a:lnTo>
                    <a:lnTo>
                      <a:pt x="325" y="6"/>
                    </a:lnTo>
                    <a:lnTo>
                      <a:pt x="322" y="5"/>
                    </a:lnTo>
                    <a:lnTo>
                      <a:pt x="319" y="5"/>
                    </a:lnTo>
                    <a:lnTo>
                      <a:pt x="316" y="4"/>
                    </a:lnTo>
                    <a:lnTo>
                      <a:pt x="311" y="4"/>
                    </a:lnTo>
                    <a:lnTo>
                      <a:pt x="305" y="5"/>
                    </a:lnTo>
                    <a:lnTo>
                      <a:pt x="301" y="6"/>
                    </a:lnTo>
                    <a:lnTo>
                      <a:pt x="296" y="8"/>
                    </a:lnTo>
                    <a:lnTo>
                      <a:pt x="293" y="9"/>
                    </a:lnTo>
                    <a:lnTo>
                      <a:pt x="290" y="11"/>
                    </a:lnTo>
                    <a:lnTo>
                      <a:pt x="288" y="13"/>
                    </a:lnTo>
                    <a:lnTo>
                      <a:pt x="286" y="15"/>
                    </a:lnTo>
                    <a:lnTo>
                      <a:pt x="284" y="17"/>
                    </a:lnTo>
                    <a:lnTo>
                      <a:pt x="282" y="20"/>
                    </a:lnTo>
                    <a:lnTo>
                      <a:pt x="281" y="21"/>
                    </a:lnTo>
                    <a:lnTo>
                      <a:pt x="281" y="23"/>
                    </a:lnTo>
                    <a:lnTo>
                      <a:pt x="280" y="24"/>
                    </a:lnTo>
                    <a:lnTo>
                      <a:pt x="279" y="24"/>
                    </a:lnTo>
                    <a:lnTo>
                      <a:pt x="274" y="24"/>
                    </a:lnTo>
                    <a:lnTo>
                      <a:pt x="116" y="20"/>
                    </a:lnTo>
                    <a:lnTo>
                      <a:pt x="87" y="19"/>
                    </a:lnTo>
                    <a:lnTo>
                      <a:pt x="84" y="14"/>
                    </a:lnTo>
                    <a:lnTo>
                      <a:pt x="82" y="11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2" y="3"/>
                    </a:lnTo>
                    <a:lnTo>
                      <a:pt x="68" y="1"/>
                    </a:lnTo>
                    <a:lnTo>
                      <a:pt x="63" y="0"/>
                    </a:lnTo>
                    <a:lnTo>
                      <a:pt x="58" y="0"/>
                    </a:lnTo>
                    <a:lnTo>
                      <a:pt x="52" y="1"/>
                    </a:lnTo>
                    <a:lnTo>
                      <a:pt x="46" y="3"/>
                    </a:lnTo>
                    <a:lnTo>
                      <a:pt x="40" y="7"/>
                    </a:lnTo>
                    <a:lnTo>
                      <a:pt x="36" y="11"/>
                    </a:lnTo>
                    <a:lnTo>
                      <a:pt x="32" y="17"/>
                    </a:lnTo>
                    <a:lnTo>
                      <a:pt x="0" y="17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6" name="Freeform 96"/>
              <p:cNvSpPr>
                <a:spLocks/>
              </p:cNvSpPr>
              <p:nvPr/>
            </p:nvSpPr>
            <p:spPr bwMode="auto">
              <a:xfrm>
                <a:off x="5563" y="946"/>
                <a:ext cx="29" cy="12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1" y="33"/>
                  </a:cxn>
                  <a:cxn ang="0">
                    <a:pos x="7" y="41"/>
                  </a:cxn>
                  <a:cxn ang="0">
                    <a:pos x="5" y="49"/>
                  </a:cxn>
                  <a:cxn ang="0">
                    <a:pos x="3" y="56"/>
                  </a:cxn>
                  <a:cxn ang="0">
                    <a:pos x="1" y="62"/>
                  </a:cxn>
                  <a:cxn ang="0">
                    <a:pos x="0" y="71"/>
                  </a:cxn>
                  <a:cxn ang="0">
                    <a:pos x="0" y="86"/>
                  </a:cxn>
                  <a:cxn ang="0">
                    <a:pos x="1" y="95"/>
                  </a:cxn>
                  <a:cxn ang="0">
                    <a:pos x="1" y="97"/>
                  </a:cxn>
                  <a:cxn ang="0">
                    <a:pos x="3" y="99"/>
                  </a:cxn>
                  <a:cxn ang="0">
                    <a:pos x="4" y="102"/>
                  </a:cxn>
                  <a:cxn ang="0">
                    <a:pos x="5" y="109"/>
                  </a:cxn>
                  <a:cxn ang="0">
                    <a:pos x="7" y="116"/>
                  </a:cxn>
                  <a:cxn ang="0">
                    <a:pos x="7" y="119"/>
                  </a:cxn>
                  <a:cxn ang="0">
                    <a:pos x="7" y="123"/>
                  </a:cxn>
                </a:cxnLst>
                <a:rect l="0" t="0" r="r" b="b"/>
                <a:pathLst>
                  <a:path w="29" h="124">
                    <a:moveTo>
                      <a:pt x="28" y="0"/>
                    </a:moveTo>
                    <a:lnTo>
                      <a:pt x="11" y="33"/>
                    </a:lnTo>
                    <a:lnTo>
                      <a:pt x="7" y="41"/>
                    </a:lnTo>
                    <a:lnTo>
                      <a:pt x="5" y="49"/>
                    </a:lnTo>
                    <a:lnTo>
                      <a:pt x="3" y="56"/>
                    </a:lnTo>
                    <a:lnTo>
                      <a:pt x="1" y="62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1" y="95"/>
                    </a:lnTo>
                    <a:lnTo>
                      <a:pt x="1" y="97"/>
                    </a:lnTo>
                    <a:lnTo>
                      <a:pt x="3" y="99"/>
                    </a:lnTo>
                    <a:lnTo>
                      <a:pt x="4" y="102"/>
                    </a:lnTo>
                    <a:lnTo>
                      <a:pt x="5" y="109"/>
                    </a:lnTo>
                    <a:lnTo>
                      <a:pt x="7" y="116"/>
                    </a:lnTo>
                    <a:lnTo>
                      <a:pt x="7" y="119"/>
                    </a:lnTo>
                    <a:lnTo>
                      <a:pt x="7" y="12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7" name="Freeform 97"/>
              <p:cNvSpPr>
                <a:spLocks/>
              </p:cNvSpPr>
              <p:nvPr/>
            </p:nvSpPr>
            <p:spPr bwMode="auto">
              <a:xfrm>
                <a:off x="5650" y="1052"/>
                <a:ext cx="198" cy="7"/>
              </a:xfrm>
              <a:custGeom>
                <a:avLst/>
                <a:gdLst/>
                <a:ahLst/>
                <a:cxnLst>
                  <a:cxn ang="0">
                    <a:pos x="197" y="6"/>
                  </a:cxn>
                  <a:cxn ang="0">
                    <a:pos x="68" y="2"/>
                  </a:cxn>
                  <a:cxn ang="0">
                    <a:pos x="0" y="0"/>
                  </a:cxn>
                </a:cxnLst>
                <a:rect l="0" t="0" r="r" b="b"/>
                <a:pathLst>
                  <a:path w="198" h="7">
                    <a:moveTo>
                      <a:pt x="197" y="6"/>
                    </a:moveTo>
                    <a:lnTo>
                      <a:pt x="68" y="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8" name="Freeform 98"/>
              <p:cNvSpPr>
                <a:spLocks/>
              </p:cNvSpPr>
              <p:nvPr/>
            </p:nvSpPr>
            <p:spPr bwMode="auto">
              <a:xfrm>
                <a:off x="5586" y="943"/>
                <a:ext cx="255" cy="46"/>
              </a:xfrm>
              <a:custGeom>
                <a:avLst/>
                <a:gdLst/>
                <a:ahLst/>
                <a:cxnLst>
                  <a:cxn ang="0">
                    <a:pos x="254" y="45"/>
                  </a:cxn>
                  <a:cxn ang="0">
                    <a:pos x="239" y="27"/>
                  </a:cxn>
                  <a:cxn ang="0">
                    <a:pos x="229" y="15"/>
                  </a:cxn>
                  <a:cxn ang="0">
                    <a:pos x="224" y="11"/>
                  </a:cxn>
                  <a:cxn ang="0">
                    <a:pos x="221" y="7"/>
                  </a:cxn>
                  <a:cxn ang="0">
                    <a:pos x="218" y="4"/>
                  </a:cxn>
                  <a:cxn ang="0">
                    <a:pos x="213" y="2"/>
                  </a:cxn>
                  <a:cxn ang="0">
                    <a:pos x="209" y="1"/>
                  </a:cxn>
                  <a:cxn ang="0">
                    <a:pos x="205" y="0"/>
                  </a:cxn>
                  <a:cxn ang="0">
                    <a:pos x="68" y="0"/>
                  </a:cxn>
                  <a:cxn ang="0">
                    <a:pos x="0" y="1"/>
                  </a:cxn>
                </a:cxnLst>
                <a:rect l="0" t="0" r="r" b="b"/>
                <a:pathLst>
                  <a:path w="255" h="46">
                    <a:moveTo>
                      <a:pt x="254" y="45"/>
                    </a:moveTo>
                    <a:lnTo>
                      <a:pt x="239" y="27"/>
                    </a:lnTo>
                    <a:lnTo>
                      <a:pt x="229" y="15"/>
                    </a:lnTo>
                    <a:lnTo>
                      <a:pt x="224" y="11"/>
                    </a:lnTo>
                    <a:lnTo>
                      <a:pt x="221" y="7"/>
                    </a:lnTo>
                    <a:lnTo>
                      <a:pt x="218" y="4"/>
                    </a:lnTo>
                    <a:lnTo>
                      <a:pt x="213" y="2"/>
                    </a:lnTo>
                    <a:lnTo>
                      <a:pt x="209" y="1"/>
                    </a:lnTo>
                    <a:lnTo>
                      <a:pt x="205" y="0"/>
                    </a:lnTo>
                    <a:lnTo>
                      <a:pt x="68" y="0"/>
                    </a:lnTo>
                    <a:lnTo>
                      <a:pt x="0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9" name="Freeform 99"/>
              <p:cNvSpPr>
                <a:spLocks/>
              </p:cNvSpPr>
              <p:nvPr/>
            </p:nvSpPr>
            <p:spPr bwMode="auto">
              <a:xfrm>
                <a:off x="5746" y="943"/>
                <a:ext cx="97" cy="13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2" y="50"/>
                  </a:cxn>
                  <a:cxn ang="0">
                    <a:pos x="2" y="58"/>
                  </a:cxn>
                  <a:cxn ang="0">
                    <a:pos x="1" y="69"/>
                  </a:cxn>
                  <a:cxn ang="0">
                    <a:pos x="0" y="81"/>
                  </a:cxn>
                  <a:cxn ang="0">
                    <a:pos x="0" y="90"/>
                  </a:cxn>
                  <a:cxn ang="0">
                    <a:pos x="0" y="101"/>
                  </a:cxn>
                  <a:cxn ang="0">
                    <a:pos x="1" y="111"/>
                  </a:cxn>
                  <a:cxn ang="0">
                    <a:pos x="2" y="120"/>
                  </a:cxn>
                  <a:cxn ang="0">
                    <a:pos x="3" y="128"/>
                  </a:cxn>
                  <a:cxn ang="0">
                    <a:pos x="91" y="131"/>
                  </a:cxn>
                  <a:cxn ang="0">
                    <a:pos x="92" y="117"/>
                  </a:cxn>
                  <a:cxn ang="0">
                    <a:pos x="93" y="104"/>
                  </a:cxn>
                  <a:cxn ang="0">
                    <a:pos x="95" y="78"/>
                  </a:cxn>
                  <a:cxn ang="0">
                    <a:pos x="95" y="65"/>
                  </a:cxn>
                  <a:cxn ang="0">
                    <a:pos x="96" y="55"/>
                  </a:cxn>
                  <a:cxn ang="0">
                    <a:pos x="96" y="50"/>
                  </a:cxn>
                  <a:cxn ang="0">
                    <a:pos x="96" y="48"/>
                  </a:cxn>
                  <a:cxn ang="0">
                    <a:pos x="96" y="46"/>
                  </a:cxn>
                  <a:cxn ang="0">
                    <a:pos x="95" y="45"/>
                  </a:cxn>
                  <a:cxn ang="0">
                    <a:pos x="94" y="44"/>
                  </a:cxn>
                </a:cxnLst>
                <a:rect l="0" t="0" r="r" b="b"/>
                <a:pathLst>
                  <a:path w="97" h="132">
                    <a:moveTo>
                      <a:pt x="9" y="0"/>
                    </a:moveTo>
                    <a:lnTo>
                      <a:pt x="2" y="50"/>
                    </a:lnTo>
                    <a:lnTo>
                      <a:pt x="2" y="58"/>
                    </a:lnTo>
                    <a:lnTo>
                      <a:pt x="1" y="69"/>
                    </a:lnTo>
                    <a:lnTo>
                      <a:pt x="0" y="81"/>
                    </a:lnTo>
                    <a:lnTo>
                      <a:pt x="0" y="90"/>
                    </a:lnTo>
                    <a:lnTo>
                      <a:pt x="0" y="101"/>
                    </a:lnTo>
                    <a:lnTo>
                      <a:pt x="1" y="111"/>
                    </a:lnTo>
                    <a:lnTo>
                      <a:pt x="2" y="120"/>
                    </a:lnTo>
                    <a:lnTo>
                      <a:pt x="3" y="128"/>
                    </a:lnTo>
                    <a:lnTo>
                      <a:pt x="91" y="131"/>
                    </a:lnTo>
                    <a:lnTo>
                      <a:pt x="92" y="117"/>
                    </a:lnTo>
                    <a:lnTo>
                      <a:pt x="93" y="104"/>
                    </a:lnTo>
                    <a:lnTo>
                      <a:pt x="95" y="78"/>
                    </a:lnTo>
                    <a:lnTo>
                      <a:pt x="95" y="65"/>
                    </a:lnTo>
                    <a:lnTo>
                      <a:pt x="96" y="55"/>
                    </a:lnTo>
                    <a:lnTo>
                      <a:pt x="96" y="50"/>
                    </a:lnTo>
                    <a:lnTo>
                      <a:pt x="96" y="48"/>
                    </a:lnTo>
                    <a:lnTo>
                      <a:pt x="96" y="46"/>
                    </a:lnTo>
                    <a:lnTo>
                      <a:pt x="95" y="45"/>
                    </a:lnTo>
                    <a:lnTo>
                      <a:pt x="94" y="4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0" name="Freeform 100"/>
              <p:cNvSpPr>
                <a:spLocks/>
              </p:cNvSpPr>
              <p:nvPr/>
            </p:nvSpPr>
            <p:spPr bwMode="auto">
              <a:xfrm>
                <a:off x="5567" y="1049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7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17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1" name="Group 101"/>
              <p:cNvGrpSpPr>
                <a:grpSpLocks/>
              </p:cNvGrpSpPr>
              <p:nvPr/>
            </p:nvGrpSpPr>
            <p:grpSpPr bwMode="auto">
              <a:xfrm>
                <a:off x="5753" y="1019"/>
                <a:ext cx="10" cy="4"/>
                <a:chOff x="5753" y="1019"/>
                <a:chExt cx="10" cy="4"/>
              </a:xfrm>
            </p:grpSpPr>
            <p:sp>
              <p:nvSpPr>
                <p:cNvPr id="41062" name="Rectangle 102"/>
                <p:cNvSpPr>
                  <a:spLocks noChangeArrowheads="1"/>
                </p:cNvSpPr>
                <p:nvPr/>
              </p:nvSpPr>
              <p:spPr bwMode="auto">
                <a:xfrm>
                  <a:off x="5753" y="1019"/>
                  <a:ext cx="10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63" name="Rectangle 103"/>
                <p:cNvSpPr>
                  <a:spLocks noChangeArrowheads="1"/>
                </p:cNvSpPr>
                <p:nvPr/>
              </p:nvSpPr>
              <p:spPr bwMode="auto">
                <a:xfrm>
                  <a:off x="5755" y="1021"/>
                  <a:ext cx="1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41064" name="Freeform 104"/>
              <p:cNvSpPr>
                <a:spLocks/>
              </p:cNvSpPr>
              <p:nvPr/>
            </p:nvSpPr>
            <p:spPr bwMode="auto">
              <a:xfrm>
                <a:off x="5554" y="1050"/>
                <a:ext cx="16" cy="9"/>
              </a:xfrm>
              <a:custGeom>
                <a:avLst/>
                <a:gdLst/>
                <a:ahLst/>
                <a:cxnLst>
                  <a:cxn ang="0">
                    <a:pos x="13" y="1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5" y="8"/>
                  </a:cxn>
                  <a:cxn ang="0">
                    <a:pos x="13" y="1"/>
                  </a:cxn>
                </a:cxnLst>
                <a:rect l="0" t="0" r="r" b="b"/>
                <a:pathLst>
                  <a:path w="16" h="9">
                    <a:moveTo>
                      <a:pt x="13" y="1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13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5" name="Line 105"/>
              <p:cNvSpPr>
                <a:spLocks noChangeShapeType="1"/>
              </p:cNvSpPr>
              <p:nvPr/>
            </p:nvSpPr>
            <p:spPr bwMode="auto">
              <a:xfrm flipH="1">
                <a:off x="5551" y="1047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6" name="Line 106"/>
              <p:cNvSpPr>
                <a:spLocks noChangeShapeType="1"/>
              </p:cNvSpPr>
              <p:nvPr/>
            </p:nvSpPr>
            <p:spPr bwMode="auto">
              <a:xfrm>
                <a:off x="5934" y="1029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7" name="Freeform 107"/>
              <p:cNvSpPr>
                <a:spLocks/>
              </p:cNvSpPr>
              <p:nvPr/>
            </p:nvSpPr>
            <p:spPr bwMode="auto">
              <a:xfrm>
                <a:off x="5930" y="1054"/>
                <a:ext cx="26" cy="2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4" y="4"/>
                  </a:cxn>
                  <a:cxn ang="0">
                    <a:pos x="25" y="5"/>
                  </a:cxn>
                  <a:cxn ang="0">
                    <a:pos x="25" y="13"/>
                  </a:cxn>
                  <a:cxn ang="0">
                    <a:pos x="24" y="15"/>
                  </a:cxn>
                  <a:cxn ang="0">
                    <a:pos x="24" y="17"/>
                  </a:cxn>
                  <a:cxn ang="0">
                    <a:pos x="23" y="18"/>
                  </a:cxn>
                  <a:cxn ang="0">
                    <a:pos x="20" y="21"/>
                  </a:cxn>
                  <a:cxn ang="0">
                    <a:pos x="17" y="23"/>
                  </a:cxn>
                  <a:cxn ang="0">
                    <a:pos x="3" y="23"/>
                  </a:cxn>
                  <a:cxn ang="0">
                    <a:pos x="0" y="20"/>
                  </a:cxn>
                  <a:cxn ang="0">
                    <a:pos x="0" y="17"/>
                  </a:cxn>
                  <a:cxn ang="0">
                    <a:pos x="0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6" y="0"/>
                  </a:cxn>
                </a:cxnLst>
                <a:rect l="0" t="0" r="r" b="b"/>
                <a:pathLst>
                  <a:path w="26" h="24">
                    <a:moveTo>
                      <a:pt x="16" y="0"/>
                    </a:moveTo>
                    <a:lnTo>
                      <a:pt x="20" y="1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13"/>
                    </a:lnTo>
                    <a:lnTo>
                      <a:pt x="24" y="15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3" y="23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8" name="Group 108"/>
              <p:cNvGrpSpPr>
                <a:grpSpLocks/>
              </p:cNvGrpSpPr>
              <p:nvPr/>
            </p:nvGrpSpPr>
            <p:grpSpPr bwMode="auto">
              <a:xfrm>
                <a:off x="5811" y="984"/>
                <a:ext cx="27" cy="17"/>
                <a:chOff x="5811" y="984"/>
                <a:chExt cx="27" cy="17"/>
              </a:xfrm>
            </p:grpSpPr>
            <p:sp>
              <p:nvSpPr>
                <p:cNvPr id="41069" name="Freeform 109"/>
                <p:cNvSpPr>
                  <a:spLocks/>
                </p:cNvSpPr>
                <p:nvPr/>
              </p:nvSpPr>
              <p:spPr bwMode="auto">
                <a:xfrm>
                  <a:off x="5826" y="984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4"/>
                    </a:cxn>
                    <a:cxn ang="0">
                      <a:pos x="7" y="13"/>
                    </a:cxn>
                    <a:cxn ang="0">
                      <a:pos x="9" y="13"/>
                    </a:cxn>
                    <a:cxn ang="0">
                      <a:pos x="11" y="12"/>
                    </a:cxn>
                    <a:cxn ang="0">
                      <a:pos x="11" y="10"/>
                    </a:cxn>
                    <a:cxn ang="0">
                      <a:pos x="11" y="8"/>
                    </a:cxn>
                    <a:cxn ang="0">
                      <a:pos x="10" y="6"/>
                    </a:cxn>
                    <a:cxn ang="0">
                      <a:pos x="9" y="5"/>
                    </a:cxn>
                    <a:cxn ang="0">
                      <a:pos x="8" y="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2" h="15">
                      <a:moveTo>
                        <a:pt x="5" y="0"/>
                      </a:moveTo>
                      <a:lnTo>
                        <a:pt x="0" y="14"/>
                      </a:lnTo>
                      <a:lnTo>
                        <a:pt x="7" y="13"/>
                      </a:lnTo>
                      <a:lnTo>
                        <a:pt x="9" y="13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11" y="8"/>
                      </a:lnTo>
                      <a:lnTo>
                        <a:pt x="10" y="6"/>
                      </a:lnTo>
                      <a:lnTo>
                        <a:pt x="9" y="5"/>
                      </a:lnTo>
                      <a:lnTo>
                        <a:pt x="8" y="3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41070" name="Group 110"/>
                <p:cNvGrpSpPr>
                  <a:grpSpLocks/>
                </p:cNvGrpSpPr>
                <p:nvPr/>
              </p:nvGrpSpPr>
              <p:grpSpPr bwMode="auto">
                <a:xfrm>
                  <a:off x="5811" y="985"/>
                  <a:ext cx="23" cy="16"/>
                  <a:chOff x="5811" y="985"/>
                  <a:chExt cx="23" cy="16"/>
                </a:xfrm>
              </p:grpSpPr>
              <p:sp>
                <p:nvSpPr>
                  <p:cNvPr id="41071" name="Freeform 111"/>
                  <p:cNvSpPr>
                    <a:spLocks/>
                  </p:cNvSpPr>
                  <p:nvPr/>
                </p:nvSpPr>
                <p:spPr bwMode="auto">
                  <a:xfrm>
                    <a:off x="5811" y="985"/>
                    <a:ext cx="23" cy="16"/>
                  </a:xfrm>
                  <a:custGeom>
                    <a:avLst/>
                    <a:gdLst/>
                    <a:ahLst/>
                    <a:cxnLst>
                      <a:cxn ang="0">
                        <a:pos x="22" y="3"/>
                      </a:cxn>
                      <a:cxn ang="0">
                        <a:pos x="20" y="5"/>
                      </a:cxn>
                      <a:cxn ang="0">
                        <a:pos x="18" y="4"/>
                      </a:cxn>
                      <a:cxn ang="0">
                        <a:pos x="17" y="3"/>
                      </a:cxn>
                      <a:cxn ang="0">
                        <a:pos x="15" y="1"/>
                      </a:cxn>
                      <a:cxn ang="0">
                        <a:pos x="14" y="0"/>
                      </a:cxn>
                      <a:cxn ang="0">
                        <a:pos x="11" y="0"/>
                      </a:cxn>
                      <a:cxn ang="0">
                        <a:pos x="8" y="0"/>
                      </a:cxn>
                      <a:cxn ang="0">
                        <a:pos x="1" y="2"/>
                      </a:cxn>
                      <a:cxn ang="0">
                        <a:pos x="0" y="13"/>
                      </a:cxn>
                      <a:cxn ang="0">
                        <a:pos x="1" y="14"/>
                      </a:cxn>
                      <a:cxn ang="0">
                        <a:pos x="4" y="15"/>
                      </a:cxn>
                      <a:cxn ang="0">
                        <a:pos x="16" y="13"/>
                      </a:cxn>
                      <a:cxn ang="0">
                        <a:pos x="17" y="11"/>
                      </a:cxn>
                      <a:cxn ang="0">
                        <a:pos x="22" y="3"/>
                      </a:cxn>
                    </a:cxnLst>
                    <a:rect l="0" t="0" r="r" b="b"/>
                    <a:pathLst>
                      <a:path w="23" h="16">
                        <a:moveTo>
                          <a:pt x="22" y="3"/>
                        </a:moveTo>
                        <a:lnTo>
                          <a:pt x="20" y="5"/>
                        </a:lnTo>
                        <a:lnTo>
                          <a:pt x="18" y="4"/>
                        </a:lnTo>
                        <a:lnTo>
                          <a:pt x="17" y="3"/>
                        </a:lnTo>
                        <a:lnTo>
                          <a:pt x="15" y="1"/>
                        </a:lnTo>
                        <a:lnTo>
                          <a:pt x="14" y="0"/>
                        </a:lnTo>
                        <a:lnTo>
                          <a:pt x="11" y="0"/>
                        </a:lnTo>
                        <a:lnTo>
                          <a:pt x="8" y="0"/>
                        </a:lnTo>
                        <a:lnTo>
                          <a:pt x="1" y="2"/>
                        </a:lnTo>
                        <a:lnTo>
                          <a:pt x="0" y="13"/>
                        </a:lnTo>
                        <a:lnTo>
                          <a:pt x="1" y="14"/>
                        </a:lnTo>
                        <a:lnTo>
                          <a:pt x="4" y="15"/>
                        </a:lnTo>
                        <a:lnTo>
                          <a:pt x="16" y="13"/>
                        </a:lnTo>
                        <a:lnTo>
                          <a:pt x="17" y="11"/>
                        </a:lnTo>
                        <a:lnTo>
                          <a:pt x="22" y="3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2" name="Freeform 112"/>
                  <p:cNvSpPr>
                    <a:spLocks/>
                  </p:cNvSpPr>
                  <p:nvPr/>
                </p:nvSpPr>
                <p:spPr bwMode="auto">
                  <a:xfrm>
                    <a:off x="5811" y="989"/>
                    <a:ext cx="23" cy="12"/>
                  </a:xfrm>
                  <a:custGeom>
                    <a:avLst/>
                    <a:gdLst/>
                    <a:ahLst/>
                    <a:cxnLst>
                      <a:cxn ang="0">
                        <a:pos x="22" y="0"/>
                      </a:cxn>
                      <a:cxn ang="0">
                        <a:pos x="20" y="1"/>
                      </a:cxn>
                      <a:cxn ang="0">
                        <a:pos x="19" y="1"/>
                      </a:cxn>
                      <a:cxn ang="0">
                        <a:pos x="18" y="0"/>
                      </a:cxn>
                      <a:cxn ang="0">
                        <a:pos x="16" y="1"/>
                      </a:cxn>
                      <a:cxn ang="0">
                        <a:pos x="13" y="2"/>
                      </a:cxn>
                      <a:cxn ang="0">
                        <a:pos x="11" y="3"/>
                      </a:cxn>
                      <a:cxn ang="0">
                        <a:pos x="8" y="2"/>
                      </a:cxn>
                      <a:cxn ang="0">
                        <a:pos x="5" y="3"/>
                      </a:cxn>
                      <a:cxn ang="0">
                        <a:pos x="0" y="9"/>
                      </a:cxn>
                      <a:cxn ang="0">
                        <a:pos x="1" y="10"/>
                      </a:cxn>
                      <a:cxn ang="0">
                        <a:pos x="4" y="11"/>
                      </a:cxn>
                      <a:cxn ang="0">
                        <a:pos x="16" y="9"/>
                      </a:cxn>
                      <a:cxn ang="0">
                        <a:pos x="18" y="7"/>
                      </a:cxn>
                      <a:cxn ang="0">
                        <a:pos x="22" y="0"/>
                      </a:cxn>
                    </a:cxnLst>
                    <a:rect l="0" t="0" r="r" b="b"/>
                    <a:pathLst>
                      <a:path w="23" h="12">
                        <a:moveTo>
                          <a:pt x="22" y="0"/>
                        </a:moveTo>
                        <a:lnTo>
                          <a:pt x="20" y="1"/>
                        </a:lnTo>
                        <a:lnTo>
                          <a:pt x="19" y="1"/>
                        </a:lnTo>
                        <a:lnTo>
                          <a:pt x="18" y="0"/>
                        </a:lnTo>
                        <a:lnTo>
                          <a:pt x="16" y="1"/>
                        </a:lnTo>
                        <a:lnTo>
                          <a:pt x="13" y="2"/>
                        </a:lnTo>
                        <a:lnTo>
                          <a:pt x="11" y="3"/>
                        </a:lnTo>
                        <a:lnTo>
                          <a:pt x="8" y="2"/>
                        </a:lnTo>
                        <a:lnTo>
                          <a:pt x="5" y="3"/>
                        </a:lnTo>
                        <a:lnTo>
                          <a:pt x="0" y="9"/>
                        </a:lnTo>
                        <a:lnTo>
                          <a:pt x="1" y="10"/>
                        </a:lnTo>
                        <a:lnTo>
                          <a:pt x="4" y="11"/>
                        </a:lnTo>
                        <a:lnTo>
                          <a:pt x="16" y="9"/>
                        </a:lnTo>
                        <a:lnTo>
                          <a:pt x="18" y="7"/>
                        </a:lnTo>
                        <a:lnTo>
                          <a:pt x="22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3" name="Freeform 113"/>
                  <p:cNvSpPr>
                    <a:spLocks/>
                  </p:cNvSpPr>
                  <p:nvPr/>
                </p:nvSpPr>
                <p:spPr bwMode="auto">
                  <a:xfrm>
                    <a:off x="5811" y="988"/>
                    <a:ext cx="6" cy="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" y="2"/>
                      </a:cxn>
                      <a:cxn ang="0">
                        <a:pos x="4" y="4"/>
                      </a:cxn>
                      <a:cxn ang="0">
                        <a:pos x="5" y="5"/>
                      </a:cxn>
                      <a:cxn ang="0">
                        <a:pos x="5" y="7"/>
                      </a:cxn>
                      <a:cxn ang="0">
                        <a:pos x="5" y="8"/>
                      </a:cxn>
                      <a:cxn ang="0">
                        <a:pos x="4" y="10"/>
                      </a:cxn>
                      <a:cxn ang="0">
                        <a:pos x="1" y="12"/>
                      </a:cxn>
                      <a:cxn ang="0">
                        <a:pos x="0" y="1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" h="13">
                        <a:moveTo>
                          <a:pt x="0" y="0"/>
                        </a:moveTo>
                        <a:lnTo>
                          <a:pt x="2" y="2"/>
                        </a:lnTo>
                        <a:lnTo>
                          <a:pt x="4" y="4"/>
                        </a:lnTo>
                        <a:lnTo>
                          <a:pt x="5" y="5"/>
                        </a:lnTo>
                        <a:lnTo>
                          <a:pt x="5" y="7"/>
                        </a:lnTo>
                        <a:lnTo>
                          <a:pt x="5" y="8"/>
                        </a:lnTo>
                        <a:lnTo>
                          <a:pt x="4" y="10"/>
                        </a:lnTo>
                        <a:lnTo>
                          <a:pt x="1" y="12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074" name="Group 114"/>
              <p:cNvGrpSpPr>
                <a:grpSpLocks/>
              </p:cNvGrpSpPr>
              <p:nvPr/>
            </p:nvGrpSpPr>
            <p:grpSpPr bwMode="auto">
              <a:xfrm>
                <a:off x="5936" y="1023"/>
                <a:ext cx="80" cy="30"/>
                <a:chOff x="5936" y="1023"/>
                <a:chExt cx="80" cy="30"/>
              </a:xfrm>
            </p:grpSpPr>
            <p:sp>
              <p:nvSpPr>
                <p:cNvPr id="41075" name="Freeform 115"/>
                <p:cNvSpPr>
                  <a:spLocks/>
                </p:cNvSpPr>
                <p:nvPr/>
              </p:nvSpPr>
              <p:spPr bwMode="auto">
                <a:xfrm>
                  <a:off x="5941" y="1027"/>
                  <a:ext cx="21" cy="16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10" y="0"/>
                    </a:cxn>
                    <a:cxn ang="0">
                      <a:pos x="0" y="0"/>
                    </a:cxn>
                    <a:cxn ang="0">
                      <a:pos x="1" y="15"/>
                    </a:cxn>
                    <a:cxn ang="0">
                      <a:pos x="11" y="15"/>
                    </a:cxn>
                    <a:cxn ang="0">
                      <a:pos x="20" y="14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21" h="16">
                      <a:moveTo>
                        <a:pt x="19" y="0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1" y="15"/>
                      </a:lnTo>
                      <a:lnTo>
                        <a:pt x="11" y="15"/>
                      </a:lnTo>
                      <a:lnTo>
                        <a:pt x="20" y="14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6" name="Freeform 116"/>
                <p:cNvSpPr>
                  <a:spLocks/>
                </p:cNvSpPr>
                <p:nvPr/>
              </p:nvSpPr>
              <p:spPr bwMode="auto">
                <a:xfrm>
                  <a:off x="5936" y="1028"/>
                  <a:ext cx="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5" y="14"/>
                    </a:cxn>
                    <a:cxn ang="0">
                      <a:pos x="0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6" h="15">
                      <a:moveTo>
                        <a:pt x="4" y="0"/>
                      </a:move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7" name="Freeform 117"/>
                <p:cNvSpPr>
                  <a:spLocks/>
                </p:cNvSpPr>
                <p:nvPr/>
              </p:nvSpPr>
              <p:spPr bwMode="auto">
                <a:xfrm>
                  <a:off x="5944" y="1045"/>
                  <a:ext cx="18" cy="8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8" y="1"/>
                    </a:cxn>
                    <a:cxn ang="0">
                      <a:pos x="0" y="1"/>
                    </a:cxn>
                    <a:cxn ang="0">
                      <a:pos x="1" y="7"/>
                    </a:cxn>
                    <a:cxn ang="0">
                      <a:pos x="5" y="7"/>
                    </a:cxn>
                    <a:cxn ang="0">
                      <a:pos x="10" y="7"/>
                    </a:cxn>
                    <a:cxn ang="0">
                      <a:pos x="17" y="6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18" h="8">
                      <a:moveTo>
                        <a:pt x="17" y="0"/>
                      </a:moveTo>
                      <a:lnTo>
                        <a:pt x="8" y="1"/>
                      </a:lnTo>
                      <a:lnTo>
                        <a:pt x="0" y="1"/>
                      </a:lnTo>
                      <a:lnTo>
                        <a:pt x="1" y="7"/>
                      </a:lnTo>
                      <a:lnTo>
                        <a:pt x="5" y="7"/>
                      </a:lnTo>
                      <a:lnTo>
                        <a:pt x="10" y="7"/>
                      </a:lnTo>
                      <a:lnTo>
                        <a:pt x="17" y="6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8" name="Freeform 118"/>
                <p:cNvSpPr>
                  <a:spLocks/>
                </p:cNvSpPr>
                <p:nvPr/>
              </p:nvSpPr>
              <p:spPr bwMode="auto">
                <a:xfrm>
                  <a:off x="5936" y="1046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7">
                      <a:moveTo>
                        <a:pt x="7" y="0"/>
                      </a:moveTo>
                      <a:lnTo>
                        <a:pt x="8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9" name="Freeform 119"/>
                <p:cNvSpPr>
                  <a:spLocks/>
                </p:cNvSpPr>
                <p:nvPr/>
              </p:nvSpPr>
              <p:spPr bwMode="auto">
                <a:xfrm>
                  <a:off x="6008" y="1023"/>
                  <a:ext cx="7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6" y="14"/>
                    </a:cxn>
                    <a:cxn ang="0">
                      <a:pos x="2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7" h="15">
                      <a:moveTo>
                        <a:pt x="4" y="0"/>
                      </a:moveTo>
                      <a:lnTo>
                        <a:pt x="6" y="14"/>
                      </a:lnTo>
                      <a:lnTo>
                        <a:pt x="2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80" name="Freeform 120"/>
                <p:cNvSpPr>
                  <a:spLocks/>
                </p:cNvSpPr>
                <p:nvPr/>
              </p:nvSpPr>
              <p:spPr bwMode="auto">
                <a:xfrm>
                  <a:off x="6010" y="1042"/>
                  <a:ext cx="6" cy="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5"/>
                    </a:cxn>
                    <a:cxn ang="0">
                      <a:pos x="5" y="5"/>
                    </a:cxn>
                    <a:cxn ang="0">
                      <a:pos x="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">
                      <a:moveTo>
                        <a:pt x="0" y="0"/>
                      </a:move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</p:grpSp>
      <p:pic>
        <p:nvPicPr>
          <p:cNvPr id="41081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557371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41082" name="Picture 12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452438"/>
            <a:ext cx="792163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1084" name="Freeform 124"/>
          <p:cNvSpPr>
            <a:spLocks/>
          </p:cNvSpPr>
          <p:nvPr/>
        </p:nvSpPr>
        <p:spPr bwMode="auto">
          <a:xfrm>
            <a:off x="1041400" y="38814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085" name="Group 125"/>
          <p:cNvGrpSpPr>
            <a:grpSpLocks/>
          </p:cNvGrpSpPr>
          <p:nvPr/>
        </p:nvGrpSpPr>
        <p:grpSpPr bwMode="auto">
          <a:xfrm>
            <a:off x="1228725" y="4003675"/>
            <a:ext cx="25400" cy="76200"/>
            <a:chOff x="774" y="2522"/>
            <a:chExt cx="16" cy="48"/>
          </a:xfrm>
        </p:grpSpPr>
        <p:sp>
          <p:nvSpPr>
            <p:cNvPr id="41086" name="Arc 126"/>
            <p:cNvSpPr>
              <a:spLocks/>
            </p:cNvSpPr>
            <p:nvPr/>
          </p:nvSpPr>
          <p:spPr bwMode="auto">
            <a:xfrm>
              <a:off x="774" y="2522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087" name="Freeform 127"/>
            <p:cNvSpPr>
              <a:spLocks/>
            </p:cNvSpPr>
            <p:nvPr/>
          </p:nvSpPr>
          <p:spPr bwMode="auto">
            <a:xfrm>
              <a:off x="777" y="2556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88" name="Group 128"/>
          <p:cNvGrpSpPr>
            <a:grpSpLocks/>
          </p:cNvGrpSpPr>
          <p:nvPr/>
        </p:nvGrpSpPr>
        <p:grpSpPr bwMode="auto">
          <a:xfrm>
            <a:off x="1106488" y="3898900"/>
            <a:ext cx="104775" cy="171450"/>
            <a:chOff x="697" y="2456"/>
            <a:chExt cx="66" cy="108"/>
          </a:xfrm>
        </p:grpSpPr>
        <p:sp>
          <p:nvSpPr>
            <p:cNvPr id="41089" name="Freeform 129"/>
            <p:cNvSpPr>
              <a:spLocks/>
            </p:cNvSpPr>
            <p:nvPr/>
          </p:nvSpPr>
          <p:spPr bwMode="auto">
            <a:xfrm>
              <a:off x="697" y="2456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0" name="Freeform 130"/>
            <p:cNvSpPr>
              <a:spLocks/>
            </p:cNvSpPr>
            <p:nvPr/>
          </p:nvSpPr>
          <p:spPr bwMode="auto">
            <a:xfrm>
              <a:off x="698" y="2499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091" name="Oval 131"/>
          <p:cNvSpPr>
            <a:spLocks noChangeArrowheads="1"/>
          </p:cNvSpPr>
          <p:nvPr/>
        </p:nvSpPr>
        <p:spPr bwMode="auto">
          <a:xfrm>
            <a:off x="1050925" y="40068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2" name="Oval 132"/>
          <p:cNvSpPr>
            <a:spLocks noChangeArrowheads="1"/>
          </p:cNvSpPr>
          <p:nvPr/>
        </p:nvSpPr>
        <p:spPr bwMode="auto">
          <a:xfrm>
            <a:off x="1054100" y="40211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3" name="Oval 133"/>
          <p:cNvSpPr>
            <a:spLocks noChangeArrowheads="1"/>
          </p:cNvSpPr>
          <p:nvPr/>
        </p:nvSpPr>
        <p:spPr bwMode="auto">
          <a:xfrm>
            <a:off x="1079500" y="40481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094" name="Group 134"/>
          <p:cNvGrpSpPr>
            <a:grpSpLocks/>
          </p:cNvGrpSpPr>
          <p:nvPr/>
        </p:nvGrpSpPr>
        <p:grpSpPr bwMode="auto">
          <a:xfrm>
            <a:off x="1063625" y="3890963"/>
            <a:ext cx="163513" cy="71437"/>
            <a:chOff x="670" y="2451"/>
            <a:chExt cx="103" cy="45"/>
          </a:xfrm>
        </p:grpSpPr>
        <p:sp>
          <p:nvSpPr>
            <p:cNvPr id="41095" name="Freeform 135"/>
            <p:cNvSpPr>
              <a:spLocks/>
            </p:cNvSpPr>
            <p:nvPr/>
          </p:nvSpPr>
          <p:spPr bwMode="auto">
            <a:xfrm>
              <a:off x="702" y="2460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6" name="Freeform 136"/>
            <p:cNvSpPr>
              <a:spLocks/>
            </p:cNvSpPr>
            <p:nvPr/>
          </p:nvSpPr>
          <p:spPr bwMode="auto">
            <a:xfrm>
              <a:off x="757" y="2451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7" name="Freeform 137"/>
            <p:cNvSpPr>
              <a:spLocks/>
            </p:cNvSpPr>
            <p:nvPr/>
          </p:nvSpPr>
          <p:spPr bwMode="auto">
            <a:xfrm>
              <a:off x="670" y="2461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auto">
            <a:xfrm flipV="1">
              <a:off x="737" y="2456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099" name="Freeform 139"/>
          <p:cNvSpPr>
            <a:spLocks/>
          </p:cNvSpPr>
          <p:nvPr/>
        </p:nvSpPr>
        <p:spPr bwMode="auto">
          <a:xfrm>
            <a:off x="1041400" y="40417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0" name="Freeform 140"/>
          <p:cNvSpPr>
            <a:spLocks/>
          </p:cNvSpPr>
          <p:nvPr/>
        </p:nvSpPr>
        <p:spPr bwMode="auto">
          <a:xfrm>
            <a:off x="1112838" y="39560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1" name="Freeform 141"/>
          <p:cNvSpPr>
            <a:spLocks/>
          </p:cNvSpPr>
          <p:nvPr/>
        </p:nvSpPr>
        <p:spPr bwMode="auto">
          <a:xfrm>
            <a:off x="457200" y="38052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2" name="Freeform 142"/>
          <p:cNvSpPr>
            <a:spLocks/>
          </p:cNvSpPr>
          <p:nvPr/>
        </p:nvSpPr>
        <p:spPr bwMode="auto">
          <a:xfrm>
            <a:off x="442913" y="40497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03" name="Group 143"/>
          <p:cNvGrpSpPr>
            <a:grpSpLocks/>
          </p:cNvGrpSpPr>
          <p:nvPr/>
        </p:nvGrpSpPr>
        <p:grpSpPr bwMode="auto">
          <a:xfrm>
            <a:off x="644525" y="4006850"/>
            <a:ext cx="92075" cy="106363"/>
            <a:chOff x="406" y="2524"/>
            <a:chExt cx="58" cy="67"/>
          </a:xfrm>
        </p:grpSpPr>
        <p:sp>
          <p:nvSpPr>
            <p:cNvPr id="41104" name="Oval 144"/>
            <p:cNvSpPr>
              <a:spLocks noChangeArrowheads="1"/>
            </p:cNvSpPr>
            <p:nvPr/>
          </p:nvSpPr>
          <p:spPr bwMode="auto">
            <a:xfrm>
              <a:off x="406" y="2524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05" name="Group 145"/>
            <p:cNvGrpSpPr>
              <a:grpSpLocks/>
            </p:cNvGrpSpPr>
            <p:nvPr/>
          </p:nvGrpSpPr>
          <p:grpSpPr bwMode="auto">
            <a:xfrm>
              <a:off x="408" y="2533"/>
              <a:ext cx="55" cy="58"/>
              <a:chOff x="408" y="2533"/>
              <a:chExt cx="55" cy="58"/>
            </a:xfrm>
          </p:grpSpPr>
          <p:sp>
            <p:nvSpPr>
              <p:cNvPr id="41106" name="Oval 146"/>
              <p:cNvSpPr>
                <a:spLocks noChangeArrowheads="1"/>
              </p:cNvSpPr>
              <p:nvPr/>
            </p:nvSpPr>
            <p:spPr bwMode="auto">
              <a:xfrm>
                <a:off x="408" y="2533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07" name="Oval 147"/>
              <p:cNvSpPr>
                <a:spLocks noChangeArrowheads="1"/>
              </p:cNvSpPr>
              <p:nvPr/>
            </p:nvSpPr>
            <p:spPr bwMode="auto">
              <a:xfrm>
                <a:off x="424" y="2551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08" name="Rectangle 148"/>
          <p:cNvSpPr>
            <a:spLocks noChangeArrowheads="1"/>
          </p:cNvSpPr>
          <p:nvPr/>
        </p:nvSpPr>
        <p:spPr bwMode="auto">
          <a:xfrm>
            <a:off x="503238" y="39243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09" name="Line 149"/>
          <p:cNvSpPr>
            <a:spLocks noChangeShapeType="1"/>
          </p:cNvSpPr>
          <p:nvPr/>
        </p:nvSpPr>
        <p:spPr bwMode="auto">
          <a:xfrm>
            <a:off x="463550" y="39512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0" name="Oval 150"/>
          <p:cNvSpPr>
            <a:spLocks noChangeArrowheads="1"/>
          </p:cNvSpPr>
          <p:nvPr/>
        </p:nvSpPr>
        <p:spPr bwMode="auto">
          <a:xfrm>
            <a:off x="673100" y="4044950"/>
            <a:ext cx="349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1" name="Rectangle 151"/>
          <p:cNvSpPr>
            <a:spLocks noChangeArrowheads="1"/>
          </p:cNvSpPr>
          <p:nvPr/>
        </p:nvSpPr>
        <p:spPr bwMode="auto">
          <a:xfrm>
            <a:off x="3697288" y="211138"/>
            <a:ext cx="987425" cy="506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2" name="Rectangle 152"/>
          <p:cNvSpPr>
            <a:spLocks noChangeArrowheads="1"/>
          </p:cNvSpPr>
          <p:nvPr/>
        </p:nvSpPr>
        <p:spPr bwMode="auto">
          <a:xfrm>
            <a:off x="5335588" y="1344613"/>
            <a:ext cx="596900" cy="654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4" name="Freeform 154"/>
          <p:cNvSpPr>
            <a:spLocks/>
          </p:cNvSpPr>
          <p:nvPr/>
        </p:nvSpPr>
        <p:spPr bwMode="auto">
          <a:xfrm>
            <a:off x="6823075" y="15573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15" name="Group 155"/>
          <p:cNvGrpSpPr>
            <a:grpSpLocks/>
          </p:cNvGrpSpPr>
          <p:nvPr/>
        </p:nvGrpSpPr>
        <p:grpSpPr bwMode="auto">
          <a:xfrm>
            <a:off x="7010400" y="1679575"/>
            <a:ext cx="25400" cy="76200"/>
            <a:chOff x="4416" y="1058"/>
            <a:chExt cx="16" cy="48"/>
          </a:xfrm>
        </p:grpSpPr>
        <p:sp>
          <p:nvSpPr>
            <p:cNvPr id="41116" name="Arc 156"/>
            <p:cNvSpPr>
              <a:spLocks/>
            </p:cNvSpPr>
            <p:nvPr/>
          </p:nvSpPr>
          <p:spPr bwMode="auto">
            <a:xfrm>
              <a:off x="4416" y="1058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117" name="Freeform 157"/>
            <p:cNvSpPr>
              <a:spLocks/>
            </p:cNvSpPr>
            <p:nvPr/>
          </p:nvSpPr>
          <p:spPr bwMode="auto">
            <a:xfrm>
              <a:off x="4419" y="1092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18" name="Group 158"/>
          <p:cNvGrpSpPr>
            <a:grpSpLocks/>
          </p:cNvGrpSpPr>
          <p:nvPr/>
        </p:nvGrpSpPr>
        <p:grpSpPr bwMode="auto">
          <a:xfrm>
            <a:off x="6888163" y="1574800"/>
            <a:ext cx="104775" cy="171450"/>
            <a:chOff x="4339" y="992"/>
            <a:chExt cx="66" cy="108"/>
          </a:xfrm>
        </p:grpSpPr>
        <p:sp>
          <p:nvSpPr>
            <p:cNvPr id="41119" name="Freeform 159"/>
            <p:cNvSpPr>
              <a:spLocks/>
            </p:cNvSpPr>
            <p:nvPr/>
          </p:nvSpPr>
          <p:spPr bwMode="auto">
            <a:xfrm>
              <a:off x="4339" y="992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0" name="Freeform 160"/>
            <p:cNvSpPr>
              <a:spLocks/>
            </p:cNvSpPr>
            <p:nvPr/>
          </p:nvSpPr>
          <p:spPr bwMode="auto">
            <a:xfrm>
              <a:off x="4340" y="1035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121" name="Oval 161"/>
          <p:cNvSpPr>
            <a:spLocks noChangeArrowheads="1"/>
          </p:cNvSpPr>
          <p:nvPr/>
        </p:nvSpPr>
        <p:spPr bwMode="auto">
          <a:xfrm>
            <a:off x="6832600" y="16827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2" name="Oval 162"/>
          <p:cNvSpPr>
            <a:spLocks noChangeArrowheads="1"/>
          </p:cNvSpPr>
          <p:nvPr/>
        </p:nvSpPr>
        <p:spPr bwMode="auto">
          <a:xfrm>
            <a:off x="6835775" y="16970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3" name="Oval 163"/>
          <p:cNvSpPr>
            <a:spLocks noChangeArrowheads="1"/>
          </p:cNvSpPr>
          <p:nvPr/>
        </p:nvSpPr>
        <p:spPr bwMode="auto">
          <a:xfrm>
            <a:off x="6861175" y="17240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24" name="Group 164"/>
          <p:cNvGrpSpPr>
            <a:grpSpLocks/>
          </p:cNvGrpSpPr>
          <p:nvPr/>
        </p:nvGrpSpPr>
        <p:grpSpPr bwMode="auto">
          <a:xfrm>
            <a:off x="6845300" y="1566863"/>
            <a:ext cx="163513" cy="71437"/>
            <a:chOff x="4312" y="987"/>
            <a:chExt cx="103" cy="45"/>
          </a:xfrm>
        </p:grpSpPr>
        <p:sp>
          <p:nvSpPr>
            <p:cNvPr id="41125" name="Freeform 165"/>
            <p:cNvSpPr>
              <a:spLocks/>
            </p:cNvSpPr>
            <p:nvPr/>
          </p:nvSpPr>
          <p:spPr bwMode="auto">
            <a:xfrm>
              <a:off x="4344" y="996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6" name="Freeform 166"/>
            <p:cNvSpPr>
              <a:spLocks/>
            </p:cNvSpPr>
            <p:nvPr/>
          </p:nvSpPr>
          <p:spPr bwMode="auto">
            <a:xfrm>
              <a:off x="4399" y="987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7" name="Freeform 167"/>
            <p:cNvSpPr>
              <a:spLocks/>
            </p:cNvSpPr>
            <p:nvPr/>
          </p:nvSpPr>
          <p:spPr bwMode="auto">
            <a:xfrm>
              <a:off x="4312" y="997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auto">
            <a:xfrm flipV="1">
              <a:off x="4379" y="992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129" name="Freeform 169"/>
          <p:cNvSpPr>
            <a:spLocks/>
          </p:cNvSpPr>
          <p:nvPr/>
        </p:nvSpPr>
        <p:spPr bwMode="auto">
          <a:xfrm>
            <a:off x="6823075" y="17176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0" name="Freeform 170"/>
          <p:cNvSpPr>
            <a:spLocks/>
          </p:cNvSpPr>
          <p:nvPr/>
        </p:nvSpPr>
        <p:spPr bwMode="auto">
          <a:xfrm>
            <a:off x="6894513" y="16319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1" name="Freeform 171"/>
          <p:cNvSpPr>
            <a:spLocks/>
          </p:cNvSpPr>
          <p:nvPr/>
        </p:nvSpPr>
        <p:spPr bwMode="auto">
          <a:xfrm>
            <a:off x="6238875" y="14811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2" name="Freeform 172"/>
          <p:cNvSpPr>
            <a:spLocks/>
          </p:cNvSpPr>
          <p:nvPr/>
        </p:nvSpPr>
        <p:spPr bwMode="auto">
          <a:xfrm>
            <a:off x="6224588" y="17256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33" name="Group 173"/>
          <p:cNvGrpSpPr>
            <a:grpSpLocks/>
          </p:cNvGrpSpPr>
          <p:nvPr/>
        </p:nvGrpSpPr>
        <p:grpSpPr bwMode="auto">
          <a:xfrm>
            <a:off x="6426200" y="1682750"/>
            <a:ext cx="92075" cy="106363"/>
            <a:chOff x="4048" y="1060"/>
            <a:chExt cx="58" cy="67"/>
          </a:xfrm>
        </p:grpSpPr>
        <p:sp>
          <p:nvSpPr>
            <p:cNvPr id="41134" name="Oval 174"/>
            <p:cNvSpPr>
              <a:spLocks noChangeArrowheads="1"/>
            </p:cNvSpPr>
            <p:nvPr/>
          </p:nvSpPr>
          <p:spPr bwMode="auto">
            <a:xfrm>
              <a:off x="4048" y="1060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35" name="Group 175"/>
            <p:cNvGrpSpPr>
              <a:grpSpLocks/>
            </p:cNvGrpSpPr>
            <p:nvPr/>
          </p:nvGrpSpPr>
          <p:grpSpPr bwMode="auto">
            <a:xfrm>
              <a:off x="4050" y="1069"/>
              <a:ext cx="55" cy="58"/>
              <a:chOff x="4050" y="1069"/>
              <a:chExt cx="55" cy="58"/>
            </a:xfrm>
          </p:grpSpPr>
          <p:sp>
            <p:nvSpPr>
              <p:cNvPr id="41136" name="Oval 176"/>
              <p:cNvSpPr>
                <a:spLocks noChangeArrowheads="1"/>
              </p:cNvSpPr>
              <p:nvPr/>
            </p:nvSpPr>
            <p:spPr bwMode="auto">
              <a:xfrm>
                <a:off x="4050" y="1069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37" name="Oval 177"/>
              <p:cNvSpPr>
                <a:spLocks noChangeArrowheads="1"/>
              </p:cNvSpPr>
              <p:nvPr/>
            </p:nvSpPr>
            <p:spPr bwMode="auto">
              <a:xfrm>
                <a:off x="4066" y="1087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6284913" y="16002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>
            <a:off x="6245225" y="16271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40" name="Oval 180"/>
          <p:cNvSpPr>
            <a:spLocks noChangeArrowheads="1"/>
          </p:cNvSpPr>
          <p:nvPr/>
        </p:nvSpPr>
        <p:spPr bwMode="auto">
          <a:xfrm>
            <a:off x="6454775" y="172085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41" name="Group 181"/>
          <p:cNvGrpSpPr>
            <a:grpSpLocks/>
          </p:cNvGrpSpPr>
          <p:nvPr/>
        </p:nvGrpSpPr>
        <p:grpSpPr bwMode="auto">
          <a:xfrm>
            <a:off x="2743200" y="304800"/>
            <a:ext cx="539750" cy="530225"/>
            <a:chOff x="1761" y="190"/>
            <a:chExt cx="340" cy="334"/>
          </a:xfrm>
        </p:grpSpPr>
        <p:grpSp>
          <p:nvGrpSpPr>
            <p:cNvPr id="41142" name="Group 18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41143" name="Group 18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41144" name="Group 18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41145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1146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47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48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1149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50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151" name="Group 19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1152" name="Freeform 19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3" name="Freeform 19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154" name="Group 19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41155" name="Group 19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41156" name="Freeform 19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7" name="Freeform 19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8" name="Freeform 19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9" name="Freeform 19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0" name="Freeform 20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1" name="Freeform 20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2" name="Freeform 20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163" name="Group 20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41164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41165" name="Freeform 20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6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67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41168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9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170" name="Group 21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41171" name="Group 21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41172" name="Group 21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41173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4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5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76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41177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78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41179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0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181" name="Group 22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41182" name="Oval 22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3" name="Oval 22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4" name="Oval 22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85" name="Group 22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41186" name="Oval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87" name="Group 2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41188" name="Oval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9" name="Oval 2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190" name="Group 23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41191" name="Group 23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41192" name="Freeform 23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193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41194" name="Group 2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41195" name="Freeform 2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6" name="Freeform 2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7" name="Freeform 2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198" name="Group 2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41199" name="Freeform 2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0" name="Freeform 2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1" name="Freeform 2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02" name="Group 24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41203" name="Group 24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41204" name="Group 2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41205" name="Group 2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41206" name="Freeform 2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07" name="Freeform 2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208" name="Group 2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41209" name="Freeform 2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10" name="Freeform 2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11" name="Group 2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41212" name="Freeform 2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3" name="Freeform 2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4" name="Freeform 2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5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216" name="Group 25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41217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41218" name="Group 2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1219" name="Group 25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1220" name="Group 26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41221" name="Line 26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222" name="Group 2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41223" name="Line 2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4" name="Line 26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5" name="Line 2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6" name="Line 2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7" name="Line 2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228" name="Group 26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41229" name="Freeform 26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0" name="Freeform 2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1" name="Freeform 2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232" name="Group 27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41233" name="Freeform 27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234" name="Group 27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1235" name="Group 27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41236" name="Line 2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7" name="Line 2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8" name="Line 2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39" name="Group 27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41240" name="Line 2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1" name="Line 28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2" name="Line 2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43" name="Group 28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41244" name="Line 2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5" name="Line 28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6" name="Line 2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247" name="Group 2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41248" name="Freeform 2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49" name="Oval 2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50" name="Group 2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41251" name="Freeform 2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52" name="Oval 2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41253" name="Group 293"/>
          <p:cNvGrpSpPr>
            <a:grpSpLocks/>
          </p:cNvGrpSpPr>
          <p:nvPr/>
        </p:nvGrpSpPr>
        <p:grpSpPr bwMode="auto">
          <a:xfrm>
            <a:off x="5257800" y="268288"/>
            <a:ext cx="539750" cy="530225"/>
            <a:chOff x="3312" y="169"/>
            <a:chExt cx="340" cy="334"/>
          </a:xfrm>
        </p:grpSpPr>
        <p:grpSp>
          <p:nvGrpSpPr>
            <p:cNvPr id="41254" name="Group 294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1255" name="Group 295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41256" name="Group 296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41257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1258" name="Freeform 298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59" name="Freeform 299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60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1261" name="Freeform 301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62" name="Freeform 302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263" name="Group 303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1264" name="Freeform 304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5" name="Freeform 305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266" name="Group 306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41267" name="Group 307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1268" name="Freeform 308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9" name="Freeform 309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0" name="Freeform 310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1" name="Freeform 311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2" name="Freeform 312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3" name="Freeform 313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4" name="Freeform 314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275" name="Group 315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41276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1277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78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79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1280" name="Freeform 320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81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282" name="Group 322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41283" name="Group 323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41284" name="Group 324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1285" name="Oval 325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6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7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88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1289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0" name="Group 3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1291" name="Oval 3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92" name="Oval 3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93" name="Group 333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1294" name="Oval 334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5" name="Oval 335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6" name="Oval 336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97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1298" name="Oval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9" name="Group 3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1300" name="Oval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1" name="Oval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302" name="Group 34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41303" name="Group 343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1304" name="Freeform 344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305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41306" name="Group 3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1307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8" name="Freeform 3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9" name="Freeform 3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310" name="Group 3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1311" name="Freeform 3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2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3" name="Freeform 3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314" name="Group 354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41315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41316" name="Group 3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41317" name="Group 3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1318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19" name="Freeform 3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320" name="Group 3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1321" name="Freeform 3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22" name="Freeform 3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23" name="Group 3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1324" name="Freeform 3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5" name="Freeform 3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6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7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328" name="Group 368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41329" name="Group 3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41330" name="Group 3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41331" name="Group 37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41332" name="Group 37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1333" name="Line 37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334" name="Group 37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1335" name="Line 3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6" name="Line 3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7" name="Line 3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8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9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340" name="Group 3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1341" name="Freeform 3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2" name="Freeform 3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3" name="Freeform 3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344" name="Group 38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1345" name="Freeform 3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346" name="Group 38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41347" name="Group 38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1348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49" name="Line 38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0" name="Line 3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1" name="Group 39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1352" name="Line 3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3" name="Line 39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4" name="Line 3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5" name="Group 39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1356" name="Line 3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7" name="Line 39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8" name="Line 39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359" name="Group 3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1360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61" name="Oval 4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62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1363" name="Freeform 4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64" name="Oval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1365" name="Rectangle 405"/>
          <p:cNvSpPr>
            <a:spLocks noChangeArrowheads="1"/>
          </p:cNvSpPr>
          <p:nvPr/>
        </p:nvSpPr>
        <p:spPr bwMode="auto">
          <a:xfrm>
            <a:off x="1960563" y="35829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3.</a:t>
            </a:r>
          </a:p>
        </p:txBody>
      </p:sp>
      <p:sp>
        <p:nvSpPr>
          <p:cNvPr id="41366" name="Rectangle 406"/>
          <p:cNvSpPr>
            <a:spLocks noChangeArrowheads="1"/>
          </p:cNvSpPr>
          <p:nvPr/>
        </p:nvSpPr>
        <p:spPr bwMode="auto">
          <a:xfrm>
            <a:off x="228600" y="3505200"/>
            <a:ext cx="1135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2. Transport</a:t>
            </a:r>
          </a:p>
        </p:txBody>
      </p:sp>
      <p:sp>
        <p:nvSpPr>
          <p:cNvPr id="41367" name="Rectangle 407"/>
          <p:cNvSpPr>
            <a:spLocks noChangeArrowheads="1"/>
          </p:cNvSpPr>
          <p:nvPr/>
        </p:nvSpPr>
        <p:spPr bwMode="auto">
          <a:xfrm>
            <a:off x="5638800" y="1270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1368" name="Rectangle 408"/>
          <p:cNvSpPr>
            <a:spLocks noChangeArrowheads="1"/>
          </p:cNvSpPr>
          <p:nvPr/>
        </p:nvSpPr>
        <p:spPr bwMode="auto">
          <a:xfrm>
            <a:off x="6781800" y="1143000"/>
            <a:ext cx="12334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12. Transport</a:t>
            </a:r>
          </a:p>
        </p:txBody>
      </p:sp>
      <p:sp>
        <p:nvSpPr>
          <p:cNvPr id="41369" name="Rectangle 409"/>
          <p:cNvSpPr>
            <a:spLocks noChangeArrowheads="1"/>
          </p:cNvSpPr>
          <p:nvPr/>
        </p:nvSpPr>
        <p:spPr bwMode="auto">
          <a:xfrm>
            <a:off x="2717800" y="2159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1370" name="Rectangle 410"/>
          <p:cNvSpPr>
            <a:spLocks noChangeArrowheads="1"/>
          </p:cNvSpPr>
          <p:nvPr/>
        </p:nvSpPr>
        <p:spPr bwMode="auto">
          <a:xfrm>
            <a:off x="4297363" y="5692775"/>
            <a:ext cx="615950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1" name="Rectangle 411"/>
          <p:cNvSpPr>
            <a:spLocks noChangeArrowheads="1"/>
          </p:cNvSpPr>
          <p:nvPr/>
        </p:nvSpPr>
        <p:spPr bwMode="auto">
          <a:xfrm>
            <a:off x="7154863" y="5683250"/>
            <a:ext cx="658812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2" name="Rectangle 412"/>
          <p:cNvSpPr>
            <a:spLocks noChangeArrowheads="1"/>
          </p:cNvSpPr>
          <p:nvPr/>
        </p:nvSpPr>
        <p:spPr bwMode="auto">
          <a:xfrm>
            <a:off x="8978900" y="5683250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3" name="Rectangle 413"/>
          <p:cNvSpPr>
            <a:spLocks noChangeArrowheads="1"/>
          </p:cNvSpPr>
          <p:nvPr/>
        </p:nvSpPr>
        <p:spPr bwMode="auto">
          <a:xfrm>
            <a:off x="8820150" y="6045200"/>
            <a:ext cx="10175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a. Courrier</a:t>
            </a:r>
          </a:p>
        </p:txBody>
      </p:sp>
      <p:sp>
        <p:nvSpPr>
          <p:cNvPr id="41375" name="Rectangle 415"/>
          <p:cNvSpPr>
            <a:spLocks noChangeArrowheads="1"/>
          </p:cNvSpPr>
          <p:nvPr/>
        </p:nvSpPr>
        <p:spPr bwMode="auto">
          <a:xfrm>
            <a:off x="2789238" y="47450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76" name="Group 416"/>
          <p:cNvGrpSpPr>
            <a:grpSpLocks/>
          </p:cNvGrpSpPr>
          <p:nvPr/>
        </p:nvGrpSpPr>
        <p:grpSpPr bwMode="auto">
          <a:xfrm>
            <a:off x="2800350" y="4783138"/>
            <a:ext cx="320675" cy="42862"/>
            <a:chOff x="1764" y="3013"/>
            <a:chExt cx="202" cy="27"/>
          </a:xfrm>
        </p:grpSpPr>
        <p:sp>
          <p:nvSpPr>
            <p:cNvPr id="41377" name="Rectangle 417"/>
            <p:cNvSpPr>
              <a:spLocks noChangeArrowheads="1"/>
            </p:cNvSpPr>
            <p:nvPr/>
          </p:nvSpPr>
          <p:spPr bwMode="auto">
            <a:xfrm>
              <a:off x="1764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8" name="Rectangle 418"/>
            <p:cNvSpPr>
              <a:spLocks noChangeArrowheads="1"/>
            </p:cNvSpPr>
            <p:nvPr/>
          </p:nvSpPr>
          <p:spPr bwMode="auto">
            <a:xfrm>
              <a:off x="1855" y="3013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9" name="Rectangle 419"/>
            <p:cNvSpPr>
              <a:spLocks noChangeArrowheads="1"/>
            </p:cNvSpPr>
            <p:nvPr/>
          </p:nvSpPr>
          <p:spPr bwMode="auto">
            <a:xfrm>
              <a:off x="1940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0" name="Rectangle 420"/>
          <p:cNvSpPr>
            <a:spLocks noChangeArrowheads="1"/>
          </p:cNvSpPr>
          <p:nvPr/>
        </p:nvSpPr>
        <p:spPr bwMode="auto">
          <a:xfrm>
            <a:off x="2824163" y="45989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1" name="Rectangle 421"/>
          <p:cNvSpPr>
            <a:spLocks noChangeArrowheads="1"/>
          </p:cNvSpPr>
          <p:nvPr/>
        </p:nvSpPr>
        <p:spPr bwMode="auto">
          <a:xfrm>
            <a:off x="2965450" y="45989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2" name="Rectangle 422"/>
          <p:cNvSpPr>
            <a:spLocks noChangeArrowheads="1"/>
          </p:cNvSpPr>
          <p:nvPr/>
        </p:nvSpPr>
        <p:spPr bwMode="auto">
          <a:xfrm>
            <a:off x="2824163" y="44561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3" name="Rectangle 423"/>
          <p:cNvSpPr>
            <a:spLocks noChangeArrowheads="1"/>
          </p:cNvSpPr>
          <p:nvPr/>
        </p:nvSpPr>
        <p:spPr bwMode="auto">
          <a:xfrm>
            <a:off x="2965450" y="44561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4" name="Rectangle 424"/>
          <p:cNvSpPr>
            <a:spLocks noChangeArrowheads="1"/>
          </p:cNvSpPr>
          <p:nvPr/>
        </p:nvSpPr>
        <p:spPr bwMode="auto">
          <a:xfrm>
            <a:off x="2784475" y="427831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85" name="Group 425"/>
          <p:cNvGrpSpPr>
            <a:grpSpLocks/>
          </p:cNvGrpSpPr>
          <p:nvPr/>
        </p:nvGrpSpPr>
        <p:grpSpPr bwMode="auto">
          <a:xfrm>
            <a:off x="2795588" y="4316413"/>
            <a:ext cx="320675" cy="42862"/>
            <a:chOff x="1761" y="2719"/>
            <a:chExt cx="202" cy="27"/>
          </a:xfrm>
        </p:grpSpPr>
        <p:sp>
          <p:nvSpPr>
            <p:cNvPr id="41386" name="Rectangle 42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7" name="Rectangle 42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8" name="Rectangle 42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9" name="Rectangle 429"/>
          <p:cNvSpPr>
            <a:spLocks noChangeArrowheads="1"/>
          </p:cNvSpPr>
          <p:nvPr/>
        </p:nvSpPr>
        <p:spPr bwMode="auto">
          <a:xfrm>
            <a:off x="2819400" y="413226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0" name="Rectangle 430"/>
          <p:cNvSpPr>
            <a:spLocks noChangeArrowheads="1"/>
          </p:cNvSpPr>
          <p:nvPr/>
        </p:nvSpPr>
        <p:spPr bwMode="auto">
          <a:xfrm>
            <a:off x="2960688" y="413226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1" name="Rectangle 431"/>
          <p:cNvSpPr>
            <a:spLocks noChangeArrowheads="1"/>
          </p:cNvSpPr>
          <p:nvPr/>
        </p:nvSpPr>
        <p:spPr bwMode="auto">
          <a:xfrm>
            <a:off x="2960688" y="39893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92" name="Group 432"/>
          <p:cNvGrpSpPr>
            <a:grpSpLocks/>
          </p:cNvGrpSpPr>
          <p:nvPr/>
        </p:nvGrpSpPr>
        <p:grpSpPr bwMode="auto">
          <a:xfrm>
            <a:off x="2716213" y="3397250"/>
            <a:ext cx="487362" cy="1435100"/>
            <a:chOff x="1711" y="2140"/>
            <a:chExt cx="307" cy="904"/>
          </a:xfrm>
        </p:grpSpPr>
        <p:sp>
          <p:nvSpPr>
            <p:cNvPr id="41393" name="Rectangle 433"/>
            <p:cNvSpPr>
              <a:spLocks noChangeArrowheads="1"/>
            </p:cNvSpPr>
            <p:nvPr/>
          </p:nvSpPr>
          <p:spPr bwMode="auto">
            <a:xfrm>
              <a:off x="1711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94" name="Rectangle 434"/>
            <p:cNvSpPr>
              <a:spLocks noChangeArrowheads="1"/>
            </p:cNvSpPr>
            <p:nvPr/>
          </p:nvSpPr>
          <p:spPr bwMode="auto">
            <a:xfrm>
              <a:off x="1993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95" name="Rectangle 435"/>
          <p:cNvSpPr>
            <a:spLocks noChangeArrowheads="1"/>
          </p:cNvSpPr>
          <p:nvPr/>
        </p:nvSpPr>
        <p:spPr bwMode="auto">
          <a:xfrm>
            <a:off x="6805613" y="4573588"/>
            <a:ext cx="89058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>
                <a:solidFill>
                  <a:srgbClr val="000000"/>
                </a:solidFill>
              </a:rPr>
              <a:t>Produits</a:t>
            </a:r>
          </a:p>
          <a:p>
            <a:pPr defTabSz="762000"/>
            <a:r>
              <a:rPr lang="fr-FR" sz="1400" b="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1396" name="Rectangle 436"/>
          <p:cNvSpPr>
            <a:spLocks noChangeArrowheads="1"/>
          </p:cNvSpPr>
          <p:nvPr/>
        </p:nvSpPr>
        <p:spPr bwMode="auto">
          <a:xfrm>
            <a:off x="8718550" y="3567113"/>
            <a:ext cx="577850" cy="4746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7" name="Rectangle 437"/>
          <p:cNvSpPr>
            <a:spLocks noChangeArrowheads="1"/>
          </p:cNvSpPr>
          <p:nvPr/>
        </p:nvSpPr>
        <p:spPr bwMode="auto">
          <a:xfrm>
            <a:off x="9359900" y="3652838"/>
            <a:ext cx="220663" cy="3857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8" name="AutoShape 438" descr="Diagonales larges vers le haut"/>
          <p:cNvSpPr>
            <a:spLocks noChangeArrowheads="1"/>
          </p:cNvSpPr>
          <p:nvPr/>
        </p:nvSpPr>
        <p:spPr bwMode="auto">
          <a:xfrm>
            <a:off x="8782050" y="3889375"/>
            <a:ext cx="182563" cy="123825"/>
          </a:xfrm>
          <a:prstGeom prst="roundRect">
            <a:avLst>
              <a:gd name="adj" fmla="val 1253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9" name="Freeform 439"/>
          <p:cNvSpPr>
            <a:spLocks/>
          </p:cNvSpPr>
          <p:nvPr/>
        </p:nvSpPr>
        <p:spPr bwMode="auto">
          <a:xfrm>
            <a:off x="883920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00" name="Oval 440"/>
          <p:cNvSpPr>
            <a:spLocks noChangeArrowheads="1"/>
          </p:cNvSpPr>
          <p:nvPr/>
        </p:nvSpPr>
        <p:spPr bwMode="auto">
          <a:xfrm>
            <a:off x="4344988" y="5927725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01" name="Oval 441"/>
          <p:cNvSpPr>
            <a:spLocks noChangeArrowheads="1"/>
          </p:cNvSpPr>
          <p:nvPr/>
        </p:nvSpPr>
        <p:spPr bwMode="auto">
          <a:xfrm>
            <a:off x="4459288" y="5927725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02" name="Oval 442"/>
          <p:cNvSpPr>
            <a:spLocks noChangeArrowheads="1"/>
          </p:cNvSpPr>
          <p:nvPr/>
        </p:nvSpPr>
        <p:spPr bwMode="auto">
          <a:xfrm>
            <a:off x="4568825" y="5927725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03" name="Oval 443"/>
          <p:cNvSpPr>
            <a:spLocks noChangeArrowheads="1"/>
          </p:cNvSpPr>
          <p:nvPr/>
        </p:nvSpPr>
        <p:spPr bwMode="auto">
          <a:xfrm>
            <a:off x="4678363" y="5927725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04" name="Oval 444"/>
          <p:cNvSpPr>
            <a:spLocks noChangeArrowheads="1"/>
          </p:cNvSpPr>
          <p:nvPr/>
        </p:nvSpPr>
        <p:spPr bwMode="auto">
          <a:xfrm>
            <a:off x="7192963" y="5908675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05" name="Group 445"/>
          <p:cNvGrpSpPr>
            <a:grpSpLocks/>
          </p:cNvGrpSpPr>
          <p:nvPr/>
        </p:nvGrpSpPr>
        <p:grpSpPr bwMode="auto">
          <a:xfrm>
            <a:off x="2030413" y="5927725"/>
            <a:ext cx="206375" cy="92075"/>
            <a:chOff x="1279" y="3734"/>
            <a:chExt cx="130" cy="58"/>
          </a:xfrm>
        </p:grpSpPr>
        <p:sp>
          <p:nvSpPr>
            <p:cNvPr id="41406" name="Oval 446"/>
            <p:cNvSpPr>
              <a:spLocks noChangeArrowheads="1"/>
            </p:cNvSpPr>
            <p:nvPr/>
          </p:nvSpPr>
          <p:spPr bwMode="auto">
            <a:xfrm>
              <a:off x="1279" y="3734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07" name="Oval 447"/>
            <p:cNvSpPr>
              <a:spLocks noChangeArrowheads="1"/>
            </p:cNvSpPr>
            <p:nvPr/>
          </p:nvSpPr>
          <p:spPr bwMode="auto">
            <a:xfrm>
              <a:off x="1351" y="3734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08" name="Oval 448"/>
          <p:cNvSpPr>
            <a:spLocks noChangeArrowheads="1"/>
          </p:cNvSpPr>
          <p:nvPr/>
        </p:nvSpPr>
        <p:spPr bwMode="auto">
          <a:xfrm>
            <a:off x="9002713" y="5942013"/>
            <a:ext cx="92075" cy="92075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09" name="Rectangle 449"/>
          <p:cNvSpPr>
            <a:spLocks noChangeArrowheads="1"/>
          </p:cNvSpPr>
          <p:nvPr/>
        </p:nvSpPr>
        <p:spPr bwMode="auto">
          <a:xfrm>
            <a:off x="4267200" y="2520950"/>
            <a:ext cx="114617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10. Contrôle</a:t>
            </a:r>
          </a:p>
        </p:txBody>
      </p:sp>
      <p:sp>
        <p:nvSpPr>
          <p:cNvPr id="41410" name="Rectangle 450"/>
          <p:cNvSpPr>
            <a:spLocks noChangeArrowheads="1"/>
          </p:cNvSpPr>
          <p:nvPr/>
        </p:nvSpPr>
        <p:spPr bwMode="auto">
          <a:xfrm>
            <a:off x="2462213" y="36179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1" name="Rectangle 451"/>
          <p:cNvSpPr>
            <a:spLocks noChangeArrowheads="1"/>
          </p:cNvSpPr>
          <p:nvPr/>
        </p:nvSpPr>
        <p:spPr bwMode="auto">
          <a:xfrm>
            <a:off x="3001963" y="18700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2" name="Rectangle 452"/>
          <p:cNvSpPr>
            <a:spLocks noChangeArrowheads="1"/>
          </p:cNvSpPr>
          <p:nvPr/>
        </p:nvSpPr>
        <p:spPr bwMode="auto">
          <a:xfrm>
            <a:off x="3001963" y="17176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3" name="Rectangle 453"/>
          <p:cNvSpPr>
            <a:spLocks noChangeArrowheads="1"/>
          </p:cNvSpPr>
          <p:nvPr/>
        </p:nvSpPr>
        <p:spPr bwMode="auto">
          <a:xfrm>
            <a:off x="3163888" y="4603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4" name="Rectangle 454"/>
          <p:cNvSpPr>
            <a:spLocks noChangeArrowheads="1"/>
          </p:cNvSpPr>
          <p:nvPr/>
        </p:nvSpPr>
        <p:spPr bwMode="auto">
          <a:xfrm>
            <a:off x="5649913" y="4175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15" name="Group 455"/>
          <p:cNvGrpSpPr>
            <a:grpSpLocks/>
          </p:cNvGrpSpPr>
          <p:nvPr/>
        </p:nvGrpSpPr>
        <p:grpSpPr bwMode="auto">
          <a:xfrm>
            <a:off x="4033838" y="531813"/>
            <a:ext cx="598487" cy="141287"/>
            <a:chOff x="2541" y="335"/>
            <a:chExt cx="377" cy="89"/>
          </a:xfrm>
        </p:grpSpPr>
        <p:sp>
          <p:nvSpPr>
            <p:cNvPr id="41416" name="Rectangle 456"/>
            <p:cNvSpPr>
              <a:spLocks noChangeArrowheads="1"/>
            </p:cNvSpPr>
            <p:nvPr/>
          </p:nvSpPr>
          <p:spPr bwMode="auto">
            <a:xfrm>
              <a:off x="2541" y="335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7" name="Rectangle 457"/>
            <p:cNvSpPr>
              <a:spLocks noChangeArrowheads="1"/>
            </p:cNvSpPr>
            <p:nvPr/>
          </p:nvSpPr>
          <p:spPr bwMode="auto">
            <a:xfrm>
              <a:off x="2637" y="335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8" name="Rectangle 458"/>
            <p:cNvSpPr>
              <a:spLocks noChangeArrowheads="1"/>
            </p:cNvSpPr>
            <p:nvPr/>
          </p:nvSpPr>
          <p:spPr bwMode="auto">
            <a:xfrm>
              <a:off x="2733" y="335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9" name="Rectangle 459"/>
            <p:cNvSpPr>
              <a:spLocks noChangeArrowheads="1"/>
            </p:cNvSpPr>
            <p:nvPr/>
          </p:nvSpPr>
          <p:spPr bwMode="auto">
            <a:xfrm>
              <a:off x="2829" y="335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0" name="Group 460"/>
          <p:cNvGrpSpPr>
            <a:grpSpLocks/>
          </p:cNvGrpSpPr>
          <p:nvPr/>
        </p:nvGrpSpPr>
        <p:grpSpPr bwMode="auto">
          <a:xfrm>
            <a:off x="5688013" y="1517650"/>
            <a:ext cx="141287" cy="446088"/>
            <a:chOff x="3583" y="956"/>
            <a:chExt cx="89" cy="281"/>
          </a:xfrm>
        </p:grpSpPr>
        <p:sp>
          <p:nvSpPr>
            <p:cNvPr id="41421" name="Rectangle 461"/>
            <p:cNvSpPr>
              <a:spLocks noChangeArrowheads="1"/>
            </p:cNvSpPr>
            <p:nvPr/>
          </p:nvSpPr>
          <p:spPr bwMode="auto">
            <a:xfrm>
              <a:off x="3583" y="1148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2" name="Rectangle 462"/>
            <p:cNvSpPr>
              <a:spLocks noChangeArrowheads="1"/>
            </p:cNvSpPr>
            <p:nvPr/>
          </p:nvSpPr>
          <p:spPr bwMode="auto">
            <a:xfrm>
              <a:off x="3583" y="1052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3" name="Rectangle 463"/>
            <p:cNvSpPr>
              <a:spLocks noChangeArrowheads="1"/>
            </p:cNvSpPr>
            <p:nvPr/>
          </p:nvSpPr>
          <p:spPr bwMode="auto">
            <a:xfrm>
              <a:off x="3583" y="956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4" name="Group 464"/>
          <p:cNvGrpSpPr>
            <a:grpSpLocks/>
          </p:cNvGrpSpPr>
          <p:nvPr/>
        </p:nvGrpSpPr>
        <p:grpSpPr bwMode="auto">
          <a:xfrm>
            <a:off x="5697538" y="2632075"/>
            <a:ext cx="141287" cy="293688"/>
            <a:chOff x="3589" y="1658"/>
            <a:chExt cx="89" cy="185"/>
          </a:xfrm>
        </p:grpSpPr>
        <p:sp>
          <p:nvSpPr>
            <p:cNvPr id="41425" name="Rectangle 465"/>
            <p:cNvSpPr>
              <a:spLocks noChangeArrowheads="1"/>
            </p:cNvSpPr>
            <p:nvPr/>
          </p:nvSpPr>
          <p:spPr bwMode="auto">
            <a:xfrm>
              <a:off x="3589" y="1754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6" name="Rectangle 466"/>
            <p:cNvSpPr>
              <a:spLocks noChangeArrowheads="1"/>
            </p:cNvSpPr>
            <p:nvPr/>
          </p:nvSpPr>
          <p:spPr bwMode="auto">
            <a:xfrm>
              <a:off x="3589" y="1658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27" name="Rectangle 467"/>
          <p:cNvSpPr>
            <a:spLocks noChangeArrowheads="1"/>
          </p:cNvSpPr>
          <p:nvPr/>
        </p:nvSpPr>
        <p:spPr bwMode="auto">
          <a:xfrm>
            <a:off x="742950" y="38512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8" name="Rectangle 468"/>
          <p:cNvSpPr>
            <a:spLocks noChangeArrowheads="1"/>
          </p:cNvSpPr>
          <p:nvPr/>
        </p:nvSpPr>
        <p:spPr bwMode="auto">
          <a:xfrm>
            <a:off x="7972425" y="5984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9" name="Rectangle 469"/>
          <p:cNvSpPr>
            <a:spLocks noChangeArrowheads="1"/>
          </p:cNvSpPr>
          <p:nvPr/>
        </p:nvSpPr>
        <p:spPr bwMode="auto">
          <a:xfrm>
            <a:off x="9020175" y="15271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0" name="Rectangle 470"/>
          <p:cNvSpPr>
            <a:spLocks noChangeArrowheads="1"/>
          </p:cNvSpPr>
          <p:nvPr/>
        </p:nvSpPr>
        <p:spPr bwMode="auto">
          <a:xfrm>
            <a:off x="6221413" y="3125788"/>
            <a:ext cx="573087" cy="175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1" name="Rectangle 471"/>
          <p:cNvSpPr>
            <a:spLocks noChangeArrowheads="1"/>
          </p:cNvSpPr>
          <p:nvPr/>
        </p:nvSpPr>
        <p:spPr bwMode="auto">
          <a:xfrm>
            <a:off x="6292850" y="3863975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3" name="Rectangle 473"/>
          <p:cNvSpPr>
            <a:spLocks noChangeArrowheads="1"/>
          </p:cNvSpPr>
          <p:nvPr/>
        </p:nvSpPr>
        <p:spPr bwMode="auto">
          <a:xfrm>
            <a:off x="6342063" y="376872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34" name="Group 474"/>
          <p:cNvGrpSpPr>
            <a:grpSpLocks/>
          </p:cNvGrpSpPr>
          <p:nvPr/>
        </p:nvGrpSpPr>
        <p:grpSpPr bwMode="auto">
          <a:xfrm>
            <a:off x="6353175" y="3806825"/>
            <a:ext cx="320675" cy="42863"/>
            <a:chOff x="4002" y="2398"/>
            <a:chExt cx="202" cy="27"/>
          </a:xfrm>
        </p:grpSpPr>
        <p:sp>
          <p:nvSpPr>
            <p:cNvPr id="41435" name="Rectangle 475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6" name="Rectangle 476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7" name="Rectangle 477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38" name="Rectangle 478"/>
          <p:cNvSpPr>
            <a:spLocks noChangeArrowheads="1"/>
          </p:cNvSpPr>
          <p:nvPr/>
        </p:nvSpPr>
        <p:spPr bwMode="auto">
          <a:xfrm>
            <a:off x="6376988" y="36226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9" name="Rectangle 479"/>
          <p:cNvSpPr>
            <a:spLocks noChangeArrowheads="1"/>
          </p:cNvSpPr>
          <p:nvPr/>
        </p:nvSpPr>
        <p:spPr bwMode="auto">
          <a:xfrm>
            <a:off x="6518275" y="36226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0" name="Rectangle 480"/>
          <p:cNvSpPr>
            <a:spLocks noChangeArrowheads="1"/>
          </p:cNvSpPr>
          <p:nvPr/>
        </p:nvSpPr>
        <p:spPr bwMode="auto">
          <a:xfrm>
            <a:off x="6288088" y="4344988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2" name="Rectangle 482"/>
          <p:cNvSpPr>
            <a:spLocks noChangeArrowheads="1"/>
          </p:cNvSpPr>
          <p:nvPr/>
        </p:nvSpPr>
        <p:spPr bwMode="auto">
          <a:xfrm>
            <a:off x="6342063" y="471646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43" name="Group 483"/>
          <p:cNvGrpSpPr>
            <a:grpSpLocks/>
          </p:cNvGrpSpPr>
          <p:nvPr/>
        </p:nvGrpSpPr>
        <p:grpSpPr bwMode="auto">
          <a:xfrm>
            <a:off x="6353175" y="4754563"/>
            <a:ext cx="320675" cy="42862"/>
            <a:chOff x="4002" y="2995"/>
            <a:chExt cx="202" cy="27"/>
          </a:xfrm>
        </p:grpSpPr>
        <p:sp>
          <p:nvSpPr>
            <p:cNvPr id="41444" name="Rectangle 484"/>
            <p:cNvSpPr>
              <a:spLocks noChangeArrowheads="1"/>
            </p:cNvSpPr>
            <p:nvPr/>
          </p:nvSpPr>
          <p:spPr bwMode="auto">
            <a:xfrm>
              <a:off x="4002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5" name="Rectangle 485"/>
            <p:cNvSpPr>
              <a:spLocks noChangeArrowheads="1"/>
            </p:cNvSpPr>
            <p:nvPr/>
          </p:nvSpPr>
          <p:spPr bwMode="auto">
            <a:xfrm>
              <a:off x="4093" y="2995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6" name="Rectangle 486"/>
            <p:cNvSpPr>
              <a:spLocks noChangeArrowheads="1"/>
            </p:cNvSpPr>
            <p:nvPr/>
          </p:nvSpPr>
          <p:spPr bwMode="auto">
            <a:xfrm>
              <a:off x="4178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47" name="Rectangle 487"/>
          <p:cNvSpPr>
            <a:spLocks noChangeArrowheads="1"/>
          </p:cNvSpPr>
          <p:nvPr/>
        </p:nvSpPr>
        <p:spPr bwMode="auto">
          <a:xfrm>
            <a:off x="6376988" y="45704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8" name="Rectangle 488"/>
          <p:cNvSpPr>
            <a:spLocks noChangeArrowheads="1"/>
          </p:cNvSpPr>
          <p:nvPr/>
        </p:nvSpPr>
        <p:spPr bwMode="auto">
          <a:xfrm>
            <a:off x="6518275" y="45704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9" name="Rectangle 489"/>
          <p:cNvSpPr>
            <a:spLocks noChangeArrowheads="1"/>
          </p:cNvSpPr>
          <p:nvPr/>
        </p:nvSpPr>
        <p:spPr bwMode="auto">
          <a:xfrm>
            <a:off x="6376988" y="442753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0" name="Rectangle 490"/>
          <p:cNvSpPr>
            <a:spLocks noChangeArrowheads="1"/>
          </p:cNvSpPr>
          <p:nvPr/>
        </p:nvSpPr>
        <p:spPr bwMode="auto">
          <a:xfrm>
            <a:off x="6518275" y="442753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2" name="Rectangle 492"/>
          <p:cNvSpPr>
            <a:spLocks noChangeArrowheads="1"/>
          </p:cNvSpPr>
          <p:nvPr/>
        </p:nvSpPr>
        <p:spPr bwMode="auto">
          <a:xfrm>
            <a:off x="6337300" y="42497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53" name="Group 493"/>
          <p:cNvGrpSpPr>
            <a:grpSpLocks/>
          </p:cNvGrpSpPr>
          <p:nvPr/>
        </p:nvGrpSpPr>
        <p:grpSpPr bwMode="auto">
          <a:xfrm>
            <a:off x="6348413" y="4287838"/>
            <a:ext cx="320675" cy="42862"/>
            <a:chOff x="3999" y="2701"/>
            <a:chExt cx="202" cy="27"/>
          </a:xfrm>
        </p:grpSpPr>
        <p:sp>
          <p:nvSpPr>
            <p:cNvPr id="41454" name="Rectangle 494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5" name="Rectangle 495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6" name="Rectangle 496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57" name="Rectangle 497"/>
          <p:cNvSpPr>
            <a:spLocks noChangeArrowheads="1"/>
          </p:cNvSpPr>
          <p:nvPr/>
        </p:nvSpPr>
        <p:spPr bwMode="auto">
          <a:xfrm>
            <a:off x="6372225" y="41036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8" name="Rectangle 498"/>
          <p:cNvSpPr>
            <a:spLocks noChangeArrowheads="1"/>
          </p:cNvSpPr>
          <p:nvPr/>
        </p:nvSpPr>
        <p:spPr bwMode="auto">
          <a:xfrm>
            <a:off x="6513513" y="41036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9" name="Rectangle 499"/>
          <p:cNvSpPr>
            <a:spLocks noChangeArrowheads="1"/>
          </p:cNvSpPr>
          <p:nvPr/>
        </p:nvSpPr>
        <p:spPr bwMode="auto">
          <a:xfrm>
            <a:off x="6372225" y="39608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60" name="Rectangle 500"/>
          <p:cNvSpPr>
            <a:spLocks noChangeArrowheads="1"/>
          </p:cNvSpPr>
          <p:nvPr/>
        </p:nvSpPr>
        <p:spPr bwMode="auto">
          <a:xfrm>
            <a:off x="6513513" y="39608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61" name="Group 501"/>
          <p:cNvGrpSpPr>
            <a:grpSpLocks/>
          </p:cNvGrpSpPr>
          <p:nvPr/>
        </p:nvGrpSpPr>
        <p:grpSpPr bwMode="auto">
          <a:xfrm>
            <a:off x="6269038" y="3468688"/>
            <a:ext cx="482600" cy="1335087"/>
            <a:chOff x="3949" y="2185"/>
            <a:chExt cx="304" cy="841"/>
          </a:xfrm>
        </p:grpSpPr>
        <p:sp>
          <p:nvSpPr>
            <p:cNvPr id="41462" name="Rectangle 502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63" name="Rectangle 503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64" name="Rectangle 504"/>
          <p:cNvSpPr>
            <a:spLocks noChangeArrowheads="1"/>
          </p:cNvSpPr>
          <p:nvPr/>
        </p:nvSpPr>
        <p:spPr bwMode="auto">
          <a:xfrm>
            <a:off x="6108700" y="4902200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466" name="Rectangle 506"/>
          <p:cNvSpPr>
            <a:spLocks noChangeArrowheads="1"/>
          </p:cNvSpPr>
          <p:nvPr/>
        </p:nvSpPr>
        <p:spPr bwMode="auto">
          <a:xfrm>
            <a:off x="5562600" y="3495675"/>
            <a:ext cx="703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Entrée</a:t>
            </a:r>
          </a:p>
        </p:txBody>
      </p:sp>
      <p:sp>
        <p:nvSpPr>
          <p:cNvPr id="41467" name="Rectangle 507"/>
          <p:cNvSpPr>
            <a:spLocks noChangeArrowheads="1"/>
          </p:cNvSpPr>
          <p:nvPr/>
        </p:nvSpPr>
        <p:spPr bwMode="auto">
          <a:xfrm>
            <a:off x="1828800" y="3810000"/>
            <a:ext cx="850900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Contrôle</a:t>
            </a:r>
          </a:p>
        </p:txBody>
      </p:sp>
      <p:sp>
        <p:nvSpPr>
          <p:cNvPr id="41468" name="Rectangle 508"/>
          <p:cNvSpPr>
            <a:spLocks noChangeArrowheads="1"/>
          </p:cNvSpPr>
          <p:nvPr/>
        </p:nvSpPr>
        <p:spPr bwMode="auto">
          <a:xfrm>
            <a:off x="1828800" y="1600200"/>
            <a:ext cx="7921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5. Débit</a:t>
            </a:r>
          </a:p>
        </p:txBody>
      </p:sp>
      <p:sp>
        <p:nvSpPr>
          <p:cNvPr id="41469" name="Rectangle 509"/>
          <p:cNvSpPr>
            <a:spLocks noChangeArrowheads="1"/>
          </p:cNvSpPr>
          <p:nvPr/>
        </p:nvSpPr>
        <p:spPr bwMode="auto">
          <a:xfrm>
            <a:off x="3841750" y="796925"/>
            <a:ext cx="881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7. Vernis</a:t>
            </a:r>
          </a:p>
        </p:txBody>
      </p:sp>
      <p:sp>
        <p:nvSpPr>
          <p:cNvPr id="41470" name="Rectangle 510"/>
          <p:cNvSpPr>
            <a:spLocks noChangeArrowheads="1"/>
          </p:cNvSpPr>
          <p:nvPr/>
        </p:nvSpPr>
        <p:spPr bwMode="auto">
          <a:xfrm>
            <a:off x="4191000" y="1482725"/>
            <a:ext cx="1066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9. Montage</a:t>
            </a:r>
          </a:p>
        </p:txBody>
      </p:sp>
      <p:sp>
        <p:nvSpPr>
          <p:cNvPr id="41471" name="Rectangle 511"/>
          <p:cNvSpPr>
            <a:spLocks noChangeArrowheads="1"/>
          </p:cNvSpPr>
          <p:nvPr/>
        </p:nvSpPr>
        <p:spPr bwMode="auto">
          <a:xfrm>
            <a:off x="284163" y="6035675"/>
            <a:ext cx="13128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1. Fournisseur</a:t>
            </a:r>
          </a:p>
        </p:txBody>
      </p:sp>
      <p:sp>
        <p:nvSpPr>
          <p:cNvPr id="41472" name="Rectangle 512"/>
          <p:cNvSpPr>
            <a:spLocks noChangeArrowheads="1"/>
          </p:cNvSpPr>
          <p:nvPr/>
        </p:nvSpPr>
        <p:spPr bwMode="auto">
          <a:xfrm>
            <a:off x="1752600" y="6111875"/>
            <a:ext cx="92075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d. Achats</a:t>
            </a:r>
          </a:p>
        </p:txBody>
      </p:sp>
      <p:sp>
        <p:nvSpPr>
          <p:cNvPr id="41473" name="Rectangle 513"/>
          <p:cNvSpPr>
            <a:spLocks noChangeArrowheads="1"/>
          </p:cNvSpPr>
          <p:nvPr/>
        </p:nvSpPr>
        <p:spPr bwMode="auto">
          <a:xfrm>
            <a:off x="4038600" y="6111875"/>
            <a:ext cx="12446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c. Lancement</a:t>
            </a:r>
          </a:p>
        </p:txBody>
      </p:sp>
      <p:sp>
        <p:nvSpPr>
          <p:cNvPr id="41474" name="Rectangle 514"/>
          <p:cNvSpPr>
            <a:spLocks noChangeArrowheads="1"/>
          </p:cNvSpPr>
          <p:nvPr/>
        </p:nvSpPr>
        <p:spPr bwMode="auto">
          <a:xfrm>
            <a:off x="6781800" y="6054725"/>
            <a:ext cx="138271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b. Commandes</a:t>
            </a:r>
          </a:p>
        </p:txBody>
      </p:sp>
      <p:sp>
        <p:nvSpPr>
          <p:cNvPr id="41475" name="Rectangle 515"/>
          <p:cNvSpPr>
            <a:spLocks noChangeArrowheads="1"/>
          </p:cNvSpPr>
          <p:nvPr/>
        </p:nvSpPr>
        <p:spPr bwMode="auto">
          <a:xfrm>
            <a:off x="7162800" y="187325"/>
            <a:ext cx="139223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13. Plate-forme</a:t>
            </a:r>
          </a:p>
        </p:txBody>
      </p:sp>
      <p:sp>
        <p:nvSpPr>
          <p:cNvPr id="41476" name="Rectangle 516"/>
          <p:cNvSpPr>
            <a:spLocks noChangeArrowheads="1"/>
          </p:cNvSpPr>
          <p:nvPr/>
        </p:nvSpPr>
        <p:spPr bwMode="auto">
          <a:xfrm>
            <a:off x="6135688" y="2797175"/>
            <a:ext cx="825500" cy="25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77" name="Rectangle 517"/>
          <p:cNvSpPr>
            <a:spLocks noChangeArrowheads="1"/>
          </p:cNvSpPr>
          <p:nvPr/>
        </p:nvSpPr>
        <p:spPr bwMode="auto">
          <a:xfrm>
            <a:off x="6084888" y="2825750"/>
            <a:ext cx="10287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/>
              <a:t>11. Expéd.</a:t>
            </a:r>
          </a:p>
        </p:txBody>
      </p:sp>
      <p:sp>
        <p:nvSpPr>
          <p:cNvPr id="41478" name="Rectangle 518"/>
          <p:cNvSpPr>
            <a:spLocks noChangeArrowheads="1"/>
          </p:cNvSpPr>
          <p:nvPr/>
        </p:nvSpPr>
        <p:spPr bwMode="auto">
          <a:xfrm>
            <a:off x="2678113" y="2801938"/>
            <a:ext cx="577850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79" name="Rectangle 519"/>
          <p:cNvSpPr>
            <a:spLocks noChangeArrowheads="1"/>
          </p:cNvSpPr>
          <p:nvPr/>
        </p:nvSpPr>
        <p:spPr bwMode="auto">
          <a:xfrm>
            <a:off x="2441575" y="27828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4.</a:t>
            </a:r>
          </a:p>
        </p:txBody>
      </p:sp>
      <p:sp>
        <p:nvSpPr>
          <p:cNvPr id="41480" name="Rectangle 520"/>
          <p:cNvSpPr>
            <a:spLocks noChangeArrowheads="1"/>
          </p:cNvSpPr>
          <p:nvPr/>
        </p:nvSpPr>
        <p:spPr bwMode="auto">
          <a:xfrm>
            <a:off x="2665413" y="2801938"/>
            <a:ext cx="644525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/>
              <a:t>Sortie</a:t>
            </a:r>
          </a:p>
        </p:txBody>
      </p:sp>
      <p:sp>
        <p:nvSpPr>
          <p:cNvPr id="41481" name="Rectangle 521"/>
          <p:cNvSpPr>
            <a:spLocks noChangeArrowheads="1"/>
          </p:cNvSpPr>
          <p:nvPr/>
        </p:nvSpPr>
        <p:spPr bwMode="auto">
          <a:xfrm>
            <a:off x="3325813" y="283686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2" name="Rectangle 522"/>
          <p:cNvSpPr>
            <a:spLocks noChangeArrowheads="1"/>
          </p:cNvSpPr>
          <p:nvPr/>
        </p:nvSpPr>
        <p:spPr bwMode="auto">
          <a:xfrm>
            <a:off x="227013" y="1724025"/>
            <a:ext cx="16192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Cde. Stand. :</a:t>
            </a:r>
            <a:r>
              <a:rPr lang="fr-FR" sz="1200" b="0"/>
              <a:t> </a:t>
            </a:r>
            <a:r>
              <a:rPr lang="fr-FR" sz="1200" i="1">
                <a:solidFill>
                  <a:srgbClr val="008000"/>
                </a:solidFill>
              </a:rPr>
              <a:t>vert</a:t>
            </a:r>
            <a:endParaRPr lang="fr-FR" sz="1200" b="0">
              <a:solidFill>
                <a:srgbClr val="008000"/>
              </a:solidFill>
            </a:endParaRPr>
          </a:p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Cde. Luxe.   :</a:t>
            </a:r>
            <a:r>
              <a:rPr lang="fr-FR" sz="1200" b="0"/>
              <a:t> </a:t>
            </a:r>
            <a:r>
              <a:rPr lang="fr-FR" sz="1200" i="1">
                <a:solidFill>
                  <a:schemeClr val="hlink"/>
                </a:solidFill>
              </a:rPr>
              <a:t>rouge</a:t>
            </a:r>
            <a:endParaRPr lang="fr-FR" sz="1200" b="0"/>
          </a:p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Fabrication  :</a:t>
            </a:r>
            <a:r>
              <a:rPr lang="fr-FR" sz="1200" b="0"/>
              <a:t> </a:t>
            </a:r>
            <a:r>
              <a:rPr lang="fr-FR" sz="1200" i="1">
                <a:solidFill>
                  <a:srgbClr val="00CCFF"/>
                </a:solidFill>
              </a:rPr>
              <a:t>bleu</a:t>
            </a:r>
            <a:endParaRPr lang="fr-FR" sz="1200" b="0" i="1">
              <a:solidFill>
                <a:srgbClr val="00CCFF"/>
              </a:solidFill>
            </a:endParaRPr>
          </a:p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Fournisseur :</a:t>
            </a:r>
            <a:r>
              <a:rPr lang="fr-FR" sz="1200" b="0"/>
              <a:t> </a:t>
            </a:r>
            <a:r>
              <a:rPr lang="fr-FR" sz="1200">
                <a:solidFill>
                  <a:srgbClr val="FF9900"/>
                </a:solidFill>
              </a:rPr>
              <a:t>orange</a:t>
            </a:r>
            <a:endParaRPr lang="fr-FR" sz="1200" b="0">
              <a:solidFill>
                <a:srgbClr val="FF9900"/>
              </a:solidFill>
            </a:endParaRPr>
          </a:p>
        </p:txBody>
      </p:sp>
      <p:sp>
        <p:nvSpPr>
          <p:cNvPr id="41483" name="AutoShape 523"/>
          <p:cNvSpPr>
            <a:spLocks noChangeArrowheads="1"/>
          </p:cNvSpPr>
          <p:nvPr/>
        </p:nvSpPr>
        <p:spPr bwMode="auto">
          <a:xfrm>
            <a:off x="9029700" y="38893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4" name="Freeform 524"/>
          <p:cNvSpPr>
            <a:spLocks/>
          </p:cNvSpPr>
          <p:nvPr/>
        </p:nvSpPr>
        <p:spPr bwMode="auto">
          <a:xfrm>
            <a:off x="908685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5" name="Rectangle 525"/>
          <p:cNvSpPr>
            <a:spLocks noChangeArrowheads="1"/>
          </p:cNvSpPr>
          <p:nvPr/>
        </p:nvSpPr>
        <p:spPr bwMode="auto">
          <a:xfrm>
            <a:off x="8593138" y="3124200"/>
            <a:ext cx="944562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60000"/>
              </a:lnSpc>
            </a:pPr>
            <a:r>
              <a:rPr lang="fr-FR" sz="1400" b="0"/>
              <a:t>CLIENTS</a:t>
            </a:r>
          </a:p>
        </p:txBody>
      </p:sp>
      <p:sp>
        <p:nvSpPr>
          <p:cNvPr id="41486" name="AutoShape 526"/>
          <p:cNvSpPr>
            <a:spLocks noChangeArrowheads="1"/>
          </p:cNvSpPr>
          <p:nvPr/>
        </p:nvSpPr>
        <p:spPr bwMode="auto">
          <a:xfrm>
            <a:off x="877252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7" name="Freeform 527"/>
          <p:cNvSpPr>
            <a:spLocks/>
          </p:cNvSpPr>
          <p:nvPr/>
        </p:nvSpPr>
        <p:spPr bwMode="auto">
          <a:xfrm>
            <a:off x="882967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8" name="AutoShape 528"/>
          <p:cNvSpPr>
            <a:spLocks noChangeArrowheads="1"/>
          </p:cNvSpPr>
          <p:nvPr/>
        </p:nvSpPr>
        <p:spPr bwMode="auto">
          <a:xfrm>
            <a:off x="902017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9" name="Freeform 529"/>
          <p:cNvSpPr>
            <a:spLocks/>
          </p:cNvSpPr>
          <p:nvPr/>
        </p:nvSpPr>
        <p:spPr bwMode="auto">
          <a:xfrm>
            <a:off x="907732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90" name="Rectangle 530"/>
          <p:cNvSpPr>
            <a:spLocks noChangeArrowheads="1"/>
          </p:cNvSpPr>
          <p:nvPr/>
        </p:nvSpPr>
        <p:spPr bwMode="auto">
          <a:xfrm>
            <a:off x="7910513" y="1776413"/>
            <a:ext cx="1233487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14. Transport</a:t>
            </a:r>
          </a:p>
        </p:txBody>
      </p:sp>
      <p:sp>
        <p:nvSpPr>
          <p:cNvPr id="41491" name="Rectangle 531"/>
          <p:cNvSpPr>
            <a:spLocks noChangeArrowheads="1"/>
          </p:cNvSpPr>
          <p:nvPr/>
        </p:nvSpPr>
        <p:spPr bwMode="auto">
          <a:xfrm>
            <a:off x="608013" y="1495425"/>
            <a:ext cx="773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>
                <a:solidFill>
                  <a:srgbClr val="000000"/>
                </a:solidFill>
              </a:rPr>
              <a:t>Boucles</a:t>
            </a:r>
            <a:endParaRPr lang="fr-FR" sz="1200" b="0">
              <a:solidFill>
                <a:srgbClr val="000000"/>
              </a:solidFill>
            </a:endParaRPr>
          </a:p>
        </p:txBody>
      </p:sp>
      <p:sp>
        <p:nvSpPr>
          <p:cNvPr id="41492" name="AutoShape 532"/>
          <p:cNvSpPr>
            <a:spLocks noChangeArrowheads="1"/>
          </p:cNvSpPr>
          <p:nvPr/>
        </p:nvSpPr>
        <p:spPr bwMode="auto">
          <a:xfrm>
            <a:off x="196850" y="1447800"/>
            <a:ext cx="1631950" cy="10731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3" name="Rectangle 533"/>
          <p:cNvSpPr>
            <a:spLocks noChangeArrowheads="1"/>
          </p:cNvSpPr>
          <p:nvPr/>
        </p:nvSpPr>
        <p:spPr bwMode="auto">
          <a:xfrm>
            <a:off x="3887788" y="5318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4" name="Rectangle 534"/>
          <p:cNvSpPr>
            <a:spLocks noChangeArrowheads="1"/>
          </p:cNvSpPr>
          <p:nvPr/>
        </p:nvSpPr>
        <p:spPr bwMode="auto">
          <a:xfrm>
            <a:off x="3740150" y="5318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5" name="Line 535"/>
          <p:cNvSpPr>
            <a:spLocks noChangeShapeType="1"/>
          </p:cNvSpPr>
          <p:nvPr/>
        </p:nvSpPr>
        <p:spPr bwMode="auto">
          <a:xfrm>
            <a:off x="6192838" y="3443288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6" name="Line 536"/>
          <p:cNvSpPr>
            <a:spLocks noChangeShapeType="1"/>
          </p:cNvSpPr>
          <p:nvPr/>
        </p:nvSpPr>
        <p:spPr bwMode="auto">
          <a:xfrm>
            <a:off x="6192838" y="3267075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7" name="Rectangle 537"/>
          <p:cNvSpPr>
            <a:spLocks noChangeArrowheads="1"/>
          </p:cNvSpPr>
          <p:nvPr/>
        </p:nvSpPr>
        <p:spPr bwMode="auto">
          <a:xfrm>
            <a:off x="6096000" y="3276600"/>
            <a:ext cx="14287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98" name="Group 538"/>
          <p:cNvGrpSpPr>
            <a:grpSpLocks/>
          </p:cNvGrpSpPr>
          <p:nvPr/>
        </p:nvGrpSpPr>
        <p:grpSpPr bwMode="auto">
          <a:xfrm>
            <a:off x="6454775" y="1512888"/>
            <a:ext cx="282575" cy="141287"/>
            <a:chOff x="4066" y="953"/>
            <a:chExt cx="178" cy="89"/>
          </a:xfrm>
        </p:grpSpPr>
        <p:sp>
          <p:nvSpPr>
            <p:cNvPr id="41499" name="Rectangle 539"/>
            <p:cNvSpPr>
              <a:spLocks noChangeArrowheads="1"/>
            </p:cNvSpPr>
            <p:nvPr/>
          </p:nvSpPr>
          <p:spPr bwMode="auto">
            <a:xfrm>
              <a:off x="4155" y="953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0" name="Rectangle 540"/>
            <p:cNvSpPr>
              <a:spLocks noChangeArrowheads="1"/>
            </p:cNvSpPr>
            <p:nvPr/>
          </p:nvSpPr>
          <p:spPr bwMode="auto">
            <a:xfrm>
              <a:off x="4066" y="953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01" name="Group 541"/>
          <p:cNvGrpSpPr>
            <a:grpSpLocks/>
          </p:cNvGrpSpPr>
          <p:nvPr/>
        </p:nvGrpSpPr>
        <p:grpSpPr bwMode="auto">
          <a:xfrm>
            <a:off x="7307263" y="5908675"/>
            <a:ext cx="206375" cy="92075"/>
            <a:chOff x="4603" y="3722"/>
            <a:chExt cx="130" cy="58"/>
          </a:xfrm>
        </p:grpSpPr>
        <p:sp>
          <p:nvSpPr>
            <p:cNvPr id="41502" name="Oval 542"/>
            <p:cNvSpPr>
              <a:spLocks noChangeArrowheads="1"/>
            </p:cNvSpPr>
            <p:nvPr/>
          </p:nvSpPr>
          <p:spPr bwMode="auto">
            <a:xfrm>
              <a:off x="4603" y="3722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3" name="Oval 543"/>
            <p:cNvSpPr>
              <a:spLocks noChangeArrowheads="1"/>
            </p:cNvSpPr>
            <p:nvPr/>
          </p:nvSpPr>
          <p:spPr bwMode="auto">
            <a:xfrm>
              <a:off x="4675" y="3722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04" name="Rectangle 544"/>
          <p:cNvSpPr>
            <a:spLocks noChangeArrowheads="1"/>
          </p:cNvSpPr>
          <p:nvPr/>
        </p:nvSpPr>
        <p:spPr bwMode="auto">
          <a:xfrm>
            <a:off x="9445625" y="5711825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05" name="Rectangle 545"/>
          <p:cNvSpPr>
            <a:spLocks noChangeArrowheads="1"/>
          </p:cNvSpPr>
          <p:nvPr/>
        </p:nvSpPr>
        <p:spPr bwMode="auto">
          <a:xfrm>
            <a:off x="8970963" y="5751513"/>
            <a:ext cx="687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/>
              <a:t>Reactik</a:t>
            </a:r>
          </a:p>
        </p:txBody>
      </p:sp>
      <p:grpSp>
        <p:nvGrpSpPr>
          <p:cNvPr id="41506" name="Group 546"/>
          <p:cNvGrpSpPr>
            <a:grpSpLocks/>
          </p:cNvGrpSpPr>
          <p:nvPr/>
        </p:nvGrpSpPr>
        <p:grpSpPr bwMode="auto">
          <a:xfrm>
            <a:off x="7050088" y="2727325"/>
            <a:ext cx="141287" cy="293688"/>
            <a:chOff x="4441" y="1718"/>
            <a:chExt cx="89" cy="185"/>
          </a:xfrm>
        </p:grpSpPr>
        <p:sp>
          <p:nvSpPr>
            <p:cNvPr id="41507" name="Rectangle 547"/>
            <p:cNvSpPr>
              <a:spLocks noChangeArrowheads="1"/>
            </p:cNvSpPr>
            <p:nvPr/>
          </p:nvSpPr>
          <p:spPr bwMode="auto">
            <a:xfrm>
              <a:off x="4441" y="1814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8" name="Rectangle 548"/>
            <p:cNvSpPr>
              <a:spLocks noChangeArrowheads="1"/>
            </p:cNvSpPr>
            <p:nvPr/>
          </p:nvSpPr>
          <p:spPr bwMode="auto">
            <a:xfrm>
              <a:off x="4441" y="1718"/>
              <a:ext cx="89" cy="89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09" name="Group 549"/>
          <p:cNvGrpSpPr>
            <a:grpSpLocks/>
          </p:cNvGrpSpPr>
          <p:nvPr/>
        </p:nvGrpSpPr>
        <p:grpSpPr bwMode="auto">
          <a:xfrm>
            <a:off x="7531100" y="5908675"/>
            <a:ext cx="206375" cy="92075"/>
            <a:chOff x="4744" y="3722"/>
            <a:chExt cx="130" cy="58"/>
          </a:xfrm>
        </p:grpSpPr>
        <p:sp>
          <p:nvSpPr>
            <p:cNvPr id="41510" name="Oval 550"/>
            <p:cNvSpPr>
              <a:spLocks noChangeArrowheads="1"/>
            </p:cNvSpPr>
            <p:nvPr/>
          </p:nvSpPr>
          <p:spPr bwMode="auto">
            <a:xfrm>
              <a:off x="4744" y="3722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11" name="Oval 551"/>
            <p:cNvSpPr>
              <a:spLocks noChangeArrowheads="1"/>
            </p:cNvSpPr>
            <p:nvPr/>
          </p:nvSpPr>
          <p:spPr bwMode="auto">
            <a:xfrm>
              <a:off x="4816" y="3722"/>
              <a:ext cx="58" cy="5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12" name="Rectangle 552"/>
          <p:cNvSpPr>
            <a:spLocks noChangeArrowheads="1"/>
          </p:cNvSpPr>
          <p:nvPr/>
        </p:nvSpPr>
        <p:spPr bwMode="auto">
          <a:xfrm>
            <a:off x="2546350" y="4949825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514" name="Rectangle 554"/>
          <p:cNvSpPr>
            <a:spLocks noChangeArrowheads="1"/>
          </p:cNvSpPr>
          <p:nvPr/>
        </p:nvSpPr>
        <p:spPr bwMode="auto">
          <a:xfrm>
            <a:off x="3252788" y="4611688"/>
            <a:ext cx="1014412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>
                <a:solidFill>
                  <a:srgbClr val="000000"/>
                </a:solidFill>
              </a:rPr>
              <a:t>Matières</a:t>
            </a:r>
          </a:p>
          <a:p>
            <a:pPr defTabSz="762000"/>
            <a:r>
              <a:rPr lang="fr-FR" sz="1400" b="0">
                <a:solidFill>
                  <a:srgbClr val="000000"/>
                </a:solidFill>
              </a:rPr>
              <a:t>premières</a:t>
            </a:r>
          </a:p>
        </p:txBody>
      </p:sp>
      <p:grpSp>
        <p:nvGrpSpPr>
          <p:cNvPr id="41515" name="Group 555"/>
          <p:cNvGrpSpPr>
            <a:grpSpLocks/>
          </p:cNvGrpSpPr>
          <p:nvPr/>
        </p:nvGrpSpPr>
        <p:grpSpPr bwMode="auto">
          <a:xfrm>
            <a:off x="503238" y="6284913"/>
            <a:ext cx="644525" cy="96837"/>
            <a:chOff x="317" y="3959"/>
            <a:chExt cx="406" cy="61"/>
          </a:xfrm>
        </p:grpSpPr>
        <p:grpSp>
          <p:nvGrpSpPr>
            <p:cNvPr id="41516" name="Group 556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1517" name="Oval 557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18" name="Oval 558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19" name="Oval 559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1520" name="Group 560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1521" name="Oval 561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22" name="Oval 562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23" name="Oval 563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524" name="Rectangle 564"/>
          <p:cNvSpPr>
            <a:spLocks noChangeArrowheads="1"/>
          </p:cNvSpPr>
          <p:nvPr/>
        </p:nvSpPr>
        <p:spPr bwMode="auto">
          <a:xfrm>
            <a:off x="3290888" y="3113088"/>
            <a:ext cx="350837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25" name="Rectangle 565"/>
          <p:cNvSpPr>
            <a:spLocks noChangeArrowheads="1"/>
          </p:cNvSpPr>
          <p:nvPr/>
        </p:nvSpPr>
        <p:spPr bwMode="auto">
          <a:xfrm>
            <a:off x="6829425" y="3094038"/>
            <a:ext cx="350838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26" name="Line 566"/>
          <p:cNvSpPr>
            <a:spLocks noChangeShapeType="1"/>
          </p:cNvSpPr>
          <p:nvPr/>
        </p:nvSpPr>
        <p:spPr bwMode="auto">
          <a:xfrm>
            <a:off x="9201150" y="4257675"/>
            <a:ext cx="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7" name="Line 567"/>
          <p:cNvSpPr>
            <a:spLocks noChangeShapeType="1"/>
          </p:cNvSpPr>
          <p:nvPr/>
        </p:nvSpPr>
        <p:spPr bwMode="auto">
          <a:xfrm flipH="1">
            <a:off x="7877175" y="5886450"/>
            <a:ext cx="1009650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82" name="Group 622"/>
          <p:cNvGrpSpPr>
            <a:grpSpLocks/>
          </p:cNvGrpSpPr>
          <p:nvPr/>
        </p:nvGrpSpPr>
        <p:grpSpPr bwMode="auto">
          <a:xfrm>
            <a:off x="6600825" y="5267325"/>
            <a:ext cx="514350" cy="647700"/>
            <a:chOff x="4158" y="3318"/>
            <a:chExt cx="324" cy="408"/>
          </a:xfrm>
        </p:grpSpPr>
        <p:sp>
          <p:nvSpPr>
            <p:cNvPr id="41528" name="Line 568"/>
            <p:cNvSpPr>
              <a:spLocks noChangeShapeType="1"/>
            </p:cNvSpPr>
            <p:nvPr/>
          </p:nvSpPr>
          <p:spPr bwMode="auto">
            <a:xfrm flipH="1">
              <a:off x="4158" y="3708"/>
              <a:ext cx="32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29" name="Line 569"/>
            <p:cNvSpPr>
              <a:spLocks noChangeShapeType="1"/>
            </p:cNvSpPr>
            <p:nvPr/>
          </p:nvSpPr>
          <p:spPr bwMode="auto">
            <a:xfrm flipV="1">
              <a:off x="4176" y="3318"/>
              <a:ext cx="0" cy="40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89" name="Group 629"/>
          <p:cNvGrpSpPr>
            <a:grpSpLocks/>
          </p:cNvGrpSpPr>
          <p:nvPr/>
        </p:nvGrpSpPr>
        <p:grpSpPr bwMode="auto">
          <a:xfrm>
            <a:off x="4946650" y="5321300"/>
            <a:ext cx="1365250" cy="508000"/>
            <a:chOff x="3116" y="3352"/>
            <a:chExt cx="860" cy="320"/>
          </a:xfrm>
        </p:grpSpPr>
        <p:sp>
          <p:nvSpPr>
            <p:cNvPr id="41530" name="Line 570"/>
            <p:cNvSpPr>
              <a:spLocks noChangeShapeType="1"/>
            </p:cNvSpPr>
            <p:nvPr/>
          </p:nvSpPr>
          <p:spPr bwMode="auto">
            <a:xfrm>
              <a:off x="3972" y="3352"/>
              <a:ext cx="0" cy="2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31" name="Line 571"/>
            <p:cNvSpPr>
              <a:spLocks noChangeShapeType="1"/>
            </p:cNvSpPr>
            <p:nvPr/>
          </p:nvSpPr>
          <p:spPr bwMode="auto">
            <a:xfrm flipH="1">
              <a:off x="3116" y="3672"/>
              <a:ext cx="86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90" name="Group 630"/>
          <p:cNvGrpSpPr>
            <a:grpSpLocks/>
          </p:cNvGrpSpPr>
          <p:nvPr/>
        </p:nvGrpSpPr>
        <p:grpSpPr bwMode="auto">
          <a:xfrm>
            <a:off x="3200400" y="5270500"/>
            <a:ext cx="1035050" cy="603250"/>
            <a:chOff x="2016" y="3320"/>
            <a:chExt cx="652" cy="380"/>
          </a:xfrm>
        </p:grpSpPr>
        <p:sp>
          <p:nvSpPr>
            <p:cNvPr id="41532" name="Line 572"/>
            <p:cNvSpPr>
              <a:spLocks noChangeShapeType="1"/>
            </p:cNvSpPr>
            <p:nvPr/>
          </p:nvSpPr>
          <p:spPr bwMode="auto">
            <a:xfrm flipH="1">
              <a:off x="2036" y="3684"/>
              <a:ext cx="63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33" name="Line 573"/>
            <p:cNvSpPr>
              <a:spLocks noChangeShapeType="1"/>
            </p:cNvSpPr>
            <p:nvPr/>
          </p:nvSpPr>
          <p:spPr bwMode="auto">
            <a:xfrm flipV="1">
              <a:off x="2016" y="3320"/>
              <a:ext cx="0" cy="38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94" name="Group 634"/>
          <p:cNvGrpSpPr>
            <a:grpSpLocks/>
          </p:cNvGrpSpPr>
          <p:nvPr/>
        </p:nvGrpSpPr>
        <p:grpSpPr bwMode="auto">
          <a:xfrm>
            <a:off x="2571750" y="5334000"/>
            <a:ext cx="304800" cy="590550"/>
            <a:chOff x="1620" y="3360"/>
            <a:chExt cx="192" cy="372"/>
          </a:xfrm>
        </p:grpSpPr>
        <p:sp>
          <p:nvSpPr>
            <p:cNvPr id="41534" name="Line 574"/>
            <p:cNvSpPr>
              <a:spLocks noChangeShapeType="1"/>
            </p:cNvSpPr>
            <p:nvPr/>
          </p:nvSpPr>
          <p:spPr bwMode="auto">
            <a:xfrm>
              <a:off x="1800" y="3360"/>
              <a:ext cx="0" cy="36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35" name="Line 575"/>
            <p:cNvSpPr>
              <a:spLocks noChangeShapeType="1"/>
            </p:cNvSpPr>
            <p:nvPr/>
          </p:nvSpPr>
          <p:spPr bwMode="auto">
            <a:xfrm flipH="1">
              <a:off x="1620" y="3732"/>
              <a:ext cx="19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36" name="Line 576"/>
          <p:cNvSpPr>
            <a:spLocks noChangeShapeType="1"/>
          </p:cNvSpPr>
          <p:nvPr/>
        </p:nvSpPr>
        <p:spPr bwMode="auto">
          <a:xfrm flipH="1">
            <a:off x="1314450" y="5943600"/>
            <a:ext cx="59055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95" name="Group 635"/>
          <p:cNvGrpSpPr>
            <a:grpSpLocks/>
          </p:cNvGrpSpPr>
          <p:nvPr/>
        </p:nvGrpSpPr>
        <p:grpSpPr bwMode="auto">
          <a:xfrm>
            <a:off x="781050" y="3962400"/>
            <a:ext cx="1066800" cy="1790700"/>
            <a:chOff x="492" y="2496"/>
            <a:chExt cx="672" cy="1128"/>
          </a:xfrm>
        </p:grpSpPr>
        <p:sp>
          <p:nvSpPr>
            <p:cNvPr id="41537" name="Line 577"/>
            <p:cNvSpPr>
              <a:spLocks noChangeShapeType="1"/>
            </p:cNvSpPr>
            <p:nvPr/>
          </p:nvSpPr>
          <p:spPr bwMode="auto">
            <a:xfrm flipV="1">
              <a:off x="492" y="2640"/>
              <a:ext cx="0" cy="984"/>
            </a:xfrm>
            <a:prstGeom prst="line">
              <a:avLst/>
            </a:prstGeom>
            <a:noFill/>
            <a:ln w="38100" cmpd="dbl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38" name="Line 578"/>
            <p:cNvSpPr>
              <a:spLocks noChangeShapeType="1"/>
            </p:cNvSpPr>
            <p:nvPr/>
          </p:nvSpPr>
          <p:spPr bwMode="auto">
            <a:xfrm>
              <a:off x="864" y="2496"/>
              <a:ext cx="300" cy="0"/>
            </a:xfrm>
            <a:prstGeom prst="line">
              <a:avLst/>
            </a:prstGeom>
            <a:noFill/>
            <a:ln w="38100" cmpd="dbl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39" name="Line 579"/>
          <p:cNvSpPr>
            <a:spLocks noChangeShapeType="1"/>
          </p:cNvSpPr>
          <p:nvPr/>
        </p:nvSpPr>
        <p:spPr bwMode="auto">
          <a:xfrm flipV="1">
            <a:off x="3124200" y="2133600"/>
            <a:ext cx="0" cy="6413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91" name="Group 631"/>
          <p:cNvGrpSpPr>
            <a:grpSpLocks/>
          </p:cNvGrpSpPr>
          <p:nvPr/>
        </p:nvGrpSpPr>
        <p:grpSpPr bwMode="auto">
          <a:xfrm>
            <a:off x="3124200" y="533400"/>
            <a:ext cx="533400" cy="793750"/>
            <a:chOff x="1968" y="384"/>
            <a:chExt cx="336" cy="500"/>
          </a:xfrm>
        </p:grpSpPr>
        <p:sp>
          <p:nvSpPr>
            <p:cNvPr id="41540" name="Line 580"/>
            <p:cNvSpPr>
              <a:spLocks noChangeShapeType="1"/>
            </p:cNvSpPr>
            <p:nvPr/>
          </p:nvSpPr>
          <p:spPr bwMode="auto">
            <a:xfrm flipV="1">
              <a:off x="1968" y="576"/>
              <a:ext cx="0" cy="3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41" name="Line 581"/>
            <p:cNvSpPr>
              <a:spLocks noChangeShapeType="1"/>
            </p:cNvSpPr>
            <p:nvPr/>
          </p:nvSpPr>
          <p:spPr bwMode="auto">
            <a:xfrm flipV="1">
              <a:off x="2112" y="384"/>
              <a:ext cx="19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92" name="Group 632"/>
          <p:cNvGrpSpPr>
            <a:grpSpLocks/>
          </p:cNvGrpSpPr>
          <p:nvPr/>
        </p:nvGrpSpPr>
        <p:grpSpPr bwMode="auto">
          <a:xfrm>
            <a:off x="4800600" y="609600"/>
            <a:ext cx="800100" cy="641350"/>
            <a:chOff x="3024" y="384"/>
            <a:chExt cx="504" cy="404"/>
          </a:xfrm>
        </p:grpSpPr>
        <p:sp>
          <p:nvSpPr>
            <p:cNvPr id="41542" name="Line 582"/>
            <p:cNvSpPr>
              <a:spLocks noChangeShapeType="1"/>
            </p:cNvSpPr>
            <p:nvPr/>
          </p:nvSpPr>
          <p:spPr bwMode="auto">
            <a:xfrm flipV="1">
              <a:off x="3024" y="384"/>
              <a:ext cx="24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43" name="Line 583"/>
            <p:cNvSpPr>
              <a:spLocks noChangeShapeType="1"/>
            </p:cNvSpPr>
            <p:nvPr/>
          </p:nvSpPr>
          <p:spPr bwMode="auto">
            <a:xfrm>
              <a:off x="3528" y="544"/>
              <a:ext cx="0" cy="2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44" name="Line 584"/>
          <p:cNvSpPr>
            <a:spLocks noChangeShapeType="1"/>
          </p:cNvSpPr>
          <p:nvPr/>
        </p:nvSpPr>
        <p:spPr bwMode="auto">
          <a:xfrm flipH="1">
            <a:off x="5562600" y="2057400"/>
            <a:ext cx="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45" name="Line 585"/>
          <p:cNvSpPr>
            <a:spLocks noChangeShapeType="1"/>
          </p:cNvSpPr>
          <p:nvPr/>
        </p:nvSpPr>
        <p:spPr bwMode="auto">
          <a:xfrm>
            <a:off x="5638800" y="30480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93" name="Group 633"/>
          <p:cNvGrpSpPr>
            <a:grpSpLocks/>
          </p:cNvGrpSpPr>
          <p:nvPr/>
        </p:nvGrpSpPr>
        <p:grpSpPr bwMode="auto">
          <a:xfrm>
            <a:off x="5562600" y="3048000"/>
            <a:ext cx="508000" cy="304800"/>
            <a:chOff x="3504" y="1920"/>
            <a:chExt cx="320" cy="192"/>
          </a:xfrm>
        </p:grpSpPr>
        <p:sp>
          <p:nvSpPr>
            <p:cNvPr id="41546" name="Line 586"/>
            <p:cNvSpPr>
              <a:spLocks noChangeShapeType="1"/>
            </p:cNvSpPr>
            <p:nvPr/>
          </p:nvSpPr>
          <p:spPr bwMode="auto">
            <a:xfrm>
              <a:off x="3504" y="1920"/>
              <a:ext cx="0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47" name="Line 587"/>
            <p:cNvSpPr>
              <a:spLocks noChangeShapeType="1"/>
            </p:cNvSpPr>
            <p:nvPr/>
          </p:nvSpPr>
          <p:spPr bwMode="auto">
            <a:xfrm>
              <a:off x="3504" y="2112"/>
              <a:ext cx="32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83" name="Group 623"/>
          <p:cNvGrpSpPr>
            <a:grpSpLocks/>
          </p:cNvGrpSpPr>
          <p:nvPr/>
        </p:nvGrpSpPr>
        <p:grpSpPr bwMode="auto">
          <a:xfrm>
            <a:off x="6553200" y="685800"/>
            <a:ext cx="923925" cy="2057400"/>
            <a:chOff x="4128" y="432"/>
            <a:chExt cx="582" cy="1296"/>
          </a:xfrm>
        </p:grpSpPr>
        <p:sp>
          <p:nvSpPr>
            <p:cNvPr id="41548" name="Line 588"/>
            <p:cNvSpPr>
              <a:spLocks noChangeShapeType="1"/>
            </p:cNvSpPr>
            <p:nvPr/>
          </p:nvSpPr>
          <p:spPr bwMode="auto">
            <a:xfrm flipH="1" flipV="1">
              <a:off x="4128" y="1152"/>
              <a:ext cx="0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49" name="Line 589"/>
            <p:cNvSpPr>
              <a:spLocks noChangeShapeType="1"/>
            </p:cNvSpPr>
            <p:nvPr/>
          </p:nvSpPr>
          <p:spPr bwMode="auto">
            <a:xfrm flipH="1" flipV="1">
              <a:off x="4128" y="432"/>
              <a:ext cx="0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50" name="Line 590"/>
            <p:cNvSpPr>
              <a:spLocks noChangeShapeType="1"/>
            </p:cNvSpPr>
            <p:nvPr/>
          </p:nvSpPr>
          <p:spPr bwMode="auto">
            <a:xfrm>
              <a:off x="4128" y="432"/>
              <a:ext cx="58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96" name="Group 636"/>
          <p:cNvGrpSpPr>
            <a:grpSpLocks/>
          </p:cNvGrpSpPr>
          <p:nvPr/>
        </p:nvGrpSpPr>
        <p:grpSpPr bwMode="auto">
          <a:xfrm>
            <a:off x="8448675" y="685800"/>
            <a:ext cx="714375" cy="2466975"/>
            <a:chOff x="5322" y="432"/>
            <a:chExt cx="450" cy="1554"/>
          </a:xfrm>
        </p:grpSpPr>
        <p:sp>
          <p:nvSpPr>
            <p:cNvPr id="41551" name="Line 591"/>
            <p:cNvSpPr>
              <a:spLocks noChangeShapeType="1"/>
            </p:cNvSpPr>
            <p:nvPr/>
          </p:nvSpPr>
          <p:spPr bwMode="auto">
            <a:xfrm>
              <a:off x="5322" y="432"/>
              <a:ext cx="43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52" name="Line 592"/>
            <p:cNvSpPr>
              <a:spLocks noChangeShapeType="1"/>
            </p:cNvSpPr>
            <p:nvPr/>
          </p:nvSpPr>
          <p:spPr bwMode="auto">
            <a:xfrm>
              <a:off x="5760" y="432"/>
              <a:ext cx="0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53" name="Line 593"/>
            <p:cNvSpPr>
              <a:spLocks noChangeShapeType="1"/>
            </p:cNvSpPr>
            <p:nvPr/>
          </p:nvSpPr>
          <p:spPr bwMode="auto">
            <a:xfrm>
              <a:off x="5772" y="1170"/>
              <a:ext cx="0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55" name="Line 595"/>
          <p:cNvSpPr>
            <a:spLocks noChangeShapeType="1"/>
          </p:cNvSpPr>
          <p:nvPr/>
        </p:nvSpPr>
        <p:spPr bwMode="auto">
          <a:xfrm flipH="1">
            <a:off x="5022850" y="5981700"/>
            <a:ext cx="2089150" cy="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84" name="Group 624"/>
          <p:cNvGrpSpPr>
            <a:grpSpLocks/>
          </p:cNvGrpSpPr>
          <p:nvPr/>
        </p:nvGrpSpPr>
        <p:grpSpPr bwMode="auto">
          <a:xfrm>
            <a:off x="3041650" y="5270500"/>
            <a:ext cx="1155700" cy="755650"/>
            <a:chOff x="1916" y="3320"/>
            <a:chExt cx="728" cy="476"/>
          </a:xfrm>
        </p:grpSpPr>
        <p:sp>
          <p:nvSpPr>
            <p:cNvPr id="41556" name="Line 596"/>
            <p:cNvSpPr>
              <a:spLocks noChangeShapeType="1"/>
            </p:cNvSpPr>
            <p:nvPr/>
          </p:nvSpPr>
          <p:spPr bwMode="auto">
            <a:xfrm flipH="1">
              <a:off x="1916" y="3792"/>
              <a:ext cx="7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57" name="Line 597"/>
            <p:cNvSpPr>
              <a:spLocks noChangeShapeType="1"/>
            </p:cNvSpPr>
            <p:nvPr/>
          </p:nvSpPr>
          <p:spPr bwMode="auto">
            <a:xfrm flipV="1">
              <a:off x="1920" y="3320"/>
              <a:ext cx="0" cy="4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58" name="Line 598"/>
          <p:cNvSpPr>
            <a:spLocks noChangeShapeType="1"/>
          </p:cNvSpPr>
          <p:nvPr/>
        </p:nvSpPr>
        <p:spPr bwMode="auto">
          <a:xfrm flipV="1">
            <a:off x="2895600" y="2133600"/>
            <a:ext cx="0" cy="6223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601" name="Group 641"/>
          <p:cNvGrpSpPr>
            <a:grpSpLocks/>
          </p:cNvGrpSpPr>
          <p:nvPr/>
        </p:nvGrpSpPr>
        <p:grpSpPr bwMode="auto">
          <a:xfrm>
            <a:off x="2895600" y="381000"/>
            <a:ext cx="762000" cy="965200"/>
            <a:chOff x="1824" y="240"/>
            <a:chExt cx="480" cy="608"/>
          </a:xfrm>
        </p:grpSpPr>
        <p:sp>
          <p:nvSpPr>
            <p:cNvPr id="41559" name="Line 599"/>
            <p:cNvSpPr>
              <a:spLocks noChangeShapeType="1"/>
            </p:cNvSpPr>
            <p:nvPr/>
          </p:nvSpPr>
          <p:spPr bwMode="auto">
            <a:xfrm flipV="1">
              <a:off x="1824" y="576"/>
              <a:ext cx="0" cy="2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60" name="Line 600"/>
            <p:cNvSpPr>
              <a:spLocks noChangeShapeType="1"/>
            </p:cNvSpPr>
            <p:nvPr/>
          </p:nvSpPr>
          <p:spPr bwMode="auto">
            <a:xfrm flipV="1">
              <a:off x="2064" y="240"/>
              <a:ext cx="24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86" name="Group 626"/>
          <p:cNvGrpSpPr>
            <a:grpSpLocks/>
          </p:cNvGrpSpPr>
          <p:nvPr/>
        </p:nvGrpSpPr>
        <p:grpSpPr bwMode="auto">
          <a:xfrm>
            <a:off x="4800600" y="381000"/>
            <a:ext cx="990600" cy="908050"/>
            <a:chOff x="3024" y="240"/>
            <a:chExt cx="624" cy="572"/>
          </a:xfrm>
        </p:grpSpPr>
        <p:sp>
          <p:nvSpPr>
            <p:cNvPr id="41561" name="Line 601"/>
            <p:cNvSpPr>
              <a:spLocks noChangeShapeType="1"/>
            </p:cNvSpPr>
            <p:nvPr/>
          </p:nvSpPr>
          <p:spPr bwMode="auto">
            <a:xfrm>
              <a:off x="3024" y="240"/>
              <a:ext cx="24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62" name="Line 602"/>
            <p:cNvSpPr>
              <a:spLocks noChangeShapeType="1"/>
            </p:cNvSpPr>
            <p:nvPr/>
          </p:nvSpPr>
          <p:spPr bwMode="auto">
            <a:xfrm>
              <a:off x="3648" y="436"/>
              <a:ext cx="0" cy="3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63" name="Line 603"/>
          <p:cNvSpPr>
            <a:spLocks noChangeShapeType="1"/>
          </p:cNvSpPr>
          <p:nvPr/>
        </p:nvSpPr>
        <p:spPr bwMode="auto">
          <a:xfrm>
            <a:off x="5791200" y="2082800"/>
            <a:ext cx="0" cy="279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67" name="Line 607"/>
          <p:cNvSpPr>
            <a:spLocks noChangeShapeType="1"/>
          </p:cNvSpPr>
          <p:nvPr/>
        </p:nvSpPr>
        <p:spPr bwMode="auto">
          <a:xfrm>
            <a:off x="7969250" y="6019800"/>
            <a:ext cx="920750" cy="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68" name="Line 608"/>
          <p:cNvSpPr>
            <a:spLocks noChangeShapeType="1"/>
          </p:cNvSpPr>
          <p:nvPr/>
        </p:nvSpPr>
        <p:spPr bwMode="auto">
          <a:xfrm flipV="1">
            <a:off x="9391650" y="4222750"/>
            <a:ext cx="0" cy="136525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587" name="Group 627"/>
          <p:cNvGrpSpPr>
            <a:grpSpLocks/>
          </p:cNvGrpSpPr>
          <p:nvPr/>
        </p:nvGrpSpPr>
        <p:grpSpPr bwMode="auto">
          <a:xfrm>
            <a:off x="6324600" y="488950"/>
            <a:ext cx="1250950" cy="2247900"/>
            <a:chOff x="3984" y="308"/>
            <a:chExt cx="788" cy="1416"/>
          </a:xfrm>
        </p:grpSpPr>
        <p:sp>
          <p:nvSpPr>
            <p:cNvPr id="41569" name="Line 609"/>
            <p:cNvSpPr>
              <a:spLocks noChangeShapeType="1"/>
            </p:cNvSpPr>
            <p:nvPr/>
          </p:nvSpPr>
          <p:spPr bwMode="auto">
            <a:xfrm flipV="1">
              <a:off x="3984" y="1152"/>
              <a:ext cx="0" cy="5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70" name="Line 610"/>
            <p:cNvSpPr>
              <a:spLocks noChangeShapeType="1"/>
            </p:cNvSpPr>
            <p:nvPr/>
          </p:nvSpPr>
          <p:spPr bwMode="auto">
            <a:xfrm flipV="1">
              <a:off x="3984" y="308"/>
              <a:ext cx="0" cy="60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71" name="Line 611"/>
            <p:cNvSpPr>
              <a:spLocks noChangeShapeType="1"/>
            </p:cNvSpPr>
            <p:nvPr/>
          </p:nvSpPr>
          <p:spPr bwMode="auto">
            <a:xfrm>
              <a:off x="3988" y="312"/>
              <a:ext cx="7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588" name="Group 628"/>
          <p:cNvGrpSpPr>
            <a:grpSpLocks/>
          </p:cNvGrpSpPr>
          <p:nvPr/>
        </p:nvGrpSpPr>
        <p:grpSpPr bwMode="auto">
          <a:xfrm>
            <a:off x="8426450" y="495300"/>
            <a:ext cx="946150" cy="2641600"/>
            <a:chOff x="5308" y="312"/>
            <a:chExt cx="596" cy="1664"/>
          </a:xfrm>
        </p:grpSpPr>
        <p:sp>
          <p:nvSpPr>
            <p:cNvPr id="41572" name="Line 612"/>
            <p:cNvSpPr>
              <a:spLocks noChangeShapeType="1"/>
            </p:cNvSpPr>
            <p:nvPr/>
          </p:nvSpPr>
          <p:spPr bwMode="auto">
            <a:xfrm>
              <a:off x="5308" y="312"/>
              <a:ext cx="5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73" name="Line 613"/>
            <p:cNvSpPr>
              <a:spLocks noChangeShapeType="1"/>
            </p:cNvSpPr>
            <p:nvPr/>
          </p:nvSpPr>
          <p:spPr bwMode="auto">
            <a:xfrm>
              <a:off x="5904" y="316"/>
              <a:ext cx="0" cy="5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74" name="Line 614"/>
            <p:cNvSpPr>
              <a:spLocks noChangeShapeType="1"/>
            </p:cNvSpPr>
            <p:nvPr/>
          </p:nvSpPr>
          <p:spPr bwMode="auto">
            <a:xfrm>
              <a:off x="5904" y="1180"/>
              <a:ext cx="0" cy="7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80" name="Rectangle 620"/>
          <p:cNvSpPr>
            <a:spLocks noChangeArrowheads="1"/>
          </p:cNvSpPr>
          <p:nvPr/>
        </p:nvSpPr>
        <p:spPr bwMode="auto">
          <a:xfrm>
            <a:off x="3141663" y="6434138"/>
            <a:ext cx="4641850" cy="293687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Flux physiques : traits pleins, Flux d'info. : traits pointillés</a:t>
            </a:r>
          </a:p>
        </p:txBody>
      </p:sp>
      <p:sp>
        <p:nvSpPr>
          <p:cNvPr id="41597" name="Text Box 637"/>
          <p:cNvSpPr txBox="1">
            <a:spLocks noChangeArrowheads="1"/>
          </p:cNvSpPr>
          <p:nvPr/>
        </p:nvSpPr>
        <p:spPr bwMode="auto">
          <a:xfrm>
            <a:off x="7308850" y="2286000"/>
            <a:ext cx="1457325" cy="48895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>
                <a:solidFill>
                  <a:schemeClr val="accent2"/>
                </a:solidFill>
              </a:rPr>
              <a:t>Boucle verte</a:t>
            </a:r>
          </a:p>
          <a:p>
            <a:r>
              <a:rPr lang="fr-FR" sz="1400">
                <a:solidFill>
                  <a:schemeClr val="accent2"/>
                </a:solidFill>
              </a:rPr>
              <a:t>Délai : 12 jours</a:t>
            </a:r>
          </a:p>
        </p:txBody>
      </p:sp>
      <p:sp>
        <p:nvSpPr>
          <p:cNvPr id="41598" name="Text Box 638"/>
          <p:cNvSpPr txBox="1">
            <a:spLocks noChangeArrowheads="1"/>
          </p:cNvSpPr>
          <p:nvPr/>
        </p:nvSpPr>
        <p:spPr bwMode="auto">
          <a:xfrm>
            <a:off x="7467600" y="4953000"/>
            <a:ext cx="1457325" cy="4889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>
                <a:solidFill>
                  <a:schemeClr val="hlink"/>
                </a:solidFill>
              </a:rPr>
              <a:t>Boucle rouge</a:t>
            </a:r>
          </a:p>
          <a:p>
            <a:r>
              <a:rPr lang="fr-FR" sz="1400">
                <a:solidFill>
                  <a:schemeClr val="hlink"/>
                </a:solidFill>
              </a:rPr>
              <a:t>Délai : 32 jours</a:t>
            </a:r>
          </a:p>
        </p:txBody>
      </p:sp>
      <p:sp>
        <p:nvSpPr>
          <p:cNvPr id="41599" name="Text Box 639"/>
          <p:cNvSpPr txBox="1">
            <a:spLocks noChangeArrowheads="1"/>
          </p:cNvSpPr>
          <p:nvPr/>
        </p:nvSpPr>
        <p:spPr bwMode="auto">
          <a:xfrm>
            <a:off x="4267200" y="3962400"/>
            <a:ext cx="1457325" cy="48895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>
                <a:solidFill>
                  <a:srgbClr val="0000FF"/>
                </a:solidFill>
              </a:rPr>
              <a:t>Boucle bleue</a:t>
            </a:r>
          </a:p>
          <a:p>
            <a:r>
              <a:rPr lang="fr-FR" sz="1400">
                <a:solidFill>
                  <a:srgbClr val="0000FF"/>
                </a:solidFill>
              </a:rPr>
              <a:t>Délai : 20 jours</a:t>
            </a:r>
          </a:p>
        </p:txBody>
      </p:sp>
      <p:sp>
        <p:nvSpPr>
          <p:cNvPr id="41600" name="Text Box 640"/>
          <p:cNvSpPr txBox="1">
            <a:spLocks noChangeArrowheads="1"/>
          </p:cNvSpPr>
          <p:nvPr/>
        </p:nvSpPr>
        <p:spPr bwMode="auto">
          <a:xfrm>
            <a:off x="992188" y="4419600"/>
            <a:ext cx="1457325" cy="488950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>
                <a:solidFill>
                  <a:srgbClr val="FF9900"/>
                </a:solidFill>
              </a:rPr>
              <a:t>Boucle orange</a:t>
            </a:r>
          </a:p>
          <a:p>
            <a:r>
              <a:rPr lang="fr-FR" sz="1400">
                <a:solidFill>
                  <a:srgbClr val="FF9900"/>
                </a:solidFill>
              </a:rPr>
              <a:t>Délai : 10 jours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26" grpId="0" animBg="1"/>
      <p:bldP spid="41527" grpId="0" animBg="1"/>
      <p:bldP spid="41536" grpId="0" animBg="1"/>
      <p:bldP spid="41539" grpId="0" animBg="1"/>
      <p:bldP spid="41544" grpId="0" animBg="1"/>
      <p:bldP spid="41545" grpId="0" animBg="1"/>
      <p:bldP spid="41555" grpId="0" animBg="1"/>
      <p:bldP spid="41558" grpId="0" animBg="1"/>
      <p:bldP spid="41563" grpId="0" animBg="1"/>
      <p:bldP spid="41567" grpId="0" animBg="1"/>
      <p:bldP spid="41568" grpId="0" animBg="1"/>
      <p:bldP spid="41597" grpId="0" animBg="1" autoUpdateAnimBg="0"/>
      <p:bldP spid="41598" grpId="0" animBg="1" autoUpdateAnimBg="0"/>
      <p:bldP spid="41599" grpId="0" animBg="1" autoUpdateAnimBg="0"/>
      <p:bldP spid="4160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Calcul des délais</a:t>
            </a:r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2971800" y="2438400"/>
            <a:ext cx="3581400" cy="2438400"/>
            <a:chOff x="624" y="1728"/>
            <a:chExt cx="2256" cy="1536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624" y="1728"/>
              <a:ext cx="1536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/>
                <a:t>Livraison d’une</a:t>
              </a:r>
            </a:p>
            <a:p>
              <a:r>
                <a:rPr lang="fr-FR"/>
                <a:t>valise standard</a:t>
              </a:r>
            </a:p>
          </p:txBody>
        </p:sp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624" y="2112"/>
              <a:ext cx="1536" cy="384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/>
                <a:t>Livraison d’une</a:t>
              </a:r>
            </a:p>
            <a:p>
              <a:r>
                <a:rPr lang="fr-FR"/>
                <a:t>valise de luxe</a:t>
              </a:r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624" y="2496"/>
              <a:ext cx="1536" cy="38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/>
                <a:t>Livraison d’une</a:t>
              </a:r>
            </a:p>
            <a:p>
              <a:r>
                <a:rPr lang="fr-FR"/>
                <a:t>valise spéciale</a:t>
              </a: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624" y="2880"/>
              <a:ext cx="1536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/>
                <a:t>Fabrication d’une</a:t>
              </a:r>
            </a:p>
            <a:p>
              <a:r>
                <a:rPr lang="fr-FR"/>
                <a:t>valise standard</a:t>
              </a: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2160" y="1728"/>
              <a:ext cx="720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 sz="2400"/>
                <a:t>12 j</a:t>
              </a: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2160" y="2112"/>
              <a:ext cx="720" cy="384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 sz="2400"/>
                <a:t>32 j</a:t>
              </a: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2160" y="2496"/>
              <a:ext cx="720" cy="38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 sz="2400"/>
                <a:t>42 j</a:t>
              </a: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2160" y="2880"/>
              <a:ext cx="720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fr-FR" sz="2400"/>
                <a:t>20 j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Acquisition de valeur dans le processus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 flipV="1">
            <a:off x="1981200" y="20574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981200" y="5181600"/>
            <a:ext cx="6781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981200" y="3886200"/>
            <a:ext cx="1295400" cy="12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/>
              <a:t>Stock de </a:t>
            </a:r>
          </a:p>
          <a:p>
            <a:r>
              <a:rPr lang="fr-FR"/>
              <a:t>matières</a:t>
            </a:r>
          </a:p>
          <a:p>
            <a:r>
              <a:rPr lang="fr-FR"/>
              <a:t>premières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336800" y="3406775"/>
            <a:ext cx="5365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8000"/>
                </a:solidFill>
              </a:rPr>
              <a:t>2 €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105400" y="2590800"/>
            <a:ext cx="1295400" cy="2590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/>
              <a:t>Stock de</a:t>
            </a:r>
          </a:p>
          <a:p>
            <a:r>
              <a:rPr lang="fr-FR"/>
              <a:t>produits</a:t>
            </a:r>
          </a:p>
          <a:p>
            <a:r>
              <a:rPr lang="fr-FR"/>
              <a:t>finis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384800" y="2111375"/>
            <a:ext cx="5365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8000"/>
                </a:solidFill>
              </a:rPr>
              <a:t>4 €</a:t>
            </a: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3276600" y="2590800"/>
            <a:ext cx="1828800" cy="1295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3436938" y="3994150"/>
            <a:ext cx="1428750" cy="352425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Fabrication</a:t>
            </a:r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V="1">
            <a:off x="6400800" y="2209800"/>
            <a:ext cx="6096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7010400" y="22098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556000" y="2949575"/>
            <a:ext cx="5365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8000"/>
                </a:solidFill>
              </a:rPr>
              <a:t>3 €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6296025" y="1828800"/>
            <a:ext cx="747713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8000"/>
                </a:solidFill>
              </a:rPr>
              <a:t>4,2 €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553200" y="3581400"/>
            <a:ext cx="1479550" cy="352425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Distribution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Immobilisation en stock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9718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Matière</a:t>
            </a:r>
          </a:p>
          <a:p>
            <a:r>
              <a:rPr lang="fr-FR" sz="1600">
                <a:solidFill>
                  <a:srgbClr val="000000"/>
                </a:solidFill>
              </a:rPr>
              <a:t>première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44196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En-cours de</a:t>
            </a:r>
          </a:p>
          <a:p>
            <a:r>
              <a:rPr lang="fr-FR" sz="1600">
                <a:solidFill>
                  <a:srgbClr val="000000"/>
                </a:solidFill>
              </a:rPr>
              <a:t>fabrication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8674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Produits</a:t>
            </a:r>
          </a:p>
          <a:p>
            <a:r>
              <a:rPr lang="fr-FR" sz="160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73152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En-cours de</a:t>
            </a:r>
          </a:p>
          <a:p>
            <a:r>
              <a:rPr lang="fr-FR" sz="1600">
                <a:solidFill>
                  <a:srgbClr val="000000"/>
                </a:solidFill>
              </a:rPr>
              <a:t>livraison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5800" y="35052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Coût par valise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29718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2 €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4196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3 €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58674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4 €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73152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4,2 €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85800" y="40386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Quantité (k)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9718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44196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8674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73152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685800" y="45720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Valeur en stock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29718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14 k€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44196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48 k€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58674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40 k€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73152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25,2 k€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094038" y="5630863"/>
            <a:ext cx="2368550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00FF"/>
                </a:solidFill>
              </a:rPr>
              <a:t>Total : 127,2 k€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609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Réduction des délais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9601200" cy="36004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49525" y="5267325"/>
            <a:ext cx="335280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sz="2000">
                <a:solidFill>
                  <a:schemeClr val="bg1"/>
                </a:solidFill>
              </a:rPr>
              <a:t>Délai valise standard :   6 j</a:t>
            </a:r>
          </a:p>
          <a:p>
            <a:pPr algn="l"/>
            <a:r>
              <a:rPr lang="fr-FR" sz="2000">
                <a:solidFill>
                  <a:schemeClr val="bg1"/>
                </a:solidFill>
              </a:rPr>
              <a:t>Délai valise de luxe : 	16 j</a:t>
            </a:r>
          </a:p>
          <a:p>
            <a:pPr algn="l"/>
            <a:r>
              <a:rPr lang="fr-FR" sz="2000">
                <a:solidFill>
                  <a:schemeClr val="bg1"/>
                </a:solidFill>
              </a:rPr>
              <a:t>Délai valise spéciale : 	21 j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229600" y="5257800"/>
            <a:ext cx="14382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/>
              <a:t>Total : 200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Relation entre le niveau d’un stock</a:t>
            </a:r>
            <a:br>
              <a:rPr lang="fr-FR">
                <a:solidFill>
                  <a:srgbClr val="008000"/>
                </a:solidFill>
              </a:rPr>
            </a:br>
            <a:r>
              <a:rPr lang="fr-FR">
                <a:solidFill>
                  <a:srgbClr val="008000"/>
                </a:solidFill>
              </a:rPr>
              <a:t>et le délai de la boucle qui le contrôle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1371600" y="2590800"/>
            <a:ext cx="0" cy="2819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371600" y="5410200"/>
            <a:ext cx="3200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5105400" y="2514600"/>
            <a:ext cx="0" cy="289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105400" y="5410200"/>
            <a:ext cx="426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181600" y="5486400"/>
            <a:ext cx="514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6-9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867400" y="5486400"/>
            <a:ext cx="768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10-13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629400" y="5486400"/>
            <a:ext cx="768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14-16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7391400" y="5486400"/>
            <a:ext cx="768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17-19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8305800" y="5486400"/>
            <a:ext cx="4381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5105400" y="4191000"/>
            <a:ext cx="762000" cy="1219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267200" y="40386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6 000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5867400" y="3810000"/>
            <a:ext cx="762000" cy="1600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629400" y="3429000"/>
            <a:ext cx="762000" cy="1981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7391400" y="3048000"/>
            <a:ext cx="762000" cy="2362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8153400" y="2667000"/>
            <a:ext cx="762000" cy="2743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4267200" y="36576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7 000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4267200" y="32766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8 000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4267200" y="28956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9 000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4114800" y="2514600"/>
            <a:ext cx="882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10 000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1371600" y="4876800"/>
            <a:ext cx="9906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2362200" y="4343400"/>
            <a:ext cx="685800" cy="10668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3048000" y="3810000"/>
            <a:ext cx="685800" cy="16002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1571625" y="5486400"/>
            <a:ext cx="514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4-6</a:t>
            </a: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2457450" y="5486400"/>
            <a:ext cx="514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7-8</a:t>
            </a: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3092450" y="5486400"/>
            <a:ext cx="6413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9-10</a:t>
            </a: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457200" y="47244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3 000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457200" y="41148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5 000</a:t>
            </a: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457200" y="35814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r-FR">
                <a:solidFill>
                  <a:srgbClr val="000000"/>
                </a:solidFill>
              </a:rPr>
              <a:t>7 000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1447800" y="5867400"/>
            <a:ext cx="22669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Matières premières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6492875" y="5926138"/>
            <a:ext cx="1644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Produits finis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3886200" y="5486400"/>
            <a:ext cx="7302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Délai</a:t>
            </a: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8991600" y="5486400"/>
            <a:ext cx="7302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Délai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381000" y="2209800"/>
            <a:ext cx="933450" cy="83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Niveau</a:t>
            </a:r>
          </a:p>
          <a:p>
            <a:r>
              <a:rPr lang="fr-FR">
                <a:solidFill>
                  <a:srgbClr val="000000"/>
                </a:solidFill>
              </a:rPr>
              <a:t>de</a:t>
            </a:r>
          </a:p>
          <a:p>
            <a:r>
              <a:rPr lang="fr-FR">
                <a:solidFill>
                  <a:srgbClr val="000000"/>
                </a:solidFill>
              </a:rPr>
              <a:t>stock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Gain de trésorerie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9718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Matières</a:t>
            </a:r>
          </a:p>
          <a:p>
            <a:r>
              <a:rPr lang="fr-FR" sz="1600">
                <a:solidFill>
                  <a:srgbClr val="000000"/>
                </a:solidFill>
              </a:rPr>
              <a:t>premières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4196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En-cours de</a:t>
            </a:r>
          </a:p>
          <a:p>
            <a:r>
              <a:rPr lang="fr-FR" sz="1600">
                <a:solidFill>
                  <a:srgbClr val="000000"/>
                </a:solidFill>
              </a:rPr>
              <a:t>fabrication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8674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Produits</a:t>
            </a:r>
          </a:p>
          <a:p>
            <a:r>
              <a:rPr lang="fr-FR" sz="160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7315200" y="29718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>
                <a:solidFill>
                  <a:srgbClr val="000000"/>
                </a:solidFill>
              </a:rPr>
              <a:t>En-cours de</a:t>
            </a:r>
          </a:p>
          <a:p>
            <a:r>
              <a:rPr lang="fr-FR" sz="1600">
                <a:solidFill>
                  <a:srgbClr val="000000"/>
                </a:solidFill>
              </a:rPr>
              <a:t>livraison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85800" y="35052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Coût par valise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9718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2 €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4196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3 €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58674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4 €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7315200" y="35052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4,2 €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85800" y="40386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Quantité (000)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29718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44196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58674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7315200" y="40386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685800" y="4572000"/>
            <a:ext cx="22860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>
                <a:solidFill>
                  <a:srgbClr val="000000"/>
                </a:solidFill>
              </a:rPr>
              <a:t>Valeur en stock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29718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6 k€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44196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30 k€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58674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28 k€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7315200" y="4572000"/>
            <a:ext cx="1447800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2000">
                <a:solidFill>
                  <a:srgbClr val="000000"/>
                </a:solidFill>
              </a:rPr>
              <a:t>21 k€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303588" y="5630863"/>
            <a:ext cx="1944687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00FF"/>
                </a:solidFill>
              </a:rPr>
              <a:t>Total : 85 k€</a:t>
            </a: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6170613" y="5638800"/>
            <a:ext cx="2147887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00FF"/>
                </a:solidFill>
              </a:rPr>
              <a:t>Gain : 42,2 k€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09600" y="1752600"/>
            <a:ext cx="5746750" cy="83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>
                <a:solidFill>
                  <a:srgbClr val="0000FF"/>
                </a:solidFill>
              </a:rPr>
              <a:t>Délai d’approvisionnement 5 j   =&gt; Stock MP : 3 000</a:t>
            </a:r>
          </a:p>
          <a:p>
            <a:pPr algn="l"/>
            <a:endParaRPr lang="fr-FR">
              <a:solidFill>
                <a:srgbClr val="0000FF"/>
              </a:solidFill>
            </a:endParaRPr>
          </a:p>
          <a:p>
            <a:pPr algn="l"/>
            <a:r>
              <a:rPr lang="fr-FR">
                <a:solidFill>
                  <a:srgbClr val="0000FF"/>
                </a:solidFill>
              </a:rPr>
              <a:t>Délai de fabrication 10 j =&gt; Stock PF : 7 000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>
                <a:solidFill>
                  <a:srgbClr val="008000"/>
                </a:solidFill>
              </a:rPr>
              <a:t>La variété</a:t>
            </a: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 flipV="1">
            <a:off x="1828800" y="1524000"/>
            <a:ext cx="0" cy="426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1828800" y="5791200"/>
            <a:ext cx="662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905000" y="5867400"/>
            <a:ext cx="12763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Matières</a:t>
            </a:r>
          </a:p>
          <a:p>
            <a:r>
              <a:rPr lang="fr-FR">
                <a:solidFill>
                  <a:srgbClr val="008000"/>
                </a:solidFill>
              </a:rPr>
              <a:t>premières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7556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Débit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419600" y="5791200"/>
            <a:ext cx="8826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Vernis</a:t>
            </a:r>
          </a:p>
          <a:p>
            <a:r>
              <a:rPr lang="fr-FR">
                <a:solidFill>
                  <a:srgbClr val="008000"/>
                </a:solidFill>
              </a:rPr>
              <a:t>coloré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486400" y="5791200"/>
            <a:ext cx="13906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Montage et</a:t>
            </a:r>
          </a:p>
          <a:p>
            <a:r>
              <a:rPr lang="fr-FR">
                <a:solidFill>
                  <a:srgbClr val="008000"/>
                </a:solidFill>
              </a:rPr>
              <a:t>contrôle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7010400" y="5791200"/>
            <a:ext cx="11747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8000"/>
                </a:solidFill>
              </a:rPr>
              <a:t>Produits </a:t>
            </a:r>
          </a:p>
          <a:p>
            <a:r>
              <a:rPr lang="fr-FR">
                <a:solidFill>
                  <a:srgbClr val="008000"/>
                </a:solidFill>
              </a:rPr>
              <a:t>finis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332038" y="5326063"/>
            <a:ext cx="366712" cy="433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3475038" y="5308600"/>
            <a:ext cx="366712" cy="433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614863" y="5308600"/>
            <a:ext cx="366712" cy="433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837238" y="5308600"/>
            <a:ext cx="366712" cy="433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3398838" y="4335463"/>
            <a:ext cx="366712" cy="433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4492625" y="3708400"/>
            <a:ext cx="536575" cy="433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30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5591175" y="2309813"/>
            <a:ext cx="706438" cy="433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8000"/>
                </a:solidFill>
              </a:rPr>
              <a:t>120</a:t>
            </a:r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2667000" y="4724400"/>
            <a:ext cx="76200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3810000" y="4038600"/>
            <a:ext cx="68580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V="1">
            <a:off x="4953000" y="2743200"/>
            <a:ext cx="685800" cy="990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6324600" y="2470150"/>
            <a:ext cx="1143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Office\Modèles\mil.pot</Template>
  <TotalTime>226</TotalTime>
  <Pages>24</Pages>
  <Words>427</Words>
  <Application>Microsoft Office PowerPoint</Application>
  <PresentationFormat>Format A4 (210 x 297 mm)</PresentationFormat>
  <Paragraphs>206</Paragraphs>
  <Slides>9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Tahoma</vt:lpstr>
      <vt:lpstr>mil</vt:lpstr>
      <vt:lpstr>Paint Shop Pro Image</vt:lpstr>
      <vt:lpstr>Réactik</vt:lpstr>
      <vt:lpstr>Diapositive 2</vt:lpstr>
      <vt:lpstr>Calcul des délais</vt:lpstr>
      <vt:lpstr>Acquisition de valeur dans le processus</vt:lpstr>
      <vt:lpstr>Immobilisation en stock</vt:lpstr>
      <vt:lpstr>Réduction des délais</vt:lpstr>
      <vt:lpstr>Relation entre le niveau d’un stock et le délai de la boucle qui le contrôle</vt:lpstr>
      <vt:lpstr>Gain de trésorerie</vt:lpstr>
      <vt:lpstr>La variété</vt:lpstr>
    </vt:vector>
  </TitlesOfParts>
  <Company>CCIP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Groupe HEC</dc:creator>
  <cp:lastModifiedBy>GERARD</cp:lastModifiedBy>
  <cp:revision>38</cp:revision>
  <cp:lastPrinted>1998-11-30T15:38:26Z</cp:lastPrinted>
  <dcterms:created xsi:type="dcterms:W3CDTF">1998-12-07T16:18:18Z</dcterms:created>
  <dcterms:modified xsi:type="dcterms:W3CDTF">2018-03-13T09:58:00Z</dcterms:modified>
</cp:coreProperties>
</file>