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4" r:id="rId2"/>
    <p:sldId id="266" r:id="rId3"/>
    <p:sldId id="276" r:id="rId4"/>
    <p:sldId id="265" r:id="rId5"/>
    <p:sldId id="267" r:id="rId6"/>
    <p:sldId id="277" r:id="rId7"/>
    <p:sldId id="268" r:id="rId8"/>
    <p:sldId id="270" r:id="rId9"/>
    <p:sldId id="269" r:id="rId10"/>
    <p:sldId id="271" r:id="rId11"/>
    <p:sldId id="278" r:id="rId12"/>
    <p:sldId id="272" r:id="rId13"/>
    <p:sldId id="279" r:id="rId14"/>
    <p:sldId id="273" r:id="rId15"/>
    <p:sldId id="274" r:id="rId16"/>
    <p:sldId id="275" r:id="rId17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FF9900"/>
    <a:srgbClr val="FF0000"/>
    <a:srgbClr val="0000CC"/>
    <a:srgbClr val="FFFF00"/>
    <a:srgbClr val="CC3300"/>
    <a:srgbClr val="339933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84"/>
      </p:cViewPr>
      <p:guideLst>
        <p:guide orient="horz" pos="2659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fr-F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fr-FR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 smtClean="0"/>
              <a:t>Cliquez pour modifier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fr-FR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3C1946A7-168F-4716-9DF7-7DBC2608159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58510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ECECB0-2049-4CE4-BF40-313F380C6A79}" type="slidenum">
              <a:rPr lang="fr-FR" altLang="fr-FR"/>
              <a:pPr/>
              <a:t>5</a:t>
            </a:fld>
            <a:endParaRPr lang="fr-FR" altLang="fr-FR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Je considère que les réglages entrent dans la cahrge et ne viennent pas en déduction de la capacité (comme dans Prélude)</a:t>
            </a:r>
          </a:p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133 = 7980/60 heures de prod nécessaires</a:t>
            </a:r>
          </a:p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+20 heures de réglage = 153</a:t>
            </a:r>
          </a:p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A comparer avec la capacité de 140</a:t>
            </a:r>
          </a:p>
          <a:p>
            <a:pPr eaLnBrk="1" hangingPunct="1"/>
            <a:endParaRPr lang="fr-FR" altLang="fr-F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893FFA-739E-47CB-B9D1-7B7052E486ED}" type="slidenum">
              <a:rPr lang="fr-FR" altLang="fr-FR"/>
              <a:pPr/>
              <a:t>6</a:t>
            </a:fld>
            <a:endParaRPr lang="fr-FR" altLang="fr-FR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Je considère que les réglages entrent dans la charge et ne viennent pas en déduction de la capacité (comme dans Prélude)</a:t>
            </a:r>
          </a:p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133 = 7980/60 heures de prod nécessaires</a:t>
            </a:r>
          </a:p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+20 heures de réglage = 153</a:t>
            </a:r>
          </a:p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A comparer avec la capacité de 140</a:t>
            </a:r>
          </a:p>
          <a:p>
            <a:pPr eaLnBrk="1" hangingPunct="1"/>
            <a:endParaRPr lang="fr-FR" altLang="fr-F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C02DC8-65A3-4B1D-AB75-D17FED271ADC}" type="slidenum">
              <a:rPr lang="fr-FR" altLang="fr-FR"/>
              <a:pPr/>
              <a:t>10</a:t>
            </a:fld>
            <a:endParaRPr lang="fr-FR" altLang="fr-FR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133 + 40 : je considère que les peintres réparent pendant les pannes et font les changements de couleur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802FFF-7F1D-42F8-B181-944691EEB12F}" type="slidenum">
              <a:rPr lang="fr-FR" altLang="fr-FR"/>
              <a:pPr/>
              <a:t>11</a:t>
            </a:fld>
            <a:endParaRPr lang="fr-FR" altLang="fr-FR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133 + 40 : je considère que les peintres réparent pendant les pannes et font les changements de couleur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3B80B9-4F7F-47CC-B8F6-11EC07A4F62B}" type="slidenum">
              <a:rPr lang="fr-FR" altLang="fr-FR"/>
              <a:pPr/>
              <a:t>15</a:t>
            </a:fld>
            <a:endParaRPr lang="fr-FR" altLang="fr-FR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Temps de fabrication calculé sur la base d</a:t>
            </a:r>
            <a:r>
              <a:rPr lang="ja-JP" altLang="fr-FR" smtClean="0">
                <a:ea typeface="ＭＳ Ｐゴシック" pitchFamily="34" charset="-128"/>
              </a:rPr>
              <a:t>’</a:t>
            </a:r>
            <a:r>
              <a:rPr lang="fr-FR" altLang="ja-JP" smtClean="0">
                <a:ea typeface="ＭＳ Ｐゴシック" pitchFamily="34" charset="-128"/>
              </a:rPr>
              <a:t>un flux de 47,5 armoires / heure</a:t>
            </a:r>
          </a:p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Hors temps de changements de couleur</a:t>
            </a:r>
          </a:p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Stock maximum : taux de remplissage du stock x temps de fabrication</a:t>
            </a:r>
          </a:p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Pour le blanc : (47,5 – 25) * 21,05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C127B0-41CE-430C-874F-4D08658B21E0}" type="datetime1">
              <a:rPr lang="fr-FR" altLang="fr-FR"/>
              <a:pPr/>
              <a:t>30/05/2014</a:t>
            </a:fld>
            <a:endParaRPr lang="fr-FR" altLang="fr-FR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© Groupe HEC - Département Management des Opérations et des Systèmes d'Information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B24A0A-83F5-4639-8AD8-4AB0D230845F}" type="datetime1">
              <a:rPr lang="fr-FR" altLang="fr-FR"/>
              <a:pPr/>
              <a:t>30/05/2014</a:t>
            </a:fld>
            <a:endParaRPr lang="fr-FR" altLang="fr-FR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© Groupe HEC - Département Management des Opérations et des Systèmes d'Information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86550" y="838200"/>
            <a:ext cx="2000250" cy="52578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848350" cy="52578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9FCC80-EB2B-469E-8C66-42D7282511A8}" type="datetime1">
              <a:rPr lang="fr-FR" altLang="fr-FR"/>
              <a:pPr/>
              <a:t>30/05/2014</a:t>
            </a:fld>
            <a:endParaRPr lang="fr-FR" altLang="fr-FR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© Groupe HEC - Département Management des Opérations et des Systèmes d'Information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49EC3E-56C2-4013-8394-8AD89C72B8E7}" type="datetime1">
              <a:rPr lang="fr-FR" altLang="fr-FR"/>
              <a:pPr/>
              <a:t>30/05/2014</a:t>
            </a:fld>
            <a:endParaRPr lang="fr-FR" altLang="fr-FR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© Groupe HEC - Département Management des Opérations et des Systèmes d'Information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76ADB-C98B-4653-A223-994A4E16A615}" type="datetime1">
              <a:rPr lang="fr-FR" altLang="fr-FR"/>
              <a:pPr/>
              <a:t>30/05/2014</a:t>
            </a:fld>
            <a:endParaRPr lang="fr-FR" altLang="fr-FR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© Groupe HEC - Département Management des Opérations et des Systèmes d'Information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16D8A-857F-45E2-87B8-6A957BB4D397}" type="datetime1">
              <a:rPr lang="fr-FR" altLang="fr-FR"/>
              <a:pPr/>
              <a:t>30/05/2014</a:t>
            </a:fld>
            <a:endParaRPr lang="fr-FR" altLang="fr-FR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© Groupe HEC - Département Management des Opérations et des Systèmes d'Information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BF229A-C284-4CED-AC26-29AE8A3B1A4A}" type="datetime1">
              <a:rPr lang="fr-FR" altLang="fr-FR"/>
              <a:pPr/>
              <a:t>30/05/2014</a:t>
            </a:fld>
            <a:endParaRPr lang="fr-FR" altLang="fr-FR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© Groupe HEC - Département Management des Opérations et des Systèmes d'Information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D051-5DD8-4AB1-AC42-6E6E82524978}" type="datetime1">
              <a:rPr lang="fr-FR" altLang="fr-FR"/>
              <a:pPr/>
              <a:t>30/05/2014</a:t>
            </a:fld>
            <a:endParaRPr lang="fr-FR" altLang="fr-FR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© Groupe HEC - Département Management des Opérations et des Systèmes d'Information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2C7C46-5440-465E-823D-C028E614506B}" type="datetime1">
              <a:rPr lang="fr-FR" altLang="fr-FR"/>
              <a:pPr/>
              <a:t>30/05/2014</a:t>
            </a:fld>
            <a:endParaRPr lang="fr-FR" altLang="fr-FR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© Groupe HEC - Département Management des Opérations et des Systèmes d'Information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3402E2-6F0D-400C-ACDC-4A74852E6345}" type="datetime1">
              <a:rPr lang="fr-FR" altLang="fr-FR"/>
              <a:pPr/>
              <a:t>30/05/2014</a:t>
            </a:fld>
            <a:endParaRPr lang="fr-FR" altLang="fr-FR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© Groupe HEC - Département Management des Opérations et des Systèmes d'Information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DF24B4-7AF1-4155-BF8C-740B1566496D}" type="datetime1">
              <a:rPr lang="fr-FR" altLang="fr-FR"/>
              <a:pPr/>
              <a:t>30/05/2014</a:t>
            </a:fld>
            <a:endParaRPr lang="fr-FR" altLang="fr-FR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© Groupe HEC - Département Management des Opérations et des Systèmes d'Information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8382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Titre de la diapositive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1295400" y="228600"/>
            <a:ext cx="66294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fr-FR" altLang="fr-FR" b="1" i="1" smtClean="0">
                <a:solidFill>
                  <a:srgbClr val="00279F"/>
                </a:solidFill>
                <a:latin typeface="Tahoma" pitchFamily="34" charset="0"/>
              </a:rPr>
              <a:t>Exercice Metalarm</a:t>
            </a:r>
          </a:p>
        </p:txBody>
      </p:sp>
      <p:sp>
        <p:nvSpPr>
          <p:cNvPr id="1029" name="Rectangle 8"/>
          <p:cNvSpPr>
            <a:spLocks noChangeArrowheads="1"/>
          </p:cNvSpPr>
          <p:nvPr userDrawn="1"/>
        </p:nvSpPr>
        <p:spPr bwMode="auto">
          <a:xfrm>
            <a:off x="8077200" y="228600"/>
            <a:ext cx="835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r>
              <a:rPr lang="fr-FR" altLang="fr-FR" sz="1800" b="1" smtClean="0"/>
              <a:t> - </a:t>
            </a:r>
            <a:fld id="{3C679CC0-35FD-46F3-887B-3DD007FCF25A}" type="slidenum">
              <a:rPr lang="fr-FR" altLang="fr-FR" sz="1800" b="1" smtClean="0"/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t>‹N°›</a:t>
            </a:fld>
            <a:r>
              <a:rPr lang="fr-FR" altLang="fr-FR" sz="1800" b="1" smtClean="0"/>
              <a:t> -</a:t>
            </a:r>
          </a:p>
        </p:txBody>
      </p:sp>
      <p:sp>
        <p:nvSpPr>
          <p:cNvPr id="1030" name="Text Box 12"/>
          <p:cNvSpPr txBox="1">
            <a:spLocks noChangeArrowheads="1"/>
          </p:cNvSpPr>
          <p:nvPr userDrawn="1"/>
        </p:nvSpPr>
        <p:spPr bwMode="auto">
          <a:xfrm>
            <a:off x="0" y="609600"/>
            <a:ext cx="915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fr-FR" sz="1800" b="1" i="1" smtClean="0">
                <a:solidFill>
                  <a:srgbClr val="00CCFF"/>
                </a:solidFill>
                <a:latin typeface="Tahoma" charset="0"/>
              </a:rPr>
              <a:t>MOSI</a:t>
            </a:r>
          </a:p>
        </p:txBody>
      </p:sp>
      <p:graphicFrame>
        <p:nvGraphicFramePr>
          <p:cNvPr id="1031" name="Object 13"/>
          <p:cNvGraphicFramePr>
            <a:graphicFrameLocks noChangeAspect="1"/>
          </p:cNvGraphicFramePr>
          <p:nvPr/>
        </p:nvGraphicFramePr>
        <p:xfrm>
          <a:off x="0" y="0"/>
          <a:ext cx="114617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Paint Shop Pro Image" r:id="rId14" imgW="1951748" imgH="1034146" progId="PaintShopPro">
                  <p:embed/>
                </p:oleObj>
              </mc:Choice>
              <mc:Fallback>
                <p:oleObj name="Paint Shop Pro Image" r:id="rId14" imgW="1951748" imgH="1034146" progId="PaintShopPro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146175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453188"/>
            <a:ext cx="21336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fld id="{5092FEDE-C9D7-4D34-932D-EE1EE373DF12}" type="datetime1">
              <a:rPr lang="fr-FR" altLang="fr-FR"/>
              <a:pPr/>
              <a:t>30/05/2014</a:t>
            </a:fld>
            <a:endParaRPr lang="fr-FR" altLang="fr-FR"/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7950" y="6453188"/>
            <a:ext cx="68405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fr-FR" altLang="fr-FR"/>
              <a:t>© Groupe HEC - Département Management des Opérations et des Systèmes d'Information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9933"/>
          </a:solidFill>
          <a:latin typeface="+mj-lt"/>
          <a:ea typeface="ＭＳ Ｐゴシック" charset="0"/>
          <a:cs typeface="ＭＳ Ｐゴシック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9933"/>
          </a:solidFill>
          <a:latin typeface="Arial" charset="0"/>
          <a:ea typeface="ＭＳ Ｐゴシック" charset="0"/>
          <a:cs typeface="ＭＳ Ｐゴシック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9933"/>
          </a:solidFill>
          <a:latin typeface="Arial" charset="0"/>
          <a:ea typeface="ＭＳ Ｐゴシック" charset="0"/>
          <a:cs typeface="ＭＳ Ｐゴシック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9933"/>
          </a:solidFill>
          <a:latin typeface="Arial" charset="0"/>
          <a:ea typeface="ＭＳ Ｐゴシック" charset="0"/>
          <a:cs typeface="ＭＳ Ｐゴシック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9933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 b="1">
          <a:solidFill>
            <a:srgbClr val="339933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 b="1">
          <a:solidFill>
            <a:srgbClr val="339933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 b="1">
          <a:solidFill>
            <a:srgbClr val="339933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 b="1">
          <a:solidFill>
            <a:srgbClr val="33993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accent2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accent2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accent2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accent2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accent2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accent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accent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accent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accent2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E783DEE-0548-4C58-A9C3-22022D87B30C}" type="datetime1">
              <a:rPr lang="fr-FR" altLang="fr-FR"/>
              <a:pPr/>
              <a:t>30/05/2014</a:t>
            </a:fld>
            <a:endParaRPr lang="fr-FR" altLang="fr-FR"/>
          </a:p>
        </p:txBody>
      </p:sp>
      <p:sp>
        <p:nvSpPr>
          <p:cNvPr id="2051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altLang="fr-FR">
                <a:latin typeface="Arial" charset="0"/>
              </a:rPr>
              <a:t>© HEC Paris - Département Management des Opérations et des Systèmes d'Information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685800"/>
            <a:ext cx="7772400" cy="609600"/>
          </a:xfrm>
        </p:spPr>
        <p:txBody>
          <a:bodyPr/>
          <a:lstStyle/>
          <a:p>
            <a:pPr eaLnBrk="1" hangingPunct="1"/>
            <a:r>
              <a:rPr lang="fr-FR" altLang="fr-FR" dirty="0" smtClean="0">
                <a:ea typeface="ＭＳ Ｐゴシック" pitchFamily="34" charset="-128"/>
              </a:rPr>
              <a:t>Processus de fabrication</a:t>
            </a:r>
          </a:p>
        </p:txBody>
      </p:sp>
      <p:sp>
        <p:nvSpPr>
          <p:cNvPr id="2053" name="Rectangle 241"/>
          <p:cNvSpPr>
            <a:spLocks noChangeArrowheads="1"/>
          </p:cNvSpPr>
          <p:nvPr/>
        </p:nvSpPr>
        <p:spPr bwMode="auto">
          <a:xfrm>
            <a:off x="381000" y="23622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 dirty="0"/>
              <a:t>Découpe</a:t>
            </a:r>
          </a:p>
        </p:txBody>
      </p:sp>
      <p:sp>
        <p:nvSpPr>
          <p:cNvPr id="2054" name="Rectangle 242"/>
          <p:cNvSpPr>
            <a:spLocks noChangeArrowheads="1"/>
          </p:cNvSpPr>
          <p:nvPr/>
        </p:nvSpPr>
        <p:spPr bwMode="auto">
          <a:xfrm>
            <a:off x="1828800" y="23622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Usinage</a:t>
            </a:r>
          </a:p>
        </p:txBody>
      </p:sp>
      <p:sp>
        <p:nvSpPr>
          <p:cNvPr id="2055" name="Rectangle 243"/>
          <p:cNvSpPr>
            <a:spLocks noChangeArrowheads="1"/>
          </p:cNvSpPr>
          <p:nvPr/>
        </p:nvSpPr>
        <p:spPr bwMode="auto">
          <a:xfrm>
            <a:off x="3276600" y="23622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Soudure</a:t>
            </a:r>
          </a:p>
        </p:txBody>
      </p:sp>
      <p:sp>
        <p:nvSpPr>
          <p:cNvPr id="2056" name="Rectangle 244"/>
          <p:cNvSpPr>
            <a:spLocks noChangeArrowheads="1"/>
          </p:cNvSpPr>
          <p:nvPr/>
        </p:nvSpPr>
        <p:spPr bwMode="auto">
          <a:xfrm>
            <a:off x="4724400" y="23622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Peinture</a:t>
            </a:r>
          </a:p>
        </p:txBody>
      </p:sp>
      <p:sp>
        <p:nvSpPr>
          <p:cNvPr id="2057" name="Rectangle 245"/>
          <p:cNvSpPr>
            <a:spLocks noChangeArrowheads="1"/>
          </p:cNvSpPr>
          <p:nvPr/>
        </p:nvSpPr>
        <p:spPr bwMode="auto">
          <a:xfrm>
            <a:off x="6172200" y="23622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600" b="1"/>
              <a:t>Assemblage</a:t>
            </a:r>
          </a:p>
        </p:txBody>
      </p:sp>
      <p:sp>
        <p:nvSpPr>
          <p:cNvPr id="2058" name="Rectangle 246"/>
          <p:cNvSpPr>
            <a:spLocks noChangeArrowheads="1"/>
          </p:cNvSpPr>
          <p:nvPr/>
        </p:nvSpPr>
        <p:spPr bwMode="auto">
          <a:xfrm>
            <a:off x="7620000" y="23622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Emballage</a:t>
            </a:r>
          </a:p>
        </p:txBody>
      </p:sp>
      <p:sp>
        <p:nvSpPr>
          <p:cNvPr id="2059" name="AutoShape 248"/>
          <p:cNvSpPr>
            <a:spLocks noChangeArrowheads="1"/>
          </p:cNvSpPr>
          <p:nvPr/>
        </p:nvSpPr>
        <p:spPr bwMode="auto">
          <a:xfrm>
            <a:off x="533400" y="3276600"/>
            <a:ext cx="8001000" cy="304800"/>
          </a:xfrm>
          <a:prstGeom prst="rightArrow">
            <a:avLst>
              <a:gd name="adj1" fmla="val 59370"/>
              <a:gd name="adj2" fmla="val 22968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altLang="fr-FR"/>
          </a:p>
        </p:txBody>
      </p:sp>
      <p:sp>
        <p:nvSpPr>
          <p:cNvPr id="2060" name="Text Box 249"/>
          <p:cNvSpPr txBox="1">
            <a:spLocks noChangeArrowheads="1"/>
          </p:cNvSpPr>
          <p:nvPr/>
        </p:nvSpPr>
        <p:spPr bwMode="auto">
          <a:xfrm>
            <a:off x="5724128" y="1484784"/>
            <a:ext cx="3082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altLang="fr-FR" dirty="0"/>
              <a:t>6 étapes successives</a:t>
            </a:r>
          </a:p>
        </p:txBody>
      </p:sp>
      <p:graphicFrame>
        <p:nvGraphicFramePr>
          <p:cNvPr id="11599" name="Group 335"/>
          <p:cNvGraphicFramePr>
            <a:graphicFrameLocks noGrp="1"/>
          </p:cNvGraphicFramePr>
          <p:nvPr/>
        </p:nvGraphicFramePr>
        <p:xfrm>
          <a:off x="381000" y="3962400"/>
          <a:ext cx="8534400" cy="2286000"/>
        </p:xfrm>
        <a:graphic>
          <a:graphicData uri="http://schemas.openxmlformats.org/drawingml/2006/table">
            <a:tbl>
              <a:tblPr/>
              <a:tblGrid>
                <a:gridCol w="1422400"/>
                <a:gridCol w="1422400"/>
                <a:gridCol w="1422400"/>
                <a:gridCol w="1422400"/>
                <a:gridCol w="1422400"/>
                <a:gridCol w="1422400"/>
              </a:tblGrid>
              <a:tr h="18097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Nombre maximum de machines/postes de travail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infini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Cadence horaire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Nombre de personnes par poste de travail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Rectangle 241"/>
          <p:cNvSpPr>
            <a:spLocks noChangeArrowheads="1"/>
          </p:cNvSpPr>
          <p:nvPr/>
        </p:nvSpPr>
        <p:spPr bwMode="auto">
          <a:xfrm>
            <a:off x="254696" y="1124744"/>
            <a:ext cx="4317304" cy="11279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 altLang="fr-FR" sz="1600" b="1" dirty="0"/>
              <a:t>Nombre d'heures dans le mois 	160</a:t>
            </a:r>
          </a:p>
          <a:p>
            <a:r>
              <a:rPr lang="fr-FR" altLang="fr-FR" sz="1600" b="1" dirty="0"/>
              <a:t>Absentéisme moyen		10%</a:t>
            </a:r>
          </a:p>
          <a:p>
            <a:r>
              <a:rPr lang="fr-FR" altLang="fr-FR" sz="1600" b="1" dirty="0"/>
              <a:t>Programme du mois de janvier	7600</a:t>
            </a:r>
          </a:p>
          <a:p>
            <a:r>
              <a:rPr lang="fr-FR" altLang="fr-FR" sz="1600" b="1" dirty="0"/>
              <a:t>CR d’une armoire peinte		200</a:t>
            </a:r>
            <a:endParaRPr lang="fr-FR" altLang="fr-FR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9BD507D-13BA-4D7F-861C-702216B1257B}" type="datetime1">
              <a:rPr lang="fr-FR" altLang="fr-FR"/>
              <a:pPr/>
              <a:t>30/05/2014</a:t>
            </a:fld>
            <a:endParaRPr lang="fr-FR" altLang="fr-FR"/>
          </a:p>
        </p:txBody>
      </p:sp>
      <p:sp>
        <p:nvSpPr>
          <p:cNvPr id="11267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altLang="fr-FR">
                <a:latin typeface="Arial" charset="0"/>
              </a:rPr>
              <a:t>© Groupe HEC - Département Management des Opérations et des Systèmes d'Information</a:t>
            </a: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Calcul des charges de main-d</a:t>
            </a:r>
            <a:r>
              <a:rPr lang="ja-JP" altLang="fr-FR" smtClean="0">
                <a:ea typeface="ＭＳ Ｐゴシック" pitchFamily="34" charset="-128"/>
              </a:rPr>
              <a:t>’</a:t>
            </a:r>
            <a:r>
              <a:rPr lang="fr-FR" altLang="ja-JP" smtClean="0">
                <a:ea typeface="ＭＳ Ｐゴシック" pitchFamily="34" charset="-128"/>
              </a:rPr>
              <a:t>œuvre</a:t>
            </a:r>
            <a:endParaRPr lang="fr-FR" altLang="fr-FR" smtClean="0">
              <a:ea typeface="ＭＳ Ｐゴシック" pitchFamily="34" charset="-128"/>
            </a:endParaRPr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381000" y="16764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Découpe</a:t>
            </a:r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1828800" y="16764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Usinage</a:t>
            </a:r>
          </a:p>
        </p:txBody>
      </p:sp>
      <p:sp>
        <p:nvSpPr>
          <p:cNvPr id="11271" name="Rectangle 6"/>
          <p:cNvSpPr>
            <a:spLocks noChangeArrowheads="1"/>
          </p:cNvSpPr>
          <p:nvPr/>
        </p:nvSpPr>
        <p:spPr bwMode="auto">
          <a:xfrm>
            <a:off x="3276600" y="16764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Soudure</a:t>
            </a:r>
          </a:p>
        </p:txBody>
      </p:sp>
      <p:sp>
        <p:nvSpPr>
          <p:cNvPr id="11272" name="Rectangle 7"/>
          <p:cNvSpPr>
            <a:spLocks noChangeArrowheads="1"/>
          </p:cNvSpPr>
          <p:nvPr/>
        </p:nvSpPr>
        <p:spPr bwMode="auto">
          <a:xfrm>
            <a:off x="4724400" y="16764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Peinture</a:t>
            </a:r>
          </a:p>
        </p:txBody>
      </p:sp>
      <p:sp>
        <p:nvSpPr>
          <p:cNvPr id="11273" name="Rectangle 8"/>
          <p:cNvSpPr>
            <a:spLocks noChangeArrowheads="1"/>
          </p:cNvSpPr>
          <p:nvPr/>
        </p:nvSpPr>
        <p:spPr bwMode="auto">
          <a:xfrm>
            <a:off x="6172200" y="16764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600" b="1"/>
              <a:t>Assemblage</a:t>
            </a:r>
          </a:p>
        </p:txBody>
      </p:sp>
      <p:sp>
        <p:nvSpPr>
          <p:cNvPr id="11274" name="Rectangle 9"/>
          <p:cNvSpPr>
            <a:spLocks noChangeArrowheads="1"/>
          </p:cNvSpPr>
          <p:nvPr/>
        </p:nvSpPr>
        <p:spPr bwMode="auto">
          <a:xfrm>
            <a:off x="7620000" y="16764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Emballage</a:t>
            </a:r>
          </a:p>
        </p:txBody>
      </p:sp>
      <p:graphicFrame>
        <p:nvGraphicFramePr>
          <p:cNvPr id="20551" name="Group 71"/>
          <p:cNvGraphicFramePr>
            <a:graphicFrameLocks noGrp="1"/>
          </p:cNvGraphicFramePr>
          <p:nvPr/>
        </p:nvGraphicFramePr>
        <p:xfrm>
          <a:off x="381000" y="2590800"/>
          <a:ext cx="8534400" cy="2286000"/>
        </p:xfrm>
        <a:graphic>
          <a:graphicData uri="http://schemas.openxmlformats.org/drawingml/2006/table">
            <a:tbl>
              <a:tblPr/>
              <a:tblGrid>
                <a:gridCol w="1422400"/>
                <a:gridCol w="1422400"/>
                <a:gridCol w="1422400"/>
                <a:gridCol w="1422400"/>
                <a:gridCol w="1422400"/>
                <a:gridCol w="1422400"/>
              </a:tblGrid>
              <a:tr h="18097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Ouvriers par poste de travail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Charge machine en heures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Charge main-d</a:t>
                      </a:r>
                      <a:r>
                        <a:rPr kumimoji="0" lang="ja-JP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’</a:t>
                      </a:r>
                      <a:r>
                        <a:rPr kumimoji="0" lang="fr-FR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œuvre</a:t>
                      </a:r>
                      <a:endParaRPr kumimoji="0" lang="fr-FR" alt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9933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21" name="Text Box 72"/>
          <p:cNvSpPr txBox="1">
            <a:spLocks noChangeArrowheads="1"/>
          </p:cNvSpPr>
          <p:nvPr/>
        </p:nvSpPr>
        <p:spPr bwMode="auto">
          <a:xfrm>
            <a:off x="1293813" y="5699125"/>
            <a:ext cx="76311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altLang="fr-FR" sz="2000" b="1"/>
              <a:t>Total : _____ heures   Effectif brut nécessaire : ____ / 160 = </a:t>
            </a:r>
            <a:r>
              <a:rPr lang="fr-FR" altLang="fr-FR" sz="2000" b="1">
                <a:solidFill>
                  <a:srgbClr val="FF0000"/>
                </a:solidFill>
              </a:rPr>
              <a:t>__</a:t>
            </a:r>
          </a:p>
          <a:p>
            <a:pPr algn="r"/>
            <a:r>
              <a:rPr lang="fr-FR" altLang="fr-FR" sz="2000" b="1"/>
              <a:t>Compte tenu de l</a:t>
            </a:r>
            <a:r>
              <a:rPr lang="ja-JP" altLang="fr-FR" sz="2000" b="1"/>
              <a:t>’</a:t>
            </a:r>
            <a:r>
              <a:rPr lang="fr-FR" altLang="ja-JP" sz="2000" b="1"/>
              <a:t>absentéisme : ______ = </a:t>
            </a:r>
            <a:r>
              <a:rPr lang="fr-FR" altLang="ja-JP" sz="2000" b="1">
                <a:solidFill>
                  <a:srgbClr val="FF0000"/>
                </a:solidFill>
              </a:rPr>
              <a:t>__</a:t>
            </a:r>
            <a:endParaRPr lang="fr-FR" altLang="fr-FR" sz="2000" b="1">
              <a:solidFill>
                <a:srgbClr val="FF0000"/>
              </a:solidFill>
            </a:endParaRPr>
          </a:p>
        </p:txBody>
      </p:sp>
      <p:sp>
        <p:nvSpPr>
          <p:cNvPr id="11322" name="Text Box 73"/>
          <p:cNvSpPr txBox="1">
            <a:spLocks noChangeArrowheads="1"/>
          </p:cNvSpPr>
          <p:nvPr/>
        </p:nvSpPr>
        <p:spPr bwMode="auto">
          <a:xfrm>
            <a:off x="1660525" y="5013325"/>
            <a:ext cx="7077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altLang="fr-FR" sz="1600" b="1" i="1"/>
              <a:t>* Les peintres effectuent les réparations et les changements de couleur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147A143-00FE-4412-87E9-3E569F84947B}" type="datetime1">
              <a:rPr lang="fr-FR" altLang="fr-FR"/>
              <a:pPr/>
              <a:t>30/05/2014</a:t>
            </a:fld>
            <a:endParaRPr lang="fr-FR" altLang="fr-FR"/>
          </a:p>
        </p:txBody>
      </p:sp>
      <p:sp>
        <p:nvSpPr>
          <p:cNvPr id="12291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altLang="fr-FR">
                <a:latin typeface="Arial" charset="0"/>
              </a:rPr>
              <a:t>© Groupe HEC - Département Management des Opérations et des Systèmes d'Information</a:t>
            </a: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Calcul des charges de main-d</a:t>
            </a:r>
            <a:r>
              <a:rPr lang="ja-JP" altLang="fr-FR" smtClean="0">
                <a:ea typeface="ＭＳ Ｐゴシック" pitchFamily="34" charset="-128"/>
              </a:rPr>
              <a:t>’</a:t>
            </a:r>
            <a:r>
              <a:rPr lang="fr-FR" altLang="ja-JP" smtClean="0">
                <a:ea typeface="ＭＳ Ｐゴシック" pitchFamily="34" charset="-128"/>
              </a:rPr>
              <a:t>œuvre</a:t>
            </a:r>
            <a:endParaRPr lang="fr-FR" altLang="fr-FR" smtClean="0">
              <a:ea typeface="ＭＳ Ｐゴシック" pitchFamily="34" charset="-128"/>
            </a:endParaRPr>
          </a:p>
        </p:txBody>
      </p:sp>
      <p:sp>
        <p:nvSpPr>
          <p:cNvPr id="12293" name="Rectangle 3"/>
          <p:cNvSpPr>
            <a:spLocks noChangeArrowheads="1"/>
          </p:cNvSpPr>
          <p:nvPr/>
        </p:nvSpPr>
        <p:spPr bwMode="auto">
          <a:xfrm>
            <a:off x="381000" y="16764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Découpe</a:t>
            </a:r>
          </a:p>
        </p:txBody>
      </p:sp>
      <p:sp>
        <p:nvSpPr>
          <p:cNvPr id="12294" name="Rectangle 4"/>
          <p:cNvSpPr>
            <a:spLocks noChangeArrowheads="1"/>
          </p:cNvSpPr>
          <p:nvPr/>
        </p:nvSpPr>
        <p:spPr bwMode="auto">
          <a:xfrm>
            <a:off x="1828800" y="16764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Usinage</a:t>
            </a:r>
          </a:p>
        </p:txBody>
      </p:sp>
      <p:sp>
        <p:nvSpPr>
          <p:cNvPr id="12295" name="Rectangle 5"/>
          <p:cNvSpPr>
            <a:spLocks noChangeArrowheads="1"/>
          </p:cNvSpPr>
          <p:nvPr/>
        </p:nvSpPr>
        <p:spPr bwMode="auto">
          <a:xfrm>
            <a:off x="3276600" y="16764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Soudure</a:t>
            </a:r>
          </a:p>
        </p:txBody>
      </p:sp>
      <p:sp>
        <p:nvSpPr>
          <p:cNvPr id="12296" name="Rectangle 6"/>
          <p:cNvSpPr>
            <a:spLocks noChangeArrowheads="1"/>
          </p:cNvSpPr>
          <p:nvPr/>
        </p:nvSpPr>
        <p:spPr bwMode="auto">
          <a:xfrm>
            <a:off x="4724400" y="16764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Peinture</a:t>
            </a:r>
          </a:p>
        </p:txBody>
      </p:sp>
      <p:sp>
        <p:nvSpPr>
          <p:cNvPr id="12297" name="Rectangle 7"/>
          <p:cNvSpPr>
            <a:spLocks noChangeArrowheads="1"/>
          </p:cNvSpPr>
          <p:nvPr/>
        </p:nvSpPr>
        <p:spPr bwMode="auto">
          <a:xfrm>
            <a:off x="6172200" y="16764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600" b="1"/>
              <a:t>Assemblage</a:t>
            </a:r>
          </a:p>
        </p:txBody>
      </p:sp>
      <p:sp>
        <p:nvSpPr>
          <p:cNvPr id="12298" name="Rectangle 8"/>
          <p:cNvSpPr>
            <a:spLocks noChangeArrowheads="1"/>
          </p:cNvSpPr>
          <p:nvPr/>
        </p:nvSpPr>
        <p:spPr bwMode="auto">
          <a:xfrm>
            <a:off x="7620000" y="16764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Emballage</a:t>
            </a:r>
          </a:p>
        </p:txBody>
      </p:sp>
      <p:graphicFrame>
        <p:nvGraphicFramePr>
          <p:cNvPr id="30729" name="Group 9"/>
          <p:cNvGraphicFramePr>
            <a:graphicFrameLocks noGrp="1"/>
          </p:cNvGraphicFramePr>
          <p:nvPr/>
        </p:nvGraphicFramePr>
        <p:xfrm>
          <a:off x="381000" y="2590800"/>
          <a:ext cx="8534400" cy="2286000"/>
        </p:xfrm>
        <a:graphic>
          <a:graphicData uri="http://schemas.openxmlformats.org/drawingml/2006/table">
            <a:tbl>
              <a:tblPr/>
              <a:tblGrid>
                <a:gridCol w="1422400"/>
                <a:gridCol w="1422400"/>
                <a:gridCol w="1422400"/>
                <a:gridCol w="1422400"/>
                <a:gridCol w="1422400"/>
                <a:gridCol w="1422400"/>
              </a:tblGrid>
              <a:tr h="18097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Ouvriers par poste de travail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Charge en heures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1267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133 + 40*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1267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Temps de main-d</a:t>
                      </a:r>
                      <a:r>
                        <a:rPr kumimoji="0" lang="ja-JP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’</a:t>
                      </a:r>
                      <a:r>
                        <a:rPr kumimoji="0" lang="fr-FR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œuvre</a:t>
                      </a:r>
                      <a:endParaRPr kumimoji="0" lang="fr-FR" alt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9933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2534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1267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45" name="Text Box 55"/>
          <p:cNvSpPr txBox="1">
            <a:spLocks noChangeArrowheads="1"/>
          </p:cNvSpPr>
          <p:nvPr/>
        </p:nvSpPr>
        <p:spPr bwMode="auto">
          <a:xfrm>
            <a:off x="1295400" y="5699125"/>
            <a:ext cx="76295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altLang="fr-FR" sz="2000" b="1"/>
              <a:t>Total : 5 302 heures   Effectif brut nécessaire : 5 303 / 160 = </a:t>
            </a:r>
            <a:r>
              <a:rPr lang="fr-FR" altLang="fr-FR" sz="2000" b="1">
                <a:solidFill>
                  <a:srgbClr val="FF0000"/>
                </a:solidFill>
              </a:rPr>
              <a:t>34</a:t>
            </a:r>
          </a:p>
          <a:p>
            <a:pPr algn="r"/>
            <a:r>
              <a:rPr lang="fr-FR" altLang="fr-FR" sz="2000" b="1"/>
              <a:t>Compte tenu de l</a:t>
            </a:r>
            <a:r>
              <a:rPr lang="ja-JP" altLang="fr-FR" sz="2000" b="1"/>
              <a:t>’</a:t>
            </a:r>
            <a:r>
              <a:rPr lang="fr-FR" altLang="ja-JP" sz="2000" b="1"/>
              <a:t>absentéisme : 34 * 1.1 = </a:t>
            </a:r>
            <a:r>
              <a:rPr lang="fr-FR" altLang="ja-JP" sz="2000" b="1">
                <a:solidFill>
                  <a:srgbClr val="FF0000"/>
                </a:solidFill>
              </a:rPr>
              <a:t>38</a:t>
            </a:r>
            <a:endParaRPr lang="fr-FR" altLang="fr-FR" sz="2000" b="1">
              <a:solidFill>
                <a:srgbClr val="FF0000"/>
              </a:solidFill>
            </a:endParaRPr>
          </a:p>
        </p:txBody>
      </p:sp>
      <p:sp>
        <p:nvSpPr>
          <p:cNvPr id="12346" name="Text Box 56"/>
          <p:cNvSpPr txBox="1">
            <a:spLocks noChangeArrowheads="1"/>
          </p:cNvSpPr>
          <p:nvPr/>
        </p:nvSpPr>
        <p:spPr bwMode="auto">
          <a:xfrm>
            <a:off x="1660525" y="5013325"/>
            <a:ext cx="7077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altLang="fr-FR" sz="1600" b="1" i="1"/>
              <a:t>* Les peintres effectuent les réparations et les changements de couleur</a:t>
            </a:r>
          </a:p>
        </p:txBody>
      </p:sp>
      <p:sp>
        <p:nvSpPr>
          <p:cNvPr id="15" name="Rectangular Callout 14"/>
          <p:cNvSpPr/>
          <p:nvPr/>
        </p:nvSpPr>
        <p:spPr>
          <a:xfrm>
            <a:off x="3563938" y="3284538"/>
            <a:ext cx="3960812" cy="1081087"/>
          </a:xfrm>
          <a:prstGeom prst="wedgeRectCallout">
            <a:avLst>
              <a:gd name="adj1" fmla="val -33761"/>
              <a:gd name="adj2" fmla="val 68102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fr-FR" sz="1600" dirty="0">
                <a:solidFill>
                  <a:srgbClr val="000000"/>
                </a:solidFill>
                <a:ea typeface="ＭＳ Ｐゴシック" pitchFamily="34" charset="-128"/>
              </a:rPr>
              <a:t>Temps </a:t>
            </a:r>
            <a:r>
              <a:rPr lang="en-US" altLang="fr-FR" sz="1600" dirty="0" err="1">
                <a:solidFill>
                  <a:srgbClr val="000000"/>
                </a:solidFill>
                <a:ea typeface="ＭＳ Ｐゴシック" pitchFamily="34" charset="-128"/>
              </a:rPr>
              <a:t>poste</a:t>
            </a:r>
            <a:r>
              <a:rPr lang="en-US" altLang="fr-FR" sz="1600" dirty="0">
                <a:solidFill>
                  <a:srgbClr val="000000"/>
                </a:solidFill>
                <a:ea typeface="ＭＳ Ｐゴシック" pitchFamily="34" charset="-128"/>
              </a:rPr>
              <a:t> = 1267 h</a:t>
            </a:r>
          </a:p>
          <a:p>
            <a:pPr algn="ctr"/>
            <a:r>
              <a:rPr lang="en-US" altLang="fr-FR" sz="1600" dirty="0" err="1" smtClean="0">
                <a:solidFill>
                  <a:srgbClr val="000000"/>
                </a:solidFill>
                <a:ea typeface="ＭＳ Ｐゴシック" pitchFamily="34" charset="-128"/>
              </a:rPr>
              <a:t>Opérateurs</a:t>
            </a:r>
            <a:r>
              <a:rPr lang="en-US" altLang="fr-FR" sz="1600" dirty="0" smtClean="0">
                <a:solidFill>
                  <a:srgbClr val="000000"/>
                </a:solidFill>
                <a:ea typeface="ＭＳ Ｐゴシック" pitchFamily="34" charset="-128"/>
              </a:rPr>
              <a:t> </a:t>
            </a:r>
            <a:r>
              <a:rPr lang="en-US" altLang="fr-FR" sz="1600" dirty="0">
                <a:solidFill>
                  <a:srgbClr val="000000"/>
                </a:solidFill>
                <a:ea typeface="ＭＳ Ｐゴシック" pitchFamily="34" charset="-128"/>
              </a:rPr>
              <a:t>par </a:t>
            </a:r>
            <a:r>
              <a:rPr lang="en-US" altLang="fr-FR" sz="1600" dirty="0" err="1">
                <a:solidFill>
                  <a:srgbClr val="000000"/>
                </a:solidFill>
                <a:ea typeface="ＭＳ Ｐゴシック" pitchFamily="34" charset="-128"/>
              </a:rPr>
              <a:t>poste</a:t>
            </a:r>
            <a:r>
              <a:rPr lang="en-US" altLang="fr-FR" sz="1600" dirty="0">
                <a:solidFill>
                  <a:srgbClr val="000000"/>
                </a:solidFill>
                <a:ea typeface="ＭＳ Ｐゴシック" pitchFamily="34" charset="-128"/>
              </a:rPr>
              <a:t> = 2</a:t>
            </a:r>
          </a:p>
          <a:p>
            <a:pPr algn="ctr"/>
            <a:r>
              <a:rPr lang="en-US" altLang="fr-FR" sz="1600" dirty="0">
                <a:solidFill>
                  <a:srgbClr val="000000"/>
                </a:solidFill>
                <a:ea typeface="ＭＳ Ｐゴシック" pitchFamily="34" charset="-128"/>
              </a:rPr>
              <a:t>Temps main d’oeuvre = 1267 * 2 = 2534  </a:t>
            </a:r>
            <a:endParaRPr lang="fr-FR" altLang="fr-FR" sz="1600" b="1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6" name="Rectangular Callout 3"/>
          <p:cNvSpPr/>
          <p:nvPr/>
        </p:nvSpPr>
        <p:spPr>
          <a:xfrm>
            <a:off x="395536" y="1988840"/>
            <a:ext cx="3817938" cy="969962"/>
          </a:xfrm>
          <a:prstGeom prst="wedgeRectCallout">
            <a:avLst>
              <a:gd name="adj1" fmla="val -33761"/>
              <a:gd name="adj2" fmla="val 68102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altLang="fr-FR" sz="1600" dirty="0" smtClean="0">
                <a:solidFill>
                  <a:srgbClr val="000000"/>
                </a:solidFill>
                <a:ea typeface="ＭＳ Ｐゴシック" pitchFamily="34" charset="-128"/>
              </a:rPr>
              <a:t>ARRONDI.SUP(B27/§B§3;0)</a:t>
            </a:r>
            <a:endParaRPr lang="fr-FR" altLang="fr-FR" sz="1600" b="1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4F85C22-8A45-4CAC-83E3-6D8BD82ED8A8}" type="datetime1">
              <a:rPr lang="fr-FR" altLang="fr-FR"/>
              <a:pPr/>
              <a:t>30/05/2014</a:t>
            </a:fld>
            <a:endParaRPr lang="fr-FR" altLang="fr-FR"/>
          </a:p>
        </p:txBody>
      </p:sp>
      <p:sp>
        <p:nvSpPr>
          <p:cNvPr id="13315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altLang="fr-FR">
                <a:latin typeface="Arial" charset="0"/>
              </a:rPr>
              <a:t>© Groupe HEC - Département Management des Opérations et des Systèmes d'Information</a:t>
            </a: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7772400" cy="609600"/>
          </a:xfrm>
        </p:spPr>
        <p:txBody>
          <a:bodyPr/>
          <a:lstStyle/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Planification</a:t>
            </a: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381000" y="13716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Découpe</a:t>
            </a:r>
          </a:p>
        </p:txBody>
      </p:sp>
      <p:sp>
        <p:nvSpPr>
          <p:cNvPr id="13318" name="Rectangle 5"/>
          <p:cNvSpPr>
            <a:spLocks noChangeArrowheads="1"/>
          </p:cNvSpPr>
          <p:nvPr/>
        </p:nvSpPr>
        <p:spPr bwMode="auto">
          <a:xfrm>
            <a:off x="1828800" y="13716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Usinage</a:t>
            </a:r>
          </a:p>
        </p:txBody>
      </p:sp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3276600" y="13716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Soudure</a:t>
            </a:r>
          </a:p>
        </p:txBody>
      </p:sp>
      <p:sp>
        <p:nvSpPr>
          <p:cNvPr id="13320" name="Rectangle 7"/>
          <p:cNvSpPr>
            <a:spLocks noChangeArrowheads="1"/>
          </p:cNvSpPr>
          <p:nvPr/>
        </p:nvSpPr>
        <p:spPr bwMode="auto">
          <a:xfrm>
            <a:off x="4724400" y="13716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Peinture</a:t>
            </a:r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6172200" y="13716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600" b="1"/>
              <a:t>Assemblage</a:t>
            </a:r>
          </a:p>
        </p:txBody>
      </p:sp>
      <p:sp>
        <p:nvSpPr>
          <p:cNvPr id="13322" name="Rectangle 9"/>
          <p:cNvSpPr>
            <a:spLocks noChangeArrowheads="1"/>
          </p:cNvSpPr>
          <p:nvPr/>
        </p:nvSpPr>
        <p:spPr bwMode="auto">
          <a:xfrm>
            <a:off x="7620000" y="13716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Emballage</a:t>
            </a:r>
          </a:p>
        </p:txBody>
      </p:sp>
      <p:graphicFrame>
        <p:nvGraphicFramePr>
          <p:cNvPr id="22675" name="Group 147"/>
          <p:cNvGraphicFramePr>
            <a:graphicFrameLocks noGrp="1"/>
          </p:cNvGraphicFramePr>
          <p:nvPr/>
        </p:nvGraphicFramePr>
        <p:xfrm>
          <a:off x="381000" y="2286000"/>
          <a:ext cx="8534400" cy="3814633"/>
        </p:xfrm>
        <a:graphic>
          <a:graphicData uri="http://schemas.openxmlformats.org/drawingml/2006/table">
            <a:tbl>
              <a:tblPr/>
              <a:tblGrid>
                <a:gridCol w="1422400"/>
                <a:gridCol w="1422400"/>
                <a:gridCol w="1422400"/>
                <a:gridCol w="1422400"/>
                <a:gridCol w="1422400"/>
                <a:gridCol w="1422400"/>
              </a:tblGrid>
              <a:tr h="36512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Charge de travail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76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447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1267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153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1267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317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Nombre de postes de travail à faire fonctionner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Nouvelles capacités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Nouveaux rapports charge / capacité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Effectifs affectés aux postes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7" name="Text Box 146"/>
          <p:cNvSpPr txBox="1">
            <a:spLocks noChangeArrowheads="1"/>
          </p:cNvSpPr>
          <p:nvPr/>
        </p:nvSpPr>
        <p:spPr bwMode="auto">
          <a:xfrm>
            <a:off x="5784850" y="6096000"/>
            <a:ext cx="145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altLang="fr-FR"/>
              <a:t>Total : </a:t>
            </a:r>
            <a:r>
              <a:rPr lang="fr-FR" altLang="fr-FR">
                <a:solidFill>
                  <a:srgbClr val="FF0000"/>
                </a:solidFill>
              </a:rPr>
              <a:t>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7620576-9959-4428-A89F-9CBF1E9A7AEA}" type="datetime1">
              <a:rPr lang="fr-FR" altLang="fr-FR"/>
              <a:pPr/>
              <a:t>30/05/2014</a:t>
            </a:fld>
            <a:endParaRPr lang="fr-FR" altLang="fr-FR"/>
          </a:p>
        </p:txBody>
      </p:sp>
      <p:sp>
        <p:nvSpPr>
          <p:cNvPr id="14339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altLang="fr-FR">
                <a:latin typeface="Arial" charset="0"/>
              </a:rPr>
              <a:t>© Groupe HEC - Département Management des Opérations et des Systèmes d'Information</a:t>
            </a: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7772400" cy="609600"/>
          </a:xfrm>
        </p:spPr>
        <p:txBody>
          <a:bodyPr/>
          <a:lstStyle/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Planification</a:t>
            </a:r>
          </a:p>
        </p:txBody>
      </p:sp>
      <p:sp>
        <p:nvSpPr>
          <p:cNvPr id="14341" name="Rectangle 3"/>
          <p:cNvSpPr>
            <a:spLocks noChangeArrowheads="1"/>
          </p:cNvSpPr>
          <p:nvPr/>
        </p:nvSpPr>
        <p:spPr bwMode="auto">
          <a:xfrm>
            <a:off x="381000" y="13716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Découpe</a:t>
            </a:r>
          </a:p>
        </p:txBody>
      </p:sp>
      <p:sp>
        <p:nvSpPr>
          <p:cNvPr id="14342" name="Rectangle 4"/>
          <p:cNvSpPr>
            <a:spLocks noChangeArrowheads="1"/>
          </p:cNvSpPr>
          <p:nvPr/>
        </p:nvSpPr>
        <p:spPr bwMode="auto">
          <a:xfrm>
            <a:off x="1828800" y="13716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Usinage</a:t>
            </a:r>
          </a:p>
        </p:txBody>
      </p:sp>
      <p:sp>
        <p:nvSpPr>
          <p:cNvPr id="14343" name="Rectangle 5"/>
          <p:cNvSpPr>
            <a:spLocks noChangeArrowheads="1"/>
          </p:cNvSpPr>
          <p:nvPr/>
        </p:nvSpPr>
        <p:spPr bwMode="auto">
          <a:xfrm>
            <a:off x="3276600" y="13716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Soudure</a:t>
            </a:r>
          </a:p>
        </p:txBody>
      </p:sp>
      <p:sp>
        <p:nvSpPr>
          <p:cNvPr id="14344" name="Rectangle 6"/>
          <p:cNvSpPr>
            <a:spLocks noChangeArrowheads="1"/>
          </p:cNvSpPr>
          <p:nvPr/>
        </p:nvSpPr>
        <p:spPr bwMode="auto">
          <a:xfrm>
            <a:off x="4724400" y="13716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Peinture</a:t>
            </a:r>
          </a:p>
        </p:txBody>
      </p:sp>
      <p:sp>
        <p:nvSpPr>
          <p:cNvPr id="14345" name="Rectangle 7"/>
          <p:cNvSpPr>
            <a:spLocks noChangeArrowheads="1"/>
          </p:cNvSpPr>
          <p:nvPr/>
        </p:nvSpPr>
        <p:spPr bwMode="auto">
          <a:xfrm>
            <a:off x="6172200" y="13716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600" b="1"/>
              <a:t>Assemblage</a:t>
            </a:r>
          </a:p>
        </p:txBody>
      </p:sp>
      <p:sp>
        <p:nvSpPr>
          <p:cNvPr id="14346" name="Rectangle 8"/>
          <p:cNvSpPr>
            <a:spLocks noChangeArrowheads="1"/>
          </p:cNvSpPr>
          <p:nvPr/>
        </p:nvSpPr>
        <p:spPr bwMode="auto">
          <a:xfrm>
            <a:off x="7620000" y="13716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Emballage</a:t>
            </a:r>
          </a:p>
        </p:txBody>
      </p:sp>
      <p:graphicFrame>
        <p:nvGraphicFramePr>
          <p:cNvPr id="32777" name="Group 9"/>
          <p:cNvGraphicFramePr>
            <a:graphicFrameLocks noGrp="1"/>
          </p:cNvGraphicFramePr>
          <p:nvPr/>
        </p:nvGraphicFramePr>
        <p:xfrm>
          <a:off x="381000" y="2286000"/>
          <a:ext cx="8534400" cy="3814633"/>
        </p:xfrm>
        <a:graphic>
          <a:graphicData uri="http://schemas.openxmlformats.org/drawingml/2006/table">
            <a:tbl>
              <a:tblPr/>
              <a:tblGrid>
                <a:gridCol w="1422400"/>
                <a:gridCol w="1422400"/>
                <a:gridCol w="1422400"/>
                <a:gridCol w="1422400"/>
                <a:gridCol w="1422400"/>
                <a:gridCol w="1422400"/>
              </a:tblGrid>
              <a:tr h="36512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Charge de travail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76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447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1267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153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1267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317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Nombre de postes de travail à faire fonctionner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Nouvelles capacités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160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480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1280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140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1280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320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Nouveaux rapports charge / capacité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47,5%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93 %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99 %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109 %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99 %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99 %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Effectifs affectés aux postes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16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21" name="Text Box 83"/>
          <p:cNvSpPr txBox="1">
            <a:spLocks noChangeArrowheads="1"/>
          </p:cNvSpPr>
          <p:nvPr/>
        </p:nvSpPr>
        <p:spPr bwMode="auto">
          <a:xfrm>
            <a:off x="5784850" y="6096000"/>
            <a:ext cx="145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altLang="fr-FR"/>
              <a:t>Total : </a:t>
            </a:r>
            <a:r>
              <a:rPr lang="fr-FR" altLang="fr-FR">
                <a:solidFill>
                  <a:srgbClr val="FF0000"/>
                </a:solidFill>
              </a:rPr>
              <a:t>34</a:t>
            </a:r>
          </a:p>
        </p:txBody>
      </p:sp>
      <p:sp>
        <p:nvSpPr>
          <p:cNvPr id="13" name="Rectangular Callout 12"/>
          <p:cNvSpPr/>
          <p:nvPr/>
        </p:nvSpPr>
        <p:spPr>
          <a:xfrm>
            <a:off x="2124075" y="3860800"/>
            <a:ext cx="4464050" cy="1008063"/>
          </a:xfrm>
          <a:prstGeom prst="wedgeRectCallout">
            <a:avLst>
              <a:gd name="adj1" fmla="val -33761"/>
              <a:gd name="adj2" fmla="val 68102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altLang="fr-FR" sz="1600">
                <a:solidFill>
                  <a:srgbClr val="000000"/>
                </a:solidFill>
                <a:ea typeface="ＭＳ Ｐゴシック" pitchFamily="34" charset="-128"/>
              </a:rPr>
              <a:t>Initialement on avait 4 postes actifs, pour une capacité de 640 armoires et un rapport charge/capacité de 69.9%</a:t>
            </a:r>
            <a:endParaRPr lang="fr-FR" altLang="fr-FR" sz="1600" b="1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841375" y="1893888"/>
            <a:ext cx="5724525" cy="2903537"/>
            <a:chOff x="842033" y="1894495"/>
            <a:chExt cx="5724185" cy="2902658"/>
          </a:xfrm>
        </p:grpSpPr>
        <p:sp>
          <p:nvSpPr>
            <p:cNvPr id="4" name="Right Triangle 3"/>
            <p:cNvSpPr/>
            <p:nvPr/>
          </p:nvSpPr>
          <p:spPr>
            <a:xfrm flipH="1">
              <a:off x="842033" y="1894495"/>
              <a:ext cx="2893841" cy="2902658"/>
            </a:xfrm>
            <a:prstGeom prst="rtTriangle">
              <a:avLst/>
            </a:prstGeom>
            <a:solidFill>
              <a:schemeClr val="tx1">
                <a:lumMod val="50000"/>
                <a:lumOff val="50000"/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400" dirty="0"/>
                <a:t>Production des armoires blanches</a:t>
              </a:r>
            </a:p>
          </p:txBody>
        </p:sp>
        <p:sp>
          <p:nvSpPr>
            <p:cNvPr id="31" name="Right Triangle 30"/>
            <p:cNvSpPr/>
            <p:nvPr/>
          </p:nvSpPr>
          <p:spPr>
            <a:xfrm>
              <a:off x="3737461" y="1908778"/>
              <a:ext cx="2828757" cy="2888375"/>
            </a:xfrm>
            <a:prstGeom prst="rtTriangle">
              <a:avLst/>
            </a:prstGeom>
            <a:solidFill>
              <a:schemeClr val="tx1">
                <a:lumMod val="50000"/>
                <a:lumOff val="50000"/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400" dirty="0"/>
                <a:t>Consommation des armoires blanches</a:t>
              </a:r>
            </a:p>
          </p:txBody>
        </p:sp>
      </p:grpSp>
      <p:sp>
        <p:nvSpPr>
          <p:cNvPr id="15363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BC56FDD-8070-42F7-ACB0-C2A018BFA57D}" type="datetime1">
              <a:rPr lang="fr-FR" altLang="fr-FR"/>
              <a:pPr/>
              <a:t>30/05/2014</a:t>
            </a:fld>
            <a:endParaRPr lang="fr-FR" altLang="fr-FR"/>
          </a:p>
        </p:txBody>
      </p:sp>
      <p:sp>
        <p:nvSpPr>
          <p:cNvPr id="15364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altLang="fr-FR">
                <a:latin typeface="Arial" charset="0"/>
              </a:rPr>
              <a:t>© Groupe HEC - Département Management des Opérations et des Systèmes d'Information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Le problème des couleurs</a:t>
            </a:r>
          </a:p>
        </p:txBody>
      </p:sp>
      <p:sp>
        <p:nvSpPr>
          <p:cNvPr id="15366" name="Line 4"/>
          <p:cNvSpPr>
            <a:spLocks noChangeShapeType="1"/>
          </p:cNvSpPr>
          <p:nvPr/>
        </p:nvSpPr>
        <p:spPr bwMode="auto">
          <a:xfrm flipV="1">
            <a:off x="838200" y="17526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5367" name="Line 5"/>
          <p:cNvSpPr>
            <a:spLocks noChangeShapeType="1"/>
          </p:cNvSpPr>
          <p:nvPr/>
        </p:nvSpPr>
        <p:spPr bwMode="auto">
          <a:xfrm>
            <a:off x="838200" y="48006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838200" y="1905000"/>
            <a:ext cx="5715000" cy="2895600"/>
            <a:chOff x="838200" y="1905000"/>
            <a:chExt cx="5715000" cy="2895600"/>
          </a:xfrm>
        </p:grpSpPr>
        <p:sp>
          <p:nvSpPr>
            <p:cNvPr id="15396" name="Line 6"/>
            <p:cNvSpPr>
              <a:spLocks noChangeShapeType="1"/>
            </p:cNvSpPr>
            <p:nvPr/>
          </p:nvSpPr>
          <p:spPr bwMode="auto">
            <a:xfrm flipV="1">
              <a:off x="838200" y="1905000"/>
              <a:ext cx="2909270" cy="289560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97" name="Line 7"/>
            <p:cNvSpPr>
              <a:spLocks noChangeShapeType="1"/>
            </p:cNvSpPr>
            <p:nvPr/>
          </p:nvSpPr>
          <p:spPr bwMode="auto">
            <a:xfrm>
              <a:off x="3733800" y="1905000"/>
              <a:ext cx="2819400" cy="289560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5369" name="Line 8"/>
          <p:cNvSpPr>
            <a:spLocks noChangeShapeType="1"/>
          </p:cNvSpPr>
          <p:nvPr/>
        </p:nvSpPr>
        <p:spPr bwMode="auto">
          <a:xfrm>
            <a:off x="3733800" y="1905000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370" name="Line 9"/>
          <p:cNvSpPr>
            <a:spLocks noChangeShapeType="1"/>
          </p:cNvSpPr>
          <p:nvPr/>
        </p:nvSpPr>
        <p:spPr bwMode="auto">
          <a:xfrm>
            <a:off x="838200" y="5181600"/>
            <a:ext cx="571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5371" name="Text Box 10"/>
          <p:cNvSpPr txBox="1">
            <a:spLocks noChangeArrowheads="1"/>
          </p:cNvSpPr>
          <p:nvPr/>
        </p:nvSpPr>
        <p:spPr bwMode="auto">
          <a:xfrm>
            <a:off x="3505200" y="52578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altLang="fr-FR" sz="1800"/>
              <a:t>40 h</a:t>
            </a:r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 flipV="1">
            <a:off x="6553200" y="3352800"/>
            <a:ext cx="1371600" cy="14478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373" name="Line 14"/>
          <p:cNvSpPr>
            <a:spLocks noChangeShapeType="1"/>
          </p:cNvSpPr>
          <p:nvPr/>
        </p:nvSpPr>
        <p:spPr bwMode="auto">
          <a:xfrm>
            <a:off x="5181600" y="27432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374" name="Line 17"/>
          <p:cNvSpPr>
            <a:spLocks noChangeShapeType="1"/>
          </p:cNvSpPr>
          <p:nvPr/>
        </p:nvSpPr>
        <p:spPr bwMode="auto">
          <a:xfrm>
            <a:off x="5867400" y="37338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375" name="Line 20"/>
          <p:cNvSpPr>
            <a:spLocks noChangeShapeType="1"/>
          </p:cNvSpPr>
          <p:nvPr/>
        </p:nvSpPr>
        <p:spPr bwMode="auto">
          <a:xfrm>
            <a:off x="6248400" y="4114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376" name="Text Box 23"/>
          <p:cNvSpPr txBox="1">
            <a:spLocks noChangeArrowheads="1"/>
          </p:cNvSpPr>
          <p:nvPr/>
        </p:nvSpPr>
        <p:spPr bwMode="auto">
          <a:xfrm>
            <a:off x="2286000" y="5867400"/>
            <a:ext cx="3854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altLang="fr-FR" sz="1800"/>
              <a:t>On se situe en aval de l</a:t>
            </a:r>
            <a:r>
              <a:rPr lang="ja-JP" altLang="fr-FR" sz="1800"/>
              <a:t>’</a:t>
            </a:r>
            <a:r>
              <a:rPr lang="fr-FR" altLang="ja-JP" sz="1800"/>
              <a:t>assemblage</a:t>
            </a:r>
            <a:endParaRPr lang="fr-FR" altLang="fr-FR" sz="1800"/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1611313" y="1662113"/>
            <a:ext cx="2898775" cy="1185862"/>
            <a:chOff x="1611244" y="1662344"/>
            <a:chExt cx="2898348" cy="1185541"/>
          </a:xfrm>
        </p:grpSpPr>
        <p:sp>
          <p:nvSpPr>
            <p:cNvPr id="15394" name="TextBox 1"/>
            <p:cNvSpPr txBox="1">
              <a:spLocks noChangeArrowheads="1"/>
            </p:cNvSpPr>
            <p:nvPr/>
          </p:nvSpPr>
          <p:spPr bwMode="auto">
            <a:xfrm rot="-2692737">
              <a:off x="1611244" y="2387048"/>
              <a:ext cx="230171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altLang="fr-FR" sz="1800"/>
                <a:t>Taux de remplissage</a:t>
              </a:r>
            </a:p>
          </p:txBody>
        </p:sp>
        <p:sp>
          <p:nvSpPr>
            <p:cNvPr id="15395" name="TextBox 27"/>
            <p:cNvSpPr txBox="1">
              <a:spLocks noChangeArrowheads="1"/>
            </p:cNvSpPr>
            <p:nvPr/>
          </p:nvSpPr>
          <p:spPr bwMode="auto">
            <a:xfrm rot="2755358">
              <a:off x="3732155" y="2070449"/>
              <a:ext cx="118554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altLang="fr-FR" sz="1800"/>
                <a:t>Demande</a:t>
              </a: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3733800" y="2743200"/>
            <a:ext cx="5410200" cy="2057400"/>
            <a:chOff x="3733800" y="2743200"/>
            <a:chExt cx="5410200" cy="2057400"/>
          </a:xfrm>
        </p:grpSpPr>
        <p:sp>
          <p:nvSpPr>
            <p:cNvPr id="15392" name="Line 12"/>
            <p:cNvSpPr>
              <a:spLocks noChangeShapeType="1"/>
            </p:cNvSpPr>
            <p:nvPr/>
          </p:nvSpPr>
          <p:spPr bwMode="auto">
            <a:xfrm flipV="1">
              <a:off x="3733800" y="2743200"/>
              <a:ext cx="1447800" cy="205740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93" name="Line 13"/>
            <p:cNvSpPr>
              <a:spLocks noChangeShapeType="1"/>
            </p:cNvSpPr>
            <p:nvPr/>
          </p:nvSpPr>
          <p:spPr bwMode="auto">
            <a:xfrm>
              <a:off x="5181600" y="2743200"/>
              <a:ext cx="3962400" cy="175260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5181600" y="3733800"/>
            <a:ext cx="3733800" cy="1066800"/>
            <a:chOff x="5181600" y="3733800"/>
            <a:chExt cx="3733800" cy="1066800"/>
          </a:xfrm>
        </p:grpSpPr>
        <p:sp>
          <p:nvSpPr>
            <p:cNvPr id="15390" name="Line 15"/>
            <p:cNvSpPr>
              <a:spLocks noChangeShapeType="1"/>
            </p:cNvSpPr>
            <p:nvPr/>
          </p:nvSpPr>
          <p:spPr bwMode="auto">
            <a:xfrm flipV="1">
              <a:off x="5181600" y="3733800"/>
              <a:ext cx="685800" cy="106680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91" name="Line 16"/>
            <p:cNvSpPr>
              <a:spLocks noChangeShapeType="1"/>
            </p:cNvSpPr>
            <p:nvPr/>
          </p:nvSpPr>
          <p:spPr bwMode="auto">
            <a:xfrm>
              <a:off x="5867400" y="3733800"/>
              <a:ext cx="3048000" cy="91440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5943600" y="4114800"/>
            <a:ext cx="2895600" cy="685800"/>
            <a:chOff x="5943600" y="4114800"/>
            <a:chExt cx="2895600" cy="685800"/>
          </a:xfrm>
        </p:grpSpPr>
        <p:sp>
          <p:nvSpPr>
            <p:cNvPr id="15388" name="Line 18"/>
            <p:cNvSpPr>
              <a:spLocks noChangeShapeType="1"/>
            </p:cNvSpPr>
            <p:nvPr/>
          </p:nvSpPr>
          <p:spPr bwMode="auto">
            <a:xfrm flipV="1">
              <a:off x="5943600" y="4114800"/>
              <a:ext cx="304800" cy="68580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89" name="Line 19"/>
            <p:cNvSpPr>
              <a:spLocks noChangeShapeType="1"/>
            </p:cNvSpPr>
            <p:nvPr/>
          </p:nvSpPr>
          <p:spPr bwMode="auto">
            <a:xfrm>
              <a:off x="6248400" y="4114800"/>
              <a:ext cx="2590800" cy="53340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6248400" y="4343400"/>
            <a:ext cx="2590800" cy="457200"/>
            <a:chOff x="6248400" y="4343400"/>
            <a:chExt cx="2590800" cy="457200"/>
          </a:xfrm>
        </p:grpSpPr>
        <p:sp>
          <p:nvSpPr>
            <p:cNvPr id="15386" name="Line 21"/>
            <p:cNvSpPr>
              <a:spLocks noChangeShapeType="1"/>
            </p:cNvSpPr>
            <p:nvPr/>
          </p:nvSpPr>
          <p:spPr bwMode="auto">
            <a:xfrm flipV="1">
              <a:off x="6248400" y="4343400"/>
              <a:ext cx="228600" cy="457200"/>
            </a:xfrm>
            <a:prstGeom prst="line">
              <a:avLst/>
            </a:prstGeom>
            <a:noFill/>
            <a:ln w="38100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87" name="Line 22"/>
            <p:cNvSpPr>
              <a:spLocks noChangeShapeType="1"/>
            </p:cNvSpPr>
            <p:nvPr/>
          </p:nvSpPr>
          <p:spPr bwMode="auto">
            <a:xfrm>
              <a:off x="6477000" y="4343400"/>
              <a:ext cx="2362200" cy="381000"/>
            </a:xfrm>
            <a:prstGeom prst="line">
              <a:avLst/>
            </a:prstGeom>
            <a:noFill/>
            <a:ln w="38100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5" name="Rectangular Callout 24"/>
          <p:cNvSpPr/>
          <p:nvPr/>
        </p:nvSpPr>
        <p:spPr>
          <a:xfrm>
            <a:off x="2051050" y="1196975"/>
            <a:ext cx="5400675" cy="1368425"/>
          </a:xfrm>
          <a:prstGeom prst="wedgeRectCallout">
            <a:avLst>
              <a:gd name="adj1" fmla="val -36880"/>
              <a:gd name="adj2" fmla="val 70705"/>
            </a:avLst>
          </a:prstGeom>
          <a:solidFill>
            <a:srgbClr val="FFFFFF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FR" altLang="fr-FR" sz="1600" b="1" smtClean="0">
                <a:solidFill>
                  <a:srgbClr val="000000"/>
                </a:solidFill>
              </a:rPr>
              <a:t>Taux de remplissage = Production – Demande		Pour le blanc : 47.5 – 25 = 22.5</a:t>
            </a:r>
          </a:p>
          <a:p>
            <a:pPr algn="ctr" eaLnBrk="1" hangingPunct="1">
              <a:defRPr/>
            </a:pPr>
            <a:r>
              <a:rPr lang="fr-FR" altLang="fr-FR" sz="1400" smtClean="0">
                <a:solidFill>
                  <a:srgbClr val="000000"/>
                </a:solidFill>
              </a:rPr>
              <a:t>La demande de 25 vient d’une consommation hebdomadaire de 1000 armoires, la demande horaire est donc : </a:t>
            </a:r>
          </a:p>
          <a:p>
            <a:pPr algn="ctr" eaLnBrk="1" hangingPunct="1">
              <a:defRPr/>
            </a:pPr>
            <a:r>
              <a:rPr lang="fr-FR" altLang="fr-FR" sz="1400" smtClean="0">
                <a:solidFill>
                  <a:srgbClr val="000000"/>
                </a:solidFill>
              </a:rPr>
              <a:t>1000 armoires / 5jours / 8heures = 25 armoires/heure</a:t>
            </a:r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2987675" y="3141663"/>
            <a:ext cx="5688013" cy="1931987"/>
            <a:chOff x="2987824" y="3140967"/>
            <a:chExt cx="5688632" cy="1933184"/>
          </a:xfrm>
        </p:grpSpPr>
        <p:sp>
          <p:nvSpPr>
            <p:cNvPr id="26" name="Rectangular Callout 25"/>
            <p:cNvSpPr/>
            <p:nvPr/>
          </p:nvSpPr>
          <p:spPr>
            <a:xfrm>
              <a:off x="2987824" y="3140967"/>
              <a:ext cx="5688632" cy="1367684"/>
            </a:xfrm>
            <a:prstGeom prst="wedgeRectCallout">
              <a:avLst>
                <a:gd name="adj1" fmla="val -36880"/>
                <a:gd name="adj2" fmla="val 70705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defRPr/>
              </a:pPr>
              <a:r>
                <a:rPr lang="fr-FR" altLang="fr-FR" sz="1600" b="1" smtClean="0">
                  <a:solidFill>
                    <a:srgbClr val="000000"/>
                  </a:solidFill>
                </a:rPr>
                <a:t>Quel est le temps de production des armoires blanches?</a:t>
              </a:r>
            </a:p>
            <a:p>
              <a:pPr algn="ctr" eaLnBrk="1" hangingPunct="1">
                <a:defRPr/>
              </a:pPr>
              <a:r>
                <a:rPr lang="fr-FR" altLang="fr-FR" sz="1400" smtClean="0">
                  <a:solidFill>
                    <a:srgbClr val="000000"/>
                  </a:solidFill>
                </a:rPr>
                <a:t>On sait qu’il faut une production égale à 1000 armoires par semaine, et on sait que les ateliers ont un flux moyen de 47.5 armoires / heure. De ce fait, il faut travailler pendant 1000 / 47,5 = 21.05 heures pour satisfaire la demande hebdomadaire </a:t>
              </a:r>
            </a:p>
          </p:txBody>
        </p:sp>
        <p:sp>
          <p:nvSpPr>
            <p:cNvPr id="15385" name="TextBox 12"/>
            <p:cNvSpPr txBox="1">
              <a:spLocks noChangeArrowheads="1"/>
            </p:cNvSpPr>
            <p:nvPr/>
          </p:nvSpPr>
          <p:spPr bwMode="auto">
            <a:xfrm>
              <a:off x="3412596" y="4797152"/>
              <a:ext cx="65534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altLang="fr-FR" sz="1200"/>
                <a:t>21,05h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5" grpId="0" animBg="1"/>
      <p:bldP spid="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6B2E225-8F5E-4704-83A3-8C86F0FD4A96}" type="datetime1">
              <a:rPr lang="fr-FR" altLang="fr-FR"/>
              <a:pPr/>
              <a:t>30/05/2014</a:t>
            </a:fld>
            <a:endParaRPr lang="fr-FR" altLang="fr-FR"/>
          </a:p>
        </p:txBody>
      </p:sp>
      <p:sp>
        <p:nvSpPr>
          <p:cNvPr id="16387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altLang="fr-FR">
                <a:latin typeface="Arial" charset="0"/>
              </a:rPr>
              <a:t>© Groupe HEC - Département Management des Opérations et des Systèmes d'Information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Calcul des stocks induits</a:t>
            </a:r>
          </a:p>
        </p:txBody>
      </p:sp>
      <p:graphicFrame>
        <p:nvGraphicFramePr>
          <p:cNvPr id="24661" name="Group 85"/>
          <p:cNvGraphicFramePr>
            <a:graphicFrameLocks noGrp="1"/>
          </p:cNvGraphicFramePr>
          <p:nvPr/>
        </p:nvGraphicFramePr>
        <p:xfrm>
          <a:off x="381000" y="1676400"/>
          <a:ext cx="7848600" cy="3903961"/>
        </p:xfrm>
        <a:graphic>
          <a:graphicData uri="http://schemas.openxmlformats.org/drawingml/2006/table">
            <a:tbl>
              <a:tblPr/>
              <a:tblGrid>
                <a:gridCol w="1981200"/>
                <a:gridCol w="1295400"/>
                <a:gridCol w="990600"/>
                <a:gridCol w="1066800"/>
                <a:gridCol w="1143000"/>
                <a:gridCol w="13716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Blanc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Gris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Jaune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Orange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Bleu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Consommation mensuelle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4000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2000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Consommation hebdomadaire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250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Consommation horaire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25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12,5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6,25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2,5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1,25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Temps de fabrication (h)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21,05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10,53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5,26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2,11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1,05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Stock maximum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474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368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217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95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49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Stock moyen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237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184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109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47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24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47" name="Text Box 86"/>
          <p:cNvSpPr txBox="1">
            <a:spLocks noChangeArrowheads="1"/>
          </p:cNvSpPr>
          <p:nvPr/>
        </p:nvSpPr>
        <p:spPr bwMode="auto">
          <a:xfrm>
            <a:off x="1812925" y="5754688"/>
            <a:ext cx="602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altLang="fr-FR"/>
              <a:t>Stock moyen total : 600  Valeur : 120 000 €</a:t>
            </a:r>
          </a:p>
        </p:txBody>
      </p:sp>
      <p:sp>
        <p:nvSpPr>
          <p:cNvPr id="10" name="Rectangular Callout 9"/>
          <p:cNvSpPr/>
          <p:nvPr/>
        </p:nvSpPr>
        <p:spPr>
          <a:xfrm>
            <a:off x="539750" y="3141663"/>
            <a:ext cx="4608513" cy="792162"/>
          </a:xfrm>
          <a:prstGeom prst="wedgeRectCallout">
            <a:avLst>
              <a:gd name="adj1" fmla="val -3458"/>
              <a:gd name="adj2" fmla="val 76170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/>
              <a:t>Temps de fabrication = </a:t>
            </a:r>
            <a:r>
              <a:rPr lang="fr-FR" sz="1600" b="1" dirty="0" smtClean="0"/>
              <a:t>Demande </a:t>
            </a:r>
            <a:r>
              <a:rPr lang="fr-FR" sz="1600" b="1" dirty="0"/>
              <a:t>/ flux moyen </a:t>
            </a:r>
          </a:p>
          <a:p>
            <a:pPr algn="ctr">
              <a:defRPr/>
            </a:pPr>
            <a:r>
              <a:rPr lang="fr-FR" sz="1600" b="1" dirty="0"/>
              <a:t>1000 / 47,5 = 21.05 heures</a:t>
            </a:r>
          </a:p>
        </p:txBody>
      </p:sp>
      <p:sp>
        <p:nvSpPr>
          <p:cNvPr id="12" name="Rectangular Callout 11"/>
          <p:cNvSpPr/>
          <p:nvPr/>
        </p:nvSpPr>
        <p:spPr>
          <a:xfrm>
            <a:off x="3203575" y="3789363"/>
            <a:ext cx="5689600" cy="792162"/>
          </a:xfrm>
          <a:prstGeom prst="wedgeRectCallout">
            <a:avLst>
              <a:gd name="adj1" fmla="val -46293"/>
              <a:gd name="adj2" fmla="val 88923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altLang="fr-FR" sz="1600" b="1">
                <a:solidFill>
                  <a:srgbClr val="000000"/>
                </a:solidFill>
                <a:ea typeface="ＭＳ Ｐゴシック" pitchFamily="34" charset="-128"/>
              </a:rPr>
              <a:t>Stock max = taux de remplissage * temps de fabrication</a:t>
            </a:r>
          </a:p>
          <a:p>
            <a:pPr algn="ctr"/>
            <a:r>
              <a:rPr lang="fr-FR" altLang="fr-FR" sz="1600" b="1">
                <a:solidFill>
                  <a:srgbClr val="000000"/>
                </a:solidFill>
                <a:ea typeface="ＭＳ Ｐゴシック" pitchFamily="34" charset="-128"/>
              </a:rPr>
              <a:t>Pour le blanc : (47,5 – 25) * 21,05 = 474 unités</a:t>
            </a:r>
          </a:p>
        </p:txBody>
      </p:sp>
      <p:sp>
        <p:nvSpPr>
          <p:cNvPr id="13" name="Rectangular Callout 12"/>
          <p:cNvSpPr/>
          <p:nvPr/>
        </p:nvSpPr>
        <p:spPr>
          <a:xfrm>
            <a:off x="539750" y="4379913"/>
            <a:ext cx="4608513" cy="792162"/>
          </a:xfrm>
          <a:prstGeom prst="wedgeRectCallout">
            <a:avLst>
              <a:gd name="adj1" fmla="val -3458"/>
              <a:gd name="adj2" fmla="val 76170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altLang="fr-FR" sz="1600" b="1">
                <a:solidFill>
                  <a:srgbClr val="000000"/>
                </a:solidFill>
                <a:ea typeface="ＭＳ Ｐゴシック" pitchFamily="34" charset="-128"/>
              </a:rPr>
              <a:t>Stock moyen = stock max / 2</a:t>
            </a:r>
          </a:p>
          <a:p>
            <a:pPr algn="ctr"/>
            <a:r>
              <a:rPr lang="fr-FR" altLang="fr-FR" sz="1600" b="1">
                <a:solidFill>
                  <a:srgbClr val="000000"/>
                </a:solidFill>
                <a:ea typeface="ＭＳ Ｐゴシック" pitchFamily="34" charset="-128"/>
              </a:rPr>
              <a:t>474 / 2 = 237 uniteś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ABA9633-CB47-4855-941F-6500EEB5E3CB}" type="datetime1">
              <a:rPr lang="fr-FR" altLang="fr-FR"/>
              <a:pPr/>
              <a:t>30/05/2014</a:t>
            </a:fld>
            <a:endParaRPr lang="fr-FR" altLang="fr-FR"/>
          </a:p>
        </p:txBody>
      </p:sp>
      <p:sp>
        <p:nvSpPr>
          <p:cNvPr id="17411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altLang="fr-FR">
                <a:latin typeface="Arial" charset="0"/>
              </a:rPr>
              <a:t>© Groupe HEC - Département Management des Opérations et des Systèmes d'Information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Calcul du stock moyen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Exemple pour le Blanc</a:t>
            </a:r>
          </a:p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Taux de production : 47,5 / h</a:t>
            </a:r>
          </a:p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Taux moyen de demande : 25</a:t>
            </a:r>
          </a:p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Temps de fabrication de la série : 21,05 h</a:t>
            </a:r>
          </a:p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Le stock se remplit au taux de 47,5 – 25 = 22,5</a:t>
            </a:r>
          </a:p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Le stock maximum est égale à 22,5 x 21,05 = 474</a:t>
            </a:r>
          </a:p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Le stock moyen est égal à la moitié du stock maximum soit 237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608DCF0-058E-4E00-B92E-FC77DB3BDABE}" type="datetime1">
              <a:rPr lang="fr-FR" altLang="fr-FR"/>
              <a:pPr/>
              <a:t>30/05/2014</a:t>
            </a:fld>
            <a:endParaRPr lang="fr-FR" altLang="fr-FR"/>
          </a:p>
        </p:txBody>
      </p:sp>
      <p:sp>
        <p:nvSpPr>
          <p:cNvPr id="3075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altLang="fr-FR">
                <a:latin typeface="Arial" charset="0"/>
              </a:rPr>
              <a:t>© Groupe HEC - Département Management des Opérations et des Systèmes d'Information</a:t>
            </a: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Calcul des capacités théoriques mensuelles</a:t>
            </a:r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381000" y="23622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Découpe</a:t>
            </a:r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1828800" y="23622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Usinage</a:t>
            </a:r>
          </a:p>
        </p:txBody>
      </p:sp>
      <p:sp>
        <p:nvSpPr>
          <p:cNvPr id="3079" name="Rectangle 6"/>
          <p:cNvSpPr>
            <a:spLocks noChangeArrowheads="1"/>
          </p:cNvSpPr>
          <p:nvPr/>
        </p:nvSpPr>
        <p:spPr bwMode="auto">
          <a:xfrm>
            <a:off x="3276600" y="23622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Soudure</a:t>
            </a:r>
          </a:p>
        </p:txBody>
      </p:sp>
      <p:sp>
        <p:nvSpPr>
          <p:cNvPr id="3080" name="Rectangle 7"/>
          <p:cNvSpPr>
            <a:spLocks noChangeArrowheads="1"/>
          </p:cNvSpPr>
          <p:nvPr/>
        </p:nvSpPr>
        <p:spPr bwMode="auto">
          <a:xfrm>
            <a:off x="4724400" y="23622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Peinture</a:t>
            </a:r>
          </a:p>
        </p:txBody>
      </p:sp>
      <p:sp>
        <p:nvSpPr>
          <p:cNvPr id="3081" name="Rectangle 8"/>
          <p:cNvSpPr>
            <a:spLocks noChangeArrowheads="1"/>
          </p:cNvSpPr>
          <p:nvPr/>
        </p:nvSpPr>
        <p:spPr bwMode="auto">
          <a:xfrm>
            <a:off x="6172200" y="23622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600" b="1"/>
              <a:t>Assemblage</a:t>
            </a:r>
          </a:p>
        </p:txBody>
      </p:sp>
      <p:sp>
        <p:nvSpPr>
          <p:cNvPr id="3082" name="Rectangle 9"/>
          <p:cNvSpPr>
            <a:spLocks noChangeArrowheads="1"/>
          </p:cNvSpPr>
          <p:nvPr/>
        </p:nvSpPr>
        <p:spPr bwMode="auto">
          <a:xfrm>
            <a:off x="7620000" y="23622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Emballage</a:t>
            </a:r>
          </a:p>
        </p:txBody>
      </p:sp>
      <p:graphicFrame>
        <p:nvGraphicFramePr>
          <p:cNvPr id="13371" name="Group 59"/>
          <p:cNvGraphicFramePr>
            <a:graphicFrameLocks noGrp="1"/>
          </p:cNvGraphicFramePr>
          <p:nvPr/>
        </p:nvGraphicFramePr>
        <p:xfrm>
          <a:off x="381000" y="3276600"/>
          <a:ext cx="8534400" cy="1524000"/>
        </p:xfrm>
        <a:graphic>
          <a:graphicData uri="http://schemas.openxmlformats.org/drawingml/2006/table">
            <a:tbl>
              <a:tblPr/>
              <a:tblGrid>
                <a:gridCol w="1422400"/>
                <a:gridCol w="1422400"/>
                <a:gridCol w="1422400"/>
                <a:gridCol w="1422400"/>
                <a:gridCol w="1422400"/>
                <a:gridCol w="1422400"/>
              </a:tblGrid>
              <a:tr h="18097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Capacité (en heures) = temps d</a:t>
                      </a:r>
                      <a:r>
                        <a:rPr kumimoji="0" lang="ja-JP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’</a:t>
                      </a:r>
                      <a:r>
                        <a:rPr kumimoji="0" lang="fr-FR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ouverture x nombre de postes de travail</a:t>
                      </a: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9933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Capacité (en nombre d</a:t>
                      </a:r>
                      <a:r>
                        <a:rPr kumimoji="0" lang="ja-JP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’</a:t>
                      </a:r>
                      <a:r>
                        <a:rPr kumimoji="0" lang="fr-FR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armoires) = capacité en heures x cadence horaire</a:t>
                      </a:r>
                      <a:endParaRPr kumimoji="0" lang="fr-FR" alt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9933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15" name="Text Box 57"/>
          <p:cNvSpPr txBox="1">
            <a:spLocks noChangeArrowheads="1"/>
          </p:cNvSpPr>
          <p:nvPr/>
        </p:nvSpPr>
        <p:spPr bwMode="auto">
          <a:xfrm>
            <a:off x="914400" y="1563688"/>
            <a:ext cx="746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altLang="fr-FR"/>
              <a:t>Hypothèse : temps d</a:t>
            </a:r>
            <a:r>
              <a:rPr lang="ja-JP" altLang="fr-FR"/>
              <a:t>’</a:t>
            </a:r>
            <a:r>
              <a:rPr lang="fr-FR" altLang="ja-JP"/>
              <a:t>ouverture = 160 heures par mois</a:t>
            </a:r>
            <a:endParaRPr lang="fr-FR" altLang="fr-FR"/>
          </a:p>
        </p:txBody>
      </p:sp>
      <p:sp>
        <p:nvSpPr>
          <p:cNvPr id="3116" name="Text Box 60"/>
          <p:cNvSpPr txBox="1">
            <a:spLocks noChangeArrowheads="1"/>
          </p:cNvSpPr>
          <p:nvPr/>
        </p:nvSpPr>
        <p:spPr bwMode="auto">
          <a:xfrm>
            <a:off x="914400" y="5410200"/>
            <a:ext cx="7626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altLang="fr-FR" sz="1800"/>
              <a:t>On ne tient pas compte à ce niveau de la disponibilité de la main-d</a:t>
            </a:r>
            <a:r>
              <a:rPr lang="ja-JP" altLang="fr-FR" sz="1800"/>
              <a:t>’</a:t>
            </a:r>
            <a:r>
              <a:rPr lang="fr-FR" altLang="ja-JP" sz="1800"/>
              <a:t>œuvre</a:t>
            </a:r>
            <a:endParaRPr lang="fr-FR" altLang="fr-FR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AC314C4-ADBF-4F56-B06E-51A005F8C444}" type="datetime1">
              <a:rPr lang="fr-FR" altLang="fr-FR"/>
              <a:pPr/>
              <a:t>30/05/2014</a:t>
            </a:fld>
            <a:endParaRPr lang="fr-FR" altLang="fr-FR"/>
          </a:p>
        </p:txBody>
      </p:sp>
      <p:sp>
        <p:nvSpPr>
          <p:cNvPr id="4099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altLang="fr-FR">
                <a:latin typeface="Arial" charset="0"/>
              </a:rPr>
              <a:t>© Groupe HEC - Département Management des Opérations et des Systèmes d'Information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20688"/>
            <a:ext cx="7772400" cy="609600"/>
          </a:xfrm>
        </p:spPr>
        <p:txBody>
          <a:bodyPr/>
          <a:lstStyle/>
          <a:p>
            <a:pPr eaLnBrk="1" hangingPunct="1"/>
            <a:r>
              <a:rPr lang="fr-FR" altLang="fr-FR" sz="2000" dirty="0" smtClean="0">
                <a:ea typeface="ＭＳ Ｐゴシック" pitchFamily="34" charset="-128"/>
              </a:rPr>
              <a:t>Calcul des capacités </a:t>
            </a:r>
            <a:r>
              <a:rPr lang="fr-FR" altLang="fr-FR" sz="2000" dirty="0" smtClean="0">
                <a:ea typeface="ＭＳ Ｐゴシック" pitchFamily="34" charset="-128"/>
              </a:rPr>
              <a:t>théoriques et pratiques </a:t>
            </a:r>
            <a:r>
              <a:rPr lang="fr-FR" altLang="fr-FR" sz="2000" dirty="0" smtClean="0">
                <a:ea typeface="ＭＳ Ｐゴシック" pitchFamily="34" charset="-128"/>
              </a:rPr>
              <a:t>mensuelles</a:t>
            </a: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381000" y="1630288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Découpe</a:t>
            </a:r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1828800" y="1630288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Usinage</a:t>
            </a:r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3276600" y="1630288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Soudure</a:t>
            </a:r>
          </a:p>
        </p:txBody>
      </p:sp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4724400" y="1630288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Peinture</a:t>
            </a:r>
          </a:p>
        </p:txBody>
      </p:sp>
      <p:sp>
        <p:nvSpPr>
          <p:cNvPr id="4105" name="Rectangle 7"/>
          <p:cNvSpPr>
            <a:spLocks noChangeArrowheads="1"/>
          </p:cNvSpPr>
          <p:nvPr/>
        </p:nvSpPr>
        <p:spPr bwMode="auto">
          <a:xfrm>
            <a:off x="6172200" y="1630288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600" b="1"/>
              <a:t>Assemblage</a:t>
            </a:r>
          </a:p>
        </p:txBody>
      </p:sp>
      <p:sp>
        <p:nvSpPr>
          <p:cNvPr id="4106" name="Rectangle 8"/>
          <p:cNvSpPr>
            <a:spLocks noChangeArrowheads="1"/>
          </p:cNvSpPr>
          <p:nvPr/>
        </p:nvSpPr>
        <p:spPr bwMode="auto">
          <a:xfrm>
            <a:off x="7620000" y="1630288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Emballage</a:t>
            </a:r>
          </a:p>
        </p:txBody>
      </p:sp>
      <p:graphicFrame>
        <p:nvGraphicFramePr>
          <p:cNvPr id="27657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060132"/>
              </p:ext>
            </p:extLst>
          </p:nvPr>
        </p:nvGraphicFramePr>
        <p:xfrm>
          <a:off x="381000" y="2625080"/>
          <a:ext cx="8534400" cy="1524000"/>
        </p:xfrm>
        <a:graphic>
          <a:graphicData uri="http://schemas.openxmlformats.org/drawingml/2006/table">
            <a:tbl>
              <a:tblPr/>
              <a:tblGrid>
                <a:gridCol w="1422400"/>
                <a:gridCol w="1422400"/>
                <a:gridCol w="1422400"/>
                <a:gridCol w="1422400"/>
                <a:gridCol w="1422400"/>
                <a:gridCol w="1422400"/>
              </a:tblGrid>
              <a:tr h="18097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Capacité (en heures) = temps d</a:t>
                      </a:r>
                      <a:r>
                        <a:rPr kumimoji="0" lang="ja-JP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’</a:t>
                      </a:r>
                      <a:r>
                        <a:rPr kumimoji="0" lang="fr-FR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ouverture x nombre de postes de travail</a:t>
                      </a: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9933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Capacité (en nombre d</a:t>
                      </a:r>
                      <a:r>
                        <a:rPr kumimoji="0" lang="ja-JP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’</a:t>
                      </a:r>
                      <a:r>
                        <a:rPr kumimoji="0" lang="fr-FR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armoires) = capacité en heures x cadence horaire</a:t>
                      </a: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9933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39" name="Text Box 41"/>
          <p:cNvSpPr txBox="1">
            <a:spLocks noChangeArrowheads="1"/>
          </p:cNvSpPr>
          <p:nvPr/>
        </p:nvSpPr>
        <p:spPr bwMode="auto">
          <a:xfrm>
            <a:off x="914400" y="1099592"/>
            <a:ext cx="746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altLang="fr-FR" dirty="0"/>
              <a:t>Hypothèse : temps d</a:t>
            </a:r>
            <a:r>
              <a:rPr lang="ja-JP" altLang="fr-FR" dirty="0"/>
              <a:t>’</a:t>
            </a:r>
            <a:r>
              <a:rPr lang="fr-FR" altLang="ja-JP" dirty="0"/>
              <a:t>ouverture = 160 heures par mois</a:t>
            </a:r>
            <a:endParaRPr lang="fr-FR" altLang="fr-FR" dirty="0"/>
          </a:p>
        </p:txBody>
      </p:sp>
      <p:sp>
        <p:nvSpPr>
          <p:cNvPr id="4140" name="Text Box 42"/>
          <p:cNvSpPr txBox="1">
            <a:spLocks noChangeArrowheads="1"/>
          </p:cNvSpPr>
          <p:nvPr/>
        </p:nvSpPr>
        <p:spPr bwMode="auto">
          <a:xfrm>
            <a:off x="758825" y="6165304"/>
            <a:ext cx="7626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altLang="fr-FR" sz="1800" dirty="0"/>
              <a:t>On ne tient pas compte à ce niveau de la disponibilité de la main-d</a:t>
            </a:r>
            <a:r>
              <a:rPr lang="ja-JP" altLang="fr-FR" sz="1800" dirty="0"/>
              <a:t>’</a:t>
            </a:r>
            <a:r>
              <a:rPr lang="fr-FR" altLang="ja-JP" sz="1800" dirty="0"/>
              <a:t>œuvre</a:t>
            </a:r>
            <a:endParaRPr lang="fr-FR" altLang="fr-FR" sz="1800" dirty="0"/>
          </a:p>
        </p:txBody>
      </p:sp>
      <p:sp>
        <p:nvSpPr>
          <p:cNvPr id="2" name="Rectangle 1"/>
          <p:cNvSpPr/>
          <p:nvPr/>
        </p:nvSpPr>
        <p:spPr>
          <a:xfrm>
            <a:off x="679085" y="2985120"/>
            <a:ext cx="6992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fr-FR" altLang="fr-FR" b="1" dirty="0">
                <a:solidFill>
                  <a:schemeClr val="accent2"/>
                </a:solidFill>
              </a:rPr>
              <a:t>160</a:t>
            </a:r>
          </a:p>
        </p:txBody>
      </p:sp>
      <p:sp>
        <p:nvSpPr>
          <p:cNvPr id="3" name="Rectangle 2"/>
          <p:cNvSpPr/>
          <p:nvPr/>
        </p:nvSpPr>
        <p:spPr>
          <a:xfrm>
            <a:off x="2126884" y="2985119"/>
            <a:ext cx="6992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fr-FR" altLang="fr-FR" b="1" dirty="0">
                <a:solidFill>
                  <a:schemeClr val="accent2"/>
                </a:solidFill>
              </a:rPr>
              <a:t>640</a:t>
            </a:r>
          </a:p>
        </p:txBody>
      </p:sp>
      <p:sp>
        <p:nvSpPr>
          <p:cNvPr id="4" name="Rectangle 3"/>
          <p:cNvSpPr/>
          <p:nvPr/>
        </p:nvSpPr>
        <p:spPr>
          <a:xfrm>
            <a:off x="3509458" y="2985120"/>
            <a:ext cx="8707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b="1" dirty="0">
                <a:solidFill>
                  <a:schemeClr val="accent2"/>
                </a:solidFill>
              </a:rPr>
              <a:t>1600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4988771" y="2976823"/>
            <a:ext cx="6992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fr-FR" altLang="fr-FR" b="1" dirty="0">
                <a:solidFill>
                  <a:schemeClr val="accent2"/>
                </a:solidFill>
              </a:rPr>
              <a:t>160</a:t>
            </a:r>
          </a:p>
        </p:txBody>
      </p:sp>
      <p:sp>
        <p:nvSpPr>
          <p:cNvPr id="5" name="Rectangle 4"/>
          <p:cNvSpPr/>
          <p:nvPr/>
        </p:nvSpPr>
        <p:spPr>
          <a:xfrm>
            <a:off x="6361281" y="2986061"/>
            <a:ext cx="9172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fr-FR" altLang="fr-FR" b="1" dirty="0">
                <a:solidFill>
                  <a:schemeClr val="accent2"/>
                </a:solidFill>
              </a:rPr>
              <a:t>infini</a:t>
            </a:r>
          </a:p>
        </p:txBody>
      </p:sp>
      <p:sp>
        <p:nvSpPr>
          <p:cNvPr id="6" name="Rectangle 5"/>
          <p:cNvSpPr/>
          <p:nvPr/>
        </p:nvSpPr>
        <p:spPr>
          <a:xfrm>
            <a:off x="7841521" y="2976822"/>
            <a:ext cx="6992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fr-FR" altLang="fr-FR" b="1" dirty="0">
                <a:solidFill>
                  <a:schemeClr val="accent2"/>
                </a:solidFill>
              </a:rPr>
              <a:t>960</a:t>
            </a:r>
          </a:p>
        </p:txBody>
      </p:sp>
      <p:sp>
        <p:nvSpPr>
          <p:cNvPr id="20" name="Text Box 42"/>
          <p:cNvSpPr txBox="1">
            <a:spLocks noChangeArrowheads="1"/>
          </p:cNvSpPr>
          <p:nvPr/>
        </p:nvSpPr>
        <p:spPr bwMode="auto">
          <a:xfrm>
            <a:off x="381000" y="2257928"/>
            <a:ext cx="21210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altLang="fr-FR" sz="1800" dirty="0" smtClean="0"/>
              <a:t>Capacité théorique</a:t>
            </a:r>
            <a:endParaRPr lang="fr-FR" altLang="fr-FR" sz="1800" dirty="0"/>
          </a:p>
        </p:txBody>
      </p:sp>
      <p:sp>
        <p:nvSpPr>
          <p:cNvPr id="21" name="Rectangle 20"/>
          <p:cNvSpPr/>
          <p:nvPr/>
        </p:nvSpPr>
        <p:spPr>
          <a:xfrm>
            <a:off x="571262" y="3725330"/>
            <a:ext cx="10422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fr-FR" altLang="fr-FR" b="1" dirty="0" smtClean="0">
                <a:solidFill>
                  <a:schemeClr val="accent2"/>
                </a:solidFill>
              </a:rPr>
              <a:t>16000</a:t>
            </a:r>
            <a:endParaRPr lang="fr-FR" altLang="fr-FR" b="1" dirty="0">
              <a:solidFill>
                <a:schemeClr val="accent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019061" y="3725329"/>
            <a:ext cx="10422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fr-FR" altLang="fr-FR" b="1" dirty="0" smtClean="0">
                <a:solidFill>
                  <a:schemeClr val="accent2"/>
                </a:solidFill>
              </a:rPr>
              <a:t>10880</a:t>
            </a:r>
            <a:endParaRPr lang="fr-FR" altLang="fr-FR" b="1" dirty="0">
              <a:solidFill>
                <a:schemeClr val="accent2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573156" y="3725330"/>
            <a:ext cx="8707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b="1" dirty="0" smtClean="0">
                <a:solidFill>
                  <a:schemeClr val="accent2"/>
                </a:solidFill>
              </a:rPr>
              <a:t>9600</a:t>
            </a:r>
            <a:endParaRPr lang="fr-FR" dirty="0"/>
          </a:p>
        </p:txBody>
      </p:sp>
      <p:sp>
        <p:nvSpPr>
          <p:cNvPr id="24" name="Rectangle 23"/>
          <p:cNvSpPr/>
          <p:nvPr/>
        </p:nvSpPr>
        <p:spPr>
          <a:xfrm>
            <a:off x="4966708" y="3717033"/>
            <a:ext cx="8707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fr-FR" altLang="fr-FR" b="1" dirty="0" smtClean="0">
                <a:solidFill>
                  <a:schemeClr val="accent2"/>
                </a:solidFill>
              </a:rPr>
              <a:t>9600</a:t>
            </a:r>
            <a:endParaRPr lang="fr-FR" altLang="fr-FR" b="1" dirty="0">
              <a:solidFill>
                <a:schemeClr val="accent2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424979" y="3726271"/>
            <a:ext cx="9172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fr-FR" altLang="fr-FR" b="1" dirty="0">
                <a:solidFill>
                  <a:schemeClr val="accent2"/>
                </a:solidFill>
              </a:rPr>
              <a:t>infini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742194" y="3717032"/>
            <a:ext cx="10252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fr-FR" altLang="fr-FR" b="1" dirty="0" smtClean="0">
                <a:solidFill>
                  <a:schemeClr val="accent2"/>
                </a:solidFill>
              </a:rPr>
              <a:t>11520</a:t>
            </a:r>
            <a:endParaRPr lang="fr-FR" altLang="fr-FR" b="1" dirty="0">
              <a:solidFill>
                <a:schemeClr val="accent2"/>
              </a:solidFill>
            </a:endParaRPr>
          </a:p>
        </p:txBody>
      </p:sp>
      <p:graphicFrame>
        <p:nvGraphicFramePr>
          <p:cNvPr id="41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5627"/>
              </p:ext>
            </p:extLst>
          </p:nvPr>
        </p:nvGraphicFramePr>
        <p:xfrm>
          <a:off x="395536" y="4602448"/>
          <a:ext cx="8534400" cy="1524000"/>
        </p:xfrm>
        <a:graphic>
          <a:graphicData uri="http://schemas.openxmlformats.org/drawingml/2006/table">
            <a:tbl>
              <a:tblPr/>
              <a:tblGrid>
                <a:gridCol w="1422400"/>
                <a:gridCol w="1422400"/>
                <a:gridCol w="1422400"/>
                <a:gridCol w="1422400"/>
                <a:gridCol w="1422400"/>
                <a:gridCol w="1422400"/>
              </a:tblGrid>
              <a:tr h="18097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Capacité (en heures) = temps d</a:t>
                      </a:r>
                      <a:r>
                        <a:rPr kumimoji="0" lang="ja-JP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’</a:t>
                      </a:r>
                      <a:r>
                        <a:rPr kumimoji="0" lang="fr-FR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ouverture x nombre de postes de travail</a:t>
                      </a: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9933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Capacité (en nombre d</a:t>
                      </a:r>
                      <a:r>
                        <a:rPr kumimoji="0" lang="ja-JP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’</a:t>
                      </a:r>
                      <a:r>
                        <a:rPr kumimoji="0" lang="fr-FR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armoires) = capacité en heures x cadence horaire</a:t>
                      </a: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9933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" name="Rectangle 41"/>
          <p:cNvSpPr/>
          <p:nvPr/>
        </p:nvSpPr>
        <p:spPr>
          <a:xfrm>
            <a:off x="693621" y="4962488"/>
            <a:ext cx="6992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fr-FR" altLang="fr-FR" b="1" dirty="0">
                <a:solidFill>
                  <a:schemeClr val="accent2"/>
                </a:solidFill>
              </a:rPr>
              <a:t>160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141420" y="4962487"/>
            <a:ext cx="6992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fr-FR" altLang="fr-FR" b="1" dirty="0">
                <a:solidFill>
                  <a:schemeClr val="accent2"/>
                </a:solidFill>
              </a:rPr>
              <a:t>640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523994" y="4962488"/>
            <a:ext cx="8707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b="1" dirty="0">
                <a:solidFill>
                  <a:schemeClr val="accent2"/>
                </a:solidFill>
              </a:rPr>
              <a:t>1600</a:t>
            </a:r>
            <a:endParaRPr lang="fr-FR" dirty="0"/>
          </a:p>
        </p:txBody>
      </p:sp>
      <p:sp>
        <p:nvSpPr>
          <p:cNvPr id="45" name="Rectangle 44"/>
          <p:cNvSpPr/>
          <p:nvPr/>
        </p:nvSpPr>
        <p:spPr>
          <a:xfrm>
            <a:off x="5003307" y="4954191"/>
            <a:ext cx="699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fr-FR" altLang="fr-FR" b="1" dirty="0" smtClean="0">
                <a:solidFill>
                  <a:schemeClr val="accent2"/>
                </a:solidFill>
              </a:rPr>
              <a:t>140</a:t>
            </a:r>
            <a:endParaRPr lang="fr-FR" altLang="fr-FR" b="1" dirty="0">
              <a:solidFill>
                <a:schemeClr val="accent2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375817" y="4963429"/>
            <a:ext cx="9172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fr-FR" altLang="fr-FR" b="1" dirty="0">
                <a:solidFill>
                  <a:schemeClr val="accent2"/>
                </a:solidFill>
              </a:rPr>
              <a:t>infini</a:t>
            </a:r>
          </a:p>
        </p:txBody>
      </p:sp>
      <p:sp>
        <p:nvSpPr>
          <p:cNvPr id="47" name="Rectangle 46"/>
          <p:cNvSpPr/>
          <p:nvPr/>
        </p:nvSpPr>
        <p:spPr>
          <a:xfrm>
            <a:off x="7856057" y="4954190"/>
            <a:ext cx="6992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fr-FR" altLang="fr-FR" b="1" dirty="0">
                <a:solidFill>
                  <a:schemeClr val="accent2"/>
                </a:solidFill>
              </a:rPr>
              <a:t>960</a:t>
            </a:r>
          </a:p>
        </p:txBody>
      </p:sp>
      <p:sp>
        <p:nvSpPr>
          <p:cNvPr id="48" name="Text Box 42"/>
          <p:cNvSpPr txBox="1">
            <a:spLocks noChangeArrowheads="1"/>
          </p:cNvSpPr>
          <p:nvPr/>
        </p:nvSpPr>
        <p:spPr bwMode="auto">
          <a:xfrm>
            <a:off x="395536" y="4235296"/>
            <a:ext cx="19928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altLang="fr-FR" sz="1800" dirty="0" smtClean="0"/>
              <a:t>Capacité pratique</a:t>
            </a:r>
            <a:endParaRPr lang="fr-FR" altLang="fr-FR" sz="1800" dirty="0"/>
          </a:p>
        </p:txBody>
      </p:sp>
      <p:sp>
        <p:nvSpPr>
          <p:cNvPr id="49" name="Rectangle 48"/>
          <p:cNvSpPr/>
          <p:nvPr/>
        </p:nvSpPr>
        <p:spPr>
          <a:xfrm>
            <a:off x="585798" y="5702698"/>
            <a:ext cx="10422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fr-FR" altLang="fr-FR" b="1" dirty="0" smtClean="0">
                <a:solidFill>
                  <a:schemeClr val="accent2"/>
                </a:solidFill>
              </a:rPr>
              <a:t>16000</a:t>
            </a:r>
            <a:endParaRPr lang="fr-FR" altLang="fr-FR" b="1" dirty="0">
              <a:solidFill>
                <a:schemeClr val="accent2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33597" y="5702697"/>
            <a:ext cx="10422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fr-FR" altLang="fr-FR" b="1" dirty="0" smtClean="0">
                <a:solidFill>
                  <a:schemeClr val="accent2"/>
                </a:solidFill>
              </a:rPr>
              <a:t>10880</a:t>
            </a:r>
            <a:endParaRPr lang="fr-FR" altLang="fr-FR" b="1" dirty="0">
              <a:solidFill>
                <a:schemeClr val="accent2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587692" y="5702698"/>
            <a:ext cx="8707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b="1" dirty="0" smtClean="0">
                <a:solidFill>
                  <a:schemeClr val="accent2"/>
                </a:solidFill>
              </a:rPr>
              <a:t>9600</a:t>
            </a:r>
            <a:endParaRPr lang="fr-FR" dirty="0"/>
          </a:p>
        </p:txBody>
      </p:sp>
      <p:sp>
        <p:nvSpPr>
          <p:cNvPr id="52" name="Rectangle 51"/>
          <p:cNvSpPr/>
          <p:nvPr/>
        </p:nvSpPr>
        <p:spPr>
          <a:xfrm>
            <a:off x="4981244" y="5694401"/>
            <a:ext cx="8707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fr-FR" altLang="fr-FR" b="1" dirty="0" smtClean="0">
                <a:solidFill>
                  <a:schemeClr val="accent2"/>
                </a:solidFill>
              </a:rPr>
              <a:t>8000</a:t>
            </a:r>
            <a:endParaRPr lang="fr-FR" altLang="fr-FR" b="1" dirty="0">
              <a:solidFill>
                <a:schemeClr val="accent2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439515" y="5703639"/>
            <a:ext cx="9172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fr-FR" altLang="fr-FR" b="1" dirty="0">
                <a:solidFill>
                  <a:schemeClr val="accent2"/>
                </a:solidFill>
              </a:rPr>
              <a:t>infini</a:t>
            </a:r>
          </a:p>
        </p:txBody>
      </p:sp>
      <p:sp>
        <p:nvSpPr>
          <p:cNvPr id="54" name="Rectangle 53"/>
          <p:cNvSpPr/>
          <p:nvPr/>
        </p:nvSpPr>
        <p:spPr>
          <a:xfrm>
            <a:off x="7756730" y="5694400"/>
            <a:ext cx="10252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fr-FR" altLang="fr-FR" b="1" dirty="0" smtClean="0">
                <a:solidFill>
                  <a:schemeClr val="accent2"/>
                </a:solidFill>
              </a:rPr>
              <a:t>11520</a:t>
            </a:r>
            <a:endParaRPr lang="fr-FR" altLang="fr-FR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17" grpId="0"/>
      <p:bldP spid="5" grpId="0"/>
      <p:bldP spid="6" grpId="0"/>
      <p:bldP spid="21" grpId="0"/>
      <p:bldP spid="22" grpId="0"/>
      <p:bldP spid="23" grpId="0"/>
      <p:bldP spid="24" grpId="0"/>
      <p:bldP spid="25" grpId="0"/>
      <p:bldP spid="26" grpId="0"/>
      <p:bldP spid="42" grpId="0"/>
      <p:bldP spid="43" grpId="0"/>
      <p:bldP spid="44" grpId="0"/>
      <p:bldP spid="45" grpId="0"/>
      <p:bldP spid="46" grpId="0"/>
      <p:bldP spid="47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4227C6C-AB1F-482A-A4C8-7D45AD9C78FD}" type="datetime1">
              <a:rPr lang="fr-FR" altLang="fr-FR"/>
              <a:pPr/>
              <a:t>30/05/2014</a:t>
            </a:fld>
            <a:endParaRPr lang="fr-FR" altLang="fr-FR"/>
          </a:p>
        </p:txBody>
      </p:sp>
      <p:sp>
        <p:nvSpPr>
          <p:cNvPr id="5123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altLang="fr-FR">
                <a:latin typeface="Arial" charset="0"/>
              </a:rPr>
              <a:t>© Groupe HEC - Département Management des Opérations et des Systèmes d'Information</a:t>
            </a: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Capacité pratique du poste de peinture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1066800" y="1524000"/>
            <a:ext cx="7297738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altLang="fr-FR" sz="2000" dirty="0"/>
              <a:t>Capacité théorique : 160 h</a:t>
            </a:r>
          </a:p>
          <a:p>
            <a:r>
              <a:rPr lang="fr-FR" altLang="fr-FR" sz="2000" dirty="0"/>
              <a:t>Perte mensuelle de capacité : 20 h = 1 heure de panne par jour</a:t>
            </a:r>
          </a:p>
          <a:p>
            <a:r>
              <a:rPr lang="fr-FR" altLang="fr-FR" sz="2000" dirty="0"/>
              <a:t>Capacité pratique (1) :  140 heures</a:t>
            </a:r>
          </a:p>
          <a:p>
            <a:r>
              <a:rPr lang="fr-FR" altLang="fr-FR" sz="2000" dirty="0"/>
              <a:t>Charge induite par les réglages :</a:t>
            </a:r>
          </a:p>
          <a:p>
            <a:r>
              <a:rPr lang="fr-FR" altLang="fr-FR" sz="2000" dirty="0"/>
              <a:t>20 h = 5 changements de couleur d</a:t>
            </a:r>
            <a:r>
              <a:rPr lang="ja-JP" altLang="fr-FR" sz="2000" dirty="0"/>
              <a:t>’</a:t>
            </a:r>
            <a:r>
              <a:rPr lang="fr-FR" altLang="ja-JP" sz="2000" dirty="0"/>
              <a:t>une heure par semaine</a:t>
            </a:r>
          </a:p>
          <a:p>
            <a:r>
              <a:rPr lang="fr-FR" altLang="fr-FR" sz="2000" dirty="0"/>
              <a:t>Temps disponible pour la production : 120 h</a:t>
            </a:r>
          </a:p>
          <a:p>
            <a:r>
              <a:rPr lang="fr-FR" altLang="fr-FR" sz="2000" dirty="0"/>
              <a:t>Recyclage de 5% des armoires :</a:t>
            </a:r>
          </a:p>
          <a:p>
            <a:endParaRPr lang="fr-FR" altLang="fr-FR" sz="2000" dirty="0"/>
          </a:p>
          <a:p>
            <a:endParaRPr lang="fr-FR" altLang="fr-FR" sz="2000" dirty="0"/>
          </a:p>
          <a:p>
            <a:endParaRPr lang="fr-FR" altLang="fr-FR" sz="2000" dirty="0"/>
          </a:p>
          <a:p>
            <a:endParaRPr lang="fr-FR" altLang="fr-FR" sz="2000" dirty="0"/>
          </a:p>
          <a:p>
            <a:endParaRPr lang="fr-FR" altLang="fr-FR" sz="2000" dirty="0"/>
          </a:p>
          <a:p>
            <a:endParaRPr lang="fr-FR" altLang="fr-FR" sz="2000" dirty="0"/>
          </a:p>
          <a:p>
            <a:r>
              <a:rPr lang="fr-FR" altLang="fr-FR" sz="2000" dirty="0"/>
              <a:t>Capacité pratique (2) en nombre d</a:t>
            </a:r>
            <a:r>
              <a:rPr lang="ja-JP" altLang="fr-FR" sz="2000" dirty="0"/>
              <a:t>’</a:t>
            </a:r>
            <a:r>
              <a:rPr lang="fr-FR" altLang="ja-JP" sz="2000" dirty="0"/>
              <a:t>armoires :</a:t>
            </a:r>
          </a:p>
          <a:p>
            <a:r>
              <a:rPr lang="fr-FR" altLang="fr-FR" sz="2000" dirty="0"/>
              <a:t>120 h x 60  / 1.05 = </a:t>
            </a:r>
            <a:r>
              <a:rPr lang="fr-FR" altLang="fr-FR" sz="2000" dirty="0">
                <a:solidFill>
                  <a:srgbClr val="FF0000"/>
                </a:solidFill>
              </a:rPr>
              <a:t>6 857</a:t>
            </a:r>
          </a:p>
        </p:txBody>
      </p:sp>
      <p:grpSp>
        <p:nvGrpSpPr>
          <p:cNvPr id="5126" name="Group 18"/>
          <p:cNvGrpSpPr>
            <a:grpSpLocks/>
          </p:cNvGrpSpPr>
          <p:nvPr/>
        </p:nvGrpSpPr>
        <p:grpSpPr bwMode="auto">
          <a:xfrm>
            <a:off x="2286000" y="3810000"/>
            <a:ext cx="3649663" cy="1371600"/>
            <a:chOff x="1440" y="2208"/>
            <a:chExt cx="2299" cy="864"/>
          </a:xfrm>
        </p:grpSpPr>
        <p:sp>
          <p:nvSpPr>
            <p:cNvPr id="5129" name="Rectangle 5"/>
            <p:cNvSpPr>
              <a:spLocks noChangeArrowheads="1"/>
            </p:cNvSpPr>
            <p:nvPr/>
          </p:nvSpPr>
          <p:spPr bwMode="auto">
            <a:xfrm>
              <a:off x="2160" y="2448"/>
              <a:ext cx="816" cy="38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altLang="fr-FR" sz="1800" b="1"/>
                <a:t>Peinture</a:t>
              </a:r>
            </a:p>
          </p:txBody>
        </p:sp>
        <p:sp>
          <p:nvSpPr>
            <p:cNvPr id="5130" name="Line 6"/>
            <p:cNvSpPr>
              <a:spLocks noChangeShapeType="1"/>
            </p:cNvSpPr>
            <p:nvPr/>
          </p:nvSpPr>
          <p:spPr bwMode="auto">
            <a:xfrm>
              <a:off x="1440" y="264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131" name="Line 7"/>
            <p:cNvSpPr>
              <a:spLocks noChangeShapeType="1"/>
            </p:cNvSpPr>
            <p:nvPr/>
          </p:nvSpPr>
          <p:spPr bwMode="auto">
            <a:xfrm>
              <a:off x="2976" y="25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132" name="Line 8"/>
            <p:cNvSpPr>
              <a:spLocks noChangeShapeType="1"/>
            </p:cNvSpPr>
            <p:nvPr/>
          </p:nvSpPr>
          <p:spPr bwMode="auto">
            <a:xfrm>
              <a:off x="2976" y="273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133" name="Line 9"/>
            <p:cNvSpPr>
              <a:spLocks noChangeShapeType="1"/>
            </p:cNvSpPr>
            <p:nvPr/>
          </p:nvSpPr>
          <p:spPr bwMode="auto">
            <a:xfrm>
              <a:off x="3168" y="273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134" name="Line 10"/>
            <p:cNvSpPr>
              <a:spLocks noChangeShapeType="1"/>
            </p:cNvSpPr>
            <p:nvPr/>
          </p:nvSpPr>
          <p:spPr bwMode="auto">
            <a:xfrm flipH="1">
              <a:off x="1872" y="3072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135" name="Line 11"/>
            <p:cNvSpPr>
              <a:spLocks noChangeShapeType="1"/>
            </p:cNvSpPr>
            <p:nvPr/>
          </p:nvSpPr>
          <p:spPr bwMode="auto">
            <a:xfrm flipV="1">
              <a:off x="1872" y="27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136" name="Line 12"/>
            <p:cNvSpPr>
              <a:spLocks noChangeShapeType="1"/>
            </p:cNvSpPr>
            <p:nvPr/>
          </p:nvSpPr>
          <p:spPr bwMode="auto">
            <a:xfrm>
              <a:off x="1872" y="278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137" name="Text Box 13"/>
            <p:cNvSpPr txBox="1">
              <a:spLocks noChangeArrowheads="1"/>
            </p:cNvSpPr>
            <p:nvPr/>
          </p:nvSpPr>
          <p:spPr bwMode="auto">
            <a:xfrm>
              <a:off x="3302" y="2743"/>
              <a:ext cx="34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altLang="fr-FR" sz="2000"/>
                <a:t>5%</a:t>
              </a:r>
            </a:p>
          </p:txBody>
        </p:sp>
        <p:sp>
          <p:nvSpPr>
            <p:cNvPr id="5138" name="Text Box 14"/>
            <p:cNvSpPr txBox="1">
              <a:spLocks noChangeArrowheads="1"/>
            </p:cNvSpPr>
            <p:nvPr/>
          </p:nvSpPr>
          <p:spPr bwMode="auto">
            <a:xfrm>
              <a:off x="3302" y="2304"/>
              <a:ext cx="4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altLang="fr-FR"/>
                <a:t>100</a:t>
              </a:r>
            </a:p>
          </p:txBody>
        </p:sp>
        <p:sp>
          <p:nvSpPr>
            <p:cNvPr id="5139" name="Text Box 15"/>
            <p:cNvSpPr txBox="1">
              <a:spLocks noChangeArrowheads="1"/>
            </p:cNvSpPr>
            <p:nvPr/>
          </p:nvSpPr>
          <p:spPr bwMode="auto">
            <a:xfrm>
              <a:off x="2352" y="2208"/>
              <a:ext cx="4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altLang="fr-FR"/>
                <a:t>105</a:t>
              </a:r>
            </a:p>
          </p:txBody>
        </p:sp>
        <p:sp>
          <p:nvSpPr>
            <p:cNvPr id="5140" name="Text Box 16"/>
            <p:cNvSpPr txBox="1">
              <a:spLocks noChangeArrowheads="1"/>
            </p:cNvSpPr>
            <p:nvPr/>
          </p:nvSpPr>
          <p:spPr bwMode="auto">
            <a:xfrm>
              <a:off x="1531" y="2352"/>
              <a:ext cx="4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altLang="fr-FR"/>
                <a:t>100</a:t>
              </a:r>
            </a:p>
          </p:txBody>
        </p:sp>
        <p:sp>
          <p:nvSpPr>
            <p:cNvPr id="5141" name="Text Box 17"/>
            <p:cNvSpPr txBox="1">
              <a:spLocks noChangeArrowheads="1"/>
            </p:cNvSpPr>
            <p:nvPr/>
          </p:nvSpPr>
          <p:spPr bwMode="auto">
            <a:xfrm>
              <a:off x="1872" y="2784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altLang="fr-FR"/>
                <a:t>5</a:t>
              </a:r>
            </a:p>
          </p:txBody>
        </p:sp>
      </p:grpSp>
      <p:sp>
        <p:nvSpPr>
          <p:cNvPr id="20" name="Rectangular Callout 19"/>
          <p:cNvSpPr/>
          <p:nvPr/>
        </p:nvSpPr>
        <p:spPr>
          <a:xfrm>
            <a:off x="4500563" y="981075"/>
            <a:ext cx="4464050" cy="1152525"/>
          </a:xfrm>
          <a:prstGeom prst="wedgeRectCallout">
            <a:avLst>
              <a:gd name="adj1" fmla="val -33761"/>
              <a:gd name="adj2" fmla="val 68102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altLang="fr-FR" sz="1800">
                <a:solidFill>
                  <a:srgbClr val="000000"/>
                </a:solidFill>
                <a:ea typeface="ＭＳ Ｐゴシック" pitchFamily="34" charset="-128"/>
              </a:rPr>
              <a:t>Les pannes dépendent des ressources (elles sont indépendantes de la demande), elles affectent la CAPACITÉ</a:t>
            </a:r>
            <a:endParaRPr lang="fr-FR" altLang="fr-FR" sz="1800" b="1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1" name="Rectangular Callout 20"/>
          <p:cNvSpPr/>
          <p:nvPr/>
        </p:nvSpPr>
        <p:spPr>
          <a:xfrm>
            <a:off x="4572000" y="3644900"/>
            <a:ext cx="4392613" cy="1081088"/>
          </a:xfrm>
          <a:prstGeom prst="wedgeRectCallout">
            <a:avLst>
              <a:gd name="adj1" fmla="val -27064"/>
              <a:gd name="adj2" fmla="val -70918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altLang="fr-FR" sz="1800">
                <a:solidFill>
                  <a:srgbClr val="000000"/>
                </a:solidFill>
                <a:ea typeface="ＭＳ Ｐゴシック" pitchFamily="34" charset="-128"/>
              </a:rPr>
              <a:t>Les réglages dépendent de la demande, c’est pourquoi on les intègre dans le calcul de la CHARGE</a:t>
            </a:r>
            <a:endParaRPr lang="fr-FR" altLang="fr-FR" sz="1800" b="1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7946E70-FF61-4836-9713-067A051DF766}" type="datetime1">
              <a:rPr lang="fr-FR" altLang="fr-FR"/>
              <a:pPr/>
              <a:t>30/05/2014</a:t>
            </a:fld>
            <a:endParaRPr lang="fr-FR" altLang="fr-FR"/>
          </a:p>
        </p:txBody>
      </p:sp>
      <p:sp>
        <p:nvSpPr>
          <p:cNvPr id="6147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altLang="fr-FR">
                <a:latin typeface="Arial" charset="0"/>
              </a:rPr>
              <a:t>© Groupe HEC - Département Management des Opérations et des Systèmes d'Information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Calcul des charges</a:t>
            </a: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381000" y="23622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Découpe</a:t>
            </a:r>
          </a:p>
        </p:txBody>
      </p:sp>
      <p:sp>
        <p:nvSpPr>
          <p:cNvPr id="6150" name="Rectangle 4"/>
          <p:cNvSpPr>
            <a:spLocks noChangeArrowheads="1"/>
          </p:cNvSpPr>
          <p:nvPr/>
        </p:nvSpPr>
        <p:spPr bwMode="auto">
          <a:xfrm>
            <a:off x="1828800" y="23622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Usinage</a:t>
            </a:r>
          </a:p>
        </p:txBody>
      </p:sp>
      <p:sp>
        <p:nvSpPr>
          <p:cNvPr id="6151" name="Rectangle 5"/>
          <p:cNvSpPr>
            <a:spLocks noChangeArrowheads="1"/>
          </p:cNvSpPr>
          <p:nvPr/>
        </p:nvSpPr>
        <p:spPr bwMode="auto">
          <a:xfrm>
            <a:off x="3276600" y="23622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Soudure</a:t>
            </a:r>
          </a:p>
        </p:txBody>
      </p:sp>
      <p:sp>
        <p:nvSpPr>
          <p:cNvPr id="6152" name="Rectangle 6"/>
          <p:cNvSpPr>
            <a:spLocks noChangeArrowheads="1"/>
          </p:cNvSpPr>
          <p:nvPr/>
        </p:nvSpPr>
        <p:spPr bwMode="auto">
          <a:xfrm>
            <a:off x="4724400" y="23622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Peinture</a:t>
            </a:r>
          </a:p>
        </p:txBody>
      </p:sp>
      <p:sp>
        <p:nvSpPr>
          <p:cNvPr id="6153" name="Rectangle 7"/>
          <p:cNvSpPr>
            <a:spLocks noChangeArrowheads="1"/>
          </p:cNvSpPr>
          <p:nvPr/>
        </p:nvSpPr>
        <p:spPr bwMode="auto">
          <a:xfrm>
            <a:off x="6172200" y="23622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600" b="1"/>
              <a:t>Assemblage</a:t>
            </a:r>
          </a:p>
        </p:txBody>
      </p:sp>
      <p:sp>
        <p:nvSpPr>
          <p:cNvPr id="6154" name="Rectangle 8"/>
          <p:cNvSpPr>
            <a:spLocks noChangeArrowheads="1"/>
          </p:cNvSpPr>
          <p:nvPr/>
        </p:nvSpPr>
        <p:spPr bwMode="auto">
          <a:xfrm>
            <a:off x="7620000" y="23622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Emballage</a:t>
            </a:r>
          </a:p>
        </p:txBody>
      </p:sp>
      <p:graphicFrame>
        <p:nvGraphicFramePr>
          <p:cNvPr id="14466" name="Group 130"/>
          <p:cNvGraphicFramePr>
            <a:graphicFrameLocks noGrp="1"/>
          </p:cNvGraphicFramePr>
          <p:nvPr/>
        </p:nvGraphicFramePr>
        <p:xfrm>
          <a:off x="381000" y="3276600"/>
          <a:ext cx="8534400" cy="3048000"/>
        </p:xfrm>
        <a:graphic>
          <a:graphicData uri="http://schemas.openxmlformats.org/drawingml/2006/table">
            <a:tbl>
              <a:tblPr/>
              <a:tblGrid>
                <a:gridCol w="1422400"/>
                <a:gridCol w="1422400"/>
                <a:gridCol w="1422400"/>
                <a:gridCol w="1422400"/>
                <a:gridCol w="1422400"/>
                <a:gridCol w="1422400"/>
              </a:tblGrid>
              <a:tr h="18097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Nombre d</a:t>
                      </a:r>
                      <a:r>
                        <a:rPr kumimoji="0" lang="ja-JP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’</a:t>
                      </a:r>
                      <a:r>
                        <a:rPr kumimoji="0" lang="fr-FR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armoires traitées</a:t>
                      </a:r>
                      <a:endParaRPr kumimoji="0" lang="fr-FR" alt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9933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Charge en heures : Nombre d</a:t>
                      </a:r>
                      <a:r>
                        <a:rPr kumimoji="0" lang="ja-JP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’</a:t>
                      </a:r>
                      <a:r>
                        <a:rPr kumimoji="0" lang="fr-FR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armoires / Cadence</a:t>
                      </a:r>
                      <a:endParaRPr kumimoji="0" lang="fr-FR" alt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9933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Flux moyen par heure (en nombre d</a:t>
                      </a:r>
                      <a:r>
                        <a:rPr kumimoji="0" lang="ja-JP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’</a:t>
                      </a:r>
                      <a:r>
                        <a:rPr kumimoji="0" lang="fr-FR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armoires)</a:t>
                      </a:r>
                      <a:endParaRPr kumimoji="0" lang="fr-FR" alt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9933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Rapport Charge / Capacité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15" name="Text Box 41"/>
          <p:cNvSpPr txBox="1">
            <a:spLocks noChangeArrowheads="1"/>
          </p:cNvSpPr>
          <p:nvPr/>
        </p:nvSpPr>
        <p:spPr bwMode="auto">
          <a:xfrm>
            <a:off x="914400" y="1563688"/>
            <a:ext cx="4522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altLang="fr-FR"/>
              <a:t> Programme commercial : 7 600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AD8BA51-D2F3-4427-A377-EC1120664C28}" type="datetime1">
              <a:rPr lang="fr-FR" altLang="fr-FR"/>
              <a:pPr/>
              <a:t>30/05/2014</a:t>
            </a:fld>
            <a:endParaRPr lang="fr-FR" altLang="fr-FR" dirty="0"/>
          </a:p>
        </p:txBody>
      </p:sp>
      <p:sp>
        <p:nvSpPr>
          <p:cNvPr id="7171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altLang="fr-FR">
                <a:latin typeface="Arial" charset="0"/>
              </a:rPr>
              <a:t>© Groupe HEC - Département Management des Opérations et des Systèmes d'Information</a:t>
            </a: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Calcul des charges</a:t>
            </a:r>
          </a:p>
        </p:txBody>
      </p:sp>
      <p:sp>
        <p:nvSpPr>
          <p:cNvPr id="7173" name="Rectangle 3"/>
          <p:cNvSpPr>
            <a:spLocks noChangeArrowheads="1"/>
          </p:cNvSpPr>
          <p:nvPr/>
        </p:nvSpPr>
        <p:spPr bwMode="auto">
          <a:xfrm>
            <a:off x="381000" y="23622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Découpe</a:t>
            </a: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1828800" y="23622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Usinage</a:t>
            </a:r>
          </a:p>
        </p:txBody>
      </p:sp>
      <p:sp>
        <p:nvSpPr>
          <p:cNvPr id="7175" name="Rectangle 5"/>
          <p:cNvSpPr>
            <a:spLocks noChangeArrowheads="1"/>
          </p:cNvSpPr>
          <p:nvPr/>
        </p:nvSpPr>
        <p:spPr bwMode="auto">
          <a:xfrm>
            <a:off x="3276600" y="23622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Soudure</a:t>
            </a:r>
          </a:p>
        </p:txBody>
      </p:sp>
      <p:sp>
        <p:nvSpPr>
          <p:cNvPr id="7176" name="Rectangle 6"/>
          <p:cNvSpPr>
            <a:spLocks noChangeArrowheads="1"/>
          </p:cNvSpPr>
          <p:nvPr/>
        </p:nvSpPr>
        <p:spPr bwMode="auto">
          <a:xfrm>
            <a:off x="4724400" y="23622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Peinture</a:t>
            </a:r>
          </a:p>
        </p:txBody>
      </p:sp>
      <p:sp>
        <p:nvSpPr>
          <p:cNvPr id="7177" name="Rectangle 7"/>
          <p:cNvSpPr>
            <a:spLocks noChangeArrowheads="1"/>
          </p:cNvSpPr>
          <p:nvPr/>
        </p:nvSpPr>
        <p:spPr bwMode="auto">
          <a:xfrm>
            <a:off x="6172200" y="23622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600" b="1"/>
              <a:t>Assemblage</a:t>
            </a:r>
          </a:p>
        </p:txBody>
      </p:sp>
      <p:sp>
        <p:nvSpPr>
          <p:cNvPr id="7178" name="Rectangle 8"/>
          <p:cNvSpPr>
            <a:spLocks noChangeArrowheads="1"/>
          </p:cNvSpPr>
          <p:nvPr/>
        </p:nvSpPr>
        <p:spPr bwMode="auto">
          <a:xfrm>
            <a:off x="7620000" y="2362200"/>
            <a:ext cx="1295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altLang="fr-FR" sz="1800" b="1"/>
              <a:t>Emballage</a:t>
            </a:r>
          </a:p>
        </p:txBody>
      </p:sp>
      <p:graphicFrame>
        <p:nvGraphicFramePr>
          <p:cNvPr id="28681" name="Group 9"/>
          <p:cNvGraphicFramePr>
            <a:graphicFrameLocks noGrp="1"/>
          </p:cNvGraphicFramePr>
          <p:nvPr/>
        </p:nvGraphicFramePr>
        <p:xfrm>
          <a:off x="381000" y="3276600"/>
          <a:ext cx="8534400" cy="3048000"/>
        </p:xfrm>
        <a:graphic>
          <a:graphicData uri="http://schemas.openxmlformats.org/drawingml/2006/table">
            <a:tbl>
              <a:tblPr/>
              <a:tblGrid>
                <a:gridCol w="1422400"/>
                <a:gridCol w="1422400"/>
                <a:gridCol w="1422400"/>
                <a:gridCol w="1422400"/>
                <a:gridCol w="1422400"/>
                <a:gridCol w="1422400"/>
              </a:tblGrid>
              <a:tr h="18097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Nombre d</a:t>
                      </a:r>
                      <a:r>
                        <a:rPr kumimoji="0" lang="ja-JP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’</a:t>
                      </a:r>
                      <a:r>
                        <a:rPr kumimoji="0" lang="fr-FR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armoires traitées</a:t>
                      </a:r>
                      <a:endParaRPr kumimoji="0" lang="fr-FR" alt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9933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7600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7980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Charge en heures : Nombre d</a:t>
                      </a:r>
                      <a:r>
                        <a:rPr kumimoji="0" lang="ja-JP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’</a:t>
                      </a:r>
                      <a:r>
                        <a:rPr kumimoji="0" lang="fr-FR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armoires / Cadence</a:t>
                      </a:r>
                      <a:endParaRPr kumimoji="0" lang="fr-FR" alt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9933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1267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133 + 20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1267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Flux moyen par heure (en nombre d</a:t>
                      </a:r>
                      <a:r>
                        <a:rPr kumimoji="0" lang="ja-JP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’</a:t>
                      </a:r>
                      <a:r>
                        <a:rPr kumimoji="0" lang="fr-FR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armoires)</a:t>
                      </a:r>
                      <a:endParaRPr kumimoji="0" lang="fr-FR" alt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9933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47,5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47,5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47,5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49,88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47,5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23,75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Rapport Charge / Capacité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47,5%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69,9%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79,2%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109,3%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39" name="Text Box 69"/>
          <p:cNvSpPr txBox="1">
            <a:spLocks noChangeArrowheads="1"/>
          </p:cNvSpPr>
          <p:nvPr/>
        </p:nvSpPr>
        <p:spPr bwMode="auto">
          <a:xfrm>
            <a:off x="914400" y="1563688"/>
            <a:ext cx="4522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altLang="fr-FR"/>
              <a:t> Programme commercial : 7 600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5219700" y="4941888"/>
            <a:ext cx="3817938" cy="969962"/>
          </a:xfrm>
          <a:prstGeom prst="wedgeRectCallout">
            <a:avLst>
              <a:gd name="adj1" fmla="val -33761"/>
              <a:gd name="adj2" fmla="val 68102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altLang="fr-FR" sz="1600" dirty="0">
                <a:solidFill>
                  <a:srgbClr val="000000"/>
                </a:solidFill>
                <a:ea typeface="ＭＳ Ｐゴシック" pitchFamily="34" charset="-128"/>
              </a:rPr>
              <a:t>Charge = </a:t>
            </a:r>
            <a:r>
              <a:rPr lang="fr-FR" altLang="fr-FR" sz="1600" b="1" dirty="0">
                <a:solidFill>
                  <a:srgbClr val="000000"/>
                </a:solidFill>
                <a:ea typeface="ＭＳ Ｐゴシック" pitchFamily="34" charset="-128"/>
              </a:rPr>
              <a:t>153</a:t>
            </a:r>
          </a:p>
          <a:p>
            <a:pPr algn="ctr"/>
            <a:r>
              <a:rPr lang="fr-FR" altLang="fr-FR" sz="1600" dirty="0">
                <a:solidFill>
                  <a:srgbClr val="000000"/>
                </a:solidFill>
                <a:ea typeface="ＭＳ Ｐゴシック" pitchFamily="34" charset="-128"/>
              </a:rPr>
              <a:t>Capacité = </a:t>
            </a:r>
            <a:r>
              <a:rPr lang="fr-FR" altLang="fr-FR" sz="1600" dirty="0" smtClean="0">
                <a:solidFill>
                  <a:srgbClr val="000000"/>
                </a:solidFill>
                <a:ea typeface="ＭＳ Ｐゴシック" pitchFamily="34" charset="-128"/>
              </a:rPr>
              <a:t>160 - 20 </a:t>
            </a:r>
            <a:r>
              <a:rPr lang="fr-FR" altLang="fr-FR" sz="1600" dirty="0">
                <a:solidFill>
                  <a:srgbClr val="000000"/>
                </a:solidFill>
                <a:ea typeface="ＭＳ Ｐゴシック" pitchFamily="34" charset="-128"/>
              </a:rPr>
              <a:t>= </a:t>
            </a:r>
            <a:r>
              <a:rPr lang="fr-FR" altLang="fr-FR" sz="1600" b="1" dirty="0">
                <a:solidFill>
                  <a:srgbClr val="000000"/>
                </a:solidFill>
                <a:ea typeface="ＭＳ Ｐゴシック" pitchFamily="34" charset="-128"/>
              </a:rPr>
              <a:t>140</a:t>
            </a:r>
          </a:p>
          <a:p>
            <a:pPr algn="ctr"/>
            <a:r>
              <a:rPr lang="it-IT" altLang="fr-FR" sz="1600" dirty="0">
                <a:solidFill>
                  <a:srgbClr val="000000"/>
                </a:solidFill>
                <a:ea typeface="ＭＳ Ｐゴシック" pitchFamily="34" charset="-128"/>
              </a:rPr>
              <a:t>Rapport = 153/140 = </a:t>
            </a:r>
            <a:r>
              <a:rPr lang="it-IT" altLang="fr-FR" sz="1600" b="1" dirty="0">
                <a:solidFill>
                  <a:srgbClr val="000000"/>
                </a:solidFill>
                <a:ea typeface="ＭＳ Ｐゴシック" pitchFamily="34" charset="-128"/>
              </a:rPr>
              <a:t>109.3%</a:t>
            </a:r>
            <a:endParaRPr lang="fr-FR" altLang="fr-FR" sz="1600" b="1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4" name="Rectangular Callout 13"/>
          <p:cNvSpPr/>
          <p:nvPr/>
        </p:nvSpPr>
        <p:spPr>
          <a:xfrm>
            <a:off x="5219700" y="2276475"/>
            <a:ext cx="3816350" cy="1979613"/>
          </a:xfrm>
          <a:prstGeom prst="wedgeRectCallout">
            <a:avLst>
              <a:gd name="adj1" fmla="val -32334"/>
              <a:gd name="adj2" fmla="val 64348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FR" altLang="fr-FR" sz="1600" smtClean="0">
                <a:solidFill>
                  <a:srgbClr val="000000"/>
                </a:solidFill>
              </a:rPr>
              <a:t>La charge est égale au nombre d’armoires à produire (7980) divisé par la cadence horaire (60) : </a:t>
            </a:r>
          </a:p>
          <a:p>
            <a:pPr algn="ctr" eaLnBrk="1" hangingPunct="1">
              <a:defRPr/>
            </a:pPr>
            <a:r>
              <a:rPr lang="fr-FR" altLang="fr-FR" sz="1600" b="1" smtClean="0">
                <a:solidFill>
                  <a:srgbClr val="000000"/>
                </a:solidFill>
              </a:rPr>
              <a:t>7980 / 60 = 133 heures </a:t>
            </a:r>
            <a:r>
              <a:rPr lang="fr-FR" altLang="fr-FR" sz="1600" smtClean="0">
                <a:solidFill>
                  <a:srgbClr val="000000"/>
                </a:solidFill>
              </a:rPr>
              <a:t>de travail</a:t>
            </a:r>
          </a:p>
          <a:p>
            <a:pPr algn="ctr" eaLnBrk="1" hangingPunct="1">
              <a:defRPr/>
            </a:pPr>
            <a:r>
              <a:rPr lang="fr-FR" altLang="fr-FR" sz="1600" smtClean="0">
                <a:solidFill>
                  <a:srgbClr val="000000"/>
                </a:solidFill>
              </a:rPr>
              <a:t>A cette charge nous devons ajouter les heures de réglage (20) :</a:t>
            </a:r>
          </a:p>
          <a:p>
            <a:pPr algn="ctr" eaLnBrk="1" hangingPunct="1">
              <a:defRPr/>
            </a:pPr>
            <a:r>
              <a:rPr lang="fr-FR" altLang="fr-FR" sz="1600" b="1" smtClean="0">
                <a:solidFill>
                  <a:srgbClr val="000000"/>
                </a:solidFill>
              </a:rPr>
              <a:t>133 + 20 = 153 </a:t>
            </a:r>
            <a:r>
              <a:rPr lang="fr-FR" altLang="fr-FR" sz="1600" smtClean="0">
                <a:solidFill>
                  <a:srgbClr val="000000"/>
                </a:solidFill>
              </a:rPr>
              <a:t>heures de travail</a:t>
            </a:r>
          </a:p>
        </p:txBody>
      </p:sp>
      <p:sp>
        <p:nvSpPr>
          <p:cNvPr id="15" name="Rectangular Callout 3"/>
          <p:cNvSpPr/>
          <p:nvPr/>
        </p:nvSpPr>
        <p:spPr>
          <a:xfrm>
            <a:off x="538038" y="3395142"/>
            <a:ext cx="3817938" cy="969962"/>
          </a:xfrm>
          <a:prstGeom prst="wedgeRectCallout">
            <a:avLst>
              <a:gd name="adj1" fmla="val -33761"/>
              <a:gd name="adj2" fmla="val 68102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altLang="fr-FR" sz="1600" dirty="0" smtClean="0">
                <a:solidFill>
                  <a:srgbClr val="000000"/>
                </a:solidFill>
                <a:ea typeface="ＭＳ Ｐゴシック" pitchFamily="34" charset="-128"/>
              </a:rPr>
              <a:t>C’est le nombre d’armoires traités divisés par la cadence horaire</a:t>
            </a:r>
          </a:p>
          <a:p>
            <a:pPr algn="ctr"/>
            <a:r>
              <a:rPr lang="fr-FR" altLang="fr-FR" sz="1600" b="1" dirty="0" smtClean="0">
                <a:solidFill>
                  <a:srgbClr val="000000"/>
                </a:solidFill>
                <a:ea typeface="ＭＳ Ｐゴシック" pitchFamily="34" charset="-128"/>
              </a:rPr>
              <a:t>7600 / 100 = 76</a:t>
            </a:r>
            <a:endParaRPr lang="fr-FR" altLang="fr-FR" sz="1600" b="1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6" name="Rectangular Callout 3"/>
          <p:cNvSpPr/>
          <p:nvPr/>
        </p:nvSpPr>
        <p:spPr>
          <a:xfrm>
            <a:off x="395536" y="4221088"/>
            <a:ext cx="3817938" cy="969962"/>
          </a:xfrm>
          <a:prstGeom prst="wedgeRectCallout">
            <a:avLst>
              <a:gd name="adj1" fmla="val -33761"/>
              <a:gd name="adj2" fmla="val 68102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altLang="fr-FR" sz="1600" dirty="0" smtClean="0">
                <a:solidFill>
                  <a:srgbClr val="000000"/>
                </a:solidFill>
                <a:ea typeface="ＭＳ Ｐゴシック" pitchFamily="34" charset="-128"/>
              </a:rPr>
              <a:t>C’est le nombre d’armoires traités divisés nombre d’heures dans le mois</a:t>
            </a:r>
          </a:p>
          <a:p>
            <a:pPr algn="ctr"/>
            <a:r>
              <a:rPr lang="fr-FR" altLang="fr-FR" sz="1600" b="1" dirty="0" smtClean="0">
                <a:solidFill>
                  <a:srgbClr val="000000"/>
                </a:solidFill>
                <a:ea typeface="ＭＳ Ｐゴシック" pitchFamily="34" charset="-128"/>
              </a:rPr>
              <a:t>7600 / 160 = 47,5</a:t>
            </a:r>
            <a:endParaRPr lang="fr-FR" altLang="fr-FR" sz="1600" b="1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7" name="Rectangular Callout 3"/>
          <p:cNvSpPr/>
          <p:nvPr/>
        </p:nvSpPr>
        <p:spPr>
          <a:xfrm>
            <a:off x="971600" y="5013176"/>
            <a:ext cx="3817938" cy="969962"/>
          </a:xfrm>
          <a:prstGeom prst="wedgeRectCallout">
            <a:avLst>
              <a:gd name="adj1" fmla="val -33761"/>
              <a:gd name="adj2" fmla="val 68102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altLang="fr-FR" sz="1600" dirty="0" smtClean="0">
                <a:solidFill>
                  <a:srgbClr val="000000"/>
                </a:solidFill>
                <a:ea typeface="ＭＳ Ｐゴシック" pitchFamily="34" charset="-128"/>
              </a:rPr>
              <a:t>C’est la charge en heure divisée par la</a:t>
            </a:r>
          </a:p>
          <a:p>
            <a:pPr algn="ctr"/>
            <a:r>
              <a:rPr lang="fr-FR" altLang="fr-FR" sz="1600" b="1" dirty="0" smtClean="0">
                <a:solidFill>
                  <a:srgbClr val="000000"/>
                </a:solidFill>
                <a:ea typeface="ＭＳ Ｐゴシック" pitchFamily="34" charset="-128"/>
              </a:rPr>
              <a:t>Capacité en heure</a:t>
            </a:r>
          </a:p>
          <a:p>
            <a:pPr algn="ctr"/>
            <a:r>
              <a:rPr lang="fr-FR" altLang="fr-FR" sz="1600" b="1" dirty="0" smtClean="0">
                <a:solidFill>
                  <a:srgbClr val="000000"/>
                </a:solidFill>
                <a:ea typeface="ＭＳ Ｐゴシック" pitchFamily="34" charset="-128"/>
              </a:rPr>
              <a:t>76 / 160 = 47,5 %</a:t>
            </a:r>
            <a:endParaRPr lang="fr-FR" altLang="fr-FR" sz="1600" b="1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BE99B9D-7615-4398-942E-817ADCBB63C5}" type="datetime1">
              <a:rPr lang="fr-FR" altLang="fr-FR"/>
              <a:pPr/>
              <a:t>30/05/2014</a:t>
            </a:fld>
            <a:endParaRPr lang="fr-FR" altLang="fr-FR"/>
          </a:p>
        </p:txBody>
      </p:sp>
      <p:sp>
        <p:nvSpPr>
          <p:cNvPr id="8195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altLang="fr-FR">
                <a:latin typeface="Arial" charset="0"/>
              </a:rPr>
              <a:t>© Groupe HEC - Département Management des Opérations et des Systèmes d'Information</a:t>
            </a: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Problème du poste de peinture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Rapport Charge / Capacité : 109 %</a:t>
            </a:r>
          </a:p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On ne peut livrer que 6 857 armoires</a:t>
            </a:r>
          </a:p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Deux domaines d</a:t>
            </a:r>
            <a:r>
              <a:rPr lang="ja-JP" altLang="fr-FR" smtClean="0">
                <a:ea typeface="ＭＳ Ｐゴシック" pitchFamily="34" charset="-128"/>
              </a:rPr>
              <a:t>’</a:t>
            </a:r>
            <a:r>
              <a:rPr lang="fr-FR" altLang="ja-JP" smtClean="0">
                <a:ea typeface="ＭＳ Ｐゴシック" pitchFamily="34" charset="-128"/>
              </a:rPr>
              <a:t>actions :</a:t>
            </a:r>
          </a:p>
          <a:p>
            <a:pPr lvl="1" eaLnBrk="1" hangingPunct="1"/>
            <a:r>
              <a:rPr lang="fr-FR" altLang="fr-FR" smtClean="0">
                <a:ea typeface="ＭＳ Ｐゴシック" pitchFamily="34" charset="-128"/>
              </a:rPr>
              <a:t>Augmenter la capacité</a:t>
            </a:r>
          </a:p>
          <a:p>
            <a:pPr lvl="1" eaLnBrk="1" hangingPunct="1"/>
            <a:r>
              <a:rPr lang="fr-FR" altLang="fr-FR" smtClean="0">
                <a:ea typeface="ＭＳ Ｐゴシック" pitchFamily="34" charset="-128"/>
              </a:rPr>
              <a:t>Diminuer la charge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3EA0CA1-DC82-4FA0-ADF8-138230576010}" type="datetime1">
              <a:rPr lang="fr-FR" altLang="fr-FR"/>
              <a:pPr/>
              <a:t>30/05/2014</a:t>
            </a:fld>
            <a:endParaRPr lang="fr-FR" altLang="fr-FR"/>
          </a:p>
        </p:txBody>
      </p:sp>
      <p:sp>
        <p:nvSpPr>
          <p:cNvPr id="9219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altLang="fr-FR">
                <a:latin typeface="Arial" charset="0"/>
              </a:rPr>
              <a:t>© Groupe HEC - Département Management des Opérations et des Systèmes d'Information</a:t>
            </a: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Actions possibles sur la capacité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Acheter un second tunnel</a:t>
            </a:r>
          </a:p>
          <a:p>
            <a:pPr lvl="1" eaLnBrk="1" hangingPunct="1"/>
            <a:r>
              <a:rPr lang="fr-FR" altLang="fr-FR" smtClean="0">
                <a:ea typeface="ＭＳ Ｐゴシック" pitchFamily="34" charset="-128"/>
              </a:rPr>
              <a:t>Taux d</a:t>
            </a:r>
            <a:r>
              <a:rPr lang="ja-JP" altLang="fr-FR" smtClean="0">
                <a:ea typeface="ＭＳ Ｐゴシック" pitchFamily="34" charset="-128"/>
              </a:rPr>
              <a:t>’</a:t>
            </a:r>
            <a:r>
              <a:rPr lang="fr-FR" altLang="ja-JP" smtClean="0">
                <a:ea typeface="ＭＳ Ｐゴシック" pitchFamily="34" charset="-128"/>
              </a:rPr>
              <a:t>utilisation ?</a:t>
            </a:r>
          </a:p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Faire de heures supplémentaires</a:t>
            </a:r>
          </a:p>
          <a:p>
            <a:pPr lvl="1" eaLnBrk="1" hangingPunct="1"/>
            <a:r>
              <a:rPr lang="fr-FR" altLang="fr-FR" smtClean="0">
                <a:ea typeface="ＭＳ Ｐゴシック" pitchFamily="34" charset="-128"/>
              </a:rPr>
              <a:t>Coût, stock induit</a:t>
            </a:r>
          </a:p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Augmenter la fiabilité</a:t>
            </a:r>
          </a:p>
          <a:p>
            <a:pPr lvl="1" eaLnBrk="1" hangingPunct="1"/>
            <a:r>
              <a:rPr lang="fr-FR" altLang="fr-FR" smtClean="0">
                <a:ea typeface="ＭＳ Ｐゴシック" pitchFamily="34" charset="-128"/>
              </a:rPr>
              <a:t>Maintenance préventive</a:t>
            </a:r>
          </a:p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Sous-traiter de la peinture</a:t>
            </a:r>
          </a:p>
          <a:p>
            <a:pPr lvl="1" eaLnBrk="1" hangingPunct="1"/>
            <a:r>
              <a:rPr lang="fr-FR" altLang="fr-FR" smtClean="0">
                <a:ea typeface="ＭＳ Ｐゴシック" pitchFamily="34" charset="-128"/>
              </a:rPr>
              <a:t>Problèmes de transport et de manutention, Coût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45BFFE8-F05C-4CB0-8257-EF2F0E913253}" type="datetime1">
              <a:rPr lang="fr-FR" altLang="fr-FR"/>
              <a:pPr/>
              <a:t>30/05/2014</a:t>
            </a:fld>
            <a:endParaRPr lang="fr-FR" altLang="fr-FR"/>
          </a:p>
        </p:txBody>
      </p:sp>
      <p:sp>
        <p:nvSpPr>
          <p:cNvPr id="10243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altLang="fr-FR">
                <a:latin typeface="Arial" charset="0"/>
              </a:rPr>
              <a:t>© Groupe HEC - Département Management des Opérations et des Systèmes d'Information</a:t>
            </a: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Actions possibles sur la charge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Augmenter la vitesse du tunnel</a:t>
            </a:r>
          </a:p>
          <a:p>
            <a:pPr lvl="1" eaLnBrk="1" hangingPunct="1"/>
            <a:r>
              <a:rPr lang="fr-FR" altLang="fr-FR" smtClean="0">
                <a:ea typeface="ＭＳ Ｐゴシック" pitchFamily="34" charset="-128"/>
              </a:rPr>
              <a:t>Passer d</a:t>
            </a:r>
            <a:r>
              <a:rPr lang="ja-JP" altLang="fr-FR" smtClean="0">
                <a:ea typeface="ＭＳ Ｐゴシック" pitchFamily="34" charset="-128"/>
              </a:rPr>
              <a:t>’</a:t>
            </a:r>
            <a:r>
              <a:rPr lang="fr-FR" altLang="ja-JP" smtClean="0">
                <a:ea typeface="ＭＳ Ｐゴシック" pitchFamily="34" charset="-128"/>
              </a:rPr>
              <a:t>une cadence de 60 à 65</a:t>
            </a:r>
          </a:p>
          <a:p>
            <a:pPr lvl="2" eaLnBrk="1" hangingPunct="1"/>
            <a:r>
              <a:rPr lang="fr-FR" altLang="fr-FR" smtClean="0">
                <a:ea typeface="ＭＳ Ｐゴシック" pitchFamily="34" charset="-128"/>
              </a:rPr>
              <a:t>Conséquences en termes de qualité ?</a:t>
            </a:r>
          </a:p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Diminuer le taux de non-qualité</a:t>
            </a:r>
          </a:p>
          <a:p>
            <a:pPr eaLnBrk="1" hangingPunct="1"/>
            <a:r>
              <a:rPr lang="fr-FR" altLang="fr-FR" smtClean="0">
                <a:ea typeface="ＭＳ Ｐゴシック" pitchFamily="34" charset="-128"/>
              </a:rPr>
              <a:t>Diminuer le temps perdu en changements de couleur</a:t>
            </a:r>
          </a:p>
          <a:p>
            <a:pPr lvl="1" eaLnBrk="1" hangingPunct="1"/>
            <a:r>
              <a:rPr lang="fr-FR" altLang="fr-FR" smtClean="0">
                <a:ea typeface="ＭＳ Ｐゴシック" pitchFamily="34" charset="-128"/>
              </a:rPr>
              <a:t>Diminuer le nombre de couleurs proposées (-&gt; marketing)</a:t>
            </a:r>
          </a:p>
          <a:p>
            <a:pPr lvl="1" eaLnBrk="1" hangingPunct="1"/>
            <a:r>
              <a:rPr lang="fr-FR" altLang="fr-FR" smtClean="0">
                <a:ea typeface="ＭＳ Ｐゴシック" pitchFamily="34" charset="-128"/>
              </a:rPr>
              <a:t>Diminuer la fréquence des réglages (-&gt; planification)</a:t>
            </a:r>
          </a:p>
          <a:p>
            <a:pPr lvl="1" eaLnBrk="1" hangingPunct="1"/>
            <a:r>
              <a:rPr lang="fr-FR" altLang="fr-FR" smtClean="0">
                <a:ea typeface="ＭＳ Ｐゴシック" pitchFamily="34" charset="-128"/>
              </a:rPr>
              <a:t>Diminuer le temps de réglage (-&gt; technique)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</TotalTime>
  <Words>1707</Words>
  <Application>Microsoft Office PowerPoint</Application>
  <PresentationFormat>Affichage à l'écran (4:3)</PresentationFormat>
  <Paragraphs>431</Paragraphs>
  <Slides>16</Slides>
  <Notes>5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8" baseType="lpstr">
      <vt:lpstr>Modèle par défaut</vt:lpstr>
      <vt:lpstr>Paint Shop Pro Image</vt:lpstr>
      <vt:lpstr>Processus de fabrication</vt:lpstr>
      <vt:lpstr>Calcul des capacités théoriques mensuelles</vt:lpstr>
      <vt:lpstr>Calcul des capacités théoriques et pratiques mensuelles</vt:lpstr>
      <vt:lpstr>Capacité pratique du poste de peinture</vt:lpstr>
      <vt:lpstr>Calcul des charges</vt:lpstr>
      <vt:lpstr>Calcul des charges</vt:lpstr>
      <vt:lpstr>Problème du poste de peinture</vt:lpstr>
      <vt:lpstr>Actions possibles sur la capacité</vt:lpstr>
      <vt:lpstr>Actions possibles sur la charge</vt:lpstr>
      <vt:lpstr>Calcul des charges de main-d’œuvre</vt:lpstr>
      <vt:lpstr>Calcul des charges de main-d’œuvre</vt:lpstr>
      <vt:lpstr>Planification</vt:lpstr>
      <vt:lpstr>Planification</vt:lpstr>
      <vt:lpstr>Le problème des couleurs</vt:lpstr>
      <vt:lpstr>Calcul des stocks induits</vt:lpstr>
      <vt:lpstr>Calcul du stock moyen</vt:lpstr>
    </vt:vector>
  </TitlesOfParts>
  <Company>CCIP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</dc:title>
  <dc:creator>USER</dc:creator>
  <cp:lastModifiedBy>samir</cp:lastModifiedBy>
  <cp:revision>54</cp:revision>
  <dcterms:created xsi:type="dcterms:W3CDTF">2004-01-09T15:16:26Z</dcterms:created>
  <dcterms:modified xsi:type="dcterms:W3CDTF">2014-05-30T08:28:05Z</dcterms:modified>
</cp:coreProperties>
</file>