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86" r:id="rId2"/>
    <p:sldId id="287" r:id="rId3"/>
    <p:sldId id="288" r:id="rId4"/>
  </p:sldIdLst>
  <p:sldSz cx="9144000" cy="6858000" type="letter"/>
  <p:notesSz cx="6985000" cy="101219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99FF99"/>
    <a:srgbClr val="FF99FF"/>
    <a:srgbClr val="00FFFF"/>
    <a:srgbClr val="0066FF"/>
    <a:srgbClr val="FF33CC"/>
    <a:srgbClr val="000000"/>
    <a:srgbClr val="66FF33"/>
    <a:srgbClr val="00279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821238"/>
            <a:ext cx="5124450" cy="4579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228" tIns="46288" rIns="94228" bIns="462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Corps du texte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123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6650" y="884238"/>
            <a:ext cx="4716463" cy="3536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F21DA-77EB-4C49-A831-C5730399528A}" type="datetime1">
              <a:rPr lang="fr-FR"/>
              <a:pPr>
                <a:defRPr/>
              </a:pPr>
              <a:t>13/03/2018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EBAE0-0699-4D66-AEE2-9D8C34D655BD}" type="datetime1">
              <a:rPr lang="fr-FR"/>
              <a:pPr>
                <a:defRPr/>
              </a:pPr>
              <a:t>13/03/2018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96050" y="990600"/>
            <a:ext cx="1809750" cy="4800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66800" y="990600"/>
            <a:ext cx="5276850" cy="4800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2E9B2-FB83-49A7-B980-CECB1FD97374}" type="datetime1">
              <a:rPr lang="fr-FR"/>
              <a:pPr>
                <a:defRPr/>
              </a:pPr>
              <a:t>13/03/2018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7D0EC-E23D-4DD8-A5DF-FD974DCC1559}" type="datetime1">
              <a:rPr lang="fr-FR"/>
              <a:pPr>
                <a:defRPr/>
              </a:pPr>
              <a:t>13/03/2018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B8FD6-DA84-44E9-B439-409F21E0BE97}" type="datetime1">
              <a:rPr lang="fr-FR"/>
              <a:pPr>
                <a:defRPr/>
              </a:pPr>
              <a:t>13/03/2018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ABFC0-4F1C-45B2-9EC0-6B4F57CE0851}" type="datetime1">
              <a:rPr lang="fr-FR"/>
              <a:pPr>
                <a:defRPr/>
              </a:pPr>
              <a:t>13/03/2018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55D42-77EE-445A-920D-8458406D3E66}" type="datetime1">
              <a:rPr lang="fr-FR"/>
              <a:pPr>
                <a:defRPr/>
              </a:pPr>
              <a:t>13/03/2018</a:t>
            </a:fld>
            <a:endParaRPr lang="fr-F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F1581-1A4B-45BB-BC96-64F440A7A602}" type="datetime1">
              <a:rPr lang="fr-FR"/>
              <a:pPr>
                <a:defRPr/>
              </a:pPr>
              <a:t>13/03/2018</a:t>
            </a:fld>
            <a:endParaRPr lang="fr-F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70161-3A5B-4007-8DB8-AB4F57D771DE}" type="datetime1">
              <a:rPr lang="fr-FR"/>
              <a:pPr>
                <a:defRPr/>
              </a:pPr>
              <a:t>13/03/2018</a:t>
            </a:fld>
            <a:endParaRPr lang="fr-F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CF790-FE38-4298-B6EA-AD95B42EC065}" type="datetime1">
              <a:rPr lang="fr-FR"/>
              <a:pPr>
                <a:defRPr/>
              </a:pPr>
              <a:t>13/03/2018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AECAA-D8FD-42C7-B962-7232B7B4A931}" type="datetime1">
              <a:rPr lang="fr-FR"/>
              <a:pPr>
                <a:defRPr/>
              </a:pPr>
              <a:t>13/03/2018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066800" y="152400"/>
            <a:ext cx="6934200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fr-FR" sz="2000" i="1">
                <a:solidFill>
                  <a:srgbClr val="00279F"/>
                </a:solidFill>
                <a:latin typeface="Tahoma" pitchFamily="34" charset="0"/>
              </a:rPr>
              <a:t>Capacité, charge et flux</a:t>
            </a:r>
            <a:endParaRPr lang="fr-FR" sz="2000" i="1">
              <a:solidFill>
                <a:srgbClr val="00279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229600" y="196850"/>
            <a:ext cx="835025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r-FR" sz="1800">
                <a:solidFill>
                  <a:srgbClr val="000000"/>
                </a:solidFill>
              </a:rPr>
              <a:t> - </a:t>
            </a:r>
            <a:fld id="{36797DD0-FEA2-433D-B6EC-8B6EB256F410}" type="slidenum">
              <a:rPr lang="fr-FR" sz="1800">
                <a:solidFill>
                  <a:srgbClr val="000000"/>
                </a:solidFill>
              </a:rPr>
              <a:pPr algn="r">
                <a:spcBef>
                  <a:spcPct val="50000"/>
                </a:spcBef>
                <a:defRPr/>
              </a:pPr>
              <a:t>‹N°›</a:t>
            </a:fld>
            <a:r>
              <a:rPr lang="fr-FR" sz="1800">
                <a:solidFill>
                  <a:srgbClr val="000000"/>
                </a:solidFill>
              </a:rPr>
              <a:t> -</a:t>
            </a: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990600"/>
            <a:ext cx="7239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de la diapositive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Corps du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0" y="609600"/>
            <a:ext cx="9715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fr-FR" sz="1800" i="1">
                <a:solidFill>
                  <a:schemeClr val="accent1"/>
                </a:solidFill>
                <a:latin typeface="Tahoma" pitchFamily="34" charset="0"/>
              </a:rPr>
              <a:t>MOSI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92950" y="6477000"/>
            <a:ext cx="159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39DACFA-42C9-41E3-88A9-63283A64B67B}" type="datetime1">
              <a:rPr lang="fr-FR"/>
              <a:pPr>
                <a:defRPr/>
              </a:pPr>
              <a:t>13/03/2018</a:t>
            </a:fld>
            <a:endParaRPr lang="fr-FR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950" y="6477000"/>
            <a:ext cx="69119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© Groupe HEC - Département Management des Opérations et des Systèmes d'Information</a:t>
            </a: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0" y="0"/>
          <a:ext cx="1143000" cy="606425"/>
        </p:xfrm>
        <a:graphic>
          <a:graphicData uri="http://schemas.openxmlformats.org/presentationml/2006/ole">
            <p:oleObj spid="_x0000_s1026" name="Paint Shop Pro Image" r:id="rId14" imgW="1951748" imgH="1034146" progId="PaintShopPro">
              <p:embed/>
            </p:oleObj>
          </a:graphicData>
        </a:graphic>
      </p:graphicFrame>
      <p:pic>
        <p:nvPicPr>
          <p:cNvPr id="1035" name="Picture 11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64388" y="0"/>
            <a:ext cx="197961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5pPr>
      <a:lvl6pPr marL="4572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6pPr>
      <a:lvl7pPr marL="9144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7pPr>
      <a:lvl8pPr marL="13716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8pPr>
      <a:lvl9pPr marL="18288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accent2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rgbClr val="00279F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rgbClr val="00279F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rgbClr val="00279F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62BE49C-9343-4352-BFA2-0A1DEAC2D6DA}" type="datetime1">
              <a:rPr lang="fr-FR"/>
              <a:pPr/>
              <a:t>13/03/2018</a:t>
            </a:fld>
            <a:endParaRPr lang="fr-FR"/>
          </a:p>
        </p:txBody>
      </p:sp>
      <p:sp>
        <p:nvSpPr>
          <p:cNvPr id="205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© Groupe HEC - Département Management des Opérations et des Systèmes d'Information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Exercice CIM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76400"/>
            <a:ext cx="8208962" cy="4560888"/>
          </a:xfrm>
        </p:spPr>
        <p:txBody>
          <a:bodyPr/>
          <a:lstStyle/>
          <a:p>
            <a:pPr marL="0" indent="1588">
              <a:buFontTx/>
              <a:buNone/>
            </a:pPr>
            <a:r>
              <a:rPr lang="fr-FR" smtClean="0">
                <a:solidFill>
                  <a:srgbClr val="00279F"/>
                </a:solidFill>
              </a:rPr>
              <a:t>Le cabinet d’imagerie médicale (CIM) effectue des examens de radiologie. </a:t>
            </a:r>
          </a:p>
          <a:p>
            <a:pPr marL="0" indent="1588">
              <a:buFontTx/>
              <a:buNone/>
            </a:pPr>
            <a:r>
              <a:rPr lang="fr-FR" smtClean="0">
                <a:solidFill>
                  <a:srgbClr val="00279F"/>
                </a:solidFill>
              </a:rPr>
              <a:t>L’établissement possède </a:t>
            </a:r>
            <a:r>
              <a:rPr lang="fr-FR" smtClean="0"/>
              <a:t>10 salles d’examen</a:t>
            </a:r>
            <a:r>
              <a:rPr lang="fr-FR" smtClean="0">
                <a:solidFill>
                  <a:srgbClr val="00279F"/>
                </a:solidFill>
              </a:rPr>
              <a:t>, </a:t>
            </a:r>
            <a:br>
              <a:rPr lang="fr-FR" smtClean="0">
                <a:solidFill>
                  <a:srgbClr val="00279F"/>
                </a:solidFill>
              </a:rPr>
            </a:br>
            <a:r>
              <a:rPr lang="fr-FR" smtClean="0">
                <a:solidFill>
                  <a:srgbClr val="00279F"/>
                </a:solidFill>
              </a:rPr>
              <a:t>et emploie</a:t>
            </a:r>
            <a:br>
              <a:rPr lang="fr-FR" smtClean="0">
                <a:solidFill>
                  <a:srgbClr val="00279F"/>
                </a:solidFill>
              </a:rPr>
            </a:br>
            <a:r>
              <a:rPr lang="fr-FR" smtClean="0"/>
              <a:t>6 techniciens</a:t>
            </a:r>
            <a:r>
              <a:rPr lang="fr-FR" smtClean="0">
                <a:solidFill>
                  <a:srgbClr val="00279F"/>
                </a:solidFill>
              </a:rPr>
              <a:t> qui s’occupent des machines </a:t>
            </a:r>
            <a:br>
              <a:rPr lang="fr-FR" smtClean="0">
                <a:solidFill>
                  <a:srgbClr val="00279F"/>
                </a:solidFill>
              </a:rPr>
            </a:br>
            <a:r>
              <a:rPr lang="fr-FR" smtClean="0">
                <a:solidFill>
                  <a:srgbClr val="00279F"/>
                </a:solidFill>
              </a:rPr>
              <a:t>(ils se déplacent de salle en salle), </a:t>
            </a:r>
            <a:br>
              <a:rPr lang="fr-FR" smtClean="0">
                <a:solidFill>
                  <a:srgbClr val="00279F"/>
                </a:solidFill>
              </a:rPr>
            </a:br>
            <a:r>
              <a:rPr lang="fr-FR" smtClean="0">
                <a:solidFill>
                  <a:srgbClr val="00279F"/>
                </a:solidFill>
              </a:rPr>
              <a:t>et </a:t>
            </a:r>
            <a:r>
              <a:rPr lang="fr-FR" smtClean="0"/>
              <a:t>3 médecins</a:t>
            </a:r>
            <a:r>
              <a:rPr lang="fr-FR" smtClean="0">
                <a:solidFill>
                  <a:srgbClr val="00279F"/>
                </a:solidFill>
              </a:rPr>
              <a:t> qui interprètent les résultats. </a:t>
            </a:r>
          </a:p>
          <a:p>
            <a:pPr marL="0" indent="1588">
              <a:buFontTx/>
              <a:buNone/>
            </a:pPr>
            <a:r>
              <a:rPr lang="fr-FR" smtClean="0">
                <a:solidFill>
                  <a:srgbClr val="00279F"/>
                </a:solidFill>
              </a:rPr>
              <a:t>Il faut environ </a:t>
            </a:r>
            <a:r>
              <a:rPr lang="fr-FR" smtClean="0"/>
              <a:t>10 minutes</a:t>
            </a:r>
            <a:r>
              <a:rPr lang="fr-FR" smtClean="0">
                <a:solidFill>
                  <a:srgbClr val="00279F"/>
                </a:solidFill>
              </a:rPr>
              <a:t> à un technicien pour procéder à l’examen et pour développer le cliché, </a:t>
            </a:r>
            <a:br>
              <a:rPr lang="fr-FR" smtClean="0">
                <a:solidFill>
                  <a:srgbClr val="00279F"/>
                </a:solidFill>
              </a:rPr>
            </a:br>
            <a:r>
              <a:rPr lang="fr-FR" smtClean="0">
                <a:solidFill>
                  <a:srgbClr val="00279F"/>
                </a:solidFill>
              </a:rPr>
              <a:t>et </a:t>
            </a:r>
            <a:r>
              <a:rPr lang="fr-FR" smtClean="0"/>
              <a:t>6 minutes</a:t>
            </a:r>
            <a:r>
              <a:rPr lang="fr-FR" smtClean="0">
                <a:solidFill>
                  <a:srgbClr val="00279F"/>
                </a:solidFill>
              </a:rPr>
              <a:t> à un médecin pour donner son diagnostic. </a:t>
            </a:r>
          </a:p>
          <a:p>
            <a:pPr marL="0" indent="1588">
              <a:buFontTx/>
              <a:buNone/>
            </a:pPr>
            <a:r>
              <a:rPr lang="fr-FR" smtClean="0">
                <a:solidFill>
                  <a:srgbClr val="00279F"/>
                </a:solidFill>
              </a:rPr>
              <a:t>L’établissement est ouvert </a:t>
            </a:r>
            <a:r>
              <a:rPr lang="fr-FR" smtClean="0"/>
              <a:t>40 heures par semaine</a:t>
            </a:r>
            <a:r>
              <a:rPr lang="fr-FR" smtClean="0">
                <a:solidFill>
                  <a:srgbClr val="00279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2AC280C-4A1E-4D8F-BEB7-56772D0CBB40}" type="datetime1">
              <a:rPr lang="fr-FR"/>
              <a:pPr/>
              <a:t>13/03/2018</a:t>
            </a:fld>
            <a:endParaRPr lang="fr-FR"/>
          </a:p>
        </p:txBody>
      </p:sp>
      <p:sp>
        <p:nvSpPr>
          <p:cNvPr id="307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© Groupe HEC - Département Management des Opérations et des Systèmes d'Information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549275"/>
            <a:ext cx="7239000" cy="457200"/>
          </a:xfrm>
        </p:spPr>
        <p:txBody>
          <a:bodyPr/>
          <a:lstStyle/>
          <a:p>
            <a:r>
              <a:rPr lang="fr-FR" sz="2400" smtClean="0"/>
              <a:t>Calculs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7920037" cy="5329237"/>
          </a:xfrm>
        </p:spPr>
        <p:txBody>
          <a:bodyPr/>
          <a:lstStyle/>
          <a:p>
            <a:r>
              <a:rPr lang="fr-FR" sz="2000" smtClean="0"/>
              <a:t>Capacité des salles</a:t>
            </a:r>
          </a:p>
          <a:p>
            <a:pPr lvl="1"/>
            <a:r>
              <a:rPr lang="fr-FR" sz="1600" smtClean="0"/>
              <a:t>10 salles, 10 mn par patient</a:t>
            </a:r>
          </a:p>
          <a:p>
            <a:pPr lvl="1"/>
            <a:r>
              <a:rPr lang="fr-FR" sz="1600" smtClean="0"/>
              <a:t>Capacité d’une salle : 6 x 40 = 240 patients par semaine</a:t>
            </a:r>
          </a:p>
          <a:p>
            <a:pPr lvl="1"/>
            <a:r>
              <a:rPr lang="fr-FR" sz="1600" smtClean="0"/>
              <a:t>Capacité du cabinet en équipements : 10 x 240 = </a:t>
            </a:r>
            <a:r>
              <a:rPr lang="fr-FR" sz="1600" smtClean="0">
                <a:solidFill>
                  <a:schemeClr val="hlink"/>
                </a:solidFill>
              </a:rPr>
              <a:t>2 400</a:t>
            </a:r>
          </a:p>
          <a:p>
            <a:r>
              <a:rPr lang="fr-FR" sz="2000" smtClean="0"/>
              <a:t>Capacité des techniciens</a:t>
            </a:r>
          </a:p>
          <a:p>
            <a:pPr lvl="1"/>
            <a:r>
              <a:rPr lang="fr-FR" sz="1600" smtClean="0"/>
              <a:t>6 techniciens, 10 mn par patient</a:t>
            </a:r>
          </a:p>
          <a:p>
            <a:pPr lvl="1"/>
            <a:r>
              <a:rPr lang="fr-FR" sz="1600" smtClean="0"/>
              <a:t>Capacité d’un technicien : 60/10 x 40 = 240 patients par semaine</a:t>
            </a:r>
          </a:p>
          <a:p>
            <a:pPr lvl="1"/>
            <a:r>
              <a:rPr lang="fr-FR" sz="1600" smtClean="0"/>
              <a:t>Capacité du cabinet en techniciens : 6 x 240 = </a:t>
            </a:r>
            <a:r>
              <a:rPr lang="fr-FR" sz="1600" smtClean="0">
                <a:solidFill>
                  <a:schemeClr val="hlink"/>
                </a:solidFill>
              </a:rPr>
              <a:t>1 440</a:t>
            </a:r>
            <a:endParaRPr lang="fr-FR" sz="1600" smtClean="0"/>
          </a:p>
          <a:p>
            <a:r>
              <a:rPr lang="fr-FR" sz="2000" smtClean="0"/>
              <a:t>Capacité des médecins</a:t>
            </a:r>
          </a:p>
          <a:p>
            <a:pPr lvl="1"/>
            <a:r>
              <a:rPr lang="fr-FR" sz="1600" smtClean="0"/>
              <a:t>3 médecins, 6 mn par patient</a:t>
            </a:r>
          </a:p>
          <a:p>
            <a:pPr lvl="1"/>
            <a:r>
              <a:rPr lang="fr-FR" sz="1600" smtClean="0"/>
              <a:t>Capacité d’un médecin : 60/6 x 40 = 400</a:t>
            </a:r>
          </a:p>
          <a:p>
            <a:pPr lvl="1"/>
            <a:r>
              <a:rPr lang="fr-FR" sz="1600" smtClean="0"/>
              <a:t>Capacité du cabinet en médecins : 3 x 400 = </a:t>
            </a:r>
            <a:r>
              <a:rPr lang="fr-FR" sz="1600" smtClean="0">
                <a:solidFill>
                  <a:schemeClr val="hlink"/>
                </a:solidFill>
              </a:rPr>
              <a:t>1 200</a:t>
            </a:r>
          </a:p>
          <a:p>
            <a:r>
              <a:rPr lang="fr-FR" sz="2000" smtClean="0">
                <a:solidFill>
                  <a:schemeClr val="hlink"/>
                </a:solidFill>
              </a:rPr>
              <a:t>Flux maximum : 1 200 patients par semaine</a:t>
            </a:r>
          </a:p>
          <a:p>
            <a:r>
              <a:rPr lang="fr-FR" sz="2000" smtClean="0">
                <a:solidFill>
                  <a:schemeClr val="hlink"/>
                </a:solidFill>
              </a:rPr>
              <a:t>Le goulet est constitué par les médecins</a:t>
            </a:r>
          </a:p>
          <a:p>
            <a:r>
              <a:rPr lang="fr-FR" sz="2000" smtClean="0"/>
              <a:t>Taux d’utilisation des salles : 1 200 / 2400 = </a:t>
            </a:r>
            <a:r>
              <a:rPr lang="fr-FR" sz="2000" smtClean="0">
                <a:solidFill>
                  <a:schemeClr val="hlink"/>
                </a:solidFill>
              </a:rPr>
              <a:t>50 %</a:t>
            </a:r>
          </a:p>
          <a:p>
            <a:r>
              <a:rPr lang="fr-FR" sz="2000" smtClean="0"/>
              <a:t>Taux d’utilisation des techniciens : 1 200 / 1440 = </a:t>
            </a:r>
            <a:r>
              <a:rPr lang="fr-FR" sz="2000" smtClean="0">
                <a:solidFill>
                  <a:schemeClr val="hlink"/>
                </a:solidFill>
              </a:rPr>
              <a:t>83 %</a:t>
            </a:r>
            <a:endParaRPr lang="fr-F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7EB713D-0C4D-48C2-A8CB-042E1C3C5032}" type="datetime1">
              <a:rPr lang="fr-FR"/>
              <a:pPr/>
              <a:t>13/03/2018</a:t>
            </a:fld>
            <a:endParaRPr lang="fr-FR"/>
          </a:p>
        </p:txBody>
      </p:sp>
      <p:sp>
        <p:nvSpPr>
          <p:cNvPr id="409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© Groupe HEC - Département Management des Opérations et des Systèmes d'Information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7239000" cy="457200"/>
          </a:xfrm>
        </p:spPr>
        <p:txBody>
          <a:bodyPr/>
          <a:lstStyle/>
          <a:p>
            <a:r>
              <a:rPr lang="fr-FR" sz="2400" smtClean="0"/>
              <a:t>Hypothèses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12875"/>
            <a:ext cx="7162800" cy="4378325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fr-FR" smtClean="0"/>
              <a:t>On embauche un technicien supplémentaire</a:t>
            </a:r>
          </a:p>
          <a:p>
            <a:pPr lvl="1">
              <a:lnSpc>
                <a:spcPct val="70000"/>
              </a:lnSpc>
            </a:pPr>
            <a:r>
              <a:rPr lang="fr-FR" smtClean="0"/>
              <a:t>Capacité des techniciens : 7 x 240 = </a:t>
            </a:r>
            <a:r>
              <a:rPr lang="fr-FR" smtClean="0">
                <a:solidFill>
                  <a:schemeClr val="hlink"/>
                </a:solidFill>
              </a:rPr>
              <a:t>1 680</a:t>
            </a:r>
          </a:p>
          <a:p>
            <a:pPr lvl="1">
              <a:lnSpc>
                <a:spcPct val="70000"/>
              </a:lnSpc>
            </a:pPr>
            <a:r>
              <a:rPr lang="fr-FR" smtClean="0"/>
              <a:t>Pas d’effet sur le flux </a:t>
            </a:r>
          </a:p>
          <a:p>
            <a:pPr lvl="1">
              <a:lnSpc>
                <a:spcPct val="70000"/>
              </a:lnSpc>
            </a:pPr>
            <a:r>
              <a:rPr lang="fr-FR" smtClean="0"/>
              <a:t>Ce sont les </a:t>
            </a:r>
            <a:r>
              <a:rPr lang="fr-FR" smtClean="0">
                <a:solidFill>
                  <a:schemeClr val="hlink"/>
                </a:solidFill>
              </a:rPr>
              <a:t>médecins</a:t>
            </a:r>
            <a:r>
              <a:rPr lang="fr-FR" smtClean="0"/>
              <a:t> qui constituent le goulet</a:t>
            </a:r>
          </a:p>
          <a:p>
            <a:pPr lvl="1">
              <a:lnSpc>
                <a:spcPct val="70000"/>
              </a:lnSpc>
            </a:pPr>
            <a:r>
              <a:rPr lang="fr-FR" smtClean="0"/>
              <a:t>Flux maximum : </a:t>
            </a:r>
            <a:r>
              <a:rPr lang="fr-FR" smtClean="0">
                <a:solidFill>
                  <a:schemeClr val="hlink"/>
                </a:solidFill>
              </a:rPr>
              <a:t>1 200</a:t>
            </a:r>
          </a:p>
          <a:p>
            <a:pPr lvl="1">
              <a:lnSpc>
                <a:spcPct val="70000"/>
              </a:lnSpc>
            </a:pPr>
            <a:r>
              <a:rPr lang="fr-FR" smtClean="0"/>
              <a:t>Taux d’utilisation des techniciens : 1 200 / 1 680</a:t>
            </a:r>
            <a:r>
              <a:rPr lang="fr-FR" smtClean="0">
                <a:solidFill>
                  <a:schemeClr val="hlink"/>
                </a:solidFill>
              </a:rPr>
              <a:t> = 71 %</a:t>
            </a:r>
            <a:endParaRPr lang="fr-FR" smtClean="0"/>
          </a:p>
          <a:p>
            <a:pPr>
              <a:lnSpc>
                <a:spcPct val="70000"/>
              </a:lnSpc>
            </a:pPr>
            <a:r>
              <a:rPr lang="fr-FR" smtClean="0"/>
              <a:t>On embauche un médecin supplémentaire</a:t>
            </a:r>
          </a:p>
          <a:p>
            <a:pPr lvl="1">
              <a:lnSpc>
                <a:spcPct val="70000"/>
              </a:lnSpc>
            </a:pPr>
            <a:r>
              <a:rPr lang="fr-FR" smtClean="0"/>
              <a:t>Capacité des médecins : 4 x 400 = </a:t>
            </a:r>
            <a:r>
              <a:rPr lang="fr-FR" smtClean="0">
                <a:solidFill>
                  <a:schemeClr val="hlink"/>
                </a:solidFill>
              </a:rPr>
              <a:t>1 600</a:t>
            </a:r>
          </a:p>
          <a:p>
            <a:pPr lvl="1">
              <a:lnSpc>
                <a:spcPct val="70000"/>
              </a:lnSpc>
            </a:pPr>
            <a:r>
              <a:rPr lang="fr-FR" smtClean="0"/>
              <a:t>Ce sont alors les </a:t>
            </a:r>
            <a:r>
              <a:rPr lang="fr-FR" smtClean="0">
                <a:solidFill>
                  <a:schemeClr val="hlink"/>
                </a:solidFill>
              </a:rPr>
              <a:t>techniciens</a:t>
            </a:r>
            <a:r>
              <a:rPr lang="fr-FR" smtClean="0"/>
              <a:t> qui constituent le goulet</a:t>
            </a:r>
          </a:p>
          <a:p>
            <a:pPr lvl="1">
              <a:lnSpc>
                <a:spcPct val="70000"/>
              </a:lnSpc>
            </a:pPr>
            <a:r>
              <a:rPr lang="fr-FR" smtClean="0"/>
              <a:t>Flux maximum : </a:t>
            </a:r>
            <a:r>
              <a:rPr lang="fr-FR" smtClean="0">
                <a:solidFill>
                  <a:schemeClr val="hlink"/>
                </a:solidFill>
              </a:rPr>
              <a:t>1 440</a:t>
            </a:r>
          </a:p>
          <a:p>
            <a:pPr lvl="1">
              <a:lnSpc>
                <a:spcPct val="70000"/>
              </a:lnSpc>
            </a:pPr>
            <a:r>
              <a:rPr lang="fr-FR" smtClean="0"/>
              <a:t>Taux d’utilisation des médecins : 1 440 / 1 600</a:t>
            </a:r>
            <a:r>
              <a:rPr lang="fr-FR" smtClean="0">
                <a:solidFill>
                  <a:schemeClr val="hlink"/>
                </a:solidFill>
              </a:rPr>
              <a:t> = 90 %</a:t>
            </a:r>
          </a:p>
          <a:p>
            <a:pPr>
              <a:lnSpc>
                <a:spcPct val="70000"/>
              </a:lnSpc>
            </a:pPr>
            <a:r>
              <a:rPr lang="fr-FR" smtClean="0"/>
              <a:t>On embauche un technicien et un médecin supplémentaires</a:t>
            </a:r>
          </a:p>
          <a:p>
            <a:pPr lvl="1">
              <a:lnSpc>
                <a:spcPct val="70000"/>
              </a:lnSpc>
            </a:pPr>
            <a:r>
              <a:rPr lang="fr-FR" smtClean="0"/>
              <a:t>Ce sont les </a:t>
            </a:r>
            <a:r>
              <a:rPr lang="fr-FR" smtClean="0">
                <a:solidFill>
                  <a:schemeClr val="hlink"/>
                </a:solidFill>
              </a:rPr>
              <a:t>médecins</a:t>
            </a:r>
            <a:r>
              <a:rPr lang="fr-FR" smtClean="0"/>
              <a:t> qui constituent le goulet</a:t>
            </a:r>
          </a:p>
          <a:p>
            <a:pPr lvl="1">
              <a:lnSpc>
                <a:spcPct val="70000"/>
              </a:lnSpc>
            </a:pPr>
            <a:r>
              <a:rPr lang="fr-FR" smtClean="0"/>
              <a:t>Flux maximum : </a:t>
            </a:r>
            <a:r>
              <a:rPr lang="fr-FR" smtClean="0">
                <a:solidFill>
                  <a:schemeClr val="hlink"/>
                </a:solidFill>
              </a:rPr>
              <a:t>1 600</a:t>
            </a:r>
          </a:p>
          <a:p>
            <a:pPr lvl="1">
              <a:lnSpc>
                <a:spcPct val="70000"/>
              </a:lnSpc>
            </a:pPr>
            <a:r>
              <a:rPr lang="fr-FR" smtClean="0"/>
              <a:t>Taux d’utilisation des techniciens : 1 600 / 1 680</a:t>
            </a:r>
            <a:r>
              <a:rPr lang="fr-FR" smtClean="0">
                <a:solidFill>
                  <a:schemeClr val="hlink"/>
                </a:solidFill>
              </a:rPr>
              <a:t> = 92,5 %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l">
  <a:themeElements>
    <a:clrScheme name="">
      <a:dk1>
        <a:srgbClr val="919191"/>
      </a:dk1>
      <a:lt1>
        <a:srgbClr val="FFFFFF"/>
      </a:lt1>
      <a:dk2>
        <a:srgbClr val="6600FF"/>
      </a:dk2>
      <a:lt2>
        <a:srgbClr val="FFFF00"/>
      </a:lt2>
      <a:accent1>
        <a:srgbClr val="618FFD"/>
      </a:accent1>
      <a:accent2>
        <a:srgbClr val="00AE00"/>
      </a:accent2>
      <a:accent3>
        <a:srgbClr val="B8AAFF"/>
      </a:accent3>
      <a:accent4>
        <a:srgbClr val="DADADA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Office\Modèles\mil.pot</Template>
  <TotalTime>0</TotalTime>
  <Pages>19</Pages>
  <Words>322</Words>
  <Application>Microsoft Office PowerPoint</Application>
  <PresentationFormat>Format US (216 x 279 mm)</PresentationFormat>
  <Paragraphs>44</Paragraphs>
  <Slides>3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Tahoma</vt:lpstr>
      <vt:lpstr>mil</vt:lpstr>
      <vt:lpstr>Paint Shop Pro Image</vt:lpstr>
      <vt:lpstr>Exercice CIM</vt:lpstr>
      <vt:lpstr>Calculs</vt:lpstr>
      <vt:lpstr>Hypothèses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 - Séance 3</dc:title>
  <dc:creator>Groupe HEC</dc:creator>
  <cp:lastModifiedBy>GERARD</cp:lastModifiedBy>
  <cp:revision>89</cp:revision>
  <cp:lastPrinted>2003-09-04T06:35:07Z</cp:lastPrinted>
  <dcterms:created xsi:type="dcterms:W3CDTF">1997-12-29T12:22:28Z</dcterms:created>
  <dcterms:modified xsi:type="dcterms:W3CDTF">2018-03-13T11:24:09Z</dcterms:modified>
</cp:coreProperties>
</file>