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6" r:id="rId2"/>
    <p:sldId id="277" r:id="rId3"/>
    <p:sldId id="278" r:id="rId4"/>
    <p:sldId id="269" r:id="rId5"/>
    <p:sldId id="268" r:id="rId6"/>
    <p:sldId id="279" r:id="rId7"/>
    <p:sldId id="280" r:id="rId8"/>
    <p:sldId id="270" r:id="rId9"/>
    <p:sldId id="281" r:id="rId10"/>
    <p:sldId id="282" r:id="rId11"/>
    <p:sldId id="275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0099FF"/>
    <a:srgbClr val="3399FF"/>
    <a:srgbClr val="FF99FF"/>
    <a:srgbClr val="66FF33"/>
    <a:srgbClr val="000099"/>
    <a:srgbClr val="FFFF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81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AE17B19-A2E7-4F8E-AAEB-667C933AA4FF}" type="datetime1">
              <a:rPr lang="fr-FR"/>
              <a:pPr>
                <a:defRPr/>
              </a:pPr>
              <a:t>29/07/2016</a:t>
            </a:fld>
            <a:endParaRPr lang="fr-FR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6ABBFF4-F6A6-4921-A3D1-21E3E376112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A510F453-DC2F-4D1B-9E3D-D0FC4178ADC7}" type="datetime1">
              <a:rPr lang="en-US"/>
              <a:pPr>
                <a:defRPr/>
              </a:pPr>
              <a:t>7/29/2016</a:t>
            </a:fld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Cliquez pour modifier les styles du texte du masque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  <a:p>
            <a:pPr lvl="3"/>
            <a:r>
              <a:rPr lang="en-US" noProof="0"/>
              <a:t>Quatrième niveau</a:t>
            </a:r>
          </a:p>
          <a:p>
            <a:pPr lvl="4"/>
            <a:r>
              <a:rPr lang="en-US" noProof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A8BDDB2C-E7C7-4FEA-98C9-7C2F9CA1E1D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DDF97DF8-6EC2-4386-BC62-99F834D6EC15}" type="datetime1">
              <a:rPr lang="en-US"/>
              <a:pPr/>
              <a:t>7/29/2016</a:t>
            </a:fld>
            <a:endParaRPr lang="en-US"/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2B72AB-5D48-4F1C-9CF9-79510FDDE9D3}" type="slidenum">
              <a:rPr lang="en-US"/>
              <a:pPr/>
              <a:t>2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59275"/>
            <a:ext cx="5029200" cy="4132263"/>
          </a:xfrm>
          <a:noFill/>
          <a:ln/>
        </p:spPr>
        <p:txBody>
          <a:bodyPr lIns="88115" tIns="43284" rIns="88115" bIns="43284"/>
          <a:lstStyle/>
          <a:p>
            <a:pPr defTabSz="965200">
              <a:spcBef>
                <a:spcPct val="0"/>
              </a:spcBef>
            </a:pPr>
            <a:r>
              <a:rPr lang="fr-FR" sz="2500"/>
              <a:t>A gauche en jaune, le bloc de gestion des données techniques</a:t>
            </a:r>
          </a:p>
          <a:p>
            <a:pPr defTabSz="965200">
              <a:spcBef>
                <a:spcPct val="0"/>
              </a:spcBef>
            </a:pPr>
            <a:r>
              <a:rPr lang="fr-FR" sz="2500"/>
              <a:t>Cliquer sur un pavé pour accéder directement à la diapo détaillée</a:t>
            </a:r>
          </a:p>
          <a:p>
            <a:pPr defTabSz="965200">
              <a:spcBef>
                <a:spcPct val="0"/>
              </a:spcBef>
            </a:pPr>
            <a:r>
              <a:rPr lang="fr-FR" sz="2500"/>
              <a:t>Des boutons RETOUR figurent sur ces diapo pour revenir ici.</a:t>
            </a:r>
          </a:p>
        </p:txBody>
      </p:sp>
      <p:sp>
        <p:nvSpPr>
          <p:cNvPr id="1536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6988" y="798513"/>
            <a:ext cx="4265612" cy="3198812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BF225-A99C-4884-B221-2D59E13081D2}" type="datetime1">
              <a:rPr lang="fr-FR"/>
              <a:pPr>
                <a:defRPr/>
              </a:pPr>
              <a:t>29/07/2016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Gérard Baglin, 1998-2008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0A64D-AC87-4B0A-98AF-7159A5132A0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D56DB-CFC6-4F7C-8352-A7DCAC1AF6CA}" type="datetime1">
              <a:rPr lang="fr-FR"/>
              <a:pPr>
                <a:defRPr/>
              </a:pPr>
              <a:t>29/07/2016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Gérard Baglin, 1998-2008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8B053-1C1B-48A5-9BF9-9391E10AA4E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00800" y="152400"/>
            <a:ext cx="2057400" cy="59436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019800" cy="59436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69CF8-73DE-4629-8932-7C015AE24AD3}" type="datetime1">
              <a:rPr lang="fr-FR"/>
              <a:pPr>
                <a:defRPr/>
              </a:pPr>
              <a:t>29/07/2016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Gérard Baglin, 1998-2008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FF5B7-74F2-4E12-92AB-7DA4F89FC33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7724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FCBA7-CCE3-4659-B0CF-834B5BCA489C}" type="datetime1">
              <a:rPr lang="fr-FR"/>
              <a:pPr>
                <a:defRPr/>
              </a:pPr>
              <a:t>29/07/2016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Gérard Baglin, 1998-2008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6EA46-2D42-4184-9675-14124EAEA80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A0D54-B726-4E99-8F05-631D9B092015}" type="datetime1">
              <a:rPr lang="fr-FR"/>
              <a:pPr>
                <a:defRPr/>
              </a:pPr>
              <a:t>29/07/2016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Gérard Baglin, 1998-2008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0B7BE-FBAF-429D-9636-B125A2360CD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A44BB-6B95-4A16-B3C1-33EDC90D8293}" type="datetime1">
              <a:rPr lang="fr-FR"/>
              <a:pPr>
                <a:defRPr/>
              </a:pPr>
              <a:t>29/07/2016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Gérard Baglin, 1998-2008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0F8F2-2EDE-4023-B0DE-7A41574DE26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9171A-C747-4D1B-AE3C-30F0A28D7EF4}" type="datetime1">
              <a:rPr lang="fr-FR"/>
              <a:pPr>
                <a:defRPr/>
              </a:pPr>
              <a:t>29/07/2016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Gérard Baglin, 1998-2008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4ACD4-3F70-43CF-BB39-BB7E6A42D6D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CFE45-1CA5-425D-8931-95146C9DD74A}" type="datetime1">
              <a:rPr lang="fr-FR"/>
              <a:pPr>
                <a:defRPr/>
              </a:pPr>
              <a:t>29/07/2016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Gérard Baglin, 1998-2008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F6ACD-1B41-4B90-AD7C-07FCCF371CB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789A0-BF6E-42DB-8814-9469E8B2A29B}" type="datetime1">
              <a:rPr lang="fr-FR"/>
              <a:pPr>
                <a:defRPr/>
              </a:pPr>
              <a:t>29/07/2016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Gérard Baglin, 1998-2008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00A8F-5FB4-483C-BFC6-5DEB5B96717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252A9-DD24-49EA-9D28-0BDF39DD0EBE}" type="datetime1">
              <a:rPr lang="fr-FR"/>
              <a:pPr>
                <a:defRPr/>
              </a:pPr>
              <a:t>29/07/2016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Gérard Baglin, 1998-2008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6440F-2E86-451B-85B7-CE32CA1EB11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703D8-39D1-4C97-9745-754E6E3FEC3E}" type="datetime1">
              <a:rPr lang="fr-FR"/>
              <a:pPr>
                <a:defRPr/>
              </a:pPr>
              <a:t>29/07/2016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Gérard Baglin, 1998-2008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A530B-3774-48F8-BE56-B4A51CA2621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B7CD9-906A-4F03-8624-E714C9EACA65}" type="datetime1">
              <a:rPr lang="fr-FR"/>
              <a:pPr>
                <a:defRPr/>
              </a:pPr>
              <a:t>29/07/2016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Gérard Baglin, 1998-2008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B9E49-1348-4018-8251-BD528E906D4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905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6945B146-B8A3-4A44-A62C-48A57019F29F}" type="datetime1">
              <a:rPr lang="fr-FR"/>
              <a:pPr>
                <a:defRPr/>
              </a:pPr>
              <a:t>29/07/2016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/>
              <a:t>© Gérard Baglin, 1998-2008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77000"/>
            <a:ext cx="1905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6018CF4-82B1-434E-AD41-F80798DF6D6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7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6B62FC-742E-4742-A901-05DD38FE5A9B}" type="slidenum">
              <a:rPr lang="en-US"/>
              <a:pPr/>
              <a:t>1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algn="ctr">
              <a:defRPr/>
            </a:pPr>
            <a:r>
              <a:rPr lang="fr-FR" dirty="0"/>
              <a:t>e-Prelude.com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573463"/>
            <a:ext cx="6400800" cy="1752600"/>
          </a:xfrm>
        </p:spPr>
        <p:txBody>
          <a:bodyPr/>
          <a:lstStyle/>
          <a:p>
            <a:r>
              <a:rPr lang="fr-FR" sz="2800">
                <a:solidFill>
                  <a:srgbClr val="339933"/>
                </a:solidFill>
              </a:rPr>
              <a:t>Visite guidée - session 0</a:t>
            </a:r>
          </a:p>
          <a:p>
            <a:endParaRPr lang="fr-FR" sz="2800">
              <a:solidFill>
                <a:srgbClr val="FFFF00"/>
              </a:solidFill>
            </a:endParaRPr>
          </a:p>
          <a:p>
            <a:r>
              <a:rPr lang="fr-FR" sz="2800" b="1"/>
              <a:t>Démarrage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" y="1428750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212706-630C-444D-88F8-89ACF00A700A}" type="slidenum">
              <a:rPr lang="en-US"/>
              <a:pPr/>
              <a:t>10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fr-FR" dirty="0"/>
              <a:t>Options du dossier</a:t>
            </a:r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4143375" y="4357688"/>
            <a:ext cx="2714625" cy="1071562"/>
          </a:xfrm>
          <a:prstGeom prst="wedgeRoundRectCallout">
            <a:avLst>
              <a:gd name="adj1" fmla="val -85000"/>
              <a:gd name="adj2" fmla="val -5211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FR"/>
              <a:t>1. Cochez l’option ‘Comptabilité Tiers’</a:t>
            </a:r>
          </a:p>
        </p:txBody>
      </p:sp>
      <p:sp>
        <p:nvSpPr>
          <p:cNvPr id="39943" name="AutoShape 7"/>
          <p:cNvSpPr>
            <a:spLocks noChangeArrowheads="1"/>
          </p:cNvSpPr>
          <p:nvPr/>
        </p:nvSpPr>
        <p:spPr bwMode="auto">
          <a:xfrm>
            <a:off x="928688" y="3143250"/>
            <a:ext cx="2071687" cy="428625"/>
          </a:xfrm>
          <a:prstGeom prst="wedgeRoundRectCallout">
            <a:avLst>
              <a:gd name="adj1" fmla="val 26644"/>
              <a:gd name="adj2" fmla="val -9947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FR"/>
              <a:t>2. Validez par OK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animBg="1" autoUpdateAnimBg="0"/>
      <p:bldP spid="39943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186A21-2F8C-4ADE-A06B-98E110A5FC52}" type="slidenum">
              <a:rPr lang="en-US"/>
              <a:pPr/>
              <a:t>11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Enregistrer le dossier</a:t>
            </a:r>
          </a:p>
        </p:txBody>
      </p:sp>
      <p:pic>
        <p:nvPicPr>
          <p:cNvPr id="13316" name="Picture 3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25" y="1428750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AutoShape 5"/>
          <p:cNvSpPr>
            <a:spLocks noChangeArrowheads="1"/>
          </p:cNvSpPr>
          <p:nvPr/>
        </p:nvSpPr>
        <p:spPr bwMode="auto">
          <a:xfrm>
            <a:off x="4143375" y="4357688"/>
            <a:ext cx="2714625" cy="1071562"/>
          </a:xfrm>
          <a:prstGeom prst="wedgeRoundRectCallout">
            <a:avLst>
              <a:gd name="adj1" fmla="val -45593"/>
              <a:gd name="adj2" fmla="val -24155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FR"/>
              <a:t>Cliquez sur ‘Enregistrer le dossier’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C21833-9D2A-4675-AAC7-6D646F0F249B}" type="slidenum">
              <a:rPr lang="en-US"/>
              <a:pPr/>
              <a:t>2</a:t>
            </a:fld>
            <a:endParaRPr 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305800" cy="6858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fr-FR" sz="4000"/>
              <a:t>La structure du logiciel</a:t>
            </a:r>
            <a:endParaRPr lang="fr-FR"/>
          </a:p>
        </p:txBody>
      </p:sp>
      <p:sp>
        <p:nvSpPr>
          <p:cNvPr id="3076" name="Line 3"/>
          <p:cNvSpPr>
            <a:spLocks noChangeShapeType="1"/>
          </p:cNvSpPr>
          <p:nvPr/>
        </p:nvSpPr>
        <p:spPr bwMode="auto">
          <a:xfrm flipH="1">
            <a:off x="3711575" y="4487863"/>
            <a:ext cx="14288" cy="1635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077" name="Freeform 4"/>
          <p:cNvSpPr>
            <a:spLocks/>
          </p:cNvSpPr>
          <p:nvPr/>
        </p:nvSpPr>
        <p:spPr bwMode="auto">
          <a:xfrm>
            <a:off x="3676650" y="4554538"/>
            <a:ext cx="87313" cy="104775"/>
          </a:xfrm>
          <a:custGeom>
            <a:avLst/>
            <a:gdLst>
              <a:gd name="T0" fmla="*/ 54 w 55"/>
              <a:gd name="T1" fmla="*/ 2 h 66"/>
              <a:gd name="T2" fmla="*/ 26 w 55"/>
              <a:gd name="T3" fmla="*/ 65 h 66"/>
              <a:gd name="T4" fmla="*/ 0 w 55"/>
              <a:gd name="T5" fmla="*/ 0 h 66"/>
              <a:gd name="T6" fmla="*/ 27 w 55"/>
              <a:gd name="T7" fmla="*/ 33 h 66"/>
              <a:gd name="T8" fmla="*/ 54 w 55"/>
              <a:gd name="T9" fmla="*/ 2 h 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5"/>
              <a:gd name="T16" fmla="*/ 0 h 66"/>
              <a:gd name="T17" fmla="*/ 55 w 55"/>
              <a:gd name="T18" fmla="*/ 66 h 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5" h="66">
                <a:moveTo>
                  <a:pt x="54" y="2"/>
                </a:moveTo>
                <a:lnTo>
                  <a:pt x="26" y="65"/>
                </a:lnTo>
                <a:lnTo>
                  <a:pt x="0" y="0"/>
                </a:lnTo>
                <a:lnTo>
                  <a:pt x="27" y="33"/>
                </a:lnTo>
                <a:lnTo>
                  <a:pt x="54" y="2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078" name="Line 5"/>
          <p:cNvSpPr>
            <a:spLocks noChangeShapeType="1"/>
          </p:cNvSpPr>
          <p:nvPr/>
        </p:nvSpPr>
        <p:spPr bwMode="auto">
          <a:xfrm>
            <a:off x="5210175" y="5094288"/>
            <a:ext cx="0" cy="2190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079" name="Freeform 6"/>
          <p:cNvSpPr>
            <a:spLocks/>
          </p:cNvSpPr>
          <p:nvPr/>
        </p:nvSpPr>
        <p:spPr bwMode="auto">
          <a:xfrm>
            <a:off x="5167313" y="5219700"/>
            <a:ext cx="87312" cy="101600"/>
          </a:xfrm>
          <a:custGeom>
            <a:avLst/>
            <a:gdLst>
              <a:gd name="T0" fmla="*/ 54 w 55"/>
              <a:gd name="T1" fmla="*/ 0 h 64"/>
              <a:gd name="T2" fmla="*/ 27 w 55"/>
              <a:gd name="T3" fmla="*/ 63 h 64"/>
              <a:gd name="T4" fmla="*/ 0 w 55"/>
              <a:gd name="T5" fmla="*/ 0 h 64"/>
              <a:gd name="T6" fmla="*/ 27 w 55"/>
              <a:gd name="T7" fmla="*/ 31 h 64"/>
              <a:gd name="T8" fmla="*/ 54 w 55"/>
              <a:gd name="T9" fmla="*/ 0 h 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5"/>
              <a:gd name="T16" fmla="*/ 0 h 64"/>
              <a:gd name="T17" fmla="*/ 55 w 55"/>
              <a:gd name="T18" fmla="*/ 64 h 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5" h="64">
                <a:moveTo>
                  <a:pt x="54" y="0"/>
                </a:moveTo>
                <a:lnTo>
                  <a:pt x="27" y="63"/>
                </a:lnTo>
                <a:lnTo>
                  <a:pt x="0" y="0"/>
                </a:lnTo>
                <a:lnTo>
                  <a:pt x="27" y="31"/>
                </a:lnTo>
                <a:lnTo>
                  <a:pt x="54" y="0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080" name="Line 7"/>
          <p:cNvSpPr>
            <a:spLocks noChangeShapeType="1"/>
          </p:cNvSpPr>
          <p:nvPr/>
        </p:nvSpPr>
        <p:spPr bwMode="auto">
          <a:xfrm flipH="1">
            <a:off x="5202238" y="4487863"/>
            <a:ext cx="14287" cy="1889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081" name="Freeform 8"/>
          <p:cNvSpPr>
            <a:spLocks/>
          </p:cNvSpPr>
          <p:nvPr/>
        </p:nvSpPr>
        <p:spPr bwMode="auto">
          <a:xfrm>
            <a:off x="5167313" y="4579938"/>
            <a:ext cx="87312" cy="104775"/>
          </a:xfrm>
          <a:custGeom>
            <a:avLst/>
            <a:gdLst>
              <a:gd name="T0" fmla="*/ 54 w 55"/>
              <a:gd name="T1" fmla="*/ 0 h 66"/>
              <a:gd name="T2" fmla="*/ 26 w 55"/>
              <a:gd name="T3" fmla="*/ 65 h 66"/>
              <a:gd name="T4" fmla="*/ 0 w 55"/>
              <a:gd name="T5" fmla="*/ 0 h 66"/>
              <a:gd name="T6" fmla="*/ 27 w 55"/>
              <a:gd name="T7" fmla="*/ 33 h 66"/>
              <a:gd name="T8" fmla="*/ 54 w 55"/>
              <a:gd name="T9" fmla="*/ 0 h 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5"/>
              <a:gd name="T16" fmla="*/ 0 h 66"/>
              <a:gd name="T17" fmla="*/ 55 w 55"/>
              <a:gd name="T18" fmla="*/ 66 h 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5" h="66">
                <a:moveTo>
                  <a:pt x="54" y="0"/>
                </a:moveTo>
                <a:lnTo>
                  <a:pt x="26" y="65"/>
                </a:lnTo>
                <a:lnTo>
                  <a:pt x="0" y="0"/>
                </a:lnTo>
                <a:lnTo>
                  <a:pt x="27" y="33"/>
                </a:lnTo>
                <a:lnTo>
                  <a:pt x="54" y="0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082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763713" y="2243138"/>
            <a:ext cx="1655762" cy="500062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Nomenclatures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83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763713" y="2852738"/>
            <a:ext cx="1655762" cy="500062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Ressources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84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63713" y="1633538"/>
            <a:ext cx="1655762" cy="500062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Articles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85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763713" y="3462338"/>
            <a:ext cx="1655762" cy="500062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Gammes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86" name="AutoShape 13"/>
          <p:cNvSpPr>
            <a:spLocks/>
          </p:cNvSpPr>
          <p:nvPr/>
        </p:nvSpPr>
        <p:spPr bwMode="auto">
          <a:xfrm>
            <a:off x="1447800" y="1676400"/>
            <a:ext cx="228600" cy="2286000"/>
          </a:xfrm>
          <a:prstGeom prst="lef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087" name="Text Box 14"/>
          <p:cNvSpPr txBox="1">
            <a:spLocks noChangeArrowheads="1"/>
          </p:cNvSpPr>
          <p:nvPr/>
        </p:nvSpPr>
        <p:spPr bwMode="auto">
          <a:xfrm>
            <a:off x="0" y="2438400"/>
            <a:ext cx="1412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2000" i="1">
                <a:latin typeface="Arial" charset="0"/>
              </a:rPr>
              <a:t>Données</a:t>
            </a:r>
          </a:p>
          <a:p>
            <a:pPr algn="ctr"/>
            <a:r>
              <a:rPr lang="fr-FR" sz="2000" i="1">
                <a:latin typeface="Arial" charset="0"/>
              </a:rPr>
              <a:t>techniques</a:t>
            </a:r>
            <a:endParaRPr lang="fr-FR" sz="2400">
              <a:latin typeface="Times New Roman" pitchFamily="18" charset="0"/>
            </a:endParaRPr>
          </a:p>
        </p:txBody>
      </p:sp>
      <p:sp>
        <p:nvSpPr>
          <p:cNvPr id="68623" name="AutoShape 1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114800" y="1600200"/>
            <a:ext cx="1447800" cy="5334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PIC</a:t>
            </a:r>
            <a:endParaRPr lang="fr-FR" sz="16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3089" name="AutoShape 16"/>
          <p:cNvSpPr>
            <a:spLocks noChangeArrowheads="1"/>
          </p:cNvSpPr>
          <p:nvPr/>
        </p:nvSpPr>
        <p:spPr bwMode="auto">
          <a:xfrm>
            <a:off x="3124200" y="4114800"/>
            <a:ext cx="1447800" cy="609600"/>
          </a:xfrm>
          <a:prstGeom prst="flowChartMultidocumen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Ordres de</a:t>
            </a:r>
          </a:p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fabrication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90" name="AutoShape 17"/>
          <p:cNvSpPr>
            <a:spLocks noChangeArrowheads="1"/>
          </p:cNvSpPr>
          <p:nvPr/>
        </p:nvSpPr>
        <p:spPr bwMode="auto">
          <a:xfrm>
            <a:off x="5029200" y="4114800"/>
            <a:ext cx="1447800" cy="609600"/>
          </a:xfrm>
          <a:prstGeom prst="flowChartMultidocumen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Ordres d’achat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91" name="AutoShape 1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248400" y="3124200"/>
            <a:ext cx="1447800" cy="609600"/>
          </a:xfrm>
          <a:prstGeom prst="flowChartMultidocumen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Stocks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92" name="AutoShape 19"/>
          <p:cNvSpPr>
            <a:spLocks noChangeArrowheads="1"/>
          </p:cNvSpPr>
          <p:nvPr/>
        </p:nvSpPr>
        <p:spPr bwMode="auto">
          <a:xfrm>
            <a:off x="4114800" y="2362200"/>
            <a:ext cx="1447800" cy="609600"/>
          </a:xfrm>
          <a:prstGeom prst="flowChartMultidocument">
            <a:avLst/>
          </a:prstGeom>
          <a:solidFill>
            <a:srgbClr val="00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PDP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93" name="AutoShape 20"/>
          <p:cNvSpPr>
            <a:spLocks noChangeArrowheads="1"/>
          </p:cNvSpPr>
          <p:nvPr/>
        </p:nvSpPr>
        <p:spPr bwMode="auto">
          <a:xfrm>
            <a:off x="6248400" y="1600200"/>
            <a:ext cx="1371600" cy="5334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Prévision</a:t>
            </a:r>
          </a:p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d’activité</a:t>
            </a:r>
            <a:endParaRPr lang="fr-FR" sz="16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94" name="AutoShape 21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114800" y="32004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Calcul des </a:t>
            </a:r>
          </a:p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besoins nets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95" name="AutoShape 2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248400" y="2362200"/>
            <a:ext cx="1447800" cy="609600"/>
          </a:xfrm>
          <a:prstGeom prst="flowChartMultidocumen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Commandes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96" name="AutoShape 2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3124200" y="48768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Ordo</a:t>
            </a:r>
          </a:p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Lancement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97" name="AutoShape 2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029200" y="48768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Achats</a:t>
            </a:r>
          </a:p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Appro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98" name="AutoShape 2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3124200" y="5562600"/>
            <a:ext cx="1446213" cy="533400"/>
          </a:xfrm>
          <a:prstGeom prst="flowChartPredefinedProcess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Suivi de</a:t>
            </a:r>
          </a:p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fabrication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99" name="AutoShape 26"/>
          <p:cNvSpPr>
            <a:spLocks noChangeArrowheads="1"/>
          </p:cNvSpPr>
          <p:nvPr/>
        </p:nvSpPr>
        <p:spPr bwMode="auto">
          <a:xfrm>
            <a:off x="5029200" y="5562600"/>
            <a:ext cx="1446213" cy="533400"/>
          </a:xfrm>
          <a:prstGeom prst="flowChartPredefinedProcess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Réception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00" name="Line 27"/>
          <p:cNvSpPr>
            <a:spLocks noChangeShapeType="1"/>
          </p:cNvSpPr>
          <p:nvPr/>
        </p:nvSpPr>
        <p:spPr bwMode="auto">
          <a:xfrm>
            <a:off x="3657600" y="1828800"/>
            <a:ext cx="0" cy="1828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01" name="Line 28"/>
          <p:cNvSpPr>
            <a:spLocks noChangeShapeType="1"/>
          </p:cNvSpPr>
          <p:nvPr/>
        </p:nvSpPr>
        <p:spPr bwMode="auto">
          <a:xfrm>
            <a:off x="3276600" y="18288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02" name="Line 29"/>
          <p:cNvSpPr>
            <a:spLocks noChangeShapeType="1"/>
          </p:cNvSpPr>
          <p:nvPr/>
        </p:nvSpPr>
        <p:spPr bwMode="auto">
          <a:xfrm>
            <a:off x="3276600" y="24384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03" name="Line 30"/>
          <p:cNvSpPr>
            <a:spLocks noChangeShapeType="1"/>
          </p:cNvSpPr>
          <p:nvPr/>
        </p:nvSpPr>
        <p:spPr bwMode="auto">
          <a:xfrm>
            <a:off x="3276600" y="30480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04" name="Line 31"/>
          <p:cNvSpPr>
            <a:spLocks noChangeShapeType="1"/>
          </p:cNvSpPr>
          <p:nvPr/>
        </p:nvSpPr>
        <p:spPr bwMode="auto">
          <a:xfrm>
            <a:off x="3276600" y="36576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05" name="Line 32"/>
          <p:cNvSpPr>
            <a:spLocks noChangeShapeType="1"/>
          </p:cNvSpPr>
          <p:nvPr/>
        </p:nvSpPr>
        <p:spPr bwMode="auto">
          <a:xfrm>
            <a:off x="3657600" y="34290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06" name="Line 33"/>
          <p:cNvSpPr>
            <a:spLocks noChangeShapeType="1"/>
          </p:cNvSpPr>
          <p:nvPr/>
        </p:nvSpPr>
        <p:spPr bwMode="auto">
          <a:xfrm>
            <a:off x="3657600" y="19812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07" name="Line 34"/>
          <p:cNvSpPr>
            <a:spLocks noChangeShapeType="1"/>
          </p:cNvSpPr>
          <p:nvPr/>
        </p:nvSpPr>
        <p:spPr bwMode="auto">
          <a:xfrm flipH="1">
            <a:off x="5562600" y="1905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08" name="Line 35"/>
          <p:cNvSpPr>
            <a:spLocks noChangeShapeType="1"/>
          </p:cNvSpPr>
          <p:nvPr/>
        </p:nvSpPr>
        <p:spPr bwMode="auto">
          <a:xfrm flipH="1">
            <a:off x="5562600" y="2667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09" name="Line 36"/>
          <p:cNvSpPr>
            <a:spLocks noChangeShapeType="1"/>
          </p:cNvSpPr>
          <p:nvPr/>
        </p:nvSpPr>
        <p:spPr bwMode="auto">
          <a:xfrm>
            <a:off x="4800600" y="2895600"/>
            <a:ext cx="0" cy="304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10" name="Line 37"/>
          <p:cNvSpPr>
            <a:spLocks noChangeShapeType="1"/>
          </p:cNvSpPr>
          <p:nvPr/>
        </p:nvSpPr>
        <p:spPr bwMode="auto">
          <a:xfrm flipH="1">
            <a:off x="5562600" y="3429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11" name="Line 38"/>
          <p:cNvSpPr>
            <a:spLocks noChangeShapeType="1"/>
          </p:cNvSpPr>
          <p:nvPr/>
        </p:nvSpPr>
        <p:spPr bwMode="auto">
          <a:xfrm flipH="1">
            <a:off x="3810000" y="3733800"/>
            <a:ext cx="457200" cy="3810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12" name="Line 39"/>
          <p:cNvSpPr>
            <a:spLocks noChangeShapeType="1"/>
          </p:cNvSpPr>
          <p:nvPr/>
        </p:nvSpPr>
        <p:spPr bwMode="auto">
          <a:xfrm>
            <a:off x="5410200" y="3733800"/>
            <a:ext cx="304800" cy="3810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13" name="Line 40"/>
          <p:cNvSpPr>
            <a:spLocks noChangeShapeType="1"/>
          </p:cNvSpPr>
          <p:nvPr/>
        </p:nvSpPr>
        <p:spPr bwMode="auto">
          <a:xfrm>
            <a:off x="3810000" y="4648200"/>
            <a:ext cx="0" cy="2286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14" name="Line 41"/>
          <p:cNvSpPr>
            <a:spLocks noChangeShapeType="1"/>
          </p:cNvSpPr>
          <p:nvPr/>
        </p:nvSpPr>
        <p:spPr bwMode="auto">
          <a:xfrm>
            <a:off x="5715000" y="4648200"/>
            <a:ext cx="0" cy="2286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15" name="Line 42"/>
          <p:cNvSpPr>
            <a:spLocks noChangeShapeType="1"/>
          </p:cNvSpPr>
          <p:nvPr/>
        </p:nvSpPr>
        <p:spPr bwMode="auto">
          <a:xfrm>
            <a:off x="3810000" y="54102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16" name="Line 43"/>
          <p:cNvSpPr>
            <a:spLocks noChangeShapeType="1"/>
          </p:cNvSpPr>
          <p:nvPr/>
        </p:nvSpPr>
        <p:spPr bwMode="auto">
          <a:xfrm>
            <a:off x="5715000" y="54102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17" name="Line 44"/>
          <p:cNvSpPr>
            <a:spLocks noChangeShapeType="1"/>
          </p:cNvSpPr>
          <p:nvPr/>
        </p:nvSpPr>
        <p:spPr bwMode="auto">
          <a:xfrm>
            <a:off x="3810000" y="6248400"/>
            <a:ext cx="31242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18" name="Line 45"/>
          <p:cNvSpPr>
            <a:spLocks noChangeShapeType="1"/>
          </p:cNvSpPr>
          <p:nvPr/>
        </p:nvSpPr>
        <p:spPr bwMode="auto">
          <a:xfrm flipV="1">
            <a:off x="6934200" y="3657600"/>
            <a:ext cx="0" cy="2590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19" name="Line 46"/>
          <p:cNvSpPr>
            <a:spLocks noChangeShapeType="1"/>
          </p:cNvSpPr>
          <p:nvPr/>
        </p:nvSpPr>
        <p:spPr bwMode="auto">
          <a:xfrm>
            <a:off x="3810000" y="60960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20" name="Line 47"/>
          <p:cNvSpPr>
            <a:spLocks noChangeShapeType="1"/>
          </p:cNvSpPr>
          <p:nvPr/>
        </p:nvSpPr>
        <p:spPr bwMode="auto">
          <a:xfrm>
            <a:off x="5715000" y="60960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21" name="Oval 48"/>
          <p:cNvSpPr>
            <a:spLocks noChangeArrowheads="1"/>
          </p:cNvSpPr>
          <p:nvPr/>
        </p:nvSpPr>
        <p:spPr bwMode="auto">
          <a:xfrm>
            <a:off x="7543800" y="3886200"/>
            <a:ext cx="12192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Arial" charset="0"/>
              </a:rPr>
              <a:t>Livraisons</a:t>
            </a:r>
            <a:endParaRPr lang="fr-FR" sz="24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22" name="Line 49"/>
          <p:cNvSpPr>
            <a:spLocks noChangeShapeType="1"/>
          </p:cNvSpPr>
          <p:nvPr/>
        </p:nvSpPr>
        <p:spPr bwMode="auto">
          <a:xfrm>
            <a:off x="7315200" y="3657600"/>
            <a:ext cx="381000" cy="304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3123" name="Oval 5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79388" y="4797425"/>
            <a:ext cx="1447800" cy="7620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fr-FR" sz="1600" b="1">
                <a:solidFill>
                  <a:srgbClr val="000000"/>
                </a:solidFill>
              </a:rPr>
              <a:t>Contrôle</a:t>
            </a:r>
            <a:br>
              <a:rPr lang="fr-FR" sz="1600" b="1">
                <a:solidFill>
                  <a:srgbClr val="000000"/>
                </a:solidFill>
              </a:rPr>
            </a:br>
            <a:r>
              <a:rPr lang="fr-FR" sz="1600" b="1">
                <a:solidFill>
                  <a:srgbClr val="000000"/>
                </a:solidFill>
              </a:rPr>
              <a:t>de gestion</a:t>
            </a:r>
          </a:p>
        </p:txBody>
      </p:sp>
      <p:sp>
        <p:nvSpPr>
          <p:cNvPr id="3124" name="Line 51"/>
          <p:cNvSpPr>
            <a:spLocks noChangeShapeType="1"/>
          </p:cNvSpPr>
          <p:nvPr/>
        </p:nvSpPr>
        <p:spPr bwMode="auto">
          <a:xfrm>
            <a:off x="4800600" y="2133600"/>
            <a:ext cx="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125" name="AutoShape 52"/>
          <p:cNvSpPr>
            <a:spLocks noChangeArrowheads="1"/>
          </p:cNvSpPr>
          <p:nvPr/>
        </p:nvSpPr>
        <p:spPr bwMode="auto">
          <a:xfrm>
            <a:off x="457200" y="1447800"/>
            <a:ext cx="838200" cy="381000"/>
          </a:xfrm>
          <a:prstGeom prst="wedgeEllipseCallout">
            <a:avLst>
              <a:gd name="adj1" fmla="val 139583"/>
              <a:gd name="adj2" fmla="val 67083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S1</a:t>
            </a:r>
          </a:p>
        </p:txBody>
      </p:sp>
      <p:sp>
        <p:nvSpPr>
          <p:cNvPr id="3126" name="AutoShape 53"/>
          <p:cNvSpPr>
            <a:spLocks noChangeArrowheads="1"/>
          </p:cNvSpPr>
          <p:nvPr/>
        </p:nvSpPr>
        <p:spPr bwMode="auto">
          <a:xfrm>
            <a:off x="457200" y="1981200"/>
            <a:ext cx="838200" cy="381000"/>
          </a:xfrm>
          <a:prstGeom prst="wedgeEllipseCallout">
            <a:avLst>
              <a:gd name="adj1" fmla="val 115907"/>
              <a:gd name="adj2" fmla="val 56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S2</a:t>
            </a:r>
          </a:p>
        </p:txBody>
      </p:sp>
      <p:sp>
        <p:nvSpPr>
          <p:cNvPr id="3127" name="AutoShape 54"/>
          <p:cNvSpPr>
            <a:spLocks noChangeArrowheads="1"/>
          </p:cNvSpPr>
          <p:nvPr/>
        </p:nvSpPr>
        <p:spPr bwMode="auto">
          <a:xfrm>
            <a:off x="457200" y="3276600"/>
            <a:ext cx="838200" cy="381000"/>
          </a:xfrm>
          <a:prstGeom prst="wedgeEllipseCallout">
            <a:avLst>
              <a:gd name="adj1" fmla="val 122157"/>
              <a:gd name="adj2" fmla="val -16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S3</a:t>
            </a:r>
          </a:p>
        </p:txBody>
      </p:sp>
      <p:sp>
        <p:nvSpPr>
          <p:cNvPr id="3128" name="AutoShape 56"/>
          <p:cNvSpPr>
            <a:spLocks noChangeArrowheads="1"/>
          </p:cNvSpPr>
          <p:nvPr/>
        </p:nvSpPr>
        <p:spPr bwMode="auto">
          <a:xfrm>
            <a:off x="8001000" y="3048000"/>
            <a:ext cx="838200" cy="381000"/>
          </a:xfrm>
          <a:prstGeom prst="wedgeEllipseCallout">
            <a:avLst>
              <a:gd name="adj1" fmla="val -91097"/>
              <a:gd name="adj2" fmla="val 6791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S4</a:t>
            </a:r>
          </a:p>
        </p:txBody>
      </p:sp>
      <p:sp>
        <p:nvSpPr>
          <p:cNvPr id="3129" name="AutoShape 57"/>
          <p:cNvSpPr>
            <a:spLocks noChangeArrowheads="1"/>
          </p:cNvSpPr>
          <p:nvPr/>
        </p:nvSpPr>
        <p:spPr bwMode="auto">
          <a:xfrm>
            <a:off x="8001000" y="1981200"/>
            <a:ext cx="838200" cy="381000"/>
          </a:xfrm>
          <a:prstGeom prst="wedgeEllipseCallout">
            <a:avLst>
              <a:gd name="adj1" fmla="val -112500"/>
              <a:gd name="adj2" fmla="val 8875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S5</a:t>
            </a:r>
          </a:p>
        </p:txBody>
      </p:sp>
      <p:sp>
        <p:nvSpPr>
          <p:cNvPr id="3130" name="AutoShape 58"/>
          <p:cNvSpPr>
            <a:spLocks noChangeArrowheads="1"/>
          </p:cNvSpPr>
          <p:nvPr/>
        </p:nvSpPr>
        <p:spPr bwMode="auto">
          <a:xfrm>
            <a:off x="8001000" y="2514600"/>
            <a:ext cx="838200" cy="381000"/>
          </a:xfrm>
          <a:prstGeom prst="wedgeEllipseCallout">
            <a:avLst>
              <a:gd name="adj1" fmla="val -348486"/>
              <a:gd name="adj2" fmla="val 16250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S6</a:t>
            </a:r>
          </a:p>
        </p:txBody>
      </p:sp>
      <p:sp>
        <p:nvSpPr>
          <p:cNvPr id="3131" name="AutoShape 59"/>
          <p:cNvSpPr>
            <a:spLocks noChangeArrowheads="1"/>
          </p:cNvSpPr>
          <p:nvPr/>
        </p:nvSpPr>
        <p:spPr bwMode="auto">
          <a:xfrm>
            <a:off x="7740650" y="5084763"/>
            <a:ext cx="838200" cy="381000"/>
          </a:xfrm>
          <a:prstGeom prst="wedgeEllipseCallout">
            <a:avLst>
              <a:gd name="adj1" fmla="val -207574"/>
              <a:gd name="adj2" fmla="val 4291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S7</a:t>
            </a:r>
          </a:p>
        </p:txBody>
      </p:sp>
      <p:sp>
        <p:nvSpPr>
          <p:cNvPr id="3132" name="AutoShape 60"/>
          <p:cNvSpPr>
            <a:spLocks noChangeArrowheads="1"/>
          </p:cNvSpPr>
          <p:nvPr/>
        </p:nvSpPr>
        <p:spPr bwMode="auto">
          <a:xfrm>
            <a:off x="457200" y="4343400"/>
            <a:ext cx="838200" cy="381000"/>
          </a:xfrm>
          <a:prstGeom prst="wedgeEllipseCallout">
            <a:avLst>
              <a:gd name="adj1" fmla="val 271213"/>
              <a:gd name="adj2" fmla="val 13625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S8</a:t>
            </a:r>
          </a:p>
        </p:txBody>
      </p:sp>
      <p:sp>
        <p:nvSpPr>
          <p:cNvPr id="3133" name="AutoShape 61"/>
          <p:cNvSpPr>
            <a:spLocks noChangeArrowheads="1"/>
          </p:cNvSpPr>
          <p:nvPr/>
        </p:nvSpPr>
        <p:spPr bwMode="auto">
          <a:xfrm>
            <a:off x="457200" y="5867400"/>
            <a:ext cx="838200" cy="381000"/>
          </a:xfrm>
          <a:prstGeom prst="wedgeEllipseCallout">
            <a:avLst>
              <a:gd name="adj1" fmla="val 275569"/>
              <a:gd name="adj2" fmla="val -91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S9</a:t>
            </a:r>
          </a:p>
        </p:txBody>
      </p:sp>
      <p:sp>
        <p:nvSpPr>
          <p:cNvPr id="3134" name="AutoShape 63"/>
          <p:cNvSpPr>
            <a:spLocks noChangeArrowheads="1"/>
          </p:cNvSpPr>
          <p:nvPr/>
        </p:nvSpPr>
        <p:spPr bwMode="auto">
          <a:xfrm>
            <a:off x="8001000" y="4572000"/>
            <a:ext cx="838200" cy="381000"/>
          </a:xfrm>
          <a:prstGeom prst="wedgeEllipseCallout">
            <a:avLst>
              <a:gd name="adj1" fmla="val -67616"/>
              <a:gd name="adj2" fmla="val -8500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S10</a:t>
            </a:r>
          </a:p>
        </p:txBody>
      </p:sp>
      <p:sp>
        <p:nvSpPr>
          <p:cNvPr id="3135" name="Oval 6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308850" y="5589588"/>
            <a:ext cx="1447800" cy="935037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fr-FR" sz="1600" b="1">
                <a:solidFill>
                  <a:srgbClr val="000000"/>
                </a:solidFill>
              </a:rPr>
              <a:t>Comptabilité</a:t>
            </a:r>
            <a:br>
              <a:rPr lang="fr-FR" sz="1600" b="1">
                <a:solidFill>
                  <a:srgbClr val="000000"/>
                </a:solidFill>
              </a:rPr>
            </a:br>
            <a:r>
              <a:rPr lang="fr-FR" sz="1600" b="1">
                <a:solidFill>
                  <a:srgbClr val="000000"/>
                </a:solidFill>
              </a:rPr>
              <a:t>générale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CE5B68-FBD6-4317-93FD-396F322262B7}" type="slidenum">
              <a:rPr lang="en-US"/>
              <a:pPr/>
              <a:t>3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Les « métiers » concernés</a:t>
            </a: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5653088" y="2060575"/>
            <a:ext cx="1798637" cy="10080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fr-FR" b="1"/>
              <a:t>2</a:t>
            </a:r>
            <a:br>
              <a:rPr lang="fr-FR" b="1"/>
            </a:br>
            <a:r>
              <a:rPr lang="fr-FR" b="1"/>
              <a:t>Commercial</a:t>
            </a:r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6877050" y="3357563"/>
            <a:ext cx="1798638" cy="10080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fr-FR" b="1"/>
              <a:t>3</a:t>
            </a:r>
            <a:br>
              <a:rPr lang="fr-FR" b="1"/>
            </a:br>
            <a:r>
              <a:rPr lang="fr-FR" b="1"/>
              <a:t>Planification</a:t>
            </a:r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3708400" y="1555750"/>
            <a:ext cx="1798638" cy="10080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fr-FR" b="1"/>
              <a:t>1</a:t>
            </a:r>
            <a:br>
              <a:rPr lang="fr-FR" b="1"/>
            </a:br>
            <a:r>
              <a:rPr lang="fr-FR" b="1"/>
              <a:t>Services techniques</a:t>
            </a:r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5653088" y="4652963"/>
            <a:ext cx="1798637" cy="10080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fr-FR" b="1"/>
              <a:t>4</a:t>
            </a:r>
            <a:br>
              <a:rPr lang="fr-FR" b="1"/>
            </a:br>
            <a:r>
              <a:rPr lang="fr-FR" b="1"/>
              <a:t>Achats</a:t>
            </a:r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1763713" y="4652963"/>
            <a:ext cx="1798637" cy="10080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fr-FR" b="1"/>
              <a:t>6</a:t>
            </a:r>
            <a:br>
              <a:rPr lang="fr-FR" b="1"/>
            </a:br>
            <a:r>
              <a:rPr lang="fr-FR" b="1"/>
              <a:t>Fabrication</a:t>
            </a:r>
          </a:p>
        </p:txBody>
      </p:sp>
      <p:sp>
        <p:nvSpPr>
          <p:cNvPr id="70665" name="Rectangle 9"/>
          <p:cNvSpPr>
            <a:spLocks noChangeArrowheads="1"/>
          </p:cNvSpPr>
          <p:nvPr/>
        </p:nvSpPr>
        <p:spPr bwMode="auto">
          <a:xfrm>
            <a:off x="3708400" y="5157788"/>
            <a:ext cx="1798638" cy="10080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fr-FR" b="1"/>
              <a:t>5</a:t>
            </a:r>
            <a:br>
              <a:rPr lang="fr-FR" b="1"/>
            </a:br>
            <a:r>
              <a:rPr lang="fr-FR" b="1"/>
              <a:t>Logistique</a:t>
            </a:r>
          </a:p>
        </p:txBody>
      </p:sp>
      <p:sp>
        <p:nvSpPr>
          <p:cNvPr id="70666" name="Rectangle 10"/>
          <p:cNvSpPr>
            <a:spLocks noChangeArrowheads="1"/>
          </p:cNvSpPr>
          <p:nvPr/>
        </p:nvSpPr>
        <p:spPr bwMode="auto">
          <a:xfrm>
            <a:off x="1763713" y="2060575"/>
            <a:ext cx="1798637" cy="10080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fr-FR" b="1"/>
              <a:t>8</a:t>
            </a:r>
            <a:br>
              <a:rPr lang="fr-FR" b="1"/>
            </a:br>
            <a:r>
              <a:rPr lang="fr-FR" b="1"/>
              <a:t>Comptabilité générale</a:t>
            </a:r>
          </a:p>
        </p:txBody>
      </p:sp>
      <p:sp>
        <p:nvSpPr>
          <p:cNvPr id="70667" name="Rectangle 11"/>
          <p:cNvSpPr>
            <a:spLocks noChangeArrowheads="1"/>
          </p:cNvSpPr>
          <p:nvPr/>
        </p:nvSpPr>
        <p:spPr bwMode="auto">
          <a:xfrm>
            <a:off x="684213" y="3357563"/>
            <a:ext cx="1798637" cy="10080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fr-FR" b="1"/>
              <a:t>7</a:t>
            </a:r>
            <a:br>
              <a:rPr lang="fr-FR" b="1"/>
            </a:br>
            <a:r>
              <a:rPr lang="fr-FR" b="1"/>
              <a:t>Contrôle de gestion</a:t>
            </a:r>
          </a:p>
        </p:txBody>
      </p:sp>
      <p:sp>
        <p:nvSpPr>
          <p:cNvPr id="70669" name="Oval 13"/>
          <p:cNvSpPr>
            <a:spLocks noChangeArrowheads="1"/>
          </p:cNvSpPr>
          <p:nvPr/>
        </p:nvSpPr>
        <p:spPr bwMode="auto">
          <a:xfrm>
            <a:off x="3419475" y="3284538"/>
            <a:ext cx="2376488" cy="115252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fr-FR" sz="2800" b="1"/>
              <a:t>ERP</a:t>
            </a:r>
          </a:p>
        </p:txBody>
      </p:sp>
      <p:cxnSp>
        <p:nvCxnSpPr>
          <p:cNvPr id="4109" name="AutoShape 14"/>
          <p:cNvCxnSpPr>
            <a:cxnSpLocks noChangeShapeType="1"/>
            <a:stCxn id="70662" idx="2"/>
            <a:endCxn id="70669" idx="0"/>
          </p:cNvCxnSpPr>
          <p:nvPr/>
        </p:nvCxnSpPr>
        <p:spPr bwMode="auto">
          <a:xfrm>
            <a:off x="4608513" y="2563813"/>
            <a:ext cx="0" cy="720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4110" name="AutoShape 15"/>
          <p:cNvCxnSpPr>
            <a:cxnSpLocks noChangeShapeType="1"/>
            <a:stCxn id="70669" idx="4"/>
            <a:endCxn id="70665" idx="0"/>
          </p:cNvCxnSpPr>
          <p:nvPr/>
        </p:nvCxnSpPr>
        <p:spPr bwMode="auto">
          <a:xfrm>
            <a:off x="4608513" y="4437063"/>
            <a:ext cx="0" cy="720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4111" name="AutoShape 16"/>
          <p:cNvCxnSpPr>
            <a:cxnSpLocks noChangeShapeType="1"/>
            <a:stCxn id="70669" idx="6"/>
            <a:endCxn id="70661" idx="1"/>
          </p:cNvCxnSpPr>
          <p:nvPr/>
        </p:nvCxnSpPr>
        <p:spPr bwMode="auto">
          <a:xfrm>
            <a:off x="5795963" y="3860800"/>
            <a:ext cx="1081087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4112" name="AutoShape 17"/>
          <p:cNvCxnSpPr>
            <a:cxnSpLocks noChangeShapeType="1"/>
            <a:stCxn id="70667" idx="3"/>
            <a:endCxn id="70669" idx="2"/>
          </p:cNvCxnSpPr>
          <p:nvPr/>
        </p:nvCxnSpPr>
        <p:spPr bwMode="auto">
          <a:xfrm flipV="1">
            <a:off x="2482850" y="3860800"/>
            <a:ext cx="936625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4113" name="AutoShape 18"/>
          <p:cNvCxnSpPr>
            <a:cxnSpLocks noChangeShapeType="1"/>
            <a:stCxn id="70666" idx="2"/>
            <a:endCxn id="70669" idx="1"/>
          </p:cNvCxnSpPr>
          <p:nvPr/>
        </p:nvCxnSpPr>
        <p:spPr bwMode="auto">
          <a:xfrm>
            <a:off x="2663825" y="3068638"/>
            <a:ext cx="1103313" cy="384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4114" name="AutoShape 19"/>
          <p:cNvCxnSpPr>
            <a:cxnSpLocks noChangeShapeType="1"/>
            <a:stCxn id="70660" idx="2"/>
            <a:endCxn id="70669" idx="7"/>
          </p:cNvCxnSpPr>
          <p:nvPr/>
        </p:nvCxnSpPr>
        <p:spPr bwMode="auto">
          <a:xfrm flipH="1">
            <a:off x="5448300" y="3068638"/>
            <a:ext cx="1104900" cy="384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4115" name="AutoShape 20"/>
          <p:cNvCxnSpPr>
            <a:cxnSpLocks noChangeShapeType="1"/>
            <a:stCxn id="70663" idx="0"/>
            <a:endCxn id="70669" idx="5"/>
          </p:cNvCxnSpPr>
          <p:nvPr/>
        </p:nvCxnSpPr>
        <p:spPr bwMode="auto">
          <a:xfrm flipH="1" flipV="1">
            <a:off x="5448300" y="4268788"/>
            <a:ext cx="1104900" cy="384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4116" name="AutoShape 21"/>
          <p:cNvCxnSpPr>
            <a:cxnSpLocks noChangeShapeType="1"/>
            <a:stCxn id="70664" idx="0"/>
            <a:endCxn id="70669" idx="3"/>
          </p:cNvCxnSpPr>
          <p:nvPr/>
        </p:nvCxnSpPr>
        <p:spPr bwMode="auto">
          <a:xfrm flipV="1">
            <a:off x="2663825" y="4268788"/>
            <a:ext cx="1103313" cy="384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35914F-9653-4E33-81F0-EA96536FC539}" type="slidenum">
              <a:rPr lang="en-US"/>
              <a:pPr/>
              <a:t>4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La page de login du logiciel</a:t>
            </a:r>
          </a:p>
        </p:txBody>
      </p:sp>
      <p:pic>
        <p:nvPicPr>
          <p:cNvPr id="6150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88" y="1500188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AutoShape 4"/>
          <p:cNvSpPr>
            <a:spLocks noChangeArrowheads="1"/>
          </p:cNvSpPr>
          <p:nvPr/>
        </p:nvSpPr>
        <p:spPr bwMode="auto">
          <a:xfrm>
            <a:off x="4429125" y="4286250"/>
            <a:ext cx="1295400" cy="762000"/>
          </a:xfrm>
          <a:prstGeom prst="wedgeRoundRectCallout">
            <a:avLst>
              <a:gd name="adj1" fmla="val -77574"/>
              <a:gd name="adj2" fmla="val -58542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000" b="1"/>
              <a:t>Entrer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" y="1643063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AA66F9-B148-4E10-A0DF-EDF6541B2109}" type="slidenum">
              <a:rPr lang="en-US"/>
              <a:pPr/>
              <a:t>5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Créer la base de données (1)</a:t>
            </a:r>
          </a:p>
        </p:txBody>
      </p:sp>
      <p:sp>
        <p:nvSpPr>
          <p:cNvPr id="37907" name="AutoShape 19"/>
          <p:cNvSpPr>
            <a:spLocks noChangeArrowheads="1"/>
          </p:cNvSpPr>
          <p:nvPr/>
        </p:nvSpPr>
        <p:spPr bwMode="auto">
          <a:xfrm>
            <a:off x="928688" y="3000375"/>
            <a:ext cx="2514600" cy="685800"/>
          </a:xfrm>
          <a:prstGeom prst="wedgeRoundRectCallout">
            <a:avLst>
              <a:gd name="adj1" fmla="val 54926"/>
              <a:gd name="adj2" fmla="val -12222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>
                <a:latin typeface="Arial" charset="0"/>
              </a:rPr>
              <a:t>Cliquer sur</a:t>
            </a:r>
            <a:br>
              <a:rPr lang="fr-FR">
                <a:latin typeface="Arial" charset="0"/>
              </a:rPr>
            </a:br>
            <a:r>
              <a:rPr lang="fr-FR">
                <a:latin typeface="Arial" charset="0"/>
              </a:rPr>
              <a:t>‘Nouveau’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3" y="1500188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F5D8CF-4348-4E18-B245-531D3EDC913D}" type="slidenum">
              <a:rPr lang="en-US"/>
              <a:pPr/>
              <a:t>6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Créer la base de données (2)</a:t>
            </a:r>
          </a:p>
        </p:txBody>
      </p:sp>
      <p:sp>
        <p:nvSpPr>
          <p:cNvPr id="37907" name="AutoShape 19"/>
          <p:cNvSpPr>
            <a:spLocks noChangeArrowheads="1"/>
          </p:cNvSpPr>
          <p:nvPr/>
        </p:nvSpPr>
        <p:spPr bwMode="auto">
          <a:xfrm>
            <a:off x="2071688" y="4786313"/>
            <a:ext cx="2514600" cy="685800"/>
          </a:xfrm>
          <a:prstGeom prst="wedgeRoundRectCallout">
            <a:avLst>
              <a:gd name="adj1" fmla="val 54926"/>
              <a:gd name="adj2" fmla="val -12222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>
                <a:latin typeface="Arial" charset="0"/>
              </a:rPr>
              <a:t>Tapez ‘Picaso00’ et validez par OK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571625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C434E8-C4AA-4711-8C74-3D91838757D6}" type="slidenum">
              <a:rPr lang="en-US"/>
              <a:pPr/>
              <a:t>7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Ouvrir la base de données</a:t>
            </a:r>
          </a:p>
        </p:txBody>
      </p:sp>
      <p:sp>
        <p:nvSpPr>
          <p:cNvPr id="37907" name="AutoShape 19"/>
          <p:cNvSpPr>
            <a:spLocks noChangeArrowheads="1"/>
          </p:cNvSpPr>
          <p:nvPr/>
        </p:nvSpPr>
        <p:spPr bwMode="auto">
          <a:xfrm>
            <a:off x="3143250" y="3857625"/>
            <a:ext cx="3000375" cy="685800"/>
          </a:xfrm>
          <a:prstGeom prst="wedgeRoundRectCallout">
            <a:avLst>
              <a:gd name="adj1" fmla="val -48347"/>
              <a:gd name="adj2" fmla="val -27022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>
                <a:latin typeface="Arial" charset="0"/>
              </a:rPr>
              <a:t>Sélectionnez ‘Picaso00’ et cliquer sur ‘Ouvrir’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571625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C21083-B7C5-423A-B796-7A712F9546A5}" type="slidenum">
              <a:rPr lang="en-US"/>
              <a:pPr/>
              <a:t>8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fr-FR" dirty="0"/>
              <a:t>La page Administration</a:t>
            </a:r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5000625" y="3429000"/>
            <a:ext cx="3214688" cy="1071563"/>
          </a:xfrm>
          <a:prstGeom prst="wedgeRoundRectCallout">
            <a:avLst>
              <a:gd name="adj1" fmla="val -72028"/>
              <a:gd name="adj2" fmla="val -13915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1. Changez la date</a:t>
            </a:r>
          </a:p>
          <a:p>
            <a:pPr algn="ctr"/>
            <a:r>
              <a:rPr lang="fr-FR"/>
              <a:t>en cliquant sur la zone</a:t>
            </a:r>
          </a:p>
          <a:p>
            <a:pPr algn="ctr"/>
            <a:r>
              <a:rPr lang="fr-FR"/>
              <a:t>Sélectionnez le 3 janvier 2022</a:t>
            </a:r>
          </a:p>
        </p:txBody>
      </p:sp>
      <p:sp>
        <p:nvSpPr>
          <p:cNvPr id="39943" name="AutoShape 7"/>
          <p:cNvSpPr>
            <a:spLocks noChangeArrowheads="1"/>
          </p:cNvSpPr>
          <p:nvPr/>
        </p:nvSpPr>
        <p:spPr bwMode="auto">
          <a:xfrm>
            <a:off x="2357438" y="4643438"/>
            <a:ext cx="2714625" cy="990600"/>
          </a:xfrm>
          <a:prstGeom prst="wedgeRoundRectCallout">
            <a:avLst>
              <a:gd name="adj1" fmla="val -47125"/>
              <a:gd name="adj2" fmla="val -27877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FR"/>
              <a:t>2. Cliquez sur ‘Paramètres du dossier’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animBg="1" autoUpdateAnimBg="0"/>
      <p:bldP spid="39943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" y="1571625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8ED9A0-FE80-4ADC-8958-228604807B53}" type="slidenum">
              <a:rPr lang="en-US"/>
              <a:pPr/>
              <a:t>9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fr-FR" dirty="0"/>
              <a:t>Titre du dossier</a:t>
            </a:r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4786313" y="4357688"/>
            <a:ext cx="3214687" cy="1071562"/>
          </a:xfrm>
          <a:prstGeom prst="wedgeRoundRectCallout">
            <a:avLst>
              <a:gd name="adj1" fmla="val -72028"/>
              <a:gd name="adj2" fmla="val -13915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/>
              <a:t>1. Entrer le titre du dossier</a:t>
            </a:r>
            <a:br>
              <a:rPr lang="fr-FR"/>
            </a:br>
            <a:r>
              <a:rPr lang="fr-FR"/>
              <a:t>‘Cas Picaso’</a:t>
            </a:r>
          </a:p>
        </p:txBody>
      </p:sp>
      <p:sp>
        <p:nvSpPr>
          <p:cNvPr id="39943" name="AutoShape 7"/>
          <p:cNvSpPr>
            <a:spLocks noChangeArrowheads="1"/>
          </p:cNvSpPr>
          <p:nvPr/>
        </p:nvSpPr>
        <p:spPr bwMode="auto">
          <a:xfrm>
            <a:off x="1500188" y="5143500"/>
            <a:ext cx="2714625" cy="714375"/>
          </a:xfrm>
          <a:prstGeom prst="wedgeRoundRectCallout">
            <a:avLst>
              <a:gd name="adj1" fmla="val 708"/>
              <a:gd name="adj2" fmla="val -32475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FR"/>
              <a:t>2. Cliquez sur ‘Options’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animBg="1" autoUpdateAnimBg="0"/>
      <p:bldP spid="39943" grpId="0" animBg="1" autoUpdateAnimBg="0"/>
    </p:bldLst>
  </p:timing>
</p:sld>
</file>

<file path=ppt/theme/theme1.xml><?xml version="1.0" encoding="utf-8"?>
<a:theme xmlns:a="http://schemas.openxmlformats.org/drawingml/2006/main" name="prelude4">
  <a:themeElements>
    <a:clrScheme name="prelude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lude4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prelude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lude4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Office\Modèles\Modèles de présentation\prelude4.pot</Template>
  <TotalTime>3652</TotalTime>
  <Words>229</Words>
  <Application>Microsoft Office PowerPoint</Application>
  <PresentationFormat>Affichage à l'écran (4:3)</PresentationFormat>
  <Paragraphs>89</Paragraphs>
  <Slides>11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Tahoma</vt:lpstr>
      <vt:lpstr>Times New Roman</vt:lpstr>
      <vt:lpstr>prelude4</vt:lpstr>
      <vt:lpstr>e-Prelude.com</vt:lpstr>
      <vt:lpstr>La structure du logiciel</vt:lpstr>
      <vt:lpstr>Les « métiers » concernés</vt:lpstr>
      <vt:lpstr>La page de login du logiciel</vt:lpstr>
      <vt:lpstr>Créer la base de données (1)</vt:lpstr>
      <vt:lpstr>Créer la base de données (2)</vt:lpstr>
      <vt:lpstr>Ouvrir la base de données</vt:lpstr>
      <vt:lpstr>La page Administration</vt:lpstr>
      <vt:lpstr>Titre du dossier</vt:lpstr>
      <vt:lpstr>Options du dossier</vt:lpstr>
      <vt:lpstr>Enregistrer le dossier</vt:lpstr>
    </vt:vector>
  </TitlesOfParts>
  <Company>Groupe HEC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e-Prelude.com</dc:title>
  <dc:creator>Gérard Baglin</dc:creator>
  <cp:lastModifiedBy>ibrahima DIALLO</cp:lastModifiedBy>
  <cp:revision>69</cp:revision>
  <dcterms:created xsi:type="dcterms:W3CDTF">1998-09-12T15:23:47Z</dcterms:created>
  <dcterms:modified xsi:type="dcterms:W3CDTF">2016-07-29T12:31:53Z</dcterms:modified>
</cp:coreProperties>
</file>