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6" r:id="rId2"/>
    <p:sldId id="293" r:id="rId3"/>
    <p:sldId id="274" r:id="rId4"/>
    <p:sldId id="267" r:id="rId5"/>
    <p:sldId id="286" r:id="rId6"/>
    <p:sldId id="294" r:id="rId7"/>
    <p:sldId id="287" r:id="rId8"/>
    <p:sldId id="288" r:id="rId9"/>
    <p:sldId id="289" r:id="rId10"/>
    <p:sldId id="290" r:id="rId11"/>
    <p:sldId id="291" r:id="rId12"/>
    <p:sldId id="269" r:id="rId13"/>
    <p:sldId id="270" r:id="rId14"/>
    <p:sldId id="282" r:id="rId15"/>
    <p:sldId id="281" r:id="rId16"/>
    <p:sldId id="295" r:id="rId17"/>
    <p:sldId id="276" r:id="rId18"/>
    <p:sldId id="278" r:id="rId19"/>
    <p:sldId id="285" r:id="rId20"/>
    <p:sldId id="279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66CC"/>
    <a:srgbClr val="336699"/>
    <a:srgbClr val="66FF33"/>
    <a:srgbClr val="000099"/>
    <a:srgbClr val="FF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E59FCA-4FC7-47BC-8440-0E5C1B41564F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960182-CAC4-4B72-8BC7-D9F1416CFAC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4E76E64-C965-432B-9ABD-20561C3F9A6A}" type="datetime1">
              <a:rPr lang="en-US"/>
              <a:pPr/>
              <a:t>7/29/2016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BD000AF-F279-4EFE-9DB4-520FEFA97E05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FB18AD-AA3B-4B49-B95E-83C54CC564A2}" type="datetime1">
              <a:rPr lang="en-US"/>
              <a:pPr/>
              <a:t>7/29/2016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99DD6-2EC2-474A-A974-6A8DD64CA658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7F737-EAB9-48DB-ACA5-6534FE978A0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CFAED-F009-48D9-896F-0533F601C8A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B36B7A-792D-4DB8-A8D2-D1990E5322D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066CD-2B88-4BAA-891F-4CA3BB4FE53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52818-B354-4A89-867D-3C2309E91AA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C4122-0FA7-4331-B846-DB80E31025D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336E5-3B50-4EE6-9F6B-B6E0620BFDF4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03996-3A8B-4E06-97D2-24220956CAE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C109C-8FAB-4104-8613-D478F0A7AA0D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14339-7991-4A26-A3E1-37C307B9241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ACE32-169E-4985-9B74-507C77A1A09C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44DC3-030B-4C21-AB19-A711AEFDB76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C935AE-880C-45B5-AFA2-130B50BDE926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1E2CF-E354-4A3C-AC9C-40932E18EA6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0FB895-7AFF-412C-84D6-E5F91424732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E86C6-594E-41CF-8A6B-1A4794EB7FA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6C6736-7A88-4E8D-835B-967C3FA2EE1D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01368-2CBA-4CF4-A653-E7C787EB603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E42E1-0BCA-4442-8C52-73AFCD2F3C1F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125DF-7D4A-4E4A-ACCA-25B575CA90C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B3ECD8-97F5-414A-9D6A-19BAE6CE0893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EB29F-2700-4441-932D-D75FC705733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A1F2D5A-3A4A-436E-A06A-E99F37E9F7F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72437B-4B37-4C7E-A020-79D2A0582CFB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9.xml"/><Relationship Id="rId7" Type="http://schemas.openxmlformats.org/officeDocument/2006/relationships/slide" Target="slide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6.xml"/><Relationship Id="rId4" Type="http://schemas.openxmlformats.org/officeDocument/2006/relationships/slide" Target="slide18.xml"/><Relationship Id="rId9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0641-1AE8-4581-BAE9-37609606B3E8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00438"/>
            <a:ext cx="6408737" cy="2305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>
                <a:solidFill>
                  <a:srgbClr val="339933"/>
                </a:solidFill>
              </a:rPr>
              <a:t>Visite guidée - session 1</a:t>
            </a:r>
          </a:p>
          <a:p>
            <a:pPr>
              <a:lnSpc>
                <a:spcPct val="80000"/>
              </a:lnSpc>
            </a:pPr>
            <a:endParaRPr lang="fr-FR" sz="2800">
              <a:solidFill>
                <a:srgbClr val="339933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/>
              <a:t>Les articles</a:t>
            </a:r>
          </a:p>
          <a:p>
            <a:pPr>
              <a:lnSpc>
                <a:spcPct val="80000"/>
              </a:lnSpc>
            </a:pPr>
            <a:endParaRPr lang="fr-FR" sz="2800"/>
          </a:p>
          <a:p>
            <a:pPr>
              <a:lnSpc>
                <a:spcPct val="80000"/>
              </a:lnSpc>
            </a:pPr>
            <a:r>
              <a:rPr lang="fr-FR" sz="2800">
                <a:solidFill>
                  <a:srgbClr val="000099"/>
                </a:solidFill>
              </a:rPr>
              <a:t>Métier concerné : Services techniques</a:t>
            </a:r>
          </a:p>
          <a:p>
            <a:pPr>
              <a:lnSpc>
                <a:spcPct val="80000"/>
              </a:lnSpc>
            </a:pPr>
            <a:endParaRPr lang="fr-FR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7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130-E2A2-4F83-B91A-B95FFDB469D5}" type="slidenum">
              <a:rPr lang="en-US"/>
              <a:pPr/>
              <a:t>10</a:t>
            </a:fld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107950" y="152400"/>
            <a:ext cx="8856663" cy="1143000"/>
          </a:xfrm>
        </p:spPr>
        <p:txBody>
          <a:bodyPr/>
          <a:lstStyle/>
          <a:p>
            <a:r>
              <a:rPr lang="fr-FR"/>
              <a:t>Table des conditions de paiement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072066" y="2667000"/>
            <a:ext cx="3352800" cy="762000"/>
          </a:xfrm>
          <a:prstGeom prst="wedgeRoundRectCallout">
            <a:avLst>
              <a:gd name="adj1" fmla="val -80870"/>
              <a:gd name="adj2" fmla="val -164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1. Entrer le code ’30JFM’</a:t>
            </a:r>
          </a:p>
          <a:p>
            <a:pPr indent="19050" algn="ctr"/>
            <a:r>
              <a:rPr lang="fr-FR" b="1">
                <a:latin typeface="Arial" charset="0"/>
              </a:rPr>
              <a:t>puis le libellé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3132138" y="4797425"/>
            <a:ext cx="3733800" cy="990600"/>
          </a:xfrm>
          <a:prstGeom prst="wedgeRoundRectCallout">
            <a:avLst>
              <a:gd name="adj1" fmla="val -16370"/>
              <a:gd name="adj2" fmla="val -12884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2. Sélectionner</a:t>
            </a:r>
          </a:p>
          <a:p>
            <a:pPr indent="19050" algn="ctr"/>
            <a:r>
              <a:rPr lang="fr-FR" b="1">
                <a:latin typeface="Arial" charset="0"/>
              </a:rPr>
              <a:t>- l’option 30 jours</a:t>
            </a:r>
          </a:p>
          <a:p>
            <a:pPr indent="19050" algn="ctr"/>
            <a:r>
              <a:rPr lang="fr-FR" b="1">
                <a:latin typeface="Arial" charset="0"/>
              </a:rPr>
              <a:t>- l’option Fin de mois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1571604" y="3714752"/>
            <a:ext cx="1295400" cy="457200"/>
          </a:xfrm>
          <a:prstGeom prst="wedgeRoundRectCallout">
            <a:avLst>
              <a:gd name="adj1" fmla="val 67648"/>
              <a:gd name="adj2" fmla="val -26006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>
                <a:latin typeface="Arial" charset="0"/>
              </a:rPr>
              <a:t>3. Valider</a:t>
            </a:r>
          </a:p>
        </p:txBody>
      </p:sp>
      <p:sp>
        <p:nvSpPr>
          <p:cNvPr id="10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Comptes Tiers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conditions de paiement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 autoUpdateAnimBg="0"/>
      <p:bldP spid="45061" grpId="0" animBg="1" autoUpdateAnimBg="0"/>
      <p:bldP spid="4506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7171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ED5B-9029-4031-A040-832DB02C6455}" type="slidenum">
              <a:rPr lang="en-US"/>
              <a:pPr/>
              <a:t>11</a:t>
            </a:fld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91550" cy="1143000"/>
          </a:xfrm>
        </p:spPr>
        <p:txBody>
          <a:bodyPr/>
          <a:lstStyle/>
          <a:p>
            <a:r>
              <a:rPr lang="fr-FR"/>
              <a:t>Table des modes de règlement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4857752" y="2738438"/>
            <a:ext cx="3352800" cy="762000"/>
          </a:xfrm>
          <a:prstGeom prst="wedgeRoundRectCallout">
            <a:avLst>
              <a:gd name="adj1" fmla="val -80870"/>
              <a:gd name="adj2" fmla="val -164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1. Entrer le code ‘CHK’</a:t>
            </a:r>
          </a:p>
          <a:p>
            <a:pPr indent="19050" algn="ctr"/>
            <a:r>
              <a:rPr lang="fr-FR" b="1">
                <a:latin typeface="Arial" charset="0"/>
              </a:rPr>
              <a:t>puis le libellé ‘Chèque’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643042" y="3857628"/>
            <a:ext cx="1295400" cy="457200"/>
          </a:xfrm>
          <a:prstGeom prst="wedgeRoundRectCallout">
            <a:avLst>
              <a:gd name="adj1" fmla="val 49019"/>
              <a:gd name="adj2" fmla="val -25590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>
                <a:latin typeface="Arial" charset="0"/>
              </a:rPr>
              <a:t>2. Valider</a:t>
            </a:r>
          </a:p>
        </p:txBody>
      </p:sp>
      <p:sp>
        <p:nvSpPr>
          <p:cNvPr id="9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Comptes Tiers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modes de règlement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  <p:bldP spid="4608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BAE81-7F4A-4BC4-8B0B-0D091DF77340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fr-FR" sz="4000"/>
              <a:t>Les types d’article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114800"/>
          </a:xfrm>
        </p:spPr>
        <p:txBody>
          <a:bodyPr/>
          <a:lstStyle/>
          <a:p>
            <a:r>
              <a:rPr lang="fr-FR"/>
              <a:t>Deux types d’articles selon leur source</a:t>
            </a:r>
          </a:p>
          <a:p>
            <a:pPr lvl="1"/>
            <a:r>
              <a:rPr lang="fr-FR"/>
              <a:t>les articles </a:t>
            </a:r>
            <a:r>
              <a:rPr lang="fr-FR">
                <a:solidFill>
                  <a:srgbClr val="000099"/>
                </a:solidFill>
              </a:rPr>
              <a:t>fabriqués</a:t>
            </a:r>
          </a:p>
          <a:p>
            <a:pPr lvl="2"/>
            <a:r>
              <a:rPr lang="fr-FR"/>
              <a:t>ils auront une </a:t>
            </a:r>
            <a:r>
              <a:rPr lang="fr-FR" b="1" i="1">
                <a:solidFill>
                  <a:srgbClr val="339933"/>
                </a:solidFill>
              </a:rPr>
              <a:t>gamme de fabrication</a:t>
            </a:r>
            <a:endParaRPr lang="fr-FR" b="1">
              <a:solidFill>
                <a:srgbClr val="339933"/>
              </a:solidFill>
            </a:endParaRPr>
          </a:p>
          <a:p>
            <a:pPr lvl="1"/>
            <a:r>
              <a:rPr lang="fr-FR"/>
              <a:t>les article </a:t>
            </a:r>
            <a:r>
              <a:rPr lang="fr-FR">
                <a:solidFill>
                  <a:srgbClr val="000099"/>
                </a:solidFill>
              </a:rPr>
              <a:t>achetés</a:t>
            </a:r>
          </a:p>
          <a:p>
            <a:pPr lvl="2"/>
            <a:r>
              <a:rPr lang="fr-FR"/>
              <a:t>ils devront avoir un </a:t>
            </a:r>
            <a:r>
              <a:rPr lang="fr-FR" b="1" i="1">
                <a:solidFill>
                  <a:srgbClr val="339933"/>
                </a:solidFill>
              </a:rPr>
              <a:t>fournisseur</a:t>
            </a:r>
            <a:br>
              <a:rPr lang="fr-FR" b="1">
                <a:solidFill>
                  <a:srgbClr val="339933"/>
                </a:solidFill>
              </a:rPr>
            </a:br>
            <a:endParaRPr lang="fr-FR" b="1">
              <a:solidFill>
                <a:srgbClr val="339933"/>
              </a:solidFill>
            </a:endParaRPr>
          </a:p>
          <a:p>
            <a:r>
              <a:rPr lang="fr-FR"/>
              <a:t>Pour créer un article, il faut préciser son type </a:t>
            </a:r>
            <a:br>
              <a:rPr lang="fr-FR"/>
            </a:br>
            <a:r>
              <a:rPr lang="fr-FR" sz="2800">
                <a:solidFill>
                  <a:srgbClr val="000099"/>
                </a:solidFill>
              </a:rPr>
              <a:t>(qui n’est pas modifiable ultérieurement)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1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7167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9AA0-877E-4666-8C68-77DE06462524}" type="slidenum">
              <a:rPr lang="en-US"/>
              <a:pPr/>
              <a:t>13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Créer les articles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5357818" y="1928802"/>
            <a:ext cx="2057400" cy="685800"/>
          </a:xfrm>
          <a:prstGeom prst="wedgeRoundRectCallout">
            <a:avLst>
              <a:gd name="adj1" fmla="val -64426"/>
              <a:gd name="adj2" fmla="val 672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/>
              <a:t>1- Sélectionner</a:t>
            </a:r>
          </a:p>
          <a:p>
            <a:pPr algn="ctr"/>
            <a:r>
              <a:rPr lang="fr-FR" sz="1400" b="1"/>
              <a:t>le type de l’article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14282" y="2357430"/>
            <a:ext cx="1752600" cy="914400"/>
          </a:xfrm>
          <a:prstGeom prst="wedgeRoundRectCallout">
            <a:avLst>
              <a:gd name="adj1" fmla="val 100081"/>
              <a:gd name="adj2" fmla="val 186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/>
              <a:t>2- Entrer le code</a:t>
            </a:r>
          </a:p>
          <a:p>
            <a:pPr algn="ctr"/>
            <a:r>
              <a:rPr lang="fr-FR" sz="1400" b="1"/>
              <a:t>de l’article et</a:t>
            </a:r>
          </a:p>
          <a:p>
            <a:pPr algn="ctr"/>
            <a:r>
              <a:rPr lang="fr-FR" sz="1400" b="1"/>
              <a:t>son libellé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214282" y="3357562"/>
            <a:ext cx="1752600" cy="1000132"/>
          </a:xfrm>
          <a:prstGeom prst="wedgeRoundRectCallout">
            <a:avLst>
              <a:gd name="adj1" fmla="val 102678"/>
              <a:gd name="adj2" fmla="val -302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3- Sélectionner</a:t>
            </a:r>
          </a:p>
          <a:p>
            <a:pPr algn="ctr"/>
            <a:r>
              <a:rPr lang="fr-FR" sz="1400" b="1" dirty="0"/>
              <a:t>l’unité, </a:t>
            </a:r>
          </a:p>
          <a:p>
            <a:pPr algn="ctr"/>
            <a:r>
              <a:rPr lang="fr-FR" sz="1400" b="1" dirty="0"/>
              <a:t>le magasin et </a:t>
            </a:r>
            <a:br>
              <a:rPr lang="fr-FR" sz="1400" b="1" dirty="0"/>
            </a:br>
            <a:r>
              <a:rPr lang="fr-FR" sz="1400" b="1" dirty="0"/>
              <a:t>la catégorie</a:t>
            </a: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429000" y="5105400"/>
            <a:ext cx="2895600" cy="533400"/>
          </a:xfrm>
          <a:prstGeom prst="wedgeRoundRectCallout">
            <a:avLst>
              <a:gd name="adj1" fmla="val -50218"/>
              <a:gd name="adj2" fmla="val -9196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5- Saisir le prix de vente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900113" y="1125538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articles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3571868" y="4143380"/>
            <a:ext cx="1295400" cy="457200"/>
          </a:xfrm>
          <a:prstGeom prst="wedgeRoundRectCallout">
            <a:avLst>
              <a:gd name="adj1" fmla="val -117714"/>
              <a:gd name="adj2" fmla="val -330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6. Valider</a:t>
            </a:r>
          </a:p>
        </p:txBody>
      </p:sp>
      <p:sp>
        <p:nvSpPr>
          <p:cNvPr id="19" name="AutoShape 13"/>
          <p:cNvSpPr>
            <a:spLocks noChangeArrowheads="1"/>
          </p:cNvSpPr>
          <p:nvPr/>
        </p:nvSpPr>
        <p:spPr bwMode="auto">
          <a:xfrm>
            <a:off x="5429256" y="3571876"/>
            <a:ext cx="2895600" cy="533400"/>
          </a:xfrm>
          <a:prstGeom prst="wedgeRoundRectCallout">
            <a:avLst>
              <a:gd name="adj1" fmla="val -48007"/>
              <a:gd name="adj2" fmla="val -1211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4- Pour les produits finis, cocher cette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 autoUpdateAnimBg="0"/>
      <p:bldP spid="19462" grpId="0" animBg="1" autoUpdateAnimBg="0"/>
      <p:bldP spid="19463" grpId="0" animBg="1" autoUpdateAnimBg="0"/>
      <p:bldP spid="19469" grpId="0" animBg="1" autoUpdateAnimBg="0"/>
      <p:bldP spid="17" grpId="0" animBg="1" autoUpdateAnimBg="0"/>
      <p:bldP spid="1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6C1A-FAD0-4963-BA6E-1D87216B93E4}" type="slidenum">
              <a:rPr lang="en-US"/>
              <a:pPr/>
              <a:t>14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00050"/>
            <a:ext cx="8501122" cy="1143000"/>
          </a:xfrm>
        </p:spPr>
        <p:txBody>
          <a:bodyPr/>
          <a:lstStyle/>
          <a:p>
            <a:r>
              <a:rPr lang="fr-FR" dirty="0"/>
              <a:t>La gestion des articles :</a:t>
            </a:r>
            <a:br>
              <a:rPr lang="fr-FR" dirty="0"/>
            </a:br>
            <a:r>
              <a:rPr lang="fr-FR" dirty="0"/>
              <a:t>mode de gestion </a:t>
            </a:r>
            <a:br>
              <a:rPr lang="fr-FR" dirty="0"/>
            </a:br>
            <a:r>
              <a:rPr lang="fr-FR" dirty="0"/>
              <a:t>et délai d’obtention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229600" cy="3429000"/>
          </a:xfrm>
        </p:spPr>
        <p:txBody>
          <a:bodyPr/>
          <a:lstStyle/>
          <a:p>
            <a:r>
              <a:rPr lang="fr-FR" sz="2800"/>
              <a:t>Le </a:t>
            </a:r>
            <a:r>
              <a:rPr lang="fr-FR" sz="2800">
                <a:solidFill>
                  <a:srgbClr val="339933"/>
                </a:solidFill>
              </a:rPr>
              <a:t>mode de gestion</a:t>
            </a:r>
            <a:r>
              <a:rPr lang="fr-FR" sz="2800"/>
              <a:t> et la </a:t>
            </a:r>
            <a:r>
              <a:rPr lang="fr-FR" sz="2800">
                <a:solidFill>
                  <a:srgbClr val="339933"/>
                </a:solidFill>
              </a:rPr>
              <a:t>règle de regroupement</a:t>
            </a:r>
            <a:r>
              <a:rPr lang="fr-FR" sz="2800"/>
              <a:t> définissent la façon dont l’article sera planifié</a:t>
            </a:r>
          </a:p>
          <a:p>
            <a:pPr lvl="1">
              <a:buFontTx/>
              <a:buNone/>
            </a:pPr>
            <a:endParaRPr lang="fr-FR" sz="2400"/>
          </a:p>
          <a:p>
            <a:r>
              <a:rPr lang="fr-FR" sz="2800"/>
              <a:t>Le </a:t>
            </a:r>
            <a:r>
              <a:rPr lang="fr-FR" sz="2800">
                <a:solidFill>
                  <a:srgbClr val="339933"/>
                </a:solidFill>
              </a:rPr>
              <a:t>délai d’obtention</a:t>
            </a:r>
            <a:r>
              <a:rPr lang="fr-FR" sz="2800"/>
              <a:t> indique le nombre de jours normalement nécessaires pour obtenir l’article</a:t>
            </a:r>
            <a:endParaRPr lang="fr-FR"/>
          </a:p>
          <a:p>
            <a:pPr lvl="1"/>
            <a:r>
              <a:rPr lang="fr-FR"/>
              <a:t>auprès du fournisseur (articles achetés)</a:t>
            </a:r>
          </a:p>
          <a:p>
            <a:pPr lvl="1"/>
            <a:r>
              <a:rPr lang="fr-FR"/>
              <a:t>dans l’atelier (articles fabriqués)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A8923-4D38-4431-9E14-DB383F2A4EA1}" type="slidenum">
              <a:rPr lang="en-US"/>
              <a:pPr/>
              <a:t>15</a:t>
            </a:fld>
            <a:endParaRPr lang="en-US"/>
          </a:p>
        </p:txBody>
      </p:sp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Règles de gestion des articles</a:t>
            </a:r>
          </a:p>
        </p:txBody>
      </p:sp>
      <p:sp>
        <p:nvSpPr>
          <p:cNvPr id="33796" name="AutoShape 1028"/>
          <p:cNvSpPr>
            <a:spLocks noChangeArrowheads="1"/>
          </p:cNvSpPr>
          <p:nvPr/>
        </p:nvSpPr>
        <p:spPr bwMode="auto">
          <a:xfrm>
            <a:off x="4500562" y="2571744"/>
            <a:ext cx="2209800" cy="838200"/>
          </a:xfrm>
          <a:prstGeom prst="wedgeRoundRectCallout">
            <a:avLst>
              <a:gd name="adj1" fmla="val -68292"/>
              <a:gd name="adj2" fmla="val 50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2- Sélectionner</a:t>
            </a:r>
          </a:p>
          <a:p>
            <a:pPr algn="ctr"/>
            <a:r>
              <a:rPr lang="fr-FR" sz="1400" b="1" dirty="0"/>
              <a:t>le mode de gestion</a:t>
            </a:r>
          </a:p>
        </p:txBody>
      </p:sp>
      <p:sp>
        <p:nvSpPr>
          <p:cNvPr id="33797" name="AutoShape 1029"/>
          <p:cNvSpPr>
            <a:spLocks noChangeArrowheads="1"/>
          </p:cNvSpPr>
          <p:nvPr/>
        </p:nvSpPr>
        <p:spPr bwMode="auto">
          <a:xfrm>
            <a:off x="5072066" y="3857628"/>
            <a:ext cx="2590800" cy="609600"/>
          </a:xfrm>
          <a:prstGeom prst="wedgeRoundRectCallout">
            <a:avLst>
              <a:gd name="adj1" fmla="val -87044"/>
              <a:gd name="adj2" fmla="val -843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3- Sélectionner</a:t>
            </a:r>
          </a:p>
          <a:p>
            <a:pPr algn="ctr"/>
            <a:r>
              <a:rPr lang="fr-FR" sz="1400" b="1" dirty="0"/>
              <a:t>la règle de regroupement</a:t>
            </a:r>
          </a:p>
        </p:txBody>
      </p:sp>
      <p:sp>
        <p:nvSpPr>
          <p:cNvPr id="33798" name="AutoShape 1030"/>
          <p:cNvSpPr>
            <a:spLocks noChangeArrowheads="1"/>
          </p:cNvSpPr>
          <p:nvPr/>
        </p:nvSpPr>
        <p:spPr bwMode="auto">
          <a:xfrm>
            <a:off x="3143240" y="5000636"/>
            <a:ext cx="1905000" cy="609600"/>
          </a:xfrm>
          <a:prstGeom prst="wedgeRoundRectCallout">
            <a:avLst>
              <a:gd name="adj1" fmla="val -44957"/>
              <a:gd name="adj2" fmla="val -1909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4- Entrer</a:t>
            </a:r>
          </a:p>
          <a:p>
            <a:pPr algn="ctr"/>
            <a:r>
              <a:rPr lang="fr-FR" sz="1400" b="1" dirty="0"/>
              <a:t>le délai d’obtention</a:t>
            </a:r>
          </a:p>
        </p:txBody>
      </p:sp>
      <p:sp>
        <p:nvSpPr>
          <p:cNvPr id="33799" name="AutoShape 1031"/>
          <p:cNvSpPr>
            <a:spLocks noChangeArrowheads="1"/>
          </p:cNvSpPr>
          <p:nvPr/>
        </p:nvSpPr>
        <p:spPr bwMode="auto">
          <a:xfrm>
            <a:off x="1428728" y="4143380"/>
            <a:ext cx="1143000" cy="609600"/>
          </a:xfrm>
          <a:prstGeom prst="wedgeRoundRectCallout">
            <a:avLst>
              <a:gd name="adj1" fmla="val 51511"/>
              <a:gd name="adj2" fmla="val -2775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5- Valider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Planification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Règles de gestion des articles</a:t>
            </a:r>
          </a:p>
        </p:txBody>
      </p:sp>
      <p:sp>
        <p:nvSpPr>
          <p:cNvPr id="14" name="AutoShape 1030"/>
          <p:cNvSpPr>
            <a:spLocks noChangeArrowheads="1"/>
          </p:cNvSpPr>
          <p:nvPr/>
        </p:nvSpPr>
        <p:spPr bwMode="auto">
          <a:xfrm>
            <a:off x="285720" y="3429000"/>
            <a:ext cx="1619280" cy="609600"/>
          </a:xfrm>
          <a:prstGeom prst="wedgeRoundRectCallout">
            <a:avLst>
              <a:gd name="adj1" fmla="val -9437"/>
              <a:gd name="adj2" fmla="val -1084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Sélectionner l’article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 autoUpdateAnimBg="0"/>
      <p:bldP spid="33797" grpId="0" animBg="1" autoUpdateAnimBg="0"/>
      <p:bldP spid="33798" grpId="0" animBg="1" autoUpdateAnimBg="0"/>
      <p:bldP spid="33799" grpId="0" animBg="1" autoUpdateAnimBg="0"/>
      <p:bldP spid="1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CE40-DA71-44B3-934F-40E647C5F69C}" type="slidenum">
              <a:rPr lang="en-US"/>
              <a:pPr/>
              <a:t>16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La saisie du fournisseur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00113" y="1125538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Achats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fournisseurs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4716463" y="5084763"/>
            <a:ext cx="3733800" cy="762000"/>
          </a:xfrm>
          <a:prstGeom prst="wedgeRoundRectCallout">
            <a:avLst>
              <a:gd name="adj1" fmla="val -76415"/>
              <a:gd name="adj2" fmla="val -13559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3. Sélectionner les conditions de paiement ’30JFM’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786314" y="2214554"/>
            <a:ext cx="3505200" cy="1214446"/>
          </a:xfrm>
          <a:prstGeom prst="wedgeRoundRectCallout">
            <a:avLst>
              <a:gd name="adj1" fmla="val -71044"/>
              <a:gd name="adj2" fmla="val -499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1. Saisir son code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et son nom</a:t>
            </a:r>
          </a:p>
          <a:p>
            <a:pPr indent="19050" algn="ctr"/>
            <a:r>
              <a:rPr lang="fr-FR" b="1" dirty="0">
                <a:latin typeface="Arial" charset="0"/>
              </a:rPr>
              <a:t>(les autres zones </a:t>
            </a:r>
            <a:br>
              <a:rPr lang="fr-FR" b="1" dirty="0">
                <a:latin typeface="Arial" charset="0"/>
              </a:rPr>
            </a:br>
            <a:r>
              <a:rPr lang="fr-FR" b="1" dirty="0">
                <a:latin typeface="Arial" charset="0"/>
              </a:rPr>
              <a:t>sont facultatives)</a:t>
            </a: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1142976" y="3214686"/>
            <a:ext cx="1295400" cy="457200"/>
          </a:xfrm>
          <a:prstGeom prst="wedgeRoundRectCallout">
            <a:avLst>
              <a:gd name="adj1" fmla="val 85580"/>
              <a:gd name="adj2" fmla="val -180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4. Valider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4786314" y="3786190"/>
            <a:ext cx="3733800" cy="762000"/>
          </a:xfrm>
          <a:prstGeom prst="wedgeRoundRectCallout">
            <a:avLst>
              <a:gd name="adj1" fmla="val -83027"/>
              <a:gd name="adj2" fmla="val -1439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 dirty="0">
                <a:latin typeface="Arial" charset="0"/>
              </a:rPr>
              <a:t>2. Entrer son délai de livraison habituel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1000100" y="4143380"/>
            <a:ext cx="1785950" cy="714380"/>
          </a:xfrm>
          <a:prstGeom prst="wedgeRoundRectCallout">
            <a:avLst>
              <a:gd name="adj1" fmla="val 114447"/>
              <a:gd name="adj2" fmla="val -26544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5. Cliquer sur Catalogue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 animBg="1" autoUpdateAnimBg="0"/>
      <p:bldP spid="24588" grpId="0" animBg="1" autoUpdateAnimBg="0"/>
      <p:bldP spid="24590" grpId="0" animBg="1" autoUpdateAnimBg="0"/>
      <p:bldP spid="13" grpId="0" animBg="1" autoUpdateAnimBg="0"/>
      <p:bldP spid="1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CD58-D391-4026-A77B-871DD3AAC3BC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Le catalogue fournisseur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5572132" y="2285992"/>
            <a:ext cx="1905000" cy="928694"/>
          </a:xfrm>
          <a:prstGeom prst="wedgeRoundRectCallout">
            <a:avLst>
              <a:gd name="adj1" fmla="val -147083"/>
              <a:gd name="adj2" fmla="val 2861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 – Sélectionner l’article </a:t>
            </a:r>
          </a:p>
          <a:p>
            <a:pPr algn="ctr"/>
            <a:r>
              <a:rPr lang="fr-FR" sz="1400" b="1" dirty="0"/>
              <a:t>dans la liste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643306" y="4786322"/>
            <a:ext cx="1676400" cy="762000"/>
          </a:xfrm>
          <a:prstGeom prst="wedgeRoundRectCallout">
            <a:avLst>
              <a:gd name="adj1" fmla="val -55335"/>
              <a:gd name="adj2" fmla="val -189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/>
              <a:t>3 - Saisir le délai </a:t>
            </a:r>
          </a:p>
          <a:p>
            <a:pPr algn="ctr"/>
            <a:r>
              <a:rPr lang="fr-FR" sz="1400" b="1"/>
              <a:t>de livraison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214414" y="3786190"/>
            <a:ext cx="1143000" cy="609600"/>
          </a:xfrm>
          <a:prstGeom prst="wedgeRoundRectCallout">
            <a:avLst>
              <a:gd name="adj1" fmla="val 88639"/>
              <a:gd name="adj2" fmla="val -225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4- Valider</a:t>
            </a:r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4500562" y="3500438"/>
            <a:ext cx="1676400" cy="762000"/>
          </a:xfrm>
          <a:prstGeom prst="wedgeRoundRectCallout">
            <a:avLst>
              <a:gd name="adj1" fmla="val -93244"/>
              <a:gd name="adj2" fmla="val -559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/>
              <a:t>2 - Saisir le prix </a:t>
            </a:r>
          </a:p>
          <a:p>
            <a:pPr algn="ctr"/>
            <a:r>
              <a:rPr lang="fr-FR" sz="1400" b="1"/>
              <a:t>d’achat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  <p:bldP spid="25608" grpId="0" animBg="1" autoUpdateAnimBg="0"/>
      <p:bldP spid="25609" grpId="0" animBg="1" autoUpdateAnimBg="0"/>
      <p:bldP spid="2561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5C2B-4511-4B4D-9982-EA85222426D9}" type="slidenum">
              <a:rPr lang="en-US"/>
              <a:pPr/>
              <a:t>18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7772400" cy="1143000"/>
          </a:xfrm>
        </p:spPr>
        <p:txBody>
          <a:bodyPr/>
          <a:lstStyle/>
          <a:p>
            <a:r>
              <a:rPr lang="fr-FR" sz="4000" dirty="0"/>
              <a:t>Affectation des fournisseurs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85720" y="3571876"/>
            <a:ext cx="1524000" cy="571504"/>
          </a:xfrm>
          <a:prstGeom prst="wedgeRoundRectCallout">
            <a:avLst>
              <a:gd name="adj1" fmla="val 27756"/>
              <a:gd name="adj2" fmla="val -1136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1- Sélectionner </a:t>
            </a:r>
            <a:br>
              <a:rPr lang="fr-FR" sz="1400" b="1" dirty="0"/>
            </a:br>
            <a:r>
              <a:rPr lang="fr-FR" sz="1400" b="1" dirty="0"/>
              <a:t>l’article</a:t>
            </a:r>
            <a:endParaRPr lang="fr-FR" dirty="0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2071670" y="4286256"/>
            <a:ext cx="1828800" cy="838200"/>
          </a:xfrm>
          <a:prstGeom prst="wedgeRoundRectCallout">
            <a:avLst>
              <a:gd name="adj1" fmla="val -37421"/>
              <a:gd name="adj2" fmla="val -1175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Cocher la case du fournisseur sélectionné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000364" y="785794"/>
            <a:ext cx="3278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339933"/>
                </a:solidFill>
              </a:rPr>
              <a:t>Pour les articles achetés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Achats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Sélection des fournisseurs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5000628" y="3929066"/>
            <a:ext cx="1143000" cy="609600"/>
          </a:xfrm>
          <a:prstGeom prst="wedgeRoundRectCallout">
            <a:avLst>
              <a:gd name="adj1" fmla="val -216161"/>
              <a:gd name="adj2" fmla="val -25820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  <p:bldP spid="27653" grpId="0" animBg="1" autoUpdateAnimBg="0"/>
      <p:bldP spid="1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Fournisseurs multiples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01000" cy="4114800"/>
          </a:xfrm>
        </p:spPr>
        <p:txBody>
          <a:bodyPr/>
          <a:lstStyle/>
          <a:p>
            <a:r>
              <a:rPr lang="fr-FR" sz="2800"/>
              <a:t>Un article acheté peut être approvisionné auprès de </a:t>
            </a:r>
            <a:r>
              <a:rPr lang="fr-FR" sz="2800">
                <a:solidFill>
                  <a:srgbClr val="339933"/>
                </a:solidFill>
              </a:rPr>
              <a:t>plusieurs fournisseurs</a:t>
            </a:r>
          </a:p>
          <a:p>
            <a:r>
              <a:rPr lang="fr-FR" sz="2800"/>
              <a:t>On enregistre dans la fiche article tous les fournisseurs potentiels </a:t>
            </a:r>
            <a:br>
              <a:rPr lang="fr-FR" sz="2800"/>
            </a:br>
            <a:r>
              <a:rPr lang="fr-FR" sz="2800"/>
              <a:t>(et leurs délai de livraison)</a:t>
            </a:r>
          </a:p>
          <a:p>
            <a:r>
              <a:rPr lang="fr-FR" sz="2800"/>
              <a:t>On sélectionne un </a:t>
            </a:r>
            <a:r>
              <a:rPr lang="fr-FR" sz="2800">
                <a:solidFill>
                  <a:srgbClr val="339933"/>
                </a:solidFill>
              </a:rPr>
              <a:t>fournisseur privilégié</a:t>
            </a:r>
            <a:br>
              <a:rPr lang="fr-FR" sz="2800"/>
            </a:br>
            <a:r>
              <a:rPr lang="fr-FR" sz="2800"/>
              <a:t>(sur lequel seront émises les suggestions d’achat)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822A-947C-436D-B23F-CD228A882F70}" type="slidenum">
              <a:rPr lang="en-US"/>
              <a:pPr/>
              <a:t>2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494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349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Nomenclatures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Ressources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Articles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Gammes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1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i="1">
                <a:latin typeface="Arial" charset="0"/>
              </a:rPr>
              <a:t>Données</a:t>
            </a:r>
          </a:p>
          <a:p>
            <a:pPr algn="ctr"/>
            <a:r>
              <a:rPr lang="fr-FR" sz="2000" i="1">
                <a:latin typeface="Arial" charset="0"/>
              </a:rPr>
              <a:t>techniques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3503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PIC</a:t>
            </a:r>
            <a:endParaRPr lang="fr-FR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3504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5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d’achat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6" name="AutoShap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Stocks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7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PDP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8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Prévision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d’activité</a:t>
            </a:r>
            <a:endParaRPr lang="fr-FR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509" name="AutoShap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Calcul des 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besoins nets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0" name="AutoShape 2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Commandes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1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Ordo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Lancement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2" name="AutoShape 2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Achats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Appro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3" name="AutoShape 2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Suivi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4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Réception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8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29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0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1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2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3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4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5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6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Livraisons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37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63538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79388" y="4797425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Contrôle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de gestion</a:t>
            </a:r>
          </a:p>
        </p:txBody>
      </p:sp>
      <p:sp>
        <p:nvSpPr>
          <p:cNvPr id="63539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3540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</a:t>
            </a:r>
          </a:p>
        </p:txBody>
      </p:sp>
      <p:sp>
        <p:nvSpPr>
          <p:cNvPr id="63541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S2</a:t>
            </a:r>
          </a:p>
        </p:txBody>
      </p:sp>
      <p:sp>
        <p:nvSpPr>
          <p:cNvPr id="63542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S3</a:t>
            </a:r>
          </a:p>
        </p:txBody>
      </p:sp>
      <p:sp>
        <p:nvSpPr>
          <p:cNvPr id="63543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S4</a:t>
            </a:r>
          </a:p>
        </p:txBody>
      </p:sp>
      <p:sp>
        <p:nvSpPr>
          <p:cNvPr id="63544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S5</a:t>
            </a:r>
          </a:p>
        </p:txBody>
      </p:sp>
      <p:sp>
        <p:nvSpPr>
          <p:cNvPr id="63545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S6</a:t>
            </a:r>
          </a:p>
        </p:txBody>
      </p:sp>
      <p:sp>
        <p:nvSpPr>
          <p:cNvPr id="63546" name="AutoShape 58"/>
          <p:cNvSpPr>
            <a:spLocks noChangeArrowheads="1"/>
          </p:cNvSpPr>
          <p:nvPr/>
        </p:nvSpPr>
        <p:spPr bwMode="auto">
          <a:xfrm>
            <a:off x="7740650" y="5084763"/>
            <a:ext cx="838200" cy="381000"/>
          </a:xfrm>
          <a:prstGeom prst="wedgeEllipseCallout">
            <a:avLst>
              <a:gd name="adj1" fmla="val -207574"/>
              <a:gd name="adj2" fmla="val 42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S7</a:t>
            </a:r>
          </a:p>
        </p:txBody>
      </p:sp>
      <p:sp>
        <p:nvSpPr>
          <p:cNvPr id="63547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S8</a:t>
            </a:r>
          </a:p>
        </p:txBody>
      </p:sp>
      <p:sp>
        <p:nvSpPr>
          <p:cNvPr id="63548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S9</a:t>
            </a:r>
          </a:p>
        </p:txBody>
      </p:sp>
      <p:sp>
        <p:nvSpPr>
          <p:cNvPr id="63549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S10</a:t>
            </a:r>
          </a:p>
        </p:txBody>
      </p:sp>
      <p:sp>
        <p:nvSpPr>
          <p:cNvPr id="63550" name="Oval 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308850" y="5589588"/>
            <a:ext cx="1447800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Comptabilité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générale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A50-56A2-4641-B749-667FBF13461E}" type="slidenum">
              <a:rPr lang="en-US"/>
              <a:pPr/>
              <a:t>20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Liste des articles</a:t>
            </a:r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Liste des articles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1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1512"/>
              <a:gd name="adj2" fmla="val -6281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Picaso01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6A2B-DECB-4637-B5C0-F317BD18C549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Définition</a:t>
            </a:r>
          </a:p>
        </p:txBody>
      </p:sp>
      <p:sp>
        <p:nvSpPr>
          <p:cNvPr id="23555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fr-FR"/>
              <a:t>Les articles représentent toutes matières dont on veut gérer les flux et les stocks</a:t>
            </a:r>
          </a:p>
          <a:p>
            <a:endParaRPr lang="fr-FR"/>
          </a:p>
          <a:p>
            <a:r>
              <a:rPr lang="fr-FR"/>
              <a:t>Ils peuvent être </a:t>
            </a:r>
            <a:r>
              <a:rPr lang="fr-FR">
                <a:solidFill>
                  <a:srgbClr val="339933"/>
                </a:solidFill>
              </a:rPr>
              <a:t>achetés</a:t>
            </a:r>
            <a:r>
              <a:rPr lang="fr-FR"/>
              <a:t> ou </a:t>
            </a:r>
            <a:r>
              <a:rPr lang="fr-FR">
                <a:solidFill>
                  <a:srgbClr val="339933"/>
                </a:solidFill>
              </a:rPr>
              <a:t>fabriqués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91004-C522-4107-86F1-15CBF3A4C99F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fr-FR" sz="4000"/>
              <a:t>Procédure de création des articles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dirty="0"/>
              <a:t>Renseigner les tables de codification </a:t>
            </a:r>
          </a:p>
          <a:p>
            <a:pPr lvl="1"/>
            <a:r>
              <a:rPr lang="fr-FR" sz="2400" dirty="0"/>
              <a:t>Les tables </a:t>
            </a:r>
            <a:r>
              <a:rPr lang="fr-FR" sz="2400" dirty="0">
                <a:solidFill>
                  <a:srgbClr val="339933"/>
                </a:solidFill>
              </a:rPr>
              <a:t>Unités de mesure</a:t>
            </a:r>
            <a:r>
              <a:rPr lang="fr-FR" sz="2400" dirty="0"/>
              <a:t> et </a:t>
            </a:r>
            <a:r>
              <a:rPr lang="fr-FR" sz="2400" dirty="0">
                <a:solidFill>
                  <a:srgbClr val="339933"/>
                </a:solidFill>
              </a:rPr>
              <a:t>Magasins</a:t>
            </a:r>
            <a:r>
              <a:rPr lang="fr-FR" sz="2400" dirty="0">
                <a:solidFill>
                  <a:srgbClr val="FFFF00"/>
                </a:solidFill>
              </a:rPr>
              <a:t> </a:t>
            </a:r>
            <a:r>
              <a:rPr lang="fr-FR" sz="2400" dirty="0"/>
              <a:t>sont déjà renseignées</a:t>
            </a:r>
          </a:p>
          <a:p>
            <a:pPr lvl="2"/>
            <a:r>
              <a:rPr lang="fr-FR" sz="2000" dirty="0"/>
              <a:t>Unité de mesure : UN (Unité)</a:t>
            </a:r>
          </a:p>
          <a:p>
            <a:pPr lvl="2"/>
            <a:r>
              <a:rPr lang="fr-FR" sz="2000" dirty="0"/>
              <a:t>Magasin : MAG (Magasin général)</a:t>
            </a:r>
          </a:p>
          <a:p>
            <a:r>
              <a:rPr lang="fr-FR" sz="2800" dirty="0"/>
              <a:t>Créer les fournisseurs (ici un seul)</a:t>
            </a:r>
          </a:p>
          <a:p>
            <a:r>
              <a:rPr lang="fr-FR" sz="2800" dirty="0"/>
              <a:t>Entrer les caractéristiques des articles</a:t>
            </a:r>
          </a:p>
          <a:p>
            <a:r>
              <a:rPr lang="fr-FR" sz="2800" dirty="0"/>
              <a:t>Pour les articles achetés, affecter le fournisseur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9BE4-846E-436A-8CEF-14F1197CB4E4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table des unités</a:t>
            </a:r>
          </a:p>
        </p:txBody>
      </p:sp>
      <p:sp>
        <p:nvSpPr>
          <p:cNvPr id="39941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Technique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unités de mesure</a:t>
            </a:r>
          </a:p>
        </p:txBody>
      </p:sp>
      <p:pic>
        <p:nvPicPr>
          <p:cNvPr id="39948" name="Picture 30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69BE4-846E-436A-8CEF-14F1197CB4E4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table des magasins</a:t>
            </a:r>
          </a:p>
        </p:txBody>
      </p:sp>
      <p:sp>
        <p:nvSpPr>
          <p:cNvPr id="39941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Logistique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magasins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7859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D5D-7D7B-456D-ACF7-32238063EF7B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comptabilité Tiers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La comptabilité Tiers (clients et fournisseurs) requiert des informations complémentaires contenues dans quatre tables :</a:t>
            </a:r>
          </a:p>
          <a:p>
            <a:pPr>
              <a:lnSpc>
                <a:spcPct val="90000"/>
              </a:lnSpc>
            </a:pPr>
            <a:r>
              <a:rPr lang="fr-FR"/>
              <a:t>Table des taux de TVA</a:t>
            </a:r>
          </a:p>
          <a:p>
            <a:pPr>
              <a:lnSpc>
                <a:spcPct val="90000"/>
              </a:lnSpc>
            </a:pPr>
            <a:r>
              <a:rPr lang="fr-FR"/>
              <a:t>Table des catégories d’articles</a:t>
            </a:r>
          </a:p>
          <a:p>
            <a:pPr>
              <a:lnSpc>
                <a:spcPct val="90000"/>
              </a:lnSpc>
            </a:pPr>
            <a:r>
              <a:rPr lang="fr-FR"/>
              <a:t>Table des conditions de paiement</a:t>
            </a:r>
          </a:p>
          <a:p>
            <a:pPr>
              <a:lnSpc>
                <a:spcPct val="90000"/>
              </a:lnSpc>
            </a:pPr>
            <a:r>
              <a:rPr lang="fr-FR"/>
              <a:t>Table des modes de règlement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49961-B795-4AC8-883B-07AF95EFCA14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Table des taux de TVA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072066" y="2357430"/>
            <a:ext cx="2971800" cy="990600"/>
          </a:xfrm>
          <a:prstGeom prst="wedgeRoundRectCallout">
            <a:avLst>
              <a:gd name="adj1" fmla="val -84829"/>
              <a:gd name="adj2" fmla="val -241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1. Entrer un code TVA </a:t>
            </a:r>
            <a:br>
              <a:rPr lang="fr-FR" b="1">
                <a:latin typeface="Arial" charset="0"/>
              </a:rPr>
            </a:br>
            <a:r>
              <a:rPr lang="fr-FR" b="1">
                <a:latin typeface="Arial" charset="0"/>
              </a:rPr>
              <a:t>(‘1’ par exemple)</a:t>
            </a:r>
          </a:p>
          <a:p>
            <a:pPr indent="19050" algn="ctr"/>
            <a:r>
              <a:rPr lang="fr-FR" b="1">
                <a:latin typeface="Arial" charset="0"/>
              </a:rPr>
              <a:t>puis un libellé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3929058" y="3857628"/>
            <a:ext cx="3124200" cy="762000"/>
          </a:xfrm>
          <a:prstGeom prst="wedgeRoundRectCallout">
            <a:avLst>
              <a:gd name="adj1" fmla="val -44667"/>
              <a:gd name="adj2" fmla="val -17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2. Entrer le taux de TVA </a:t>
            </a:r>
            <a:br>
              <a:rPr lang="fr-FR" b="1">
                <a:latin typeface="Arial" charset="0"/>
              </a:rPr>
            </a:br>
            <a:r>
              <a:rPr lang="fr-FR" b="1">
                <a:latin typeface="Arial" charset="0"/>
              </a:rPr>
              <a:t>(’19.6’ par exemple)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1571604" y="3286124"/>
            <a:ext cx="1295400" cy="457200"/>
          </a:xfrm>
          <a:prstGeom prst="wedgeRoundRectCallout">
            <a:avLst>
              <a:gd name="adj1" fmla="val 49880"/>
              <a:gd name="adj2" fmla="val -24548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>
                <a:latin typeface="Arial" charset="0"/>
              </a:rPr>
              <a:t>3. Valider</a:t>
            </a:r>
          </a:p>
        </p:txBody>
      </p:sp>
      <p:sp>
        <p:nvSpPr>
          <p:cNvPr id="12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Comptes Tiers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taux de 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 autoUpdateAnimBg="0"/>
      <p:bldP spid="43013" grpId="0" animBg="1" autoUpdateAnimBg="0"/>
      <p:bldP spid="4301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6EF3-3F0C-4CB3-803C-06B422BE9A5C}" type="slidenum">
              <a:rPr lang="en-US"/>
              <a:pPr/>
              <a:t>9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Table des catégories d’articles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643570" y="2428868"/>
            <a:ext cx="2971800" cy="990600"/>
          </a:xfrm>
          <a:prstGeom prst="wedgeRoundRectCallout">
            <a:avLst>
              <a:gd name="adj1" fmla="val -92227"/>
              <a:gd name="adj2" fmla="val -244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1. Entrer le code ‘*’</a:t>
            </a:r>
          </a:p>
          <a:p>
            <a:pPr indent="19050" algn="ctr"/>
            <a:r>
              <a:rPr lang="fr-FR" b="1">
                <a:latin typeface="Arial" charset="0"/>
              </a:rPr>
              <a:t>puis le libellé</a:t>
            </a:r>
          </a:p>
          <a:p>
            <a:pPr indent="19050" algn="ctr"/>
            <a:r>
              <a:rPr lang="fr-FR" b="1">
                <a:latin typeface="Arial" charset="0"/>
              </a:rPr>
              <a:t>‘Catégorie par défaut’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3000364" y="4071942"/>
            <a:ext cx="3733800" cy="762000"/>
          </a:xfrm>
          <a:prstGeom prst="wedgeRoundRectCallout">
            <a:avLst>
              <a:gd name="adj1" fmla="val -31208"/>
              <a:gd name="adj2" fmla="val -180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indent="19050" algn="ctr"/>
            <a:r>
              <a:rPr lang="fr-FR" b="1">
                <a:latin typeface="Arial" charset="0"/>
              </a:rPr>
              <a:t>2. Entrer le code TVA </a:t>
            </a:r>
            <a:br>
              <a:rPr lang="fr-FR" b="1">
                <a:latin typeface="Arial" charset="0"/>
              </a:rPr>
            </a:br>
            <a:r>
              <a:rPr lang="fr-FR" b="1">
                <a:latin typeface="Arial" charset="0"/>
              </a:rPr>
              <a:t>applicable à tous les articles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1714480" y="3429000"/>
            <a:ext cx="1295400" cy="457200"/>
          </a:xfrm>
          <a:prstGeom prst="wedgeRoundRectCallout">
            <a:avLst>
              <a:gd name="adj1" fmla="val 55394"/>
              <a:gd name="adj2" fmla="val -25659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>
                <a:latin typeface="Arial" charset="0"/>
              </a:rPr>
              <a:t>3. Valider</a:t>
            </a:r>
          </a:p>
        </p:txBody>
      </p:sp>
      <p:sp>
        <p:nvSpPr>
          <p:cNvPr id="10" name="Text Box 3077"/>
          <p:cNvSpPr txBox="1">
            <a:spLocks noChangeArrowheads="1"/>
          </p:cNvSpPr>
          <p:nvPr/>
        </p:nvSpPr>
        <p:spPr bwMode="auto">
          <a:xfrm>
            <a:off x="214282" y="1125538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2400" dirty="0">
                <a:solidFill>
                  <a:srgbClr val="339933"/>
                </a:solidFill>
              </a:rPr>
              <a:t>Accès : Menu </a:t>
            </a:r>
            <a:r>
              <a:rPr lang="fr-FR" sz="2400" dirty="0">
                <a:solidFill>
                  <a:srgbClr val="000099"/>
                </a:solidFill>
              </a:rPr>
              <a:t>Technique</a:t>
            </a:r>
            <a:r>
              <a:rPr lang="fr-FR" sz="2400" dirty="0">
                <a:solidFill>
                  <a:srgbClr val="339933"/>
                </a:solidFill>
              </a:rPr>
              <a:t>, Option </a:t>
            </a:r>
            <a:r>
              <a:rPr lang="fr-FR" sz="2400" dirty="0">
                <a:solidFill>
                  <a:srgbClr val="000099"/>
                </a:solidFill>
              </a:rPr>
              <a:t>Table des catégories d’articles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 autoUpdateAnimBg="0"/>
      <p:bldP spid="44037" grpId="0" animBg="1" autoUpdateAnimBg="0"/>
      <p:bldP spid="44038" grpId="0" animBg="1" autoUpdateAnimBg="0"/>
    </p:bldLst>
  </p:timing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1149</TotalTime>
  <Words>716</Words>
  <Application>Microsoft Office PowerPoint</Application>
  <PresentationFormat>Affichage à l'écran (4:3)</PresentationFormat>
  <Paragraphs>186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Tahoma</vt:lpstr>
      <vt:lpstr>Times New Roman</vt:lpstr>
      <vt:lpstr>prelude4</vt:lpstr>
      <vt:lpstr>e-Prelude.com</vt:lpstr>
      <vt:lpstr>La structure du logiciel</vt:lpstr>
      <vt:lpstr>Définition</vt:lpstr>
      <vt:lpstr>Procédure de création des articles</vt:lpstr>
      <vt:lpstr>La table des unités</vt:lpstr>
      <vt:lpstr>La table des magasins</vt:lpstr>
      <vt:lpstr>La comptabilité Tiers</vt:lpstr>
      <vt:lpstr>Table des taux de TVA</vt:lpstr>
      <vt:lpstr>Table des catégories d’articles</vt:lpstr>
      <vt:lpstr>Table des conditions de paiement</vt:lpstr>
      <vt:lpstr>Table des modes de règlement</vt:lpstr>
      <vt:lpstr>Les types d’article</vt:lpstr>
      <vt:lpstr>Créer les articles</vt:lpstr>
      <vt:lpstr>La gestion des articles : mode de gestion  et délai d’obtention</vt:lpstr>
      <vt:lpstr>Règles de gestion des articles</vt:lpstr>
      <vt:lpstr>La saisie du fournisseur</vt:lpstr>
      <vt:lpstr>Le catalogue fournisseur</vt:lpstr>
      <vt:lpstr>Affectation des fournisseurs</vt:lpstr>
      <vt:lpstr>Fournisseurs multiples</vt:lpstr>
      <vt:lpstr>Liste des articles</vt:lpstr>
      <vt:lpstr>Enregistrer la session 1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Prélude Production 4</dc:title>
  <dc:creator>Gérard Baglin</dc:creator>
  <cp:lastModifiedBy>ibrahima DIALLO</cp:lastModifiedBy>
  <cp:revision>64</cp:revision>
  <dcterms:created xsi:type="dcterms:W3CDTF">1998-09-12T15:23:47Z</dcterms:created>
  <dcterms:modified xsi:type="dcterms:W3CDTF">2016-07-29T12:33:32Z</dcterms:modified>
</cp:coreProperties>
</file>