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18"/>
  </p:notesMasterIdLst>
  <p:handoutMasterIdLst>
    <p:handoutMasterId r:id="rId19"/>
  </p:handoutMasterIdLst>
  <p:sldIdLst>
    <p:sldId id="282" r:id="rId2"/>
    <p:sldId id="295" r:id="rId3"/>
    <p:sldId id="257" r:id="rId4"/>
    <p:sldId id="259" r:id="rId5"/>
    <p:sldId id="283" r:id="rId6"/>
    <p:sldId id="284" r:id="rId7"/>
    <p:sldId id="286" r:id="rId8"/>
    <p:sldId id="285" r:id="rId9"/>
    <p:sldId id="272" r:id="rId10"/>
    <p:sldId id="287" r:id="rId11"/>
    <p:sldId id="278" r:id="rId12"/>
    <p:sldId id="288" r:id="rId13"/>
    <p:sldId id="293" r:id="rId14"/>
    <p:sldId id="290" r:id="rId15"/>
    <p:sldId id="291" r:id="rId16"/>
    <p:sldId id="296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00FFFF"/>
    <a:srgbClr val="000099"/>
    <a:srgbClr val="FFFF00"/>
    <a:srgbClr val="DE0A42"/>
    <a:srgbClr val="FF99FF"/>
    <a:srgbClr val="23C5AE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81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614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614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614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9C4F91C-3783-40D2-A9FF-EA6320AB44BC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0"/>
            <a:r>
              <a:rPr lang="fr-FR"/>
              <a:t>Deuxième niveau</a:t>
            </a:r>
          </a:p>
          <a:p>
            <a:pPr lvl="0"/>
            <a:r>
              <a:rPr lang="fr-FR"/>
              <a:t>Troisième niveau</a:t>
            </a:r>
          </a:p>
          <a:p>
            <a:pPr lvl="0"/>
            <a:r>
              <a:rPr lang="fr-FR"/>
              <a:t>Quatrième niveau</a:t>
            </a:r>
          </a:p>
          <a:p>
            <a:pPr lvl="0"/>
            <a:r>
              <a:rPr lang="fr-FR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FFCC4CF-AD4E-408A-878A-5773B8C3A26F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753715-C6C6-4D8F-972B-EF3668B23F52}" type="slidenum">
              <a:rPr lang="fr-FR"/>
              <a:pPr/>
              <a:t>2</a:t>
            </a:fld>
            <a:endParaRPr lang="fr-FR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59275"/>
            <a:ext cx="5029200" cy="4132263"/>
          </a:xfrm>
          <a:noFill/>
          <a:ln/>
        </p:spPr>
        <p:txBody>
          <a:bodyPr lIns="88115" tIns="43284" rIns="88115" bIns="43284"/>
          <a:lstStyle/>
          <a:p>
            <a:pPr defTabSz="965200">
              <a:spcBef>
                <a:spcPct val="0"/>
              </a:spcBef>
            </a:pPr>
            <a:r>
              <a:rPr lang="fr-FR" sz="2500"/>
              <a:t>A gauche en jaune, le bloc de gestion des données techniques</a:t>
            </a:r>
          </a:p>
          <a:p>
            <a:pPr defTabSz="965200">
              <a:spcBef>
                <a:spcPct val="0"/>
              </a:spcBef>
            </a:pPr>
            <a:r>
              <a:rPr lang="fr-FR" sz="2500"/>
              <a:t>Cliquer sur un pavé pour accéder directement à la diapo détaillée</a:t>
            </a:r>
          </a:p>
          <a:p>
            <a:pPr defTabSz="965200">
              <a:spcBef>
                <a:spcPct val="0"/>
              </a:spcBef>
            </a:pPr>
            <a:r>
              <a:rPr lang="fr-FR" sz="2500"/>
              <a:t>Des boutons RETOUR figurent sur ces diapo pour revenir ici.</a:t>
            </a:r>
          </a:p>
        </p:txBody>
      </p:sp>
      <p:sp>
        <p:nvSpPr>
          <p:cNvPr id="7168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6988" y="798513"/>
            <a:ext cx="4265612" cy="3198812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10ECD7-D1B1-4788-94DE-994FC4FC411A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C0DDAA-A37E-4089-AC1C-7968744B72C4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0B8308-4C72-450D-BA01-0349E9862EE2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CAD37-B8BE-4ED5-983E-146D0599D038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0"/>
            <a:ext cx="2209800" cy="6096000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477000" cy="60960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C4D4AA-1EDB-494C-824E-EA556E1AD864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F63458-0E74-416F-8B08-60DD4B386544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152400" y="0"/>
            <a:ext cx="8839200" cy="114300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685800" y="6477000"/>
            <a:ext cx="1905000" cy="230188"/>
          </a:xfrm>
        </p:spPr>
        <p:txBody>
          <a:bodyPr/>
          <a:lstStyle>
            <a:lvl1pPr>
              <a:defRPr/>
            </a:lvl1pPr>
          </a:lstStyle>
          <a:p>
            <a:fld id="{0657249C-ECF5-4D7E-BC94-CCB42838CF65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2301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239000" y="6477000"/>
            <a:ext cx="1905000" cy="230188"/>
          </a:xfrm>
        </p:spPr>
        <p:txBody>
          <a:bodyPr/>
          <a:lstStyle>
            <a:lvl1pPr>
              <a:defRPr/>
            </a:lvl1pPr>
          </a:lstStyle>
          <a:p>
            <a:fld id="{6670A1D1-2ED4-4EDB-AC4C-F0E0BF7EF231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14300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>
          <a:xfrm>
            <a:off x="685800" y="6477000"/>
            <a:ext cx="1905000" cy="230188"/>
          </a:xfrm>
        </p:spPr>
        <p:txBody>
          <a:bodyPr/>
          <a:lstStyle>
            <a:lvl1pPr>
              <a:defRPr/>
            </a:lvl1pPr>
          </a:lstStyle>
          <a:p>
            <a:fld id="{38E614ED-CCB9-419A-B083-B4BE02CE7CF8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2301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7239000" y="6477000"/>
            <a:ext cx="1905000" cy="230188"/>
          </a:xfrm>
        </p:spPr>
        <p:txBody>
          <a:bodyPr/>
          <a:lstStyle>
            <a:lvl1pPr>
              <a:defRPr/>
            </a:lvl1pPr>
          </a:lstStyle>
          <a:p>
            <a:fld id="{EB22E253-1F6B-40F9-869C-2CFDA2413687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E29114-3904-4780-9A0A-08EAA5770396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9A29EB-20B8-4A47-A645-4102A0D00493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4E0D14-05B1-4DC8-B021-2D46F9653191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486E1E-B9DD-4270-BA5B-D245D3B4C8B6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78E04D7-8489-432E-AE93-D102F411F256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4D5F74-1652-43FD-9A0C-EBE300DBA4F9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F2436B-9417-408A-A822-05F2EC7F7436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4983D2-2AC0-4154-B189-CF150076356D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AEFCA4-498B-4DF3-B7F4-1D67CCEF2F9A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54FF6F-2E9D-4436-9C9D-AEA618B56844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93CF5D-DA03-437B-87BB-A6946D77D1A4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AA756D-920E-49FB-A31A-665BC9FB2A78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54BB43-2674-417C-9640-08C57ED096AB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8630F7-538E-4A98-8814-EC6509B4DB75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A1539F-2E46-4652-8C15-4B752EB9A438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03053B-287A-48D2-AED9-52844BFCFBEC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83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 style du titre du masque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19050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j-lt"/>
              </a:defRPr>
            </a:lvl1pPr>
          </a:lstStyle>
          <a:p>
            <a:fld id="{850D4AA9-8921-402D-AF29-C1D2957CD754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j-lt"/>
              </a:defRPr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77000"/>
            <a:ext cx="19050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j-lt"/>
              </a:defRPr>
            </a:lvl1pPr>
          </a:lstStyle>
          <a:p>
            <a:fld id="{2E9B3ED0-9ADE-47E5-8EDA-10D895FEF8A0}" type="slidenum">
              <a:rPr lang="en-US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</p:sldLayoutIdLst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slide" Target="slide9.xml"/><Relationship Id="rId7" Type="http://schemas.openxmlformats.org/officeDocument/2006/relationships/slide" Target="slide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3.xml"/><Relationship Id="rId5" Type="http://schemas.openxmlformats.org/officeDocument/2006/relationships/slide" Target="slide8.xml"/><Relationship Id="rId4" Type="http://schemas.openxmlformats.org/officeDocument/2006/relationships/slide" Target="slide11.xml"/><Relationship Id="rId9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FC561-378F-4800-98C8-F23EE783BC1D}" type="slidenum">
              <a:rPr lang="en-US"/>
              <a:pPr/>
              <a:t>1</a:t>
            </a:fld>
            <a:endParaRPr lang="en-US"/>
          </a:p>
        </p:txBody>
      </p:sp>
      <p:sp>
        <p:nvSpPr>
          <p:cNvPr id="4403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algn="ctr"/>
            <a:r>
              <a:rPr lang="fr-FR" dirty="0"/>
              <a:t>e-Prelude.com</a:t>
            </a:r>
          </a:p>
        </p:txBody>
      </p:sp>
      <p:sp>
        <p:nvSpPr>
          <p:cNvPr id="4403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369050" cy="22796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sz="2800" b="1">
                <a:solidFill>
                  <a:srgbClr val="008000"/>
                </a:solidFill>
              </a:rPr>
              <a:t>Visite guidée - session 2</a:t>
            </a:r>
          </a:p>
          <a:p>
            <a:pPr>
              <a:lnSpc>
                <a:spcPct val="80000"/>
              </a:lnSpc>
            </a:pPr>
            <a:endParaRPr lang="fr-FR" sz="2800" b="1">
              <a:solidFill>
                <a:srgbClr val="008000"/>
              </a:solidFill>
            </a:endParaRPr>
          </a:p>
          <a:p>
            <a:pPr>
              <a:lnSpc>
                <a:spcPct val="80000"/>
              </a:lnSpc>
            </a:pPr>
            <a:r>
              <a:rPr lang="fr-FR" sz="2800" b="1"/>
              <a:t>Les nomenclatures</a:t>
            </a:r>
          </a:p>
          <a:p>
            <a:pPr>
              <a:lnSpc>
                <a:spcPct val="80000"/>
              </a:lnSpc>
            </a:pPr>
            <a:endParaRPr lang="fr-FR" sz="2800"/>
          </a:p>
          <a:p>
            <a:pPr>
              <a:lnSpc>
                <a:spcPct val="80000"/>
              </a:lnSpc>
            </a:pPr>
            <a:r>
              <a:rPr lang="fr-FR" sz="2800">
                <a:solidFill>
                  <a:srgbClr val="000099"/>
                </a:solidFill>
              </a:rPr>
              <a:t>Métier concerné : Services techniques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97" name="Picture 104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3857628"/>
            <a:ext cx="3657600" cy="2286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  <p:pic>
        <p:nvPicPr>
          <p:cNvPr id="50196" name="Picture 104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1285860"/>
            <a:ext cx="3657600" cy="2286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  <p:pic>
        <p:nvPicPr>
          <p:cNvPr id="50195" name="Picture 104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1285860"/>
            <a:ext cx="3657600" cy="2286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  <p:sp>
        <p:nvSpPr>
          <p:cNvPr id="11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8F2E5-98D3-49D5-BBD7-498E96974A84}" type="slidenum">
              <a:rPr lang="en-US"/>
              <a:pPr/>
              <a:t>10</a:t>
            </a:fld>
            <a:endParaRPr lang="en-US"/>
          </a:p>
        </p:txBody>
      </p:sp>
      <p:sp>
        <p:nvSpPr>
          <p:cNvPr id="5017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Interrogations ascendantes en liste</a:t>
            </a:r>
          </a:p>
        </p:txBody>
      </p:sp>
      <p:sp>
        <p:nvSpPr>
          <p:cNvPr id="50181" name="AutoShape 1029"/>
          <p:cNvSpPr>
            <a:spLocks noChangeArrowheads="1"/>
          </p:cNvSpPr>
          <p:nvPr/>
        </p:nvSpPr>
        <p:spPr bwMode="auto">
          <a:xfrm>
            <a:off x="914400" y="3148010"/>
            <a:ext cx="3124200" cy="533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 dirty="0"/>
              <a:t>Cas d’emploi direct</a:t>
            </a:r>
          </a:p>
          <a:p>
            <a:pPr algn="ctr"/>
            <a:r>
              <a:rPr lang="fr-FR" b="1" dirty="0"/>
              <a:t>(à un niveau)</a:t>
            </a:r>
          </a:p>
        </p:txBody>
      </p:sp>
      <p:sp>
        <p:nvSpPr>
          <p:cNvPr id="50182" name="AutoShape 1030"/>
          <p:cNvSpPr>
            <a:spLocks noChangeArrowheads="1"/>
          </p:cNvSpPr>
          <p:nvPr/>
        </p:nvSpPr>
        <p:spPr bwMode="auto">
          <a:xfrm>
            <a:off x="4953000" y="3071810"/>
            <a:ext cx="3505200" cy="609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/>
              <a:t>Emplois arborescents</a:t>
            </a:r>
          </a:p>
          <a:p>
            <a:pPr algn="ctr"/>
            <a:r>
              <a:rPr lang="fr-FR" b="1"/>
              <a:t>(jusqu’au plus haut niveau)</a:t>
            </a:r>
          </a:p>
        </p:txBody>
      </p:sp>
      <p:sp>
        <p:nvSpPr>
          <p:cNvPr id="50188" name="AutoShape 1036"/>
          <p:cNvSpPr>
            <a:spLocks noChangeArrowheads="1"/>
          </p:cNvSpPr>
          <p:nvPr/>
        </p:nvSpPr>
        <p:spPr bwMode="auto">
          <a:xfrm>
            <a:off x="3348038" y="5373688"/>
            <a:ext cx="3124200" cy="533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/>
              <a:t>Cas d’emploi cumulés</a:t>
            </a:r>
          </a:p>
          <a:p>
            <a:pPr algn="ctr"/>
            <a:r>
              <a:rPr lang="fr-FR" b="1"/>
              <a:t>(au plus haut niveau)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560E1-4895-45D3-8E61-E1809214B12B}" type="slidenum">
              <a:rPr lang="en-US"/>
              <a:pPr/>
              <a:t>11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7620000" cy="1143000"/>
          </a:xfrm>
        </p:spPr>
        <p:txBody>
          <a:bodyPr/>
          <a:lstStyle/>
          <a:p>
            <a:r>
              <a:rPr lang="fr-FR"/>
              <a:t>Vérification des boucles dans les nomenclatures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1479550"/>
          </a:xfrm>
        </p:spPr>
        <p:txBody>
          <a:bodyPr/>
          <a:lstStyle/>
          <a:p>
            <a:r>
              <a:rPr lang="fr-FR" sz="2800">
                <a:solidFill>
                  <a:srgbClr val="008000"/>
                </a:solidFill>
              </a:rPr>
              <a:t>Objet :</a:t>
            </a:r>
            <a:r>
              <a:rPr lang="fr-FR" sz="2800"/>
              <a:t> éviter de bloquer le calcul des besoins</a:t>
            </a:r>
          </a:p>
          <a:p>
            <a:r>
              <a:rPr lang="fr-FR" sz="2800"/>
              <a:t>Exemple de boucle dans une nomenclature :</a:t>
            </a: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1752600" y="3124200"/>
            <a:ext cx="1524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Produit A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838200" y="4114800"/>
            <a:ext cx="14478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Matière</a:t>
            </a:r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2667000" y="4114800"/>
            <a:ext cx="16002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Composant C1</a:t>
            </a:r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>
            <a:off x="1524000" y="37338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>
            <a:off x="2514600" y="3505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>
            <a:off x="1524000" y="3733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>
            <a:off x="3505200" y="3733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6878" name="Rectangle 14"/>
          <p:cNvSpPr>
            <a:spLocks noChangeArrowheads="1"/>
          </p:cNvSpPr>
          <p:nvPr/>
        </p:nvSpPr>
        <p:spPr bwMode="auto">
          <a:xfrm>
            <a:off x="2667000" y="4800600"/>
            <a:ext cx="16002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Composant C4</a:t>
            </a:r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>
            <a:off x="3505200" y="4495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>
            <a:off x="2209800" y="54864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6881" name="Rectangle 17"/>
          <p:cNvSpPr>
            <a:spLocks noChangeArrowheads="1"/>
          </p:cNvSpPr>
          <p:nvPr/>
        </p:nvSpPr>
        <p:spPr bwMode="auto">
          <a:xfrm>
            <a:off x="4038600" y="5715000"/>
            <a:ext cx="1524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Produit A</a:t>
            </a:r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>
            <a:off x="4800600" y="5486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6884" name="Line 20"/>
          <p:cNvSpPr>
            <a:spLocks noChangeShapeType="1"/>
          </p:cNvSpPr>
          <p:nvPr/>
        </p:nvSpPr>
        <p:spPr bwMode="auto">
          <a:xfrm flipH="1">
            <a:off x="3581400" y="33528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6885" name="Line 21"/>
          <p:cNvSpPr>
            <a:spLocks noChangeShapeType="1"/>
          </p:cNvSpPr>
          <p:nvPr/>
        </p:nvSpPr>
        <p:spPr bwMode="auto">
          <a:xfrm flipH="1">
            <a:off x="5715000" y="58674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6886" name="Line 22"/>
          <p:cNvSpPr>
            <a:spLocks noChangeShapeType="1"/>
          </p:cNvSpPr>
          <p:nvPr/>
        </p:nvSpPr>
        <p:spPr bwMode="auto">
          <a:xfrm>
            <a:off x="7010400" y="33528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6887" name="Text Box 23"/>
          <p:cNvSpPr txBox="1">
            <a:spLocks noChangeArrowheads="1"/>
          </p:cNvSpPr>
          <p:nvPr/>
        </p:nvSpPr>
        <p:spPr bwMode="auto">
          <a:xfrm>
            <a:off x="5791200" y="4267200"/>
            <a:ext cx="962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2000">
                <a:solidFill>
                  <a:srgbClr val="008000"/>
                </a:solidFill>
              </a:rPr>
              <a:t>Boucle</a:t>
            </a:r>
          </a:p>
        </p:txBody>
      </p:sp>
      <p:sp>
        <p:nvSpPr>
          <p:cNvPr id="36888" name="Line 24"/>
          <p:cNvSpPr>
            <a:spLocks noChangeShapeType="1"/>
          </p:cNvSpPr>
          <p:nvPr/>
        </p:nvSpPr>
        <p:spPr bwMode="auto">
          <a:xfrm>
            <a:off x="3505200" y="5181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6889" name="Line 25"/>
          <p:cNvSpPr>
            <a:spLocks noChangeShapeType="1"/>
          </p:cNvSpPr>
          <p:nvPr/>
        </p:nvSpPr>
        <p:spPr bwMode="auto">
          <a:xfrm>
            <a:off x="2209800" y="5486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9DB2-E72A-42DB-AF65-2D8358D7E84D}" type="slidenum">
              <a:rPr lang="en-US"/>
              <a:pPr/>
              <a:t>12</a:t>
            </a:fld>
            <a:endParaRPr 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Le code de plus bas niveau</a:t>
            </a:r>
          </a:p>
        </p:txBody>
      </p:sp>
      <p:sp>
        <p:nvSpPr>
          <p:cNvPr id="51242" name="Rectangle 42"/>
          <p:cNvSpPr>
            <a:spLocks noChangeArrowheads="1"/>
          </p:cNvSpPr>
          <p:nvPr/>
        </p:nvSpPr>
        <p:spPr bwMode="auto">
          <a:xfrm>
            <a:off x="609600" y="2455863"/>
            <a:ext cx="11207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fr-FR" sz="1800" b="1">
                <a:solidFill>
                  <a:srgbClr val="000099"/>
                </a:solidFill>
              </a:rPr>
              <a:t>Niveau 0</a:t>
            </a:r>
          </a:p>
        </p:txBody>
      </p:sp>
      <p:sp>
        <p:nvSpPr>
          <p:cNvPr id="51243" name="Rectangle 43"/>
          <p:cNvSpPr>
            <a:spLocks noChangeArrowheads="1"/>
          </p:cNvSpPr>
          <p:nvPr/>
        </p:nvSpPr>
        <p:spPr bwMode="auto">
          <a:xfrm>
            <a:off x="609600" y="3581400"/>
            <a:ext cx="11207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fr-FR" sz="1800" b="1">
                <a:solidFill>
                  <a:srgbClr val="000099"/>
                </a:solidFill>
              </a:rPr>
              <a:t>Niveau 1</a:t>
            </a:r>
          </a:p>
        </p:txBody>
      </p:sp>
      <p:sp>
        <p:nvSpPr>
          <p:cNvPr id="51244" name="Rectangle 44"/>
          <p:cNvSpPr>
            <a:spLocks noChangeArrowheads="1"/>
          </p:cNvSpPr>
          <p:nvPr/>
        </p:nvSpPr>
        <p:spPr bwMode="auto">
          <a:xfrm>
            <a:off x="609600" y="4437063"/>
            <a:ext cx="11207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fr-FR" sz="1800" b="1">
                <a:solidFill>
                  <a:srgbClr val="000099"/>
                </a:solidFill>
              </a:rPr>
              <a:t>Niveau 2</a:t>
            </a:r>
          </a:p>
        </p:txBody>
      </p:sp>
      <p:sp>
        <p:nvSpPr>
          <p:cNvPr id="51293" name="Rectangle 93"/>
          <p:cNvSpPr>
            <a:spLocks noChangeArrowheads="1"/>
          </p:cNvSpPr>
          <p:nvPr/>
        </p:nvSpPr>
        <p:spPr bwMode="auto">
          <a:xfrm>
            <a:off x="2895600" y="2438400"/>
            <a:ext cx="1371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800" b="1"/>
              <a:t>PF1</a:t>
            </a:r>
          </a:p>
        </p:txBody>
      </p:sp>
      <p:sp>
        <p:nvSpPr>
          <p:cNvPr id="51294" name="Rectangle 94"/>
          <p:cNvSpPr>
            <a:spLocks noChangeArrowheads="1"/>
          </p:cNvSpPr>
          <p:nvPr/>
        </p:nvSpPr>
        <p:spPr bwMode="auto">
          <a:xfrm>
            <a:off x="6477000" y="2438400"/>
            <a:ext cx="1371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800" b="1"/>
              <a:t>PF2</a:t>
            </a:r>
          </a:p>
        </p:txBody>
      </p:sp>
      <p:sp>
        <p:nvSpPr>
          <p:cNvPr id="51295" name="Rectangle 95"/>
          <p:cNvSpPr>
            <a:spLocks noChangeArrowheads="1"/>
          </p:cNvSpPr>
          <p:nvPr/>
        </p:nvSpPr>
        <p:spPr bwMode="auto">
          <a:xfrm>
            <a:off x="3657600" y="3505200"/>
            <a:ext cx="13716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800" b="1"/>
              <a:t>SE10</a:t>
            </a:r>
          </a:p>
        </p:txBody>
      </p:sp>
      <p:sp>
        <p:nvSpPr>
          <p:cNvPr id="51296" name="Rectangle 96"/>
          <p:cNvSpPr>
            <a:spLocks noChangeArrowheads="1"/>
          </p:cNvSpPr>
          <p:nvPr/>
        </p:nvSpPr>
        <p:spPr bwMode="auto">
          <a:xfrm>
            <a:off x="5638800" y="3505200"/>
            <a:ext cx="13716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800" b="1"/>
              <a:t>SE21</a:t>
            </a:r>
          </a:p>
        </p:txBody>
      </p:sp>
      <p:sp>
        <p:nvSpPr>
          <p:cNvPr id="51297" name="Rectangle 97"/>
          <p:cNvSpPr>
            <a:spLocks noChangeArrowheads="1"/>
          </p:cNvSpPr>
          <p:nvPr/>
        </p:nvSpPr>
        <p:spPr bwMode="auto">
          <a:xfrm>
            <a:off x="7239000" y="3505200"/>
            <a:ext cx="13716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800" b="1"/>
              <a:t>SE22</a:t>
            </a:r>
          </a:p>
        </p:txBody>
      </p:sp>
      <p:sp>
        <p:nvSpPr>
          <p:cNvPr id="51298" name="Rectangle 98"/>
          <p:cNvSpPr>
            <a:spLocks noChangeArrowheads="1"/>
          </p:cNvSpPr>
          <p:nvPr/>
        </p:nvSpPr>
        <p:spPr bwMode="auto">
          <a:xfrm>
            <a:off x="2057400" y="3505200"/>
            <a:ext cx="13716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800" b="1"/>
              <a:t>Comp. C</a:t>
            </a:r>
          </a:p>
        </p:txBody>
      </p:sp>
      <p:sp>
        <p:nvSpPr>
          <p:cNvPr id="51299" name="Rectangle 99"/>
          <p:cNvSpPr>
            <a:spLocks noChangeArrowheads="1"/>
          </p:cNvSpPr>
          <p:nvPr/>
        </p:nvSpPr>
        <p:spPr bwMode="auto">
          <a:xfrm>
            <a:off x="5638800" y="4419600"/>
            <a:ext cx="13716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800" b="1"/>
              <a:t>Comp. C</a:t>
            </a:r>
          </a:p>
        </p:txBody>
      </p:sp>
      <p:cxnSp>
        <p:nvCxnSpPr>
          <p:cNvPr id="51300" name="AutoShape 100"/>
          <p:cNvCxnSpPr>
            <a:cxnSpLocks noChangeShapeType="1"/>
            <a:stCxn id="51293" idx="2"/>
            <a:endCxn id="51298" idx="0"/>
          </p:cNvCxnSpPr>
          <p:nvPr/>
        </p:nvCxnSpPr>
        <p:spPr bwMode="auto">
          <a:xfrm rot="5400000">
            <a:off x="2857500" y="2781300"/>
            <a:ext cx="609600" cy="838200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51301" name="AutoShape 101"/>
          <p:cNvCxnSpPr>
            <a:cxnSpLocks noChangeShapeType="1"/>
            <a:stCxn id="51293" idx="2"/>
            <a:endCxn id="51295" idx="0"/>
          </p:cNvCxnSpPr>
          <p:nvPr/>
        </p:nvCxnSpPr>
        <p:spPr bwMode="auto">
          <a:xfrm rot="16200000" flipH="1">
            <a:off x="3657600" y="2819400"/>
            <a:ext cx="609600" cy="762000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51302" name="AutoShape 102"/>
          <p:cNvCxnSpPr>
            <a:cxnSpLocks noChangeShapeType="1"/>
            <a:stCxn id="51294" idx="2"/>
            <a:endCxn id="51296" idx="0"/>
          </p:cNvCxnSpPr>
          <p:nvPr/>
        </p:nvCxnSpPr>
        <p:spPr bwMode="auto">
          <a:xfrm rot="5400000">
            <a:off x="6438900" y="2781300"/>
            <a:ext cx="609600" cy="838200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51303" name="AutoShape 103"/>
          <p:cNvCxnSpPr>
            <a:cxnSpLocks noChangeShapeType="1"/>
            <a:stCxn id="51294" idx="2"/>
            <a:endCxn id="51297" idx="0"/>
          </p:cNvCxnSpPr>
          <p:nvPr/>
        </p:nvCxnSpPr>
        <p:spPr bwMode="auto">
          <a:xfrm rot="16200000" flipH="1">
            <a:off x="7239000" y="2819400"/>
            <a:ext cx="609600" cy="762000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51304" name="AutoShape 104"/>
          <p:cNvCxnSpPr>
            <a:cxnSpLocks noChangeShapeType="1"/>
            <a:stCxn id="51296" idx="2"/>
            <a:endCxn id="51299" idx="0"/>
          </p:cNvCxnSpPr>
          <p:nvPr/>
        </p:nvCxnSpPr>
        <p:spPr bwMode="auto">
          <a:xfrm rot="5400000">
            <a:off x="6096000" y="4191000"/>
            <a:ext cx="45720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51305" name="Text Box 105"/>
          <p:cNvSpPr txBox="1">
            <a:spLocks noChangeArrowheads="1"/>
          </p:cNvSpPr>
          <p:nvPr/>
        </p:nvSpPr>
        <p:spPr bwMode="auto">
          <a:xfrm>
            <a:off x="2209800" y="1752600"/>
            <a:ext cx="564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1800" b="1">
                <a:solidFill>
                  <a:srgbClr val="008000"/>
                </a:solidFill>
              </a:rPr>
              <a:t>Par convention, les produits finis sont au niveau 0</a:t>
            </a:r>
          </a:p>
        </p:txBody>
      </p:sp>
      <p:sp>
        <p:nvSpPr>
          <p:cNvPr id="51306" name="Text Box 106"/>
          <p:cNvSpPr txBox="1">
            <a:spLocks noChangeArrowheads="1"/>
          </p:cNvSpPr>
          <p:nvPr/>
        </p:nvSpPr>
        <p:spPr bwMode="auto">
          <a:xfrm>
            <a:off x="1905000" y="5105400"/>
            <a:ext cx="30305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/>
              <a:t>Dans la nomenclature de PF1,</a:t>
            </a:r>
          </a:p>
          <a:p>
            <a:pPr algn="ctr"/>
            <a:r>
              <a:rPr lang="fr-FR"/>
              <a:t>le composant C est au niveau 1</a:t>
            </a:r>
          </a:p>
        </p:txBody>
      </p:sp>
      <p:sp>
        <p:nvSpPr>
          <p:cNvPr id="51307" name="Text Box 107"/>
          <p:cNvSpPr txBox="1">
            <a:spLocks noChangeArrowheads="1"/>
          </p:cNvSpPr>
          <p:nvPr/>
        </p:nvSpPr>
        <p:spPr bwMode="auto">
          <a:xfrm>
            <a:off x="5638800" y="5105400"/>
            <a:ext cx="30305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/>
              <a:t>Dans la nomenclature de PF2,</a:t>
            </a:r>
          </a:p>
          <a:p>
            <a:pPr algn="ctr"/>
            <a:r>
              <a:rPr lang="fr-FR"/>
              <a:t>le composant C est au niveau 2</a:t>
            </a:r>
          </a:p>
        </p:txBody>
      </p:sp>
      <p:sp>
        <p:nvSpPr>
          <p:cNvPr id="51308" name="Text Box 108"/>
          <p:cNvSpPr txBox="1">
            <a:spLocks noChangeArrowheads="1"/>
          </p:cNvSpPr>
          <p:nvPr/>
        </p:nvSpPr>
        <p:spPr bwMode="auto">
          <a:xfrm>
            <a:off x="2795588" y="5929313"/>
            <a:ext cx="4298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1800" b="1">
                <a:solidFill>
                  <a:srgbClr val="008000"/>
                </a:solidFill>
              </a:rPr>
              <a:t>Le code de plus bas niveau de C est 2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2A210-141C-451B-AE2E-057B3AF5C58F}" type="slidenum">
              <a:rPr lang="en-US"/>
              <a:pPr/>
              <a:t>13</a:t>
            </a:fld>
            <a:endParaRPr lang="en-US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Calcul des codes de plus bas niveau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r>
              <a:rPr lang="fr-FR" sz="2800" dirty="0"/>
              <a:t>Lancer la procédure de </a:t>
            </a:r>
            <a:br>
              <a:rPr lang="fr-FR" sz="2800" dirty="0"/>
            </a:br>
            <a:r>
              <a:rPr lang="fr-FR" sz="2800" dirty="0">
                <a:solidFill>
                  <a:srgbClr val="000099"/>
                </a:solidFill>
              </a:rPr>
              <a:t>Calcul des codes de plus bas niveau</a:t>
            </a:r>
            <a:br>
              <a:rPr lang="fr-FR" sz="2800" dirty="0">
                <a:solidFill>
                  <a:srgbClr val="FFFF00"/>
                </a:solidFill>
              </a:rPr>
            </a:br>
            <a:r>
              <a:rPr lang="fr-FR" sz="2400" i="1" dirty="0"/>
              <a:t>(menu Technique)</a:t>
            </a:r>
          </a:p>
          <a:p>
            <a:r>
              <a:rPr lang="fr-FR" sz="2800" dirty="0"/>
              <a:t>Elle détermine le plus bas niveau auquel se trouve un article </a:t>
            </a:r>
            <a:br>
              <a:rPr lang="fr-FR" sz="2800" dirty="0"/>
            </a:br>
            <a:r>
              <a:rPr lang="fr-FR" sz="2800" dirty="0">
                <a:solidFill>
                  <a:srgbClr val="008000"/>
                </a:solidFill>
              </a:rPr>
              <a:t>dans toutes les nomenclatures</a:t>
            </a:r>
          </a:p>
          <a:p>
            <a:r>
              <a:rPr lang="fr-FR" sz="2800" dirty="0"/>
              <a:t>Elle calcule aussi les délais cumulés</a:t>
            </a:r>
          </a:p>
          <a:p>
            <a:endParaRPr lang="fr-FR" sz="2800" dirty="0"/>
          </a:p>
          <a:p>
            <a:pPr>
              <a:buFontTx/>
              <a:buNone/>
            </a:pPr>
            <a:r>
              <a:rPr lang="fr-FR" sz="2000" i="1" dirty="0">
                <a:solidFill>
                  <a:srgbClr val="008000"/>
                </a:solidFill>
              </a:rPr>
              <a:t>Les articles achetés sont par convention au niveau </a:t>
            </a:r>
            <a:r>
              <a:rPr lang="fr-FR" sz="2000" b="1" i="1" dirty="0">
                <a:solidFill>
                  <a:srgbClr val="008000"/>
                </a:solidFill>
              </a:rPr>
              <a:t>99</a:t>
            </a:r>
            <a:endParaRPr lang="fr-FR" sz="28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7EF2D-AF59-40E5-8FCF-CE99461215FC}" type="slidenum">
              <a:rPr lang="en-US"/>
              <a:pPr/>
              <a:t>14</a:t>
            </a:fld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Les cycles d’obtention cumulés</a:t>
            </a:r>
          </a:p>
        </p:txBody>
      </p:sp>
      <p:sp>
        <p:nvSpPr>
          <p:cNvPr id="53254" name="Line 6"/>
          <p:cNvSpPr>
            <a:spLocks noChangeShapeType="1"/>
          </p:cNvSpPr>
          <p:nvPr/>
        </p:nvSpPr>
        <p:spPr bwMode="auto">
          <a:xfrm>
            <a:off x="8382000" y="1676400"/>
            <a:ext cx="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3255" name="Line 7"/>
          <p:cNvSpPr>
            <a:spLocks noChangeShapeType="1"/>
          </p:cNvSpPr>
          <p:nvPr/>
        </p:nvSpPr>
        <p:spPr bwMode="auto">
          <a:xfrm>
            <a:off x="4191000" y="3733800"/>
            <a:ext cx="419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3256" name="Line 8"/>
          <p:cNvSpPr>
            <a:spLocks noChangeShapeType="1"/>
          </p:cNvSpPr>
          <p:nvPr/>
        </p:nvSpPr>
        <p:spPr bwMode="auto">
          <a:xfrm>
            <a:off x="609600" y="4343400"/>
            <a:ext cx="777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6019800" y="31242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6019800" y="2362200"/>
            <a:ext cx="2359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2000">
                <a:solidFill>
                  <a:srgbClr val="008000"/>
                </a:solidFill>
              </a:rPr>
              <a:t>Délai de fabrication</a:t>
            </a:r>
            <a:endParaRPr lang="fr-FR" sz="2000" b="1">
              <a:solidFill>
                <a:srgbClr val="008000"/>
              </a:solidFill>
            </a:endParaRPr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6019800" y="20574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4621213" y="3276600"/>
            <a:ext cx="3303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2000">
                <a:solidFill>
                  <a:srgbClr val="008000"/>
                </a:solidFill>
              </a:rPr>
              <a:t>Cycle cumulé de fabrication</a:t>
            </a:r>
            <a:endParaRPr lang="fr-FR" sz="2000" b="1">
              <a:solidFill>
                <a:srgbClr val="008000"/>
              </a:solidFill>
            </a:endParaRPr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>
            <a:off x="4191000" y="23622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3262" name="Text Box 14"/>
          <p:cNvSpPr txBox="1">
            <a:spLocks noChangeArrowheads="1"/>
          </p:cNvSpPr>
          <p:nvPr/>
        </p:nvSpPr>
        <p:spPr bwMode="auto">
          <a:xfrm>
            <a:off x="3554413" y="3962400"/>
            <a:ext cx="2259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2000">
                <a:solidFill>
                  <a:srgbClr val="008000"/>
                </a:solidFill>
              </a:rPr>
              <a:t>Cycle cumulé total</a:t>
            </a:r>
            <a:endParaRPr lang="fr-FR" sz="2000" b="1">
              <a:solidFill>
                <a:srgbClr val="008000"/>
              </a:solidFill>
            </a:endParaRPr>
          </a:p>
        </p:txBody>
      </p:sp>
      <p:sp>
        <p:nvSpPr>
          <p:cNvPr id="53263" name="Rectangle 15"/>
          <p:cNvSpPr>
            <a:spLocks noChangeArrowheads="1"/>
          </p:cNvSpPr>
          <p:nvPr/>
        </p:nvSpPr>
        <p:spPr bwMode="auto">
          <a:xfrm>
            <a:off x="609600" y="2743200"/>
            <a:ext cx="35814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 b="1"/>
              <a:t>Composant acheté</a:t>
            </a:r>
          </a:p>
        </p:txBody>
      </p:sp>
      <p:sp>
        <p:nvSpPr>
          <p:cNvPr id="53266" name="Rectangle 18"/>
          <p:cNvSpPr>
            <a:spLocks noChangeArrowheads="1"/>
          </p:cNvSpPr>
          <p:nvPr/>
        </p:nvSpPr>
        <p:spPr bwMode="auto">
          <a:xfrm>
            <a:off x="4191000" y="1981200"/>
            <a:ext cx="1828800" cy="7620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 b="1"/>
              <a:t>Composant </a:t>
            </a:r>
            <a:br>
              <a:rPr lang="fr-FR" sz="2000" b="1"/>
            </a:br>
            <a:r>
              <a:rPr lang="fr-FR" sz="2000" b="1"/>
              <a:t>fabriqué</a:t>
            </a:r>
          </a:p>
        </p:txBody>
      </p:sp>
      <p:sp>
        <p:nvSpPr>
          <p:cNvPr id="53268" name="Rectangle 20"/>
          <p:cNvSpPr>
            <a:spLocks noChangeArrowheads="1"/>
          </p:cNvSpPr>
          <p:nvPr/>
        </p:nvSpPr>
        <p:spPr bwMode="auto">
          <a:xfrm>
            <a:off x="6019800" y="1447800"/>
            <a:ext cx="2362200" cy="5334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 b="1"/>
              <a:t>Composé fabriqué</a:t>
            </a:r>
          </a:p>
        </p:txBody>
      </p:sp>
      <p:sp>
        <p:nvSpPr>
          <p:cNvPr id="53270" name="Line 22"/>
          <p:cNvSpPr>
            <a:spLocks noChangeShapeType="1"/>
          </p:cNvSpPr>
          <p:nvPr/>
        </p:nvSpPr>
        <p:spPr bwMode="auto">
          <a:xfrm>
            <a:off x="609600" y="28956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727D6-162A-4EE7-86EF-34446D26E865}" type="slidenum">
              <a:rPr lang="en-US"/>
              <a:pPr/>
              <a:t>15</a:t>
            </a:fld>
            <a:endParaRPr 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Graphiques des décalages</a:t>
            </a:r>
          </a:p>
        </p:txBody>
      </p:sp>
      <p:pic>
        <p:nvPicPr>
          <p:cNvPr id="54280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785926"/>
            <a:ext cx="7315200" cy="4572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CE00-4D8E-4997-9B00-EA8C4E220139}" type="slidenum">
              <a:rPr lang="en-US"/>
              <a:pPr/>
              <a:t>16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Enregistrer la session 2</a:t>
            </a:r>
          </a:p>
        </p:txBody>
      </p:sp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2000240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AutoShape 9"/>
          <p:cNvSpPr>
            <a:spLocks noChangeArrowheads="1"/>
          </p:cNvSpPr>
          <p:nvPr/>
        </p:nvSpPr>
        <p:spPr bwMode="auto">
          <a:xfrm>
            <a:off x="1000100" y="2571744"/>
            <a:ext cx="1928826" cy="609600"/>
          </a:xfrm>
          <a:prstGeom prst="wedgeRoundRectCallout">
            <a:avLst>
              <a:gd name="adj1" fmla="val 153410"/>
              <a:gd name="adj2" fmla="val -10708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400" b="1" dirty="0"/>
              <a:t>1- Enregistrer le dossier sous…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900112" y="1125538"/>
            <a:ext cx="75295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dirty="0">
                <a:solidFill>
                  <a:srgbClr val="339933"/>
                </a:solidFill>
              </a:rPr>
              <a:t>Accès : Page </a:t>
            </a:r>
            <a:r>
              <a:rPr lang="fr-FR" sz="2000" dirty="0">
                <a:solidFill>
                  <a:srgbClr val="000099"/>
                </a:solidFill>
              </a:rPr>
              <a:t>Administration</a:t>
            </a:r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>
            <a:off x="1071538" y="5286388"/>
            <a:ext cx="1928826" cy="609600"/>
          </a:xfrm>
          <a:prstGeom prst="wedgeRoundRectCallout">
            <a:avLst>
              <a:gd name="adj1" fmla="val 153410"/>
              <a:gd name="adj2" fmla="val -10708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400" b="1" dirty="0"/>
              <a:t>2- </a:t>
            </a:r>
            <a:r>
              <a:rPr lang="fr-FR" sz="1400" b="1"/>
              <a:t>Entrer Picaso02</a:t>
            </a:r>
            <a:endParaRPr lang="fr-FR" sz="1400" b="1" dirty="0"/>
          </a:p>
        </p:txBody>
      </p:sp>
      <p:sp>
        <p:nvSpPr>
          <p:cNvPr id="12" name="AutoShape 9"/>
          <p:cNvSpPr>
            <a:spLocks noChangeArrowheads="1"/>
          </p:cNvSpPr>
          <p:nvPr/>
        </p:nvSpPr>
        <p:spPr bwMode="auto">
          <a:xfrm>
            <a:off x="6000760" y="5715016"/>
            <a:ext cx="1928826" cy="609600"/>
          </a:xfrm>
          <a:prstGeom prst="wedgeRoundRectCallout">
            <a:avLst>
              <a:gd name="adj1" fmla="val -21522"/>
              <a:gd name="adj2" fmla="val -67708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400" b="1" dirty="0"/>
              <a:t>3- Valider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utoUpdateAnimBg="0"/>
      <p:bldP spid="11" grpId="0" animBg="1" autoUpdateAnimBg="0"/>
      <p:bldP spid="12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18589-9C58-4BC0-A5C6-066AA860276B}" type="slidenum">
              <a:rPr lang="en-US"/>
              <a:pPr/>
              <a:t>2</a:t>
            </a:fld>
            <a:endParaRPr 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305800" cy="685800"/>
          </a:xfrm>
          <a:noFill/>
          <a:ln/>
        </p:spPr>
        <p:txBody>
          <a:bodyPr lIns="90488" tIns="44450" rIns="90488" bIns="44450"/>
          <a:lstStyle/>
          <a:p>
            <a:r>
              <a:rPr lang="fr-FR" sz="3600"/>
              <a:t>La structure du logiciel</a:t>
            </a:r>
            <a:endParaRPr lang="fr-FR"/>
          </a:p>
        </p:txBody>
      </p:sp>
      <p:sp>
        <p:nvSpPr>
          <p:cNvPr id="70659" name="Line 3"/>
          <p:cNvSpPr>
            <a:spLocks noChangeShapeType="1"/>
          </p:cNvSpPr>
          <p:nvPr/>
        </p:nvSpPr>
        <p:spPr bwMode="auto">
          <a:xfrm flipH="1">
            <a:off x="3711575" y="4487863"/>
            <a:ext cx="14288" cy="1635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0660" name="Freeform 4"/>
          <p:cNvSpPr>
            <a:spLocks/>
          </p:cNvSpPr>
          <p:nvPr/>
        </p:nvSpPr>
        <p:spPr bwMode="auto">
          <a:xfrm>
            <a:off x="3676650" y="4554538"/>
            <a:ext cx="87313" cy="104775"/>
          </a:xfrm>
          <a:custGeom>
            <a:avLst/>
            <a:gdLst/>
            <a:ahLst/>
            <a:cxnLst>
              <a:cxn ang="0">
                <a:pos x="54" y="2"/>
              </a:cxn>
              <a:cxn ang="0">
                <a:pos x="26" y="65"/>
              </a:cxn>
              <a:cxn ang="0">
                <a:pos x="0" y="0"/>
              </a:cxn>
              <a:cxn ang="0">
                <a:pos x="27" y="33"/>
              </a:cxn>
              <a:cxn ang="0">
                <a:pos x="54" y="2"/>
              </a:cxn>
            </a:cxnLst>
            <a:rect l="0" t="0" r="r" b="b"/>
            <a:pathLst>
              <a:path w="55" h="66">
                <a:moveTo>
                  <a:pt x="54" y="2"/>
                </a:moveTo>
                <a:lnTo>
                  <a:pt x="26" y="65"/>
                </a:lnTo>
                <a:lnTo>
                  <a:pt x="0" y="0"/>
                </a:lnTo>
                <a:lnTo>
                  <a:pt x="27" y="33"/>
                </a:lnTo>
                <a:lnTo>
                  <a:pt x="54" y="2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70661" name="Line 5"/>
          <p:cNvSpPr>
            <a:spLocks noChangeShapeType="1"/>
          </p:cNvSpPr>
          <p:nvPr/>
        </p:nvSpPr>
        <p:spPr bwMode="auto">
          <a:xfrm>
            <a:off x="5210175" y="5094288"/>
            <a:ext cx="0" cy="2190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0662" name="Freeform 6"/>
          <p:cNvSpPr>
            <a:spLocks/>
          </p:cNvSpPr>
          <p:nvPr/>
        </p:nvSpPr>
        <p:spPr bwMode="auto">
          <a:xfrm>
            <a:off x="5167313" y="5219700"/>
            <a:ext cx="87312" cy="101600"/>
          </a:xfrm>
          <a:custGeom>
            <a:avLst/>
            <a:gdLst/>
            <a:ahLst/>
            <a:cxnLst>
              <a:cxn ang="0">
                <a:pos x="54" y="0"/>
              </a:cxn>
              <a:cxn ang="0">
                <a:pos x="27" y="63"/>
              </a:cxn>
              <a:cxn ang="0">
                <a:pos x="0" y="0"/>
              </a:cxn>
              <a:cxn ang="0">
                <a:pos x="27" y="31"/>
              </a:cxn>
              <a:cxn ang="0">
                <a:pos x="54" y="0"/>
              </a:cxn>
            </a:cxnLst>
            <a:rect l="0" t="0" r="r" b="b"/>
            <a:pathLst>
              <a:path w="55" h="64">
                <a:moveTo>
                  <a:pt x="54" y="0"/>
                </a:moveTo>
                <a:lnTo>
                  <a:pt x="27" y="63"/>
                </a:lnTo>
                <a:lnTo>
                  <a:pt x="0" y="0"/>
                </a:lnTo>
                <a:lnTo>
                  <a:pt x="27" y="31"/>
                </a:lnTo>
                <a:lnTo>
                  <a:pt x="54" y="0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70663" name="Line 7"/>
          <p:cNvSpPr>
            <a:spLocks noChangeShapeType="1"/>
          </p:cNvSpPr>
          <p:nvPr/>
        </p:nvSpPr>
        <p:spPr bwMode="auto">
          <a:xfrm flipH="1">
            <a:off x="5202238" y="4487863"/>
            <a:ext cx="14287" cy="1889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0664" name="Freeform 8"/>
          <p:cNvSpPr>
            <a:spLocks/>
          </p:cNvSpPr>
          <p:nvPr/>
        </p:nvSpPr>
        <p:spPr bwMode="auto">
          <a:xfrm>
            <a:off x="5167313" y="4579938"/>
            <a:ext cx="87312" cy="104775"/>
          </a:xfrm>
          <a:custGeom>
            <a:avLst/>
            <a:gdLst/>
            <a:ahLst/>
            <a:cxnLst>
              <a:cxn ang="0">
                <a:pos x="54" y="0"/>
              </a:cxn>
              <a:cxn ang="0">
                <a:pos x="26" y="65"/>
              </a:cxn>
              <a:cxn ang="0">
                <a:pos x="0" y="0"/>
              </a:cxn>
              <a:cxn ang="0">
                <a:pos x="27" y="33"/>
              </a:cxn>
              <a:cxn ang="0">
                <a:pos x="54" y="0"/>
              </a:cxn>
            </a:cxnLst>
            <a:rect l="0" t="0" r="r" b="b"/>
            <a:pathLst>
              <a:path w="55" h="66">
                <a:moveTo>
                  <a:pt x="54" y="0"/>
                </a:moveTo>
                <a:lnTo>
                  <a:pt x="26" y="65"/>
                </a:lnTo>
                <a:lnTo>
                  <a:pt x="0" y="0"/>
                </a:lnTo>
                <a:lnTo>
                  <a:pt x="27" y="33"/>
                </a:lnTo>
                <a:lnTo>
                  <a:pt x="54" y="0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70665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828800" y="2209800"/>
            <a:ext cx="1447800" cy="5334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0000"/>
                </a:solidFill>
              </a:rPr>
              <a:t>Nomenclatures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0666" name="AutoShap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828800" y="2819400"/>
            <a:ext cx="1447800" cy="5334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0000"/>
                </a:solidFill>
              </a:rPr>
              <a:t>Ressources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0667" name="AutoShape 1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828800" y="1600200"/>
            <a:ext cx="1447800" cy="5334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0000"/>
                </a:solidFill>
              </a:rPr>
              <a:t>Articles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0668" name="AutoShape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1828800" y="3429000"/>
            <a:ext cx="1447800" cy="5334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0000"/>
                </a:solidFill>
              </a:rPr>
              <a:t>Gammes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0669" name="AutoShape 13"/>
          <p:cNvSpPr>
            <a:spLocks/>
          </p:cNvSpPr>
          <p:nvPr/>
        </p:nvSpPr>
        <p:spPr bwMode="auto">
          <a:xfrm>
            <a:off x="1447800" y="1676400"/>
            <a:ext cx="228600" cy="2286000"/>
          </a:xfrm>
          <a:prstGeom prst="leftBrace">
            <a:avLst>
              <a:gd name="adj1" fmla="val 83333"/>
              <a:gd name="adj2" fmla="val 50000"/>
            </a:avLst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0670" name="Text Box 14"/>
          <p:cNvSpPr txBox="1">
            <a:spLocks noChangeArrowheads="1"/>
          </p:cNvSpPr>
          <p:nvPr/>
        </p:nvSpPr>
        <p:spPr bwMode="auto">
          <a:xfrm>
            <a:off x="0" y="2438400"/>
            <a:ext cx="14128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 sz="2000" i="1"/>
              <a:t>Données</a:t>
            </a:r>
          </a:p>
          <a:p>
            <a:pPr algn="ctr"/>
            <a:r>
              <a:rPr lang="fr-FR" sz="2000" i="1"/>
              <a:t>techniques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70671" name="AutoShape 1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114800" y="1600200"/>
            <a:ext cx="1447800" cy="5334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0000"/>
                </a:solidFill>
              </a:rPr>
              <a:t>Plans</a:t>
            </a:r>
          </a:p>
          <a:p>
            <a:pPr algn="ctr"/>
            <a:r>
              <a:rPr lang="fr-FR" sz="1400" b="1">
                <a:solidFill>
                  <a:srgbClr val="000000"/>
                </a:solidFill>
              </a:rPr>
              <a:t>moyen terme</a:t>
            </a:r>
            <a:endParaRPr lang="fr-FR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70672" name="AutoShape 16"/>
          <p:cNvSpPr>
            <a:spLocks noChangeArrowheads="1"/>
          </p:cNvSpPr>
          <p:nvPr/>
        </p:nvSpPr>
        <p:spPr bwMode="auto">
          <a:xfrm>
            <a:off x="3124200" y="4114800"/>
            <a:ext cx="1447800" cy="609600"/>
          </a:xfrm>
          <a:prstGeom prst="flowChartMultidocumen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0000"/>
                </a:solidFill>
              </a:rPr>
              <a:t>Ordres de</a:t>
            </a:r>
          </a:p>
          <a:p>
            <a:pPr algn="ctr"/>
            <a:r>
              <a:rPr lang="fr-FR" sz="1400" b="1">
                <a:solidFill>
                  <a:srgbClr val="000000"/>
                </a:solidFill>
              </a:rPr>
              <a:t>fabrication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0673" name="AutoShape 17"/>
          <p:cNvSpPr>
            <a:spLocks noChangeArrowheads="1"/>
          </p:cNvSpPr>
          <p:nvPr/>
        </p:nvSpPr>
        <p:spPr bwMode="auto">
          <a:xfrm>
            <a:off x="5029200" y="4114800"/>
            <a:ext cx="1447800" cy="609600"/>
          </a:xfrm>
          <a:prstGeom prst="flowChartMultidocumen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0000"/>
                </a:solidFill>
              </a:rPr>
              <a:t>Ordres d’achat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0674" name="AutoShape 1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248400" y="3124200"/>
            <a:ext cx="1447800" cy="609600"/>
          </a:xfrm>
          <a:prstGeom prst="flowChartMultidocument">
            <a:avLst/>
          </a:prstGeom>
          <a:solidFill>
            <a:srgbClr val="FF66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0000"/>
                </a:solidFill>
              </a:rPr>
              <a:t>Stocks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0675" name="AutoShape 19"/>
          <p:cNvSpPr>
            <a:spLocks noChangeArrowheads="1"/>
          </p:cNvSpPr>
          <p:nvPr/>
        </p:nvSpPr>
        <p:spPr bwMode="auto">
          <a:xfrm>
            <a:off x="4114800" y="2362200"/>
            <a:ext cx="1447800" cy="609600"/>
          </a:xfrm>
          <a:prstGeom prst="flowChartMultidocument">
            <a:avLst/>
          </a:prstGeom>
          <a:solidFill>
            <a:srgbClr val="00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0000"/>
                </a:solidFill>
              </a:rPr>
              <a:t>Programme de</a:t>
            </a:r>
          </a:p>
          <a:p>
            <a:pPr algn="ctr"/>
            <a:r>
              <a:rPr lang="fr-FR" sz="1400" b="1">
                <a:solidFill>
                  <a:srgbClr val="000000"/>
                </a:solidFill>
              </a:rPr>
              <a:t>production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0676" name="AutoShape 20"/>
          <p:cNvSpPr>
            <a:spLocks noChangeArrowheads="1"/>
          </p:cNvSpPr>
          <p:nvPr/>
        </p:nvSpPr>
        <p:spPr bwMode="auto">
          <a:xfrm>
            <a:off x="6248400" y="1600200"/>
            <a:ext cx="1371600" cy="53340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0000"/>
                </a:solidFill>
              </a:rPr>
              <a:t>Prévision</a:t>
            </a:r>
          </a:p>
          <a:p>
            <a:pPr algn="ctr"/>
            <a:r>
              <a:rPr lang="fr-FR" sz="1400" b="1">
                <a:solidFill>
                  <a:srgbClr val="000000"/>
                </a:solidFill>
              </a:rPr>
              <a:t>d’activité</a:t>
            </a:r>
            <a:endParaRPr lang="fr-FR" b="1">
              <a:solidFill>
                <a:srgbClr val="000000"/>
              </a:solidFill>
            </a:endParaRPr>
          </a:p>
        </p:txBody>
      </p:sp>
      <p:sp>
        <p:nvSpPr>
          <p:cNvPr id="70677" name="AutoShap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4114800" y="3200400"/>
            <a:ext cx="1446213" cy="533400"/>
          </a:xfrm>
          <a:prstGeom prst="flowChartPredefinedProcess">
            <a:avLst/>
          </a:pr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 b="1">
                <a:solidFill>
                  <a:srgbClr val="000000"/>
                </a:solidFill>
              </a:rPr>
              <a:t>Calcul des </a:t>
            </a:r>
          </a:p>
          <a:p>
            <a:pPr algn="ctr"/>
            <a:r>
              <a:rPr lang="fr-FR" sz="1400" b="1">
                <a:solidFill>
                  <a:srgbClr val="000000"/>
                </a:solidFill>
              </a:rPr>
              <a:t>besoins nets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0678" name="AutoShape 22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6248400" y="2362200"/>
            <a:ext cx="1447800" cy="609600"/>
          </a:xfrm>
          <a:prstGeom prst="flowChartMultidocument">
            <a:avLst/>
          </a:prstGeom>
          <a:solidFill>
            <a:srgbClr val="FF99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0000"/>
                </a:solidFill>
              </a:rPr>
              <a:t>Commandes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0679" name="AutoShape 23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3124200" y="4876800"/>
            <a:ext cx="1446213" cy="533400"/>
          </a:xfrm>
          <a:prstGeom prst="flowChartPredefinedProcess">
            <a:avLst/>
          </a:pr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 b="1">
                <a:solidFill>
                  <a:srgbClr val="000000"/>
                </a:solidFill>
              </a:rPr>
              <a:t>Ordo</a:t>
            </a:r>
          </a:p>
          <a:p>
            <a:pPr algn="ctr"/>
            <a:r>
              <a:rPr lang="fr-FR" sz="1400" b="1">
                <a:solidFill>
                  <a:srgbClr val="000000"/>
                </a:solidFill>
              </a:rPr>
              <a:t>Lancement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0680" name="AutoShape 24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5029200" y="4876800"/>
            <a:ext cx="1446213" cy="533400"/>
          </a:xfrm>
          <a:prstGeom prst="flowChartPredefinedProcess">
            <a:avLst/>
          </a:pr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 b="1">
                <a:solidFill>
                  <a:srgbClr val="000000"/>
                </a:solidFill>
              </a:rPr>
              <a:t>Achats</a:t>
            </a:r>
          </a:p>
          <a:p>
            <a:pPr algn="ctr"/>
            <a:r>
              <a:rPr lang="fr-FR" sz="1400" b="1">
                <a:solidFill>
                  <a:srgbClr val="000000"/>
                </a:solidFill>
              </a:rPr>
              <a:t>Appro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0681" name="AutoShape 2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3124200" y="5562600"/>
            <a:ext cx="1446213" cy="533400"/>
          </a:xfrm>
          <a:prstGeom prst="flowChartPredefinedProcess">
            <a:avLst/>
          </a:prstGeom>
          <a:solidFill>
            <a:srgbClr val="33CC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 b="1">
                <a:solidFill>
                  <a:srgbClr val="000000"/>
                </a:solidFill>
              </a:rPr>
              <a:t>Suivi de</a:t>
            </a:r>
          </a:p>
          <a:p>
            <a:pPr algn="ctr"/>
            <a:r>
              <a:rPr lang="fr-FR" sz="1400" b="1">
                <a:solidFill>
                  <a:srgbClr val="000000"/>
                </a:solidFill>
              </a:rPr>
              <a:t>fabrication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0682" name="AutoShape 26"/>
          <p:cNvSpPr>
            <a:spLocks noChangeArrowheads="1"/>
          </p:cNvSpPr>
          <p:nvPr/>
        </p:nvSpPr>
        <p:spPr bwMode="auto">
          <a:xfrm>
            <a:off x="5029200" y="5562600"/>
            <a:ext cx="1446213" cy="533400"/>
          </a:xfrm>
          <a:prstGeom prst="flowChartPredefinedProcess">
            <a:avLst/>
          </a:prstGeom>
          <a:solidFill>
            <a:srgbClr val="33CC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 b="1">
                <a:solidFill>
                  <a:srgbClr val="000000"/>
                </a:solidFill>
              </a:rPr>
              <a:t>Réception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0683" name="Line 27"/>
          <p:cNvSpPr>
            <a:spLocks noChangeShapeType="1"/>
          </p:cNvSpPr>
          <p:nvPr/>
        </p:nvSpPr>
        <p:spPr bwMode="auto">
          <a:xfrm>
            <a:off x="3657600" y="1828800"/>
            <a:ext cx="0" cy="18288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70684" name="Line 28"/>
          <p:cNvSpPr>
            <a:spLocks noChangeShapeType="1"/>
          </p:cNvSpPr>
          <p:nvPr/>
        </p:nvSpPr>
        <p:spPr bwMode="auto">
          <a:xfrm>
            <a:off x="3276600" y="18288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70685" name="Line 29"/>
          <p:cNvSpPr>
            <a:spLocks noChangeShapeType="1"/>
          </p:cNvSpPr>
          <p:nvPr/>
        </p:nvSpPr>
        <p:spPr bwMode="auto">
          <a:xfrm>
            <a:off x="3276600" y="24384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70686" name="Line 30"/>
          <p:cNvSpPr>
            <a:spLocks noChangeShapeType="1"/>
          </p:cNvSpPr>
          <p:nvPr/>
        </p:nvSpPr>
        <p:spPr bwMode="auto">
          <a:xfrm>
            <a:off x="3276600" y="30480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70687" name="Line 31"/>
          <p:cNvSpPr>
            <a:spLocks noChangeShapeType="1"/>
          </p:cNvSpPr>
          <p:nvPr/>
        </p:nvSpPr>
        <p:spPr bwMode="auto">
          <a:xfrm>
            <a:off x="3276600" y="36576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70688" name="Line 32"/>
          <p:cNvSpPr>
            <a:spLocks noChangeShapeType="1"/>
          </p:cNvSpPr>
          <p:nvPr/>
        </p:nvSpPr>
        <p:spPr bwMode="auto">
          <a:xfrm>
            <a:off x="3657600" y="3429000"/>
            <a:ext cx="4572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70689" name="Line 33"/>
          <p:cNvSpPr>
            <a:spLocks noChangeShapeType="1"/>
          </p:cNvSpPr>
          <p:nvPr/>
        </p:nvSpPr>
        <p:spPr bwMode="auto">
          <a:xfrm>
            <a:off x="3657600" y="1981200"/>
            <a:ext cx="4572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70690" name="Line 34"/>
          <p:cNvSpPr>
            <a:spLocks noChangeShapeType="1"/>
          </p:cNvSpPr>
          <p:nvPr/>
        </p:nvSpPr>
        <p:spPr bwMode="auto">
          <a:xfrm flipH="1">
            <a:off x="5562600" y="1905000"/>
            <a:ext cx="6858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70691" name="Line 35"/>
          <p:cNvSpPr>
            <a:spLocks noChangeShapeType="1"/>
          </p:cNvSpPr>
          <p:nvPr/>
        </p:nvSpPr>
        <p:spPr bwMode="auto">
          <a:xfrm flipH="1">
            <a:off x="5562600" y="2667000"/>
            <a:ext cx="6858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70692" name="Line 36"/>
          <p:cNvSpPr>
            <a:spLocks noChangeShapeType="1"/>
          </p:cNvSpPr>
          <p:nvPr/>
        </p:nvSpPr>
        <p:spPr bwMode="auto">
          <a:xfrm>
            <a:off x="4800600" y="2895600"/>
            <a:ext cx="0" cy="3048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70693" name="Line 37"/>
          <p:cNvSpPr>
            <a:spLocks noChangeShapeType="1"/>
          </p:cNvSpPr>
          <p:nvPr/>
        </p:nvSpPr>
        <p:spPr bwMode="auto">
          <a:xfrm flipH="1">
            <a:off x="5562600" y="3429000"/>
            <a:ext cx="6858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70694" name="Line 38"/>
          <p:cNvSpPr>
            <a:spLocks noChangeShapeType="1"/>
          </p:cNvSpPr>
          <p:nvPr/>
        </p:nvSpPr>
        <p:spPr bwMode="auto">
          <a:xfrm flipH="1">
            <a:off x="3810000" y="3733800"/>
            <a:ext cx="457200" cy="3810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70695" name="Line 39"/>
          <p:cNvSpPr>
            <a:spLocks noChangeShapeType="1"/>
          </p:cNvSpPr>
          <p:nvPr/>
        </p:nvSpPr>
        <p:spPr bwMode="auto">
          <a:xfrm>
            <a:off x="5410200" y="3733800"/>
            <a:ext cx="304800" cy="3810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70696" name="Line 40"/>
          <p:cNvSpPr>
            <a:spLocks noChangeShapeType="1"/>
          </p:cNvSpPr>
          <p:nvPr/>
        </p:nvSpPr>
        <p:spPr bwMode="auto">
          <a:xfrm>
            <a:off x="3810000" y="4648200"/>
            <a:ext cx="0" cy="2286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70697" name="Line 41"/>
          <p:cNvSpPr>
            <a:spLocks noChangeShapeType="1"/>
          </p:cNvSpPr>
          <p:nvPr/>
        </p:nvSpPr>
        <p:spPr bwMode="auto">
          <a:xfrm>
            <a:off x="5715000" y="4648200"/>
            <a:ext cx="0" cy="2286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70698" name="Line 42"/>
          <p:cNvSpPr>
            <a:spLocks noChangeShapeType="1"/>
          </p:cNvSpPr>
          <p:nvPr/>
        </p:nvSpPr>
        <p:spPr bwMode="auto">
          <a:xfrm>
            <a:off x="3810000" y="54102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70699" name="Line 43"/>
          <p:cNvSpPr>
            <a:spLocks noChangeShapeType="1"/>
          </p:cNvSpPr>
          <p:nvPr/>
        </p:nvSpPr>
        <p:spPr bwMode="auto">
          <a:xfrm>
            <a:off x="5715000" y="54102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70700" name="Line 44"/>
          <p:cNvSpPr>
            <a:spLocks noChangeShapeType="1"/>
          </p:cNvSpPr>
          <p:nvPr/>
        </p:nvSpPr>
        <p:spPr bwMode="auto">
          <a:xfrm>
            <a:off x="3810000" y="6248400"/>
            <a:ext cx="31242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70701" name="Line 45"/>
          <p:cNvSpPr>
            <a:spLocks noChangeShapeType="1"/>
          </p:cNvSpPr>
          <p:nvPr/>
        </p:nvSpPr>
        <p:spPr bwMode="auto">
          <a:xfrm flipV="1">
            <a:off x="6934200" y="3657600"/>
            <a:ext cx="0" cy="25908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70702" name="Line 46"/>
          <p:cNvSpPr>
            <a:spLocks noChangeShapeType="1"/>
          </p:cNvSpPr>
          <p:nvPr/>
        </p:nvSpPr>
        <p:spPr bwMode="auto">
          <a:xfrm>
            <a:off x="3810000" y="60960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70703" name="Line 47"/>
          <p:cNvSpPr>
            <a:spLocks noChangeShapeType="1"/>
          </p:cNvSpPr>
          <p:nvPr/>
        </p:nvSpPr>
        <p:spPr bwMode="auto">
          <a:xfrm>
            <a:off x="5715000" y="60960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70704" name="Oval 48"/>
          <p:cNvSpPr>
            <a:spLocks noChangeArrowheads="1"/>
          </p:cNvSpPr>
          <p:nvPr/>
        </p:nvSpPr>
        <p:spPr bwMode="auto">
          <a:xfrm>
            <a:off x="7543800" y="3886200"/>
            <a:ext cx="12192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 b="1">
                <a:solidFill>
                  <a:srgbClr val="000000"/>
                </a:solidFill>
              </a:rPr>
              <a:t>Livraisons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0705" name="Line 49"/>
          <p:cNvSpPr>
            <a:spLocks noChangeShapeType="1"/>
          </p:cNvSpPr>
          <p:nvPr/>
        </p:nvSpPr>
        <p:spPr bwMode="auto">
          <a:xfrm>
            <a:off x="7315200" y="3657600"/>
            <a:ext cx="381000" cy="3048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70706" name="Oval 50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85800" y="4953000"/>
            <a:ext cx="1447800" cy="7620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b="1">
                <a:solidFill>
                  <a:srgbClr val="000000"/>
                </a:solidFill>
                <a:latin typeface="Tahoma" charset="0"/>
              </a:rPr>
              <a:t>Comptabilité</a:t>
            </a:r>
          </a:p>
          <a:p>
            <a:pPr algn="ctr"/>
            <a:r>
              <a:rPr lang="fr-FR" b="1">
                <a:solidFill>
                  <a:srgbClr val="000000"/>
                </a:solidFill>
                <a:latin typeface="Tahoma" charset="0"/>
              </a:rPr>
              <a:t>industrielle</a:t>
            </a:r>
          </a:p>
        </p:txBody>
      </p:sp>
      <p:sp>
        <p:nvSpPr>
          <p:cNvPr id="70707" name="Line 51"/>
          <p:cNvSpPr>
            <a:spLocks noChangeShapeType="1"/>
          </p:cNvSpPr>
          <p:nvPr/>
        </p:nvSpPr>
        <p:spPr bwMode="auto">
          <a:xfrm>
            <a:off x="4800600" y="2133600"/>
            <a:ext cx="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70708" name="AutoShape 52"/>
          <p:cNvSpPr>
            <a:spLocks noChangeArrowheads="1"/>
          </p:cNvSpPr>
          <p:nvPr/>
        </p:nvSpPr>
        <p:spPr bwMode="auto">
          <a:xfrm>
            <a:off x="457200" y="1447800"/>
            <a:ext cx="838200" cy="381000"/>
          </a:xfrm>
          <a:prstGeom prst="wedgeEllipseCallout">
            <a:avLst>
              <a:gd name="adj1" fmla="val 139583"/>
              <a:gd name="adj2" fmla="val 67083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 b="1">
                <a:solidFill>
                  <a:srgbClr val="000000"/>
                </a:solidFill>
              </a:rPr>
              <a:t>S1</a:t>
            </a:r>
          </a:p>
        </p:txBody>
      </p:sp>
      <p:sp>
        <p:nvSpPr>
          <p:cNvPr id="70709" name="AutoShape 53"/>
          <p:cNvSpPr>
            <a:spLocks noChangeArrowheads="1"/>
          </p:cNvSpPr>
          <p:nvPr/>
        </p:nvSpPr>
        <p:spPr bwMode="auto">
          <a:xfrm>
            <a:off x="457200" y="1981200"/>
            <a:ext cx="838200" cy="381000"/>
          </a:xfrm>
          <a:prstGeom prst="wedgeEllipseCallout">
            <a:avLst>
              <a:gd name="adj1" fmla="val 115907"/>
              <a:gd name="adj2" fmla="val 56667"/>
            </a:avLst>
          </a:prstGeom>
          <a:solidFill>
            <a:srgbClr val="FF99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 b="1">
                <a:solidFill>
                  <a:srgbClr val="000000"/>
                </a:solidFill>
              </a:rPr>
              <a:t>S2</a:t>
            </a:r>
          </a:p>
        </p:txBody>
      </p:sp>
      <p:sp>
        <p:nvSpPr>
          <p:cNvPr id="70710" name="AutoShape 54"/>
          <p:cNvSpPr>
            <a:spLocks noChangeArrowheads="1"/>
          </p:cNvSpPr>
          <p:nvPr/>
        </p:nvSpPr>
        <p:spPr bwMode="auto">
          <a:xfrm>
            <a:off x="457200" y="3276600"/>
            <a:ext cx="838200" cy="381000"/>
          </a:xfrm>
          <a:prstGeom prst="wedgeEllipseCallout">
            <a:avLst>
              <a:gd name="adj1" fmla="val 122157"/>
              <a:gd name="adj2" fmla="val -1666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 b="1">
                <a:solidFill>
                  <a:srgbClr val="000000"/>
                </a:solidFill>
              </a:rPr>
              <a:t>S3</a:t>
            </a:r>
          </a:p>
        </p:txBody>
      </p:sp>
      <p:sp>
        <p:nvSpPr>
          <p:cNvPr id="70711" name="AutoShape 55"/>
          <p:cNvSpPr>
            <a:spLocks noChangeArrowheads="1"/>
          </p:cNvSpPr>
          <p:nvPr/>
        </p:nvSpPr>
        <p:spPr bwMode="auto">
          <a:xfrm>
            <a:off x="8001000" y="3048000"/>
            <a:ext cx="838200" cy="381000"/>
          </a:xfrm>
          <a:prstGeom prst="wedgeEllipseCallout">
            <a:avLst>
              <a:gd name="adj1" fmla="val -91097"/>
              <a:gd name="adj2" fmla="val 6791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 b="1">
                <a:solidFill>
                  <a:srgbClr val="000000"/>
                </a:solidFill>
              </a:rPr>
              <a:t>S4</a:t>
            </a:r>
          </a:p>
        </p:txBody>
      </p:sp>
      <p:sp>
        <p:nvSpPr>
          <p:cNvPr id="70712" name="AutoShape 56"/>
          <p:cNvSpPr>
            <a:spLocks noChangeArrowheads="1"/>
          </p:cNvSpPr>
          <p:nvPr/>
        </p:nvSpPr>
        <p:spPr bwMode="auto">
          <a:xfrm>
            <a:off x="8001000" y="1981200"/>
            <a:ext cx="838200" cy="381000"/>
          </a:xfrm>
          <a:prstGeom prst="wedgeEllipseCallout">
            <a:avLst>
              <a:gd name="adj1" fmla="val -112500"/>
              <a:gd name="adj2" fmla="val 88750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 b="1">
                <a:solidFill>
                  <a:srgbClr val="000000"/>
                </a:solidFill>
              </a:rPr>
              <a:t>S5</a:t>
            </a:r>
          </a:p>
        </p:txBody>
      </p:sp>
      <p:sp>
        <p:nvSpPr>
          <p:cNvPr id="70713" name="AutoShape 57"/>
          <p:cNvSpPr>
            <a:spLocks noChangeArrowheads="1"/>
          </p:cNvSpPr>
          <p:nvPr/>
        </p:nvSpPr>
        <p:spPr bwMode="auto">
          <a:xfrm>
            <a:off x="8001000" y="2514600"/>
            <a:ext cx="838200" cy="381000"/>
          </a:xfrm>
          <a:prstGeom prst="wedgeEllipseCallout">
            <a:avLst>
              <a:gd name="adj1" fmla="val -348486"/>
              <a:gd name="adj2" fmla="val 162500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 b="1">
                <a:solidFill>
                  <a:srgbClr val="000000"/>
                </a:solidFill>
              </a:rPr>
              <a:t>S6</a:t>
            </a:r>
          </a:p>
        </p:txBody>
      </p:sp>
      <p:sp>
        <p:nvSpPr>
          <p:cNvPr id="70714" name="AutoShape 58"/>
          <p:cNvSpPr>
            <a:spLocks noChangeArrowheads="1"/>
          </p:cNvSpPr>
          <p:nvPr/>
        </p:nvSpPr>
        <p:spPr bwMode="auto">
          <a:xfrm>
            <a:off x="7740650" y="5445125"/>
            <a:ext cx="838200" cy="381000"/>
          </a:xfrm>
          <a:prstGeom prst="wedgeEllipseCallout">
            <a:avLst>
              <a:gd name="adj1" fmla="val -207574"/>
              <a:gd name="adj2" fmla="val -5166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 b="1">
                <a:solidFill>
                  <a:srgbClr val="000000"/>
                </a:solidFill>
              </a:rPr>
              <a:t>S7</a:t>
            </a:r>
          </a:p>
        </p:txBody>
      </p:sp>
      <p:sp>
        <p:nvSpPr>
          <p:cNvPr id="70715" name="AutoShape 59"/>
          <p:cNvSpPr>
            <a:spLocks noChangeArrowheads="1"/>
          </p:cNvSpPr>
          <p:nvPr/>
        </p:nvSpPr>
        <p:spPr bwMode="auto">
          <a:xfrm>
            <a:off x="457200" y="4343400"/>
            <a:ext cx="838200" cy="381000"/>
          </a:xfrm>
          <a:prstGeom prst="wedgeEllipseCallout">
            <a:avLst>
              <a:gd name="adj1" fmla="val 271213"/>
              <a:gd name="adj2" fmla="val 136250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 b="1">
                <a:solidFill>
                  <a:srgbClr val="000000"/>
                </a:solidFill>
              </a:rPr>
              <a:t>S8</a:t>
            </a:r>
          </a:p>
        </p:txBody>
      </p:sp>
      <p:sp>
        <p:nvSpPr>
          <p:cNvPr id="70716" name="AutoShape 60"/>
          <p:cNvSpPr>
            <a:spLocks noChangeArrowheads="1"/>
          </p:cNvSpPr>
          <p:nvPr/>
        </p:nvSpPr>
        <p:spPr bwMode="auto">
          <a:xfrm>
            <a:off x="457200" y="5867400"/>
            <a:ext cx="838200" cy="381000"/>
          </a:xfrm>
          <a:prstGeom prst="wedgeEllipseCallout">
            <a:avLst>
              <a:gd name="adj1" fmla="val 275569"/>
              <a:gd name="adj2" fmla="val -9166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 b="1">
                <a:solidFill>
                  <a:srgbClr val="000000"/>
                </a:solidFill>
              </a:rPr>
              <a:t>S9</a:t>
            </a:r>
          </a:p>
        </p:txBody>
      </p:sp>
      <p:sp>
        <p:nvSpPr>
          <p:cNvPr id="70717" name="AutoShape 61"/>
          <p:cNvSpPr>
            <a:spLocks noChangeArrowheads="1"/>
          </p:cNvSpPr>
          <p:nvPr/>
        </p:nvSpPr>
        <p:spPr bwMode="auto">
          <a:xfrm>
            <a:off x="8001000" y="4572000"/>
            <a:ext cx="838200" cy="381000"/>
          </a:xfrm>
          <a:prstGeom prst="wedgeEllipseCallout">
            <a:avLst>
              <a:gd name="adj1" fmla="val -67616"/>
              <a:gd name="adj2" fmla="val -85000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 b="1">
                <a:solidFill>
                  <a:srgbClr val="000000"/>
                </a:solidFill>
              </a:rPr>
              <a:t>S10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2513E-9EA8-4F91-9737-F6E5F25E279D}" type="slidenum">
              <a:rPr lang="en-US"/>
              <a:pPr/>
              <a:t>3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382000" cy="1143000"/>
          </a:xfrm>
        </p:spPr>
        <p:txBody>
          <a:bodyPr/>
          <a:lstStyle/>
          <a:p>
            <a:r>
              <a:rPr lang="fr-FR"/>
              <a:t>Nomenclatures - Définition</a:t>
            </a:r>
          </a:p>
        </p:txBody>
      </p:sp>
      <p:grpSp>
        <p:nvGrpSpPr>
          <p:cNvPr id="12296" name="Group 8"/>
          <p:cNvGrpSpPr>
            <a:grpSpLocks/>
          </p:cNvGrpSpPr>
          <p:nvPr/>
        </p:nvGrpSpPr>
        <p:grpSpPr bwMode="auto">
          <a:xfrm>
            <a:off x="1905000" y="2667000"/>
            <a:ext cx="3581400" cy="1600200"/>
            <a:chOff x="672" y="912"/>
            <a:chExt cx="2256" cy="912"/>
          </a:xfrm>
        </p:grpSpPr>
        <p:sp>
          <p:nvSpPr>
            <p:cNvPr id="12291" name="Rectangle 3"/>
            <p:cNvSpPr>
              <a:spLocks noChangeArrowheads="1"/>
            </p:cNvSpPr>
            <p:nvPr/>
          </p:nvSpPr>
          <p:spPr bwMode="auto">
            <a:xfrm>
              <a:off x="672" y="912"/>
              <a:ext cx="2256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2400"/>
                <a:t>Produit « composé »</a:t>
              </a:r>
            </a:p>
            <a:p>
              <a:pPr algn="ctr"/>
              <a:r>
                <a:rPr lang="fr-FR" sz="2000"/>
                <a:t>ou « parent »</a:t>
              </a:r>
            </a:p>
          </p:txBody>
        </p:sp>
        <p:sp>
          <p:nvSpPr>
            <p:cNvPr id="12292" name="Line 4"/>
            <p:cNvSpPr>
              <a:spLocks noChangeShapeType="1"/>
            </p:cNvSpPr>
            <p:nvPr/>
          </p:nvSpPr>
          <p:spPr bwMode="auto">
            <a:xfrm>
              <a:off x="1776" y="1344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457200" y="4267200"/>
            <a:ext cx="15240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800"/>
              <a:t>Composant A</a:t>
            </a:r>
            <a:endParaRPr lang="fr-FR" sz="2400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2895600" y="4267200"/>
            <a:ext cx="15240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800"/>
              <a:t>Composant B</a:t>
            </a:r>
            <a:endParaRPr lang="fr-FR" sz="2400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5410200" y="4267200"/>
            <a:ext cx="15240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800"/>
              <a:t>Composant C</a:t>
            </a:r>
            <a:endParaRPr lang="fr-FR" sz="2400"/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 flipV="1">
            <a:off x="1219200" y="3810000"/>
            <a:ext cx="495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1219200" y="3810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>
            <a:off x="6172200" y="3810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630238" y="1341438"/>
            <a:ext cx="81899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>
                <a:solidFill>
                  <a:srgbClr val="008000"/>
                </a:solidFill>
              </a:rPr>
              <a:t>La nomenclature décrit la composition d’un produit fabriqué</a:t>
            </a:r>
            <a:br>
              <a:rPr lang="fr-FR" sz="2400">
                <a:solidFill>
                  <a:srgbClr val="008000"/>
                </a:solidFill>
              </a:rPr>
            </a:br>
            <a:r>
              <a:rPr lang="fr-FR" sz="2400">
                <a:solidFill>
                  <a:srgbClr val="008000"/>
                </a:solidFill>
              </a:rPr>
              <a:t>à partir de ses composants (nomenclature arborescente)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852488" y="5189538"/>
            <a:ext cx="77327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>
                <a:solidFill>
                  <a:srgbClr val="008000"/>
                </a:solidFill>
              </a:rPr>
              <a:t>Les nomenclatures sont décrites niveau par niveau</a:t>
            </a:r>
            <a:br>
              <a:rPr lang="fr-FR" sz="2400">
                <a:solidFill>
                  <a:srgbClr val="008000"/>
                </a:solidFill>
              </a:rPr>
            </a:br>
            <a:r>
              <a:rPr lang="fr-FR" sz="2400">
                <a:solidFill>
                  <a:srgbClr val="008000"/>
                </a:solidFill>
              </a:rPr>
              <a:t>qui correspondent à des étapes d’élaboration du produit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6781800" y="30480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/>
              <a:t>Lien</a:t>
            </a:r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 flipH="1">
            <a:off x="6172200" y="34290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1219200" y="388620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/>
              <a:t>1</a:t>
            </a:r>
            <a:endParaRPr lang="fr-FR" sz="2400"/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3733800" y="388620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/>
              <a:t>2</a:t>
            </a:r>
            <a:endParaRPr lang="fr-FR" sz="2400"/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6164263" y="3886200"/>
            <a:ext cx="46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/>
              <a:t>0,5</a:t>
            </a:r>
            <a:endParaRPr lang="fr-FR" sz="2400"/>
          </a:p>
        </p:txBody>
      </p:sp>
      <p:sp>
        <p:nvSpPr>
          <p:cNvPr id="12312" name="Text Box 24"/>
          <p:cNvSpPr txBox="1">
            <a:spLocks noChangeArrowheads="1"/>
          </p:cNvSpPr>
          <p:nvPr/>
        </p:nvSpPr>
        <p:spPr bwMode="auto">
          <a:xfrm>
            <a:off x="7086600" y="3733800"/>
            <a:ext cx="1905000" cy="149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/>
              <a:t>Coefficient</a:t>
            </a:r>
          </a:p>
          <a:p>
            <a:pPr algn="ctr">
              <a:spcBef>
                <a:spcPct val="50000"/>
              </a:spcBef>
            </a:pPr>
            <a:r>
              <a:rPr lang="fr-FR"/>
              <a:t>indique le nombre ou la quantité de composant dans un composé</a:t>
            </a:r>
            <a:endParaRPr lang="fr-FR" sz="2000"/>
          </a:p>
        </p:txBody>
      </p:sp>
      <p:sp>
        <p:nvSpPr>
          <p:cNvPr id="12313" name="Line 25"/>
          <p:cNvSpPr>
            <a:spLocks noChangeShapeType="1"/>
          </p:cNvSpPr>
          <p:nvPr/>
        </p:nvSpPr>
        <p:spPr bwMode="auto">
          <a:xfrm flipH="1">
            <a:off x="6629400" y="3962400"/>
            <a:ext cx="685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30B52-E053-4E43-AC44-BB5342AE60EB}" type="slidenum">
              <a:rPr lang="en-US"/>
              <a:pPr/>
              <a:t>4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Les niveaux de nomenclature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657600" y="1676400"/>
            <a:ext cx="2057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400" b="1"/>
              <a:t>Produit fini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1981200" y="2590800"/>
            <a:ext cx="17526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400" b="1"/>
              <a:t>S/E 1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562600" y="2590800"/>
            <a:ext cx="17526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400" b="1"/>
              <a:t>S/E 2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1447800" y="3581400"/>
            <a:ext cx="1066800" cy="457200"/>
          </a:xfrm>
          <a:prstGeom prst="rect">
            <a:avLst/>
          </a:prstGeom>
          <a:solidFill>
            <a:srgbClr val="23C5A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 b="1"/>
              <a:t>Pièce</a:t>
            </a:r>
            <a:r>
              <a:rPr lang="fr-FR" sz="2000"/>
              <a:t> A</a:t>
            </a:r>
            <a:endParaRPr lang="fr-FR" sz="2400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048000" y="3581400"/>
            <a:ext cx="1066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800" b="1">
                <a:solidFill>
                  <a:schemeClr val="bg1"/>
                </a:solidFill>
              </a:rPr>
              <a:t>Matière 2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648200" y="3581400"/>
            <a:ext cx="1066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800" b="1">
                <a:solidFill>
                  <a:schemeClr val="bg1"/>
                </a:solidFill>
              </a:rPr>
              <a:t>Matière 3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6019800" y="3581400"/>
            <a:ext cx="1066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800" b="1">
                <a:solidFill>
                  <a:schemeClr val="bg1"/>
                </a:solidFill>
              </a:rPr>
              <a:t>Matière 4</a:t>
            </a: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7391400" y="3581400"/>
            <a:ext cx="1066800" cy="457200"/>
          </a:xfrm>
          <a:prstGeom prst="rect">
            <a:avLst/>
          </a:prstGeom>
          <a:solidFill>
            <a:srgbClr val="23C5A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 b="1"/>
              <a:t>Pièce B</a:t>
            </a:r>
            <a:endParaRPr lang="fr-FR" sz="2400" b="1"/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1447800" y="4419600"/>
            <a:ext cx="1066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800" b="1">
                <a:solidFill>
                  <a:schemeClr val="bg1"/>
                </a:solidFill>
              </a:rPr>
              <a:t>Matière 1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7391400" y="4419600"/>
            <a:ext cx="1066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800" b="1">
                <a:solidFill>
                  <a:schemeClr val="bg1"/>
                </a:solidFill>
              </a:rPr>
              <a:t>Matière 5</a:t>
            </a:r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>
            <a:off x="2819400" y="2362200"/>
            <a:ext cx="3657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648200" y="2209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>
            <a:off x="2819400" y="23622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>
            <a:off x="6477000" y="23622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>
            <a:off x="1981200" y="3352800"/>
            <a:ext cx="1676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4355" name="Line 19"/>
          <p:cNvSpPr>
            <a:spLocks noChangeShapeType="1"/>
          </p:cNvSpPr>
          <p:nvPr/>
        </p:nvSpPr>
        <p:spPr bwMode="auto">
          <a:xfrm>
            <a:off x="2819400" y="30480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4356" name="Line 20"/>
          <p:cNvSpPr>
            <a:spLocks noChangeShapeType="1"/>
          </p:cNvSpPr>
          <p:nvPr/>
        </p:nvSpPr>
        <p:spPr bwMode="auto">
          <a:xfrm>
            <a:off x="1981200" y="3352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4357" name="Line 21"/>
          <p:cNvSpPr>
            <a:spLocks noChangeShapeType="1"/>
          </p:cNvSpPr>
          <p:nvPr/>
        </p:nvSpPr>
        <p:spPr bwMode="auto">
          <a:xfrm>
            <a:off x="3657600" y="3352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4358" name="Line 22"/>
          <p:cNvSpPr>
            <a:spLocks noChangeShapeType="1"/>
          </p:cNvSpPr>
          <p:nvPr/>
        </p:nvSpPr>
        <p:spPr bwMode="auto">
          <a:xfrm>
            <a:off x="5105400" y="3352800"/>
            <a:ext cx="2819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4359" name="Line 23"/>
          <p:cNvSpPr>
            <a:spLocks noChangeShapeType="1"/>
          </p:cNvSpPr>
          <p:nvPr/>
        </p:nvSpPr>
        <p:spPr bwMode="auto">
          <a:xfrm>
            <a:off x="6477000" y="30480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4360" name="Line 24"/>
          <p:cNvSpPr>
            <a:spLocks noChangeShapeType="1"/>
          </p:cNvSpPr>
          <p:nvPr/>
        </p:nvSpPr>
        <p:spPr bwMode="auto">
          <a:xfrm>
            <a:off x="5105400" y="3352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4361" name="Line 25"/>
          <p:cNvSpPr>
            <a:spLocks noChangeShapeType="1"/>
          </p:cNvSpPr>
          <p:nvPr/>
        </p:nvSpPr>
        <p:spPr bwMode="auto">
          <a:xfrm>
            <a:off x="6477000" y="3352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4362" name="Line 26"/>
          <p:cNvSpPr>
            <a:spLocks noChangeShapeType="1"/>
          </p:cNvSpPr>
          <p:nvPr/>
        </p:nvSpPr>
        <p:spPr bwMode="auto">
          <a:xfrm>
            <a:off x="7924800" y="3352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4363" name="Line 27"/>
          <p:cNvSpPr>
            <a:spLocks noChangeShapeType="1"/>
          </p:cNvSpPr>
          <p:nvPr/>
        </p:nvSpPr>
        <p:spPr bwMode="auto">
          <a:xfrm>
            <a:off x="1981200" y="40386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4364" name="Line 28"/>
          <p:cNvSpPr>
            <a:spLocks noChangeShapeType="1"/>
          </p:cNvSpPr>
          <p:nvPr/>
        </p:nvSpPr>
        <p:spPr bwMode="auto">
          <a:xfrm>
            <a:off x="7924800" y="40386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320675" y="1096963"/>
            <a:ext cx="1103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>
                <a:solidFill>
                  <a:srgbClr val="000099"/>
                </a:solidFill>
              </a:rPr>
              <a:t>Niveaux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533400" y="16764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>
                <a:solidFill>
                  <a:srgbClr val="000099"/>
                </a:solidFill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533400" y="2590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>
                <a:solidFill>
                  <a:srgbClr val="000099"/>
                </a:solidFill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533400" y="35814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>
                <a:solidFill>
                  <a:srgbClr val="000099"/>
                </a:solidFill>
              </a:rPr>
              <a:t>2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533400" y="4419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>
                <a:solidFill>
                  <a:srgbClr val="000099"/>
                </a:solidFill>
              </a:rPr>
              <a:t>3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1524000" y="5562600"/>
            <a:ext cx="6902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800">
                <a:solidFill>
                  <a:srgbClr val="008000"/>
                </a:solidFill>
              </a:rPr>
              <a:t>Au plus bas niveau, on trouve les matières et composants achetés</a:t>
            </a:r>
            <a:endParaRPr lang="fr-FR" sz="2400">
              <a:solidFill>
                <a:srgbClr val="008000"/>
              </a:solidFill>
            </a:endParaRPr>
          </a:p>
        </p:txBody>
      </p:sp>
      <p:sp>
        <p:nvSpPr>
          <p:cNvPr id="14372" name="Line 36"/>
          <p:cNvSpPr>
            <a:spLocks noChangeShapeType="1"/>
          </p:cNvSpPr>
          <p:nvPr/>
        </p:nvSpPr>
        <p:spPr bwMode="auto">
          <a:xfrm flipH="1" flipV="1">
            <a:off x="2590800" y="49530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4373" name="Line 37"/>
          <p:cNvSpPr>
            <a:spLocks noChangeShapeType="1"/>
          </p:cNvSpPr>
          <p:nvPr/>
        </p:nvSpPr>
        <p:spPr bwMode="auto">
          <a:xfrm flipH="1" flipV="1">
            <a:off x="3657600" y="4114800"/>
            <a:ext cx="7620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4374" name="Line 38"/>
          <p:cNvSpPr>
            <a:spLocks noChangeShapeType="1"/>
          </p:cNvSpPr>
          <p:nvPr/>
        </p:nvSpPr>
        <p:spPr bwMode="auto">
          <a:xfrm flipV="1">
            <a:off x="5105400" y="41910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4375" name="Line 39"/>
          <p:cNvSpPr>
            <a:spLocks noChangeShapeType="1"/>
          </p:cNvSpPr>
          <p:nvPr/>
        </p:nvSpPr>
        <p:spPr bwMode="auto">
          <a:xfrm flipV="1">
            <a:off x="5562600" y="4114800"/>
            <a:ext cx="8382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4376" name="Line 40"/>
          <p:cNvSpPr>
            <a:spLocks noChangeShapeType="1"/>
          </p:cNvSpPr>
          <p:nvPr/>
        </p:nvSpPr>
        <p:spPr bwMode="auto">
          <a:xfrm flipV="1">
            <a:off x="6629400" y="48768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4377" name="Oval 41"/>
          <p:cNvSpPr>
            <a:spLocks noChangeArrowheads="1"/>
          </p:cNvSpPr>
          <p:nvPr/>
        </p:nvSpPr>
        <p:spPr bwMode="auto">
          <a:xfrm>
            <a:off x="914400" y="1447800"/>
            <a:ext cx="7696200" cy="1905000"/>
          </a:xfrm>
          <a:prstGeom prst="ellips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fr-FR" sz="2000">
              <a:solidFill>
                <a:srgbClr val="FF99FF"/>
              </a:solidFill>
            </a:endParaRPr>
          </a:p>
        </p:txBody>
      </p:sp>
      <p:sp>
        <p:nvSpPr>
          <p:cNvPr id="14378" name="Oval 42"/>
          <p:cNvSpPr>
            <a:spLocks noChangeArrowheads="1"/>
          </p:cNvSpPr>
          <p:nvPr/>
        </p:nvSpPr>
        <p:spPr bwMode="auto">
          <a:xfrm>
            <a:off x="990600" y="2362200"/>
            <a:ext cx="3581400" cy="2057400"/>
          </a:xfrm>
          <a:prstGeom prst="ellips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343400" y="2438400"/>
            <a:ext cx="4419600" cy="1981200"/>
          </a:xfrm>
          <a:prstGeom prst="ellips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1143000" y="3200400"/>
            <a:ext cx="1676400" cy="2209800"/>
          </a:xfrm>
          <a:prstGeom prst="ellips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7162800" y="3124200"/>
            <a:ext cx="1600200" cy="2209800"/>
          </a:xfrm>
          <a:prstGeom prst="ellips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77" grpId="0" animBg="1" autoUpdateAnimBg="0"/>
      <p:bldP spid="14378" grpId="0" animBg="1"/>
      <p:bldP spid="14379" grpId="0" animBg="1"/>
      <p:bldP spid="14380" grpId="0" animBg="1"/>
      <p:bldP spid="1438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97" name="Picture 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809328"/>
            <a:ext cx="7315200" cy="4572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  <p:sp>
        <p:nvSpPr>
          <p:cNvPr id="12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B3136-B221-4575-B6E4-53ED0BC81420}" type="slidenum">
              <a:rPr lang="en-US"/>
              <a:pPr/>
              <a:t>5</a:t>
            </a:fld>
            <a:endParaRPr 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39200" cy="1143000"/>
          </a:xfrm>
        </p:spPr>
        <p:txBody>
          <a:bodyPr/>
          <a:lstStyle/>
          <a:p>
            <a:r>
              <a:rPr lang="fr-FR"/>
              <a:t>Création d’une nomenclature</a:t>
            </a:r>
          </a:p>
        </p:txBody>
      </p:sp>
      <p:sp>
        <p:nvSpPr>
          <p:cNvPr id="46084" name="AutoShape 4"/>
          <p:cNvSpPr>
            <a:spLocks noChangeArrowheads="1"/>
          </p:cNvSpPr>
          <p:nvPr/>
        </p:nvSpPr>
        <p:spPr bwMode="auto">
          <a:xfrm>
            <a:off x="1214414" y="3216396"/>
            <a:ext cx="2133600" cy="457200"/>
          </a:xfrm>
          <a:prstGeom prst="wedgeRoundRectCallout">
            <a:avLst>
              <a:gd name="adj1" fmla="val 49243"/>
              <a:gd name="adj2" fmla="val -14947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/>
              <a:t>Code du composé</a:t>
            </a:r>
          </a:p>
        </p:txBody>
      </p:sp>
      <p:sp>
        <p:nvSpPr>
          <p:cNvPr id="46085" name="AutoShape 5"/>
          <p:cNvSpPr>
            <a:spLocks noChangeArrowheads="1"/>
          </p:cNvSpPr>
          <p:nvPr/>
        </p:nvSpPr>
        <p:spPr bwMode="auto">
          <a:xfrm>
            <a:off x="3643306" y="3287834"/>
            <a:ext cx="2160588" cy="1008063"/>
          </a:xfrm>
          <a:prstGeom prst="wedgeRoundRectCallout">
            <a:avLst>
              <a:gd name="adj1" fmla="val -9101"/>
              <a:gd name="adj2" fmla="val -119701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b="1"/>
              <a:t>Pour créer, modifier</a:t>
            </a:r>
          </a:p>
          <a:p>
            <a:pPr algn="ctr"/>
            <a:r>
              <a:rPr lang="fr-FR" sz="1400" b="1"/>
              <a:t>ou supprimer </a:t>
            </a:r>
            <a:br>
              <a:rPr lang="fr-FR" sz="1400" b="1"/>
            </a:br>
            <a:r>
              <a:rPr lang="fr-FR" sz="1400" b="1"/>
              <a:t>des liens</a:t>
            </a:r>
          </a:p>
        </p:txBody>
      </p:sp>
      <p:sp>
        <p:nvSpPr>
          <p:cNvPr id="46090" name="AutoShape 10"/>
          <p:cNvSpPr>
            <a:spLocks noChangeArrowheads="1"/>
          </p:cNvSpPr>
          <p:nvPr/>
        </p:nvSpPr>
        <p:spPr bwMode="auto">
          <a:xfrm>
            <a:off x="3000364" y="4859470"/>
            <a:ext cx="1600200" cy="609600"/>
          </a:xfrm>
          <a:prstGeom prst="wedgeRoundRectCallout">
            <a:avLst>
              <a:gd name="adj1" fmla="val -16055"/>
              <a:gd name="adj2" fmla="val -13782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Interrogations</a:t>
            </a:r>
          </a:p>
          <a:p>
            <a:pPr algn="ctr"/>
            <a:r>
              <a:rPr lang="fr-FR"/>
              <a:t>en liste</a:t>
            </a:r>
          </a:p>
        </p:txBody>
      </p:sp>
      <p:sp>
        <p:nvSpPr>
          <p:cNvPr id="46091" name="AutoShape 11"/>
          <p:cNvSpPr>
            <a:spLocks noChangeArrowheads="1"/>
          </p:cNvSpPr>
          <p:nvPr/>
        </p:nvSpPr>
        <p:spPr bwMode="auto">
          <a:xfrm>
            <a:off x="5500694" y="1859074"/>
            <a:ext cx="1600200" cy="609600"/>
          </a:xfrm>
          <a:prstGeom prst="wedgeRoundRectCallout">
            <a:avLst>
              <a:gd name="adj1" fmla="val -78959"/>
              <a:gd name="adj2" fmla="val 6950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Graphiques</a:t>
            </a:r>
          </a:p>
        </p:txBody>
      </p:sp>
      <p:sp>
        <p:nvSpPr>
          <p:cNvPr id="46092" name="AutoShape 12"/>
          <p:cNvSpPr>
            <a:spLocks noChangeArrowheads="1"/>
          </p:cNvSpPr>
          <p:nvPr/>
        </p:nvSpPr>
        <p:spPr bwMode="auto">
          <a:xfrm>
            <a:off x="6500826" y="3287834"/>
            <a:ext cx="1600200" cy="609600"/>
          </a:xfrm>
          <a:prstGeom prst="wedgeRoundRectCallout">
            <a:avLst>
              <a:gd name="adj1" fmla="val -17414"/>
              <a:gd name="adj2" fmla="val -16552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Fonctions</a:t>
            </a:r>
          </a:p>
          <a:p>
            <a:pPr algn="ctr"/>
            <a:r>
              <a:rPr lang="fr-FR"/>
              <a:t>de gestion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900112" y="1125538"/>
            <a:ext cx="76323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dirty="0">
                <a:solidFill>
                  <a:srgbClr val="339933"/>
                </a:solidFill>
              </a:rPr>
              <a:t>Accès : Menu </a:t>
            </a:r>
            <a:r>
              <a:rPr lang="fr-FR" sz="2000" dirty="0">
                <a:solidFill>
                  <a:srgbClr val="000099"/>
                </a:solidFill>
              </a:rPr>
              <a:t>Technique</a:t>
            </a:r>
            <a:r>
              <a:rPr lang="fr-FR" sz="2000" dirty="0">
                <a:solidFill>
                  <a:srgbClr val="339933"/>
                </a:solidFill>
              </a:rPr>
              <a:t>, Option </a:t>
            </a:r>
            <a:r>
              <a:rPr lang="fr-FR" sz="2000" dirty="0">
                <a:solidFill>
                  <a:srgbClr val="000099"/>
                </a:solidFill>
              </a:rPr>
              <a:t>Gestion des nomenclatures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16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857364"/>
            <a:ext cx="7315200" cy="4572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038C2-D443-40D2-B429-23E29F609216}" type="slidenum">
              <a:rPr lang="en-US"/>
              <a:pPr/>
              <a:t>6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Entrée des liens de nomenclature</a:t>
            </a:r>
          </a:p>
        </p:txBody>
      </p:sp>
      <p:sp>
        <p:nvSpPr>
          <p:cNvPr id="47108" name="AutoShape 4"/>
          <p:cNvSpPr>
            <a:spLocks noChangeArrowheads="1"/>
          </p:cNvSpPr>
          <p:nvPr/>
        </p:nvSpPr>
        <p:spPr bwMode="auto">
          <a:xfrm>
            <a:off x="214282" y="3071810"/>
            <a:ext cx="2133600" cy="609600"/>
          </a:xfrm>
          <a:prstGeom prst="wedgeRoundRectCallout">
            <a:avLst>
              <a:gd name="adj1" fmla="val 73693"/>
              <a:gd name="adj2" fmla="val -105459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800" dirty="0"/>
              <a:t>1- Cliquer sur ‘Nouveau’</a:t>
            </a:r>
          </a:p>
        </p:txBody>
      </p:sp>
      <p:sp>
        <p:nvSpPr>
          <p:cNvPr id="47109" name="AutoShape 5"/>
          <p:cNvSpPr>
            <a:spLocks noChangeArrowheads="1"/>
          </p:cNvSpPr>
          <p:nvPr/>
        </p:nvSpPr>
        <p:spPr bwMode="auto">
          <a:xfrm>
            <a:off x="4714876" y="4000504"/>
            <a:ext cx="2133600" cy="609600"/>
          </a:xfrm>
          <a:prstGeom prst="wedgeRoundRectCallout">
            <a:avLst>
              <a:gd name="adj1" fmla="val -94264"/>
              <a:gd name="adj2" fmla="val -14533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800" dirty="0"/>
              <a:t>2- Sélectionner le</a:t>
            </a:r>
          </a:p>
          <a:p>
            <a:pPr algn="ctr"/>
            <a:r>
              <a:rPr lang="fr-FR" sz="1800" dirty="0"/>
              <a:t>composant</a:t>
            </a:r>
          </a:p>
        </p:txBody>
      </p:sp>
      <p:sp>
        <p:nvSpPr>
          <p:cNvPr id="47110" name="AutoShape 6"/>
          <p:cNvSpPr>
            <a:spLocks noChangeArrowheads="1"/>
          </p:cNvSpPr>
          <p:nvPr/>
        </p:nvSpPr>
        <p:spPr bwMode="auto">
          <a:xfrm>
            <a:off x="1500166" y="5286388"/>
            <a:ext cx="2786082" cy="928694"/>
          </a:xfrm>
          <a:prstGeom prst="wedgeRoundRectCallout">
            <a:avLst>
              <a:gd name="adj1" fmla="val 16759"/>
              <a:gd name="adj2" fmla="val -224449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800" dirty="0"/>
              <a:t>3- Entrer la quantité de </a:t>
            </a:r>
          </a:p>
          <a:p>
            <a:pPr algn="ctr"/>
            <a:r>
              <a:rPr lang="fr-FR" sz="1800" dirty="0"/>
              <a:t>composant pour une unité de composé</a:t>
            </a:r>
          </a:p>
        </p:txBody>
      </p:sp>
      <p:sp>
        <p:nvSpPr>
          <p:cNvPr id="12" name="AutoShape 6"/>
          <p:cNvSpPr>
            <a:spLocks noChangeArrowheads="1"/>
          </p:cNvSpPr>
          <p:nvPr/>
        </p:nvSpPr>
        <p:spPr bwMode="auto">
          <a:xfrm>
            <a:off x="5143504" y="3071810"/>
            <a:ext cx="1295400" cy="457200"/>
          </a:xfrm>
          <a:prstGeom prst="wedgeRoundRectCallout">
            <a:avLst>
              <a:gd name="adj1" fmla="val -167647"/>
              <a:gd name="adj2" fmla="val -137323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b="1" dirty="0">
                <a:latin typeface="Arial" charset="0"/>
              </a:rPr>
              <a:t>4. Valider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12" name="Picture 103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3714752"/>
            <a:ext cx="3657600" cy="2286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  <p:pic>
        <p:nvPicPr>
          <p:cNvPr id="72711" name="Picture 10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3714752"/>
            <a:ext cx="3657600" cy="2286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  <p:pic>
        <p:nvPicPr>
          <p:cNvPr id="72710" name="Picture 103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7752" y="1142984"/>
            <a:ext cx="3657600" cy="2286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  <p:pic>
        <p:nvPicPr>
          <p:cNvPr id="72709" name="Picture 1029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034" y="1142984"/>
            <a:ext cx="3657600" cy="2286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  <p:sp>
        <p:nvSpPr>
          <p:cNvPr id="13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028F-024F-4462-9916-5090F7E807D9}" type="slidenum">
              <a:rPr lang="en-US"/>
              <a:pPr/>
              <a:t>7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fr-FR"/>
              <a:t>Interrogations descendantes</a:t>
            </a:r>
          </a:p>
        </p:txBody>
      </p:sp>
      <p:sp>
        <p:nvSpPr>
          <p:cNvPr id="49174" name="AutoShape 22"/>
          <p:cNvSpPr>
            <a:spLocks noChangeArrowheads="1"/>
          </p:cNvSpPr>
          <p:nvPr/>
        </p:nvSpPr>
        <p:spPr bwMode="auto">
          <a:xfrm>
            <a:off x="533400" y="5600720"/>
            <a:ext cx="3581400" cy="685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/>
              <a:t>Nomenclature cumulée</a:t>
            </a:r>
          </a:p>
        </p:txBody>
      </p:sp>
      <p:sp>
        <p:nvSpPr>
          <p:cNvPr id="49175" name="AutoShape 23"/>
          <p:cNvSpPr>
            <a:spLocks noChangeArrowheads="1"/>
          </p:cNvSpPr>
          <p:nvPr/>
        </p:nvSpPr>
        <p:spPr bwMode="auto">
          <a:xfrm>
            <a:off x="4859338" y="5600720"/>
            <a:ext cx="3581400" cy="685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/>
              <a:t>Nomenclature d’achat</a:t>
            </a:r>
          </a:p>
        </p:txBody>
      </p:sp>
      <p:sp>
        <p:nvSpPr>
          <p:cNvPr id="49173" name="AutoShape 21"/>
          <p:cNvSpPr>
            <a:spLocks noChangeArrowheads="1"/>
          </p:cNvSpPr>
          <p:nvPr/>
        </p:nvSpPr>
        <p:spPr bwMode="auto">
          <a:xfrm>
            <a:off x="533400" y="2924175"/>
            <a:ext cx="3581400" cy="685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/>
              <a:t>Nomenclature directe</a:t>
            </a:r>
          </a:p>
        </p:txBody>
      </p:sp>
      <p:sp>
        <p:nvSpPr>
          <p:cNvPr id="49176" name="AutoShape 24"/>
          <p:cNvSpPr>
            <a:spLocks noChangeArrowheads="1"/>
          </p:cNvSpPr>
          <p:nvPr/>
        </p:nvSpPr>
        <p:spPr bwMode="auto">
          <a:xfrm>
            <a:off x="4859338" y="2924175"/>
            <a:ext cx="3581400" cy="685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/>
              <a:t>Nomenclature arborescente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97C90-5CA5-4CAC-B057-93A65FE1903B}" type="slidenum">
              <a:rPr lang="en-US"/>
              <a:pPr/>
              <a:t>8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53975"/>
            <a:ext cx="8839200" cy="1143000"/>
          </a:xfrm>
        </p:spPr>
        <p:txBody>
          <a:bodyPr/>
          <a:lstStyle/>
          <a:p>
            <a:r>
              <a:rPr lang="fr-FR"/>
              <a:t>Représentation graphique </a:t>
            </a:r>
            <a:br>
              <a:rPr lang="fr-FR"/>
            </a:br>
            <a:r>
              <a:rPr lang="fr-FR"/>
              <a:t>de la nomenclature</a:t>
            </a:r>
          </a:p>
        </p:txBody>
      </p:sp>
      <p:pic>
        <p:nvPicPr>
          <p:cNvPr id="4813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714488"/>
            <a:ext cx="7315200" cy="4572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FA85E-02DE-4BCF-94BB-B27130B91717}" type="slidenum">
              <a:rPr lang="en-US"/>
              <a:pPr/>
              <a:t>9</a:t>
            </a:fld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Composants communs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1905000" y="18288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/>
              <a:t>PF1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5715000" y="18288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/>
              <a:t>PF2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3886200" y="3048000"/>
            <a:ext cx="13716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/>
              <a:t>S / E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1981200" y="4267200"/>
            <a:ext cx="1600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solidFill>
                  <a:schemeClr val="bg1"/>
                </a:solidFill>
              </a:rPr>
              <a:t>Matière 1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5562600" y="4267200"/>
            <a:ext cx="1601788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solidFill>
                  <a:schemeClr val="bg1"/>
                </a:solidFill>
              </a:rPr>
              <a:t>Composant1</a:t>
            </a:r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>
            <a:off x="1295400" y="2667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2590800" y="2362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>
            <a:off x="4114800" y="2667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>
            <a:off x="5029200" y="2667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>
            <a:off x="6400800" y="2362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>
            <a:off x="5029200" y="2667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>
            <a:off x="1295400" y="2667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>
            <a:off x="2590800" y="2667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>
            <a:off x="6400800" y="2667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>
            <a:off x="7848600" y="2667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9715" name="Line 19"/>
          <p:cNvSpPr>
            <a:spLocks noChangeShapeType="1"/>
          </p:cNvSpPr>
          <p:nvPr/>
        </p:nvSpPr>
        <p:spPr bwMode="auto">
          <a:xfrm>
            <a:off x="2743200" y="3886200"/>
            <a:ext cx="365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9716" name="Line 20"/>
          <p:cNvSpPr>
            <a:spLocks noChangeShapeType="1"/>
          </p:cNvSpPr>
          <p:nvPr/>
        </p:nvSpPr>
        <p:spPr bwMode="auto">
          <a:xfrm>
            <a:off x="2743200" y="3886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4572000" y="3581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9718" name="Line 22"/>
          <p:cNvSpPr>
            <a:spLocks noChangeShapeType="1"/>
          </p:cNvSpPr>
          <p:nvPr/>
        </p:nvSpPr>
        <p:spPr bwMode="auto">
          <a:xfrm>
            <a:off x="6400800" y="3886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9719" name="Text Box 23"/>
          <p:cNvSpPr txBox="1">
            <a:spLocks noChangeArrowheads="1"/>
          </p:cNvSpPr>
          <p:nvPr/>
        </p:nvSpPr>
        <p:spPr bwMode="auto">
          <a:xfrm>
            <a:off x="5334000" y="3200400"/>
            <a:ext cx="2992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>
                <a:solidFill>
                  <a:srgbClr val="008000"/>
                </a:solidFill>
              </a:rPr>
              <a:t>Sous-ensemble commun</a:t>
            </a:r>
          </a:p>
        </p:txBody>
      </p:sp>
      <p:sp>
        <p:nvSpPr>
          <p:cNvPr id="29720" name="Text Box 24"/>
          <p:cNvSpPr txBox="1">
            <a:spLocks noChangeArrowheads="1"/>
          </p:cNvSpPr>
          <p:nvPr/>
        </p:nvSpPr>
        <p:spPr bwMode="auto">
          <a:xfrm>
            <a:off x="1476375" y="5410200"/>
            <a:ext cx="678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2000">
                <a:solidFill>
                  <a:srgbClr val="008000"/>
                </a:solidFill>
              </a:rPr>
              <a:t>La nomenclature d’un article n’est décrite qu’une seule fois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lude4">
  <a:themeElements>
    <a:clrScheme name="prelude4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lude4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lude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lude4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Office\Modèles\Modèles de présentation\prelude4.pot</Template>
  <TotalTime>1444</TotalTime>
  <Words>469</Words>
  <Application>Microsoft Office PowerPoint</Application>
  <PresentationFormat>Affichage à l'écran (4:3)</PresentationFormat>
  <Paragraphs>180</Paragraphs>
  <Slides>16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0" baseType="lpstr">
      <vt:lpstr>Arial</vt:lpstr>
      <vt:lpstr>Tahoma</vt:lpstr>
      <vt:lpstr>Times New Roman</vt:lpstr>
      <vt:lpstr>prelude4</vt:lpstr>
      <vt:lpstr>e-Prelude.com</vt:lpstr>
      <vt:lpstr>La structure du logiciel</vt:lpstr>
      <vt:lpstr>Nomenclatures - Définition</vt:lpstr>
      <vt:lpstr>Les niveaux de nomenclature</vt:lpstr>
      <vt:lpstr>Création d’une nomenclature</vt:lpstr>
      <vt:lpstr>Entrée des liens de nomenclature</vt:lpstr>
      <vt:lpstr>Interrogations descendantes</vt:lpstr>
      <vt:lpstr>Représentation graphique  de la nomenclature</vt:lpstr>
      <vt:lpstr>Composants communs</vt:lpstr>
      <vt:lpstr>Interrogations ascendantes en liste</vt:lpstr>
      <vt:lpstr>Vérification des boucles dans les nomenclatures</vt:lpstr>
      <vt:lpstr>Le code de plus bas niveau</vt:lpstr>
      <vt:lpstr>Calcul des codes de plus bas niveau</vt:lpstr>
      <vt:lpstr>Les cycles d’obtention cumulés</vt:lpstr>
      <vt:lpstr>Graphiques des décalages</vt:lpstr>
      <vt:lpstr>Enregistrer la session 2</vt:lpstr>
    </vt:vector>
  </TitlesOfParts>
  <Company>Groupe HEC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Aucun titre de diapositive</dc:title>
  <dc:creator>Gérard Baglin</dc:creator>
  <cp:lastModifiedBy>ibrahima DIALLO</cp:lastModifiedBy>
  <cp:revision>91</cp:revision>
  <cp:lastPrinted>1998-04-23T12:49:58Z</cp:lastPrinted>
  <dcterms:created xsi:type="dcterms:W3CDTF">1998-05-11T18:11:41Z</dcterms:created>
  <dcterms:modified xsi:type="dcterms:W3CDTF">2016-07-29T12:35:36Z</dcterms:modified>
</cp:coreProperties>
</file>