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6"/>
  </p:notesMasterIdLst>
  <p:sldIdLst>
    <p:sldId id="256" r:id="rId2"/>
    <p:sldId id="286" r:id="rId3"/>
    <p:sldId id="257" r:id="rId4"/>
    <p:sldId id="269" r:id="rId5"/>
    <p:sldId id="270" r:id="rId6"/>
    <p:sldId id="258" r:id="rId7"/>
    <p:sldId id="260" r:id="rId8"/>
    <p:sldId id="262" r:id="rId9"/>
    <p:sldId id="263" r:id="rId10"/>
    <p:sldId id="266" r:id="rId11"/>
    <p:sldId id="285" r:id="rId12"/>
    <p:sldId id="264" r:id="rId13"/>
    <p:sldId id="265" r:id="rId14"/>
    <p:sldId id="277" r:id="rId15"/>
    <p:sldId id="279" r:id="rId16"/>
    <p:sldId id="267" r:id="rId17"/>
    <p:sldId id="272" r:id="rId18"/>
    <p:sldId id="278" r:id="rId19"/>
    <p:sldId id="274" r:id="rId20"/>
    <p:sldId id="271" r:id="rId21"/>
    <p:sldId id="283" r:id="rId22"/>
    <p:sldId id="273" r:id="rId23"/>
    <p:sldId id="282" r:id="rId24"/>
    <p:sldId id="287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009900"/>
    <a:srgbClr val="3366CC"/>
    <a:srgbClr val="FF0066"/>
    <a:srgbClr val="00FF00"/>
    <a:srgbClr val="000099"/>
    <a:srgbClr val="0099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81" autoAdjust="0"/>
  </p:normalViewPr>
  <p:slideViewPr>
    <p:cSldViewPr>
      <p:cViewPr varScale="1">
        <p:scale>
          <a:sx n="68" d="100"/>
          <a:sy n="68" d="100"/>
        </p:scale>
        <p:origin x="144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96"/>
    </p:cViewPr>
  </p:sorterViewPr>
  <p:notesViewPr>
    <p:cSldViewPr>
      <p:cViewPr varScale="1">
        <p:scale>
          <a:sx n="28" d="100"/>
          <a:sy n="28" d="100"/>
        </p:scale>
        <p:origin x="-1266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0"/>
            <a:r>
              <a:rPr lang="fr-FR"/>
              <a:t>Deuxième niveau</a:t>
            </a:r>
          </a:p>
          <a:p>
            <a:pPr lvl="0"/>
            <a:r>
              <a:rPr lang="fr-FR"/>
              <a:t>Troisième niveau</a:t>
            </a:r>
          </a:p>
          <a:p>
            <a:pPr lvl="0"/>
            <a:r>
              <a:rPr lang="fr-FR"/>
              <a:t>Quatrième niveau</a:t>
            </a:r>
          </a:p>
          <a:p>
            <a:pPr lvl="0"/>
            <a:r>
              <a:rPr lang="fr-FR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fld id="{ACCBFB80-C3CF-4DAD-8C47-695A9F262B86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04DEA4-FA4E-4867-9332-C24C3386E0EA}" type="slidenum">
              <a:rPr lang="fr-FR"/>
              <a:pPr/>
              <a:t>2</a:t>
            </a:fld>
            <a:endParaRPr lang="fr-FR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59275"/>
            <a:ext cx="5029200" cy="4132263"/>
          </a:xfrm>
          <a:noFill/>
          <a:ln/>
        </p:spPr>
        <p:txBody>
          <a:bodyPr lIns="88115" tIns="43284" rIns="88115" bIns="43284"/>
          <a:lstStyle/>
          <a:p>
            <a:pPr defTabSz="965200">
              <a:spcBef>
                <a:spcPct val="0"/>
              </a:spcBef>
            </a:pPr>
            <a:r>
              <a:rPr lang="fr-FR" sz="2500"/>
              <a:t>A gauche en jaune, le bloc de gestion des données techniques</a:t>
            </a:r>
          </a:p>
          <a:p>
            <a:pPr defTabSz="965200">
              <a:spcBef>
                <a:spcPct val="0"/>
              </a:spcBef>
            </a:pPr>
            <a:r>
              <a:rPr lang="fr-FR" sz="2500"/>
              <a:t>Cliquer sur un pavé pour accéder directement à la diapo détaillée</a:t>
            </a:r>
          </a:p>
          <a:p>
            <a:pPr defTabSz="965200">
              <a:spcBef>
                <a:spcPct val="0"/>
              </a:spcBef>
            </a:pPr>
            <a:r>
              <a:rPr lang="fr-FR" sz="2500"/>
              <a:t>Des boutons RETOUR figurent sur ces diapo pour revenir ici.</a:t>
            </a:r>
          </a:p>
        </p:txBody>
      </p:sp>
      <p:sp>
        <p:nvSpPr>
          <p:cNvPr id="4915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6988" y="798513"/>
            <a:ext cx="4265612" cy="3198812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3ACFF5-1EDA-48AB-91DE-7DE2AF6CD95E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41A0A0-3A3A-449B-B62C-3EB9F3CCDB3D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F2DB64-6CF9-45AE-8A72-6F9E041E5F53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0C9F12-BEC6-4C19-B363-A3742A5CBAB8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343650" y="0"/>
            <a:ext cx="2114550" cy="6096000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191250" cy="60960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626EC1-4311-40F6-8BA0-559E3619DD31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CD0073-DC34-4E22-9AA5-4035004B426B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0D1C82-5F52-4B4A-8456-2D38F00001E1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E159AA-6BF5-4A2B-8EEA-CE901D614797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D6430E-399E-4105-A34F-10DF58B68771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446403-7952-4BFA-807B-B4151A780F7C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87B99B-84BD-44C6-9FF6-2A0B7B052E81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A2A133-B9C3-4E19-AAD8-E795572E110D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67EAC8-4E86-4CEA-A01C-6F6BB03BA53B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EE4AC7-7C28-432B-8051-BA9CAEFDE7FB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8D77D6-AA2D-416B-959C-100C693E4337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62CB87-5844-4F74-A650-8E1FD235C8A9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5C1256-C177-497E-9300-5B3FF1882C50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5EC8E-A19E-412E-A090-7DD51D89863D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F8FC5C-903B-49D0-A5D2-14CF495263B0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4155CE-3366-4DB4-A785-3610B16F49C5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018C74-105B-4798-B934-25D428EC88D2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909237-5987-47A2-AA29-67D0674FAF3F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 style du titre du masque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19050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j-lt"/>
              </a:defRPr>
            </a:lvl1pPr>
          </a:lstStyle>
          <a:p>
            <a:fld id="{AB8C2207-9237-4D33-B28A-31A2541D48FE}" type="datetime1">
              <a:rPr lang="fr-FR"/>
              <a:pPr/>
              <a:t>29/07/2016</a:t>
            </a:fld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j-lt"/>
              </a:defRPr>
            </a:lvl1pPr>
          </a:lstStyle>
          <a:p>
            <a:r>
              <a:rPr lang="en-US"/>
              <a:t>© Gérard Baglin, 1998-2008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77000"/>
            <a:ext cx="19050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j-lt"/>
              </a:defRPr>
            </a:lvl1pPr>
          </a:lstStyle>
          <a:p>
            <a:fld id="{D1B37F9C-CD69-4CCA-915D-49DB6BF88CC5}" type="slidenum">
              <a:rPr lang="en-US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slide" Target="slide9.xml"/><Relationship Id="rId7" Type="http://schemas.openxmlformats.org/officeDocument/2006/relationships/slide" Target="slide1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5.xml"/><Relationship Id="rId5" Type="http://schemas.openxmlformats.org/officeDocument/2006/relationships/slide" Target="slide19.xml"/><Relationship Id="rId4" Type="http://schemas.openxmlformats.org/officeDocument/2006/relationships/slide" Target="slide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7469F-9CCB-4E4B-848C-9B0B7D1A2EC8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algn="ctr"/>
            <a:r>
              <a:rPr lang="fr-FR"/>
              <a:t>e-Prelude.com</a:t>
            </a:r>
            <a:endParaRPr lang="fr-FR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40488" cy="22796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FR" sz="2800" b="1">
                <a:solidFill>
                  <a:srgbClr val="009900"/>
                </a:solidFill>
              </a:rPr>
              <a:t>Visite guidée - session 3</a:t>
            </a:r>
          </a:p>
          <a:p>
            <a:pPr>
              <a:lnSpc>
                <a:spcPct val="80000"/>
              </a:lnSpc>
            </a:pPr>
            <a:endParaRPr lang="fr-FR" sz="2800" b="1">
              <a:solidFill>
                <a:srgbClr val="009900"/>
              </a:solidFill>
            </a:endParaRPr>
          </a:p>
          <a:p>
            <a:pPr>
              <a:lnSpc>
                <a:spcPct val="80000"/>
              </a:lnSpc>
            </a:pPr>
            <a:r>
              <a:rPr lang="fr-FR" sz="2800" b="1"/>
              <a:t>Les postes de charge et les gammes</a:t>
            </a:r>
          </a:p>
          <a:p>
            <a:pPr>
              <a:lnSpc>
                <a:spcPct val="80000"/>
              </a:lnSpc>
            </a:pPr>
            <a:endParaRPr lang="fr-FR" sz="2800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</a:pPr>
            <a:r>
              <a:rPr lang="fr-FR" sz="2800">
                <a:solidFill>
                  <a:srgbClr val="000099"/>
                </a:solidFill>
              </a:rPr>
              <a:t>Métier concerné : Services techniques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7" name="Picture 10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428736"/>
            <a:ext cx="7315200" cy="4572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C16A-676D-4D1C-955C-11CCEFF1B774}" type="slidenum">
              <a:rPr lang="en-US"/>
              <a:pPr/>
              <a:t>10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/>
              <a:t>Saisie des machines</a:t>
            </a: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5572132" y="2285992"/>
            <a:ext cx="1905000" cy="928694"/>
          </a:xfrm>
          <a:prstGeom prst="wedgeRoundRectCallout">
            <a:avLst>
              <a:gd name="adj1" fmla="val -131723"/>
              <a:gd name="adj2" fmla="val -1077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400" b="1" dirty="0"/>
              <a:t>1 – Entrer le code et le libellé</a:t>
            </a:r>
          </a:p>
        </p:txBody>
      </p:sp>
      <p:sp>
        <p:nvSpPr>
          <p:cNvPr id="11" name="AutoShape 9"/>
          <p:cNvSpPr>
            <a:spLocks noChangeArrowheads="1"/>
          </p:cNvSpPr>
          <p:nvPr/>
        </p:nvSpPr>
        <p:spPr bwMode="auto">
          <a:xfrm>
            <a:off x="1428728" y="3357562"/>
            <a:ext cx="1143000" cy="609600"/>
          </a:xfrm>
          <a:prstGeom prst="wedgeRoundRectCallout">
            <a:avLst>
              <a:gd name="adj1" fmla="val 88639"/>
              <a:gd name="adj2" fmla="val -225208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b="1" dirty="0"/>
              <a:t>2- Valider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  <p:bldP spid="11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AD779-73E3-4944-977E-4A1ADAFF76B4}" type="slidenum">
              <a:rPr lang="en-US"/>
              <a:pPr/>
              <a:t>11</a:t>
            </a:fld>
            <a:endParaRPr 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ressources de l’usine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642910" y="1125538"/>
            <a:ext cx="778674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dirty="0">
                <a:solidFill>
                  <a:srgbClr val="339933"/>
                </a:solidFill>
              </a:rPr>
              <a:t>Accès : Menu </a:t>
            </a:r>
            <a:r>
              <a:rPr lang="fr-FR" sz="2000" dirty="0">
                <a:solidFill>
                  <a:srgbClr val="000099"/>
                </a:solidFill>
              </a:rPr>
              <a:t>Technique</a:t>
            </a:r>
            <a:r>
              <a:rPr lang="fr-FR" sz="2000" dirty="0">
                <a:solidFill>
                  <a:srgbClr val="339933"/>
                </a:solidFill>
              </a:rPr>
              <a:t>, Option </a:t>
            </a:r>
            <a:r>
              <a:rPr lang="fr-FR" sz="2000" dirty="0">
                <a:solidFill>
                  <a:srgbClr val="000099"/>
                </a:solidFill>
              </a:rPr>
              <a:t>Synoptique des ressources</a:t>
            </a:r>
          </a:p>
        </p:txBody>
      </p:sp>
      <p:pic>
        <p:nvPicPr>
          <p:cNvPr id="4608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857364"/>
            <a:ext cx="7315200" cy="4572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56E90-B1CA-4F0F-8BC8-405D16940550}" type="slidenum">
              <a:rPr lang="en-US"/>
              <a:pPr/>
              <a:t>12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/>
              <a:t>Les gammes de fabrication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Une gamme se compose</a:t>
            </a:r>
          </a:p>
          <a:p>
            <a:pPr lvl="1"/>
            <a:r>
              <a:rPr lang="fr-FR"/>
              <a:t>d’une en-tête</a:t>
            </a:r>
          </a:p>
          <a:p>
            <a:pPr lvl="1"/>
            <a:r>
              <a:rPr lang="fr-FR"/>
              <a:t>d’une succession de phases</a:t>
            </a:r>
            <a:br>
              <a:rPr lang="fr-FR"/>
            </a:br>
            <a:r>
              <a:rPr lang="fr-FR"/>
              <a:t>qui décrivent les opérations de fabrication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1" name="Picture 10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928802"/>
            <a:ext cx="7315200" cy="4572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AAC7F-E505-4BF9-ADF2-C55DC8BBDB6C}" type="slidenum">
              <a:rPr lang="en-US"/>
              <a:pPr/>
              <a:t>13</a:t>
            </a:fld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/>
              <a:t>Création des gammes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3071802" y="857232"/>
            <a:ext cx="2809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400" dirty="0">
                <a:solidFill>
                  <a:srgbClr val="009900"/>
                </a:solidFill>
              </a:rPr>
              <a:t>En-tête de gamme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642910" y="1357298"/>
            <a:ext cx="778674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dirty="0">
                <a:solidFill>
                  <a:srgbClr val="339933"/>
                </a:solidFill>
              </a:rPr>
              <a:t>Accès : Menu </a:t>
            </a:r>
            <a:r>
              <a:rPr lang="fr-FR" sz="2000" dirty="0">
                <a:solidFill>
                  <a:srgbClr val="000099"/>
                </a:solidFill>
              </a:rPr>
              <a:t>Technique</a:t>
            </a:r>
            <a:r>
              <a:rPr lang="fr-FR" sz="2000" dirty="0">
                <a:solidFill>
                  <a:srgbClr val="339933"/>
                </a:solidFill>
              </a:rPr>
              <a:t>, Option </a:t>
            </a:r>
            <a:r>
              <a:rPr lang="fr-FR" sz="2000" dirty="0">
                <a:solidFill>
                  <a:srgbClr val="000099"/>
                </a:solidFill>
              </a:rPr>
              <a:t>Gestion des gammes</a:t>
            </a:r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>
            <a:off x="5572132" y="2571744"/>
            <a:ext cx="1905000" cy="571504"/>
          </a:xfrm>
          <a:prstGeom prst="wedgeRoundRectCallout">
            <a:avLst>
              <a:gd name="adj1" fmla="val -134603"/>
              <a:gd name="adj2" fmla="val 18027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400" b="1" dirty="0"/>
              <a:t>1 – Entrer le code et le libellé</a:t>
            </a:r>
          </a:p>
        </p:txBody>
      </p:sp>
      <p:sp>
        <p:nvSpPr>
          <p:cNvPr id="13" name="AutoShape 9"/>
          <p:cNvSpPr>
            <a:spLocks noChangeArrowheads="1"/>
          </p:cNvSpPr>
          <p:nvPr/>
        </p:nvSpPr>
        <p:spPr bwMode="auto">
          <a:xfrm>
            <a:off x="1357290" y="4572008"/>
            <a:ext cx="1785950" cy="1000132"/>
          </a:xfrm>
          <a:prstGeom prst="wedgeRoundRectCallout">
            <a:avLst>
              <a:gd name="adj1" fmla="val 88639"/>
              <a:gd name="adj2" fmla="val -225208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400" b="1" dirty="0"/>
              <a:t>2- Cliquer sur le bouton ‘Phases’ et accepter l’enregistrement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 autoUpdateAnimBg="0"/>
      <p:bldP spid="13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09FC-48D2-4BF3-A23E-3578EEB03483}" type="slidenum">
              <a:rPr lang="en-US"/>
              <a:pPr/>
              <a:t>14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temps opératoires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381000" y="1828800"/>
            <a:ext cx="22860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Temps de réglage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743200" y="1828800"/>
            <a:ext cx="3657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Temps opératoire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6477000" y="1828800"/>
            <a:ext cx="2286000" cy="533400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Temps de transfert</a:t>
            </a: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457200" y="2514600"/>
            <a:ext cx="19970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fr-FR"/>
              <a:t>Temps </a:t>
            </a:r>
            <a:r>
              <a:rPr lang="fr-FR">
                <a:solidFill>
                  <a:srgbClr val="000099"/>
                </a:solidFill>
              </a:rPr>
              <a:t>fixe</a:t>
            </a:r>
          </a:p>
          <a:p>
            <a:pPr algn="ctr"/>
            <a:r>
              <a:rPr lang="fr-FR"/>
              <a:t>(indépendant de la quantité fabriquée)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3276600" y="2514600"/>
            <a:ext cx="26670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fr-FR"/>
              <a:t>Temps </a:t>
            </a:r>
            <a:r>
              <a:rPr lang="fr-FR">
                <a:solidFill>
                  <a:srgbClr val="000099"/>
                </a:solidFill>
              </a:rPr>
              <a:t>proportionnel</a:t>
            </a:r>
            <a:r>
              <a:rPr lang="fr-FR"/>
              <a:t> à la quantité fabriquée</a:t>
            </a:r>
          </a:p>
          <a:p>
            <a:pPr algn="ctr"/>
            <a:endParaRPr lang="fr-FR"/>
          </a:p>
          <a:p>
            <a:pPr algn="ctr"/>
            <a:r>
              <a:rPr lang="fr-FR"/>
              <a:t>peut être exprimé en temps par pièce ou en cadence</a:t>
            </a: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6477000" y="2514600"/>
            <a:ext cx="22098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fr-FR"/>
              <a:t>Temps </a:t>
            </a:r>
            <a:r>
              <a:rPr lang="fr-FR">
                <a:solidFill>
                  <a:srgbClr val="000099"/>
                </a:solidFill>
              </a:rPr>
              <a:t>fixe</a:t>
            </a:r>
            <a:r>
              <a:rPr lang="fr-FR"/>
              <a:t> de déplacement à l’opération suivante</a:t>
            </a:r>
          </a:p>
        </p:txBody>
      </p:sp>
      <p:sp>
        <p:nvSpPr>
          <p:cNvPr id="27658" name="AutoShape 10"/>
          <p:cNvSpPr>
            <a:spLocks/>
          </p:cNvSpPr>
          <p:nvPr/>
        </p:nvSpPr>
        <p:spPr bwMode="auto">
          <a:xfrm rot="-5400000">
            <a:off x="3314700" y="1638300"/>
            <a:ext cx="304800" cy="6019800"/>
          </a:xfrm>
          <a:prstGeom prst="leftBrace">
            <a:avLst>
              <a:gd name="adj1" fmla="val 164583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endParaRPr lang="fr-FR" sz="2400">
              <a:solidFill>
                <a:schemeClr val="bg1"/>
              </a:solidFill>
            </a:endParaRP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1752600" y="4953000"/>
            <a:ext cx="3663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/>
              <a:t>Induisent des charges de travail</a:t>
            </a:r>
          </a:p>
          <a:p>
            <a:pPr algn="ctr"/>
            <a:r>
              <a:rPr lang="fr-FR"/>
              <a:t>sur le poste de charge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990600" y="5715000"/>
            <a:ext cx="6727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9900"/>
                </a:solidFill>
                <a:sym typeface="Wingdings" pitchFamily="2" charset="2"/>
              </a:rPr>
              <a:t></a:t>
            </a:r>
            <a:r>
              <a:rPr lang="fr-FR" i="1">
                <a:solidFill>
                  <a:srgbClr val="009900"/>
                </a:solidFill>
                <a:sym typeface="Wingdings" pitchFamily="2" charset="2"/>
              </a:rPr>
              <a:t> </a:t>
            </a:r>
            <a:r>
              <a:rPr lang="fr-FR" i="1">
                <a:solidFill>
                  <a:srgbClr val="009900"/>
                </a:solidFill>
              </a:rPr>
              <a:t>Tous les temps s’expriment en heures (avec 4 décimales)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97145-124E-49C6-BA32-11731578A597}" type="slidenum">
              <a:rPr lang="en-US"/>
              <a:pPr/>
              <a:t>15</a:t>
            </a:fld>
            <a:endParaRPr lang="en-US"/>
          </a:p>
        </p:txBody>
      </p:sp>
      <p:sp>
        <p:nvSpPr>
          <p:cNvPr id="29731" name="Rectangle 35"/>
          <p:cNvSpPr>
            <a:spLocks noChangeArrowheads="1"/>
          </p:cNvSpPr>
          <p:nvPr/>
        </p:nvSpPr>
        <p:spPr bwMode="auto">
          <a:xfrm>
            <a:off x="685800" y="1828800"/>
            <a:ext cx="800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fr-FR" dirty="0"/>
              <a:t>L’expression du temps opératoire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685800" y="1828800"/>
            <a:ext cx="8001000" cy="419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>
            <a:off x="685800" y="2362200"/>
            <a:ext cx="800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4343400" y="1828800"/>
            <a:ext cx="0" cy="419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>
            <a:off x="6477000" y="1828800"/>
            <a:ext cx="0" cy="419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762000" y="1905000"/>
            <a:ext cx="603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0099"/>
                </a:solidFill>
              </a:rPr>
              <a:t>Cas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4495800" y="1905000"/>
            <a:ext cx="1911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0099"/>
                </a:solidFill>
              </a:rPr>
              <a:t>Temps machine</a:t>
            </a: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6477000" y="1905000"/>
            <a:ext cx="219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0099"/>
                </a:solidFill>
              </a:rPr>
              <a:t>Quantité du temps</a:t>
            </a:r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>
            <a:off x="685800" y="2971800"/>
            <a:ext cx="800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>
            <a:off x="685800" y="3581400"/>
            <a:ext cx="800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762000" y="2514600"/>
            <a:ext cx="3130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Temps par pièce en heures</a:t>
            </a:r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7543800" y="2514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1</a:t>
            </a:r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4953000" y="2514600"/>
            <a:ext cx="882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1.2250</a:t>
            </a:r>
          </a:p>
        </p:txBody>
      </p:sp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762000" y="3124200"/>
            <a:ext cx="1974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Cadence horaire</a:t>
            </a:r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5181600" y="31242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1</a:t>
            </a:r>
          </a:p>
        </p:txBody>
      </p:sp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7451725" y="3138488"/>
            <a:ext cx="565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230</a:t>
            </a:r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762000" y="3733800"/>
            <a:ext cx="3257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Temps par pièce en minutes</a:t>
            </a:r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>
            <a:off x="685800" y="4724400"/>
            <a:ext cx="800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9718" name="Text Box 22"/>
          <p:cNvSpPr txBox="1">
            <a:spLocks noChangeArrowheads="1"/>
          </p:cNvSpPr>
          <p:nvPr/>
        </p:nvSpPr>
        <p:spPr bwMode="auto">
          <a:xfrm>
            <a:off x="5241925" y="3748088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2.5</a:t>
            </a:r>
          </a:p>
        </p:txBody>
      </p:sp>
      <p:sp>
        <p:nvSpPr>
          <p:cNvPr id="29719" name="Text Box 23"/>
          <p:cNvSpPr txBox="1">
            <a:spLocks noChangeArrowheads="1"/>
          </p:cNvSpPr>
          <p:nvPr/>
        </p:nvSpPr>
        <p:spPr bwMode="auto">
          <a:xfrm>
            <a:off x="7527925" y="37480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60</a:t>
            </a:r>
          </a:p>
        </p:txBody>
      </p:sp>
      <p:sp>
        <p:nvSpPr>
          <p:cNvPr id="29720" name="Text Box 24"/>
          <p:cNvSpPr txBox="1">
            <a:spLocks noChangeArrowheads="1"/>
          </p:cNvSpPr>
          <p:nvPr/>
        </p:nvSpPr>
        <p:spPr bwMode="auto">
          <a:xfrm>
            <a:off x="762000" y="4876800"/>
            <a:ext cx="3371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Temps pour une quantité fixe</a:t>
            </a:r>
          </a:p>
        </p:txBody>
      </p:sp>
      <p:sp>
        <p:nvSpPr>
          <p:cNvPr id="29721" name="Text Box 25"/>
          <p:cNvSpPr txBox="1">
            <a:spLocks noChangeArrowheads="1"/>
          </p:cNvSpPr>
          <p:nvPr/>
        </p:nvSpPr>
        <p:spPr bwMode="auto">
          <a:xfrm>
            <a:off x="5257800" y="4891088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3.5</a:t>
            </a:r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7391400" y="4876800"/>
            <a:ext cx="692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2000</a:t>
            </a:r>
          </a:p>
        </p:txBody>
      </p:sp>
      <p:sp>
        <p:nvSpPr>
          <p:cNvPr id="29723" name="Line 27"/>
          <p:cNvSpPr>
            <a:spLocks noChangeShapeType="1"/>
          </p:cNvSpPr>
          <p:nvPr/>
        </p:nvSpPr>
        <p:spPr bwMode="auto">
          <a:xfrm>
            <a:off x="685800" y="5410200"/>
            <a:ext cx="800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9724" name="Line 28"/>
          <p:cNvSpPr>
            <a:spLocks noChangeShapeType="1"/>
          </p:cNvSpPr>
          <p:nvPr/>
        </p:nvSpPr>
        <p:spPr bwMode="auto">
          <a:xfrm>
            <a:off x="685800" y="4191000"/>
            <a:ext cx="800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9725" name="Text Box 29"/>
          <p:cNvSpPr txBox="1">
            <a:spLocks noChangeArrowheads="1"/>
          </p:cNvSpPr>
          <p:nvPr/>
        </p:nvSpPr>
        <p:spPr bwMode="auto">
          <a:xfrm>
            <a:off x="762000" y="4281488"/>
            <a:ext cx="3435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Temps par pièce en secondes</a:t>
            </a:r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5257800" y="4281488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2.5</a:t>
            </a:r>
          </a:p>
        </p:txBody>
      </p:sp>
      <p:sp>
        <p:nvSpPr>
          <p:cNvPr id="29727" name="Text Box 31"/>
          <p:cNvSpPr txBox="1">
            <a:spLocks noChangeArrowheads="1"/>
          </p:cNvSpPr>
          <p:nvPr/>
        </p:nvSpPr>
        <p:spPr bwMode="auto">
          <a:xfrm>
            <a:off x="7391400" y="4281488"/>
            <a:ext cx="692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3600</a:t>
            </a:r>
          </a:p>
        </p:txBody>
      </p:sp>
      <p:sp>
        <p:nvSpPr>
          <p:cNvPr id="29728" name="Text Box 32"/>
          <p:cNvSpPr txBox="1">
            <a:spLocks noChangeArrowheads="1"/>
          </p:cNvSpPr>
          <p:nvPr/>
        </p:nvSpPr>
        <p:spPr bwMode="auto">
          <a:xfrm>
            <a:off x="762000" y="5486400"/>
            <a:ext cx="2368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Cadence journalière</a:t>
            </a:r>
          </a:p>
        </p:txBody>
      </p:sp>
      <p:sp>
        <p:nvSpPr>
          <p:cNvPr id="29729" name="Text Box 33"/>
          <p:cNvSpPr txBox="1">
            <a:spLocks noChangeArrowheads="1"/>
          </p:cNvSpPr>
          <p:nvPr/>
        </p:nvSpPr>
        <p:spPr bwMode="auto">
          <a:xfrm>
            <a:off x="5257800" y="5500688"/>
            <a:ext cx="50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7.5</a:t>
            </a:r>
          </a:p>
        </p:txBody>
      </p:sp>
      <p:sp>
        <p:nvSpPr>
          <p:cNvPr id="29730" name="Text Box 34"/>
          <p:cNvSpPr txBox="1">
            <a:spLocks noChangeArrowheads="1"/>
          </p:cNvSpPr>
          <p:nvPr/>
        </p:nvSpPr>
        <p:spPr bwMode="auto">
          <a:xfrm>
            <a:off x="7391400" y="5500688"/>
            <a:ext cx="565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600</a:t>
            </a:r>
          </a:p>
        </p:txBody>
      </p:sp>
      <p:sp>
        <p:nvSpPr>
          <p:cNvPr id="29732" name="Text Box 36"/>
          <p:cNvSpPr txBox="1">
            <a:spLocks noChangeArrowheads="1"/>
          </p:cNvSpPr>
          <p:nvPr/>
        </p:nvSpPr>
        <p:spPr bwMode="auto">
          <a:xfrm>
            <a:off x="609600" y="1219200"/>
            <a:ext cx="8096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solidFill>
                  <a:srgbClr val="009900"/>
                </a:solidFill>
              </a:rPr>
              <a:t>Les temps s’expriment en heures avec 4 décimales (dmh, décimilliheure)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5" name="Picture 10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785926"/>
            <a:ext cx="7315200" cy="4572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88E29-A058-4714-9240-0A43DC7B4571}" type="slidenum">
              <a:rPr lang="en-US"/>
              <a:pPr/>
              <a:t>16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/>
              <a:t>Saisie des phases de gamme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4429124" y="4714884"/>
            <a:ext cx="2819400" cy="1190625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0" dirty="0"/>
              <a:t>Répéter pour les phases suivantes jusqu’à la fin de la gamme et revenir à la gamme par ‘Retour’</a:t>
            </a:r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auto">
          <a:xfrm>
            <a:off x="642910" y="4214818"/>
            <a:ext cx="1571636" cy="571504"/>
          </a:xfrm>
          <a:prstGeom prst="wedgeRoundRectCallout">
            <a:avLst>
              <a:gd name="adj1" fmla="val 56568"/>
              <a:gd name="adj2" fmla="val -332371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400" b="1" dirty="0"/>
              <a:t>1 – Cliquer sur ‘Nouvelle’</a:t>
            </a:r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>
            <a:off x="4214810" y="2786058"/>
            <a:ext cx="2286016" cy="285752"/>
          </a:xfrm>
          <a:prstGeom prst="wedgeRoundRectCallout">
            <a:avLst>
              <a:gd name="adj1" fmla="val -79904"/>
              <a:gd name="adj2" fmla="val 50027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400" b="1" dirty="0"/>
              <a:t>2 – Entrer le libellé</a:t>
            </a:r>
          </a:p>
        </p:txBody>
      </p:sp>
      <p:sp>
        <p:nvSpPr>
          <p:cNvPr id="13" name="AutoShape 7"/>
          <p:cNvSpPr>
            <a:spLocks noChangeArrowheads="1"/>
          </p:cNvSpPr>
          <p:nvPr/>
        </p:nvSpPr>
        <p:spPr bwMode="auto">
          <a:xfrm>
            <a:off x="4143372" y="3143248"/>
            <a:ext cx="3276624" cy="285752"/>
          </a:xfrm>
          <a:prstGeom prst="wedgeRoundRectCallout">
            <a:avLst>
              <a:gd name="adj1" fmla="val -75504"/>
              <a:gd name="adj2" fmla="val -757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400" b="1" dirty="0"/>
              <a:t>3 – Sélectionner le poste de charge</a:t>
            </a:r>
          </a:p>
        </p:txBody>
      </p:sp>
      <p:sp>
        <p:nvSpPr>
          <p:cNvPr id="14" name="AutoShape 7"/>
          <p:cNvSpPr>
            <a:spLocks noChangeArrowheads="1"/>
          </p:cNvSpPr>
          <p:nvPr/>
        </p:nvSpPr>
        <p:spPr bwMode="auto">
          <a:xfrm>
            <a:off x="3929058" y="3643314"/>
            <a:ext cx="2286016" cy="285752"/>
          </a:xfrm>
          <a:prstGeom prst="wedgeRoundRectCallout">
            <a:avLst>
              <a:gd name="adj1" fmla="val -75504"/>
              <a:gd name="adj2" fmla="val -6517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400" b="1" dirty="0"/>
              <a:t>4 – Entrer les temps</a:t>
            </a:r>
          </a:p>
        </p:txBody>
      </p:sp>
      <p:sp>
        <p:nvSpPr>
          <p:cNvPr id="15" name="AutoShape 9"/>
          <p:cNvSpPr>
            <a:spLocks noChangeArrowheads="1"/>
          </p:cNvSpPr>
          <p:nvPr/>
        </p:nvSpPr>
        <p:spPr bwMode="auto">
          <a:xfrm>
            <a:off x="3857620" y="2000240"/>
            <a:ext cx="1143000" cy="609600"/>
          </a:xfrm>
          <a:prstGeom prst="wedgeRoundRectCallout">
            <a:avLst>
              <a:gd name="adj1" fmla="val -116961"/>
              <a:gd name="adj2" fmla="val 22292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b="1" dirty="0"/>
              <a:t>5- Valider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utoUpdateAnimBg="0"/>
      <p:bldP spid="12" grpId="0" animBg="1" autoUpdateAnimBg="0"/>
      <p:bldP spid="13" grpId="0" animBg="1" autoUpdateAnimBg="0"/>
      <p:bldP spid="14" grpId="0" animBg="1" autoUpdateAnimBg="0"/>
      <p:bldP spid="15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4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643050"/>
            <a:ext cx="7315200" cy="4572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B8E15-71B8-43F2-B5A5-A3502F760422}" type="slidenum">
              <a:rPr lang="en-US"/>
              <a:pPr/>
              <a:t>17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/>
              <a:t>Visualisation de la gamme</a:t>
            </a:r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4143372" y="5214950"/>
            <a:ext cx="3581400" cy="838200"/>
          </a:xfrm>
          <a:prstGeom prst="wedgeRoundRectCallout">
            <a:avLst>
              <a:gd name="adj1" fmla="val -90214"/>
              <a:gd name="adj2" fmla="val -15690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r-FR" sz="1600"/>
              <a:t>On retrouve la succession </a:t>
            </a:r>
          </a:p>
          <a:p>
            <a:r>
              <a:rPr lang="fr-FR" sz="1600"/>
              <a:t>des phases que l’on a saisies</a:t>
            </a:r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6643702" y="3286124"/>
            <a:ext cx="1524000" cy="1295400"/>
          </a:xfrm>
          <a:prstGeom prst="wedgeRoundRectCallout">
            <a:avLst>
              <a:gd name="adj1" fmla="val -56367"/>
              <a:gd name="adj2" fmla="val -6466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/>
              <a:t>Cumuls des </a:t>
            </a:r>
            <a:br>
              <a:rPr lang="fr-FR" sz="1600"/>
            </a:br>
            <a:r>
              <a:rPr lang="fr-FR" sz="1600"/>
              <a:t>temps pour </a:t>
            </a:r>
            <a:br>
              <a:rPr lang="fr-FR" sz="1600"/>
            </a:br>
            <a:r>
              <a:rPr lang="fr-FR" sz="1600"/>
              <a:t>l’ensemble </a:t>
            </a:r>
            <a:br>
              <a:rPr lang="fr-FR" sz="1600"/>
            </a:br>
            <a:r>
              <a:rPr lang="fr-FR" sz="1600"/>
              <a:t>des phases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4706C-95F4-4F2B-A613-CCE3D13B3610}" type="slidenum">
              <a:rPr lang="en-US"/>
              <a:pPr/>
              <a:t>18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L’accumulation des temps</a:t>
            </a:r>
          </a:p>
        </p:txBody>
      </p:sp>
      <p:grpSp>
        <p:nvGrpSpPr>
          <p:cNvPr id="28678" name="Group 6"/>
          <p:cNvGrpSpPr>
            <a:grpSpLocks/>
          </p:cNvGrpSpPr>
          <p:nvPr/>
        </p:nvGrpSpPr>
        <p:grpSpPr bwMode="auto">
          <a:xfrm>
            <a:off x="1143000" y="1981200"/>
            <a:ext cx="2590800" cy="304800"/>
            <a:chOff x="240" y="1152"/>
            <a:chExt cx="5280" cy="336"/>
          </a:xfrm>
        </p:grpSpPr>
        <p:sp>
          <p:nvSpPr>
            <p:cNvPr id="28675" name="Rectangle 3"/>
            <p:cNvSpPr>
              <a:spLocks noChangeArrowheads="1"/>
            </p:cNvSpPr>
            <p:nvPr/>
          </p:nvSpPr>
          <p:spPr bwMode="auto">
            <a:xfrm>
              <a:off x="240" y="1152"/>
              <a:ext cx="1440" cy="33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 sz="1200"/>
                <a:t>Réglage</a:t>
              </a:r>
            </a:p>
          </p:txBody>
        </p:sp>
        <p:sp>
          <p:nvSpPr>
            <p:cNvPr id="28676" name="Rectangle 4"/>
            <p:cNvSpPr>
              <a:spLocks noChangeArrowheads="1"/>
            </p:cNvSpPr>
            <p:nvPr/>
          </p:nvSpPr>
          <p:spPr bwMode="auto">
            <a:xfrm>
              <a:off x="1728" y="1152"/>
              <a:ext cx="2304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 sz="1000"/>
                <a:t>Temps opératoire</a:t>
              </a:r>
            </a:p>
          </p:txBody>
        </p:sp>
        <p:sp>
          <p:nvSpPr>
            <p:cNvPr id="28677" name="Rectangle 5"/>
            <p:cNvSpPr>
              <a:spLocks noChangeArrowheads="1"/>
            </p:cNvSpPr>
            <p:nvPr/>
          </p:nvSpPr>
          <p:spPr bwMode="auto">
            <a:xfrm>
              <a:off x="4080" y="1152"/>
              <a:ext cx="1440" cy="336"/>
            </a:xfrm>
            <a:prstGeom prst="rect">
              <a:avLst/>
            </a:prstGeom>
            <a:solidFill>
              <a:srgbClr val="00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 sz="1200">
                  <a:solidFill>
                    <a:schemeClr val="bg1"/>
                  </a:solidFill>
                </a:rPr>
                <a:t>Transfert</a:t>
              </a:r>
            </a:p>
          </p:txBody>
        </p:sp>
      </p:grp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136525" y="1941513"/>
            <a:ext cx="984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Ph. 010</a:t>
            </a:r>
          </a:p>
        </p:txBody>
      </p:sp>
      <p:grpSp>
        <p:nvGrpSpPr>
          <p:cNvPr id="28680" name="Group 8"/>
          <p:cNvGrpSpPr>
            <a:grpSpLocks/>
          </p:cNvGrpSpPr>
          <p:nvPr/>
        </p:nvGrpSpPr>
        <p:grpSpPr bwMode="auto">
          <a:xfrm>
            <a:off x="3733800" y="2590800"/>
            <a:ext cx="2590800" cy="304800"/>
            <a:chOff x="240" y="1152"/>
            <a:chExt cx="5280" cy="336"/>
          </a:xfrm>
        </p:grpSpPr>
        <p:sp>
          <p:nvSpPr>
            <p:cNvPr id="28681" name="Rectangle 9"/>
            <p:cNvSpPr>
              <a:spLocks noChangeArrowheads="1"/>
            </p:cNvSpPr>
            <p:nvPr/>
          </p:nvSpPr>
          <p:spPr bwMode="auto">
            <a:xfrm>
              <a:off x="240" y="1152"/>
              <a:ext cx="1440" cy="33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 sz="1200"/>
                <a:t>Réglage</a:t>
              </a:r>
            </a:p>
          </p:txBody>
        </p:sp>
        <p:sp>
          <p:nvSpPr>
            <p:cNvPr id="28682" name="Rectangle 10"/>
            <p:cNvSpPr>
              <a:spLocks noChangeArrowheads="1"/>
            </p:cNvSpPr>
            <p:nvPr/>
          </p:nvSpPr>
          <p:spPr bwMode="auto">
            <a:xfrm>
              <a:off x="1728" y="1152"/>
              <a:ext cx="2304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 sz="1000"/>
                <a:t>Temps opératoire</a:t>
              </a:r>
            </a:p>
          </p:txBody>
        </p:sp>
        <p:sp>
          <p:nvSpPr>
            <p:cNvPr id="28683" name="Rectangle 11"/>
            <p:cNvSpPr>
              <a:spLocks noChangeArrowheads="1"/>
            </p:cNvSpPr>
            <p:nvPr/>
          </p:nvSpPr>
          <p:spPr bwMode="auto">
            <a:xfrm>
              <a:off x="4080" y="1152"/>
              <a:ext cx="1440" cy="336"/>
            </a:xfrm>
            <a:prstGeom prst="rect">
              <a:avLst/>
            </a:prstGeom>
            <a:solidFill>
              <a:srgbClr val="00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 sz="1200">
                  <a:solidFill>
                    <a:schemeClr val="bg1"/>
                  </a:solidFill>
                </a:rPr>
                <a:t>Transfert</a:t>
              </a:r>
            </a:p>
          </p:txBody>
        </p:sp>
      </p:grpSp>
      <p:grpSp>
        <p:nvGrpSpPr>
          <p:cNvPr id="28684" name="Group 12"/>
          <p:cNvGrpSpPr>
            <a:grpSpLocks/>
          </p:cNvGrpSpPr>
          <p:nvPr/>
        </p:nvGrpSpPr>
        <p:grpSpPr bwMode="auto">
          <a:xfrm>
            <a:off x="6324600" y="3276600"/>
            <a:ext cx="2590800" cy="304800"/>
            <a:chOff x="240" y="1152"/>
            <a:chExt cx="5280" cy="336"/>
          </a:xfrm>
        </p:grpSpPr>
        <p:sp>
          <p:nvSpPr>
            <p:cNvPr id="28685" name="Rectangle 13"/>
            <p:cNvSpPr>
              <a:spLocks noChangeArrowheads="1"/>
            </p:cNvSpPr>
            <p:nvPr/>
          </p:nvSpPr>
          <p:spPr bwMode="auto">
            <a:xfrm>
              <a:off x="240" y="1152"/>
              <a:ext cx="1440" cy="33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 sz="1200"/>
                <a:t>Réglage</a:t>
              </a:r>
            </a:p>
          </p:txBody>
        </p:sp>
        <p:sp>
          <p:nvSpPr>
            <p:cNvPr id="28686" name="Rectangle 14"/>
            <p:cNvSpPr>
              <a:spLocks noChangeArrowheads="1"/>
            </p:cNvSpPr>
            <p:nvPr/>
          </p:nvSpPr>
          <p:spPr bwMode="auto">
            <a:xfrm>
              <a:off x="1728" y="1152"/>
              <a:ext cx="2304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 sz="1000"/>
                <a:t>Temps opératoire</a:t>
              </a:r>
            </a:p>
          </p:txBody>
        </p:sp>
        <p:sp>
          <p:nvSpPr>
            <p:cNvPr id="28687" name="Rectangle 15"/>
            <p:cNvSpPr>
              <a:spLocks noChangeArrowheads="1"/>
            </p:cNvSpPr>
            <p:nvPr/>
          </p:nvSpPr>
          <p:spPr bwMode="auto">
            <a:xfrm>
              <a:off x="4080" y="1152"/>
              <a:ext cx="1440" cy="336"/>
            </a:xfrm>
            <a:prstGeom prst="rect">
              <a:avLst/>
            </a:prstGeom>
            <a:solidFill>
              <a:srgbClr val="00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 sz="1200">
                  <a:solidFill>
                    <a:schemeClr val="bg1"/>
                  </a:solidFill>
                </a:rPr>
                <a:t>Transfert</a:t>
              </a:r>
            </a:p>
          </p:txBody>
        </p:sp>
      </p:grp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2743200" y="2590800"/>
            <a:ext cx="984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Ph. 020</a:t>
            </a:r>
          </a:p>
        </p:txBody>
      </p:sp>
      <p:sp>
        <p:nvSpPr>
          <p:cNvPr id="28689" name="Text Box 17"/>
          <p:cNvSpPr txBox="1">
            <a:spLocks noChangeArrowheads="1"/>
          </p:cNvSpPr>
          <p:nvPr/>
        </p:nvSpPr>
        <p:spPr bwMode="auto">
          <a:xfrm>
            <a:off x="5349875" y="3240088"/>
            <a:ext cx="984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Ph. 030</a:t>
            </a:r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>
            <a:off x="1143000" y="4038600"/>
            <a:ext cx="7772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8691" name="Text Box 19"/>
          <p:cNvSpPr txBox="1">
            <a:spLocks noChangeArrowheads="1"/>
          </p:cNvSpPr>
          <p:nvPr/>
        </p:nvSpPr>
        <p:spPr bwMode="auto">
          <a:xfrm>
            <a:off x="3505200" y="4191000"/>
            <a:ext cx="3028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/>
              <a:t>Temps total de fabrication</a:t>
            </a:r>
          </a:p>
          <a:p>
            <a:pPr algn="ctr"/>
            <a:r>
              <a:rPr lang="fr-FR"/>
              <a:t>pour un lot</a:t>
            </a:r>
          </a:p>
        </p:txBody>
      </p:sp>
      <p:sp>
        <p:nvSpPr>
          <p:cNvPr id="28692" name="Text Box 20"/>
          <p:cNvSpPr txBox="1">
            <a:spLocks noChangeArrowheads="1"/>
          </p:cNvSpPr>
          <p:nvPr/>
        </p:nvSpPr>
        <p:spPr bwMode="auto">
          <a:xfrm>
            <a:off x="1143000" y="1676400"/>
            <a:ext cx="19224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600">
                <a:solidFill>
                  <a:srgbClr val="009900"/>
                </a:solidFill>
              </a:rPr>
              <a:t>Poste de charge 1</a:t>
            </a:r>
          </a:p>
        </p:txBody>
      </p:sp>
      <p:sp>
        <p:nvSpPr>
          <p:cNvPr id="28693" name="Text Box 21"/>
          <p:cNvSpPr txBox="1">
            <a:spLocks noChangeArrowheads="1"/>
          </p:cNvSpPr>
          <p:nvPr/>
        </p:nvSpPr>
        <p:spPr bwMode="auto">
          <a:xfrm>
            <a:off x="3733800" y="2254250"/>
            <a:ext cx="19224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600">
                <a:solidFill>
                  <a:srgbClr val="009900"/>
                </a:solidFill>
              </a:rPr>
              <a:t>Poste de charge 2</a:t>
            </a:r>
          </a:p>
        </p:txBody>
      </p:sp>
      <p:sp>
        <p:nvSpPr>
          <p:cNvPr id="28694" name="Text Box 22"/>
          <p:cNvSpPr txBox="1">
            <a:spLocks noChangeArrowheads="1"/>
          </p:cNvSpPr>
          <p:nvPr/>
        </p:nvSpPr>
        <p:spPr bwMode="auto">
          <a:xfrm>
            <a:off x="6324600" y="2940050"/>
            <a:ext cx="19224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600">
                <a:solidFill>
                  <a:srgbClr val="009900"/>
                </a:solidFill>
              </a:rPr>
              <a:t>Poste de charge 3</a:t>
            </a:r>
          </a:p>
        </p:txBody>
      </p:sp>
      <p:sp>
        <p:nvSpPr>
          <p:cNvPr id="28695" name="Line 23"/>
          <p:cNvSpPr>
            <a:spLocks noChangeShapeType="1"/>
          </p:cNvSpPr>
          <p:nvPr/>
        </p:nvSpPr>
        <p:spPr bwMode="auto">
          <a:xfrm>
            <a:off x="1143000" y="1371600"/>
            <a:ext cx="0" cy="3505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8696" name="Line 24"/>
          <p:cNvSpPr>
            <a:spLocks noChangeShapeType="1"/>
          </p:cNvSpPr>
          <p:nvPr/>
        </p:nvSpPr>
        <p:spPr bwMode="auto">
          <a:xfrm>
            <a:off x="3733800" y="16002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8697" name="Line 25"/>
          <p:cNvSpPr>
            <a:spLocks noChangeShapeType="1"/>
          </p:cNvSpPr>
          <p:nvPr/>
        </p:nvSpPr>
        <p:spPr bwMode="auto">
          <a:xfrm>
            <a:off x="6324600" y="20574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8698" name="Line 26"/>
          <p:cNvSpPr>
            <a:spLocks noChangeShapeType="1"/>
          </p:cNvSpPr>
          <p:nvPr/>
        </p:nvSpPr>
        <p:spPr bwMode="auto">
          <a:xfrm>
            <a:off x="8915400" y="27432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8700" name="Group 28"/>
          <p:cNvGrpSpPr>
            <a:grpSpLocks/>
          </p:cNvGrpSpPr>
          <p:nvPr/>
        </p:nvGrpSpPr>
        <p:grpSpPr bwMode="auto">
          <a:xfrm>
            <a:off x="1447800" y="5410200"/>
            <a:ext cx="6324600" cy="304800"/>
            <a:chOff x="240" y="1152"/>
            <a:chExt cx="5280" cy="336"/>
          </a:xfrm>
        </p:grpSpPr>
        <p:sp>
          <p:nvSpPr>
            <p:cNvPr id="28701" name="Rectangle 29"/>
            <p:cNvSpPr>
              <a:spLocks noChangeArrowheads="1"/>
            </p:cNvSpPr>
            <p:nvPr/>
          </p:nvSpPr>
          <p:spPr bwMode="auto">
            <a:xfrm>
              <a:off x="240" y="1152"/>
              <a:ext cx="1440" cy="33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 sz="1200"/>
                <a:t>Réglage</a:t>
              </a:r>
            </a:p>
          </p:txBody>
        </p:sp>
        <p:sp>
          <p:nvSpPr>
            <p:cNvPr id="28702" name="Rectangle 30"/>
            <p:cNvSpPr>
              <a:spLocks noChangeArrowheads="1"/>
            </p:cNvSpPr>
            <p:nvPr/>
          </p:nvSpPr>
          <p:spPr bwMode="auto">
            <a:xfrm>
              <a:off x="1728" y="1152"/>
              <a:ext cx="2304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 sz="1200"/>
                <a:t>Temps opératoire</a:t>
              </a:r>
            </a:p>
          </p:txBody>
        </p:sp>
        <p:sp>
          <p:nvSpPr>
            <p:cNvPr id="28703" name="Rectangle 31"/>
            <p:cNvSpPr>
              <a:spLocks noChangeArrowheads="1"/>
            </p:cNvSpPr>
            <p:nvPr/>
          </p:nvSpPr>
          <p:spPr bwMode="auto">
            <a:xfrm>
              <a:off x="4080" y="1152"/>
              <a:ext cx="1440" cy="336"/>
            </a:xfrm>
            <a:prstGeom prst="rect">
              <a:avLst/>
            </a:prstGeom>
            <a:solidFill>
              <a:srgbClr val="00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 sz="1200">
                  <a:solidFill>
                    <a:schemeClr val="bg1"/>
                  </a:solidFill>
                </a:rPr>
                <a:t>Transfert</a:t>
              </a:r>
            </a:p>
          </p:txBody>
        </p:sp>
      </p:grpSp>
      <p:sp>
        <p:nvSpPr>
          <p:cNvPr id="28704" name="Text Box 32"/>
          <p:cNvSpPr txBox="1">
            <a:spLocks noChangeArrowheads="1"/>
          </p:cNvSpPr>
          <p:nvPr/>
        </p:nvSpPr>
        <p:spPr bwMode="auto">
          <a:xfrm>
            <a:off x="1468438" y="5715000"/>
            <a:ext cx="17414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 sz="1600"/>
              <a:t>Indépendant de </a:t>
            </a:r>
          </a:p>
          <a:p>
            <a:pPr algn="ctr"/>
            <a:r>
              <a:rPr lang="fr-FR" sz="1600"/>
              <a:t>la taille du lot</a:t>
            </a:r>
          </a:p>
        </p:txBody>
      </p:sp>
      <p:sp>
        <p:nvSpPr>
          <p:cNvPr id="28705" name="Text Box 33"/>
          <p:cNvSpPr txBox="1">
            <a:spLocks noChangeArrowheads="1"/>
          </p:cNvSpPr>
          <p:nvPr/>
        </p:nvSpPr>
        <p:spPr bwMode="auto">
          <a:xfrm>
            <a:off x="6030913" y="5715000"/>
            <a:ext cx="17414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 sz="1600"/>
              <a:t>Indépendant de </a:t>
            </a:r>
          </a:p>
          <a:p>
            <a:pPr algn="ctr"/>
            <a:r>
              <a:rPr lang="fr-FR" sz="1600"/>
              <a:t>la taille du lot</a:t>
            </a:r>
          </a:p>
        </p:txBody>
      </p:sp>
      <p:sp>
        <p:nvSpPr>
          <p:cNvPr id="28706" name="Text Box 34"/>
          <p:cNvSpPr txBox="1">
            <a:spLocks noChangeArrowheads="1"/>
          </p:cNvSpPr>
          <p:nvPr/>
        </p:nvSpPr>
        <p:spPr bwMode="auto">
          <a:xfrm>
            <a:off x="3743325" y="5715000"/>
            <a:ext cx="17430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 sz="1600"/>
              <a:t>Proportionnel à </a:t>
            </a:r>
          </a:p>
          <a:p>
            <a:pPr algn="ctr"/>
            <a:r>
              <a:rPr lang="fr-FR" sz="1600"/>
              <a:t>la taille du lot</a:t>
            </a:r>
          </a:p>
        </p:txBody>
      </p:sp>
      <p:sp>
        <p:nvSpPr>
          <p:cNvPr id="28707" name="Rectangle 35"/>
          <p:cNvSpPr>
            <a:spLocks noChangeArrowheads="1"/>
          </p:cNvSpPr>
          <p:nvPr/>
        </p:nvSpPr>
        <p:spPr bwMode="auto">
          <a:xfrm>
            <a:off x="1066800" y="5257800"/>
            <a:ext cx="70866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4D55-3FDC-4460-BE0F-615CF87B4807}" type="slidenum">
              <a:rPr lang="en-US"/>
              <a:pPr/>
              <a:t>19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1143000"/>
          </a:xfrm>
        </p:spPr>
        <p:txBody>
          <a:bodyPr/>
          <a:lstStyle/>
          <a:p>
            <a:r>
              <a:rPr lang="fr-FR" sz="4000" dirty="0"/>
              <a:t>Rattachement des gammes</a:t>
            </a:r>
            <a:br>
              <a:rPr lang="fr-FR" sz="4000" dirty="0"/>
            </a:br>
            <a:r>
              <a:rPr lang="fr-FR" sz="4000" dirty="0"/>
              <a:t>aux articles fabriqués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2800"/>
              <a:t>Chaque article fabriqué doit avoir (au moins) une gamme de fabrication</a:t>
            </a:r>
          </a:p>
          <a:p>
            <a:r>
              <a:rPr lang="fr-FR" sz="2800"/>
              <a:t>On doit sélectionner la </a:t>
            </a:r>
            <a:r>
              <a:rPr lang="fr-FR" sz="2800">
                <a:solidFill>
                  <a:srgbClr val="009900"/>
                </a:solidFill>
              </a:rPr>
              <a:t>gamme de lancement</a:t>
            </a:r>
          </a:p>
          <a:p>
            <a:r>
              <a:rPr lang="fr-FR" sz="2800"/>
              <a:t>Plusieurs articles peuvent partager la même gamme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55A6B-C5D3-4201-8003-13B53442E2D2}" type="slidenum">
              <a:rPr lang="en-US"/>
              <a:pPr/>
              <a:t>2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305800" cy="685800"/>
          </a:xfrm>
          <a:noFill/>
          <a:ln/>
        </p:spPr>
        <p:txBody>
          <a:bodyPr lIns="90488" tIns="44450" rIns="90488" bIns="44450"/>
          <a:lstStyle/>
          <a:p>
            <a:r>
              <a:rPr lang="fr-FR" sz="4000"/>
              <a:t>La structure du logiciel</a:t>
            </a:r>
            <a:endParaRPr lang="fr-FR"/>
          </a:p>
        </p:txBody>
      </p:sp>
      <p:sp>
        <p:nvSpPr>
          <p:cNvPr id="48131" name="Line 3"/>
          <p:cNvSpPr>
            <a:spLocks noChangeShapeType="1"/>
          </p:cNvSpPr>
          <p:nvPr/>
        </p:nvSpPr>
        <p:spPr bwMode="auto">
          <a:xfrm flipH="1">
            <a:off x="3711575" y="4487863"/>
            <a:ext cx="14288" cy="1635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8132" name="Freeform 4"/>
          <p:cNvSpPr>
            <a:spLocks/>
          </p:cNvSpPr>
          <p:nvPr/>
        </p:nvSpPr>
        <p:spPr bwMode="auto">
          <a:xfrm>
            <a:off x="3676650" y="4554538"/>
            <a:ext cx="87313" cy="104775"/>
          </a:xfrm>
          <a:custGeom>
            <a:avLst/>
            <a:gdLst/>
            <a:ahLst/>
            <a:cxnLst>
              <a:cxn ang="0">
                <a:pos x="54" y="2"/>
              </a:cxn>
              <a:cxn ang="0">
                <a:pos x="26" y="65"/>
              </a:cxn>
              <a:cxn ang="0">
                <a:pos x="0" y="0"/>
              </a:cxn>
              <a:cxn ang="0">
                <a:pos x="27" y="33"/>
              </a:cxn>
              <a:cxn ang="0">
                <a:pos x="54" y="2"/>
              </a:cxn>
            </a:cxnLst>
            <a:rect l="0" t="0" r="r" b="b"/>
            <a:pathLst>
              <a:path w="55" h="66">
                <a:moveTo>
                  <a:pt x="54" y="2"/>
                </a:moveTo>
                <a:lnTo>
                  <a:pt x="26" y="65"/>
                </a:lnTo>
                <a:lnTo>
                  <a:pt x="0" y="0"/>
                </a:lnTo>
                <a:lnTo>
                  <a:pt x="27" y="33"/>
                </a:lnTo>
                <a:lnTo>
                  <a:pt x="54" y="2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>
            <a:off x="5210175" y="5094288"/>
            <a:ext cx="0" cy="21907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8134" name="Freeform 6"/>
          <p:cNvSpPr>
            <a:spLocks/>
          </p:cNvSpPr>
          <p:nvPr/>
        </p:nvSpPr>
        <p:spPr bwMode="auto">
          <a:xfrm>
            <a:off x="5167313" y="5219700"/>
            <a:ext cx="87312" cy="101600"/>
          </a:xfrm>
          <a:custGeom>
            <a:avLst/>
            <a:gdLst/>
            <a:ahLst/>
            <a:cxnLst>
              <a:cxn ang="0">
                <a:pos x="54" y="0"/>
              </a:cxn>
              <a:cxn ang="0">
                <a:pos x="27" y="63"/>
              </a:cxn>
              <a:cxn ang="0">
                <a:pos x="0" y="0"/>
              </a:cxn>
              <a:cxn ang="0">
                <a:pos x="27" y="31"/>
              </a:cxn>
              <a:cxn ang="0">
                <a:pos x="54" y="0"/>
              </a:cxn>
            </a:cxnLst>
            <a:rect l="0" t="0" r="r" b="b"/>
            <a:pathLst>
              <a:path w="55" h="64">
                <a:moveTo>
                  <a:pt x="54" y="0"/>
                </a:moveTo>
                <a:lnTo>
                  <a:pt x="27" y="63"/>
                </a:lnTo>
                <a:lnTo>
                  <a:pt x="0" y="0"/>
                </a:lnTo>
                <a:lnTo>
                  <a:pt x="27" y="31"/>
                </a:lnTo>
                <a:lnTo>
                  <a:pt x="54" y="0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 flipH="1">
            <a:off x="5202238" y="4487863"/>
            <a:ext cx="14287" cy="1889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8136" name="Freeform 8"/>
          <p:cNvSpPr>
            <a:spLocks/>
          </p:cNvSpPr>
          <p:nvPr/>
        </p:nvSpPr>
        <p:spPr bwMode="auto">
          <a:xfrm>
            <a:off x="5167313" y="4579938"/>
            <a:ext cx="87312" cy="104775"/>
          </a:xfrm>
          <a:custGeom>
            <a:avLst/>
            <a:gdLst/>
            <a:ahLst/>
            <a:cxnLst>
              <a:cxn ang="0">
                <a:pos x="54" y="0"/>
              </a:cxn>
              <a:cxn ang="0">
                <a:pos x="26" y="65"/>
              </a:cxn>
              <a:cxn ang="0">
                <a:pos x="0" y="0"/>
              </a:cxn>
              <a:cxn ang="0">
                <a:pos x="27" y="33"/>
              </a:cxn>
              <a:cxn ang="0">
                <a:pos x="54" y="0"/>
              </a:cxn>
            </a:cxnLst>
            <a:rect l="0" t="0" r="r" b="b"/>
            <a:pathLst>
              <a:path w="55" h="66">
                <a:moveTo>
                  <a:pt x="54" y="0"/>
                </a:moveTo>
                <a:lnTo>
                  <a:pt x="26" y="65"/>
                </a:lnTo>
                <a:lnTo>
                  <a:pt x="0" y="0"/>
                </a:lnTo>
                <a:lnTo>
                  <a:pt x="27" y="33"/>
                </a:lnTo>
                <a:lnTo>
                  <a:pt x="54" y="0"/>
                </a:lnTo>
              </a:path>
            </a:pathLst>
          </a:custGeom>
          <a:solidFill>
            <a:srgbClr val="000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8137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828800" y="2209800"/>
            <a:ext cx="1447800" cy="5334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Nomenclatures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8138" name="AutoShape 1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828800" y="2819400"/>
            <a:ext cx="1447800" cy="5334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Ressources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8139" name="AutoShape 1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828800" y="1600200"/>
            <a:ext cx="1447800" cy="5334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Articles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8140" name="AutoShape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1828800" y="3429000"/>
            <a:ext cx="1447800" cy="533400"/>
          </a:xfrm>
          <a:prstGeom prst="flowChartMultidocumen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Gammes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8141" name="AutoShape 13"/>
          <p:cNvSpPr>
            <a:spLocks/>
          </p:cNvSpPr>
          <p:nvPr/>
        </p:nvSpPr>
        <p:spPr bwMode="auto">
          <a:xfrm>
            <a:off x="1447800" y="1676400"/>
            <a:ext cx="228600" cy="2286000"/>
          </a:xfrm>
          <a:prstGeom prst="leftBrace">
            <a:avLst>
              <a:gd name="adj1" fmla="val 83333"/>
              <a:gd name="adj2" fmla="val 50000"/>
            </a:avLst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8142" name="Text Box 14"/>
          <p:cNvSpPr txBox="1">
            <a:spLocks noChangeArrowheads="1"/>
          </p:cNvSpPr>
          <p:nvPr/>
        </p:nvSpPr>
        <p:spPr bwMode="auto">
          <a:xfrm>
            <a:off x="0" y="2438400"/>
            <a:ext cx="14128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 sz="2000" b="0" i="1"/>
              <a:t>Données</a:t>
            </a:r>
          </a:p>
          <a:p>
            <a:pPr algn="ctr"/>
            <a:r>
              <a:rPr lang="fr-FR" sz="2000" b="0" i="1"/>
              <a:t>techniques</a:t>
            </a:r>
            <a:endParaRPr lang="fr-FR" sz="2400" b="0">
              <a:latin typeface="Times New Roman" pitchFamily="18" charset="0"/>
            </a:endParaRPr>
          </a:p>
        </p:txBody>
      </p:sp>
      <p:sp>
        <p:nvSpPr>
          <p:cNvPr id="48143" name="AutoShape 1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114800" y="1600200"/>
            <a:ext cx="1447800" cy="53340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Plans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moyen terme</a:t>
            </a:r>
            <a:endParaRPr lang="fr-FR" sz="16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8144" name="AutoShape 16"/>
          <p:cNvSpPr>
            <a:spLocks noChangeArrowheads="1"/>
          </p:cNvSpPr>
          <p:nvPr/>
        </p:nvSpPr>
        <p:spPr bwMode="auto">
          <a:xfrm>
            <a:off x="3124200" y="4114800"/>
            <a:ext cx="1447800" cy="609600"/>
          </a:xfrm>
          <a:prstGeom prst="flowChartMultidocumen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Ordres de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fabrication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8145" name="AutoShape 17"/>
          <p:cNvSpPr>
            <a:spLocks noChangeArrowheads="1"/>
          </p:cNvSpPr>
          <p:nvPr/>
        </p:nvSpPr>
        <p:spPr bwMode="auto">
          <a:xfrm>
            <a:off x="5029200" y="4114800"/>
            <a:ext cx="1447800" cy="609600"/>
          </a:xfrm>
          <a:prstGeom prst="flowChartMultidocument">
            <a:avLst/>
          </a:pr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Ordres d’achat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8146" name="AutoShape 18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6248400" y="3124200"/>
            <a:ext cx="1447800" cy="609600"/>
          </a:xfrm>
          <a:prstGeom prst="flowChartMultidocument">
            <a:avLst/>
          </a:prstGeom>
          <a:solidFill>
            <a:srgbClr val="FF66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Stocks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8147" name="AutoShape 19"/>
          <p:cNvSpPr>
            <a:spLocks noChangeArrowheads="1"/>
          </p:cNvSpPr>
          <p:nvPr/>
        </p:nvSpPr>
        <p:spPr bwMode="auto">
          <a:xfrm>
            <a:off x="4114800" y="2362200"/>
            <a:ext cx="1447800" cy="609600"/>
          </a:xfrm>
          <a:prstGeom prst="flowChartMultidocument">
            <a:avLst/>
          </a:prstGeom>
          <a:solidFill>
            <a:srgbClr val="00CC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Programme de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production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8148" name="AutoShape 20"/>
          <p:cNvSpPr>
            <a:spLocks noChangeArrowheads="1"/>
          </p:cNvSpPr>
          <p:nvPr/>
        </p:nvSpPr>
        <p:spPr bwMode="auto">
          <a:xfrm>
            <a:off x="6248400" y="1600200"/>
            <a:ext cx="1371600" cy="533400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Prévision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d’activité</a:t>
            </a:r>
            <a:endParaRPr lang="fr-FR" sz="1600">
              <a:solidFill>
                <a:srgbClr val="000000"/>
              </a:solidFill>
            </a:endParaRPr>
          </a:p>
        </p:txBody>
      </p:sp>
      <p:sp>
        <p:nvSpPr>
          <p:cNvPr id="48149" name="AutoShap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114800" y="3200400"/>
            <a:ext cx="1446213" cy="533400"/>
          </a:xfrm>
          <a:prstGeom prst="flowChartPredefinedProcess">
            <a:avLst/>
          </a:pr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Calcul des 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besoins nets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8150" name="AutoShape 2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6248400" y="2362200"/>
            <a:ext cx="1447800" cy="609600"/>
          </a:xfrm>
          <a:prstGeom prst="flowChartMultidocument">
            <a:avLst/>
          </a:prstGeom>
          <a:solidFill>
            <a:srgbClr val="FF99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Commandes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8151" name="AutoShape 23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3124200" y="4876800"/>
            <a:ext cx="1446213" cy="533400"/>
          </a:xfrm>
          <a:prstGeom prst="flowChartPredefinedProcess">
            <a:avLst/>
          </a:pr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Ordo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Lancement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8152" name="AutoShape 2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5029200" y="4876800"/>
            <a:ext cx="1446213" cy="533400"/>
          </a:xfrm>
          <a:prstGeom prst="flowChartPredefinedProcess">
            <a:avLst/>
          </a:prstGeom>
          <a:solidFill>
            <a:srgbClr val="66FF3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Achats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Appro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8153" name="AutoShape 2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3124200" y="5562600"/>
            <a:ext cx="1446213" cy="533400"/>
          </a:xfrm>
          <a:prstGeom prst="flowChartPredefinedProcess">
            <a:avLst/>
          </a:prstGeom>
          <a:solidFill>
            <a:srgbClr val="33CC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Suivi de</a:t>
            </a:r>
          </a:p>
          <a:p>
            <a:pPr algn="ctr"/>
            <a:r>
              <a:rPr lang="fr-FR" sz="1400">
                <a:solidFill>
                  <a:srgbClr val="000000"/>
                </a:solidFill>
              </a:rPr>
              <a:t>fabrication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8154" name="AutoShape 26"/>
          <p:cNvSpPr>
            <a:spLocks noChangeArrowheads="1"/>
          </p:cNvSpPr>
          <p:nvPr/>
        </p:nvSpPr>
        <p:spPr bwMode="auto">
          <a:xfrm>
            <a:off x="5029200" y="5562600"/>
            <a:ext cx="1446213" cy="533400"/>
          </a:xfrm>
          <a:prstGeom prst="flowChartPredefinedProcess">
            <a:avLst/>
          </a:prstGeom>
          <a:solidFill>
            <a:srgbClr val="33CC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Réception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8155" name="Line 27"/>
          <p:cNvSpPr>
            <a:spLocks noChangeShapeType="1"/>
          </p:cNvSpPr>
          <p:nvPr/>
        </p:nvSpPr>
        <p:spPr bwMode="auto">
          <a:xfrm>
            <a:off x="3657600" y="1828800"/>
            <a:ext cx="0" cy="18288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48156" name="Line 28"/>
          <p:cNvSpPr>
            <a:spLocks noChangeShapeType="1"/>
          </p:cNvSpPr>
          <p:nvPr/>
        </p:nvSpPr>
        <p:spPr bwMode="auto">
          <a:xfrm>
            <a:off x="3276600" y="18288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48157" name="Line 29"/>
          <p:cNvSpPr>
            <a:spLocks noChangeShapeType="1"/>
          </p:cNvSpPr>
          <p:nvPr/>
        </p:nvSpPr>
        <p:spPr bwMode="auto">
          <a:xfrm>
            <a:off x="3276600" y="24384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48158" name="Line 30"/>
          <p:cNvSpPr>
            <a:spLocks noChangeShapeType="1"/>
          </p:cNvSpPr>
          <p:nvPr/>
        </p:nvSpPr>
        <p:spPr bwMode="auto">
          <a:xfrm>
            <a:off x="3276600" y="30480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48159" name="Line 31"/>
          <p:cNvSpPr>
            <a:spLocks noChangeShapeType="1"/>
          </p:cNvSpPr>
          <p:nvPr/>
        </p:nvSpPr>
        <p:spPr bwMode="auto">
          <a:xfrm>
            <a:off x="3276600" y="3657600"/>
            <a:ext cx="381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48160" name="Line 32"/>
          <p:cNvSpPr>
            <a:spLocks noChangeShapeType="1"/>
          </p:cNvSpPr>
          <p:nvPr/>
        </p:nvSpPr>
        <p:spPr bwMode="auto">
          <a:xfrm>
            <a:off x="3657600" y="3429000"/>
            <a:ext cx="4572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48161" name="Line 33"/>
          <p:cNvSpPr>
            <a:spLocks noChangeShapeType="1"/>
          </p:cNvSpPr>
          <p:nvPr/>
        </p:nvSpPr>
        <p:spPr bwMode="auto">
          <a:xfrm>
            <a:off x="3657600" y="1981200"/>
            <a:ext cx="4572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48162" name="Line 34"/>
          <p:cNvSpPr>
            <a:spLocks noChangeShapeType="1"/>
          </p:cNvSpPr>
          <p:nvPr/>
        </p:nvSpPr>
        <p:spPr bwMode="auto">
          <a:xfrm flipH="1">
            <a:off x="5562600" y="1905000"/>
            <a:ext cx="6858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48163" name="Line 35"/>
          <p:cNvSpPr>
            <a:spLocks noChangeShapeType="1"/>
          </p:cNvSpPr>
          <p:nvPr/>
        </p:nvSpPr>
        <p:spPr bwMode="auto">
          <a:xfrm flipH="1">
            <a:off x="5562600" y="2667000"/>
            <a:ext cx="6858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48164" name="Line 36"/>
          <p:cNvSpPr>
            <a:spLocks noChangeShapeType="1"/>
          </p:cNvSpPr>
          <p:nvPr/>
        </p:nvSpPr>
        <p:spPr bwMode="auto">
          <a:xfrm>
            <a:off x="4800600" y="2895600"/>
            <a:ext cx="0" cy="3048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48165" name="Line 37"/>
          <p:cNvSpPr>
            <a:spLocks noChangeShapeType="1"/>
          </p:cNvSpPr>
          <p:nvPr/>
        </p:nvSpPr>
        <p:spPr bwMode="auto">
          <a:xfrm flipH="1">
            <a:off x="5562600" y="3429000"/>
            <a:ext cx="6858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48166" name="Line 38"/>
          <p:cNvSpPr>
            <a:spLocks noChangeShapeType="1"/>
          </p:cNvSpPr>
          <p:nvPr/>
        </p:nvSpPr>
        <p:spPr bwMode="auto">
          <a:xfrm flipH="1">
            <a:off x="3810000" y="3733800"/>
            <a:ext cx="457200" cy="3810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48167" name="Line 39"/>
          <p:cNvSpPr>
            <a:spLocks noChangeShapeType="1"/>
          </p:cNvSpPr>
          <p:nvPr/>
        </p:nvSpPr>
        <p:spPr bwMode="auto">
          <a:xfrm>
            <a:off x="5410200" y="3733800"/>
            <a:ext cx="304800" cy="3810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48168" name="Line 40"/>
          <p:cNvSpPr>
            <a:spLocks noChangeShapeType="1"/>
          </p:cNvSpPr>
          <p:nvPr/>
        </p:nvSpPr>
        <p:spPr bwMode="auto">
          <a:xfrm>
            <a:off x="3810000" y="4648200"/>
            <a:ext cx="0" cy="2286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48169" name="Line 41"/>
          <p:cNvSpPr>
            <a:spLocks noChangeShapeType="1"/>
          </p:cNvSpPr>
          <p:nvPr/>
        </p:nvSpPr>
        <p:spPr bwMode="auto">
          <a:xfrm>
            <a:off x="5715000" y="4648200"/>
            <a:ext cx="0" cy="2286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48170" name="Line 42"/>
          <p:cNvSpPr>
            <a:spLocks noChangeShapeType="1"/>
          </p:cNvSpPr>
          <p:nvPr/>
        </p:nvSpPr>
        <p:spPr bwMode="auto">
          <a:xfrm>
            <a:off x="3810000" y="54102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48171" name="Line 43"/>
          <p:cNvSpPr>
            <a:spLocks noChangeShapeType="1"/>
          </p:cNvSpPr>
          <p:nvPr/>
        </p:nvSpPr>
        <p:spPr bwMode="auto">
          <a:xfrm>
            <a:off x="5715000" y="54102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48172" name="Line 44"/>
          <p:cNvSpPr>
            <a:spLocks noChangeShapeType="1"/>
          </p:cNvSpPr>
          <p:nvPr/>
        </p:nvSpPr>
        <p:spPr bwMode="auto">
          <a:xfrm>
            <a:off x="3810000" y="6248400"/>
            <a:ext cx="3124200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48173" name="Line 45"/>
          <p:cNvSpPr>
            <a:spLocks noChangeShapeType="1"/>
          </p:cNvSpPr>
          <p:nvPr/>
        </p:nvSpPr>
        <p:spPr bwMode="auto">
          <a:xfrm flipV="1">
            <a:off x="6934200" y="3657600"/>
            <a:ext cx="0" cy="25908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48174" name="Line 46"/>
          <p:cNvSpPr>
            <a:spLocks noChangeShapeType="1"/>
          </p:cNvSpPr>
          <p:nvPr/>
        </p:nvSpPr>
        <p:spPr bwMode="auto">
          <a:xfrm>
            <a:off x="3810000" y="60960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48175" name="Line 47"/>
          <p:cNvSpPr>
            <a:spLocks noChangeShapeType="1"/>
          </p:cNvSpPr>
          <p:nvPr/>
        </p:nvSpPr>
        <p:spPr bwMode="auto">
          <a:xfrm>
            <a:off x="5715000" y="6096000"/>
            <a:ext cx="0" cy="1524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48176" name="Oval 48"/>
          <p:cNvSpPr>
            <a:spLocks noChangeArrowheads="1"/>
          </p:cNvSpPr>
          <p:nvPr/>
        </p:nvSpPr>
        <p:spPr bwMode="auto">
          <a:xfrm>
            <a:off x="7543800" y="3886200"/>
            <a:ext cx="1219200" cy="6096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400">
                <a:solidFill>
                  <a:srgbClr val="000000"/>
                </a:solidFill>
              </a:rPr>
              <a:t>Livraisons</a:t>
            </a:r>
            <a:endParaRPr lang="fr-FR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8177" name="Line 49"/>
          <p:cNvSpPr>
            <a:spLocks noChangeShapeType="1"/>
          </p:cNvSpPr>
          <p:nvPr/>
        </p:nvSpPr>
        <p:spPr bwMode="auto">
          <a:xfrm>
            <a:off x="7315200" y="3657600"/>
            <a:ext cx="381000" cy="30480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fr-FR"/>
          </a:p>
        </p:txBody>
      </p:sp>
      <p:sp>
        <p:nvSpPr>
          <p:cNvPr id="48178" name="Oval 50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85800" y="4953000"/>
            <a:ext cx="1447800" cy="7620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/>
            <a:r>
              <a:rPr lang="fr-FR" sz="1600">
                <a:solidFill>
                  <a:srgbClr val="000000"/>
                </a:solidFill>
                <a:latin typeface="Tahoma" charset="0"/>
              </a:rPr>
              <a:t>Comptabilité</a:t>
            </a:r>
          </a:p>
          <a:p>
            <a:pPr algn="ctr"/>
            <a:r>
              <a:rPr lang="fr-FR" sz="1600">
                <a:solidFill>
                  <a:srgbClr val="000000"/>
                </a:solidFill>
                <a:latin typeface="Tahoma" charset="0"/>
              </a:rPr>
              <a:t>industrielle</a:t>
            </a:r>
          </a:p>
        </p:txBody>
      </p:sp>
      <p:sp>
        <p:nvSpPr>
          <p:cNvPr id="48179" name="Line 51"/>
          <p:cNvSpPr>
            <a:spLocks noChangeShapeType="1"/>
          </p:cNvSpPr>
          <p:nvPr/>
        </p:nvSpPr>
        <p:spPr bwMode="auto">
          <a:xfrm>
            <a:off x="4800600" y="2133600"/>
            <a:ext cx="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8180" name="AutoShape 52"/>
          <p:cNvSpPr>
            <a:spLocks noChangeArrowheads="1"/>
          </p:cNvSpPr>
          <p:nvPr/>
        </p:nvSpPr>
        <p:spPr bwMode="auto">
          <a:xfrm>
            <a:off x="457200" y="1447800"/>
            <a:ext cx="838200" cy="381000"/>
          </a:xfrm>
          <a:prstGeom prst="wedgeEllipseCallout">
            <a:avLst>
              <a:gd name="adj1" fmla="val 139583"/>
              <a:gd name="adj2" fmla="val 67083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S1</a:t>
            </a:r>
          </a:p>
        </p:txBody>
      </p:sp>
      <p:sp>
        <p:nvSpPr>
          <p:cNvPr id="48181" name="AutoShape 53"/>
          <p:cNvSpPr>
            <a:spLocks noChangeArrowheads="1"/>
          </p:cNvSpPr>
          <p:nvPr/>
        </p:nvSpPr>
        <p:spPr bwMode="auto">
          <a:xfrm>
            <a:off x="457200" y="1981200"/>
            <a:ext cx="838200" cy="381000"/>
          </a:xfrm>
          <a:prstGeom prst="wedgeEllipseCallout">
            <a:avLst>
              <a:gd name="adj1" fmla="val 115907"/>
              <a:gd name="adj2" fmla="val 56667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S2</a:t>
            </a:r>
          </a:p>
        </p:txBody>
      </p:sp>
      <p:sp>
        <p:nvSpPr>
          <p:cNvPr id="48182" name="AutoShape 54"/>
          <p:cNvSpPr>
            <a:spLocks noChangeArrowheads="1"/>
          </p:cNvSpPr>
          <p:nvPr/>
        </p:nvSpPr>
        <p:spPr bwMode="auto">
          <a:xfrm>
            <a:off x="457200" y="3276600"/>
            <a:ext cx="838200" cy="381000"/>
          </a:xfrm>
          <a:prstGeom prst="wedgeEllipseCallout">
            <a:avLst>
              <a:gd name="adj1" fmla="val 122157"/>
              <a:gd name="adj2" fmla="val -16667"/>
            </a:avLst>
          </a:prstGeom>
          <a:solidFill>
            <a:srgbClr val="FF99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S3</a:t>
            </a:r>
          </a:p>
        </p:txBody>
      </p:sp>
      <p:sp>
        <p:nvSpPr>
          <p:cNvPr id="48183" name="AutoShape 55"/>
          <p:cNvSpPr>
            <a:spLocks noChangeArrowheads="1"/>
          </p:cNvSpPr>
          <p:nvPr/>
        </p:nvSpPr>
        <p:spPr bwMode="auto">
          <a:xfrm>
            <a:off x="8001000" y="3048000"/>
            <a:ext cx="838200" cy="381000"/>
          </a:xfrm>
          <a:prstGeom prst="wedgeEllipseCallout">
            <a:avLst>
              <a:gd name="adj1" fmla="val -91097"/>
              <a:gd name="adj2" fmla="val 67917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S4</a:t>
            </a:r>
          </a:p>
        </p:txBody>
      </p:sp>
      <p:sp>
        <p:nvSpPr>
          <p:cNvPr id="48184" name="AutoShape 56"/>
          <p:cNvSpPr>
            <a:spLocks noChangeArrowheads="1"/>
          </p:cNvSpPr>
          <p:nvPr/>
        </p:nvSpPr>
        <p:spPr bwMode="auto">
          <a:xfrm>
            <a:off x="8001000" y="1981200"/>
            <a:ext cx="838200" cy="381000"/>
          </a:xfrm>
          <a:prstGeom prst="wedgeEllipseCallout">
            <a:avLst>
              <a:gd name="adj1" fmla="val -112500"/>
              <a:gd name="adj2" fmla="val 88750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S5</a:t>
            </a:r>
          </a:p>
        </p:txBody>
      </p:sp>
      <p:sp>
        <p:nvSpPr>
          <p:cNvPr id="48185" name="AutoShape 57"/>
          <p:cNvSpPr>
            <a:spLocks noChangeArrowheads="1"/>
          </p:cNvSpPr>
          <p:nvPr/>
        </p:nvSpPr>
        <p:spPr bwMode="auto">
          <a:xfrm>
            <a:off x="8001000" y="2514600"/>
            <a:ext cx="838200" cy="381000"/>
          </a:xfrm>
          <a:prstGeom prst="wedgeEllipseCallout">
            <a:avLst>
              <a:gd name="adj1" fmla="val -348486"/>
              <a:gd name="adj2" fmla="val 162500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S6</a:t>
            </a:r>
          </a:p>
        </p:txBody>
      </p:sp>
      <p:sp>
        <p:nvSpPr>
          <p:cNvPr id="48186" name="AutoShape 58"/>
          <p:cNvSpPr>
            <a:spLocks noChangeArrowheads="1"/>
          </p:cNvSpPr>
          <p:nvPr/>
        </p:nvSpPr>
        <p:spPr bwMode="auto">
          <a:xfrm>
            <a:off x="7740650" y="5445125"/>
            <a:ext cx="838200" cy="381000"/>
          </a:xfrm>
          <a:prstGeom prst="wedgeEllipseCallout">
            <a:avLst>
              <a:gd name="adj1" fmla="val -207574"/>
              <a:gd name="adj2" fmla="val -51667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S7</a:t>
            </a:r>
          </a:p>
        </p:txBody>
      </p:sp>
      <p:sp>
        <p:nvSpPr>
          <p:cNvPr id="48187" name="AutoShape 59"/>
          <p:cNvSpPr>
            <a:spLocks noChangeArrowheads="1"/>
          </p:cNvSpPr>
          <p:nvPr/>
        </p:nvSpPr>
        <p:spPr bwMode="auto">
          <a:xfrm>
            <a:off x="457200" y="4343400"/>
            <a:ext cx="838200" cy="381000"/>
          </a:xfrm>
          <a:prstGeom prst="wedgeEllipseCallout">
            <a:avLst>
              <a:gd name="adj1" fmla="val 271213"/>
              <a:gd name="adj2" fmla="val 136250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S8</a:t>
            </a:r>
          </a:p>
        </p:txBody>
      </p:sp>
      <p:sp>
        <p:nvSpPr>
          <p:cNvPr id="48188" name="AutoShape 60"/>
          <p:cNvSpPr>
            <a:spLocks noChangeArrowheads="1"/>
          </p:cNvSpPr>
          <p:nvPr/>
        </p:nvSpPr>
        <p:spPr bwMode="auto">
          <a:xfrm>
            <a:off x="457200" y="5867400"/>
            <a:ext cx="838200" cy="381000"/>
          </a:xfrm>
          <a:prstGeom prst="wedgeEllipseCallout">
            <a:avLst>
              <a:gd name="adj1" fmla="val 275569"/>
              <a:gd name="adj2" fmla="val -91667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S9</a:t>
            </a:r>
          </a:p>
        </p:txBody>
      </p:sp>
      <p:sp>
        <p:nvSpPr>
          <p:cNvPr id="48189" name="AutoShape 61"/>
          <p:cNvSpPr>
            <a:spLocks noChangeArrowheads="1"/>
          </p:cNvSpPr>
          <p:nvPr/>
        </p:nvSpPr>
        <p:spPr bwMode="auto">
          <a:xfrm>
            <a:off x="8001000" y="4572000"/>
            <a:ext cx="838200" cy="381000"/>
          </a:xfrm>
          <a:prstGeom prst="wedgeEllipseCallout">
            <a:avLst>
              <a:gd name="adj1" fmla="val -67616"/>
              <a:gd name="adj2" fmla="val -85000"/>
            </a:avLst>
          </a:prstGeom>
          <a:solidFill>
            <a:srgbClr val="00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fr-FR" sz="1400">
                <a:solidFill>
                  <a:srgbClr val="000000"/>
                </a:solidFill>
              </a:rPr>
              <a:t>S10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C9923-4060-4B02-ABCB-8D1DA90BE723}" type="slidenum">
              <a:rPr lang="en-US"/>
              <a:pPr/>
              <a:t>20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/>
              <a:t>Lien Article - Gamme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667000" y="2743200"/>
            <a:ext cx="22098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45791" dir="2021404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fr-FR" sz="2000" b="0">
                <a:solidFill>
                  <a:schemeClr val="bg1"/>
                </a:solidFill>
              </a:rPr>
              <a:t>Gamme</a:t>
            </a:r>
            <a:endParaRPr lang="fr-FR" sz="2400" b="0">
              <a:solidFill>
                <a:schemeClr val="bg1"/>
              </a:solidFill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3429000" y="3657600"/>
            <a:ext cx="1447800" cy="838200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fr-FR" sz="1600"/>
              <a:t>Ph. 40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3200400" y="3962400"/>
            <a:ext cx="1447800" cy="838200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fr-FR" sz="1600"/>
              <a:t>Ph. 30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2971800" y="4267200"/>
            <a:ext cx="1447800" cy="838200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fr-FR" sz="1600"/>
              <a:t>Ph. 20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2743200" y="4572000"/>
            <a:ext cx="1447800" cy="838200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fr-FR" sz="1600"/>
              <a:t>Ph. 10</a:t>
            </a: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2667000" y="1219200"/>
            <a:ext cx="22098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fr-FR" sz="2000" b="0"/>
              <a:t>Article fabriqué</a:t>
            </a:r>
            <a:endParaRPr lang="fr-FR" sz="2400" b="0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3733800" y="1981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V="1">
            <a:off x="4495800" y="4495800"/>
            <a:ext cx="6858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5989638" y="1524000"/>
            <a:ext cx="23844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2000" b="0"/>
              <a:t>Un article fabriqué</a:t>
            </a:r>
          </a:p>
          <a:p>
            <a:pPr algn="ctr"/>
            <a:r>
              <a:rPr lang="fr-FR" sz="2000" b="0"/>
              <a:t>est nécessairement</a:t>
            </a:r>
          </a:p>
          <a:p>
            <a:pPr algn="ctr"/>
            <a:r>
              <a:rPr lang="fr-FR" sz="2000" b="0"/>
              <a:t>lié à une gamme</a:t>
            </a:r>
          </a:p>
          <a:p>
            <a:pPr algn="ctr"/>
            <a:r>
              <a:rPr lang="fr-FR" sz="2000" b="0"/>
              <a:t>de fabrication</a:t>
            </a:r>
            <a:endParaRPr lang="fr-FR" sz="2400" b="0"/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2209800" y="2438400"/>
            <a:ext cx="3200400" cy="34290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5491163" y="4648200"/>
            <a:ext cx="3652837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1600" b="0"/>
              <a:t>Les phases sont numérotées</a:t>
            </a:r>
            <a:br>
              <a:rPr lang="fr-FR" sz="1600" b="0"/>
            </a:br>
            <a:r>
              <a:rPr lang="fr-FR" sz="1600" b="0"/>
              <a:t>de 10 en 10 à la création de la gamme</a:t>
            </a:r>
            <a:br>
              <a:rPr lang="fr-FR" sz="1600" b="0"/>
            </a:br>
            <a:r>
              <a:rPr lang="fr-FR" sz="1600" b="0"/>
              <a:t>pour permettre l’insertion ultérieure</a:t>
            </a:r>
            <a:br>
              <a:rPr lang="fr-FR" sz="1600" b="0"/>
            </a:br>
            <a:r>
              <a:rPr lang="fr-FR" sz="1600" b="0"/>
              <a:t>de nouvelles phases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57AC3-4CE5-4768-A7F6-E672DD596FD9}" type="slidenum">
              <a:rPr lang="en-US"/>
              <a:pPr/>
              <a:t>21</a:t>
            </a:fld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Partage d’une gamme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2743200" y="3200400"/>
            <a:ext cx="2209800" cy="685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45791" dir="2021404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fr-FR" sz="2000" b="0">
                <a:solidFill>
                  <a:schemeClr val="bg1"/>
                </a:solidFill>
              </a:rPr>
              <a:t>Gamme</a:t>
            </a:r>
            <a:endParaRPr lang="fr-FR" sz="2400" b="0">
              <a:solidFill>
                <a:schemeClr val="bg1"/>
              </a:solidFill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3505200" y="4114800"/>
            <a:ext cx="1447800" cy="838200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fr-FR" sz="1600"/>
              <a:t>Ph. 40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3276600" y="4419600"/>
            <a:ext cx="1447800" cy="838200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fr-FR" sz="1600"/>
              <a:t>Ph. 30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3048000" y="4724400"/>
            <a:ext cx="1447800" cy="838200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fr-FR" sz="1600"/>
              <a:t>Ph. 20</a:t>
            </a: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2819400" y="5029200"/>
            <a:ext cx="1447800" cy="838200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fr-FR" sz="1600"/>
              <a:t>Ph. 10</a:t>
            </a: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304800" y="1600200"/>
            <a:ext cx="2209800" cy="762000"/>
          </a:xfrm>
          <a:prstGeom prst="rect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fr-FR" sz="2000" b="0">
                <a:solidFill>
                  <a:schemeClr val="bg1"/>
                </a:solidFill>
              </a:rPr>
              <a:t>Article X rouge</a:t>
            </a:r>
            <a:endParaRPr lang="fr-FR" sz="2400" b="0">
              <a:solidFill>
                <a:schemeClr val="bg1"/>
              </a:solidFill>
            </a:endParaRP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2438400" y="2362200"/>
            <a:ext cx="1371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 flipV="1">
            <a:off x="4572000" y="4953000"/>
            <a:ext cx="6858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2286000" y="2895600"/>
            <a:ext cx="3200400" cy="34290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5105400" y="1600200"/>
            <a:ext cx="2209800" cy="7620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fr-FR" sz="2000" b="0"/>
              <a:t>Article X vert</a:t>
            </a:r>
            <a:endParaRPr lang="fr-FR" sz="2400" b="0"/>
          </a:p>
        </p:txBody>
      </p:sp>
      <p:sp>
        <p:nvSpPr>
          <p:cNvPr id="34829" name="Line 13"/>
          <p:cNvSpPr>
            <a:spLocks noChangeShapeType="1"/>
          </p:cNvSpPr>
          <p:nvPr/>
        </p:nvSpPr>
        <p:spPr bwMode="auto">
          <a:xfrm flipH="1">
            <a:off x="3810000" y="2438400"/>
            <a:ext cx="1371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5791200" y="3657600"/>
            <a:ext cx="27876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FR"/>
              <a:t>Même process de fabrication</a:t>
            </a:r>
          </a:p>
          <a:p>
            <a:r>
              <a:rPr lang="fr-FR"/>
              <a:t>(mais nomenclatures différentes)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41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785926"/>
            <a:ext cx="7315200" cy="4572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F5C8A-7617-425A-8227-F3681BA276BA}" type="slidenum">
              <a:rPr lang="en-US"/>
              <a:pPr/>
              <a:t>22</a:t>
            </a:fld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/>
              <a:t>Rattachement des gammes aux articles fabriqués</a:t>
            </a:r>
          </a:p>
        </p:txBody>
      </p:sp>
      <p:sp>
        <p:nvSpPr>
          <p:cNvPr id="22532" name="AutoShape 4"/>
          <p:cNvSpPr>
            <a:spLocks noChangeArrowheads="1"/>
          </p:cNvSpPr>
          <p:nvPr/>
        </p:nvSpPr>
        <p:spPr bwMode="auto">
          <a:xfrm>
            <a:off x="3357554" y="2285992"/>
            <a:ext cx="2133600" cy="762000"/>
          </a:xfrm>
          <a:prstGeom prst="wedgeRoundRectCallout">
            <a:avLst>
              <a:gd name="adj1" fmla="val -122917"/>
              <a:gd name="adj2" fmla="val 34167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dirty="0"/>
              <a:t>1- Appeler l’article</a:t>
            </a:r>
          </a:p>
        </p:txBody>
      </p:sp>
      <p:sp>
        <p:nvSpPr>
          <p:cNvPr id="22534" name="AutoShape 6"/>
          <p:cNvSpPr>
            <a:spLocks noChangeArrowheads="1"/>
          </p:cNvSpPr>
          <p:nvPr/>
        </p:nvSpPr>
        <p:spPr bwMode="auto">
          <a:xfrm>
            <a:off x="1285852" y="3500438"/>
            <a:ext cx="4143404" cy="685800"/>
          </a:xfrm>
          <a:prstGeom prst="wedgeRoundRectCallout">
            <a:avLst>
              <a:gd name="adj1" fmla="val -27690"/>
              <a:gd name="adj2" fmla="val 173817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dirty="0"/>
              <a:t>2- Cliquer sur Ajouter...</a:t>
            </a:r>
            <a:br>
              <a:rPr lang="fr-FR" dirty="0"/>
            </a:br>
            <a:r>
              <a:rPr lang="fr-FR" dirty="0"/>
              <a:t> Sélectionner la gamme dans la liste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857224" y="1285860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dirty="0">
                <a:solidFill>
                  <a:srgbClr val="339933"/>
                </a:solidFill>
              </a:rPr>
              <a:t>Accès : Menu </a:t>
            </a:r>
            <a:r>
              <a:rPr lang="fr-FR" sz="2000" dirty="0">
                <a:solidFill>
                  <a:srgbClr val="000099"/>
                </a:solidFill>
              </a:rPr>
              <a:t>Technique</a:t>
            </a:r>
            <a:r>
              <a:rPr lang="fr-FR" sz="2000" dirty="0">
                <a:solidFill>
                  <a:srgbClr val="339933"/>
                </a:solidFill>
              </a:rPr>
              <a:t>, Option </a:t>
            </a:r>
            <a:r>
              <a:rPr lang="fr-FR" sz="2000" dirty="0">
                <a:solidFill>
                  <a:srgbClr val="000099"/>
                </a:solidFill>
              </a:rPr>
              <a:t>Gestion des articles</a:t>
            </a:r>
          </a:p>
        </p:txBody>
      </p:sp>
      <p:sp>
        <p:nvSpPr>
          <p:cNvPr id="13" name="AutoShape 6"/>
          <p:cNvSpPr>
            <a:spLocks noChangeArrowheads="1"/>
          </p:cNvSpPr>
          <p:nvPr/>
        </p:nvSpPr>
        <p:spPr bwMode="auto">
          <a:xfrm>
            <a:off x="1071538" y="6072206"/>
            <a:ext cx="3500462" cy="428628"/>
          </a:xfrm>
          <a:prstGeom prst="wedgeRoundRectCallout">
            <a:avLst>
              <a:gd name="adj1" fmla="val -11061"/>
              <a:gd name="adj2" fmla="val -177917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dirty="0"/>
              <a:t>3- Cocher la case ‘Lancement’</a:t>
            </a:r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auto">
          <a:xfrm>
            <a:off x="4286248" y="5072074"/>
            <a:ext cx="1357322" cy="609600"/>
          </a:xfrm>
          <a:prstGeom prst="wedgeRoundRectCallout">
            <a:avLst>
              <a:gd name="adj1" fmla="val -164161"/>
              <a:gd name="adj2" fmla="val -30208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 b="1" dirty="0"/>
              <a:t>3- Valider ici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animBg="1" autoUpdateAnimBg="0"/>
      <p:bldP spid="22534" grpId="0" animBg="1" autoUpdateAnimBg="0"/>
      <p:bldP spid="13" grpId="0" animBg="1" autoUpdateAnimBg="0"/>
      <p:bldP spid="14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7C1F8-C8E0-455E-856E-93F1EF915533}" type="slidenum">
              <a:rPr lang="en-US"/>
              <a:pPr/>
              <a:t>23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1438"/>
            <a:ext cx="8893175" cy="1341437"/>
          </a:xfrm>
        </p:spPr>
        <p:txBody>
          <a:bodyPr/>
          <a:lstStyle/>
          <a:p>
            <a:r>
              <a:rPr lang="fr-FR" dirty="0"/>
              <a:t>Graphe des ressources utilisées </a:t>
            </a:r>
            <a:br>
              <a:rPr lang="fr-FR" dirty="0"/>
            </a:br>
            <a:r>
              <a:rPr lang="fr-FR" dirty="0"/>
              <a:t>par la fabrication d’un article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857224" y="1524000"/>
            <a:ext cx="8107389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fr-FR" dirty="0"/>
              <a:t>Accès : fenêtre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>
                <a:solidFill>
                  <a:srgbClr val="009900"/>
                </a:solidFill>
              </a:rPr>
              <a:t>Gestion des nomenclatures</a:t>
            </a:r>
            <a:r>
              <a:rPr lang="fr-FR" dirty="0"/>
              <a:t>, sélectionner l’article</a:t>
            </a:r>
          </a:p>
          <a:p>
            <a:pPr algn="ctr"/>
            <a:r>
              <a:rPr lang="fr-FR" dirty="0"/>
              <a:t>Puis </a:t>
            </a:r>
            <a:r>
              <a:rPr lang="fr-FR"/>
              <a:t>bouton </a:t>
            </a:r>
            <a:r>
              <a:rPr lang="fr-FR">
                <a:solidFill>
                  <a:srgbClr val="009900"/>
                </a:solidFill>
              </a:rPr>
              <a:t>Graphes</a:t>
            </a:r>
            <a:r>
              <a:rPr lang="fr-FR"/>
              <a:t> et </a:t>
            </a:r>
            <a:r>
              <a:rPr lang="fr-FR" dirty="0"/>
              <a:t>bouton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>
                <a:solidFill>
                  <a:srgbClr val="009900"/>
                </a:solidFill>
              </a:rPr>
              <a:t>Ressources</a:t>
            </a:r>
          </a:p>
        </p:txBody>
      </p:sp>
      <p:pic>
        <p:nvPicPr>
          <p:cNvPr id="33801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2143116"/>
            <a:ext cx="7315200" cy="4572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7CE00-4D8E-4997-9B00-EA8C4E220139}" type="slidenum">
              <a:rPr lang="en-US"/>
              <a:pPr/>
              <a:t>24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Enregistrer la session 3</a:t>
            </a:r>
          </a:p>
        </p:txBody>
      </p:sp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2000240"/>
            <a:ext cx="7315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AutoShape 9"/>
          <p:cNvSpPr>
            <a:spLocks noChangeArrowheads="1"/>
          </p:cNvSpPr>
          <p:nvPr/>
        </p:nvSpPr>
        <p:spPr bwMode="auto">
          <a:xfrm>
            <a:off x="1000100" y="2571744"/>
            <a:ext cx="1928826" cy="609600"/>
          </a:xfrm>
          <a:prstGeom prst="wedgeRoundRectCallout">
            <a:avLst>
              <a:gd name="adj1" fmla="val 153410"/>
              <a:gd name="adj2" fmla="val -10708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400" b="1" dirty="0"/>
              <a:t>1- Enregistrer le dossier sous…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900112" y="1125538"/>
            <a:ext cx="75295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dirty="0">
                <a:solidFill>
                  <a:srgbClr val="339933"/>
                </a:solidFill>
              </a:rPr>
              <a:t>Accès : Page </a:t>
            </a:r>
            <a:r>
              <a:rPr lang="fr-FR" sz="2000" dirty="0">
                <a:solidFill>
                  <a:srgbClr val="000099"/>
                </a:solidFill>
              </a:rPr>
              <a:t>Administration</a:t>
            </a:r>
          </a:p>
        </p:txBody>
      </p:sp>
      <p:sp>
        <p:nvSpPr>
          <p:cNvPr id="11" name="AutoShape 9"/>
          <p:cNvSpPr>
            <a:spLocks noChangeArrowheads="1"/>
          </p:cNvSpPr>
          <p:nvPr/>
        </p:nvSpPr>
        <p:spPr bwMode="auto">
          <a:xfrm>
            <a:off x="1071538" y="5286388"/>
            <a:ext cx="1928826" cy="609600"/>
          </a:xfrm>
          <a:prstGeom prst="wedgeRoundRectCallout">
            <a:avLst>
              <a:gd name="adj1" fmla="val 104107"/>
              <a:gd name="adj2" fmla="val -69208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400" b="1" dirty="0"/>
              <a:t>2- Entrer Picaso03</a:t>
            </a:r>
          </a:p>
        </p:txBody>
      </p:sp>
      <p:sp>
        <p:nvSpPr>
          <p:cNvPr id="12" name="AutoShape 9"/>
          <p:cNvSpPr>
            <a:spLocks noChangeArrowheads="1"/>
          </p:cNvSpPr>
          <p:nvPr/>
        </p:nvSpPr>
        <p:spPr bwMode="auto">
          <a:xfrm>
            <a:off x="6000760" y="5715016"/>
            <a:ext cx="1928826" cy="609600"/>
          </a:xfrm>
          <a:prstGeom prst="wedgeRoundRectCallout">
            <a:avLst>
              <a:gd name="adj1" fmla="val -21522"/>
              <a:gd name="adj2" fmla="val -67708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400" b="1" dirty="0"/>
              <a:t>3- Valider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 autoUpdateAnimBg="0"/>
      <p:bldP spid="11" grpId="0" animBg="1" autoUpdateAnimBg="0"/>
      <p:bldP spid="12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07417-0589-4AD9-954B-C09BCCBD047F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/>
              <a:t>Description d’un </a:t>
            </a:r>
            <a:r>
              <a:rPr lang="fr-FR" sz="4000" dirty="0" err="1"/>
              <a:t>process</a:t>
            </a:r>
            <a:endParaRPr lang="fr-FR" sz="40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/>
              <a:t>Les gammes de fabrication décrivent le </a:t>
            </a:r>
            <a:r>
              <a:rPr lang="fr-FR">
                <a:solidFill>
                  <a:srgbClr val="009900"/>
                </a:solidFill>
              </a:rPr>
              <a:t>process</a:t>
            </a:r>
            <a:r>
              <a:rPr lang="fr-FR"/>
              <a:t> d’élaboration d’un produit fabriqué à partir de ses composants directs</a:t>
            </a:r>
          </a:p>
          <a:p>
            <a:pPr>
              <a:lnSpc>
                <a:spcPct val="90000"/>
              </a:lnSpc>
            </a:pPr>
            <a:r>
              <a:rPr lang="fr-FR"/>
              <a:t>Ce process comprend souvent plusieurs étapes (ou </a:t>
            </a:r>
            <a:r>
              <a:rPr lang="fr-FR">
                <a:solidFill>
                  <a:srgbClr val="009900"/>
                </a:solidFill>
              </a:rPr>
              <a:t>phases</a:t>
            </a:r>
            <a:r>
              <a:rPr lang="fr-FR"/>
              <a:t>)</a:t>
            </a:r>
          </a:p>
          <a:p>
            <a:pPr>
              <a:lnSpc>
                <a:spcPct val="90000"/>
              </a:lnSpc>
            </a:pPr>
            <a:r>
              <a:rPr lang="fr-FR"/>
              <a:t>Pour chaque phase, on indique</a:t>
            </a:r>
          </a:p>
          <a:p>
            <a:pPr lvl="1">
              <a:lnSpc>
                <a:spcPct val="90000"/>
              </a:lnSpc>
            </a:pPr>
            <a:r>
              <a:rPr lang="fr-FR"/>
              <a:t>sur quel moyen de production elle se déroule</a:t>
            </a:r>
          </a:p>
          <a:p>
            <a:pPr lvl="1">
              <a:lnSpc>
                <a:spcPct val="90000"/>
              </a:lnSpc>
            </a:pPr>
            <a:r>
              <a:rPr lang="fr-FR"/>
              <a:t>les temps nécessaires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1FA4E-0D8E-4605-A2DE-C30766D917B7}" type="slidenum">
              <a:rPr lang="en-US"/>
              <a:pPr/>
              <a:t>4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/>
              <a:t>Gammes - Définition</a:t>
            </a:r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1524000" y="3657600"/>
            <a:ext cx="62484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1676400" y="3352800"/>
            <a:ext cx="1219200" cy="533400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 b="0"/>
              <a:t>Ph. 010</a:t>
            </a: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3124200" y="3352800"/>
            <a:ext cx="1219200" cy="533400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 b="0"/>
              <a:t>Ph. 020</a:t>
            </a:r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4572000" y="3352800"/>
            <a:ext cx="1219200" cy="533400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 b="0"/>
              <a:t>Ph. 030</a:t>
            </a:r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6019800" y="3352800"/>
            <a:ext cx="1219200" cy="533400"/>
          </a:xfrm>
          <a:prstGeom prst="rect">
            <a:avLst/>
          </a:prstGeom>
          <a:solidFill>
            <a:srgbClr val="00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2000" b="0"/>
              <a:t>Ph. 040</a:t>
            </a: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7772400" y="3352800"/>
            <a:ext cx="1219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fr-FR"/>
              <a:t>Produit</a:t>
            </a:r>
            <a:br>
              <a:rPr lang="fr-FR"/>
            </a:br>
            <a:r>
              <a:rPr lang="fr-FR"/>
              <a:t>fabriqué</a:t>
            </a: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228600" y="1981200"/>
            <a:ext cx="11430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M 1</a:t>
            </a:r>
            <a:endParaRPr lang="fr-FR" sz="2400"/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228600" y="2895600"/>
            <a:ext cx="11430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M 2</a:t>
            </a:r>
            <a:endParaRPr lang="fr-FR" sz="2400"/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228600" y="3810000"/>
            <a:ext cx="1143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Px</a:t>
            </a:r>
            <a:endParaRPr lang="fr-FR" sz="2400"/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1560513" y="2590800"/>
            <a:ext cx="703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fr-FR" sz="2000"/>
              <a:t>Gamme de fabrication : étapes du process de fabrication</a:t>
            </a: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152400" y="5486400"/>
            <a:ext cx="27352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fr-FR" sz="2000" b="0"/>
              <a:t>Matières, composants,</a:t>
            </a:r>
          </a:p>
          <a:p>
            <a:r>
              <a:rPr lang="fr-FR" sz="2000" b="0"/>
              <a:t>pièces fabriquées</a:t>
            </a:r>
          </a:p>
          <a:p>
            <a:r>
              <a:rPr lang="fr-FR" sz="2000" b="0"/>
              <a:t>et sous-ensembles</a:t>
            </a:r>
          </a:p>
        </p:txBody>
      </p:sp>
      <p:sp>
        <p:nvSpPr>
          <p:cNvPr id="18458" name="Rectangle 26"/>
          <p:cNvSpPr>
            <a:spLocks noChangeArrowheads="1"/>
          </p:cNvSpPr>
          <p:nvPr/>
        </p:nvSpPr>
        <p:spPr bwMode="auto">
          <a:xfrm>
            <a:off x="228600" y="4648200"/>
            <a:ext cx="1143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S / E</a:t>
            </a:r>
            <a:endParaRPr lang="fr-FR" sz="2400"/>
          </a:p>
        </p:txBody>
      </p:sp>
      <p:sp>
        <p:nvSpPr>
          <p:cNvPr id="18459" name="AutoShape 27"/>
          <p:cNvSpPr>
            <a:spLocks/>
          </p:cNvSpPr>
          <p:nvPr/>
        </p:nvSpPr>
        <p:spPr bwMode="auto">
          <a:xfrm>
            <a:off x="1447800" y="1981200"/>
            <a:ext cx="76200" cy="3276600"/>
          </a:xfrm>
          <a:prstGeom prst="rightBracket">
            <a:avLst>
              <a:gd name="adj" fmla="val 358333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fr-FR" sz="2400" b="0">
              <a:latin typeface="Tahoma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77DB8-5256-4F1E-94BE-E09933DD2C2D}" type="slidenum">
              <a:rPr lang="en-US"/>
              <a:pPr/>
              <a:t>5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/>
              <a:t>Utilisations des gammes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057400"/>
            <a:ext cx="7772400" cy="3124200"/>
          </a:xfrm>
        </p:spPr>
        <p:txBody>
          <a:bodyPr/>
          <a:lstStyle/>
          <a:p>
            <a:r>
              <a:rPr lang="fr-FR"/>
              <a:t>Calcul des charges de travail</a:t>
            </a:r>
          </a:p>
          <a:p>
            <a:r>
              <a:rPr lang="fr-FR"/>
              <a:t>Suivi d’avancement de la fabrication</a:t>
            </a:r>
          </a:p>
          <a:p>
            <a:r>
              <a:rPr lang="fr-FR"/>
              <a:t>Mesure des performances</a:t>
            </a:r>
          </a:p>
          <a:p>
            <a:r>
              <a:rPr lang="fr-FR"/>
              <a:t>Calcul des coûts de revient</a:t>
            </a:r>
          </a:p>
          <a:p>
            <a:pPr lvl="1"/>
            <a:endParaRPr lang="fr-F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5D090-B346-4211-A7D7-BCB69F4C5B99}" type="slidenum">
              <a:rPr lang="en-US"/>
              <a:pPr/>
              <a:t>6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458200" cy="990600"/>
          </a:xfrm>
        </p:spPr>
        <p:txBody>
          <a:bodyPr/>
          <a:lstStyle/>
          <a:p>
            <a:r>
              <a:rPr lang="fr-FR" sz="4000" dirty="0"/>
              <a:t>Processus de création des gammes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2209800" y="2057400"/>
            <a:ext cx="4495800" cy="6858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tx2"/>
            </a:outerShdw>
          </a:effectLst>
        </p:spPr>
        <p:txBody>
          <a:bodyPr wrap="none" anchor="ctr"/>
          <a:lstStyle/>
          <a:p>
            <a:pPr algn="ctr"/>
            <a:r>
              <a:rPr lang="fr-FR" sz="2400" b="0">
                <a:latin typeface="Tahoma" charset="0"/>
              </a:rPr>
              <a:t>Création des postes de charge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819400" y="3505200"/>
            <a:ext cx="3352800" cy="6858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tx2"/>
            </a:outerShdw>
          </a:effectLst>
        </p:spPr>
        <p:txBody>
          <a:bodyPr wrap="none" anchor="ctr"/>
          <a:lstStyle/>
          <a:p>
            <a:pPr algn="ctr"/>
            <a:r>
              <a:rPr lang="fr-FR" sz="2400" b="0">
                <a:latin typeface="Tahoma" charset="0"/>
              </a:rPr>
              <a:t>Création des gammes</a:t>
            </a:r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4495800" y="2743200"/>
            <a:ext cx="0" cy="6858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4495800" y="4191000"/>
            <a:ext cx="0" cy="6858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2286000" y="4953000"/>
            <a:ext cx="4495800" cy="10668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tx2"/>
            </a:outerShdw>
          </a:effectLst>
        </p:spPr>
        <p:txBody>
          <a:bodyPr wrap="none" anchor="ctr"/>
          <a:lstStyle/>
          <a:p>
            <a:pPr algn="ctr"/>
            <a:r>
              <a:rPr lang="fr-FR" sz="2400" b="0">
                <a:latin typeface="Tahoma" charset="0"/>
              </a:rPr>
              <a:t>Rattachement d’une gamme </a:t>
            </a:r>
            <a:br>
              <a:rPr lang="fr-FR" sz="2400" b="0">
                <a:latin typeface="Tahoma" charset="0"/>
              </a:rPr>
            </a:br>
            <a:r>
              <a:rPr lang="fr-FR" sz="2400" b="0">
                <a:latin typeface="Tahoma" charset="0"/>
              </a:rPr>
              <a:t>à chaque article fabriqué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94CC9-3BE6-414A-B380-D53531193EA7}" type="slidenum">
              <a:rPr lang="en-US"/>
              <a:pPr/>
              <a:t>7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/>
              <a:t>Les postes de charge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fr-FR"/>
              <a:t>Un poste de charge, c’est :</a:t>
            </a:r>
          </a:p>
          <a:p>
            <a:pPr lvl="1"/>
            <a:r>
              <a:rPr lang="fr-FR"/>
              <a:t>le regroupement de machines ou postes de travail homogènes</a:t>
            </a:r>
          </a:p>
          <a:p>
            <a:pPr lvl="2"/>
            <a:r>
              <a:rPr lang="fr-FR"/>
              <a:t>une machine particulière</a:t>
            </a:r>
          </a:p>
          <a:p>
            <a:pPr lvl="2"/>
            <a:r>
              <a:rPr lang="fr-FR"/>
              <a:t>plusieurs machines identiques</a:t>
            </a:r>
          </a:p>
          <a:p>
            <a:pPr lvl="2"/>
            <a:r>
              <a:rPr lang="fr-FR"/>
              <a:t>un poste de montage manuel</a:t>
            </a:r>
          </a:p>
          <a:p>
            <a:pPr lvl="2"/>
            <a:r>
              <a:rPr lang="fr-FR"/>
              <a:t>une ligne d’assemblage</a:t>
            </a:r>
          </a:p>
          <a:p>
            <a:r>
              <a:rPr lang="fr-FR"/>
              <a:t>Sa capacité de production est définie via le calendrier applicable au poste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6E44C-0B9B-43BB-9499-1327212FB99C}" type="slidenum">
              <a:rPr lang="en-US"/>
              <a:pPr/>
              <a:t>8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/>
              <a:t>Les types de poste de charge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3962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800" b="1" dirty="0"/>
              <a:t>Capacité finie (F)</a:t>
            </a:r>
          </a:p>
          <a:p>
            <a:pPr lvl="1">
              <a:lnSpc>
                <a:spcPct val="90000"/>
              </a:lnSpc>
            </a:pPr>
            <a:r>
              <a:rPr lang="fr-FR" sz="2400" dirty="0"/>
              <a:t>comporte une ou plusieurs machines</a:t>
            </a:r>
            <a:br>
              <a:rPr lang="fr-FR" sz="2400" dirty="0"/>
            </a:br>
            <a:r>
              <a:rPr lang="fr-FR" sz="2400" i="1" dirty="0"/>
              <a:t>(dont on peut décrire les caractéristiques)</a:t>
            </a:r>
            <a:endParaRPr lang="fr-FR" sz="2400" dirty="0"/>
          </a:p>
          <a:p>
            <a:pPr>
              <a:lnSpc>
                <a:spcPct val="90000"/>
              </a:lnSpc>
            </a:pPr>
            <a:r>
              <a:rPr lang="fr-FR" sz="2800" b="1" dirty="0"/>
              <a:t>Postes de travail multiples (M)</a:t>
            </a:r>
            <a:endParaRPr lang="fr-FR" sz="2800" dirty="0"/>
          </a:p>
          <a:p>
            <a:pPr lvl="1">
              <a:lnSpc>
                <a:spcPct val="90000"/>
              </a:lnSpc>
            </a:pPr>
            <a:r>
              <a:rPr lang="fr-FR" sz="2400" dirty="0"/>
              <a:t>ne sont pas décrits individuellement</a:t>
            </a:r>
          </a:p>
          <a:p>
            <a:pPr lvl="1">
              <a:lnSpc>
                <a:spcPct val="90000"/>
              </a:lnSpc>
            </a:pPr>
            <a:r>
              <a:rPr lang="fr-FR" sz="2400" dirty="0"/>
              <a:t>on indique le nombre de postes de travail</a:t>
            </a:r>
            <a:br>
              <a:rPr lang="fr-FR" sz="2400" dirty="0"/>
            </a:br>
            <a:r>
              <a:rPr lang="fr-FR" sz="2400" dirty="0"/>
              <a:t>dans la zone « Coefficient de capacité »</a:t>
            </a:r>
          </a:p>
          <a:p>
            <a:pPr>
              <a:lnSpc>
                <a:spcPct val="90000"/>
              </a:lnSpc>
            </a:pPr>
            <a:r>
              <a:rPr lang="fr-FR" sz="2800" b="1" dirty="0"/>
              <a:t>Capacité infinie (I)</a:t>
            </a:r>
          </a:p>
          <a:p>
            <a:pPr lvl="1">
              <a:lnSpc>
                <a:spcPct val="90000"/>
              </a:lnSpc>
            </a:pPr>
            <a:r>
              <a:rPr lang="fr-FR" sz="2400" dirty="0"/>
              <a:t>poste dont on ne suit pas les charges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828800" y="5715000"/>
            <a:ext cx="5884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400" i="1">
                <a:solidFill>
                  <a:srgbClr val="009900"/>
                </a:solidFill>
              </a:rPr>
              <a:t>Le type d’un poste n’est pas modifiable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01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857364"/>
            <a:ext cx="7315200" cy="457200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32702-9235-4C98-9F79-F02AA4791B2C}" type="slidenum">
              <a:rPr lang="en-US"/>
              <a:pPr/>
              <a:t>9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/>
              <a:t>Saisie d’un poste de charge</a:t>
            </a: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5572132" y="2285992"/>
            <a:ext cx="1905000" cy="928694"/>
          </a:xfrm>
          <a:prstGeom prst="wedgeRoundRectCallout">
            <a:avLst>
              <a:gd name="adj1" fmla="val -147083"/>
              <a:gd name="adj2" fmla="val 28611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400" b="1" dirty="0"/>
              <a:t>1 – Entrer le code et le libellé</a:t>
            </a:r>
          </a:p>
        </p:txBody>
      </p:sp>
      <p:sp>
        <p:nvSpPr>
          <p:cNvPr id="11" name="AutoShape 9"/>
          <p:cNvSpPr>
            <a:spLocks noChangeArrowheads="1"/>
          </p:cNvSpPr>
          <p:nvPr/>
        </p:nvSpPr>
        <p:spPr bwMode="auto">
          <a:xfrm>
            <a:off x="1214414" y="3786190"/>
            <a:ext cx="1143000" cy="609600"/>
          </a:xfrm>
          <a:prstGeom prst="wedgeRoundRectCallout">
            <a:avLst>
              <a:gd name="adj1" fmla="val 88639"/>
              <a:gd name="adj2" fmla="val -225208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400" b="1" dirty="0"/>
              <a:t>3- Valider</a:t>
            </a:r>
          </a:p>
        </p:txBody>
      </p:sp>
      <p:sp>
        <p:nvSpPr>
          <p:cNvPr id="12" name="AutoShape 14"/>
          <p:cNvSpPr>
            <a:spLocks noChangeArrowheads="1"/>
          </p:cNvSpPr>
          <p:nvPr/>
        </p:nvSpPr>
        <p:spPr bwMode="auto">
          <a:xfrm>
            <a:off x="4500562" y="3500438"/>
            <a:ext cx="1676400" cy="762000"/>
          </a:xfrm>
          <a:prstGeom prst="wedgeRoundRectCallout">
            <a:avLst>
              <a:gd name="adj1" fmla="val -93244"/>
              <a:gd name="adj2" fmla="val -5594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400" b="1" dirty="0"/>
              <a:t>2 – Le type est fixé à F</a:t>
            </a:r>
          </a:p>
        </p:txBody>
      </p:sp>
      <p:sp>
        <p:nvSpPr>
          <p:cNvPr id="13" name="AutoShape 9"/>
          <p:cNvSpPr>
            <a:spLocks noChangeArrowheads="1"/>
          </p:cNvSpPr>
          <p:nvPr/>
        </p:nvSpPr>
        <p:spPr bwMode="auto">
          <a:xfrm>
            <a:off x="2071670" y="5286388"/>
            <a:ext cx="1285884" cy="785818"/>
          </a:xfrm>
          <a:prstGeom prst="wedgeRoundRectCallout">
            <a:avLst>
              <a:gd name="adj1" fmla="val 80372"/>
              <a:gd name="adj2" fmla="val -376463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/>
          <a:lstStyle/>
          <a:p>
            <a:pPr algn="ctr"/>
            <a:r>
              <a:rPr lang="fr-FR" sz="1400" b="1" dirty="0"/>
              <a:t>4 - Cliquer sur ‘Machines’</a:t>
            </a: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642910" y="1125538"/>
            <a:ext cx="778674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dirty="0">
                <a:solidFill>
                  <a:srgbClr val="339933"/>
                </a:solidFill>
              </a:rPr>
              <a:t>Accès : Menu </a:t>
            </a:r>
            <a:r>
              <a:rPr lang="fr-FR" sz="2000" dirty="0">
                <a:solidFill>
                  <a:srgbClr val="000099"/>
                </a:solidFill>
              </a:rPr>
              <a:t>Technique</a:t>
            </a:r>
            <a:r>
              <a:rPr lang="fr-FR" sz="2000" dirty="0">
                <a:solidFill>
                  <a:srgbClr val="339933"/>
                </a:solidFill>
              </a:rPr>
              <a:t>, Option </a:t>
            </a:r>
            <a:r>
              <a:rPr lang="fr-FR" sz="2000" dirty="0">
                <a:solidFill>
                  <a:srgbClr val="000099"/>
                </a:solidFill>
              </a:rPr>
              <a:t>Gestion des postes de charge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  <p:bldP spid="11" grpId="0" animBg="1" autoUpdateAnimBg="0"/>
      <p:bldP spid="12" grpId="0" animBg="1" autoUpdateAnimBg="0"/>
      <p:bldP spid="13" grpId="0" animBg="1" autoUpdateAnimBg="0"/>
    </p:bldLst>
  </p:timing>
</p:sld>
</file>

<file path=ppt/theme/theme1.xml><?xml version="1.0" encoding="utf-8"?>
<a:theme xmlns:a="http://schemas.openxmlformats.org/drawingml/2006/main" name="prelude4">
  <a:themeElements>
    <a:clrScheme name="prelude4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lude4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lude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lude4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lude4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Office\Modèles\Modèles de présentation\prelude4.pot</Template>
  <TotalTime>1448</TotalTime>
  <Words>856</Words>
  <Application>Microsoft Office PowerPoint</Application>
  <PresentationFormat>Affichage à l'écran (4:3)</PresentationFormat>
  <Paragraphs>254</Paragraphs>
  <Slides>24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9" baseType="lpstr">
      <vt:lpstr>Arial</vt:lpstr>
      <vt:lpstr>Tahoma</vt:lpstr>
      <vt:lpstr>Times New Roman</vt:lpstr>
      <vt:lpstr>Wingdings</vt:lpstr>
      <vt:lpstr>prelude4</vt:lpstr>
      <vt:lpstr>e-Prelude.com</vt:lpstr>
      <vt:lpstr>La structure du logiciel</vt:lpstr>
      <vt:lpstr>Description d’un process</vt:lpstr>
      <vt:lpstr>Gammes - Définition</vt:lpstr>
      <vt:lpstr>Utilisations des gammes</vt:lpstr>
      <vt:lpstr>Processus de création des gammes</vt:lpstr>
      <vt:lpstr>Les postes de charge</vt:lpstr>
      <vt:lpstr>Les types de poste de charge</vt:lpstr>
      <vt:lpstr>Saisie d’un poste de charge</vt:lpstr>
      <vt:lpstr>Saisie des machines</vt:lpstr>
      <vt:lpstr>Les ressources de l’usine</vt:lpstr>
      <vt:lpstr>Les gammes de fabrication</vt:lpstr>
      <vt:lpstr>Création des gammes</vt:lpstr>
      <vt:lpstr>Les temps opératoires</vt:lpstr>
      <vt:lpstr>L’expression du temps opératoire</vt:lpstr>
      <vt:lpstr>Saisie des phases de gamme</vt:lpstr>
      <vt:lpstr>Visualisation de la gamme</vt:lpstr>
      <vt:lpstr>L’accumulation des temps</vt:lpstr>
      <vt:lpstr>Rattachement des gammes aux articles fabriqués</vt:lpstr>
      <vt:lpstr>Lien Article - Gamme</vt:lpstr>
      <vt:lpstr>Partage d’une gamme</vt:lpstr>
      <vt:lpstr>Rattachement des gammes aux articles fabriqués</vt:lpstr>
      <vt:lpstr>Graphe des ressources utilisées  par la fabrication d’un article</vt:lpstr>
      <vt:lpstr>Enregistrer la session 3</vt:lpstr>
    </vt:vector>
  </TitlesOfParts>
  <Company>Groupe HEC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Prélude Production 4</dc:title>
  <dc:creator>Gérard Baglin</dc:creator>
  <cp:lastModifiedBy>ibrahima DIALLO</cp:lastModifiedBy>
  <cp:revision>64</cp:revision>
  <dcterms:created xsi:type="dcterms:W3CDTF">1998-11-02T15:40:36Z</dcterms:created>
  <dcterms:modified xsi:type="dcterms:W3CDTF">2016-07-29T12:52:03Z</dcterms:modified>
</cp:coreProperties>
</file>