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sldIdLst>
    <p:sldId id="256" r:id="rId2"/>
    <p:sldId id="267" r:id="rId3"/>
    <p:sldId id="257" r:id="rId4"/>
    <p:sldId id="264" r:id="rId5"/>
    <p:sldId id="263" r:id="rId6"/>
    <p:sldId id="258" r:id="rId7"/>
    <p:sldId id="265" r:id="rId8"/>
    <p:sldId id="259" r:id="rId9"/>
    <p:sldId id="260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9900"/>
    <a:srgbClr val="3366CC"/>
    <a:srgbClr val="00FF00"/>
    <a:srgbClr val="000099"/>
    <a:srgbClr val="0099FF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0"/>
            <a:r>
              <a:rPr lang="fr-FR"/>
              <a:t>Deuxième niveau</a:t>
            </a:r>
          </a:p>
          <a:p>
            <a:pPr lvl="0"/>
            <a:r>
              <a:rPr lang="fr-FR"/>
              <a:t>Troisième niveau</a:t>
            </a:r>
          </a:p>
          <a:p>
            <a:pPr lvl="0"/>
            <a:r>
              <a:rPr lang="fr-FR"/>
              <a:t>Quatrième niveau</a:t>
            </a:r>
          </a:p>
          <a:p>
            <a:pPr lvl="0"/>
            <a:r>
              <a:rPr lang="fr-FR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B69017F9-4DEB-4EA6-A37A-F7CD5D38952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7AEA03-01C1-4E55-BAD7-FF33365302D2}" type="slidenum">
              <a:rPr lang="fr-FR"/>
              <a:pPr/>
              <a:t>2</a:t>
            </a:fld>
            <a:endParaRPr lang="fr-FR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481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8A4FDB-8DEF-4DF5-979C-B3445F6EC21A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898D2-37FF-47BC-A830-134F2DD1AE3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8D2CF-4E83-4D2B-9463-8751FA2ADCB2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1DAED-9054-4735-9F4B-467178432EE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2DC27F-88EA-46BB-9318-0F37EA10F68B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4094B-2865-40E8-9065-75AC3C1760F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184367-935C-4879-BA8F-79A4E9C16252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E0C0-818E-4593-AC66-683E316829B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34D590-4ED6-4528-B386-55C98C0E2929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0D56F-346F-4E30-BD6E-16410F3DBE8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899F0D-F66E-4D6D-8254-272500FD36E6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97B55-DEC1-4048-9795-7AFCF3A5A38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B92D19-F741-43B1-A555-AC67D4E3341D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FB368-E378-4AC7-95F2-74938BF6846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230CB-A0C4-4695-A1FD-3C1158B4B4EB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35338-0D91-42CA-87B4-2A4F3A803E1E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E4918-77F0-43C1-886B-843EEDA5DE53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72C9F-E449-4663-B284-5BF991A55C5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419FC2-616D-40B5-9BE7-B54F170B0FC7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7A0C9-15F8-4231-8CEC-FFB82816646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AF0687-73E7-4CB5-9E1B-D2DC52C24732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0304A-4B89-4451-B27A-6B37FD12669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 du masque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fld id="{64CE3F89-B6F0-42E7-91D0-17774AAE7041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fld id="{1CDB1EA5-521C-46BA-8506-48E12D0E4486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AB89-4402-473B-96F3-5AFDA6217862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/>
              <a:t>e-Prelude.com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44900"/>
            <a:ext cx="6440488" cy="2376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009900"/>
                </a:solidFill>
              </a:rPr>
              <a:t>Visite guidée - session 4</a:t>
            </a:r>
          </a:p>
          <a:p>
            <a:pPr>
              <a:lnSpc>
                <a:spcPct val="90000"/>
              </a:lnSpc>
            </a:pPr>
            <a:endParaRPr lang="fr-FR" sz="2800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800" b="1"/>
              <a:t>Les stocks initiaux</a:t>
            </a:r>
          </a:p>
          <a:p>
            <a:pPr>
              <a:lnSpc>
                <a:spcPct val="90000"/>
              </a:lnSpc>
            </a:pPr>
            <a:endParaRPr lang="fr-FR" sz="2800"/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rgbClr val="000099"/>
                </a:solidFill>
              </a:rPr>
              <a:t>Métier concerné : Logistique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E00-4D8E-4997-9B00-EA8C4E220139}" type="slidenum">
              <a:rPr lang="en-US"/>
              <a:pPr/>
              <a:t>10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Enregistrer la session 4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000100" y="2571744"/>
            <a:ext cx="1928826" cy="609600"/>
          </a:xfrm>
          <a:prstGeom prst="wedgeRoundRectCallout">
            <a:avLst>
              <a:gd name="adj1" fmla="val 153410"/>
              <a:gd name="adj2" fmla="val -10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1- Enregistrer le dossier sous…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Page </a:t>
            </a:r>
            <a:r>
              <a:rPr lang="fr-FR" sz="2000" dirty="0">
                <a:solidFill>
                  <a:srgbClr val="000099"/>
                </a:solidFill>
              </a:rPr>
              <a:t>Administration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071538" y="5286388"/>
            <a:ext cx="1928826" cy="609600"/>
          </a:xfrm>
          <a:prstGeom prst="wedgeRoundRectCallout">
            <a:avLst>
              <a:gd name="adj1" fmla="val 101262"/>
              <a:gd name="adj2" fmla="val -632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Entrer Picaso04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000760" y="5715016"/>
            <a:ext cx="1928826" cy="609600"/>
          </a:xfrm>
          <a:prstGeom prst="wedgeRoundRectCallout">
            <a:avLst>
              <a:gd name="adj1" fmla="val -21522"/>
              <a:gd name="adj2" fmla="val -67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  <p:bldP spid="1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5449-87DD-4DBD-A4A1-0571E72D0256}" type="slidenum">
              <a:rPr lang="en-US"/>
              <a:pPr/>
              <a:t>2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  <a:ln/>
        </p:spPr>
        <p:txBody>
          <a:bodyPr lIns="90488" tIns="44450" rIns="90488" bIns="44450"/>
          <a:lstStyle/>
          <a:p>
            <a:r>
              <a:rPr lang="fr-FR" sz="4000"/>
              <a:t>La structure du logiciel</a:t>
            </a:r>
            <a:endParaRPr lang="fr-F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108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/>
            <a:ahLst/>
            <a:cxnLst>
              <a:cxn ang="0">
                <a:pos x="54" y="2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2"/>
              </a:cxn>
            </a:cxnLst>
            <a:rect l="0" t="0" r="r" b="b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110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7" y="63"/>
              </a:cxn>
              <a:cxn ang="0">
                <a:pos x="0" y="0"/>
              </a:cxn>
              <a:cxn ang="0">
                <a:pos x="27" y="31"/>
              </a:cxn>
              <a:cxn ang="0">
                <a:pos x="54" y="0"/>
              </a:cxn>
            </a:cxnLst>
            <a:rect l="0" t="0" r="r" b="b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112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0"/>
              </a:cxn>
            </a:cxnLst>
            <a:rect l="0" t="0" r="r" b="b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711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Nomenclatures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14" name="AutoShape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Ressources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15" name="AutoShape 1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Articles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16" name="AutoShap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Gammes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17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b="0" i="1"/>
              <a:t>Données</a:t>
            </a:r>
          </a:p>
          <a:p>
            <a:pPr algn="ctr"/>
            <a:r>
              <a:rPr lang="fr-FR" sz="2000" b="0" i="1"/>
              <a:t>techniques</a:t>
            </a:r>
            <a:endParaRPr lang="fr-FR" sz="2400" b="0">
              <a:latin typeface="Times New Roman" pitchFamily="18" charset="0"/>
            </a:endParaRPr>
          </a:p>
        </p:txBody>
      </p:sp>
      <p:sp>
        <p:nvSpPr>
          <p:cNvPr id="47119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Plans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moyen terme</a:t>
            </a:r>
            <a:endParaRPr lang="fr-FR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7120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21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d’achat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22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Stocks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23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Programme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production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24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Prévision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d’activité</a:t>
            </a:r>
            <a:endParaRPr lang="fr-FR" sz="1600">
              <a:solidFill>
                <a:srgbClr val="000000"/>
              </a:solidFill>
            </a:endParaRPr>
          </a:p>
        </p:txBody>
      </p:sp>
      <p:sp>
        <p:nvSpPr>
          <p:cNvPr id="47125" name="AutoShape 2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Calcul des 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besoins nets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26" name="AutoShape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Commandes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27" name="AutoShape 2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Ordo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Lancement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28" name="AutoShape 2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Achats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Appro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29" name="AutoShape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Suivi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30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Réception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31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32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33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34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35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36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37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38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4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5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8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50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52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Livraisons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53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7154" name="Oval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" y="4953000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Comptabilité</a:t>
            </a:r>
          </a:p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industrielle</a:t>
            </a:r>
          </a:p>
        </p:txBody>
      </p:sp>
      <p:sp>
        <p:nvSpPr>
          <p:cNvPr id="47155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7156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47157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S2</a:t>
            </a:r>
          </a:p>
        </p:txBody>
      </p:sp>
      <p:sp>
        <p:nvSpPr>
          <p:cNvPr id="47158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47159" name="AutoShape 55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FF99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S4</a:t>
            </a:r>
          </a:p>
        </p:txBody>
      </p:sp>
      <p:sp>
        <p:nvSpPr>
          <p:cNvPr id="47160" name="AutoShape 56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S5</a:t>
            </a:r>
          </a:p>
        </p:txBody>
      </p:sp>
      <p:sp>
        <p:nvSpPr>
          <p:cNvPr id="47161" name="AutoShape 57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S6</a:t>
            </a:r>
          </a:p>
        </p:txBody>
      </p:sp>
      <p:sp>
        <p:nvSpPr>
          <p:cNvPr id="47162" name="AutoShape 58"/>
          <p:cNvSpPr>
            <a:spLocks noChangeArrowheads="1"/>
          </p:cNvSpPr>
          <p:nvPr/>
        </p:nvSpPr>
        <p:spPr bwMode="auto">
          <a:xfrm>
            <a:off x="7740650" y="5445125"/>
            <a:ext cx="838200" cy="381000"/>
          </a:xfrm>
          <a:prstGeom prst="wedgeEllipseCallout">
            <a:avLst>
              <a:gd name="adj1" fmla="val -207574"/>
              <a:gd name="adj2" fmla="val -5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S7</a:t>
            </a:r>
          </a:p>
        </p:txBody>
      </p:sp>
      <p:sp>
        <p:nvSpPr>
          <p:cNvPr id="47163" name="AutoShape 59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S8</a:t>
            </a:r>
          </a:p>
        </p:txBody>
      </p:sp>
      <p:sp>
        <p:nvSpPr>
          <p:cNvPr id="47164" name="AutoShape 60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S9</a:t>
            </a:r>
          </a:p>
        </p:txBody>
      </p:sp>
      <p:sp>
        <p:nvSpPr>
          <p:cNvPr id="47165" name="AutoShape 61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S10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8D7F-F283-4EF4-B566-E562CD061AEA}" type="slidenum">
              <a:rPr lang="en-US"/>
              <a:pPr/>
              <a:t>3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suivi des stocks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05000"/>
            <a:ext cx="7859712" cy="4114800"/>
          </a:xfrm>
        </p:spPr>
        <p:txBody>
          <a:bodyPr/>
          <a:lstStyle/>
          <a:p>
            <a:r>
              <a:rPr lang="fr-FR" sz="2800"/>
              <a:t>Tous les articles stockés sont conservés dans des </a:t>
            </a:r>
            <a:r>
              <a:rPr lang="fr-FR" sz="2800" b="1">
                <a:solidFill>
                  <a:srgbClr val="009900"/>
                </a:solidFill>
              </a:rPr>
              <a:t>magasins</a:t>
            </a:r>
          </a:p>
          <a:p>
            <a:pPr lvl="1"/>
            <a:r>
              <a:rPr lang="fr-FR" sz="2400"/>
              <a:t>un magasin est un </a:t>
            </a:r>
            <a:r>
              <a:rPr lang="fr-FR" sz="2400" b="1"/>
              <a:t>lieu physique</a:t>
            </a:r>
            <a:r>
              <a:rPr lang="fr-FR" sz="2400"/>
              <a:t> de stockage</a:t>
            </a:r>
          </a:p>
          <a:p>
            <a:r>
              <a:rPr lang="fr-FR" sz="2800"/>
              <a:t>Toute modification d’une quantité d’un article dans un magasin se réalise par un </a:t>
            </a:r>
            <a:r>
              <a:rPr lang="fr-FR" sz="2800" b="1">
                <a:solidFill>
                  <a:srgbClr val="009900"/>
                </a:solidFill>
              </a:rPr>
              <a:t>mouvement de stock</a:t>
            </a:r>
            <a:endParaRPr lang="fr-FR" sz="2800">
              <a:solidFill>
                <a:srgbClr val="009900"/>
              </a:solidFill>
            </a:endParaRPr>
          </a:p>
          <a:p>
            <a:pPr lvl="1"/>
            <a:r>
              <a:rPr lang="fr-FR" sz="2400"/>
              <a:t>manuel</a:t>
            </a:r>
          </a:p>
          <a:p>
            <a:pPr lvl="1"/>
            <a:r>
              <a:rPr lang="fr-FR" sz="2400"/>
              <a:t>automatique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25D7-8265-42B0-9C5E-AA07BE65F3F6}" type="slidenum">
              <a:rPr lang="en-US"/>
              <a:pPr/>
              <a:t>4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statuts de stocks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428750" algn="l"/>
              </a:tabLst>
            </a:pPr>
            <a:r>
              <a:rPr lang="fr-FR" sz="2800"/>
              <a:t>Dans un magasin, les articles peuvent avoir plusieurs </a:t>
            </a:r>
            <a:r>
              <a:rPr lang="fr-FR" sz="2800">
                <a:solidFill>
                  <a:srgbClr val="009900"/>
                </a:solidFill>
              </a:rPr>
              <a:t>statuts</a:t>
            </a:r>
            <a:r>
              <a:rPr lang="fr-FR" sz="2800"/>
              <a:t> dont deux principaux :</a:t>
            </a:r>
          </a:p>
          <a:p>
            <a:pPr>
              <a:tabLst>
                <a:tab pos="1428750" algn="l"/>
              </a:tabLst>
            </a:pPr>
            <a:r>
              <a:rPr lang="fr-FR" sz="2800">
                <a:solidFill>
                  <a:srgbClr val="009900"/>
                </a:solidFill>
              </a:rPr>
              <a:t>DISP 	=</a:t>
            </a:r>
            <a:r>
              <a:rPr lang="fr-FR" sz="2800"/>
              <a:t> disponibles</a:t>
            </a:r>
          </a:p>
          <a:p>
            <a:pPr>
              <a:tabLst>
                <a:tab pos="1428750" algn="l"/>
              </a:tabLst>
            </a:pPr>
            <a:r>
              <a:rPr lang="fr-FR" sz="2800">
                <a:solidFill>
                  <a:srgbClr val="009900"/>
                </a:solidFill>
              </a:rPr>
              <a:t>REFA 	=</a:t>
            </a:r>
            <a:r>
              <a:rPr lang="fr-FR" sz="2800"/>
              <a:t> réservés pour la fabrication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3C67-9170-4AF7-840E-984E75282BD0}" type="slidenum">
              <a:rPr lang="en-US"/>
              <a:pPr/>
              <a:t>5</a:t>
            </a:fld>
            <a:endParaRPr lang="en-US"/>
          </a:p>
        </p:txBody>
      </p:sp>
      <p:sp>
        <p:nvSpPr>
          <p:cNvPr id="37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1143000"/>
          </a:xfrm>
        </p:spPr>
        <p:txBody>
          <a:bodyPr/>
          <a:lstStyle/>
          <a:p>
            <a:r>
              <a:rPr lang="fr-FR" dirty="0"/>
              <a:t>Nombreux types de mouvements de stock</a:t>
            </a:r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143000" algn="l"/>
              </a:tabLst>
            </a:pPr>
            <a:r>
              <a:rPr lang="fr-FR" sz="2800"/>
              <a:t>IN : 	saisie de l’inventaire</a:t>
            </a:r>
          </a:p>
          <a:p>
            <a:pPr>
              <a:tabLst>
                <a:tab pos="1143000" algn="l"/>
              </a:tabLst>
            </a:pPr>
            <a:r>
              <a:rPr lang="fr-FR" sz="2800"/>
              <a:t>EC : 	entrée sur commande fournisseur</a:t>
            </a:r>
          </a:p>
          <a:p>
            <a:pPr>
              <a:tabLst>
                <a:tab pos="1143000" algn="l"/>
              </a:tabLst>
            </a:pPr>
            <a:r>
              <a:rPr lang="fr-FR" sz="2800"/>
              <a:t>SD : sortie du disponible</a:t>
            </a:r>
          </a:p>
          <a:p>
            <a:pPr>
              <a:tabLst>
                <a:tab pos="1143000" algn="l"/>
              </a:tabLst>
            </a:pPr>
            <a:r>
              <a:rPr lang="fr-FR" sz="2800"/>
              <a:t>ER : entrée en réservation pour la fabrication</a:t>
            </a:r>
          </a:p>
          <a:p>
            <a:pPr>
              <a:tabLst>
                <a:tab pos="1143000" algn="l"/>
              </a:tabLst>
            </a:pPr>
            <a:r>
              <a:rPr lang="fr-FR" sz="2800"/>
              <a:t>SR : sortie de réservation</a:t>
            </a:r>
          </a:p>
          <a:p>
            <a:pPr>
              <a:tabLst>
                <a:tab pos="1143000" algn="l"/>
              </a:tabLst>
            </a:pPr>
            <a:r>
              <a:rPr lang="fr-FR" sz="2800"/>
              <a:t>ED : entrée en disponible</a:t>
            </a:r>
          </a:p>
          <a:p>
            <a:pPr>
              <a:tabLst>
                <a:tab pos="1143000" algn="l"/>
              </a:tabLst>
            </a:pPr>
            <a:r>
              <a:rPr lang="fr-FR" sz="2800"/>
              <a:t>SC : sortie sur commande client</a:t>
            </a:r>
          </a:p>
          <a:p>
            <a:pPr>
              <a:tabLst>
                <a:tab pos="1143000" algn="l"/>
              </a:tabLst>
            </a:pPr>
            <a:r>
              <a:rPr lang="fr-FR" sz="2800"/>
              <a:t>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8ACE-88C4-49A4-A6CC-08AEE10EA960}" type="slidenum">
              <a:rPr lang="en-US"/>
              <a:pPr/>
              <a:t>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7772400" cy="1143000"/>
          </a:xfrm>
        </p:spPr>
        <p:txBody>
          <a:bodyPr/>
          <a:lstStyle/>
          <a:p>
            <a:r>
              <a:rPr lang="fr-FR" dirty="0"/>
              <a:t>Saisie des stocks initiaux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71600" y="1124744"/>
            <a:ext cx="71009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Logistique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Saisie d’inventaire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786314" y="2214554"/>
            <a:ext cx="3505200" cy="714380"/>
          </a:xfrm>
          <a:prstGeom prst="wedgeRoundRectCallout">
            <a:avLst>
              <a:gd name="adj1" fmla="val -82261"/>
              <a:gd name="adj2" fmla="val 3596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 dirty="0">
                <a:latin typeface="Arial" charset="0"/>
              </a:rPr>
              <a:t>1. Sélectionner le magasin MAG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1000100" y="1714488"/>
            <a:ext cx="1295400" cy="457200"/>
          </a:xfrm>
          <a:prstGeom prst="wedgeRoundRectCallout">
            <a:avLst>
              <a:gd name="adj1" fmla="val 89109"/>
              <a:gd name="adj2" fmla="val 11119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4. Valider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1071538" y="4929198"/>
            <a:ext cx="2286016" cy="714380"/>
          </a:xfrm>
          <a:prstGeom prst="wedgeRoundRectCallout">
            <a:avLst>
              <a:gd name="adj1" fmla="val -35061"/>
              <a:gd name="adj2" fmla="val -34418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 dirty="0">
                <a:latin typeface="Arial" charset="0"/>
              </a:rPr>
              <a:t>2. Sélectionner chaque article</a:t>
            </a:r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4643438" y="3357562"/>
            <a:ext cx="3505200" cy="357190"/>
          </a:xfrm>
          <a:prstGeom prst="wedgeRoundRectCallout">
            <a:avLst>
              <a:gd name="adj1" fmla="val -82261"/>
              <a:gd name="adj2" fmla="val 3596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 dirty="0">
                <a:latin typeface="Arial" charset="0"/>
              </a:rPr>
              <a:t>3. Entrer la quantité comptée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14" grpId="0" animBg="1" autoUpdateAnimBg="0"/>
      <p:bldP spid="15" grpId="0" animBg="1" autoUpdateAnimBg="0"/>
      <p:bldP spid="1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7161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8876-F979-430E-99C4-9D46EF0B96B0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20150" cy="1143000"/>
          </a:xfrm>
        </p:spPr>
        <p:txBody>
          <a:bodyPr/>
          <a:lstStyle/>
          <a:p>
            <a:r>
              <a:rPr lang="fr-FR" dirty="0"/>
              <a:t>Liste des mouvements de stock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83568" y="980728"/>
            <a:ext cx="81439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Logistique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Liste des mouvements de stock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151-BEAC-4F73-B2F8-F54D23F09601}" type="slidenum">
              <a:rPr lang="en-US"/>
              <a:pPr/>
              <a:t>8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27988" cy="1412875"/>
          </a:xfrm>
        </p:spPr>
        <p:txBody>
          <a:bodyPr/>
          <a:lstStyle/>
          <a:p>
            <a:r>
              <a:rPr lang="fr-FR" dirty="0"/>
              <a:t>Interrogation des stocks dans les magasins</a:t>
            </a:r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2880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42910" y="1428736"/>
            <a:ext cx="81439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Logistique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Stocks par magasin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C382-68E8-4EFA-B6AC-CCB3CEE488AA}" type="slidenum">
              <a:rPr lang="en-US"/>
              <a:pPr/>
              <a:t>9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1143000"/>
          </a:xfrm>
        </p:spPr>
        <p:txBody>
          <a:bodyPr/>
          <a:lstStyle/>
          <a:p>
            <a:r>
              <a:rPr lang="fr-FR" dirty="0"/>
              <a:t>Interrogation des stocks par article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85786" y="1285860"/>
            <a:ext cx="81439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Logistique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Stocks par article</a:t>
            </a:r>
          </a:p>
        </p:txBody>
      </p:sp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2880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1655</TotalTime>
  <Words>270</Words>
  <Application>Microsoft Office PowerPoint</Application>
  <PresentationFormat>Affichage à l'écran (4:3)</PresentationFormat>
  <Paragraphs>96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Tahoma</vt:lpstr>
      <vt:lpstr>Times New Roman</vt:lpstr>
      <vt:lpstr>prelude4</vt:lpstr>
      <vt:lpstr>e-Prelude.com</vt:lpstr>
      <vt:lpstr>La structure du logiciel</vt:lpstr>
      <vt:lpstr>Le suivi des stocks</vt:lpstr>
      <vt:lpstr>Les statuts de stocks</vt:lpstr>
      <vt:lpstr>Nombreux types de mouvements de stock</vt:lpstr>
      <vt:lpstr>Saisie des stocks initiaux</vt:lpstr>
      <vt:lpstr>Liste des mouvements de stock</vt:lpstr>
      <vt:lpstr>Interrogation des stocks dans les magasins</vt:lpstr>
      <vt:lpstr>Interrogation des stocks par article</vt:lpstr>
      <vt:lpstr>Enregistrer la session 4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Prélude Production 4</dc:title>
  <dc:creator>Gérard Baglin</dc:creator>
  <cp:lastModifiedBy>ibrahima DIALLO</cp:lastModifiedBy>
  <cp:revision>55</cp:revision>
  <dcterms:created xsi:type="dcterms:W3CDTF">1998-11-02T15:40:36Z</dcterms:created>
  <dcterms:modified xsi:type="dcterms:W3CDTF">2016-07-29T12:52:28Z</dcterms:modified>
</cp:coreProperties>
</file>