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7"/>
  </p:notesMasterIdLst>
  <p:sldIdLst>
    <p:sldId id="256" r:id="rId2"/>
    <p:sldId id="272" r:id="rId3"/>
    <p:sldId id="269" r:id="rId4"/>
    <p:sldId id="270" r:id="rId5"/>
    <p:sldId id="274" r:id="rId6"/>
    <p:sldId id="273" r:id="rId7"/>
    <p:sldId id="263" r:id="rId8"/>
    <p:sldId id="264" r:id="rId9"/>
    <p:sldId id="257" r:id="rId10"/>
    <p:sldId id="265" r:id="rId11"/>
    <p:sldId id="266" r:id="rId12"/>
    <p:sldId id="271" r:id="rId13"/>
    <p:sldId id="261" r:id="rId14"/>
    <p:sldId id="267" r:id="rId15"/>
    <p:sldId id="275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3399"/>
    <a:srgbClr val="3366CC"/>
    <a:srgbClr val="00FF00"/>
    <a:srgbClr val="000099"/>
    <a:srgbClr val="0099FF"/>
    <a:srgbClr val="FFCC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32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28" d="100"/>
          <a:sy n="28" d="100"/>
        </p:scale>
        <p:origin x="-1266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0"/>
            <a:r>
              <a:rPr lang="fr-FR"/>
              <a:t>Deuxième niveau</a:t>
            </a:r>
          </a:p>
          <a:p>
            <a:pPr lvl="0"/>
            <a:r>
              <a:rPr lang="fr-FR"/>
              <a:t>Troisième niveau</a:t>
            </a:r>
          </a:p>
          <a:p>
            <a:pPr lvl="0"/>
            <a:r>
              <a:rPr lang="fr-FR"/>
              <a:t>Quatrième niveau</a:t>
            </a:r>
          </a:p>
          <a:p>
            <a:pPr lvl="0"/>
            <a:r>
              <a:rPr lang="fr-FR"/>
              <a:t>Cinquième niveau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fld id="{57ABBDD9-123F-48D8-8472-C9DFFCC05B9F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86FB03-50C1-42C9-85DE-80C764CC26C6}" type="slidenum">
              <a:rPr lang="fr-FR"/>
              <a:pPr/>
              <a:t>2</a:t>
            </a:fld>
            <a:endParaRPr lang="fr-FR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59275"/>
            <a:ext cx="5029200" cy="4132263"/>
          </a:xfrm>
          <a:noFill/>
          <a:ln/>
        </p:spPr>
        <p:txBody>
          <a:bodyPr lIns="88115" tIns="43284" rIns="88115" bIns="43284"/>
          <a:lstStyle/>
          <a:p>
            <a:pPr defTabSz="965200">
              <a:spcBef>
                <a:spcPct val="0"/>
              </a:spcBef>
            </a:pPr>
            <a:r>
              <a:rPr lang="fr-FR" sz="2500"/>
              <a:t>A gauche en jaune, le bloc de gestion des données techniques</a:t>
            </a:r>
          </a:p>
          <a:p>
            <a:pPr defTabSz="965200">
              <a:spcBef>
                <a:spcPct val="0"/>
              </a:spcBef>
            </a:pPr>
            <a:r>
              <a:rPr lang="fr-FR" sz="2500"/>
              <a:t>Cliquer sur un pavé pour accéder directement à la diapo détaillée</a:t>
            </a:r>
          </a:p>
          <a:p>
            <a:pPr defTabSz="965200">
              <a:spcBef>
                <a:spcPct val="0"/>
              </a:spcBef>
            </a:pPr>
            <a:r>
              <a:rPr lang="fr-FR" sz="2500"/>
              <a:t>Des boutons RETOUR figurent sur ces diapo pour revenir ici.</a:t>
            </a:r>
          </a:p>
        </p:txBody>
      </p:sp>
      <p:sp>
        <p:nvSpPr>
          <p:cNvPr id="5837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96988" y="798513"/>
            <a:ext cx="4265612" cy="3198812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8C0C835-7B9B-4C96-8E28-BC8475AB9B90}" type="datetime1">
              <a:rPr lang="fr-FR"/>
              <a:pPr/>
              <a:t>29/07/2016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8F183C-A137-45C4-8113-7580F001F2FF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70E4A4E-7F00-401C-8A17-1994828C2368}" type="datetime1">
              <a:rPr lang="fr-FR"/>
              <a:pPr/>
              <a:t>29/07/2016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850556-2870-43A6-93B8-5195F345DC30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343650" y="0"/>
            <a:ext cx="2114550" cy="6096000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191250" cy="609600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E9CCED5-76C1-4ED1-8213-7B02940852FD}" type="datetime1">
              <a:rPr lang="fr-FR"/>
              <a:pPr/>
              <a:t>29/07/2016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C9C3D3-D6B5-4FA5-8EE9-F39ECF6EF69F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36D1E2-47EB-4964-A9E0-398B7FA85D0E}" type="datetime1">
              <a:rPr lang="fr-FR"/>
              <a:pPr/>
              <a:t>29/07/2016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3CC5F4-D244-4F59-A51A-B75EC7F685DF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AB30037-69B4-4876-A305-3EFAD724A4FF}" type="datetime1">
              <a:rPr lang="fr-FR"/>
              <a:pPr/>
              <a:t>29/07/2016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A430B4-3BE5-43E8-A304-427AC2A6A950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369F057-970D-4309-9A79-1A8A1D872B51}" type="datetime1">
              <a:rPr lang="fr-FR"/>
              <a:pPr/>
              <a:t>29/07/2016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515420-5627-460E-BC90-5F77BB1E0123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9D6448-C488-4F6D-945A-2A58BD5874B8}" type="datetime1">
              <a:rPr lang="fr-FR"/>
              <a:pPr/>
              <a:t>29/07/2016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36B15F-7FFD-42ED-9529-B40133ED5CF0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951DE3A-4B1E-40F3-A3FC-3DDDF02F9423}" type="datetime1">
              <a:rPr lang="fr-FR"/>
              <a:pPr/>
              <a:t>29/07/2016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1F9AB8-C355-4E57-8E6C-D43F578EA2BF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9A49096-0022-4C3D-BA16-BDA8E93DA9B9}" type="datetime1">
              <a:rPr lang="fr-FR"/>
              <a:pPr/>
              <a:t>29/07/2016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62C3D7-BB8F-4261-AC6F-BD42A829A183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7760880-4DB8-4275-96EC-34FFD0DFE478}" type="datetime1">
              <a:rPr lang="fr-FR"/>
              <a:pPr/>
              <a:t>29/07/2016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1506A0-2FB0-47E7-853A-1860974462B4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D3DBC5-C2A2-4842-BCFD-92DA3333C040}" type="datetime1">
              <a:rPr lang="fr-FR"/>
              <a:pPr/>
              <a:t>29/07/2016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94598E-FC85-4252-BD4C-5B87D7AB0DED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Cliquez pour modifier le style du titre du masque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77000"/>
            <a:ext cx="19050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j-lt"/>
              </a:defRPr>
            </a:lvl1pPr>
          </a:lstStyle>
          <a:p>
            <a:fld id="{BE29460A-6BC0-461C-9D6A-C7254A378446}" type="datetime1">
              <a:rPr lang="fr-FR"/>
              <a:pPr/>
              <a:t>29/07/2016</a:t>
            </a:fld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77000"/>
            <a:ext cx="28956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j-lt"/>
              </a:defRPr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77000"/>
            <a:ext cx="19050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j-lt"/>
              </a:defRPr>
            </a:lvl1pPr>
          </a:lstStyle>
          <a:p>
            <a:fld id="{9A2BE9A5-19D1-4655-B765-695EAC127DAA}" type="slidenum">
              <a:rPr lang="en-US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99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99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99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99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99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99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99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99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99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3.xml"/><Relationship Id="rId5" Type="http://schemas.openxmlformats.org/officeDocument/2006/relationships/slide" Target="slide5.xml"/><Relationship Id="rId4" Type="http://schemas.openxmlformats.org/officeDocument/2006/relationships/slide" Target="slide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082D5-D00C-4A61-9D07-7967921443B6}" type="slidenum">
              <a:rPr lang="en-US"/>
              <a:pPr/>
              <a:t>1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algn="ctr"/>
            <a:r>
              <a:rPr lang="fr-FR" dirty="0"/>
              <a:t>e-Prelude.com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2209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fr-FR" sz="2800" dirty="0">
                <a:solidFill>
                  <a:srgbClr val="009900"/>
                </a:solidFill>
              </a:rPr>
              <a:t>Visite guidée - session 5</a:t>
            </a:r>
          </a:p>
          <a:p>
            <a:pPr>
              <a:lnSpc>
                <a:spcPct val="80000"/>
              </a:lnSpc>
            </a:pPr>
            <a:endParaRPr lang="fr-FR" sz="2800" dirty="0">
              <a:solidFill>
                <a:srgbClr val="009900"/>
              </a:solidFill>
            </a:endParaRPr>
          </a:p>
          <a:p>
            <a:pPr>
              <a:lnSpc>
                <a:spcPct val="80000"/>
              </a:lnSpc>
            </a:pPr>
            <a:r>
              <a:rPr lang="fr-FR" sz="2800" b="1" dirty="0"/>
              <a:t>Les commandes clients</a:t>
            </a:r>
          </a:p>
          <a:p>
            <a:pPr>
              <a:lnSpc>
                <a:spcPct val="80000"/>
              </a:lnSpc>
            </a:pPr>
            <a:endParaRPr lang="fr-FR" sz="2800" dirty="0"/>
          </a:p>
          <a:p>
            <a:pPr>
              <a:lnSpc>
                <a:spcPct val="80000"/>
              </a:lnSpc>
            </a:pPr>
            <a:r>
              <a:rPr lang="fr-FR" sz="2800" dirty="0">
                <a:solidFill>
                  <a:srgbClr val="000099"/>
                </a:solidFill>
              </a:rPr>
              <a:t>Métier concerné : le Commercial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46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1714488"/>
            <a:ext cx="7315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C1C7C-ACE3-4576-AB03-122F354BAFFB}" type="slidenum">
              <a:rPr lang="en-US"/>
              <a:pPr/>
              <a:t>10</a:t>
            </a:fld>
            <a:endParaRPr lang="en-US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Les en-têtes de commande</a:t>
            </a:r>
          </a:p>
        </p:txBody>
      </p:sp>
      <p:sp>
        <p:nvSpPr>
          <p:cNvPr id="44037" name="AutoShape 5"/>
          <p:cNvSpPr>
            <a:spLocks noChangeArrowheads="1"/>
          </p:cNvSpPr>
          <p:nvPr/>
        </p:nvSpPr>
        <p:spPr bwMode="auto">
          <a:xfrm>
            <a:off x="142844" y="2714620"/>
            <a:ext cx="2500298" cy="914400"/>
          </a:xfrm>
          <a:prstGeom prst="wedgeRoundRectCallout">
            <a:avLst>
              <a:gd name="adj1" fmla="val 49094"/>
              <a:gd name="adj2" fmla="val -69102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600"/>
              <a:t>1-  Bouton ‘ Nouvelle ’</a:t>
            </a:r>
            <a:br>
              <a:rPr lang="fr-FR" sz="1600"/>
            </a:br>
            <a:r>
              <a:rPr lang="fr-FR" sz="1600"/>
              <a:t>Affectation du premier</a:t>
            </a:r>
          </a:p>
          <a:p>
            <a:pPr algn="ctr"/>
            <a:r>
              <a:rPr lang="fr-FR" sz="1600"/>
              <a:t>numéro disponible</a:t>
            </a:r>
          </a:p>
        </p:txBody>
      </p:sp>
      <p:sp>
        <p:nvSpPr>
          <p:cNvPr id="44038" name="AutoShape 6"/>
          <p:cNvSpPr>
            <a:spLocks noChangeArrowheads="1"/>
          </p:cNvSpPr>
          <p:nvPr/>
        </p:nvSpPr>
        <p:spPr bwMode="auto">
          <a:xfrm>
            <a:off x="4929190" y="3071810"/>
            <a:ext cx="2295545" cy="438144"/>
          </a:xfrm>
          <a:prstGeom prst="wedgeRoundRectCallout">
            <a:avLst>
              <a:gd name="adj1" fmla="val -105144"/>
              <a:gd name="adj2" fmla="val -93856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600" dirty="0"/>
              <a:t>2- Sélectionner le client</a:t>
            </a:r>
          </a:p>
        </p:txBody>
      </p:sp>
      <p:sp>
        <p:nvSpPr>
          <p:cNvPr id="44039" name="AutoShape 7"/>
          <p:cNvSpPr>
            <a:spLocks noChangeArrowheads="1"/>
          </p:cNvSpPr>
          <p:nvPr/>
        </p:nvSpPr>
        <p:spPr bwMode="auto">
          <a:xfrm>
            <a:off x="3857620" y="4000504"/>
            <a:ext cx="2209800" cy="762000"/>
          </a:xfrm>
          <a:prstGeom prst="wedgeRoundRectCallout">
            <a:avLst>
              <a:gd name="adj1" fmla="val -56765"/>
              <a:gd name="adj2" fmla="val -131583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600"/>
              <a:t>3- Saisie de la date</a:t>
            </a:r>
          </a:p>
          <a:p>
            <a:pPr algn="ctr"/>
            <a:r>
              <a:rPr lang="fr-FR" sz="1600"/>
              <a:t>de livraison</a:t>
            </a:r>
          </a:p>
        </p:txBody>
      </p:sp>
      <p:sp>
        <p:nvSpPr>
          <p:cNvPr id="12" name="Text Box 3077"/>
          <p:cNvSpPr txBox="1">
            <a:spLocks noChangeArrowheads="1"/>
          </p:cNvSpPr>
          <p:nvPr/>
        </p:nvSpPr>
        <p:spPr bwMode="auto">
          <a:xfrm>
            <a:off x="214282" y="1125538"/>
            <a:ext cx="87154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>
                <a:solidFill>
                  <a:srgbClr val="339933"/>
                </a:solidFill>
              </a:rPr>
              <a:t>Accès : Menu </a:t>
            </a:r>
            <a:r>
              <a:rPr lang="fr-FR" dirty="0">
                <a:solidFill>
                  <a:srgbClr val="000099"/>
                </a:solidFill>
              </a:rPr>
              <a:t>Commercial</a:t>
            </a:r>
            <a:r>
              <a:rPr lang="fr-FR" dirty="0">
                <a:solidFill>
                  <a:srgbClr val="339933"/>
                </a:solidFill>
              </a:rPr>
              <a:t>, Option </a:t>
            </a:r>
            <a:r>
              <a:rPr lang="fr-FR" dirty="0">
                <a:solidFill>
                  <a:srgbClr val="000099"/>
                </a:solidFill>
              </a:rPr>
              <a:t>Gestion des commandes clients</a:t>
            </a:r>
          </a:p>
        </p:txBody>
      </p:sp>
      <p:sp>
        <p:nvSpPr>
          <p:cNvPr id="15" name="AutoShape 10"/>
          <p:cNvSpPr>
            <a:spLocks noChangeArrowheads="1"/>
          </p:cNvSpPr>
          <p:nvPr/>
        </p:nvSpPr>
        <p:spPr bwMode="auto">
          <a:xfrm>
            <a:off x="6215074" y="2357430"/>
            <a:ext cx="1643074" cy="571504"/>
          </a:xfrm>
          <a:prstGeom prst="wedgeRoundRectCallout">
            <a:avLst>
              <a:gd name="adj1" fmla="val -89933"/>
              <a:gd name="adj2" fmla="val -22069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fr-FR" sz="1600" dirty="0"/>
              <a:t>4 –Cliquer sur ‘Lignes’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7" grpId="0" animBg="1" autoUpdateAnimBg="0"/>
      <p:bldP spid="44038" grpId="0" animBg="1" autoUpdateAnimBg="0"/>
      <p:bldP spid="44039" grpId="0" animBg="1" autoUpdateAnimBg="0"/>
      <p:bldP spid="15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74" name="Picture 1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1357298"/>
            <a:ext cx="7315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DC859-D89B-4D38-96CE-6EC7B3777478}" type="slidenum">
              <a:rPr lang="en-US"/>
              <a:pPr/>
              <a:t>11</a:t>
            </a:fld>
            <a:endParaRPr lang="en-US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4000"/>
              <a:t>Les lignes de commande</a:t>
            </a:r>
          </a:p>
        </p:txBody>
      </p:sp>
      <p:sp>
        <p:nvSpPr>
          <p:cNvPr id="45061" name="AutoShape 5"/>
          <p:cNvSpPr>
            <a:spLocks noChangeArrowheads="1"/>
          </p:cNvSpPr>
          <p:nvPr/>
        </p:nvSpPr>
        <p:spPr bwMode="auto">
          <a:xfrm>
            <a:off x="5543550" y="2276475"/>
            <a:ext cx="2600350" cy="509583"/>
          </a:xfrm>
          <a:prstGeom prst="wedgeRoundRectCallout">
            <a:avLst>
              <a:gd name="adj1" fmla="val -111991"/>
              <a:gd name="adj2" fmla="val 56955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/>
          <a:lstStyle/>
          <a:p>
            <a:pPr algn="ctr"/>
            <a:r>
              <a:rPr lang="fr-FR" sz="1600" dirty="0"/>
              <a:t>2- Sélection de l’article</a:t>
            </a:r>
          </a:p>
          <a:p>
            <a:pPr algn="ctr"/>
            <a:r>
              <a:rPr lang="fr-FR" sz="1600" dirty="0"/>
              <a:t>commandé</a:t>
            </a:r>
          </a:p>
        </p:txBody>
      </p:sp>
      <p:sp>
        <p:nvSpPr>
          <p:cNvPr id="45062" name="AutoShape 6"/>
          <p:cNvSpPr>
            <a:spLocks noChangeArrowheads="1"/>
          </p:cNvSpPr>
          <p:nvPr/>
        </p:nvSpPr>
        <p:spPr bwMode="auto">
          <a:xfrm>
            <a:off x="5072066" y="4357694"/>
            <a:ext cx="1447800" cy="609600"/>
          </a:xfrm>
          <a:prstGeom prst="wedgeRoundRectCallout">
            <a:avLst>
              <a:gd name="adj1" fmla="val -142981"/>
              <a:gd name="adj2" fmla="val -283074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/>
          <a:lstStyle/>
          <a:p>
            <a:pPr algn="ctr"/>
            <a:r>
              <a:rPr lang="fr-FR" sz="1600"/>
              <a:t>3- Saisie de</a:t>
            </a:r>
          </a:p>
          <a:p>
            <a:pPr algn="ctr"/>
            <a:r>
              <a:rPr lang="fr-FR" sz="1600"/>
              <a:t>la quantité</a:t>
            </a:r>
          </a:p>
        </p:txBody>
      </p:sp>
      <p:sp>
        <p:nvSpPr>
          <p:cNvPr id="45063" name="AutoShape 7"/>
          <p:cNvSpPr>
            <a:spLocks noChangeArrowheads="1"/>
          </p:cNvSpPr>
          <p:nvPr/>
        </p:nvSpPr>
        <p:spPr bwMode="auto">
          <a:xfrm>
            <a:off x="3786182" y="1357298"/>
            <a:ext cx="1524000" cy="609600"/>
          </a:xfrm>
          <a:prstGeom prst="wedgeRoundRectCallout">
            <a:avLst>
              <a:gd name="adj1" fmla="val -74377"/>
              <a:gd name="adj2" fmla="val 68815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/>
          <a:lstStyle/>
          <a:p>
            <a:pPr algn="ctr"/>
            <a:r>
              <a:rPr lang="fr-FR" sz="1600"/>
              <a:t>5- Valider</a:t>
            </a:r>
          </a:p>
        </p:txBody>
      </p:sp>
      <p:sp>
        <p:nvSpPr>
          <p:cNvPr id="45064" name="Text Box 8"/>
          <p:cNvSpPr txBox="1">
            <a:spLocks noChangeArrowheads="1"/>
          </p:cNvSpPr>
          <p:nvPr/>
        </p:nvSpPr>
        <p:spPr bwMode="auto">
          <a:xfrm>
            <a:off x="539750" y="6021388"/>
            <a:ext cx="83169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fr-FR" dirty="0"/>
              <a:t>Saisir les autres lignes de la commande ou Retour</a:t>
            </a:r>
          </a:p>
        </p:txBody>
      </p:sp>
      <p:sp>
        <p:nvSpPr>
          <p:cNvPr id="45067" name="AutoShape 11"/>
          <p:cNvSpPr>
            <a:spLocks noChangeArrowheads="1"/>
          </p:cNvSpPr>
          <p:nvPr/>
        </p:nvSpPr>
        <p:spPr bwMode="auto">
          <a:xfrm>
            <a:off x="142844" y="2714620"/>
            <a:ext cx="2667000" cy="914400"/>
          </a:xfrm>
          <a:prstGeom prst="wedgeRoundRectCallout">
            <a:avLst>
              <a:gd name="adj1" fmla="val 43668"/>
              <a:gd name="adj2" fmla="val -101875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/>
          <a:lstStyle/>
          <a:p>
            <a:pPr algn="ctr"/>
            <a:r>
              <a:rPr lang="fr-FR" sz="1600"/>
              <a:t>1-  Bouton ‘ Nouvelle ’</a:t>
            </a:r>
            <a:br>
              <a:rPr lang="fr-FR" sz="1600"/>
            </a:br>
            <a:r>
              <a:rPr lang="fr-FR" sz="1600"/>
              <a:t>Affectation du premier</a:t>
            </a:r>
          </a:p>
          <a:p>
            <a:pPr algn="ctr"/>
            <a:r>
              <a:rPr lang="fr-FR" sz="1600"/>
              <a:t>numéro disponible</a:t>
            </a:r>
          </a:p>
        </p:txBody>
      </p:sp>
      <p:sp>
        <p:nvSpPr>
          <p:cNvPr id="45071" name="AutoShape 15"/>
          <p:cNvSpPr>
            <a:spLocks noChangeArrowheads="1"/>
          </p:cNvSpPr>
          <p:nvPr/>
        </p:nvSpPr>
        <p:spPr bwMode="auto">
          <a:xfrm>
            <a:off x="3095625" y="4581525"/>
            <a:ext cx="1600200" cy="609600"/>
          </a:xfrm>
          <a:prstGeom prst="wedgeRoundRectCallout">
            <a:avLst>
              <a:gd name="adj1" fmla="val -19542"/>
              <a:gd name="adj2" fmla="val -260824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/>
          <a:lstStyle/>
          <a:p>
            <a:pPr algn="ctr"/>
            <a:r>
              <a:rPr lang="fr-FR" sz="1600"/>
              <a:t>4- Saisie du</a:t>
            </a:r>
          </a:p>
          <a:p>
            <a:pPr algn="ctr"/>
            <a:r>
              <a:rPr lang="fr-FR" sz="1600"/>
              <a:t>prix de vente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1" grpId="0" animBg="1" autoUpdateAnimBg="0"/>
      <p:bldP spid="45062" grpId="0" animBg="1" autoUpdateAnimBg="0"/>
      <p:bldP spid="45063" grpId="0" animBg="1" autoUpdateAnimBg="0"/>
      <p:bldP spid="45064" grpId="0" autoUpdateAnimBg="0"/>
      <p:bldP spid="45067" grpId="0" animBg="1" autoUpdateAnimBg="0"/>
      <p:bldP spid="45071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CEEE7-026C-4D99-9C09-68E24C18B835}" type="slidenum">
              <a:rPr lang="en-US"/>
              <a:pPr/>
              <a:t>12</a:t>
            </a:fld>
            <a:endParaRPr lang="en-US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La commande client</a:t>
            </a:r>
          </a:p>
        </p:txBody>
      </p:sp>
      <p:pic>
        <p:nvPicPr>
          <p:cNvPr id="50184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1571612"/>
            <a:ext cx="7315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47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1714488"/>
            <a:ext cx="7315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509F7-9712-4F5D-B750-21808A95F905}" type="slidenum">
              <a:rPr lang="en-US"/>
              <a:pPr/>
              <a:t>13</a:t>
            </a:fld>
            <a:endParaRPr lang="en-US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Le programme directeur</a:t>
            </a:r>
          </a:p>
        </p:txBody>
      </p:sp>
      <p:sp>
        <p:nvSpPr>
          <p:cNvPr id="39941" name="AutoShape 5"/>
          <p:cNvSpPr>
            <a:spLocks noChangeArrowheads="1"/>
          </p:cNvSpPr>
          <p:nvPr/>
        </p:nvSpPr>
        <p:spPr bwMode="auto">
          <a:xfrm>
            <a:off x="6019800" y="2743200"/>
            <a:ext cx="2895600" cy="990600"/>
          </a:xfrm>
          <a:prstGeom prst="wedgeRoundRectCallout">
            <a:avLst>
              <a:gd name="adj1" fmla="val -90911"/>
              <a:gd name="adj2" fmla="val 41130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Les lignes de commande</a:t>
            </a:r>
          </a:p>
          <a:p>
            <a:pPr algn="ctr"/>
            <a:r>
              <a:rPr lang="fr-FR"/>
              <a:t>apparaissent dans le </a:t>
            </a:r>
          </a:p>
          <a:p>
            <a:pPr algn="ctr"/>
            <a:r>
              <a:rPr lang="fr-FR"/>
              <a:t>programme directeur</a:t>
            </a:r>
          </a:p>
        </p:txBody>
      </p:sp>
      <p:sp>
        <p:nvSpPr>
          <p:cNvPr id="8" name="Text Box 3077"/>
          <p:cNvSpPr txBox="1">
            <a:spLocks noChangeArrowheads="1"/>
          </p:cNvSpPr>
          <p:nvPr/>
        </p:nvSpPr>
        <p:spPr bwMode="auto">
          <a:xfrm>
            <a:off x="214282" y="1125538"/>
            <a:ext cx="87154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>
                <a:solidFill>
                  <a:srgbClr val="339933"/>
                </a:solidFill>
              </a:rPr>
              <a:t>Accès : Menu </a:t>
            </a:r>
            <a:r>
              <a:rPr lang="fr-FR" dirty="0">
                <a:solidFill>
                  <a:srgbClr val="000099"/>
                </a:solidFill>
              </a:rPr>
              <a:t>Planification</a:t>
            </a:r>
            <a:r>
              <a:rPr lang="fr-FR" dirty="0">
                <a:solidFill>
                  <a:srgbClr val="339933"/>
                </a:solidFill>
              </a:rPr>
              <a:t>, Option </a:t>
            </a:r>
            <a:r>
              <a:rPr lang="fr-FR" dirty="0">
                <a:solidFill>
                  <a:srgbClr val="000099"/>
                </a:solidFill>
              </a:rPr>
              <a:t>Programmes directeurs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203B2-CF6D-4E9B-90ED-997921B36B27}" type="slidenum">
              <a:rPr lang="en-US"/>
              <a:pPr/>
              <a:t>14</a:t>
            </a:fld>
            <a:endParaRPr lang="en-US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La validation des commandes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r>
              <a:rPr lang="fr-FR" sz="2800"/>
              <a:t>Tant qu’une commande n’est pas validée, elle peut être modifiée ou supprimée</a:t>
            </a:r>
          </a:p>
          <a:p>
            <a:r>
              <a:rPr lang="fr-FR" sz="2800"/>
              <a:t>La </a:t>
            </a:r>
            <a:r>
              <a:rPr lang="fr-FR" sz="2800">
                <a:solidFill>
                  <a:srgbClr val="009900"/>
                </a:solidFill>
              </a:rPr>
              <a:t>validation</a:t>
            </a:r>
            <a:r>
              <a:rPr lang="fr-FR" sz="2800"/>
              <a:t> empêche toute modification ultérieure ; c’est un engagement vis-à-vis du client ; il reçoit une confirmation de commande</a:t>
            </a:r>
          </a:p>
          <a:p>
            <a:r>
              <a:rPr lang="fr-FR" sz="2800"/>
              <a:t>On ne doit donc valider une commande que lorsque l’on s’est assuré de sa faisabilité dans les délais demandés par le client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7CE00-4D8E-4997-9B00-EA8C4E220139}" type="slidenum">
              <a:rPr lang="en-US"/>
              <a:pPr/>
              <a:t>15</a:t>
            </a:fld>
            <a:endParaRPr lang="en-US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Enregistrer la session 5</a:t>
            </a:r>
          </a:p>
        </p:txBody>
      </p:sp>
      <p:pic>
        <p:nvPicPr>
          <p:cNvPr id="3789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2000240"/>
            <a:ext cx="7315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AutoShape 9"/>
          <p:cNvSpPr>
            <a:spLocks noChangeArrowheads="1"/>
          </p:cNvSpPr>
          <p:nvPr/>
        </p:nvSpPr>
        <p:spPr bwMode="auto">
          <a:xfrm>
            <a:off x="1000100" y="2571744"/>
            <a:ext cx="1928826" cy="609600"/>
          </a:xfrm>
          <a:prstGeom prst="wedgeRoundRectCallout">
            <a:avLst>
              <a:gd name="adj1" fmla="val 153410"/>
              <a:gd name="adj2" fmla="val -10708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/>
          <a:lstStyle/>
          <a:p>
            <a:pPr algn="ctr"/>
            <a:r>
              <a:rPr lang="fr-FR" sz="1400" b="1" dirty="0"/>
              <a:t>1- Enregistrer le dossier sous…</a:t>
            </a: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900112" y="1125538"/>
            <a:ext cx="752953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 dirty="0">
                <a:solidFill>
                  <a:srgbClr val="339933"/>
                </a:solidFill>
              </a:rPr>
              <a:t>Accès : Page </a:t>
            </a:r>
            <a:r>
              <a:rPr lang="fr-FR" sz="2000" dirty="0">
                <a:solidFill>
                  <a:srgbClr val="000099"/>
                </a:solidFill>
              </a:rPr>
              <a:t>Administration</a:t>
            </a:r>
          </a:p>
        </p:txBody>
      </p:sp>
      <p:sp>
        <p:nvSpPr>
          <p:cNvPr id="11" name="AutoShape 9"/>
          <p:cNvSpPr>
            <a:spLocks noChangeArrowheads="1"/>
          </p:cNvSpPr>
          <p:nvPr/>
        </p:nvSpPr>
        <p:spPr bwMode="auto">
          <a:xfrm>
            <a:off x="1071538" y="5286388"/>
            <a:ext cx="1928826" cy="609600"/>
          </a:xfrm>
          <a:prstGeom prst="wedgeRoundRectCallout">
            <a:avLst>
              <a:gd name="adj1" fmla="val 98892"/>
              <a:gd name="adj2" fmla="val -66208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/>
          <a:lstStyle/>
          <a:p>
            <a:pPr algn="ctr"/>
            <a:r>
              <a:rPr lang="fr-FR" sz="1400" b="1" dirty="0"/>
              <a:t>2- Entrer Picaso05</a:t>
            </a:r>
          </a:p>
        </p:txBody>
      </p:sp>
      <p:sp>
        <p:nvSpPr>
          <p:cNvPr id="12" name="AutoShape 9"/>
          <p:cNvSpPr>
            <a:spLocks noChangeArrowheads="1"/>
          </p:cNvSpPr>
          <p:nvPr/>
        </p:nvSpPr>
        <p:spPr bwMode="auto">
          <a:xfrm>
            <a:off x="6000760" y="5715016"/>
            <a:ext cx="1928826" cy="609600"/>
          </a:xfrm>
          <a:prstGeom prst="wedgeRoundRectCallout">
            <a:avLst>
              <a:gd name="adj1" fmla="val -21522"/>
              <a:gd name="adj2" fmla="val -67708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/>
          <a:lstStyle/>
          <a:p>
            <a:pPr algn="ctr"/>
            <a:r>
              <a:rPr lang="fr-FR" sz="1400" b="1" dirty="0"/>
              <a:t>3- Valider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 autoUpdateAnimBg="0"/>
      <p:bldP spid="11" grpId="0" animBg="1" autoUpdateAnimBg="0"/>
      <p:bldP spid="12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5BB67-FC75-4A3D-BC73-73EB388E2E06}" type="slidenum">
              <a:rPr lang="en-US"/>
              <a:pPr/>
              <a:t>2</a:t>
            </a:fld>
            <a:endParaRPr lang="en-US"/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305800" cy="685800"/>
          </a:xfrm>
          <a:noFill/>
          <a:ln/>
        </p:spPr>
        <p:txBody>
          <a:bodyPr lIns="90488" tIns="44450" rIns="90488" bIns="44450"/>
          <a:lstStyle/>
          <a:p>
            <a:r>
              <a:rPr lang="fr-FR" sz="4000"/>
              <a:t>La structure du logiciel</a:t>
            </a:r>
            <a:endParaRPr lang="fr-FR"/>
          </a:p>
        </p:txBody>
      </p:sp>
      <p:sp>
        <p:nvSpPr>
          <p:cNvPr id="57347" name="Line 3"/>
          <p:cNvSpPr>
            <a:spLocks noChangeShapeType="1"/>
          </p:cNvSpPr>
          <p:nvPr/>
        </p:nvSpPr>
        <p:spPr bwMode="auto">
          <a:xfrm flipH="1">
            <a:off x="3711575" y="4487863"/>
            <a:ext cx="14288" cy="1635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7348" name="Freeform 4"/>
          <p:cNvSpPr>
            <a:spLocks/>
          </p:cNvSpPr>
          <p:nvPr/>
        </p:nvSpPr>
        <p:spPr bwMode="auto">
          <a:xfrm>
            <a:off x="3676650" y="4554538"/>
            <a:ext cx="87313" cy="104775"/>
          </a:xfrm>
          <a:custGeom>
            <a:avLst/>
            <a:gdLst/>
            <a:ahLst/>
            <a:cxnLst>
              <a:cxn ang="0">
                <a:pos x="54" y="2"/>
              </a:cxn>
              <a:cxn ang="0">
                <a:pos x="26" y="65"/>
              </a:cxn>
              <a:cxn ang="0">
                <a:pos x="0" y="0"/>
              </a:cxn>
              <a:cxn ang="0">
                <a:pos x="27" y="33"/>
              </a:cxn>
              <a:cxn ang="0">
                <a:pos x="54" y="2"/>
              </a:cxn>
            </a:cxnLst>
            <a:rect l="0" t="0" r="r" b="b"/>
            <a:pathLst>
              <a:path w="55" h="66">
                <a:moveTo>
                  <a:pt x="54" y="2"/>
                </a:moveTo>
                <a:lnTo>
                  <a:pt x="26" y="65"/>
                </a:lnTo>
                <a:lnTo>
                  <a:pt x="0" y="0"/>
                </a:lnTo>
                <a:lnTo>
                  <a:pt x="27" y="33"/>
                </a:lnTo>
                <a:lnTo>
                  <a:pt x="54" y="2"/>
                </a:lnTo>
              </a:path>
            </a:pathLst>
          </a:custGeom>
          <a:solidFill>
            <a:srgbClr val="0000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57349" name="Line 5"/>
          <p:cNvSpPr>
            <a:spLocks noChangeShapeType="1"/>
          </p:cNvSpPr>
          <p:nvPr/>
        </p:nvSpPr>
        <p:spPr bwMode="auto">
          <a:xfrm>
            <a:off x="5210175" y="5094288"/>
            <a:ext cx="0" cy="2190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7350" name="Freeform 6"/>
          <p:cNvSpPr>
            <a:spLocks/>
          </p:cNvSpPr>
          <p:nvPr/>
        </p:nvSpPr>
        <p:spPr bwMode="auto">
          <a:xfrm>
            <a:off x="5167313" y="5219700"/>
            <a:ext cx="87312" cy="101600"/>
          </a:xfrm>
          <a:custGeom>
            <a:avLst/>
            <a:gdLst/>
            <a:ahLst/>
            <a:cxnLst>
              <a:cxn ang="0">
                <a:pos x="54" y="0"/>
              </a:cxn>
              <a:cxn ang="0">
                <a:pos x="27" y="63"/>
              </a:cxn>
              <a:cxn ang="0">
                <a:pos x="0" y="0"/>
              </a:cxn>
              <a:cxn ang="0">
                <a:pos x="27" y="31"/>
              </a:cxn>
              <a:cxn ang="0">
                <a:pos x="54" y="0"/>
              </a:cxn>
            </a:cxnLst>
            <a:rect l="0" t="0" r="r" b="b"/>
            <a:pathLst>
              <a:path w="55" h="64">
                <a:moveTo>
                  <a:pt x="54" y="0"/>
                </a:moveTo>
                <a:lnTo>
                  <a:pt x="27" y="63"/>
                </a:lnTo>
                <a:lnTo>
                  <a:pt x="0" y="0"/>
                </a:lnTo>
                <a:lnTo>
                  <a:pt x="27" y="31"/>
                </a:lnTo>
                <a:lnTo>
                  <a:pt x="54" y="0"/>
                </a:lnTo>
              </a:path>
            </a:pathLst>
          </a:custGeom>
          <a:solidFill>
            <a:srgbClr val="0000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57351" name="Line 7"/>
          <p:cNvSpPr>
            <a:spLocks noChangeShapeType="1"/>
          </p:cNvSpPr>
          <p:nvPr/>
        </p:nvSpPr>
        <p:spPr bwMode="auto">
          <a:xfrm flipH="1">
            <a:off x="5202238" y="4487863"/>
            <a:ext cx="14287" cy="1889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7352" name="Freeform 8"/>
          <p:cNvSpPr>
            <a:spLocks/>
          </p:cNvSpPr>
          <p:nvPr/>
        </p:nvSpPr>
        <p:spPr bwMode="auto">
          <a:xfrm>
            <a:off x="5167313" y="4579938"/>
            <a:ext cx="87312" cy="104775"/>
          </a:xfrm>
          <a:custGeom>
            <a:avLst/>
            <a:gdLst/>
            <a:ahLst/>
            <a:cxnLst>
              <a:cxn ang="0">
                <a:pos x="54" y="0"/>
              </a:cxn>
              <a:cxn ang="0">
                <a:pos x="26" y="65"/>
              </a:cxn>
              <a:cxn ang="0">
                <a:pos x="0" y="0"/>
              </a:cxn>
              <a:cxn ang="0">
                <a:pos x="27" y="33"/>
              </a:cxn>
              <a:cxn ang="0">
                <a:pos x="54" y="0"/>
              </a:cxn>
            </a:cxnLst>
            <a:rect l="0" t="0" r="r" b="b"/>
            <a:pathLst>
              <a:path w="55" h="66">
                <a:moveTo>
                  <a:pt x="54" y="0"/>
                </a:moveTo>
                <a:lnTo>
                  <a:pt x="26" y="65"/>
                </a:lnTo>
                <a:lnTo>
                  <a:pt x="0" y="0"/>
                </a:lnTo>
                <a:lnTo>
                  <a:pt x="27" y="33"/>
                </a:lnTo>
                <a:lnTo>
                  <a:pt x="54" y="0"/>
                </a:lnTo>
              </a:path>
            </a:pathLst>
          </a:custGeom>
          <a:solidFill>
            <a:srgbClr val="0000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57353" name="AutoShape 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828800" y="2209800"/>
            <a:ext cx="1447800" cy="533400"/>
          </a:xfrm>
          <a:prstGeom prst="flowChartMultidocumen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Nomenclatures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7354" name="AutoShape 10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828800" y="2819400"/>
            <a:ext cx="1447800" cy="533400"/>
          </a:xfrm>
          <a:prstGeom prst="flowChartMultidocumen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Ressources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7355" name="AutoShape 1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1828800" y="1600200"/>
            <a:ext cx="1447800" cy="533400"/>
          </a:xfrm>
          <a:prstGeom prst="flowChartMultidocumen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Articles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7356" name="AutoShape 12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1828800" y="3429000"/>
            <a:ext cx="1447800" cy="533400"/>
          </a:xfrm>
          <a:prstGeom prst="flowChartMultidocumen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Gammes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7357" name="AutoShape 13"/>
          <p:cNvSpPr>
            <a:spLocks/>
          </p:cNvSpPr>
          <p:nvPr/>
        </p:nvSpPr>
        <p:spPr bwMode="auto">
          <a:xfrm>
            <a:off x="1447800" y="1676400"/>
            <a:ext cx="228600" cy="2286000"/>
          </a:xfrm>
          <a:prstGeom prst="leftBrace">
            <a:avLst>
              <a:gd name="adj1" fmla="val 83333"/>
              <a:gd name="adj2" fmla="val 50000"/>
            </a:avLst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7358" name="Text Box 14"/>
          <p:cNvSpPr txBox="1">
            <a:spLocks noChangeArrowheads="1"/>
          </p:cNvSpPr>
          <p:nvPr/>
        </p:nvSpPr>
        <p:spPr bwMode="auto">
          <a:xfrm>
            <a:off x="0" y="2438400"/>
            <a:ext cx="14128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fr-FR" sz="2000" b="0" i="1"/>
              <a:t>Données</a:t>
            </a:r>
          </a:p>
          <a:p>
            <a:pPr algn="ctr"/>
            <a:r>
              <a:rPr lang="fr-FR" sz="2000" b="0" i="1"/>
              <a:t>techniques</a:t>
            </a:r>
            <a:endParaRPr lang="fr-FR" sz="2400" b="0">
              <a:latin typeface="Times New Roman" pitchFamily="18" charset="0"/>
            </a:endParaRPr>
          </a:p>
        </p:txBody>
      </p:sp>
      <p:sp>
        <p:nvSpPr>
          <p:cNvPr id="57359" name="AutoShape 15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4114800" y="1600200"/>
            <a:ext cx="1447800" cy="533400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Plans</a:t>
            </a:r>
          </a:p>
          <a:p>
            <a:pPr algn="ctr"/>
            <a:r>
              <a:rPr lang="fr-FR" sz="1400">
                <a:solidFill>
                  <a:srgbClr val="000000"/>
                </a:solidFill>
              </a:rPr>
              <a:t>moyen terme</a:t>
            </a:r>
            <a:endParaRPr lang="fr-FR" sz="16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57360" name="AutoShape 16"/>
          <p:cNvSpPr>
            <a:spLocks noChangeArrowheads="1"/>
          </p:cNvSpPr>
          <p:nvPr/>
        </p:nvSpPr>
        <p:spPr bwMode="auto">
          <a:xfrm>
            <a:off x="3124200" y="4114800"/>
            <a:ext cx="1447800" cy="609600"/>
          </a:xfrm>
          <a:prstGeom prst="flowChartMultidocument">
            <a:avLst/>
          </a:prstGeom>
          <a:solidFill>
            <a:srgbClr val="00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Ordres de</a:t>
            </a:r>
          </a:p>
          <a:p>
            <a:pPr algn="ctr"/>
            <a:r>
              <a:rPr lang="fr-FR" sz="1400">
                <a:solidFill>
                  <a:srgbClr val="000000"/>
                </a:solidFill>
              </a:rPr>
              <a:t>fabrication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7361" name="AutoShape 17"/>
          <p:cNvSpPr>
            <a:spLocks noChangeArrowheads="1"/>
          </p:cNvSpPr>
          <p:nvPr/>
        </p:nvSpPr>
        <p:spPr bwMode="auto">
          <a:xfrm>
            <a:off x="5029200" y="4114800"/>
            <a:ext cx="1447800" cy="609600"/>
          </a:xfrm>
          <a:prstGeom prst="flowChartMultidocument">
            <a:avLst/>
          </a:prstGeom>
          <a:solidFill>
            <a:srgbClr val="00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Ordres d’achat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7362" name="AutoShape 18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6248400" y="3124200"/>
            <a:ext cx="1447800" cy="609600"/>
          </a:xfrm>
          <a:prstGeom prst="flowChartMultidocument">
            <a:avLst/>
          </a:prstGeom>
          <a:solidFill>
            <a:srgbClr val="FF66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Stocks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7363" name="AutoShape 19"/>
          <p:cNvSpPr>
            <a:spLocks noChangeArrowheads="1"/>
          </p:cNvSpPr>
          <p:nvPr/>
        </p:nvSpPr>
        <p:spPr bwMode="auto">
          <a:xfrm>
            <a:off x="4114800" y="2362200"/>
            <a:ext cx="1447800" cy="609600"/>
          </a:xfrm>
          <a:prstGeom prst="flowChartMultidocument">
            <a:avLst/>
          </a:prstGeom>
          <a:solidFill>
            <a:srgbClr val="00CC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Programme de</a:t>
            </a:r>
          </a:p>
          <a:p>
            <a:pPr algn="ctr"/>
            <a:r>
              <a:rPr lang="fr-FR" sz="1400">
                <a:solidFill>
                  <a:srgbClr val="000000"/>
                </a:solidFill>
              </a:rPr>
              <a:t>production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7364" name="AutoShape 20"/>
          <p:cNvSpPr>
            <a:spLocks noChangeArrowheads="1"/>
          </p:cNvSpPr>
          <p:nvPr/>
        </p:nvSpPr>
        <p:spPr bwMode="auto">
          <a:xfrm>
            <a:off x="6248400" y="1600200"/>
            <a:ext cx="1371600" cy="533400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Prévision</a:t>
            </a:r>
          </a:p>
          <a:p>
            <a:pPr algn="ctr"/>
            <a:r>
              <a:rPr lang="fr-FR" sz="1400">
                <a:solidFill>
                  <a:srgbClr val="000000"/>
                </a:solidFill>
              </a:rPr>
              <a:t>d’activité</a:t>
            </a:r>
            <a:endParaRPr lang="fr-FR" sz="1600">
              <a:solidFill>
                <a:srgbClr val="000000"/>
              </a:solidFill>
            </a:endParaRPr>
          </a:p>
        </p:txBody>
      </p:sp>
      <p:sp>
        <p:nvSpPr>
          <p:cNvPr id="57365" name="AutoShape 21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4114800" y="3200400"/>
            <a:ext cx="1446213" cy="533400"/>
          </a:xfrm>
          <a:prstGeom prst="flowChartPredefinedProcess">
            <a:avLst/>
          </a:prstGeom>
          <a:solidFill>
            <a:srgbClr val="66FF33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Calcul des </a:t>
            </a:r>
          </a:p>
          <a:p>
            <a:pPr algn="ctr"/>
            <a:r>
              <a:rPr lang="fr-FR" sz="1400">
                <a:solidFill>
                  <a:srgbClr val="000000"/>
                </a:solidFill>
              </a:rPr>
              <a:t>besoins nets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7366" name="AutoShape 22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6248400" y="2362200"/>
            <a:ext cx="1447800" cy="609600"/>
          </a:xfrm>
          <a:prstGeom prst="flowChartMultidocument">
            <a:avLst/>
          </a:prstGeom>
          <a:solidFill>
            <a:srgbClr val="FF99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Commandes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7367" name="AutoShape 23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3124200" y="4876800"/>
            <a:ext cx="1446213" cy="533400"/>
          </a:xfrm>
          <a:prstGeom prst="flowChartPredefinedProcess">
            <a:avLst/>
          </a:prstGeom>
          <a:solidFill>
            <a:srgbClr val="66FF33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Ordo</a:t>
            </a:r>
          </a:p>
          <a:p>
            <a:pPr algn="ctr"/>
            <a:r>
              <a:rPr lang="fr-FR" sz="1400">
                <a:solidFill>
                  <a:srgbClr val="000000"/>
                </a:solidFill>
              </a:rPr>
              <a:t>Lancement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7368" name="AutoShape 24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5029200" y="4876800"/>
            <a:ext cx="1446213" cy="533400"/>
          </a:xfrm>
          <a:prstGeom prst="flowChartPredefinedProcess">
            <a:avLst/>
          </a:prstGeom>
          <a:solidFill>
            <a:srgbClr val="66FF33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Achats</a:t>
            </a:r>
          </a:p>
          <a:p>
            <a:pPr algn="ctr"/>
            <a:r>
              <a:rPr lang="fr-FR" sz="1400">
                <a:solidFill>
                  <a:srgbClr val="000000"/>
                </a:solidFill>
              </a:rPr>
              <a:t>Appro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7369" name="AutoShape 25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3124200" y="5562600"/>
            <a:ext cx="1446213" cy="533400"/>
          </a:xfrm>
          <a:prstGeom prst="flowChartPredefinedProcess">
            <a:avLst/>
          </a:prstGeom>
          <a:solidFill>
            <a:srgbClr val="33CC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Suivi de</a:t>
            </a:r>
          </a:p>
          <a:p>
            <a:pPr algn="ctr"/>
            <a:r>
              <a:rPr lang="fr-FR" sz="1400">
                <a:solidFill>
                  <a:srgbClr val="000000"/>
                </a:solidFill>
              </a:rPr>
              <a:t>fabrication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7370" name="AutoShape 26"/>
          <p:cNvSpPr>
            <a:spLocks noChangeArrowheads="1"/>
          </p:cNvSpPr>
          <p:nvPr/>
        </p:nvSpPr>
        <p:spPr bwMode="auto">
          <a:xfrm>
            <a:off x="5029200" y="5562600"/>
            <a:ext cx="1446213" cy="533400"/>
          </a:xfrm>
          <a:prstGeom prst="flowChartPredefinedProcess">
            <a:avLst/>
          </a:prstGeom>
          <a:solidFill>
            <a:srgbClr val="33CC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Réception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7371" name="Line 27"/>
          <p:cNvSpPr>
            <a:spLocks noChangeShapeType="1"/>
          </p:cNvSpPr>
          <p:nvPr/>
        </p:nvSpPr>
        <p:spPr bwMode="auto">
          <a:xfrm>
            <a:off x="3657600" y="1828800"/>
            <a:ext cx="0" cy="18288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57372" name="Line 28"/>
          <p:cNvSpPr>
            <a:spLocks noChangeShapeType="1"/>
          </p:cNvSpPr>
          <p:nvPr/>
        </p:nvSpPr>
        <p:spPr bwMode="auto">
          <a:xfrm>
            <a:off x="3276600" y="1828800"/>
            <a:ext cx="3810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57373" name="Line 29"/>
          <p:cNvSpPr>
            <a:spLocks noChangeShapeType="1"/>
          </p:cNvSpPr>
          <p:nvPr/>
        </p:nvSpPr>
        <p:spPr bwMode="auto">
          <a:xfrm>
            <a:off x="3276600" y="2438400"/>
            <a:ext cx="3810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57374" name="Line 30"/>
          <p:cNvSpPr>
            <a:spLocks noChangeShapeType="1"/>
          </p:cNvSpPr>
          <p:nvPr/>
        </p:nvSpPr>
        <p:spPr bwMode="auto">
          <a:xfrm>
            <a:off x="3276600" y="3048000"/>
            <a:ext cx="3810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57375" name="Line 31"/>
          <p:cNvSpPr>
            <a:spLocks noChangeShapeType="1"/>
          </p:cNvSpPr>
          <p:nvPr/>
        </p:nvSpPr>
        <p:spPr bwMode="auto">
          <a:xfrm>
            <a:off x="3276600" y="3657600"/>
            <a:ext cx="3810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57376" name="Line 32"/>
          <p:cNvSpPr>
            <a:spLocks noChangeShapeType="1"/>
          </p:cNvSpPr>
          <p:nvPr/>
        </p:nvSpPr>
        <p:spPr bwMode="auto">
          <a:xfrm>
            <a:off x="3657600" y="3429000"/>
            <a:ext cx="4572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57377" name="Line 33"/>
          <p:cNvSpPr>
            <a:spLocks noChangeShapeType="1"/>
          </p:cNvSpPr>
          <p:nvPr/>
        </p:nvSpPr>
        <p:spPr bwMode="auto">
          <a:xfrm>
            <a:off x="3657600" y="1981200"/>
            <a:ext cx="4572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57378" name="Line 34"/>
          <p:cNvSpPr>
            <a:spLocks noChangeShapeType="1"/>
          </p:cNvSpPr>
          <p:nvPr/>
        </p:nvSpPr>
        <p:spPr bwMode="auto">
          <a:xfrm flipH="1">
            <a:off x="5562600" y="1905000"/>
            <a:ext cx="685800" cy="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57379" name="Line 35"/>
          <p:cNvSpPr>
            <a:spLocks noChangeShapeType="1"/>
          </p:cNvSpPr>
          <p:nvPr/>
        </p:nvSpPr>
        <p:spPr bwMode="auto">
          <a:xfrm flipH="1">
            <a:off x="5562600" y="2667000"/>
            <a:ext cx="685800" cy="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57380" name="Line 36"/>
          <p:cNvSpPr>
            <a:spLocks noChangeShapeType="1"/>
          </p:cNvSpPr>
          <p:nvPr/>
        </p:nvSpPr>
        <p:spPr bwMode="auto">
          <a:xfrm>
            <a:off x="4800600" y="2895600"/>
            <a:ext cx="0" cy="3048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57381" name="Line 37"/>
          <p:cNvSpPr>
            <a:spLocks noChangeShapeType="1"/>
          </p:cNvSpPr>
          <p:nvPr/>
        </p:nvSpPr>
        <p:spPr bwMode="auto">
          <a:xfrm flipH="1">
            <a:off x="5562600" y="3429000"/>
            <a:ext cx="685800" cy="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57382" name="Line 38"/>
          <p:cNvSpPr>
            <a:spLocks noChangeShapeType="1"/>
          </p:cNvSpPr>
          <p:nvPr/>
        </p:nvSpPr>
        <p:spPr bwMode="auto">
          <a:xfrm flipH="1">
            <a:off x="3810000" y="3733800"/>
            <a:ext cx="457200" cy="3810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57383" name="Line 39"/>
          <p:cNvSpPr>
            <a:spLocks noChangeShapeType="1"/>
          </p:cNvSpPr>
          <p:nvPr/>
        </p:nvSpPr>
        <p:spPr bwMode="auto">
          <a:xfrm>
            <a:off x="5410200" y="3733800"/>
            <a:ext cx="304800" cy="3810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57384" name="Line 40"/>
          <p:cNvSpPr>
            <a:spLocks noChangeShapeType="1"/>
          </p:cNvSpPr>
          <p:nvPr/>
        </p:nvSpPr>
        <p:spPr bwMode="auto">
          <a:xfrm>
            <a:off x="3810000" y="4648200"/>
            <a:ext cx="0" cy="2286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57385" name="Line 41"/>
          <p:cNvSpPr>
            <a:spLocks noChangeShapeType="1"/>
          </p:cNvSpPr>
          <p:nvPr/>
        </p:nvSpPr>
        <p:spPr bwMode="auto">
          <a:xfrm>
            <a:off x="5715000" y="4648200"/>
            <a:ext cx="0" cy="2286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57386" name="Line 42"/>
          <p:cNvSpPr>
            <a:spLocks noChangeShapeType="1"/>
          </p:cNvSpPr>
          <p:nvPr/>
        </p:nvSpPr>
        <p:spPr bwMode="auto">
          <a:xfrm>
            <a:off x="3810000" y="5410200"/>
            <a:ext cx="0" cy="1524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57387" name="Line 43"/>
          <p:cNvSpPr>
            <a:spLocks noChangeShapeType="1"/>
          </p:cNvSpPr>
          <p:nvPr/>
        </p:nvSpPr>
        <p:spPr bwMode="auto">
          <a:xfrm>
            <a:off x="5715000" y="5410200"/>
            <a:ext cx="0" cy="1524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57388" name="Line 44"/>
          <p:cNvSpPr>
            <a:spLocks noChangeShapeType="1"/>
          </p:cNvSpPr>
          <p:nvPr/>
        </p:nvSpPr>
        <p:spPr bwMode="auto">
          <a:xfrm>
            <a:off x="3810000" y="6248400"/>
            <a:ext cx="3124200" cy="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57389" name="Line 45"/>
          <p:cNvSpPr>
            <a:spLocks noChangeShapeType="1"/>
          </p:cNvSpPr>
          <p:nvPr/>
        </p:nvSpPr>
        <p:spPr bwMode="auto">
          <a:xfrm flipV="1">
            <a:off x="6934200" y="3657600"/>
            <a:ext cx="0" cy="25908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57390" name="Line 46"/>
          <p:cNvSpPr>
            <a:spLocks noChangeShapeType="1"/>
          </p:cNvSpPr>
          <p:nvPr/>
        </p:nvSpPr>
        <p:spPr bwMode="auto">
          <a:xfrm>
            <a:off x="3810000" y="6096000"/>
            <a:ext cx="0" cy="1524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57391" name="Line 47"/>
          <p:cNvSpPr>
            <a:spLocks noChangeShapeType="1"/>
          </p:cNvSpPr>
          <p:nvPr/>
        </p:nvSpPr>
        <p:spPr bwMode="auto">
          <a:xfrm>
            <a:off x="5715000" y="6096000"/>
            <a:ext cx="0" cy="1524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57392" name="Oval 48"/>
          <p:cNvSpPr>
            <a:spLocks noChangeArrowheads="1"/>
          </p:cNvSpPr>
          <p:nvPr/>
        </p:nvSpPr>
        <p:spPr bwMode="auto">
          <a:xfrm>
            <a:off x="7543800" y="3886200"/>
            <a:ext cx="1219200" cy="6096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Livraisons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7393" name="Line 49"/>
          <p:cNvSpPr>
            <a:spLocks noChangeShapeType="1"/>
          </p:cNvSpPr>
          <p:nvPr/>
        </p:nvSpPr>
        <p:spPr bwMode="auto">
          <a:xfrm>
            <a:off x="7315200" y="3657600"/>
            <a:ext cx="381000" cy="3048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57394" name="Oval 50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685800" y="4953000"/>
            <a:ext cx="1447800" cy="7620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fr-FR" sz="1600">
                <a:solidFill>
                  <a:srgbClr val="000000"/>
                </a:solidFill>
                <a:latin typeface="Tahoma" charset="0"/>
              </a:rPr>
              <a:t>Comptabilité</a:t>
            </a:r>
          </a:p>
          <a:p>
            <a:pPr algn="ctr"/>
            <a:r>
              <a:rPr lang="fr-FR" sz="1600">
                <a:solidFill>
                  <a:srgbClr val="000000"/>
                </a:solidFill>
                <a:latin typeface="Tahoma" charset="0"/>
              </a:rPr>
              <a:t>industrielle</a:t>
            </a:r>
          </a:p>
        </p:txBody>
      </p:sp>
      <p:sp>
        <p:nvSpPr>
          <p:cNvPr id="57395" name="Line 51"/>
          <p:cNvSpPr>
            <a:spLocks noChangeShapeType="1"/>
          </p:cNvSpPr>
          <p:nvPr/>
        </p:nvSpPr>
        <p:spPr bwMode="auto">
          <a:xfrm>
            <a:off x="4800600" y="2133600"/>
            <a:ext cx="0" cy="304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57396" name="AutoShape 52"/>
          <p:cNvSpPr>
            <a:spLocks noChangeArrowheads="1"/>
          </p:cNvSpPr>
          <p:nvPr/>
        </p:nvSpPr>
        <p:spPr bwMode="auto">
          <a:xfrm>
            <a:off x="457200" y="1447800"/>
            <a:ext cx="838200" cy="381000"/>
          </a:xfrm>
          <a:prstGeom prst="wedgeEllipseCallout">
            <a:avLst>
              <a:gd name="adj1" fmla="val 139583"/>
              <a:gd name="adj2" fmla="val 67083"/>
            </a:avLst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0000"/>
                </a:solidFill>
              </a:rPr>
              <a:t>S1</a:t>
            </a:r>
          </a:p>
        </p:txBody>
      </p:sp>
      <p:sp>
        <p:nvSpPr>
          <p:cNvPr id="57397" name="AutoShape 53"/>
          <p:cNvSpPr>
            <a:spLocks noChangeArrowheads="1"/>
          </p:cNvSpPr>
          <p:nvPr/>
        </p:nvSpPr>
        <p:spPr bwMode="auto">
          <a:xfrm>
            <a:off x="457200" y="1981200"/>
            <a:ext cx="838200" cy="381000"/>
          </a:xfrm>
          <a:prstGeom prst="wedgeEllipseCallout">
            <a:avLst>
              <a:gd name="adj1" fmla="val 115907"/>
              <a:gd name="adj2" fmla="val 56667"/>
            </a:avLst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0000"/>
                </a:solidFill>
              </a:rPr>
              <a:t>S2</a:t>
            </a:r>
          </a:p>
        </p:txBody>
      </p:sp>
      <p:sp>
        <p:nvSpPr>
          <p:cNvPr id="57398" name="AutoShape 54"/>
          <p:cNvSpPr>
            <a:spLocks noChangeArrowheads="1"/>
          </p:cNvSpPr>
          <p:nvPr/>
        </p:nvSpPr>
        <p:spPr bwMode="auto">
          <a:xfrm>
            <a:off x="457200" y="3276600"/>
            <a:ext cx="838200" cy="381000"/>
          </a:xfrm>
          <a:prstGeom prst="wedgeEllipseCallout">
            <a:avLst>
              <a:gd name="adj1" fmla="val 122157"/>
              <a:gd name="adj2" fmla="val -16667"/>
            </a:avLst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0000"/>
                </a:solidFill>
              </a:rPr>
              <a:t>S3</a:t>
            </a:r>
          </a:p>
        </p:txBody>
      </p:sp>
      <p:sp>
        <p:nvSpPr>
          <p:cNvPr id="57399" name="AutoShape 55"/>
          <p:cNvSpPr>
            <a:spLocks noChangeArrowheads="1"/>
          </p:cNvSpPr>
          <p:nvPr/>
        </p:nvSpPr>
        <p:spPr bwMode="auto">
          <a:xfrm>
            <a:off x="8001000" y="3048000"/>
            <a:ext cx="838200" cy="381000"/>
          </a:xfrm>
          <a:prstGeom prst="wedgeEllipseCallout">
            <a:avLst>
              <a:gd name="adj1" fmla="val -91097"/>
              <a:gd name="adj2" fmla="val 67917"/>
            </a:avLst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0000"/>
                </a:solidFill>
              </a:rPr>
              <a:t>S4</a:t>
            </a:r>
          </a:p>
        </p:txBody>
      </p:sp>
      <p:sp>
        <p:nvSpPr>
          <p:cNvPr id="57400" name="AutoShape 56"/>
          <p:cNvSpPr>
            <a:spLocks noChangeArrowheads="1"/>
          </p:cNvSpPr>
          <p:nvPr/>
        </p:nvSpPr>
        <p:spPr bwMode="auto">
          <a:xfrm>
            <a:off x="8001000" y="1981200"/>
            <a:ext cx="838200" cy="381000"/>
          </a:xfrm>
          <a:prstGeom prst="wedgeEllipseCallout">
            <a:avLst>
              <a:gd name="adj1" fmla="val -112500"/>
              <a:gd name="adj2" fmla="val 88750"/>
            </a:avLst>
          </a:prstGeom>
          <a:solidFill>
            <a:srgbClr val="FF99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0000"/>
                </a:solidFill>
              </a:rPr>
              <a:t>S5</a:t>
            </a:r>
          </a:p>
        </p:txBody>
      </p:sp>
      <p:sp>
        <p:nvSpPr>
          <p:cNvPr id="57401" name="AutoShape 57"/>
          <p:cNvSpPr>
            <a:spLocks noChangeArrowheads="1"/>
          </p:cNvSpPr>
          <p:nvPr/>
        </p:nvSpPr>
        <p:spPr bwMode="auto">
          <a:xfrm>
            <a:off x="8001000" y="2514600"/>
            <a:ext cx="838200" cy="381000"/>
          </a:xfrm>
          <a:prstGeom prst="wedgeEllipseCallout">
            <a:avLst>
              <a:gd name="adj1" fmla="val -348486"/>
              <a:gd name="adj2" fmla="val 162500"/>
            </a:avLst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0000"/>
                </a:solidFill>
              </a:rPr>
              <a:t>S6</a:t>
            </a:r>
          </a:p>
        </p:txBody>
      </p:sp>
      <p:sp>
        <p:nvSpPr>
          <p:cNvPr id="57402" name="AutoShape 58"/>
          <p:cNvSpPr>
            <a:spLocks noChangeArrowheads="1"/>
          </p:cNvSpPr>
          <p:nvPr/>
        </p:nvSpPr>
        <p:spPr bwMode="auto">
          <a:xfrm>
            <a:off x="7740650" y="5445125"/>
            <a:ext cx="838200" cy="381000"/>
          </a:xfrm>
          <a:prstGeom prst="wedgeEllipseCallout">
            <a:avLst>
              <a:gd name="adj1" fmla="val -207574"/>
              <a:gd name="adj2" fmla="val -51667"/>
            </a:avLst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0000"/>
                </a:solidFill>
              </a:rPr>
              <a:t>S7</a:t>
            </a:r>
          </a:p>
        </p:txBody>
      </p:sp>
      <p:sp>
        <p:nvSpPr>
          <p:cNvPr id="57403" name="AutoShape 59"/>
          <p:cNvSpPr>
            <a:spLocks noChangeArrowheads="1"/>
          </p:cNvSpPr>
          <p:nvPr/>
        </p:nvSpPr>
        <p:spPr bwMode="auto">
          <a:xfrm>
            <a:off x="457200" y="4343400"/>
            <a:ext cx="838200" cy="381000"/>
          </a:xfrm>
          <a:prstGeom prst="wedgeEllipseCallout">
            <a:avLst>
              <a:gd name="adj1" fmla="val 271213"/>
              <a:gd name="adj2" fmla="val 136250"/>
            </a:avLst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0000"/>
                </a:solidFill>
              </a:rPr>
              <a:t>S8</a:t>
            </a:r>
          </a:p>
        </p:txBody>
      </p:sp>
      <p:sp>
        <p:nvSpPr>
          <p:cNvPr id="57404" name="AutoShape 60"/>
          <p:cNvSpPr>
            <a:spLocks noChangeArrowheads="1"/>
          </p:cNvSpPr>
          <p:nvPr/>
        </p:nvSpPr>
        <p:spPr bwMode="auto">
          <a:xfrm>
            <a:off x="457200" y="5867400"/>
            <a:ext cx="838200" cy="381000"/>
          </a:xfrm>
          <a:prstGeom prst="wedgeEllipseCallout">
            <a:avLst>
              <a:gd name="adj1" fmla="val 275569"/>
              <a:gd name="adj2" fmla="val -91667"/>
            </a:avLst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0000"/>
                </a:solidFill>
              </a:rPr>
              <a:t>S9</a:t>
            </a:r>
          </a:p>
        </p:txBody>
      </p:sp>
      <p:sp>
        <p:nvSpPr>
          <p:cNvPr id="57405" name="AutoShape 61"/>
          <p:cNvSpPr>
            <a:spLocks noChangeArrowheads="1"/>
          </p:cNvSpPr>
          <p:nvPr/>
        </p:nvSpPr>
        <p:spPr bwMode="auto">
          <a:xfrm>
            <a:off x="8001000" y="4572000"/>
            <a:ext cx="838200" cy="381000"/>
          </a:xfrm>
          <a:prstGeom prst="wedgeEllipseCallout">
            <a:avLst>
              <a:gd name="adj1" fmla="val -67616"/>
              <a:gd name="adj2" fmla="val -85000"/>
            </a:avLst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0000"/>
                </a:solidFill>
              </a:rPr>
              <a:t>S10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DC604-FA84-4F2A-88BA-D32CA5BE50BF}" type="slidenum">
              <a:rPr lang="en-US"/>
              <a:pPr/>
              <a:t>3</a:t>
            </a:fld>
            <a:endParaRPr 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Le calendrier d’activité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4267200"/>
          </a:xfrm>
        </p:spPr>
        <p:txBody>
          <a:bodyPr/>
          <a:lstStyle/>
          <a:p>
            <a:r>
              <a:rPr lang="fr-FR" sz="2400"/>
              <a:t>Définit les périodes de travail de l’usine</a:t>
            </a:r>
          </a:p>
          <a:p>
            <a:r>
              <a:rPr lang="fr-FR" sz="2400"/>
              <a:t>Est entré par semaine, jour par jour</a:t>
            </a:r>
          </a:p>
          <a:p>
            <a:r>
              <a:rPr lang="fr-FR" sz="2400"/>
              <a:t>Une activité journalière est spécifiée par</a:t>
            </a:r>
          </a:p>
          <a:p>
            <a:pPr lvl="1"/>
            <a:r>
              <a:rPr lang="fr-FR" sz="2000"/>
              <a:t>une heure de début</a:t>
            </a:r>
          </a:p>
          <a:p>
            <a:pPr lvl="1"/>
            <a:r>
              <a:rPr lang="fr-FR" sz="2000"/>
              <a:t>une durée (heures décimalisées)</a:t>
            </a:r>
          </a:p>
          <a:p>
            <a:r>
              <a:rPr lang="fr-FR" sz="2400"/>
              <a:t>On peut définir une semaine standard que l’on reporte sur d’autres semaines</a:t>
            </a:r>
          </a:p>
          <a:p>
            <a:r>
              <a:rPr lang="fr-FR" sz="2400"/>
              <a:t>Les jours travaillés possèdent une durée non nulle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66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2000240"/>
            <a:ext cx="7315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EC2B7-633D-4E65-BD01-BBF3FD2FA316}" type="slidenum">
              <a:rPr lang="en-US"/>
              <a:pPr/>
              <a:t>4</a:t>
            </a:fld>
            <a:endParaRPr lang="en-US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title"/>
          </p:nvPr>
        </p:nvSpPr>
        <p:spPr>
          <a:xfrm>
            <a:off x="500034" y="0"/>
            <a:ext cx="7772400" cy="1143000"/>
          </a:xfrm>
        </p:spPr>
        <p:txBody>
          <a:bodyPr/>
          <a:lstStyle/>
          <a:p>
            <a:r>
              <a:rPr lang="fr-FR" dirty="0"/>
              <a:t>Entrée du calendrier d’activité</a:t>
            </a:r>
          </a:p>
        </p:txBody>
      </p:sp>
      <p:sp>
        <p:nvSpPr>
          <p:cNvPr id="49157" name="AutoShape 5"/>
          <p:cNvSpPr>
            <a:spLocks noChangeArrowheads="1"/>
          </p:cNvSpPr>
          <p:nvPr/>
        </p:nvSpPr>
        <p:spPr bwMode="auto">
          <a:xfrm>
            <a:off x="5786446" y="1643050"/>
            <a:ext cx="2500330" cy="762000"/>
          </a:xfrm>
          <a:prstGeom prst="wedgeRoundRectCallout">
            <a:avLst>
              <a:gd name="adj1" fmla="val -14579"/>
              <a:gd name="adj2" fmla="val 91675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/>
          <a:lstStyle/>
          <a:p>
            <a:pPr algn="ctr"/>
            <a:r>
              <a:rPr lang="fr-FR" sz="1600" dirty="0"/>
              <a:t>1- Mise à jour de la semaine standard</a:t>
            </a:r>
          </a:p>
        </p:txBody>
      </p:sp>
      <p:sp>
        <p:nvSpPr>
          <p:cNvPr id="49161" name="AutoShape 9"/>
          <p:cNvSpPr>
            <a:spLocks noChangeArrowheads="1"/>
          </p:cNvSpPr>
          <p:nvPr/>
        </p:nvSpPr>
        <p:spPr bwMode="auto">
          <a:xfrm>
            <a:off x="2857488" y="2000240"/>
            <a:ext cx="1828800" cy="533400"/>
          </a:xfrm>
          <a:prstGeom prst="wedgeRoundRectCallout">
            <a:avLst>
              <a:gd name="adj1" fmla="val 73069"/>
              <a:gd name="adj2" fmla="val 75240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600" dirty="0"/>
              <a:t>3- Report sur le</a:t>
            </a:r>
          </a:p>
          <a:p>
            <a:pPr algn="ctr"/>
            <a:r>
              <a:rPr lang="fr-FR" sz="1600" dirty="0"/>
              <a:t>jour suivant</a:t>
            </a:r>
          </a:p>
        </p:txBody>
      </p:sp>
      <p:sp>
        <p:nvSpPr>
          <p:cNvPr id="14" name="Text Box 3077"/>
          <p:cNvSpPr txBox="1">
            <a:spLocks noChangeArrowheads="1"/>
          </p:cNvSpPr>
          <p:nvPr/>
        </p:nvSpPr>
        <p:spPr bwMode="auto">
          <a:xfrm>
            <a:off x="214282" y="1125538"/>
            <a:ext cx="87154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fr-FR" dirty="0">
                <a:solidFill>
                  <a:srgbClr val="339933"/>
                </a:solidFill>
              </a:rPr>
              <a:t>Accès : Menu </a:t>
            </a:r>
            <a:r>
              <a:rPr lang="fr-FR" dirty="0">
                <a:solidFill>
                  <a:srgbClr val="000099"/>
                </a:solidFill>
              </a:rPr>
              <a:t>Planification</a:t>
            </a:r>
            <a:r>
              <a:rPr lang="fr-FR" dirty="0">
                <a:solidFill>
                  <a:srgbClr val="339933"/>
                </a:solidFill>
              </a:rPr>
              <a:t>, Option </a:t>
            </a:r>
            <a:r>
              <a:rPr lang="fr-FR" dirty="0">
                <a:solidFill>
                  <a:srgbClr val="000099"/>
                </a:solidFill>
              </a:rPr>
              <a:t>Gestion des calendriers</a:t>
            </a:r>
          </a:p>
        </p:txBody>
      </p:sp>
      <p:sp>
        <p:nvSpPr>
          <p:cNvPr id="17" name="AutoShape 6"/>
          <p:cNvSpPr>
            <a:spLocks noChangeArrowheads="1"/>
          </p:cNvSpPr>
          <p:nvPr/>
        </p:nvSpPr>
        <p:spPr bwMode="auto">
          <a:xfrm>
            <a:off x="1142976" y="4500570"/>
            <a:ext cx="1828800" cy="838200"/>
          </a:xfrm>
          <a:prstGeom prst="wedgeRoundRectCallout">
            <a:avLst>
              <a:gd name="adj1" fmla="val 60042"/>
              <a:gd name="adj2" fmla="val -131461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/>
          <a:lstStyle/>
          <a:p>
            <a:pPr algn="ctr"/>
            <a:r>
              <a:rPr lang="fr-FR" sz="1600" dirty="0"/>
              <a:t>2- Heure de début et durée de la plage</a:t>
            </a:r>
          </a:p>
        </p:txBody>
      </p:sp>
      <p:sp>
        <p:nvSpPr>
          <p:cNvPr id="18" name="AutoShape 5"/>
          <p:cNvSpPr>
            <a:spLocks noChangeArrowheads="1"/>
          </p:cNvSpPr>
          <p:nvPr/>
        </p:nvSpPr>
        <p:spPr bwMode="auto">
          <a:xfrm>
            <a:off x="642910" y="3214686"/>
            <a:ext cx="1295400" cy="457200"/>
          </a:xfrm>
          <a:prstGeom prst="wedgeRoundRectCallout">
            <a:avLst>
              <a:gd name="adj1" fmla="val 114666"/>
              <a:gd name="adj2" fmla="val -139903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fr-FR" sz="1600" b="1" dirty="0">
                <a:latin typeface="Arial" charset="0"/>
              </a:rPr>
              <a:t>4. Valider</a:t>
            </a:r>
          </a:p>
        </p:txBody>
      </p:sp>
      <p:sp>
        <p:nvSpPr>
          <p:cNvPr id="19" name="AutoShape 5"/>
          <p:cNvSpPr>
            <a:spLocks noChangeArrowheads="1"/>
          </p:cNvSpPr>
          <p:nvPr/>
        </p:nvSpPr>
        <p:spPr bwMode="auto">
          <a:xfrm>
            <a:off x="3714744" y="3214686"/>
            <a:ext cx="1357322" cy="857256"/>
          </a:xfrm>
          <a:prstGeom prst="wedgeRoundRectCallout">
            <a:avLst>
              <a:gd name="adj1" fmla="val 114666"/>
              <a:gd name="adj2" fmla="val -139903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fr-FR" sz="1600" b="1" dirty="0">
                <a:latin typeface="Arial" charset="0"/>
              </a:rPr>
              <a:t>5. Copier jusqu’au 28 février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 autoUpdateAnimBg="0"/>
      <p:bldP spid="19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EC2B7-633D-4E65-BD01-BBF3FD2FA316}" type="slidenum">
              <a:rPr lang="en-US"/>
              <a:pPr/>
              <a:t>5</a:t>
            </a:fld>
            <a:endParaRPr lang="en-US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Le calendrier d’activité</a:t>
            </a:r>
          </a:p>
        </p:txBody>
      </p:sp>
      <p:sp>
        <p:nvSpPr>
          <p:cNvPr id="14" name="Text Box 3077"/>
          <p:cNvSpPr txBox="1">
            <a:spLocks noChangeArrowheads="1"/>
          </p:cNvSpPr>
          <p:nvPr/>
        </p:nvSpPr>
        <p:spPr bwMode="auto">
          <a:xfrm>
            <a:off x="214282" y="1125538"/>
            <a:ext cx="87154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fr-FR" dirty="0">
                <a:solidFill>
                  <a:srgbClr val="339933"/>
                </a:solidFill>
              </a:rPr>
              <a:t>Accès : Menu </a:t>
            </a:r>
            <a:r>
              <a:rPr lang="fr-FR" dirty="0">
                <a:solidFill>
                  <a:srgbClr val="000099"/>
                </a:solidFill>
              </a:rPr>
              <a:t>Planification</a:t>
            </a:r>
            <a:r>
              <a:rPr lang="fr-FR" dirty="0">
                <a:solidFill>
                  <a:srgbClr val="339933"/>
                </a:solidFill>
              </a:rPr>
              <a:t>, Option </a:t>
            </a:r>
            <a:r>
              <a:rPr lang="fr-FR" dirty="0">
                <a:solidFill>
                  <a:srgbClr val="000099"/>
                </a:solidFill>
              </a:rPr>
              <a:t>Gestion des calendriers</a:t>
            </a:r>
          </a:p>
        </p:txBody>
      </p:sp>
      <p:pic>
        <p:nvPicPr>
          <p:cNvPr id="614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1714488"/>
            <a:ext cx="7315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BB586-2A58-49CA-B083-B84719F1B796}" type="slidenum">
              <a:rPr lang="en-US"/>
              <a:pPr/>
              <a:t>6</a:t>
            </a:fld>
            <a:endParaRPr lang="en-US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Le processus commercial</a:t>
            </a:r>
          </a:p>
        </p:txBody>
      </p:sp>
      <p:sp>
        <p:nvSpPr>
          <p:cNvPr id="59396" name="AutoShape 4"/>
          <p:cNvSpPr>
            <a:spLocks noChangeArrowheads="1"/>
          </p:cNvSpPr>
          <p:nvPr/>
        </p:nvSpPr>
        <p:spPr bwMode="auto">
          <a:xfrm>
            <a:off x="6445250" y="1414463"/>
            <a:ext cx="1439863" cy="647700"/>
          </a:xfrm>
          <a:prstGeom prst="roundRect">
            <a:avLst>
              <a:gd name="adj" fmla="val 16667"/>
            </a:avLst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Commande</a:t>
            </a:r>
          </a:p>
        </p:txBody>
      </p:sp>
      <p:sp>
        <p:nvSpPr>
          <p:cNvPr id="59397" name="AutoShape 5"/>
          <p:cNvSpPr>
            <a:spLocks noChangeArrowheads="1"/>
          </p:cNvSpPr>
          <p:nvPr/>
        </p:nvSpPr>
        <p:spPr bwMode="auto">
          <a:xfrm>
            <a:off x="3275013" y="1414463"/>
            <a:ext cx="2016125" cy="647700"/>
          </a:xfrm>
          <a:prstGeom prst="roundRect">
            <a:avLst>
              <a:gd name="adj" fmla="val 16667"/>
            </a:avLst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fr-FR"/>
              <a:t>Saisie de la commande</a:t>
            </a:r>
          </a:p>
        </p:txBody>
      </p:sp>
      <p:sp>
        <p:nvSpPr>
          <p:cNvPr id="59398" name="AutoShape 6"/>
          <p:cNvSpPr>
            <a:spLocks noChangeArrowheads="1"/>
          </p:cNvSpPr>
          <p:nvPr/>
        </p:nvSpPr>
        <p:spPr bwMode="auto">
          <a:xfrm>
            <a:off x="3275013" y="2493963"/>
            <a:ext cx="2016125" cy="647700"/>
          </a:xfrm>
          <a:prstGeom prst="roundRect">
            <a:avLst>
              <a:gd name="adj" fmla="val 16667"/>
            </a:avLst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fr-FR"/>
              <a:t>Préparation de la commande</a:t>
            </a:r>
          </a:p>
        </p:txBody>
      </p:sp>
      <p:sp>
        <p:nvSpPr>
          <p:cNvPr id="59399" name="AutoShape 7"/>
          <p:cNvSpPr>
            <a:spLocks noChangeArrowheads="1"/>
          </p:cNvSpPr>
          <p:nvPr/>
        </p:nvSpPr>
        <p:spPr bwMode="auto">
          <a:xfrm>
            <a:off x="3276600" y="3286125"/>
            <a:ext cx="2016125" cy="792163"/>
          </a:xfrm>
          <a:prstGeom prst="flowChartMultidocumen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fr-FR" sz="1400"/>
              <a:t>Bordereaux de préparation</a:t>
            </a:r>
          </a:p>
        </p:txBody>
      </p:sp>
      <p:sp>
        <p:nvSpPr>
          <p:cNvPr id="59400" name="AutoShape 8"/>
          <p:cNvSpPr>
            <a:spLocks noChangeArrowheads="1"/>
          </p:cNvSpPr>
          <p:nvPr/>
        </p:nvSpPr>
        <p:spPr bwMode="auto">
          <a:xfrm>
            <a:off x="827088" y="3357563"/>
            <a:ext cx="2016125" cy="647700"/>
          </a:xfrm>
          <a:prstGeom prst="roundRect">
            <a:avLst>
              <a:gd name="adj" fmla="val 16667"/>
            </a:avLst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fr-FR"/>
              <a:t>Expédition de la commande</a:t>
            </a:r>
          </a:p>
        </p:txBody>
      </p:sp>
      <p:sp>
        <p:nvSpPr>
          <p:cNvPr id="59401" name="AutoShape 9"/>
          <p:cNvSpPr>
            <a:spLocks noChangeArrowheads="1"/>
          </p:cNvSpPr>
          <p:nvPr/>
        </p:nvSpPr>
        <p:spPr bwMode="auto">
          <a:xfrm>
            <a:off x="828675" y="4222750"/>
            <a:ext cx="2014538" cy="792163"/>
          </a:xfrm>
          <a:prstGeom prst="flowChartMultidocumen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fr-FR" sz="1400"/>
              <a:t>Bordereaux d’expédition</a:t>
            </a:r>
          </a:p>
        </p:txBody>
      </p:sp>
      <p:sp>
        <p:nvSpPr>
          <p:cNvPr id="59402" name="AutoShape 10"/>
          <p:cNvSpPr>
            <a:spLocks noChangeArrowheads="1"/>
          </p:cNvSpPr>
          <p:nvPr/>
        </p:nvSpPr>
        <p:spPr bwMode="auto">
          <a:xfrm>
            <a:off x="3275013" y="5086350"/>
            <a:ext cx="2016125" cy="647700"/>
          </a:xfrm>
          <a:prstGeom prst="roundRect">
            <a:avLst>
              <a:gd name="adj" fmla="val 16667"/>
            </a:avLst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fr-FR"/>
              <a:t>Facturation de la commande</a:t>
            </a:r>
          </a:p>
        </p:txBody>
      </p:sp>
      <p:sp>
        <p:nvSpPr>
          <p:cNvPr id="59403" name="Text Box 11"/>
          <p:cNvSpPr txBox="1">
            <a:spLocks noChangeArrowheads="1"/>
          </p:cNvSpPr>
          <p:nvPr/>
        </p:nvSpPr>
        <p:spPr bwMode="auto">
          <a:xfrm>
            <a:off x="6732588" y="1052513"/>
            <a:ext cx="819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r-FR" u="sng"/>
              <a:t>Client</a:t>
            </a:r>
          </a:p>
        </p:txBody>
      </p:sp>
      <p:sp>
        <p:nvSpPr>
          <p:cNvPr id="59404" name="Text Box 12"/>
          <p:cNvSpPr txBox="1">
            <a:spLocks noChangeArrowheads="1"/>
          </p:cNvSpPr>
          <p:nvPr/>
        </p:nvSpPr>
        <p:spPr bwMode="auto">
          <a:xfrm>
            <a:off x="3563938" y="1054100"/>
            <a:ext cx="1492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u="sng"/>
              <a:t>Commercial</a:t>
            </a:r>
          </a:p>
        </p:txBody>
      </p:sp>
      <p:sp>
        <p:nvSpPr>
          <p:cNvPr id="59405" name="Text Box 13"/>
          <p:cNvSpPr txBox="1">
            <a:spLocks noChangeArrowheads="1"/>
          </p:cNvSpPr>
          <p:nvPr/>
        </p:nvSpPr>
        <p:spPr bwMode="auto">
          <a:xfrm>
            <a:off x="1187450" y="1054100"/>
            <a:ext cx="1339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u="sng"/>
              <a:t>Logistique</a:t>
            </a:r>
          </a:p>
        </p:txBody>
      </p:sp>
      <p:cxnSp>
        <p:nvCxnSpPr>
          <p:cNvPr id="59406" name="AutoShape 14"/>
          <p:cNvCxnSpPr>
            <a:cxnSpLocks noChangeShapeType="1"/>
            <a:stCxn id="59396" idx="1"/>
            <a:endCxn id="59397" idx="3"/>
          </p:cNvCxnSpPr>
          <p:nvPr/>
        </p:nvCxnSpPr>
        <p:spPr bwMode="auto">
          <a:xfrm rot="10800000">
            <a:off x="5291138" y="1738313"/>
            <a:ext cx="115411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59407" name="AutoShape 15"/>
          <p:cNvCxnSpPr>
            <a:cxnSpLocks noChangeShapeType="1"/>
            <a:stCxn id="59397" idx="2"/>
            <a:endCxn id="59398" idx="0"/>
          </p:cNvCxnSpPr>
          <p:nvPr/>
        </p:nvCxnSpPr>
        <p:spPr bwMode="auto">
          <a:xfrm rot="5400000">
            <a:off x="4067175" y="2278063"/>
            <a:ext cx="431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59408" name="AutoShape 16"/>
          <p:cNvCxnSpPr>
            <a:cxnSpLocks noChangeShapeType="1"/>
            <a:stCxn id="59398" idx="2"/>
            <a:endCxn id="59399" idx="0"/>
          </p:cNvCxnSpPr>
          <p:nvPr/>
        </p:nvCxnSpPr>
        <p:spPr bwMode="auto">
          <a:xfrm rot="16200000" flipH="1">
            <a:off x="4211638" y="3213100"/>
            <a:ext cx="144462" cy="1588"/>
          </a:xfrm>
          <a:prstGeom prst="bentConnector3">
            <a:avLst>
              <a:gd name="adj1" fmla="val 49449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59409" name="AutoShape 17"/>
          <p:cNvCxnSpPr>
            <a:cxnSpLocks noChangeShapeType="1"/>
            <a:stCxn id="59399" idx="1"/>
            <a:endCxn id="59400" idx="3"/>
          </p:cNvCxnSpPr>
          <p:nvPr/>
        </p:nvCxnSpPr>
        <p:spPr bwMode="auto">
          <a:xfrm rot="10800000">
            <a:off x="2843213" y="3681413"/>
            <a:ext cx="433387" cy="1587"/>
          </a:xfrm>
          <a:prstGeom prst="bentConnector3">
            <a:avLst>
              <a:gd name="adj1" fmla="val 4981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59410" name="AutoShape 18"/>
          <p:cNvCxnSpPr>
            <a:cxnSpLocks noChangeShapeType="1"/>
            <a:stCxn id="59400" idx="2"/>
            <a:endCxn id="59401" idx="0"/>
          </p:cNvCxnSpPr>
          <p:nvPr/>
        </p:nvCxnSpPr>
        <p:spPr bwMode="auto">
          <a:xfrm rot="16200000" flipH="1">
            <a:off x="1727200" y="4113213"/>
            <a:ext cx="217487" cy="1588"/>
          </a:xfrm>
          <a:prstGeom prst="bentConnector3">
            <a:avLst>
              <a:gd name="adj1" fmla="val 49634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59411" name="AutoShape 19"/>
          <p:cNvCxnSpPr>
            <a:cxnSpLocks noChangeShapeType="1"/>
            <a:stCxn id="59401" idx="2"/>
            <a:endCxn id="59402" idx="1"/>
          </p:cNvCxnSpPr>
          <p:nvPr/>
        </p:nvCxnSpPr>
        <p:spPr bwMode="auto">
          <a:xfrm rot="16200000" flipH="1">
            <a:off x="2326482" y="4461669"/>
            <a:ext cx="458787" cy="1438275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59412" name="AutoShape 20"/>
          <p:cNvSpPr>
            <a:spLocks noChangeArrowheads="1"/>
          </p:cNvSpPr>
          <p:nvPr/>
        </p:nvSpPr>
        <p:spPr bwMode="auto">
          <a:xfrm>
            <a:off x="6445250" y="5086350"/>
            <a:ext cx="1439863" cy="647700"/>
          </a:xfrm>
          <a:prstGeom prst="roundRect">
            <a:avLst>
              <a:gd name="adj" fmla="val 16667"/>
            </a:avLst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Facture</a:t>
            </a:r>
          </a:p>
        </p:txBody>
      </p:sp>
      <p:sp>
        <p:nvSpPr>
          <p:cNvPr id="59413" name="AutoShape 21"/>
          <p:cNvSpPr>
            <a:spLocks noChangeArrowheads="1"/>
          </p:cNvSpPr>
          <p:nvPr/>
        </p:nvSpPr>
        <p:spPr bwMode="auto">
          <a:xfrm>
            <a:off x="6445250" y="4292600"/>
            <a:ext cx="1439863" cy="647700"/>
          </a:xfrm>
          <a:prstGeom prst="roundRect">
            <a:avLst>
              <a:gd name="adj" fmla="val 16667"/>
            </a:avLst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Marchandise</a:t>
            </a:r>
          </a:p>
        </p:txBody>
      </p:sp>
      <p:cxnSp>
        <p:nvCxnSpPr>
          <p:cNvPr id="59414" name="AutoShape 22"/>
          <p:cNvCxnSpPr>
            <a:cxnSpLocks noChangeShapeType="1"/>
            <a:stCxn id="59401" idx="3"/>
            <a:endCxn id="59413" idx="1"/>
          </p:cNvCxnSpPr>
          <p:nvPr/>
        </p:nvCxnSpPr>
        <p:spPr bwMode="auto">
          <a:xfrm flipV="1">
            <a:off x="2843213" y="4616450"/>
            <a:ext cx="3602037" cy="3175"/>
          </a:xfrm>
          <a:prstGeom prst="bentConnector3">
            <a:avLst>
              <a:gd name="adj1" fmla="val 49977"/>
            </a:avLst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59415" name="AutoShape 23"/>
          <p:cNvCxnSpPr>
            <a:cxnSpLocks noChangeShapeType="1"/>
            <a:stCxn id="59402" idx="3"/>
            <a:endCxn id="59412" idx="1"/>
          </p:cNvCxnSpPr>
          <p:nvPr/>
        </p:nvCxnSpPr>
        <p:spPr bwMode="auto">
          <a:xfrm>
            <a:off x="5291138" y="5410200"/>
            <a:ext cx="115411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59416" name="AutoShape 24"/>
          <p:cNvSpPr>
            <a:spLocks noChangeArrowheads="1"/>
          </p:cNvSpPr>
          <p:nvPr/>
        </p:nvSpPr>
        <p:spPr bwMode="auto">
          <a:xfrm>
            <a:off x="3275013" y="5876925"/>
            <a:ext cx="2016125" cy="647700"/>
          </a:xfrm>
          <a:prstGeom prst="roundRect">
            <a:avLst>
              <a:gd name="adj" fmla="val 16667"/>
            </a:avLst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fr-FR"/>
              <a:t>Enregistrement du règlement</a:t>
            </a:r>
          </a:p>
        </p:txBody>
      </p:sp>
      <p:sp>
        <p:nvSpPr>
          <p:cNvPr id="59417" name="AutoShape 25"/>
          <p:cNvSpPr>
            <a:spLocks noChangeArrowheads="1"/>
          </p:cNvSpPr>
          <p:nvPr/>
        </p:nvSpPr>
        <p:spPr bwMode="auto">
          <a:xfrm>
            <a:off x="6445250" y="5876925"/>
            <a:ext cx="1439863" cy="647700"/>
          </a:xfrm>
          <a:prstGeom prst="roundRect">
            <a:avLst>
              <a:gd name="adj" fmla="val 16667"/>
            </a:avLst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Règlement</a:t>
            </a:r>
          </a:p>
        </p:txBody>
      </p:sp>
      <p:cxnSp>
        <p:nvCxnSpPr>
          <p:cNvPr id="59418" name="AutoShape 26"/>
          <p:cNvCxnSpPr>
            <a:cxnSpLocks noChangeShapeType="1"/>
            <a:stCxn id="59417" idx="1"/>
            <a:endCxn id="59416" idx="3"/>
          </p:cNvCxnSpPr>
          <p:nvPr/>
        </p:nvCxnSpPr>
        <p:spPr bwMode="auto">
          <a:xfrm rot="10800000">
            <a:off x="5291138" y="6200775"/>
            <a:ext cx="115411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59419" name="AutoShape 27"/>
          <p:cNvSpPr>
            <a:spLocks noChangeArrowheads="1"/>
          </p:cNvSpPr>
          <p:nvPr/>
        </p:nvSpPr>
        <p:spPr bwMode="auto">
          <a:xfrm>
            <a:off x="1979613" y="2133600"/>
            <a:ext cx="4608512" cy="215900"/>
          </a:xfrm>
          <a:prstGeom prst="roundRect">
            <a:avLst>
              <a:gd name="adj" fmla="val 16667"/>
            </a:avLst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600" b="0"/>
              <a:t>Livraison sur stock ou fabrication à la commande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D6354-B705-4CB7-8859-0B4C5B6C9ABD}" type="slidenum">
              <a:rPr lang="en-US"/>
              <a:pPr/>
              <a:t>7</a:t>
            </a:fld>
            <a:endParaRPr lang="en-US"/>
          </a:p>
        </p:txBody>
      </p:sp>
      <p:sp>
        <p:nvSpPr>
          <p:cNvPr id="4198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4000"/>
              <a:t>La saisie des commandes clients</a:t>
            </a:r>
          </a:p>
        </p:txBody>
      </p:sp>
      <p:sp>
        <p:nvSpPr>
          <p:cNvPr id="4198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r>
              <a:rPr lang="fr-FR">
                <a:solidFill>
                  <a:srgbClr val="009900"/>
                </a:solidFill>
              </a:rPr>
              <a:t>But </a:t>
            </a:r>
            <a:r>
              <a:rPr lang="fr-FR"/>
              <a:t>: enregistrer les commandes prévisionnelles et fermes </a:t>
            </a:r>
          </a:p>
          <a:p>
            <a:r>
              <a:rPr lang="fr-FR">
                <a:solidFill>
                  <a:srgbClr val="009900"/>
                </a:solidFill>
              </a:rPr>
              <a:t>Procédure :</a:t>
            </a:r>
          </a:p>
          <a:p>
            <a:pPr lvl="1"/>
            <a:r>
              <a:rPr lang="fr-FR"/>
              <a:t>Identifier les clients</a:t>
            </a:r>
          </a:p>
          <a:p>
            <a:pPr lvl="1"/>
            <a:r>
              <a:rPr lang="fr-FR"/>
              <a:t>Saisie des commandes (en-tête et lignes)</a:t>
            </a:r>
          </a:p>
          <a:p>
            <a:pPr lvl="1"/>
            <a:r>
              <a:rPr lang="fr-FR"/>
              <a:t>Validation des commandes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23" name="Picture 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1714488"/>
            <a:ext cx="7315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4C9BD-C982-464E-9446-27FDB6922867}" type="slidenum">
              <a:rPr lang="en-US"/>
              <a:pPr/>
              <a:t>8</a:t>
            </a:fld>
            <a:endParaRPr 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4000" dirty="0"/>
              <a:t>La saisie des clients</a:t>
            </a:r>
          </a:p>
        </p:txBody>
      </p:sp>
      <p:sp>
        <p:nvSpPr>
          <p:cNvPr id="43013" name="AutoShape 5"/>
          <p:cNvSpPr>
            <a:spLocks noChangeArrowheads="1"/>
          </p:cNvSpPr>
          <p:nvPr/>
        </p:nvSpPr>
        <p:spPr bwMode="auto">
          <a:xfrm>
            <a:off x="6215074" y="3857628"/>
            <a:ext cx="2671751" cy="638184"/>
          </a:xfrm>
          <a:prstGeom prst="wedgeRoundRectCallout">
            <a:avLst>
              <a:gd name="adj1" fmla="val -135186"/>
              <a:gd name="adj2" fmla="val 6027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/>
          <a:lstStyle/>
          <a:p>
            <a:pPr algn="ctr"/>
            <a:r>
              <a:rPr lang="fr-FR" sz="1600" dirty="0"/>
              <a:t>2- Sélectionner les conditions de paiement</a:t>
            </a:r>
          </a:p>
        </p:txBody>
      </p:sp>
      <p:sp>
        <p:nvSpPr>
          <p:cNvPr id="43014" name="AutoShape 6"/>
          <p:cNvSpPr>
            <a:spLocks noChangeArrowheads="1"/>
          </p:cNvSpPr>
          <p:nvPr/>
        </p:nvSpPr>
        <p:spPr bwMode="auto">
          <a:xfrm>
            <a:off x="5940425" y="1773238"/>
            <a:ext cx="2819400" cy="1298572"/>
          </a:xfrm>
          <a:prstGeom prst="wedgeRoundRectCallout">
            <a:avLst>
              <a:gd name="adj1" fmla="val -128829"/>
              <a:gd name="adj2" fmla="val 26513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600" dirty="0"/>
              <a:t>1- Identifier le client</a:t>
            </a:r>
          </a:p>
          <a:p>
            <a:pPr algn="ctr"/>
            <a:r>
              <a:rPr lang="fr-FR" sz="1600" dirty="0"/>
              <a:t>par son code</a:t>
            </a:r>
          </a:p>
          <a:p>
            <a:pPr algn="ctr"/>
            <a:r>
              <a:rPr lang="fr-FR" sz="1600" dirty="0"/>
              <a:t>et son nom</a:t>
            </a:r>
          </a:p>
          <a:p>
            <a:pPr algn="ctr"/>
            <a:r>
              <a:rPr lang="fr-FR" sz="1600" dirty="0"/>
              <a:t>Les autres zones </a:t>
            </a:r>
          </a:p>
          <a:p>
            <a:pPr algn="ctr"/>
            <a:r>
              <a:rPr lang="fr-FR" sz="1600" dirty="0"/>
              <a:t>sont facultatives</a:t>
            </a:r>
          </a:p>
        </p:txBody>
      </p:sp>
      <p:sp>
        <p:nvSpPr>
          <p:cNvPr id="43018" name="AutoShape 10"/>
          <p:cNvSpPr>
            <a:spLocks noChangeArrowheads="1"/>
          </p:cNvSpPr>
          <p:nvPr/>
        </p:nvSpPr>
        <p:spPr bwMode="auto">
          <a:xfrm>
            <a:off x="1142976" y="3286124"/>
            <a:ext cx="1463655" cy="457200"/>
          </a:xfrm>
          <a:prstGeom prst="wedgeRoundRectCallout">
            <a:avLst>
              <a:gd name="adj1" fmla="val 68750"/>
              <a:gd name="adj2" fmla="val -210069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fr-FR" dirty="0"/>
              <a:t>4 -Valider</a:t>
            </a:r>
          </a:p>
        </p:txBody>
      </p:sp>
      <p:sp>
        <p:nvSpPr>
          <p:cNvPr id="11" name="Text Box 3077"/>
          <p:cNvSpPr txBox="1">
            <a:spLocks noChangeArrowheads="1"/>
          </p:cNvSpPr>
          <p:nvPr/>
        </p:nvSpPr>
        <p:spPr bwMode="auto">
          <a:xfrm>
            <a:off x="214282" y="1125538"/>
            <a:ext cx="87154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>
                <a:solidFill>
                  <a:srgbClr val="339933"/>
                </a:solidFill>
              </a:rPr>
              <a:t>Accès : Menu </a:t>
            </a:r>
            <a:r>
              <a:rPr lang="fr-FR" dirty="0">
                <a:solidFill>
                  <a:srgbClr val="000099"/>
                </a:solidFill>
              </a:rPr>
              <a:t>Commercial</a:t>
            </a:r>
            <a:r>
              <a:rPr lang="fr-FR" dirty="0">
                <a:solidFill>
                  <a:srgbClr val="339933"/>
                </a:solidFill>
              </a:rPr>
              <a:t>, Option </a:t>
            </a:r>
            <a:r>
              <a:rPr lang="fr-FR" dirty="0">
                <a:solidFill>
                  <a:srgbClr val="000099"/>
                </a:solidFill>
              </a:rPr>
              <a:t>Gestion des clients</a:t>
            </a:r>
          </a:p>
        </p:txBody>
      </p:sp>
      <p:sp>
        <p:nvSpPr>
          <p:cNvPr id="14" name="AutoShape 5"/>
          <p:cNvSpPr>
            <a:spLocks noChangeArrowheads="1"/>
          </p:cNvSpPr>
          <p:nvPr/>
        </p:nvSpPr>
        <p:spPr bwMode="auto">
          <a:xfrm>
            <a:off x="5643570" y="4714884"/>
            <a:ext cx="2671751" cy="638184"/>
          </a:xfrm>
          <a:prstGeom prst="wedgeRoundRectCallout">
            <a:avLst>
              <a:gd name="adj1" fmla="val -122181"/>
              <a:gd name="adj2" fmla="val -108598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/>
          <a:lstStyle/>
          <a:p>
            <a:pPr algn="ctr"/>
            <a:r>
              <a:rPr lang="fr-FR" sz="1600" dirty="0"/>
              <a:t>3- Entrer la limite de crédit autorisée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3" grpId="0" animBg="1" autoUpdateAnimBg="0"/>
      <p:bldP spid="43014" grpId="0" animBg="1" autoUpdateAnimBg="0"/>
      <p:bldP spid="43018" grpId="0" animBg="1" autoUpdateAnimBg="0"/>
      <p:bldP spid="14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D3BFF-4EA1-4FB1-BDD7-DCB32B33E961}" type="slidenum">
              <a:rPr lang="en-US"/>
              <a:pPr/>
              <a:t>9</a:t>
            </a:fld>
            <a:endParaRPr lang="en-US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15400" cy="1143000"/>
          </a:xfrm>
        </p:spPr>
        <p:txBody>
          <a:bodyPr/>
          <a:lstStyle/>
          <a:p>
            <a:r>
              <a:rPr lang="fr-FR"/>
              <a:t>Structure des commandes clients</a:t>
            </a:r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762000" y="1371600"/>
            <a:ext cx="1600200" cy="457200"/>
          </a:xfrm>
          <a:prstGeom prst="rect">
            <a:avLst/>
          </a:prstGeom>
          <a:solidFill>
            <a:srgbClr val="00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>
                <a:solidFill>
                  <a:schemeClr val="bg1"/>
                </a:solidFill>
              </a:rPr>
              <a:t>Client A</a:t>
            </a: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762000" y="3505200"/>
            <a:ext cx="1600200" cy="457200"/>
          </a:xfrm>
          <a:prstGeom prst="rect">
            <a:avLst/>
          </a:prstGeom>
          <a:solidFill>
            <a:srgbClr val="00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>
                <a:solidFill>
                  <a:schemeClr val="bg1"/>
                </a:solidFill>
              </a:rPr>
              <a:t>Client B</a:t>
            </a:r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2819400" y="1371600"/>
            <a:ext cx="1600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Commande 1</a:t>
            </a:r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2819400" y="2590800"/>
            <a:ext cx="1600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Commande 2</a:t>
            </a:r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2819400" y="3505200"/>
            <a:ext cx="1600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Commande 3</a:t>
            </a:r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2819400" y="4724400"/>
            <a:ext cx="1600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Commande 4</a:t>
            </a:r>
          </a:p>
        </p:txBody>
      </p:sp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5029200" y="1371600"/>
            <a:ext cx="1600200" cy="4572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Ligne 1</a:t>
            </a:r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5029200" y="1905000"/>
            <a:ext cx="1600200" cy="4572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Ligne 2</a:t>
            </a:r>
          </a:p>
        </p:txBody>
      </p:sp>
      <p:sp>
        <p:nvSpPr>
          <p:cNvPr id="35851" name="Rectangle 11"/>
          <p:cNvSpPr>
            <a:spLocks noChangeArrowheads="1"/>
          </p:cNvSpPr>
          <p:nvPr/>
        </p:nvSpPr>
        <p:spPr bwMode="auto">
          <a:xfrm>
            <a:off x="5029200" y="2590800"/>
            <a:ext cx="1600200" cy="4572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Ligne 1</a:t>
            </a:r>
          </a:p>
        </p:txBody>
      </p:sp>
      <p:sp>
        <p:nvSpPr>
          <p:cNvPr id="35853" name="Rectangle 13"/>
          <p:cNvSpPr>
            <a:spLocks noChangeArrowheads="1"/>
          </p:cNvSpPr>
          <p:nvPr/>
        </p:nvSpPr>
        <p:spPr bwMode="auto">
          <a:xfrm>
            <a:off x="5029200" y="3505200"/>
            <a:ext cx="1600200" cy="4572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Ligne 1</a:t>
            </a:r>
          </a:p>
        </p:txBody>
      </p:sp>
      <p:sp>
        <p:nvSpPr>
          <p:cNvPr id="35854" name="Rectangle 14"/>
          <p:cNvSpPr>
            <a:spLocks noChangeArrowheads="1"/>
          </p:cNvSpPr>
          <p:nvPr/>
        </p:nvSpPr>
        <p:spPr bwMode="auto">
          <a:xfrm>
            <a:off x="5029200" y="4038600"/>
            <a:ext cx="1600200" cy="4572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Ligne 2</a:t>
            </a:r>
          </a:p>
        </p:txBody>
      </p:sp>
      <p:sp>
        <p:nvSpPr>
          <p:cNvPr id="35855" name="Rectangle 15"/>
          <p:cNvSpPr>
            <a:spLocks noChangeArrowheads="1"/>
          </p:cNvSpPr>
          <p:nvPr/>
        </p:nvSpPr>
        <p:spPr bwMode="auto">
          <a:xfrm>
            <a:off x="5029200" y="4724400"/>
            <a:ext cx="1600200" cy="4572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Ligne 1</a:t>
            </a:r>
          </a:p>
        </p:txBody>
      </p:sp>
      <p:sp>
        <p:nvSpPr>
          <p:cNvPr id="35856" name="Rectangle 16"/>
          <p:cNvSpPr>
            <a:spLocks noChangeArrowheads="1"/>
          </p:cNvSpPr>
          <p:nvPr/>
        </p:nvSpPr>
        <p:spPr bwMode="auto">
          <a:xfrm>
            <a:off x="5029200" y="5257800"/>
            <a:ext cx="1600200" cy="4572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Ligne 2</a:t>
            </a:r>
          </a:p>
        </p:txBody>
      </p:sp>
      <p:sp>
        <p:nvSpPr>
          <p:cNvPr id="35857" name="Rectangle 17"/>
          <p:cNvSpPr>
            <a:spLocks noChangeArrowheads="1"/>
          </p:cNvSpPr>
          <p:nvPr/>
        </p:nvSpPr>
        <p:spPr bwMode="auto">
          <a:xfrm>
            <a:off x="7086600" y="1371600"/>
            <a:ext cx="1600200" cy="457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Art X, qté 10</a:t>
            </a:r>
          </a:p>
        </p:txBody>
      </p:sp>
      <p:sp>
        <p:nvSpPr>
          <p:cNvPr id="35858" name="Rectangle 18"/>
          <p:cNvSpPr>
            <a:spLocks noChangeArrowheads="1"/>
          </p:cNvSpPr>
          <p:nvPr/>
        </p:nvSpPr>
        <p:spPr bwMode="auto">
          <a:xfrm>
            <a:off x="7086600" y="1905000"/>
            <a:ext cx="1600200" cy="457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Art Y, qté 5</a:t>
            </a:r>
          </a:p>
        </p:txBody>
      </p:sp>
      <p:sp>
        <p:nvSpPr>
          <p:cNvPr id="35859" name="Rectangle 19"/>
          <p:cNvSpPr>
            <a:spLocks noChangeArrowheads="1"/>
          </p:cNvSpPr>
          <p:nvPr/>
        </p:nvSpPr>
        <p:spPr bwMode="auto">
          <a:xfrm>
            <a:off x="7086600" y="2590800"/>
            <a:ext cx="1600200" cy="457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Art X, qté 20</a:t>
            </a:r>
          </a:p>
        </p:txBody>
      </p:sp>
      <p:sp>
        <p:nvSpPr>
          <p:cNvPr id="35860" name="Rectangle 20"/>
          <p:cNvSpPr>
            <a:spLocks noChangeArrowheads="1"/>
          </p:cNvSpPr>
          <p:nvPr/>
        </p:nvSpPr>
        <p:spPr bwMode="auto">
          <a:xfrm>
            <a:off x="7086600" y="3505200"/>
            <a:ext cx="1600200" cy="457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Art Z, qté 3</a:t>
            </a:r>
          </a:p>
        </p:txBody>
      </p:sp>
      <p:sp>
        <p:nvSpPr>
          <p:cNvPr id="35861" name="Rectangle 21"/>
          <p:cNvSpPr>
            <a:spLocks noChangeArrowheads="1"/>
          </p:cNvSpPr>
          <p:nvPr/>
        </p:nvSpPr>
        <p:spPr bwMode="auto">
          <a:xfrm>
            <a:off x="7086600" y="4038600"/>
            <a:ext cx="1600200" cy="457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Art Y, qté 8</a:t>
            </a:r>
          </a:p>
        </p:txBody>
      </p:sp>
      <p:sp>
        <p:nvSpPr>
          <p:cNvPr id="35862" name="Rectangle 22"/>
          <p:cNvSpPr>
            <a:spLocks noChangeArrowheads="1"/>
          </p:cNvSpPr>
          <p:nvPr/>
        </p:nvSpPr>
        <p:spPr bwMode="auto">
          <a:xfrm>
            <a:off x="7086600" y="4724400"/>
            <a:ext cx="1600200" cy="457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Art X, qté 10</a:t>
            </a:r>
          </a:p>
        </p:txBody>
      </p:sp>
      <p:sp>
        <p:nvSpPr>
          <p:cNvPr id="35863" name="Rectangle 23"/>
          <p:cNvSpPr>
            <a:spLocks noChangeArrowheads="1"/>
          </p:cNvSpPr>
          <p:nvPr/>
        </p:nvSpPr>
        <p:spPr bwMode="auto">
          <a:xfrm>
            <a:off x="7086600" y="5257800"/>
            <a:ext cx="1600200" cy="457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Art T, qté 100</a:t>
            </a:r>
          </a:p>
        </p:txBody>
      </p:sp>
      <p:cxnSp>
        <p:nvCxnSpPr>
          <p:cNvPr id="35864" name="AutoShape 24"/>
          <p:cNvCxnSpPr>
            <a:cxnSpLocks noChangeShapeType="1"/>
            <a:stCxn id="35843" idx="3"/>
            <a:endCxn id="35845" idx="1"/>
          </p:cNvCxnSpPr>
          <p:nvPr/>
        </p:nvCxnSpPr>
        <p:spPr bwMode="auto">
          <a:xfrm>
            <a:off x="2362200" y="1600200"/>
            <a:ext cx="4572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35865" name="AutoShape 25"/>
          <p:cNvCxnSpPr>
            <a:cxnSpLocks noChangeShapeType="1"/>
            <a:stCxn id="35843" idx="3"/>
            <a:endCxn id="35846" idx="1"/>
          </p:cNvCxnSpPr>
          <p:nvPr/>
        </p:nvCxnSpPr>
        <p:spPr bwMode="auto">
          <a:xfrm>
            <a:off x="2362200" y="1600200"/>
            <a:ext cx="457200" cy="12192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35866" name="AutoShape 26"/>
          <p:cNvCxnSpPr>
            <a:cxnSpLocks noChangeShapeType="1"/>
            <a:stCxn id="35844" idx="3"/>
            <a:endCxn id="35847" idx="1"/>
          </p:cNvCxnSpPr>
          <p:nvPr/>
        </p:nvCxnSpPr>
        <p:spPr bwMode="auto">
          <a:xfrm>
            <a:off x="2362200" y="3733800"/>
            <a:ext cx="4572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35867" name="AutoShape 27"/>
          <p:cNvCxnSpPr>
            <a:cxnSpLocks noChangeShapeType="1"/>
            <a:stCxn id="35844" idx="3"/>
            <a:endCxn id="35848" idx="1"/>
          </p:cNvCxnSpPr>
          <p:nvPr/>
        </p:nvCxnSpPr>
        <p:spPr bwMode="auto">
          <a:xfrm>
            <a:off x="2362200" y="3733800"/>
            <a:ext cx="457200" cy="12192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35868" name="AutoShape 28"/>
          <p:cNvCxnSpPr>
            <a:cxnSpLocks noChangeShapeType="1"/>
            <a:stCxn id="35845" idx="3"/>
            <a:endCxn id="35849" idx="1"/>
          </p:cNvCxnSpPr>
          <p:nvPr/>
        </p:nvCxnSpPr>
        <p:spPr bwMode="auto">
          <a:xfrm>
            <a:off x="4419600" y="1600200"/>
            <a:ext cx="609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35869" name="AutoShape 29"/>
          <p:cNvCxnSpPr>
            <a:cxnSpLocks noChangeShapeType="1"/>
            <a:stCxn id="35845" idx="3"/>
            <a:endCxn id="35850" idx="1"/>
          </p:cNvCxnSpPr>
          <p:nvPr/>
        </p:nvCxnSpPr>
        <p:spPr bwMode="auto">
          <a:xfrm>
            <a:off x="4419600" y="1600200"/>
            <a:ext cx="609600" cy="5334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35870" name="AutoShape 30"/>
          <p:cNvCxnSpPr>
            <a:cxnSpLocks noChangeShapeType="1"/>
            <a:stCxn id="35846" idx="3"/>
            <a:endCxn id="35851" idx="1"/>
          </p:cNvCxnSpPr>
          <p:nvPr/>
        </p:nvCxnSpPr>
        <p:spPr bwMode="auto">
          <a:xfrm>
            <a:off x="4419600" y="2819400"/>
            <a:ext cx="609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35871" name="AutoShape 31"/>
          <p:cNvCxnSpPr>
            <a:cxnSpLocks noChangeShapeType="1"/>
            <a:stCxn id="35847" idx="3"/>
            <a:endCxn id="35853" idx="1"/>
          </p:cNvCxnSpPr>
          <p:nvPr/>
        </p:nvCxnSpPr>
        <p:spPr bwMode="auto">
          <a:xfrm>
            <a:off x="4419600" y="3733800"/>
            <a:ext cx="609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35872" name="AutoShape 32"/>
          <p:cNvCxnSpPr>
            <a:cxnSpLocks noChangeShapeType="1"/>
            <a:stCxn id="35847" idx="3"/>
            <a:endCxn id="35854" idx="1"/>
          </p:cNvCxnSpPr>
          <p:nvPr/>
        </p:nvCxnSpPr>
        <p:spPr bwMode="auto">
          <a:xfrm>
            <a:off x="4419600" y="3733800"/>
            <a:ext cx="609600" cy="5334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35873" name="Rectangle 33"/>
          <p:cNvSpPr>
            <a:spLocks noChangeArrowheads="1"/>
          </p:cNvSpPr>
          <p:nvPr/>
        </p:nvSpPr>
        <p:spPr bwMode="auto">
          <a:xfrm>
            <a:off x="5029200" y="5791200"/>
            <a:ext cx="1600200" cy="4572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Ligne 3</a:t>
            </a:r>
          </a:p>
        </p:txBody>
      </p:sp>
      <p:sp>
        <p:nvSpPr>
          <p:cNvPr id="35874" name="Rectangle 34"/>
          <p:cNvSpPr>
            <a:spLocks noChangeArrowheads="1"/>
          </p:cNvSpPr>
          <p:nvPr/>
        </p:nvSpPr>
        <p:spPr bwMode="auto">
          <a:xfrm>
            <a:off x="7086600" y="5791200"/>
            <a:ext cx="1600200" cy="457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Art U, qté 200</a:t>
            </a:r>
          </a:p>
        </p:txBody>
      </p:sp>
      <p:cxnSp>
        <p:nvCxnSpPr>
          <p:cNvPr id="35875" name="AutoShape 35"/>
          <p:cNvCxnSpPr>
            <a:cxnSpLocks noChangeShapeType="1"/>
            <a:stCxn id="35848" idx="3"/>
            <a:endCxn id="35855" idx="1"/>
          </p:cNvCxnSpPr>
          <p:nvPr/>
        </p:nvCxnSpPr>
        <p:spPr bwMode="auto">
          <a:xfrm>
            <a:off x="4419600" y="4953000"/>
            <a:ext cx="609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35876" name="AutoShape 36"/>
          <p:cNvCxnSpPr>
            <a:cxnSpLocks noChangeShapeType="1"/>
            <a:stCxn id="35848" idx="3"/>
            <a:endCxn id="35856" idx="1"/>
          </p:cNvCxnSpPr>
          <p:nvPr/>
        </p:nvCxnSpPr>
        <p:spPr bwMode="auto">
          <a:xfrm>
            <a:off x="4419600" y="4953000"/>
            <a:ext cx="609600" cy="5334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35877" name="AutoShape 37"/>
          <p:cNvCxnSpPr>
            <a:cxnSpLocks noChangeShapeType="1"/>
            <a:stCxn id="35848" idx="3"/>
            <a:endCxn id="35873" idx="1"/>
          </p:cNvCxnSpPr>
          <p:nvPr/>
        </p:nvCxnSpPr>
        <p:spPr bwMode="auto">
          <a:xfrm>
            <a:off x="4419600" y="4953000"/>
            <a:ext cx="609600" cy="10668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35878" name="AutoShape 38"/>
          <p:cNvCxnSpPr>
            <a:cxnSpLocks noChangeShapeType="1"/>
            <a:stCxn id="35849" idx="3"/>
            <a:endCxn id="35857" idx="1"/>
          </p:cNvCxnSpPr>
          <p:nvPr/>
        </p:nvCxnSpPr>
        <p:spPr bwMode="auto">
          <a:xfrm>
            <a:off x="6629400" y="1600200"/>
            <a:ext cx="4572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35879" name="AutoShape 39"/>
          <p:cNvCxnSpPr>
            <a:cxnSpLocks noChangeShapeType="1"/>
            <a:stCxn id="35850" idx="3"/>
            <a:endCxn id="35858" idx="1"/>
          </p:cNvCxnSpPr>
          <p:nvPr/>
        </p:nvCxnSpPr>
        <p:spPr bwMode="auto">
          <a:xfrm>
            <a:off x="6629400" y="2133600"/>
            <a:ext cx="4572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35880" name="AutoShape 40"/>
          <p:cNvCxnSpPr>
            <a:cxnSpLocks noChangeShapeType="1"/>
            <a:stCxn id="35851" idx="3"/>
            <a:endCxn id="35859" idx="1"/>
          </p:cNvCxnSpPr>
          <p:nvPr/>
        </p:nvCxnSpPr>
        <p:spPr bwMode="auto">
          <a:xfrm>
            <a:off x="6629400" y="2819400"/>
            <a:ext cx="4572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35881" name="AutoShape 41"/>
          <p:cNvCxnSpPr>
            <a:cxnSpLocks noChangeShapeType="1"/>
            <a:stCxn id="35853" idx="3"/>
            <a:endCxn id="35860" idx="1"/>
          </p:cNvCxnSpPr>
          <p:nvPr/>
        </p:nvCxnSpPr>
        <p:spPr bwMode="auto">
          <a:xfrm>
            <a:off x="6629400" y="3733800"/>
            <a:ext cx="4572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35882" name="AutoShape 42"/>
          <p:cNvCxnSpPr>
            <a:cxnSpLocks noChangeShapeType="1"/>
            <a:stCxn id="35854" idx="3"/>
            <a:endCxn id="35861" idx="1"/>
          </p:cNvCxnSpPr>
          <p:nvPr/>
        </p:nvCxnSpPr>
        <p:spPr bwMode="auto">
          <a:xfrm>
            <a:off x="6629400" y="4267200"/>
            <a:ext cx="4572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35883" name="AutoShape 43"/>
          <p:cNvCxnSpPr>
            <a:cxnSpLocks noChangeShapeType="1"/>
            <a:stCxn id="35855" idx="3"/>
            <a:endCxn id="35862" idx="1"/>
          </p:cNvCxnSpPr>
          <p:nvPr/>
        </p:nvCxnSpPr>
        <p:spPr bwMode="auto">
          <a:xfrm>
            <a:off x="6629400" y="4953000"/>
            <a:ext cx="4572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35884" name="AutoShape 44"/>
          <p:cNvCxnSpPr>
            <a:cxnSpLocks noChangeShapeType="1"/>
            <a:stCxn id="35856" idx="3"/>
            <a:endCxn id="35863" idx="1"/>
          </p:cNvCxnSpPr>
          <p:nvPr/>
        </p:nvCxnSpPr>
        <p:spPr bwMode="auto">
          <a:xfrm>
            <a:off x="6629400" y="5486400"/>
            <a:ext cx="4572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35885" name="AutoShape 45"/>
          <p:cNvCxnSpPr>
            <a:cxnSpLocks noChangeShapeType="1"/>
            <a:stCxn id="35873" idx="3"/>
            <a:endCxn id="35874" idx="1"/>
          </p:cNvCxnSpPr>
          <p:nvPr/>
        </p:nvCxnSpPr>
        <p:spPr bwMode="auto">
          <a:xfrm>
            <a:off x="6629400" y="6019800"/>
            <a:ext cx="4572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prelude4">
  <a:themeElements>
    <a:clrScheme name="prelude4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elude4">
      <a:majorFont>
        <a:latin typeface="Tahom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elude4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lude4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lude4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lude4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lude4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lude4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lude4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Office\Modèles\Modèles de présentation\prelude4.pot</Template>
  <TotalTime>1077</TotalTime>
  <Words>582</Words>
  <Application>Microsoft Office PowerPoint</Application>
  <PresentationFormat>Affichage à l'écran (4:3)</PresentationFormat>
  <Paragraphs>172</Paragraphs>
  <Slides>15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9" baseType="lpstr">
      <vt:lpstr>Arial</vt:lpstr>
      <vt:lpstr>Tahoma</vt:lpstr>
      <vt:lpstr>Times New Roman</vt:lpstr>
      <vt:lpstr>prelude4</vt:lpstr>
      <vt:lpstr>e-Prelude.com</vt:lpstr>
      <vt:lpstr>La structure du logiciel</vt:lpstr>
      <vt:lpstr>Le calendrier d’activité</vt:lpstr>
      <vt:lpstr>Entrée du calendrier d’activité</vt:lpstr>
      <vt:lpstr>Le calendrier d’activité</vt:lpstr>
      <vt:lpstr>Le processus commercial</vt:lpstr>
      <vt:lpstr>La saisie des commandes clients</vt:lpstr>
      <vt:lpstr>La saisie des clients</vt:lpstr>
      <vt:lpstr>Structure des commandes clients</vt:lpstr>
      <vt:lpstr>Les en-têtes de commande</vt:lpstr>
      <vt:lpstr>Les lignes de commande</vt:lpstr>
      <vt:lpstr>La commande client</vt:lpstr>
      <vt:lpstr>Le programme directeur</vt:lpstr>
      <vt:lpstr>La validation des commandes</vt:lpstr>
      <vt:lpstr>Enregistrer la session 5</vt:lpstr>
    </vt:vector>
  </TitlesOfParts>
  <Company>Groupe HEC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Prélude Production 4</dc:title>
  <dc:creator>Gérard Baglin</dc:creator>
  <cp:lastModifiedBy>ibrahima DIALLO</cp:lastModifiedBy>
  <cp:revision>66</cp:revision>
  <dcterms:created xsi:type="dcterms:W3CDTF">1998-11-02T15:40:36Z</dcterms:created>
  <dcterms:modified xsi:type="dcterms:W3CDTF">2016-07-29T13:31:01Z</dcterms:modified>
</cp:coreProperties>
</file>