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sldIdLst>
    <p:sldId id="256" r:id="rId2"/>
    <p:sldId id="310" r:id="rId3"/>
    <p:sldId id="270" r:id="rId4"/>
    <p:sldId id="271" r:id="rId5"/>
    <p:sldId id="272" r:id="rId6"/>
    <p:sldId id="273" r:id="rId7"/>
    <p:sldId id="274" r:id="rId8"/>
    <p:sldId id="275" r:id="rId9"/>
    <p:sldId id="291" r:id="rId10"/>
    <p:sldId id="278" r:id="rId11"/>
    <p:sldId id="269" r:id="rId12"/>
    <p:sldId id="299" r:id="rId13"/>
    <p:sldId id="283" r:id="rId14"/>
    <p:sldId id="301" r:id="rId15"/>
    <p:sldId id="302" r:id="rId16"/>
    <p:sldId id="292" r:id="rId17"/>
    <p:sldId id="262" r:id="rId18"/>
    <p:sldId id="282" r:id="rId19"/>
    <p:sldId id="284" r:id="rId20"/>
    <p:sldId id="293" r:id="rId21"/>
    <p:sldId id="311" r:id="rId22"/>
    <p:sldId id="294" r:id="rId23"/>
    <p:sldId id="295" r:id="rId24"/>
    <p:sldId id="300" r:id="rId25"/>
    <p:sldId id="296" r:id="rId26"/>
    <p:sldId id="297" r:id="rId27"/>
    <p:sldId id="308" r:id="rId28"/>
    <p:sldId id="307" r:id="rId29"/>
    <p:sldId id="305" r:id="rId30"/>
    <p:sldId id="309" r:id="rId31"/>
    <p:sldId id="298" r:id="rId32"/>
    <p:sldId id="304" r:id="rId33"/>
    <p:sldId id="303" r:id="rId34"/>
    <p:sldId id="313" r:id="rId35"/>
    <p:sldId id="314" r:id="rId36"/>
    <p:sldId id="312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064">
          <p15:clr>
            <a:srgbClr val="A4A3A4"/>
          </p15:clr>
        </p15:guide>
        <p15:guide id="3" pos="56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33CC33"/>
    <a:srgbClr val="00FFCC"/>
    <a:srgbClr val="006600"/>
    <a:srgbClr val="003399"/>
    <a:srgbClr val="000099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72"/>
      </p:cViewPr>
      <p:guideLst>
        <p:guide orient="horz" pos="4319"/>
        <p:guide pos="206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0"/>
            <a:r>
              <a:rPr lang="fr-FR"/>
              <a:t>Deuxième niveau</a:t>
            </a:r>
          </a:p>
          <a:p>
            <a:pPr lvl="0"/>
            <a:r>
              <a:rPr lang="fr-FR"/>
              <a:t>Troisième niveau</a:t>
            </a:r>
          </a:p>
          <a:p>
            <a:pPr lvl="0"/>
            <a:r>
              <a:rPr lang="fr-FR"/>
              <a:t>Quatrième niveau</a:t>
            </a:r>
          </a:p>
          <a:p>
            <a:pPr lvl="0"/>
            <a:r>
              <a:rPr lang="fr-FR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A737C69C-F0BA-49EE-AA12-5714971112F7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E02FA6-4BCD-4AA8-94D0-92A3088D5A24}" type="slidenum">
              <a:rPr lang="fr-FR"/>
              <a:pPr/>
              <a:t>2</a:t>
            </a:fld>
            <a:endParaRPr lang="fr-FR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4132263"/>
          </a:xfrm>
          <a:noFill/>
          <a:ln/>
        </p:spPr>
        <p:txBody>
          <a:bodyPr lIns="88115" tIns="43284" rIns="88115" bIns="43284"/>
          <a:lstStyle/>
          <a:p>
            <a:pPr defTabSz="965200">
              <a:spcBef>
                <a:spcPct val="0"/>
              </a:spcBef>
            </a:pPr>
            <a:r>
              <a:rPr lang="fr-FR" sz="2500"/>
              <a:t>A gauche en jaune, le bloc de gestion des données techniques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Cliquer sur un pavé pour accéder directement à la diapo détaillée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Des boutons RETOUR figurent sur ces diapo pour revenir ici.</a:t>
            </a:r>
          </a:p>
        </p:txBody>
      </p:sp>
      <p:sp>
        <p:nvSpPr>
          <p:cNvPr id="829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8513"/>
            <a:ext cx="4265612" cy="319881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C5270C-203A-4097-9FC3-7E5E920296B3}" type="slidenum">
              <a:rPr lang="fr-FR"/>
              <a:pPr/>
              <a:t>5</a:t>
            </a:fld>
            <a:endParaRPr lang="fr-FR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 gestion sur stock de type “mini-maxi” est très peu utilsée sauf pour les articles de faible valeur comme les consommables</a:t>
            </a:r>
          </a:p>
          <a:p>
            <a:r>
              <a:rPr lang="en-US"/>
              <a:t>ex : film étirables, huile de coupe ...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F048C5-7A14-4C95-8E6E-8CB9618CEFED}" type="slidenum">
              <a:rPr lang="fr-FR"/>
              <a:pPr/>
              <a:t>7</a:t>
            </a:fld>
            <a:endParaRPr lang="fr-FR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 procédure de planification se déroulera en deux phases :</a:t>
            </a:r>
          </a:p>
          <a:p>
            <a:r>
              <a:rPr lang="en-US"/>
              <a:t>- niveau MPS (produits finis)</a:t>
            </a:r>
          </a:p>
          <a:p>
            <a:r>
              <a:rPr lang="en-US"/>
              <a:t>- validation manuelle des ordres proposés</a:t>
            </a:r>
          </a:p>
          <a:p>
            <a:r>
              <a:rPr lang="en-US"/>
              <a:t>- niveau MRP (tous les autres articles)</a:t>
            </a:r>
          </a:p>
          <a:p>
            <a:r>
              <a:rPr lang="en-US"/>
              <a:t>- validation manuelle des ordres proposés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B68807-9056-43B0-AC9E-4A4BD5C116B5}" type="slidenum">
              <a:rPr lang="fr-FR"/>
              <a:pPr/>
              <a:t>12</a:t>
            </a:fld>
            <a:endParaRPr lang="fr-FR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La gamme décrit le processus pour passer d’un niveau de la nomenclature au niveau supérieur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3E2E93-D6DC-4D8F-BE73-F9BB9A30FA50}" type="slidenum">
              <a:rPr lang="fr-FR"/>
              <a:pPr/>
              <a:t>21</a:t>
            </a:fld>
            <a:endParaRPr lang="fr-FR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8575" y="798513"/>
            <a:ext cx="4262438" cy="3197225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7688"/>
            <a:ext cx="5029200" cy="4135437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A92932-2B64-4BF8-A05D-A270FB76C407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A2C27-BA9E-4096-848E-D95B71C73CA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EB4E77-1903-40C2-94EE-B31F2FEA8742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6A8D9-E1F2-4AF3-80D5-7A5C43FA999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B38FBA-6874-4BE8-B5F6-FC5243BB7408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B2CC1-D90D-4475-90D9-35AC8C3B1E9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C5D042-1FD8-48DF-90D9-5D6BCD6A430C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7A97A-1027-414A-8EC1-F8910ADC9F0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AB1A81-945D-4F11-9B45-0DE7FEF45361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F78BA-9158-4FB5-9166-9ED2E979EC9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C1BF13-12F4-4E50-B56D-3497A349D339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E21D6-839F-46EE-B52D-BC4C726F472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272A60-41B4-495A-9EBF-76B23A0312BD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02891-DC54-4452-A792-589794FAB82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D59C9F-014B-45B4-ADDD-4155D5EFD863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9BC9D-4115-49B0-B7F5-6FD6E71275F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DADD81-CB76-43EF-8007-966146475F0D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434F9-26DD-44C6-A07F-FCD1BD9A046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1D2FE0-6DAC-423F-9415-16166C529FEC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14786-3C7C-4B6E-B197-727F07B4A2B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7BD141-2533-4327-A5CE-551FE535EE09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66743-B6F7-4FFE-B76D-ABC2557ED39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 du masque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</a:defRPr>
            </a:lvl1pPr>
          </a:lstStyle>
          <a:p>
            <a:fld id="{FC894386-FCA8-4899-9A3A-961D8251F2E0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j-lt"/>
              </a:defRPr>
            </a:lvl1pPr>
          </a:lstStyle>
          <a:p>
            <a:r>
              <a:rPr lang="fr-FR"/>
              <a:t>© Gérard Baglin, 1998-2008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j-lt"/>
              </a:defRPr>
            </a:lvl1pPr>
          </a:lstStyle>
          <a:p>
            <a:fld id="{FBB4677A-5D36-429F-A656-25D94911405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slide" Target="slide26.xml"/><Relationship Id="rId3" Type="http://schemas.openxmlformats.org/officeDocument/2006/relationships/slide" Target="slide8.xml"/><Relationship Id="rId7" Type="http://schemas.openxmlformats.org/officeDocument/2006/relationships/slide" Target="slide15.xml"/><Relationship Id="rId12" Type="http://schemas.openxmlformats.org/officeDocument/2006/relationships/slide" Target="slide2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11" Type="http://schemas.openxmlformats.org/officeDocument/2006/relationships/slide" Target="slide23.xml"/><Relationship Id="rId5" Type="http://schemas.openxmlformats.org/officeDocument/2006/relationships/slide" Target="slide7.xml"/><Relationship Id="rId10" Type="http://schemas.openxmlformats.org/officeDocument/2006/relationships/slide" Target="slide16.xml"/><Relationship Id="rId4" Type="http://schemas.openxmlformats.org/officeDocument/2006/relationships/slide" Target="slide10.xml"/><Relationship Id="rId9" Type="http://schemas.openxmlformats.org/officeDocument/2006/relationships/slide" Target="slide2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62DF-6BC0-4F48-B8F7-7686E3AF16A9}" type="slidenum">
              <a:rPr lang="fr-FR"/>
              <a:pPr/>
              <a:t>1</a:t>
            </a:fld>
            <a:endParaRPr lang="fr-FR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fr-FR">
                <a:solidFill>
                  <a:srgbClr val="003399"/>
                </a:solidFill>
              </a:rPr>
              <a:t>e-Prelude.com</a:t>
            </a:r>
            <a:endParaRPr lang="fr-FR" dirty="0">
              <a:solidFill>
                <a:srgbClr val="003399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73463"/>
            <a:ext cx="6400800" cy="2592387"/>
          </a:xfrm>
        </p:spPr>
        <p:txBody>
          <a:bodyPr/>
          <a:lstStyle/>
          <a:p>
            <a:r>
              <a:rPr lang="fr-FR" sz="2800">
                <a:solidFill>
                  <a:srgbClr val="009900"/>
                </a:solidFill>
              </a:rPr>
              <a:t>Visite guidée - session 6</a:t>
            </a:r>
          </a:p>
          <a:p>
            <a:endParaRPr lang="fr-FR" sz="2800">
              <a:solidFill>
                <a:srgbClr val="009900"/>
              </a:solidFill>
            </a:endParaRPr>
          </a:p>
          <a:p>
            <a:r>
              <a:rPr lang="fr-FR" sz="2800" b="1"/>
              <a:t>La planification de la production</a:t>
            </a:r>
          </a:p>
          <a:p>
            <a:endParaRPr lang="fr-FR" sz="2800"/>
          </a:p>
          <a:p>
            <a:r>
              <a:rPr lang="fr-FR" sz="2800">
                <a:solidFill>
                  <a:srgbClr val="000099"/>
                </a:solidFill>
              </a:rPr>
              <a:t>Métier : fonction Planification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A137-7793-4C87-B4B2-57FF86C33D05}" type="slidenum">
              <a:rPr lang="fr-FR"/>
              <a:pPr/>
              <a:t>10</a:t>
            </a:fld>
            <a:endParaRPr lang="fr-FR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>
                <a:solidFill>
                  <a:srgbClr val="003399"/>
                </a:solidFill>
              </a:rPr>
              <a:t>Les règles de regroupement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>
                <a:solidFill>
                  <a:srgbClr val="009900"/>
                </a:solidFill>
              </a:rPr>
              <a:t>Objectif :</a:t>
            </a:r>
          </a:p>
          <a:p>
            <a:pPr lvl="1">
              <a:lnSpc>
                <a:spcPct val="90000"/>
              </a:lnSpc>
            </a:pPr>
            <a:r>
              <a:rPr lang="fr-FR"/>
              <a:t>Éviter de générer de trop nombreux ordres de fabrication et d’achat à dates rapprochées</a:t>
            </a:r>
          </a:p>
          <a:p>
            <a:pPr lvl="1">
              <a:lnSpc>
                <a:spcPct val="90000"/>
              </a:lnSpc>
            </a:pPr>
            <a:r>
              <a:rPr lang="fr-FR"/>
              <a:t>donc diminuer le nombre de lancements ou de commandes aux fournisseurs</a:t>
            </a:r>
          </a:p>
          <a:p>
            <a:pPr marL="1162050" lvl="2">
              <a:lnSpc>
                <a:spcPct val="90000"/>
              </a:lnSpc>
            </a:pPr>
            <a:r>
              <a:rPr lang="fr-FR"/>
              <a:t>qui engendrent des coûts fixes (coût administratif, coût de lancement, coût de transport, …)</a:t>
            </a:r>
          </a:p>
          <a:p>
            <a:pPr>
              <a:lnSpc>
                <a:spcPct val="90000"/>
              </a:lnSpc>
            </a:pPr>
            <a:r>
              <a:rPr lang="fr-FR">
                <a:solidFill>
                  <a:srgbClr val="009900"/>
                </a:solidFill>
              </a:rPr>
              <a:t>Mais...</a:t>
            </a:r>
          </a:p>
          <a:p>
            <a:pPr lvl="1">
              <a:lnSpc>
                <a:spcPct val="90000"/>
              </a:lnSpc>
            </a:pPr>
            <a:r>
              <a:rPr lang="fr-FR"/>
              <a:t>création de stocks</a:t>
            </a:r>
          </a:p>
          <a:p>
            <a:pPr marL="1162050" lvl="2">
              <a:lnSpc>
                <a:spcPct val="90000"/>
              </a:lnSpc>
              <a:buFontTx/>
              <a:buNone/>
            </a:pPr>
            <a:r>
              <a:rPr lang="fr-FR"/>
              <a:t>(car on anticipe un besoin)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85926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82E82-46B5-4A3A-909C-E7AD79D2B9FE}" type="slidenum">
              <a:rPr lang="fr-FR"/>
              <a:pPr/>
              <a:t>11</a:t>
            </a:fld>
            <a:endParaRPr lang="fr-FR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>
                <a:solidFill>
                  <a:srgbClr val="003399"/>
                </a:solidFill>
              </a:rPr>
              <a:t>Les modes de gestion des articles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6357950" y="2514600"/>
            <a:ext cx="2557450" cy="762000"/>
          </a:xfrm>
          <a:prstGeom prst="wedgeRoundRectCallout">
            <a:avLst>
              <a:gd name="adj1" fmla="val -145572"/>
              <a:gd name="adj2" fmla="val 4762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dirty="0"/>
              <a:t>1 - Sélectionner le</a:t>
            </a:r>
          </a:p>
          <a:p>
            <a:pPr algn="ctr"/>
            <a:r>
              <a:rPr lang="fr-FR" dirty="0"/>
              <a:t>Mode de gestion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6357950" y="3429000"/>
            <a:ext cx="2557450" cy="571504"/>
          </a:xfrm>
          <a:prstGeom prst="wedgeRoundRectCallout">
            <a:avLst>
              <a:gd name="adj1" fmla="val -144110"/>
              <a:gd name="adj2" fmla="val -4025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2 - Sélectionner la</a:t>
            </a:r>
          </a:p>
          <a:p>
            <a:pPr algn="ctr"/>
            <a:r>
              <a:rPr lang="fr-FR" dirty="0"/>
              <a:t>règle de regroupement</a:t>
            </a: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4500562" y="4572008"/>
            <a:ext cx="3429000" cy="381000"/>
          </a:xfrm>
          <a:prstGeom prst="wedgeRoundRectCallout">
            <a:avLst>
              <a:gd name="adj1" fmla="val -77685"/>
              <a:gd name="adj2" fmla="val -2075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3- Indiquer le délai d’obtention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8867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 dirty="0">
                <a:solidFill>
                  <a:srgbClr val="339933"/>
                </a:solidFill>
              </a:rPr>
              <a:t>Accès : Menu </a:t>
            </a:r>
            <a:r>
              <a:rPr lang="fr-FR" sz="1800" dirty="0">
                <a:solidFill>
                  <a:srgbClr val="000099"/>
                </a:solidFill>
              </a:rPr>
              <a:t>Planification</a:t>
            </a:r>
            <a:r>
              <a:rPr lang="fr-FR" sz="1800" dirty="0">
                <a:solidFill>
                  <a:srgbClr val="339933"/>
                </a:solidFill>
              </a:rPr>
              <a:t>, Option </a:t>
            </a:r>
            <a:r>
              <a:rPr lang="fr-FR" sz="1800" dirty="0">
                <a:solidFill>
                  <a:srgbClr val="000099"/>
                </a:solidFill>
              </a:rPr>
              <a:t>Règles de gestion des articles</a:t>
            </a: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1142976" y="3214686"/>
            <a:ext cx="1295400" cy="457200"/>
          </a:xfrm>
          <a:prstGeom prst="wedgeRoundRectCallout">
            <a:avLst>
              <a:gd name="adj1" fmla="val 85580"/>
              <a:gd name="adj2" fmla="val -18080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b="1" dirty="0">
                <a:latin typeface="Arial" charset="0"/>
              </a:rPr>
              <a:t>4.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 autoUpdateAnimBg="0"/>
      <p:bldP spid="18440" grpId="0" animBg="1" autoUpdateAnimBg="0"/>
      <p:bldP spid="18441" grpId="0" animBg="1" autoUpdateAnimBg="0"/>
      <p:bldP spid="14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553A-BA06-4EA0-873B-2CFBDC16B8F1}" type="slidenum">
              <a:rPr lang="fr-FR"/>
              <a:pPr/>
              <a:t>12</a:t>
            </a:fld>
            <a:endParaRPr lang="fr-FR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1066800"/>
          </a:xfrm>
          <a:noFill/>
          <a:ln/>
        </p:spPr>
        <p:txBody>
          <a:bodyPr lIns="90488" tIns="44450" rIns="90488" bIns="44450"/>
          <a:lstStyle/>
          <a:p>
            <a:pPr algn="l"/>
            <a:r>
              <a:rPr lang="fr-FR" dirty="0">
                <a:solidFill>
                  <a:srgbClr val="003399"/>
                </a:solidFill>
              </a:rPr>
              <a:t>La représentation des processus </a:t>
            </a:r>
            <a:br>
              <a:rPr lang="fr-FR" dirty="0">
                <a:solidFill>
                  <a:srgbClr val="003399"/>
                </a:solidFill>
              </a:rPr>
            </a:br>
            <a:r>
              <a:rPr lang="fr-FR" dirty="0">
                <a:solidFill>
                  <a:srgbClr val="003399"/>
                </a:solidFill>
              </a:rPr>
              <a:t>de fabrication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4792663" y="2209800"/>
            <a:ext cx="1604962" cy="4572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b="0"/>
              <a:t>Sous-ensemble</a:t>
            </a:r>
          </a:p>
          <a:p>
            <a:pPr algn="ctr"/>
            <a:r>
              <a:rPr lang="fr-FR" b="0"/>
              <a:t> SE 1</a:t>
            </a:r>
            <a:endParaRPr lang="fr-FR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69863" y="2176463"/>
            <a:ext cx="990600" cy="50641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b="0"/>
              <a:t>Matière</a:t>
            </a:r>
          </a:p>
          <a:p>
            <a:pPr algn="ctr"/>
            <a:r>
              <a:rPr lang="fr-FR" b="0"/>
              <a:t> X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168275" y="3406775"/>
            <a:ext cx="990600" cy="50641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b="0"/>
              <a:t>Matière</a:t>
            </a:r>
          </a:p>
          <a:p>
            <a:pPr algn="ctr"/>
            <a:r>
              <a:rPr lang="fr-FR" b="0"/>
              <a:t>Y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2057400" y="2765425"/>
            <a:ext cx="1284288" cy="4476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b="0"/>
              <a:t>Pièce</a:t>
            </a:r>
          </a:p>
          <a:p>
            <a:pPr algn="ctr"/>
            <a:r>
              <a:rPr lang="fr-FR" b="0"/>
              <a:t> A</a:t>
            </a:r>
            <a:endParaRPr lang="fr-FR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1978025" y="3830638"/>
            <a:ext cx="1363663" cy="512762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b="0"/>
              <a:t>Pièce</a:t>
            </a:r>
          </a:p>
          <a:p>
            <a:pPr algn="ctr"/>
            <a:r>
              <a:rPr lang="fr-FR" b="0"/>
              <a:t> B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7848600" y="3178175"/>
            <a:ext cx="1066800" cy="6207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/>
              <a:t>Produit fini</a:t>
            </a: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4792663" y="3265488"/>
            <a:ext cx="1604962" cy="4572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b="0"/>
              <a:t>Sous-ensemble</a:t>
            </a:r>
          </a:p>
          <a:p>
            <a:pPr algn="ctr"/>
            <a:r>
              <a:rPr lang="fr-FR" b="0"/>
              <a:t> SE 2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4792663" y="4343400"/>
            <a:ext cx="1604962" cy="4572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b="0"/>
              <a:t>Sous-ensemble</a:t>
            </a:r>
          </a:p>
          <a:p>
            <a:pPr algn="ctr"/>
            <a:r>
              <a:rPr lang="fr-FR" b="0"/>
              <a:t> SE 3</a:t>
            </a:r>
          </a:p>
        </p:txBody>
      </p:sp>
      <p:grpSp>
        <p:nvGrpSpPr>
          <p:cNvPr id="54283" name="Group 11"/>
          <p:cNvGrpSpPr>
            <a:grpSpLocks/>
          </p:cNvGrpSpPr>
          <p:nvPr/>
        </p:nvGrpSpPr>
        <p:grpSpPr bwMode="auto">
          <a:xfrm rot="-5400000">
            <a:off x="7134225" y="3071813"/>
            <a:ext cx="304800" cy="914400"/>
            <a:chOff x="432" y="2736"/>
            <a:chExt cx="192" cy="576"/>
          </a:xfrm>
        </p:grpSpPr>
        <p:sp>
          <p:nvSpPr>
            <p:cNvPr id="54284" name="Oval 12"/>
            <p:cNvSpPr>
              <a:spLocks noChangeArrowheads="1"/>
            </p:cNvSpPr>
            <p:nvPr/>
          </p:nvSpPr>
          <p:spPr bwMode="auto">
            <a:xfrm>
              <a:off x="432" y="3120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fr-FR"/>
            </a:p>
          </p:txBody>
        </p:sp>
        <p:sp>
          <p:nvSpPr>
            <p:cNvPr id="54285" name="Oval 13"/>
            <p:cNvSpPr>
              <a:spLocks noChangeArrowheads="1"/>
            </p:cNvSpPr>
            <p:nvPr/>
          </p:nvSpPr>
          <p:spPr bwMode="auto">
            <a:xfrm>
              <a:off x="432" y="292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fr-FR"/>
            </a:p>
          </p:txBody>
        </p:sp>
        <p:sp>
          <p:nvSpPr>
            <p:cNvPr id="54286" name="Oval 14"/>
            <p:cNvSpPr>
              <a:spLocks noChangeArrowheads="1"/>
            </p:cNvSpPr>
            <p:nvPr/>
          </p:nvSpPr>
          <p:spPr bwMode="auto">
            <a:xfrm>
              <a:off x="432" y="2736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fr-FR"/>
            </a:p>
          </p:txBody>
        </p:sp>
        <p:sp>
          <p:nvSpPr>
            <p:cNvPr id="54287" name="AutoShape 15"/>
            <p:cNvSpPr>
              <a:spLocks noChangeArrowheads="1"/>
            </p:cNvSpPr>
            <p:nvPr/>
          </p:nvSpPr>
          <p:spPr bwMode="auto">
            <a:xfrm>
              <a:off x="432" y="2736"/>
              <a:ext cx="192" cy="576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fr-FR"/>
            </a:p>
          </p:txBody>
        </p:sp>
      </p:grpSp>
      <p:grpSp>
        <p:nvGrpSpPr>
          <p:cNvPr id="54288" name="Group 16"/>
          <p:cNvGrpSpPr>
            <a:grpSpLocks/>
          </p:cNvGrpSpPr>
          <p:nvPr/>
        </p:nvGrpSpPr>
        <p:grpSpPr bwMode="auto">
          <a:xfrm rot="-5400000">
            <a:off x="3967163" y="3086100"/>
            <a:ext cx="304800" cy="914400"/>
            <a:chOff x="432" y="2736"/>
            <a:chExt cx="192" cy="576"/>
          </a:xfrm>
        </p:grpSpPr>
        <p:sp>
          <p:nvSpPr>
            <p:cNvPr id="54289" name="Oval 17"/>
            <p:cNvSpPr>
              <a:spLocks noChangeArrowheads="1"/>
            </p:cNvSpPr>
            <p:nvPr/>
          </p:nvSpPr>
          <p:spPr bwMode="auto">
            <a:xfrm>
              <a:off x="432" y="3120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fr-FR"/>
            </a:p>
          </p:txBody>
        </p:sp>
        <p:sp>
          <p:nvSpPr>
            <p:cNvPr id="54290" name="Oval 18"/>
            <p:cNvSpPr>
              <a:spLocks noChangeArrowheads="1"/>
            </p:cNvSpPr>
            <p:nvPr/>
          </p:nvSpPr>
          <p:spPr bwMode="auto">
            <a:xfrm>
              <a:off x="432" y="292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fr-FR"/>
            </a:p>
          </p:txBody>
        </p:sp>
        <p:sp>
          <p:nvSpPr>
            <p:cNvPr id="54291" name="Oval 19"/>
            <p:cNvSpPr>
              <a:spLocks noChangeArrowheads="1"/>
            </p:cNvSpPr>
            <p:nvPr/>
          </p:nvSpPr>
          <p:spPr bwMode="auto">
            <a:xfrm>
              <a:off x="432" y="2736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fr-FR"/>
            </a:p>
          </p:txBody>
        </p:sp>
        <p:sp>
          <p:nvSpPr>
            <p:cNvPr id="54292" name="AutoShape 20"/>
            <p:cNvSpPr>
              <a:spLocks noChangeArrowheads="1"/>
            </p:cNvSpPr>
            <p:nvPr/>
          </p:nvSpPr>
          <p:spPr bwMode="auto">
            <a:xfrm>
              <a:off x="432" y="2736"/>
              <a:ext cx="192" cy="576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fr-FR"/>
            </a:p>
          </p:txBody>
        </p:sp>
      </p:grpSp>
      <p:grpSp>
        <p:nvGrpSpPr>
          <p:cNvPr id="54293" name="Group 21"/>
          <p:cNvGrpSpPr>
            <a:grpSpLocks/>
          </p:cNvGrpSpPr>
          <p:nvPr/>
        </p:nvGrpSpPr>
        <p:grpSpPr bwMode="auto">
          <a:xfrm rot="-5400000">
            <a:off x="1368425" y="2563813"/>
            <a:ext cx="304800" cy="914400"/>
            <a:chOff x="432" y="2736"/>
            <a:chExt cx="192" cy="576"/>
          </a:xfrm>
        </p:grpSpPr>
        <p:sp>
          <p:nvSpPr>
            <p:cNvPr id="54294" name="Oval 22"/>
            <p:cNvSpPr>
              <a:spLocks noChangeArrowheads="1"/>
            </p:cNvSpPr>
            <p:nvPr/>
          </p:nvSpPr>
          <p:spPr bwMode="auto">
            <a:xfrm>
              <a:off x="432" y="3120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fr-FR"/>
            </a:p>
          </p:txBody>
        </p:sp>
        <p:sp>
          <p:nvSpPr>
            <p:cNvPr id="54295" name="Oval 23"/>
            <p:cNvSpPr>
              <a:spLocks noChangeArrowheads="1"/>
            </p:cNvSpPr>
            <p:nvPr/>
          </p:nvSpPr>
          <p:spPr bwMode="auto">
            <a:xfrm>
              <a:off x="432" y="292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fr-FR"/>
            </a:p>
          </p:txBody>
        </p:sp>
        <p:sp>
          <p:nvSpPr>
            <p:cNvPr id="54296" name="Oval 24"/>
            <p:cNvSpPr>
              <a:spLocks noChangeArrowheads="1"/>
            </p:cNvSpPr>
            <p:nvPr/>
          </p:nvSpPr>
          <p:spPr bwMode="auto">
            <a:xfrm>
              <a:off x="432" y="2736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fr-FR"/>
            </a:p>
          </p:txBody>
        </p:sp>
        <p:sp>
          <p:nvSpPr>
            <p:cNvPr id="54297" name="AutoShape 25"/>
            <p:cNvSpPr>
              <a:spLocks noChangeArrowheads="1"/>
            </p:cNvSpPr>
            <p:nvPr/>
          </p:nvSpPr>
          <p:spPr bwMode="auto">
            <a:xfrm>
              <a:off x="432" y="2736"/>
              <a:ext cx="192" cy="576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fr-FR"/>
            </a:p>
          </p:txBody>
        </p:sp>
      </p:grpSp>
      <p:sp>
        <p:nvSpPr>
          <p:cNvPr id="54298" name="Line 26"/>
          <p:cNvSpPr>
            <a:spLocks noChangeShapeType="1"/>
          </p:cNvSpPr>
          <p:nvPr/>
        </p:nvSpPr>
        <p:spPr bwMode="auto">
          <a:xfrm>
            <a:off x="6624638" y="24384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299" name="Line 27"/>
          <p:cNvSpPr>
            <a:spLocks noChangeShapeType="1"/>
          </p:cNvSpPr>
          <p:nvPr/>
        </p:nvSpPr>
        <p:spPr bwMode="auto">
          <a:xfrm>
            <a:off x="6394450" y="2436813"/>
            <a:ext cx="23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00" name="Line 28"/>
          <p:cNvSpPr>
            <a:spLocks noChangeShapeType="1"/>
          </p:cNvSpPr>
          <p:nvPr/>
        </p:nvSpPr>
        <p:spPr bwMode="auto">
          <a:xfrm>
            <a:off x="6381750" y="3497263"/>
            <a:ext cx="461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>
            <a:off x="7754938" y="3551238"/>
            <a:ext cx="109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02" name="Line 30"/>
          <p:cNvSpPr>
            <a:spLocks noChangeShapeType="1"/>
          </p:cNvSpPr>
          <p:nvPr/>
        </p:nvSpPr>
        <p:spPr bwMode="auto">
          <a:xfrm>
            <a:off x="6424613" y="4643438"/>
            <a:ext cx="23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03" name="Line 31"/>
          <p:cNvSpPr>
            <a:spLocks noChangeShapeType="1"/>
          </p:cNvSpPr>
          <p:nvPr/>
        </p:nvSpPr>
        <p:spPr bwMode="auto">
          <a:xfrm>
            <a:off x="3497263" y="2925763"/>
            <a:ext cx="0" cy="1184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04" name="Line 32"/>
          <p:cNvSpPr>
            <a:spLocks noChangeShapeType="1"/>
          </p:cNvSpPr>
          <p:nvPr/>
        </p:nvSpPr>
        <p:spPr bwMode="auto">
          <a:xfrm>
            <a:off x="3505200" y="3535363"/>
            <a:ext cx="1412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05" name="Line 33"/>
          <p:cNvSpPr>
            <a:spLocks noChangeShapeType="1"/>
          </p:cNvSpPr>
          <p:nvPr/>
        </p:nvSpPr>
        <p:spPr bwMode="auto">
          <a:xfrm>
            <a:off x="3344863" y="2933700"/>
            <a:ext cx="160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06" name="Line 34"/>
          <p:cNvSpPr>
            <a:spLocks noChangeShapeType="1"/>
          </p:cNvSpPr>
          <p:nvPr/>
        </p:nvSpPr>
        <p:spPr bwMode="auto">
          <a:xfrm>
            <a:off x="3344863" y="409892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4579938" y="3551238"/>
            <a:ext cx="220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08" name="Line 36"/>
          <p:cNvSpPr>
            <a:spLocks noChangeShapeType="1"/>
          </p:cNvSpPr>
          <p:nvPr/>
        </p:nvSpPr>
        <p:spPr bwMode="auto">
          <a:xfrm>
            <a:off x="735013" y="2681288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09" name="Line 37"/>
          <p:cNvSpPr>
            <a:spLocks noChangeShapeType="1"/>
          </p:cNvSpPr>
          <p:nvPr/>
        </p:nvSpPr>
        <p:spPr bwMode="auto">
          <a:xfrm flipV="1">
            <a:off x="735013" y="2951163"/>
            <a:ext cx="3270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10" name="Line 38"/>
          <p:cNvSpPr>
            <a:spLocks noChangeShapeType="1"/>
          </p:cNvSpPr>
          <p:nvPr/>
        </p:nvSpPr>
        <p:spPr bwMode="auto">
          <a:xfrm flipH="1">
            <a:off x="720725" y="3040063"/>
            <a:ext cx="3175" cy="347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11" name="Line 39"/>
          <p:cNvSpPr>
            <a:spLocks noChangeShapeType="1"/>
          </p:cNvSpPr>
          <p:nvPr/>
        </p:nvSpPr>
        <p:spPr bwMode="auto">
          <a:xfrm>
            <a:off x="731838" y="3051175"/>
            <a:ext cx="327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12" name="Line 40"/>
          <p:cNvSpPr>
            <a:spLocks noChangeShapeType="1"/>
          </p:cNvSpPr>
          <p:nvPr/>
        </p:nvSpPr>
        <p:spPr bwMode="auto">
          <a:xfrm>
            <a:off x="1973263" y="3035300"/>
            <a:ext cx="95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6740525" y="5453063"/>
            <a:ext cx="12747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/>
            <a:r>
              <a:rPr lang="fr-FR" sz="2400" b="0">
                <a:solidFill>
                  <a:schemeClr val="accent2"/>
                </a:solidFill>
              </a:rPr>
              <a:t>Gamme</a:t>
            </a:r>
          </a:p>
        </p:txBody>
      </p:sp>
      <p:sp>
        <p:nvSpPr>
          <p:cNvPr id="54314" name="Line 42"/>
          <p:cNvSpPr>
            <a:spLocks noChangeShapeType="1"/>
          </p:cNvSpPr>
          <p:nvPr/>
        </p:nvSpPr>
        <p:spPr bwMode="auto">
          <a:xfrm flipV="1">
            <a:off x="7400925" y="3702050"/>
            <a:ext cx="0" cy="170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15" name="Text Box 43"/>
          <p:cNvSpPr txBox="1">
            <a:spLocks noChangeArrowheads="1"/>
          </p:cNvSpPr>
          <p:nvPr/>
        </p:nvSpPr>
        <p:spPr bwMode="auto">
          <a:xfrm>
            <a:off x="3576638" y="5405438"/>
            <a:ext cx="12747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/>
            <a:r>
              <a:rPr lang="fr-FR" sz="2400" b="0">
                <a:solidFill>
                  <a:schemeClr val="accent2"/>
                </a:solidFill>
              </a:rPr>
              <a:t>Gamme</a:t>
            </a:r>
          </a:p>
        </p:txBody>
      </p:sp>
      <p:sp>
        <p:nvSpPr>
          <p:cNvPr id="54316" name="Text Box 44"/>
          <p:cNvSpPr txBox="1">
            <a:spLocks noChangeArrowheads="1"/>
          </p:cNvSpPr>
          <p:nvPr/>
        </p:nvSpPr>
        <p:spPr bwMode="auto">
          <a:xfrm>
            <a:off x="757238" y="5405438"/>
            <a:ext cx="12747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/>
            <a:r>
              <a:rPr lang="fr-FR" sz="2400" b="0">
                <a:solidFill>
                  <a:schemeClr val="accent2"/>
                </a:solidFill>
              </a:rPr>
              <a:t>Gamme</a:t>
            </a:r>
          </a:p>
        </p:txBody>
      </p:sp>
      <p:sp>
        <p:nvSpPr>
          <p:cNvPr id="54317" name="Line 45"/>
          <p:cNvSpPr>
            <a:spLocks noChangeShapeType="1"/>
          </p:cNvSpPr>
          <p:nvPr/>
        </p:nvSpPr>
        <p:spPr bwMode="auto">
          <a:xfrm flipV="1">
            <a:off x="1524000" y="32004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54318" name="Line 46"/>
          <p:cNvSpPr>
            <a:spLocks noChangeShapeType="1"/>
          </p:cNvSpPr>
          <p:nvPr/>
        </p:nvSpPr>
        <p:spPr bwMode="auto">
          <a:xfrm flipV="1">
            <a:off x="4191000" y="3657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8645-FD85-4C94-925F-3B67708C4A20}" type="slidenum">
              <a:rPr lang="fr-FR"/>
              <a:pPr/>
              <a:t>13</a:t>
            </a:fld>
            <a:endParaRPr lang="fr-FR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Les étapes de la planification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952750" y="1676400"/>
            <a:ext cx="2990850" cy="38576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Besoins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14400" y="2757488"/>
            <a:ext cx="2990850" cy="385762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OF suggérés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04800" y="2057400"/>
            <a:ext cx="211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800">
                <a:solidFill>
                  <a:srgbClr val="009900"/>
                </a:solidFill>
              </a:rPr>
              <a:t>Articles fabriqués</a:t>
            </a: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2952750" y="2224088"/>
            <a:ext cx="2990850" cy="385762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Calcul des besoins nets</a:t>
            </a:r>
          </a:p>
        </p:txBody>
      </p:sp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914400" y="3290888"/>
            <a:ext cx="2990850" cy="385762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Affermissement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914400" y="3824288"/>
            <a:ext cx="2990850" cy="385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OF fermes</a:t>
            </a:r>
          </a:p>
        </p:txBody>
      </p:sp>
      <p:sp>
        <p:nvSpPr>
          <p:cNvPr id="36874" name="AutoShape 10"/>
          <p:cNvSpPr>
            <a:spLocks noChangeArrowheads="1"/>
          </p:cNvSpPr>
          <p:nvPr/>
        </p:nvSpPr>
        <p:spPr bwMode="auto">
          <a:xfrm>
            <a:off x="914400" y="4343400"/>
            <a:ext cx="2990850" cy="385763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Lancement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914400" y="4876800"/>
            <a:ext cx="2990850" cy="3857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OF lancés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5029200" y="2743200"/>
            <a:ext cx="2990850" cy="385763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OA suggérés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477000" y="2057400"/>
            <a:ext cx="193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800">
                <a:solidFill>
                  <a:srgbClr val="009900"/>
                </a:solidFill>
              </a:rPr>
              <a:t>Articles achetés</a:t>
            </a:r>
          </a:p>
        </p:txBody>
      </p:sp>
      <p:sp>
        <p:nvSpPr>
          <p:cNvPr id="36880" name="AutoShape 16"/>
          <p:cNvSpPr>
            <a:spLocks noChangeArrowheads="1"/>
          </p:cNvSpPr>
          <p:nvPr/>
        </p:nvSpPr>
        <p:spPr bwMode="auto">
          <a:xfrm>
            <a:off x="5029200" y="3276600"/>
            <a:ext cx="2990850" cy="385763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Affermissement</a:t>
            </a:r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5029200" y="3810000"/>
            <a:ext cx="2990850" cy="385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OA fermes</a:t>
            </a:r>
          </a:p>
        </p:txBody>
      </p:sp>
      <p:sp>
        <p:nvSpPr>
          <p:cNvPr id="36882" name="AutoShape 18"/>
          <p:cNvSpPr>
            <a:spLocks noChangeArrowheads="1"/>
          </p:cNvSpPr>
          <p:nvPr/>
        </p:nvSpPr>
        <p:spPr bwMode="auto">
          <a:xfrm>
            <a:off x="5029200" y="4343400"/>
            <a:ext cx="2990850" cy="385763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Passation de commande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029200" y="4876800"/>
            <a:ext cx="2990850" cy="3857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Commandes fournisseur</a:t>
            </a:r>
          </a:p>
        </p:txBody>
      </p:sp>
      <p:sp>
        <p:nvSpPr>
          <p:cNvPr id="36884" name="AutoShape 20"/>
          <p:cNvSpPr>
            <a:spLocks noChangeArrowheads="1"/>
          </p:cNvSpPr>
          <p:nvPr/>
        </p:nvSpPr>
        <p:spPr bwMode="auto">
          <a:xfrm>
            <a:off x="533400" y="3048000"/>
            <a:ext cx="304800" cy="1066800"/>
          </a:xfrm>
          <a:prstGeom prst="curvedRightArrow">
            <a:avLst>
              <a:gd name="adj1" fmla="val 70000"/>
              <a:gd name="adj2" fmla="val 140000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85" name="AutoShape 21"/>
          <p:cNvSpPr>
            <a:spLocks noChangeArrowheads="1"/>
          </p:cNvSpPr>
          <p:nvPr/>
        </p:nvSpPr>
        <p:spPr bwMode="auto">
          <a:xfrm>
            <a:off x="8077200" y="3049588"/>
            <a:ext cx="304800" cy="1065212"/>
          </a:xfrm>
          <a:prstGeom prst="curvedLeftArrow">
            <a:avLst>
              <a:gd name="adj1" fmla="val 69896"/>
              <a:gd name="adj2" fmla="val 139792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86" name="AutoShape 22"/>
          <p:cNvSpPr>
            <a:spLocks noChangeArrowheads="1"/>
          </p:cNvSpPr>
          <p:nvPr/>
        </p:nvSpPr>
        <p:spPr bwMode="auto">
          <a:xfrm>
            <a:off x="533400" y="4114800"/>
            <a:ext cx="304800" cy="1066800"/>
          </a:xfrm>
          <a:prstGeom prst="curvedRightArrow">
            <a:avLst>
              <a:gd name="adj1" fmla="val 70000"/>
              <a:gd name="adj2" fmla="val 140000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87" name="AutoShape 23"/>
          <p:cNvSpPr>
            <a:spLocks noChangeArrowheads="1"/>
          </p:cNvSpPr>
          <p:nvPr/>
        </p:nvSpPr>
        <p:spPr bwMode="auto">
          <a:xfrm>
            <a:off x="914400" y="5405438"/>
            <a:ext cx="2990850" cy="385762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Exécution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914400" y="5938838"/>
            <a:ext cx="2990850" cy="385762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OF clos</a:t>
            </a:r>
          </a:p>
        </p:txBody>
      </p:sp>
      <p:sp>
        <p:nvSpPr>
          <p:cNvPr id="36889" name="AutoShape 25"/>
          <p:cNvSpPr>
            <a:spLocks noChangeArrowheads="1"/>
          </p:cNvSpPr>
          <p:nvPr/>
        </p:nvSpPr>
        <p:spPr bwMode="auto">
          <a:xfrm>
            <a:off x="5029200" y="5405438"/>
            <a:ext cx="2990850" cy="385762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Réception</a:t>
            </a: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5029200" y="5938838"/>
            <a:ext cx="2990850" cy="385762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Commandes soldées</a:t>
            </a:r>
          </a:p>
        </p:txBody>
      </p:sp>
      <p:sp>
        <p:nvSpPr>
          <p:cNvPr id="36891" name="AutoShape 27"/>
          <p:cNvSpPr>
            <a:spLocks noChangeArrowheads="1"/>
          </p:cNvSpPr>
          <p:nvPr/>
        </p:nvSpPr>
        <p:spPr bwMode="auto">
          <a:xfrm>
            <a:off x="533400" y="5181600"/>
            <a:ext cx="304800" cy="1066800"/>
          </a:xfrm>
          <a:prstGeom prst="curvedRightArrow">
            <a:avLst>
              <a:gd name="adj1" fmla="val 70000"/>
              <a:gd name="adj2" fmla="val 140000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92" name="AutoShape 28"/>
          <p:cNvSpPr>
            <a:spLocks noChangeArrowheads="1"/>
          </p:cNvSpPr>
          <p:nvPr/>
        </p:nvSpPr>
        <p:spPr bwMode="auto">
          <a:xfrm>
            <a:off x="8077200" y="4116388"/>
            <a:ext cx="304800" cy="1065212"/>
          </a:xfrm>
          <a:prstGeom prst="curvedLeftArrow">
            <a:avLst>
              <a:gd name="adj1" fmla="val 69896"/>
              <a:gd name="adj2" fmla="val 139792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893" name="AutoShape 29"/>
          <p:cNvSpPr>
            <a:spLocks noChangeArrowheads="1"/>
          </p:cNvSpPr>
          <p:nvPr/>
        </p:nvSpPr>
        <p:spPr bwMode="auto">
          <a:xfrm>
            <a:off x="8077200" y="5183188"/>
            <a:ext cx="304800" cy="1065212"/>
          </a:xfrm>
          <a:prstGeom prst="curvedLeftArrow">
            <a:avLst>
              <a:gd name="adj1" fmla="val 69896"/>
              <a:gd name="adj2" fmla="val 139792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ED89-34CD-4492-829E-74C234E3B7D8}" type="slidenum">
              <a:rPr lang="fr-FR"/>
              <a:pPr/>
              <a:t>14</a:t>
            </a:fld>
            <a:endParaRPr lang="fr-FR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Les statuts successifs d’un OF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33400" y="1600200"/>
            <a:ext cx="19050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OF suggéré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2438400" y="2819400"/>
            <a:ext cx="1905000" cy="6096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OF ferme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4419600" y="4038600"/>
            <a:ext cx="1905000" cy="609600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OF lancé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6400800" y="5334000"/>
            <a:ext cx="1905000" cy="6096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OF clos</a:t>
            </a:r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 rot="2449342">
            <a:off x="1981200" y="22860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 rot="2449342">
            <a:off x="3886200" y="35052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 rot="2449342">
            <a:off x="5867400" y="47244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6E7C-9CAD-4317-A846-CB0D697C23A2}" type="slidenum">
              <a:rPr lang="fr-FR"/>
              <a:pPr/>
              <a:t>15</a:t>
            </a:fld>
            <a:endParaRPr lang="fr-FR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153400" cy="1143000"/>
          </a:xfrm>
        </p:spPr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Les statuts d’OF selon les horizons</a:t>
            </a:r>
          </a:p>
        </p:txBody>
      </p:sp>
      <p:sp>
        <p:nvSpPr>
          <p:cNvPr id="60419" name="Line 3"/>
          <p:cNvSpPr>
            <a:spLocks noChangeShapeType="1"/>
          </p:cNvSpPr>
          <p:nvPr/>
        </p:nvSpPr>
        <p:spPr bwMode="auto">
          <a:xfrm>
            <a:off x="228600" y="3048000"/>
            <a:ext cx="86106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5334000" y="2590800"/>
            <a:ext cx="25146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OF suggérés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3429000" y="2590800"/>
            <a:ext cx="1905000" cy="4572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OF fermes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2209800" y="2590800"/>
            <a:ext cx="1219200" cy="457200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OF lancés</a:t>
            </a: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304800" y="2590800"/>
            <a:ext cx="1905000" cy="4572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OF clos</a:t>
            </a:r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7848600" y="2133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7162800" y="3810000"/>
            <a:ext cx="135731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/>
              <a:t>Date limite</a:t>
            </a:r>
          </a:p>
          <a:p>
            <a:pPr algn="ctr"/>
            <a:r>
              <a:rPr lang="fr-FR"/>
              <a:t>de calcul </a:t>
            </a:r>
          </a:p>
          <a:p>
            <a:pPr algn="ctr"/>
            <a:r>
              <a:rPr lang="fr-FR"/>
              <a:t>des besoins</a:t>
            </a:r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4445000" y="3810000"/>
            <a:ext cx="19256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/>
              <a:t>Date limite</a:t>
            </a:r>
          </a:p>
          <a:p>
            <a:pPr algn="ctr"/>
            <a:r>
              <a:rPr lang="fr-FR"/>
              <a:t>d ’affermissement</a:t>
            </a:r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5334000" y="2133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429000" y="2133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2660650" y="3810000"/>
            <a:ext cx="14827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/>
              <a:t>Date limite</a:t>
            </a:r>
          </a:p>
          <a:p>
            <a:pPr algn="ctr"/>
            <a:r>
              <a:rPr lang="fr-FR"/>
              <a:t>de lancement</a:t>
            </a:r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>
            <a:off x="2209800" y="2133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1503363" y="1720850"/>
            <a:ext cx="1370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/>
              <a:t>Date du jour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8213725" y="3184525"/>
            <a:ext cx="782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temps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F3F8-47FD-430F-BB5A-B24656429652}" type="slidenum">
              <a:rPr lang="fr-FR"/>
              <a:pPr/>
              <a:t>16</a:t>
            </a:fld>
            <a:endParaRPr lang="fr-FR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Un calendrier</a:t>
            </a:r>
          </a:p>
        </p:txBody>
      </p:sp>
      <p:grpSp>
        <p:nvGrpSpPr>
          <p:cNvPr id="46105" name="Group 25"/>
          <p:cNvGrpSpPr>
            <a:grpSpLocks/>
          </p:cNvGrpSpPr>
          <p:nvPr/>
        </p:nvGrpSpPr>
        <p:grpSpPr bwMode="auto">
          <a:xfrm>
            <a:off x="533400" y="5318125"/>
            <a:ext cx="8001000" cy="533400"/>
            <a:chOff x="336" y="1728"/>
            <a:chExt cx="5040" cy="336"/>
          </a:xfrm>
        </p:grpSpPr>
        <p:sp>
          <p:nvSpPr>
            <p:cNvPr id="46083" name="Rectangle 3"/>
            <p:cNvSpPr>
              <a:spLocks noChangeArrowheads="1"/>
            </p:cNvSpPr>
            <p:nvPr/>
          </p:nvSpPr>
          <p:spPr bwMode="auto">
            <a:xfrm>
              <a:off x="33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L</a:t>
              </a:r>
            </a:p>
          </p:txBody>
        </p:sp>
        <p:sp>
          <p:nvSpPr>
            <p:cNvPr id="46084" name="Rectangle 4"/>
            <p:cNvSpPr>
              <a:spLocks noChangeArrowheads="1"/>
            </p:cNvSpPr>
            <p:nvPr/>
          </p:nvSpPr>
          <p:spPr bwMode="auto">
            <a:xfrm>
              <a:off x="57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Ma</a:t>
              </a:r>
            </a:p>
          </p:txBody>
        </p:sp>
        <p:sp>
          <p:nvSpPr>
            <p:cNvPr id="46085" name="Rectangle 5"/>
            <p:cNvSpPr>
              <a:spLocks noChangeArrowheads="1"/>
            </p:cNvSpPr>
            <p:nvPr/>
          </p:nvSpPr>
          <p:spPr bwMode="auto">
            <a:xfrm>
              <a:off x="81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Me</a:t>
              </a:r>
            </a:p>
          </p:txBody>
        </p:sp>
        <p:sp>
          <p:nvSpPr>
            <p:cNvPr id="46086" name="Rectangle 6"/>
            <p:cNvSpPr>
              <a:spLocks noChangeArrowheads="1"/>
            </p:cNvSpPr>
            <p:nvPr/>
          </p:nvSpPr>
          <p:spPr bwMode="auto">
            <a:xfrm>
              <a:off x="105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J</a:t>
              </a:r>
            </a:p>
          </p:txBody>
        </p:sp>
        <p:sp>
          <p:nvSpPr>
            <p:cNvPr id="46087" name="Rectangle 7"/>
            <p:cNvSpPr>
              <a:spLocks noChangeArrowheads="1"/>
            </p:cNvSpPr>
            <p:nvPr/>
          </p:nvSpPr>
          <p:spPr bwMode="auto">
            <a:xfrm>
              <a:off x="129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V</a:t>
              </a:r>
            </a:p>
          </p:txBody>
        </p:sp>
        <p:sp>
          <p:nvSpPr>
            <p:cNvPr id="46088" name="Rectangle 8"/>
            <p:cNvSpPr>
              <a:spLocks noChangeArrowheads="1"/>
            </p:cNvSpPr>
            <p:nvPr/>
          </p:nvSpPr>
          <p:spPr bwMode="auto">
            <a:xfrm>
              <a:off x="1536" y="1728"/>
              <a:ext cx="240" cy="33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S</a:t>
              </a:r>
            </a:p>
          </p:txBody>
        </p:sp>
        <p:sp>
          <p:nvSpPr>
            <p:cNvPr id="46089" name="Rectangle 9"/>
            <p:cNvSpPr>
              <a:spLocks noChangeArrowheads="1"/>
            </p:cNvSpPr>
            <p:nvPr/>
          </p:nvSpPr>
          <p:spPr bwMode="auto">
            <a:xfrm>
              <a:off x="1776" y="1728"/>
              <a:ext cx="240" cy="33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D</a:t>
              </a:r>
            </a:p>
          </p:txBody>
        </p:sp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201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L</a:t>
              </a:r>
            </a:p>
          </p:txBody>
        </p:sp>
        <p:sp>
          <p:nvSpPr>
            <p:cNvPr id="46091" name="Rectangle 11"/>
            <p:cNvSpPr>
              <a:spLocks noChangeArrowheads="1"/>
            </p:cNvSpPr>
            <p:nvPr/>
          </p:nvSpPr>
          <p:spPr bwMode="auto">
            <a:xfrm>
              <a:off x="225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Ma</a:t>
              </a:r>
            </a:p>
          </p:txBody>
        </p:sp>
        <p:sp>
          <p:nvSpPr>
            <p:cNvPr id="46092" name="Rectangle 12"/>
            <p:cNvSpPr>
              <a:spLocks noChangeArrowheads="1"/>
            </p:cNvSpPr>
            <p:nvPr/>
          </p:nvSpPr>
          <p:spPr bwMode="auto">
            <a:xfrm>
              <a:off x="249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Me</a:t>
              </a:r>
            </a:p>
          </p:txBody>
        </p:sp>
        <p:sp>
          <p:nvSpPr>
            <p:cNvPr id="46093" name="Rectangle 13"/>
            <p:cNvSpPr>
              <a:spLocks noChangeArrowheads="1"/>
            </p:cNvSpPr>
            <p:nvPr/>
          </p:nvSpPr>
          <p:spPr bwMode="auto">
            <a:xfrm>
              <a:off x="273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J</a:t>
              </a:r>
            </a:p>
          </p:txBody>
        </p:sp>
        <p:sp>
          <p:nvSpPr>
            <p:cNvPr id="46094" name="Rectangle 14"/>
            <p:cNvSpPr>
              <a:spLocks noChangeArrowheads="1"/>
            </p:cNvSpPr>
            <p:nvPr/>
          </p:nvSpPr>
          <p:spPr bwMode="auto">
            <a:xfrm>
              <a:off x="297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V</a:t>
              </a:r>
            </a:p>
          </p:txBody>
        </p:sp>
        <p:sp>
          <p:nvSpPr>
            <p:cNvPr id="46095" name="Rectangle 15"/>
            <p:cNvSpPr>
              <a:spLocks noChangeArrowheads="1"/>
            </p:cNvSpPr>
            <p:nvPr/>
          </p:nvSpPr>
          <p:spPr bwMode="auto">
            <a:xfrm>
              <a:off x="3216" y="1728"/>
              <a:ext cx="240" cy="33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S</a:t>
              </a:r>
            </a:p>
          </p:txBody>
        </p:sp>
        <p:sp>
          <p:nvSpPr>
            <p:cNvPr id="46096" name="Rectangle 16"/>
            <p:cNvSpPr>
              <a:spLocks noChangeArrowheads="1"/>
            </p:cNvSpPr>
            <p:nvPr/>
          </p:nvSpPr>
          <p:spPr bwMode="auto">
            <a:xfrm>
              <a:off x="3456" y="1728"/>
              <a:ext cx="240" cy="33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D</a:t>
              </a:r>
            </a:p>
          </p:txBody>
        </p:sp>
        <p:sp>
          <p:nvSpPr>
            <p:cNvPr id="46097" name="Rectangle 17"/>
            <p:cNvSpPr>
              <a:spLocks noChangeArrowheads="1"/>
            </p:cNvSpPr>
            <p:nvPr/>
          </p:nvSpPr>
          <p:spPr bwMode="auto">
            <a:xfrm>
              <a:off x="369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L</a:t>
              </a:r>
            </a:p>
          </p:txBody>
        </p:sp>
        <p:sp>
          <p:nvSpPr>
            <p:cNvPr id="46098" name="Rectangle 18"/>
            <p:cNvSpPr>
              <a:spLocks noChangeArrowheads="1"/>
            </p:cNvSpPr>
            <p:nvPr/>
          </p:nvSpPr>
          <p:spPr bwMode="auto">
            <a:xfrm>
              <a:off x="393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Ma</a:t>
              </a:r>
            </a:p>
          </p:txBody>
        </p:sp>
        <p:sp>
          <p:nvSpPr>
            <p:cNvPr id="46099" name="Rectangle 19"/>
            <p:cNvSpPr>
              <a:spLocks noChangeArrowheads="1"/>
            </p:cNvSpPr>
            <p:nvPr/>
          </p:nvSpPr>
          <p:spPr bwMode="auto">
            <a:xfrm>
              <a:off x="417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Me</a:t>
              </a:r>
            </a:p>
          </p:txBody>
        </p:sp>
        <p:sp>
          <p:nvSpPr>
            <p:cNvPr id="46100" name="Rectangle 20"/>
            <p:cNvSpPr>
              <a:spLocks noChangeArrowheads="1"/>
            </p:cNvSpPr>
            <p:nvPr/>
          </p:nvSpPr>
          <p:spPr bwMode="auto">
            <a:xfrm>
              <a:off x="441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J</a:t>
              </a:r>
            </a:p>
          </p:txBody>
        </p:sp>
        <p:sp>
          <p:nvSpPr>
            <p:cNvPr id="46101" name="Rectangle 21"/>
            <p:cNvSpPr>
              <a:spLocks noChangeArrowheads="1"/>
            </p:cNvSpPr>
            <p:nvPr/>
          </p:nvSpPr>
          <p:spPr bwMode="auto">
            <a:xfrm>
              <a:off x="4656" y="1728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V</a:t>
              </a:r>
            </a:p>
          </p:txBody>
        </p:sp>
        <p:sp>
          <p:nvSpPr>
            <p:cNvPr id="46102" name="Rectangle 22"/>
            <p:cNvSpPr>
              <a:spLocks noChangeArrowheads="1"/>
            </p:cNvSpPr>
            <p:nvPr/>
          </p:nvSpPr>
          <p:spPr bwMode="auto">
            <a:xfrm>
              <a:off x="4896" y="1728"/>
              <a:ext cx="240" cy="33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S</a:t>
              </a:r>
            </a:p>
          </p:txBody>
        </p:sp>
        <p:sp>
          <p:nvSpPr>
            <p:cNvPr id="46103" name="Rectangle 23"/>
            <p:cNvSpPr>
              <a:spLocks noChangeArrowheads="1"/>
            </p:cNvSpPr>
            <p:nvPr/>
          </p:nvSpPr>
          <p:spPr bwMode="auto">
            <a:xfrm>
              <a:off x="5136" y="1728"/>
              <a:ext cx="240" cy="33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D</a:t>
              </a:r>
            </a:p>
          </p:txBody>
        </p:sp>
      </p:grpSp>
      <p:sp>
        <p:nvSpPr>
          <p:cNvPr id="46106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2743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b="1"/>
              <a:t>Le calendrier standard définit les </a:t>
            </a:r>
            <a:r>
              <a:rPr lang="fr-FR" sz="2400" b="1">
                <a:solidFill>
                  <a:srgbClr val="009900"/>
                </a:solidFill>
              </a:rPr>
              <a:t>jours travaillés</a:t>
            </a:r>
          </a:p>
          <a:p>
            <a:pPr>
              <a:lnSpc>
                <a:spcPct val="90000"/>
              </a:lnSpc>
            </a:pPr>
            <a:r>
              <a:rPr lang="fr-FR" sz="2400" b="1"/>
              <a:t>Les décalages de besoin sont calculés sur les jours travaillés</a:t>
            </a:r>
          </a:p>
          <a:p>
            <a:pPr>
              <a:lnSpc>
                <a:spcPct val="90000"/>
              </a:lnSpc>
            </a:pPr>
            <a:r>
              <a:rPr lang="fr-FR" sz="2400" b="1"/>
              <a:t>Exemple :</a:t>
            </a:r>
          </a:p>
          <a:p>
            <a:pPr lvl="1">
              <a:lnSpc>
                <a:spcPct val="90000"/>
              </a:lnSpc>
            </a:pPr>
            <a:r>
              <a:rPr lang="fr-FR" sz="1800" b="1"/>
              <a:t>Il existe un besoin sur l’article A dont le délai d’obtention est de 6 jours pour le mercredi de la semaine 3</a:t>
            </a:r>
          </a:p>
          <a:p>
            <a:pPr lvl="1">
              <a:lnSpc>
                <a:spcPct val="90000"/>
              </a:lnSpc>
            </a:pPr>
            <a:r>
              <a:rPr lang="fr-FR" sz="1800" b="1"/>
              <a:t>La date de lancement sera déterminée en reculant sur le calendrier du nombre de jours du délai d’obtention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533400" y="5911850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S1</a:t>
            </a: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3200400" y="5911850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S2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5867400" y="5911850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S3</a:t>
            </a:r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>
            <a:off x="6629400" y="48006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111" name="Line 31"/>
          <p:cNvSpPr>
            <a:spLocks noChangeShapeType="1"/>
          </p:cNvSpPr>
          <p:nvPr/>
        </p:nvSpPr>
        <p:spPr bwMode="auto">
          <a:xfrm flipH="1" flipV="1">
            <a:off x="3595688" y="4953000"/>
            <a:ext cx="3033712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112" name="Line 32"/>
          <p:cNvSpPr>
            <a:spLocks noChangeShapeType="1"/>
          </p:cNvSpPr>
          <p:nvPr/>
        </p:nvSpPr>
        <p:spPr bwMode="auto">
          <a:xfrm>
            <a:off x="3595688" y="48006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113" name="Text Box 33"/>
          <p:cNvSpPr txBox="1">
            <a:spLocks noChangeArrowheads="1"/>
          </p:cNvSpPr>
          <p:nvPr/>
        </p:nvSpPr>
        <p:spPr bwMode="auto">
          <a:xfrm>
            <a:off x="4784725" y="493712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9900"/>
                </a:solidFill>
              </a:rPr>
              <a:t>6 jours</a:t>
            </a:r>
          </a:p>
        </p:txBody>
      </p:sp>
      <p:sp>
        <p:nvSpPr>
          <p:cNvPr id="46114" name="Text Box 34"/>
          <p:cNvSpPr txBox="1">
            <a:spLocks noChangeArrowheads="1"/>
          </p:cNvSpPr>
          <p:nvPr/>
        </p:nvSpPr>
        <p:spPr bwMode="auto">
          <a:xfrm>
            <a:off x="6170613" y="4464050"/>
            <a:ext cx="860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Besoin</a:t>
            </a:r>
          </a:p>
        </p:txBody>
      </p: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2971800" y="4464050"/>
            <a:ext cx="1255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>
                <a:solidFill>
                  <a:schemeClr val="accent2"/>
                </a:solidFill>
              </a:rPr>
              <a:t>Lancement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71612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22893-7A53-45B3-93D8-7FAC21F41CD6}" type="slidenum">
              <a:rPr lang="fr-FR"/>
              <a:pPr/>
              <a:t>17</a:t>
            </a:fld>
            <a:endParaRPr lang="fr-FR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>
                <a:solidFill>
                  <a:srgbClr val="003399"/>
                </a:solidFill>
              </a:rPr>
              <a:t>Le calcul des besoins nets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752600" y="6096000"/>
            <a:ext cx="449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>
                <a:solidFill>
                  <a:srgbClr val="009900"/>
                </a:solidFill>
              </a:rPr>
              <a:t>Les articles sont traités par niveau croissant</a:t>
            </a: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6248400" y="1600200"/>
            <a:ext cx="2133600" cy="1371600"/>
          </a:xfrm>
          <a:prstGeom prst="wedgeRoundRectCallout">
            <a:avLst>
              <a:gd name="adj1" fmla="val -75228"/>
              <a:gd name="adj2" fmla="val 5630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/>
              <a:t>1- Indiquer une date</a:t>
            </a:r>
            <a:br>
              <a:rPr lang="fr-FR" sz="1400" dirty="0"/>
            </a:br>
            <a:r>
              <a:rPr lang="fr-FR" sz="1400" dirty="0"/>
              <a:t> limite pour éviter </a:t>
            </a:r>
            <a:br>
              <a:rPr lang="fr-FR" sz="1400" dirty="0"/>
            </a:br>
            <a:r>
              <a:rPr lang="fr-FR" sz="1400" dirty="0"/>
              <a:t>de générer </a:t>
            </a:r>
            <a:br>
              <a:rPr lang="fr-FR" sz="1400" dirty="0"/>
            </a:br>
            <a:r>
              <a:rPr lang="fr-FR" sz="1400" dirty="0"/>
              <a:t>des ordres pour des </a:t>
            </a:r>
            <a:br>
              <a:rPr lang="fr-FR" sz="1400" dirty="0"/>
            </a:br>
            <a:r>
              <a:rPr lang="fr-FR" sz="1400" dirty="0"/>
              <a:t>demandes lointaines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8867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 dirty="0">
                <a:solidFill>
                  <a:srgbClr val="339933"/>
                </a:solidFill>
              </a:rPr>
              <a:t>Accès : Menu </a:t>
            </a:r>
            <a:r>
              <a:rPr lang="fr-FR" sz="1800" dirty="0">
                <a:solidFill>
                  <a:srgbClr val="000099"/>
                </a:solidFill>
              </a:rPr>
              <a:t>Planification</a:t>
            </a:r>
            <a:r>
              <a:rPr lang="fr-FR" sz="1800" dirty="0">
                <a:solidFill>
                  <a:srgbClr val="339933"/>
                </a:solidFill>
              </a:rPr>
              <a:t>, Option </a:t>
            </a:r>
            <a:r>
              <a:rPr lang="fr-FR" sz="1800" dirty="0">
                <a:solidFill>
                  <a:srgbClr val="000099"/>
                </a:solidFill>
              </a:rPr>
              <a:t>Calcul des besoins nets</a:t>
            </a: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1357290" y="3571876"/>
            <a:ext cx="2133600" cy="428628"/>
          </a:xfrm>
          <a:prstGeom prst="wedgeRoundRectCallout">
            <a:avLst>
              <a:gd name="adj1" fmla="val 52915"/>
              <a:gd name="adj2" fmla="val -11729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/>
              <a:t>2 - Cocher cette case</a:t>
            </a: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857224" y="3000372"/>
            <a:ext cx="1295400" cy="457200"/>
          </a:xfrm>
          <a:prstGeom prst="wedgeRoundRectCallout">
            <a:avLst>
              <a:gd name="adj1" fmla="val 101815"/>
              <a:gd name="adj2" fmla="val -8680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b="1" dirty="0">
                <a:latin typeface="Arial" charset="0"/>
              </a:rPr>
              <a:t>3.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AD628-A8E2-4E89-8E93-22462264B5DF}" type="slidenum">
              <a:rPr lang="fr-FR"/>
              <a:pPr/>
              <a:t>18</a:t>
            </a:fld>
            <a:endParaRPr lang="fr-FR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Liste des OF suggérés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4282" y="1125538"/>
            <a:ext cx="85725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 dirty="0">
                <a:solidFill>
                  <a:srgbClr val="339933"/>
                </a:solidFill>
              </a:rPr>
              <a:t>Accès : Menu </a:t>
            </a:r>
            <a:r>
              <a:rPr lang="fr-FR" sz="1800" dirty="0">
                <a:solidFill>
                  <a:srgbClr val="000099"/>
                </a:solidFill>
              </a:rPr>
              <a:t>Planification</a:t>
            </a:r>
            <a:r>
              <a:rPr lang="fr-FR" sz="1800" dirty="0">
                <a:solidFill>
                  <a:srgbClr val="339933"/>
                </a:solidFill>
              </a:rPr>
              <a:t>, Option </a:t>
            </a:r>
            <a:r>
              <a:rPr lang="fr-FR" sz="1800" dirty="0">
                <a:solidFill>
                  <a:srgbClr val="000099"/>
                </a:solidFill>
              </a:rPr>
              <a:t>Liste des ordres de fabrication suggérés</a:t>
            </a:r>
          </a:p>
        </p:txBody>
      </p:sp>
      <p:pic>
        <p:nvPicPr>
          <p:cNvPr id="3585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857364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2194-AA2B-4314-8549-696271608AE6}" type="slidenum">
              <a:rPr lang="fr-FR"/>
              <a:pPr/>
              <a:t>19</a:t>
            </a:fld>
            <a:endParaRPr lang="fr-F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Un OF suggéré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4282" y="1125538"/>
            <a:ext cx="8786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 dirty="0">
                <a:solidFill>
                  <a:srgbClr val="339933"/>
                </a:solidFill>
              </a:rPr>
              <a:t>Accès : Menu </a:t>
            </a:r>
            <a:r>
              <a:rPr lang="fr-FR" sz="1800" dirty="0">
                <a:solidFill>
                  <a:srgbClr val="000099"/>
                </a:solidFill>
              </a:rPr>
              <a:t>Planification</a:t>
            </a:r>
            <a:r>
              <a:rPr lang="fr-FR" sz="1800" dirty="0">
                <a:solidFill>
                  <a:srgbClr val="339933"/>
                </a:solidFill>
              </a:rPr>
              <a:t>, Option </a:t>
            </a:r>
            <a:r>
              <a:rPr lang="fr-FR" sz="1800" dirty="0">
                <a:solidFill>
                  <a:srgbClr val="000099"/>
                </a:solidFill>
              </a:rPr>
              <a:t>Gestion des ordres de fabrication suggérés</a:t>
            </a:r>
          </a:p>
        </p:txBody>
      </p:sp>
      <p:pic>
        <p:nvPicPr>
          <p:cNvPr id="3789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714488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484-FB00-49C6-A7B6-AAFFD1E88B19}" type="slidenum">
              <a:rPr lang="fr-FR"/>
              <a:pPr/>
              <a:t>2</a:t>
            </a:fld>
            <a:endParaRPr lang="fr-FR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305800" cy="685800"/>
          </a:xfrm>
          <a:noFill/>
          <a:ln/>
        </p:spPr>
        <p:txBody>
          <a:bodyPr lIns="90488" tIns="44450" rIns="90488" bIns="44450"/>
          <a:lstStyle/>
          <a:p>
            <a:r>
              <a:rPr lang="fr-FR" sz="3600">
                <a:solidFill>
                  <a:srgbClr val="000099"/>
                </a:solidFill>
              </a:rPr>
              <a:t>La structure du logiciel</a:t>
            </a:r>
            <a:endParaRPr lang="fr-FR">
              <a:solidFill>
                <a:srgbClr val="000099"/>
              </a:solidFill>
            </a:endParaRPr>
          </a:p>
        </p:txBody>
      </p:sp>
      <p:sp>
        <p:nvSpPr>
          <p:cNvPr id="81923" name="Line 3"/>
          <p:cNvSpPr>
            <a:spLocks noChangeShapeType="1"/>
          </p:cNvSpPr>
          <p:nvPr/>
        </p:nvSpPr>
        <p:spPr bwMode="auto">
          <a:xfrm flipH="1">
            <a:off x="3711575" y="4487863"/>
            <a:ext cx="142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1924" name="Freeform 4"/>
          <p:cNvSpPr>
            <a:spLocks/>
          </p:cNvSpPr>
          <p:nvPr/>
        </p:nvSpPr>
        <p:spPr bwMode="auto">
          <a:xfrm>
            <a:off x="3676650" y="4554538"/>
            <a:ext cx="87313" cy="104775"/>
          </a:xfrm>
          <a:custGeom>
            <a:avLst/>
            <a:gdLst/>
            <a:ahLst/>
            <a:cxnLst>
              <a:cxn ang="0">
                <a:pos x="54" y="2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2"/>
              </a:cxn>
            </a:cxnLst>
            <a:rect l="0" t="0" r="r" b="b"/>
            <a:pathLst>
              <a:path w="55" h="66">
                <a:moveTo>
                  <a:pt x="54" y="2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2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>
            <a:off x="5210175" y="5094288"/>
            <a:ext cx="0" cy="219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1926" name="Freeform 6"/>
          <p:cNvSpPr>
            <a:spLocks/>
          </p:cNvSpPr>
          <p:nvPr/>
        </p:nvSpPr>
        <p:spPr bwMode="auto">
          <a:xfrm>
            <a:off x="5167313" y="5219700"/>
            <a:ext cx="87312" cy="101600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7" y="63"/>
              </a:cxn>
              <a:cxn ang="0">
                <a:pos x="0" y="0"/>
              </a:cxn>
              <a:cxn ang="0">
                <a:pos x="27" y="31"/>
              </a:cxn>
              <a:cxn ang="0">
                <a:pos x="54" y="0"/>
              </a:cxn>
            </a:cxnLst>
            <a:rect l="0" t="0" r="r" b="b"/>
            <a:pathLst>
              <a:path w="55" h="64">
                <a:moveTo>
                  <a:pt x="54" y="0"/>
                </a:moveTo>
                <a:lnTo>
                  <a:pt x="27" y="63"/>
                </a:lnTo>
                <a:lnTo>
                  <a:pt x="0" y="0"/>
                </a:lnTo>
                <a:lnTo>
                  <a:pt x="27" y="31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1927" name="Line 7"/>
          <p:cNvSpPr>
            <a:spLocks noChangeShapeType="1"/>
          </p:cNvSpPr>
          <p:nvPr/>
        </p:nvSpPr>
        <p:spPr bwMode="auto">
          <a:xfrm flipH="1">
            <a:off x="5202238" y="4487863"/>
            <a:ext cx="14287" cy="188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1928" name="Freeform 8"/>
          <p:cNvSpPr>
            <a:spLocks/>
          </p:cNvSpPr>
          <p:nvPr/>
        </p:nvSpPr>
        <p:spPr bwMode="auto">
          <a:xfrm>
            <a:off x="5167313" y="4579938"/>
            <a:ext cx="87312" cy="104775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0"/>
              </a:cxn>
            </a:cxnLst>
            <a:rect l="0" t="0" r="r" b="b"/>
            <a:pathLst>
              <a:path w="55" h="66">
                <a:moveTo>
                  <a:pt x="54" y="0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1929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828800" y="22098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Nomenclatures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30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828800" y="28194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Ressources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31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828800" y="16002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Articles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32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828800" y="34290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Gammes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33" name="AutoShape 13"/>
          <p:cNvSpPr>
            <a:spLocks/>
          </p:cNvSpPr>
          <p:nvPr/>
        </p:nvSpPr>
        <p:spPr bwMode="auto">
          <a:xfrm>
            <a:off x="1447800" y="16764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1934" name="Text Box 14"/>
          <p:cNvSpPr txBox="1">
            <a:spLocks noChangeArrowheads="1"/>
          </p:cNvSpPr>
          <p:nvPr/>
        </p:nvSpPr>
        <p:spPr bwMode="auto">
          <a:xfrm>
            <a:off x="0" y="2438400"/>
            <a:ext cx="1412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 b="0" i="1"/>
              <a:t>Données</a:t>
            </a:r>
          </a:p>
          <a:p>
            <a:pPr algn="ctr"/>
            <a:r>
              <a:rPr lang="fr-FR" sz="2000" b="0" i="1"/>
              <a:t>techniques</a:t>
            </a:r>
            <a:endParaRPr lang="fr-FR" sz="2400" b="0">
              <a:latin typeface="Times New Roman" pitchFamily="18" charset="0"/>
            </a:endParaRPr>
          </a:p>
        </p:txBody>
      </p:sp>
      <p:sp>
        <p:nvSpPr>
          <p:cNvPr id="81935" name="AutoShape 15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114800" y="16002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Plans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moyen terme</a:t>
            </a:r>
            <a:endParaRPr lang="fr-FR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36" name="AutoShape 16"/>
          <p:cNvSpPr>
            <a:spLocks noChangeArrowheads="1"/>
          </p:cNvSpPr>
          <p:nvPr/>
        </p:nvSpPr>
        <p:spPr bwMode="auto">
          <a:xfrm>
            <a:off x="3124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37" name="AutoShape 17"/>
          <p:cNvSpPr>
            <a:spLocks noChangeArrowheads="1"/>
          </p:cNvSpPr>
          <p:nvPr/>
        </p:nvSpPr>
        <p:spPr bwMode="auto">
          <a:xfrm>
            <a:off x="5029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d’achat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38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248400" y="3124200"/>
            <a:ext cx="1447800" cy="609600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Stocks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39" name="AutoShape 19"/>
          <p:cNvSpPr>
            <a:spLocks noChangeArrowheads="1"/>
          </p:cNvSpPr>
          <p:nvPr/>
        </p:nvSpPr>
        <p:spPr bwMode="auto">
          <a:xfrm>
            <a:off x="4114800" y="2362200"/>
            <a:ext cx="1447800" cy="609600"/>
          </a:xfrm>
          <a:prstGeom prst="flowChartMultidocumen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Programme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production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40" name="AutoShape 20"/>
          <p:cNvSpPr>
            <a:spLocks noChangeArrowheads="1"/>
          </p:cNvSpPr>
          <p:nvPr/>
        </p:nvSpPr>
        <p:spPr bwMode="auto">
          <a:xfrm>
            <a:off x="6248400" y="1600200"/>
            <a:ext cx="1371600" cy="533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Prévision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d’activité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81941" name="AutoShap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14800" y="32004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Calcul des 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besoins nets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42" name="AutoShape 22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248400" y="2362200"/>
            <a:ext cx="1447800" cy="609600"/>
          </a:xfrm>
          <a:prstGeom prst="flowChartMultidocumen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Commandes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43" name="AutoShape 23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124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Ordo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Lancement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44" name="AutoShape 24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029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Achats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Appro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45" name="AutoShape 25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3124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Suivi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46" name="AutoShape 26"/>
          <p:cNvSpPr>
            <a:spLocks noChangeArrowheads="1"/>
          </p:cNvSpPr>
          <p:nvPr/>
        </p:nvSpPr>
        <p:spPr bwMode="auto">
          <a:xfrm>
            <a:off x="5029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Réception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47" name="Line 27"/>
          <p:cNvSpPr>
            <a:spLocks noChangeShapeType="1"/>
          </p:cNvSpPr>
          <p:nvPr/>
        </p:nvSpPr>
        <p:spPr bwMode="auto">
          <a:xfrm>
            <a:off x="3657600" y="1828800"/>
            <a:ext cx="0" cy="182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48" name="Line 28"/>
          <p:cNvSpPr>
            <a:spLocks noChangeShapeType="1"/>
          </p:cNvSpPr>
          <p:nvPr/>
        </p:nvSpPr>
        <p:spPr bwMode="auto">
          <a:xfrm>
            <a:off x="3276600" y="18288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49" name="Line 29"/>
          <p:cNvSpPr>
            <a:spLocks noChangeShapeType="1"/>
          </p:cNvSpPr>
          <p:nvPr/>
        </p:nvSpPr>
        <p:spPr bwMode="auto">
          <a:xfrm>
            <a:off x="3276600" y="24384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50" name="Line 30"/>
          <p:cNvSpPr>
            <a:spLocks noChangeShapeType="1"/>
          </p:cNvSpPr>
          <p:nvPr/>
        </p:nvSpPr>
        <p:spPr bwMode="auto">
          <a:xfrm>
            <a:off x="3276600" y="30480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51" name="Line 31"/>
          <p:cNvSpPr>
            <a:spLocks noChangeShapeType="1"/>
          </p:cNvSpPr>
          <p:nvPr/>
        </p:nvSpPr>
        <p:spPr bwMode="auto">
          <a:xfrm>
            <a:off x="3276600" y="36576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52" name="Line 32"/>
          <p:cNvSpPr>
            <a:spLocks noChangeShapeType="1"/>
          </p:cNvSpPr>
          <p:nvPr/>
        </p:nvSpPr>
        <p:spPr bwMode="auto">
          <a:xfrm>
            <a:off x="3657600" y="3429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53" name="Line 33"/>
          <p:cNvSpPr>
            <a:spLocks noChangeShapeType="1"/>
          </p:cNvSpPr>
          <p:nvPr/>
        </p:nvSpPr>
        <p:spPr bwMode="auto">
          <a:xfrm>
            <a:off x="3657600" y="1981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54" name="Line 34"/>
          <p:cNvSpPr>
            <a:spLocks noChangeShapeType="1"/>
          </p:cNvSpPr>
          <p:nvPr/>
        </p:nvSpPr>
        <p:spPr bwMode="auto">
          <a:xfrm flipH="1">
            <a:off x="5562600" y="1905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55" name="Line 35"/>
          <p:cNvSpPr>
            <a:spLocks noChangeShapeType="1"/>
          </p:cNvSpPr>
          <p:nvPr/>
        </p:nvSpPr>
        <p:spPr bwMode="auto">
          <a:xfrm flipH="1">
            <a:off x="5562600" y="2667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56" name="Line 36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57" name="Line 37"/>
          <p:cNvSpPr>
            <a:spLocks noChangeShapeType="1"/>
          </p:cNvSpPr>
          <p:nvPr/>
        </p:nvSpPr>
        <p:spPr bwMode="auto">
          <a:xfrm flipH="1">
            <a:off x="5562600" y="3429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58" name="Line 38"/>
          <p:cNvSpPr>
            <a:spLocks noChangeShapeType="1"/>
          </p:cNvSpPr>
          <p:nvPr/>
        </p:nvSpPr>
        <p:spPr bwMode="auto">
          <a:xfrm flipH="1">
            <a:off x="3810000" y="3733800"/>
            <a:ext cx="4572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59" name="Line 39"/>
          <p:cNvSpPr>
            <a:spLocks noChangeShapeType="1"/>
          </p:cNvSpPr>
          <p:nvPr/>
        </p:nvSpPr>
        <p:spPr bwMode="auto">
          <a:xfrm>
            <a:off x="5410200" y="3733800"/>
            <a:ext cx="3048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60" name="Line 40"/>
          <p:cNvSpPr>
            <a:spLocks noChangeShapeType="1"/>
          </p:cNvSpPr>
          <p:nvPr/>
        </p:nvSpPr>
        <p:spPr bwMode="auto">
          <a:xfrm>
            <a:off x="3810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61" name="Line 41"/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62" name="Line 42"/>
          <p:cNvSpPr>
            <a:spLocks noChangeShapeType="1"/>
          </p:cNvSpPr>
          <p:nvPr/>
        </p:nvSpPr>
        <p:spPr bwMode="auto">
          <a:xfrm>
            <a:off x="3810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63" name="Line 43"/>
          <p:cNvSpPr>
            <a:spLocks noChangeShapeType="1"/>
          </p:cNvSpPr>
          <p:nvPr/>
        </p:nvSpPr>
        <p:spPr bwMode="auto">
          <a:xfrm>
            <a:off x="5715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64" name="Line 44"/>
          <p:cNvSpPr>
            <a:spLocks noChangeShapeType="1"/>
          </p:cNvSpPr>
          <p:nvPr/>
        </p:nvSpPr>
        <p:spPr bwMode="auto">
          <a:xfrm>
            <a:off x="3810000" y="6248400"/>
            <a:ext cx="31242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65" name="Line 45"/>
          <p:cNvSpPr>
            <a:spLocks noChangeShapeType="1"/>
          </p:cNvSpPr>
          <p:nvPr/>
        </p:nvSpPr>
        <p:spPr bwMode="auto">
          <a:xfrm flipV="1">
            <a:off x="6934200" y="3657600"/>
            <a:ext cx="0" cy="2590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66" name="Line 46"/>
          <p:cNvSpPr>
            <a:spLocks noChangeShapeType="1"/>
          </p:cNvSpPr>
          <p:nvPr/>
        </p:nvSpPr>
        <p:spPr bwMode="auto">
          <a:xfrm>
            <a:off x="3810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67" name="Line 47"/>
          <p:cNvSpPr>
            <a:spLocks noChangeShapeType="1"/>
          </p:cNvSpPr>
          <p:nvPr/>
        </p:nvSpPr>
        <p:spPr bwMode="auto">
          <a:xfrm>
            <a:off x="5715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68" name="Oval 48"/>
          <p:cNvSpPr>
            <a:spLocks noChangeArrowheads="1"/>
          </p:cNvSpPr>
          <p:nvPr/>
        </p:nvSpPr>
        <p:spPr bwMode="auto">
          <a:xfrm>
            <a:off x="7543800" y="3886200"/>
            <a:ext cx="1219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Livraisons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9" name="Line 49"/>
          <p:cNvSpPr>
            <a:spLocks noChangeShapeType="1"/>
          </p:cNvSpPr>
          <p:nvPr/>
        </p:nvSpPr>
        <p:spPr bwMode="auto">
          <a:xfrm>
            <a:off x="7315200" y="3657600"/>
            <a:ext cx="38100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81970" name="Oval 50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685800" y="4953000"/>
            <a:ext cx="1447800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>
                <a:solidFill>
                  <a:srgbClr val="000000"/>
                </a:solidFill>
                <a:latin typeface="Tahoma" charset="0"/>
              </a:rPr>
              <a:t>Comptabilité</a:t>
            </a:r>
          </a:p>
          <a:p>
            <a:pPr algn="ctr"/>
            <a:r>
              <a:rPr lang="fr-FR">
                <a:solidFill>
                  <a:srgbClr val="000000"/>
                </a:solidFill>
                <a:latin typeface="Tahoma" charset="0"/>
              </a:rPr>
              <a:t>industrielle</a:t>
            </a:r>
          </a:p>
        </p:txBody>
      </p:sp>
      <p:sp>
        <p:nvSpPr>
          <p:cNvPr id="81971" name="Line 51"/>
          <p:cNvSpPr>
            <a:spLocks noChangeShapeType="1"/>
          </p:cNvSpPr>
          <p:nvPr/>
        </p:nvSpPr>
        <p:spPr bwMode="auto">
          <a:xfrm>
            <a:off x="4800600" y="2133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1972" name="AutoShape 52"/>
          <p:cNvSpPr>
            <a:spLocks noChangeArrowheads="1"/>
          </p:cNvSpPr>
          <p:nvPr/>
        </p:nvSpPr>
        <p:spPr bwMode="auto">
          <a:xfrm>
            <a:off x="457200" y="1447800"/>
            <a:ext cx="838200" cy="381000"/>
          </a:xfrm>
          <a:prstGeom prst="wedgeEllipseCallout">
            <a:avLst>
              <a:gd name="adj1" fmla="val 139583"/>
              <a:gd name="adj2" fmla="val 67083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</a:t>
            </a:r>
          </a:p>
        </p:txBody>
      </p:sp>
      <p:sp>
        <p:nvSpPr>
          <p:cNvPr id="81973" name="AutoShape 53"/>
          <p:cNvSpPr>
            <a:spLocks noChangeArrowheads="1"/>
          </p:cNvSpPr>
          <p:nvPr/>
        </p:nvSpPr>
        <p:spPr bwMode="auto">
          <a:xfrm>
            <a:off x="457200" y="1981200"/>
            <a:ext cx="838200" cy="381000"/>
          </a:xfrm>
          <a:prstGeom prst="wedgeEllipseCallout">
            <a:avLst>
              <a:gd name="adj1" fmla="val 115907"/>
              <a:gd name="adj2" fmla="val 5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S2</a:t>
            </a:r>
          </a:p>
        </p:txBody>
      </p:sp>
      <p:sp>
        <p:nvSpPr>
          <p:cNvPr id="81974" name="AutoShape 54"/>
          <p:cNvSpPr>
            <a:spLocks noChangeArrowheads="1"/>
          </p:cNvSpPr>
          <p:nvPr/>
        </p:nvSpPr>
        <p:spPr bwMode="auto">
          <a:xfrm>
            <a:off x="457200" y="3276600"/>
            <a:ext cx="838200" cy="381000"/>
          </a:xfrm>
          <a:prstGeom prst="wedgeEllipseCallout">
            <a:avLst>
              <a:gd name="adj1" fmla="val 122157"/>
              <a:gd name="adj2" fmla="val -1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S3</a:t>
            </a:r>
          </a:p>
        </p:txBody>
      </p:sp>
      <p:sp>
        <p:nvSpPr>
          <p:cNvPr id="81975" name="AutoShape 55"/>
          <p:cNvSpPr>
            <a:spLocks noChangeArrowheads="1"/>
          </p:cNvSpPr>
          <p:nvPr/>
        </p:nvSpPr>
        <p:spPr bwMode="auto">
          <a:xfrm>
            <a:off x="8001000" y="3048000"/>
            <a:ext cx="838200" cy="381000"/>
          </a:xfrm>
          <a:prstGeom prst="wedgeEllipseCallout">
            <a:avLst>
              <a:gd name="adj1" fmla="val -91097"/>
              <a:gd name="adj2" fmla="val 6791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S4</a:t>
            </a:r>
          </a:p>
        </p:txBody>
      </p:sp>
      <p:sp>
        <p:nvSpPr>
          <p:cNvPr id="81976" name="AutoShape 56"/>
          <p:cNvSpPr>
            <a:spLocks noChangeArrowheads="1"/>
          </p:cNvSpPr>
          <p:nvPr/>
        </p:nvSpPr>
        <p:spPr bwMode="auto">
          <a:xfrm>
            <a:off x="8001000" y="1981200"/>
            <a:ext cx="838200" cy="381000"/>
          </a:xfrm>
          <a:prstGeom prst="wedgeEllipseCallout">
            <a:avLst>
              <a:gd name="adj1" fmla="val -112500"/>
              <a:gd name="adj2" fmla="val 887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S5</a:t>
            </a:r>
          </a:p>
        </p:txBody>
      </p:sp>
      <p:sp>
        <p:nvSpPr>
          <p:cNvPr id="81977" name="AutoShape 57"/>
          <p:cNvSpPr>
            <a:spLocks noChangeArrowheads="1"/>
          </p:cNvSpPr>
          <p:nvPr/>
        </p:nvSpPr>
        <p:spPr bwMode="auto">
          <a:xfrm>
            <a:off x="8001000" y="2514600"/>
            <a:ext cx="838200" cy="381000"/>
          </a:xfrm>
          <a:prstGeom prst="wedgeEllipseCallout">
            <a:avLst>
              <a:gd name="adj1" fmla="val -348486"/>
              <a:gd name="adj2" fmla="val 162500"/>
            </a:avLst>
          </a:prstGeom>
          <a:solidFill>
            <a:srgbClr val="FF99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S6</a:t>
            </a:r>
          </a:p>
        </p:txBody>
      </p:sp>
      <p:sp>
        <p:nvSpPr>
          <p:cNvPr id="81978" name="AutoShape 58"/>
          <p:cNvSpPr>
            <a:spLocks noChangeArrowheads="1"/>
          </p:cNvSpPr>
          <p:nvPr/>
        </p:nvSpPr>
        <p:spPr bwMode="auto">
          <a:xfrm>
            <a:off x="7740650" y="5445125"/>
            <a:ext cx="838200" cy="381000"/>
          </a:xfrm>
          <a:prstGeom prst="wedgeEllipseCallout">
            <a:avLst>
              <a:gd name="adj1" fmla="val -207574"/>
              <a:gd name="adj2" fmla="val -5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S7</a:t>
            </a:r>
          </a:p>
        </p:txBody>
      </p:sp>
      <p:sp>
        <p:nvSpPr>
          <p:cNvPr id="81979" name="AutoShape 59"/>
          <p:cNvSpPr>
            <a:spLocks noChangeArrowheads="1"/>
          </p:cNvSpPr>
          <p:nvPr/>
        </p:nvSpPr>
        <p:spPr bwMode="auto">
          <a:xfrm>
            <a:off x="457200" y="4343400"/>
            <a:ext cx="838200" cy="381000"/>
          </a:xfrm>
          <a:prstGeom prst="wedgeEllipseCallout">
            <a:avLst>
              <a:gd name="adj1" fmla="val 271213"/>
              <a:gd name="adj2" fmla="val 1362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S8</a:t>
            </a:r>
          </a:p>
        </p:txBody>
      </p:sp>
      <p:sp>
        <p:nvSpPr>
          <p:cNvPr id="81980" name="AutoShape 60"/>
          <p:cNvSpPr>
            <a:spLocks noChangeArrowheads="1"/>
          </p:cNvSpPr>
          <p:nvPr/>
        </p:nvSpPr>
        <p:spPr bwMode="auto">
          <a:xfrm>
            <a:off x="457200" y="5867400"/>
            <a:ext cx="838200" cy="381000"/>
          </a:xfrm>
          <a:prstGeom prst="wedgeEllipseCallout">
            <a:avLst>
              <a:gd name="adj1" fmla="val 275569"/>
              <a:gd name="adj2" fmla="val -9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S9</a:t>
            </a:r>
          </a:p>
        </p:txBody>
      </p:sp>
      <p:sp>
        <p:nvSpPr>
          <p:cNvPr id="81981" name="AutoShape 61"/>
          <p:cNvSpPr>
            <a:spLocks noChangeArrowheads="1"/>
          </p:cNvSpPr>
          <p:nvPr/>
        </p:nvSpPr>
        <p:spPr bwMode="auto">
          <a:xfrm>
            <a:off x="8001000" y="4572000"/>
            <a:ext cx="838200" cy="381000"/>
          </a:xfrm>
          <a:prstGeom prst="wedgeEllipseCallout">
            <a:avLst>
              <a:gd name="adj1" fmla="val -67616"/>
              <a:gd name="adj2" fmla="val -850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S10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2E684-229E-4358-9402-8EA29C50CBE5}" type="slidenum">
              <a:rPr lang="fr-FR"/>
              <a:pPr/>
              <a:t>20</a:t>
            </a:fld>
            <a:endParaRPr lang="fr-FR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Les programmes directeurs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447800" y="6140450"/>
            <a:ext cx="653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Les ordres suggérés apparaissent sur les programmes directeurs</a:t>
            </a:r>
          </a:p>
        </p:txBody>
      </p:sp>
      <p:pic>
        <p:nvPicPr>
          <p:cNvPr id="4813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643050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14282" y="1125538"/>
            <a:ext cx="8786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800" dirty="0">
                <a:solidFill>
                  <a:srgbClr val="339933"/>
                </a:solidFill>
              </a:rPr>
              <a:t>Accès : Menu </a:t>
            </a:r>
            <a:r>
              <a:rPr lang="fr-FR" sz="1800" dirty="0">
                <a:solidFill>
                  <a:srgbClr val="000099"/>
                </a:solidFill>
              </a:rPr>
              <a:t>Planification</a:t>
            </a:r>
            <a:r>
              <a:rPr lang="fr-FR" sz="1800" dirty="0">
                <a:solidFill>
                  <a:srgbClr val="339933"/>
                </a:solidFill>
              </a:rPr>
              <a:t>, Option </a:t>
            </a:r>
            <a:r>
              <a:rPr lang="fr-FR" sz="1800" dirty="0">
                <a:solidFill>
                  <a:srgbClr val="000099"/>
                </a:solidFill>
              </a:rPr>
              <a:t>Programmes directeurs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E2D2B-FF77-446B-AFDC-CA1758314A3C}" type="slidenum">
              <a:rPr lang="fr-FR"/>
              <a:pPr/>
              <a:t>21</a:t>
            </a:fld>
            <a:endParaRPr lang="fr-FR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15350" cy="800100"/>
          </a:xfrm>
          <a:noFill/>
          <a:ln/>
        </p:spPr>
        <p:txBody>
          <a:bodyPr lIns="90488" tIns="44450" rIns="90488" bIns="44450"/>
          <a:lstStyle/>
          <a:p>
            <a:r>
              <a:rPr lang="fr-FR" sz="3600" dirty="0">
                <a:solidFill>
                  <a:srgbClr val="003399"/>
                </a:solidFill>
              </a:rPr>
              <a:t>Représentation de la position des ordres dans le temps : le jalonnement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221163"/>
            <a:ext cx="8458200" cy="2057400"/>
          </a:xfrm>
          <a:noFill/>
          <a:ln/>
        </p:spPr>
        <p:txBody>
          <a:bodyPr lIns="90488" tIns="44450" rIns="90488" bIns="44450"/>
          <a:lstStyle/>
          <a:p>
            <a:pPr marL="457200" lvl="2">
              <a:lnSpc>
                <a:spcPct val="80000"/>
              </a:lnSpc>
            </a:pPr>
            <a:r>
              <a:rPr lang="fr-FR" sz="1600" b="1"/>
              <a:t>Si l'on représente dans le temps le processus d'élaboration d'un produit fini, on obtient un graphe qui montre les </a:t>
            </a:r>
            <a:r>
              <a:rPr lang="fr-FR" sz="1600">
                <a:solidFill>
                  <a:srgbClr val="009900"/>
                </a:solidFill>
              </a:rPr>
              <a:t>dépendances</a:t>
            </a:r>
            <a:r>
              <a:rPr lang="fr-FR" sz="1600" b="1"/>
              <a:t> entre les ordres.</a:t>
            </a:r>
          </a:p>
          <a:p>
            <a:pPr marL="457200" lvl="2">
              <a:lnSpc>
                <a:spcPct val="80000"/>
              </a:lnSpc>
            </a:pPr>
            <a:r>
              <a:rPr lang="fr-FR" sz="1600" b="1"/>
              <a:t>Il faut disposer de prévisions sur un </a:t>
            </a:r>
            <a:r>
              <a:rPr lang="fr-FR" sz="1600">
                <a:solidFill>
                  <a:srgbClr val="009900"/>
                </a:solidFill>
              </a:rPr>
              <a:t>horizon au moins égal au cycle total de fabrication</a:t>
            </a:r>
            <a:r>
              <a:rPr lang="fr-FR" sz="1600"/>
              <a:t>.</a:t>
            </a:r>
            <a:endParaRPr lang="fr-FR" sz="1600" b="1"/>
          </a:p>
          <a:p>
            <a:pPr marL="457200" lvl="2">
              <a:lnSpc>
                <a:spcPct val="80000"/>
              </a:lnSpc>
            </a:pPr>
            <a:r>
              <a:rPr lang="fr-FR" sz="1600" b="1"/>
              <a:t>Tout </a:t>
            </a:r>
            <a:r>
              <a:rPr lang="fr-FR" sz="1600">
                <a:solidFill>
                  <a:srgbClr val="009900"/>
                </a:solidFill>
              </a:rPr>
              <a:t>retard</a:t>
            </a:r>
            <a:r>
              <a:rPr lang="fr-FR" sz="1600" b="1"/>
              <a:t> sur un ordre entraîne un retard sur la livraison du produit fini.</a:t>
            </a:r>
          </a:p>
          <a:p>
            <a:pPr marL="457200" lvl="2">
              <a:lnSpc>
                <a:spcPct val="80000"/>
              </a:lnSpc>
            </a:pPr>
            <a:r>
              <a:rPr lang="fr-FR" sz="1600" b="1"/>
              <a:t>Tout </a:t>
            </a:r>
            <a:r>
              <a:rPr lang="fr-FR" sz="1600">
                <a:solidFill>
                  <a:srgbClr val="009900"/>
                </a:solidFill>
              </a:rPr>
              <a:t>rebut</a:t>
            </a:r>
            <a:r>
              <a:rPr lang="fr-FR" sz="1600" b="1"/>
              <a:t> sur un ordre empêche la fabrication complète des ordres qui sont en aval</a:t>
            </a:r>
          </a:p>
          <a:p>
            <a:pPr marL="457200" lvl="2">
              <a:lnSpc>
                <a:spcPct val="80000"/>
              </a:lnSpc>
            </a:pPr>
            <a:r>
              <a:rPr lang="fr-FR" sz="1600" b="1"/>
              <a:t>D'où, mise en place de </a:t>
            </a:r>
            <a:r>
              <a:rPr lang="fr-FR" sz="1600"/>
              <a:t>protections</a:t>
            </a:r>
            <a:r>
              <a:rPr lang="fr-FR" sz="1600" b="1"/>
              <a:t> :</a:t>
            </a:r>
            <a:endParaRPr lang="fr-FR" sz="1800"/>
          </a:p>
          <a:p>
            <a:pPr marL="933450" lvl="3" indent="-285750">
              <a:lnSpc>
                <a:spcPct val="80000"/>
              </a:lnSpc>
            </a:pPr>
            <a:r>
              <a:rPr lang="fr-FR" sz="1600">
                <a:solidFill>
                  <a:srgbClr val="009900"/>
                </a:solidFill>
              </a:rPr>
              <a:t>surestimation des décalages</a:t>
            </a:r>
          </a:p>
          <a:p>
            <a:pPr marL="933450" lvl="3" indent="-285750">
              <a:lnSpc>
                <a:spcPct val="80000"/>
              </a:lnSpc>
            </a:pPr>
            <a:r>
              <a:rPr lang="fr-FR" sz="1600">
                <a:solidFill>
                  <a:srgbClr val="009900"/>
                </a:solidFill>
              </a:rPr>
              <a:t>constitution de stocks de sécurité</a:t>
            </a:r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762000" y="3789363"/>
            <a:ext cx="7483475" cy="31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83984" name="Text Box 16"/>
          <p:cNvSpPr txBox="1">
            <a:spLocks noChangeArrowheads="1"/>
          </p:cNvSpPr>
          <p:nvPr/>
        </p:nvSpPr>
        <p:spPr bwMode="auto">
          <a:xfrm>
            <a:off x="6135688" y="2449513"/>
            <a:ext cx="411162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PF</a:t>
            </a:r>
          </a:p>
        </p:txBody>
      </p:sp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4489450" y="1681163"/>
            <a:ext cx="401638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P1</a:t>
            </a:r>
          </a:p>
        </p:txBody>
      </p:sp>
      <p:sp>
        <p:nvSpPr>
          <p:cNvPr id="83986" name="Text Box 18"/>
          <p:cNvSpPr txBox="1">
            <a:spLocks noChangeArrowheads="1"/>
          </p:cNvSpPr>
          <p:nvPr/>
        </p:nvSpPr>
        <p:spPr bwMode="auto">
          <a:xfrm>
            <a:off x="2571750" y="2449513"/>
            <a:ext cx="401638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P2</a:t>
            </a:r>
          </a:p>
        </p:txBody>
      </p:sp>
      <p:sp>
        <p:nvSpPr>
          <p:cNvPr id="83987" name="Text Box 19"/>
          <p:cNvSpPr txBox="1">
            <a:spLocks noChangeArrowheads="1"/>
          </p:cNvSpPr>
          <p:nvPr/>
        </p:nvSpPr>
        <p:spPr bwMode="auto">
          <a:xfrm>
            <a:off x="4767263" y="2065338"/>
            <a:ext cx="411162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C1</a:t>
            </a:r>
          </a:p>
        </p:txBody>
      </p:sp>
      <p:sp>
        <p:nvSpPr>
          <p:cNvPr id="83988" name="Text Box 20"/>
          <p:cNvSpPr txBox="1">
            <a:spLocks noChangeArrowheads="1"/>
          </p:cNvSpPr>
          <p:nvPr/>
        </p:nvSpPr>
        <p:spPr bwMode="auto">
          <a:xfrm>
            <a:off x="4767263" y="2833688"/>
            <a:ext cx="411162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C2</a:t>
            </a:r>
          </a:p>
        </p:txBody>
      </p:sp>
      <p:sp>
        <p:nvSpPr>
          <p:cNvPr id="83989" name="Text Box 21"/>
          <p:cNvSpPr txBox="1">
            <a:spLocks noChangeArrowheads="1"/>
          </p:cNvSpPr>
          <p:nvPr/>
        </p:nvSpPr>
        <p:spPr bwMode="auto">
          <a:xfrm>
            <a:off x="3398838" y="2065338"/>
            <a:ext cx="430212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M1</a:t>
            </a:r>
          </a:p>
        </p:txBody>
      </p:sp>
      <p:sp>
        <p:nvSpPr>
          <p:cNvPr id="83990" name="Text Box 22"/>
          <p:cNvSpPr txBox="1">
            <a:spLocks noChangeArrowheads="1"/>
          </p:cNvSpPr>
          <p:nvPr/>
        </p:nvSpPr>
        <p:spPr bwMode="auto">
          <a:xfrm>
            <a:off x="2713038" y="3216275"/>
            <a:ext cx="430212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M2</a:t>
            </a:r>
          </a:p>
        </p:txBody>
      </p:sp>
      <p:sp>
        <p:nvSpPr>
          <p:cNvPr id="83991" name="Text Box 23"/>
          <p:cNvSpPr txBox="1">
            <a:spLocks noChangeArrowheads="1"/>
          </p:cNvSpPr>
          <p:nvPr/>
        </p:nvSpPr>
        <p:spPr bwMode="auto">
          <a:xfrm>
            <a:off x="6797675" y="3830638"/>
            <a:ext cx="282575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J</a:t>
            </a:r>
          </a:p>
        </p:txBody>
      </p:sp>
      <p:sp>
        <p:nvSpPr>
          <p:cNvPr id="83992" name="Text Box 24"/>
          <p:cNvSpPr txBox="1">
            <a:spLocks noChangeArrowheads="1"/>
          </p:cNvSpPr>
          <p:nvPr/>
        </p:nvSpPr>
        <p:spPr bwMode="auto">
          <a:xfrm>
            <a:off x="5461000" y="3830638"/>
            <a:ext cx="538163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J - 2</a:t>
            </a:r>
          </a:p>
        </p:txBody>
      </p:sp>
      <p:sp>
        <p:nvSpPr>
          <p:cNvPr id="83993" name="Text Box 25"/>
          <p:cNvSpPr txBox="1">
            <a:spLocks noChangeArrowheads="1"/>
          </p:cNvSpPr>
          <p:nvPr/>
        </p:nvSpPr>
        <p:spPr bwMode="auto">
          <a:xfrm>
            <a:off x="4230688" y="3830638"/>
            <a:ext cx="538162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J - 4</a:t>
            </a:r>
          </a:p>
        </p:txBody>
      </p:sp>
      <p:sp>
        <p:nvSpPr>
          <p:cNvPr id="83994" name="Text Box 26"/>
          <p:cNvSpPr txBox="1">
            <a:spLocks noChangeArrowheads="1"/>
          </p:cNvSpPr>
          <p:nvPr/>
        </p:nvSpPr>
        <p:spPr bwMode="auto">
          <a:xfrm>
            <a:off x="3698875" y="3903663"/>
            <a:ext cx="538163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J - 5</a:t>
            </a:r>
          </a:p>
        </p:txBody>
      </p:sp>
      <p:sp>
        <p:nvSpPr>
          <p:cNvPr id="83995" name="Text Box 27"/>
          <p:cNvSpPr txBox="1">
            <a:spLocks noChangeArrowheads="1"/>
          </p:cNvSpPr>
          <p:nvPr/>
        </p:nvSpPr>
        <p:spPr bwMode="auto">
          <a:xfrm>
            <a:off x="2997200" y="3830638"/>
            <a:ext cx="538163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J - 6</a:t>
            </a:r>
          </a:p>
        </p:txBody>
      </p:sp>
      <p:sp>
        <p:nvSpPr>
          <p:cNvPr id="83996" name="Text Box 28"/>
          <p:cNvSpPr txBox="1">
            <a:spLocks noChangeArrowheads="1"/>
          </p:cNvSpPr>
          <p:nvPr/>
        </p:nvSpPr>
        <p:spPr bwMode="auto">
          <a:xfrm>
            <a:off x="2330450" y="3903663"/>
            <a:ext cx="538163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J - 7</a:t>
            </a:r>
          </a:p>
        </p:txBody>
      </p:sp>
      <p:sp>
        <p:nvSpPr>
          <p:cNvPr id="83997" name="Text Box 29"/>
          <p:cNvSpPr txBox="1">
            <a:spLocks noChangeArrowheads="1"/>
          </p:cNvSpPr>
          <p:nvPr/>
        </p:nvSpPr>
        <p:spPr bwMode="auto">
          <a:xfrm>
            <a:off x="1762125" y="3830638"/>
            <a:ext cx="538163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279F"/>
                </a:solidFill>
              </a:rPr>
              <a:t>J - 8</a:t>
            </a:r>
          </a:p>
        </p:txBody>
      </p:sp>
      <p:sp>
        <p:nvSpPr>
          <p:cNvPr id="83998" name="Rectangle 30"/>
          <p:cNvSpPr>
            <a:spLocks noChangeArrowheads="1"/>
          </p:cNvSpPr>
          <p:nvPr/>
        </p:nvSpPr>
        <p:spPr bwMode="auto">
          <a:xfrm>
            <a:off x="5786438" y="2700338"/>
            <a:ext cx="1233487" cy="95250"/>
          </a:xfrm>
          <a:prstGeom prst="rect">
            <a:avLst/>
          </a:prstGeom>
          <a:solidFill>
            <a:srgbClr val="00FF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999" name="Rectangle 31"/>
          <p:cNvSpPr>
            <a:spLocks noChangeArrowheads="1"/>
          </p:cNvSpPr>
          <p:nvPr/>
        </p:nvSpPr>
        <p:spPr bwMode="auto">
          <a:xfrm>
            <a:off x="3995738" y="3084513"/>
            <a:ext cx="1800225" cy="128587"/>
          </a:xfrm>
          <a:prstGeom prst="rect">
            <a:avLst/>
          </a:prstGeom>
          <a:solidFill>
            <a:srgbClr val="00FFCC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4000" name="Rectangle 32"/>
          <p:cNvSpPr>
            <a:spLocks noChangeArrowheads="1"/>
          </p:cNvSpPr>
          <p:nvPr/>
        </p:nvSpPr>
        <p:spPr bwMode="auto">
          <a:xfrm>
            <a:off x="4562475" y="2316163"/>
            <a:ext cx="1233488" cy="95250"/>
          </a:xfrm>
          <a:prstGeom prst="rect">
            <a:avLst/>
          </a:prstGeom>
          <a:solidFill>
            <a:srgbClr val="00FFCC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4001" name="Rectangle 33"/>
          <p:cNvSpPr>
            <a:spLocks noChangeArrowheads="1"/>
          </p:cNvSpPr>
          <p:nvPr/>
        </p:nvSpPr>
        <p:spPr bwMode="auto">
          <a:xfrm>
            <a:off x="3995738" y="1989138"/>
            <a:ext cx="1800225" cy="73025"/>
          </a:xfrm>
          <a:prstGeom prst="rect">
            <a:avLst/>
          </a:prstGeom>
          <a:solidFill>
            <a:schemeClr val="accent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4002" name="Rectangle 34"/>
          <p:cNvSpPr>
            <a:spLocks noChangeArrowheads="1"/>
          </p:cNvSpPr>
          <p:nvPr/>
        </p:nvSpPr>
        <p:spPr bwMode="auto">
          <a:xfrm>
            <a:off x="2124075" y="2700338"/>
            <a:ext cx="1871663" cy="80962"/>
          </a:xfrm>
          <a:prstGeom prst="rect">
            <a:avLst/>
          </a:prstGeom>
          <a:solidFill>
            <a:schemeClr val="accent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4003" name="Rectangle 35"/>
          <p:cNvSpPr>
            <a:spLocks noChangeArrowheads="1"/>
          </p:cNvSpPr>
          <p:nvPr/>
        </p:nvSpPr>
        <p:spPr bwMode="auto">
          <a:xfrm>
            <a:off x="2700338" y="3468688"/>
            <a:ext cx="1295400" cy="104775"/>
          </a:xfrm>
          <a:prstGeom prst="rect">
            <a:avLst/>
          </a:prstGeom>
          <a:solidFill>
            <a:srgbClr val="FF66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4004" name="Rectangle 36"/>
          <p:cNvSpPr>
            <a:spLocks noChangeArrowheads="1"/>
          </p:cNvSpPr>
          <p:nvPr/>
        </p:nvSpPr>
        <p:spPr bwMode="auto">
          <a:xfrm>
            <a:off x="3348038" y="2316163"/>
            <a:ext cx="1231900" cy="95250"/>
          </a:xfrm>
          <a:prstGeom prst="rect">
            <a:avLst/>
          </a:prstGeom>
          <a:solidFill>
            <a:srgbClr val="FF66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4005" name="Line 37"/>
          <p:cNvSpPr>
            <a:spLocks noChangeShapeType="1"/>
          </p:cNvSpPr>
          <p:nvPr/>
        </p:nvSpPr>
        <p:spPr bwMode="auto">
          <a:xfrm>
            <a:off x="7019925" y="2492375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4006" name="Line 38"/>
          <p:cNvSpPr>
            <a:spLocks noChangeShapeType="1"/>
          </p:cNvSpPr>
          <p:nvPr/>
        </p:nvSpPr>
        <p:spPr bwMode="auto">
          <a:xfrm>
            <a:off x="5795963" y="17732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4007" name="Line 39"/>
          <p:cNvSpPr>
            <a:spLocks noChangeShapeType="1"/>
          </p:cNvSpPr>
          <p:nvPr/>
        </p:nvSpPr>
        <p:spPr bwMode="auto">
          <a:xfrm>
            <a:off x="5795963" y="1989138"/>
            <a:ext cx="0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4008" name="Line 40"/>
          <p:cNvSpPr>
            <a:spLocks noChangeShapeType="1"/>
          </p:cNvSpPr>
          <p:nvPr/>
        </p:nvSpPr>
        <p:spPr bwMode="auto">
          <a:xfrm>
            <a:off x="4572000" y="17732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4009" name="Line 41"/>
          <p:cNvSpPr>
            <a:spLocks noChangeShapeType="1"/>
          </p:cNvSpPr>
          <p:nvPr/>
        </p:nvSpPr>
        <p:spPr bwMode="auto">
          <a:xfrm>
            <a:off x="3348038" y="17732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4010" name="Line 42"/>
          <p:cNvSpPr>
            <a:spLocks noChangeShapeType="1"/>
          </p:cNvSpPr>
          <p:nvPr/>
        </p:nvSpPr>
        <p:spPr bwMode="auto">
          <a:xfrm>
            <a:off x="2124075" y="17732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4011" name="Line 43"/>
          <p:cNvSpPr>
            <a:spLocks noChangeShapeType="1"/>
          </p:cNvSpPr>
          <p:nvPr/>
        </p:nvSpPr>
        <p:spPr bwMode="auto">
          <a:xfrm>
            <a:off x="3995738" y="17732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4012" name="Line 44"/>
          <p:cNvSpPr>
            <a:spLocks noChangeShapeType="1"/>
          </p:cNvSpPr>
          <p:nvPr/>
        </p:nvSpPr>
        <p:spPr bwMode="auto">
          <a:xfrm>
            <a:off x="2700338" y="17732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4013" name="Line 45"/>
          <p:cNvSpPr>
            <a:spLocks noChangeShapeType="1"/>
          </p:cNvSpPr>
          <p:nvPr/>
        </p:nvSpPr>
        <p:spPr bwMode="auto">
          <a:xfrm>
            <a:off x="5219700" y="17732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4014" name="Line 46"/>
          <p:cNvSpPr>
            <a:spLocks noChangeShapeType="1"/>
          </p:cNvSpPr>
          <p:nvPr/>
        </p:nvSpPr>
        <p:spPr bwMode="auto">
          <a:xfrm>
            <a:off x="6372225" y="17732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4015" name="Line 47"/>
          <p:cNvSpPr>
            <a:spLocks noChangeShapeType="1"/>
          </p:cNvSpPr>
          <p:nvPr/>
        </p:nvSpPr>
        <p:spPr bwMode="auto">
          <a:xfrm>
            <a:off x="3995738" y="2708275"/>
            <a:ext cx="0" cy="8651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8678C-BC71-426A-8FAB-0C464D98EBEF}" type="slidenum">
              <a:rPr lang="fr-FR"/>
              <a:pPr/>
              <a:t>22</a:t>
            </a:fld>
            <a:endParaRPr lang="fr-FR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Le jalonnement et l’analyse des charges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/>
              <a:t>Placement des OF à </a:t>
            </a:r>
            <a:r>
              <a:rPr lang="fr-FR" sz="2800">
                <a:solidFill>
                  <a:srgbClr val="009900"/>
                </a:solidFill>
              </a:rPr>
              <a:t>capacité infinie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indépendamment les uns des autres et sans tenir compte du nombre de machines disponibles sur le poste de charge</a:t>
            </a:r>
            <a:endParaRPr lang="fr-FR"/>
          </a:p>
          <a:p>
            <a:pPr>
              <a:lnSpc>
                <a:spcPct val="90000"/>
              </a:lnSpc>
            </a:pPr>
            <a:r>
              <a:rPr lang="fr-FR" sz="2800"/>
              <a:t>On place les opérations selon les temps déterminés à partir des gammes de fabrication sur les plages de travail (calendrier)</a:t>
            </a:r>
          </a:p>
          <a:p>
            <a:pPr lvl="1">
              <a:lnSpc>
                <a:spcPct val="90000"/>
              </a:lnSpc>
            </a:pPr>
            <a:r>
              <a:rPr lang="fr-FR">
                <a:solidFill>
                  <a:srgbClr val="009900"/>
                </a:solidFill>
              </a:rPr>
              <a:t>au plus tôt</a:t>
            </a:r>
            <a:r>
              <a:rPr lang="fr-FR"/>
              <a:t> (en partant de la date de lancement)</a:t>
            </a:r>
          </a:p>
          <a:p>
            <a:pPr lvl="1">
              <a:lnSpc>
                <a:spcPct val="90000"/>
              </a:lnSpc>
            </a:pPr>
            <a:r>
              <a:rPr lang="fr-FR">
                <a:solidFill>
                  <a:srgbClr val="009900"/>
                </a:solidFill>
              </a:rPr>
              <a:t>au plus tard</a:t>
            </a:r>
            <a:r>
              <a:rPr lang="fr-FR"/>
              <a:t> (en partant de la date de besoin)</a:t>
            </a:r>
          </a:p>
          <a:p>
            <a:pPr>
              <a:lnSpc>
                <a:spcPct val="90000"/>
              </a:lnSpc>
            </a:pPr>
            <a:r>
              <a:rPr lang="fr-FR" sz="2800"/>
              <a:t>On cumule les charges de travail sur chaque plage horaire</a:t>
            </a:r>
            <a:endParaRPr lang="fr-F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C7B3E-ACB7-4476-B943-D3D1CA67E35C}" type="slidenum">
              <a:rPr lang="fr-FR"/>
              <a:pPr/>
              <a:t>23</a:t>
            </a:fld>
            <a:endParaRPr lang="fr-FR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La constitution du planning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371600" y="1524000"/>
            <a:ext cx="5583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1800"/>
              <a:t>A partir du calendrier, détermination des plages horaires de travail pour chaque poste de charge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5240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27432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39624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51816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64008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1143000" y="24384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1143000" y="27432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15240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27432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39624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51816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64008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0196" name="Line 20"/>
          <p:cNvSpPr>
            <a:spLocks noChangeShapeType="1"/>
          </p:cNvSpPr>
          <p:nvPr/>
        </p:nvSpPr>
        <p:spPr bwMode="auto">
          <a:xfrm>
            <a:off x="1143000" y="34290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0197" name="Line 21"/>
          <p:cNvSpPr>
            <a:spLocks noChangeShapeType="1"/>
          </p:cNvSpPr>
          <p:nvPr/>
        </p:nvSpPr>
        <p:spPr bwMode="auto">
          <a:xfrm>
            <a:off x="1143000" y="37338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304800" y="2438400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Poste 1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304800" y="3429000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Poste 2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1219200" y="2863850"/>
            <a:ext cx="89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Lu 8:00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2438400" y="2863850"/>
            <a:ext cx="930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Ma 8:00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3657600" y="2863850"/>
            <a:ext cx="930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Me 8:00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4876800" y="2863850"/>
            <a:ext cx="873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Je 8:00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6096000" y="2863850"/>
            <a:ext cx="89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Ve 8:00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87C3-9EE4-4995-9635-3331CFF07A2D}" type="slidenum">
              <a:rPr lang="fr-FR"/>
              <a:pPr/>
              <a:t>24</a:t>
            </a:fld>
            <a:endParaRPr lang="fr-FR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1143000"/>
          </a:xfrm>
        </p:spPr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Jalonnement d’un OF</a:t>
            </a:r>
            <a:br>
              <a:rPr lang="fr-FR" dirty="0">
                <a:solidFill>
                  <a:srgbClr val="003399"/>
                </a:solidFill>
              </a:rPr>
            </a:br>
            <a:r>
              <a:rPr lang="fr-FR" dirty="0">
                <a:solidFill>
                  <a:srgbClr val="003399"/>
                </a:solidFill>
              </a:rPr>
              <a:t>Exemple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fr-FR" sz="2400" b="1"/>
              <a:t>Date de lancement : </a:t>
            </a:r>
            <a:r>
              <a:rPr lang="fr-FR" sz="2400" b="1">
                <a:solidFill>
                  <a:schemeClr val="accent2"/>
                </a:solidFill>
              </a:rPr>
              <a:t>lundi</a:t>
            </a:r>
          </a:p>
          <a:p>
            <a:pPr>
              <a:lnSpc>
                <a:spcPct val="120000"/>
              </a:lnSpc>
            </a:pPr>
            <a:r>
              <a:rPr lang="fr-FR" sz="2400" b="1"/>
              <a:t>Date de besoin : </a:t>
            </a:r>
            <a:r>
              <a:rPr lang="fr-FR" sz="2400" b="1">
                <a:solidFill>
                  <a:schemeClr val="accent2"/>
                </a:solidFill>
              </a:rPr>
              <a:t>vendredi</a:t>
            </a:r>
            <a:br>
              <a:rPr lang="fr-FR" sz="2400" b="1">
                <a:solidFill>
                  <a:schemeClr val="accent2"/>
                </a:solidFill>
              </a:rPr>
            </a:br>
            <a:r>
              <a:rPr lang="fr-FR" sz="2400" b="1"/>
              <a:t>(doit donc être terminé le </a:t>
            </a:r>
            <a:r>
              <a:rPr lang="fr-FR" sz="2400" b="1">
                <a:solidFill>
                  <a:schemeClr val="accent2"/>
                </a:solidFill>
              </a:rPr>
              <a:t>jeudi soir</a:t>
            </a:r>
            <a:r>
              <a:rPr lang="fr-FR" sz="2400" b="1"/>
              <a:t>)</a:t>
            </a:r>
          </a:p>
          <a:p>
            <a:pPr>
              <a:lnSpc>
                <a:spcPct val="120000"/>
              </a:lnSpc>
            </a:pPr>
            <a:r>
              <a:rPr lang="fr-FR" sz="2400" b="1"/>
              <a:t>Opération 010 sur poste 1, durée </a:t>
            </a:r>
            <a:r>
              <a:rPr lang="fr-FR" sz="2400" b="1">
                <a:solidFill>
                  <a:schemeClr val="accent2"/>
                </a:solidFill>
              </a:rPr>
              <a:t>10 heures</a:t>
            </a:r>
            <a:r>
              <a:rPr lang="fr-FR" sz="2400" b="1"/>
              <a:t> </a:t>
            </a:r>
            <a:br>
              <a:rPr lang="fr-FR" sz="2400" b="1"/>
            </a:br>
            <a:r>
              <a:rPr lang="fr-FR" sz="2400" b="1"/>
              <a:t>(temps de réglage + temps opératoire) </a:t>
            </a:r>
            <a:br>
              <a:rPr lang="fr-FR" sz="2400" b="1"/>
            </a:br>
            <a:r>
              <a:rPr lang="fr-FR" sz="2400" b="1"/>
              <a:t>+ 3 heures de transfert</a:t>
            </a:r>
          </a:p>
          <a:p>
            <a:pPr>
              <a:lnSpc>
                <a:spcPct val="120000"/>
              </a:lnSpc>
            </a:pPr>
            <a:r>
              <a:rPr lang="fr-FR" sz="2400" b="1"/>
              <a:t>Opération 020 sur poste 2, durée </a:t>
            </a:r>
            <a:r>
              <a:rPr lang="fr-FR" sz="2400" b="1">
                <a:solidFill>
                  <a:schemeClr val="accent2"/>
                </a:solidFill>
              </a:rPr>
              <a:t>12 heures</a:t>
            </a:r>
            <a:r>
              <a:rPr lang="fr-FR" sz="2400" b="1"/>
              <a:t> </a:t>
            </a:r>
            <a:br>
              <a:rPr lang="fr-FR" sz="2400" b="1"/>
            </a:br>
            <a:r>
              <a:rPr lang="fr-FR" sz="2400" b="1"/>
              <a:t>(temps de réglage + temps opératoire) </a:t>
            </a:r>
            <a:br>
              <a:rPr lang="fr-FR" sz="2400" b="1"/>
            </a:br>
            <a:r>
              <a:rPr lang="fr-FR" sz="2400" b="1"/>
              <a:t>+ 3 heures de transfert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D6988-BB48-4C41-B800-4E5CA5A72F09}" type="slidenum">
              <a:rPr lang="fr-FR"/>
              <a:pPr/>
              <a:t>25</a:t>
            </a:fld>
            <a:endParaRPr lang="fr-FR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Le jalonnement au plus tôt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5240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27432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9624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51816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64008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1143000" y="24384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1143000" y="27432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15240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27432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39624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51816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64008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1143000" y="34290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1143000" y="37338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304800" y="2438400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Poste 1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304800" y="3429000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Poste 2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1219200" y="2863850"/>
            <a:ext cx="89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Lu 8:00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2438400" y="2863850"/>
            <a:ext cx="930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Ma 8:00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3657600" y="2863850"/>
            <a:ext cx="930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Me 8:00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4876800" y="2863850"/>
            <a:ext cx="873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Je 8:00</a:t>
            </a: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6096000" y="2863850"/>
            <a:ext cx="89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Ve 8:00</a:t>
            </a:r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1524000" y="4267200"/>
            <a:ext cx="8382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26" name="Rectangle 26"/>
          <p:cNvSpPr>
            <a:spLocks noChangeArrowheads="1"/>
          </p:cNvSpPr>
          <p:nvPr/>
        </p:nvSpPr>
        <p:spPr bwMode="auto">
          <a:xfrm>
            <a:off x="2362200" y="4267200"/>
            <a:ext cx="381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365125" y="4251325"/>
            <a:ext cx="919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Op. 010</a:t>
            </a:r>
          </a:p>
        </p:txBody>
      </p:sp>
      <p:sp>
        <p:nvSpPr>
          <p:cNvPr id="51237" name="Line 37"/>
          <p:cNvSpPr>
            <a:spLocks noChangeShapeType="1"/>
          </p:cNvSpPr>
          <p:nvPr/>
        </p:nvSpPr>
        <p:spPr bwMode="auto">
          <a:xfrm>
            <a:off x="1524000" y="22098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933450" y="1600200"/>
            <a:ext cx="11890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/>
              <a:t>Date de</a:t>
            </a:r>
          </a:p>
          <a:p>
            <a:pPr algn="ctr"/>
            <a:r>
              <a:rPr lang="fr-FR"/>
              <a:t>lancement</a:t>
            </a:r>
          </a:p>
        </p:txBody>
      </p:sp>
      <p:sp>
        <p:nvSpPr>
          <p:cNvPr id="51239" name="Line 39"/>
          <p:cNvSpPr>
            <a:spLocks noChangeShapeType="1"/>
          </p:cNvSpPr>
          <p:nvPr/>
        </p:nvSpPr>
        <p:spPr bwMode="auto">
          <a:xfrm>
            <a:off x="6019800" y="22098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5575300" y="1616075"/>
            <a:ext cx="9175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/>
              <a:t>Date de</a:t>
            </a:r>
          </a:p>
          <a:p>
            <a:pPr algn="ctr"/>
            <a:r>
              <a:rPr lang="fr-FR"/>
              <a:t>besoin</a:t>
            </a:r>
          </a:p>
        </p:txBody>
      </p:sp>
      <p:sp>
        <p:nvSpPr>
          <p:cNvPr id="51241" name="Line 41"/>
          <p:cNvSpPr>
            <a:spLocks noChangeShapeType="1"/>
          </p:cNvSpPr>
          <p:nvPr/>
        </p:nvSpPr>
        <p:spPr bwMode="auto">
          <a:xfrm>
            <a:off x="4572000" y="4343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1270" name="Group 70"/>
          <p:cNvGrpSpPr>
            <a:grpSpLocks/>
          </p:cNvGrpSpPr>
          <p:nvPr/>
        </p:nvGrpSpPr>
        <p:grpSpPr bwMode="auto">
          <a:xfrm>
            <a:off x="1524000" y="4267200"/>
            <a:ext cx="1447800" cy="762000"/>
            <a:chOff x="960" y="2688"/>
            <a:chExt cx="912" cy="480"/>
          </a:xfrm>
        </p:grpSpPr>
        <p:sp>
          <p:nvSpPr>
            <p:cNvPr id="51227" name="Rectangle 27"/>
            <p:cNvSpPr>
              <a:spLocks noChangeArrowheads="1"/>
            </p:cNvSpPr>
            <p:nvPr/>
          </p:nvSpPr>
          <p:spPr bwMode="auto">
            <a:xfrm>
              <a:off x="1728" y="2688"/>
              <a:ext cx="144" cy="19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42" name="Text Box 42"/>
            <p:cNvSpPr txBox="1">
              <a:spLocks noChangeArrowheads="1"/>
            </p:cNvSpPr>
            <p:nvPr/>
          </p:nvSpPr>
          <p:spPr bwMode="auto">
            <a:xfrm>
              <a:off x="1248" y="2956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10h</a:t>
              </a:r>
            </a:p>
          </p:txBody>
        </p:sp>
        <p:sp>
          <p:nvSpPr>
            <p:cNvPr id="51243" name="Line 43"/>
            <p:cNvSpPr>
              <a:spLocks noChangeShapeType="1"/>
            </p:cNvSpPr>
            <p:nvPr/>
          </p:nvSpPr>
          <p:spPr bwMode="auto">
            <a:xfrm>
              <a:off x="960" y="2976"/>
              <a:ext cx="912" cy="0"/>
            </a:xfrm>
            <a:prstGeom prst="line">
              <a:avLst/>
            </a:prstGeom>
            <a:noFill/>
            <a:ln w="9525">
              <a:noFill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51273" name="Group 73"/>
          <p:cNvGrpSpPr>
            <a:grpSpLocks/>
          </p:cNvGrpSpPr>
          <p:nvPr/>
        </p:nvGrpSpPr>
        <p:grpSpPr bwMode="auto">
          <a:xfrm>
            <a:off x="2895600" y="4267200"/>
            <a:ext cx="420688" cy="717550"/>
            <a:chOff x="1824" y="2688"/>
            <a:chExt cx="265" cy="452"/>
          </a:xfrm>
        </p:grpSpPr>
        <p:sp>
          <p:nvSpPr>
            <p:cNvPr id="51228" name="Rectangle 28"/>
            <p:cNvSpPr>
              <a:spLocks noChangeArrowheads="1"/>
            </p:cNvSpPr>
            <p:nvPr/>
          </p:nvSpPr>
          <p:spPr bwMode="auto">
            <a:xfrm>
              <a:off x="1872" y="268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44" name="Text Box 44"/>
            <p:cNvSpPr txBox="1">
              <a:spLocks noChangeArrowheads="1"/>
            </p:cNvSpPr>
            <p:nvPr/>
          </p:nvSpPr>
          <p:spPr bwMode="auto">
            <a:xfrm>
              <a:off x="1824" y="2928"/>
              <a:ext cx="2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3h</a:t>
              </a:r>
            </a:p>
          </p:txBody>
        </p:sp>
      </p:grpSp>
      <p:grpSp>
        <p:nvGrpSpPr>
          <p:cNvPr id="51274" name="Group 74"/>
          <p:cNvGrpSpPr>
            <a:grpSpLocks/>
          </p:cNvGrpSpPr>
          <p:nvPr/>
        </p:nvGrpSpPr>
        <p:grpSpPr bwMode="auto">
          <a:xfrm>
            <a:off x="5294313" y="4876800"/>
            <a:ext cx="420687" cy="685800"/>
            <a:chOff x="3335" y="3072"/>
            <a:chExt cx="265" cy="432"/>
          </a:xfrm>
        </p:grpSpPr>
        <p:sp>
          <p:nvSpPr>
            <p:cNvPr id="51234" name="Rectangle 34"/>
            <p:cNvSpPr>
              <a:spLocks noChangeArrowheads="1"/>
            </p:cNvSpPr>
            <p:nvPr/>
          </p:nvSpPr>
          <p:spPr bwMode="auto">
            <a:xfrm>
              <a:off x="3360" y="307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45" name="Text Box 45"/>
            <p:cNvSpPr txBox="1">
              <a:spLocks noChangeArrowheads="1"/>
            </p:cNvSpPr>
            <p:nvPr/>
          </p:nvSpPr>
          <p:spPr bwMode="auto">
            <a:xfrm>
              <a:off x="3335" y="3292"/>
              <a:ext cx="2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3h</a:t>
              </a:r>
            </a:p>
          </p:txBody>
        </p:sp>
      </p:grpSp>
      <p:grpSp>
        <p:nvGrpSpPr>
          <p:cNvPr id="51269" name="Group 69"/>
          <p:cNvGrpSpPr>
            <a:grpSpLocks/>
          </p:cNvGrpSpPr>
          <p:nvPr/>
        </p:nvGrpSpPr>
        <p:grpSpPr bwMode="auto">
          <a:xfrm>
            <a:off x="381000" y="4845050"/>
            <a:ext cx="4953000" cy="793750"/>
            <a:chOff x="240" y="3052"/>
            <a:chExt cx="3120" cy="500"/>
          </a:xfrm>
        </p:grpSpPr>
        <p:sp>
          <p:nvSpPr>
            <p:cNvPr id="51236" name="Text Box 36"/>
            <p:cNvSpPr txBox="1">
              <a:spLocks noChangeArrowheads="1"/>
            </p:cNvSpPr>
            <p:nvPr/>
          </p:nvSpPr>
          <p:spPr bwMode="auto">
            <a:xfrm>
              <a:off x="240" y="3052"/>
              <a:ext cx="5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>
                  <a:solidFill>
                    <a:schemeClr val="accent2"/>
                  </a:solidFill>
                </a:rPr>
                <a:t>Op. 020</a:t>
              </a:r>
            </a:p>
          </p:txBody>
        </p:sp>
        <p:sp>
          <p:nvSpPr>
            <p:cNvPr id="51229" name="Rectangle 29"/>
            <p:cNvSpPr>
              <a:spLocks noChangeArrowheads="1"/>
            </p:cNvSpPr>
            <p:nvPr/>
          </p:nvSpPr>
          <p:spPr bwMode="auto">
            <a:xfrm>
              <a:off x="2064" y="3072"/>
              <a:ext cx="192" cy="19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30" name="Rectangle 30"/>
            <p:cNvSpPr>
              <a:spLocks noChangeArrowheads="1"/>
            </p:cNvSpPr>
            <p:nvPr/>
          </p:nvSpPr>
          <p:spPr bwMode="auto">
            <a:xfrm>
              <a:off x="2256" y="3072"/>
              <a:ext cx="240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31" name="Rectangle 31"/>
            <p:cNvSpPr>
              <a:spLocks noChangeArrowheads="1"/>
            </p:cNvSpPr>
            <p:nvPr/>
          </p:nvSpPr>
          <p:spPr bwMode="auto">
            <a:xfrm>
              <a:off x="2496" y="3072"/>
              <a:ext cx="528" cy="19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32" name="Rectangle 32"/>
            <p:cNvSpPr>
              <a:spLocks noChangeArrowheads="1"/>
            </p:cNvSpPr>
            <p:nvPr/>
          </p:nvSpPr>
          <p:spPr bwMode="auto">
            <a:xfrm>
              <a:off x="3024" y="3072"/>
              <a:ext cx="240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33" name="Rectangle 33"/>
            <p:cNvSpPr>
              <a:spLocks noChangeArrowheads="1"/>
            </p:cNvSpPr>
            <p:nvPr/>
          </p:nvSpPr>
          <p:spPr bwMode="auto">
            <a:xfrm>
              <a:off x="3264" y="3072"/>
              <a:ext cx="96" cy="19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46" name="Line 46"/>
            <p:cNvSpPr>
              <a:spLocks noChangeShapeType="1"/>
            </p:cNvSpPr>
            <p:nvPr/>
          </p:nvSpPr>
          <p:spPr bwMode="auto">
            <a:xfrm>
              <a:off x="2064" y="3360"/>
              <a:ext cx="1296" cy="0"/>
            </a:xfrm>
            <a:prstGeom prst="line">
              <a:avLst/>
            </a:prstGeom>
            <a:noFill/>
            <a:ln w="9525">
              <a:noFill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47" name="Text Box 47"/>
            <p:cNvSpPr txBox="1">
              <a:spLocks noChangeArrowheads="1"/>
            </p:cNvSpPr>
            <p:nvPr/>
          </p:nvSpPr>
          <p:spPr bwMode="auto">
            <a:xfrm>
              <a:off x="2640" y="3340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12h</a:t>
              </a:r>
            </a:p>
          </p:txBody>
        </p:sp>
      </p:grpSp>
      <p:sp>
        <p:nvSpPr>
          <p:cNvPr id="51249" name="Line 49"/>
          <p:cNvSpPr>
            <a:spLocks noChangeShapeType="1"/>
          </p:cNvSpPr>
          <p:nvPr/>
        </p:nvSpPr>
        <p:spPr bwMode="auto">
          <a:xfrm>
            <a:off x="2743200" y="2209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50" name="Line 50"/>
          <p:cNvSpPr>
            <a:spLocks noChangeShapeType="1"/>
          </p:cNvSpPr>
          <p:nvPr/>
        </p:nvSpPr>
        <p:spPr bwMode="auto">
          <a:xfrm>
            <a:off x="3581400" y="2209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51" name="Line 51"/>
          <p:cNvSpPr>
            <a:spLocks noChangeShapeType="1"/>
          </p:cNvSpPr>
          <p:nvPr/>
        </p:nvSpPr>
        <p:spPr bwMode="auto">
          <a:xfrm>
            <a:off x="4800600" y="2209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52" name="Line 52"/>
          <p:cNvSpPr>
            <a:spLocks noChangeShapeType="1"/>
          </p:cNvSpPr>
          <p:nvPr/>
        </p:nvSpPr>
        <p:spPr bwMode="auto">
          <a:xfrm>
            <a:off x="5181600" y="2209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53" name="Line 53"/>
          <p:cNvSpPr>
            <a:spLocks noChangeShapeType="1"/>
          </p:cNvSpPr>
          <p:nvPr/>
        </p:nvSpPr>
        <p:spPr bwMode="auto">
          <a:xfrm>
            <a:off x="32766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1275" name="Group 75"/>
          <p:cNvGrpSpPr>
            <a:grpSpLocks/>
          </p:cNvGrpSpPr>
          <p:nvPr/>
        </p:nvGrpSpPr>
        <p:grpSpPr bwMode="auto">
          <a:xfrm>
            <a:off x="5029200" y="5181600"/>
            <a:ext cx="1223963" cy="1190625"/>
            <a:chOff x="3168" y="3264"/>
            <a:chExt cx="771" cy="750"/>
          </a:xfrm>
        </p:grpSpPr>
        <p:sp>
          <p:nvSpPr>
            <p:cNvPr id="51254" name="Line 54"/>
            <p:cNvSpPr>
              <a:spLocks noChangeShapeType="1"/>
            </p:cNvSpPr>
            <p:nvPr/>
          </p:nvSpPr>
          <p:spPr bwMode="auto">
            <a:xfrm flipH="1">
              <a:off x="3552" y="326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55" name="Text Box 55"/>
            <p:cNvSpPr txBox="1">
              <a:spLocks noChangeArrowheads="1"/>
            </p:cNvSpPr>
            <p:nvPr/>
          </p:nvSpPr>
          <p:spPr bwMode="auto">
            <a:xfrm>
              <a:off x="3168" y="3648"/>
              <a:ext cx="771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Date de fin</a:t>
              </a:r>
            </a:p>
            <a:p>
              <a:r>
                <a:rPr lang="fr-FR"/>
                <a:t>au plus tôt</a:t>
              </a:r>
            </a:p>
          </p:txBody>
        </p:sp>
      </p:grpSp>
      <p:grpSp>
        <p:nvGrpSpPr>
          <p:cNvPr id="51272" name="Group 72"/>
          <p:cNvGrpSpPr>
            <a:grpSpLocks/>
          </p:cNvGrpSpPr>
          <p:nvPr/>
        </p:nvGrpSpPr>
        <p:grpSpPr bwMode="auto">
          <a:xfrm>
            <a:off x="5638800" y="4876800"/>
            <a:ext cx="2633663" cy="1082675"/>
            <a:chOff x="3552" y="3072"/>
            <a:chExt cx="1659" cy="682"/>
          </a:xfrm>
        </p:grpSpPr>
        <p:sp>
          <p:nvSpPr>
            <p:cNvPr id="51248" name="Rectangle 48"/>
            <p:cNvSpPr>
              <a:spLocks noChangeArrowheads="1"/>
            </p:cNvSpPr>
            <p:nvPr/>
          </p:nvSpPr>
          <p:spPr bwMode="auto">
            <a:xfrm>
              <a:off x="3552" y="3072"/>
              <a:ext cx="240" cy="19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56" name="Line 56"/>
            <p:cNvSpPr>
              <a:spLocks noChangeShapeType="1"/>
            </p:cNvSpPr>
            <p:nvPr/>
          </p:nvSpPr>
          <p:spPr bwMode="auto">
            <a:xfrm flipH="1" flipV="1">
              <a:off x="3696" y="3264"/>
              <a:ext cx="72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57" name="Text Box 57"/>
            <p:cNvSpPr txBox="1">
              <a:spLocks noChangeArrowheads="1"/>
            </p:cNvSpPr>
            <p:nvPr/>
          </p:nvSpPr>
          <p:spPr bwMode="auto">
            <a:xfrm>
              <a:off x="4454" y="3542"/>
              <a:ext cx="75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Marge : 4h</a:t>
              </a:r>
            </a:p>
          </p:txBody>
        </p:sp>
      </p:grpSp>
      <p:sp>
        <p:nvSpPr>
          <p:cNvPr id="51258" name="Line 58"/>
          <p:cNvSpPr>
            <a:spLocks noChangeShapeType="1"/>
          </p:cNvSpPr>
          <p:nvPr/>
        </p:nvSpPr>
        <p:spPr bwMode="auto">
          <a:xfrm>
            <a:off x="3962400" y="2209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59" name="Line 59"/>
          <p:cNvSpPr>
            <a:spLocks noChangeShapeType="1"/>
          </p:cNvSpPr>
          <p:nvPr/>
        </p:nvSpPr>
        <p:spPr bwMode="auto">
          <a:xfrm>
            <a:off x="2362200" y="2209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5" grpId="0" animBg="1"/>
      <p:bldP spid="51226" grpId="0" animBg="1"/>
      <p:bldP spid="51235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9BF12-049E-4957-9A4C-079D0AEDE59D}" type="slidenum">
              <a:rPr lang="fr-FR"/>
              <a:pPr/>
              <a:t>26</a:t>
            </a:fld>
            <a:endParaRPr lang="fr-FR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Le jalonnement au plus tard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5240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27432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39624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51816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6400800" y="2438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>
            <a:off x="1143000" y="24384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1143000" y="27432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15240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27432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39624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51816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6400800" y="3429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1143000" y="34290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1143000" y="37338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304800" y="2438400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Poste 1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304800" y="3429000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Poste 2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1219200" y="2863850"/>
            <a:ext cx="89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Lu 8:00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2438400" y="2863850"/>
            <a:ext cx="930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Ma 8:00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3657600" y="2863850"/>
            <a:ext cx="930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Me 8:00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4876800" y="2863850"/>
            <a:ext cx="873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Je 8:00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6096000" y="2863850"/>
            <a:ext cx="89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Ve 8:00</a:t>
            </a:r>
          </a:p>
        </p:txBody>
      </p:sp>
      <p:sp>
        <p:nvSpPr>
          <p:cNvPr id="52260" name="Line 36"/>
          <p:cNvSpPr>
            <a:spLocks noChangeShapeType="1"/>
          </p:cNvSpPr>
          <p:nvPr/>
        </p:nvSpPr>
        <p:spPr bwMode="auto">
          <a:xfrm>
            <a:off x="1524000" y="22098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933450" y="1612900"/>
            <a:ext cx="11890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/>
              <a:t>Date de</a:t>
            </a:r>
          </a:p>
          <a:p>
            <a:pPr algn="ctr"/>
            <a:r>
              <a:rPr lang="fr-FR"/>
              <a:t>lancement</a:t>
            </a:r>
          </a:p>
        </p:txBody>
      </p:sp>
      <p:sp>
        <p:nvSpPr>
          <p:cNvPr id="52262" name="Line 38"/>
          <p:cNvSpPr>
            <a:spLocks noChangeShapeType="1"/>
          </p:cNvSpPr>
          <p:nvPr/>
        </p:nvSpPr>
        <p:spPr bwMode="auto">
          <a:xfrm>
            <a:off x="6019800" y="22098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5575300" y="1628775"/>
            <a:ext cx="9175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/>
              <a:t>Date de</a:t>
            </a:r>
          </a:p>
          <a:p>
            <a:pPr algn="ctr"/>
            <a:r>
              <a:rPr lang="fr-FR"/>
              <a:t>besoin</a:t>
            </a:r>
          </a:p>
        </p:txBody>
      </p:sp>
      <p:sp>
        <p:nvSpPr>
          <p:cNvPr id="52264" name="Line 40"/>
          <p:cNvSpPr>
            <a:spLocks noChangeShapeType="1"/>
          </p:cNvSpPr>
          <p:nvPr/>
        </p:nvSpPr>
        <p:spPr bwMode="auto">
          <a:xfrm>
            <a:off x="4572000" y="4343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2298" name="Group 74"/>
          <p:cNvGrpSpPr>
            <a:grpSpLocks/>
          </p:cNvGrpSpPr>
          <p:nvPr/>
        </p:nvGrpSpPr>
        <p:grpSpPr bwMode="auto">
          <a:xfrm>
            <a:off x="1905000" y="4267200"/>
            <a:ext cx="1447800" cy="762000"/>
            <a:chOff x="1200" y="2688"/>
            <a:chExt cx="912" cy="480"/>
          </a:xfrm>
        </p:grpSpPr>
        <p:sp>
          <p:nvSpPr>
            <p:cNvPr id="52248" name="Rectangle 24"/>
            <p:cNvSpPr>
              <a:spLocks noChangeArrowheads="1"/>
            </p:cNvSpPr>
            <p:nvPr/>
          </p:nvSpPr>
          <p:spPr bwMode="auto">
            <a:xfrm>
              <a:off x="1200" y="2688"/>
              <a:ext cx="288" cy="19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249" name="Rectangle 25"/>
            <p:cNvSpPr>
              <a:spLocks noChangeArrowheads="1"/>
            </p:cNvSpPr>
            <p:nvPr/>
          </p:nvSpPr>
          <p:spPr bwMode="auto">
            <a:xfrm>
              <a:off x="1488" y="2688"/>
              <a:ext cx="240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250" name="Rectangle 26"/>
            <p:cNvSpPr>
              <a:spLocks noChangeArrowheads="1"/>
            </p:cNvSpPr>
            <p:nvPr/>
          </p:nvSpPr>
          <p:spPr bwMode="auto">
            <a:xfrm>
              <a:off x="1728" y="2688"/>
              <a:ext cx="384" cy="19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265" name="Text Box 41"/>
            <p:cNvSpPr txBox="1">
              <a:spLocks noChangeArrowheads="1"/>
            </p:cNvSpPr>
            <p:nvPr/>
          </p:nvSpPr>
          <p:spPr bwMode="auto">
            <a:xfrm>
              <a:off x="1488" y="2956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10h</a:t>
              </a:r>
            </a:p>
          </p:txBody>
        </p:sp>
        <p:sp>
          <p:nvSpPr>
            <p:cNvPr id="52266" name="Line 42"/>
            <p:cNvSpPr>
              <a:spLocks noChangeShapeType="1"/>
            </p:cNvSpPr>
            <p:nvPr/>
          </p:nvSpPr>
          <p:spPr bwMode="auto">
            <a:xfrm>
              <a:off x="1200" y="297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52295" name="Group 71"/>
          <p:cNvGrpSpPr>
            <a:grpSpLocks/>
          </p:cNvGrpSpPr>
          <p:nvPr/>
        </p:nvGrpSpPr>
        <p:grpSpPr bwMode="auto">
          <a:xfrm>
            <a:off x="381000" y="4845050"/>
            <a:ext cx="5678488" cy="793750"/>
            <a:chOff x="240" y="3052"/>
            <a:chExt cx="3577" cy="500"/>
          </a:xfrm>
        </p:grpSpPr>
        <p:sp>
          <p:nvSpPr>
            <p:cNvPr id="52257" name="Rectangle 33"/>
            <p:cNvSpPr>
              <a:spLocks noChangeArrowheads="1"/>
            </p:cNvSpPr>
            <p:nvPr/>
          </p:nvSpPr>
          <p:spPr bwMode="auto">
            <a:xfrm>
              <a:off x="3600" y="307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259" name="Text Box 35"/>
            <p:cNvSpPr txBox="1">
              <a:spLocks noChangeArrowheads="1"/>
            </p:cNvSpPr>
            <p:nvPr/>
          </p:nvSpPr>
          <p:spPr bwMode="auto">
            <a:xfrm>
              <a:off x="240" y="3052"/>
              <a:ext cx="5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Op. 020</a:t>
              </a:r>
            </a:p>
          </p:txBody>
        </p:sp>
        <p:sp>
          <p:nvSpPr>
            <p:cNvPr id="52268" name="Text Box 44"/>
            <p:cNvSpPr txBox="1">
              <a:spLocks noChangeArrowheads="1"/>
            </p:cNvSpPr>
            <p:nvPr/>
          </p:nvSpPr>
          <p:spPr bwMode="auto">
            <a:xfrm>
              <a:off x="3552" y="3340"/>
              <a:ext cx="2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3h</a:t>
              </a:r>
            </a:p>
          </p:txBody>
        </p:sp>
      </p:grpSp>
      <p:grpSp>
        <p:nvGrpSpPr>
          <p:cNvPr id="52294" name="Group 70"/>
          <p:cNvGrpSpPr>
            <a:grpSpLocks/>
          </p:cNvGrpSpPr>
          <p:nvPr/>
        </p:nvGrpSpPr>
        <p:grpSpPr bwMode="auto">
          <a:xfrm>
            <a:off x="4114800" y="4876800"/>
            <a:ext cx="1600200" cy="793750"/>
            <a:chOff x="2592" y="3072"/>
            <a:chExt cx="1008" cy="500"/>
          </a:xfrm>
        </p:grpSpPr>
        <p:sp>
          <p:nvSpPr>
            <p:cNvPr id="52254" name="Rectangle 30"/>
            <p:cNvSpPr>
              <a:spLocks noChangeArrowheads="1"/>
            </p:cNvSpPr>
            <p:nvPr/>
          </p:nvSpPr>
          <p:spPr bwMode="auto">
            <a:xfrm>
              <a:off x="2592" y="3072"/>
              <a:ext cx="432" cy="19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255" name="Rectangle 31"/>
            <p:cNvSpPr>
              <a:spLocks noChangeArrowheads="1"/>
            </p:cNvSpPr>
            <p:nvPr/>
          </p:nvSpPr>
          <p:spPr bwMode="auto">
            <a:xfrm>
              <a:off x="3024" y="3072"/>
              <a:ext cx="240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256" name="Rectangle 32"/>
            <p:cNvSpPr>
              <a:spLocks noChangeArrowheads="1"/>
            </p:cNvSpPr>
            <p:nvPr/>
          </p:nvSpPr>
          <p:spPr bwMode="auto">
            <a:xfrm>
              <a:off x="3264" y="3072"/>
              <a:ext cx="336" cy="19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269" name="Line 45"/>
            <p:cNvSpPr>
              <a:spLocks noChangeShapeType="1"/>
            </p:cNvSpPr>
            <p:nvPr/>
          </p:nvSpPr>
          <p:spPr bwMode="auto">
            <a:xfrm>
              <a:off x="2592" y="336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270" name="Text Box 46"/>
            <p:cNvSpPr txBox="1">
              <a:spLocks noChangeArrowheads="1"/>
            </p:cNvSpPr>
            <p:nvPr/>
          </p:nvSpPr>
          <p:spPr bwMode="auto">
            <a:xfrm>
              <a:off x="2928" y="3360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12h</a:t>
              </a:r>
            </a:p>
          </p:txBody>
        </p:sp>
      </p:grpSp>
      <p:sp>
        <p:nvSpPr>
          <p:cNvPr id="52272" name="Line 48"/>
          <p:cNvSpPr>
            <a:spLocks noChangeShapeType="1"/>
          </p:cNvSpPr>
          <p:nvPr/>
        </p:nvSpPr>
        <p:spPr bwMode="auto">
          <a:xfrm>
            <a:off x="2743200" y="2209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73" name="Line 49"/>
          <p:cNvSpPr>
            <a:spLocks noChangeShapeType="1"/>
          </p:cNvSpPr>
          <p:nvPr/>
        </p:nvSpPr>
        <p:spPr bwMode="auto">
          <a:xfrm>
            <a:off x="3581400" y="2209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74" name="Line 50"/>
          <p:cNvSpPr>
            <a:spLocks noChangeShapeType="1"/>
          </p:cNvSpPr>
          <p:nvPr/>
        </p:nvSpPr>
        <p:spPr bwMode="auto">
          <a:xfrm>
            <a:off x="4800600" y="2209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75" name="Line 51"/>
          <p:cNvSpPr>
            <a:spLocks noChangeShapeType="1"/>
          </p:cNvSpPr>
          <p:nvPr/>
        </p:nvSpPr>
        <p:spPr bwMode="auto">
          <a:xfrm>
            <a:off x="5181600" y="2209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76" name="Line 52"/>
          <p:cNvSpPr>
            <a:spLocks noChangeShapeType="1"/>
          </p:cNvSpPr>
          <p:nvPr/>
        </p:nvSpPr>
        <p:spPr bwMode="auto">
          <a:xfrm>
            <a:off x="41148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2293" name="Group 69"/>
          <p:cNvGrpSpPr>
            <a:grpSpLocks/>
          </p:cNvGrpSpPr>
          <p:nvPr/>
        </p:nvGrpSpPr>
        <p:grpSpPr bwMode="auto">
          <a:xfrm>
            <a:off x="1749425" y="4572000"/>
            <a:ext cx="1527175" cy="1066800"/>
            <a:chOff x="1102" y="2880"/>
            <a:chExt cx="962" cy="672"/>
          </a:xfrm>
        </p:grpSpPr>
        <p:sp>
          <p:nvSpPr>
            <p:cNvPr id="52277" name="Line 53"/>
            <p:cNvSpPr>
              <a:spLocks noChangeShapeType="1"/>
            </p:cNvSpPr>
            <p:nvPr/>
          </p:nvSpPr>
          <p:spPr bwMode="auto">
            <a:xfrm flipH="1" flipV="1">
              <a:off x="1200" y="288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278" name="Text Box 54"/>
            <p:cNvSpPr txBox="1">
              <a:spLocks noChangeArrowheads="1"/>
            </p:cNvSpPr>
            <p:nvPr/>
          </p:nvSpPr>
          <p:spPr bwMode="auto">
            <a:xfrm>
              <a:off x="1102" y="3186"/>
              <a:ext cx="96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fr-FR">
                  <a:solidFill>
                    <a:schemeClr val="accent2"/>
                  </a:solidFill>
                </a:rPr>
                <a:t>Date de début</a:t>
              </a:r>
            </a:p>
            <a:p>
              <a:pPr algn="ctr"/>
              <a:r>
                <a:rPr lang="fr-FR">
                  <a:solidFill>
                    <a:schemeClr val="accent2"/>
                  </a:solidFill>
                </a:rPr>
                <a:t>au plus tard</a:t>
              </a:r>
            </a:p>
          </p:txBody>
        </p:sp>
      </p:grpSp>
      <p:grpSp>
        <p:nvGrpSpPr>
          <p:cNvPr id="52290" name="Group 66"/>
          <p:cNvGrpSpPr>
            <a:grpSpLocks/>
          </p:cNvGrpSpPr>
          <p:nvPr/>
        </p:nvGrpSpPr>
        <p:grpSpPr bwMode="auto">
          <a:xfrm>
            <a:off x="1066800" y="4267200"/>
            <a:ext cx="1201738" cy="1784350"/>
            <a:chOff x="672" y="2688"/>
            <a:chExt cx="757" cy="1124"/>
          </a:xfrm>
        </p:grpSpPr>
        <p:sp>
          <p:nvSpPr>
            <p:cNvPr id="52271" name="Rectangle 47"/>
            <p:cNvSpPr>
              <a:spLocks noChangeArrowheads="1"/>
            </p:cNvSpPr>
            <p:nvPr/>
          </p:nvSpPr>
          <p:spPr bwMode="auto">
            <a:xfrm>
              <a:off x="960" y="2688"/>
              <a:ext cx="240" cy="19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279" name="Line 55"/>
            <p:cNvSpPr>
              <a:spLocks noChangeShapeType="1"/>
            </p:cNvSpPr>
            <p:nvPr/>
          </p:nvSpPr>
          <p:spPr bwMode="auto">
            <a:xfrm flipH="1" flipV="1">
              <a:off x="1056" y="288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280" name="Text Box 56"/>
            <p:cNvSpPr txBox="1">
              <a:spLocks noChangeArrowheads="1"/>
            </p:cNvSpPr>
            <p:nvPr/>
          </p:nvSpPr>
          <p:spPr bwMode="auto">
            <a:xfrm>
              <a:off x="672" y="3600"/>
              <a:ext cx="75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>
                  <a:solidFill>
                    <a:srgbClr val="009900"/>
                  </a:solidFill>
                </a:rPr>
                <a:t>Marge : 4h</a:t>
              </a:r>
            </a:p>
          </p:txBody>
        </p:sp>
      </p:grpSp>
      <p:sp>
        <p:nvSpPr>
          <p:cNvPr id="52281" name="Line 57"/>
          <p:cNvSpPr>
            <a:spLocks noChangeShapeType="1"/>
          </p:cNvSpPr>
          <p:nvPr/>
        </p:nvSpPr>
        <p:spPr bwMode="auto">
          <a:xfrm>
            <a:off x="3962400" y="2209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2282" name="Line 58"/>
          <p:cNvSpPr>
            <a:spLocks noChangeShapeType="1"/>
          </p:cNvSpPr>
          <p:nvPr/>
        </p:nvSpPr>
        <p:spPr bwMode="auto">
          <a:xfrm>
            <a:off x="2362200" y="2209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2297" name="Group 73"/>
          <p:cNvGrpSpPr>
            <a:grpSpLocks/>
          </p:cNvGrpSpPr>
          <p:nvPr/>
        </p:nvGrpSpPr>
        <p:grpSpPr bwMode="auto">
          <a:xfrm>
            <a:off x="365125" y="4251325"/>
            <a:ext cx="3749675" cy="733425"/>
            <a:chOff x="230" y="2678"/>
            <a:chExt cx="2362" cy="462"/>
          </a:xfrm>
        </p:grpSpPr>
        <p:sp>
          <p:nvSpPr>
            <p:cNvPr id="52251" name="Rectangle 27"/>
            <p:cNvSpPr>
              <a:spLocks noChangeArrowheads="1"/>
            </p:cNvSpPr>
            <p:nvPr/>
          </p:nvSpPr>
          <p:spPr bwMode="auto">
            <a:xfrm>
              <a:off x="2112" y="2688"/>
              <a:ext cx="14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253" name="Rectangle 29"/>
            <p:cNvSpPr>
              <a:spLocks noChangeArrowheads="1"/>
            </p:cNvSpPr>
            <p:nvPr/>
          </p:nvSpPr>
          <p:spPr bwMode="auto">
            <a:xfrm>
              <a:off x="2256" y="2688"/>
              <a:ext cx="240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258" name="Text Box 34"/>
            <p:cNvSpPr txBox="1">
              <a:spLocks noChangeArrowheads="1"/>
            </p:cNvSpPr>
            <p:nvPr/>
          </p:nvSpPr>
          <p:spPr bwMode="auto">
            <a:xfrm>
              <a:off x="230" y="2678"/>
              <a:ext cx="5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Op. 010</a:t>
              </a:r>
            </a:p>
          </p:txBody>
        </p:sp>
        <p:sp>
          <p:nvSpPr>
            <p:cNvPr id="52267" name="Text Box 43"/>
            <p:cNvSpPr txBox="1">
              <a:spLocks noChangeArrowheads="1"/>
            </p:cNvSpPr>
            <p:nvPr/>
          </p:nvSpPr>
          <p:spPr bwMode="auto">
            <a:xfrm>
              <a:off x="2279" y="2928"/>
              <a:ext cx="2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3h</a:t>
              </a:r>
            </a:p>
          </p:txBody>
        </p:sp>
        <p:sp>
          <p:nvSpPr>
            <p:cNvPr id="52283" name="Rectangle 59"/>
            <p:cNvSpPr>
              <a:spLocks noChangeArrowheads="1"/>
            </p:cNvSpPr>
            <p:nvPr/>
          </p:nvSpPr>
          <p:spPr bwMode="auto">
            <a:xfrm>
              <a:off x="2496" y="2688"/>
              <a:ext cx="9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643050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7351-10D1-44A0-9F1E-D2F145AF409A}" type="slidenum">
              <a:rPr lang="fr-FR"/>
              <a:pPr/>
              <a:t>27</a:t>
            </a:fld>
            <a:endParaRPr lang="fr-FR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Le jalonnement de tous les OF</a:t>
            </a:r>
          </a:p>
        </p:txBody>
      </p:sp>
      <p:sp>
        <p:nvSpPr>
          <p:cNvPr id="71686" name="AutoShape 6"/>
          <p:cNvSpPr>
            <a:spLocks noChangeArrowheads="1"/>
          </p:cNvSpPr>
          <p:nvPr/>
        </p:nvSpPr>
        <p:spPr bwMode="auto">
          <a:xfrm>
            <a:off x="6286512" y="2285992"/>
            <a:ext cx="2133600" cy="1036638"/>
          </a:xfrm>
          <a:prstGeom prst="wedgeRoundRectCallout">
            <a:avLst>
              <a:gd name="adj1" fmla="val -88977"/>
              <a:gd name="adj2" fmla="val 8014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dirty="0"/>
              <a:t>1- Indiquer une date</a:t>
            </a:r>
            <a:br>
              <a:rPr lang="fr-FR" sz="1400" dirty="0"/>
            </a:br>
            <a:r>
              <a:rPr lang="fr-FR" sz="1400" dirty="0"/>
              <a:t> limite de jalonnement </a:t>
            </a:r>
            <a:br>
              <a:rPr lang="fr-FR" sz="1400" dirty="0"/>
            </a:br>
            <a:r>
              <a:rPr lang="fr-FR" sz="1400" dirty="0"/>
              <a:t>et de calcul des charges</a:t>
            </a:r>
          </a:p>
        </p:txBody>
      </p:sp>
      <p:sp>
        <p:nvSpPr>
          <p:cNvPr id="10" name="AutoShape 14"/>
          <p:cNvSpPr>
            <a:spLocks noChangeArrowheads="1"/>
          </p:cNvSpPr>
          <p:nvPr/>
        </p:nvSpPr>
        <p:spPr bwMode="auto">
          <a:xfrm>
            <a:off x="1643042" y="3714752"/>
            <a:ext cx="1295400" cy="457200"/>
          </a:xfrm>
          <a:prstGeom prst="wedgeRoundRectCallout">
            <a:avLst>
              <a:gd name="adj1" fmla="val 101815"/>
              <a:gd name="adj2" fmla="val -8680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b="1" dirty="0">
                <a:latin typeface="Arial" charset="0"/>
              </a:rPr>
              <a:t>2.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F8B99-1E21-49DD-A243-1FE1E2BB1B2C}" type="slidenum">
              <a:rPr lang="fr-FR"/>
              <a:pPr/>
              <a:t>28</a:t>
            </a:fld>
            <a:endParaRPr lang="fr-FR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Les dates de jalonnement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4282" y="1125538"/>
            <a:ext cx="87868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800" dirty="0">
                <a:solidFill>
                  <a:srgbClr val="339933"/>
                </a:solidFill>
              </a:rPr>
              <a:t>Accès : Menu </a:t>
            </a:r>
            <a:r>
              <a:rPr lang="fr-FR" sz="1800" dirty="0">
                <a:solidFill>
                  <a:srgbClr val="000099"/>
                </a:solidFill>
              </a:rPr>
              <a:t>Planification</a:t>
            </a:r>
            <a:r>
              <a:rPr lang="fr-FR" sz="1800" dirty="0">
                <a:solidFill>
                  <a:srgbClr val="339933"/>
                </a:solidFill>
              </a:rPr>
              <a:t>, Option </a:t>
            </a:r>
            <a:r>
              <a:rPr lang="fr-FR" sz="1800" dirty="0">
                <a:solidFill>
                  <a:srgbClr val="000099"/>
                </a:solidFill>
              </a:rPr>
              <a:t>Gestion des ordres de fabrication suggérés</a:t>
            </a:r>
            <a:br>
              <a:rPr lang="fr-FR" sz="1800" dirty="0">
                <a:solidFill>
                  <a:srgbClr val="000099"/>
                </a:solidFill>
              </a:rPr>
            </a:br>
            <a:r>
              <a:rPr lang="fr-FR" sz="1800" dirty="0">
                <a:solidFill>
                  <a:srgbClr val="000099"/>
                </a:solidFill>
              </a:rPr>
              <a:t>Onglet </a:t>
            </a:r>
            <a:r>
              <a:rPr lang="fr-FR" sz="1800" dirty="0">
                <a:solidFill>
                  <a:srgbClr val="339933"/>
                </a:solidFill>
              </a:rPr>
              <a:t>Dates</a:t>
            </a:r>
            <a:endParaRPr lang="fr-FR" sz="1800" dirty="0">
              <a:solidFill>
                <a:srgbClr val="000099"/>
              </a:solidFill>
            </a:endParaRPr>
          </a:p>
        </p:txBody>
      </p:sp>
      <p:pic>
        <p:nvPicPr>
          <p:cNvPr id="6554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857364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6B84-FF99-4F94-8651-269C92F3F2FC}" type="slidenum">
              <a:rPr lang="fr-FR"/>
              <a:pPr/>
              <a:t>29</a:t>
            </a:fld>
            <a:endParaRPr lang="fr-FR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Analyse des marges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4282" y="1125538"/>
            <a:ext cx="8786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800" dirty="0">
                <a:solidFill>
                  <a:srgbClr val="339933"/>
                </a:solidFill>
              </a:rPr>
              <a:t>Accès : Menu </a:t>
            </a:r>
            <a:r>
              <a:rPr lang="fr-FR" sz="1800" dirty="0">
                <a:solidFill>
                  <a:srgbClr val="000099"/>
                </a:solidFill>
              </a:rPr>
              <a:t>Planification</a:t>
            </a:r>
            <a:r>
              <a:rPr lang="fr-FR" sz="1800" dirty="0">
                <a:solidFill>
                  <a:srgbClr val="339933"/>
                </a:solidFill>
              </a:rPr>
              <a:t>, Option </a:t>
            </a:r>
            <a:r>
              <a:rPr lang="fr-FR" sz="1800" dirty="0">
                <a:solidFill>
                  <a:srgbClr val="000099"/>
                </a:solidFill>
              </a:rPr>
              <a:t>Marges des ordres de fabrication suggérés</a:t>
            </a:r>
          </a:p>
        </p:txBody>
      </p:sp>
      <p:pic>
        <p:nvPicPr>
          <p:cNvPr id="6349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928802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11FB-8118-4458-BDB2-E091119FEE9B}" type="slidenum">
              <a:rPr lang="fr-FR"/>
              <a:pPr/>
              <a:t>3</a:t>
            </a:fld>
            <a:endParaRPr lang="fr-FR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>
                <a:solidFill>
                  <a:srgbClr val="003399"/>
                </a:solidFill>
              </a:rPr>
              <a:t>Objectifs de la planification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3000" cy="3276600"/>
          </a:xfrm>
        </p:spPr>
        <p:txBody>
          <a:bodyPr/>
          <a:lstStyle/>
          <a:p>
            <a:r>
              <a:rPr lang="fr-FR" sz="2800"/>
              <a:t>Honorer les commandes clients</a:t>
            </a:r>
          </a:p>
          <a:p>
            <a:r>
              <a:rPr lang="fr-FR" sz="2800"/>
              <a:t>Passer les commandes aux fournisseurs</a:t>
            </a:r>
          </a:p>
          <a:p>
            <a:r>
              <a:rPr lang="fr-FR" sz="2800"/>
              <a:t>Bien utiliser les capacités de production</a:t>
            </a:r>
          </a:p>
          <a:p>
            <a:r>
              <a:rPr lang="fr-FR" sz="2800"/>
              <a:t>Maintenir un niveau de stock minimum</a:t>
            </a:r>
          </a:p>
          <a:p>
            <a:r>
              <a:rPr lang="fr-FR" sz="2800"/>
              <a:t>Donner un programme de travail aux ateliers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E9F6-B25C-4A64-9C35-B7615B60B0C9}" type="slidenum">
              <a:rPr lang="fr-FR"/>
              <a:pPr/>
              <a:t>30</a:t>
            </a:fld>
            <a:endParaRPr lang="fr-FR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Le planning de jalonnement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4282" y="1125538"/>
            <a:ext cx="8786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800" dirty="0">
                <a:solidFill>
                  <a:srgbClr val="339933"/>
                </a:solidFill>
              </a:rPr>
              <a:t>Accès : Menu </a:t>
            </a:r>
            <a:r>
              <a:rPr lang="fr-FR" sz="1800" dirty="0">
                <a:solidFill>
                  <a:srgbClr val="000099"/>
                </a:solidFill>
              </a:rPr>
              <a:t>Planification</a:t>
            </a:r>
            <a:r>
              <a:rPr lang="fr-FR" sz="1800" dirty="0">
                <a:solidFill>
                  <a:srgbClr val="339933"/>
                </a:solidFill>
              </a:rPr>
              <a:t>, Option </a:t>
            </a:r>
            <a:r>
              <a:rPr lang="fr-FR" sz="1800" dirty="0">
                <a:solidFill>
                  <a:srgbClr val="000099"/>
                </a:solidFill>
              </a:rPr>
              <a:t>Planning de jalonnement</a:t>
            </a:r>
          </a:p>
        </p:txBody>
      </p:sp>
      <p:pic>
        <p:nvPicPr>
          <p:cNvPr id="7578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0FC2-ED67-4B0E-830C-0E4FFFD9083B}" type="slidenum">
              <a:rPr lang="fr-FR"/>
              <a:pPr/>
              <a:t>31</a:t>
            </a:fld>
            <a:endParaRPr lang="fr-FR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8350" cy="1143000"/>
          </a:xfrm>
        </p:spPr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Jalonnement et analyse des charges</a:t>
            </a:r>
          </a:p>
        </p:txBody>
      </p:sp>
      <p:grpSp>
        <p:nvGrpSpPr>
          <p:cNvPr id="53303" name="Group 55"/>
          <p:cNvGrpSpPr>
            <a:grpSpLocks/>
          </p:cNvGrpSpPr>
          <p:nvPr/>
        </p:nvGrpSpPr>
        <p:grpSpPr bwMode="auto">
          <a:xfrm>
            <a:off x="304800" y="2286000"/>
            <a:ext cx="7467600" cy="762000"/>
            <a:chOff x="192" y="1440"/>
            <a:chExt cx="4704" cy="480"/>
          </a:xfrm>
        </p:grpSpPr>
        <p:sp>
          <p:nvSpPr>
            <p:cNvPr id="53251" name="Rectangle 3"/>
            <p:cNvSpPr>
              <a:spLocks noChangeArrowheads="1"/>
            </p:cNvSpPr>
            <p:nvPr/>
          </p:nvSpPr>
          <p:spPr bwMode="auto">
            <a:xfrm>
              <a:off x="960" y="1440"/>
              <a:ext cx="52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8h</a:t>
              </a:r>
            </a:p>
          </p:txBody>
        </p:sp>
        <p:sp>
          <p:nvSpPr>
            <p:cNvPr id="53252" name="Rectangle 4"/>
            <p:cNvSpPr>
              <a:spLocks noChangeArrowheads="1"/>
            </p:cNvSpPr>
            <p:nvPr/>
          </p:nvSpPr>
          <p:spPr bwMode="auto">
            <a:xfrm>
              <a:off x="1728" y="1440"/>
              <a:ext cx="52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8h</a:t>
              </a:r>
            </a:p>
          </p:txBody>
        </p:sp>
        <p:sp>
          <p:nvSpPr>
            <p:cNvPr id="53253" name="Rectangle 5"/>
            <p:cNvSpPr>
              <a:spLocks noChangeArrowheads="1"/>
            </p:cNvSpPr>
            <p:nvPr/>
          </p:nvSpPr>
          <p:spPr bwMode="auto">
            <a:xfrm>
              <a:off x="2496" y="1440"/>
              <a:ext cx="52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8h</a:t>
              </a:r>
            </a:p>
          </p:txBody>
        </p:sp>
        <p:sp>
          <p:nvSpPr>
            <p:cNvPr id="53254" name="Rectangle 6"/>
            <p:cNvSpPr>
              <a:spLocks noChangeArrowheads="1"/>
            </p:cNvSpPr>
            <p:nvPr/>
          </p:nvSpPr>
          <p:spPr bwMode="auto">
            <a:xfrm>
              <a:off x="3264" y="1440"/>
              <a:ext cx="52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8h</a:t>
              </a:r>
            </a:p>
          </p:txBody>
        </p:sp>
        <p:sp>
          <p:nvSpPr>
            <p:cNvPr id="53255" name="Rectangle 7"/>
            <p:cNvSpPr>
              <a:spLocks noChangeArrowheads="1"/>
            </p:cNvSpPr>
            <p:nvPr/>
          </p:nvSpPr>
          <p:spPr bwMode="auto">
            <a:xfrm>
              <a:off x="4032" y="1440"/>
              <a:ext cx="52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/>
                <a:t>8h</a:t>
              </a:r>
            </a:p>
          </p:txBody>
        </p:sp>
        <p:sp>
          <p:nvSpPr>
            <p:cNvPr id="53256" name="Line 8"/>
            <p:cNvSpPr>
              <a:spLocks noChangeShapeType="1"/>
            </p:cNvSpPr>
            <p:nvPr/>
          </p:nvSpPr>
          <p:spPr bwMode="auto">
            <a:xfrm>
              <a:off x="720" y="1440"/>
              <a:ext cx="41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3257" name="Line 9"/>
            <p:cNvSpPr>
              <a:spLocks noChangeShapeType="1"/>
            </p:cNvSpPr>
            <p:nvPr/>
          </p:nvSpPr>
          <p:spPr bwMode="auto">
            <a:xfrm>
              <a:off x="720" y="1632"/>
              <a:ext cx="41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3258" name="Text Box 10"/>
            <p:cNvSpPr txBox="1">
              <a:spLocks noChangeArrowheads="1"/>
            </p:cNvSpPr>
            <p:nvPr/>
          </p:nvSpPr>
          <p:spPr bwMode="auto">
            <a:xfrm>
              <a:off x="192" y="1440"/>
              <a:ext cx="5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>
                  <a:solidFill>
                    <a:schemeClr val="accent2"/>
                  </a:solidFill>
                </a:rPr>
                <a:t>Poste 1</a:t>
              </a:r>
            </a:p>
          </p:txBody>
        </p:sp>
        <p:sp>
          <p:nvSpPr>
            <p:cNvPr id="53259" name="Text Box 11"/>
            <p:cNvSpPr txBox="1">
              <a:spLocks noChangeArrowheads="1"/>
            </p:cNvSpPr>
            <p:nvPr/>
          </p:nvSpPr>
          <p:spPr bwMode="auto">
            <a:xfrm>
              <a:off x="768" y="1708"/>
              <a:ext cx="5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Lu 8:00</a:t>
              </a:r>
            </a:p>
          </p:txBody>
        </p:sp>
        <p:sp>
          <p:nvSpPr>
            <p:cNvPr id="53260" name="Text Box 12"/>
            <p:cNvSpPr txBox="1">
              <a:spLocks noChangeArrowheads="1"/>
            </p:cNvSpPr>
            <p:nvPr/>
          </p:nvSpPr>
          <p:spPr bwMode="auto">
            <a:xfrm>
              <a:off x="1536" y="1708"/>
              <a:ext cx="5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Ma 8:00</a:t>
              </a:r>
            </a:p>
          </p:txBody>
        </p:sp>
        <p:sp>
          <p:nvSpPr>
            <p:cNvPr id="53261" name="Text Box 13"/>
            <p:cNvSpPr txBox="1">
              <a:spLocks noChangeArrowheads="1"/>
            </p:cNvSpPr>
            <p:nvPr/>
          </p:nvSpPr>
          <p:spPr bwMode="auto">
            <a:xfrm>
              <a:off x="2304" y="1708"/>
              <a:ext cx="5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Me 8:00</a:t>
              </a:r>
            </a:p>
          </p:txBody>
        </p:sp>
        <p:sp>
          <p:nvSpPr>
            <p:cNvPr id="53262" name="Text Box 14"/>
            <p:cNvSpPr txBox="1">
              <a:spLocks noChangeArrowheads="1"/>
            </p:cNvSpPr>
            <p:nvPr/>
          </p:nvSpPr>
          <p:spPr bwMode="auto">
            <a:xfrm>
              <a:off x="3072" y="1708"/>
              <a:ext cx="5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Je 8:00</a:t>
              </a:r>
            </a:p>
          </p:txBody>
        </p:sp>
        <p:sp>
          <p:nvSpPr>
            <p:cNvPr id="53263" name="Text Box 15"/>
            <p:cNvSpPr txBox="1">
              <a:spLocks noChangeArrowheads="1"/>
            </p:cNvSpPr>
            <p:nvPr/>
          </p:nvSpPr>
          <p:spPr bwMode="auto">
            <a:xfrm>
              <a:off x="3840" y="1708"/>
              <a:ext cx="5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Ve 8:00</a:t>
              </a:r>
            </a:p>
          </p:txBody>
        </p:sp>
      </p:grp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685800" y="1271588"/>
            <a:ext cx="760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800"/>
              <a:t>Cumul sur chaque plage horaire des charges engendrées par les OF</a:t>
            </a:r>
          </a:p>
          <a:p>
            <a:pPr algn="ctr"/>
            <a:r>
              <a:rPr lang="fr-FR" sz="1800">
                <a:solidFill>
                  <a:srgbClr val="009900"/>
                </a:solidFill>
              </a:rPr>
              <a:t>jalonnés soit au plus tôt soit au plus tard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593725" y="3429000"/>
            <a:ext cx="63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OF 1</a:t>
            </a:r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1905000" y="3429000"/>
            <a:ext cx="4572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4h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2362200" y="3429000"/>
            <a:ext cx="381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71" name="Rectangle 23"/>
          <p:cNvSpPr>
            <a:spLocks noChangeArrowheads="1"/>
          </p:cNvSpPr>
          <p:nvPr/>
        </p:nvSpPr>
        <p:spPr bwMode="auto">
          <a:xfrm>
            <a:off x="2743200" y="3429000"/>
            <a:ext cx="6096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6h</a:t>
            </a:r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593725" y="3946525"/>
            <a:ext cx="63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OF 2</a:t>
            </a:r>
          </a:p>
        </p:txBody>
      </p:sp>
      <p:sp>
        <p:nvSpPr>
          <p:cNvPr id="53275" name="Rectangle 27"/>
          <p:cNvSpPr>
            <a:spLocks noChangeArrowheads="1"/>
          </p:cNvSpPr>
          <p:nvPr/>
        </p:nvSpPr>
        <p:spPr bwMode="auto">
          <a:xfrm>
            <a:off x="3124200" y="3946525"/>
            <a:ext cx="4572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4h</a:t>
            </a:r>
          </a:p>
        </p:txBody>
      </p:sp>
      <p:sp>
        <p:nvSpPr>
          <p:cNvPr id="53276" name="Rectangle 28"/>
          <p:cNvSpPr>
            <a:spLocks noChangeArrowheads="1"/>
          </p:cNvSpPr>
          <p:nvPr/>
        </p:nvSpPr>
        <p:spPr bwMode="auto">
          <a:xfrm>
            <a:off x="3581400" y="3946525"/>
            <a:ext cx="381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77" name="Rectangle 29"/>
          <p:cNvSpPr>
            <a:spLocks noChangeArrowheads="1"/>
          </p:cNvSpPr>
          <p:nvPr/>
        </p:nvSpPr>
        <p:spPr bwMode="auto">
          <a:xfrm>
            <a:off x="3962400" y="3946525"/>
            <a:ext cx="8382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3278" name="Line 30"/>
          <p:cNvSpPr>
            <a:spLocks noChangeShapeType="1"/>
          </p:cNvSpPr>
          <p:nvPr/>
        </p:nvSpPr>
        <p:spPr bwMode="auto">
          <a:xfrm>
            <a:off x="1524000" y="20574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79" name="Line 31"/>
          <p:cNvSpPr>
            <a:spLocks noChangeShapeType="1"/>
          </p:cNvSpPr>
          <p:nvPr/>
        </p:nvSpPr>
        <p:spPr bwMode="auto">
          <a:xfrm>
            <a:off x="2362200" y="20574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80" name="Line 32"/>
          <p:cNvSpPr>
            <a:spLocks noChangeShapeType="1"/>
          </p:cNvSpPr>
          <p:nvPr/>
        </p:nvSpPr>
        <p:spPr bwMode="auto">
          <a:xfrm>
            <a:off x="3581400" y="20574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81" name="Line 33"/>
          <p:cNvSpPr>
            <a:spLocks noChangeShapeType="1"/>
          </p:cNvSpPr>
          <p:nvPr/>
        </p:nvSpPr>
        <p:spPr bwMode="auto">
          <a:xfrm>
            <a:off x="4800600" y="20574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82" name="Line 34"/>
          <p:cNvSpPr>
            <a:spLocks noChangeShapeType="1"/>
          </p:cNvSpPr>
          <p:nvPr/>
        </p:nvSpPr>
        <p:spPr bwMode="auto">
          <a:xfrm>
            <a:off x="6019800" y="20574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83" name="Line 35"/>
          <p:cNvSpPr>
            <a:spLocks noChangeShapeType="1"/>
          </p:cNvSpPr>
          <p:nvPr/>
        </p:nvSpPr>
        <p:spPr bwMode="auto">
          <a:xfrm>
            <a:off x="7239000" y="20574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84" name="Line 36"/>
          <p:cNvSpPr>
            <a:spLocks noChangeShapeType="1"/>
          </p:cNvSpPr>
          <p:nvPr/>
        </p:nvSpPr>
        <p:spPr bwMode="auto">
          <a:xfrm>
            <a:off x="6400800" y="20574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85" name="Line 37"/>
          <p:cNvSpPr>
            <a:spLocks noChangeShapeType="1"/>
          </p:cNvSpPr>
          <p:nvPr/>
        </p:nvSpPr>
        <p:spPr bwMode="auto">
          <a:xfrm>
            <a:off x="5181600" y="20574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86" name="Line 38"/>
          <p:cNvSpPr>
            <a:spLocks noChangeShapeType="1"/>
          </p:cNvSpPr>
          <p:nvPr/>
        </p:nvSpPr>
        <p:spPr bwMode="auto">
          <a:xfrm>
            <a:off x="3962400" y="20574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87" name="Line 39"/>
          <p:cNvSpPr>
            <a:spLocks noChangeShapeType="1"/>
          </p:cNvSpPr>
          <p:nvPr/>
        </p:nvSpPr>
        <p:spPr bwMode="auto">
          <a:xfrm>
            <a:off x="2743200" y="20574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88" name="Rectangle 40"/>
          <p:cNvSpPr>
            <a:spLocks noChangeArrowheads="1"/>
          </p:cNvSpPr>
          <p:nvPr/>
        </p:nvSpPr>
        <p:spPr bwMode="auto">
          <a:xfrm>
            <a:off x="4800600" y="3962400"/>
            <a:ext cx="381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89" name="Rectangle 41"/>
          <p:cNvSpPr>
            <a:spLocks noChangeArrowheads="1"/>
          </p:cNvSpPr>
          <p:nvPr/>
        </p:nvSpPr>
        <p:spPr bwMode="auto">
          <a:xfrm>
            <a:off x="5181600" y="3962400"/>
            <a:ext cx="3048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2h</a:t>
            </a:r>
          </a:p>
        </p:txBody>
      </p:sp>
      <p:sp>
        <p:nvSpPr>
          <p:cNvPr id="53290" name="Text Box 42"/>
          <p:cNvSpPr txBox="1">
            <a:spLocks noChangeArrowheads="1"/>
          </p:cNvSpPr>
          <p:nvPr/>
        </p:nvSpPr>
        <p:spPr bwMode="auto">
          <a:xfrm>
            <a:off x="609600" y="4540250"/>
            <a:ext cx="63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OF 3</a:t>
            </a:r>
          </a:p>
        </p:txBody>
      </p:sp>
      <p:sp>
        <p:nvSpPr>
          <p:cNvPr id="53291" name="Rectangle 43"/>
          <p:cNvSpPr>
            <a:spLocks noChangeArrowheads="1"/>
          </p:cNvSpPr>
          <p:nvPr/>
        </p:nvSpPr>
        <p:spPr bwMode="auto">
          <a:xfrm>
            <a:off x="3276600" y="4479925"/>
            <a:ext cx="3048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2h</a:t>
            </a:r>
          </a:p>
        </p:txBody>
      </p:sp>
      <p:sp>
        <p:nvSpPr>
          <p:cNvPr id="53292" name="Rectangle 44"/>
          <p:cNvSpPr>
            <a:spLocks noChangeArrowheads="1"/>
          </p:cNvSpPr>
          <p:nvPr/>
        </p:nvSpPr>
        <p:spPr bwMode="auto">
          <a:xfrm>
            <a:off x="3581400" y="4479925"/>
            <a:ext cx="381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93" name="Rectangle 45"/>
          <p:cNvSpPr>
            <a:spLocks noChangeArrowheads="1"/>
          </p:cNvSpPr>
          <p:nvPr/>
        </p:nvSpPr>
        <p:spPr bwMode="auto">
          <a:xfrm>
            <a:off x="3962400" y="4479925"/>
            <a:ext cx="8382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8h</a:t>
            </a:r>
          </a:p>
        </p:txBody>
      </p:sp>
      <p:sp>
        <p:nvSpPr>
          <p:cNvPr id="53294" name="Rectangle 46"/>
          <p:cNvSpPr>
            <a:spLocks noChangeArrowheads="1"/>
          </p:cNvSpPr>
          <p:nvPr/>
        </p:nvSpPr>
        <p:spPr bwMode="auto">
          <a:xfrm>
            <a:off x="4800600" y="4495800"/>
            <a:ext cx="381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3295" name="Rectangle 47"/>
          <p:cNvSpPr>
            <a:spLocks noChangeArrowheads="1"/>
          </p:cNvSpPr>
          <p:nvPr/>
        </p:nvSpPr>
        <p:spPr bwMode="auto">
          <a:xfrm>
            <a:off x="5181600" y="4495800"/>
            <a:ext cx="533400" cy="304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5h</a:t>
            </a:r>
          </a:p>
        </p:txBody>
      </p:sp>
      <p:sp>
        <p:nvSpPr>
          <p:cNvPr id="53296" name="Rectangle 48"/>
          <p:cNvSpPr>
            <a:spLocks noChangeArrowheads="1"/>
          </p:cNvSpPr>
          <p:nvPr/>
        </p:nvSpPr>
        <p:spPr bwMode="auto">
          <a:xfrm>
            <a:off x="1524000" y="5105400"/>
            <a:ext cx="838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4h</a:t>
            </a:r>
          </a:p>
        </p:txBody>
      </p:sp>
      <p:sp>
        <p:nvSpPr>
          <p:cNvPr id="53297" name="Text Box 49"/>
          <p:cNvSpPr txBox="1">
            <a:spLocks noChangeArrowheads="1"/>
          </p:cNvSpPr>
          <p:nvPr/>
        </p:nvSpPr>
        <p:spPr bwMode="auto">
          <a:xfrm>
            <a:off x="441325" y="5105400"/>
            <a:ext cx="882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Charge</a:t>
            </a:r>
          </a:p>
        </p:txBody>
      </p:sp>
      <p:sp>
        <p:nvSpPr>
          <p:cNvPr id="53298" name="Rectangle 50"/>
          <p:cNvSpPr>
            <a:spLocks noChangeArrowheads="1"/>
          </p:cNvSpPr>
          <p:nvPr/>
        </p:nvSpPr>
        <p:spPr bwMode="auto">
          <a:xfrm>
            <a:off x="2743200" y="5105400"/>
            <a:ext cx="838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12h</a:t>
            </a:r>
          </a:p>
        </p:txBody>
      </p:sp>
      <p:sp>
        <p:nvSpPr>
          <p:cNvPr id="53299" name="Rectangle 51"/>
          <p:cNvSpPr>
            <a:spLocks noChangeArrowheads="1"/>
          </p:cNvSpPr>
          <p:nvPr/>
        </p:nvSpPr>
        <p:spPr bwMode="auto">
          <a:xfrm>
            <a:off x="3962400" y="5105400"/>
            <a:ext cx="838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16h</a:t>
            </a:r>
          </a:p>
        </p:txBody>
      </p:sp>
      <p:sp>
        <p:nvSpPr>
          <p:cNvPr id="53300" name="Rectangle 52"/>
          <p:cNvSpPr>
            <a:spLocks noChangeArrowheads="1"/>
          </p:cNvSpPr>
          <p:nvPr/>
        </p:nvSpPr>
        <p:spPr bwMode="auto">
          <a:xfrm>
            <a:off x="5181600" y="5105400"/>
            <a:ext cx="838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7h</a:t>
            </a:r>
          </a:p>
        </p:txBody>
      </p:sp>
      <p:sp>
        <p:nvSpPr>
          <p:cNvPr id="53301" name="Rectangle 53"/>
          <p:cNvSpPr>
            <a:spLocks noChangeArrowheads="1"/>
          </p:cNvSpPr>
          <p:nvPr/>
        </p:nvSpPr>
        <p:spPr bwMode="auto">
          <a:xfrm>
            <a:off x="6400800" y="5105400"/>
            <a:ext cx="838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3E3-311A-4239-AAE2-2A4B8DE07A75}" type="slidenum">
              <a:rPr lang="fr-FR"/>
              <a:pPr/>
              <a:t>32</a:t>
            </a:fld>
            <a:endParaRPr lang="fr-FR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Le tableau des charges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14282" y="1125538"/>
            <a:ext cx="8786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800" dirty="0">
                <a:solidFill>
                  <a:srgbClr val="339933"/>
                </a:solidFill>
              </a:rPr>
              <a:t>Accès : Menu </a:t>
            </a:r>
            <a:r>
              <a:rPr lang="fr-FR" sz="1800" dirty="0">
                <a:solidFill>
                  <a:srgbClr val="000099"/>
                </a:solidFill>
              </a:rPr>
              <a:t>Planification</a:t>
            </a:r>
            <a:r>
              <a:rPr lang="fr-FR" sz="1800" dirty="0">
                <a:solidFill>
                  <a:srgbClr val="339933"/>
                </a:solidFill>
              </a:rPr>
              <a:t>, Option </a:t>
            </a:r>
            <a:r>
              <a:rPr lang="fr-FR" sz="1800" dirty="0">
                <a:solidFill>
                  <a:srgbClr val="000099"/>
                </a:solidFill>
              </a:rPr>
              <a:t>Tableau des charges</a:t>
            </a:r>
          </a:p>
        </p:txBody>
      </p:sp>
      <p:pic>
        <p:nvPicPr>
          <p:cNvPr id="62476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714488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44C7E-DC05-495B-976A-3FE31A6B8A9C}" type="slidenum">
              <a:rPr lang="fr-FR"/>
              <a:pPr/>
              <a:t>33</a:t>
            </a:fld>
            <a:endParaRPr lang="fr-FR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Le graphique des charges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14282" y="1125538"/>
            <a:ext cx="8786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800" dirty="0">
                <a:solidFill>
                  <a:srgbClr val="339933"/>
                </a:solidFill>
              </a:rPr>
              <a:t>Accès : Menu </a:t>
            </a:r>
            <a:r>
              <a:rPr lang="fr-FR" sz="1800" dirty="0">
                <a:solidFill>
                  <a:srgbClr val="000099"/>
                </a:solidFill>
              </a:rPr>
              <a:t>Planification</a:t>
            </a:r>
            <a:r>
              <a:rPr lang="fr-FR" sz="1800" dirty="0">
                <a:solidFill>
                  <a:srgbClr val="339933"/>
                </a:solidFill>
              </a:rPr>
              <a:t>, Option </a:t>
            </a:r>
            <a:r>
              <a:rPr lang="fr-FR" sz="1800" dirty="0">
                <a:solidFill>
                  <a:srgbClr val="000099"/>
                </a:solidFill>
              </a:rPr>
              <a:t>Graphique des charges</a:t>
            </a:r>
          </a:p>
        </p:txBody>
      </p:sp>
      <p:pic>
        <p:nvPicPr>
          <p:cNvPr id="61456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3E3-311A-4239-AAE2-2A4B8DE07A75}" type="slidenum">
              <a:rPr lang="fr-FR"/>
              <a:pPr/>
              <a:t>34</a:t>
            </a:fld>
            <a:endParaRPr lang="fr-FR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3399"/>
                </a:solidFill>
              </a:rPr>
              <a:t>L’utilisation des ressources</a:t>
            </a:r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85926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14282" y="1125538"/>
            <a:ext cx="8786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800" dirty="0">
                <a:solidFill>
                  <a:srgbClr val="339933"/>
                </a:solidFill>
              </a:rPr>
              <a:t>Accès : Menu </a:t>
            </a:r>
            <a:r>
              <a:rPr lang="fr-FR" sz="1800" dirty="0">
                <a:solidFill>
                  <a:srgbClr val="000099"/>
                </a:solidFill>
              </a:rPr>
              <a:t>Planification</a:t>
            </a:r>
            <a:r>
              <a:rPr lang="fr-FR" sz="1800" dirty="0">
                <a:solidFill>
                  <a:srgbClr val="339933"/>
                </a:solidFill>
              </a:rPr>
              <a:t>, Option </a:t>
            </a:r>
            <a:r>
              <a:rPr lang="fr-FR" sz="1800" dirty="0">
                <a:solidFill>
                  <a:srgbClr val="000099"/>
                </a:solidFill>
              </a:rPr>
              <a:t>Taux d’utilisation des ressources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CEEE7-026C-4D99-9C09-68E24C18B835}" type="slidenum">
              <a:rPr lang="en-US"/>
              <a:pPr/>
              <a:t>35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72400" cy="1143000"/>
          </a:xfrm>
        </p:spPr>
        <p:txBody>
          <a:bodyPr/>
          <a:lstStyle/>
          <a:p>
            <a:r>
              <a:rPr lang="fr-FR" dirty="0"/>
              <a:t>Validation des commandes clients</a:t>
            </a:r>
          </a:p>
        </p:txBody>
      </p:sp>
      <p:pic>
        <p:nvPicPr>
          <p:cNvPr id="5018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571612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5652120" y="3284984"/>
            <a:ext cx="1295400" cy="457200"/>
          </a:xfrm>
          <a:prstGeom prst="wedgeRoundRectCallout">
            <a:avLst>
              <a:gd name="adj1" fmla="val -88559"/>
              <a:gd name="adj2" fmla="val -23630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b="1" dirty="0">
                <a:latin typeface="Arial" charset="0"/>
              </a:rPr>
              <a:t>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E00-4D8E-4997-9B00-EA8C4E220139}" type="slidenum">
              <a:rPr lang="en-US"/>
              <a:pPr/>
              <a:t>36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Enregistrer la session 6</a:t>
            </a: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00024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000100" y="2571744"/>
            <a:ext cx="1928826" cy="609600"/>
          </a:xfrm>
          <a:prstGeom prst="wedgeRoundRectCallout">
            <a:avLst>
              <a:gd name="adj1" fmla="val 153410"/>
              <a:gd name="adj2" fmla="val -10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1- Enregistrer le dossier sous…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5295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Page </a:t>
            </a:r>
            <a:r>
              <a:rPr lang="fr-FR" sz="2000" dirty="0">
                <a:solidFill>
                  <a:srgbClr val="000099"/>
                </a:solidFill>
              </a:rPr>
              <a:t>Administration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1071538" y="5286388"/>
            <a:ext cx="1928826" cy="609600"/>
          </a:xfrm>
          <a:prstGeom prst="wedgeRoundRectCallout">
            <a:avLst>
              <a:gd name="adj1" fmla="val 103159"/>
              <a:gd name="adj2" fmla="val -662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2- Entrer Picaso06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6000760" y="5715016"/>
            <a:ext cx="1928826" cy="609600"/>
          </a:xfrm>
          <a:prstGeom prst="wedgeRoundRectCallout">
            <a:avLst>
              <a:gd name="adj1" fmla="val -21522"/>
              <a:gd name="adj2" fmla="val -67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3-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1" grpId="0" animBg="1" autoUpdateAnimBg="0"/>
      <p:bldP spid="1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68659-42B9-43D5-ACA2-C4E3DE20FC0C}" type="slidenum">
              <a:rPr lang="fr-FR"/>
              <a:pPr/>
              <a:t>4</a:t>
            </a:fld>
            <a:endParaRPr lang="fr-F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>
                <a:solidFill>
                  <a:srgbClr val="003399"/>
                </a:solidFill>
              </a:rPr>
              <a:t>La demande en produits finis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/>
              <a:t>La planification part</a:t>
            </a:r>
          </a:p>
          <a:p>
            <a:pPr lvl="1">
              <a:lnSpc>
                <a:spcPct val="90000"/>
              </a:lnSpc>
            </a:pPr>
            <a:r>
              <a:rPr lang="fr-FR">
                <a:solidFill>
                  <a:srgbClr val="009900"/>
                </a:solidFill>
              </a:rPr>
              <a:t>des commandes clients</a:t>
            </a:r>
            <a:r>
              <a:rPr lang="fr-FR"/>
              <a:t> </a:t>
            </a:r>
          </a:p>
          <a:p>
            <a:pPr lvl="2">
              <a:lnSpc>
                <a:spcPct val="90000"/>
              </a:lnSpc>
            </a:pPr>
            <a:r>
              <a:rPr lang="fr-FR"/>
              <a:t>commandes fermes</a:t>
            </a:r>
          </a:p>
          <a:p>
            <a:pPr lvl="2">
              <a:lnSpc>
                <a:spcPct val="90000"/>
              </a:lnSpc>
            </a:pPr>
            <a:r>
              <a:rPr lang="fr-FR"/>
              <a:t>programmes de livraison</a:t>
            </a:r>
          </a:p>
          <a:p>
            <a:pPr lvl="1">
              <a:lnSpc>
                <a:spcPct val="90000"/>
              </a:lnSpc>
            </a:pPr>
            <a:r>
              <a:rPr lang="fr-FR">
                <a:solidFill>
                  <a:srgbClr val="009900"/>
                </a:solidFill>
              </a:rPr>
              <a:t>des prévisions de vente</a:t>
            </a:r>
          </a:p>
          <a:p>
            <a:pPr lvl="2">
              <a:lnSpc>
                <a:spcPct val="90000"/>
              </a:lnSpc>
            </a:pPr>
            <a:r>
              <a:rPr lang="fr-FR"/>
              <a:t>faites par le fabricant</a:t>
            </a:r>
          </a:p>
          <a:p>
            <a:pPr lvl="1">
              <a:lnSpc>
                <a:spcPct val="90000"/>
              </a:lnSpc>
            </a:pPr>
            <a:r>
              <a:rPr lang="fr-FR">
                <a:solidFill>
                  <a:srgbClr val="009900"/>
                </a:solidFill>
              </a:rPr>
              <a:t>de l’examen des stocks</a:t>
            </a:r>
          </a:p>
          <a:p>
            <a:pPr lvl="2">
              <a:lnSpc>
                <a:spcPct val="90000"/>
              </a:lnSpc>
            </a:pPr>
            <a:r>
              <a:rPr lang="fr-FR"/>
              <a:t>pour les articles gérés sur stock </a:t>
            </a:r>
            <a:br>
              <a:rPr lang="fr-FR"/>
            </a:br>
            <a:r>
              <a:rPr lang="fr-FR"/>
              <a:t>dont le stock est inférieur au point de commande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585C-59C5-42D8-B221-A2DC5218F5DF}" type="slidenum">
              <a:rPr lang="fr-FR"/>
              <a:pPr/>
              <a:t>5</a:t>
            </a:fld>
            <a:endParaRPr lang="fr-FR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839200" cy="1143000"/>
          </a:xfrm>
          <a:noFill/>
          <a:ln/>
        </p:spPr>
        <p:txBody>
          <a:bodyPr/>
          <a:lstStyle/>
          <a:p>
            <a:r>
              <a:rPr lang="fr-FR" sz="3600" dirty="0">
                <a:solidFill>
                  <a:srgbClr val="003399"/>
                </a:solidFill>
              </a:rPr>
              <a:t>La détermination des quantités</a:t>
            </a:r>
            <a:br>
              <a:rPr lang="fr-FR" sz="3600" dirty="0">
                <a:solidFill>
                  <a:srgbClr val="003399"/>
                </a:solidFill>
              </a:rPr>
            </a:br>
            <a:r>
              <a:rPr lang="fr-FR" sz="3600" dirty="0">
                <a:solidFill>
                  <a:srgbClr val="003399"/>
                </a:solidFill>
              </a:rPr>
              <a:t>à fabriquer et à commander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Principe général :</a:t>
            </a:r>
            <a:br>
              <a:rPr lang="fr-FR"/>
            </a:br>
            <a:r>
              <a:rPr lang="fr-FR">
                <a:solidFill>
                  <a:srgbClr val="009900"/>
                </a:solidFill>
              </a:rPr>
              <a:t>calcul des besoins nets (MRP)</a:t>
            </a:r>
          </a:p>
          <a:p>
            <a:r>
              <a:rPr lang="fr-FR"/>
              <a:t>Autre principe : </a:t>
            </a:r>
          </a:p>
          <a:p>
            <a:pPr lvl="1"/>
            <a:r>
              <a:rPr lang="fr-FR"/>
              <a:t>Gestion sur stock</a:t>
            </a:r>
          </a:p>
          <a:p>
            <a:pPr lvl="1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7509-9F11-473E-B02B-1CFC3B87DC54}" type="slidenum">
              <a:rPr lang="fr-FR"/>
              <a:pPr/>
              <a:t>6</a:t>
            </a:fld>
            <a:endParaRPr lang="fr-FR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>
                <a:solidFill>
                  <a:srgbClr val="003399"/>
                </a:solidFill>
              </a:rPr>
              <a:t>Le principe de la MRP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/>
              <a:t>On part des besoins en produits finis</a:t>
            </a:r>
          </a:p>
          <a:p>
            <a:pPr>
              <a:lnSpc>
                <a:spcPct val="90000"/>
              </a:lnSpc>
            </a:pPr>
            <a:r>
              <a:rPr lang="fr-FR" sz="2400"/>
              <a:t>On traite successivement les niveaux de nomenclature jusqu’aux matières achetées</a:t>
            </a:r>
          </a:p>
          <a:p>
            <a:pPr>
              <a:lnSpc>
                <a:spcPct val="90000"/>
              </a:lnSpc>
            </a:pPr>
            <a:r>
              <a:rPr lang="fr-FR" sz="2400"/>
              <a:t>A chaque niveau, on calcule les </a:t>
            </a:r>
            <a:r>
              <a:rPr lang="fr-FR" sz="2400">
                <a:solidFill>
                  <a:srgbClr val="009900"/>
                </a:solidFill>
              </a:rPr>
              <a:t>besoins nets</a:t>
            </a:r>
            <a:br>
              <a:rPr lang="fr-FR" sz="2400">
                <a:solidFill>
                  <a:srgbClr val="FFFF00"/>
                </a:solidFill>
              </a:rPr>
            </a:br>
            <a:r>
              <a:rPr lang="fr-FR" sz="2400">
                <a:solidFill>
                  <a:srgbClr val="FFFF00"/>
                </a:solidFill>
              </a:rPr>
              <a:t>	</a:t>
            </a:r>
            <a:r>
              <a:rPr lang="fr-FR" sz="2400">
                <a:solidFill>
                  <a:srgbClr val="009900"/>
                </a:solidFill>
              </a:rPr>
              <a:t>= Besoins bruts </a:t>
            </a:r>
            <a:br>
              <a:rPr lang="fr-FR" sz="2400">
                <a:solidFill>
                  <a:srgbClr val="009900"/>
                </a:solidFill>
              </a:rPr>
            </a:br>
            <a:r>
              <a:rPr lang="fr-FR" sz="2400">
                <a:solidFill>
                  <a:srgbClr val="009900"/>
                </a:solidFill>
              </a:rPr>
              <a:t>	– Stock disponible </a:t>
            </a:r>
            <a:br>
              <a:rPr lang="fr-FR" sz="2400">
                <a:solidFill>
                  <a:srgbClr val="009900"/>
                </a:solidFill>
              </a:rPr>
            </a:br>
            <a:r>
              <a:rPr lang="fr-FR" sz="2400">
                <a:solidFill>
                  <a:srgbClr val="009900"/>
                </a:solidFill>
              </a:rPr>
              <a:t>	+ Objectif de stock</a:t>
            </a:r>
          </a:p>
          <a:p>
            <a:pPr>
              <a:lnSpc>
                <a:spcPct val="90000"/>
              </a:lnSpc>
            </a:pPr>
            <a:r>
              <a:rPr lang="fr-FR" sz="2400"/>
              <a:t>On regroupe éventuellement les besoins futurs</a:t>
            </a:r>
          </a:p>
          <a:p>
            <a:pPr>
              <a:lnSpc>
                <a:spcPct val="90000"/>
              </a:lnSpc>
            </a:pPr>
            <a:r>
              <a:rPr lang="fr-FR" sz="2400"/>
              <a:t>On décale les besoins du délai d’obtention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fr-FR" sz="2400"/>
          </a:p>
          <a:p>
            <a:pPr>
              <a:lnSpc>
                <a:spcPct val="90000"/>
              </a:lnSpc>
            </a:pPr>
            <a:r>
              <a:rPr lang="fr-FR" sz="2400"/>
              <a:t>On passe alors au niveau inférieur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34FF-CF4F-412C-BBFE-20658DFE222A}" type="slidenum">
              <a:rPr lang="fr-FR"/>
              <a:pPr/>
              <a:t>7</a:t>
            </a:fld>
            <a:endParaRPr lang="fr-FR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4050" y="457200"/>
            <a:ext cx="2511425" cy="322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fr-FR">
                <a:effectLst>
                  <a:outerShdw blurRad="38100" dist="38100" dir="2700000" algn="tl">
                    <a:srgbClr val="C0C0C0"/>
                  </a:outerShdw>
                </a:effectLst>
              </a:rPr>
              <a:t>Niveau 0 : Produits finis</a:t>
            </a: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4191000" y="381000"/>
            <a:ext cx="1981200" cy="609600"/>
          </a:xfrm>
          <a:prstGeom prst="roundRect">
            <a:avLst>
              <a:gd name="adj" fmla="val 12495"/>
            </a:avLst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fr-FR" sz="1400"/>
              <a:t>Besoins bruts =</a:t>
            </a:r>
          </a:p>
          <a:p>
            <a:pPr algn="ctr">
              <a:lnSpc>
                <a:spcPct val="90000"/>
              </a:lnSpc>
            </a:pPr>
            <a:r>
              <a:rPr lang="fr-FR" sz="1400"/>
              <a:t>Commandes/prévisions</a:t>
            </a:r>
          </a:p>
        </p:txBody>
      </p:sp>
      <p:grpSp>
        <p:nvGrpSpPr>
          <p:cNvPr id="24621" name="Group 45"/>
          <p:cNvGrpSpPr>
            <a:grpSpLocks/>
          </p:cNvGrpSpPr>
          <p:nvPr/>
        </p:nvGrpSpPr>
        <p:grpSpPr bwMode="auto">
          <a:xfrm>
            <a:off x="1066800" y="838200"/>
            <a:ext cx="8083550" cy="914400"/>
            <a:chOff x="672" y="528"/>
            <a:chExt cx="5092" cy="576"/>
          </a:xfrm>
        </p:grpSpPr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>
              <a:off x="2304" y="672"/>
              <a:ext cx="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584" name="Line 8"/>
            <p:cNvSpPr>
              <a:spLocks noChangeShapeType="1"/>
            </p:cNvSpPr>
            <p:nvPr/>
          </p:nvSpPr>
          <p:spPr bwMode="auto">
            <a:xfrm>
              <a:off x="3264" y="624"/>
              <a:ext cx="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585" name="AutoShape 9"/>
            <p:cNvSpPr>
              <a:spLocks noChangeArrowheads="1"/>
            </p:cNvSpPr>
            <p:nvPr/>
          </p:nvSpPr>
          <p:spPr bwMode="auto">
            <a:xfrm>
              <a:off x="672" y="528"/>
              <a:ext cx="1632" cy="288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Stocks Produits finis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et en cours de montage</a:t>
              </a:r>
            </a:p>
          </p:txBody>
        </p:sp>
        <p:sp>
          <p:nvSpPr>
            <p:cNvPr id="24587" name="AutoShape 11"/>
            <p:cNvSpPr>
              <a:spLocks noChangeArrowheads="1"/>
            </p:cNvSpPr>
            <p:nvPr/>
          </p:nvSpPr>
          <p:spPr bwMode="auto">
            <a:xfrm>
              <a:off x="2640" y="820"/>
              <a:ext cx="1248" cy="2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Besoins nets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en produits finis</a:t>
              </a:r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3936" y="864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4618" y="720"/>
              <a:ext cx="1146" cy="3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Ordres de montage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Produits finis</a:t>
              </a:r>
            </a:p>
          </p:txBody>
        </p:sp>
      </p:grpSp>
      <p:grpSp>
        <p:nvGrpSpPr>
          <p:cNvPr id="24622" name="Group 46"/>
          <p:cNvGrpSpPr>
            <a:grpSpLocks/>
          </p:cNvGrpSpPr>
          <p:nvPr/>
        </p:nvGrpSpPr>
        <p:grpSpPr bwMode="auto">
          <a:xfrm>
            <a:off x="654050" y="1682750"/>
            <a:ext cx="8108950" cy="747713"/>
            <a:chOff x="412" y="1060"/>
            <a:chExt cx="5108" cy="471"/>
          </a:xfrm>
        </p:grpSpPr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412" y="1104"/>
              <a:ext cx="1779" cy="20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fr-FR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Niveau 1 : Sous-ensembles</a:t>
              </a:r>
            </a:p>
          </p:txBody>
        </p:sp>
        <p:sp>
          <p:nvSpPr>
            <p:cNvPr id="24590" name="AutoShape 14"/>
            <p:cNvSpPr>
              <a:spLocks noChangeArrowheads="1"/>
            </p:cNvSpPr>
            <p:nvPr/>
          </p:nvSpPr>
          <p:spPr bwMode="auto">
            <a:xfrm>
              <a:off x="4372" y="1060"/>
              <a:ext cx="1148" cy="332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Nomenclature des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produits finis</a:t>
              </a:r>
            </a:p>
          </p:txBody>
        </p:sp>
        <p:sp>
          <p:nvSpPr>
            <p:cNvPr id="24591" name="Line 15"/>
            <p:cNvSpPr>
              <a:spLocks noChangeShapeType="1"/>
            </p:cNvSpPr>
            <p:nvPr/>
          </p:nvSpPr>
          <p:spPr bwMode="auto">
            <a:xfrm flipH="1">
              <a:off x="3264" y="1152"/>
              <a:ext cx="11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592" name="Line 16"/>
            <p:cNvSpPr>
              <a:spLocks noChangeShapeType="1"/>
            </p:cNvSpPr>
            <p:nvPr/>
          </p:nvSpPr>
          <p:spPr bwMode="auto">
            <a:xfrm>
              <a:off x="3264" y="1104"/>
              <a:ext cx="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593" name="AutoShape 17"/>
            <p:cNvSpPr>
              <a:spLocks noChangeArrowheads="1"/>
            </p:cNvSpPr>
            <p:nvPr/>
          </p:nvSpPr>
          <p:spPr bwMode="auto">
            <a:xfrm>
              <a:off x="2640" y="1248"/>
              <a:ext cx="1248" cy="283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Besoins bruts en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sous-ensembles</a:t>
              </a:r>
            </a:p>
          </p:txBody>
        </p:sp>
      </p:grpSp>
      <p:grpSp>
        <p:nvGrpSpPr>
          <p:cNvPr id="24623" name="Group 47"/>
          <p:cNvGrpSpPr>
            <a:grpSpLocks/>
          </p:cNvGrpSpPr>
          <p:nvPr/>
        </p:nvGrpSpPr>
        <p:grpSpPr bwMode="auto">
          <a:xfrm>
            <a:off x="1066800" y="2286000"/>
            <a:ext cx="8083550" cy="830263"/>
            <a:chOff x="672" y="1440"/>
            <a:chExt cx="5092" cy="523"/>
          </a:xfrm>
        </p:grpSpPr>
        <p:sp>
          <p:nvSpPr>
            <p:cNvPr id="24594" name="AutoShape 18"/>
            <p:cNvSpPr>
              <a:spLocks noChangeArrowheads="1"/>
            </p:cNvSpPr>
            <p:nvPr/>
          </p:nvSpPr>
          <p:spPr bwMode="auto">
            <a:xfrm>
              <a:off x="672" y="1440"/>
              <a:ext cx="1632" cy="336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Stocks Sous-ensembles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et en cours de fabrication</a:t>
              </a:r>
            </a:p>
          </p:txBody>
        </p:sp>
        <p:sp>
          <p:nvSpPr>
            <p:cNvPr id="24595" name="Line 19"/>
            <p:cNvSpPr>
              <a:spLocks noChangeShapeType="1"/>
            </p:cNvSpPr>
            <p:nvPr/>
          </p:nvSpPr>
          <p:spPr bwMode="auto">
            <a:xfrm>
              <a:off x="2304" y="1584"/>
              <a:ext cx="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596" name="Line 20"/>
            <p:cNvSpPr>
              <a:spLocks noChangeShapeType="1"/>
            </p:cNvSpPr>
            <p:nvPr/>
          </p:nvSpPr>
          <p:spPr bwMode="auto">
            <a:xfrm>
              <a:off x="3264" y="1536"/>
              <a:ext cx="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597" name="AutoShape 21"/>
            <p:cNvSpPr>
              <a:spLocks noChangeArrowheads="1"/>
            </p:cNvSpPr>
            <p:nvPr/>
          </p:nvSpPr>
          <p:spPr bwMode="auto">
            <a:xfrm>
              <a:off x="2640" y="1680"/>
              <a:ext cx="1249" cy="283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Besoins nets en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sous-ensembles</a:t>
              </a:r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4513" y="1536"/>
              <a:ext cx="1251" cy="3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Ordres de fabrication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Sous-ensembles</a:t>
              </a:r>
            </a:p>
          </p:txBody>
        </p:sp>
        <p:sp>
          <p:nvSpPr>
            <p:cNvPr id="24599" name="Line 23"/>
            <p:cNvSpPr>
              <a:spLocks noChangeShapeType="1"/>
            </p:cNvSpPr>
            <p:nvPr/>
          </p:nvSpPr>
          <p:spPr bwMode="auto">
            <a:xfrm>
              <a:off x="3888" y="1728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24624" name="Group 48"/>
          <p:cNvGrpSpPr>
            <a:grpSpLocks/>
          </p:cNvGrpSpPr>
          <p:nvPr/>
        </p:nvGrpSpPr>
        <p:grpSpPr bwMode="auto">
          <a:xfrm>
            <a:off x="654050" y="2978150"/>
            <a:ext cx="8108950" cy="830263"/>
            <a:chOff x="412" y="1876"/>
            <a:chExt cx="5108" cy="523"/>
          </a:xfrm>
        </p:grpSpPr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12" y="1920"/>
              <a:ext cx="1987" cy="20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fr-FR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Niveau 2 : Pièces élémentaires</a:t>
              </a:r>
            </a:p>
          </p:txBody>
        </p:sp>
        <p:sp>
          <p:nvSpPr>
            <p:cNvPr id="24600" name="AutoShape 24"/>
            <p:cNvSpPr>
              <a:spLocks noChangeArrowheads="1"/>
            </p:cNvSpPr>
            <p:nvPr/>
          </p:nvSpPr>
          <p:spPr bwMode="auto">
            <a:xfrm>
              <a:off x="4372" y="1876"/>
              <a:ext cx="1148" cy="332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Nomenclature des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sous-ensembles</a:t>
              </a:r>
            </a:p>
          </p:txBody>
        </p:sp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 flipH="1">
              <a:off x="3264" y="2016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02" name="Line 26"/>
            <p:cNvSpPr>
              <a:spLocks noChangeShapeType="1"/>
            </p:cNvSpPr>
            <p:nvPr/>
          </p:nvSpPr>
          <p:spPr bwMode="auto">
            <a:xfrm>
              <a:off x="3264" y="1968"/>
              <a:ext cx="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03" name="AutoShape 27"/>
            <p:cNvSpPr>
              <a:spLocks noChangeArrowheads="1"/>
            </p:cNvSpPr>
            <p:nvPr/>
          </p:nvSpPr>
          <p:spPr bwMode="auto">
            <a:xfrm>
              <a:off x="2640" y="2116"/>
              <a:ext cx="1248" cy="283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Besoins bruts en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pièces élémentaires</a:t>
              </a:r>
            </a:p>
          </p:txBody>
        </p:sp>
      </p:grpSp>
      <p:grpSp>
        <p:nvGrpSpPr>
          <p:cNvPr id="24625" name="Group 49"/>
          <p:cNvGrpSpPr>
            <a:grpSpLocks/>
          </p:cNvGrpSpPr>
          <p:nvPr/>
        </p:nvGrpSpPr>
        <p:grpSpPr bwMode="auto">
          <a:xfrm>
            <a:off x="1066800" y="3733800"/>
            <a:ext cx="8083550" cy="990600"/>
            <a:chOff x="672" y="2352"/>
            <a:chExt cx="5092" cy="624"/>
          </a:xfrm>
        </p:grpSpPr>
        <p:sp>
          <p:nvSpPr>
            <p:cNvPr id="24604" name="AutoShape 28"/>
            <p:cNvSpPr>
              <a:spLocks noChangeArrowheads="1"/>
            </p:cNvSpPr>
            <p:nvPr/>
          </p:nvSpPr>
          <p:spPr bwMode="auto">
            <a:xfrm>
              <a:off x="672" y="2352"/>
              <a:ext cx="1632" cy="336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Stock Pièces et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en-cours usinage</a:t>
              </a:r>
            </a:p>
          </p:txBody>
        </p:sp>
        <p:sp>
          <p:nvSpPr>
            <p:cNvPr id="24605" name="Line 29"/>
            <p:cNvSpPr>
              <a:spLocks noChangeShapeType="1"/>
            </p:cNvSpPr>
            <p:nvPr/>
          </p:nvSpPr>
          <p:spPr bwMode="auto">
            <a:xfrm>
              <a:off x="2304" y="2496"/>
              <a:ext cx="9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06" name="Line 30"/>
            <p:cNvSpPr>
              <a:spLocks noChangeShapeType="1"/>
            </p:cNvSpPr>
            <p:nvPr/>
          </p:nvSpPr>
          <p:spPr bwMode="auto">
            <a:xfrm>
              <a:off x="3264" y="2400"/>
              <a:ext cx="0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07" name="AutoShape 31"/>
            <p:cNvSpPr>
              <a:spLocks noChangeArrowheads="1"/>
            </p:cNvSpPr>
            <p:nvPr/>
          </p:nvSpPr>
          <p:spPr bwMode="auto">
            <a:xfrm>
              <a:off x="2640" y="2640"/>
              <a:ext cx="1248" cy="336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Besoins nets en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pièces élémentaires</a:t>
              </a:r>
            </a:p>
          </p:txBody>
        </p:sp>
        <p:sp>
          <p:nvSpPr>
            <p:cNvPr id="24608" name="Rectangle 32"/>
            <p:cNvSpPr>
              <a:spLocks noChangeArrowheads="1"/>
            </p:cNvSpPr>
            <p:nvPr/>
          </p:nvSpPr>
          <p:spPr bwMode="auto">
            <a:xfrm>
              <a:off x="4513" y="2544"/>
              <a:ext cx="1251" cy="3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Ordres de fabrication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Pièces élémentaires</a:t>
              </a:r>
            </a:p>
          </p:txBody>
        </p:sp>
        <p:sp>
          <p:nvSpPr>
            <p:cNvPr id="24609" name="Line 33"/>
            <p:cNvSpPr>
              <a:spLocks noChangeShapeType="1"/>
            </p:cNvSpPr>
            <p:nvPr/>
          </p:nvSpPr>
          <p:spPr bwMode="auto">
            <a:xfrm>
              <a:off x="3888" y="2688"/>
              <a:ext cx="6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24626" name="Group 50"/>
          <p:cNvGrpSpPr>
            <a:grpSpLocks/>
          </p:cNvGrpSpPr>
          <p:nvPr/>
        </p:nvGrpSpPr>
        <p:grpSpPr bwMode="auto">
          <a:xfrm>
            <a:off x="647700" y="4572000"/>
            <a:ext cx="8108950" cy="833438"/>
            <a:chOff x="408" y="2880"/>
            <a:chExt cx="5108" cy="525"/>
          </a:xfrm>
        </p:grpSpPr>
        <p:sp>
          <p:nvSpPr>
            <p:cNvPr id="24610" name="AutoShape 34"/>
            <p:cNvSpPr>
              <a:spLocks noChangeArrowheads="1"/>
            </p:cNvSpPr>
            <p:nvPr/>
          </p:nvSpPr>
          <p:spPr bwMode="auto">
            <a:xfrm>
              <a:off x="4416" y="2928"/>
              <a:ext cx="1100" cy="288"/>
            </a:xfrm>
            <a:prstGeom prst="roundRect">
              <a:avLst>
                <a:gd name="adj" fmla="val 12495"/>
              </a:avLst>
            </a:prstGeom>
            <a:solidFill>
              <a:srgbClr val="00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Nomenclature des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pièces élémentaires</a:t>
              </a:r>
            </a:p>
          </p:txBody>
        </p:sp>
        <p:sp>
          <p:nvSpPr>
            <p:cNvPr id="24611" name="Line 35"/>
            <p:cNvSpPr>
              <a:spLocks noChangeShapeType="1"/>
            </p:cNvSpPr>
            <p:nvPr/>
          </p:nvSpPr>
          <p:spPr bwMode="auto">
            <a:xfrm flipH="1">
              <a:off x="3264" y="3024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12" name="Line 36"/>
            <p:cNvSpPr>
              <a:spLocks noChangeShapeType="1"/>
            </p:cNvSpPr>
            <p:nvPr/>
          </p:nvSpPr>
          <p:spPr bwMode="auto">
            <a:xfrm>
              <a:off x="3264" y="2976"/>
              <a:ext cx="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408" y="2880"/>
              <a:ext cx="1931" cy="20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Niveau 3 : Matières premières</a:t>
              </a:r>
            </a:p>
          </p:txBody>
        </p:sp>
        <p:sp>
          <p:nvSpPr>
            <p:cNvPr id="24614" name="AutoShape 38"/>
            <p:cNvSpPr>
              <a:spLocks noChangeArrowheads="1"/>
            </p:cNvSpPr>
            <p:nvPr/>
          </p:nvSpPr>
          <p:spPr bwMode="auto">
            <a:xfrm>
              <a:off x="2640" y="3124"/>
              <a:ext cx="1248" cy="281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Besoins bruts en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matières premières</a:t>
              </a:r>
            </a:p>
          </p:txBody>
        </p:sp>
      </p:grpSp>
      <p:grpSp>
        <p:nvGrpSpPr>
          <p:cNvPr id="24627" name="Group 51"/>
          <p:cNvGrpSpPr>
            <a:grpSpLocks/>
          </p:cNvGrpSpPr>
          <p:nvPr/>
        </p:nvGrpSpPr>
        <p:grpSpPr bwMode="auto">
          <a:xfrm>
            <a:off x="1073150" y="5257800"/>
            <a:ext cx="8077200" cy="908050"/>
            <a:chOff x="676" y="3312"/>
            <a:chExt cx="5088" cy="572"/>
          </a:xfrm>
        </p:grpSpPr>
        <p:sp>
          <p:nvSpPr>
            <p:cNvPr id="24615" name="AutoShape 39"/>
            <p:cNvSpPr>
              <a:spLocks noChangeArrowheads="1"/>
            </p:cNvSpPr>
            <p:nvPr/>
          </p:nvSpPr>
          <p:spPr bwMode="auto">
            <a:xfrm>
              <a:off x="676" y="3312"/>
              <a:ext cx="1628" cy="336"/>
            </a:xfrm>
            <a:prstGeom prst="roundRect">
              <a:avLst>
                <a:gd name="adj" fmla="val 12495"/>
              </a:avLst>
            </a:prstGeom>
            <a:solidFill>
              <a:srgbClr val="FFCC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Stocks de matières premières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et en commandes en cours</a:t>
              </a:r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2304" y="3504"/>
              <a:ext cx="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264" y="3408"/>
              <a:ext cx="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18" name="AutoShape 42"/>
            <p:cNvSpPr>
              <a:spLocks noChangeArrowheads="1"/>
            </p:cNvSpPr>
            <p:nvPr/>
          </p:nvSpPr>
          <p:spPr bwMode="auto">
            <a:xfrm>
              <a:off x="2640" y="3600"/>
              <a:ext cx="1249" cy="284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Besoins nets en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matières premières</a:t>
              </a:r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3888" y="364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4326" y="3552"/>
              <a:ext cx="1438" cy="3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1400"/>
                <a:t>Ordres d'achat</a:t>
              </a:r>
            </a:p>
            <a:p>
              <a:pPr algn="ctr">
                <a:lnSpc>
                  <a:spcPct val="90000"/>
                </a:lnSpc>
              </a:pPr>
              <a:r>
                <a:rPr lang="fr-FR" sz="1400"/>
                <a:t>Commandes fournisseur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8982-D5F7-467A-9357-C72CCE4CACE1}" type="slidenum">
              <a:rPr lang="fr-FR"/>
              <a:pPr/>
              <a:t>8</a:t>
            </a:fld>
            <a:endParaRPr lang="fr-FR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1143000"/>
          </a:xfrm>
        </p:spPr>
        <p:txBody>
          <a:bodyPr/>
          <a:lstStyle/>
          <a:p>
            <a:r>
              <a:rPr lang="fr-FR" sz="3600" dirty="0">
                <a:solidFill>
                  <a:srgbClr val="003399"/>
                </a:solidFill>
              </a:rPr>
              <a:t>Les décalages des besoins</a:t>
            </a:r>
            <a:br>
              <a:rPr lang="fr-FR" sz="3600" dirty="0">
                <a:solidFill>
                  <a:srgbClr val="003399"/>
                </a:solidFill>
              </a:rPr>
            </a:br>
            <a:r>
              <a:rPr lang="fr-FR" sz="3600" dirty="0">
                <a:solidFill>
                  <a:srgbClr val="003399"/>
                </a:solidFill>
              </a:rPr>
              <a:t>(articles fabriqués)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698625" y="3748088"/>
            <a:ext cx="563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6042025" y="28336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137150" y="2133600"/>
            <a:ext cx="1809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1800"/>
              <a:t>Date de besoin</a:t>
            </a:r>
          </a:p>
          <a:p>
            <a:pPr algn="ctr"/>
            <a:r>
              <a:rPr lang="fr-FR" sz="1800"/>
              <a:t>du composé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2917825" y="28336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838325" y="2147888"/>
            <a:ext cx="2203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1800"/>
              <a:t>Date de lancement</a:t>
            </a:r>
          </a:p>
          <a:p>
            <a:pPr algn="ctr"/>
            <a:r>
              <a:rPr lang="fr-FR" sz="1800"/>
              <a:t>du composé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2917825" y="3443288"/>
            <a:ext cx="31242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Délai de fabrication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2917825" y="37480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990600" y="4479925"/>
            <a:ext cx="380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1800"/>
              <a:t>Dates de besoin des composants</a:t>
            </a: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4800600" y="3733800"/>
            <a:ext cx="1752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4419600"/>
            <a:ext cx="2895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i="1">
                <a:solidFill>
                  <a:srgbClr val="009900"/>
                </a:solidFill>
              </a:rPr>
              <a:t>Exprimé en jours sur la fiche article du composé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6ABD-69DE-49A7-B3DE-D2C325B1E81D}" type="slidenum">
              <a:rPr lang="fr-FR"/>
              <a:pPr/>
              <a:t>9</a:t>
            </a:fld>
            <a:endParaRPr lang="fr-FR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1143000"/>
          </a:xfrm>
        </p:spPr>
        <p:txBody>
          <a:bodyPr/>
          <a:lstStyle/>
          <a:p>
            <a:r>
              <a:rPr lang="fr-FR" sz="3600" dirty="0">
                <a:solidFill>
                  <a:srgbClr val="003399"/>
                </a:solidFill>
              </a:rPr>
              <a:t>Les décalages des besoins</a:t>
            </a:r>
            <a:br>
              <a:rPr lang="fr-FR" sz="3600" dirty="0">
                <a:solidFill>
                  <a:srgbClr val="003399"/>
                </a:solidFill>
              </a:rPr>
            </a:br>
            <a:r>
              <a:rPr lang="fr-FR" sz="3600" dirty="0">
                <a:solidFill>
                  <a:srgbClr val="003399"/>
                </a:solidFill>
              </a:rPr>
              <a:t>(articles achetés)</a:t>
            </a: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1698625" y="3748088"/>
            <a:ext cx="563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6042025" y="28336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5137150" y="2133600"/>
            <a:ext cx="1809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1800"/>
              <a:t>Date de besoin</a:t>
            </a:r>
          </a:p>
          <a:p>
            <a:pPr algn="ctr"/>
            <a:r>
              <a:rPr lang="fr-FR" sz="1800"/>
              <a:t>de la matière</a:t>
            </a:r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2917825" y="28336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870075" y="2147888"/>
            <a:ext cx="213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1800"/>
              <a:t>Date de passation</a:t>
            </a:r>
          </a:p>
          <a:p>
            <a:pPr algn="ctr"/>
            <a:r>
              <a:rPr lang="fr-FR" sz="1800"/>
              <a:t>de la commande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2917825" y="3443288"/>
            <a:ext cx="31242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/>
              <a:t>Délai de livraison</a:t>
            </a: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800600" y="3733800"/>
            <a:ext cx="1752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5791200" y="4419600"/>
            <a:ext cx="2895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i="1">
                <a:solidFill>
                  <a:srgbClr val="009900"/>
                </a:solidFill>
              </a:rPr>
              <a:t>Exprimé en jours sur la fiche article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lude4">
  <a:themeElements>
    <a:clrScheme name="prelude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lude4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lude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lude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présentation\prelude4.pot</Template>
  <TotalTime>1190</TotalTime>
  <Words>1446</Words>
  <Application>Microsoft Office PowerPoint</Application>
  <PresentationFormat>Affichage à l'écran (4:3)</PresentationFormat>
  <Paragraphs>468</Paragraphs>
  <Slides>36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0" baseType="lpstr">
      <vt:lpstr>Arial</vt:lpstr>
      <vt:lpstr>Tahoma</vt:lpstr>
      <vt:lpstr>Times New Roman</vt:lpstr>
      <vt:lpstr>prelude4</vt:lpstr>
      <vt:lpstr>e-Prelude.com</vt:lpstr>
      <vt:lpstr>La structure du logiciel</vt:lpstr>
      <vt:lpstr>Objectifs de la planification</vt:lpstr>
      <vt:lpstr>La demande en produits finis</vt:lpstr>
      <vt:lpstr>La détermination des quantités à fabriquer et à commander </vt:lpstr>
      <vt:lpstr>Le principe de la MRP</vt:lpstr>
      <vt:lpstr>Présentation PowerPoint</vt:lpstr>
      <vt:lpstr>Les décalages des besoins (articles fabriqués)</vt:lpstr>
      <vt:lpstr>Les décalages des besoins (articles achetés)</vt:lpstr>
      <vt:lpstr>Les règles de regroupement</vt:lpstr>
      <vt:lpstr>Les modes de gestion des articles</vt:lpstr>
      <vt:lpstr>La représentation des processus  de fabrication</vt:lpstr>
      <vt:lpstr>Les étapes de la planification</vt:lpstr>
      <vt:lpstr>Les statuts successifs d’un OF</vt:lpstr>
      <vt:lpstr>Les statuts d’OF selon les horizons</vt:lpstr>
      <vt:lpstr>Un calendrier</vt:lpstr>
      <vt:lpstr>Le calcul des besoins nets</vt:lpstr>
      <vt:lpstr>Liste des OF suggérés</vt:lpstr>
      <vt:lpstr>Un OF suggéré</vt:lpstr>
      <vt:lpstr>Les programmes directeurs</vt:lpstr>
      <vt:lpstr>Représentation de la position des ordres dans le temps : le jalonnement</vt:lpstr>
      <vt:lpstr>Le jalonnement et l’analyse des charges</vt:lpstr>
      <vt:lpstr>La constitution du planning</vt:lpstr>
      <vt:lpstr>Jalonnement d’un OF Exemple</vt:lpstr>
      <vt:lpstr>Le jalonnement au plus tôt</vt:lpstr>
      <vt:lpstr>Le jalonnement au plus tard</vt:lpstr>
      <vt:lpstr>Le jalonnement de tous les OF</vt:lpstr>
      <vt:lpstr>Les dates de jalonnement</vt:lpstr>
      <vt:lpstr>Analyse des marges</vt:lpstr>
      <vt:lpstr>Le planning de jalonnement</vt:lpstr>
      <vt:lpstr>Jalonnement et analyse des charges</vt:lpstr>
      <vt:lpstr>Le tableau des charges</vt:lpstr>
      <vt:lpstr>Le graphique des charges</vt:lpstr>
      <vt:lpstr>L’utilisation des ressources</vt:lpstr>
      <vt:lpstr>Validation des commandes clients</vt:lpstr>
      <vt:lpstr>Enregistrer la session 6</vt:lpstr>
    </vt:vector>
  </TitlesOfParts>
  <Company>Groupe HEC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e-Prelude.com</dc:title>
  <dc:creator>Gérard Baglin</dc:creator>
  <cp:lastModifiedBy>ibrahima DIALLO</cp:lastModifiedBy>
  <cp:revision>90</cp:revision>
  <dcterms:created xsi:type="dcterms:W3CDTF">1998-11-03T06:54:19Z</dcterms:created>
  <dcterms:modified xsi:type="dcterms:W3CDTF">2016-07-29T13:31:26Z</dcterms:modified>
</cp:coreProperties>
</file>