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5"/>
  </p:notesMasterIdLst>
  <p:sldIdLst>
    <p:sldId id="256" r:id="rId2"/>
    <p:sldId id="286" r:id="rId3"/>
    <p:sldId id="270" r:id="rId4"/>
    <p:sldId id="289" r:id="rId5"/>
    <p:sldId id="290" r:id="rId6"/>
    <p:sldId id="272" r:id="rId7"/>
    <p:sldId id="273" r:id="rId8"/>
    <p:sldId id="287" r:id="rId9"/>
    <p:sldId id="263" r:id="rId10"/>
    <p:sldId id="257" r:id="rId11"/>
    <p:sldId id="283" r:id="rId12"/>
    <p:sldId id="265" r:id="rId13"/>
    <p:sldId id="284" r:id="rId14"/>
    <p:sldId id="267" r:id="rId15"/>
    <p:sldId id="274" r:id="rId16"/>
    <p:sldId id="276" r:id="rId17"/>
    <p:sldId id="277" r:id="rId18"/>
    <p:sldId id="291" r:id="rId19"/>
    <p:sldId id="279" r:id="rId20"/>
    <p:sldId id="281" r:id="rId21"/>
    <p:sldId id="282" r:id="rId22"/>
    <p:sldId id="285" r:id="rId23"/>
    <p:sldId id="288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399"/>
    <a:srgbClr val="3366CC"/>
    <a:srgbClr val="00FF00"/>
    <a:srgbClr val="000099"/>
    <a:srgbClr val="0099FF"/>
    <a:srgbClr val="FFCC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0"/>
            <a:r>
              <a:rPr lang="fr-FR"/>
              <a:t>Deuxième niveau</a:t>
            </a:r>
          </a:p>
          <a:p>
            <a:pPr lvl="0"/>
            <a:r>
              <a:rPr lang="fr-FR"/>
              <a:t>Troisième niveau</a:t>
            </a:r>
          </a:p>
          <a:p>
            <a:pPr lvl="0"/>
            <a:r>
              <a:rPr lang="fr-FR"/>
              <a:t>Quatrième niveau</a:t>
            </a:r>
          </a:p>
          <a:p>
            <a:pPr lvl="0"/>
            <a:r>
              <a:rPr lang="fr-FR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EDED7B6A-E0D6-444F-822D-5032B95BC4B1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856F4-4627-4385-B6E5-4F3FFB247806}" type="slidenum">
              <a:rPr lang="fr-FR"/>
              <a:pPr/>
              <a:t>2</a:t>
            </a:fld>
            <a:endParaRPr lang="fr-FR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921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5E1358-BF5C-460D-BA60-521F0E94B227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7EC50-95CC-4B2D-A779-0AABEA58963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5CE9A5-9E02-4E94-ABB0-8904CFAD9237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8B870-1E82-42FA-B61B-728F65837FB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742F7E-232B-4720-AFF2-554F88CCFDAC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0951A-6C3A-4C05-AD11-9F1CD4E87C5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>
            <a:off x="685800" y="6477000"/>
            <a:ext cx="1905000" cy="230188"/>
          </a:xfrm>
        </p:spPr>
        <p:txBody>
          <a:bodyPr/>
          <a:lstStyle>
            <a:lvl1pPr>
              <a:defRPr/>
            </a:lvl1pPr>
          </a:lstStyle>
          <a:p>
            <a:fld id="{48B93A4B-D1BF-4CFB-92BC-108476A867C7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301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239000" y="6477000"/>
            <a:ext cx="1905000" cy="230188"/>
          </a:xfrm>
        </p:spPr>
        <p:txBody>
          <a:bodyPr/>
          <a:lstStyle>
            <a:lvl1pPr>
              <a:defRPr/>
            </a:lvl1pPr>
          </a:lstStyle>
          <a:p>
            <a:fld id="{FFD058AC-FB4B-4D0E-BABC-738045A3888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ECBD42-DC79-4A06-A792-FDD9E74F322E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7052B-BCA6-4482-8BF9-8620AC74CB6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8467B9-90E6-46AB-8F4B-274B97591D5F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AE919-50D6-4B13-AD1F-4178E3D34FB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9122FD-F2AA-4930-A2F1-64A2B2F8D2E6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41A13-4D3F-4F7C-A517-D1EF95C1DC9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9DC3B-F391-49C1-B274-3F8275212132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E8CE7-1BD2-4511-8209-DEA3EA7199E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1E7334-7E53-4037-9A78-18CE095E4741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FA138-CEBE-4AF6-BEFC-E9AFDA6A139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09FF40-6B04-44AC-8522-A154B4426F3D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2EB16-312C-412D-BED3-8D979E572A4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6BC2E5-7EB4-4124-A675-9E296F9EF6BB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49D13-C14F-40B3-949B-A58068C2810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578D-9966-4938-823F-01A8E9D7C2F1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6007A-93BC-49F9-A7A7-0899673C619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 du masque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fld id="{D91FFFAB-F4C2-416F-8AC2-EBD78C8C28B1}" type="datetime1">
              <a:rPr lang="fr-FR"/>
              <a:pPr/>
              <a:t>29/07/2016</a:t>
            </a:fld>
            <a:endParaRPr 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fld id="{9F2E9BAB-4AF0-4E1F-B87B-E280C6B9D820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9.xml"/><Relationship Id="rId7" Type="http://schemas.openxmlformats.org/officeDocument/2006/relationships/slide" Target="slide2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15.xml"/><Relationship Id="rId4" Type="http://schemas.openxmlformats.org/officeDocument/2006/relationships/slide" Target="slide12.xml"/><Relationship Id="rId9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A-FFB7-46C7-A4FB-75565CE4E372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/>
              <a:t>e-Prelude.com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00438"/>
            <a:ext cx="6400800" cy="2449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800">
                <a:solidFill>
                  <a:srgbClr val="009900"/>
                </a:solidFill>
              </a:rPr>
              <a:t>Visite guidée - session 7</a:t>
            </a:r>
          </a:p>
          <a:p>
            <a:pPr>
              <a:lnSpc>
                <a:spcPct val="80000"/>
              </a:lnSpc>
            </a:pPr>
            <a:endParaRPr lang="fr-FR" sz="2800">
              <a:solidFill>
                <a:srgbClr val="00990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800" b="1"/>
              <a:t>Le traitement des achats</a:t>
            </a:r>
          </a:p>
          <a:p>
            <a:pPr>
              <a:lnSpc>
                <a:spcPct val="80000"/>
              </a:lnSpc>
            </a:pPr>
            <a:endParaRPr lang="fr-FR" sz="2800"/>
          </a:p>
          <a:p>
            <a:pPr>
              <a:lnSpc>
                <a:spcPct val="80000"/>
              </a:lnSpc>
            </a:pPr>
            <a:r>
              <a:rPr lang="fr-FR" sz="2800">
                <a:solidFill>
                  <a:srgbClr val="000099"/>
                </a:solidFill>
              </a:rPr>
              <a:t>Métier : Achats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B395-83B8-4196-B199-35FD908D1F8C}" type="slidenum">
              <a:rPr lang="en-US"/>
              <a:pPr/>
              <a:t>10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fr-FR" sz="4000" dirty="0"/>
              <a:t>Structure des commandes fournisseurs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762000" y="1371600"/>
            <a:ext cx="1600200" cy="457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Fournisseur A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62000" y="3505200"/>
            <a:ext cx="1600200" cy="457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Fournisseur B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819400" y="13716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 1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819400" y="25908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 2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819400" y="35052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 3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2819400" y="47244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 4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029200" y="13716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1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5029200" y="19050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2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5029200" y="25908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1</a:t>
            </a: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5029200" y="35052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1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5029200" y="40386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2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5029200" y="47244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1</a:t>
            </a: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5029200" y="52578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2</a:t>
            </a: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7086600" y="13716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X, qté 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7086600" y="19050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Y, qté 5</a:t>
            </a:r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7086600" y="25908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X, qté 20</a:t>
            </a:r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7086600" y="35052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Z, qté 3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7086600" y="40386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Y, qté 8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7086600" y="47244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X, qté 10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7086600" y="52578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T, qté 100</a:t>
            </a:r>
          </a:p>
        </p:txBody>
      </p:sp>
      <p:cxnSp>
        <p:nvCxnSpPr>
          <p:cNvPr id="35864" name="AutoShape 24"/>
          <p:cNvCxnSpPr>
            <a:cxnSpLocks noChangeShapeType="1"/>
            <a:stCxn id="35843" idx="3"/>
            <a:endCxn id="35845" idx="1"/>
          </p:cNvCxnSpPr>
          <p:nvPr/>
        </p:nvCxnSpPr>
        <p:spPr bwMode="auto">
          <a:xfrm>
            <a:off x="2362200" y="16002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5" name="AutoShape 25"/>
          <p:cNvCxnSpPr>
            <a:cxnSpLocks noChangeShapeType="1"/>
            <a:stCxn id="35843" idx="3"/>
            <a:endCxn id="35846" idx="1"/>
          </p:cNvCxnSpPr>
          <p:nvPr/>
        </p:nvCxnSpPr>
        <p:spPr bwMode="auto">
          <a:xfrm>
            <a:off x="2362200" y="1600200"/>
            <a:ext cx="4572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6" name="AutoShape 26"/>
          <p:cNvCxnSpPr>
            <a:cxnSpLocks noChangeShapeType="1"/>
            <a:stCxn id="35844" idx="3"/>
            <a:endCxn id="35847" idx="1"/>
          </p:cNvCxnSpPr>
          <p:nvPr/>
        </p:nvCxnSpPr>
        <p:spPr bwMode="auto">
          <a:xfrm>
            <a:off x="2362200" y="37338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7" name="AutoShape 27"/>
          <p:cNvCxnSpPr>
            <a:cxnSpLocks noChangeShapeType="1"/>
            <a:stCxn id="35844" idx="3"/>
            <a:endCxn id="35848" idx="1"/>
          </p:cNvCxnSpPr>
          <p:nvPr/>
        </p:nvCxnSpPr>
        <p:spPr bwMode="auto">
          <a:xfrm>
            <a:off x="2362200" y="3733800"/>
            <a:ext cx="457200" cy="1219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68" name="AutoShape 28"/>
          <p:cNvCxnSpPr>
            <a:cxnSpLocks noChangeShapeType="1"/>
            <a:stCxn id="35845" idx="3"/>
            <a:endCxn id="35849" idx="1"/>
          </p:cNvCxnSpPr>
          <p:nvPr/>
        </p:nvCxnSpPr>
        <p:spPr bwMode="auto">
          <a:xfrm>
            <a:off x="4419600" y="16002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69" name="AutoShape 29"/>
          <p:cNvCxnSpPr>
            <a:cxnSpLocks noChangeShapeType="1"/>
            <a:stCxn id="35845" idx="3"/>
            <a:endCxn id="35850" idx="1"/>
          </p:cNvCxnSpPr>
          <p:nvPr/>
        </p:nvCxnSpPr>
        <p:spPr bwMode="auto">
          <a:xfrm>
            <a:off x="4419600" y="1600200"/>
            <a:ext cx="6096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70" name="AutoShape 30"/>
          <p:cNvCxnSpPr>
            <a:cxnSpLocks noChangeShapeType="1"/>
            <a:stCxn id="35846" idx="3"/>
            <a:endCxn id="35851" idx="1"/>
          </p:cNvCxnSpPr>
          <p:nvPr/>
        </p:nvCxnSpPr>
        <p:spPr bwMode="auto">
          <a:xfrm>
            <a:off x="4419600" y="28194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71" name="AutoShape 31"/>
          <p:cNvCxnSpPr>
            <a:cxnSpLocks noChangeShapeType="1"/>
            <a:stCxn id="35847" idx="3"/>
            <a:endCxn id="35853" idx="1"/>
          </p:cNvCxnSpPr>
          <p:nvPr/>
        </p:nvCxnSpPr>
        <p:spPr bwMode="auto">
          <a:xfrm>
            <a:off x="4419600" y="37338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72" name="AutoShape 32"/>
          <p:cNvCxnSpPr>
            <a:cxnSpLocks noChangeShapeType="1"/>
            <a:stCxn id="35847" idx="3"/>
            <a:endCxn id="35854" idx="1"/>
          </p:cNvCxnSpPr>
          <p:nvPr/>
        </p:nvCxnSpPr>
        <p:spPr bwMode="auto">
          <a:xfrm>
            <a:off x="4419600" y="3733800"/>
            <a:ext cx="6096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029200" y="5791200"/>
            <a:ext cx="1600200" cy="457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Ligne 3</a:t>
            </a:r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86600" y="5791200"/>
            <a:ext cx="1600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Art U, qté 200</a:t>
            </a:r>
          </a:p>
        </p:txBody>
      </p:sp>
      <p:cxnSp>
        <p:nvCxnSpPr>
          <p:cNvPr id="35875" name="AutoShape 35"/>
          <p:cNvCxnSpPr>
            <a:cxnSpLocks noChangeShapeType="1"/>
            <a:stCxn id="35848" idx="3"/>
            <a:endCxn id="35855" idx="1"/>
          </p:cNvCxnSpPr>
          <p:nvPr/>
        </p:nvCxnSpPr>
        <p:spPr bwMode="auto">
          <a:xfrm>
            <a:off x="4419600" y="49530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76" name="AutoShape 36"/>
          <p:cNvCxnSpPr>
            <a:cxnSpLocks noChangeShapeType="1"/>
            <a:stCxn id="35848" idx="3"/>
            <a:endCxn id="35856" idx="1"/>
          </p:cNvCxnSpPr>
          <p:nvPr/>
        </p:nvCxnSpPr>
        <p:spPr bwMode="auto">
          <a:xfrm>
            <a:off x="4419600" y="4953000"/>
            <a:ext cx="609600" cy="533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77" name="AutoShape 37"/>
          <p:cNvCxnSpPr>
            <a:cxnSpLocks noChangeShapeType="1"/>
            <a:stCxn id="35848" idx="3"/>
            <a:endCxn id="35873" idx="1"/>
          </p:cNvCxnSpPr>
          <p:nvPr/>
        </p:nvCxnSpPr>
        <p:spPr bwMode="auto">
          <a:xfrm>
            <a:off x="4419600" y="4953000"/>
            <a:ext cx="609600" cy="1066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78" name="AutoShape 38"/>
          <p:cNvCxnSpPr>
            <a:cxnSpLocks noChangeShapeType="1"/>
            <a:stCxn id="35849" idx="3"/>
            <a:endCxn id="35857" idx="1"/>
          </p:cNvCxnSpPr>
          <p:nvPr/>
        </p:nvCxnSpPr>
        <p:spPr bwMode="auto">
          <a:xfrm>
            <a:off x="6629400" y="16002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79" name="AutoShape 39"/>
          <p:cNvCxnSpPr>
            <a:cxnSpLocks noChangeShapeType="1"/>
            <a:stCxn id="35850" idx="3"/>
            <a:endCxn id="35858" idx="1"/>
          </p:cNvCxnSpPr>
          <p:nvPr/>
        </p:nvCxnSpPr>
        <p:spPr bwMode="auto">
          <a:xfrm>
            <a:off x="6629400" y="21336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0" name="AutoShape 40"/>
          <p:cNvCxnSpPr>
            <a:cxnSpLocks noChangeShapeType="1"/>
            <a:stCxn id="35851" idx="3"/>
            <a:endCxn id="35859" idx="1"/>
          </p:cNvCxnSpPr>
          <p:nvPr/>
        </p:nvCxnSpPr>
        <p:spPr bwMode="auto">
          <a:xfrm>
            <a:off x="6629400" y="28194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1" name="AutoShape 41"/>
          <p:cNvCxnSpPr>
            <a:cxnSpLocks noChangeShapeType="1"/>
            <a:stCxn id="35853" idx="3"/>
            <a:endCxn id="35860" idx="1"/>
          </p:cNvCxnSpPr>
          <p:nvPr/>
        </p:nvCxnSpPr>
        <p:spPr bwMode="auto">
          <a:xfrm>
            <a:off x="6629400" y="37338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2" name="AutoShape 42"/>
          <p:cNvCxnSpPr>
            <a:cxnSpLocks noChangeShapeType="1"/>
            <a:stCxn id="35854" idx="3"/>
            <a:endCxn id="35861" idx="1"/>
          </p:cNvCxnSpPr>
          <p:nvPr/>
        </p:nvCxnSpPr>
        <p:spPr bwMode="auto">
          <a:xfrm>
            <a:off x="6629400" y="42672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3" name="AutoShape 43"/>
          <p:cNvCxnSpPr>
            <a:cxnSpLocks noChangeShapeType="1"/>
            <a:stCxn id="35855" idx="3"/>
            <a:endCxn id="35862" idx="1"/>
          </p:cNvCxnSpPr>
          <p:nvPr/>
        </p:nvCxnSpPr>
        <p:spPr bwMode="auto">
          <a:xfrm>
            <a:off x="6629400" y="49530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4" name="AutoShape 44"/>
          <p:cNvCxnSpPr>
            <a:cxnSpLocks noChangeShapeType="1"/>
            <a:stCxn id="35856" idx="3"/>
            <a:endCxn id="35863" idx="1"/>
          </p:cNvCxnSpPr>
          <p:nvPr/>
        </p:nvCxnSpPr>
        <p:spPr bwMode="auto">
          <a:xfrm>
            <a:off x="6629400" y="54864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885" name="AutoShape 45"/>
          <p:cNvCxnSpPr>
            <a:cxnSpLocks noChangeShapeType="1"/>
            <a:stCxn id="35873" idx="3"/>
            <a:endCxn id="35874" idx="1"/>
          </p:cNvCxnSpPr>
          <p:nvPr/>
        </p:nvCxnSpPr>
        <p:spPr bwMode="auto">
          <a:xfrm>
            <a:off x="6629400" y="60198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E5E9E-B554-4BF6-8C8C-0AAB87FF36BF}" type="slidenum">
              <a:rPr lang="en-US"/>
              <a:pPr/>
              <a:t>11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564562" cy="1143000"/>
          </a:xfrm>
        </p:spPr>
        <p:txBody>
          <a:bodyPr/>
          <a:lstStyle/>
          <a:p>
            <a:r>
              <a:rPr lang="fr-FR" sz="4000" dirty="0"/>
              <a:t>Saisie d’une commande fournisseur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57158" y="1125538"/>
            <a:ext cx="86439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Achats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Gestion des commandes fournisseurs</a:t>
            </a:r>
          </a:p>
        </p:txBody>
      </p:sp>
      <p:pic>
        <p:nvPicPr>
          <p:cNvPr id="7271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357158" y="3643314"/>
            <a:ext cx="2557450" cy="571504"/>
          </a:xfrm>
          <a:prstGeom prst="wedgeRoundRectCallout">
            <a:avLst>
              <a:gd name="adj1" fmla="val 35807"/>
              <a:gd name="adj2" fmla="val -22570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1 – Cliquer sur ‘Nouvelle’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5786446" y="2143116"/>
            <a:ext cx="2000264" cy="642942"/>
          </a:xfrm>
          <a:prstGeom prst="wedgeRoundRectCallout">
            <a:avLst>
              <a:gd name="adj1" fmla="val -80183"/>
              <a:gd name="adj2" fmla="val 2609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b="1" dirty="0">
                <a:latin typeface="Arial" charset="0"/>
              </a:rPr>
              <a:t>4. Cliquer sur ‘Intégration OA’</a:t>
            </a: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4643438" y="2857496"/>
            <a:ext cx="2557450" cy="571504"/>
          </a:xfrm>
          <a:prstGeom prst="wedgeRoundRectCallout">
            <a:avLst>
              <a:gd name="adj1" fmla="val -88961"/>
              <a:gd name="adj2" fmla="val -373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2 – Sélectionner le fournisseur</a:t>
            </a: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4286248" y="3714752"/>
            <a:ext cx="2557450" cy="571504"/>
          </a:xfrm>
          <a:prstGeom prst="wedgeRoundRectCallout">
            <a:avLst>
              <a:gd name="adj1" fmla="val -88961"/>
              <a:gd name="adj2" fmla="val -373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3 – Sélectionner la date de livraison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  <p:bldP spid="17" grpId="0" animBg="1" autoUpdateAnimBg="0"/>
      <p:bldP spid="18" grpId="0" animBg="1" autoUpdateAnimBg="0"/>
      <p:bldP spid="1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52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8586B-E3DB-4732-A7FD-604A8DED04AA}" type="slidenum">
              <a:rPr lang="en-US"/>
              <a:pPr/>
              <a:t>12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Intégration des OA</a:t>
            </a:r>
          </a:p>
        </p:txBody>
      </p:sp>
      <p:sp>
        <p:nvSpPr>
          <p:cNvPr id="44048" name="AutoShape 16"/>
          <p:cNvSpPr>
            <a:spLocks noChangeArrowheads="1"/>
          </p:cNvSpPr>
          <p:nvPr/>
        </p:nvSpPr>
        <p:spPr bwMode="auto">
          <a:xfrm>
            <a:off x="928662" y="2071678"/>
            <a:ext cx="2449513" cy="500066"/>
          </a:xfrm>
          <a:prstGeom prst="wedgeRoundRectCallout">
            <a:avLst>
              <a:gd name="adj1" fmla="val 32177"/>
              <a:gd name="adj2" fmla="val 12462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2- Valider</a:t>
            </a:r>
          </a:p>
        </p:txBody>
      </p:sp>
      <p:sp>
        <p:nvSpPr>
          <p:cNvPr id="44051" name="AutoShape 19"/>
          <p:cNvSpPr>
            <a:spLocks noChangeArrowheads="1"/>
          </p:cNvSpPr>
          <p:nvPr/>
        </p:nvSpPr>
        <p:spPr bwMode="auto">
          <a:xfrm>
            <a:off x="4143372" y="2071678"/>
            <a:ext cx="3600450" cy="500066"/>
          </a:xfrm>
          <a:prstGeom prst="wedgeRoundRectCallout">
            <a:avLst>
              <a:gd name="adj1" fmla="val -71471"/>
              <a:gd name="adj2" fmla="val 12356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1- Cocher ‘Sélectionner tout’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8" grpId="0" animBg="1" autoUpdateAnimBg="0"/>
      <p:bldP spid="4405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43050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8FB-89BE-4B6D-9D5D-8DE8882D61F4}" type="slidenum">
              <a:rPr lang="en-US"/>
              <a:pPr/>
              <a:t>13</a:t>
            </a:fld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8713" cy="1143000"/>
          </a:xfrm>
        </p:spPr>
        <p:txBody>
          <a:bodyPr/>
          <a:lstStyle/>
          <a:p>
            <a:r>
              <a:rPr lang="fr-FR" dirty="0"/>
              <a:t>La commande fournisseur</a:t>
            </a:r>
          </a:p>
        </p:txBody>
      </p:sp>
      <p:sp>
        <p:nvSpPr>
          <p:cNvPr id="76807" name="AutoShape 7"/>
          <p:cNvSpPr>
            <a:spLocks noChangeArrowheads="1"/>
          </p:cNvSpPr>
          <p:nvPr/>
        </p:nvSpPr>
        <p:spPr bwMode="auto">
          <a:xfrm>
            <a:off x="5643570" y="3071810"/>
            <a:ext cx="2449513" cy="719138"/>
          </a:xfrm>
          <a:prstGeom prst="wedgeRoundRectCallout">
            <a:avLst>
              <a:gd name="adj1" fmla="val -57001"/>
              <a:gd name="adj2" fmla="val -13167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Valider la commande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21FA-F694-45B3-BE36-BBB740865916}" type="slidenum">
              <a:rPr lang="en-US"/>
              <a:pPr/>
              <a:t>14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validation des commandes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53400" cy="4114800"/>
          </a:xfrm>
        </p:spPr>
        <p:txBody>
          <a:bodyPr/>
          <a:lstStyle/>
          <a:p>
            <a:r>
              <a:rPr lang="fr-FR" sz="2800"/>
              <a:t>Tant qu’une commande n’est pas validée, elle peut être modifiée ou supprimée</a:t>
            </a:r>
          </a:p>
          <a:p>
            <a:r>
              <a:rPr lang="fr-FR" sz="2800"/>
              <a:t>La </a:t>
            </a:r>
            <a:r>
              <a:rPr lang="fr-FR" sz="2800">
                <a:solidFill>
                  <a:srgbClr val="009900"/>
                </a:solidFill>
              </a:rPr>
              <a:t>validation</a:t>
            </a:r>
            <a:r>
              <a:rPr lang="fr-FR" sz="2800"/>
              <a:t> empêche toute modification ultérieure ; </a:t>
            </a:r>
            <a:br>
              <a:rPr lang="fr-FR" sz="2800"/>
            </a:br>
            <a:r>
              <a:rPr lang="fr-FR" sz="2800"/>
              <a:t>la commande est envoyée au fournisseur ; </a:t>
            </a:r>
            <a:br>
              <a:rPr lang="fr-FR" sz="2800"/>
            </a:br>
            <a:r>
              <a:rPr lang="fr-FR" sz="2800"/>
              <a:t>c’est un engagement vis-à-vis du fournisseur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5F25-CE62-4000-8539-F04A6ADD0830}" type="slidenum">
              <a:rPr lang="en-US"/>
              <a:pPr/>
              <a:t>15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Les lignes de commande</a:t>
            </a:r>
          </a:p>
        </p:txBody>
      </p:sp>
      <p:graphicFrame>
        <p:nvGraphicFramePr>
          <p:cNvPr id="53259" name="AutoShape 11"/>
          <p:cNvGraphicFramePr>
            <a:graphicFrameLocks noChangeAspect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0" name="Paint Shop Pro Image" r:id="rId3" imgW="0" imgH="0" progId="">
                  <p:embed/>
                </p:oleObj>
              </mc:Choice>
              <mc:Fallback>
                <p:oleObj name="Paint Shop Pro Image" r:id="rId3" imgW="0" imgH="0" progId="">
                  <p:embed/>
                  <p:pic>
                    <p:nvPicPr>
                      <p:cNvPr id="0" name="AutoShap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3269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142873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15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A90A0-D9E6-46DF-9895-31E984FA7826}" type="slidenum">
              <a:rPr lang="en-US"/>
              <a:pPr/>
              <a:t>16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Changement de date courante</a:t>
            </a:r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auto">
          <a:xfrm>
            <a:off x="4929190" y="2285992"/>
            <a:ext cx="1600200" cy="838200"/>
          </a:xfrm>
          <a:prstGeom prst="wedgeRoundRectCallout">
            <a:avLst>
              <a:gd name="adj1" fmla="val -120139"/>
              <a:gd name="adj2" fmla="val -1306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Changer la </a:t>
            </a:r>
            <a:br>
              <a:rPr lang="fr-FR"/>
            </a:br>
            <a:r>
              <a:rPr lang="fr-FR"/>
              <a:t>date courante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3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2B58-69B6-4A53-B5E7-4889DCB3047D}" type="slidenum">
              <a:rPr lang="en-US"/>
              <a:pPr/>
              <a:t>17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Réception des commandes</a:t>
            </a:r>
          </a:p>
        </p:txBody>
      </p:sp>
      <p:sp>
        <p:nvSpPr>
          <p:cNvPr id="56327" name="AutoShape 7"/>
          <p:cNvSpPr>
            <a:spLocks noChangeArrowheads="1"/>
          </p:cNvSpPr>
          <p:nvPr/>
        </p:nvSpPr>
        <p:spPr bwMode="auto">
          <a:xfrm>
            <a:off x="142844" y="3143248"/>
            <a:ext cx="2000264" cy="785818"/>
          </a:xfrm>
          <a:prstGeom prst="wedgeRoundRectCallout">
            <a:avLst>
              <a:gd name="adj1" fmla="val -6475"/>
              <a:gd name="adj2" fmla="val -6863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1 - Sélectionner la commande</a:t>
            </a:r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4857752" y="2285992"/>
            <a:ext cx="2819400" cy="990600"/>
          </a:xfrm>
          <a:prstGeom prst="wedgeRoundRectCallout">
            <a:avLst>
              <a:gd name="adj1" fmla="val -108335"/>
              <a:gd name="adj2" fmla="val -173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/>
              <a:t>2 - Cliquer sur ‘ OK ’</a:t>
            </a:r>
          </a:p>
          <a:p>
            <a:pPr algn="ctr"/>
            <a:r>
              <a:rPr lang="fr-FR" sz="1600" dirty="0"/>
              <a:t>pour réceptionner</a:t>
            </a:r>
          </a:p>
          <a:p>
            <a:pPr algn="ctr"/>
            <a:r>
              <a:rPr lang="fr-FR" sz="1600" dirty="0"/>
              <a:t>les lignes de commande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42844" y="1000108"/>
            <a:ext cx="88583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Logistique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Réception des commandes fournisseurs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 animBg="1" autoUpdateAnimBg="0"/>
      <p:bldP spid="56324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1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DE842-72ED-4773-A8D7-FDD5428DB68D}" type="slidenum">
              <a:rPr lang="en-US"/>
              <a:pPr/>
              <a:t>18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État des stocks</a:t>
            </a:r>
          </a:p>
        </p:txBody>
      </p:sp>
      <p:sp>
        <p:nvSpPr>
          <p:cNvPr id="58379" name="AutoShape 11"/>
          <p:cNvSpPr>
            <a:spLocks noChangeArrowheads="1"/>
          </p:cNvSpPr>
          <p:nvPr/>
        </p:nvSpPr>
        <p:spPr bwMode="auto">
          <a:xfrm>
            <a:off x="4929190" y="1643050"/>
            <a:ext cx="3200400" cy="685800"/>
          </a:xfrm>
          <a:prstGeom prst="wedgeRoundRectCallout">
            <a:avLst>
              <a:gd name="adj1" fmla="val -34325"/>
              <a:gd name="adj2" fmla="val 6782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dirty="0"/>
              <a:t>2 - Cliquer sur ‘ Mouvements ’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85688" y="1142984"/>
            <a:ext cx="88583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Logistique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Stock par article</a:t>
            </a: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500034" y="3786190"/>
            <a:ext cx="2000264" cy="685800"/>
          </a:xfrm>
          <a:prstGeom prst="wedgeRoundRectCallout">
            <a:avLst>
              <a:gd name="adj1" fmla="val -18253"/>
              <a:gd name="adj2" fmla="val -15995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1 -Sélectionner un article acheté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9" grpId="0" animBg="1" autoUpdateAnimBg="0"/>
      <p:bldP spid="16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DE842-72ED-4773-A8D7-FDD5428DB68D}" type="slidenum">
              <a:rPr lang="en-US"/>
              <a:pPr/>
              <a:t>19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fr-FR" dirty="0"/>
              <a:t>Les mouvements de stock</a:t>
            </a:r>
          </a:p>
        </p:txBody>
      </p:sp>
      <p:pic>
        <p:nvPicPr>
          <p:cNvPr id="58391" name="Picture 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2714612" y="4214818"/>
            <a:ext cx="2928958" cy="685800"/>
          </a:xfrm>
          <a:prstGeom prst="wedgeRoundRectCallout">
            <a:avLst>
              <a:gd name="adj1" fmla="val -18253"/>
              <a:gd name="adj2" fmla="val -15995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600" dirty="0"/>
              <a:t>Mouvement de réception sur l’article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B94FC-4688-4E29-970C-3C923567E757}" type="slidenum">
              <a:rPr lang="en-US"/>
              <a:pPr/>
              <a:t>2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  <a:ln/>
        </p:spPr>
        <p:txBody>
          <a:bodyPr lIns="90488" tIns="44450" rIns="90488" bIns="44450"/>
          <a:lstStyle/>
          <a:p>
            <a:r>
              <a:rPr lang="fr-FR" sz="4000"/>
              <a:t>La structure du logiciel</a:t>
            </a:r>
            <a:endParaRPr lang="fr-FR"/>
          </a:p>
        </p:txBody>
      </p:sp>
      <p:sp>
        <p:nvSpPr>
          <p:cNvPr id="91139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1140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/>
            <a:ahLst/>
            <a:cxnLst>
              <a:cxn ang="0">
                <a:pos x="54" y="2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2"/>
              </a:cxn>
            </a:cxnLst>
            <a:rect l="0" t="0" r="r" b="b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1142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7" y="63"/>
              </a:cxn>
              <a:cxn ang="0">
                <a:pos x="0" y="0"/>
              </a:cxn>
              <a:cxn ang="0">
                <a:pos x="27" y="31"/>
              </a:cxn>
              <a:cxn ang="0">
                <a:pos x="54" y="0"/>
              </a:cxn>
            </a:cxnLst>
            <a:rect l="0" t="0" r="r" b="b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1144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0"/>
              </a:cxn>
            </a:cxnLst>
            <a:rect l="0" t="0" r="r" b="b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1145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Nomenclatures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46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Ressources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47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Articles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48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Gammes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49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b="0" i="1"/>
              <a:t>Données</a:t>
            </a:r>
          </a:p>
          <a:p>
            <a:pPr algn="ctr"/>
            <a:r>
              <a:rPr lang="fr-FR" sz="2000" b="0" i="1"/>
              <a:t>techniques</a:t>
            </a:r>
            <a:endParaRPr lang="fr-FR" sz="2400" b="0">
              <a:latin typeface="Times New Roman" pitchFamily="18" charset="0"/>
            </a:endParaRPr>
          </a:p>
        </p:txBody>
      </p:sp>
      <p:sp>
        <p:nvSpPr>
          <p:cNvPr id="91151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Plans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moyen terme</a:t>
            </a:r>
            <a:endParaRPr lang="fr-FR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1152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53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d’achat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54" name="AutoShape 1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Stocks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55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Programme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production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56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Prévision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d’activité</a:t>
            </a:r>
            <a:endParaRPr lang="fr-FR" sz="1600">
              <a:solidFill>
                <a:srgbClr val="000000"/>
              </a:solidFill>
            </a:endParaRPr>
          </a:p>
        </p:txBody>
      </p:sp>
      <p:sp>
        <p:nvSpPr>
          <p:cNvPr id="91157" name="AutoShap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Calcul des 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besoins nets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58" name="AutoShape 22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Commandes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59" name="AutoShape 2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Ordo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Lancement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60" name="AutoShape 2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Achats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Appro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61" name="AutoShape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Suivi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62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Réception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63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64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65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66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67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68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69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0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1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2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3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4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5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6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7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8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79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80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81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82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83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84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Livraisons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85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91186" name="Oval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" y="4953000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600">
                <a:solidFill>
                  <a:srgbClr val="000000"/>
                </a:solidFill>
                <a:latin typeface="Tahoma" pitchFamily="34" charset="0"/>
              </a:rPr>
              <a:t>Comptabilité</a:t>
            </a:r>
          </a:p>
          <a:p>
            <a:pPr algn="ctr"/>
            <a:r>
              <a:rPr lang="fr-FR" sz="1600">
                <a:solidFill>
                  <a:srgbClr val="000000"/>
                </a:solidFill>
                <a:latin typeface="Tahoma" pitchFamily="34" charset="0"/>
              </a:rPr>
              <a:t>industrielle</a:t>
            </a:r>
          </a:p>
        </p:txBody>
      </p:sp>
      <p:sp>
        <p:nvSpPr>
          <p:cNvPr id="91187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91188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91189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S2</a:t>
            </a:r>
          </a:p>
        </p:txBody>
      </p:sp>
      <p:sp>
        <p:nvSpPr>
          <p:cNvPr id="91190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91191" name="AutoShape 55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S4</a:t>
            </a:r>
          </a:p>
        </p:txBody>
      </p:sp>
      <p:sp>
        <p:nvSpPr>
          <p:cNvPr id="91192" name="AutoShape 56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S5</a:t>
            </a:r>
          </a:p>
        </p:txBody>
      </p:sp>
      <p:sp>
        <p:nvSpPr>
          <p:cNvPr id="91193" name="AutoShape 57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S6</a:t>
            </a:r>
          </a:p>
        </p:txBody>
      </p:sp>
      <p:sp>
        <p:nvSpPr>
          <p:cNvPr id="91194" name="AutoShape 58"/>
          <p:cNvSpPr>
            <a:spLocks noChangeArrowheads="1"/>
          </p:cNvSpPr>
          <p:nvPr/>
        </p:nvSpPr>
        <p:spPr bwMode="auto">
          <a:xfrm>
            <a:off x="7740650" y="5445125"/>
            <a:ext cx="838200" cy="381000"/>
          </a:xfrm>
          <a:prstGeom prst="wedgeEllipseCallout">
            <a:avLst>
              <a:gd name="adj1" fmla="val -207574"/>
              <a:gd name="adj2" fmla="val -51667"/>
            </a:avLst>
          </a:prstGeom>
          <a:solidFill>
            <a:srgbClr val="FF99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S7</a:t>
            </a:r>
          </a:p>
        </p:txBody>
      </p:sp>
      <p:sp>
        <p:nvSpPr>
          <p:cNvPr id="91195" name="AutoShape 59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S8</a:t>
            </a:r>
          </a:p>
        </p:txBody>
      </p:sp>
      <p:sp>
        <p:nvSpPr>
          <p:cNvPr id="91196" name="AutoShape 60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S9</a:t>
            </a:r>
          </a:p>
        </p:txBody>
      </p:sp>
      <p:sp>
        <p:nvSpPr>
          <p:cNvPr id="91197" name="AutoShape 61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S10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8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43050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5D91-B9F1-48B2-B6AB-B8F2A304146A}" type="slidenum">
              <a:rPr lang="en-US"/>
              <a:pPr/>
              <a:t>20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Enregistrement de la facture fournisseur</a:t>
            </a:r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285720" y="2000240"/>
            <a:ext cx="1905000" cy="571504"/>
          </a:xfrm>
          <a:prstGeom prst="wedgeRoundRectCallout">
            <a:avLst>
              <a:gd name="adj1" fmla="val 71083"/>
              <a:gd name="adj2" fmla="val 18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/>
              <a:t>1. Cliquer sur</a:t>
            </a:r>
            <a:br>
              <a:rPr lang="fr-FR" sz="1600"/>
            </a:br>
            <a:r>
              <a:rPr lang="fr-FR" sz="1600"/>
              <a:t>‘Nouvelle’</a:t>
            </a:r>
          </a:p>
        </p:txBody>
      </p:sp>
      <p:sp>
        <p:nvSpPr>
          <p:cNvPr id="62471" name="AutoShape 7"/>
          <p:cNvSpPr>
            <a:spLocks noChangeArrowheads="1"/>
          </p:cNvSpPr>
          <p:nvPr/>
        </p:nvSpPr>
        <p:spPr bwMode="auto">
          <a:xfrm>
            <a:off x="5500694" y="2428868"/>
            <a:ext cx="2000264" cy="642942"/>
          </a:xfrm>
          <a:prstGeom prst="wedgeRoundRectCallout">
            <a:avLst>
              <a:gd name="adj1" fmla="val -145500"/>
              <a:gd name="adj2" fmla="val 1395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dirty="0"/>
              <a:t>2. Sélectionner le</a:t>
            </a:r>
            <a:br>
              <a:rPr lang="fr-FR" sz="1600" dirty="0"/>
            </a:br>
            <a:r>
              <a:rPr lang="fr-FR" sz="1600" dirty="0"/>
              <a:t>fournisseur</a:t>
            </a:r>
          </a:p>
        </p:txBody>
      </p:sp>
      <p:sp>
        <p:nvSpPr>
          <p:cNvPr id="62472" name="AutoShape 8"/>
          <p:cNvSpPr>
            <a:spLocks noChangeArrowheads="1"/>
          </p:cNvSpPr>
          <p:nvPr/>
        </p:nvSpPr>
        <p:spPr bwMode="auto">
          <a:xfrm>
            <a:off x="2484438" y="5229225"/>
            <a:ext cx="53340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Les réceptions non facturées sont affichées</a:t>
            </a:r>
          </a:p>
        </p:txBody>
      </p:sp>
      <p:sp>
        <p:nvSpPr>
          <p:cNvPr id="62473" name="AutoShape 9"/>
          <p:cNvSpPr>
            <a:spLocks noChangeArrowheads="1"/>
          </p:cNvSpPr>
          <p:nvPr/>
        </p:nvSpPr>
        <p:spPr bwMode="auto">
          <a:xfrm>
            <a:off x="3779838" y="3933825"/>
            <a:ext cx="2971800" cy="638183"/>
          </a:xfrm>
          <a:prstGeom prst="wedgeRoundRectCallout">
            <a:avLst>
              <a:gd name="adj1" fmla="val -55504"/>
              <a:gd name="adj2" fmla="val -1210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dirty="0"/>
              <a:t>4. Entrer le n° de facture du fournisseur</a:t>
            </a:r>
          </a:p>
        </p:txBody>
      </p:sp>
      <p:sp>
        <p:nvSpPr>
          <p:cNvPr id="62474" name="AutoShape 10"/>
          <p:cNvSpPr>
            <a:spLocks noChangeArrowheads="1"/>
          </p:cNvSpPr>
          <p:nvPr/>
        </p:nvSpPr>
        <p:spPr bwMode="auto">
          <a:xfrm>
            <a:off x="642910" y="3429000"/>
            <a:ext cx="1905000" cy="381000"/>
          </a:xfrm>
          <a:prstGeom prst="wedgeRoundRectCallout">
            <a:avLst>
              <a:gd name="adj1" fmla="val 91250"/>
              <a:gd name="adj2" fmla="val -29625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/>
              <a:t>5. Valider</a:t>
            </a:r>
          </a:p>
        </p:txBody>
      </p:sp>
      <p:sp>
        <p:nvSpPr>
          <p:cNvPr id="62481" name="AutoShape 17"/>
          <p:cNvSpPr>
            <a:spLocks noChangeArrowheads="1"/>
          </p:cNvSpPr>
          <p:nvPr/>
        </p:nvSpPr>
        <p:spPr bwMode="auto">
          <a:xfrm>
            <a:off x="539750" y="4183063"/>
            <a:ext cx="2971800" cy="603259"/>
          </a:xfrm>
          <a:prstGeom prst="wedgeRoundRectCallout">
            <a:avLst>
              <a:gd name="adj1" fmla="val 41774"/>
              <a:gd name="adj2" fmla="val -1658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600" dirty="0"/>
              <a:t>3. La date d’échéance</a:t>
            </a:r>
            <a:br>
              <a:rPr lang="fr-FR" sz="1600" dirty="0"/>
            </a:br>
            <a:r>
              <a:rPr lang="fr-FR" sz="1600" dirty="0"/>
              <a:t>est calculée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85688" y="1142984"/>
            <a:ext cx="88583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Comptes Tiers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Factures Fournisseurs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animBg="1" autoUpdateAnimBg="0"/>
      <p:bldP spid="62471" grpId="0" animBg="1" autoUpdateAnimBg="0"/>
      <p:bldP spid="62472" grpId="0" animBg="1" autoUpdateAnimBg="0"/>
      <p:bldP spid="62473" grpId="0" animBg="1" autoUpdateAnimBg="0"/>
      <p:bldP spid="62474" grpId="0" animBg="1" autoUpdateAnimBg="0"/>
      <p:bldP spid="6248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C1F9-D9A2-4BEC-B03E-680772A2D735}" type="slidenum">
              <a:rPr lang="en-US"/>
              <a:pPr/>
              <a:t>21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compte fournisseur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688" y="1142984"/>
            <a:ext cx="88583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Comptes Tiers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Interrogation des comptes fournisseurs</a:t>
            </a:r>
          </a:p>
        </p:txBody>
      </p:sp>
      <p:pic>
        <p:nvPicPr>
          <p:cNvPr id="6554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14488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0A82-51D6-40CF-8F96-37D45472C68F}" type="slidenum">
              <a:rPr lang="en-US"/>
              <a:pPr/>
              <a:t>22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L’échéancier fournisseur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688" y="1142984"/>
            <a:ext cx="88583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339933"/>
                </a:solidFill>
              </a:rPr>
              <a:t>Accès : Menu </a:t>
            </a:r>
            <a:r>
              <a:rPr lang="fr-FR" dirty="0">
                <a:solidFill>
                  <a:srgbClr val="000099"/>
                </a:solidFill>
              </a:rPr>
              <a:t>Comptes Tiers</a:t>
            </a:r>
            <a:r>
              <a:rPr lang="fr-FR" dirty="0">
                <a:solidFill>
                  <a:srgbClr val="339933"/>
                </a:solidFill>
              </a:rPr>
              <a:t>, Option </a:t>
            </a:r>
            <a:r>
              <a:rPr lang="fr-FR" dirty="0">
                <a:solidFill>
                  <a:srgbClr val="000099"/>
                </a:solidFill>
              </a:rPr>
              <a:t>Echéancier fournisseurs</a:t>
            </a:r>
          </a:p>
        </p:txBody>
      </p:sp>
      <p:pic>
        <p:nvPicPr>
          <p:cNvPr id="890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8592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E00-4D8E-4997-9B00-EA8C4E220139}" type="slidenum">
              <a:rPr lang="en-US"/>
              <a:pPr/>
              <a:t>23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Enregistrer la session 7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000100" y="2571744"/>
            <a:ext cx="1928826" cy="609600"/>
          </a:xfrm>
          <a:prstGeom prst="wedgeRoundRectCallout">
            <a:avLst>
              <a:gd name="adj1" fmla="val 153410"/>
              <a:gd name="adj2" fmla="val -10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1- Enregistrer le dossier sous…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Page </a:t>
            </a:r>
            <a:r>
              <a:rPr lang="fr-FR" sz="2000" dirty="0">
                <a:solidFill>
                  <a:srgbClr val="000099"/>
                </a:solidFill>
              </a:rPr>
              <a:t>Administration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071538" y="5286388"/>
            <a:ext cx="1928826" cy="609600"/>
          </a:xfrm>
          <a:prstGeom prst="wedgeRoundRectCallout">
            <a:avLst>
              <a:gd name="adj1" fmla="val 103040"/>
              <a:gd name="adj2" fmla="val -6852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Entrer Picaso07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000760" y="5715016"/>
            <a:ext cx="1928826" cy="609600"/>
          </a:xfrm>
          <a:prstGeom prst="wedgeRoundRectCallout">
            <a:avLst>
              <a:gd name="adj1" fmla="val -21522"/>
              <a:gd name="adj2" fmla="val -67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  <p:bldP spid="1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DAD6-0119-44DF-AAFD-52DC88B9F199}" type="slidenum">
              <a:rPr lang="en-US"/>
              <a:pPr/>
              <a:t>3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772400" cy="1143000"/>
          </a:xfrm>
        </p:spPr>
        <p:txBody>
          <a:bodyPr/>
          <a:lstStyle/>
          <a:p>
            <a:r>
              <a:rPr lang="fr-FR" dirty="0"/>
              <a:t>Le processus de traitement des achats</a:t>
            </a:r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742950" y="1828800"/>
            <a:ext cx="2990850" cy="385763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Calcul des besoins nets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742950" y="2362200"/>
            <a:ext cx="2990850" cy="385763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OA suggérés</a:t>
            </a:r>
          </a:p>
        </p:txBody>
      </p:sp>
      <p:sp>
        <p:nvSpPr>
          <p:cNvPr id="49165" name="AutoShape 13"/>
          <p:cNvSpPr>
            <a:spLocks noChangeArrowheads="1"/>
          </p:cNvSpPr>
          <p:nvPr/>
        </p:nvSpPr>
        <p:spPr bwMode="auto">
          <a:xfrm>
            <a:off x="2266950" y="2967038"/>
            <a:ext cx="2990850" cy="385762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Affermissement</a:t>
            </a: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2266950" y="3500438"/>
            <a:ext cx="2990850" cy="385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OA fermes</a:t>
            </a:r>
          </a:p>
        </p:txBody>
      </p:sp>
      <p:sp>
        <p:nvSpPr>
          <p:cNvPr id="49167" name="AutoShape 15"/>
          <p:cNvSpPr>
            <a:spLocks noChangeArrowheads="1"/>
          </p:cNvSpPr>
          <p:nvPr/>
        </p:nvSpPr>
        <p:spPr bwMode="auto">
          <a:xfrm>
            <a:off x="3943350" y="4114800"/>
            <a:ext cx="2990850" cy="385763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Passation de commande</a:t>
            </a: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3943350" y="4648200"/>
            <a:ext cx="2990850" cy="3857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Commandes fournisseur</a:t>
            </a:r>
          </a:p>
        </p:txBody>
      </p:sp>
      <p:sp>
        <p:nvSpPr>
          <p:cNvPr id="49174" name="AutoShape 22"/>
          <p:cNvSpPr>
            <a:spLocks noChangeArrowheads="1"/>
          </p:cNvSpPr>
          <p:nvPr/>
        </p:nvSpPr>
        <p:spPr bwMode="auto">
          <a:xfrm>
            <a:off x="5238750" y="5257800"/>
            <a:ext cx="2990850" cy="385763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Réception</a:t>
            </a:r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5238750" y="5791200"/>
            <a:ext cx="2990850" cy="385763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Commandes soldées</a:t>
            </a:r>
          </a:p>
        </p:txBody>
      </p:sp>
      <p:sp>
        <p:nvSpPr>
          <p:cNvPr id="49179" name="AutoShape 27"/>
          <p:cNvSpPr>
            <a:spLocks noChangeArrowheads="1"/>
          </p:cNvSpPr>
          <p:nvPr/>
        </p:nvSpPr>
        <p:spPr bwMode="auto">
          <a:xfrm rot="5400000">
            <a:off x="1295400" y="3181350"/>
            <a:ext cx="1219200" cy="4953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80" name="AutoShape 28"/>
          <p:cNvSpPr>
            <a:spLocks noChangeArrowheads="1"/>
          </p:cNvSpPr>
          <p:nvPr/>
        </p:nvSpPr>
        <p:spPr bwMode="auto">
          <a:xfrm rot="5400000">
            <a:off x="2971800" y="4324350"/>
            <a:ext cx="1219200" cy="4953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82" name="AutoShape 30"/>
          <p:cNvSpPr>
            <a:spLocks noChangeArrowheads="1"/>
          </p:cNvSpPr>
          <p:nvPr/>
        </p:nvSpPr>
        <p:spPr bwMode="auto">
          <a:xfrm rot="5400000">
            <a:off x="4267200" y="5467350"/>
            <a:ext cx="1219200" cy="4953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40D8-B771-460B-911D-9783C615B477}" type="slidenum">
              <a:rPr lang="en-US"/>
              <a:pPr/>
              <a:t>4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ordres d’achat suggérés</a:t>
            </a: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071678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57158" y="1125538"/>
            <a:ext cx="86439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Planification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Liste des ordres d’achat suggérés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786050" y="1643050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9900"/>
                </a:solidFill>
              </a:rPr>
              <a:t>Issus de calcul des besoins nets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40D8-B771-460B-911D-9783C615B477}" type="slidenum">
              <a:rPr lang="en-US"/>
              <a:pPr/>
              <a:t>5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ordre d’achat suggéré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2844" y="1125538"/>
            <a:ext cx="9001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Planification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Gestion des ordres d’achat suggérés</a:t>
            </a: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2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A407-651F-48F8-B89F-C7E8CDB7C3D1}" type="slidenum">
              <a:rPr lang="en-US"/>
              <a:pPr/>
              <a:t>6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L’affermissement des OA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785786" y="5143512"/>
            <a:ext cx="702147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600" dirty="0"/>
              <a:t>Transformation automatique des tous les </a:t>
            </a:r>
            <a:r>
              <a:rPr lang="fr-FR" sz="1600" dirty="0">
                <a:solidFill>
                  <a:srgbClr val="009900"/>
                </a:solidFill>
              </a:rPr>
              <a:t>OA suggérés</a:t>
            </a:r>
            <a:br>
              <a:rPr lang="fr-FR" sz="1600" dirty="0"/>
            </a:br>
            <a:r>
              <a:rPr lang="fr-FR" sz="1600" dirty="0"/>
              <a:t>(dont la date de commande est antérieure ou égale à la date spécifiée)</a:t>
            </a:r>
          </a:p>
          <a:p>
            <a:pPr algn="ctr"/>
            <a:r>
              <a:rPr lang="fr-FR" sz="1600" dirty="0"/>
              <a:t> en </a:t>
            </a:r>
            <a:r>
              <a:rPr lang="fr-FR" sz="1600" dirty="0">
                <a:solidFill>
                  <a:srgbClr val="009900"/>
                </a:solidFill>
              </a:rPr>
              <a:t>OA fermes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2844" y="1125538"/>
            <a:ext cx="9001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Planification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Affermissement </a:t>
            </a:r>
            <a:r>
              <a:rPr lang="fr-FR" sz="2000">
                <a:solidFill>
                  <a:srgbClr val="000099"/>
                </a:solidFill>
              </a:rPr>
              <a:t>des OA</a:t>
            </a:r>
            <a:endParaRPr lang="fr-F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50080-02A3-4FA6-8965-2FF52DC8F873}" type="slidenum">
              <a:rPr lang="en-US"/>
              <a:pPr/>
              <a:t>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OA fermes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57158" y="1125538"/>
            <a:ext cx="86439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Achats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Liste des ordres d’achat fermes</a:t>
            </a:r>
          </a:p>
        </p:txBody>
      </p:sp>
      <p:pic>
        <p:nvPicPr>
          <p:cNvPr id="52240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D270E-1F45-4504-8BBC-A4F7DC284339}" type="slidenum">
              <a:rPr lang="en-US"/>
              <a:pPr/>
              <a:t>8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processus Achats</a:t>
            </a:r>
          </a:p>
        </p:txBody>
      </p:sp>
      <p:sp>
        <p:nvSpPr>
          <p:cNvPr id="93187" name="AutoShape 3"/>
          <p:cNvSpPr>
            <a:spLocks noChangeArrowheads="1"/>
          </p:cNvSpPr>
          <p:nvPr/>
        </p:nvSpPr>
        <p:spPr bwMode="auto">
          <a:xfrm>
            <a:off x="6445250" y="1414463"/>
            <a:ext cx="1439863" cy="6477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Commande</a:t>
            </a:r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275013" y="1414463"/>
            <a:ext cx="2016125" cy="647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Saisie de la commande</a:t>
            </a:r>
          </a:p>
        </p:txBody>
      </p:sp>
      <p:sp>
        <p:nvSpPr>
          <p:cNvPr id="93191" name="AutoShape 7"/>
          <p:cNvSpPr>
            <a:spLocks noChangeArrowheads="1"/>
          </p:cNvSpPr>
          <p:nvPr/>
        </p:nvSpPr>
        <p:spPr bwMode="auto">
          <a:xfrm>
            <a:off x="827088" y="2492375"/>
            <a:ext cx="2016125" cy="647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Réception de la commande</a:t>
            </a:r>
          </a:p>
        </p:txBody>
      </p:sp>
      <p:sp>
        <p:nvSpPr>
          <p:cNvPr id="93192" name="AutoShape 8"/>
          <p:cNvSpPr>
            <a:spLocks noChangeArrowheads="1"/>
          </p:cNvSpPr>
          <p:nvPr/>
        </p:nvSpPr>
        <p:spPr bwMode="auto">
          <a:xfrm>
            <a:off x="828675" y="3357563"/>
            <a:ext cx="2014538" cy="792162"/>
          </a:xfrm>
          <a:prstGeom prst="flowChartMultidocumen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1400"/>
              <a:t>Bordereaux de réception</a:t>
            </a:r>
          </a:p>
        </p:txBody>
      </p:sp>
      <p:sp>
        <p:nvSpPr>
          <p:cNvPr id="93193" name="AutoShape 9"/>
          <p:cNvSpPr>
            <a:spLocks noChangeArrowheads="1"/>
          </p:cNvSpPr>
          <p:nvPr/>
        </p:nvSpPr>
        <p:spPr bwMode="auto">
          <a:xfrm>
            <a:off x="3275013" y="4221163"/>
            <a:ext cx="2016125" cy="647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Enregistrement de la facture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6372225" y="105251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u="sng"/>
              <a:t>Fournisseur</a:t>
            </a: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3770313" y="1054100"/>
            <a:ext cx="94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u="sng"/>
              <a:t>Achats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1187450" y="10541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u="sng"/>
              <a:t>Logistique</a:t>
            </a:r>
          </a:p>
        </p:txBody>
      </p:sp>
      <p:cxnSp>
        <p:nvCxnSpPr>
          <p:cNvPr id="93201" name="AutoShape 17"/>
          <p:cNvCxnSpPr>
            <a:cxnSpLocks noChangeShapeType="1"/>
            <a:stCxn id="93191" idx="2"/>
            <a:endCxn id="93192" idx="0"/>
          </p:cNvCxnSpPr>
          <p:nvPr/>
        </p:nvCxnSpPr>
        <p:spPr bwMode="auto">
          <a:xfrm rot="16200000" flipH="1">
            <a:off x="1727200" y="3248025"/>
            <a:ext cx="217488" cy="1588"/>
          </a:xfrm>
          <a:prstGeom prst="bentConnector3">
            <a:avLst>
              <a:gd name="adj1" fmla="val 49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93202" name="AutoShape 18"/>
          <p:cNvCxnSpPr>
            <a:cxnSpLocks noChangeShapeType="1"/>
            <a:stCxn id="93192" idx="2"/>
            <a:endCxn id="93193" idx="1"/>
          </p:cNvCxnSpPr>
          <p:nvPr/>
        </p:nvCxnSpPr>
        <p:spPr bwMode="auto">
          <a:xfrm rot="16200000" flipH="1">
            <a:off x="2326482" y="3596481"/>
            <a:ext cx="458788" cy="14382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3203" name="AutoShape 19"/>
          <p:cNvSpPr>
            <a:spLocks noChangeArrowheads="1"/>
          </p:cNvSpPr>
          <p:nvPr/>
        </p:nvSpPr>
        <p:spPr bwMode="auto">
          <a:xfrm>
            <a:off x="6445250" y="4221163"/>
            <a:ext cx="1439863" cy="6477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Facture</a:t>
            </a:r>
          </a:p>
        </p:txBody>
      </p:sp>
      <p:sp>
        <p:nvSpPr>
          <p:cNvPr id="93204" name="AutoShape 20"/>
          <p:cNvSpPr>
            <a:spLocks noChangeArrowheads="1"/>
          </p:cNvSpPr>
          <p:nvPr/>
        </p:nvSpPr>
        <p:spPr bwMode="auto">
          <a:xfrm>
            <a:off x="6445250" y="2492375"/>
            <a:ext cx="1439863" cy="6477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Marchandise</a:t>
            </a:r>
          </a:p>
        </p:txBody>
      </p:sp>
      <p:sp>
        <p:nvSpPr>
          <p:cNvPr id="93207" name="AutoShape 23"/>
          <p:cNvSpPr>
            <a:spLocks noChangeArrowheads="1"/>
          </p:cNvSpPr>
          <p:nvPr/>
        </p:nvSpPr>
        <p:spPr bwMode="auto">
          <a:xfrm>
            <a:off x="3275013" y="5011738"/>
            <a:ext cx="2016125" cy="647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/>
              <a:t>Paiement</a:t>
            </a:r>
          </a:p>
        </p:txBody>
      </p:sp>
      <p:sp>
        <p:nvSpPr>
          <p:cNvPr id="93208" name="AutoShape 24"/>
          <p:cNvSpPr>
            <a:spLocks noChangeArrowheads="1"/>
          </p:cNvSpPr>
          <p:nvPr/>
        </p:nvSpPr>
        <p:spPr bwMode="auto">
          <a:xfrm>
            <a:off x="6445250" y="5011738"/>
            <a:ext cx="1439863" cy="6477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Paiement</a:t>
            </a:r>
          </a:p>
        </p:txBody>
      </p:sp>
      <p:cxnSp>
        <p:nvCxnSpPr>
          <p:cNvPr id="93211" name="AutoShape 27"/>
          <p:cNvCxnSpPr>
            <a:cxnSpLocks noChangeShapeType="1"/>
            <a:stCxn id="93188" idx="3"/>
            <a:endCxn id="93187" idx="1"/>
          </p:cNvCxnSpPr>
          <p:nvPr/>
        </p:nvCxnSpPr>
        <p:spPr bwMode="auto">
          <a:xfrm>
            <a:off x="5291138" y="1738313"/>
            <a:ext cx="1154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3212" name="AutoShape 28"/>
          <p:cNvCxnSpPr>
            <a:cxnSpLocks noChangeShapeType="1"/>
            <a:stCxn id="93204" idx="1"/>
            <a:endCxn id="93191" idx="3"/>
          </p:cNvCxnSpPr>
          <p:nvPr/>
        </p:nvCxnSpPr>
        <p:spPr bwMode="auto">
          <a:xfrm rot="10800000">
            <a:off x="2843213" y="2816225"/>
            <a:ext cx="360203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3213" name="AutoShape 29"/>
          <p:cNvCxnSpPr>
            <a:cxnSpLocks noChangeShapeType="1"/>
            <a:stCxn id="93203" idx="1"/>
            <a:endCxn id="93193" idx="3"/>
          </p:cNvCxnSpPr>
          <p:nvPr/>
        </p:nvCxnSpPr>
        <p:spPr bwMode="auto">
          <a:xfrm rot="10800000">
            <a:off x="5291138" y="4545013"/>
            <a:ext cx="1154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3214" name="AutoShape 30"/>
          <p:cNvCxnSpPr>
            <a:cxnSpLocks noChangeShapeType="1"/>
            <a:stCxn id="93207" idx="3"/>
            <a:endCxn id="93208" idx="1"/>
          </p:cNvCxnSpPr>
          <p:nvPr/>
        </p:nvCxnSpPr>
        <p:spPr bwMode="auto">
          <a:xfrm>
            <a:off x="5291138" y="5335588"/>
            <a:ext cx="11541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14AB-451C-4206-87E1-EF810DC43298}" type="slidenum">
              <a:rPr lang="en-US"/>
              <a:pPr/>
              <a:t>9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fr-FR" sz="4000" dirty="0"/>
              <a:t>La saisie des commandes fournisseurs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82000" cy="4800600"/>
          </a:xfrm>
        </p:spPr>
        <p:txBody>
          <a:bodyPr/>
          <a:lstStyle/>
          <a:p>
            <a:r>
              <a:rPr lang="fr-FR"/>
              <a:t>Les commandes fournisseurs peuvent être crées soit</a:t>
            </a:r>
          </a:p>
          <a:p>
            <a:pPr lvl="1"/>
            <a:r>
              <a:rPr lang="fr-FR"/>
              <a:t>par transformation des OA fermes en commande</a:t>
            </a:r>
          </a:p>
          <a:p>
            <a:pPr lvl="1"/>
            <a:r>
              <a:rPr lang="fr-FR"/>
              <a:t>par saisie directe (hors planification)</a:t>
            </a:r>
          </a:p>
          <a:p>
            <a:r>
              <a:rPr lang="fr-FR"/>
              <a:t>Création des commandes </a:t>
            </a:r>
          </a:p>
          <a:p>
            <a:pPr lvl="1"/>
            <a:r>
              <a:rPr lang="fr-FR"/>
              <a:t>saisie de l’en-tête</a:t>
            </a:r>
          </a:p>
          <a:p>
            <a:pPr lvl="1"/>
            <a:r>
              <a:rPr lang="fr-FR"/>
              <a:t>saisie des lignes ou intégration des OA fermes</a:t>
            </a:r>
          </a:p>
          <a:p>
            <a:r>
              <a:rPr lang="fr-FR"/>
              <a:t>Validation des commandes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2176</TotalTime>
  <Words>591</Words>
  <Application>Microsoft Office PowerPoint</Application>
  <PresentationFormat>Affichage à l'écran (4:3)</PresentationFormat>
  <Paragraphs>183</Paragraphs>
  <Slides>23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Arial</vt:lpstr>
      <vt:lpstr>Tahoma</vt:lpstr>
      <vt:lpstr>Times New Roman</vt:lpstr>
      <vt:lpstr>prelude4</vt:lpstr>
      <vt:lpstr>Paint Shop Pro Image</vt:lpstr>
      <vt:lpstr>e-Prelude.com</vt:lpstr>
      <vt:lpstr>La structure du logiciel</vt:lpstr>
      <vt:lpstr>Le processus de traitement des achats</vt:lpstr>
      <vt:lpstr>Les ordres d’achat suggérés</vt:lpstr>
      <vt:lpstr>Un ordre d’achat suggéré</vt:lpstr>
      <vt:lpstr>L’affermissement des OA</vt:lpstr>
      <vt:lpstr>Les OA fermes</vt:lpstr>
      <vt:lpstr>Le processus Achats</vt:lpstr>
      <vt:lpstr>La saisie des commandes fournisseurs</vt:lpstr>
      <vt:lpstr>Structure des commandes fournisseurs</vt:lpstr>
      <vt:lpstr>Saisie d’une commande fournisseur</vt:lpstr>
      <vt:lpstr>Intégration des OA</vt:lpstr>
      <vt:lpstr>La commande fournisseur</vt:lpstr>
      <vt:lpstr>La validation des commandes</vt:lpstr>
      <vt:lpstr>Les lignes de commande</vt:lpstr>
      <vt:lpstr>Changement de date courante</vt:lpstr>
      <vt:lpstr>Réception des commandes</vt:lpstr>
      <vt:lpstr>État des stocks</vt:lpstr>
      <vt:lpstr>Les mouvements de stock</vt:lpstr>
      <vt:lpstr>Enregistrement de la facture fournisseur</vt:lpstr>
      <vt:lpstr>Le compte fournisseur</vt:lpstr>
      <vt:lpstr>L’échéancier fournisseur</vt:lpstr>
      <vt:lpstr>Enregistrer la session 7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e-Prelude.com</dc:title>
  <dc:creator>Gérard Baglin</dc:creator>
  <cp:lastModifiedBy>ibrahima DIALLO</cp:lastModifiedBy>
  <cp:revision>80</cp:revision>
  <dcterms:created xsi:type="dcterms:W3CDTF">1998-11-02T15:40:36Z</dcterms:created>
  <dcterms:modified xsi:type="dcterms:W3CDTF">2016-07-29T13:32:21Z</dcterms:modified>
</cp:coreProperties>
</file>