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3"/>
  </p:notesMasterIdLst>
  <p:sldIdLst>
    <p:sldId id="256" r:id="rId2"/>
    <p:sldId id="297" r:id="rId3"/>
    <p:sldId id="264" r:id="rId4"/>
    <p:sldId id="265" r:id="rId5"/>
    <p:sldId id="291" r:id="rId6"/>
    <p:sldId id="282" r:id="rId7"/>
    <p:sldId id="266" r:id="rId8"/>
    <p:sldId id="283" r:id="rId9"/>
    <p:sldId id="271" r:id="rId10"/>
    <p:sldId id="285" r:id="rId11"/>
    <p:sldId id="286" r:id="rId12"/>
    <p:sldId id="290" r:id="rId13"/>
    <p:sldId id="268" r:id="rId14"/>
    <p:sldId id="269" r:id="rId15"/>
    <p:sldId id="287" r:id="rId16"/>
    <p:sldId id="270" r:id="rId17"/>
    <p:sldId id="288" r:id="rId18"/>
    <p:sldId id="272" r:id="rId19"/>
    <p:sldId id="277" r:id="rId20"/>
    <p:sldId id="279" r:id="rId21"/>
    <p:sldId id="280" r:id="rId22"/>
    <p:sldId id="281" r:id="rId23"/>
    <p:sldId id="273" r:id="rId24"/>
    <p:sldId id="274" r:id="rId25"/>
    <p:sldId id="275" r:id="rId26"/>
    <p:sldId id="276" r:id="rId27"/>
    <p:sldId id="293" r:id="rId28"/>
    <p:sldId id="294" r:id="rId29"/>
    <p:sldId id="292" r:id="rId30"/>
    <p:sldId id="295" r:id="rId31"/>
    <p:sldId id="298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3399"/>
    <a:srgbClr val="3366CC"/>
    <a:srgbClr val="00FF00"/>
    <a:srgbClr val="000099"/>
    <a:srgbClr val="0099FF"/>
    <a:srgbClr val="FFCC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2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0"/>
            <a:r>
              <a:rPr lang="fr-FR"/>
              <a:t>Deuxième niveau</a:t>
            </a:r>
          </a:p>
          <a:p>
            <a:pPr lvl="0"/>
            <a:r>
              <a:rPr lang="fr-FR"/>
              <a:t>Troisième niveau</a:t>
            </a:r>
          </a:p>
          <a:p>
            <a:pPr lvl="0"/>
            <a:r>
              <a:rPr lang="fr-FR"/>
              <a:t>Quatrième niveau</a:t>
            </a:r>
          </a:p>
          <a:p>
            <a:pPr lvl="0"/>
            <a:r>
              <a:rPr lang="fr-FR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605F2671-2879-4A6B-903A-8D23EC2085A1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75967-5075-42A0-8070-D34891D937F1}" type="slidenum">
              <a:rPr lang="fr-FR"/>
              <a:pPr/>
              <a:t>2</a:t>
            </a:fld>
            <a:endParaRPr lang="fr-FR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9275"/>
            <a:ext cx="5029200" cy="4132263"/>
          </a:xfrm>
          <a:noFill/>
          <a:ln/>
        </p:spPr>
        <p:txBody>
          <a:bodyPr lIns="88115" tIns="43284" rIns="88115" bIns="43284"/>
          <a:lstStyle/>
          <a:p>
            <a:pPr defTabSz="965200">
              <a:spcBef>
                <a:spcPct val="0"/>
              </a:spcBef>
            </a:pPr>
            <a:r>
              <a:rPr lang="fr-FR" sz="2500"/>
              <a:t>A gauche en jaune, le bloc de gestion des données techniques</a:t>
            </a:r>
          </a:p>
          <a:p>
            <a:pPr defTabSz="965200">
              <a:spcBef>
                <a:spcPct val="0"/>
              </a:spcBef>
            </a:pPr>
            <a:r>
              <a:rPr lang="fr-FR" sz="2500"/>
              <a:t>Cliquer sur un pavé pour accéder directement à la diapo détaillée</a:t>
            </a:r>
          </a:p>
          <a:p>
            <a:pPr defTabSz="965200">
              <a:spcBef>
                <a:spcPct val="0"/>
              </a:spcBef>
            </a:pPr>
            <a:r>
              <a:rPr lang="fr-FR" sz="2500"/>
              <a:t>Des boutons RETOUR figurent sur ces diapo pour revenir ici.</a:t>
            </a:r>
          </a:p>
        </p:txBody>
      </p:sp>
      <p:sp>
        <p:nvSpPr>
          <p:cNvPr id="1157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798513"/>
            <a:ext cx="4265612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14A3A6-7BC2-4429-9C43-21A1AD56F594}" type="datetime1">
              <a:rPr lang="fr-FR"/>
              <a:pPr/>
              <a:t>29/07/2016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94A8A-C3CA-4D54-8996-529DE3D91BB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5FDECA-4F26-4361-8BB8-86AED0E3B9CC}" type="datetime1">
              <a:rPr lang="fr-FR"/>
              <a:pPr/>
              <a:t>29/07/2016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7C47F-C194-489E-9737-71DD3868292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60960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60960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77128-8478-4B98-B2C2-41B7F48E5CE4}" type="datetime1">
              <a:rPr lang="fr-FR"/>
              <a:pPr/>
              <a:t>29/07/2016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E13A0-DAE5-434D-932A-A20A0B38F3C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DB5F9-1B9A-4C8C-9874-6C42A75C36B5}" type="datetime1">
              <a:rPr lang="fr-FR"/>
              <a:pPr/>
              <a:t>29/07/2016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9CC24-FEEB-4F02-B49B-F02E2CEE9B3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A9BF66-674A-41B7-BA41-3C64C2874E54}" type="datetime1">
              <a:rPr lang="fr-FR"/>
              <a:pPr/>
              <a:t>29/07/2016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C491E-5B16-4192-9C95-1431CF72822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9682DC-1823-41BE-B399-C9859157FDE6}" type="datetime1">
              <a:rPr lang="fr-FR"/>
              <a:pPr/>
              <a:t>29/07/2016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72C94-654F-4211-8513-3052321B982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7F3310-1949-4990-A0A5-4BCCC80BE4B1}" type="datetime1">
              <a:rPr lang="fr-FR"/>
              <a:pPr/>
              <a:t>29/07/2016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© Gérard Baglin, 1998-2008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72ACD-2548-46F7-B94C-F56D3AB4621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B27F28-1712-43B5-B6C1-3DACBFA2E869}" type="datetime1">
              <a:rPr lang="fr-FR"/>
              <a:pPr/>
              <a:t>29/07/2016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© Gérard Baglin, 1998-2008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70162-2C29-43D2-BDE7-9E02A2002B9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50CE9D-AB6F-49C0-A11A-2454BECD8A87}" type="datetime1">
              <a:rPr lang="fr-FR"/>
              <a:pPr/>
              <a:t>29/07/2016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© Gérard Baglin, 1998-2008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DA583-E9A9-4343-B94B-A6862562113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6990B-D131-4262-A7DE-A32FD58E940C}" type="datetime1">
              <a:rPr lang="fr-FR"/>
              <a:pPr/>
              <a:t>29/07/2016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5F1CA-293F-4107-B9F9-3593038ABE1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6857D-1151-4FD3-B23D-41C1C6D7BD2D}" type="datetime1">
              <a:rPr lang="fr-FR"/>
              <a:pPr/>
              <a:t>29/07/2016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C9430-321C-4BC1-9625-EB619684121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 du masque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j-lt"/>
              </a:defRPr>
            </a:lvl1pPr>
          </a:lstStyle>
          <a:p>
            <a:fld id="{C5F95171-399C-4C03-AAF9-7478ACE30CDB}" type="datetime1">
              <a:rPr lang="fr-FR"/>
              <a:pPr/>
              <a:t>29/07/2016</a:t>
            </a:fld>
            <a:endParaRPr lang="fr-F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j-lt"/>
              </a:defRPr>
            </a:lvl1pPr>
          </a:lstStyle>
          <a:p>
            <a:r>
              <a:rPr lang="fr-FR"/>
              <a:t>© Gérard Baglin, 1998-2008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j-lt"/>
              </a:defRPr>
            </a:lvl1pPr>
          </a:lstStyle>
          <a:p>
            <a:fld id="{D31D6DE5-4230-4FC4-B55F-0F0E9BC3D592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.xml"/><Relationship Id="rId3" Type="http://schemas.openxmlformats.org/officeDocument/2006/relationships/slide" Target="slide25.xml"/><Relationship Id="rId7" Type="http://schemas.openxmlformats.org/officeDocument/2006/relationships/slide" Target="slide10.xml"/><Relationship Id="rId12" Type="http://schemas.openxmlformats.org/officeDocument/2006/relationships/slide" Target="slide2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30.xml"/><Relationship Id="rId5" Type="http://schemas.openxmlformats.org/officeDocument/2006/relationships/slide" Target="slide24.xml"/><Relationship Id="rId10" Type="http://schemas.openxmlformats.org/officeDocument/2006/relationships/slide" Target="slide29.xml"/><Relationship Id="rId4" Type="http://schemas.openxmlformats.org/officeDocument/2006/relationships/slide" Target="slide12.xml"/><Relationship Id="rId9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C60-9496-40EC-BE36-CCB62C131E3C}" type="slidenum">
              <a:rPr lang="fr-FR"/>
              <a:pPr/>
              <a:t>1</a:t>
            </a:fld>
            <a:endParaRPr lang="fr-FR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fr-FR" dirty="0"/>
              <a:t>e-Prelude.com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500438"/>
            <a:ext cx="6400800" cy="22336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800">
                <a:solidFill>
                  <a:srgbClr val="009900"/>
                </a:solidFill>
              </a:rPr>
              <a:t>Visite guidée - session 8</a:t>
            </a:r>
          </a:p>
          <a:p>
            <a:pPr>
              <a:lnSpc>
                <a:spcPct val="80000"/>
              </a:lnSpc>
            </a:pPr>
            <a:endParaRPr lang="fr-FR" sz="2800">
              <a:solidFill>
                <a:srgbClr val="009900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2800" b="1"/>
              <a:t>L’ordonnancement</a:t>
            </a:r>
          </a:p>
          <a:p>
            <a:pPr>
              <a:lnSpc>
                <a:spcPct val="80000"/>
              </a:lnSpc>
            </a:pPr>
            <a:endParaRPr lang="fr-FR" sz="2800"/>
          </a:p>
          <a:p>
            <a:pPr>
              <a:lnSpc>
                <a:spcPct val="80000"/>
              </a:lnSpc>
            </a:pPr>
            <a:r>
              <a:rPr lang="fr-FR" sz="2800">
                <a:solidFill>
                  <a:srgbClr val="000099"/>
                </a:solidFill>
              </a:rPr>
              <a:t>Métier : Fabrication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C128-380A-4E23-822B-85A65280EA83}" type="slidenum">
              <a:rPr lang="fr-FR"/>
              <a:pPr/>
              <a:t>10</a:t>
            </a:fld>
            <a:endParaRPr lang="fr-FR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/>
              <a:t>L'ordonnancement centralisé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848600" cy="4114800"/>
          </a:xfrm>
          <a:noFill/>
          <a:ln/>
        </p:spPr>
        <p:txBody>
          <a:bodyPr lIns="90488" tIns="44450" rIns="90488" bIns="44450"/>
          <a:lstStyle/>
          <a:p>
            <a:pPr marL="285750" indent="-285750"/>
            <a:r>
              <a:rPr lang="fr-FR" sz="2800"/>
              <a:t>Système centralisé</a:t>
            </a:r>
          </a:p>
          <a:p>
            <a:pPr marL="685800" lvl="1" indent="-228600"/>
            <a:r>
              <a:rPr lang="fr-FR" sz="2400"/>
              <a:t>Travail sur un diagramme de Gantt des machines</a:t>
            </a:r>
          </a:p>
          <a:p>
            <a:pPr marL="285750" indent="-285750"/>
            <a:r>
              <a:rPr lang="fr-FR" sz="2800"/>
              <a:t>Chargement au plus tôt / Chargement au plus tard</a:t>
            </a:r>
          </a:p>
          <a:p>
            <a:pPr marL="685800" lvl="1" indent="-228600"/>
            <a:r>
              <a:rPr lang="fr-FR" sz="2400"/>
              <a:t>ordre de fabrication par ordre de fabrication</a:t>
            </a:r>
          </a:p>
          <a:p>
            <a:pPr marL="285750" indent="-285750"/>
            <a:r>
              <a:rPr lang="fr-FR" sz="2800"/>
              <a:t>Résultat fonction de l'ordre de changement</a:t>
            </a:r>
          </a:p>
          <a:p>
            <a:pPr marL="285750" indent="-285750"/>
            <a:r>
              <a:rPr lang="fr-FR" sz="2800"/>
              <a:t>Devient faux si aléa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E2A5-1AFD-4595-B825-4C64FAAA6908}" type="slidenum">
              <a:rPr lang="fr-FR"/>
              <a:pPr/>
              <a:t>11</a:t>
            </a:fld>
            <a:endParaRPr lang="fr-FR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 dirty="0"/>
              <a:t>Ordonnancement d'un OF</a:t>
            </a:r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 flipV="1">
            <a:off x="1905000" y="2690813"/>
            <a:ext cx="0" cy="233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1905000" y="50292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381000" y="3065463"/>
            <a:ext cx="14081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/>
              <a:t>Machine 1</a:t>
            </a: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382588" y="3657600"/>
            <a:ext cx="1408112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/>
              <a:t>Machine 2</a:t>
            </a: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382588" y="4360863"/>
            <a:ext cx="140811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/>
              <a:t>Machine 3</a:t>
            </a: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4162425" y="2209800"/>
            <a:ext cx="15208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/>
              <a:t>Opérations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7010400" y="5029200"/>
            <a:ext cx="8540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fr-FR"/>
              <a:t>temps</a:t>
            </a:r>
          </a:p>
        </p:txBody>
      </p:sp>
      <p:sp>
        <p:nvSpPr>
          <p:cNvPr id="70674" name="Line 18"/>
          <p:cNvSpPr>
            <a:spLocks noChangeShapeType="1"/>
          </p:cNvSpPr>
          <p:nvPr/>
        </p:nvSpPr>
        <p:spPr bwMode="auto">
          <a:xfrm>
            <a:off x="4056063" y="3798888"/>
            <a:ext cx="0" cy="231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0677" name="Rectangle 21"/>
          <p:cNvSpPr>
            <a:spLocks noChangeArrowheads="1"/>
          </p:cNvSpPr>
          <p:nvPr/>
        </p:nvSpPr>
        <p:spPr bwMode="auto">
          <a:xfrm>
            <a:off x="2209800" y="4038600"/>
            <a:ext cx="1096963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/>
              <a:t>Op. 010</a:t>
            </a:r>
          </a:p>
        </p:txBody>
      </p:sp>
      <p:sp>
        <p:nvSpPr>
          <p:cNvPr id="70678" name="Rectangle 22"/>
          <p:cNvSpPr>
            <a:spLocks noChangeArrowheads="1"/>
          </p:cNvSpPr>
          <p:nvPr/>
        </p:nvSpPr>
        <p:spPr bwMode="auto">
          <a:xfrm>
            <a:off x="3352800" y="3352800"/>
            <a:ext cx="1096963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/>
              <a:t>Op. 020</a:t>
            </a:r>
          </a:p>
        </p:txBody>
      </p:sp>
      <p:sp>
        <p:nvSpPr>
          <p:cNvPr id="70679" name="Rectangle 23"/>
          <p:cNvSpPr>
            <a:spLocks noChangeArrowheads="1"/>
          </p:cNvSpPr>
          <p:nvPr/>
        </p:nvSpPr>
        <p:spPr bwMode="auto">
          <a:xfrm>
            <a:off x="4648200" y="2754313"/>
            <a:ext cx="10969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/>
              <a:t>Op. 030</a:t>
            </a:r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6142038" y="3352800"/>
            <a:ext cx="1096962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/>
              <a:t>Op. 040</a:t>
            </a:r>
          </a:p>
        </p:txBody>
      </p:sp>
      <p:sp>
        <p:nvSpPr>
          <p:cNvPr id="70683" name="Rectangle 27"/>
          <p:cNvSpPr>
            <a:spLocks noChangeArrowheads="1"/>
          </p:cNvSpPr>
          <p:nvPr/>
        </p:nvSpPr>
        <p:spPr bwMode="auto">
          <a:xfrm>
            <a:off x="1905000" y="4419600"/>
            <a:ext cx="6019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2286000" y="4419600"/>
            <a:ext cx="1143000" cy="228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1905000" y="3733800"/>
            <a:ext cx="6019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3429000" y="3733800"/>
            <a:ext cx="1066800" cy="228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6096000" y="3733800"/>
            <a:ext cx="1143000" cy="228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0685" name="Rectangle 29"/>
          <p:cNvSpPr>
            <a:spLocks noChangeArrowheads="1"/>
          </p:cNvSpPr>
          <p:nvPr/>
        </p:nvSpPr>
        <p:spPr bwMode="auto">
          <a:xfrm>
            <a:off x="1905000" y="3124200"/>
            <a:ext cx="6019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4510088" y="3124200"/>
            <a:ext cx="1585912" cy="228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0686" name="Line 30"/>
          <p:cNvSpPr>
            <a:spLocks noChangeShapeType="1"/>
          </p:cNvSpPr>
          <p:nvPr/>
        </p:nvSpPr>
        <p:spPr bwMode="auto">
          <a:xfrm flipV="1">
            <a:off x="3429000" y="3962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0687" name="Line 31"/>
          <p:cNvSpPr>
            <a:spLocks noChangeShapeType="1"/>
          </p:cNvSpPr>
          <p:nvPr/>
        </p:nvSpPr>
        <p:spPr bwMode="auto">
          <a:xfrm flipV="1">
            <a:off x="4495800" y="3352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0688" name="Line 32"/>
          <p:cNvSpPr>
            <a:spLocks noChangeShapeType="1"/>
          </p:cNvSpPr>
          <p:nvPr/>
        </p:nvSpPr>
        <p:spPr bwMode="auto">
          <a:xfrm>
            <a:off x="6096000" y="3352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028A-2284-4E6A-B905-4003138551E0}" type="slidenum">
              <a:rPr lang="fr-FR"/>
              <a:pPr/>
              <a:t>12</a:t>
            </a:fld>
            <a:endParaRPr lang="fr-FR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Préparation du planning</a:t>
            </a:r>
          </a:p>
        </p:txBody>
      </p:sp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57158" y="1142984"/>
            <a:ext cx="8392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009900"/>
                </a:solidFill>
              </a:rPr>
              <a:t>Accès : menu</a:t>
            </a:r>
            <a:r>
              <a:rPr lang="fr-FR" dirty="0">
                <a:solidFill>
                  <a:srgbClr val="00FF00"/>
                </a:solidFill>
              </a:rPr>
              <a:t> </a:t>
            </a:r>
            <a:r>
              <a:rPr lang="fr-FR" dirty="0">
                <a:solidFill>
                  <a:srgbClr val="003399"/>
                </a:solidFill>
              </a:rPr>
              <a:t>Ordonnancement</a:t>
            </a:r>
            <a:r>
              <a:rPr lang="fr-FR" dirty="0">
                <a:solidFill>
                  <a:srgbClr val="009900"/>
                </a:solidFill>
              </a:rPr>
              <a:t>, option</a:t>
            </a:r>
            <a:r>
              <a:rPr lang="fr-FR" dirty="0">
                <a:solidFill>
                  <a:srgbClr val="00FF00"/>
                </a:solidFill>
              </a:rPr>
              <a:t> </a:t>
            </a:r>
            <a:r>
              <a:rPr lang="fr-FR" dirty="0">
                <a:solidFill>
                  <a:srgbClr val="003399"/>
                </a:solidFill>
              </a:rPr>
              <a:t>Ordonnancement à capacité infinie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027A-AF27-4B31-B066-D1C97D5B30EB}" type="slidenum">
              <a:rPr lang="fr-FR"/>
              <a:pPr/>
              <a:t>13</a:t>
            </a:fld>
            <a:endParaRPr lang="fr-FR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planning des machines</a:t>
            </a:r>
          </a:p>
        </p:txBody>
      </p:sp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A5F7-ADF0-4262-ADA4-84B7E1F73623}" type="slidenum">
              <a:rPr lang="fr-FR"/>
              <a:pPr/>
              <a:t>14</a:t>
            </a:fld>
            <a:endParaRPr lang="fr-FR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L’ordonnancement d’un OF</a:t>
            </a:r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4071934" y="3643314"/>
            <a:ext cx="2057400" cy="685800"/>
          </a:xfrm>
          <a:prstGeom prst="wedgeRoundRectCallout">
            <a:avLst>
              <a:gd name="adj1" fmla="val -131403"/>
              <a:gd name="adj2" fmla="val -15463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dirty="0"/>
              <a:t>2 -Lancer</a:t>
            </a:r>
          </a:p>
          <a:p>
            <a:pPr algn="ctr"/>
            <a:r>
              <a:rPr lang="fr-FR" dirty="0"/>
              <a:t>l’ordonnancement</a:t>
            </a:r>
          </a:p>
        </p:txBody>
      </p:sp>
      <p:sp>
        <p:nvSpPr>
          <p:cNvPr id="53264" name="AutoShape 16"/>
          <p:cNvSpPr>
            <a:spLocks noChangeArrowheads="1"/>
          </p:cNvSpPr>
          <p:nvPr/>
        </p:nvSpPr>
        <p:spPr bwMode="auto">
          <a:xfrm>
            <a:off x="1571604" y="4857760"/>
            <a:ext cx="2895600" cy="609600"/>
          </a:xfrm>
          <a:prstGeom prst="wedgeRoundRectCallout">
            <a:avLst>
              <a:gd name="adj1" fmla="val -43947"/>
              <a:gd name="adj2" fmla="val -34927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ctr"/>
            <a:r>
              <a:rPr lang="fr-FR" dirty="0"/>
              <a:t>3- Fermer pour visualiser la planning</a:t>
            </a: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179388" y="1844675"/>
            <a:ext cx="1752600" cy="762000"/>
          </a:xfrm>
          <a:prstGeom prst="wedgeRoundRectCallout">
            <a:avLst>
              <a:gd name="adj1" fmla="val 10677"/>
              <a:gd name="adj2" fmla="val 1467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dirty="0"/>
              <a:t>1- Sélectionner</a:t>
            </a:r>
          </a:p>
          <a:p>
            <a:pPr algn="ctr"/>
            <a:r>
              <a:rPr lang="fr-FR" dirty="0"/>
              <a:t>l’OF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nimBg="1" autoUpdateAnimBg="0"/>
      <p:bldP spid="53264" grpId="0" animBg="1" autoUpdateAnimBg="0"/>
      <p:bldP spid="5325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2FF3-AD55-4303-B489-7875340478DC}" type="slidenum">
              <a:rPr lang="fr-FR"/>
              <a:pPr/>
              <a:t>15</a:t>
            </a:fld>
            <a:endParaRPr lang="fr-FR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 dirty="0"/>
              <a:t>Ordonnancement au plus tôt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  <a:noFill/>
          <a:ln/>
        </p:spPr>
        <p:txBody>
          <a:bodyPr lIns="90488" tIns="44450" rIns="90488" bIns="44450"/>
          <a:lstStyle/>
          <a:p>
            <a:pPr marL="285750" indent="-285750"/>
            <a:r>
              <a:rPr lang="fr-FR" sz="2800">
                <a:solidFill>
                  <a:srgbClr val="009900"/>
                </a:solidFill>
              </a:rPr>
              <a:t>Principe :</a:t>
            </a:r>
          </a:p>
          <a:p>
            <a:pPr marL="685800" lvl="1" indent="-228600"/>
            <a:r>
              <a:rPr lang="fr-FR" sz="2400"/>
              <a:t>on place les opérations dans l'ordre de la gamme</a:t>
            </a:r>
          </a:p>
          <a:p>
            <a:pPr marL="685800" lvl="1" indent="-228600"/>
            <a:r>
              <a:rPr lang="fr-FR" sz="2400"/>
              <a:t>on place chaque opération dès que l'on trouve une plage libre d'une durée égale ou supérieure à sa durée</a:t>
            </a:r>
          </a:p>
          <a:p>
            <a:pPr marL="285750" indent="-285750"/>
            <a:r>
              <a:rPr lang="fr-FR" sz="2800">
                <a:solidFill>
                  <a:srgbClr val="009900"/>
                </a:solidFill>
              </a:rPr>
              <a:t>Caractéristiques :</a:t>
            </a:r>
          </a:p>
          <a:p>
            <a:pPr marL="685800" lvl="1" indent="-228600"/>
            <a:r>
              <a:rPr lang="fr-FR" sz="2400"/>
              <a:t>privilégie l'occupation à court terme</a:t>
            </a:r>
          </a:p>
          <a:p>
            <a:pPr marL="685800" lvl="1" indent="-228600"/>
            <a:r>
              <a:rPr lang="fr-FR" sz="2400"/>
              <a:t>augmente les en-cours</a:t>
            </a:r>
          </a:p>
          <a:p>
            <a:pPr marL="685800" lvl="1" indent="-228600"/>
            <a:r>
              <a:rPr lang="fr-FR" sz="2400"/>
              <a:t>peu flexible (commandes urgentes, pannes)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1A12-7A98-4756-8CDD-A7E602550022}" type="slidenum">
              <a:rPr lang="fr-FR"/>
              <a:pPr/>
              <a:t>16</a:t>
            </a:fld>
            <a:endParaRPr lang="fr-FR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L’OF ordonnancé au plus tôt</a:t>
            </a:r>
          </a:p>
        </p:txBody>
      </p:sp>
      <p:pic>
        <p:nvPicPr>
          <p:cNvPr id="5428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000100" y="4071942"/>
            <a:ext cx="1752600" cy="762000"/>
          </a:xfrm>
          <a:prstGeom prst="wedgeRoundRectCallout">
            <a:avLst>
              <a:gd name="adj1" fmla="val 92068"/>
              <a:gd name="adj2" fmla="val -2324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ctr"/>
            <a:r>
              <a:rPr lang="fr-FR" sz="1600" dirty="0"/>
              <a:t>Sélectionner l’échelle de temps ‘Heures’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CC2E-24F0-49FE-84AD-85B6EF867C7B}" type="slidenum">
              <a:rPr lang="fr-FR"/>
              <a:pPr/>
              <a:t>17</a:t>
            </a:fld>
            <a:endParaRPr lang="fr-FR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 dirty="0"/>
              <a:t>Ordonnancement au plus tard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114800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</a:pPr>
            <a:r>
              <a:rPr lang="fr-FR" sz="2800" dirty="0">
                <a:solidFill>
                  <a:srgbClr val="009900"/>
                </a:solidFill>
              </a:rPr>
              <a:t>Principe :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 dirty="0"/>
              <a:t>on place les opérations dans l'ordre inverse de la gamme en partant de la dernière opération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 dirty="0"/>
              <a:t>on place la dernière opération à la date de besoin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 dirty="0"/>
              <a:t>on place chaque opération dès que l'on trouve une plage libre d'une durée égale ou supérieure à sa durée en remontant dans le temps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 dirty="0">
                <a:solidFill>
                  <a:srgbClr val="009900"/>
                </a:solidFill>
              </a:rPr>
              <a:t>Caractéristiques :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 dirty="0"/>
              <a:t>privilégie le temps libre à court terme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 dirty="0"/>
              <a:t>minimise les en-cours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 dirty="0"/>
              <a:t>il n'existe pas toujours de solution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BB82-0B93-45F7-820A-B8F0D914568B}" type="slidenum">
              <a:rPr lang="fr-FR"/>
              <a:pPr/>
              <a:t>18</a:t>
            </a:fld>
            <a:endParaRPr lang="fr-FR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L’OF ordonnancé au plus tard</a:t>
            </a:r>
          </a:p>
        </p:txBody>
      </p:sp>
      <p:pic>
        <p:nvPicPr>
          <p:cNvPr id="5633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28802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03C4-60D1-4E42-B16C-9D8D3BF8715E}" type="slidenum">
              <a:rPr lang="fr-FR"/>
              <a:pPr/>
              <a:t>19</a:t>
            </a:fld>
            <a:endParaRPr lang="fr-FR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3375"/>
            <a:ext cx="8280920" cy="1143000"/>
          </a:xfrm>
        </p:spPr>
        <p:txBody>
          <a:bodyPr/>
          <a:lstStyle/>
          <a:p>
            <a:r>
              <a:rPr lang="fr-FR" dirty="0"/>
              <a:t>Ordonnancement de tous les OF</a:t>
            </a:r>
            <a:br>
              <a:rPr lang="fr-FR" dirty="0"/>
            </a:br>
            <a:r>
              <a:rPr lang="fr-FR" dirty="0"/>
              <a:t>au plus tôt</a:t>
            </a:r>
          </a:p>
        </p:txBody>
      </p:sp>
      <p:sp>
        <p:nvSpPr>
          <p:cNvPr id="61447" name="AutoShape 7"/>
          <p:cNvSpPr>
            <a:spLocks noChangeArrowheads="1"/>
          </p:cNvSpPr>
          <p:nvPr/>
        </p:nvSpPr>
        <p:spPr bwMode="auto">
          <a:xfrm>
            <a:off x="1357290" y="4714884"/>
            <a:ext cx="4343400" cy="457200"/>
          </a:xfrm>
          <a:prstGeom prst="wedgeRectCallout">
            <a:avLst>
              <a:gd name="adj1" fmla="val -17659"/>
              <a:gd name="adj2" fmla="val -3300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fr-FR"/>
              <a:t>Choix de l’ordre de traitement des OF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500166" y="6000768"/>
            <a:ext cx="565785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dirty="0"/>
              <a:t>Lorsque l’ordonnancement est terminé, cliquer sur ‘Plannings’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D72E-A690-4E80-A3A1-F705FBC50FD2}" type="slidenum">
              <a:rPr lang="fr-FR"/>
              <a:pPr/>
              <a:t>2</a:t>
            </a:fld>
            <a:endParaRPr lang="fr-FR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305800" cy="685800"/>
          </a:xfrm>
          <a:noFill/>
          <a:ln/>
        </p:spPr>
        <p:txBody>
          <a:bodyPr lIns="90488" tIns="44450" rIns="90488" bIns="44450"/>
          <a:lstStyle/>
          <a:p>
            <a:r>
              <a:rPr lang="fr-FR" sz="4000"/>
              <a:t>La structure du logiciel</a:t>
            </a:r>
            <a:endParaRPr lang="fr-FR"/>
          </a:p>
        </p:txBody>
      </p:sp>
      <p:sp>
        <p:nvSpPr>
          <p:cNvPr id="114691" name="Line 3"/>
          <p:cNvSpPr>
            <a:spLocks noChangeShapeType="1"/>
          </p:cNvSpPr>
          <p:nvPr/>
        </p:nvSpPr>
        <p:spPr bwMode="auto">
          <a:xfrm flipH="1">
            <a:off x="3711575" y="4487863"/>
            <a:ext cx="14288" cy="163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4692" name="Freeform 4"/>
          <p:cNvSpPr>
            <a:spLocks/>
          </p:cNvSpPr>
          <p:nvPr/>
        </p:nvSpPr>
        <p:spPr bwMode="auto">
          <a:xfrm>
            <a:off x="3676650" y="4554538"/>
            <a:ext cx="87313" cy="104775"/>
          </a:xfrm>
          <a:custGeom>
            <a:avLst/>
            <a:gdLst/>
            <a:ahLst/>
            <a:cxnLst>
              <a:cxn ang="0">
                <a:pos x="54" y="2"/>
              </a:cxn>
              <a:cxn ang="0">
                <a:pos x="26" y="65"/>
              </a:cxn>
              <a:cxn ang="0">
                <a:pos x="0" y="0"/>
              </a:cxn>
              <a:cxn ang="0">
                <a:pos x="27" y="33"/>
              </a:cxn>
              <a:cxn ang="0">
                <a:pos x="54" y="2"/>
              </a:cxn>
            </a:cxnLst>
            <a:rect l="0" t="0" r="r" b="b"/>
            <a:pathLst>
              <a:path w="55" h="66">
                <a:moveTo>
                  <a:pt x="54" y="2"/>
                </a:moveTo>
                <a:lnTo>
                  <a:pt x="26" y="65"/>
                </a:lnTo>
                <a:lnTo>
                  <a:pt x="0" y="0"/>
                </a:lnTo>
                <a:lnTo>
                  <a:pt x="27" y="33"/>
                </a:lnTo>
                <a:lnTo>
                  <a:pt x="54" y="2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4693" name="Line 5"/>
          <p:cNvSpPr>
            <a:spLocks noChangeShapeType="1"/>
          </p:cNvSpPr>
          <p:nvPr/>
        </p:nvSpPr>
        <p:spPr bwMode="auto">
          <a:xfrm>
            <a:off x="5210175" y="5094288"/>
            <a:ext cx="0" cy="219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4694" name="Freeform 6"/>
          <p:cNvSpPr>
            <a:spLocks/>
          </p:cNvSpPr>
          <p:nvPr/>
        </p:nvSpPr>
        <p:spPr bwMode="auto">
          <a:xfrm>
            <a:off x="5167313" y="5219700"/>
            <a:ext cx="87312" cy="101600"/>
          </a:xfrm>
          <a:custGeom>
            <a:avLst/>
            <a:gdLst/>
            <a:ahLst/>
            <a:cxnLst>
              <a:cxn ang="0">
                <a:pos x="54" y="0"/>
              </a:cxn>
              <a:cxn ang="0">
                <a:pos x="27" y="63"/>
              </a:cxn>
              <a:cxn ang="0">
                <a:pos x="0" y="0"/>
              </a:cxn>
              <a:cxn ang="0">
                <a:pos x="27" y="31"/>
              </a:cxn>
              <a:cxn ang="0">
                <a:pos x="54" y="0"/>
              </a:cxn>
            </a:cxnLst>
            <a:rect l="0" t="0" r="r" b="b"/>
            <a:pathLst>
              <a:path w="55" h="64">
                <a:moveTo>
                  <a:pt x="54" y="0"/>
                </a:moveTo>
                <a:lnTo>
                  <a:pt x="27" y="63"/>
                </a:lnTo>
                <a:lnTo>
                  <a:pt x="0" y="0"/>
                </a:lnTo>
                <a:lnTo>
                  <a:pt x="27" y="31"/>
                </a:lnTo>
                <a:lnTo>
                  <a:pt x="54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 flipH="1">
            <a:off x="5202238" y="4487863"/>
            <a:ext cx="14287" cy="1889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4696" name="Freeform 8"/>
          <p:cNvSpPr>
            <a:spLocks/>
          </p:cNvSpPr>
          <p:nvPr/>
        </p:nvSpPr>
        <p:spPr bwMode="auto">
          <a:xfrm>
            <a:off x="5167313" y="4579938"/>
            <a:ext cx="87312" cy="104775"/>
          </a:xfrm>
          <a:custGeom>
            <a:avLst/>
            <a:gdLst/>
            <a:ahLst/>
            <a:cxnLst>
              <a:cxn ang="0">
                <a:pos x="54" y="0"/>
              </a:cxn>
              <a:cxn ang="0">
                <a:pos x="26" y="65"/>
              </a:cxn>
              <a:cxn ang="0">
                <a:pos x="0" y="0"/>
              </a:cxn>
              <a:cxn ang="0">
                <a:pos x="27" y="33"/>
              </a:cxn>
              <a:cxn ang="0">
                <a:pos x="54" y="0"/>
              </a:cxn>
            </a:cxnLst>
            <a:rect l="0" t="0" r="r" b="b"/>
            <a:pathLst>
              <a:path w="55" h="66">
                <a:moveTo>
                  <a:pt x="54" y="0"/>
                </a:moveTo>
                <a:lnTo>
                  <a:pt x="26" y="65"/>
                </a:lnTo>
                <a:lnTo>
                  <a:pt x="0" y="0"/>
                </a:lnTo>
                <a:lnTo>
                  <a:pt x="27" y="33"/>
                </a:lnTo>
                <a:lnTo>
                  <a:pt x="54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4697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828800" y="2209800"/>
            <a:ext cx="1447800" cy="533400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400">
                <a:solidFill>
                  <a:srgbClr val="000000"/>
                </a:solidFill>
              </a:rPr>
              <a:t>Nomenclatures</a:t>
            </a:r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4698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828800" y="2819400"/>
            <a:ext cx="1447800" cy="533400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400">
                <a:solidFill>
                  <a:srgbClr val="000000"/>
                </a:solidFill>
              </a:rPr>
              <a:t>Ressources</a:t>
            </a:r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4699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828800" y="1600200"/>
            <a:ext cx="1447800" cy="533400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400">
                <a:solidFill>
                  <a:srgbClr val="000000"/>
                </a:solidFill>
              </a:rPr>
              <a:t>Articles</a:t>
            </a:r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4700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828800" y="3429000"/>
            <a:ext cx="1447800" cy="533400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400">
                <a:solidFill>
                  <a:srgbClr val="000000"/>
                </a:solidFill>
              </a:rPr>
              <a:t>Gammes</a:t>
            </a:r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4701" name="AutoShape 13"/>
          <p:cNvSpPr>
            <a:spLocks/>
          </p:cNvSpPr>
          <p:nvPr/>
        </p:nvSpPr>
        <p:spPr bwMode="auto">
          <a:xfrm>
            <a:off x="1447800" y="1676400"/>
            <a:ext cx="228600" cy="2286000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4702" name="Text Box 14"/>
          <p:cNvSpPr txBox="1">
            <a:spLocks noChangeArrowheads="1"/>
          </p:cNvSpPr>
          <p:nvPr/>
        </p:nvSpPr>
        <p:spPr bwMode="auto">
          <a:xfrm>
            <a:off x="0" y="2438400"/>
            <a:ext cx="1412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000" b="0" i="1"/>
              <a:t>Données</a:t>
            </a:r>
          </a:p>
          <a:p>
            <a:pPr algn="ctr"/>
            <a:r>
              <a:rPr lang="fr-FR" sz="2000" b="0" i="1"/>
              <a:t>techniques</a:t>
            </a:r>
            <a:endParaRPr lang="fr-FR" sz="2400" b="0">
              <a:latin typeface="Times New Roman" pitchFamily="18" charset="0"/>
            </a:endParaRPr>
          </a:p>
        </p:txBody>
      </p:sp>
      <p:sp>
        <p:nvSpPr>
          <p:cNvPr id="114703" name="AutoShap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14800" y="1600200"/>
            <a:ext cx="1447800" cy="533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400">
                <a:solidFill>
                  <a:srgbClr val="000000"/>
                </a:solidFill>
              </a:rPr>
              <a:t>Plans</a:t>
            </a:r>
          </a:p>
          <a:p>
            <a:pPr algn="ctr"/>
            <a:r>
              <a:rPr lang="fr-FR" sz="1400">
                <a:solidFill>
                  <a:srgbClr val="000000"/>
                </a:solidFill>
              </a:rPr>
              <a:t>moyen terme</a:t>
            </a:r>
            <a:endParaRPr lang="fr-FR" sz="16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4704" name="AutoShape 16"/>
          <p:cNvSpPr>
            <a:spLocks noChangeArrowheads="1"/>
          </p:cNvSpPr>
          <p:nvPr/>
        </p:nvSpPr>
        <p:spPr bwMode="auto">
          <a:xfrm>
            <a:off x="3124200" y="4114800"/>
            <a:ext cx="1447800" cy="609600"/>
          </a:xfrm>
          <a:prstGeom prst="flowChartMultidocumen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400">
                <a:solidFill>
                  <a:srgbClr val="000000"/>
                </a:solidFill>
              </a:rPr>
              <a:t>Ordres de</a:t>
            </a:r>
          </a:p>
          <a:p>
            <a:pPr algn="ctr"/>
            <a:r>
              <a:rPr lang="fr-FR" sz="1400">
                <a:solidFill>
                  <a:srgbClr val="000000"/>
                </a:solidFill>
              </a:rPr>
              <a:t>fabrication</a:t>
            </a:r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4705" name="AutoShape 17"/>
          <p:cNvSpPr>
            <a:spLocks noChangeArrowheads="1"/>
          </p:cNvSpPr>
          <p:nvPr/>
        </p:nvSpPr>
        <p:spPr bwMode="auto">
          <a:xfrm>
            <a:off x="5029200" y="4114800"/>
            <a:ext cx="1447800" cy="609600"/>
          </a:xfrm>
          <a:prstGeom prst="flowChartMultidocumen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400">
                <a:solidFill>
                  <a:srgbClr val="000000"/>
                </a:solidFill>
              </a:rPr>
              <a:t>Ordres d’achat</a:t>
            </a:r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4706" name="AutoShape 1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248400" y="3124200"/>
            <a:ext cx="1447800" cy="609600"/>
          </a:xfrm>
          <a:prstGeom prst="flowChartMultidocumen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400">
                <a:solidFill>
                  <a:srgbClr val="000000"/>
                </a:solidFill>
              </a:rPr>
              <a:t>Stocks</a:t>
            </a:r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4707" name="AutoShape 19"/>
          <p:cNvSpPr>
            <a:spLocks noChangeArrowheads="1"/>
          </p:cNvSpPr>
          <p:nvPr/>
        </p:nvSpPr>
        <p:spPr bwMode="auto">
          <a:xfrm>
            <a:off x="4114800" y="2362200"/>
            <a:ext cx="1447800" cy="609600"/>
          </a:xfrm>
          <a:prstGeom prst="flowChartMultidocumen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400">
                <a:solidFill>
                  <a:srgbClr val="000000"/>
                </a:solidFill>
              </a:rPr>
              <a:t>Programme de</a:t>
            </a:r>
          </a:p>
          <a:p>
            <a:pPr algn="ctr"/>
            <a:r>
              <a:rPr lang="fr-FR" sz="1400">
                <a:solidFill>
                  <a:srgbClr val="000000"/>
                </a:solidFill>
              </a:rPr>
              <a:t>production</a:t>
            </a:r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4708" name="AutoShape 20"/>
          <p:cNvSpPr>
            <a:spLocks noChangeArrowheads="1"/>
          </p:cNvSpPr>
          <p:nvPr/>
        </p:nvSpPr>
        <p:spPr bwMode="auto">
          <a:xfrm>
            <a:off x="6248400" y="1600200"/>
            <a:ext cx="1371600" cy="5334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400">
                <a:solidFill>
                  <a:srgbClr val="000000"/>
                </a:solidFill>
              </a:rPr>
              <a:t>Prévision</a:t>
            </a:r>
          </a:p>
          <a:p>
            <a:pPr algn="ctr"/>
            <a:r>
              <a:rPr lang="fr-FR" sz="1400">
                <a:solidFill>
                  <a:srgbClr val="000000"/>
                </a:solidFill>
              </a:rPr>
              <a:t>d’activité</a:t>
            </a:r>
            <a:endParaRPr lang="fr-FR" sz="1600">
              <a:solidFill>
                <a:srgbClr val="000000"/>
              </a:solidFill>
            </a:endParaRPr>
          </a:p>
        </p:txBody>
      </p:sp>
      <p:sp>
        <p:nvSpPr>
          <p:cNvPr id="114709" name="AutoShap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114800" y="3200400"/>
            <a:ext cx="1446213" cy="533400"/>
          </a:xfrm>
          <a:prstGeom prst="flowChartPredefinedProcess">
            <a:avLst/>
          </a:pr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fr-FR" sz="1400">
                <a:solidFill>
                  <a:srgbClr val="000000"/>
                </a:solidFill>
              </a:rPr>
              <a:t>Calcul des </a:t>
            </a:r>
          </a:p>
          <a:p>
            <a:pPr algn="ctr"/>
            <a:r>
              <a:rPr lang="fr-FR" sz="1400">
                <a:solidFill>
                  <a:srgbClr val="000000"/>
                </a:solidFill>
              </a:rPr>
              <a:t>besoins nets</a:t>
            </a:r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4710" name="AutoShape 2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248400" y="2362200"/>
            <a:ext cx="1447800" cy="609600"/>
          </a:xfrm>
          <a:prstGeom prst="flowChartMultidocumen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400">
                <a:solidFill>
                  <a:srgbClr val="000000"/>
                </a:solidFill>
              </a:rPr>
              <a:t>Commandes</a:t>
            </a:r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4711" name="AutoShape 2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124200" y="4876800"/>
            <a:ext cx="1446213" cy="533400"/>
          </a:xfrm>
          <a:prstGeom prst="flowChartPredefinedProcess">
            <a:avLst/>
          </a:pr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fr-FR" sz="1400">
                <a:solidFill>
                  <a:srgbClr val="000000"/>
                </a:solidFill>
              </a:rPr>
              <a:t>Ordo</a:t>
            </a:r>
          </a:p>
          <a:p>
            <a:pPr algn="ctr"/>
            <a:r>
              <a:rPr lang="fr-FR" sz="1400">
                <a:solidFill>
                  <a:srgbClr val="000000"/>
                </a:solidFill>
              </a:rPr>
              <a:t>Lancement</a:t>
            </a:r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4712" name="AutoShape 2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029200" y="4876800"/>
            <a:ext cx="1446213" cy="533400"/>
          </a:xfrm>
          <a:prstGeom prst="flowChartPredefinedProcess">
            <a:avLst/>
          </a:pr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fr-FR" sz="1400">
                <a:solidFill>
                  <a:srgbClr val="000000"/>
                </a:solidFill>
              </a:rPr>
              <a:t>Achats</a:t>
            </a:r>
          </a:p>
          <a:p>
            <a:pPr algn="ctr"/>
            <a:r>
              <a:rPr lang="fr-FR" sz="1400">
                <a:solidFill>
                  <a:srgbClr val="000000"/>
                </a:solidFill>
              </a:rPr>
              <a:t>Appro</a:t>
            </a:r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4713" name="AutoShape 2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124200" y="5562600"/>
            <a:ext cx="1446213" cy="533400"/>
          </a:xfrm>
          <a:prstGeom prst="flowChartPredefinedProcess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fr-FR" sz="1400">
                <a:solidFill>
                  <a:srgbClr val="000000"/>
                </a:solidFill>
              </a:rPr>
              <a:t>Suivi de</a:t>
            </a:r>
          </a:p>
          <a:p>
            <a:pPr algn="ctr"/>
            <a:r>
              <a:rPr lang="fr-FR" sz="1400">
                <a:solidFill>
                  <a:srgbClr val="000000"/>
                </a:solidFill>
              </a:rPr>
              <a:t>fabrication</a:t>
            </a:r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4714" name="AutoShape 26"/>
          <p:cNvSpPr>
            <a:spLocks noChangeArrowheads="1"/>
          </p:cNvSpPr>
          <p:nvPr/>
        </p:nvSpPr>
        <p:spPr bwMode="auto">
          <a:xfrm>
            <a:off x="5029200" y="5562600"/>
            <a:ext cx="1446213" cy="533400"/>
          </a:xfrm>
          <a:prstGeom prst="flowChartPredefinedProcess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fr-FR" sz="1400">
                <a:solidFill>
                  <a:srgbClr val="000000"/>
                </a:solidFill>
              </a:rPr>
              <a:t>Réception</a:t>
            </a:r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4715" name="Line 27"/>
          <p:cNvSpPr>
            <a:spLocks noChangeShapeType="1"/>
          </p:cNvSpPr>
          <p:nvPr/>
        </p:nvSpPr>
        <p:spPr bwMode="auto">
          <a:xfrm>
            <a:off x="3657600" y="1828800"/>
            <a:ext cx="0" cy="1828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14716" name="Line 28"/>
          <p:cNvSpPr>
            <a:spLocks noChangeShapeType="1"/>
          </p:cNvSpPr>
          <p:nvPr/>
        </p:nvSpPr>
        <p:spPr bwMode="auto">
          <a:xfrm>
            <a:off x="3276600" y="1828800"/>
            <a:ext cx="381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14717" name="Line 29"/>
          <p:cNvSpPr>
            <a:spLocks noChangeShapeType="1"/>
          </p:cNvSpPr>
          <p:nvPr/>
        </p:nvSpPr>
        <p:spPr bwMode="auto">
          <a:xfrm>
            <a:off x="3276600" y="2438400"/>
            <a:ext cx="381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14718" name="Line 30"/>
          <p:cNvSpPr>
            <a:spLocks noChangeShapeType="1"/>
          </p:cNvSpPr>
          <p:nvPr/>
        </p:nvSpPr>
        <p:spPr bwMode="auto">
          <a:xfrm>
            <a:off x="3276600" y="3048000"/>
            <a:ext cx="381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14719" name="Line 31"/>
          <p:cNvSpPr>
            <a:spLocks noChangeShapeType="1"/>
          </p:cNvSpPr>
          <p:nvPr/>
        </p:nvSpPr>
        <p:spPr bwMode="auto">
          <a:xfrm>
            <a:off x="3276600" y="3657600"/>
            <a:ext cx="381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14720" name="Line 32"/>
          <p:cNvSpPr>
            <a:spLocks noChangeShapeType="1"/>
          </p:cNvSpPr>
          <p:nvPr/>
        </p:nvSpPr>
        <p:spPr bwMode="auto">
          <a:xfrm>
            <a:off x="3657600" y="3429000"/>
            <a:ext cx="457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14721" name="Line 33"/>
          <p:cNvSpPr>
            <a:spLocks noChangeShapeType="1"/>
          </p:cNvSpPr>
          <p:nvPr/>
        </p:nvSpPr>
        <p:spPr bwMode="auto">
          <a:xfrm>
            <a:off x="3657600" y="1981200"/>
            <a:ext cx="457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14722" name="Line 34"/>
          <p:cNvSpPr>
            <a:spLocks noChangeShapeType="1"/>
          </p:cNvSpPr>
          <p:nvPr/>
        </p:nvSpPr>
        <p:spPr bwMode="auto">
          <a:xfrm flipH="1">
            <a:off x="5562600" y="1905000"/>
            <a:ext cx="6858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14723" name="Line 35"/>
          <p:cNvSpPr>
            <a:spLocks noChangeShapeType="1"/>
          </p:cNvSpPr>
          <p:nvPr/>
        </p:nvSpPr>
        <p:spPr bwMode="auto">
          <a:xfrm flipH="1">
            <a:off x="5562600" y="2667000"/>
            <a:ext cx="6858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14724" name="Line 36"/>
          <p:cNvSpPr>
            <a:spLocks noChangeShapeType="1"/>
          </p:cNvSpPr>
          <p:nvPr/>
        </p:nvSpPr>
        <p:spPr bwMode="auto">
          <a:xfrm>
            <a:off x="4800600" y="2895600"/>
            <a:ext cx="0" cy="3048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14725" name="Line 37"/>
          <p:cNvSpPr>
            <a:spLocks noChangeShapeType="1"/>
          </p:cNvSpPr>
          <p:nvPr/>
        </p:nvSpPr>
        <p:spPr bwMode="auto">
          <a:xfrm flipH="1">
            <a:off x="5562600" y="3429000"/>
            <a:ext cx="6858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14726" name="Line 38"/>
          <p:cNvSpPr>
            <a:spLocks noChangeShapeType="1"/>
          </p:cNvSpPr>
          <p:nvPr/>
        </p:nvSpPr>
        <p:spPr bwMode="auto">
          <a:xfrm flipH="1">
            <a:off x="3810000" y="3733800"/>
            <a:ext cx="457200" cy="381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14727" name="Line 39"/>
          <p:cNvSpPr>
            <a:spLocks noChangeShapeType="1"/>
          </p:cNvSpPr>
          <p:nvPr/>
        </p:nvSpPr>
        <p:spPr bwMode="auto">
          <a:xfrm>
            <a:off x="5410200" y="3733800"/>
            <a:ext cx="304800" cy="381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14728" name="Line 40"/>
          <p:cNvSpPr>
            <a:spLocks noChangeShapeType="1"/>
          </p:cNvSpPr>
          <p:nvPr/>
        </p:nvSpPr>
        <p:spPr bwMode="auto">
          <a:xfrm>
            <a:off x="3810000" y="4648200"/>
            <a:ext cx="0" cy="2286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14729" name="Line 41"/>
          <p:cNvSpPr>
            <a:spLocks noChangeShapeType="1"/>
          </p:cNvSpPr>
          <p:nvPr/>
        </p:nvSpPr>
        <p:spPr bwMode="auto">
          <a:xfrm>
            <a:off x="5715000" y="4648200"/>
            <a:ext cx="0" cy="2286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14730" name="Line 42"/>
          <p:cNvSpPr>
            <a:spLocks noChangeShapeType="1"/>
          </p:cNvSpPr>
          <p:nvPr/>
        </p:nvSpPr>
        <p:spPr bwMode="auto">
          <a:xfrm>
            <a:off x="3810000" y="5410200"/>
            <a:ext cx="0" cy="152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14731" name="Line 43"/>
          <p:cNvSpPr>
            <a:spLocks noChangeShapeType="1"/>
          </p:cNvSpPr>
          <p:nvPr/>
        </p:nvSpPr>
        <p:spPr bwMode="auto">
          <a:xfrm>
            <a:off x="5715000" y="5410200"/>
            <a:ext cx="0" cy="152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14732" name="Line 44"/>
          <p:cNvSpPr>
            <a:spLocks noChangeShapeType="1"/>
          </p:cNvSpPr>
          <p:nvPr/>
        </p:nvSpPr>
        <p:spPr bwMode="auto">
          <a:xfrm>
            <a:off x="3810000" y="6248400"/>
            <a:ext cx="31242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14733" name="Line 45"/>
          <p:cNvSpPr>
            <a:spLocks noChangeShapeType="1"/>
          </p:cNvSpPr>
          <p:nvPr/>
        </p:nvSpPr>
        <p:spPr bwMode="auto">
          <a:xfrm flipV="1">
            <a:off x="6934200" y="3657600"/>
            <a:ext cx="0" cy="25908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14734" name="Line 46"/>
          <p:cNvSpPr>
            <a:spLocks noChangeShapeType="1"/>
          </p:cNvSpPr>
          <p:nvPr/>
        </p:nvSpPr>
        <p:spPr bwMode="auto">
          <a:xfrm>
            <a:off x="3810000" y="6096000"/>
            <a:ext cx="0" cy="152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14735" name="Line 47"/>
          <p:cNvSpPr>
            <a:spLocks noChangeShapeType="1"/>
          </p:cNvSpPr>
          <p:nvPr/>
        </p:nvSpPr>
        <p:spPr bwMode="auto">
          <a:xfrm>
            <a:off x="5715000" y="6096000"/>
            <a:ext cx="0" cy="152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14736" name="Oval 48"/>
          <p:cNvSpPr>
            <a:spLocks noChangeArrowheads="1"/>
          </p:cNvSpPr>
          <p:nvPr/>
        </p:nvSpPr>
        <p:spPr bwMode="auto">
          <a:xfrm>
            <a:off x="7543800" y="3886200"/>
            <a:ext cx="1219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fr-FR" sz="1400">
                <a:solidFill>
                  <a:srgbClr val="000000"/>
                </a:solidFill>
              </a:rPr>
              <a:t>Livraisons</a:t>
            </a:r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4737" name="Line 49"/>
          <p:cNvSpPr>
            <a:spLocks noChangeShapeType="1"/>
          </p:cNvSpPr>
          <p:nvPr/>
        </p:nvSpPr>
        <p:spPr bwMode="auto">
          <a:xfrm>
            <a:off x="7315200" y="3657600"/>
            <a:ext cx="381000" cy="3048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14738" name="Oval 50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85800" y="4953000"/>
            <a:ext cx="1447800" cy="7620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fr-FR" sz="1600">
                <a:solidFill>
                  <a:srgbClr val="000000"/>
                </a:solidFill>
                <a:latin typeface="Tahoma" pitchFamily="34" charset="0"/>
              </a:rPr>
              <a:t>Comptabilité</a:t>
            </a:r>
          </a:p>
          <a:p>
            <a:pPr algn="ctr"/>
            <a:r>
              <a:rPr lang="fr-FR" sz="1600">
                <a:solidFill>
                  <a:srgbClr val="000000"/>
                </a:solidFill>
                <a:latin typeface="Tahoma" pitchFamily="34" charset="0"/>
              </a:rPr>
              <a:t>industrielle</a:t>
            </a:r>
          </a:p>
        </p:txBody>
      </p:sp>
      <p:sp>
        <p:nvSpPr>
          <p:cNvPr id="114739" name="Line 51"/>
          <p:cNvSpPr>
            <a:spLocks noChangeShapeType="1"/>
          </p:cNvSpPr>
          <p:nvPr/>
        </p:nvSpPr>
        <p:spPr bwMode="auto">
          <a:xfrm>
            <a:off x="4800600" y="213360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4740" name="AutoShape 52"/>
          <p:cNvSpPr>
            <a:spLocks noChangeArrowheads="1"/>
          </p:cNvSpPr>
          <p:nvPr/>
        </p:nvSpPr>
        <p:spPr bwMode="auto">
          <a:xfrm>
            <a:off x="457200" y="1447800"/>
            <a:ext cx="838200" cy="381000"/>
          </a:xfrm>
          <a:prstGeom prst="wedgeEllipseCallout">
            <a:avLst>
              <a:gd name="adj1" fmla="val 139583"/>
              <a:gd name="adj2" fmla="val 67083"/>
            </a:avLst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fr-FR" sz="140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114741" name="AutoShape 53"/>
          <p:cNvSpPr>
            <a:spLocks noChangeArrowheads="1"/>
          </p:cNvSpPr>
          <p:nvPr/>
        </p:nvSpPr>
        <p:spPr bwMode="auto">
          <a:xfrm>
            <a:off x="457200" y="1981200"/>
            <a:ext cx="838200" cy="381000"/>
          </a:xfrm>
          <a:prstGeom prst="wedgeEllipseCallout">
            <a:avLst>
              <a:gd name="adj1" fmla="val 115907"/>
              <a:gd name="adj2" fmla="val 56667"/>
            </a:avLst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fr-FR" sz="140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114742" name="AutoShape 54"/>
          <p:cNvSpPr>
            <a:spLocks noChangeArrowheads="1"/>
          </p:cNvSpPr>
          <p:nvPr/>
        </p:nvSpPr>
        <p:spPr bwMode="auto">
          <a:xfrm>
            <a:off x="457200" y="3276600"/>
            <a:ext cx="838200" cy="381000"/>
          </a:xfrm>
          <a:prstGeom prst="wedgeEllipseCallout">
            <a:avLst>
              <a:gd name="adj1" fmla="val 122157"/>
              <a:gd name="adj2" fmla="val -16667"/>
            </a:avLst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fr-FR" sz="1400">
                <a:solidFill>
                  <a:srgbClr val="000000"/>
                </a:solidFill>
              </a:rPr>
              <a:t>S3</a:t>
            </a:r>
          </a:p>
        </p:txBody>
      </p:sp>
      <p:sp>
        <p:nvSpPr>
          <p:cNvPr id="114743" name="AutoShape 55"/>
          <p:cNvSpPr>
            <a:spLocks noChangeArrowheads="1"/>
          </p:cNvSpPr>
          <p:nvPr/>
        </p:nvSpPr>
        <p:spPr bwMode="auto">
          <a:xfrm>
            <a:off x="8001000" y="3048000"/>
            <a:ext cx="838200" cy="381000"/>
          </a:xfrm>
          <a:prstGeom prst="wedgeEllipseCallout">
            <a:avLst>
              <a:gd name="adj1" fmla="val -91097"/>
              <a:gd name="adj2" fmla="val 67917"/>
            </a:avLst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fr-FR" sz="1400">
                <a:solidFill>
                  <a:srgbClr val="000000"/>
                </a:solidFill>
              </a:rPr>
              <a:t>S4</a:t>
            </a:r>
          </a:p>
        </p:txBody>
      </p:sp>
      <p:sp>
        <p:nvSpPr>
          <p:cNvPr id="114744" name="AutoShape 56"/>
          <p:cNvSpPr>
            <a:spLocks noChangeArrowheads="1"/>
          </p:cNvSpPr>
          <p:nvPr/>
        </p:nvSpPr>
        <p:spPr bwMode="auto">
          <a:xfrm>
            <a:off x="8001000" y="1981200"/>
            <a:ext cx="838200" cy="381000"/>
          </a:xfrm>
          <a:prstGeom prst="wedgeEllipseCallout">
            <a:avLst>
              <a:gd name="adj1" fmla="val -112500"/>
              <a:gd name="adj2" fmla="val 88750"/>
            </a:avLst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fr-FR" sz="1400">
                <a:solidFill>
                  <a:srgbClr val="000000"/>
                </a:solidFill>
              </a:rPr>
              <a:t>S5</a:t>
            </a:r>
          </a:p>
        </p:txBody>
      </p:sp>
      <p:sp>
        <p:nvSpPr>
          <p:cNvPr id="114745" name="AutoShape 57"/>
          <p:cNvSpPr>
            <a:spLocks noChangeArrowheads="1"/>
          </p:cNvSpPr>
          <p:nvPr/>
        </p:nvSpPr>
        <p:spPr bwMode="auto">
          <a:xfrm>
            <a:off x="8001000" y="2514600"/>
            <a:ext cx="838200" cy="381000"/>
          </a:xfrm>
          <a:prstGeom prst="wedgeEllipseCallout">
            <a:avLst>
              <a:gd name="adj1" fmla="val -348486"/>
              <a:gd name="adj2" fmla="val 162500"/>
            </a:avLst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fr-FR" sz="1400">
                <a:solidFill>
                  <a:srgbClr val="000000"/>
                </a:solidFill>
              </a:rPr>
              <a:t>S6</a:t>
            </a:r>
          </a:p>
        </p:txBody>
      </p:sp>
      <p:sp>
        <p:nvSpPr>
          <p:cNvPr id="114746" name="AutoShape 58"/>
          <p:cNvSpPr>
            <a:spLocks noChangeArrowheads="1"/>
          </p:cNvSpPr>
          <p:nvPr/>
        </p:nvSpPr>
        <p:spPr bwMode="auto">
          <a:xfrm>
            <a:off x="7740650" y="5445125"/>
            <a:ext cx="838200" cy="381000"/>
          </a:xfrm>
          <a:prstGeom prst="wedgeEllipseCallout">
            <a:avLst>
              <a:gd name="adj1" fmla="val -207574"/>
              <a:gd name="adj2" fmla="val -51667"/>
            </a:avLst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fr-FR" sz="1400">
                <a:solidFill>
                  <a:srgbClr val="000000"/>
                </a:solidFill>
              </a:rPr>
              <a:t>S7</a:t>
            </a:r>
          </a:p>
        </p:txBody>
      </p:sp>
      <p:sp>
        <p:nvSpPr>
          <p:cNvPr id="114747" name="AutoShape 59"/>
          <p:cNvSpPr>
            <a:spLocks noChangeArrowheads="1"/>
          </p:cNvSpPr>
          <p:nvPr/>
        </p:nvSpPr>
        <p:spPr bwMode="auto">
          <a:xfrm>
            <a:off x="457200" y="4343400"/>
            <a:ext cx="838200" cy="381000"/>
          </a:xfrm>
          <a:prstGeom prst="wedgeEllipseCallout">
            <a:avLst>
              <a:gd name="adj1" fmla="val 271213"/>
              <a:gd name="adj2" fmla="val 136250"/>
            </a:avLst>
          </a:prstGeom>
          <a:solidFill>
            <a:srgbClr val="FF99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fr-FR" sz="1400">
                <a:solidFill>
                  <a:srgbClr val="000000"/>
                </a:solidFill>
              </a:rPr>
              <a:t>S8</a:t>
            </a:r>
          </a:p>
        </p:txBody>
      </p:sp>
      <p:sp>
        <p:nvSpPr>
          <p:cNvPr id="114748" name="AutoShape 60"/>
          <p:cNvSpPr>
            <a:spLocks noChangeArrowheads="1"/>
          </p:cNvSpPr>
          <p:nvPr/>
        </p:nvSpPr>
        <p:spPr bwMode="auto">
          <a:xfrm>
            <a:off x="457200" y="5867400"/>
            <a:ext cx="838200" cy="381000"/>
          </a:xfrm>
          <a:prstGeom prst="wedgeEllipseCallout">
            <a:avLst>
              <a:gd name="adj1" fmla="val 275569"/>
              <a:gd name="adj2" fmla="val -91667"/>
            </a:avLst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fr-FR" sz="1400">
                <a:solidFill>
                  <a:srgbClr val="000000"/>
                </a:solidFill>
              </a:rPr>
              <a:t>S9</a:t>
            </a:r>
          </a:p>
        </p:txBody>
      </p:sp>
      <p:sp>
        <p:nvSpPr>
          <p:cNvPr id="114749" name="AutoShape 61"/>
          <p:cNvSpPr>
            <a:spLocks noChangeArrowheads="1"/>
          </p:cNvSpPr>
          <p:nvPr/>
        </p:nvSpPr>
        <p:spPr bwMode="auto">
          <a:xfrm>
            <a:off x="8001000" y="4572000"/>
            <a:ext cx="838200" cy="381000"/>
          </a:xfrm>
          <a:prstGeom prst="wedgeEllipseCallout">
            <a:avLst>
              <a:gd name="adj1" fmla="val -67616"/>
              <a:gd name="adj2" fmla="val -85000"/>
            </a:avLst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fr-FR" sz="1400">
                <a:solidFill>
                  <a:srgbClr val="000000"/>
                </a:solidFill>
              </a:rPr>
              <a:t>S10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E2A1-82D3-46F8-B2F0-0EF9709E7342}" type="slidenum">
              <a:rPr lang="fr-FR"/>
              <a:pPr/>
              <a:t>20</a:t>
            </a:fld>
            <a:endParaRPr lang="fr-FR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planning des machines</a:t>
            </a:r>
          </a:p>
        </p:txBody>
      </p:sp>
      <p:graphicFrame>
        <p:nvGraphicFramePr>
          <p:cNvPr id="63493" name="AutoShape 5"/>
          <p:cNvGraphicFramePr>
            <a:graphicFrameLocks noChangeAspect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7" name="Paint Shop Pro Image" r:id="rId3" imgW="0" imgH="0" progId="">
                  <p:embed/>
                </p:oleObj>
              </mc:Choice>
              <mc:Fallback>
                <p:oleObj name="Paint Shop Pro Image" r:id="rId3" imgW="0" imgH="0" progId="">
                  <p:embed/>
                  <p:pic>
                    <p:nvPicPr>
                      <p:cNvPr id="0" name="AutoShap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AutoShape 7"/>
          <p:cNvGraphicFramePr>
            <a:graphicFrameLocks noChangeAspect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8" name="Paint Shop Pro Image" r:id="rId4" imgW="0" imgH="0" progId="">
                  <p:embed/>
                </p:oleObj>
              </mc:Choice>
              <mc:Fallback>
                <p:oleObj name="Paint Shop Pro Image" r:id="rId4" imgW="0" imgH="0" progId="">
                  <p:embed/>
                  <p:pic>
                    <p:nvPicPr>
                      <p:cNvPr id="0" name="AutoShap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AutoShape 8"/>
          <p:cNvGraphicFramePr>
            <a:graphicFrameLocks noChangeAspect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9" name="Paint Shop Pro Image" r:id="rId5" imgW="0" imgH="0" progId="">
                  <p:embed/>
                </p:oleObj>
              </mc:Choice>
              <mc:Fallback>
                <p:oleObj name="Paint Shop Pro Image" r:id="rId5" imgW="0" imgH="0" progId="">
                  <p:embed/>
                  <p:pic>
                    <p:nvPicPr>
                      <p:cNvPr id="0" name="AutoShap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503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1785926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1248-391C-4A95-A78E-30FA91F03E53}" type="slidenum">
              <a:rPr lang="fr-FR"/>
              <a:pPr/>
              <a:t>21</a:t>
            </a:fld>
            <a:endParaRPr lang="fr-FR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planning des OF</a:t>
            </a:r>
          </a:p>
        </p:txBody>
      </p:sp>
      <p:pic>
        <p:nvPicPr>
          <p:cNvPr id="6452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214414" y="4500570"/>
            <a:ext cx="2143140" cy="457200"/>
          </a:xfrm>
          <a:prstGeom prst="wedgeRectCallout">
            <a:avLst>
              <a:gd name="adj1" fmla="val 16901"/>
              <a:gd name="adj2" fmla="val -4660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fr-FR" dirty="0"/>
              <a:t>Sélectionner OF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82CB-7C09-4F14-8410-62EC352BF8EC}" type="slidenum">
              <a:rPr lang="fr-FR"/>
              <a:pPr/>
              <a:t>22</a:t>
            </a:fld>
            <a:endParaRPr lang="fr-FR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Retards et avances</a:t>
            </a:r>
          </a:p>
        </p:txBody>
      </p:sp>
      <p:pic>
        <p:nvPicPr>
          <p:cNvPr id="65553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543659" y="1142984"/>
            <a:ext cx="40190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009900"/>
                </a:solidFill>
              </a:rPr>
              <a:t>Accès : bouton</a:t>
            </a:r>
            <a:r>
              <a:rPr lang="fr-FR" dirty="0">
                <a:solidFill>
                  <a:srgbClr val="00FF00"/>
                </a:solidFill>
              </a:rPr>
              <a:t> </a:t>
            </a:r>
            <a:r>
              <a:rPr lang="fr-FR" dirty="0">
                <a:solidFill>
                  <a:srgbClr val="003399"/>
                </a:solidFill>
              </a:rPr>
              <a:t>Retards et avances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88C5-D664-4E5B-9D47-A3D25827EA96}" type="slidenum">
              <a:rPr lang="fr-FR"/>
              <a:pPr/>
              <a:t>23</a:t>
            </a:fld>
            <a:endParaRPr lang="fr-FR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43888" cy="1412875"/>
          </a:xfrm>
        </p:spPr>
        <p:txBody>
          <a:bodyPr/>
          <a:lstStyle/>
          <a:p>
            <a:r>
              <a:rPr lang="fr-FR" dirty="0"/>
              <a:t>Ordonnancement de tous les OF</a:t>
            </a:r>
            <a:br>
              <a:rPr lang="fr-FR" dirty="0"/>
            </a:br>
            <a:r>
              <a:rPr lang="fr-FR" dirty="0"/>
              <a:t>au plus tard</a:t>
            </a:r>
          </a:p>
        </p:txBody>
      </p:sp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024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57158" y="1428736"/>
            <a:ext cx="8392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009900"/>
                </a:solidFill>
              </a:rPr>
              <a:t>Accès : menu</a:t>
            </a:r>
            <a:r>
              <a:rPr lang="fr-FR" dirty="0">
                <a:solidFill>
                  <a:srgbClr val="00FF00"/>
                </a:solidFill>
              </a:rPr>
              <a:t> </a:t>
            </a:r>
            <a:r>
              <a:rPr lang="fr-FR" dirty="0">
                <a:solidFill>
                  <a:srgbClr val="003399"/>
                </a:solidFill>
              </a:rPr>
              <a:t>Ordonnancement</a:t>
            </a:r>
            <a:r>
              <a:rPr lang="fr-FR" dirty="0">
                <a:solidFill>
                  <a:srgbClr val="009900"/>
                </a:solidFill>
              </a:rPr>
              <a:t>, option</a:t>
            </a:r>
            <a:r>
              <a:rPr lang="fr-FR" dirty="0">
                <a:solidFill>
                  <a:srgbClr val="00FF00"/>
                </a:solidFill>
              </a:rPr>
              <a:t> </a:t>
            </a:r>
            <a:r>
              <a:rPr lang="fr-FR" dirty="0">
                <a:solidFill>
                  <a:srgbClr val="003399"/>
                </a:solidFill>
              </a:rPr>
              <a:t>Ordonnancement à capacité infinie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852B-4567-4789-BC88-786FB9773DB7}" type="slidenum">
              <a:rPr lang="fr-FR"/>
              <a:pPr/>
              <a:t>24</a:t>
            </a:fld>
            <a:endParaRPr lang="fr-FR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planning des machines</a:t>
            </a:r>
          </a:p>
        </p:txBody>
      </p:sp>
      <p:pic>
        <p:nvPicPr>
          <p:cNvPr id="5838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F3ED-D98D-4B08-A18E-0E087342E3A2}" type="slidenum">
              <a:rPr lang="fr-FR"/>
              <a:pPr/>
              <a:t>25</a:t>
            </a:fld>
            <a:endParaRPr lang="fr-FR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planning des OF</a:t>
            </a:r>
          </a:p>
        </p:txBody>
      </p:sp>
      <p:pic>
        <p:nvPicPr>
          <p:cNvPr id="5940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A904-7BA0-4EEA-8206-03FD086B63D2}" type="slidenum">
              <a:rPr lang="fr-FR"/>
              <a:pPr/>
              <a:t>26</a:t>
            </a:fld>
            <a:endParaRPr lang="fr-FR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Retards et avances</a:t>
            </a:r>
          </a:p>
        </p:txBody>
      </p:sp>
      <p:pic>
        <p:nvPicPr>
          <p:cNvPr id="6042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990C-B8FB-4019-8101-B0ABA39BEC8A}" type="slidenum">
              <a:rPr lang="fr-FR"/>
              <a:pPr/>
              <a:t>27</a:t>
            </a:fld>
            <a:endParaRPr lang="fr-FR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/>
              <a:t>Ordonnancement par gestion </a:t>
            </a:r>
            <a:br>
              <a:rPr lang="fr-FR" sz="4000"/>
            </a:br>
            <a:r>
              <a:rPr lang="fr-FR" sz="4000"/>
              <a:t>des files d’attente</a:t>
            </a:r>
          </a:p>
        </p:txBody>
      </p:sp>
      <p:pic>
        <p:nvPicPr>
          <p:cNvPr id="1054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57158" y="1428736"/>
            <a:ext cx="8392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009900"/>
                </a:solidFill>
              </a:rPr>
              <a:t>Accès : menu</a:t>
            </a:r>
            <a:r>
              <a:rPr lang="fr-FR" dirty="0">
                <a:solidFill>
                  <a:srgbClr val="00FF00"/>
                </a:solidFill>
              </a:rPr>
              <a:t> </a:t>
            </a:r>
            <a:r>
              <a:rPr lang="fr-FR" dirty="0">
                <a:solidFill>
                  <a:srgbClr val="003399"/>
                </a:solidFill>
              </a:rPr>
              <a:t>Ordonnancement</a:t>
            </a:r>
            <a:r>
              <a:rPr lang="fr-FR" dirty="0">
                <a:solidFill>
                  <a:srgbClr val="009900"/>
                </a:solidFill>
              </a:rPr>
              <a:t>, option</a:t>
            </a:r>
            <a:r>
              <a:rPr lang="fr-FR" dirty="0">
                <a:solidFill>
                  <a:srgbClr val="00FF00"/>
                </a:solidFill>
              </a:rPr>
              <a:t> </a:t>
            </a:r>
            <a:r>
              <a:rPr lang="fr-FR" dirty="0">
                <a:solidFill>
                  <a:srgbClr val="003399"/>
                </a:solidFill>
              </a:rPr>
              <a:t>Ordonnancement à capacité infinie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4920-1381-4A06-A2F4-8DBF40DA5CFA}" type="slidenum">
              <a:rPr lang="fr-FR"/>
              <a:pPr/>
              <a:t>28</a:t>
            </a:fld>
            <a:endParaRPr lang="fr-FR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planning des machines</a:t>
            </a:r>
          </a:p>
        </p:txBody>
      </p:sp>
      <p:pic>
        <p:nvPicPr>
          <p:cNvPr id="10752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E36B6-33F2-411C-AB4F-E81494B9FF60}" type="slidenum">
              <a:rPr lang="fr-FR"/>
              <a:pPr/>
              <a:t>29</a:t>
            </a:fld>
            <a:endParaRPr lang="fr-FR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Evolution des files d’attente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41883" y="1071546"/>
            <a:ext cx="76226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009900"/>
                </a:solidFill>
              </a:rPr>
              <a:t>Accès : menu</a:t>
            </a:r>
            <a:r>
              <a:rPr lang="fr-FR" dirty="0">
                <a:solidFill>
                  <a:srgbClr val="00FF00"/>
                </a:solidFill>
              </a:rPr>
              <a:t> </a:t>
            </a:r>
            <a:r>
              <a:rPr lang="fr-FR" dirty="0">
                <a:solidFill>
                  <a:srgbClr val="003399"/>
                </a:solidFill>
              </a:rPr>
              <a:t>Ordonnancement</a:t>
            </a:r>
            <a:r>
              <a:rPr lang="fr-FR" dirty="0">
                <a:solidFill>
                  <a:srgbClr val="009900"/>
                </a:solidFill>
              </a:rPr>
              <a:t>, option</a:t>
            </a:r>
            <a:r>
              <a:rPr lang="fr-FR" dirty="0">
                <a:solidFill>
                  <a:srgbClr val="00FF00"/>
                </a:solidFill>
              </a:rPr>
              <a:t> </a:t>
            </a:r>
            <a:r>
              <a:rPr lang="fr-FR" dirty="0">
                <a:solidFill>
                  <a:srgbClr val="003399"/>
                </a:solidFill>
              </a:rPr>
              <a:t>Evolution des files d’attente</a:t>
            </a:r>
          </a:p>
        </p:txBody>
      </p:sp>
      <p:pic>
        <p:nvPicPr>
          <p:cNvPr id="1044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5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A918-6D52-4AAD-B111-C193446D0B0C}" type="slidenum">
              <a:rPr lang="fr-FR"/>
              <a:pPr/>
              <a:t>3</a:t>
            </a:fld>
            <a:endParaRPr lang="fr-FR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93175" cy="1143000"/>
          </a:xfrm>
        </p:spPr>
        <p:txBody>
          <a:bodyPr/>
          <a:lstStyle/>
          <a:p>
            <a:r>
              <a:rPr lang="fr-FR"/>
              <a:t>L’affermissement des OF suggérés</a:t>
            </a:r>
          </a:p>
        </p:txBody>
      </p:sp>
      <p:grpSp>
        <p:nvGrpSpPr>
          <p:cNvPr id="48142" name="Group 14"/>
          <p:cNvGrpSpPr>
            <a:grpSpLocks/>
          </p:cNvGrpSpPr>
          <p:nvPr/>
        </p:nvGrpSpPr>
        <p:grpSpPr bwMode="auto">
          <a:xfrm>
            <a:off x="1525588" y="5249866"/>
            <a:ext cx="5638800" cy="609600"/>
            <a:chOff x="1104" y="3126"/>
            <a:chExt cx="3552" cy="384"/>
          </a:xfrm>
        </p:grpSpPr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1104" y="3126"/>
              <a:ext cx="1200" cy="38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dirty="0"/>
                <a:t>OF suggérés</a:t>
              </a:r>
            </a:p>
          </p:txBody>
        </p:sp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3456" y="3126"/>
              <a:ext cx="1200" cy="384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/>
                <a:t>OF fermes</a:t>
              </a:r>
            </a:p>
          </p:txBody>
        </p:sp>
        <p:sp>
          <p:nvSpPr>
            <p:cNvPr id="48137" name="AutoShape 9"/>
            <p:cNvSpPr>
              <a:spLocks noChangeArrowheads="1"/>
            </p:cNvSpPr>
            <p:nvPr/>
          </p:nvSpPr>
          <p:spPr bwMode="auto">
            <a:xfrm>
              <a:off x="2352" y="3222"/>
              <a:ext cx="1056" cy="24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1571604" y="2571744"/>
            <a:ext cx="565785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dirty="0"/>
              <a:t>Transforme tous les OF suggérés dont la date de lancement est antérieure ou égale à la date limite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57158" y="1125538"/>
            <a:ext cx="8643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dirty="0">
                <a:solidFill>
                  <a:srgbClr val="339933"/>
                </a:solidFill>
              </a:rPr>
              <a:t>Accès : Menu </a:t>
            </a:r>
            <a:r>
              <a:rPr lang="fr-FR" sz="2000" dirty="0">
                <a:solidFill>
                  <a:srgbClr val="000099"/>
                </a:solidFill>
              </a:rPr>
              <a:t>Planification</a:t>
            </a:r>
            <a:r>
              <a:rPr lang="fr-FR" sz="2000" dirty="0">
                <a:solidFill>
                  <a:srgbClr val="339933"/>
                </a:solidFill>
              </a:rPr>
              <a:t>, Option </a:t>
            </a:r>
            <a:r>
              <a:rPr lang="fr-FR" sz="2000" dirty="0">
                <a:solidFill>
                  <a:srgbClr val="000099"/>
                </a:solidFill>
              </a:rPr>
              <a:t>Affermissement des OF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500166" y="6000768"/>
            <a:ext cx="5657850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dirty="0"/>
              <a:t>Relancer le jalonnement et calcul des charges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13E5-9D71-4DC9-A671-38968374E4F3}" type="slidenum">
              <a:rPr lang="fr-FR"/>
              <a:pPr/>
              <a:t>30</a:t>
            </a:fld>
            <a:endParaRPr lang="fr-FR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Occupation des postes</a:t>
            </a:r>
          </a:p>
        </p:txBody>
      </p:sp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61124" y="1071546"/>
            <a:ext cx="758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009900"/>
                </a:solidFill>
              </a:rPr>
              <a:t>Accès : menu</a:t>
            </a:r>
            <a:r>
              <a:rPr lang="fr-FR" dirty="0">
                <a:solidFill>
                  <a:srgbClr val="00FF00"/>
                </a:solidFill>
              </a:rPr>
              <a:t> </a:t>
            </a:r>
            <a:r>
              <a:rPr lang="fr-FR" dirty="0">
                <a:solidFill>
                  <a:srgbClr val="003399"/>
                </a:solidFill>
              </a:rPr>
              <a:t>Ordonnancement</a:t>
            </a:r>
            <a:r>
              <a:rPr lang="fr-FR" dirty="0">
                <a:solidFill>
                  <a:srgbClr val="009900"/>
                </a:solidFill>
              </a:rPr>
              <a:t>, option</a:t>
            </a:r>
            <a:r>
              <a:rPr lang="fr-FR" dirty="0">
                <a:solidFill>
                  <a:srgbClr val="00FF00"/>
                </a:solidFill>
              </a:rPr>
              <a:t> </a:t>
            </a:r>
            <a:r>
              <a:rPr lang="fr-FR" dirty="0">
                <a:solidFill>
                  <a:srgbClr val="003399"/>
                </a:solidFill>
              </a:rPr>
              <a:t>Occupation des ressources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7CE00-4D8E-4997-9B00-EA8C4E220139}" type="slidenum">
              <a:rPr lang="en-US"/>
              <a:pPr/>
              <a:t>31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Enregistrer la session 8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0024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1000100" y="2571744"/>
            <a:ext cx="1928826" cy="609600"/>
          </a:xfrm>
          <a:prstGeom prst="wedgeRoundRectCallout">
            <a:avLst>
              <a:gd name="adj1" fmla="val 153410"/>
              <a:gd name="adj2" fmla="val -1070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ctr"/>
            <a:r>
              <a:rPr lang="fr-FR" sz="1400" b="1" dirty="0"/>
              <a:t>1- Enregistrer le dossier sous…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00112" y="1125538"/>
            <a:ext cx="75295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solidFill>
                  <a:srgbClr val="339933"/>
                </a:solidFill>
              </a:rPr>
              <a:t>Accès : Page </a:t>
            </a:r>
            <a:r>
              <a:rPr lang="fr-FR" sz="2000" dirty="0">
                <a:solidFill>
                  <a:srgbClr val="000099"/>
                </a:solidFill>
              </a:rPr>
              <a:t>Administration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1071538" y="5286388"/>
            <a:ext cx="1928826" cy="609600"/>
          </a:xfrm>
          <a:prstGeom prst="wedgeRoundRectCallout">
            <a:avLst>
              <a:gd name="adj1" fmla="val 103040"/>
              <a:gd name="adj2" fmla="val -6852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ctr"/>
            <a:r>
              <a:rPr lang="fr-FR" sz="1400" b="1" dirty="0"/>
              <a:t>2- </a:t>
            </a:r>
            <a:r>
              <a:rPr lang="fr-FR" sz="1400" b="1"/>
              <a:t>Entrer Picaso08</a:t>
            </a:r>
            <a:endParaRPr lang="fr-FR" sz="1400" b="1" dirty="0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6000760" y="5715016"/>
            <a:ext cx="1928826" cy="609600"/>
          </a:xfrm>
          <a:prstGeom prst="wedgeRoundRectCallout">
            <a:avLst>
              <a:gd name="adj1" fmla="val -21522"/>
              <a:gd name="adj2" fmla="val -6770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ctr"/>
            <a:r>
              <a:rPr lang="fr-FR" sz="1400" b="1" dirty="0"/>
              <a:t>3- Valider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1" grpId="0" animBg="1" autoUpdateAnimBg="0"/>
      <p:bldP spid="1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CFC2-40EF-4A3A-8429-F4AAFC7BBEB2}" type="slidenum">
              <a:rPr lang="fr-FR"/>
              <a:pPr/>
              <a:t>4</a:t>
            </a:fld>
            <a:endParaRPr lang="fr-FR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OF fermes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14282" y="1142984"/>
            <a:ext cx="86741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9900"/>
                </a:solidFill>
              </a:rPr>
              <a:t>Accès : menu</a:t>
            </a:r>
            <a:r>
              <a:rPr lang="fr-FR" dirty="0">
                <a:solidFill>
                  <a:srgbClr val="00FF00"/>
                </a:solidFill>
              </a:rPr>
              <a:t> </a:t>
            </a:r>
            <a:r>
              <a:rPr lang="fr-FR" dirty="0">
                <a:solidFill>
                  <a:srgbClr val="003399"/>
                </a:solidFill>
              </a:rPr>
              <a:t>Ordonnancement</a:t>
            </a:r>
            <a:r>
              <a:rPr lang="fr-FR" dirty="0">
                <a:solidFill>
                  <a:srgbClr val="009900"/>
                </a:solidFill>
              </a:rPr>
              <a:t>, option</a:t>
            </a:r>
            <a:r>
              <a:rPr lang="fr-FR" dirty="0">
                <a:solidFill>
                  <a:srgbClr val="00FF00"/>
                </a:solidFill>
              </a:rPr>
              <a:t> </a:t>
            </a:r>
            <a:r>
              <a:rPr lang="fr-FR" dirty="0">
                <a:solidFill>
                  <a:srgbClr val="003399"/>
                </a:solidFill>
              </a:rPr>
              <a:t>Liste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>
                <a:solidFill>
                  <a:srgbClr val="003399"/>
                </a:solidFill>
              </a:rPr>
              <a:t>des ordres de fabrication fermes</a:t>
            </a:r>
          </a:p>
        </p:txBody>
      </p:sp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BB26-4CEF-4ECE-92C9-4F8780F79987}" type="slidenum">
              <a:rPr lang="fr-FR"/>
              <a:pPr/>
              <a:t>5</a:t>
            </a:fld>
            <a:endParaRPr lang="fr-FR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Un OF ferme</a:t>
            </a:r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1406" y="1142984"/>
            <a:ext cx="89947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9900"/>
                </a:solidFill>
              </a:rPr>
              <a:t>Accès : menu</a:t>
            </a:r>
            <a:r>
              <a:rPr lang="fr-FR" dirty="0">
                <a:solidFill>
                  <a:srgbClr val="00FF00"/>
                </a:solidFill>
              </a:rPr>
              <a:t> </a:t>
            </a:r>
            <a:r>
              <a:rPr lang="fr-FR" dirty="0">
                <a:solidFill>
                  <a:srgbClr val="003399"/>
                </a:solidFill>
              </a:rPr>
              <a:t>Ordonnancement</a:t>
            </a:r>
            <a:r>
              <a:rPr lang="fr-FR" dirty="0">
                <a:solidFill>
                  <a:srgbClr val="009900"/>
                </a:solidFill>
              </a:rPr>
              <a:t>, option</a:t>
            </a:r>
            <a:r>
              <a:rPr lang="fr-FR" dirty="0">
                <a:solidFill>
                  <a:srgbClr val="00FF00"/>
                </a:solidFill>
              </a:rPr>
              <a:t> </a:t>
            </a:r>
            <a:r>
              <a:rPr lang="fr-FR" dirty="0">
                <a:solidFill>
                  <a:srgbClr val="003399"/>
                </a:solidFill>
              </a:rPr>
              <a:t>Gestion des ordres de fabrication fermes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6EBD-E24B-421F-8E91-910B509443AD}" type="slidenum">
              <a:rPr lang="fr-FR"/>
              <a:pPr/>
              <a:t>6</a:t>
            </a:fld>
            <a:endParaRPr lang="fr-FR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/>
              <a:t>La fonction Ordonnancement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001000" cy="3810000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</a:pPr>
            <a:r>
              <a:rPr lang="fr-FR" sz="2800">
                <a:solidFill>
                  <a:srgbClr val="009900"/>
                </a:solidFill>
              </a:rPr>
              <a:t>Position du problème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sur un horizon court (1 jour à 1 mois)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on suppose que les équilibres charge/capacité ont été réalisés au niveau du jalonnement à capacité infinie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on dispose de la liste des ordres à réaliser et de la description des opérations à réaliser sur ces OF</a:t>
            </a:r>
          </a:p>
          <a:p>
            <a:pPr lvl="2">
              <a:lnSpc>
                <a:spcPct val="90000"/>
              </a:lnSpc>
            </a:pPr>
            <a:r>
              <a:rPr lang="fr-FR" sz="2000"/>
              <a:t>poste de charge</a:t>
            </a:r>
          </a:p>
          <a:p>
            <a:pPr lvl="2">
              <a:lnSpc>
                <a:spcPct val="90000"/>
              </a:lnSpc>
            </a:pPr>
            <a:r>
              <a:rPr lang="fr-FR" sz="2000"/>
              <a:t>temps alloués</a:t>
            </a:r>
          </a:p>
          <a:p>
            <a:pPr lvl="2">
              <a:lnSpc>
                <a:spcPct val="90000"/>
              </a:lnSpc>
            </a:pPr>
            <a:r>
              <a:rPr lang="fr-FR" sz="2000"/>
              <a:t>date de besoin</a:t>
            </a:r>
          </a:p>
          <a:p>
            <a:pPr marL="285750" indent="-285750">
              <a:lnSpc>
                <a:spcPct val="90000"/>
              </a:lnSpc>
            </a:pPr>
            <a:endParaRPr lang="fr-FR" sz="280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FABC-B89D-4C7A-BBA5-3A1D7F70F261}" type="slidenum">
              <a:rPr lang="fr-FR"/>
              <a:pPr/>
              <a:t>7</a:t>
            </a:fld>
            <a:endParaRPr lang="fr-FR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1143000"/>
          </a:xfrm>
        </p:spPr>
        <p:txBody>
          <a:bodyPr/>
          <a:lstStyle/>
          <a:p>
            <a:r>
              <a:rPr lang="fr-FR"/>
              <a:t>Objectifs de l’ordonnancement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/>
              <a:t>Obtenir un planning de travail réaliste</a:t>
            </a:r>
          </a:p>
          <a:p>
            <a:r>
              <a:rPr lang="fr-FR" sz="2800"/>
              <a:t>Gestion des priorités sur les ordres</a:t>
            </a:r>
          </a:p>
          <a:p>
            <a:r>
              <a:rPr lang="fr-FR" sz="2800"/>
              <a:t>Objet</a:t>
            </a:r>
          </a:p>
          <a:p>
            <a:pPr lvl="1"/>
            <a:r>
              <a:rPr lang="fr-FR" sz="2400"/>
              <a:t>fournir aux ateliers des instructions sur l'ordre dans lequel les OF doivent être traités sur chaque machine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BA5A-DA1C-4C42-B72D-5F187E79170E}" type="slidenum">
              <a:rPr lang="fr-FR"/>
              <a:pPr/>
              <a:t>8</a:t>
            </a:fld>
            <a:endParaRPr lang="fr-FR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/>
              <a:t>Les objectifs possibles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05800" cy="3581400"/>
          </a:xfrm>
          <a:noFill/>
          <a:ln/>
        </p:spPr>
        <p:txBody>
          <a:bodyPr lIns="90488" tIns="44450" rIns="90488" bIns="44450"/>
          <a:lstStyle/>
          <a:p>
            <a:pPr marL="285750" indent="-285750"/>
            <a:r>
              <a:rPr lang="fr-FR" sz="2800"/>
              <a:t>Respecter les dates de besoin</a:t>
            </a:r>
          </a:p>
          <a:p>
            <a:pPr marL="285750" indent="-285750"/>
            <a:r>
              <a:rPr lang="fr-FR" sz="2800"/>
              <a:t>Autres objectifs :</a:t>
            </a:r>
          </a:p>
          <a:p>
            <a:pPr marL="685800" lvl="1" indent="-228600"/>
            <a:r>
              <a:rPr lang="fr-FR" sz="2400"/>
              <a:t>saturer l'utilisation des capacités (en particulier, celle des postes goulets)</a:t>
            </a:r>
          </a:p>
          <a:p>
            <a:pPr marL="685800" lvl="1" indent="-228600"/>
            <a:r>
              <a:rPr lang="fr-FR" sz="2400"/>
              <a:t>minimiser la valeur des en-cours (objectif financier)</a:t>
            </a:r>
          </a:p>
          <a:p>
            <a:pPr marL="685800" lvl="1" indent="-228600"/>
            <a:r>
              <a:rPr lang="fr-FR" sz="2400"/>
              <a:t>maintenir de la flexibilité (objectif commercial)</a:t>
            </a:r>
          </a:p>
          <a:p>
            <a:pPr marL="285750" indent="-285750">
              <a:buFont typeface="Wingdings" pitchFamily="2" charset="2"/>
              <a:buChar char="ð"/>
            </a:pPr>
            <a:r>
              <a:rPr lang="fr-FR" sz="2800">
                <a:solidFill>
                  <a:srgbClr val="009900"/>
                </a:solidFill>
              </a:rPr>
              <a:t>objectifs multiples et partiellement contradictoires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AF24-E5A8-4E7F-8034-00B1EA00AF03}" type="slidenum">
              <a:rPr lang="fr-FR"/>
              <a:pPr/>
              <a:t>9</a:t>
            </a:fld>
            <a:endParaRPr lang="fr-FR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r>
              <a:rPr lang="fr-FR"/>
              <a:t>Les méthodes d’ordonnancement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fr-FR"/>
              <a:t>Ordonnancement par OF</a:t>
            </a:r>
          </a:p>
          <a:p>
            <a:pPr lvl="1"/>
            <a:r>
              <a:rPr lang="fr-FR">
                <a:solidFill>
                  <a:srgbClr val="009900"/>
                </a:solidFill>
              </a:rPr>
              <a:t>au plus tôt</a:t>
            </a:r>
          </a:p>
          <a:p>
            <a:pPr lvl="1"/>
            <a:r>
              <a:rPr lang="fr-FR">
                <a:solidFill>
                  <a:srgbClr val="009900"/>
                </a:solidFill>
              </a:rPr>
              <a:t>au plus tard</a:t>
            </a:r>
          </a:p>
          <a:p>
            <a:pPr lvl="2"/>
            <a:r>
              <a:rPr lang="fr-FR" i="1">
                <a:solidFill>
                  <a:srgbClr val="003399"/>
                </a:solidFill>
              </a:rPr>
              <a:t>Choix de l’ordre de chargement</a:t>
            </a:r>
            <a:endParaRPr lang="fr-FR">
              <a:solidFill>
                <a:srgbClr val="003399"/>
              </a:solidFill>
            </a:endParaRPr>
          </a:p>
          <a:p>
            <a:r>
              <a:rPr lang="fr-FR"/>
              <a:t>Ordonnancement par gestion de files d’attente</a:t>
            </a:r>
          </a:p>
          <a:p>
            <a:pPr lvl="2"/>
            <a:r>
              <a:rPr lang="fr-FR" i="1">
                <a:solidFill>
                  <a:srgbClr val="003399"/>
                </a:solidFill>
              </a:rPr>
              <a:t>Choix d’une règle de priorité</a:t>
            </a:r>
          </a:p>
          <a:p>
            <a:r>
              <a:rPr lang="fr-FR"/>
              <a:t>Ordonnancement sans OF (</a:t>
            </a:r>
            <a:r>
              <a:rPr lang="fr-FR" i="1"/>
              <a:t>kanban</a:t>
            </a:r>
            <a:r>
              <a:rPr lang="fr-FR"/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lude4">
  <a:themeElements>
    <a:clrScheme name="prelude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lude4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lude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ude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lude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ude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ude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ude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ude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Office\Modèles\Modèles de présentation\prelude4.pot</Template>
  <TotalTime>1169</TotalTime>
  <Words>738</Words>
  <Application>Microsoft Office PowerPoint</Application>
  <PresentationFormat>Affichage à l'écran (4:3)</PresentationFormat>
  <Paragraphs>190</Paragraphs>
  <Slides>31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Arial</vt:lpstr>
      <vt:lpstr>Tahoma</vt:lpstr>
      <vt:lpstr>Times New Roman</vt:lpstr>
      <vt:lpstr>Wingdings</vt:lpstr>
      <vt:lpstr>prelude4</vt:lpstr>
      <vt:lpstr>Paint Shop Pro Image</vt:lpstr>
      <vt:lpstr>e-Prelude.com</vt:lpstr>
      <vt:lpstr>La structure du logiciel</vt:lpstr>
      <vt:lpstr>L’affermissement des OF suggérés</vt:lpstr>
      <vt:lpstr>Les OF fermes</vt:lpstr>
      <vt:lpstr>Un OF ferme</vt:lpstr>
      <vt:lpstr>La fonction Ordonnancement</vt:lpstr>
      <vt:lpstr>Objectifs de l’ordonnancement</vt:lpstr>
      <vt:lpstr>Les objectifs possibles</vt:lpstr>
      <vt:lpstr>Les méthodes d’ordonnancement</vt:lpstr>
      <vt:lpstr>L'ordonnancement centralisé</vt:lpstr>
      <vt:lpstr>Ordonnancement d'un OF</vt:lpstr>
      <vt:lpstr>Préparation du planning</vt:lpstr>
      <vt:lpstr>Le planning des machines</vt:lpstr>
      <vt:lpstr>L’ordonnancement d’un OF</vt:lpstr>
      <vt:lpstr>Ordonnancement au plus tôt</vt:lpstr>
      <vt:lpstr>L’OF ordonnancé au plus tôt</vt:lpstr>
      <vt:lpstr>Ordonnancement au plus tard</vt:lpstr>
      <vt:lpstr>L’OF ordonnancé au plus tard</vt:lpstr>
      <vt:lpstr>Ordonnancement de tous les OF au plus tôt</vt:lpstr>
      <vt:lpstr>Le planning des machines</vt:lpstr>
      <vt:lpstr>Le planning des OF</vt:lpstr>
      <vt:lpstr>Retards et avances</vt:lpstr>
      <vt:lpstr>Ordonnancement de tous les OF au plus tard</vt:lpstr>
      <vt:lpstr>Le planning des machines</vt:lpstr>
      <vt:lpstr>Le planning des OF</vt:lpstr>
      <vt:lpstr>Retards et avances</vt:lpstr>
      <vt:lpstr>Ordonnancement par gestion  des files d’attente</vt:lpstr>
      <vt:lpstr>Le planning des machines</vt:lpstr>
      <vt:lpstr>Evolution des files d’attente</vt:lpstr>
      <vt:lpstr>Occupation des postes</vt:lpstr>
      <vt:lpstr>Enregistrer la session 8</vt:lpstr>
    </vt:vector>
  </TitlesOfParts>
  <Company>Groupe HEC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Prélude Production 4</dc:title>
  <dc:creator>Gérard Baglin</dc:creator>
  <cp:lastModifiedBy>ibrahima DIALLO</cp:lastModifiedBy>
  <cp:revision>80</cp:revision>
  <dcterms:created xsi:type="dcterms:W3CDTF">1998-11-02T15:40:36Z</dcterms:created>
  <dcterms:modified xsi:type="dcterms:W3CDTF">2016-07-29T13:37:29Z</dcterms:modified>
</cp:coreProperties>
</file>