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0"/>
  </p:notesMasterIdLst>
  <p:sldIdLst>
    <p:sldId id="256" r:id="rId2"/>
    <p:sldId id="288" r:id="rId3"/>
    <p:sldId id="265" r:id="rId4"/>
    <p:sldId id="272" r:id="rId5"/>
    <p:sldId id="267" r:id="rId6"/>
    <p:sldId id="291" r:id="rId7"/>
    <p:sldId id="273" r:id="rId8"/>
    <p:sldId id="274" r:id="rId9"/>
    <p:sldId id="268" r:id="rId10"/>
    <p:sldId id="275" r:id="rId11"/>
    <p:sldId id="276" r:id="rId12"/>
    <p:sldId id="266" r:id="rId13"/>
    <p:sldId id="269" r:id="rId14"/>
    <p:sldId id="289" r:id="rId15"/>
    <p:sldId id="280" r:id="rId16"/>
    <p:sldId id="281" r:id="rId17"/>
    <p:sldId id="282" r:id="rId18"/>
    <p:sldId id="292" r:id="rId19"/>
    <p:sldId id="277" r:id="rId20"/>
    <p:sldId id="278" r:id="rId21"/>
    <p:sldId id="279" r:id="rId22"/>
    <p:sldId id="283" r:id="rId23"/>
    <p:sldId id="284" r:id="rId24"/>
    <p:sldId id="290" r:id="rId25"/>
    <p:sldId id="285" r:id="rId26"/>
    <p:sldId id="286" r:id="rId27"/>
    <p:sldId id="287" r:id="rId28"/>
    <p:sldId id="293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9900"/>
    <a:srgbClr val="0033CC"/>
    <a:srgbClr val="00FF00"/>
    <a:srgbClr val="FF3300"/>
    <a:srgbClr val="66CCFF"/>
    <a:srgbClr val="FF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81" autoAdjust="0"/>
  </p:normalViewPr>
  <p:slideViewPr>
    <p:cSldViewPr>
      <p:cViewPr varScale="1">
        <p:scale>
          <a:sx n="72" d="100"/>
          <a:sy n="72" d="100"/>
        </p:scale>
        <p:origin x="13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8" d="100"/>
          <a:sy n="28" d="100"/>
        </p:scale>
        <p:origin x="-126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0"/>
            <a:r>
              <a:rPr lang="fr-FR"/>
              <a:t>Deuxième niveau</a:t>
            </a:r>
          </a:p>
          <a:p>
            <a:pPr lvl="0"/>
            <a:r>
              <a:rPr lang="fr-FR"/>
              <a:t>Troisième niveau</a:t>
            </a:r>
          </a:p>
          <a:p>
            <a:pPr lvl="0"/>
            <a:r>
              <a:rPr lang="fr-FR"/>
              <a:t>Quatrième niveau</a:t>
            </a:r>
          </a:p>
          <a:p>
            <a:pPr lvl="0"/>
            <a:r>
              <a:rPr lang="fr-FR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F77A4864-E959-4A31-A3BE-3E5F5447EBE8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D44219-8480-45A0-88D4-729AA3A433E6}" type="slidenum">
              <a:rPr lang="fr-FR"/>
              <a:pPr/>
              <a:t>2</a:t>
            </a:fld>
            <a:endParaRPr lang="fr-FR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59275"/>
            <a:ext cx="5029200" cy="4132263"/>
          </a:xfrm>
          <a:noFill/>
          <a:ln/>
        </p:spPr>
        <p:txBody>
          <a:bodyPr lIns="88115" tIns="43284" rIns="88115" bIns="43284"/>
          <a:lstStyle/>
          <a:p>
            <a:pPr defTabSz="965200">
              <a:spcBef>
                <a:spcPct val="0"/>
              </a:spcBef>
            </a:pPr>
            <a:r>
              <a:rPr lang="fr-FR" sz="2500"/>
              <a:t>A gauche en jaune, le bloc de gestion des données techniques</a:t>
            </a:r>
          </a:p>
          <a:p>
            <a:pPr defTabSz="965200">
              <a:spcBef>
                <a:spcPct val="0"/>
              </a:spcBef>
            </a:pPr>
            <a:r>
              <a:rPr lang="fr-FR" sz="2500"/>
              <a:t>Cliquer sur un pavé pour accéder directement à la diapo détaillée</a:t>
            </a:r>
          </a:p>
          <a:p>
            <a:pPr defTabSz="965200">
              <a:spcBef>
                <a:spcPct val="0"/>
              </a:spcBef>
            </a:pPr>
            <a:r>
              <a:rPr lang="fr-FR" sz="2500"/>
              <a:t>Des boutons RETOUR figurent sur ces diapo pour revenir ici.</a:t>
            </a:r>
          </a:p>
        </p:txBody>
      </p:sp>
      <p:sp>
        <p:nvSpPr>
          <p:cNvPr id="901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6988" y="798513"/>
            <a:ext cx="4265612" cy="3198812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445914-4CD0-4378-8185-B0B46E8FA9A4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664A2-AB1B-42E0-BA82-B42E3A364A2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12716D-DB29-4952-8645-0C563BAC4D3C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7F65AD-AFA7-48FC-AD6F-3A7C895939D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A424D3-6181-4008-A324-4D9B59B77626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4D03D-9C7C-4D05-9CD2-390F63BC6606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D3322D-8D71-45D0-8626-5B3B7C214A72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AB07CA-E260-4CD1-BE5B-94B99C39801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ACCF1F-5E3E-488D-AE6D-C321C32CBD77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7C4AE-A3FB-4548-9C57-5830266D680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064DF2-5C11-4C51-9478-5B7328922516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3960AD-D3F0-40AD-8767-44B26A21A739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730DDC-E687-4532-A5B5-6FA1AA9881D6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A0BD07-ACE1-4364-986D-D1DD986DBBC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B7B453-9F7F-428E-A070-D5625DCC8068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E4DBB-8756-4B01-9F98-2EB98AF0B9B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7C2845-8153-4595-92C7-EB6C1EA16C90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47F5B9-0F9E-4AD0-AFBF-FAD6329EBA1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F43FDC-B148-4C90-8646-0CB467AE6969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D41091-ABB1-4948-904E-FF84B5BBB89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9DE1C1-7F57-4243-8F61-34422599DEF0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7B955-455D-422D-8038-990F7AE0CAE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 du masque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905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j-lt"/>
              </a:defRPr>
            </a:lvl1pPr>
          </a:lstStyle>
          <a:p>
            <a:fld id="{C9758FAB-4ECD-4C73-A4A7-F4A7F37A7B8A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j-lt"/>
              </a:defRPr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j-lt"/>
              </a:defRPr>
            </a:lvl1pPr>
          </a:lstStyle>
          <a:p>
            <a:fld id="{7E2AFFFC-C38C-413C-9EC6-C545EB31BAEC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CC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CC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CC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CC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CC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CC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CC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CC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CC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3" Type="http://schemas.openxmlformats.org/officeDocument/2006/relationships/slide" Target="slide10.xml"/><Relationship Id="rId7" Type="http://schemas.openxmlformats.org/officeDocument/2006/relationships/slide" Target="slide2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1.xml"/><Relationship Id="rId11" Type="http://schemas.openxmlformats.org/officeDocument/2006/relationships/slide" Target="slide28.xml"/><Relationship Id="rId5" Type="http://schemas.openxmlformats.org/officeDocument/2006/relationships/slide" Target="slide8.xml"/><Relationship Id="rId10" Type="http://schemas.openxmlformats.org/officeDocument/2006/relationships/slide" Target="slide18.xml"/><Relationship Id="rId4" Type="http://schemas.openxmlformats.org/officeDocument/2006/relationships/slide" Target="slide20.xml"/><Relationship Id="rId9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5C1C-73A2-4052-A03F-692E92253DC1}" type="slidenum">
              <a:rPr lang="fr-FR"/>
              <a:pPr/>
              <a:t>1</a:t>
            </a:fld>
            <a:endParaRPr lang="fr-FR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algn="ctr"/>
            <a:r>
              <a:rPr lang="fr-FR" dirty="0">
                <a:solidFill>
                  <a:srgbClr val="003399"/>
                </a:solidFill>
              </a:rPr>
              <a:t>e-Prelude.com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3429000"/>
            <a:ext cx="6400800" cy="28082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>
                <a:solidFill>
                  <a:srgbClr val="009900"/>
                </a:solidFill>
              </a:rPr>
              <a:t>Visite guidée - session 9</a:t>
            </a:r>
          </a:p>
          <a:p>
            <a:pPr>
              <a:lnSpc>
                <a:spcPct val="90000"/>
              </a:lnSpc>
            </a:pPr>
            <a:endParaRPr lang="fr-FR" sz="2800">
              <a:solidFill>
                <a:srgbClr val="009900"/>
              </a:solidFill>
            </a:endParaRPr>
          </a:p>
          <a:p>
            <a:pPr>
              <a:lnSpc>
                <a:spcPct val="90000"/>
              </a:lnSpc>
            </a:pPr>
            <a:r>
              <a:rPr lang="fr-FR" sz="2800" b="1"/>
              <a:t>Le lancement et le suivi de fabrication</a:t>
            </a:r>
          </a:p>
          <a:p>
            <a:pPr>
              <a:lnSpc>
                <a:spcPct val="90000"/>
              </a:lnSpc>
            </a:pPr>
            <a:endParaRPr lang="fr-FR" sz="280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</a:pPr>
            <a:r>
              <a:rPr lang="fr-FR" sz="2800">
                <a:solidFill>
                  <a:srgbClr val="000099"/>
                </a:solidFill>
              </a:rPr>
              <a:t>Métier : Fabrication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276E-14BE-48B0-8F9B-522F83E3E4E8}" type="slidenum">
              <a:rPr lang="fr-FR"/>
              <a:pPr/>
              <a:t>10</a:t>
            </a:fld>
            <a:endParaRPr lang="fr-FR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01013" cy="1412875"/>
          </a:xfrm>
        </p:spPr>
        <p:txBody>
          <a:bodyPr/>
          <a:lstStyle/>
          <a:p>
            <a:r>
              <a:rPr lang="fr-FR">
                <a:solidFill>
                  <a:srgbClr val="003399"/>
                </a:solidFill>
              </a:rPr>
              <a:t>Le stock réservé </a:t>
            </a:r>
            <a:br>
              <a:rPr lang="fr-FR">
                <a:solidFill>
                  <a:srgbClr val="003399"/>
                </a:solidFill>
              </a:rPr>
            </a:br>
            <a:r>
              <a:rPr lang="fr-FR">
                <a:solidFill>
                  <a:srgbClr val="003399"/>
                </a:solidFill>
              </a:rPr>
              <a:t>pour les ordres lancés</a:t>
            </a:r>
          </a:p>
        </p:txBody>
      </p:sp>
      <p:pic>
        <p:nvPicPr>
          <p:cNvPr id="59401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000240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857356" y="1500174"/>
            <a:ext cx="57374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9900"/>
                </a:solidFill>
              </a:rPr>
              <a:t>Accès : menu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3399"/>
                </a:solidFill>
              </a:rPr>
              <a:t>Logistique</a:t>
            </a:r>
            <a:r>
              <a:rPr lang="fr-FR" dirty="0">
                <a:solidFill>
                  <a:srgbClr val="009900"/>
                </a:solidFill>
              </a:rPr>
              <a:t>, option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3399"/>
                </a:solidFill>
              </a:rPr>
              <a:t>Stocks par article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4FB6A-F073-45C0-ADFE-0BEDCFB931F5}" type="slidenum">
              <a:rPr lang="fr-FR"/>
              <a:pPr/>
              <a:t>11</a:t>
            </a:fld>
            <a:endParaRPr lang="fr-FR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solidFill>
                  <a:srgbClr val="003399"/>
                </a:solidFill>
              </a:rPr>
              <a:t>Les opérations en cours</a:t>
            </a: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214282" y="1071546"/>
            <a:ext cx="87467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3366CC"/>
                </a:solidFill>
              </a:rPr>
              <a:t>Accès : bouton </a:t>
            </a:r>
            <a:r>
              <a:rPr lang="fr-FR" dirty="0">
                <a:solidFill>
                  <a:srgbClr val="009900"/>
                </a:solidFill>
              </a:rPr>
              <a:t>Opérations</a:t>
            </a:r>
            <a:r>
              <a:rPr lang="fr-FR" dirty="0">
                <a:solidFill>
                  <a:srgbClr val="3366CC"/>
                </a:solidFill>
              </a:rPr>
              <a:t> de la fenêtre des ordres lancés, onglet </a:t>
            </a:r>
            <a:r>
              <a:rPr lang="fr-FR" dirty="0">
                <a:solidFill>
                  <a:srgbClr val="009900"/>
                </a:solidFill>
              </a:rPr>
              <a:t>Avancement</a:t>
            </a:r>
          </a:p>
        </p:txBody>
      </p:sp>
      <p:pic>
        <p:nvPicPr>
          <p:cNvPr id="60426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928802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2DFE0-C879-474A-94E8-6B76691F685D}" type="slidenum">
              <a:rPr lang="fr-FR"/>
              <a:pPr/>
              <a:t>12</a:t>
            </a:fld>
            <a:endParaRPr lang="fr-FR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solidFill>
                  <a:srgbClr val="003399"/>
                </a:solidFill>
              </a:rPr>
              <a:t>Le suivi de fabrication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153400" cy="4114800"/>
          </a:xfrm>
          <a:noFill/>
          <a:ln/>
        </p:spPr>
        <p:txBody>
          <a:bodyPr/>
          <a:lstStyle/>
          <a:p>
            <a:pPr marL="285750" indent="-285750">
              <a:lnSpc>
                <a:spcPct val="90000"/>
              </a:lnSpc>
            </a:pPr>
            <a:r>
              <a:rPr lang="fr-FR" sz="2800">
                <a:solidFill>
                  <a:srgbClr val="009900"/>
                </a:solidFill>
              </a:rPr>
              <a:t>Il s’agit d’enregistrer </a:t>
            </a:r>
          </a:p>
          <a:p>
            <a:pPr marL="1143000" lvl="1" indent="-476250">
              <a:lnSpc>
                <a:spcPct val="90000"/>
              </a:lnSpc>
            </a:pPr>
            <a:r>
              <a:rPr lang="fr-FR"/>
              <a:t>l'avancement des opérations de fabrication</a:t>
            </a:r>
            <a:endParaRPr lang="fr-FR" sz="2400"/>
          </a:p>
          <a:p>
            <a:pPr marL="1562100" lvl="2">
              <a:lnSpc>
                <a:spcPct val="90000"/>
              </a:lnSpc>
            </a:pPr>
            <a:r>
              <a:rPr lang="fr-FR" sz="2000"/>
              <a:t>nombre de pièces réalisées</a:t>
            </a:r>
          </a:p>
          <a:p>
            <a:pPr marL="1562100" lvl="2">
              <a:lnSpc>
                <a:spcPct val="90000"/>
              </a:lnSpc>
            </a:pPr>
            <a:r>
              <a:rPr lang="fr-FR" sz="2000"/>
              <a:t>pièces bonnes, rebuts</a:t>
            </a:r>
          </a:p>
          <a:p>
            <a:pPr marL="1143000" lvl="1" indent="-476250">
              <a:lnSpc>
                <a:spcPct val="90000"/>
              </a:lnSpc>
            </a:pPr>
            <a:r>
              <a:rPr lang="fr-FR"/>
              <a:t>les consommations de ressources</a:t>
            </a:r>
            <a:endParaRPr lang="fr-FR" sz="2400"/>
          </a:p>
          <a:p>
            <a:pPr marL="1562100" lvl="2">
              <a:lnSpc>
                <a:spcPct val="90000"/>
              </a:lnSpc>
            </a:pPr>
            <a:r>
              <a:rPr lang="fr-FR" sz="2000"/>
              <a:t>heures machines</a:t>
            </a:r>
          </a:p>
          <a:p>
            <a:pPr marL="1562100" lvl="2">
              <a:lnSpc>
                <a:spcPct val="90000"/>
              </a:lnSpc>
            </a:pPr>
            <a:r>
              <a:rPr lang="fr-FR" sz="2000"/>
              <a:t>heures de main-d’œuvre</a:t>
            </a:r>
          </a:p>
          <a:p>
            <a:pPr marL="1562100" lvl="2">
              <a:lnSpc>
                <a:spcPct val="90000"/>
              </a:lnSpc>
            </a:pPr>
            <a:r>
              <a:rPr lang="fr-FR" sz="2000"/>
              <a:t>matières et composants</a:t>
            </a:r>
          </a:p>
          <a:p>
            <a:pPr marL="1143000" lvl="1" indent="-476250">
              <a:lnSpc>
                <a:spcPct val="90000"/>
              </a:lnSpc>
            </a:pPr>
            <a:r>
              <a:rPr lang="fr-FR"/>
              <a:t>les incidents</a:t>
            </a:r>
            <a:endParaRPr lang="fr-FR" sz="2400"/>
          </a:p>
          <a:p>
            <a:pPr marL="1562100" lvl="2">
              <a:lnSpc>
                <a:spcPct val="90000"/>
              </a:lnSpc>
            </a:pPr>
            <a:r>
              <a:rPr lang="fr-FR" sz="2000"/>
              <a:t>pannes de machine, d'outillage</a:t>
            </a:r>
          </a:p>
          <a:p>
            <a:pPr marL="1562100" lvl="2">
              <a:lnSpc>
                <a:spcPct val="90000"/>
              </a:lnSpc>
            </a:pPr>
            <a:r>
              <a:rPr lang="fr-FR" sz="2000"/>
              <a:t>attente de manutention, de personnel...</a:t>
            </a:r>
          </a:p>
          <a:p>
            <a:pPr marL="285750" indent="-285750">
              <a:lnSpc>
                <a:spcPct val="90000"/>
              </a:lnSpc>
            </a:pPr>
            <a:r>
              <a:rPr lang="fr-FR" sz="2800">
                <a:solidFill>
                  <a:srgbClr val="009900"/>
                </a:solidFill>
              </a:rPr>
              <a:t>de telle sorte que l’image informatique soit une représentation fidèle de la réalité physique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B7E3-0174-454F-B493-7924E226B183}" type="slidenum">
              <a:rPr lang="fr-FR"/>
              <a:pPr/>
              <a:t>13</a:t>
            </a:fld>
            <a:endParaRPr lang="fr-FR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solidFill>
                  <a:srgbClr val="003399"/>
                </a:solidFill>
              </a:rPr>
              <a:t>La gestion d’un OF lancé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590800"/>
            <a:ext cx="6705600" cy="3352800"/>
          </a:xfrm>
        </p:spPr>
        <p:txBody>
          <a:bodyPr/>
          <a:lstStyle/>
          <a:p>
            <a:pPr>
              <a:buFontTx/>
              <a:buNone/>
            </a:pPr>
            <a:r>
              <a:rPr lang="fr-FR" sz="2800">
                <a:solidFill>
                  <a:srgbClr val="009900"/>
                </a:solidFill>
              </a:rPr>
              <a:t>Principales étapes :</a:t>
            </a:r>
          </a:p>
          <a:p>
            <a:r>
              <a:rPr lang="fr-FR" sz="2800"/>
              <a:t>Sortie des composants de l’OF</a:t>
            </a:r>
          </a:p>
          <a:p>
            <a:r>
              <a:rPr lang="fr-FR" sz="2800"/>
              <a:t>Saisie des quantités réalisées </a:t>
            </a:r>
          </a:p>
          <a:p>
            <a:r>
              <a:rPr lang="fr-FR" sz="2800"/>
              <a:t>Saisie des temps passés</a:t>
            </a:r>
          </a:p>
          <a:p>
            <a:r>
              <a:rPr lang="fr-FR" sz="2800"/>
              <a:t>Entrée de l’OF en magasin</a:t>
            </a:r>
          </a:p>
          <a:p>
            <a:r>
              <a:rPr lang="fr-FR" sz="2800"/>
              <a:t>Clôture de l’OF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219200" y="1600200"/>
            <a:ext cx="1905000" cy="609600"/>
          </a:xfrm>
          <a:prstGeom prst="rect">
            <a:avLst/>
          </a:prstGeom>
          <a:solidFill>
            <a:srgbClr val="00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OF lancé</a:t>
            </a: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5105400" y="1600200"/>
            <a:ext cx="1905000" cy="60960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>
                <a:solidFill>
                  <a:schemeClr val="bg1"/>
                </a:solidFill>
              </a:rPr>
              <a:t>OF clos</a:t>
            </a:r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3276600" y="1752600"/>
            <a:ext cx="1752600" cy="3810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2CA5A-EB65-44B5-A763-2BAC3A8A7B53}" type="slidenum">
              <a:rPr lang="fr-FR"/>
              <a:pPr/>
              <a:t>14</a:t>
            </a:fld>
            <a:endParaRPr lang="fr-FR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solidFill>
                  <a:srgbClr val="003399"/>
                </a:solidFill>
              </a:rPr>
              <a:t>La gestion d’un OF lancé</a:t>
            </a:r>
          </a:p>
        </p:txBody>
      </p:sp>
      <p:sp>
        <p:nvSpPr>
          <p:cNvPr id="91144" name="Rectangle 8"/>
          <p:cNvSpPr>
            <a:spLocks noChangeArrowheads="1"/>
          </p:cNvSpPr>
          <p:nvPr/>
        </p:nvSpPr>
        <p:spPr bwMode="auto">
          <a:xfrm>
            <a:off x="107950" y="1801813"/>
            <a:ext cx="1584325" cy="338455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/>
              <a:t>Magasin</a:t>
            </a:r>
          </a:p>
          <a:p>
            <a:pPr algn="ctr"/>
            <a:endParaRPr lang="fr-FR"/>
          </a:p>
          <a:p>
            <a:pPr algn="ctr"/>
            <a:r>
              <a:rPr lang="fr-FR"/>
              <a:t>Composants</a:t>
            </a:r>
          </a:p>
        </p:txBody>
      </p:sp>
      <p:sp>
        <p:nvSpPr>
          <p:cNvPr id="91145" name="Rectangle 9"/>
          <p:cNvSpPr>
            <a:spLocks noChangeArrowheads="1"/>
          </p:cNvSpPr>
          <p:nvPr/>
        </p:nvSpPr>
        <p:spPr bwMode="auto">
          <a:xfrm>
            <a:off x="7451725" y="1801813"/>
            <a:ext cx="1584325" cy="338455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/>
              <a:t>Magasin</a:t>
            </a:r>
          </a:p>
          <a:p>
            <a:pPr algn="ctr"/>
            <a:endParaRPr lang="fr-FR"/>
          </a:p>
          <a:p>
            <a:pPr algn="ctr"/>
            <a:r>
              <a:rPr lang="fr-FR"/>
              <a:t>Produits</a:t>
            </a:r>
            <a:br>
              <a:rPr lang="fr-FR"/>
            </a:br>
            <a:r>
              <a:rPr lang="fr-FR"/>
              <a:t>fabriqués</a:t>
            </a:r>
          </a:p>
        </p:txBody>
      </p:sp>
      <p:sp>
        <p:nvSpPr>
          <p:cNvPr id="91146" name="Rectangle 10"/>
          <p:cNvSpPr>
            <a:spLocks noChangeArrowheads="1"/>
          </p:cNvSpPr>
          <p:nvPr/>
        </p:nvSpPr>
        <p:spPr bwMode="auto">
          <a:xfrm>
            <a:off x="1981200" y="1801813"/>
            <a:ext cx="5254625" cy="3384550"/>
          </a:xfrm>
          <a:prstGeom prst="rect">
            <a:avLst/>
          </a:prstGeom>
          <a:noFill/>
          <a:ln w="5715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/>
              <a:t>Atelier</a:t>
            </a:r>
          </a:p>
        </p:txBody>
      </p:sp>
      <p:sp>
        <p:nvSpPr>
          <p:cNvPr id="91148" name="AutoShape 12"/>
          <p:cNvSpPr>
            <a:spLocks noChangeArrowheads="1"/>
          </p:cNvSpPr>
          <p:nvPr/>
        </p:nvSpPr>
        <p:spPr bwMode="auto">
          <a:xfrm>
            <a:off x="7094538" y="3098800"/>
            <a:ext cx="1509712" cy="1439863"/>
          </a:xfrm>
          <a:prstGeom prst="rightArrow">
            <a:avLst>
              <a:gd name="adj1" fmla="val 50000"/>
              <a:gd name="adj2" fmla="val 2621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Entrée des</a:t>
            </a:r>
            <a:br>
              <a:rPr lang="fr-FR"/>
            </a:br>
            <a:r>
              <a:rPr lang="fr-FR"/>
              <a:t>produits</a:t>
            </a:r>
          </a:p>
        </p:txBody>
      </p:sp>
      <p:sp>
        <p:nvSpPr>
          <p:cNvPr id="91149" name="Rectangle 13"/>
          <p:cNvSpPr>
            <a:spLocks noChangeArrowheads="1"/>
          </p:cNvSpPr>
          <p:nvPr/>
        </p:nvSpPr>
        <p:spPr bwMode="auto">
          <a:xfrm>
            <a:off x="2844800" y="3098800"/>
            <a:ext cx="1296988" cy="14398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/>
              <a:t>Op. 010</a:t>
            </a:r>
          </a:p>
        </p:txBody>
      </p:sp>
      <p:sp>
        <p:nvSpPr>
          <p:cNvPr id="91150" name="Rectangle 14"/>
          <p:cNvSpPr>
            <a:spLocks noChangeArrowheads="1"/>
          </p:cNvSpPr>
          <p:nvPr/>
        </p:nvSpPr>
        <p:spPr bwMode="auto">
          <a:xfrm>
            <a:off x="4932363" y="3098800"/>
            <a:ext cx="1296987" cy="14398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/>
              <a:t>Op. 020</a:t>
            </a:r>
          </a:p>
        </p:txBody>
      </p:sp>
      <p:grpSp>
        <p:nvGrpSpPr>
          <p:cNvPr id="91161" name="Group 25"/>
          <p:cNvGrpSpPr>
            <a:grpSpLocks/>
          </p:cNvGrpSpPr>
          <p:nvPr/>
        </p:nvGrpSpPr>
        <p:grpSpPr bwMode="auto">
          <a:xfrm>
            <a:off x="757238" y="3098800"/>
            <a:ext cx="2447925" cy="1439863"/>
            <a:chOff x="567" y="1952"/>
            <a:chExt cx="1542" cy="907"/>
          </a:xfrm>
        </p:grpSpPr>
        <p:sp>
          <p:nvSpPr>
            <p:cNvPr id="91147" name="AutoShape 11"/>
            <p:cNvSpPr>
              <a:spLocks noChangeArrowheads="1"/>
            </p:cNvSpPr>
            <p:nvPr/>
          </p:nvSpPr>
          <p:spPr bwMode="auto">
            <a:xfrm>
              <a:off x="567" y="1952"/>
              <a:ext cx="1133" cy="907"/>
            </a:xfrm>
            <a:prstGeom prst="rightArrow">
              <a:avLst>
                <a:gd name="adj1" fmla="val 50000"/>
                <a:gd name="adj2" fmla="val 3122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/>
                <a:t>Sortie des</a:t>
              </a:r>
              <a:br>
                <a:rPr lang="fr-FR"/>
              </a:br>
              <a:r>
                <a:rPr lang="fr-FR"/>
                <a:t>composants</a:t>
              </a:r>
            </a:p>
          </p:txBody>
        </p:sp>
        <p:sp>
          <p:nvSpPr>
            <p:cNvPr id="91152" name="Rectangle 16"/>
            <p:cNvSpPr>
              <a:spLocks noChangeArrowheads="1"/>
            </p:cNvSpPr>
            <p:nvPr/>
          </p:nvSpPr>
          <p:spPr bwMode="auto">
            <a:xfrm>
              <a:off x="1701" y="2224"/>
              <a:ext cx="408" cy="36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fr-FR" sz="1000"/>
                <a:t>En attente</a:t>
              </a:r>
            </a:p>
          </p:txBody>
        </p:sp>
      </p:grpSp>
      <p:grpSp>
        <p:nvGrpSpPr>
          <p:cNvPr id="91160" name="Group 24"/>
          <p:cNvGrpSpPr>
            <a:grpSpLocks/>
          </p:cNvGrpSpPr>
          <p:nvPr/>
        </p:nvGrpSpPr>
        <p:grpSpPr bwMode="auto">
          <a:xfrm>
            <a:off x="2773363" y="3530600"/>
            <a:ext cx="2447925" cy="2881313"/>
            <a:chOff x="1837" y="2224"/>
            <a:chExt cx="1542" cy="1815"/>
          </a:xfrm>
        </p:grpSpPr>
        <p:sp>
          <p:nvSpPr>
            <p:cNvPr id="91153" name="Rectangle 17"/>
            <p:cNvSpPr>
              <a:spLocks noChangeArrowheads="1"/>
            </p:cNvSpPr>
            <p:nvPr/>
          </p:nvSpPr>
          <p:spPr bwMode="auto">
            <a:xfrm>
              <a:off x="2426" y="2224"/>
              <a:ext cx="363" cy="36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fr-FR" sz="1000"/>
                <a:t>Qté bonne</a:t>
              </a:r>
            </a:p>
          </p:txBody>
        </p:sp>
        <p:sp>
          <p:nvSpPr>
            <p:cNvPr id="91155" name="Rectangle 19"/>
            <p:cNvSpPr>
              <a:spLocks noChangeArrowheads="1"/>
            </p:cNvSpPr>
            <p:nvPr/>
          </p:nvSpPr>
          <p:spPr bwMode="auto">
            <a:xfrm>
              <a:off x="2971" y="2224"/>
              <a:ext cx="408" cy="36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fr-FR" sz="1000"/>
                <a:t>En attente</a:t>
              </a:r>
            </a:p>
          </p:txBody>
        </p:sp>
        <p:sp>
          <p:nvSpPr>
            <p:cNvPr id="91156" name="AutoShape 20"/>
            <p:cNvSpPr>
              <a:spLocks noChangeArrowheads="1"/>
            </p:cNvSpPr>
            <p:nvPr/>
          </p:nvSpPr>
          <p:spPr bwMode="auto">
            <a:xfrm>
              <a:off x="2744" y="2315"/>
              <a:ext cx="272" cy="182"/>
            </a:xfrm>
            <a:prstGeom prst="rightArrow">
              <a:avLst>
                <a:gd name="adj1" fmla="val 50000"/>
                <a:gd name="adj2" fmla="val 3736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1158" name="AutoShape 22"/>
            <p:cNvSpPr>
              <a:spLocks noChangeArrowheads="1"/>
            </p:cNvSpPr>
            <p:nvPr/>
          </p:nvSpPr>
          <p:spPr bwMode="auto">
            <a:xfrm>
              <a:off x="1837" y="2995"/>
              <a:ext cx="908" cy="1044"/>
            </a:xfrm>
            <a:prstGeom prst="upArrowCallout">
              <a:avLst>
                <a:gd name="adj1" fmla="val 25000"/>
                <a:gd name="adj2" fmla="val 25000"/>
                <a:gd name="adj3" fmla="val 19163"/>
                <a:gd name="adj4" fmla="val 66667"/>
              </a:avLst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/>
                <a:t>Déclaration </a:t>
              </a:r>
              <a:br>
                <a:rPr lang="fr-FR"/>
              </a:br>
              <a:r>
                <a:rPr lang="fr-FR"/>
                <a:t>Op. 010</a:t>
              </a:r>
            </a:p>
          </p:txBody>
        </p:sp>
      </p:grpSp>
      <p:grpSp>
        <p:nvGrpSpPr>
          <p:cNvPr id="91165" name="Group 29"/>
          <p:cNvGrpSpPr>
            <a:grpSpLocks/>
          </p:cNvGrpSpPr>
          <p:nvPr/>
        </p:nvGrpSpPr>
        <p:grpSpPr bwMode="auto">
          <a:xfrm>
            <a:off x="4859338" y="3530600"/>
            <a:ext cx="2152650" cy="2881313"/>
            <a:chOff x="3061" y="2224"/>
            <a:chExt cx="1356" cy="1815"/>
          </a:xfrm>
        </p:grpSpPr>
        <p:sp>
          <p:nvSpPr>
            <p:cNvPr id="91154" name="Rectangle 18"/>
            <p:cNvSpPr>
              <a:spLocks noChangeArrowheads="1"/>
            </p:cNvSpPr>
            <p:nvPr/>
          </p:nvSpPr>
          <p:spPr bwMode="auto">
            <a:xfrm>
              <a:off x="3652" y="2224"/>
              <a:ext cx="363" cy="36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fr-FR" sz="1000"/>
                <a:t>Qté bonne</a:t>
              </a:r>
            </a:p>
          </p:txBody>
        </p:sp>
        <p:sp>
          <p:nvSpPr>
            <p:cNvPr id="91159" name="AutoShape 23"/>
            <p:cNvSpPr>
              <a:spLocks noChangeArrowheads="1"/>
            </p:cNvSpPr>
            <p:nvPr/>
          </p:nvSpPr>
          <p:spPr bwMode="auto">
            <a:xfrm>
              <a:off x="3061" y="2995"/>
              <a:ext cx="908" cy="1044"/>
            </a:xfrm>
            <a:prstGeom prst="upArrowCallout">
              <a:avLst>
                <a:gd name="adj1" fmla="val 25000"/>
                <a:gd name="adj2" fmla="val 25000"/>
                <a:gd name="adj3" fmla="val 19163"/>
                <a:gd name="adj4" fmla="val 66667"/>
              </a:avLst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/>
                <a:t>Déclaration </a:t>
              </a:r>
              <a:br>
                <a:rPr lang="fr-FR"/>
              </a:br>
              <a:r>
                <a:rPr lang="fr-FR"/>
                <a:t>Op. 020</a:t>
              </a:r>
            </a:p>
          </p:txBody>
        </p:sp>
        <p:sp>
          <p:nvSpPr>
            <p:cNvPr id="91164" name="Rectangle 28"/>
            <p:cNvSpPr>
              <a:spLocks noChangeArrowheads="1"/>
            </p:cNvSpPr>
            <p:nvPr/>
          </p:nvSpPr>
          <p:spPr bwMode="auto">
            <a:xfrm>
              <a:off x="4054" y="2226"/>
              <a:ext cx="363" cy="363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fr-FR" sz="1000"/>
                <a:t>Qté terminéé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55" name="Picture 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500174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768D-D672-47A0-877D-F84DDE24B93B}" type="slidenum">
              <a:rPr lang="fr-FR"/>
              <a:pPr/>
              <a:t>15</a:t>
            </a:fld>
            <a:endParaRPr lang="fr-FR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solidFill>
                  <a:srgbClr val="003399"/>
                </a:solidFill>
              </a:rPr>
              <a:t>Sortie de composants sur OF</a:t>
            </a:r>
          </a:p>
        </p:txBody>
      </p:sp>
      <p:sp>
        <p:nvSpPr>
          <p:cNvPr id="65542" name="AutoShape 6"/>
          <p:cNvSpPr>
            <a:spLocks noChangeArrowheads="1"/>
          </p:cNvSpPr>
          <p:nvPr/>
        </p:nvSpPr>
        <p:spPr bwMode="auto">
          <a:xfrm>
            <a:off x="5000628" y="1714488"/>
            <a:ext cx="1905000" cy="914400"/>
          </a:xfrm>
          <a:prstGeom prst="wedgeRoundRectCallout">
            <a:avLst>
              <a:gd name="adj1" fmla="val -153593"/>
              <a:gd name="adj2" fmla="val 1065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dirty="0"/>
              <a:t>Effectuer </a:t>
            </a:r>
          </a:p>
          <a:p>
            <a:pPr algn="ctr"/>
            <a:r>
              <a:rPr lang="fr-FR" dirty="0"/>
              <a:t>la sortie</a:t>
            </a:r>
          </a:p>
          <a:p>
            <a:pPr algn="ctr"/>
            <a:r>
              <a:rPr lang="fr-FR" dirty="0"/>
              <a:t>des composants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928794" y="1000108"/>
            <a:ext cx="65453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9900"/>
                </a:solidFill>
              </a:rPr>
              <a:t>Accès : menu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3399"/>
                </a:solidFill>
              </a:rPr>
              <a:t>Suivi</a:t>
            </a:r>
            <a:r>
              <a:rPr lang="fr-FR" dirty="0">
                <a:solidFill>
                  <a:srgbClr val="009900"/>
                </a:solidFill>
              </a:rPr>
              <a:t>, option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3399"/>
                </a:solidFill>
              </a:rPr>
              <a:t>Sortie des composants sur OF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2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9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643050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7928-041A-4F51-BA44-B1A895E398CE}" type="slidenum">
              <a:rPr lang="fr-FR"/>
              <a:pPr/>
              <a:t>16</a:t>
            </a:fld>
            <a:endParaRPr lang="fr-FR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solidFill>
                  <a:srgbClr val="003399"/>
                </a:solidFill>
              </a:rPr>
              <a:t>Les composants en-cours</a:t>
            </a:r>
          </a:p>
        </p:txBody>
      </p:sp>
      <p:sp>
        <p:nvSpPr>
          <p:cNvPr id="66564" name="AutoShape 4"/>
          <p:cNvSpPr>
            <a:spLocks noChangeArrowheads="1"/>
          </p:cNvSpPr>
          <p:nvPr/>
        </p:nvSpPr>
        <p:spPr bwMode="auto">
          <a:xfrm>
            <a:off x="2285984" y="4643446"/>
            <a:ext cx="3733800" cy="990600"/>
          </a:xfrm>
          <a:prstGeom prst="wedgeRoundRectCallout">
            <a:avLst>
              <a:gd name="adj1" fmla="val 26106"/>
              <a:gd name="adj2" fmla="val -9375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Les composants sont sortis </a:t>
            </a:r>
          </a:p>
          <a:p>
            <a:pPr algn="ctr"/>
            <a:r>
              <a:rPr lang="fr-FR"/>
              <a:t>du stock réservés</a:t>
            </a:r>
          </a:p>
          <a:p>
            <a:pPr algn="ctr"/>
            <a:r>
              <a:rPr lang="fr-FR"/>
              <a:t>et passent en en-cours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85786" y="1071546"/>
            <a:ext cx="76610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9900"/>
                </a:solidFill>
              </a:rPr>
              <a:t>Accès : menu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3399"/>
                </a:solidFill>
              </a:rPr>
              <a:t>Suivi</a:t>
            </a:r>
            <a:r>
              <a:rPr lang="fr-FR" dirty="0">
                <a:solidFill>
                  <a:srgbClr val="009900"/>
                </a:solidFill>
              </a:rPr>
              <a:t>, option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3399"/>
                </a:solidFill>
              </a:rPr>
              <a:t>Gestion des ordres de fabrication lancés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83A5-4633-44AD-BE03-4BFF0DCB13C6}" type="slidenum">
              <a:rPr lang="fr-FR"/>
              <a:pPr/>
              <a:t>17</a:t>
            </a:fld>
            <a:endParaRPr lang="fr-FR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3" y="163513"/>
            <a:ext cx="7772400" cy="1143000"/>
          </a:xfrm>
        </p:spPr>
        <p:txBody>
          <a:bodyPr/>
          <a:lstStyle/>
          <a:p>
            <a:r>
              <a:rPr lang="fr-FR">
                <a:solidFill>
                  <a:srgbClr val="003399"/>
                </a:solidFill>
              </a:rPr>
              <a:t>Les composants sont sortis </a:t>
            </a:r>
            <a:br>
              <a:rPr lang="fr-FR">
                <a:solidFill>
                  <a:srgbClr val="003399"/>
                </a:solidFill>
              </a:rPr>
            </a:br>
            <a:r>
              <a:rPr lang="fr-FR">
                <a:solidFill>
                  <a:srgbClr val="003399"/>
                </a:solidFill>
              </a:rPr>
              <a:t>du stock réservé</a:t>
            </a:r>
          </a:p>
        </p:txBody>
      </p:sp>
      <p:pic>
        <p:nvPicPr>
          <p:cNvPr id="67598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000240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857356" y="1500174"/>
            <a:ext cx="57374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9900"/>
                </a:solidFill>
              </a:rPr>
              <a:t>Accès : menu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3399"/>
                </a:solidFill>
              </a:rPr>
              <a:t>Logistique</a:t>
            </a:r>
            <a:r>
              <a:rPr lang="fr-FR" dirty="0">
                <a:solidFill>
                  <a:srgbClr val="009900"/>
                </a:solidFill>
              </a:rPr>
              <a:t>, option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3399"/>
                </a:solidFill>
              </a:rPr>
              <a:t>Stocks par article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83A5-4633-44AD-BE03-4BFF0DCB13C6}" type="slidenum">
              <a:rPr lang="fr-FR"/>
              <a:pPr/>
              <a:t>18</a:t>
            </a:fld>
            <a:endParaRPr lang="fr-FR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3" y="163513"/>
            <a:ext cx="7772400" cy="1143000"/>
          </a:xfrm>
        </p:spPr>
        <p:txBody>
          <a:bodyPr/>
          <a:lstStyle/>
          <a:p>
            <a:r>
              <a:rPr lang="fr-FR" dirty="0">
                <a:solidFill>
                  <a:srgbClr val="003399"/>
                </a:solidFill>
              </a:rPr>
              <a:t>Les composants sont dans l’en-cours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857356" y="1500174"/>
            <a:ext cx="57374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9900"/>
                </a:solidFill>
              </a:rPr>
              <a:t>Accès : menu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3399"/>
                </a:solidFill>
              </a:rPr>
              <a:t>Logistique</a:t>
            </a:r>
            <a:r>
              <a:rPr lang="fr-FR" dirty="0">
                <a:solidFill>
                  <a:srgbClr val="009900"/>
                </a:solidFill>
              </a:rPr>
              <a:t>, option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3399"/>
                </a:solidFill>
              </a:rPr>
              <a:t>Stocks par article</a:t>
            </a:r>
          </a:p>
        </p:txBody>
      </p:sp>
      <p:pic>
        <p:nvPicPr>
          <p:cNvPr id="9626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928802"/>
            <a:ext cx="7315200" cy="457200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927E-51BA-46CF-A516-96B45B9B124A}" type="slidenum">
              <a:rPr lang="fr-FR"/>
              <a:pPr/>
              <a:t>19</a:t>
            </a:fld>
            <a:endParaRPr lang="fr-FR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229600" cy="1143000"/>
          </a:xfrm>
        </p:spPr>
        <p:txBody>
          <a:bodyPr/>
          <a:lstStyle/>
          <a:p>
            <a:r>
              <a:rPr lang="fr-FR">
                <a:solidFill>
                  <a:srgbClr val="003399"/>
                </a:solidFill>
              </a:rPr>
              <a:t>Suivi de l’avancement des pièces d’un OF</a:t>
            </a: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1524000" y="2743200"/>
            <a:ext cx="10668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Qté</a:t>
            </a:r>
          </a:p>
          <a:p>
            <a:pPr algn="ctr"/>
            <a:r>
              <a:rPr lang="fr-FR"/>
              <a:t>en </a:t>
            </a:r>
          </a:p>
          <a:p>
            <a:pPr algn="ctr"/>
            <a:r>
              <a:rPr lang="fr-FR"/>
              <a:t>attente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2895600" y="2743200"/>
            <a:ext cx="1066800" cy="1066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Qté</a:t>
            </a:r>
          </a:p>
          <a:p>
            <a:pPr algn="ctr"/>
            <a:r>
              <a:rPr lang="fr-FR"/>
              <a:t>réalisée</a:t>
            </a: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5486400" y="2743200"/>
            <a:ext cx="10668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Qté</a:t>
            </a:r>
          </a:p>
          <a:p>
            <a:pPr algn="ctr"/>
            <a:r>
              <a:rPr lang="fr-FR"/>
              <a:t>en </a:t>
            </a:r>
          </a:p>
          <a:p>
            <a:pPr algn="ctr"/>
            <a:r>
              <a:rPr lang="fr-FR"/>
              <a:t>attente</a:t>
            </a: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6858000" y="2743200"/>
            <a:ext cx="1066800" cy="1066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Qté</a:t>
            </a:r>
          </a:p>
          <a:p>
            <a:pPr algn="ctr"/>
            <a:r>
              <a:rPr lang="fr-FR"/>
              <a:t>réalisée</a:t>
            </a:r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1371600" y="2209800"/>
            <a:ext cx="2743200" cy="1752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/>
            <a:r>
              <a:rPr lang="fr-FR"/>
              <a:t>Opération 010</a:t>
            </a:r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5334000" y="2209800"/>
            <a:ext cx="2743200" cy="1752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/>
            <a:r>
              <a:rPr lang="fr-FR"/>
              <a:t>Opération 020</a:t>
            </a:r>
          </a:p>
        </p:txBody>
      </p:sp>
      <p:sp>
        <p:nvSpPr>
          <p:cNvPr id="61449" name="AutoShape 9"/>
          <p:cNvSpPr>
            <a:spLocks noChangeArrowheads="1"/>
          </p:cNvSpPr>
          <p:nvPr/>
        </p:nvSpPr>
        <p:spPr bwMode="auto">
          <a:xfrm>
            <a:off x="4038600" y="3124200"/>
            <a:ext cx="1600200" cy="3810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1450" name="Oval 10"/>
          <p:cNvSpPr>
            <a:spLocks noChangeArrowheads="1"/>
          </p:cNvSpPr>
          <p:nvPr/>
        </p:nvSpPr>
        <p:spPr bwMode="auto">
          <a:xfrm>
            <a:off x="2514600" y="3048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1451" name="Oval 11"/>
          <p:cNvSpPr>
            <a:spLocks noChangeArrowheads="1"/>
          </p:cNvSpPr>
          <p:nvPr/>
        </p:nvSpPr>
        <p:spPr bwMode="auto">
          <a:xfrm>
            <a:off x="6477000" y="3048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 flipV="1">
            <a:off x="2743200" y="33528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1453" name="Text Box 13"/>
          <p:cNvSpPr txBox="1">
            <a:spLocks noChangeArrowheads="1"/>
          </p:cNvSpPr>
          <p:nvPr/>
        </p:nvSpPr>
        <p:spPr bwMode="auto">
          <a:xfrm>
            <a:off x="1981200" y="4648200"/>
            <a:ext cx="16573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/>
              <a:t>Déclaration</a:t>
            </a:r>
          </a:p>
          <a:p>
            <a:pPr algn="ctr"/>
            <a:r>
              <a:rPr lang="fr-FR"/>
              <a:t>de la quantité</a:t>
            </a:r>
          </a:p>
          <a:p>
            <a:pPr algn="ctr"/>
            <a:r>
              <a:rPr lang="fr-FR"/>
              <a:t>fabriquée</a:t>
            </a:r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V="1">
            <a:off x="6705600" y="33528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5943600" y="4648200"/>
            <a:ext cx="16573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/>
              <a:t>Déclaration</a:t>
            </a:r>
          </a:p>
          <a:p>
            <a:pPr algn="ctr"/>
            <a:r>
              <a:rPr lang="fr-FR"/>
              <a:t>de la quantité</a:t>
            </a:r>
          </a:p>
          <a:p>
            <a:pPr algn="ctr"/>
            <a:r>
              <a:rPr lang="fr-FR"/>
              <a:t>fabriquée</a:t>
            </a:r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 flipV="1">
            <a:off x="4724400" y="3352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1457" name="Text Box 17"/>
          <p:cNvSpPr txBox="1">
            <a:spLocks noChangeArrowheads="1"/>
          </p:cNvSpPr>
          <p:nvPr/>
        </p:nvSpPr>
        <p:spPr bwMode="auto">
          <a:xfrm>
            <a:off x="3752850" y="4191000"/>
            <a:ext cx="18859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>
                <a:solidFill>
                  <a:srgbClr val="009900"/>
                </a:solidFill>
              </a:rPr>
              <a:t>Vient en attente</a:t>
            </a:r>
          </a:p>
          <a:p>
            <a:pPr algn="ctr"/>
            <a:r>
              <a:rPr lang="fr-FR">
                <a:solidFill>
                  <a:srgbClr val="009900"/>
                </a:solidFill>
              </a:rPr>
              <a:t>de l’opération</a:t>
            </a:r>
          </a:p>
          <a:p>
            <a:pPr algn="ctr"/>
            <a:r>
              <a:rPr lang="fr-FR">
                <a:solidFill>
                  <a:srgbClr val="009900"/>
                </a:solidFill>
              </a:rPr>
              <a:t>suivante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AA017-AB67-4E1A-B4C1-5CE53906E38D}" type="slidenum">
              <a:rPr lang="fr-FR"/>
              <a:pPr/>
              <a:t>2</a:t>
            </a:fld>
            <a:endParaRPr lang="fr-FR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305800" cy="685800"/>
          </a:xfrm>
          <a:noFill/>
          <a:ln/>
        </p:spPr>
        <p:txBody>
          <a:bodyPr lIns="90488" tIns="44450" rIns="90488" bIns="44450"/>
          <a:lstStyle/>
          <a:p>
            <a:r>
              <a:rPr lang="fr-FR" sz="4000">
                <a:solidFill>
                  <a:srgbClr val="003399"/>
                </a:solidFill>
              </a:rPr>
              <a:t>La structure du logiciel</a:t>
            </a:r>
            <a:endParaRPr lang="fr-FR">
              <a:solidFill>
                <a:srgbClr val="003399"/>
              </a:solidFill>
            </a:endParaRPr>
          </a:p>
        </p:txBody>
      </p:sp>
      <p:sp>
        <p:nvSpPr>
          <p:cNvPr id="89091" name="Line 3"/>
          <p:cNvSpPr>
            <a:spLocks noChangeShapeType="1"/>
          </p:cNvSpPr>
          <p:nvPr/>
        </p:nvSpPr>
        <p:spPr bwMode="auto">
          <a:xfrm flipH="1">
            <a:off x="3711575" y="4487863"/>
            <a:ext cx="14288" cy="1635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9092" name="Freeform 4"/>
          <p:cNvSpPr>
            <a:spLocks/>
          </p:cNvSpPr>
          <p:nvPr/>
        </p:nvSpPr>
        <p:spPr bwMode="auto">
          <a:xfrm>
            <a:off x="3676650" y="4554538"/>
            <a:ext cx="87313" cy="104775"/>
          </a:xfrm>
          <a:custGeom>
            <a:avLst/>
            <a:gdLst/>
            <a:ahLst/>
            <a:cxnLst>
              <a:cxn ang="0">
                <a:pos x="54" y="2"/>
              </a:cxn>
              <a:cxn ang="0">
                <a:pos x="26" y="65"/>
              </a:cxn>
              <a:cxn ang="0">
                <a:pos x="0" y="0"/>
              </a:cxn>
              <a:cxn ang="0">
                <a:pos x="27" y="33"/>
              </a:cxn>
              <a:cxn ang="0">
                <a:pos x="54" y="2"/>
              </a:cxn>
            </a:cxnLst>
            <a:rect l="0" t="0" r="r" b="b"/>
            <a:pathLst>
              <a:path w="55" h="66">
                <a:moveTo>
                  <a:pt x="54" y="2"/>
                </a:moveTo>
                <a:lnTo>
                  <a:pt x="26" y="65"/>
                </a:lnTo>
                <a:lnTo>
                  <a:pt x="0" y="0"/>
                </a:lnTo>
                <a:lnTo>
                  <a:pt x="27" y="33"/>
                </a:lnTo>
                <a:lnTo>
                  <a:pt x="54" y="2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9093" name="Line 5"/>
          <p:cNvSpPr>
            <a:spLocks noChangeShapeType="1"/>
          </p:cNvSpPr>
          <p:nvPr/>
        </p:nvSpPr>
        <p:spPr bwMode="auto">
          <a:xfrm>
            <a:off x="5210175" y="5094288"/>
            <a:ext cx="0" cy="2190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9094" name="Freeform 6"/>
          <p:cNvSpPr>
            <a:spLocks/>
          </p:cNvSpPr>
          <p:nvPr/>
        </p:nvSpPr>
        <p:spPr bwMode="auto">
          <a:xfrm>
            <a:off x="5167313" y="5219700"/>
            <a:ext cx="87312" cy="101600"/>
          </a:xfrm>
          <a:custGeom>
            <a:avLst/>
            <a:gdLst/>
            <a:ahLst/>
            <a:cxnLst>
              <a:cxn ang="0">
                <a:pos x="54" y="0"/>
              </a:cxn>
              <a:cxn ang="0">
                <a:pos x="27" y="63"/>
              </a:cxn>
              <a:cxn ang="0">
                <a:pos x="0" y="0"/>
              </a:cxn>
              <a:cxn ang="0">
                <a:pos x="27" y="31"/>
              </a:cxn>
              <a:cxn ang="0">
                <a:pos x="54" y="0"/>
              </a:cxn>
            </a:cxnLst>
            <a:rect l="0" t="0" r="r" b="b"/>
            <a:pathLst>
              <a:path w="55" h="64">
                <a:moveTo>
                  <a:pt x="54" y="0"/>
                </a:moveTo>
                <a:lnTo>
                  <a:pt x="27" y="63"/>
                </a:lnTo>
                <a:lnTo>
                  <a:pt x="0" y="0"/>
                </a:lnTo>
                <a:lnTo>
                  <a:pt x="27" y="31"/>
                </a:lnTo>
                <a:lnTo>
                  <a:pt x="54" y="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9095" name="Line 7"/>
          <p:cNvSpPr>
            <a:spLocks noChangeShapeType="1"/>
          </p:cNvSpPr>
          <p:nvPr/>
        </p:nvSpPr>
        <p:spPr bwMode="auto">
          <a:xfrm flipH="1">
            <a:off x="5202238" y="4487863"/>
            <a:ext cx="14287" cy="1889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9096" name="Freeform 8"/>
          <p:cNvSpPr>
            <a:spLocks/>
          </p:cNvSpPr>
          <p:nvPr/>
        </p:nvSpPr>
        <p:spPr bwMode="auto">
          <a:xfrm>
            <a:off x="5167313" y="4579938"/>
            <a:ext cx="87312" cy="104775"/>
          </a:xfrm>
          <a:custGeom>
            <a:avLst/>
            <a:gdLst/>
            <a:ahLst/>
            <a:cxnLst>
              <a:cxn ang="0">
                <a:pos x="54" y="0"/>
              </a:cxn>
              <a:cxn ang="0">
                <a:pos x="26" y="65"/>
              </a:cxn>
              <a:cxn ang="0">
                <a:pos x="0" y="0"/>
              </a:cxn>
              <a:cxn ang="0">
                <a:pos x="27" y="33"/>
              </a:cxn>
              <a:cxn ang="0">
                <a:pos x="54" y="0"/>
              </a:cxn>
            </a:cxnLst>
            <a:rect l="0" t="0" r="r" b="b"/>
            <a:pathLst>
              <a:path w="55" h="66">
                <a:moveTo>
                  <a:pt x="54" y="0"/>
                </a:moveTo>
                <a:lnTo>
                  <a:pt x="26" y="65"/>
                </a:lnTo>
                <a:lnTo>
                  <a:pt x="0" y="0"/>
                </a:lnTo>
                <a:lnTo>
                  <a:pt x="27" y="33"/>
                </a:lnTo>
                <a:lnTo>
                  <a:pt x="54" y="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9097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828800" y="22098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Nomenclatures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9098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828800" y="28194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Ressources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9099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828800" y="16002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Articles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9100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828800" y="34290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Gammes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9101" name="AutoShape 13"/>
          <p:cNvSpPr>
            <a:spLocks/>
          </p:cNvSpPr>
          <p:nvPr/>
        </p:nvSpPr>
        <p:spPr bwMode="auto">
          <a:xfrm>
            <a:off x="1447800" y="1676400"/>
            <a:ext cx="228600" cy="2286000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9102" name="Text Box 14"/>
          <p:cNvSpPr txBox="1">
            <a:spLocks noChangeArrowheads="1"/>
          </p:cNvSpPr>
          <p:nvPr/>
        </p:nvSpPr>
        <p:spPr bwMode="auto">
          <a:xfrm>
            <a:off x="0" y="2438400"/>
            <a:ext cx="1412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2000" b="0" i="1"/>
              <a:t>Données</a:t>
            </a:r>
          </a:p>
          <a:p>
            <a:pPr algn="ctr"/>
            <a:r>
              <a:rPr lang="fr-FR" sz="2000" b="0" i="1"/>
              <a:t>techniques</a:t>
            </a:r>
            <a:endParaRPr lang="fr-FR" sz="2400" b="0">
              <a:latin typeface="Times New Roman" pitchFamily="18" charset="0"/>
            </a:endParaRPr>
          </a:p>
        </p:txBody>
      </p:sp>
      <p:sp>
        <p:nvSpPr>
          <p:cNvPr id="89103" name="AutoShape 1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114800" y="1600200"/>
            <a:ext cx="1447800" cy="5334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Plans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moyen terme</a:t>
            </a:r>
            <a:endParaRPr lang="fr-FR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9104" name="AutoShape 16"/>
          <p:cNvSpPr>
            <a:spLocks noChangeArrowheads="1"/>
          </p:cNvSpPr>
          <p:nvPr/>
        </p:nvSpPr>
        <p:spPr bwMode="auto">
          <a:xfrm>
            <a:off x="3124200" y="4114800"/>
            <a:ext cx="1447800" cy="609600"/>
          </a:xfrm>
          <a:prstGeom prst="flowChartMultidocumen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Ordres de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fabrication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9105" name="AutoShape 17"/>
          <p:cNvSpPr>
            <a:spLocks noChangeArrowheads="1"/>
          </p:cNvSpPr>
          <p:nvPr/>
        </p:nvSpPr>
        <p:spPr bwMode="auto">
          <a:xfrm>
            <a:off x="5029200" y="4114800"/>
            <a:ext cx="1447800" cy="609600"/>
          </a:xfrm>
          <a:prstGeom prst="flowChartMultidocumen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Ordres d’achat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9106" name="AutoShape 18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248400" y="3124200"/>
            <a:ext cx="1447800" cy="609600"/>
          </a:xfrm>
          <a:prstGeom prst="flowChartMultidocumen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Stocks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9107" name="AutoShape 19"/>
          <p:cNvSpPr>
            <a:spLocks noChangeArrowheads="1"/>
          </p:cNvSpPr>
          <p:nvPr/>
        </p:nvSpPr>
        <p:spPr bwMode="auto">
          <a:xfrm>
            <a:off x="4114800" y="2362200"/>
            <a:ext cx="1447800" cy="609600"/>
          </a:xfrm>
          <a:prstGeom prst="flowChartMultidocument">
            <a:avLst/>
          </a:prstGeom>
          <a:solidFill>
            <a:srgbClr val="00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Programme de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production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9108" name="AutoShape 20"/>
          <p:cNvSpPr>
            <a:spLocks noChangeArrowheads="1"/>
          </p:cNvSpPr>
          <p:nvPr/>
        </p:nvSpPr>
        <p:spPr bwMode="auto">
          <a:xfrm>
            <a:off x="6248400" y="1600200"/>
            <a:ext cx="1371600" cy="5334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Prévision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d’activité</a:t>
            </a:r>
            <a:endParaRPr lang="fr-FR" sz="1600">
              <a:solidFill>
                <a:srgbClr val="000000"/>
              </a:solidFill>
            </a:endParaRPr>
          </a:p>
        </p:txBody>
      </p:sp>
      <p:sp>
        <p:nvSpPr>
          <p:cNvPr id="89109" name="AutoShap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114800" y="32004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Calcul des 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besoins nets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9110" name="AutoShape 22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6248400" y="2362200"/>
            <a:ext cx="1447800" cy="609600"/>
          </a:xfrm>
          <a:prstGeom prst="flowChartMultidocumen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Commandes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9111" name="AutoShape 23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3124200" y="48768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Ordo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Lancement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9112" name="AutoShape 2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029200" y="48768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Achats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Appro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9113" name="AutoShape 25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3124200" y="5562600"/>
            <a:ext cx="1446213" cy="533400"/>
          </a:xfrm>
          <a:prstGeom prst="flowChartPredefinedProcess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Suivi de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fabrication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9114" name="AutoShape 26"/>
          <p:cNvSpPr>
            <a:spLocks noChangeArrowheads="1"/>
          </p:cNvSpPr>
          <p:nvPr/>
        </p:nvSpPr>
        <p:spPr bwMode="auto">
          <a:xfrm>
            <a:off x="5029200" y="5562600"/>
            <a:ext cx="1446213" cy="533400"/>
          </a:xfrm>
          <a:prstGeom prst="flowChartPredefinedProcess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Réception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9115" name="Line 27"/>
          <p:cNvSpPr>
            <a:spLocks noChangeShapeType="1"/>
          </p:cNvSpPr>
          <p:nvPr/>
        </p:nvSpPr>
        <p:spPr bwMode="auto">
          <a:xfrm>
            <a:off x="3657600" y="1828800"/>
            <a:ext cx="0" cy="1828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9116" name="Line 28"/>
          <p:cNvSpPr>
            <a:spLocks noChangeShapeType="1"/>
          </p:cNvSpPr>
          <p:nvPr/>
        </p:nvSpPr>
        <p:spPr bwMode="auto">
          <a:xfrm>
            <a:off x="3276600" y="18288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9117" name="Line 29"/>
          <p:cNvSpPr>
            <a:spLocks noChangeShapeType="1"/>
          </p:cNvSpPr>
          <p:nvPr/>
        </p:nvSpPr>
        <p:spPr bwMode="auto">
          <a:xfrm>
            <a:off x="3276600" y="24384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9118" name="Line 30"/>
          <p:cNvSpPr>
            <a:spLocks noChangeShapeType="1"/>
          </p:cNvSpPr>
          <p:nvPr/>
        </p:nvSpPr>
        <p:spPr bwMode="auto">
          <a:xfrm>
            <a:off x="3276600" y="30480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9119" name="Line 31"/>
          <p:cNvSpPr>
            <a:spLocks noChangeShapeType="1"/>
          </p:cNvSpPr>
          <p:nvPr/>
        </p:nvSpPr>
        <p:spPr bwMode="auto">
          <a:xfrm>
            <a:off x="3276600" y="36576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9120" name="Line 32"/>
          <p:cNvSpPr>
            <a:spLocks noChangeShapeType="1"/>
          </p:cNvSpPr>
          <p:nvPr/>
        </p:nvSpPr>
        <p:spPr bwMode="auto">
          <a:xfrm>
            <a:off x="3657600" y="34290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9121" name="Line 33"/>
          <p:cNvSpPr>
            <a:spLocks noChangeShapeType="1"/>
          </p:cNvSpPr>
          <p:nvPr/>
        </p:nvSpPr>
        <p:spPr bwMode="auto">
          <a:xfrm>
            <a:off x="3657600" y="19812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9122" name="Line 34"/>
          <p:cNvSpPr>
            <a:spLocks noChangeShapeType="1"/>
          </p:cNvSpPr>
          <p:nvPr/>
        </p:nvSpPr>
        <p:spPr bwMode="auto">
          <a:xfrm flipH="1">
            <a:off x="5562600" y="1905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9123" name="Line 35"/>
          <p:cNvSpPr>
            <a:spLocks noChangeShapeType="1"/>
          </p:cNvSpPr>
          <p:nvPr/>
        </p:nvSpPr>
        <p:spPr bwMode="auto">
          <a:xfrm flipH="1">
            <a:off x="5562600" y="2667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9124" name="Line 36"/>
          <p:cNvSpPr>
            <a:spLocks noChangeShapeType="1"/>
          </p:cNvSpPr>
          <p:nvPr/>
        </p:nvSpPr>
        <p:spPr bwMode="auto">
          <a:xfrm>
            <a:off x="4800600" y="2895600"/>
            <a:ext cx="0" cy="304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9125" name="Line 37"/>
          <p:cNvSpPr>
            <a:spLocks noChangeShapeType="1"/>
          </p:cNvSpPr>
          <p:nvPr/>
        </p:nvSpPr>
        <p:spPr bwMode="auto">
          <a:xfrm flipH="1">
            <a:off x="5562600" y="3429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9126" name="Line 38"/>
          <p:cNvSpPr>
            <a:spLocks noChangeShapeType="1"/>
          </p:cNvSpPr>
          <p:nvPr/>
        </p:nvSpPr>
        <p:spPr bwMode="auto">
          <a:xfrm flipH="1">
            <a:off x="3810000" y="3733800"/>
            <a:ext cx="457200" cy="3810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9127" name="Line 39"/>
          <p:cNvSpPr>
            <a:spLocks noChangeShapeType="1"/>
          </p:cNvSpPr>
          <p:nvPr/>
        </p:nvSpPr>
        <p:spPr bwMode="auto">
          <a:xfrm>
            <a:off x="5410200" y="3733800"/>
            <a:ext cx="304800" cy="3810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9128" name="Line 40"/>
          <p:cNvSpPr>
            <a:spLocks noChangeShapeType="1"/>
          </p:cNvSpPr>
          <p:nvPr/>
        </p:nvSpPr>
        <p:spPr bwMode="auto">
          <a:xfrm>
            <a:off x="3810000" y="4648200"/>
            <a:ext cx="0" cy="2286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9129" name="Line 41"/>
          <p:cNvSpPr>
            <a:spLocks noChangeShapeType="1"/>
          </p:cNvSpPr>
          <p:nvPr/>
        </p:nvSpPr>
        <p:spPr bwMode="auto">
          <a:xfrm>
            <a:off x="5715000" y="4648200"/>
            <a:ext cx="0" cy="2286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9130" name="Line 42"/>
          <p:cNvSpPr>
            <a:spLocks noChangeShapeType="1"/>
          </p:cNvSpPr>
          <p:nvPr/>
        </p:nvSpPr>
        <p:spPr bwMode="auto">
          <a:xfrm>
            <a:off x="3810000" y="54102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9131" name="Line 43"/>
          <p:cNvSpPr>
            <a:spLocks noChangeShapeType="1"/>
          </p:cNvSpPr>
          <p:nvPr/>
        </p:nvSpPr>
        <p:spPr bwMode="auto">
          <a:xfrm>
            <a:off x="5715000" y="54102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9132" name="Line 44"/>
          <p:cNvSpPr>
            <a:spLocks noChangeShapeType="1"/>
          </p:cNvSpPr>
          <p:nvPr/>
        </p:nvSpPr>
        <p:spPr bwMode="auto">
          <a:xfrm>
            <a:off x="3810000" y="6248400"/>
            <a:ext cx="31242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9133" name="Line 45"/>
          <p:cNvSpPr>
            <a:spLocks noChangeShapeType="1"/>
          </p:cNvSpPr>
          <p:nvPr/>
        </p:nvSpPr>
        <p:spPr bwMode="auto">
          <a:xfrm flipV="1">
            <a:off x="6934200" y="3657600"/>
            <a:ext cx="0" cy="2590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9134" name="Line 46"/>
          <p:cNvSpPr>
            <a:spLocks noChangeShapeType="1"/>
          </p:cNvSpPr>
          <p:nvPr/>
        </p:nvSpPr>
        <p:spPr bwMode="auto">
          <a:xfrm>
            <a:off x="3810000" y="60960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9135" name="Line 47"/>
          <p:cNvSpPr>
            <a:spLocks noChangeShapeType="1"/>
          </p:cNvSpPr>
          <p:nvPr/>
        </p:nvSpPr>
        <p:spPr bwMode="auto">
          <a:xfrm>
            <a:off x="5715000" y="60960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9136" name="Oval 48"/>
          <p:cNvSpPr>
            <a:spLocks noChangeArrowheads="1"/>
          </p:cNvSpPr>
          <p:nvPr/>
        </p:nvSpPr>
        <p:spPr bwMode="auto">
          <a:xfrm>
            <a:off x="7543800" y="3886200"/>
            <a:ext cx="12192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Livraisons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9137" name="Line 49"/>
          <p:cNvSpPr>
            <a:spLocks noChangeShapeType="1"/>
          </p:cNvSpPr>
          <p:nvPr/>
        </p:nvSpPr>
        <p:spPr bwMode="auto">
          <a:xfrm>
            <a:off x="7315200" y="3657600"/>
            <a:ext cx="381000" cy="304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9138" name="Oval 5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85800" y="4953000"/>
            <a:ext cx="1447800" cy="7620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600">
                <a:solidFill>
                  <a:srgbClr val="000000"/>
                </a:solidFill>
                <a:latin typeface="Tahoma" charset="0"/>
              </a:rPr>
              <a:t>Comptabilité</a:t>
            </a:r>
          </a:p>
          <a:p>
            <a:pPr algn="ctr"/>
            <a:r>
              <a:rPr lang="fr-FR" sz="1600">
                <a:solidFill>
                  <a:srgbClr val="000000"/>
                </a:solidFill>
                <a:latin typeface="Tahoma" charset="0"/>
              </a:rPr>
              <a:t>industrielle</a:t>
            </a:r>
          </a:p>
        </p:txBody>
      </p:sp>
      <p:sp>
        <p:nvSpPr>
          <p:cNvPr id="89139" name="Line 51"/>
          <p:cNvSpPr>
            <a:spLocks noChangeShapeType="1"/>
          </p:cNvSpPr>
          <p:nvPr/>
        </p:nvSpPr>
        <p:spPr bwMode="auto">
          <a:xfrm>
            <a:off x="4800600" y="2133600"/>
            <a:ext cx="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9140" name="AutoShape 52"/>
          <p:cNvSpPr>
            <a:spLocks noChangeArrowheads="1"/>
          </p:cNvSpPr>
          <p:nvPr/>
        </p:nvSpPr>
        <p:spPr bwMode="auto">
          <a:xfrm>
            <a:off x="457200" y="1447800"/>
            <a:ext cx="838200" cy="381000"/>
          </a:xfrm>
          <a:prstGeom prst="wedgeEllipseCallout">
            <a:avLst>
              <a:gd name="adj1" fmla="val 139583"/>
              <a:gd name="adj2" fmla="val 67083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S1</a:t>
            </a:r>
          </a:p>
        </p:txBody>
      </p:sp>
      <p:sp>
        <p:nvSpPr>
          <p:cNvPr id="89141" name="AutoShape 53"/>
          <p:cNvSpPr>
            <a:spLocks noChangeArrowheads="1"/>
          </p:cNvSpPr>
          <p:nvPr/>
        </p:nvSpPr>
        <p:spPr bwMode="auto">
          <a:xfrm>
            <a:off x="457200" y="1981200"/>
            <a:ext cx="838200" cy="381000"/>
          </a:xfrm>
          <a:prstGeom prst="wedgeEllipseCallout">
            <a:avLst>
              <a:gd name="adj1" fmla="val 115907"/>
              <a:gd name="adj2" fmla="val 56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S2</a:t>
            </a:r>
          </a:p>
        </p:txBody>
      </p:sp>
      <p:sp>
        <p:nvSpPr>
          <p:cNvPr id="89142" name="AutoShape 54"/>
          <p:cNvSpPr>
            <a:spLocks noChangeArrowheads="1"/>
          </p:cNvSpPr>
          <p:nvPr/>
        </p:nvSpPr>
        <p:spPr bwMode="auto">
          <a:xfrm>
            <a:off x="457200" y="3276600"/>
            <a:ext cx="838200" cy="381000"/>
          </a:xfrm>
          <a:prstGeom prst="wedgeEllipseCallout">
            <a:avLst>
              <a:gd name="adj1" fmla="val 122157"/>
              <a:gd name="adj2" fmla="val -16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S3</a:t>
            </a:r>
          </a:p>
        </p:txBody>
      </p:sp>
      <p:sp>
        <p:nvSpPr>
          <p:cNvPr id="89143" name="AutoShape 55"/>
          <p:cNvSpPr>
            <a:spLocks noChangeArrowheads="1"/>
          </p:cNvSpPr>
          <p:nvPr/>
        </p:nvSpPr>
        <p:spPr bwMode="auto">
          <a:xfrm>
            <a:off x="8001000" y="3048000"/>
            <a:ext cx="838200" cy="381000"/>
          </a:xfrm>
          <a:prstGeom prst="wedgeEllipseCallout">
            <a:avLst>
              <a:gd name="adj1" fmla="val -91097"/>
              <a:gd name="adj2" fmla="val 6791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S4</a:t>
            </a:r>
          </a:p>
        </p:txBody>
      </p:sp>
      <p:sp>
        <p:nvSpPr>
          <p:cNvPr id="89144" name="AutoShape 56"/>
          <p:cNvSpPr>
            <a:spLocks noChangeArrowheads="1"/>
          </p:cNvSpPr>
          <p:nvPr/>
        </p:nvSpPr>
        <p:spPr bwMode="auto">
          <a:xfrm>
            <a:off x="8001000" y="1981200"/>
            <a:ext cx="838200" cy="381000"/>
          </a:xfrm>
          <a:prstGeom prst="wedgeEllipseCallout">
            <a:avLst>
              <a:gd name="adj1" fmla="val -112500"/>
              <a:gd name="adj2" fmla="val 8875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S5</a:t>
            </a:r>
          </a:p>
        </p:txBody>
      </p:sp>
      <p:sp>
        <p:nvSpPr>
          <p:cNvPr id="89145" name="AutoShape 57"/>
          <p:cNvSpPr>
            <a:spLocks noChangeArrowheads="1"/>
          </p:cNvSpPr>
          <p:nvPr/>
        </p:nvSpPr>
        <p:spPr bwMode="auto">
          <a:xfrm>
            <a:off x="8001000" y="2514600"/>
            <a:ext cx="838200" cy="381000"/>
          </a:xfrm>
          <a:prstGeom prst="wedgeEllipseCallout">
            <a:avLst>
              <a:gd name="adj1" fmla="val -348486"/>
              <a:gd name="adj2" fmla="val 16250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S6</a:t>
            </a:r>
          </a:p>
        </p:txBody>
      </p:sp>
      <p:sp>
        <p:nvSpPr>
          <p:cNvPr id="89146" name="AutoShape 58"/>
          <p:cNvSpPr>
            <a:spLocks noChangeArrowheads="1"/>
          </p:cNvSpPr>
          <p:nvPr/>
        </p:nvSpPr>
        <p:spPr bwMode="auto">
          <a:xfrm>
            <a:off x="7740650" y="5445125"/>
            <a:ext cx="838200" cy="381000"/>
          </a:xfrm>
          <a:prstGeom prst="wedgeEllipseCallout">
            <a:avLst>
              <a:gd name="adj1" fmla="val -207574"/>
              <a:gd name="adj2" fmla="val -51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S7</a:t>
            </a:r>
          </a:p>
        </p:txBody>
      </p:sp>
      <p:sp>
        <p:nvSpPr>
          <p:cNvPr id="89147" name="AutoShape 59"/>
          <p:cNvSpPr>
            <a:spLocks noChangeArrowheads="1"/>
          </p:cNvSpPr>
          <p:nvPr/>
        </p:nvSpPr>
        <p:spPr bwMode="auto">
          <a:xfrm>
            <a:off x="457200" y="4343400"/>
            <a:ext cx="838200" cy="381000"/>
          </a:xfrm>
          <a:prstGeom prst="wedgeEllipseCallout">
            <a:avLst>
              <a:gd name="adj1" fmla="val 271213"/>
              <a:gd name="adj2" fmla="val 13625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S8</a:t>
            </a:r>
          </a:p>
        </p:txBody>
      </p:sp>
      <p:sp>
        <p:nvSpPr>
          <p:cNvPr id="89148" name="AutoShape 60"/>
          <p:cNvSpPr>
            <a:spLocks noChangeArrowheads="1"/>
          </p:cNvSpPr>
          <p:nvPr/>
        </p:nvSpPr>
        <p:spPr bwMode="auto">
          <a:xfrm>
            <a:off x="457200" y="5867400"/>
            <a:ext cx="838200" cy="381000"/>
          </a:xfrm>
          <a:prstGeom prst="wedgeEllipseCallout">
            <a:avLst>
              <a:gd name="adj1" fmla="val 275569"/>
              <a:gd name="adj2" fmla="val -91667"/>
            </a:avLst>
          </a:prstGeom>
          <a:solidFill>
            <a:srgbClr val="FF99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S9</a:t>
            </a:r>
          </a:p>
        </p:txBody>
      </p:sp>
      <p:sp>
        <p:nvSpPr>
          <p:cNvPr id="89149" name="AutoShape 61"/>
          <p:cNvSpPr>
            <a:spLocks noChangeArrowheads="1"/>
          </p:cNvSpPr>
          <p:nvPr/>
        </p:nvSpPr>
        <p:spPr bwMode="auto">
          <a:xfrm>
            <a:off x="8001000" y="4572000"/>
            <a:ext cx="838200" cy="381000"/>
          </a:xfrm>
          <a:prstGeom prst="wedgeEllipseCallout">
            <a:avLst>
              <a:gd name="adj1" fmla="val -67616"/>
              <a:gd name="adj2" fmla="val -8500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S10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F69DD-6ABE-4D5E-98AC-B67FA089B52B}" type="slidenum">
              <a:rPr lang="fr-FR"/>
              <a:pPr/>
              <a:t>20</a:t>
            </a:fld>
            <a:endParaRPr lang="fr-FR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7772400" cy="1143000"/>
          </a:xfrm>
        </p:spPr>
        <p:txBody>
          <a:bodyPr/>
          <a:lstStyle/>
          <a:p>
            <a:r>
              <a:rPr lang="fr-FR">
                <a:solidFill>
                  <a:srgbClr val="003399"/>
                </a:solidFill>
              </a:rPr>
              <a:t>Suivi de l’avancement des pièces d’un OF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800"/>
              <a:t>La quantité totale fabriquée à la dernière opération est la </a:t>
            </a:r>
            <a:r>
              <a:rPr lang="fr-FR" sz="2800">
                <a:solidFill>
                  <a:srgbClr val="009900"/>
                </a:solidFill>
              </a:rPr>
              <a:t>quantité terminée</a:t>
            </a:r>
            <a:r>
              <a:rPr lang="fr-FR" sz="2800"/>
              <a:t> de l’OF</a:t>
            </a:r>
          </a:p>
          <a:p>
            <a:r>
              <a:rPr lang="fr-FR" sz="2800"/>
              <a:t>Cette quantité peur être </a:t>
            </a:r>
            <a:r>
              <a:rPr lang="fr-FR" sz="2800">
                <a:solidFill>
                  <a:srgbClr val="009900"/>
                </a:solidFill>
              </a:rPr>
              <a:t>transférée dans le magasin</a:t>
            </a:r>
          </a:p>
          <a:p>
            <a:r>
              <a:rPr lang="fr-FR" sz="2800"/>
              <a:t>Lorsque la quantité entrée en magasin est égale à la quantité lancée, </a:t>
            </a:r>
            <a:r>
              <a:rPr lang="fr-FR" sz="2800">
                <a:solidFill>
                  <a:srgbClr val="009900"/>
                </a:solidFill>
              </a:rPr>
              <a:t>l’OF peut être clos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9A5F-6722-4CF9-8BF7-9FA469633E69}" type="slidenum">
              <a:rPr lang="fr-FR"/>
              <a:pPr/>
              <a:t>21</a:t>
            </a:fld>
            <a:endParaRPr lang="fr-FR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893175" cy="1143000"/>
          </a:xfrm>
        </p:spPr>
        <p:txBody>
          <a:bodyPr/>
          <a:lstStyle/>
          <a:p>
            <a:r>
              <a:rPr lang="fr-FR">
                <a:solidFill>
                  <a:srgbClr val="003399"/>
                </a:solidFill>
              </a:rPr>
              <a:t>Les statuts intermédiaires </a:t>
            </a:r>
            <a:br>
              <a:rPr lang="fr-FR">
                <a:solidFill>
                  <a:srgbClr val="003399"/>
                </a:solidFill>
              </a:rPr>
            </a:br>
            <a:r>
              <a:rPr lang="fr-FR">
                <a:solidFill>
                  <a:srgbClr val="003399"/>
                </a:solidFill>
              </a:rPr>
              <a:t>des OF lancés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362200"/>
            <a:ext cx="8077200" cy="3581400"/>
          </a:xfrm>
        </p:spPr>
        <p:txBody>
          <a:bodyPr/>
          <a:lstStyle/>
          <a:p>
            <a:pPr>
              <a:tabLst>
                <a:tab pos="5715000" algn="r"/>
                <a:tab pos="5810250" algn="l"/>
              </a:tabLst>
            </a:pPr>
            <a:r>
              <a:rPr lang="fr-FR" sz="2800"/>
              <a:t>Lors du lancement : 	</a:t>
            </a:r>
            <a:r>
              <a:rPr lang="fr-FR" sz="2800">
                <a:solidFill>
                  <a:srgbClr val="009900"/>
                </a:solidFill>
              </a:rPr>
              <a:t>statut </a:t>
            </a:r>
            <a:r>
              <a:rPr lang="fr-FR" sz="2800" b="1">
                <a:solidFill>
                  <a:srgbClr val="0033CC"/>
                </a:solidFill>
              </a:rPr>
              <a:t>L</a:t>
            </a:r>
            <a:r>
              <a:rPr lang="fr-FR" sz="2800">
                <a:solidFill>
                  <a:srgbClr val="009900"/>
                </a:solidFill>
              </a:rPr>
              <a:t>	(lancé)</a:t>
            </a:r>
          </a:p>
          <a:p>
            <a:pPr>
              <a:tabLst>
                <a:tab pos="5715000" algn="r"/>
                <a:tab pos="5810250" algn="l"/>
              </a:tabLst>
            </a:pPr>
            <a:r>
              <a:rPr lang="fr-FR" sz="2800"/>
              <a:t>Après la première déclaration de production : 	</a:t>
            </a:r>
            <a:r>
              <a:rPr lang="fr-FR" sz="2800">
                <a:solidFill>
                  <a:srgbClr val="009900"/>
                </a:solidFill>
              </a:rPr>
              <a:t>statut </a:t>
            </a:r>
            <a:r>
              <a:rPr lang="fr-FR" sz="2800" b="1">
                <a:solidFill>
                  <a:srgbClr val="0033CC"/>
                </a:solidFill>
              </a:rPr>
              <a:t>E</a:t>
            </a:r>
            <a:r>
              <a:rPr lang="fr-FR" sz="2800">
                <a:solidFill>
                  <a:srgbClr val="009900"/>
                </a:solidFill>
              </a:rPr>
              <a:t>	(en cours)</a:t>
            </a:r>
          </a:p>
          <a:p>
            <a:pPr>
              <a:tabLst>
                <a:tab pos="5715000" algn="r"/>
                <a:tab pos="5810250" algn="l"/>
              </a:tabLst>
            </a:pPr>
            <a:r>
              <a:rPr lang="fr-FR" sz="2800"/>
              <a:t>Lorsque toutes les quantités sont déclarées </a:t>
            </a:r>
            <a:br>
              <a:rPr lang="fr-FR" sz="2800"/>
            </a:br>
            <a:r>
              <a:rPr lang="fr-FR" sz="2800"/>
              <a:t>à la dernière opération : 	</a:t>
            </a:r>
            <a:r>
              <a:rPr lang="fr-FR" sz="2800">
                <a:solidFill>
                  <a:srgbClr val="009900"/>
                </a:solidFill>
              </a:rPr>
              <a:t>statut </a:t>
            </a:r>
            <a:r>
              <a:rPr lang="fr-FR" sz="2800" b="1">
                <a:solidFill>
                  <a:srgbClr val="0033CC"/>
                </a:solidFill>
              </a:rPr>
              <a:t>T</a:t>
            </a:r>
            <a:r>
              <a:rPr lang="fr-FR" sz="2800">
                <a:solidFill>
                  <a:srgbClr val="009900"/>
                </a:solidFill>
              </a:rPr>
              <a:t>	(terminé)</a:t>
            </a:r>
          </a:p>
          <a:p>
            <a:pPr>
              <a:tabLst>
                <a:tab pos="5715000" algn="r"/>
                <a:tab pos="5810250" algn="l"/>
              </a:tabLst>
            </a:pPr>
            <a:r>
              <a:rPr lang="fr-FR" sz="2800"/>
              <a:t>Clôture de l’OF :	</a:t>
            </a:r>
            <a:r>
              <a:rPr lang="fr-FR" sz="2800">
                <a:solidFill>
                  <a:srgbClr val="009900"/>
                </a:solidFill>
              </a:rPr>
              <a:t>statut </a:t>
            </a:r>
            <a:r>
              <a:rPr lang="fr-FR" sz="2800" b="1">
                <a:solidFill>
                  <a:srgbClr val="0033CC"/>
                </a:solidFill>
              </a:rPr>
              <a:t>S</a:t>
            </a:r>
            <a:r>
              <a:rPr lang="fr-FR" sz="2800">
                <a:solidFill>
                  <a:srgbClr val="009900"/>
                </a:solidFill>
              </a:rPr>
              <a:t>	(soldé)</a:t>
            </a:r>
          </a:p>
          <a:p>
            <a:pPr>
              <a:buFontTx/>
              <a:buNone/>
              <a:tabLst>
                <a:tab pos="5715000" algn="r"/>
                <a:tab pos="5810250" algn="l"/>
              </a:tabLst>
            </a:pPr>
            <a:r>
              <a:rPr lang="fr-FR" sz="2800" i="1">
                <a:solidFill>
                  <a:srgbClr val="009900"/>
                </a:solidFill>
              </a:rPr>
              <a:t>Les opérations ont les mêmes statuts</a:t>
            </a:r>
            <a:endParaRPr lang="fr-FR" sz="2800">
              <a:solidFill>
                <a:srgbClr val="0099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8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428736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F4818-47D7-4D63-ADC4-92AA64044EB2}" type="slidenum">
              <a:rPr lang="fr-FR"/>
              <a:pPr/>
              <a:t>22</a:t>
            </a:fld>
            <a:endParaRPr lang="fr-FR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solidFill>
                  <a:srgbClr val="003399"/>
                </a:solidFill>
              </a:rPr>
              <a:t>Le lancement automatique</a:t>
            </a: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428596" y="5000636"/>
            <a:ext cx="8107362" cy="1311275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accent4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190500" algn="l"/>
              </a:tabLst>
            </a:pPr>
            <a:r>
              <a:rPr lang="fr-FR" sz="2000">
                <a:solidFill>
                  <a:srgbClr val="0033CC"/>
                </a:solidFill>
              </a:rPr>
              <a:t>Lancement de tous les OF </a:t>
            </a:r>
          </a:p>
          <a:p>
            <a:pPr>
              <a:buFontTx/>
              <a:buChar char="•"/>
              <a:tabLst>
                <a:tab pos="190500" algn="l"/>
              </a:tabLst>
            </a:pPr>
            <a:r>
              <a:rPr lang="fr-FR" sz="2000">
                <a:solidFill>
                  <a:srgbClr val="009900"/>
                </a:solidFill>
              </a:rPr>
              <a:t> dont les composants sont disponibles</a:t>
            </a:r>
          </a:p>
          <a:p>
            <a:pPr>
              <a:buFontTx/>
              <a:buChar char="•"/>
              <a:tabLst>
                <a:tab pos="190500" algn="l"/>
              </a:tabLst>
            </a:pPr>
            <a:r>
              <a:rPr lang="fr-FR" sz="2000">
                <a:solidFill>
                  <a:srgbClr val="009900"/>
                </a:solidFill>
              </a:rPr>
              <a:t> par date de lancement croissante</a:t>
            </a:r>
          </a:p>
          <a:p>
            <a:pPr>
              <a:buFontTx/>
              <a:buChar char="•"/>
              <a:tabLst>
                <a:tab pos="190500" algn="l"/>
              </a:tabLst>
            </a:pPr>
            <a:r>
              <a:rPr lang="fr-FR" sz="2000">
                <a:solidFill>
                  <a:srgbClr val="009900"/>
                </a:solidFill>
              </a:rPr>
              <a:t> dont la date de lancement est antérieure ou égale à la date limite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142976" y="1071546"/>
            <a:ext cx="72122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9900"/>
                </a:solidFill>
              </a:rPr>
              <a:t>Accès : menu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3399"/>
                </a:solidFill>
              </a:rPr>
              <a:t>Ordonnancement</a:t>
            </a:r>
            <a:r>
              <a:rPr lang="fr-FR" dirty="0">
                <a:solidFill>
                  <a:srgbClr val="009900"/>
                </a:solidFill>
              </a:rPr>
              <a:t>, option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3399"/>
                </a:solidFill>
              </a:rPr>
              <a:t>Lancement automatique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4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714520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6D14E-CE1F-4CC1-ACDF-8541BFAE374F}" type="slidenum">
              <a:rPr lang="fr-FR"/>
              <a:pPr/>
              <a:t>23</a:t>
            </a:fld>
            <a:endParaRPr lang="fr-FR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7772400" cy="1143000"/>
          </a:xfrm>
        </p:spPr>
        <p:txBody>
          <a:bodyPr/>
          <a:lstStyle/>
          <a:p>
            <a:r>
              <a:rPr lang="fr-FR">
                <a:solidFill>
                  <a:srgbClr val="003399"/>
                </a:solidFill>
              </a:rPr>
              <a:t>Les déclarations de production</a:t>
            </a:r>
          </a:p>
        </p:txBody>
      </p:sp>
      <p:sp>
        <p:nvSpPr>
          <p:cNvPr id="69638" name="AutoShape 6"/>
          <p:cNvSpPr>
            <a:spLocks noChangeArrowheads="1"/>
          </p:cNvSpPr>
          <p:nvPr/>
        </p:nvSpPr>
        <p:spPr bwMode="auto">
          <a:xfrm>
            <a:off x="6443663" y="3033713"/>
            <a:ext cx="2057400" cy="576267"/>
          </a:xfrm>
          <a:prstGeom prst="wedgeRoundRectCallout">
            <a:avLst>
              <a:gd name="adj1" fmla="val -186245"/>
              <a:gd name="adj2" fmla="val 4817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600" dirty="0"/>
              <a:t>3- Sélectionner l’opération</a:t>
            </a:r>
          </a:p>
        </p:txBody>
      </p:sp>
      <p:sp>
        <p:nvSpPr>
          <p:cNvPr id="69636" name="AutoShape 4"/>
          <p:cNvSpPr>
            <a:spLocks noChangeArrowheads="1"/>
          </p:cNvSpPr>
          <p:nvPr/>
        </p:nvSpPr>
        <p:spPr bwMode="auto">
          <a:xfrm>
            <a:off x="6553200" y="4659313"/>
            <a:ext cx="2057400" cy="785818"/>
          </a:xfrm>
          <a:prstGeom prst="wedgeRoundRectCallout">
            <a:avLst>
              <a:gd name="adj1" fmla="val -145755"/>
              <a:gd name="adj2" fmla="val -4972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600" dirty="0"/>
              <a:t>6 - Entrer la </a:t>
            </a:r>
          </a:p>
          <a:p>
            <a:pPr algn="ctr"/>
            <a:r>
              <a:rPr lang="fr-FR" sz="1600" dirty="0"/>
              <a:t>le temps passé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142976" y="1071546"/>
            <a:ext cx="61863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9900"/>
                </a:solidFill>
              </a:rPr>
              <a:t>Accès : menu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3399"/>
                </a:solidFill>
              </a:rPr>
              <a:t>Suivi</a:t>
            </a:r>
            <a:r>
              <a:rPr lang="fr-FR" dirty="0">
                <a:solidFill>
                  <a:srgbClr val="009900"/>
                </a:solidFill>
              </a:rPr>
              <a:t>, option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3399"/>
                </a:solidFill>
              </a:rPr>
              <a:t>Déclarations de production</a:t>
            </a:r>
          </a:p>
        </p:txBody>
      </p:sp>
      <p:sp>
        <p:nvSpPr>
          <p:cNvPr id="13" name="AutoShape 4"/>
          <p:cNvSpPr>
            <a:spLocks noChangeArrowheads="1"/>
          </p:cNvSpPr>
          <p:nvPr/>
        </p:nvSpPr>
        <p:spPr bwMode="auto">
          <a:xfrm>
            <a:off x="357158" y="3643314"/>
            <a:ext cx="2057400" cy="785818"/>
          </a:xfrm>
          <a:prstGeom prst="wedgeRoundRectCallout">
            <a:avLst>
              <a:gd name="adj1" fmla="val -7533"/>
              <a:gd name="adj2" fmla="val -10412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600" dirty="0"/>
              <a:t>1- Sélectionner l’OF</a:t>
            </a:r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5143504" y="2214554"/>
            <a:ext cx="2057400" cy="576267"/>
          </a:xfrm>
          <a:prstGeom prst="wedgeRoundRectCallout">
            <a:avLst>
              <a:gd name="adj1" fmla="val -124468"/>
              <a:gd name="adj2" fmla="val 5928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600" dirty="0"/>
              <a:t>2- Sélectionner l’activité</a:t>
            </a:r>
          </a:p>
        </p:txBody>
      </p:sp>
      <p:sp>
        <p:nvSpPr>
          <p:cNvPr id="15" name="AutoShape 6"/>
          <p:cNvSpPr>
            <a:spLocks noChangeArrowheads="1"/>
          </p:cNvSpPr>
          <p:nvPr/>
        </p:nvSpPr>
        <p:spPr bwMode="auto">
          <a:xfrm>
            <a:off x="1785918" y="5500702"/>
            <a:ext cx="3143272" cy="576267"/>
          </a:xfrm>
          <a:prstGeom prst="wedgeRoundRectCallout">
            <a:avLst>
              <a:gd name="adj1" fmla="val -3135"/>
              <a:gd name="adj2" fmla="val -21205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600" dirty="0"/>
              <a:t>5 - Entrer la quantité produite</a:t>
            </a:r>
          </a:p>
          <a:p>
            <a:pPr algn="ctr"/>
            <a:r>
              <a:rPr lang="fr-FR" sz="1600" dirty="0"/>
              <a:t>(si activité de production)</a:t>
            </a:r>
          </a:p>
        </p:txBody>
      </p:sp>
      <p:sp>
        <p:nvSpPr>
          <p:cNvPr id="17" name="AutoShape 6"/>
          <p:cNvSpPr>
            <a:spLocks noChangeArrowheads="1"/>
          </p:cNvSpPr>
          <p:nvPr/>
        </p:nvSpPr>
        <p:spPr bwMode="auto">
          <a:xfrm>
            <a:off x="6286512" y="3714752"/>
            <a:ext cx="2057400" cy="576267"/>
          </a:xfrm>
          <a:prstGeom prst="wedgeRoundRectCallout">
            <a:avLst>
              <a:gd name="adj1" fmla="val -182245"/>
              <a:gd name="adj2" fmla="val -1212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600" dirty="0"/>
              <a:t>4- Sélectionner la machine</a:t>
            </a:r>
          </a:p>
        </p:txBody>
      </p:sp>
      <p:sp>
        <p:nvSpPr>
          <p:cNvPr id="18" name="AutoShape 11"/>
          <p:cNvSpPr>
            <a:spLocks noChangeArrowheads="1"/>
          </p:cNvSpPr>
          <p:nvPr/>
        </p:nvSpPr>
        <p:spPr bwMode="auto">
          <a:xfrm>
            <a:off x="1500166" y="1785926"/>
            <a:ext cx="1714512" cy="542924"/>
          </a:xfrm>
          <a:prstGeom prst="wedgeRoundRectCallout">
            <a:avLst>
              <a:gd name="adj1" fmla="val 19961"/>
              <a:gd name="adj2" fmla="val 62491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dirty="0"/>
              <a:t>7 - Enregistrer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7813-E177-4877-8C4F-AD50975AF809}" type="slidenum">
              <a:rPr lang="fr-FR"/>
              <a:pPr/>
              <a:t>24</a:t>
            </a:fld>
            <a:endParaRPr lang="fr-FR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solidFill>
                  <a:srgbClr val="003399"/>
                </a:solidFill>
              </a:rPr>
              <a:t>L’opération en cours</a:t>
            </a:r>
          </a:p>
        </p:txBody>
      </p:sp>
      <p:pic>
        <p:nvPicPr>
          <p:cNvPr id="92172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714488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75" name="Picture 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643050"/>
            <a:ext cx="7315200" cy="457200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</p:pic>
      <p:sp>
        <p:nvSpPr>
          <p:cNvPr id="11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AD10B-B13A-4047-BA40-448217B930BA}" type="slidenum">
              <a:rPr lang="fr-FR"/>
              <a:pPr/>
              <a:t>25</a:t>
            </a:fld>
            <a:endParaRPr lang="fr-FR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93175" cy="1143000"/>
          </a:xfrm>
        </p:spPr>
        <p:txBody>
          <a:bodyPr/>
          <a:lstStyle/>
          <a:p>
            <a:r>
              <a:rPr lang="fr-FR">
                <a:solidFill>
                  <a:srgbClr val="003399"/>
                </a:solidFill>
              </a:rPr>
              <a:t>Entrée de l’OF terminé en stock</a:t>
            </a:r>
          </a:p>
        </p:txBody>
      </p:sp>
      <p:sp>
        <p:nvSpPr>
          <p:cNvPr id="70661" name="AutoShape 5"/>
          <p:cNvSpPr>
            <a:spLocks noChangeArrowheads="1"/>
          </p:cNvSpPr>
          <p:nvPr/>
        </p:nvSpPr>
        <p:spPr bwMode="auto">
          <a:xfrm>
            <a:off x="5000628" y="1785926"/>
            <a:ext cx="2500330" cy="714380"/>
          </a:xfrm>
          <a:prstGeom prst="wedgeRoundRectCallout">
            <a:avLst>
              <a:gd name="adj1" fmla="val -129596"/>
              <a:gd name="adj2" fmla="val 40279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dirty="0"/>
              <a:t>Cliquer pour effectuer</a:t>
            </a:r>
          </a:p>
          <a:p>
            <a:pPr algn="ctr"/>
            <a:r>
              <a:rPr lang="fr-FR" sz="1600" dirty="0"/>
              <a:t>l’entrée en stock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142976" y="1071546"/>
            <a:ext cx="58400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9900"/>
                </a:solidFill>
              </a:rPr>
              <a:t>Accès : menu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3399"/>
                </a:solidFill>
              </a:rPr>
              <a:t>Suivi</a:t>
            </a:r>
            <a:r>
              <a:rPr lang="fr-FR" dirty="0">
                <a:solidFill>
                  <a:srgbClr val="009900"/>
                </a:solidFill>
              </a:rPr>
              <a:t>, option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3399"/>
                </a:solidFill>
              </a:rPr>
              <a:t>Entrée d’OF en magasin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1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0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714488"/>
            <a:ext cx="7315200" cy="457200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</p:pic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8111B-3848-40E1-A9CE-3B83C98EA6E0}" type="slidenum">
              <a:rPr lang="fr-FR"/>
              <a:pPr/>
              <a:t>26</a:t>
            </a:fld>
            <a:endParaRPr lang="fr-FR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solidFill>
                  <a:srgbClr val="003399"/>
                </a:solidFill>
              </a:rPr>
              <a:t>Clôture d’un OF</a:t>
            </a:r>
          </a:p>
        </p:txBody>
      </p:sp>
      <p:sp>
        <p:nvSpPr>
          <p:cNvPr id="71685" name="AutoShape 5"/>
          <p:cNvSpPr>
            <a:spLocks noChangeArrowheads="1"/>
          </p:cNvSpPr>
          <p:nvPr/>
        </p:nvSpPr>
        <p:spPr bwMode="auto">
          <a:xfrm>
            <a:off x="5857884" y="2000240"/>
            <a:ext cx="1524000" cy="914400"/>
          </a:xfrm>
          <a:prstGeom prst="wedgeRoundRectCallout">
            <a:avLst>
              <a:gd name="adj1" fmla="val -155460"/>
              <a:gd name="adj2" fmla="val 415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/>
              <a:t>Cliquer</a:t>
            </a:r>
          </a:p>
          <a:p>
            <a:pPr algn="ctr"/>
            <a:r>
              <a:rPr lang="fr-FR" sz="1600"/>
              <a:t>pour clôturer</a:t>
            </a:r>
          </a:p>
          <a:p>
            <a:pPr algn="ctr"/>
            <a:r>
              <a:rPr lang="fr-FR" sz="1600"/>
              <a:t>l’OF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85786" y="1071546"/>
            <a:ext cx="76610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9900"/>
                </a:solidFill>
              </a:rPr>
              <a:t>Accès : menu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3399"/>
                </a:solidFill>
              </a:rPr>
              <a:t>Suivi</a:t>
            </a:r>
            <a:r>
              <a:rPr lang="fr-FR" dirty="0">
                <a:solidFill>
                  <a:srgbClr val="009900"/>
                </a:solidFill>
              </a:rPr>
              <a:t>, option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3399"/>
                </a:solidFill>
              </a:rPr>
              <a:t>Gestion des ordres de fabrication lancés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85B32-6D1E-46D5-A028-AE267BEC2106}" type="slidenum">
              <a:rPr lang="fr-FR"/>
              <a:pPr/>
              <a:t>27</a:t>
            </a:fld>
            <a:endParaRPr lang="fr-FR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077200" cy="1143000"/>
          </a:xfrm>
        </p:spPr>
        <p:txBody>
          <a:bodyPr/>
          <a:lstStyle/>
          <a:p>
            <a:r>
              <a:rPr lang="fr-FR">
                <a:solidFill>
                  <a:srgbClr val="003399"/>
                </a:solidFill>
              </a:rPr>
              <a:t>Récapitulation des mouvements de stock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5791200" y="1447800"/>
            <a:ext cx="156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9900"/>
                </a:solidFill>
              </a:rPr>
              <a:t>Composants</a:t>
            </a: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5715000" y="5486400"/>
            <a:ext cx="1949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9900"/>
                </a:solidFill>
              </a:rPr>
              <a:t>Produit fabriqué</a:t>
            </a:r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5638800" y="1905000"/>
            <a:ext cx="22098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Disponible</a:t>
            </a:r>
          </a:p>
        </p:txBody>
      </p:sp>
      <p:sp>
        <p:nvSpPr>
          <p:cNvPr id="72710" name="Oval 6"/>
          <p:cNvSpPr>
            <a:spLocks noChangeArrowheads="1"/>
          </p:cNvSpPr>
          <p:nvPr/>
        </p:nvSpPr>
        <p:spPr bwMode="auto">
          <a:xfrm>
            <a:off x="228600" y="1828800"/>
            <a:ext cx="3352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Calcul des besoins</a:t>
            </a:r>
          </a:p>
        </p:txBody>
      </p:sp>
      <p:cxnSp>
        <p:nvCxnSpPr>
          <p:cNvPr id="72712" name="AutoShape 8"/>
          <p:cNvCxnSpPr>
            <a:cxnSpLocks noChangeShapeType="1"/>
            <a:stCxn id="72709" idx="1"/>
            <a:endCxn id="72710" idx="6"/>
          </p:cNvCxnSpPr>
          <p:nvPr/>
        </p:nvCxnSpPr>
        <p:spPr bwMode="auto">
          <a:xfrm flipH="1">
            <a:off x="3581400" y="2095500"/>
            <a:ext cx="20574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72713" name="Rectangle 9"/>
          <p:cNvSpPr>
            <a:spLocks noChangeArrowheads="1"/>
          </p:cNvSpPr>
          <p:nvPr/>
        </p:nvSpPr>
        <p:spPr bwMode="auto">
          <a:xfrm>
            <a:off x="4191000" y="2438400"/>
            <a:ext cx="2133600" cy="3810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Besoins suggérés</a:t>
            </a:r>
          </a:p>
        </p:txBody>
      </p:sp>
      <p:cxnSp>
        <p:nvCxnSpPr>
          <p:cNvPr id="72714" name="AutoShape 10"/>
          <p:cNvCxnSpPr>
            <a:cxnSpLocks noChangeShapeType="1"/>
            <a:stCxn id="72710" idx="5"/>
            <a:endCxn id="72713" idx="1"/>
          </p:cNvCxnSpPr>
          <p:nvPr/>
        </p:nvCxnSpPr>
        <p:spPr bwMode="auto">
          <a:xfrm>
            <a:off x="3090863" y="2284413"/>
            <a:ext cx="1100137" cy="3444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2715" name="Oval 11"/>
          <p:cNvSpPr>
            <a:spLocks noChangeArrowheads="1"/>
          </p:cNvSpPr>
          <p:nvPr/>
        </p:nvSpPr>
        <p:spPr bwMode="auto">
          <a:xfrm>
            <a:off x="228600" y="2895600"/>
            <a:ext cx="3352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Affermissement des OF</a:t>
            </a:r>
          </a:p>
        </p:txBody>
      </p:sp>
      <p:sp>
        <p:nvSpPr>
          <p:cNvPr id="72716" name="Rectangle 12"/>
          <p:cNvSpPr>
            <a:spLocks noChangeArrowheads="1"/>
          </p:cNvSpPr>
          <p:nvPr/>
        </p:nvSpPr>
        <p:spPr bwMode="auto">
          <a:xfrm>
            <a:off x="5715000" y="5867400"/>
            <a:ext cx="22098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Disponible</a:t>
            </a:r>
          </a:p>
        </p:txBody>
      </p:sp>
      <p:sp>
        <p:nvSpPr>
          <p:cNvPr id="72717" name="Rectangle 13"/>
          <p:cNvSpPr>
            <a:spLocks noChangeArrowheads="1"/>
          </p:cNvSpPr>
          <p:nvPr/>
        </p:nvSpPr>
        <p:spPr bwMode="auto">
          <a:xfrm>
            <a:off x="4191000" y="2971800"/>
            <a:ext cx="2133600" cy="3810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Besoins fermes</a:t>
            </a:r>
          </a:p>
        </p:txBody>
      </p:sp>
      <p:cxnSp>
        <p:nvCxnSpPr>
          <p:cNvPr id="72718" name="AutoShape 14"/>
          <p:cNvCxnSpPr>
            <a:cxnSpLocks noChangeShapeType="1"/>
            <a:stCxn id="72715" idx="6"/>
            <a:endCxn id="72717" idx="1"/>
          </p:cNvCxnSpPr>
          <p:nvPr/>
        </p:nvCxnSpPr>
        <p:spPr bwMode="auto">
          <a:xfrm>
            <a:off x="3581400" y="3162300"/>
            <a:ext cx="6096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2719" name="Oval 15"/>
          <p:cNvSpPr>
            <a:spLocks noChangeArrowheads="1"/>
          </p:cNvSpPr>
          <p:nvPr/>
        </p:nvSpPr>
        <p:spPr bwMode="auto">
          <a:xfrm>
            <a:off x="228600" y="3733800"/>
            <a:ext cx="3352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Lancement des OF</a:t>
            </a:r>
          </a:p>
        </p:txBody>
      </p:sp>
      <p:sp>
        <p:nvSpPr>
          <p:cNvPr id="72720" name="Rectangle 16"/>
          <p:cNvSpPr>
            <a:spLocks noChangeArrowheads="1"/>
          </p:cNvSpPr>
          <p:nvPr/>
        </p:nvSpPr>
        <p:spPr bwMode="auto">
          <a:xfrm>
            <a:off x="5638800" y="3505200"/>
            <a:ext cx="22098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Disponible</a:t>
            </a:r>
          </a:p>
        </p:txBody>
      </p:sp>
      <p:sp>
        <p:nvSpPr>
          <p:cNvPr id="72721" name="Rectangle 17"/>
          <p:cNvSpPr>
            <a:spLocks noChangeArrowheads="1"/>
          </p:cNvSpPr>
          <p:nvPr/>
        </p:nvSpPr>
        <p:spPr bwMode="auto">
          <a:xfrm>
            <a:off x="5638800" y="4191000"/>
            <a:ext cx="22098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Réservé fabrication</a:t>
            </a:r>
          </a:p>
        </p:txBody>
      </p:sp>
      <p:cxnSp>
        <p:nvCxnSpPr>
          <p:cNvPr id="72722" name="AutoShape 18"/>
          <p:cNvCxnSpPr>
            <a:cxnSpLocks noChangeShapeType="1"/>
            <a:stCxn id="72720" idx="1"/>
            <a:endCxn id="72719" idx="7"/>
          </p:cNvCxnSpPr>
          <p:nvPr/>
        </p:nvCxnSpPr>
        <p:spPr bwMode="auto">
          <a:xfrm flipH="1">
            <a:off x="3090863" y="3695700"/>
            <a:ext cx="2547937" cy="1158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2723" name="AutoShape 19"/>
          <p:cNvCxnSpPr>
            <a:cxnSpLocks noChangeShapeType="1"/>
            <a:stCxn id="72719" idx="5"/>
            <a:endCxn id="72721" idx="1"/>
          </p:cNvCxnSpPr>
          <p:nvPr/>
        </p:nvCxnSpPr>
        <p:spPr bwMode="auto">
          <a:xfrm>
            <a:off x="3090863" y="4189413"/>
            <a:ext cx="2547937" cy="1920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2724" name="Oval 20"/>
          <p:cNvSpPr>
            <a:spLocks noChangeArrowheads="1"/>
          </p:cNvSpPr>
          <p:nvPr/>
        </p:nvSpPr>
        <p:spPr bwMode="auto">
          <a:xfrm>
            <a:off x="228600" y="4495800"/>
            <a:ext cx="3352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Sortie des composants</a:t>
            </a:r>
          </a:p>
        </p:txBody>
      </p:sp>
      <p:cxnSp>
        <p:nvCxnSpPr>
          <p:cNvPr id="72725" name="AutoShape 21"/>
          <p:cNvCxnSpPr>
            <a:cxnSpLocks noChangeShapeType="1"/>
            <a:stCxn id="72721" idx="1"/>
            <a:endCxn id="72724" idx="7"/>
          </p:cNvCxnSpPr>
          <p:nvPr/>
        </p:nvCxnSpPr>
        <p:spPr bwMode="auto">
          <a:xfrm flipH="1">
            <a:off x="3090863" y="4381500"/>
            <a:ext cx="2547937" cy="1920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2726" name="Rectangle 22"/>
          <p:cNvSpPr>
            <a:spLocks noChangeArrowheads="1"/>
          </p:cNvSpPr>
          <p:nvPr/>
        </p:nvSpPr>
        <p:spPr bwMode="auto">
          <a:xfrm>
            <a:off x="4191000" y="4800600"/>
            <a:ext cx="2133600" cy="3810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Besoins en cours</a:t>
            </a:r>
          </a:p>
        </p:txBody>
      </p:sp>
      <p:cxnSp>
        <p:nvCxnSpPr>
          <p:cNvPr id="72727" name="AutoShape 23"/>
          <p:cNvCxnSpPr>
            <a:cxnSpLocks noChangeShapeType="1"/>
            <a:stCxn id="72724" idx="5"/>
            <a:endCxn id="72726" idx="1"/>
          </p:cNvCxnSpPr>
          <p:nvPr/>
        </p:nvCxnSpPr>
        <p:spPr bwMode="auto">
          <a:xfrm>
            <a:off x="3090863" y="4951413"/>
            <a:ext cx="1100137" cy="396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2728" name="Oval 24"/>
          <p:cNvSpPr>
            <a:spLocks noChangeArrowheads="1"/>
          </p:cNvSpPr>
          <p:nvPr/>
        </p:nvSpPr>
        <p:spPr bwMode="auto">
          <a:xfrm>
            <a:off x="228600" y="5410200"/>
            <a:ext cx="33528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Entrée en stock du composé</a:t>
            </a:r>
          </a:p>
        </p:txBody>
      </p:sp>
      <p:cxnSp>
        <p:nvCxnSpPr>
          <p:cNvPr id="72729" name="AutoShape 25"/>
          <p:cNvCxnSpPr>
            <a:cxnSpLocks noChangeShapeType="1"/>
            <a:stCxn id="72726" idx="1"/>
            <a:endCxn id="72728" idx="7"/>
          </p:cNvCxnSpPr>
          <p:nvPr/>
        </p:nvCxnSpPr>
        <p:spPr bwMode="auto">
          <a:xfrm flipH="1">
            <a:off x="3090863" y="4991100"/>
            <a:ext cx="1100137" cy="5302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2730" name="AutoShape 26"/>
          <p:cNvCxnSpPr>
            <a:cxnSpLocks noChangeShapeType="1"/>
            <a:stCxn id="72728" idx="5"/>
            <a:endCxn id="72716" idx="1"/>
          </p:cNvCxnSpPr>
          <p:nvPr/>
        </p:nvCxnSpPr>
        <p:spPr bwMode="auto">
          <a:xfrm flipV="1">
            <a:off x="3090863" y="6057900"/>
            <a:ext cx="2624137" cy="31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CE00-4D8E-4997-9B00-EA8C4E220139}" type="slidenum">
              <a:rPr lang="en-US"/>
              <a:pPr/>
              <a:t>28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Enregistrer la session 9</a:t>
            </a:r>
          </a:p>
        </p:txBody>
      </p:sp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000240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1000100" y="2571744"/>
            <a:ext cx="1928826" cy="609600"/>
          </a:xfrm>
          <a:prstGeom prst="wedgeRoundRectCallout">
            <a:avLst>
              <a:gd name="adj1" fmla="val 153410"/>
              <a:gd name="adj2" fmla="val -1070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1- Enregistrer le dossier sous…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900112" y="1125538"/>
            <a:ext cx="75295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>
                <a:solidFill>
                  <a:srgbClr val="339933"/>
                </a:solidFill>
              </a:rPr>
              <a:t>Accès : Page </a:t>
            </a:r>
            <a:r>
              <a:rPr lang="fr-FR" sz="2000" dirty="0">
                <a:solidFill>
                  <a:srgbClr val="000099"/>
                </a:solidFill>
              </a:rPr>
              <a:t>Administration</a:t>
            </a: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1071538" y="5286388"/>
            <a:ext cx="1928826" cy="609600"/>
          </a:xfrm>
          <a:prstGeom prst="wedgeRoundRectCallout">
            <a:avLst>
              <a:gd name="adj1" fmla="val 103040"/>
              <a:gd name="adj2" fmla="val -68521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2- </a:t>
            </a:r>
            <a:r>
              <a:rPr lang="fr-FR" sz="1400" b="1"/>
              <a:t>Entrer Picaso09</a:t>
            </a:r>
            <a:endParaRPr lang="fr-FR" sz="1400" b="1" dirty="0"/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6000760" y="5715016"/>
            <a:ext cx="1928826" cy="609600"/>
          </a:xfrm>
          <a:prstGeom prst="wedgeRoundRectCallout">
            <a:avLst>
              <a:gd name="adj1" fmla="val -21522"/>
              <a:gd name="adj2" fmla="val -6770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3- Valider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  <p:bldP spid="11" grpId="0" animBg="1" autoUpdateAnimBg="0"/>
      <p:bldP spid="12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7696F-B9B7-4AF4-87B0-68D7CCEE17B6}" type="slidenum">
              <a:rPr lang="fr-FR"/>
              <a:pPr/>
              <a:t>3</a:t>
            </a:fld>
            <a:endParaRPr lang="fr-FR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fr-FR">
                <a:solidFill>
                  <a:srgbClr val="003399"/>
                </a:solidFill>
              </a:rPr>
              <a:t>Le lancement d’un OF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153400" cy="4114800"/>
          </a:xfrm>
          <a:noFill/>
          <a:ln/>
        </p:spPr>
        <p:txBody>
          <a:bodyPr lIns="90488" tIns="44450" rIns="90488" bIns="44450"/>
          <a:lstStyle/>
          <a:p>
            <a:pPr marL="285750" indent="-285750"/>
            <a:r>
              <a:rPr lang="fr-FR" sz="2800"/>
              <a:t>Vérification de la disponibilité des composants</a:t>
            </a:r>
          </a:p>
          <a:p>
            <a:pPr marL="285750" indent="-285750"/>
            <a:r>
              <a:rPr lang="fr-FR" sz="2800"/>
              <a:t>Transformation de l’ordre ferme en ordre lancé</a:t>
            </a:r>
          </a:p>
          <a:p>
            <a:pPr marL="285750" indent="-285750"/>
            <a:r>
              <a:rPr lang="fr-FR" sz="2800"/>
              <a:t>Préparation des documents nécessaires au suivi de fabrication</a:t>
            </a:r>
          </a:p>
          <a:p>
            <a:pPr marL="685800" lvl="1" indent="-228600"/>
            <a:r>
              <a:rPr lang="fr-FR" sz="2400"/>
              <a:t>fiches suiveuses</a:t>
            </a:r>
          </a:p>
          <a:p>
            <a:pPr marL="685800" lvl="1" indent="-228600"/>
            <a:r>
              <a:rPr lang="fr-FR" sz="2400"/>
              <a:t>bons de travail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4F4F-D660-4CA1-82F5-7622496EA474}" type="slidenum">
              <a:rPr lang="fr-FR"/>
              <a:pPr/>
              <a:t>4</a:t>
            </a:fld>
            <a:endParaRPr lang="fr-FR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885113" cy="1341438"/>
          </a:xfrm>
        </p:spPr>
        <p:txBody>
          <a:bodyPr/>
          <a:lstStyle/>
          <a:p>
            <a:r>
              <a:rPr lang="fr-FR">
                <a:solidFill>
                  <a:srgbClr val="003399"/>
                </a:solidFill>
              </a:rPr>
              <a:t>Analyse de la disponibilité </a:t>
            </a:r>
            <a:br>
              <a:rPr lang="fr-FR">
                <a:solidFill>
                  <a:srgbClr val="003399"/>
                </a:solidFill>
              </a:rPr>
            </a:br>
            <a:r>
              <a:rPr lang="fr-FR">
                <a:solidFill>
                  <a:srgbClr val="003399"/>
                </a:solidFill>
              </a:rPr>
              <a:t>des composants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142976" y="1285860"/>
            <a:ext cx="71908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9900"/>
                </a:solidFill>
              </a:rPr>
              <a:t>Accès : menu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3399"/>
                </a:solidFill>
              </a:rPr>
              <a:t>Ordonnancement</a:t>
            </a:r>
            <a:r>
              <a:rPr lang="fr-FR" dirty="0">
                <a:solidFill>
                  <a:srgbClr val="009900"/>
                </a:solidFill>
              </a:rPr>
              <a:t>, option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3399"/>
                </a:solidFill>
              </a:rPr>
              <a:t>Analyse des manquants</a:t>
            </a:r>
          </a:p>
        </p:txBody>
      </p:sp>
      <p:pic>
        <p:nvPicPr>
          <p:cNvPr id="56329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928802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F01B-F7AB-42F4-B262-84FFACD2A226}" type="slidenum">
              <a:rPr lang="fr-FR"/>
              <a:pPr/>
              <a:t>5</a:t>
            </a:fld>
            <a:endParaRPr lang="fr-FR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solidFill>
                  <a:srgbClr val="003399"/>
                </a:solidFill>
              </a:rPr>
              <a:t>Le lancement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924800" cy="3733800"/>
          </a:xfrm>
        </p:spPr>
        <p:txBody>
          <a:bodyPr/>
          <a:lstStyle/>
          <a:p>
            <a:r>
              <a:rPr lang="fr-FR" sz="2800"/>
              <a:t>Les OF fermes passent au statut lancé (</a:t>
            </a:r>
            <a:r>
              <a:rPr lang="fr-FR" sz="2800">
                <a:solidFill>
                  <a:srgbClr val="009900"/>
                </a:solidFill>
              </a:rPr>
              <a:t>L</a:t>
            </a:r>
            <a:r>
              <a:rPr lang="fr-FR" sz="2800"/>
              <a:t>)</a:t>
            </a:r>
          </a:p>
          <a:p>
            <a:r>
              <a:rPr lang="fr-FR" sz="2800"/>
              <a:t>Création des opérations en cours</a:t>
            </a:r>
          </a:p>
          <a:p>
            <a:pPr lvl="1"/>
            <a:r>
              <a:rPr lang="fr-FR" sz="2400"/>
              <a:t>Émission d’une </a:t>
            </a:r>
            <a:r>
              <a:rPr lang="fr-FR" sz="2400" i="1"/>
              <a:t>fiche suiveuse</a:t>
            </a:r>
            <a:endParaRPr lang="fr-FR" sz="2400"/>
          </a:p>
          <a:p>
            <a:r>
              <a:rPr lang="fr-FR" sz="2800"/>
              <a:t>Réservation des composants dans le stock :</a:t>
            </a:r>
          </a:p>
          <a:p>
            <a:pPr lvl="1"/>
            <a:r>
              <a:rPr lang="fr-FR" sz="2400"/>
              <a:t>passage du statut </a:t>
            </a:r>
            <a:r>
              <a:rPr lang="fr-FR" sz="2400">
                <a:solidFill>
                  <a:srgbClr val="009900"/>
                </a:solidFill>
              </a:rPr>
              <a:t>DISP</a:t>
            </a:r>
            <a:r>
              <a:rPr lang="fr-FR" sz="2400"/>
              <a:t> (Disponible) </a:t>
            </a:r>
            <a:br>
              <a:rPr lang="fr-FR" sz="2400"/>
            </a:br>
            <a:r>
              <a:rPr lang="fr-FR" sz="2400"/>
              <a:t>au statut </a:t>
            </a:r>
            <a:r>
              <a:rPr lang="fr-FR" sz="2400">
                <a:solidFill>
                  <a:srgbClr val="009900"/>
                </a:solidFill>
              </a:rPr>
              <a:t>REFA</a:t>
            </a:r>
            <a:r>
              <a:rPr lang="fr-FR" sz="2400"/>
              <a:t> (Réservé fabrication)</a:t>
            </a:r>
          </a:p>
          <a:p>
            <a:r>
              <a:rPr lang="fr-FR" sz="2800"/>
              <a:t>La quantité à traiter est placée en attente de la première opération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295400" y="1371600"/>
            <a:ext cx="1905000" cy="6096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OF ferme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5181600" y="1371600"/>
            <a:ext cx="1905000" cy="609600"/>
          </a:xfrm>
          <a:prstGeom prst="rect">
            <a:avLst/>
          </a:prstGeom>
          <a:solidFill>
            <a:srgbClr val="00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OF lancé</a:t>
            </a:r>
          </a:p>
        </p:txBody>
      </p:sp>
      <p:sp>
        <p:nvSpPr>
          <p:cNvPr id="51207" name="AutoShape 7"/>
          <p:cNvSpPr>
            <a:spLocks noChangeArrowheads="1"/>
          </p:cNvSpPr>
          <p:nvPr/>
        </p:nvSpPr>
        <p:spPr bwMode="auto">
          <a:xfrm>
            <a:off x="3276600" y="1524000"/>
            <a:ext cx="1828800" cy="3810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7B8B-821F-4314-A93B-ADD59E47FE9A}" type="slidenum">
              <a:rPr lang="fr-FR"/>
              <a:pPr/>
              <a:t>6</a:t>
            </a:fld>
            <a:endParaRPr lang="fr-FR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solidFill>
                  <a:srgbClr val="003399"/>
                </a:solidFill>
              </a:rPr>
              <a:t>La dépendance des OF</a:t>
            </a:r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6472238" y="1628775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Niveau 0</a:t>
            </a:r>
          </a:p>
        </p:txBody>
      </p:sp>
      <p:sp>
        <p:nvSpPr>
          <p:cNvPr id="95237" name="Text Box 5"/>
          <p:cNvSpPr txBox="1">
            <a:spLocks noChangeArrowheads="1"/>
          </p:cNvSpPr>
          <p:nvPr/>
        </p:nvSpPr>
        <p:spPr bwMode="auto">
          <a:xfrm>
            <a:off x="4068763" y="1628775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Niveau 1</a:t>
            </a:r>
          </a:p>
        </p:txBody>
      </p:sp>
      <p:sp>
        <p:nvSpPr>
          <p:cNvPr id="95238" name="Text Box 6"/>
          <p:cNvSpPr txBox="1">
            <a:spLocks noChangeArrowheads="1"/>
          </p:cNvSpPr>
          <p:nvPr/>
        </p:nvSpPr>
        <p:spPr bwMode="auto">
          <a:xfrm>
            <a:off x="1693863" y="1628775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Niveau 2</a:t>
            </a:r>
          </a:p>
        </p:txBody>
      </p:sp>
      <p:sp>
        <p:nvSpPr>
          <p:cNvPr id="95239" name="Rectangle 7"/>
          <p:cNvSpPr>
            <a:spLocks noChangeArrowheads="1"/>
          </p:cNvSpPr>
          <p:nvPr/>
        </p:nvSpPr>
        <p:spPr bwMode="auto">
          <a:xfrm>
            <a:off x="5797550" y="3141663"/>
            <a:ext cx="2303463" cy="2873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/>
              <a:t>OF produit fini</a:t>
            </a:r>
          </a:p>
        </p:txBody>
      </p:sp>
      <p:sp>
        <p:nvSpPr>
          <p:cNvPr id="95241" name="Rectangle 9"/>
          <p:cNvSpPr>
            <a:spLocks noChangeArrowheads="1"/>
          </p:cNvSpPr>
          <p:nvPr/>
        </p:nvSpPr>
        <p:spPr bwMode="auto">
          <a:xfrm>
            <a:off x="3492500" y="3933825"/>
            <a:ext cx="2303463" cy="287338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/>
              <a:t>OF Sous-ensemble 2</a:t>
            </a:r>
          </a:p>
        </p:txBody>
      </p:sp>
      <p:sp>
        <p:nvSpPr>
          <p:cNvPr id="95242" name="Rectangle 10"/>
          <p:cNvSpPr>
            <a:spLocks noChangeArrowheads="1"/>
          </p:cNvSpPr>
          <p:nvPr/>
        </p:nvSpPr>
        <p:spPr bwMode="auto">
          <a:xfrm>
            <a:off x="1187450" y="4508500"/>
            <a:ext cx="2303463" cy="2873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/>
              <a:t>OF Composant 2</a:t>
            </a:r>
          </a:p>
        </p:txBody>
      </p:sp>
      <p:sp>
        <p:nvSpPr>
          <p:cNvPr id="95243" name="Rectangle 11"/>
          <p:cNvSpPr>
            <a:spLocks noChangeArrowheads="1"/>
          </p:cNvSpPr>
          <p:nvPr/>
        </p:nvSpPr>
        <p:spPr bwMode="auto">
          <a:xfrm>
            <a:off x="3492500" y="2349500"/>
            <a:ext cx="2303463" cy="287338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/>
              <a:t>OF Sous-ensemble 1</a:t>
            </a:r>
          </a:p>
        </p:txBody>
      </p:sp>
      <p:sp>
        <p:nvSpPr>
          <p:cNvPr id="95244" name="Rectangle 12"/>
          <p:cNvSpPr>
            <a:spLocks noChangeArrowheads="1"/>
          </p:cNvSpPr>
          <p:nvPr/>
        </p:nvSpPr>
        <p:spPr bwMode="auto">
          <a:xfrm>
            <a:off x="1189038" y="3284538"/>
            <a:ext cx="2303462" cy="2873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/>
              <a:t>OF Composant 1</a:t>
            </a:r>
          </a:p>
        </p:txBody>
      </p:sp>
      <p:sp>
        <p:nvSpPr>
          <p:cNvPr id="95245" name="Line 13"/>
          <p:cNvSpPr>
            <a:spLocks noChangeShapeType="1"/>
          </p:cNvSpPr>
          <p:nvPr/>
        </p:nvSpPr>
        <p:spPr bwMode="auto">
          <a:xfrm>
            <a:off x="3492500" y="3284538"/>
            <a:ext cx="0" cy="15128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5246" name="Line 14"/>
          <p:cNvSpPr>
            <a:spLocks noChangeShapeType="1"/>
          </p:cNvSpPr>
          <p:nvPr/>
        </p:nvSpPr>
        <p:spPr bwMode="auto">
          <a:xfrm>
            <a:off x="5797550" y="2349500"/>
            <a:ext cx="0" cy="18716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5247" name="AutoShape 15"/>
          <p:cNvSpPr>
            <a:spLocks noChangeArrowheads="1"/>
          </p:cNvSpPr>
          <p:nvPr/>
        </p:nvSpPr>
        <p:spPr bwMode="auto">
          <a:xfrm>
            <a:off x="3492500" y="4437063"/>
            <a:ext cx="2303463" cy="2016125"/>
          </a:xfrm>
          <a:prstGeom prst="upArrowCallout">
            <a:avLst>
              <a:gd name="adj1" fmla="val 28563"/>
              <a:gd name="adj2" fmla="val 28563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r-FR" sz="1600"/>
              <a:t>Ces OF ne peuvent être lancés que lorsque les OF de composants ont été entrés en stock </a:t>
            </a:r>
          </a:p>
        </p:txBody>
      </p:sp>
      <p:sp>
        <p:nvSpPr>
          <p:cNvPr id="95248" name="AutoShape 16"/>
          <p:cNvSpPr>
            <a:spLocks noChangeArrowheads="1"/>
          </p:cNvSpPr>
          <p:nvPr/>
        </p:nvSpPr>
        <p:spPr bwMode="auto">
          <a:xfrm>
            <a:off x="5868988" y="3789363"/>
            <a:ext cx="2303462" cy="2016125"/>
          </a:xfrm>
          <a:prstGeom prst="upArrowCallout">
            <a:avLst>
              <a:gd name="adj1" fmla="val 28563"/>
              <a:gd name="adj2" fmla="val 28563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r-FR" sz="1600"/>
              <a:t>Cet OF ne peut être lancé que lorsque les OF de sous-ensembles ont été entrés en stock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58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571612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1E9D1-D3CD-413C-9602-264F16D8E133}" type="slidenum">
              <a:rPr lang="fr-FR"/>
              <a:pPr/>
              <a:t>7</a:t>
            </a:fld>
            <a:endParaRPr lang="fr-FR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solidFill>
                  <a:srgbClr val="003399"/>
                </a:solidFill>
              </a:rPr>
              <a:t>Lancement d’un OF ferme</a:t>
            </a:r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6215074" y="1857364"/>
            <a:ext cx="1447800" cy="685800"/>
          </a:xfrm>
          <a:prstGeom prst="wedgeRoundRectCallout">
            <a:avLst>
              <a:gd name="adj1" fmla="val -147761"/>
              <a:gd name="adj2" fmla="val 2050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Lancer</a:t>
            </a:r>
          </a:p>
          <a:p>
            <a:pPr algn="ctr"/>
            <a:r>
              <a:rPr lang="fr-FR"/>
              <a:t>l’ordre</a:t>
            </a:r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1785918" y="5572140"/>
            <a:ext cx="3810000" cy="457200"/>
          </a:xfrm>
          <a:prstGeom prst="wedgeRoundRectCallout">
            <a:avLst>
              <a:gd name="adj1" fmla="val 41875"/>
              <a:gd name="adj2" fmla="val -228819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Disponibilité des composants</a:t>
            </a: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6786578" y="3357562"/>
            <a:ext cx="1711325" cy="1739900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dirty="0">
                <a:solidFill>
                  <a:srgbClr val="FF3300"/>
                </a:solidFill>
              </a:rPr>
              <a:t>On ne peut pas lancer un OF si un composant n’est pas disponible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642910" y="1071546"/>
            <a:ext cx="80794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 dirty="0">
                <a:solidFill>
                  <a:srgbClr val="009900"/>
                </a:solidFill>
              </a:rPr>
              <a:t>Accès : menu</a:t>
            </a:r>
            <a:r>
              <a:rPr lang="fr-FR" sz="1600" dirty="0">
                <a:solidFill>
                  <a:srgbClr val="00FF00"/>
                </a:solidFill>
              </a:rPr>
              <a:t> </a:t>
            </a:r>
            <a:r>
              <a:rPr lang="fr-FR" sz="1600" dirty="0">
                <a:solidFill>
                  <a:srgbClr val="003399"/>
                </a:solidFill>
              </a:rPr>
              <a:t>Ordonnancement</a:t>
            </a:r>
            <a:r>
              <a:rPr lang="fr-FR" sz="1600" dirty="0">
                <a:solidFill>
                  <a:srgbClr val="009900"/>
                </a:solidFill>
              </a:rPr>
              <a:t>, option</a:t>
            </a:r>
            <a:r>
              <a:rPr lang="fr-FR" sz="1600" dirty="0">
                <a:solidFill>
                  <a:srgbClr val="00FF00"/>
                </a:solidFill>
              </a:rPr>
              <a:t> </a:t>
            </a:r>
            <a:r>
              <a:rPr lang="fr-FR" sz="1600" dirty="0">
                <a:solidFill>
                  <a:srgbClr val="003399"/>
                </a:solidFill>
              </a:rPr>
              <a:t>Gestion des ordres de fabrication fermes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8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785926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5BAC-84A9-4B57-988F-1A72783575BC}" type="slidenum">
              <a:rPr lang="fr-FR"/>
              <a:pPr/>
              <a:t>8</a:t>
            </a:fld>
            <a:endParaRPr lang="fr-FR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solidFill>
                  <a:srgbClr val="003399"/>
                </a:solidFill>
              </a:rPr>
              <a:t>L’ordre lancé</a:t>
            </a:r>
          </a:p>
        </p:txBody>
      </p:sp>
      <p:sp>
        <p:nvSpPr>
          <p:cNvPr id="58372" name="AutoShape 4"/>
          <p:cNvSpPr>
            <a:spLocks noChangeArrowheads="1"/>
          </p:cNvSpPr>
          <p:nvPr/>
        </p:nvSpPr>
        <p:spPr bwMode="auto">
          <a:xfrm>
            <a:off x="2928926" y="5072074"/>
            <a:ext cx="3505200" cy="533400"/>
          </a:xfrm>
          <a:prstGeom prst="wedgeRoundRectCallout">
            <a:avLst>
              <a:gd name="adj1" fmla="val 7792"/>
              <a:gd name="adj2" fmla="val -19375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Les besoins ont été réservés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214414" y="1214422"/>
            <a:ext cx="76610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9900"/>
                </a:solidFill>
              </a:rPr>
              <a:t>Accès : menu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3399"/>
                </a:solidFill>
              </a:rPr>
              <a:t>Suivi</a:t>
            </a:r>
            <a:r>
              <a:rPr lang="fr-FR" dirty="0">
                <a:solidFill>
                  <a:srgbClr val="009900"/>
                </a:solidFill>
              </a:rPr>
              <a:t>, option</a:t>
            </a:r>
            <a:r>
              <a:rPr lang="fr-FR" dirty="0">
                <a:solidFill>
                  <a:srgbClr val="00FF00"/>
                </a:solidFill>
              </a:rPr>
              <a:t> </a:t>
            </a:r>
            <a:r>
              <a:rPr lang="fr-FR" dirty="0">
                <a:solidFill>
                  <a:srgbClr val="003399"/>
                </a:solidFill>
              </a:rPr>
              <a:t>Gestion des ordres de fabrication lancés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FDECB-F0D3-4D07-8672-0F9F1FC08DDF}" type="slidenum">
              <a:rPr lang="fr-FR"/>
              <a:pPr/>
              <a:t>9</a:t>
            </a:fld>
            <a:endParaRPr lang="fr-FR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solidFill>
                  <a:srgbClr val="003399"/>
                </a:solidFill>
              </a:rPr>
              <a:t>Réservation des composants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609600" y="1219200"/>
            <a:ext cx="1524000" cy="10668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0">
                <a:latin typeface="Tahoma" charset="0"/>
              </a:rPr>
              <a:t>OF x</a:t>
            </a:r>
          </a:p>
          <a:p>
            <a:pPr algn="ctr"/>
            <a:r>
              <a:rPr lang="fr-FR" b="0">
                <a:latin typeface="Tahoma" charset="0"/>
              </a:rPr>
              <a:t>article A</a:t>
            </a:r>
          </a:p>
          <a:p>
            <a:pPr algn="ctr"/>
            <a:r>
              <a:rPr lang="fr-FR" b="0">
                <a:latin typeface="Tahoma" charset="0"/>
              </a:rPr>
              <a:t>Quantité 100</a:t>
            </a:r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>
            <a:off x="838200" y="22860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1143000" y="2743200"/>
            <a:ext cx="1676400" cy="762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>
                <a:latin typeface="Tahoma" charset="0"/>
              </a:rPr>
              <a:t>Composant C1</a:t>
            </a:r>
          </a:p>
          <a:p>
            <a:pPr algn="ctr"/>
            <a:r>
              <a:rPr lang="fr-FR" sz="1600">
                <a:latin typeface="Tahoma" charset="0"/>
              </a:rPr>
              <a:t>Quantité 100</a:t>
            </a:r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1143000" y="3733800"/>
            <a:ext cx="1676400" cy="762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>
                <a:latin typeface="Tahoma" charset="0"/>
              </a:rPr>
              <a:t>Composant C2</a:t>
            </a:r>
          </a:p>
          <a:p>
            <a:pPr algn="ctr"/>
            <a:r>
              <a:rPr lang="fr-FR" sz="1600">
                <a:latin typeface="Tahoma" charset="0"/>
              </a:rPr>
              <a:t>Quantité 200</a:t>
            </a:r>
          </a:p>
        </p:txBody>
      </p:sp>
      <p:sp>
        <p:nvSpPr>
          <p:cNvPr id="52232" name="Line 8"/>
          <p:cNvSpPr>
            <a:spLocks noChangeShapeType="1"/>
          </p:cNvSpPr>
          <p:nvPr/>
        </p:nvSpPr>
        <p:spPr bwMode="auto">
          <a:xfrm>
            <a:off x="838200" y="4114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838200" y="3124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3581400" y="1600200"/>
            <a:ext cx="4876800" cy="297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fr-FR" sz="2400" b="0">
              <a:latin typeface="Tahoma" charset="0"/>
            </a:endParaRPr>
          </a:p>
        </p:txBody>
      </p:sp>
      <p:sp>
        <p:nvSpPr>
          <p:cNvPr id="52236" name="Rectangle 12"/>
          <p:cNvSpPr>
            <a:spLocks noChangeArrowheads="1"/>
          </p:cNvSpPr>
          <p:nvPr/>
        </p:nvSpPr>
        <p:spPr bwMode="auto">
          <a:xfrm>
            <a:off x="4267200" y="2895600"/>
            <a:ext cx="1752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400" b="0">
                <a:latin typeface="Tahoma" charset="0"/>
              </a:rPr>
              <a:t>- 100</a:t>
            </a:r>
          </a:p>
        </p:txBody>
      </p:sp>
      <p:sp>
        <p:nvSpPr>
          <p:cNvPr id="52237" name="Rectangle 13"/>
          <p:cNvSpPr>
            <a:spLocks noChangeArrowheads="1"/>
          </p:cNvSpPr>
          <p:nvPr/>
        </p:nvSpPr>
        <p:spPr bwMode="auto">
          <a:xfrm>
            <a:off x="6248400" y="2895600"/>
            <a:ext cx="17526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400" b="0">
                <a:latin typeface="Tahoma" charset="0"/>
              </a:rPr>
              <a:t>+ 100</a:t>
            </a:r>
          </a:p>
        </p:txBody>
      </p:sp>
      <p:sp>
        <p:nvSpPr>
          <p:cNvPr id="52238" name="Rectangle 14"/>
          <p:cNvSpPr>
            <a:spLocks noChangeArrowheads="1"/>
          </p:cNvSpPr>
          <p:nvPr/>
        </p:nvSpPr>
        <p:spPr bwMode="auto">
          <a:xfrm>
            <a:off x="4267200" y="3581400"/>
            <a:ext cx="1752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400" b="0">
                <a:latin typeface="Tahoma" charset="0"/>
              </a:rPr>
              <a:t>- 200</a:t>
            </a:r>
          </a:p>
        </p:txBody>
      </p:sp>
      <p:sp>
        <p:nvSpPr>
          <p:cNvPr id="52239" name="Rectangle 15"/>
          <p:cNvSpPr>
            <a:spLocks noChangeArrowheads="1"/>
          </p:cNvSpPr>
          <p:nvPr/>
        </p:nvSpPr>
        <p:spPr bwMode="auto">
          <a:xfrm>
            <a:off x="6248400" y="3581400"/>
            <a:ext cx="17526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400" b="0">
                <a:latin typeface="Tahoma" charset="0"/>
              </a:rPr>
              <a:t>+ 200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4648200" y="1676400"/>
            <a:ext cx="2979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400" b="0">
                <a:solidFill>
                  <a:srgbClr val="FF0000"/>
                </a:solidFill>
                <a:latin typeface="Tahoma" charset="0"/>
              </a:rPr>
              <a:t>Magasin composants</a:t>
            </a:r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4572000" y="2209800"/>
            <a:ext cx="13223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1600">
                <a:latin typeface="Tahoma" charset="0"/>
              </a:rPr>
              <a:t>Disponible </a:t>
            </a:r>
            <a:br>
              <a:rPr lang="fr-FR" sz="1600">
                <a:latin typeface="Tahoma" charset="0"/>
              </a:rPr>
            </a:br>
            <a:r>
              <a:rPr lang="fr-FR" sz="1600">
                <a:latin typeface="Tahoma" charset="0"/>
              </a:rPr>
              <a:t>(DISP)</a:t>
            </a: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6019800" y="2209800"/>
            <a:ext cx="22367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1600">
                <a:latin typeface="Tahoma" charset="0"/>
              </a:rPr>
              <a:t>Réservé fabrication </a:t>
            </a:r>
            <a:br>
              <a:rPr lang="fr-FR" sz="1600">
                <a:latin typeface="Tahoma" charset="0"/>
              </a:rPr>
            </a:br>
            <a:r>
              <a:rPr lang="fr-FR" sz="1600">
                <a:latin typeface="Tahoma" charset="0"/>
              </a:rPr>
              <a:t>(REFA)</a:t>
            </a: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3733800" y="2895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400" b="0">
                <a:latin typeface="Tahoma" charset="0"/>
              </a:rPr>
              <a:t>C1</a:t>
            </a:r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3733800" y="3581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400" b="0">
                <a:latin typeface="Tahoma" charset="0"/>
              </a:rPr>
              <a:t>C2</a:t>
            </a:r>
          </a:p>
        </p:txBody>
      </p:sp>
      <p:sp>
        <p:nvSpPr>
          <p:cNvPr id="52245" name="Line 21"/>
          <p:cNvSpPr>
            <a:spLocks noChangeShapeType="1"/>
          </p:cNvSpPr>
          <p:nvPr/>
        </p:nvSpPr>
        <p:spPr bwMode="auto">
          <a:xfrm>
            <a:off x="5715000" y="3200400"/>
            <a:ext cx="838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2246" name="Line 22"/>
          <p:cNvSpPr>
            <a:spLocks noChangeShapeType="1"/>
          </p:cNvSpPr>
          <p:nvPr/>
        </p:nvSpPr>
        <p:spPr bwMode="auto">
          <a:xfrm>
            <a:off x="5715000" y="3886200"/>
            <a:ext cx="838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3657600" y="2209800"/>
            <a:ext cx="857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 b="0">
                <a:latin typeface="Tahoma" charset="0"/>
              </a:rPr>
              <a:t>Statut</a:t>
            </a:r>
          </a:p>
        </p:txBody>
      </p:sp>
      <p:sp>
        <p:nvSpPr>
          <p:cNvPr id="52248" name="Text Box 24"/>
          <p:cNvSpPr txBox="1">
            <a:spLocks noChangeArrowheads="1"/>
          </p:cNvSpPr>
          <p:nvPr/>
        </p:nvSpPr>
        <p:spPr bwMode="auto">
          <a:xfrm>
            <a:off x="3505200" y="4800600"/>
            <a:ext cx="51641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0">
                <a:latin typeface="Tahoma" charset="0"/>
              </a:rPr>
              <a:t>Le transfert entre statuts se fait dans le magasin </a:t>
            </a:r>
          </a:p>
          <a:p>
            <a:r>
              <a:rPr lang="fr-FR" b="0">
                <a:latin typeface="Tahoma" charset="0"/>
              </a:rPr>
              <a:t>spécifié sur la fiche article de chaque composant</a:t>
            </a:r>
          </a:p>
        </p:txBody>
      </p:sp>
      <p:sp>
        <p:nvSpPr>
          <p:cNvPr id="52249" name="Text Box 25"/>
          <p:cNvSpPr txBox="1">
            <a:spLocks noChangeArrowheads="1"/>
          </p:cNvSpPr>
          <p:nvPr/>
        </p:nvSpPr>
        <p:spPr bwMode="auto">
          <a:xfrm>
            <a:off x="1279525" y="5670550"/>
            <a:ext cx="6845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0">
                <a:latin typeface="Tahoma" charset="0"/>
              </a:rPr>
              <a:t>Les mouvements sur les composants changent de type : </a:t>
            </a:r>
            <a:br>
              <a:rPr lang="fr-FR" b="0">
                <a:latin typeface="Tahoma" charset="0"/>
              </a:rPr>
            </a:br>
            <a:r>
              <a:rPr lang="fr-FR" b="0">
                <a:latin typeface="Tahoma" charset="0"/>
              </a:rPr>
              <a:t>ils passent du type BF (besoin ferme) au type BR (besoin réservé)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lude4">
  <a:themeElements>
    <a:clrScheme name="prelude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lude4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lude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lude4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Office\Modèles\Modèles de présentation\prelude4.pot</Template>
  <TotalTime>3010</TotalTime>
  <Words>890</Words>
  <Application>Microsoft Office PowerPoint</Application>
  <PresentationFormat>Affichage à l'écran (4:3)</PresentationFormat>
  <Paragraphs>274</Paragraphs>
  <Slides>28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32" baseType="lpstr">
      <vt:lpstr>Arial</vt:lpstr>
      <vt:lpstr>Tahoma</vt:lpstr>
      <vt:lpstr>Times New Roman</vt:lpstr>
      <vt:lpstr>prelude4</vt:lpstr>
      <vt:lpstr>e-Prelude.com</vt:lpstr>
      <vt:lpstr>La structure du logiciel</vt:lpstr>
      <vt:lpstr>Le lancement d’un OF</vt:lpstr>
      <vt:lpstr>Analyse de la disponibilité  des composants</vt:lpstr>
      <vt:lpstr>Le lancement</vt:lpstr>
      <vt:lpstr>La dépendance des OF</vt:lpstr>
      <vt:lpstr>Lancement d’un OF ferme</vt:lpstr>
      <vt:lpstr>L’ordre lancé</vt:lpstr>
      <vt:lpstr>Réservation des composants</vt:lpstr>
      <vt:lpstr>Le stock réservé  pour les ordres lancés</vt:lpstr>
      <vt:lpstr>Les opérations en cours</vt:lpstr>
      <vt:lpstr>Le suivi de fabrication</vt:lpstr>
      <vt:lpstr>La gestion d’un OF lancé</vt:lpstr>
      <vt:lpstr>La gestion d’un OF lancé</vt:lpstr>
      <vt:lpstr>Sortie de composants sur OF</vt:lpstr>
      <vt:lpstr>Les composants en-cours</vt:lpstr>
      <vt:lpstr>Les composants sont sortis  du stock réservé</vt:lpstr>
      <vt:lpstr>Les composants sont dans l’en-cours</vt:lpstr>
      <vt:lpstr>Suivi de l’avancement des pièces d’un OF</vt:lpstr>
      <vt:lpstr>Suivi de l’avancement des pièces d’un OF</vt:lpstr>
      <vt:lpstr>Les statuts intermédiaires  des OF lancés</vt:lpstr>
      <vt:lpstr>Le lancement automatique</vt:lpstr>
      <vt:lpstr>Les déclarations de production</vt:lpstr>
      <vt:lpstr>L’opération en cours</vt:lpstr>
      <vt:lpstr>Entrée de l’OF terminé en stock</vt:lpstr>
      <vt:lpstr>Clôture d’un OF</vt:lpstr>
      <vt:lpstr>Récapitulation des mouvements de stock</vt:lpstr>
      <vt:lpstr>Enregistrer la session 9</vt:lpstr>
    </vt:vector>
  </TitlesOfParts>
  <Company>Groupe HEC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Prélude Production 4</dc:title>
  <dc:creator>Gérard Baglin</dc:creator>
  <cp:lastModifiedBy>ibrahima DIALLO</cp:lastModifiedBy>
  <cp:revision>90</cp:revision>
  <dcterms:created xsi:type="dcterms:W3CDTF">1998-11-02T15:40:36Z</dcterms:created>
  <dcterms:modified xsi:type="dcterms:W3CDTF">2016-07-29T13:38:18Z</dcterms:modified>
</cp:coreProperties>
</file>