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sldIdLst>
    <p:sldId id="256" r:id="rId2"/>
    <p:sldId id="278" r:id="rId3"/>
    <p:sldId id="265" r:id="rId4"/>
    <p:sldId id="266" r:id="rId5"/>
    <p:sldId id="281" r:id="rId6"/>
    <p:sldId id="268" r:id="rId7"/>
    <p:sldId id="275" r:id="rId8"/>
    <p:sldId id="276" r:id="rId9"/>
    <p:sldId id="277" r:id="rId10"/>
    <p:sldId id="274" r:id="rId11"/>
    <p:sldId id="269" r:id="rId12"/>
    <p:sldId id="270" r:id="rId13"/>
    <p:sldId id="271" r:id="rId14"/>
    <p:sldId id="272" r:id="rId15"/>
    <p:sldId id="273" r:id="rId16"/>
    <p:sldId id="279" r:id="rId17"/>
    <p:sldId id="26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CC"/>
    <a:srgbClr val="0099FF"/>
    <a:srgbClr val="009900"/>
    <a:srgbClr val="00FFFF"/>
    <a:srgbClr val="00FF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A748DAF5-CF71-4F9F-AE5E-64DF651DF4A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9292E-80D6-42FC-8C64-C35C9515BDB2}" type="slidenum">
              <a:rPr lang="fr-FR"/>
              <a:pPr/>
              <a:t>2</a:t>
            </a:fld>
            <a:endParaRPr lang="fr-F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778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A0C1B-42B4-4589-8A0E-1D97820A16B8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3E1-E7DA-4E84-92BF-D7A2F5210CF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E7CC93-6B47-486D-88BC-19560AC092F3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4D63C-8961-4628-93F7-6DFA043532E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43BE73-2862-4313-B524-02485DA0819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959DC-1575-4313-8E3C-93679E6DA3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C92B2-E18C-4AF7-9C70-FA91CC9A5D6E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BF6F-E47D-4093-ACCB-F2FA5E06088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BB027-E567-4756-B42E-2F47AE56A63B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697B0-593E-4F00-A547-2E6A3B0D85B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A598FD-5435-4083-A243-A7389D5FC55B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03B4B-DEB1-4EAE-BB29-D375AC8E503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B7CF71-C4BC-4220-AB03-094CDE613CB0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F7F79-EA52-4204-B073-DB263F9B75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57DF8-BE26-4025-96A6-0B59342B83C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C62B3-E12E-4BC6-B0B3-8A99FE1526F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603911-BA0D-4500-B311-BF7451A5A23F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B9336-C956-4740-AAA9-17B8109FD8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819420-AFA8-4991-A741-F1C5762A002E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2A53-197F-4F54-8599-89094D28C1C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D6EB90-59A7-439C-A2F5-D4911A0E5D54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37B2A-4B33-405B-A4CE-6E80B6B2F17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D50EC122-D2E5-4C52-A9DD-D231D76E6E96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11AABE46-8138-40DC-82E3-F6942486D7E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Visite07.pp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0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37D2-E2BA-431E-B3A0-C5AE4F8643E2}" type="slidenum">
              <a:rPr lang="fr-FR"/>
              <a:pPr/>
              <a:t>1</a:t>
            </a:fld>
            <a:endParaRPr lang="fr-F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629400" cy="2279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>
                <a:solidFill>
                  <a:srgbClr val="009900"/>
                </a:solidFill>
              </a:rPr>
              <a:t>Visite guidée - session 10</a:t>
            </a:r>
          </a:p>
          <a:p>
            <a:pPr>
              <a:lnSpc>
                <a:spcPct val="80000"/>
              </a:lnSpc>
            </a:pPr>
            <a:endParaRPr lang="fr-FR" sz="280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/>
              <a:t>L’expédition des commandes clients</a:t>
            </a:r>
          </a:p>
          <a:p>
            <a:pPr>
              <a:lnSpc>
                <a:spcPct val="80000"/>
              </a:lnSpc>
            </a:pPr>
            <a:endParaRPr lang="fr-FR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>
                <a:solidFill>
                  <a:srgbClr val="000099"/>
                </a:solidFill>
              </a:rPr>
              <a:t>Métiers : Commercial et Logistique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458-0DF6-45D3-852F-EE4AA684D710}" type="slidenum">
              <a:rPr lang="fr-FR"/>
              <a:pPr/>
              <a:t>10</a:t>
            </a:fld>
            <a:endParaRPr lang="fr-FR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Changement de date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971800" y="5105400"/>
            <a:ext cx="319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On passe au 29 février 2000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8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07167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442C-3536-4650-8B4D-7FA288054DD3}" type="slidenum">
              <a:rPr lang="fr-FR"/>
              <a:pPr/>
              <a:t>11</a:t>
            </a:fld>
            <a:endParaRPr lang="fr-F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0"/>
            <a:ext cx="8820150" cy="1484313"/>
          </a:xfrm>
        </p:spPr>
        <p:txBody>
          <a:bodyPr/>
          <a:lstStyle/>
          <a:p>
            <a:r>
              <a:rPr lang="fr-FR" dirty="0"/>
              <a:t>Enregistrement des règlements des clients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57158" y="2428868"/>
            <a:ext cx="1905000" cy="571504"/>
          </a:xfrm>
          <a:prstGeom prst="wedgeRoundRectCallout">
            <a:avLst>
              <a:gd name="adj1" fmla="val 76751"/>
              <a:gd name="adj2" fmla="val 907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/>
              <a:t>1. Cliquer sur</a:t>
            </a:r>
            <a:br>
              <a:rPr lang="fr-FR" sz="1600"/>
            </a:br>
            <a:r>
              <a:rPr lang="fr-FR" sz="1600"/>
              <a:t>‘Nouveau’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4786314" y="2571744"/>
            <a:ext cx="1905000" cy="571504"/>
          </a:xfrm>
          <a:prstGeom prst="wedgeRoundRectCallout">
            <a:avLst>
              <a:gd name="adj1" fmla="val -92833"/>
              <a:gd name="adj2" fmla="val 712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/>
              <a:t>2. Appeler le</a:t>
            </a:r>
            <a:br>
              <a:rPr lang="fr-FR" sz="1600"/>
            </a:br>
            <a:r>
              <a:rPr lang="fr-FR" sz="1600"/>
              <a:t>client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357158" y="5214950"/>
            <a:ext cx="5334000" cy="45720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Les factures non réglées sont affichées</a:t>
            </a: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5072066" y="3286124"/>
            <a:ext cx="2592387" cy="571504"/>
          </a:xfrm>
          <a:prstGeom prst="wedgeRoundRectCallout">
            <a:avLst>
              <a:gd name="adj1" fmla="val -98560"/>
              <a:gd name="adj2" fmla="val -168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3. Entrer le montant</a:t>
            </a:r>
            <a:br>
              <a:rPr lang="fr-FR" sz="1600" dirty="0"/>
            </a:br>
            <a:r>
              <a:rPr lang="fr-FR" sz="1600" dirty="0"/>
              <a:t>du règlement</a:t>
            </a: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3714744" y="2143116"/>
            <a:ext cx="1689100" cy="381000"/>
          </a:xfrm>
          <a:prstGeom prst="wedgeRoundRectCallout">
            <a:avLst>
              <a:gd name="adj1" fmla="val -48616"/>
              <a:gd name="adj2" fmla="val 13000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/>
              <a:t>5. Valider</a:t>
            </a: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6215074" y="4714884"/>
            <a:ext cx="2057400" cy="1428760"/>
          </a:xfrm>
          <a:prstGeom prst="wedgeRoundRectCallout">
            <a:avLst>
              <a:gd name="adj1" fmla="val -29167"/>
              <a:gd name="adj2" fmla="val -69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4. Cocher la colonne ‘Lettrage’ pour noter que la facture est payée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428728" y="1571612"/>
            <a:ext cx="63873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Règlements Clients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4429124" y="3929066"/>
            <a:ext cx="2592387" cy="571504"/>
          </a:xfrm>
          <a:prstGeom prst="wedgeRoundRectCallout">
            <a:avLst>
              <a:gd name="adj1" fmla="val -72286"/>
              <a:gd name="adj2" fmla="val -854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4. Sélectionner le mode</a:t>
            </a:r>
            <a:br>
              <a:rPr lang="fr-FR" sz="1600" dirty="0"/>
            </a:br>
            <a:r>
              <a:rPr lang="fr-FR" sz="1600" dirty="0"/>
              <a:t>du règlement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 autoUpdateAnimBg="0"/>
      <p:bldP spid="54277" grpId="0" animBg="1" autoUpdateAnimBg="0"/>
      <p:bldP spid="54278" grpId="0" animBg="1" autoUpdateAnimBg="0"/>
      <p:bldP spid="54279" grpId="0" animBg="1" autoUpdateAnimBg="0"/>
      <p:bldP spid="54280" grpId="0" animBg="1" autoUpdateAnimBg="0"/>
      <p:bldP spid="54281" grpId="0" animBg="1" autoUpdateAnimBg="0"/>
      <p:bldP spid="1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B77A-6281-4A83-95C3-44854A17FF08}" type="slidenum">
              <a:rPr lang="fr-FR"/>
              <a:pPr/>
              <a:t>12</a:t>
            </a:fld>
            <a:endParaRPr lang="fr-F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comptes clients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684213" y="1052513"/>
            <a:ext cx="8144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Interrogation des comptes Clients</a:t>
            </a:r>
          </a:p>
        </p:txBody>
      </p:sp>
      <p:pic>
        <p:nvPicPr>
          <p:cNvPr id="5530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AA9F-4627-4159-80FD-8E1560F8892F}" type="slidenum">
              <a:rPr lang="fr-FR"/>
              <a:pPr/>
              <a:t>13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balance Clients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928662" y="1142984"/>
            <a:ext cx="75671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Balance des comptes clients</a:t>
            </a:r>
          </a:p>
        </p:txBody>
      </p:sp>
      <p:pic>
        <p:nvPicPr>
          <p:cNvPr id="5632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>
            <a:solidFill>
              <a:srgbClr val="0099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6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C0F-DADC-4A72-A9E8-A739EB53300E}" type="slidenum">
              <a:rPr lang="fr-FR"/>
              <a:pPr/>
              <a:t>14</a:t>
            </a:fld>
            <a:endParaRPr lang="fr-F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Paiement du fournisseur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179388" y="1628775"/>
            <a:ext cx="1905000" cy="585779"/>
          </a:xfrm>
          <a:prstGeom prst="wedgeRoundRectCallout">
            <a:avLst>
              <a:gd name="adj1" fmla="val 79797"/>
              <a:gd name="adj2" fmla="val 5485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/>
              <a:t>1. Cliquer sur</a:t>
            </a:r>
            <a:br>
              <a:rPr lang="fr-FR" sz="1400"/>
            </a:br>
            <a:r>
              <a:rPr lang="fr-FR" sz="1400"/>
              <a:t>‘Nouveau’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5143504" y="2214554"/>
            <a:ext cx="2928958" cy="357190"/>
          </a:xfrm>
          <a:prstGeom prst="wedgeRoundRectCallout">
            <a:avLst>
              <a:gd name="adj1" fmla="val -98221"/>
              <a:gd name="adj2" fmla="val 10306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/>
              <a:t>2. Appeler le fournisseur</a:t>
            </a:r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285720" y="4643446"/>
            <a:ext cx="5334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/>
              <a:t>Les factures non payées sont affichées</a:t>
            </a:r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143504" y="2857496"/>
            <a:ext cx="3071834" cy="285752"/>
          </a:xfrm>
          <a:prstGeom prst="wedgeRoundRectCallout">
            <a:avLst>
              <a:gd name="adj1" fmla="val -98036"/>
              <a:gd name="adj2" fmla="val -2813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/>
              <a:t>3. Entrer le montant du paiement</a:t>
            </a: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3929058" y="1714488"/>
            <a:ext cx="1905000" cy="381000"/>
          </a:xfrm>
          <a:prstGeom prst="wedgeRoundRectCallout">
            <a:avLst>
              <a:gd name="adj1" fmla="val -73587"/>
              <a:gd name="adj2" fmla="val 10838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/>
              <a:t>5. Valider</a:t>
            </a:r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6072198" y="4357694"/>
            <a:ext cx="2057400" cy="1500198"/>
          </a:xfrm>
          <a:prstGeom prst="wedgeRoundRectCallout">
            <a:avLst>
              <a:gd name="adj1" fmla="val -25079"/>
              <a:gd name="adj2" fmla="val -682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/>
              <a:t>4. Cliquer dans la colonne ‘Lettrage’ pour noter que la facture est payée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684213" y="1052513"/>
            <a:ext cx="68618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Paiements Fournisseurs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5143504" y="3214686"/>
            <a:ext cx="3429024" cy="285752"/>
          </a:xfrm>
          <a:prstGeom prst="wedgeRoundRectCallout">
            <a:avLst>
              <a:gd name="adj1" fmla="val -90569"/>
              <a:gd name="adj2" fmla="val -5693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/>
              <a:t>3. Sélectionner le mode de paiement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  <p:bldP spid="57349" grpId="0" animBg="1" autoUpdateAnimBg="0"/>
      <p:bldP spid="57350" grpId="0" animBg="1" autoUpdateAnimBg="0"/>
      <p:bldP spid="57351" grpId="0" animBg="1" autoUpdateAnimBg="0"/>
      <p:bldP spid="57352" grpId="0" animBg="1" autoUpdateAnimBg="0"/>
      <p:bldP spid="57353" grpId="0" animBg="1" autoUpdateAnimBg="0"/>
      <p:bldP spid="1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5A29-C0CF-4857-B6CA-A89BA352B7F2}" type="slidenum">
              <a:rPr lang="fr-FR"/>
              <a:pPr/>
              <a:t>15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compte fournisseur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07286" y="1071546"/>
            <a:ext cx="8836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Interrogation des comptes Fournisseurs</a:t>
            </a:r>
          </a:p>
        </p:txBody>
      </p:sp>
      <p:pic>
        <p:nvPicPr>
          <p:cNvPr id="583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6691-E79C-45BD-9D78-04C9F8579153}" type="slidenum">
              <a:rPr lang="fr-FR"/>
              <a:pPr/>
              <a:t>16</a:t>
            </a:fld>
            <a:endParaRPr lang="fr-FR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relations avec les clients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950913" y="1144588"/>
            <a:ext cx="5801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Commercial</a:t>
            </a:r>
            <a:r>
              <a:rPr lang="fr-FR" dirty="0">
                <a:solidFill>
                  <a:srgbClr val="009900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Relations client</a:t>
            </a:r>
            <a:endParaRPr lang="fr-FR" dirty="0">
              <a:solidFill>
                <a:srgbClr val="009900"/>
              </a:solidFill>
            </a:endParaRP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071802" y="3929066"/>
            <a:ext cx="2252662" cy="1815882"/>
          </a:xfrm>
          <a:prstGeom prst="rect">
            <a:avLst/>
          </a:prstGeom>
          <a:noFill/>
          <a:ln w="9525">
            <a:solidFill>
              <a:schemeClr val="tx2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600" dirty="0"/>
              <a:t>Résume l’ensemble des relations avec le client :</a:t>
            </a:r>
          </a:p>
          <a:p>
            <a:pPr>
              <a:buFontTx/>
              <a:buChar char="-"/>
            </a:pPr>
            <a:r>
              <a:rPr lang="fr-FR" sz="1600" dirty="0"/>
              <a:t>commandes,</a:t>
            </a:r>
          </a:p>
          <a:p>
            <a:pPr>
              <a:buFontTx/>
              <a:buChar char="-"/>
            </a:pPr>
            <a:r>
              <a:rPr lang="fr-FR" sz="1600" dirty="0"/>
              <a:t>Expéditions</a:t>
            </a:r>
          </a:p>
          <a:p>
            <a:pPr>
              <a:buFontTx/>
              <a:buChar char="-"/>
            </a:pPr>
            <a:r>
              <a:rPr lang="fr-FR" sz="1600" dirty="0"/>
              <a:t>Factures,</a:t>
            </a:r>
          </a:p>
          <a:p>
            <a:pPr>
              <a:buFontTx/>
              <a:buChar char="-"/>
            </a:pPr>
            <a:r>
              <a:rPr lang="fr-FR" sz="1600" dirty="0"/>
              <a:t>Règlements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D7CD-0599-45C3-A602-2AA2D836D998}" type="slidenum">
              <a:rPr lang="fr-FR"/>
              <a:pPr/>
              <a:t>17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Fin de la session 10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20750" y="4267200"/>
            <a:ext cx="712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800">
                <a:solidFill>
                  <a:srgbClr val="000099"/>
                </a:solidFill>
                <a:latin typeface="Tahoma" charset="0"/>
              </a:rPr>
              <a:t>La visite guidée de l’ERP est terminée !</a:t>
            </a:r>
            <a:endParaRPr lang="fr-FR" sz="2800">
              <a:solidFill>
                <a:srgbClr val="000099"/>
              </a:solidFill>
              <a:latin typeface="Tahoma" charset="0"/>
              <a:hlinkClick r:id="rId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8DB5-ADA0-4BEC-BFBD-9A627C9315EB}" type="slidenum">
              <a:rPr lang="fr-FR"/>
              <a:pPr/>
              <a:t>2</a:t>
            </a:fld>
            <a:endParaRPr lang="fr-FR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6804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6806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6808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680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0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1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2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76815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16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8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9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0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76821" name="AutoShape 2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2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3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4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5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6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7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2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3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5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6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7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8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39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0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1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2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3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4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5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6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7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48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49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6850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76851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6852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76853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76854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76855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76856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76857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76858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76859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76860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76861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C3AA1-843B-491C-A9FB-AA975076BE18}" type="slidenum">
              <a:rPr lang="fr-FR"/>
              <a:pPr/>
              <a:t>3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carnet de commandes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990600" y="1066800"/>
            <a:ext cx="638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Accès : menu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Commercial</a:t>
            </a:r>
            <a:r>
              <a:rPr lang="fr-FR">
                <a:solidFill>
                  <a:srgbClr val="000099"/>
                </a:solidFill>
              </a:rPr>
              <a:t>, option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Carnet de commandes</a:t>
            </a:r>
          </a:p>
        </p:txBody>
      </p:sp>
      <p:pic>
        <p:nvPicPr>
          <p:cNvPr id="839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315200" cy="4572000"/>
          </a:xfrm>
          <a:prstGeom prst="rect">
            <a:avLst/>
          </a:prstGeom>
          <a:noFill/>
          <a:ln w="9525">
            <a:solidFill>
              <a:srgbClr val="3366CC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9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3330-3FA4-4CB6-8B2A-9E5D1FFB31EF}" type="slidenum">
              <a:rPr lang="fr-FR"/>
              <a:pPr/>
              <a:t>4</a:t>
            </a:fld>
            <a:endParaRPr lang="fr-F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143000"/>
          </a:xfrm>
        </p:spPr>
        <p:txBody>
          <a:bodyPr/>
          <a:lstStyle/>
          <a:p>
            <a:r>
              <a:rPr lang="fr-FR"/>
              <a:t>La préparation de commande 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990600" y="1066800"/>
            <a:ext cx="720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Accès : menu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Commercial</a:t>
            </a:r>
            <a:r>
              <a:rPr lang="fr-FR">
                <a:solidFill>
                  <a:srgbClr val="000099"/>
                </a:solidFill>
              </a:rPr>
              <a:t>, option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Préparation Commande Client</a:t>
            </a:r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4286248" y="2000240"/>
            <a:ext cx="2376487" cy="647696"/>
          </a:xfrm>
          <a:prstGeom prst="wedgeRoundRectCallout">
            <a:avLst>
              <a:gd name="adj1" fmla="val -107277"/>
              <a:gd name="adj2" fmla="val 205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Valider les quantités </a:t>
            </a:r>
            <a:br>
              <a:rPr lang="fr-FR" sz="1600"/>
            </a:br>
            <a:r>
              <a:rPr lang="fr-FR" sz="1600"/>
              <a:t>préparées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2571736" y="5143512"/>
            <a:ext cx="5327650" cy="50323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Création de bordereaux de préparation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002C-6574-4A44-AE57-4AEDD954A4CB}" type="slidenum">
              <a:rPr lang="fr-FR"/>
              <a:pPr/>
              <a:t>5</a:t>
            </a:fld>
            <a:endParaRPr lang="fr-FR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143000"/>
          </a:xfrm>
        </p:spPr>
        <p:txBody>
          <a:bodyPr/>
          <a:lstStyle/>
          <a:p>
            <a:r>
              <a:rPr lang="fr-FR"/>
              <a:t>L’expédition de commande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990600" y="1066800"/>
            <a:ext cx="695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Accès : menu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Logistique</a:t>
            </a:r>
            <a:r>
              <a:rPr lang="fr-FR">
                <a:solidFill>
                  <a:srgbClr val="000099"/>
                </a:solidFill>
              </a:rPr>
              <a:t>, option</a:t>
            </a:r>
            <a:r>
              <a:rPr lang="fr-FR">
                <a:solidFill>
                  <a:srgbClr val="00FF00"/>
                </a:solidFill>
              </a:rPr>
              <a:t> </a:t>
            </a:r>
            <a:r>
              <a:rPr lang="fr-FR">
                <a:solidFill>
                  <a:srgbClr val="009900"/>
                </a:solidFill>
              </a:rPr>
              <a:t>Expédition Commande Client</a:t>
            </a:r>
          </a:p>
        </p:txBody>
      </p:sp>
      <p:sp>
        <p:nvSpPr>
          <p:cNvPr id="81925" name="AutoShape 5"/>
          <p:cNvSpPr>
            <a:spLocks noChangeArrowheads="1"/>
          </p:cNvSpPr>
          <p:nvPr/>
        </p:nvSpPr>
        <p:spPr bwMode="auto">
          <a:xfrm>
            <a:off x="214282" y="4643446"/>
            <a:ext cx="2392348" cy="720725"/>
          </a:xfrm>
          <a:prstGeom prst="wedgeRoundRectCallout">
            <a:avLst>
              <a:gd name="adj1" fmla="val -14657"/>
              <a:gd name="adj2" fmla="val -2992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Appel des bordereaux de préparation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714876" y="1571612"/>
            <a:ext cx="2376487" cy="785818"/>
          </a:xfrm>
          <a:prstGeom prst="wedgeRoundRectCallout">
            <a:avLst>
              <a:gd name="adj1" fmla="val -127213"/>
              <a:gd name="adj2" fmla="val 5035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Valider les quantités </a:t>
            </a:r>
            <a:br>
              <a:rPr lang="fr-FR" sz="1600"/>
            </a:br>
            <a:r>
              <a:rPr lang="fr-FR" sz="1600"/>
              <a:t>expédiées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animBg="1" autoUpdateAnimBg="0"/>
      <p:bldP spid="8192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65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0017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FCE4-4572-4982-96C3-05581BB648AC}" type="slidenum">
              <a:rPr lang="fr-FR"/>
              <a:pPr/>
              <a:t>6</a:t>
            </a:fld>
            <a:endParaRPr lang="fr-F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Facturation des expéditions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84213" y="1052513"/>
            <a:ext cx="63360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Facturation Clients</a:t>
            </a: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285720" y="1928802"/>
            <a:ext cx="1905000" cy="762000"/>
          </a:xfrm>
          <a:prstGeom prst="wedgeRoundRectCallout">
            <a:avLst>
              <a:gd name="adj1" fmla="val 79000"/>
              <a:gd name="adj2" fmla="val -1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/>
              <a:t>1. Cliquer sur</a:t>
            </a:r>
            <a:br>
              <a:rPr lang="fr-FR"/>
            </a:br>
            <a:r>
              <a:rPr lang="fr-FR"/>
              <a:t>‘Nouvelle’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929322" y="2214554"/>
            <a:ext cx="1905000" cy="762000"/>
          </a:xfrm>
          <a:prstGeom prst="wedgeRoundRectCallout">
            <a:avLst>
              <a:gd name="adj1" fmla="val -157333"/>
              <a:gd name="adj2" fmla="val 254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/>
              <a:t>2. Appeler le</a:t>
            </a:r>
            <a:br>
              <a:rPr lang="fr-FR"/>
            </a:br>
            <a:r>
              <a:rPr lang="fr-FR"/>
              <a:t>client</a:t>
            </a: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2357422" y="5072074"/>
            <a:ext cx="5334000" cy="6096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Les expéditions non facturées sont affichées</a:t>
            </a:r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3929058" y="1928802"/>
            <a:ext cx="1905000" cy="381000"/>
          </a:xfrm>
          <a:prstGeom prst="wedgeRoundRectCallout">
            <a:avLst>
              <a:gd name="adj1" fmla="val -66710"/>
              <a:gd name="adj2" fmla="val 359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/>
              <a:t>3. Valider</a:t>
            </a:r>
          </a:p>
        </p:txBody>
      </p:sp>
      <p:sp>
        <p:nvSpPr>
          <p:cNvPr id="53263" name="AutoShape 15"/>
          <p:cNvSpPr>
            <a:spLocks noChangeArrowheads="1"/>
          </p:cNvSpPr>
          <p:nvPr/>
        </p:nvSpPr>
        <p:spPr bwMode="auto">
          <a:xfrm>
            <a:off x="571472" y="4143380"/>
            <a:ext cx="2592388" cy="762000"/>
          </a:xfrm>
          <a:prstGeom prst="wedgeRoundRectCallout">
            <a:avLst>
              <a:gd name="adj1" fmla="val 60576"/>
              <a:gd name="adj2" fmla="val -1735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/>
              <a:t>La date d’échéance</a:t>
            </a:r>
            <a:br>
              <a:rPr lang="fr-FR"/>
            </a:br>
            <a:r>
              <a:rPr lang="fr-FR"/>
              <a:t>est calculée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 autoUpdateAnimBg="0"/>
      <p:bldP spid="53254" grpId="0" animBg="1" autoUpdateAnimBg="0"/>
      <p:bldP spid="53255" grpId="0" animBg="1" autoUpdateAnimBg="0"/>
      <p:bldP spid="53257" grpId="0" animBg="1" autoUpdateAnimBg="0"/>
      <p:bldP spid="5326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33E6-CDF0-4C65-B69D-8626720A29CD}" type="slidenum">
              <a:rPr lang="fr-FR"/>
              <a:pPr/>
              <a:t>7</a:t>
            </a:fld>
            <a:endParaRPr lang="fr-FR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comptes clients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28596" y="1071546"/>
            <a:ext cx="8554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Comptabilité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Interrogation des comptes Clients</a:t>
            </a:r>
          </a:p>
        </p:txBody>
      </p:sp>
      <p:pic>
        <p:nvPicPr>
          <p:cNvPr id="6861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B762-A1DF-4360-B141-7895EE765F62}" type="slidenum">
              <a:rPr lang="fr-FR"/>
              <a:pPr/>
              <a:t>8</a:t>
            </a:fld>
            <a:endParaRPr lang="fr-FR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balance clients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84213" y="1052513"/>
            <a:ext cx="7438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Balance des comptes clients</a:t>
            </a:r>
          </a:p>
        </p:txBody>
      </p:sp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85926"/>
            <a:ext cx="7315200" cy="45720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DCD-735B-4FC0-AFED-569C5809363E}" type="slidenum">
              <a:rPr lang="fr-FR"/>
              <a:pPr/>
              <a:t>9</a:t>
            </a:fld>
            <a:endParaRPr lang="fr-FR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L’échéancier clients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357290" y="1071546"/>
            <a:ext cx="631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99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Comptes Tiers</a:t>
            </a:r>
            <a:r>
              <a:rPr lang="fr-FR" dirty="0">
                <a:solidFill>
                  <a:srgbClr val="000099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Echéancier Clients</a:t>
            </a:r>
          </a:p>
        </p:txBody>
      </p:sp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3305</TotalTime>
  <Words>449</Words>
  <Application>Microsoft Office PowerPoint</Application>
  <PresentationFormat>Affichage à l'écran (4:3)</PresentationFormat>
  <Paragraphs>125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Tahoma</vt:lpstr>
      <vt:lpstr>Times New Roman</vt:lpstr>
      <vt:lpstr>prelude4</vt:lpstr>
      <vt:lpstr>e-Prelude.com</vt:lpstr>
      <vt:lpstr>La structure du logiciel</vt:lpstr>
      <vt:lpstr>Le carnet de commandes</vt:lpstr>
      <vt:lpstr>La préparation de commande </vt:lpstr>
      <vt:lpstr>L’expédition de commande </vt:lpstr>
      <vt:lpstr>Facturation des expéditions</vt:lpstr>
      <vt:lpstr>Les comptes clients</vt:lpstr>
      <vt:lpstr>La balance clients</vt:lpstr>
      <vt:lpstr>L’échéancier clients</vt:lpstr>
      <vt:lpstr>Changement de date</vt:lpstr>
      <vt:lpstr>Enregistrement des règlements des clients</vt:lpstr>
      <vt:lpstr>Les comptes clients</vt:lpstr>
      <vt:lpstr>La balance Clients</vt:lpstr>
      <vt:lpstr>Paiement du fournisseur</vt:lpstr>
      <vt:lpstr>Le compte fournisseur</vt:lpstr>
      <vt:lpstr>Les relations avec les clients</vt:lpstr>
      <vt:lpstr>Fin de la session 10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ibrahima DIALLO</cp:lastModifiedBy>
  <cp:revision>71</cp:revision>
  <dcterms:created xsi:type="dcterms:W3CDTF">1998-11-02T15:40:36Z</dcterms:created>
  <dcterms:modified xsi:type="dcterms:W3CDTF">2016-07-29T13:38:46Z</dcterms:modified>
</cp:coreProperties>
</file>