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8"/>
  </p:notesMasterIdLst>
  <p:handoutMasterIdLst>
    <p:handoutMasterId r:id="rId59"/>
  </p:handoutMasterIdLst>
  <p:sldIdLst>
    <p:sldId id="259" r:id="rId3"/>
    <p:sldId id="377" r:id="rId4"/>
    <p:sldId id="342" r:id="rId5"/>
    <p:sldId id="375" r:id="rId6"/>
    <p:sldId id="343" r:id="rId7"/>
    <p:sldId id="344" r:id="rId8"/>
    <p:sldId id="345" r:id="rId9"/>
    <p:sldId id="346" r:id="rId10"/>
    <p:sldId id="347" r:id="rId11"/>
    <p:sldId id="348" r:id="rId12"/>
    <p:sldId id="378" r:id="rId13"/>
    <p:sldId id="379" r:id="rId14"/>
    <p:sldId id="380" r:id="rId15"/>
    <p:sldId id="381" r:id="rId16"/>
    <p:sldId id="382" r:id="rId17"/>
    <p:sldId id="349" r:id="rId18"/>
    <p:sldId id="350" r:id="rId19"/>
    <p:sldId id="351" r:id="rId20"/>
    <p:sldId id="352" r:id="rId21"/>
    <p:sldId id="385" r:id="rId22"/>
    <p:sldId id="384" r:id="rId23"/>
    <p:sldId id="383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87" r:id="rId43"/>
    <p:sldId id="388" r:id="rId44"/>
    <p:sldId id="392" r:id="rId45"/>
    <p:sldId id="393" r:id="rId46"/>
    <p:sldId id="371" r:id="rId47"/>
    <p:sldId id="391" r:id="rId48"/>
    <p:sldId id="386" r:id="rId49"/>
    <p:sldId id="372" r:id="rId50"/>
    <p:sldId id="394" r:id="rId51"/>
    <p:sldId id="373" r:id="rId52"/>
    <p:sldId id="395" r:id="rId53"/>
    <p:sldId id="389" r:id="rId54"/>
    <p:sldId id="374" r:id="rId55"/>
    <p:sldId id="396" r:id="rId56"/>
    <p:sldId id="277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79CC93D-E52E-4D84-901B-11D7331DD495}">
          <p14:sldIdLst>
            <p14:sldId id="259"/>
            <p14:sldId id="377"/>
            <p14:sldId id="342"/>
            <p14:sldId id="375"/>
            <p14:sldId id="343"/>
            <p14:sldId id="344"/>
            <p14:sldId id="345"/>
            <p14:sldId id="346"/>
            <p14:sldId id="347"/>
            <p14:sldId id="348"/>
            <p14:sldId id="378"/>
            <p14:sldId id="379"/>
            <p14:sldId id="380"/>
            <p14:sldId id="381"/>
            <p14:sldId id="382"/>
            <p14:sldId id="349"/>
            <p14:sldId id="350"/>
            <p14:sldId id="351"/>
            <p14:sldId id="352"/>
            <p14:sldId id="385"/>
            <p14:sldId id="384"/>
            <p14:sldId id="383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87"/>
            <p14:sldId id="388"/>
            <p14:sldId id="392"/>
            <p14:sldId id="393"/>
            <p14:sldId id="371"/>
            <p14:sldId id="391"/>
            <p14:sldId id="386"/>
            <p14:sldId id="372"/>
            <p14:sldId id="394"/>
            <p14:sldId id="373"/>
            <p14:sldId id="395"/>
            <p14:sldId id="389"/>
            <p14:sldId id="374"/>
            <p14:sldId id="396"/>
          </p14:sldIdLst>
        </p14:section>
        <p14:section name="Conclusion et résumé" id="{790CEF5B-569A-4C2F-BED5-750B08C0E5AD}">
          <p14:sldIdLst>
            <p14:sldId id="277"/>
          </p14:sldIdLst>
        </p14:section>
        <p14:section name="Annexe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F02BE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4754" autoAdjust="0"/>
  </p:normalViewPr>
  <p:slideViewPr>
    <p:cSldViewPr>
      <p:cViewPr varScale="1">
        <p:scale>
          <a:sx n="71" d="100"/>
          <a:sy n="71" d="100"/>
        </p:scale>
        <p:origin x="1296" y="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D83FDC75-7F73-4A4A-A77C-09AADF00E0EA}" type="datetimeFigureOut">
              <a:rPr lang="fr-FR" smtClean="0"/>
              <a:pPr/>
              <a:t>30/01/2017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459226BF-1F13-42D3-80DC-373E7ADD1EB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92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48AEF76B-3757-4A0B-AF93-28494465C1DD}" type="datetimeFigureOut">
              <a:pPr/>
              <a:t>30/01/2017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75693FD4-8F83-4EF7-AC3F-0DC0388986B0}" type="slidenum"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29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LOCL30%20module%202%20et%20LOCL22%20et%20CERELOGtech%20de%20stockage/Bdd_perso/Logistique_kesako/Bdd_persoLogistique_kesakokesako2annexes_log_kesako.ppt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r>
              <a:rPr lang="fr-FR" dirty="0"/>
              <a:t>Ce modèle peut être utilisé comme fichier de démarrage pour présenter des supports de formation à un groupe.</a:t>
            </a:r>
          </a:p>
          <a:p>
            <a:endParaRPr lang="fr-FR" dirty="0"/>
          </a:p>
          <a:p>
            <a:pPr lvl="0"/>
            <a:r>
              <a:rPr lang="fr-FR" sz="1200" b="1" dirty="0"/>
              <a:t>Sections</a:t>
            </a:r>
            <a:endParaRPr lang="fr-FR" sz="1200" b="0" dirty="0"/>
          </a:p>
          <a:p>
            <a:pPr lvl="0"/>
            <a:r>
              <a:rPr lang="fr-FR" sz="1200" b="0" dirty="0"/>
              <a:t>Cliquez avec le bouton droit sur une diapositive pour ajouter des sections.</a:t>
            </a:r>
            <a:r>
              <a:rPr lang="fr-FR" sz="1200" b="0" baseline="0" dirty="0"/>
              <a:t> Les sections permettent d’organiser les diapositives et facilitent la collaboration entre plusieurs auteurs.</a:t>
            </a:r>
            <a:endParaRPr lang="fr-FR" sz="1200" b="0" dirty="0"/>
          </a:p>
          <a:p>
            <a:pPr lvl="0"/>
            <a:endParaRPr lang="fr-FR" sz="1200" b="1" dirty="0"/>
          </a:p>
          <a:p>
            <a:pPr lvl="0"/>
            <a:r>
              <a:rPr lang="fr-FR" sz="1200" b="1" dirty="0"/>
              <a:t>Notes</a:t>
            </a:r>
          </a:p>
          <a:p>
            <a:pPr lvl="0"/>
            <a:r>
              <a:rPr lang="fr-FR" sz="1200" dirty="0"/>
              <a:t>Utilisez la section Notes pour les notes de présentation ou pour fournir des informations  supplémentaires à l’audience.</a:t>
            </a:r>
            <a:r>
              <a:rPr lang="fr-FR" sz="1200" baseline="0" dirty="0"/>
              <a:t> Affichez ces notes en mode Présentation pendant votre présentation. </a:t>
            </a:r>
          </a:p>
          <a:p>
            <a:pPr lvl="0">
              <a:buFontTx/>
              <a:buNone/>
            </a:pPr>
            <a:r>
              <a:rPr lang="fr-FR" sz="1200" dirty="0"/>
              <a:t>N’oubliez pas de tenir compte de la taille de la police (critère important pour l’accessibilité, la visibilité, l’enregistrement vidéo et la production en ligne)</a:t>
            </a:r>
          </a:p>
          <a:p>
            <a:pPr lvl="0"/>
            <a:endParaRPr lang="fr-FR" sz="1200" dirty="0"/>
          </a:p>
          <a:p>
            <a:pPr lvl="0">
              <a:buFontTx/>
              <a:buNone/>
            </a:pPr>
            <a:r>
              <a:rPr lang="fr-FR" sz="1200" b="1" dirty="0"/>
              <a:t>Couleurs coordonnées </a:t>
            </a:r>
          </a:p>
          <a:p>
            <a:pPr lvl="0">
              <a:buFontTx/>
              <a:buNone/>
            </a:pPr>
            <a:r>
              <a:rPr lang="fr-FR" sz="1200" dirty="0"/>
              <a:t>Faites tout particulièrement attention aux diagrammes, graphiques et zones de texte.</a:t>
            </a:r>
            <a:r>
              <a:rPr lang="fr-FR" sz="1200" baseline="0" dirty="0"/>
              <a:t> </a:t>
            </a:r>
            <a:endParaRPr lang="fr-FR" sz="1200" dirty="0"/>
          </a:p>
          <a:p>
            <a:pPr lvl="0"/>
            <a:r>
              <a:rPr lang="fr-FR" sz="1200" dirty="0"/>
              <a:t>Tenez compte du fait que les participants imprimeront la présentation en noir et blanc ou </a:t>
            </a:r>
            <a:r>
              <a:rPr lang="fr-FR" sz="1200" dirty="0" err="1"/>
              <a:t>nuances de gris</a:t>
            </a:r>
            <a:r>
              <a:rPr lang="fr-FR" sz="1200" dirty="0"/>
              <a:t>. Effectuez un test d’impression pour vérifier que vos couleurs s’impriment correctement en noir et blanc intégral et </a:t>
            </a:r>
            <a:r>
              <a:rPr lang="fr-FR" sz="1200" dirty="0" err="1"/>
              <a:t>nuances de gris</a:t>
            </a:r>
            <a:r>
              <a:rPr lang="fr-FR" sz="1200" dirty="0"/>
              <a:t>.</a:t>
            </a:r>
          </a:p>
          <a:p>
            <a:pPr lvl="0">
              <a:buFontTx/>
              <a:buNone/>
            </a:pPr>
            <a:endParaRPr lang="fr-FR" sz="1200" dirty="0"/>
          </a:p>
          <a:p>
            <a:pPr lvl="0">
              <a:buFontTx/>
              <a:buNone/>
            </a:pPr>
            <a:r>
              <a:rPr lang="fr-FR" sz="1200" b="1" dirty="0"/>
              <a:t>Graphiques, tableaux et diagrammes</a:t>
            </a:r>
          </a:p>
          <a:p>
            <a:pPr lvl="0"/>
            <a:r>
              <a:rPr lang="fr-FR" sz="1200" dirty="0"/>
              <a:t>Faites en sorte que votre présentation soit simple : utilisez des styles et des couleurs identiques qui ne soient pas gênants.</a:t>
            </a:r>
          </a:p>
          <a:p>
            <a:pPr lvl="0"/>
            <a:r>
              <a:rPr lang="fr-FR" sz="1200" dirty="0"/>
              <a:t>Ajoutez une étiquette à tous les graphiques et tableaux.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947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1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SN" smtClean="0"/>
              <a:pPr/>
              <a:t>28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2394476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21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7850" y="400050"/>
            <a:ext cx="3625850" cy="2719388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3230563"/>
            <a:ext cx="7227888" cy="3068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0" tIns="44019" rIns="89610" bIns="44019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72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9600" y="509588"/>
            <a:ext cx="3560763" cy="2544762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3222625"/>
            <a:ext cx="7227888" cy="30527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86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32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9600" y="509588"/>
            <a:ext cx="3560763" cy="2544762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3222625"/>
            <a:ext cx="7227888" cy="30527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47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spcBef>
                <a:spcPct val="0"/>
              </a:spcBef>
              <a:buClr>
                <a:srgbClr val="0066FF"/>
              </a:buClr>
              <a:buFont typeface="Wingdings" panose="05000000000000000000" pitchFamily="2" charset="2"/>
              <a:buNone/>
            </a:pPr>
            <a:endParaRPr lang="fr-FR" alt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54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Objectif interne.</a:t>
            </a:r>
          </a:p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Le coût transport d’un retour client.</a:t>
            </a:r>
          </a:p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Le coût de traitement administratif d’un litige…</a:t>
            </a:r>
          </a:p>
        </p:txBody>
      </p:sp>
    </p:spTree>
    <p:extLst>
      <p:ext uri="{BB962C8B-B14F-4D97-AF65-F5344CB8AC3E}">
        <p14:creationId xmlns:p14="http://schemas.microsoft.com/office/powerpoint/2010/main" val="4003082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Il faut longtemps pour avoir une bonne image; il suffit de peu pour la perdre: Perrier.</a:t>
            </a:r>
          </a:p>
          <a:p>
            <a:r>
              <a:rPr lang="fr-FR" altLang="fr-FR">
                <a:solidFill>
                  <a:srgbClr val="003399"/>
                </a:solidFill>
                <a:latin typeface="Arial" panose="020B0604020202020204" pitchFamily="34" charset="0"/>
                <a:ea typeface="Arial Unicode MS" pitchFamily="34" charset="-128"/>
              </a:rPr>
              <a:t>Rareté des </a:t>
            </a:r>
            <a:r>
              <a:rPr lang="fr-FR" altLang="fr-FR">
                <a:solidFill>
                  <a:srgbClr val="003399"/>
                </a:solidFill>
                <a:latin typeface="Arial" panose="020B0604020202020204" pitchFamily="34" charset="0"/>
                <a:ea typeface="Arial Unicode MS" pitchFamily="34" charset="-128"/>
                <a:hlinkClick r:id="rId3" action="ppaction://hlinkpres?slideindex=1&amp;slidetitle="/>
              </a:rPr>
              <a:t>ruptures de stock</a:t>
            </a:r>
            <a:r>
              <a:rPr lang="fr-FR" altLang="fr-FR">
                <a:solidFill>
                  <a:srgbClr val="003399"/>
                </a:solidFill>
                <a:latin typeface="Arial" panose="020B0604020202020204" pitchFamily="34" charset="0"/>
                <a:ea typeface="Arial Unicode MS" pitchFamily="34" charset="-128"/>
              </a:rPr>
              <a:t>,</a:t>
            </a:r>
          </a:p>
          <a:p>
            <a:r>
              <a:rPr lang="fr-FR" altLang="fr-FR" i="1">
                <a:solidFill>
                  <a:srgbClr val="003399"/>
                </a:solidFill>
                <a:latin typeface="Times New Roman" panose="02020603050405020304" pitchFamily="18" charset="0"/>
                <a:ea typeface="Arial Unicode MS" pitchFamily="34" charset="-128"/>
              </a:rPr>
              <a:t>Eviter les ruptures afin de garder ses clients.</a:t>
            </a:r>
            <a:endParaRPr lang="fr-FR" altLang="fr-FR">
              <a:solidFill>
                <a:srgbClr val="003399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r>
              <a:rPr lang="fr-FR" altLang="fr-FR" i="1">
                <a:solidFill>
                  <a:srgbClr val="003399"/>
                </a:solidFill>
                <a:latin typeface="Times New Roman" panose="02020603050405020304" pitchFamily="18" charset="0"/>
                <a:ea typeface="Arial Unicode MS" pitchFamily="34" charset="-128"/>
              </a:rPr>
              <a:t>Si le sur-stock coûte cher à l’entreprise, les ruptures lui font perdre des clients. Pire, elles les poussent dans les bras des concurrents.</a:t>
            </a:r>
          </a:p>
          <a:p>
            <a:pPr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r-FR" altLang="fr-FR" sz="2400">
                <a:solidFill>
                  <a:srgbClr val="003399"/>
                </a:solidFill>
                <a:latin typeface="Arial" panose="020B0604020202020204" pitchFamily="34" charset="0"/>
              </a:rPr>
              <a:t>Le respect des horaires de livraison, des délais, des  rendez-vous,</a:t>
            </a:r>
          </a:p>
          <a:p>
            <a:pPr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0033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3399"/>
                </a:solidFill>
                <a:latin typeface="Arial" panose="020B0604020202020204" pitchFamily="34" charset="0"/>
              </a:rPr>
              <a:t>Déléguer le bon intérimaire, au bon moment, au bon endroit.</a:t>
            </a:r>
          </a:p>
          <a:p>
            <a:pPr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r-FR" altLang="fr-FR" sz="2400">
                <a:solidFill>
                  <a:srgbClr val="003399"/>
                </a:solidFill>
                <a:latin typeface="Arial" panose="020B0604020202020204" pitchFamily="34" charset="0"/>
              </a:rPr>
              <a:t> la rareté des ruptures de stock,</a:t>
            </a:r>
          </a:p>
          <a:p>
            <a:pPr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0033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Il y a des qualifications qu’on a du mal atrouver sur le marché: ex.= les chauffeurs poids lourds.</a:t>
            </a:r>
            <a:endParaRPr lang="fr-FR" altLang="fr-FR" sz="240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r-FR" altLang="fr-FR" sz="2400">
                <a:solidFill>
                  <a:srgbClr val="003399"/>
                </a:solidFill>
                <a:latin typeface="Arial" panose="020B0604020202020204" pitchFamily="34" charset="0"/>
              </a:rPr>
              <a:t> un minimum de livraisons non conformes…,</a:t>
            </a:r>
          </a:p>
          <a:p>
            <a:pPr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0033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Avoir la meilleure adéquation homme/ poste, ce qui implique qu’en amont, les informations ont été correctement recueillies et transmises (on retrouve ici ce fameux flux d’infos…).</a:t>
            </a:r>
            <a:endParaRPr lang="fr-FR" altLang="fr-FR" sz="240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r-FR" altLang="fr-FR" sz="2400">
                <a:solidFill>
                  <a:srgbClr val="003399"/>
                </a:solidFill>
                <a:latin typeface="Arial" panose="020B0604020202020204" pitchFamily="34" charset="0"/>
              </a:rPr>
              <a:t> des contacts humains agréables,</a:t>
            </a:r>
          </a:p>
          <a:p>
            <a:endParaRPr lang="fr-FR" altLang="fr-FR">
              <a:solidFill>
                <a:srgbClr val="003399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endParaRPr lang="fr-FR" altLang="fr-FR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3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SN" altLang="fr-FR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A1E9F1-9411-43BB-83A3-02F94A6CB808}" type="slidenum">
              <a:rPr lang="fr-FR" altLang="fr-FR" smtClean="0">
                <a:latin typeface="Calibri" panose="020F0502020204030204" pitchFamily="34" charset="0"/>
              </a:rPr>
              <a:pPr/>
              <a:t>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40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Utilisation de la K7 SMB2, Les opérations dans l’entrepôt.</a:t>
            </a:r>
          </a:p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Avant de passer la K7, faire 4 groupes, 1 pour chaque fonction; vous pouvez vous appuyer sur ce qu’on vient de voir et noter les tâches liées aux flux d’informations / physiques. Il existe des tâches physiques, administratives et de management.</a:t>
            </a:r>
          </a:p>
        </p:txBody>
      </p:sp>
    </p:spTree>
    <p:extLst>
      <p:ext uri="{BB962C8B-B14F-4D97-AF65-F5344CB8AC3E}">
        <p14:creationId xmlns:p14="http://schemas.microsoft.com/office/powerpoint/2010/main" val="3095661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solidFill>
                  <a:srgbClr val="003399"/>
                </a:solidFill>
                <a:latin typeface="Times New Roman" panose="02020603050405020304" pitchFamily="18" charset="0"/>
              </a:rPr>
              <a:t>Du haut vers le bas de la page, on part des métiers de base vers ceux de l’encadrement.</a:t>
            </a:r>
          </a:p>
          <a:p>
            <a:r>
              <a:rPr lang="fr-FR" altLang="fr-FR" dirty="0">
                <a:solidFill>
                  <a:srgbClr val="003399"/>
                </a:solidFill>
                <a:latin typeface="Times New Roman" panose="02020603050405020304" pitchFamily="18" charset="0"/>
              </a:rPr>
              <a:t>Import: Pays hors CEE, Déclaration en douane ( établie à partir de de la facture commerciale </a:t>
            </a:r>
            <a:r>
              <a:rPr lang="fr-FR" altLang="fr-FR" sz="900" i="1" dirty="0">
                <a:solidFill>
                  <a:srgbClr val="003399"/>
                </a:solidFill>
                <a:latin typeface="Times New Roman" panose="02020603050405020304" pitchFamily="18" charset="0"/>
              </a:rPr>
              <a:t>qui vaut devis et engage le client à payer au contraire de la proforma nécessaire à la douane</a:t>
            </a:r>
            <a:r>
              <a:rPr lang="fr-FR" altLang="fr-FR" dirty="0">
                <a:solidFill>
                  <a:srgbClr val="003399"/>
                </a:solidFill>
                <a:latin typeface="Times New Roman" panose="02020603050405020304" pitchFamily="18" charset="0"/>
              </a:rPr>
              <a:t> et de la liste de colisage attachée à la marchandise) requise pour acquitter les droits de douane à l’entrée des pays de la CEE.</a:t>
            </a:r>
          </a:p>
          <a:p>
            <a:r>
              <a:rPr lang="fr-FR" altLang="fr-FR" dirty="0">
                <a:solidFill>
                  <a:srgbClr val="003399"/>
                </a:solidFill>
                <a:latin typeface="Times New Roman" panose="02020603050405020304" pitchFamily="18" charset="0"/>
              </a:rPr>
              <a:t>Réserves &amp; avaries: doivent être motivées (protestation motivée à adresser dans les 3 jours par LR au dernier transporteur effectif).</a:t>
            </a:r>
          </a:p>
          <a:p>
            <a:r>
              <a:rPr lang="fr-FR" altLang="fr-FR" dirty="0">
                <a:solidFill>
                  <a:srgbClr val="003399"/>
                </a:solidFill>
                <a:latin typeface="Times New Roman" panose="02020603050405020304" pitchFamily="18" charset="0"/>
              </a:rPr>
              <a:t>Calculer la charge de travail </a:t>
            </a:r>
            <a:r>
              <a:rPr lang="fr-FR" altLang="fr-FR" dirty="0">
                <a:solidFill>
                  <a:srgbClr val="0033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 combien de personnes vais-je devoir mettre en face pour l’absorber?</a:t>
            </a:r>
            <a:endParaRPr lang="fr-FR" altLang="fr-FR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45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SN" altLang="fr-FR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A1E9F1-9411-43BB-83A3-02F94A6CB808}" type="slidenum">
              <a:rPr lang="fr-FR" altLang="fr-FR" smtClean="0">
                <a:latin typeface="Calibri" panose="020F0502020204030204" pitchFamily="34" charset="0"/>
              </a:rPr>
              <a:pPr/>
              <a:t>44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94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Localiser et mettre à jour =&gt; importance de l’adressage.</a:t>
            </a:r>
          </a:p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Fournitures = cartons, scotch, cerclage, film…</a:t>
            </a:r>
          </a:p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Équipements = chariots élévateurs, housseuse,…</a:t>
            </a:r>
          </a:p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Inventaire =&gt; compter, rapprocher le théorique du physique, justifier les écarts (erreur, vol…) pour valoriser le stock (tenir sa comptabilité).</a:t>
            </a:r>
          </a:p>
          <a:p>
            <a:endParaRPr lang="fr-FR" altLang="fr-FR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85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Prélever = faire du picking</a:t>
            </a:r>
          </a:p>
          <a:p>
            <a:pPr>
              <a:buFontTx/>
              <a:buChar char="•"/>
            </a:pPr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type de préparation de commandes. </a:t>
            </a:r>
          </a:p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Éclater =&gt;		1 préparateur = 1 commande =&gt; s’il y a 3 commandes du même feutre, le préparateur fera 3 fois le même trajet.</a:t>
            </a:r>
          </a:p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Regrouper =&gt; 	1 préparateur = plusieurs commandes =&gt; on massifie, dans ce cas, il prélèvera les 3 feutres en une seule fois.</a:t>
            </a:r>
          </a:p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Faire faire l’exercice des « 3 feutres » pour montrer qu’en optimisant les déplacements, on gagne sur le temps (</a:t>
            </a:r>
            <a:r>
              <a:rPr lang="fr-FR" altLang="fr-FR" i="1">
                <a:solidFill>
                  <a:srgbClr val="003399"/>
                </a:solidFill>
                <a:latin typeface="Times New Roman" panose="02020603050405020304" pitchFamily="18" charset="0"/>
              </a:rPr>
              <a:t>c’est de l’argent</a:t>
            </a:r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).</a:t>
            </a:r>
          </a:p>
          <a:p>
            <a:pPr>
              <a:buFontTx/>
              <a:buChar char="•"/>
            </a:pPr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Mode de préparation de commandes: Batch (en lot) ou au fil de l’eau (au fur et à mesure).</a:t>
            </a:r>
          </a:p>
          <a:p>
            <a:pPr>
              <a:buFontTx/>
              <a:buChar char="•"/>
            </a:pPr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Sélection: urgent ou pas urgent?</a:t>
            </a:r>
          </a:p>
          <a:p>
            <a:pPr>
              <a:buFontTx/>
              <a:buChar char="•"/>
            </a:pPr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Lancer les réimplantations: selon l’état de fréquence des sorties de chaque article par exemple (rotation des produits / niveau de vente).</a:t>
            </a:r>
          </a:p>
          <a:p>
            <a:pPr>
              <a:buFontTx/>
              <a:buChar char="•"/>
            </a:pPr>
            <a:endParaRPr lang="fr-FR" altLang="fr-FR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endParaRPr lang="fr-FR" altLang="fr-FR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endParaRPr lang="fr-FR" altLang="fr-FR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24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SN" altLang="fr-FR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A1E9F1-9411-43BB-83A3-02F94A6CB808}" type="slidenum">
              <a:rPr lang="fr-FR" altLang="fr-FR" smtClean="0">
                <a:latin typeface="Calibri" panose="020F0502020204030204" pitchFamily="34" charset="0"/>
              </a:rPr>
              <a:pPr/>
              <a:t>49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12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Étiquette transport / compter / </a:t>
            </a:r>
          </a:p>
          <a:p>
            <a:pPr>
              <a:buFontTx/>
              <a:buChar char="•"/>
            </a:pPr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charge unitaire= palette / </a:t>
            </a:r>
          </a:p>
          <a:p>
            <a:pPr>
              <a:buFontTx/>
              <a:buChar char="•"/>
            </a:pPr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règles de chargement = protocole de sécurité entre chargeur et transporteur (partie Ronan ou Thierry).</a:t>
            </a:r>
          </a:p>
          <a:p>
            <a:pPr>
              <a:buFontTx/>
              <a:buChar char="•"/>
            </a:pPr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Commander un transport = Affréter </a:t>
            </a:r>
          </a:p>
          <a:p>
            <a:pPr>
              <a:buFontTx/>
              <a:buChar char="•"/>
            </a:pPr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documents d’expédition = lettre de voiture du transporteur, bon de livraison du destinataire… = loi Gayssot (cf. partie transport) / douane.</a:t>
            </a:r>
          </a:p>
          <a:p>
            <a:pPr>
              <a:buFontTx/>
              <a:buChar char="•"/>
            </a:pPr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Modes = messagerie (DPD,Extand…), express (Marathon, Taxi colis…), lot.</a:t>
            </a:r>
          </a:p>
          <a:p>
            <a:pPr>
              <a:buFontTx/>
              <a:buChar char="•"/>
            </a:pPr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Sélection = tri (ex: on fait d’abord partir les expés les plus loin et on fini par les plus près).</a:t>
            </a:r>
          </a:p>
          <a:p>
            <a:pPr>
              <a:buFontTx/>
              <a:buChar char="•"/>
            </a:pPr>
            <a:endParaRPr lang="fr-FR" altLang="fr-FR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endParaRPr lang="fr-FR" altLang="fr-FR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8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Tâches réservées au responsable de site qui est un interlocuteur important pour la société d’intérim.</a:t>
            </a:r>
          </a:p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CHSCT = Comité d’Hygiène, de Sécurité et des Conditions de Travail.</a:t>
            </a:r>
          </a:p>
          <a:p>
            <a:endParaRPr lang="fr-FR" altLang="fr-FR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811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Tâches réservées au responsable de site qui est un interlocuteur important pour la société d’intérim.</a:t>
            </a:r>
          </a:p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CHSCT = Comité d’Hygiène, de Sécurité et des Conditions de Travail.</a:t>
            </a:r>
          </a:p>
          <a:p>
            <a:endParaRPr lang="fr-FR" altLang="fr-FR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46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FR" dirty="0"/>
              <a:t>Microsoft </a:t>
            </a:r>
            <a:r>
              <a:rPr lang="fr-FR" b="1" dirty="0"/>
              <a:t>Excellence en ingénierie</a:t>
            </a:r>
            <a:endParaRPr lang="fr-FR" dirty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dirty="0"/>
              <a:t>Microsoft Confidentiel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620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6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Lieu de stockage, L’entrepôt est aussi un point de décision puisque de sa bonne gestion dépendent l’optimisation de la production et des expéditions.</a:t>
            </a:r>
          </a:p>
          <a:p>
            <a:r>
              <a:rPr lang="fr-FR" altLang="fr-FR">
                <a:solidFill>
                  <a:srgbClr val="003399"/>
                </a:solidFill>
                <a:latin typeface="Times New Roman" panose="02020603050405020304" pitchFamily="18" charset="0"/>
              </a:rPr>
              <a:t>Il constitue un maillon essentiel de la chaîne logistique puisqu’il intervient à la fois en amont de la production pour stocker des matières premières et en aval pour ranger les produits finis.</a:t>
            </a:r>
          </a:p>
        </p:txBody>
      </p:sp>
    </p:spTree>
    <p:extLst>
      <p:ext uri="{BB962C8B-B14F-4D97-AF65-F5344CB8AC3E}">
        <p14:creationId xmlns:p14="http://schemas.microsoft.com/office/powerpoint/2010/main" val="95869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SN" smtClean="0"/>
              <a:pPr/>
              <a:t>16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244081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solidFill>
                  <a:srgbClr val="003399"/>
                </a:solidFill>
                <a:latin typeface="Times New Roman" panose="02020603050405020304" pitchFamily="18" charset="0"/>
              </a:rPr>
              <a:t>I : entrée et sortie de la même unité. Ex.: une palette pour une palette. Plateforme </a:t>
            </a:r>
            <a:r>
              <a:rPr lang="fr-FR" altLang="fr-FR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tpt</a:t>
            </a:r>
            <a:endParaRPr lang="fr-FR" altLang="fr-FR" dirty="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r>
              <a:rPr lang="fr-FR" altLang="fr-FR" dirty="0">
                <a:solidFill>
                  <a:srgbClr val="003399"/>
                </a:solidFill>
                <a:latin typeface="Times New Roman" panose="02020603050405020304" pitchFamily="18" charset="0"/>
              </a:rPr>
              <a:t>L : entrées très massives, peu de fournisseurs et beaucoup de fractionnement en sortie.</a:t>
            </a:r>
          </a:p>
          <a:p>
            <a:r>
              <a:rPr lang="fr-FR" altLang="fr-FR" dirty="0">
                <a:solidFill>
                  <a:srgbClr val="003399"/>
                </a:solidFill>
                <a:latin typeface="Times New Roman" panose="02020603050405020304" pitchFamily="18" charset="0"/>
              </a:rPr>
              <a:t>U : modulation du nombre de quais en affectation suivant les quantités entrées/sorties.</a:t>
            </a:r>
          </a:p>
        </p:txBody>
      </p:sp>
    </p:spTree>
    <p:extLst>
      <p:ext uri="{BB962C8B-B14F-4D97-AF65-F5344CB8AC3E}">
        <p14:creationId xmlns:p14="http://schemas.microsoft.com/office/powerpoint/2010/main" val="152228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>
                <a:solidFill>
                  <a:srgbClr val="003399"/>
                </a:solidFill>
                <a:latin typeface="Times New Roman" panose="02020603050405020304" pitchFamily="18" charset="0"/>
              </a:rPr>
              <a:t>I : entrée et sortie de la même unité. Ex.: une palette pour une palette. Plateforme </a:t>
            </a:r>
          </a:p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SN" smtClean="0"/>
              <a:pPr/>
              <a:t>20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4278970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>
                <a:solidFill>
                  <a:srgbClr val="003399"/>
                </a:solidFill>
                <a:latin typeface="Times New Roman" panose="02020603050405020304" pitchFamily="18" charset="0"/>
              </a:rPr>
              <a:t>L : entrées très massives, peu de fournisseurs et beaucoup de fractionnement en sortie.</a:t>
            </a:r>
          </a:p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SN" smtClean="0"/>
              <a:pPr/>
              <a:t>21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341854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>
                <a:solidFill>
                  <a:srgbClr val="003399"/>
                </a:solidFill>
                <a:latin typeface="Times New Roman" panose="02020603050405020304" pitchFamily="18" charset="0"/>
              </a:rPr>
              <a:t>U : modulation du nombre de quais en affectation suivant les quantités entrées/sorties.</a:t>
            </a:r>
          </a:p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SN" smtClean="0"/>
              <a:pPr/>
              <a:t>22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284121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fr-F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fr-F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fr-FR"/>
              <a:t>Modifiez le style des sous-titres du masque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fr-FR" sz="2000" baseline="0"/>
            </a:lvl1pPr>
          </a:lstStyle>
          <a:p>
            <a:r>
              <a:rPr kumimoji="0" lang="fr-FR"/>
              <a:t>Logo de la société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30/01/2017</a:t>
            </a:fld>
            <a:endParaRPr kumimoji="0"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30/01/2017</a:t>
            </a:fld>
            <a:endParaRPr kumimoji="0"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ière-plan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30/01/2017</a:t>
            </a:fld>
            <a:endParaRPr kumimoji="0"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63C4AEEF-23CD-4501-BE9A-9F9DE5693975}" type="datetime1">
              <a:rPr lang="fr-FR" smtClean="0"/>
              <a:t>30/01/2017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Ibrahim Diallo SCL/IST                                                           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D91E90A-AA3E-40A6-928C-E426DADCE1C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676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3906"/>
            <a:ext cx="8229600" cy="5852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460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fr-F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30/01/2017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fr-FR" sz="1800"/>
            </a:lvl1pPr>
          </a:lstStyle>
          <a:p>
            <a:r>
              <a:rPr kumimoji="0" lang="fr-FR"/>
              <a:t>Logo de la société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fr-FR"/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fr-FR" sz="3200">
                <a:latin typeface="+mn-lt"/>
              </a:defRPr>
            </a:lvl1pPr>
            <a:lvl2pPr eaLnBrk="1" latinLnBrk="0" hangingPunct="1">
              <a:defRPr kumimoji="0" lang="fr-FR" sz="2800">
                <a:latin typeface="+mn-lt"/>
              </a:defRPr>
            </a:lvl2pPr>
            <a:lvl3pPr eaLnBrk="1" latinLnBrk="0" hangingPunct="1">
              <a:defRPr kumimoji="0" lang="fr-FR" sz="2400">
                <a:latin typeface="+mn-lt"/>
              </a:defRPr>
            </a:lvl3pPr>
            <a:lvl4pPr eaLnBrk="1" latinLnBrk="0" hangingPunct="1">
              <a:defRPr kumimoji="0" lang="fr-FR" sz="2400">
                <a:latin typeface="+mn-lt"/>
              </a:defRPr>
            </a:lvl4pPr>
            <a:lvl5pPr eaLnBrk="1" latinLnBrk="0" hangingPunct="1">
              <a:defRPr kumimoji="0" lang="fr-FR" sz="2400">
                <a:latin typeface="+mn-lt"/>
              </a:defRPr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30/01/2017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fr-FR" sz="2800"/>
            </a:lvl1pPr>
            <a:lvl2pPr eaLnBrk="1" latinLnBrk="0" hangingPunct="1">
              <a:defRPr kumimoji="0" lang="fr-FR" sz="2400"/>
            </a:lvl2pPr>
            <a:lvl3pPr eaLnBrk="1" latinLnBrk="0" hangingPunct="1">
              <a:defRPr kumimoji="0" lang="fr-FR" sz="2000"/>
            </a:lvl3pPr>
            <a:lvl4pPr eaLnBrk="1" latinLnBrk="0" hangingPunct="1">
              <a:defRPr kumimoji="0" lang="fr-FR" sz="1800"/>
            </a:lvl4pPr>
            <a:lvl5pPr eaLnBrk="1" latinLnBrk="0" hangingPunct="1">
              <a:defRPr kumimoji="0" lang="fr-FR" sz="1800"/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fr-FR" sz="2800"/>
            </a:lvl1pPr>
            <a:lvl2pPr eaLnBrk="1" latinLnBrk="0" hangingPunct="1">
              <a:defRPr kumimoji="0" lang="fr-FR" sz="2400"/>
            </a:lvl2pPr>
            <a:lvl3pPr eaLnBrk="1" latinLnBrk="0" hangingPunct="1">
              <a:defRPr kumimoji="0" lang="fr-FR" sz="2000"/>
            </a:lvl3pPr>
            <a:lvl4pPr eaLnBrk="1" latinLnBrk="0" hangingPunct="1">
              <a:defRPr kumimoji="0" lang="fr-FR" sz="1800"/>
            </a:lvl4pPr>
            <a:lvl5pPr eaLnBrk="1" latinLnBrk="0" hangingPunct="1">
              <a:defRPr kumimoji="0" lang="fr-FR" sz="1800"/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30/01/2017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fr-FR"/>
            </a:lvl1pPr>
          </a:lstStyle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fr-FR" sz="2400" b="1"/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lvl6pPr eaLnBrk="1" latinLnBrk="0" hangingPunct="1">
              <a:defRPr kumimoji="0" lang="fr-FR" sz="1600"/>
            </a:lvl6pPr>
            <a:lvl7pPr eaLnBrk="1" latinLnBrk="0" hangingPunct="1">
              <a:defRPr kumimoji="0" lang="fr-FR" sz="1600"/>
            </a:lvl7pPr>
            <a:lvl8pPr eaLnBrk="1" latinLnBrk="0" hangingPunct="1">
              <a:defRPr kumimoji="0" lang="fr-FR" sz="1600"/>
            </a:lvl8pPr>
            <a:lvl9pPr eaLnBrk="1" latinLnBrk="0" hangingPunct="1">
              <a:defRPr kumimoji="0" lang="fr-FR" sz="1600"/>
            </a:lvl9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fr-FR" sz="2400" b="1"/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lvl6pPr eaLnBrk="1" latinLnBrk="0" hangingPunct="1">
              <a:defRPr kumimoji="0" lang="fr-FR" sz="1600"/>
            </a:lvl6pPr>
            <a:lvl7pPr eaLnBrk="1" latinLnBrk="0" hangingPunct="1">
              <a:defRPr kumimoji="0" lang="fr-FR" sz="1600"/>
            </a:lvl7pPr>
            <a:lvl8pPr eaLnBrk="1" latinLnBrk="0" hangingPunct="1">
              <a:defRPr kumimoji="0" lang="fr-FR" sz="1600"/>
            </a:lvl8pPr>
            <a:lvl9pPr eaLnBrk="1" latinLnBrk="0" hangingPunct="1">
              <a:defRPr kumimoji="0" lang="fr-FR" sz="1600"/>
            </a:lvl9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30/01/2017</a:t>
            </a:fld>
            <a:endParaRPr kumimoji="0"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fr-FR" sz="3200"/>
            </a:lvl1pPr>
            <a:lvl2pPr eaLnBrk="1" latinLnBrk="0" hangingPunct="1">
              <a:defRPr kumimoji="0" lang="fr-FR" sz="2800"/>
            </a:lvl2pPr>
            <a:lvl3pPr eaLnBrk="1" latinLnBrk="0" hangingPunct="1">
              <a:defRPr kumimoji="0" lang="fr-FR" sz="2400"/>
            </a:lvl3pPr>
            <a:lvl4pPr eaLnBrk="1" latinLnBrk="0" hangingPunct="1">
              <a:defRPr kumimoji="0" lang="fr-FR" sz="2000"/>
            </a:lvl4pPr>
            <a:lvl5pPr eaLnBrk="1" latinLnBrk="0" hangingPunct="1">
              <a:defRPr kumimoji="0" lang="fr-FR" sz="2000"/>
            </a:lvl5pPr>
            <a:lvl6pPr eaLnBrk="1" latinLnBrk="0" hangingPunct="1">
              <a:defRPr kumimoji="0" lang="fr-FR" sz="2000"/>
            </a:lvl6pPr>
            <a:lvl7pPr eaLnBrk="1" latinLnBrk="0" hangingPunct="1">
              <a:defRPr kumimoji="0" lang="fr-FR" sz="2000"/>
            </a:lvl7pPr>
            <a:lvl8pPr eaLnBrk="1" latinLnBrk="0" hangingPunct="1">
              <a:defRPr kumimoji="0" lang="fr-FR" sz="2000"/>
            </a:lvl8pPr>
            <a:lvl9pPr eaLnBrk="1" latinLnBrk="0" hangingPunct="1">
              <a:defRPr kumimoji="0" lang="fr-FR" sz="2000"/>
            </a:lvl9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30/01/2017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fr-FR" sz="3200"/>
            </a:lvl1pPr>
            <a:lvl2pPr marL="457200" indent="0" eaLnBrk="1" latinLnBrk="0" hangingPunct="1">
              <a:buNone/>
              <a:defRPr kumimoji="0" lang="fr-FR" sz="2800"/>
            </a:lvl2pPr>
            <a:lvl3pPr marL="914400" indent="0" eaLnBrk="1" latinLnBrk="0" hangingPunct="1">
              <a:buNone/>
              <a:defRPr kumimoji="0" lang="fr-FR" sz="2400"/>
            </a:lvl3pPr>
            <a:lvl4pPr marL="1371600" indent="0" eaLnBrk="1" latinLnBrk="0" hangingPunct="1">
              <a:buNone/>
              <a:defRPr kumimoji="0" lang="fr-FR" sz="2000"/>
            </a:lvl4pPr>
            <a:lvl5pPr marL="1828800" indent="0" eaLnBrk="1" latinLnBrk="0" hangingPunct="1">
              <a:buNone/>
              <a:defRPr kumimoji="0" lang="fr-FR" sz="2000"/>
            </a:lvl5pPr>
            <a:lvl6pPr marL="2286000" indent="0" eaLnBrk="1" latinLnBrk="0" hangingPunct="1">
              <a:buNone/>
              <a:defRPr kumimoji="0" lang="fr-FR" sz="2000"/>
            </a:lvl6pPr>
            <a:lvl7pPr marL="2743200" indent="0" eaLnBrk="1" latinLnBrk="0" hangingPunct="1">
              <a:buNone/>
              <a:defRPr kumimoji="0" lang="fr-FR" sz="2000"/>
            </a:lvl7pPr>
            <a:lvl8pPr marL="3200400" indent="0" eaLnBrk="1" latinLnBrk="0" hangingPunct="1">
              <a:buNone/>
              <a:defRPr kumimoji="0" lang="fr-FR" sz="2000"/>
            </a:lvl8pPr>
            <a:lvl9pPr marL="3657600" indent="0" eaLnBrk="1" latinLnBrk="0" hangingPunct="1">
              <a:buNone/>
              <a:defRPr kumimoji="0" lang="fr-FR" sz="2000"/>
            </a:lvl9pPr>
          </a:lstStyle>
          <a:p>
            <a:pPr eaLnBrk="1" latinLnBrk="0" hangingPunct="1"/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30/01/2017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30/01/2017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30/01/2017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30/01/2017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5" r:id="rId13"/>
    <p:sldLayoutId id="2147483667" r:id="rId14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fr-F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fr-FR"/>
      </a:defPPr>
      <a:lvl1pPr marL="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wmf"/><Relationship Id="rId5" Type="http://schemas.openxmlformats.org/officeDocument/2006/relationships/image" Target="../media/image13.wmf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../Video%20Formations%202016/Vid&#233;o%20Entrep&#244;t%20et%20PF%20logistique/La%20pr&#233;paration%20de%20commandes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2-planificationdesreceptions.pptx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jpeg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../Video%20Formations%202016/Vid&#233;o%20Entrep&#244;t%20et%20PF%20logistique/854081247001_1322736816001_La-Logistique-d--Amazon-06-d-cembre-2011.mp4" TargetMode="External"/><Relationship Id="rId4" Type="http://schemas.openxmlformats.org/officeDocument/2006/relationships/hyperlink" Target="file:///C:\Users\lloja\Downloads\Verneuil%20en%20Halatte%20_%20Une%20plateforme%20logistique%20internationale.mp4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LOCL30%20module%202%20et%20LOCL22%20et%20CERELOGtech%20de%20stockage/CERELOG%20MOD%203%20l'entrepot%20et%20le%20mat&#233;riel/annexes_log_kesako.ppt#-1,2,RESPECTER LES DELAI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../Video%20Formations%202016/Vid&#233;o%20Entrep&#244;t%20et%20PF%20logistique/La%20pr&#233;paration%20de%20commandes.mp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2-planificationdesreceptions.pptx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Video%20Formations%202016/Vid&#233;o%20Entrep&#244;t%20et%20PF%20logistique/La%20pr&#233;paration%20de%20commandes.mp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../Video%20Formations%202016/Vid&#233;o%20Entrep&#244;t%20et%20PF%20logistique/cha&#238;ne%20transport%20%20logistique%203D%20AFT%20IFTIM.mp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129280" y="2503332"/>
            <a:ext cx="5783200" cy="16470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Gestion optimisée de la plateforme logistique   </a:t>
            </a:r>
            <a:br>
              <a:rPr lang="fr-FR" dirty="0">
                <a:solidFill>
                  <a:srgbClr val="0070C0"/>
                </a:solidFill>
              </a:rPr>
            </a:br>
            <a:r>
              <a:rPr lang="fr-FR" sz="2700" dirty="0">
                <a:solidFill>
                  <a:srgbClr val="0F02BE"/>
                </a:solidFill>
              </a:rPr>
              <a:t>Réception-Stockage-Préparation-Expédition</a:t>
            </a:r>
            <a:br>
              <a:rPr lang="fr-FR" dirty="0">
                <a:solidFill>
                  <a:srgbClr val="0070C0"/>
                </a:solidFill>
              </a:rPr>
            </a:br>
            <a:br>
              <a:rPr lang="fr-FR" dirty="0">
                <a:solidFill>
                  <a:srgbClr val="0070C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139952" y="5849125"/>
            <a:ext cx="4772528" cy="990600"/>
          </a:xfrm>
        </p:spPr>
        <p:txBody>
          <a:bodyPr>
            <a:normAutofit fontScale="62500" lnSpcReduction="20000"/>
          </a:bodyPr>
          <a:lstStyle/>
          <a:p>
            <a:r>
              <a:rPr lang="fr-FR" sz="2400" dirty="0">
                <a:latin typeface="+mn-lt"/>
              </a:rPr>
              <a:t>Ibrahima DIALLO</a:t>
            </a:r>
          </a:p>
          <a:p>
            <a:r>
              <a:rPr lang="fr-FR" sz="2400" dirty="0">
                <a:latin typeface="+mn-lt"/>
              </a:rPr>
              <a:t>Consultant / Formateur</a:t>
            </a:r>
          </a:p>
          <a:p>
            <a:r>
              <a:rPr lang="fr-FR" sz="2400" dirty="0">
                <a:solidFill>
                  <a:srgbClr val="0F02BE"/>
                </a:solidFill>
                <a:latin typeface="+mn-lt"/>
              </a:rPr>
              <a:t>ibisdiallo@gmail.com</a:t>
            </a:r>
          </a:p>
          <a:p>
            <a:r>
              <a:rPr lang="fr-FR" sz="2400" b="1" dirty="0">
                <a:latin typeface="+mn-lt"/>
              </a:rPr>
              <a:t>+221 77 851 85 85</a:t>
            </a:r>
          </a:p>
        </p:txBody>
      </p:sp>
      <p:pic>
        <p:nvPicPr>
          <p:cNvPr id="3074" name="Picture 2" descr="http://idata.over-blog.com/1/15/38/62/Renault/visu_12471343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1" y="32183"/>
            <a:ext cx="5783200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83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930" name="WordArt 2"/>
          <p:cNvSpPr>
            <a:spLocks noChangeArrowheads="1" noChangeShapeType="1" noTextEdit="1"/>
          </p:cNvSpPr>
          <p:nvPr/>
        </p:nvSpPr>
        <p:spPr bwMode="auto">
          <a:xfrm>
            <a:off x="816423" y="462846"/>
            <a:ext cx="5376333" cy="3203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SN" sz="1600" kern="10" spc="427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l'</a:t>
            </a:r>
            <a:r>
              <a:rPr lang="fr-SN" sz="1600" kern="10" spc="427" dirty="0" err="1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entrepot</a:t>
            </a:r>
            <a:r>
              <a:rPr lang="fr-SN" sz="1600" kern="10" spc="427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fr-SN" sz="1600" kern="10" spc="427" dirty="0" err="1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coeur</a:t>
            </a:r>
            <a:r>
              <a:rPr lang="fr-SN" sz="1600" kern="10" spc="427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de la chaine Logistique.</a:t>
            </a:r>
          </a:p>
        </p:txBody>
      </p:sp>
      <p:pic>
        <p:nvPicPr>
          <p:cNvPr id="11267" name="Picture 4" descr="j02873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56" y="869245"/>
            <a:ext cx="412044" cy="48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459567" y="1271412"/>
            <a:ext cx="1024467" cy="1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067" dirty="0">
                <a:solidFill>
                  <a:srgbClr val="0000FF"/>
                </a:solidFill>
                <a:latin typeface="Arial Black" panose="020B0A04020102020204" pitchFamily="34" charset="0"/>
              </a:rPr>
              <a:t>Fournisseur</a:t>
            </a:r>
          </a:p>
        </p:txBody>
      </p:sp>
      <p:pic>
        <p:nvPicPr>
          <p:cNvPr id="11269" name="Picture 13" descr="j02873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23" y="869245"/>
            <a:ext cx="412044" cy="48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3611034" y="1271412"/>
            <a:ext cx="1024467" cy="1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067" dirty="0">
                <a:solidFill>
                  <a:srgbClr val="0000FF"/>
                </a:solidFill>
                <a:latin typeface="Arial Black" panose="020B0A04020102020204" pitchFamily="34" charset="0"/>
              </a:rPr>
              <a:t>Fournisseur</a:t>
            </a:r>
          </a:p>
        </p:txBody>
      </p:sp>
      <p:pic>
        <p:nvPicPr>
          <p:cNvPr id="11271" name="Picture 16" descr="j02873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90" y="869245"/>
            <a:ext cx="412044" cy="48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7"/>
          <p:cNvSpPr txBox="1">
            <a:spLocks noChangeArrowheads="1"/>
          </p:cNvSpPr>
          <p:nvPr/>
        </p:nvSpPr>
        <p:spPr bwMode="auto">
          <a:xfrm>
            <a:off x="4635501" y="1271412"/>
            <a:ext cx="1024467" cy="1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067" dirty="0">
                <a:solidFill>
                  <a:srgbClr val="0000FF"/>
                </a:solidFill>
                <a:latin typeface="Arial Black" panose="020B0A04020102020204" pitchFamily="34" charset="0"/>
              </a:rPr>
              <a:t>Fournisseur</a:t>
            </a:r>
          </a:p>
        </p:txBody>
      </p:sp>
      <p:pic>
        <p:nvPicPr>
          <p:cNvPr id="11273" name="Picture 19" descr="j02873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56" y="869245"/>
            <a:ext cx="412044" cy="48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20"/>
          <p:cNvSpPr txBox="1">
            <a:spLocks noChangeArrowheads="1"/>
          </p:cNvSpPr>
          <p:nvPr/>
        </p:nvSpPr>
        <p:spPr bwMode="auto">
          <a:xfrm>
            <a:off x="5723467" y="1271412"/>
            <a:ext cx="1024467" cy="1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067" dirty="0">
                <a:solidFill>
                  <a:srgbClr val="0000FF"/>
                </a:solidFill>
                <a:latin typeface="Arial Black" panose="020B0A04020102020204" pitchFamily="34" charset="0"/>
              </a:rPr>
              <a:t>Fournisseur</a:t>
            </a:r>
          </a:p>
        </p:txBody>
      </p:sp>
      <p:pic>
        <p:nvPicPr>
          <p:cNvPr id="11275" name="Picture 22" descr="j00790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56" y="1892301"/>
            <a:ext cx="1344789" cy="5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23"/>
          <p:cNvSpPr txBox="1">
            <a:spLocks noChangeArrowheads="1"/>
          </p:cNvSpPr>
          <p:nvPr/>
        </p:nvSpPr>
        <p:spPr bwMode="auto">
          <a:xfrm>
            <a:off x="3934178" y="2424474"/>
            <a:ext cx="1198034" cy="21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44" dirty="0">
                <a:solidFill>
                  <a:srgbClr val="0000FF"/>
                </a:solidFill>
                <a:latin typeface="Arial Black" panose="020B0A04020102020204" pitchFamily="34" charset="0"/>
              </a:rPr>
              <a:t>Plate forme</a:t>
            </a:r>
          </a:p>
        </p:txBody>
      </p:sp>
      <p:grpSp>
        <p:nvGrpSpPr>
          <p:cNvPr id="11277" name="Group 97"/>
          <p:cNvGrpSpPr>
            <a:grpSpLocks/>
          </p:cNvGrpSpPr>
          <p:nvPr/>
        </p:nvGrpSpPr>
        <p:grpSpPr bwMode="auto">
          <a:xfrm>
            <a:off x="1883834" y="2916766"/>
            <a:ext cx="1024467" cy="503766"/>
            <a:chOff x="1698" y="1681"/>
            <a:chExt cx="726" cy="357"/>
          </a:xfrm>
        </p:grpSpPr>
        <p:pic>
          <p:nvPicPr>
            <p:cNvPr id="11303" name="Picture 28" descr="j028733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" y="1681"/>
              <a:ext cx="29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4" name="Text Box 29"/>
            <p:cNvSpPr txBox="1">
              <a:spLocks noChangeArrowheads="1"/>
            </p:cNvSpPr>
            <p:nvPr/>
          </p:nvSpPr>
          <p:spPr bwMode="auto">
            <a:xfrm>
              <a:off x="1698" y="1908"/>
              <a:ext cx="72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067" dirty="0">
                  <a:solidFill>
                    <a:srgbClr val="0000FF"/>
                  </a:solidFill>
                  <a:latin typeface="Arial Black" panose="020B0A04020102020204" pitchFamily="34" charset="0"/>
                </a:rPr>
                <a:t>Fournisseur</a:t>
              </a:r>
            </a:p>
          </p:txBody>
        </p:sp>
      </p:grpSp>
      <p:pic>
        <p:nvPicPr>
          <p:cNvPr id="11278" name="Picture 30" descr="j031826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56" y="2724856"/>
            <a:ext cx="1087967" cy="8565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76" descr="j022365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67" y="5477934"/>
            <a:ext cx="896056" cy="818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79" descr="j022365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56" y="5477934"/>
            <a:ext cx="896056" cy="818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33" descr="j00790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12" y="3749323"/>
            <a:ext cx="2240844" cy="93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 Box 34"/>
          <p:cNvSpPr txBox="1">
            <a:spLocks noChangeArrowheads="1"/>
          </p:cNvSpPr>
          <p:nvPr/>
        </p:nvSpPr>
        <p:spPr bwMode="auto">
          <a:xfrm>
            <a:off x="3035301" y="4645378"/>
            <a:ext cx="2688166" cy="4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44" dirty="0">
                <a:solidFill>
                  <a:srgbClr val="0000FF"/>
                </a:solidFill>
                <a:latin typeface="Arial Black" panose="020B0A04020102020204" pitchFamily="34" charset="0"/>
              </a:rPr>
              <a:t>ENTREPOT ET PLATE FORME LOGISTIQUE</a:t>
            </a:r>
          </a:p>
        </p:txBody>
      </p:sp>
      <p:sp>
        <p:nvSpPr>
          <p:cNvPr id="11283" name="Freeform 35"/>
          <p:cNvSpPr>
            <a:spLocks/>
          </p:cNvSpPr>
          <p:nvPr/>
        </p:nvSpPr>
        <p:spPr bwMode="auto">
          <a:xfrm>
            <a:off x="4572000" y="2661355"/>
            <a:ext cx="778933" cy="1343378"/>
          </a:xfrm>
          <a:custGeom>
            <a:avLst/>
            <a:gdLst>
              <a:gd name="T0" fmla="*/ 137420087 w 507"/>
              <a:gd name="T1" fmla="*/ 0 h 952"/>
              <a:gd name="T2" fmla="*/ 1490700375 w 507"/>
              <a:gd name="T3" fmla="*/ 1484372825 h 952"/>
              <a:gd name="T4" fmla="*/ 0 w 507"/>
              <a:gd name="T5" fmla="*/ 2147483646 h 9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7" h="952">
                <a:moveTo>
                  <a:pt x="46" y="0"/>
                </a:moveTo>
                <a:cubicBezTo>
                  <a:pt x="276" y="215"/>
                  <a:pt x="507" y="430"/>
                  <a:pt x="499" y="589"/>
                </a:cubicBezTo>
                <a:cubicBezTo>
                  <a:pt x="491" y="748"/>
                  <a:pt x="83" y="892"/>
                  <a:pt x="0" y="952"/>
                </a:cubicBezTo>
              </a:path>
            </a:pathLst>
          </a:custGeom>
          <a:noFill/>
          <a:ln w="3175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1284" name="Line 36"/>
          <p:cNvSpPr>
            <a:spLocks noChangeShapeType="1"/>
          </p:cNvSpPr>
          <p:nvPr/>
        </p:nvSpPr>
        <p:spPr bwMode="auto">
          <a:xfrm>
            <a:off x="2971800" y="3300589"/>
            <a:ext cx="512234" cy="512233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1285" name="Line 37"/>
          <p:cNvSpPr>
            <a:spLocks noChangeShapeType="1"/>
          </p:cNvSpPr>
          <p:nvPr/>
        </p:nvSpPr>
        <p:spPr bwMode="auto">
          <a:xfrm flipH="1">
            <a:off x="5404555" y="3365500"/>
            <a:ext cx="639234" cy="704144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1286" name="Line 38"/>
          <p:cNvSpPr>
            <a:spLocks noChangeShapeType="1"/>
          </p:cNvSpPr>
          <p:nvPr/>
        </p:nvSpPr>
        <p:spPr bwMode="auto">
          <a:xfrm>
            <a:off x="3035300" y="1700389"/>
            <a:ext cx="704144" cy="38382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1287" name="Line 39"/>
          <p:cNvSpPr>
            <a:spLocks noChangeShapeType="1"/>
          </p:cNvSpPr>
          <p:nvPr/>
        </p:nvSpPr>
        <p:spPr bwMode="auto">
          <a:xfrm>
            <a:off x="4188178" y="1636889"/>
            <a:ext cx="127000" cy="25541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1288" name="Line 40"/>
          <p:cNvSpPr>
            <a:spLocks noChangeShapeType="1"/>
          </p:cNvSpPr>
          <p:nvPr/>
        </p:nvSpPr>
        <p:spPr bwMode="auto">
          <a:xfrm flipH="1">
            <a:off x="4827411" y="1636889"/>
            <a:ext cx="128411" cy="320323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1289" name="Line 41"/>
          <p:cNvSpPr>
            <a:spLocks noChangeShapeType="1"/>
          </p:cNvSpPr>
          <p:nvPr/>
        </p:nvSpPr>
        <p:spPr bwMode="auto">
          <a:xfrm flipH="1">
            <a:off x="5339645" y="1700390"/>
            <a:ext cx="704145" cy="44732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pic>
        <p:nvPicPr>
          <p:cNvPr id="11290" name="Picture 54" descr="j0223654"/>
          <p:cNvPicPr>
            <a:picLocks noGrp="1"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90" y="5413023"/>
            <a:ext cx="832556" cy="76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86" descr="IN00707_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1" y="3941234"/>
            <a:ext cx="1027289" cy="89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2" name="Text Box 87"/>
          <p:cNvSpPr txBox="1">
            <a:spLocks noChangeArrowheads="1"/>
          </p:cNvSpPr>
          <p:nvPr/>
        </p:nvSpPr>
        <p:spPr bwMode="auto">
          <a:xfrm>
            <a:off x="859366" y="4846534"/>
            <a:ext cx="1216378" cy="21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44">
                <a:solidFill>
                  <a:srgbClr val="0000FF"/>
                </a:solidFill>
                <a:latin typeface="Arial Black" panose="020B0A04020102020204" pitchFamily="34" charset="0"/>
              </a:rPr>
              <a:t>%Usine</a:t>
            </a:r>
          </a:p>
        </p:txBody>
      </p:sp>
      <p:pic>
        <p:nvPicPr>
          <p:cNvPr id="11293" name="Picture 90" descr="IN00707_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23" y="4004733"/>
            <a:ext cx="1027289" cy="89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Text Box 91"/>
          <p:cNvSpPr txBox="1">
            <a:spLocks noChangeArrowheads="1"/>
          </p:cNvSpPr>
          <p:nvPr/>
        </p:nvSpPr>
        <p:spPr bwMode="auto">
          <a:xfrm>
            <a:off x="6492523" y="4887085"/>
            <a:ext cx="1216378" cy="21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44" dirty="0">
                <a:solidFill>
                  <a:srgbClr val="0000FF"/>
                </a:solidFill>
                <a:latin typeface="Arial Black" panose="020B0A04020102020204" pitchFamily="34" charset="0"/>
              </a:rPr>
              <a:t>%Usine</a:t>
            </a:r>
          </a:p>
        </p:txBody>
      </p:sp>
      <p:sp>
        <p:nvSpPr>
          <p:cNvPr id="11295" name="Line 92"/>
          <p:cNvSpPr>
            <a:spLocks noChangeShapeType="1"/>
          </p:cNvSpPr>
          <p:nvPr/>
        </p:nvSpPr>
        <p:spPr bwMode="auto">
          <a:xfrm>
            <a:off x="5147734" y="5157612"/>
            <a:ext cx="512234" cy="512233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1296" name="Line 93"/>
          <p:cNvSpPr>
            <a:spLocks noChangeShapeType="1"/>
          </p:cNvSpPr>
          <p:nvPr/>
        </p:nvSpPr>
        <p:spPr bwMode="auto">
          <a:xfrm flipH="1">
            <a:off x="5596467" y="4453467"/>
            <a:ext cx="896056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1297" name="Line 94"/>
          <p:cNvSpPr>
            <a:spLocks noChangeShapeType="1"/>
          </p:cNvSpPr>
          <p:nvPr/>
        </p:nvSpPr>
        <p:spPr bwMode="auto">
          <a:xfrm flipH="1">
            <a:off x="2139245" y="4388556"/>
            <a:ext cx="896056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1298" name="Line 95"/>
          <p:cNvSpPr>
            <a:spLocks noChangeShapeType="1"/>
          </p:cNvSpPr>
          <p:nvPr/>
        </p:nvSpPr>
        <p:spPr bwMode="auto">
          <a:xfrm>
            <a:off x="4572000" y="5221111"/>
            <a:ext cx="0" cy="385234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1299" name="Line 96"/>
          <p:cNvSpPr>
            <a:spLocks noChangeShapeType="1"/>
          </p:cNvSpPr>
          <p:nvPr/>
        </p:nvSpPr>
        <p:spPr bwMode="auto">
          <a:xfrm flipH="1">
            <a:off x="3163711" y="5157612"/>
            <a:ext cx="383822" cy="512233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grpSp>
        <p:nvGrpSpPr>
          <p:cNvPr id="11300" name="Group 99"/>
          <p:cNvGrpSpPr>
            <a:grpSpLocks/>
          </p:cNvGrpSpPr>
          <p:nvPr/>
        </p:nvGrpSpPr>
        <p:grpSpPr bwMode="auto">
          <a:xfrm>
            <a:off x="5851879" y="2788356"/>
            <a:ext cx="1024467" cy="503767"/>
            <a:chOff x="1698" y="1681"/>
            <a:chExt cx="726" cy="357"/>
          </a:xfrm>
        </p:grpSpPr>
        <p:pic>
          <p:nvPicPr>
            <p:cNvPr id="11301" name="Picture 100" descr="j028733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" y="1681"/>
              <a:ext cx="29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2" name="Text Box 101"/>
            <p:cNvSpPr txBox="1">
              <a:spLocks noChangeArrowheads="1"/>
            </p:cNvSpPr>
            <p:nvPr/>
          </p:nvSpPr>
          <p:spPr bwMode="auto">
            <a:xfrm>
              <a:off x="1698" y="1908"/>
              <a:ext cx="72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067" dirty="0">
                  <a:solidFill>
                    <a:srgbClr val="0000FF"/>
                  </a:solidFill>
                  <a:latin typeface="Arial Black" panose="020B0A04020102020204" pitchFamily="34" charset="0"/>
                </a:rPr>
                <a:t>Fournisseur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2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6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6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00125" y="1966913"/>
            <a:ext cx="742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Disjonction des lieux de production et de consommation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1686197">
            <a:off x="815975" y="2817813"/>
            <a:ext cx="1150938" cy="431800"/>
            <a:chOff x="295" y="2795"/>
            <a:chExt cx="952" cy="318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339" y="2839"/>
              <a:ext cx="905" cy="27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5E7394"/>
                </a:gs>
                <a:gs pos="100000">
                  <a:srgbClr val="EB8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86" y="2790"/>
              <a:ext cx="906" cy="27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EB8A00">
                    <a:alpha val="48000"/>
                  </a:srgbClr>
                </a:gs>
                <a:gs pos="100000">
                  <a:srgbClr val="EB8A00">
                    <a:gamma/>
                    <a:tint val="4431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57375" y="3286125"/>
            <a:ext cx="7429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Mise en place d’infrastructure pour mouvementer les flux physiques: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257300" y="4429125"/>
            <a:ext cx="6815138" cy="871538"/>
            <a:chOff x="3152" y="1026"/>
            <a:chExt cx="1971" cy="2132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3243" y="1104"/>
              <a:ext cx="1880" cy="205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6E6E6"/>
                </a:gs>
              </a:gsLst>
              <a:lin ang="5400000" scaled="1"/>
            </a:gradFill>
            <a:ln w="38100" algn="ctr">
              <a:pattFill prst="pct90">
                <a:fgClr>
                  <a:srgbClr val="80808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3152" y="1026"/>
              <a:ext cx="1880" cy="205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6E6E6"/>
                </a:gs>
              </a:gsLst>
              <a:lin ang="5400000" scaled="1"/>
            </a:gradFill>
            <a:ln w="38100">
              <a:pattFill prst="pct90">
                <a:fgClr>
                  <a:srgbClr val="80808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u="sng" kern="0" dirty="0">
                <a:solidFill>
                  <a:srgbClr val="808080"/>
                </a:solidFill>
                <a:latin typeface="+mn-lt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u="sng" kern="0" dirty="0">
                  <a:solidFill>
                    <a:srgbClr val="0F02BE"/>
                  </a:solidFill>
                  <a:latin typeface="+mn-lt"/>
                  <a:cs typeface="+mn-cs"/>
                </a:rPr>
                <a:t>Entrepôt: </a:t>
              </a:r>
              <a:r>
                <a:rPr lang="fr-FR" dirty="0">
                  <a:latin typeface="+mn-lt"/>
                  <a:cs typeface="+mn-cs"/>
                </a:rPr>
                <a:t>principale fonction est le stockage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285875" y="5486400"/>
            <a:ext cx="6815138" cy="871538"/>
            <a:chOff x="3152" y="1026"/>
            <a:chExt cx="1971" cy="2132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3243" y="1104"/>
              <a:ext cx="1880" cy="205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6E6E6"/>
                </a:gs>
              </a:gsLst>
              <a:lin ang="5400000" scaled="1"/>
            </a:gradFill>
            <a:ln w="38100" algn="ctr">
              <a:pattFill prst="pct90">
                <a:fgClr>
                  <a:srgbClr val="80808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3152" y="1026"/>
              <a:ext cx="1880" cy="205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6E6E6"/>
                </a:gs>
              </a:gsLst>
              <a:lin ang="5400000" scaled="1"/>
            </a:gradFill>
            <a:ln w="38100">
              <a:pattFill prst="pct90">
                <a:fgClr>
                  <a:srgbClr val="80808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u="sng" kern="0" dirty="0">
                  <a:solidFill>
                    <a:srgbClr val="0F02BE"/>
                  </a:solidFill>
                  <a:latin typeface="+mn-lt"/>
                  <a:cs typeface="+mn-cs"/>
                </a:rPr>
                <a:t>Transbordement (cross docking): </a:t>
              </a:r>
              <a:r>
                <a:rPr lang="fr-FR" b="1" kern="0" dirty="0">
                  <a:solidFill>
                    <a:srgbClr val="0F02BE"/>
                  </a:solidFill>
                  <a:latin typeface="+mn-lt"/>
                  <a:cs typeface="+mn-cs"/>
                </a:rPr>
                <a:t> </a:t>
              </a:r>
              <a:r>
                <a:rPr lang="fr-FR" kern="0" dirty="0">
                  <a:latin typeface="+mn-lt"/>
                  <a:cs typeface="+mn-cs"/>
                </a:rPr>
                <a:t>La marchandise ne fait que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kern="0" dirty="0">
                  <a:latin typeface="+mn-lt"/>
                  <a:cs typeface="+mn-cs"/>
                </a:rPr>
                <a:t>transiter par la plateforme dans un délai très court</a:t>
              </a:r>
            </a:p>
          </p:txBody>
        </p:sp>
      </p:grpSp>
      <p:sp>
        <p:nvSpPr>
          <p:cNvPr id="6151" name="Espace réservé du numéro de diapositive 3"/>
          <p:cNvSpPr txBox="1">
            <a:spLocks/>
          </p:cNvSpPr>
          <p:nvPr/>
        </p:nvSpPr>
        <p:spPr bwMode="auto">
          <a:xfrm>
            <a:off x="7740650" y="6408738"/>
            <a:ext cx="1125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04D5560-ED1F-4AB8-932D-0AC5A6F59208}" type="slidenum">
              <a:rPr lang="fr-FR" altLang="fr-FR" sz="18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800" b="1">
              <a:solidFill>
                <a:srgbClr val="FFFFFF"/>
              </a:solidFill>
            </a:endParaRPr>
          </a:p>
        </p:txBody>
      </p:sp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5508625" y="404813"/>
            <a:ext cx="320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009E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Contexte et définitions</a:t>
            </a:r>
          </a:p>
        </p:txBody>
      </p:sp>
      <p:pic>
        <p:nvPicPr>
          <p:cNvPr id="6154" name="Picture 21" descr="bar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806450"/>
            <a:ext cx="3440112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294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092804"/>
            <a:ext cx="8077200" cy="3848811"/>
          </a:xfrm>
        </p:spPr>
        <p:txBody>
          <a:bodyPr/>
          <a:lstStyle/>
          <a:p>
            <a:pPr>
              <a:defRPr/>
            </a:pP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la pratique, un entrepôt se présente sous la forme d'un bâtiment relativement vaste, aménagé de manière à faciliter les opérations de </a:t>
            </a: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levage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marchandise.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local peut ainsi être un hangar, dont les portes destinées au flux de marchandise sont situées sur un </a:t>
            </a: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permettant l'accès facile aux moyens de transport desservant l'entrepôt : camions, trains.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SN" dirty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508625" y="404813"/>
            <a:ext cx="320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009E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Contexte et définitions</a:t>
            </a:r>
          </a:p>
        </p:txBody>
      </p:sp>
      <p:pic>
        <p:nvPicPr>
          <p:cNvPr id="5" name="Picture 2" descr="La nouvelle gamme de transpalettes électriques QX est spécialement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08" y="4719228"/>
            <a:ext cx="233779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loading-systems.nl/sites/default/files/images/H3_fig1%20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07430"/>
            <a:ext cx="3168352" cy="21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69285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520672"/>
              </p:ext>
            </p:extLst>
          </p:nvPr>
        </p:nvGraphicFramePr>
        <p:xfrm>
          <a:off x="656257" y="1632839"/>
          <a:ext cx="1450975" cy="33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34962">
                <a:tc>
                  <a:txBody>
                    <a:bodyPr/>
                    <a:lstStyle/>
                    <a:p>
                      <a:r>
                        <a:rPr lang="fr-SN" sz="1600" dirty="0"/>
                        <a:t>Bâtiment </a:t>
                      </a:r>
                    </a:p>
                  </a:txBody>
                  <a:tcPr marL="91470" marR="91470" marT="45645" marB="4564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742330"/>
              </p:ext>
            </p:extLst>
          </p:nvPr>
        </p:nvGraphicFramePr>
        <p:xfrm>
          <a:off x="2189576" y="1611313"/>
          <a:ext cx="1450975" cy="70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34819">
                <a:tc>
                  <a:txBody>
                    <a:bodyPr/>
                    <a:lstStyle/>
                    <a:p>
                      <a:r>
                        <a:rPr lang="fr-SN" sz="1600" dirty="0"/>
                        <a:t>Hommes</a:t>
                      </a:r>
                    </a:p>
                  </a:txBody>
                  <a:tcPr marL="91470" marR="91470" marT="45612" marB="4561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  <a:tr h="365268">
                <a:tc>
                  <a:txBody>
                    <a:bodyPr/>
                    <a:lstStyle/>
                    <a:p>
                      <a:endParaRPr lang="fr-SN" sz="1800" dirty="0"/>
                    </a:p>
                  </a:txBody>
                  <a:tcPr marL="91470" marR="91470" marT="45612" marB="4561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62487"/>
                  </a:ext>
                </a:extLst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240107"/>
              </p:ext>
            </p:extLst>
          </p:nvPr>
        </p:nvGraphicFramePr>
        <p:xfrm>
          <a:off x="3805238" y="1611313"/>
          <a:ext cx="1450975" cy="36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fr-SN" sz="1600" dirty="0"/>
                        <a:t>Matériels</a:t>
                      </a:r>
                      <a:r>
                        <a:rPr lang="fr-SN" sz="1800" dirty="0"/>
                        <a:t> </a:t>
                      </a:r>
                    </a:p>
                  </a:txBody>
                  <a:tcPr marL="91470" marR="91470" marT="45581" marB="4558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399985"/>
              </p:ext>
            </p:extLst>
          </p:nvPr>
        </p:nvGraphicFramePr>
        <p:xfrm>
          <a:off x="5415034" y="1617663"/>
          <a:ext cx="1449388" cy="36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388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fr-SN" sz="1600" dirty="0"/>
                        <a:t>Méthodes</a:t>
                      </a:r>
                      <a:r>
                        <a:rPr lang="fr-SN" sz="1800" baseline="0" dirty="0"/>
                        <a:t> </a:t>
                      </a:r>
                      <a:r>
                        <a:rPr lang="fr-SN" sz="1800" dirty="0"/>
                        <a:t> </a:t>
                      </a:r>
                    </a:p>
                  </a:txBody>
                  <a:tcPr marL="91370" marR="91370" marT="45581" marB="4558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312024"/>
              </p:ext>
            </p:extLst>
          </p:nvPr>
        </p:nvGraphicFramePr>
        <p:xfrm>
          <a:off x="7020272" y="1619113"/>
          <a:ext cx="1554163" cy="36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163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fr-SN" sz="1600" dirty="0"/>
                        <a:t>Système</a:t>
                      </a:r>
                      <a:r>
                        <a:rPr lang="fr-SN" sz="1800" baseline="0" dirty="0"/>
                        <a:t> IT</a:t>
                      </a:r>
                      <a:endParaRPr lang="fr-SN" sz="1800" dirty="0"/>
                    </a:p>
                  </a:txBody>
                  <a:tcPr marL="91483" marR="91483" marT="45581" marB="4558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10" name="Espace réservé du contenu 3"/>
          <p:cNvGraphicFramePr>
            <a:graphicFrameLocks/>
          </p:cNvGraphicFramePr>
          <p:nvPr/>
        </p:nvGraphicFramePr>
        <p:xfrm>
          <a:off x="801688" y="4208463"/>
          <a:ext cx="1609725" cy="36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72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66712">
                <a:tc>
                  <a:txBody>
                    <a:bodyPr/>
                    <a:lstStyle/>
                    <a:p>
                      <a:r>
                        <a:rPr lang="fr-SN" sz="1800" dirty="0"/>
                        <a:t>Des</a:t>
                      </a:r>
                      <a:r>
                        <a:rPr lang="fr-SN" sz="1800" baseline="0" dirty="0"/>
                        <a:t> </a:t>
                      </a:r>
                      <a:r>
                        <a:rPr lang="fr-SN" sz="1600" baseline="0" dirty="0"/>
                        <a:t>produits</a:t>
                      </a:r>
                      <a:endParaRPr lang="fr-SN" sz="1600" dirty="0"/>
                    </a:p>
                  </a:txBody>
                  <a:tcPr marL="91390" marR="91390" marT="45839" marB="458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11" name="Espace réservé du contenu 3"/>
          <p:cNvGraphicFramePr>
            <a:graphicFrameLocks/>
          </p:cNvGraphicFramePr>
          <p:nvPr/>
        </p:nvGraphicFramePr>
        <p:xfrm>
          <a:off x="3300413" y="4243388"/>
          <a:ext cx="1666875" cy="36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87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fr-SN" sz="1800" dirty="0"/>
                        <a:t>des</a:t>
                      </a:r>
                      <a:r>
                        <a:rPr lang="fr-SN" sz="1800" baseline="0" dirty="0"/>
                        <a:t> </a:t>
                      </a:r>
                      <a:r>
                        <a:rPr lang="fr-SN" sz="1600" baseline="0" dirty="0"/>
                        <a:t>opérations</a:t>
                      </a:r>
                      <a:endParaRPr lang="fr-SN" sz="1600" dirty="0"/>
                    </a:p>
                  </a:txBody>
                  <a:tcPr marL="91459" marR="91459" marT="45581" marB="4558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12" name="Espace réservé du contenu 3"/>
          <p:cNvGraphicFramePr>
            <a:graphicFrameLocks/>
          </p:cNvGraphicFramePr>
          <p:nvPr/>
        </p:nvGraphicFramePr>
        <p:xfrm>
          <a:off x="5878513" y="4252913"/>
          <a:ext cx="1616075" cy="33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7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34962">
                <a:tc>
                  <a:txBody>
                    <a:bodyPr/>
                    <a:lstStyle/>
                    <a:p>
                      <a:r>
                        <a:rPr lang="fr-SN" sz="1600" dirty="0"/>
                        <a:t>Des</a:t>
                      </a:r>
                      <a:r>
                        <a:rPr lang="fr-SN" sz="1600" baseline="0" dirty="0"/>
                        <a:t> partenaires</a:t>
                      </a:r>
                      <a:endParaRPr lang="fr-SN" sz="1600" dirty="0"/>
                    </a:p>
                  </a:txBody>
                  <a:tcPr marL="91437" marR="91437" marT="45645" marB="4564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sp>
        <p:nvSpPr>
          <p:cNvPr id="24" name="object 23"/>
          <p:cNvSpPr txBox="1"/>
          <p:nvPr/>
        </p:nvSpPr>
        <p:spPr>
          <a:xfrm>
            <a:off x="651273" y="524524"/>
            <a:ext cx="4822825" cy="327025"/>
          </a:xfrm>
          <a:prstGeom prst="rect">
            <a:avLst/>
          </a:prstGeom>
        </p:spPr>
        <p:txBody>
          <a:bodyPr lIns="0" tIns="0" rIns="0" bIns="0"/>
          <a:lstStyle/>
          <a:p>
            <a:pPr marL="10860">
              <a:lnSpc>
                <a:spcPts val="2535"/>
              </a:lnSpc>
              <a:spcBef>
                <a:spcPts val="127"/>
              </a:spcBef>
              <a:defRPr/>
            </a:pPr>
            <a:r>
              <a:rPr sz="2394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Définir l’entrepôt : les composantes</a:t>
            </a:r>
          </a:p>
        </p:txBody>
      </p:sp>
    </p:spTree>
    <p:extLst>
      <p:ext uri="{BB962C8B-B14F-4D97-AF65-F5344CB8AC3E}">
        <p14:creationId xmlns:p14="http://schemas.microsoft.com/office/powerpoint/2010/main" val="10345928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071308"/>
              </p:ext>
            </p:extLst>
          </p:nvPr>
        </p:nvGraphicFramePr>
        <p:xfrm>
          <a:off x="630548" y="1632839"/>
          <a:ext cx="1450975" cy="33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34962">
                <a:tc>
                  <a:txBody>
                    <a:bodyPr/>
                    <a:lstStyle/>
                    <a:p>
                      <a:r>
                        <a:rPr lang="fr-SN" sz="1600" dirty="0"/>
                        <a:t>Bâtiment </a:t>
                      </a:r>
                    </a:p>
                  </a:txBody>
                  <a:tcPr marL="91470" marR="91470" marT="45645" marB="4564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156786"/>
              </p:ext>
            </p:extLst>
          </p:nvPr>
        </p:nvGraphicFramePr>
        <p:xfrm>
          <a:off x="659123" y="2002134"/>
          <a:ext cx="1422400" cy="2046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2046287">
                <a:tc>
                  <a:txBody>
                    <a:bodyPr/>
                    <a:lstStyle/>
                    <a:p>
                      <a:endParaRPr lang="fr-SN" sz="1200" b="0" dirty="0"/>
                    </a:p>
                    <a:p>
                      <a:r>
                        <a:rPr lang="fr-SN" sz="1200" b="0" dirty="0"/>
                        <a:t>Loyer</a:t>
                      </a:r>
                    </a:p>
                    <a:p>
                      <a:r>
                        <a:rPr lang="fr-SN" sz="1200" b="0" dirty="0"/>
                        <a:t>Assurances</a:t>
                      </a:r>
                    </a:p>
                    <a:p>
                      <a:r>
                        <a:rPr lang="fr-SN" sz="1200" b="0" dirty="0"/>
                        <a:t>Entretien</a:t>
                      </a:r>
                    </a:p>
                    <a:p>
                      <a:r>
                        <a:rPr lang="fr-SN" sz="1200" b="0" dirty="0"/>
                        <a:t>Espace vert</a:t>
                      </a:r>
                    </a:p>
                    <a:p>
                      <a:r>
                        <a:rPr lang="fr-SN" sz="1200" b="0" dirty="0"/>
                        <a:t>Electricité</a:t>
                      </a:r>
                    </a:p>
                    <a:p>
                      <a:r>
                        <a:rPr lang="fr-SN" sz="1200" b="0" dirty="0"/>
                        <a:t>Eau</a:t>
                      </a:r>
                    </a:p>
                    <a:p>
                      <a:r>
                        <a:rPr lang="fr-SN" sz="1200" b="0" dirty="0"/>
                        <a:t>Gaz </a:t>
                      </a:r>
                    </a:p>
                  </a:txBody>
                  <a:tcPr marL="91442" marR="91442" marT="45709" marB="45709"/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21655"/>
              </p:ext>
            </p:extLst>
          </p:nvPr>
        </p:nvGraphicFramePr>
        <p:xfrm>
          <a:off x="2276336" y="1626418"/>
          <a:ext cx="1450975" cy="70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34819">
                <a:tc>
                  <a:txBody>
                    <a:bodyPr/>
                    <a:lstStyle/>
                    <a:p>
                      <a:r>
                        <a:rPr lang="fr-SN" sz="1600" dirty="0"/>
                        <a:t>Hommes</a:t>
                      </a:r>
                    </a:p>
                  </a:txBody>
                  <a:tcPr marL="91470" marR="91470" marT="45612" marB="4561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  <a:tr h="365268">
                <a:tc>
                  <a:txBody>
                    <a:bodyPr/>
                    <a:lstStyle/>
                    <a:p>
                      <a:endParaRPr lang="fr-SN" sz="1800" dirty="0"/>
                    </a:p>
                  </a:txBody>
                  <a:tcPr marL="91470" marR="91470" marT="45612" marB="4561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62487"/>
                  </a:ext>
                </a:extLst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309264"/>
              </p:ext>
            </p:extLst>
          </p:nvPr>
        </p:nvGraphicFramePr>
        <p:xfrm>
          <a:off x="3899175" y="1611240"/>
          <a:ext cx="1450975" cy="36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fr-SN" sz="1600" dirty="0"/>
                        <a:t>Matériels</a:t>
                      </a:r>
                      <a:r>
                        <a:rPr lang="fr-SN" sz="1800" dirty="0"/>
                        <a:t> </a:t>
                      </a:r>
                    </a:p>
                  </a:txBody>
                  <a:tcPr marL="91470" marR="91470" marT="45581" marB="4558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595583"/>
              </p:ext>
            </p:extLst>
          </p:nvPr>
        </p:nvGraphicFramePr>
        <p:xfrm>
          <a:off x="5548417" y="1623172"/>
          <a:ext cx="1449388" cy="36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388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fr-SN" sz="1600" dirty="0"/>
                        <a:t>Méthodes</a:t>
                      </a:r>
                      <a:r>
                        <a:rPr lang="fr-SN" sz="1800" baseline="0" dirty="0"/>
                        <a:t> </a:t>
                      </a:r>
                      <a:r>
                        <a:rPr lang="fr-SN" sz="1800" dirty="0"/>
                        <a:t> </a:t>
                      </a:r>
                    </a:p>
                  </a:txBody>
                  <a:tcPr marL="91370" marR="91370" marT="45581" marB="4558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163149"/>
              </p:ext>
            </p:extLst>
          </p:nvPr>
        </p:nvGraphicFramePr>
        <p:xfrm>
          <a:off x="7164287" y="1617663"/>
          <a:ext cx="1554163" cy="36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163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fr-SN" sz="1600" dirty="0"/>
                        <a:t>Système</a:t>
                      </a:r>
                      <a:r>
                        <a:rPr lang="fr-SN" sz="1800" baseline="0" dirty="0"/>
                        <a:t> IT</a:t>
                      </a:r>
                      <a:endParaRPr lang="fr-SN" sz="1800" dirty="0"/>
                    </a:p>
                  </a:txBody>
                  <a:tcPr marL="91483" marR="91483" marT="45581" marB="4558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10" name="Espace réservé du contenu 3"/>
          <p:cNvGraphicFramePr>
            <a:graphicFrameLocks/>
          </p:cNvGraphicFramePr>
          <p:nvPr/>
        </p:nvGraphicFramePr>
        <p:xfrm>
          <a:off x="801688" y="4208463"/>
          <a:ext cx="1609725" cy="36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72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66712">
                <a:tc>
                  <a:txBody>
                    <a:bodyPr/>
                    <a:lstStyle/>
                    <a:p>
                      <a:r>
                        <a:rPr lang="fr-SN" sz="1800" dirty="0"/>
                        <a:t>Des</a:t>
                      </a:r>
                      <a:r>
                        <a:rPr lang="fr-SN" sz="1800" baseline="0" dirty="0"/>
                        <a:t> </a:t>
                      </a:r>
                      <a:r>
                        <a:rPr lang="fr-SN" sz="1600" baseline="0" dirty="0"/>
                        <a:t>produits</a:t>
                      </a:r>
                      <a:endParaRPr lang="fr-SN" sz="1600" dirty="0"/>
                    </a:p>
                  </a:txBody>
                  <a:tcPr marL="91390" marR="91390" marT="45839" marB="458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11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806192"/>
              </p:ext>
            </p:extLst>
          </p:nvPr>
        </p:nvGraphicFramePr>
        <p:xfrm>
          <a:off x="3471911" y="4243031"/>
          <a:ext cx="1666875" cy="36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87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fr-SN" sz="1800" dirty="0"/>
                        <a:t>Des</a:t>
                      </a:r>
                      <a:r>
                        <a:rPr lang="fr-SN" sz="1800" baseline="0" dirty="0"/>
                        <a:t> </a:t>
                      </a:r>
                      <a:r>
                        <a:rPr lang="fr-SN" sz="1600" baseline="0" dirty="0"/>
                        <a:t>opérations</a:t>
                      </a:r>
                      <a:endParaRPr lang="fr-SN" sz="1600" dirty="0"/>
                    </a:p>
                  </a:txBody>
                  <a:tcPr marL="91459" marR="91459" marT="45581" marB="4558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1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450931"/>
              </p:ext>
            </p:extLst>
          </p:nvPr>
        </p:nvGraphicFramePr>
        <p:xfrm>
          <a:off x="6353691" y="4279249"/>
          <a:ext cx="1616075" cy="33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7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334962">
                <a:tc>
                  <a:txBody>
                    <a:bodyPr/>
                    <a:lstStyle/>
                    <a:p>
                      <a:r>
                        <a:rPr lang="fr-SN" sz="1600" dirty="0"/>
                        <a:t>Des</a:t>
                      </a:r>
                      <a:r>
                        <a:rPr lang="fr-SN" sz="1600" baseline="0" dirty="0"/>
                        <a:t> partenaires</a:t>
                      </a:r>
                      <a:endParaRPr lang="fr-SN" sz="1600" dirty="0"/>
                    </a:p>
                  </a:txBody>
                  <a:tcPr marL="91437" marR="91437" marT="45645" marB="4564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13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344033"/>
              </p:ext>
            </p:extLst>
          </p:nvPr>
        </p:nvGraphicFramePr>
        <p:xfrm>
          <a:off x="2222499" y="2030413"/>
          <a:ext cx="1533525" cy="206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52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2066925">
                <a:tc>
                  <a:txBody>
                    <a:bodyPr/>
                    <a:lstStyle/>
                    <a:p>
                      <a:r>
                        <a:rPr lang="fr-SN" sz="1200" b="0" dirty="0"/>
                        <a:t>Responsable</a:t>
                      </a:r>
                      <a:r>
                        <a:rPr lang="fr-SN" sz="1200" b="0" baseline="0" dirty="0"/>
                        <a:t> </a:t>
                      </a:r>
                      <a:r>
                        <a:rPr lang="fr-SN" sz="1200" b="0" baseline="0" dirty="0" err="1"/>
                        <a:t>ops</a:t>
                      </a:r>
                      <a:endParaRPr lang="fr-SN" sz="1200" b="0" baseline="0" dirty="0"/>
                    </a:p>
                    <a:p>
                      <a:r>
                        <a:rPr lang="fr-SN" sz="1200" b="0" baseline="0" dirty="0"/>
                        <a:t>Chefs d’équipes</a:t>
                      </a:r>
                    </a:p>
                    <a:p>
                      <a:r>
                        <a:rPr lang="fr-SN" sz="1200" b="0" baseline="0" dirty="0"/>
                        <a:t>Opérateurs</a:t>
                      </a:r>
                    </a:p>
                    <a:p>
                      <a:r>
                        <a:rPr lang="fr-SN" sz="1200" b="0" baseline="0" dirty="0"/>
                        <a:t>Conducteurs</a:t>
                      </a:r>
                    </a:p>
                    <a:p>
                      <a:r>
                        <a:rPr lang="fr-SN" sz="1200" b="0" baseline="0" dirty="0"/>
                        <a:t>+</a:t>
                      </a:r>
                    </a:p>
                    <a:p>
                      <a:r>
                        <a:rPr lang="fr-SN" sz="1200" b="0" baseline="0" dirty="0"/>
                        <a:t>Le monde extérieur</a:t>
                      </a:r>
                    </a:p>
                    <a:p>
                      <a:r>
                        <a:rPr lang="fr-SN" sz="1200" b="0" baseline="0" dirty="0"/>
                        <a:t>Et enfin…</a:t>
                      </a:r>
                    </a:p>
                    <a:p>
                      <a:r>
                        <a:rPr lang="fr-SN" sz="1200" b="0" baseline="0" dirty="0"/>
                        <a:t>…une organisation et une définition de postes de travail</a:t>
                      </a:r>
                      <a:endParaRPr lang="fr-SN" sz="1200" b="0" dirty="0"/>
                    </a:p>
                  </a:txBody>
                  <a:tcPr marL="91410" marR="91410" marT="45725" marB="45725"/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1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381106"/>
              </p:ext>
            </p:extLst>
          </p:nvPr>
        </p:nvGraphicFramePr>
        <p:xfrm>
          <a:off x="3908892" y="2003910"/>
          <a:ext cx="1450975" cy="210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2103437">
                <a:tc>
                  <a:txBody>
                    <a:bodyPr/>
                    <a:lstStyle/>
                    <a:p>
                      <a:r>
                        <a:rPr lang="fr-SN" sz="1200" b="0" dirty="0"/>
                        <a:t>Stockage</a:t>
                      </a:r>
                    </a:p>
                    <a:p>
                      <a:r>
                        <a:rPr lang="fr-SN" sz="1200" b="0" dirty="0"/>
                        <a:t>Manutention</a:t>
                      </a:r>
                    </a:p>
                    <a:p>
                      <a:r>
                        <a:rPr lang="fr-SN" sz="1200" b="0" dirty="0"/>
                        <a:t>Filmage</a:t>
                      </a:r>
                      <a:r>
                        <a:rPr lang="fr-SN" sz="1200" b="0" baseline="0" dirty="0"/>
                        <a:t> </a:t>
                      </a:r>
                      <a:r>
                        <a:rPr lang="fr-SN" sz="1200" b="0" dirty="0"/>
                        <a:t>+</a:t>
                      </a:r>
                    </a:p>
                    <a:p>
                      <a:r>
                        <a:rPr lang="fr-SN" sz="1200" b="0" dirty="0"/>
                        <a:t>Matériels de bureau </a:t>
                      </a:r>
                    </a:p>
                    <a:p>
                      <a:r>
                        <a:rPr lang="fr-SN" sz="1200" b="0" dirty="0"/>
                        <a:t>Matériels informatiques</a:t>
                      </a:r>
                    </a:p>
                    <a:p>
                      <a:r>
                        <a:rPr lang="fr-SN" sz="1200" b="0" dirty="0"/>
                        <a:t>Baies de brassage</a:t>
                      </a:r>
                    </a:p>
                    <a:p>
                      <a:r>
                        <a:rPr lang="fr-SN" sz="1200" b="0" dirty="0"/>
                        <a:t>Antenne RF</a:t>
                      </a:r>
                    </a:p>
                    <a:p>
                      <a:r>
                        <a:rPr lang="fr-SN" sz="1200" b="0" dirty="0"/>
                        <a:t>Terminaux</a:t>
                      </a:r>
                      <a:r>
                        <a:rPr lang="fr-SN" sz="1200" b="0" baseline="0" dirty="0"/>
                        <a:t> &amp; PC</a:t>
                      </a:r>
                    </a:p>
                    <a:p>
                      <a:r>
                        <a:rPr lang="fr-SN" sz="1200" b="0" baseline="0" dirty="0"/>
                        <a:t>Imprimantes et scanneurs</a:t>
                      </a:r>
                      <a:endParaRPr lang="fr-SN" sz="1200" b="0" dirty="0"/>
                    </a:p>
                  </a:txBody>
                  <a:tcPr marL="91470" marR="91470" marT="45727" marB="45727"/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1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465756"/>
              </p:ext>
            </p:extLst>
          </p:nvPr>
        </p:nvGraphicFramePr>
        <p:xfrm>
          <a:off x="5548417" y="2003910"/>
          <a:ext cx="1449388" cy="210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388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2103437">
                <a:tc>
                  <a:txBody>
                    <a:bodyPr/>
                    <a:lstStyle/>
                    <a:p>
                      <a:r>
                        <a:rPr lang="fr-SN" sz="1200" b="0" dirty="0"/>
                        <a:t>Cartographie  des processus</a:t>
                      </a:r>
                    </a:p>
                    <a:p>
                      <a:r>
                        <a:rPr lang="fr-SN" sz="1200" b="0" dirty="0"/>
                        <a:t>Flow charts</a:t>
                      </a:r>
                    </a:p>
                    <a:p>
                      <a:r>
                        <a:rPr lang="fr-SN" sz="1200" b="0" dirty="0"/>
                        <a:t>Instructions de W</a:t>
                      </a:r>
                    </a:p>
                    <a:p>
                      <a:r>
                        <a:rPr lang="fr-SN" sz="1200" b="0" dirty="0"/>
                        <a:t>Procédures de gestion des stocks</a:t>
                      </a:r>
                    </a:p>
                    <a:p>
                      <a:r>
                        <a:rPr lang="fr-SN" sz="1200" b="0" dirty="0"/>
                        <a:t>Contrat client</a:t>
                      </a:r>
                    </a:p>
                    <a:p>
                      <a:r>
                        <a:rPr lang="fr-SN" sz="1200" b="0" dirty="0"/>
                        <a:t>KPI</a:t>
                      </a:r>
                    </a:p>
                    <a:p>
                      <a:r>
                        <a:rPr lang="fr-SN" sz="1200" b="0" dirty="0"/>
                        <a:t>Indicateurs d’activité et de productivité</a:t>
                      </a:r>
                    </a:p>
                  </a:txBody>
                  <a:tcPr marL="91370" marR="91370" marT="45727" marB="45727"/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1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037576"/>
              </p:ext>
            </p:extLst>
          </p:nvPr>
        </p:nvGraphicFramePr>
        <p:xfrm>
          <a:off x="7164288" y="2030413"/>
          <a:ext cx="1554163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163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2082800">
                <a:tc>
                  <a:txBody>
                    <a:bodyPr/>
                    <a:lstStyle/>
                    <a:p>
                      <a:r>
                        <a:rPr lang="fr-SN" sz="1200" b="0" dirty="0"/>
                        <a:t>WMS pour la cartographie des flux</a:t>
                      </a:r>
                    </a:p>
                    <a:p>
                      <a:r>
                        <a:rPr lang="fr-SN" sz="1200" b="0" dirty="0"/>
                        <a:t>Outils de bureautique</a:t>
                      </a:r>
                    </a:p>
                    <a:p>
                      <a:r>
                        <a:rPr lang="fr-SN" sz="1200" b="0" dirty="0"/>
                        <a:t>Word, Excel</a:t>
                      </a:r>
                    </a:p>
                    <a:p>
                      <a:r>
                        <a:rPr lang="fr-SN" sz="1200" b="0" dirty="0"/>
                        <a:t>Outils de com.</a:t>
                      </a:r>
                    </a:p>
                    <a:p>
                      <a:r>
                        <a:rPr lang="fr-SN" sz="1200" b="0" dirty="0"/>
                        <a:t>Internet</a:t>
                      </a:r>
                    </a:p>
                    <a:p>
                      <a:r>
                        <a:rPr lang="fr-SN" sz="1200" b="0" dirty="0"/>
                        <a:t>Messagerie électronique EDI</a:t>
                      </a:r>
                    </a:p>
                  </a:txBody>
                  <a:tcPr marL="91483" marR="91483" marT="45708" marB="45708"/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17" name="Espace réservé du contenu 3"/>
          <p:cNvGraphicFramePr>
            <a:graphicFrameLocks/>
          </p:cNvGraphicFramePr>
          <p:nvPr/>
        </p:nvGraphicFramePr>
        <p:xfrm>
          <a:off x="817563" y="4608513"/>
          <a:ext cx="1593850" cy="192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850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1920875">
                <a:tc>
                  <a:txBody>
                    <a:bodyPr/>
                    <a:lstStyle/>
                    <a:p>
                      <a:r>
                        <a:rPr lang="fr-SN" sz="1200" b="0" dirty="0"/>
                        <a:t>Familles</a:t>
                      </a:r>
                      <a:r>
                        <a:rPr lang="fr-SN" sz="1200" b="0" baseline="0" dirty="0"/>
                        <a:t>, </a:t>
                      </a:r>
                      <a:r>
                        <a:rPr lang="fr-SN" sz="1200" b="0" dirty="0"/>
                        <a:t>Sous-familles</a:t>
                      </a:r>
                    </a:p>
                    <a:p>
                      <a:r>
                        <a:rPr lang="fr-SN" sz="1200" b="0" dirty="0"/>
                        <a:t>Unités </a:t>
                      </a:r>
                    </a:p>
                    <a:p>
                      <a:r>
                        <a:rPr lang="fr-SN" sz="1200" b="0" dirty="0"/>
                        <a:t>N° de série N° lots</a:t>
                      </a:r>
                    </a:p>
                    <a:p>
                      <a:r>
                        <a:rPr lang="fr-SN" sz="1200" b="0" dirty="0"/>
                        <a:t>Etiquetages,</a:t>
                      </a:r>
                      <a:r>
                        <a:rPr lang="fr-SN" sz="1200" b="0" baseline="0" dirty="0"/>
                        <a:t> </a:t>
                      </a:r>
                      <a:r>
                        <a:rPr lang="fr-SN" sz="1200" b="0" dirty="0"/>
                        <a:t>DUO…</a:t>
                      </a:r>
                    </a:p>
                    <a:p>
                      <a:r>
                        <a:rPr lang="fr-SN" sz="1200" b="0" dirty="0"/>
                        <a:t>Emballages</a:t>
                      </a:r>
                    </a:p>
                    <a:p>
                      <a:r>
                        <a:rPr lang="fr-SN" sz="1200" b="0" dirty="0"/>
                        <a:t>Palettisations…</a:t>
                      </a:r>
                    </a:p>
                    <a:p>
                      <a:endParaRPr lang="fr-SN" sz="1200" b="0" dirty="0"/>
                    </a:p>
                    <a:p>
                      <a:endParaRPr lang="fr-SN" sz="1200" b="0" dirty="0"/>
                    </a:p>
                    <a:p>
                      <a:endParaRPr lang="fr-SN" sz="1200" b="0" dirty="0"/>
                    </a:p>
                    <a:p>
                      <a:endParaRPr lang="fr-SN" sz="1200" b="0" dirty="0"/>
                    </a:p>
                  </a:txBody>
                  <a:tcPr marL="91456" marR="91456" marT="45735" marB="45735"/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1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980655"/>
              </p:ext>
            </p:extLst>
          </p:nvPr>
        </p:nvGraphicFramePr>
        <p:xfrm>
          <a:off x="3474469" y="4608513"/>
          <a:ext cx="1666875" cy="192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87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1920875">
                <a:tc>
                  <a:txBody>
                    <a:bodyPr/>
                    <a:lstStyle/>
                    <a:p>
                      <a:endParaRPr lang="fr-SN" sz="1200" b="0" dirty="0"/>
                    </a:p>
                    <a:p>
                      <a:r>
                        <a:rPr lang="fr-SN" sz="1200" b="0" dirty="0"/>
                        <a:t>Réception</a:t>
                      </a:r>
                    </a:p>
                    <a:p>
                      <a:r>
                        <a:rPr lang="fr-SN" sz="1200" b="0" dirty="0"/>
                        <a:t>Stockage</a:t>
                      </a:r>
                    </a:p>
                    <a:p>
                      <a:r>
                        <a:rPr lang="fr-SN" sz="1200" b="0" dirty="0"/>
                        <a:t>Opération à VA</a:t>
                      </a:r>
                    </a:p>
                    <a:p>
                      <a:r>
                        <a:rPr lang="fr-SN" sz="1200" b="0" dirty="0"/>
                        <a:t>Picking</a:t>
                      </a:r>
                    </a:p>
                    <a:p>
                      <a:r>
                        <a:rPr lang="fr-SN" sz="1200" b="0" dirty="0"/>
                        <a:t>Contrôle</a:t>
                      </a:r>
                    </a:p>
                    <a:p>
                      <a:r>
                        <a:rPr lang="fr-SN" sz="1200" b="0" dirty="0"/>
                        <a:t>Espace vert</a:t>
                      </a:r>
                    </a:p>
                    <a:p>
                      <a:endParaRPr lang="fr-SN" sz="1200" b="0" dirty="0"/>
                    </a:p>
                    <a:p>
                      <a:endParaRPr lang="fr-SN" sz="1200" b="0" dirty="0"/>
                    </a:p>
                    <a:p>
                      <a:endParaRPr lang="fr-SN" sz="1200" b="0" dirty="0"/>
                    </a:p>
                  </a:txBody>
                  <a:tcPr marL="91459" marR="91459" marT="45735" marB="45735"/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graphicFrame>
        <p:nvGraphicFramePr>
          <p:cNvPr id="1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919201"/>
              </p:ext>
            </p:extLst>
          </p:nvPr>
        </p:nvGraphicFramePr>
        <p:xfrm>
          <a:off x="6356249" y="4608513"/>
          <a:ext cx="1616075" cy="192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75">
                  <a:extLst>
                    <a:ext uri="{9D8B030D-6E8A-4147-A177-3AD203B41FA5}">
                      <a16:colId xmlns:a16="http://schemas.microsoft.com/office/drawing/2014/main" val="89985643"/>
                    </a:ext>
                  </a:extLst>
                </a:gridCol>
              </a:tblGrid>
              <a:tr h="1920875">
                <a:tc>
                  <a:txBody>
                    <a:bodyPr/>
                    <a:lstStyle/>
                    <a:p>
                      <a:endParaRPr lang="fr-SN" sz="1200" b="0" dirty="0"/>
                    </a:p>
                    <a:p>
                      <a:r>
                        <a:rPr lang="fr-SN" sz="1200" b="0" dirty="0"/>
                        <a:t>Donneurs d’ordres</a:t>
                      </a:r>
                    </a:p>
                    <a:p>
                      <a:r>
                        <a:rPr lang="fr-SN" sz="1200" b="0" dirty="0"/>
                        <a:t>Fournisseurs</a:t>
                      </a:r>
                    </a:p>
                    <a:p>
                      <a:r>
                        <a:rPr lang="fr-SN" sz="1200" b="0" dirty="0"/>
                        <a:t>Clients</a:t>
                      </a:r>
                    </a:p>
                    <a:p>
                      <a:r>
                        <a:rPr lang="fr-SN" sz="1200" b="0" dirty="0"/>
                        <a:t>Transporteurs</a:t>
                      </a:r>
                    </a:p>
                    <a:p>
                      <a:endParaRPr lang="fr-SN" sz="1200" b="0" dirty="0"/>
                    </a:p>
                    <a:p>
                      <a:endParaRPr lang="fr-SN" sz="1200" b="0" dirty="0"/>
                    </a:p>
                    <a:p>
                      <a:endParaRPr lang="fr-SN" sz="1200" b="0" dirty="0"/>
                    </a:p>
                    <a:p>
                      <a:endParaRPr lang="fr-SN" sz="1200" b="0" dirty="0"/>
                    </a:p>
                    <a:p>
                      <a:endParaRPr lang="fr-SN" sz="1200" b="0" dirty="0"/>
                    </a:p>
                  </a:txBody>
                  <a:tcPr marL="91437" marR="91437" marT="45735" marB="45735"/>
                </a:tc>
                <a:extLst>
                  <a:ext uri="{0D108BD9-81ED-4DB2-BD59-A6C34878D82A}">
                    <a16:rowId xmlns:a16="http://schemas.microsoft.com/office/drawing/2014/main" val="4255987304"/>
                  </a:ext>
                </a:extLst>
              </a:tr>
            </a:tbl>
          </a:graphicData>
        </a:graphic>
      </p:graphicFrame>
      <p:sp>
        <p:nvSpPr>
          <p:cNvPr id="21" name="Flèche droite 20"/>
          <p:cNvSpPr/>
          <p:nvPr/>
        </p:nvSpPr>
        <p:spPr>
          <a:xfrm>
            <a:off x="250825" y="5062538"/>
            <a:ext cx="550863" cy="5048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SN"/>
          </a:p>
        </p:txBody>
      </p:sp>
      <p:sp>
        <p:nvSpPr>
          <p:cNvPr id="22" name="Flèche droite 21"/>
          <p:cNvSpPr/>
          <p:nvPr/>
        </p:nvSpPr>
        <p:spPr>
          <a:xfrm>
            <a:off x="2478088" y="5049838"/>
            <a:ext cx="779462" cy="50323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SN"/>
          </a:p>
        </p:txBody>
      </p:sp>
      <p:sp>
        <p:nvSpPr>
          <p:cNvPr id="23" name="Flèche droite 22"/>
          <p:cNvSpPr/>
          <p:nvPr/>
        </p:nvSpPr>
        <p:spPr>
          <a:xfrm>
            <a:off x="5359867" y="5048250"/>
            <a:ext cx="779463" cy="50482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SN"/>
          </a:p>
        </p:txBody>
      </p:sp>
      <p:sp>
        <p:nvSpPr>
          <p:cNvPr id="24" name="object 23"/>
          <p:cNvSpPr txBox="1"/>
          <p:nvPr/>
        </p:nvSpPr>
        <p:spPr>
          <a:xfrm>
            <a:off x="801688" y="531991"/>
            <a:ext cx="4822825" cy="327025"/>
          </a:xfrm>
          <a:prstGeom prst="rect">
            <a:avLst/>
          </a:prstGeom>
        </p:spPr>
        <p:txBody>
          <a:bodyPr lIns="0" tIns="0" rIns="0" bIns="0"/>
          <a:lstStyle/>
          <a:p>
            <a:pPr marL="10860">
              <a:lnSpc>
                <a:spcPts val="2535"/>
              </a:lnSpc>
              <a:spcBef>
                <a:spcPts val="127"/>
              </a:spcBef>
              <a:defRPr/>
            </a:pPr>
            <a:r>
              <a:rPr sz="2394" dirty="0">
                <a:solidFill>
                  <a:srgbClr val="0F02BE"/>
                </a:solidFill>
                <a:latin typeface="Arial"/>
                <a:cs typeface="Arial"/>
              </a:rPr>
              <a:t>Définir l’entrepôt : les composantes</a:t>
            </a:r>
          </a:p>
        </p:txBody>
      </p:sp>
    </p:spTree>
    <p:extLst>
      <p:ext uri="{BB962C8B-B14F-4D97-AF65-F5344CB8AC3E}">
        <p14:creationId xmlns:p14="http://schemas.microsoft.com/office/powerpoint/2010/main" val="23573275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>
            <a:grpSpLocks/>
          </p:cNvGrpSpPr>
          <p:nvPr/>
        </p:nvGrpSpPr>
        <p:grpSpPr bwMode="auto">
          <a:xfrm rot="5400000">
            <a:off x="1040607" y="4444206"/>
            <a:ext cx="514350" cy="68263"/>
            <a:chOff x="2003" y="3439"/>
            <a:chExt cx="468" cy="244"/>
          </a:xfrm>
        </p:grpSpPr>
        <p:sp>
          <p:nvSpPr>
            <p:cNvPr id="119" name="Oval 102"/>
            <p:cNvSpPr>
              <a:spLocks noChangeArrowheads="1"/>
            </p:cNvSpPr>
            <p:nvPr/>
          </p:nvSpPr>
          <p:spPr bwMode="gray">
            <a:xfrm>
              <a:off x="2003" y="3439"/>
              <a:ext cx="79" cy="244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0" name="Rectangle 103"/>
            <p:cNvSpPr>
              <a:spLocks noChangeArrowheads="1"/>
            </p:cNvSpPr>
            <p:nvPr/>
          </p:nvSpPr>
          <p:spPr bwMode="gray">
            <a:xfrm>
              <a:off x="2048" y="3439"/>
              <a:ext cx="389" cy="244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1" name="Oval 104"/>
            <p:cNvSpPr>
              <a:spLocks noChangeArrowheads="1"/>
            </p:cNvSpPr>
            <p:nvPr/>
          </p:nvSpPr>
          <p:spPr bwMode="gray">
            <a:xfrm>
              <a:off x="2400" y="3445"/>
              <a:ext cx="71" cy="233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2" name="Oval 105"/>
            <p:cNvSpPr>
              <a:spLocks noChangeArrowheads="1"/>
            </p:cNvSpPr>
            <p:nvPr/>
          </p:nvSpPr>
          <p:spPr bwMode="gray">
            <a:xfrm>
              <a:off x="2438" y="3479"/>
              <a:ext cx="20" cy="6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" name="Group 95"/>
          <p:cNvGrpSpPr>
            <a:grpSpLocks/>
          </p:cNvGrpSpPr>
          <p:nvPr/>
        </p:nvGrpSpPr>
        <p:grpSpPr bwMode="auto">
          <a:xfrm rot="5400000">
            <a:off x="1040607" y="5307806"/>
            <a:ext cx="514350" cy="68263"/>
            <a:chOff x="2003" y="3439"/>
            <a:chExt cx="468" cy="244"/>
          </a:xfrm>
        </p:grpSpPr>
        <p:sp>
          <p:nvSpPr>
            <p:cNvPr id="124" name="Oval 96"/>
            <p:cNvSpPr>
              <a:spLocks noChangeArrowheads="1"/>
            </p:cNvSpPr>
            <p:nvPr/>
          </p:nvSpPr>
          <p:spPr bwMode="gray">
            <a:xfrm>
              <a:off x="2003" y="3439"/>
              <a:ext cx="79" cy="244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5" name="Rectangle 97"/>
            <p:cNvSpPr>
              <a:spLocks noChangeArrowheads="1"/>
            </p:cNvSpPr>
            <p:nvPr/>
          </p:nvSpPr>
          <p:spPr bwMode="gray">
            <a:xfrm>
              <a:off x="2048" y="3439"/>
              <a:ext cx="389" cy="244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6" name="Oval 98"/>
            <p:cNvSpPr>
              <a:spLocks noChangeArrowheads="1"/>
            </p:cNvSpPr>
            <p:nvPr/>
          </p:nvSpPr>
          <p:spPr bwMode="gray">
            <a:xfrm>
              <a:off x="2400" y="3445"/>
              <a:ext cx="71" cy="233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7" name="Oval 99"/>
            <p:cNvSpPr>
              <a:spLocks noChangeArrowheads="1"/>
            </p:cNvSpPr>
            <p:nvPr/>
          </p:nvSpPr>
          <p:spPr bwMode="gray">
            <a:xfrm>
              <a:off x="2438" y="3479"/>
              <a:ext cx="20" cy="6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 rot="5400000">
            <a:off x="1035844" y="3652044"/>
            <a:ext cx="514350" cy="68262"/>
            <a:chOff x="2003" y="3439"/>
            <a:chExt cx="468" cy="244"/>
          </a:xfrm>
        </p:grpSpPr>
        <p:sp>
          <p:nvSpPr>
            <p:cNvPr id="129" name="Oval 78"/>
            <p:cNvSpPr>
              <a:spLocks noChangeArrowheads="1"/>
            </p:cNvSpPr>
            <p:nvPr/>
          </p:nvSpPr>
          <p:spPr bwMode="gray">
            <a:xfrm>
              <a:off x="2003" y="3439"/>
              <a:ext cx="79" cy="244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0" name="Rectangle 79"/>
            <p:cNvSpPr>
              <a:spLocks noChangeArrowheads="1"/>
            </p:cNvSpPr>
            <p:nvPr/>
          </p:nvSpPr>
          <p:spPr bwMode="gray">
            <a:xfrm>
              <a:off x="2048" y="3439"/>
              <a:ext cx="389" cy="244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1" name="Oval 80"/>
            <p:cNvSpPr>
              <a:spLocks noChangeArrowheads="1"/>
            </p:cNvSpPr>
            <p:nvPr/>
          </p:nvSpPr>
          <p:spPr bwMode="gray">
            <a:xfrm>
              <a:off x="2400" y="3445"/>
              <a:ext cx="71" cy="233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2" name="Oval 81"/>
            <p:cNvSpPr>
              <a:spLocks noChangeArrowheads="1"/>
            </p:cNvSpPr>
            <p:nvPr/>
          </p:nvSpPr>
          <p:spPr bwMode="gray">
            <a:xfrm>
              <a:off x="2438" y="3479"/>
              <a:ext cx="20" cy="6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33" name="Text Box 68"/>
          <p:cNvSpPr txBox="1">
            <a:spLocks noChangeArrowheads="1"/>
          </p:cNvSpPr>
          <p:nvPr/>
        </p:nvSpPr>
        <p:spPr bwMode="auto">
          <a:xfrm>
            <a:off x="584200" y="1484313"/>
            <a:ext cx="74882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24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Rôle des entrepôts:</a:t>
            </a:r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 rot="5400000">
            <a:off x="967581" y="2782094"/>
            <a:ext cx="649288" cy="69850"/>
            <a:chOff x="2003" y="3439"/>
            <a:chExt cx="468" cy="244"/>
          </a:xfrm>
        </p:grpSpPr>
        <p:sp>
          <p:nvSpPr>
            <p:cNvPr id="135" name="Oval 72"/>
            <p:cNvSpPr>
              <a:spLocks noChangeArrowheads="1"/>
            </p:cNvSpPr>
            <p:nvPr/>
          </p:nvSpPr>
          <p:spPr bwMode="gray">
            <a:xfrm>
              <a:off x="2003" y="3439"/>
              <a:ext cx="79" cy="244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6" name="Rectangle 73"/>
            <p:cNvSpPr>
              <a:spLocks noChangeArrowheads="1"/>
            </p:cNvSpPr>
            <p:nvPr/>
          </p:nvSpPr>
          <p:spPr bwMode="gray">
            <a:xfrm>
              <a:off x="2048" y="3439"/>
              <a:ext cx="388" cy="244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7" name="Oval 74"/>
            <p:cNvSpPr>
              <a:spLocks noChangeArrowheads="1"/>
            </p:cNvSpPr>
            <p:nvPr/>
          </p:nvSpPr>
          <p:spPr bwMode="gray">
            <a:xfrm>
              <a:off x="2400" y="3445"/>
              <a:ext cx="71" cy="233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8" name="Oval 75"/>
            <p:cNvSpPr>
              <a:spLocks noChangeArrowheads="1"/>
            </p:cNvSpPr>
            <p:nvPr/>
          </p:nvSpPr>
          <p:spPr bwMode="gray">
            <a:xfrm>
              <a:off x="2438" y="3561"/>
              <a:ext cx="22" cy="7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39" name="Rectangle 88"/>
          <p:cNvSpPr>
            <a:spLocks noChangeArrowheads="1"/>
          </p:cNvSpPr>
          <p:nvPr/>
        </p:nvSpPr>
        <p:spPr bwMode="gray">
          <a:xfrm rot="3847005">
            <a:off x="989012" y="2259013"/>
            <a:ext cx="366713" cy="388938"/>
          </a:xfrm>
          <a:prstGeom prst="rect">
            <a:avLst/>
          </a:prstGeom>
          <a:solidFill>
            <a:srgbClr val="009999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0">
                <a:solidFill>
                  <a:srgbClr val="FFFFFF"/>
                </a:solidFill>
                <a:latin typeface="BankGothic Md BT" pitchFamily="34" charset="0"/>
                <a:cs typeface="+mn-cs"/>
              </a:rPr>
              <a:t>1</a:t>
            </a:r>
          </a:p>
        </p:txBody>
      </p:sp>
      <p:sp>
        <p:nvSpPr>
          <p:cNvPr id="140" name="Rectangle 109"/>
          <p:cNvSpPr txBox="1">
            <a:spLocks noChangeArrowheads="1"/>
          </p:cNvSpPr>
          <p:nvPr/>
        </p:nvSpPr>
        <p:spPr bwMode="auto">
          <a:xfrm>
            <a:off x="1258888" y="2143125"/>
            <a:ext cx="7242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fr-FR" sz="2000" i="1" kern="0" dirty="0">
                <a:solidFill>
                  <a:srgbClr val="0F02BE"/>
                </a:solidFill>
                <a:latin typeface="Times New Roman"/>
                <a:cs typeface="Times New Roman"/>
              </a:rPr>
              <a:t>Mutualisation du transport et réduction des délais de livraison</a:t>
            </a:r>
          </a:p>
        </p:txBody>
      </p:sp>
      <p:sp>
        <p:nvSpPr>
          <p:cNvPr id="141" name="Rectangle 111"/>
          <p:cNvSpPr>
            <a:spLocks noChangeArrowheads="1"/>
          </p:cNvSpPr>
          <p:nvPr/>
        </p:nvSpPr>
        <p:spPr bwMode="auto">
          <a:xfrm>
            <a:off x="1258888" y="5589588"/>
            <a:ext cx="720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2000" i="1" dirty="0">
                <a:solidFill>
                  <a:srgbClr val="0F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Stockage tampon pour le transbordement</a:t>
            </a:r>
          </a:p>
        </p:txBody>
      </p:sp>
      <p:sp>
        <p:nvSpPr>
          <p:cNvPr id="142" name="Rectangle 112"/>
          <p:cNvSpPr>
            <a:spLocks noChangeArrowheads="1"/>
          </p:cNvSpPr>
          <p:nvPr/>
        </p:nvSpPr>
        <p:spPr bwMode="auto">
          <a:xfrm>
            <a:off x="1258888" y="3070225"/>
            <a:ext cx="74564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2000" dirty="0">
                <a:solidFill>
                  <a:srgbClr val="0F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Palier aux fluctuations de la demande des clients et à l’effet de saisonnalité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200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" name="Rectangle 113"/>
          <p:cNvSpPr>
            <a:spLocks noChangeArrowheads="1"/>
          </p:cNvSpPr>
          <p:nvPr/>
        </p:nvSpPr>
        <p:spPr bwMode="auto">
          <a:xfrm>
            <a:off x="1258888" y="3933825"/>
            <a:ext cx="70278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2000" i="1" dirty="0">
                <a:solidFill>
                  <a:srgbClr val="0F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Profiter des réductions d’achats et des remises</a:t>
            </a:r>
            <a:endParaRPr lang="fr-FR" altLang="fr-FR" sz="2000" dirty="0">
              <a:solidFill>
                <a:srgbClr val="0F02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 114"/>
          <p:cNvSpPr>
            <a:spLocks noChangeArrowheads="1"/>
          </p:cNvSpPr>
          <p:nvPr/>
        </p:nvSpPr>
        <p:spPr bwMode="auto">
          <a:xfrm>
            <a:off x="1258888" y="4724400"/>
            <a:ext cx="69564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2000" i="1" dirty="0">
                <a:solidFill>
                  <a:srgbClr val="0F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Stockage temporaire pour les rebus et les produits recyclables</a:t>
            </a:r>
          </a:p>
        </p:txBody>
      </p:sp>
      <p:sp>
        <p:nvSpPr>
          <p:cNvPr id="146" name="Rectangle 82"/>
          <p:cNvSpPr>
            <a:spLocks noChangeArrowheads="1"/>
          </p:cNvSpPr>
          <p:nvPr/>
        </p:nvSpPr>
        <p:spPr bwMode="gray">
          <a:xfrm rot="3419336">
            <a:off x="981868" y="2253457"/>
            <a:ext cx="385763" cy="431800"/>
          </a:xfrm>
          <a:prstGeom prst="rect">
            <a:avLst/>
          </a:prstGeom>
          <a:gradFill rotWithShape="1">
            <a:gsLst>
              <a:gs pos="0">
                <a:srgbClr val="BBE0E3"/>
              </a:gs>
              <a:gs pos="100000">
                <a:srgbClr val="BBE0E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BBE0E3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0">
                <a:solidFill>
                  <a:srgbClr val="FFFFFF"/>
                </a:solidFill>
                <a:latin typeface="BankGothic Md BT" pitchFamily="34" charset="0"/>
                <a:cs typeface="+mn-cs"/>
              </a:rPr>
              <a:t>2</a:t>
            </a:r>
          </a:p>
        </p:txBody>
      </p:sp>
      <p:sp>
        <p:nvSpPr>
          <p:cNvPr id="147" name="Rectangle 106"/>
          <p:cNvSpPr>
            <a:spLocks noChangeArrowheads="1"/>
          </p:cNvSpPr>
          <p:nvPr/>
        </p:nvSpPr>
        <p:spPr bwMode="gray">
          <a:xfrm rot="3847005">
            <a:off x="990600" y="2265363"/>
            <a:ext cx="366713" cy="388937"/>
          </a:xfrm>
          <a:prstGeom prst="rect">
            <a:avLst/>
          </a:prstGeom>
          <a:solidFill>
            <a:srgbClr val="009999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0">
                <a:solidFill>
                  <a:srgbClr val="FFFFFF"/>
                </a:solidFill>
                <a:latin typeface="BankGothic Md BT" pitchFamily="34" charset="0"/>
                <a:cs typeface="+mn-cs"/>
              </a:rPr>
              <a:t>3</a:t>
            </a:r>
          </a:p>
        </p:txBody>
      </p:sp>
      <p:sp>
        <p:nvSpPr>
          <p:cNvPr id="148" name="Rectangle 107"/>
          <p:cNvSpPr>
            <a:spLocks noChangeArrowheads="1"/>
          </p:cNvSpPr>
          <p:nvPr/>
        </p:nvSpPr>
        <p:spPr bwMode="gray">
          <a:xfrm rot="3419336">
            <a:off x="989012" y="2239963"/>
            <a:ext cx="360363" cy="433388"/>
          </a:xfrm>
          <a:prstGeom prst="rect">
            <a:avLst/>
          </a:prstGeom>
          <a:gradFill rotWithShape="1">
            <a:gsLst>
              <a:gs pos="0">
                <a:srgbClr val="BBE0E3"/>
              </a:gs>
              <a:gs pos="100000">
                <a:srgbClr val="BBE0E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BBE0E3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0">
                <a:solidFill>
                  <a:srgbClr val="FFFFFF"/>
                </a:solidFill>
                <a:latin typeface="BankGothic Md BT" pitchFamily="34" charset="0"/>
                <a:cs typeface="+mn-cs"/>
              </a:rPr>
              <a:t>4</a:t>
            </a:r>
          </a:p>
        </p:txBody>
      </p:sp>
      <p:sp>
        <p:nvSpPr>
          <p:cNvPr id="149" name="Rectangle 108"/>
          <p:cNvSpPr>
            <a:spLocks noChangeArrowheads="1"/>
          </p:cNvSpPr>
          <p:nvPr/>
        </p:nvSpPr>
        <p:spPr bwMode="gray">
          <a:xfrm rot="3847005">
            <a:off x="990600" y="2265363"/>
            <a:ext cx="366713" cy="388937"/>
          </a:xfrm>
          <a:prstGeom prst="rect">
            <a:avLst/>
          </a:prstGeom>
          <a:solidFill>
            <a:srgbClr val="009999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0" dirty="0">
                <a:solidFill>
                  <a:srgbClr val="FFFFFF"/>
                </a:solidFill>
                <a:latin typeface="BankGothic Md BT" pitchFamily="34" charset="0"/>
                <a:cs typeface="+mn-cs"/>
              </a:rPr>
              <a:t>5</a:t>
            </a:r>
          </a:p>
        </p:txBody>
      </p:sp>
      <p:sp>
        <p:nvSpPr>
          <p:cNvPr id="15377" name="Espace réservé du numéro de diapositive 3"/>
          <p:cNvSpPr txBox="1">
            <a:spLocks/>
          </p:cNvSpPr>
          <p:nvPr/>
        </p:nvSpPr>
        <p:spPr bwMode="auto">
          <a:xfrm>
            <a:off x="7740650" y="6408738"/>
            <a:ext cx="1125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B1E8EB4-8EB1-4DFE-9B81-08A3FBF32956}" type="slidenum">
              <a:rPr lang="fr-FR" altLang="fr-FR" sz="18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800" b="1">
              <a:solidFill>
                <a:srgbClr val="FFFFFF"/>
              </a:solidFill>
            </a:endParaRPr>
          </a:p>
        </p:txBody>
      </p:sp>
      <p:sp>
        <p:nvSpPr>
          <p:cNvPr id="15379" name="Rectangle 154"/>
          <p:cNvSpPr>
            <a:spLocks noChangeArrowheads="1"/>
          </p:cNvSpPr>
          <p:nvPr/>
        </p:nvSpPr>
        <p:spPr bwMode="auto">
          <a:xfrm>
            <a:off x="5508625" y="404813"/>
            <a:ext cx="320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009E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Contexte et définitions</a:t>
            </a:r>
          </a:p>
        </p:txBody>
      </p:sp>
      <p:pic>
        <p:nvPicPr>
          <p:cNvPr id="15380" name="Picture 21" descr="bar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806450"/>
            <a:ext cx="3440112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3961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42775E-6 L 0.00139 0.1084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54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89017E-7 L 0.00156 0.2356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1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13873E-6 L 0.00208 0.3620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81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89017E-7 L 0.00156 0.487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44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9" grpId="0" animBg="1"/>
      <p:bldP spid="140" grpId="0" build="p"/>
      <p:bldP spid="141" grpId="0"/>
      <p:bldP spid="142" grpId="0"/>
      <p:bldP spid="143" grpId="0"/>
      <p:bldP spid="144" grpId="0"/>
      <p:bldP spid="146" grpId="0" animBg="1"/>
      <p:bldP spid="148" grpId="0" animBg="1"/>
      <p:bldP spid="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ChangeArrowheads="1"/>
          </p:cNvSpPr>
          <p:nvPr/>
        </p:nvSpPr>
        <p:spPr bwMode="auto">
          <a:xfrm>
            <a:off x="603956" y="548680"/>
            <a:ext cx="6464300" cy="18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chemeClr val="bg1"/>
                </a:solidFill>
                <a:latin typeface="Arial" panose="020B0604020202020204" pitchFamily="34" charset="0"/>
              </a:rPr>
              <a:t> Rôles de la plate forme logistique:</a:t>
            </a:r>
          </a:p>
          <a:p>
            <a:pPr algn="just">
              <a:buSzPct val="100000"/>
              <a:buFont typeface="Wingdings" panose="05000000000000000000" pitchFamily="2" charset="2"/>
              <a:buNone/>
            </a:pPr>
            <a:endParaRPr lang="fr-FR" altLang="fr-FR" sz="1778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>
              <a:buSzPct val="100000"/>
              <a:buFontTx/>
              <a:buChar char="•"/>
            </a:pPr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</a:rPr>
              <a:t>Plate forme arrivée matières</a:t>
            </a:r>
          </a:p>
          <a:p>
            <a:pPr algn="just">
              <a:buSzPct val="100000"/>
              <a:buFontTx/>
              <a:buChar char="•"/>
            </a:pPr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</a:rPr>
              <a:t>Entrepôt matières</a:t>
            </a:r>
          </a:p>
          <a:p>
            <a:pPr algn="just">
              <a:buSzPct val="100000"/>
              <a:buFontTx/>
              <a:buChar char="•"/>
            </a:pPr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</a:rPr>
              <a:t>Entrepôt produits finis</a:t>
            </a:r>
          </a:p>
          <a:p>
            <a:pPr algn="just">
              <a:buSzPct val="100000"/>
              <a:buFontTx/>
              <a:buChar char="•"/>
            </a:pPr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</a:rPr>
              <a:t>Distribution produits finis</a:t>
            </a:r>
          </a:p>
          <a:p>
            <a:pPr algn="just">
              <a:buSzPct val="100000"/>
              <a:buFontTx/>
              <a:buChar char="•"/>
            </a:pPr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</a:rPr>
              <a:t>Retours produits et SAV</a:t>
            </a:r>
          </a:p>
        </p:txBody>
      </p:sp>
      <p:sp>
        <p:nvSpPr>
          <p:cNvPr id="1914883" name="Rectangle 3"/>
          <p:cNvSpPr>
            <a:spLocks noChangeArrowheads="1"/>
          </p:cNvSpPr>
          <p:nvPr/>
        </p:nvSpPr>
        <p:spPr bwMode="auto">
          <a:xfrm>
            <a:off x="603956" y="3237089"/>
            <a:ext cx="7937500" cy="172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None/>
            </a:pPr>
            <a:r>
              <a:rPr lang="fr-FR" altLang="fr-FR" sz="1778" b="1" dirty="0">
                <a:solidFill>
                  <a:srgbClr val="0000FF"/>
                </a:solidFill>
                <a:latin typeface="Arial" panose="020B0604020202020204" pitchFamily="34" charset="0"/>
              </a:rPr>
              <a:t>Les entrepôts sont bien plus que de simples zones de stockage.  Ils sont aujourd’hui au cœur du système d’information et de la stratégie de l’entreprise. </a:t>
            </a:r>
          </a:p>
          <a:p>
            <a:pPr algn="just">
              <a:buSzPct val="100000"/>
              <a:buFont typeface="Wingdings" panose="05000000000000000000" pitchFamily="2" charset="2"/>
              <a:buNone/>
            </a:pPr>
            <a:endParaRPr lang="fr-FR" altLang="fr-FR" sz="1778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None/>
            </a:pPr>
            <a:r>
              <a:rPr lang="fr-FR" altLang="fr-FR" sz="1778" b="1" dirty="0">
                <a:solidFill>
                  <a:srgbClr val="0000FF"/>
                </a:solidFill>
                <a:latin typeface="Arial" panose="020B0604020202020204" pitchFamily="34" charset="0"/>
              </a:rPr>
              <a:t>Le délai d’obtention est donc un enjeu capital pour l’ensemble de la chaîne logistique.</a:t>
            </a:r>
          </a:p>
        </p:txBody>
      </p:sp>
      <p:sp>
        <p:nvSpPr>
          <p:cNvPr id="4" name="Text Box 68"/>
          <p:cNvSpPr txBox="1">
            <a:spLocks noChangeArrowheads="1"/>
          </p:cNvSpPr>
          <p:nvPr/>
        </p:nvSpPr>
        <p:spPr bwMode="auto">
          <a:xfrm>
            <a:off x="569676" y="2412480"/>
            <a:ext cx="74882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24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Rôle des entrepôts:</a:t>
            </a:r>
          </a:p>
        </p:txBody>
      </p:sp>
    </p:spTree>
    <p:extLst>
      <p:ext uri="{BB962C8B-B14F-4D97-AF65-F5344CB8AC3E}">
        <p14:creationId xmlns:p14="http://schemas.microsoft.com/office/powerpoint/2010/main" val="29707585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8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858" name="WordArt 2"/>
          <p:cNvSpPr>
            <a:spLocks noChangeArrowheads="1" noChangeShapeType="1" noTextEdit="1"/>
          </p:cNvSpPr>
          <p:nvPr/>
        </p:nvSpPr>
        <p:spPr bwMode="auto">
          <a:xfrm>
            <a:off x="1048456" y="429981"/>
            <a:ext cx="4159956" cy="3203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SN" sz="1600" kern="10" spc="427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Exemple de schéma GPA</a:t>
            </a:r>
          </a:p>
        </p:txBody>
      </p:sp>
      <p:pic>
        <p:nvPicPr>
          <p:cNvPr id="13315" name="Picture 4" descr="j02873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56" y="932745"/>
            <a:ext cx="412044" cy="48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32367" y="1253067"/>
            <a:ext cx="1024467" cy="1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067">
                <a:solidFill>
                  <a:srgbClr val="0000FF"/>
                </a:solidFill>
                <a:latin typeface="Arial Black" panose="020B0A04020102020204" pitchFamily="34" charset="0"/>
              </a:rPr>
              <a:t>FFournisseur</a:t>
            </a:r>
          </a:p>
        </p:txBody>
      </p:sp>
      <p:pic>
        <p:nvPicPr>
          <p:cNvPr id="13317" name="Picture 7" descr="j02873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45" y="869245"/>
            <a:ext cx="412044" cy="48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3804356" y="1189567"/>
            <a:ext cx="1024467" cy="1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067">
                <a:solidFill>
                  <a:srgbClr val="0000FF"/>
                </a:solidFill>
                <a:latin typeface="Arial Black" panose="020B0A04020102020204" pitchFamily="34" charset="0"/>
              </a:rPr>
              <a:t>FFournisseur</a:t>
            </a:r>
          </a:p>
        </p:txBody>
      </p:sp>
      <p:pic>
        <p:nvPicPr>
          <p:cNvPr id="13319" name="Picture 12" descr="j0079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67" y="1381478"/>
            <a:ext cx="767644" cy="5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 descr="j03437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46" y="4581879"/>
            <a:ext cx="1344788" cy="130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1" descr="j007907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45" y="2981678"/>
            <a:ext cx="1471788" cy="79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22"/>
          <p:cNvSpPr txBox="1">
            <a:spLocks noChangeArrowheads="1"/>
          </p:cNvSpPr>
          <p:nvPr/>
        </p:nvSpPr>
        <p:spPr bwMode="auto">
          <a:xfrm>
            <a:off x="2177345" y="3704167"/>
            <a:ext cx="1310922" cy="21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44">
                <a:solidFill>
                  <a:srgbClr val="0000FF"/>
                </a:solidFill>
                <a:latin typeface="Arial Black" panose="020B0A04020102020204" pitchFamily="34" charset="0"/>
              </a:rPr>
              <a:t>Pplate Forme</a:t>
            </a:r>
          </a:p>
        </p:txBody>
      </p:sp>
      <p:sp>
        <p:nvSpPr>
          <p:cNvPr id="13323" name="Text Box 23"/>
          <p:cNvSpPr txBox="1">
            <a:spLocks noChangeArrowheads="1"/>
          </p:cNvSpPr>
          <p:nvPr/>
        </p:nvSpPr>
        <p:spPr bwMode="auto">
          <a:xfrm>
            <a:off x="4316589" y="2902755"/>
            <a:ext cx="575733" cy="21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44" dirty="0">
                <a:solidFill>
                  <a:srgbClr val="0000FF"/>
                </a:solidFill>
                <a:latin typeface="Arial Black" panose="020B0A04020102020204" pitchFamily="34" charset="0"/>
              </a:rPr>
              <a:t>%</a:t>
            </a:r>
            <a:r>
              <a:rPr lang="fr-FR" altLang="fr-FR" sz="1244" dirty="0" err="1">
                <a:solidFill>
                  <a:srgbClr val="0000FF"/>
                </a:solidFill>
                <a:latin typeface="Arial Black" panose="020B0A04020102020204" pitchFamily="34" charset="0"/>
              </a:rPr>
              <a:t>Qe</a:t>
            </a:r>
            <a:endParaRPr lang="fr-FR" altLang="fr-FR" sz="1244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3324" name="Text Box 24"/>
          <p:cNvSpPr txBox="1">
            <a:spLocks noChangeArrowheads="1"/>
          </p:cNvSpPr>
          <p:nvPr/>
        </p:nvSpPr>
        <p:spPr bwMode="auto">
          <a:xfrm>
            <a:off x="1296811" y="2864082"/>
            <a:ext cx="512233" cy="21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44" dirty="0">
                <a:solidFill>
                  <a:srgbClr val="0000FF"/>
                </a:solidFill>
                <a:latin typeface="Arial Black" panose="020B0A04020102020204" pitchFamily="34" charset="0"/>
              </a:rPr>
              <a:t>%</a:t>
            </a:r>
            <a:r>
              <a:rPr lang="fr-FR" altLang="fr-FR" sz="1244" dirty="0" err="1">
                <a:solidFill>
                  <a:srgbClr val="0000FF"/>
                </a:solidFill>
                <a:latin typeface="Arial Black" panose="020B0A04020102020204" pitchFamily="34" charset="0"/>
              </a:rPr>
              <a:t>Qe</a:t>
            </a:r>
            <a:endParaRPr lang="fr-FR" altLang="fr-FR" sz="1244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3325" name="Text Box 25"/>
          <p:cNvSpPr txBox="1">
            <a:spLocks noChangeArrowheads="1"/>
          </p:cNvSpPr>
          <p:nvPr/>
        </p:nvSpPr>
        <p:spPr bwMode="auto">
          <a:xfrm>
            <a:off x="2204156" y="5861756"/>
            <a:ext cx="1216378" cy="4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44">
                <a:solidFill>
                  <a:srgbClr val="0000FF"/>
                </a:solidFill>
                <a:latin typeface="Arial Black" panose="020B0A04020102020204" pitchFamily="34" charset="0"/>
              </a:rPr>
              <a:t>%Hypermarché</a:t>
            </a:r>
          </a:p>
        </p:txBody>
      </p:sp>
      <p:sp>
        <p:nvSpPr>
          <p:cNvPr id="13326" name="Line 26"/>
          <p:cNvSpPr>
            <a:spLocks noChangeShapeType="1"/>
          </p:cNvSpPr>
          <p:nvPr/>
        </p:nvSpPr>
        <p:spPr bwMode="auto">
          <a:xfrm flipH="1">
            <a:off x="155222" y="5541434"/>
            <a:ext cx="1920523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3327" name="Line 27"/>
          <p:cNvSpPr>
            <a:spLocks noChangeShapeType="1"/>
          </p:cNvSpPr>
          <p:nvPr/>
        </p:nvSpPr>
        <p:spPr bwMode="auto">
          <a:xfrm flipV="1">
            <a:off x="155222" y="1444978"/>
            <a:ext cx="0" cy="4096456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3328" name="Line 28"/>
          <p:cNvSpPr>
            <a:spLocks noChangeShapeType="1"/>
          </p:cNvSpPr>
          <p:nvPr/>
        </p:nvSpPr>
        <p:spPr bwMode="auto">
          <a:xfrm>
            <a:off x="155223" y="1443567"/>
            <a:ext cx="512234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3329" name="Line 29"/>
          <p:cNvSpPr>
            <a:spLocks noChangeShapeType="1"/>
          </p:cNvSpPr>
          <p:nvPr/>
        </p:nvSpPr>
        <p:spPr bwMode="auto">
          <a:xfrm>
            <a:off x="220134" y="3749323"/>
            <a:ext cx="1663700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3330" name="Line 32"/>
          <p:cNvSpPr>
            <a:spLocks noChangeShapeType="1"/>
          </p:cNvSpPr>
          <p:nvPr/>
        </p:nvSpPr>
        <p:spPr bwMode="auto">
          <a:xfrm>
            <a:off x="3484034" y="5606345"/>
            <a:ext cx="1792111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3331" name="Line 33"/>
          <p:cNvSpPr>
            <a:spLocks noChangeShapeType="1"/>
          </p:cNvSpPr>
          <p:nvPr/>
        </p:nvSpPr>
        <p:spPr bwMode="auto">
          <a:xfrm flipV="1">
            <a:off x="5276145" y="1444978"/>
            <a:ext cx="0" cy="4161367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3332" name="Line 34"/>
          <p:cNvSpPr>
            <a:spLocks noChangeShapeType="1"/>
          </p:cNvSpPr>
          <p:nvPr/>
        </p:nvSpPr>
        <p:spPr bwMode="auto">
          <a:xfrm flipH="1">
            <a:off x="3740856" y="3685822"/>
            <a:ext cx="1535289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3333" name="Line 35"/>
          <p:cNvSpPr>
            <a:spLocks noChangeShapeType="1"/>
          </p:cNvSpPr>
          <p:nvPr/>
        </p:nvSpPr>
        <p:spPr bwMode="auto">
          <a:xfrm flipH="1">
            <a:off x="4892323" y="1444978"/>
            <a:ext cx="383822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3334" name="Line 36"/>
          <p:cNvSpPr>
            <a:spLocks noChangeShapeType="1"/>
          </p:cNvSpPr>
          <p:nvPr/>
        </p:nvSpPr>
        <p:spPr bwMode="auto">
          <a:xfrm>
            <a:off x="3484034" y="5606345"/>
            <a:ext cx="1792111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3335" name="Line 37"/>
          <p:cNvSpPr>
            <a:spLocks noChangeShapeType="1"/>
          </p:cNvSpPr>
          <p:nvPr/>
        </p:nvSpPr>
        <p:spPr bwMode="auto">
          <a:xfrm flipV="1">
            <a:off x="5276145" y="1444978"/>
            <a:ext cx="0" cy="4161367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3336" name="Line 38"/>
          <p:cNvSpPr>
            <a:spLocks noChangeShapeType="1"/>
          </p:cNvSpPr>
          <p:nvPr/>
        </p:nvSpPr>
        <p:spPr bwMode="auto">
          <a:xfrm flipH="1">
            <a:off x="3740856" y="3685822"/>
            <a:ext cx="1535289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3337" name="Line 39"/>
          <p:cNvSpPr>
            <a:spLocks noChangeShapeType="1"/>
          </p:cNvSpPr>
          <p:nvPr/>
        </p:nvSpPr>
        <p:spPr bwMode="auto">
          <a:xfrm flipH="1">
            <a:off x="4892323" y="1444978"/>
            <a:ext cx="383822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3338" name="Line 40"/>
          <p:cNvSpPr>
            <a:spLocks noChangeShapeType="1"/>
          </p:cNvSpPr>
          <p:nvPr/>
        </p:nvSpPr>
        <p:spPr bwMode="auto">
          <a:xfrm flipH="1">
            <a:off x="1244601" y="3493911"/>
            <a:ext cx="510822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3339" name="Line 41"/>
          <p:cNvSpPr>
            <a:spLocks noChangeShapeType="1"/>
          </p:cNvSpPr>
          <p:nvPr/>
        </p:nvSpPr>
        <p:spPr bwMode="auto">
          <a:xfrm flipV="1">
            <a:off x="1244600" y="1765301"/>
            <a:ext cx="0" cy="1728611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pic>
        <p:nvPicPr>
          <p:cNvPr id="13340" name="Picture 18" descr="BS00316_"/>
          <p:cNvPicPr>
            <a:picLocks noGrp="1" noChangeAspect="1" noChangeArrowheads="1"/>
          </p:cNvPicPr>
          <p:nvPr>
            <p:ph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78" y="2277534"/>
            <a:ext cx="491067" cy="7041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1" name="Line 42"/>
          <p:cNvSpPr>
            <a:spLocks noChangeShapeType="1"/>
          </p:cNvSpPr>
          <p:nvPr/>
        </p:nvSpPr>
        <p:spPr bwMode="auto">
          <a:xfrm>
            <a:off x="3740856" y="3429000"/>
            <a:ext cx="575733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3342" name="Line 43"/>
          <p:cNvSpPr>
            <a:spLocks noChangeShapeType="1"/>
          </p:cNvSpPr>
          <p:nvPr/>
        </p:nvSpPr>
        <p:spPr bwMode="auto">
          <a:xfrm flipV="1">
            <a:off x="4316589" y="1765300"/>
            <a:ext cx="0" cy="166370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pic>
        <p:nvPicPr>
          <p:cNvPr id="13343" name="Picture 13" descr="BS00316_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79" y="2149123"/>
            <a:ext cx="537633" cy="77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4" name="Oval 44"/>
          <p:cNvSpPr>
            <a:spLocks noChangeArrowheads="1"/>
          </p:cNvSpPr>
          <p:nvPr/>
        </p:nvSpPr>
        <p:spPr bwMode="auto">
          <a:xfrm>
            <a:off x="1947334" y="1189568"/>
            <a:ext cx="1793523" cy="831144"/>
          </a:xfrm>
          <a:prstGeom prst="ellipse">
            <a:avLst/>
          </a:prstGeom>
          <a:noFill/>
          <a:ln w="31750" algn="ctr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069" tIns="42329" rIns="86069" bIns="42329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13345" name="Line 45"/>
          <p:cNvSpPr>
            <a:spLocks noChangeShapeType="1"/>
          </p:cNvSpPr>
          <p:nvPr/>
        </p:nvSpPr>
        <p:spPr bwMode="auto">
          <a:xfrm>
            <a:off x="2908300" y="2085623"/>
            <a:ext cx="0" cy="1024467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3346" name="Line 46"/>
          <p:cNvSpPr>
            <a:spLocks noChangeShapeType="1"/>
          </p:cNvSpPr>
          <p:nvPr/>
        </p:nvSpPr>
        <p:spPr bwMode="auto">
          <a:xfrm>
            <a:off x="2908300" y="4198056"/>
            <a:ext cx="0" cy="639233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913903" name="Rectangle 47"/>
          <p:cNvSpPr>
            <a:spLocks noChangeArrowheads="1"/>
          </p:cNvSpPr>
          <p:nvPr/>
        </p:nvSpPr>
        <p:spPr bwMode="auto">
          <a:xfrm>
            <a:off x="301273" y="5018257"/>
            <a:ext cx="1857022" cy="52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None/>
            </a:pPr>
            <a:r>
              <a:rPr lang="fr-FR" altLang="fr-FR" sz="1422" dirty="0">
                <a:latin typeface="Arial" panose="020B0604020202020204" pitchFamily="34" charset="0"/>
              </a:rPr>
              <a:t>Etat des sorties de caisse</a:t>
            </a:r>
          </a:p>
        </p:txBody>
      </p:sp>
      <p:sp>
        <p:nvSpPr>
          <p:cNvPr id="1913904" name="Rectangle 48"/>
          <p:cNvSpPr>
            <a:spLocks noChangeArrowheads="1"/>
          </p:cNvSpPr>
          <p:nvPr/>
        </p:nvSpPr>
        <p:spPr bwMode="auto">
          <a:xfrm rot="16200000">
            <a:off x="-173566" y="2413233"/>
            <a:ext cx="1857022" cy="30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None/>
            </a:pPr>
            <a:r>
              <a:rPr lang="fr-FR" altLang="fr-FR" sz="1422">
                <a:latin typeface="Arial" panose="020B0604020202020204" pitchFamily="34" charset="0"/>
              </a:rPr>
              <a:t>Kanban de réappro</a:t>
            </a:r>
          </a:p>
        </p:txBody>
      </p:sp>
      <p:sp>
        <p:nvSpPr>
          <p:cNvPr id="1913906" name="Rectangle 50"/>
          <p:cNvSpPr>
            <a:spLocks noChangeArrowheads="1"/>
          </p:cNvSpPr>
          <p:nvPr/>
        </p:nvSpPr>
        <p:spPr bwMode="auto">
          <a:xfrm>
            <a:off x="5659968" y="1124656"/>
            <a:ext cx="2880077" cy="74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None/>
            </a:pPr>
            <a:r>
              <a:rPr lang="fr-FR" altLang="fr-FR" sz="1422" dirty="0">
                <a:latin typeface="Arial" panose="020B0604020202020204" pitchFamily="34" charset="0"/>
              </a:rPr>
              <a:t>Anticipation de la demande d’approvisionnement. Lancement anticipé des lots de fabrication.</a:t>
            </a:r>
          </a:p>
        </p:txBody>
      </p:sp>
      <p:sp>
        <p:nvSpPr>
          <p:cNvPr id="1913907" name="Rectangle 51"/>
          <p:cNvSpPr>
            <a:spLocks noChangeArrowheads="1"/>
          </p:cNvSpPr>
          <p:nvPr/>
        </p:nvSpPr>
        <p:spPr bwMode="auto">
          <a:xfrm>
            <a:off x="5659967" y="2388463"/>
            <a:ext cx="2880078" cy="74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None/>
            </a:pPr>
            <a:r>
              <a:rPr lang="fr-FR" altLang="fr-FR" sz="1422" dirty="0">
                <a:latin typeface="Arial" panose="020B0604020202020204" pitchFamily="34" charset="0"/>
              </a:rPr>
              <a:t>Réduction des délais entraînant une réduction des stocks.</a:t>
            </a:r>
          </a:p>
          <a:p>
            <a:pPr>
              <a:buSzPct val="100000"/>
              <a:buFont typeface="Wingdings" panose="05000000000000000000" pitchFamily="2" charset="2"/>
              <a:buNone/>
            </a:pPr>
            <a:r>
              <a:rPr lang="fr-FR" altLang="fr-FR" sz="1422" dirty="0">
                <a:solidFill>
                  <a:schemeClr val="bg1"/>
                </a:solidFill>
                <a:latin typeface="Arial" panose="020B0604020202020204" pitchFamily="34" charset="0"/>
              </a:rPr>
              <a:t>SM = (D*L)+SS</a:t>
            </a:r>
          </a:p>
        </p:txBody>
      </p:sp>
    </p:spTree>
    <p:extLst>
      <p:ext uri="{BB962C8B-B14F-4D97-AF65-F5344CB8AC3E}">
        <p14:creationId xmlns:p14="http://schemas.microsoft.com/office/powerpoint/2010/main" val="2235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3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3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13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13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1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1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1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1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3903" grpId="0"/>
      <p:bldP spid="1913904" grpId="0"/>
      <p:bldP spid="1913906" grpId="0"/>
      <p:bldP spid="19139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83634" y="420511"/>
            <a:ext cx="8513233" cy="60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</a:rPr>
              <a:t> Avantages :</a:t>
            </a:r>
          </a:p>
          <a:p>
            <a:pPr algn="just">
              <a:buSzPct val="100000"/>
            </a:pPr>
            <a:endParaRPr lang="fr-FR" altLang="fr-FR" sz="1600" b="1">
              <a:latin typeface="Arial" panose="020B0604020202020204" pitchFamily="34" charset="0"/>
            </a:endParaRPr>
          </a:p>
        </p:txBody>
      </p:sp>
      <p:sp>
        <p:nvSpPr>
          <p:cNvPr id="1938438" name="Rectangle 6"/>
          <p:cNvSpPr>
            <a:spLocks noChangeArrowheads="1"/>
          </p:cNvSpPr>
          <p:nvPr/>
        </p:nvSpPr>
        <p:spPr bwMode="auto">
          <a:xfrm>
            <a:off x="683569" y="1025826"/>
            <a:ext cx="8280920" cy="180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 réapprovisionnements automatiques des rayons par </a:t>
            </a:r>
            <a:r>
              <a:rPr lang="fr-FR" altLang="fr-FR" sz="1600" b="1" dirty="0" err="1">
                <a:latin typeface="Arial" panose="020B0604020202020204" pitchFamily="34" charset="0"/>
              </a:rPr>
              <a:t>recomplètement</a:t>
            </a:r>
            <a:r>
              <a:rPr lang="fr-FR" altLang="fr-FR" sz="1600" b="1" dirty="0">
                <a:latin typeface="Arial" panose="020B0604020202020204" pitchFamily="34" charset="0"/>
              </a:rPr>
              <a:t>. Plus de </a:t>
            </a:r>
            <a:r>
              <a:rPr lang="fr-FR" altLang="fr-FR" sz="1600" b="1" dirty="0" err="1">
                <a:latin typeface="Arial" panose="020B0604020202020204" pitchFamily="34" charset="0"/>
              </a:rPr>
              <a:t>facing</a:t>
            </a:r>
            <a:endParaRPr lang="fr-FR" altLang="fr-FR" sz="1600" b="1" dirty="0">
              <a:latin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 délais d’approvisionnements réduits par une accélération du flux d’information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 Anticipation des fabrications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Diminution des risques de rupture ou de surstocks par une meilleure connaissance des besoins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 réduction des coûts logistiques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2833771"/>
            <a:ext cx="6934200" cy="402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82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203" name="Text Box 3"/>
          <p:cNvSpPr txBox="1">
            <a:spLocks noChangeArrowheads="1"/>
          </p:cNvSpPr>
          <p:nvPr/>
        </p:nvSpPr>
        <p:spPr bwMode="auto">
          <a:xfrm>
            <a:off x="539045" y="2460978"/>
            <a:ext cx="5639429" cy="4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fr-FR" altLang="fr-FR" sz="2489" dirty="0">
                <a:solidFill>
                  <a:srgbClr val="0000FF"/>
                </a:solidFill>
                <a:latin typeface="Arial Black" panose="020B0A04020102020204" pitchFamily="34" charset="0"/>
              </a:rPr>
              <a:t> FLUX EN  ‘I’ ou TRAVERSANT</a:t>
            </a:r>
          </a:p>
        </p:txBody>
      </p:sp>
      <p:sp>
        <p:nvSpPr>
          <p:cNvPr id="1715204" name="Text Box 4"/>
          <p:cNvSpPr txBox="1">
            <a:spLocks noChangeArrowheads="1"/>
          </p:cNvSpPr>
          <p:nvPr/>
        </p:nvSpPr>
        <p:spPr bwMode="auto">
          <a:xfrm>
            <a:off x="539044" y="3630789"/>
            <a:ext cx="2555058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fr-FR" altLang="fr-FR" sz="2489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fr-FR" altLang="fr-FR" sz="2489" dirty="0">
                <a:solidFill>
                  <a:srgbClr val="0000FF"/>
                </a:solidFill>
                <a:latin typeface="Arial Black" panose="020B0A04020102020204" pitchFamily="34" charset="0"/>
              </a:rPr>
              <a:t>FLUX EN ‘L’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None/>
            </a:pPr>
            <a:endParaRPr lang="fr-FR" altLang="fr-FR" sz="2489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715205" name="Text Box 5"/>
          <p:cNvSpPr txBox="1">
            <a:spLocks noChangeArrowheads="1"/>
          </p:cNvSpPr>
          <p:nvPr/>
        </p:nvSpPr>
        <p:spPr bwMode="auto">
          <a:xfrm>
            <a:off x="603956" y="5105401"/>
            <a:ext cx="2624180" cy="4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fr-FR" altLang="fr-FR" sz="2489" b="1" dirty="0">
                <a:solidFill>
                  <a:srgbClr val="0000FF"/>
                </a:solidFill>
                <a:latin typeface="Arial Black" panose="020B0A04020102020204" pitchFamily="34" charset="0"/>
              </a:rPr>
              <a:t> FLUX EN ‘U’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92123" y="2084212"/>
            <a:ext cx="5122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altLang="fr-FR" sz="1600" b="1">
              <a:latin typeface="Hobo" pitchFamily="34" charset="0"/>
            </a:endParaRPr>
          </a:p>
        </p:txBody>
      </p:sp>
      <p:sp>
        <p:nvSpPr>
          <p:cNvPr id="1715227" name="WordArt 27"/>
          <p:cNvSpPr>
            <a:spLocks noChangeArrowheads="1" noChangeShapeType="1" noTextEdit="1"/>
          </p:cNvSpPr>
          <p:nvPr/>
        </p:nvSpPr>
        <p:spPr bwMode="auto">
          <a:xfrm>
            <a:off x="2267657" y="612422"/>
            <a:ext cx="4868333" cy="4402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SN" sz="2489" kern="10" spc="498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 DIFFERENTS TYPES D’ENTREPOTS</a:t>
            </a:r>
          </a:p>
        </p:txBody>
      </p:sp>
    </p:spTree>
    <p:extLst>
      <p:ext uri="{BB962C8B-B14F-4D97-AF65-F5344CB8AC3E}">
        <p14:creationId xmlns:p14="http://schemas.microsoft.com/office/powerpoint/2010/main" val="42336785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1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1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5203" grpId="0"/>
      <p:bldP spid="1715204" grpId="0"/>
      <p:bldP spid="17152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3"/>
          <p:cNvSpPr>
            <a:spLocks noGrp="1" noChangeArrowheads="1"/>
          </p:cNvSpPr>
          <p:nvPr>
            <p:ph type="title"/>
          </p:nvPr>
        </p:nvSpPr>
        <p:spPr>
          <a:xfrm>
            <a:off x="929931" y="2910682"/>
            <a:ext cx="1728787" cy="94138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chemeClr val="accent6">
                    <a:lumMod val="75000"/>
                  </a:schemeClr>
                </a:solidFill>
              </a:rPr>
              <a:t>Plan</a:t>
            </a:r>
          </a:p>
        </p:txBody>
      </p:sp>
      <p:sp>
        <p:nvSpPr>
          <p:cNvPr id="91" name="AutoShape 4"/>
          <p:cNvSpPr>
            <a:spLocks noChangeArrowheads="1"/>
          </p:cNvSpPr>
          <p:nvPr/>
        </p:nvSpPr>
        <p:spPr bwMode="auto">
          <a:xfrm flipH="1">
            <a:off x="250825" y="1195388"/>
            <a:ext cx="8208963" cy="4541837"/>
          </a:xfrm>
          <a:prstGeom prst="moon">
            <a:avLst>
              <a:gd name="adj" fmla="val 1884"/>
            </a:avLst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0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AutoShape 5"/>
          <p:cNvSpPr>
            <a:spLocks noChangeArrowheads="1"/>
          </p:cNvSpPr>
          <p:nvPr/>
        </p:nvSpPr>
        <p:spPr bwMode="auto">
          <a:xfrm flipH="1">
            <a:off x="215900" y="820738"/>
            <a:ext cx="4140200" cy="5256212"/>
          </a:xfrm>
          <a:prstGeom prst="moon">
            <a:avLst>
              <a:gd name="adj" fmla="val 1875"/>
            </a:avLst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0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93" name="Picture 6" descr="pointBle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56" y="1585357"/>
            <a:ext cx="66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7" descr="pointG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77875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8" descr="pointOran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31" y="2567767"/>
            <a:ext cx="4318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" descr="pointG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57813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0" descr="pointOran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77" y="4315492"/>
            <a:ext cx="4318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1" descr="pointBle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06" y="3346578"/>
            <a:ext cx="66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Text Box 13"/>
          <p:cNvSpPr txBox="1">
            <a:spLocks noChangeArrowheads="1"/>
          </p:cNvSpPr>
          <p:nvPr/>
        </p:nvSpPr>
        <p:spPr bwMode="auto">
          <a:xfrm>
            <a:off x="3721031" y="1703802"/>
            <a:ext cx="3594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d’un entrepôt et PFL</a:t>
            </a:r>
          </a:p>
        </p:txBody>
      </p:sp>
      <p:sp>
        <p:nvSpPr>
          <p:cNvPr id="101" name="Text Box 14"/>
          <p:cNvSpPr txBox="1">
            <a:spLocks noChangeArrowheads="1"/>
          </p:cNvSpPr>
          <p:nvPr/>
        </p:nvSpPr>
        <p:spPr bwMode="auto">
          <a:xfrm>
            <a:off x="4468803" y="2413764"/>
            <a:ext cx="3932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pres?slideindex=1&amp;slidetitle="/>
              </a:rPr>
              <a:t>Planification des réceptions</a:t>
            </a:r>
            <a:endParaRPr lang="fr-FR" altLang="fr-F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15"/>
          <p:cNvSpPr txBox="1">
            <a:spLocks noChangeArrowheads="1"/>
          </p:cNvSpPr>
          <p:nvPr/>
        </p:nvSpPr>
        <p:spPr bwMode="auto">
          <a:xfrm>
            <a:off x="4558645" y="3430907"/>
            <a:ext cx="383618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Stockage</a:t>
            </a:r>
          </a:p>
        </p:txBody>
      </p:sp>
      <p:sp>
        <p:nvSpPr>
          <p:cNvPr id="103" name="Text Box 16"/>
          <p:cNvSpPr txBox="1">
            <a:spLocks noChangeArrowheads="1"/>
          </p:cNvSpPr>
          <p:nvPr/>
        </p:nvSpPr>
        <p:spPr bwMode="auto">
          <a:xfrm>
            <a:off x="4076834" y="4323567"/>
            <a:ext cx="431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Préparation de commande 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(WMS) </a:t>
            </a:r>
          </a:p>
        </p:txBody>
      </p:sp>
      <p:sp>
        <p:nvSpPr>
          <p:cNvPr id="105" name="Text Box 18"/>
          <p:cNvSpPr txBox="1">
            <a:spLocks noChangeArrowheads="1"/>
          </p:cNvSpPr>
          <p:nvPr/>
        </p:nvSpPr>
        <p:spPr bwMode="auto">
          <a:xfrm>
            <a:off x="2770188" y="885825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2627313" y="5645150"/>
            <a:ext cx="309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114" name="Espace réservé du numéro de diapositive 3"/>
          <p:cNvSpPr txBox="1">
            <a:spLocks/>
          </p:cNvSpPr>
          <p:nvPr/>
        </p:nvSpPr>
        <p:spPr bwMode="auto">
          <a:xfrm>
            <a:off x="1979712" y="6511888"/>
            <a:ext cx="5929313" cy="3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chemeClr val="tx2"/>
                </a:solidFill>
              </a:rPr>
              <a:t>Gestion Optimisée des plateformes logistiques</a:t>
            </a:r>
            <a:endParaRPr lang="fr-FR" altLang="fr-FR" sz="1400" dirty="0">
              <a:solidFill>
                <a:schemeClr val="tx2"/>
              </a:solidFill>
            </a:endParaRPr>
          </a:p>
        </p:txBody>
      </p:sp>
      <p:pic>
        <p:nvPicPr>
          <p:cNvPr id="19" name="Picture 11" descr="pointBle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79" y="4955915"/>
            <a:ext cx="66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685399" y="5084426"/>
            <a:ext cx="431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Expédition et gestion des tournées (TMS) </a:t>
            </a:r>
          </a:p>
        </p:txBody>
      </p:sp>
    </p:spTree>
    <p:extLst>
      <p:ext uri="{BB962C8B-B14F-4D97-AF65-F5344CB8AC3E}">
        <p14:creationId xmlns:p14="http://schemas.microsoft.com/office/powerpoint/2010/main" val="2255062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1503E-6 C 0.02483 0.00185 0.05018 0.0037 0.07796 0.00578 C 0.10591 0.00787 0.15209 0.01203 0.16684 0.01365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0093 C 0.04097 -0.0007 0.07483 -0.00047 0.10313 -0.00301 C 0.1316 -0.00533 0.16563 -0.01227 0.17813 -0.01459 " pathEditMode="relative" rAng="0" ptsTypes="aaA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7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94 -0.10046 C -0.0776 -0.07963 -0.04809 -0.0581 -0.0309 -0.0419 C -0.01371 -0.0257 -0.0085 -0.01412 -0.0033 -0.00232 " pathEditMode="relative" rAng="0" ptsTypes="AAA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490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8 -0.2213 C -0.13715 -0.20255 -0.10903 -0.18333 -0.08767 -0.16157 C -0.06632 -0.13958 -0.05121 -0.11319 -0.0368 -0.09074 C -0.02257 -0.06829 -0.01233 -0.04676 -0.00173 -0.02523 " pathEditMode="relative" rAng="0" ptsTypes="AAAA">
                                      <p:cBhvr>
                                        <p:cTn id="6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979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79 -0.34884 C -0.18664 -0.33958 -0.14896 -0.31667 -0.1257 -0.29398 C -0.10244 -0.27106 -0.0783 -0.2419 -0.05903 -0.21157 C -0.03976 -0.18125 -0.0198 -0.14375 -0.00973 -0.11204 C 0.00034 -0.08055 -0.00087 -0.04028 0.00138 -0.0213 " pathEditMode="relative" rAng="0" ptsTypes="AAAAA">
                                      <p:cBhvr>
                                        <p:cTn id="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636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79 0.17639 C -0.15156 0.16644 -0.13316 0.15695 -0.11441 0.14398 C -0.09549 0.13125 -0.07361 0.11482 -0.05729 0.09931 C -0.04097 0.08333 -0.02622 0.06435 -0.01701 0.04954 C -0.00764 0.03449 -0.00278 0.01574 1.11111E-6 0.00949 " pathEditMode="relative" rAng="0" ptsTypes="AAAAA">
                                      <p:cBhvr>
                                        <p:cTn id="7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835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78 -0.34884 C -0.18663 -0.33958 -0.14896 -0.31666 -0.12569 -0.29398 C -0.10243 -0.27106 -0.0783 -0.24189 -0.05903 -0.21157 C -0.03975 -0.18125 -0.01979 -0.14375 -0.00972 -0.11203 C 0.00035 -0.08055 -0.00087 -0.04027 0.00139 -0.02129 " pathEditMode="relative" rAng="0" ptsTypes="AAAAA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63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  <p:bldP spid="92" grpId="0" animBg="1"/>
      <p:bldP spid="1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99"/>
          <p:cNvSpPr/>
          <p:nvPr/>
        </p:nvSpPr>
        <p:spPr>
          <a:xfrm>
            <a:off x="2640150" y="2529586"/>
            <a:ext cx="3837222" cy="2969302"/>
          </a:xfrm>
          <a:custGeom>
            <a:avLst/>
            <a:gdLst/>
            <a:ahLst/>
            <a:cxnLst/>
            <a:rect l="l" t="t" r="r" b="b"/>
            <a:pathLst>
              <a:path w="4487418" h="3472434">
                <a:moveTo>
                  <a:pt x="0" y="0"/>
                </a:moveTo>
                <a:lnTo>
                  <a:pt x="0" y="3472434"/>
                </a:lnTo>
                <a:lnTo>
                  <a:pt x="4487418" y="3472434"/>
                </a:lnTo>
                <a:lnTo>
                  <a:pt x="4487418" y="0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0" name="object 100"/>
          <p:cNvSpPr/>
          <p:nvPr/>
        </p:nvSpPr>
        <p:spPr>
          <a:xfrm>
            <a:off x="2640150" y="2529586"/>
            <a:ext cx="3837222" cy="2969302"/>
          </a:xfrm>
          <a:custGeom>
            <a:avLst/>
            <a:gdLst/>
            <a:ahLst/>
            <a:cxnLst/>
            <a:rect l="l" t="t" r="r" b="b"/>
            <a:pathLst>
              <a:path w="4487418" h="3472434">
                <a:moveTo>
                  <a:pt x="0" y="0"/>
                </a:moveTo>
                <a:lnTo>
                  <a:pt x="0" y="3472434"/>
                </a:lnTo>
                <a:lnTo>
                  <a:pt x="4487418" y="3472434"/>
                </a:lnTo>
                <a:lnTo>
                  <a:pt x="4487418" y="0"/>
                </a:lnTo>
                <a:lnTo>
                  <a:pt x="0" y="0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1" name="object 101"/>
          <p:cNvSpPr/>
          <p:nvPr/>
        </p:nvSpPr>
        <p:spPr>
          <a:xfrm>
            <a:off x="5820569" y="2633189"/>
            <a:ext cx="604676" cy="2761444"/>
          </a:xfrm>
          <a:custGeom>
            <a:avLst/>
            <a:gdLst/>
            <a:ahLst/>
            <a:cxnLst/>
            <a:rect l="l" t="t" r="r" b="b"/>
            <a:pathLst>
              <a:path w="707135" h="3229355">
                <a:moveTo>
                  <a:pt x="0" y="0"/>
                </a:moveTo>
                <a:lnTo>
                  <a:pt x="0" y="3229355"/>
                </a:lnTo>
                <a:lnTo>
                  <a:pt x="707135" y="3229355"/>
                </a:lnTo>
                <a:lnTo>
                  <a:pt x="7071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2" name="object 102"/>
          <p:cNvSpPr/>
          <p:nvPr/>
        </p:nvSpPr>
        <p:spPr>
          <a:xfrm>
            <a:off x="5820569" y="2633189"/>
            <a:ext cx="604676" cy="2761444"/>
          </a:xfrm>
          <a:custGeom>
            <a:avLst/>
            <a:gdLst/>
            <a:ahLst/>
            <a:cxnLst/>
            <a:rect l="l" t="t" r="r" b="b"/>
            <a:pathLst>
              <a:path w="707135" h="3229355">
                <a:moveTo>
                  <a:pt x="707135" y="3229355"/>
                </a:moveTo>
                <a:lnTo>
                  <a:pt x="707135" y="0"/>
                </a:lnTo>
                <a:lnTo>
                  <a:pt x="0" y="0"/>
                </a:lnTo>
                <a:lnTo>
                  <a:pt x="0" y="3229355"/>
                </a:lnTo>
                <a:lnTo>
                  <a:pt x="707135" y="3229355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3" name="object 103"/>
          <p:cNvSpPr/>
          <p:nvPr/>
        </p:nvSpPr>
        <p:spPr>
          <a:xfrm>
            <a:off x="6050575" y="3054768"/>
            <a:ext cx="125105" cy="192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4" name="object 104"/>
          <p:cNvSpPr/>
          <p:nvPr/>
        </p:nvSpPr>
        <p:spPr>
          <a:xfrm>
            <a:off x="3349733" y="2618202"/>
            <a:ext cx="2391992" cy="2167845"/>
          </a:xfrm>
          <a:custGeom>
            <a:avLst/>
            <a:gdLst/>
            <a:ahLst/>
            <a:cxnLst/>
            <a:rect l="l" t="t" r="r" b="b"/>
            <a:pathLst>
              <a:path w="2797302" h="2535174">
                <a:moveTo>
                  <a:pt x="0" y="0"/>
                </a:moveTo>
                <a:lnTo>
                  <a:pt x="0" y="2535174"/>
                </a:lnTo>
                <a:lnTo>
                  <a:pt x="2797302" y="2535174"/>
                </a:lnTo>
                <a:lnTo>
                  <a:pt x="27973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5" name="object 105"/>
          <p:cNvSpPr/>
          <p:nvPr/>
        </p:nvSpPr>
        <p:spPr>
          <a:xfrm>
            <a:off x="3349733" y="2618202"/>
            <a:ext cx="2391992" cy="2167845"/>
          </a:xfrm>
          <a:custGeom>
            <a:avLst/>
            <a:gdLst/>
            <a:ahLst/>
            <a:cxnLst/>
            <a:rect l="l" t="t" r="r" b="b"/>
            <a:pathLst>
              <a:path w="2797302" h="2535174">
                <a:moveTo>
                  <a:pt x="0" y="0"/>
                </a:moveTo>
                <a:lnTo>
                  <a:pt x="0" y="2535174"/>
                </a:lnTo>
                <a:lnTo>
                  <a:pt x="2797302" y="2535174"/>
                </a:lnTo>
                <a:lnTo>
                  <a:pt x="2797302" y="0"/>
                </a:lnTo>
                <a:lnTo>
                  <a:pt x="0" y="0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6" name="object 106"/>
          <p:cNvSpPr/>
          <p:nvPr/>
        </p:nvSpPr>
        <p:spPr>
          <a:xfrm>
            <a:off x="4000674" y="2700303"/>
            <a:ext cx="1082990" cy="216980"/>
          </a:xfrm>
          <a:custGeom>
            <a:avLst/>
            <a:gdLst/>
            <a:ahLst/>
            <a:cxnLst/>
            <a:rect l="l" t="t" r="r" b="b"/>
            <a:pathLst>
              <a:path w="1266497" h="253746">
                <a:moveTo>
                  <a:pt x="1014983" y="212597"/>
                </a:moveTo>
                <a:lnTo>
                  <a:pt x="1006483" y="211507"/>
                </a:lnTo>
                <a:lnTo>
                  <a:pt x="995251" y="205520"/>
                </a:lnTo>
                <a:lnTo>
                  <a:pt x="986789" y="194309"/>
                </a:lnTo>
                <a:lnTo>
                  <a:pt x="985451" y="191342"/>
                </a:lnTo>
                <a:lnTo>
                  <a:pt x="982385" y="181020"/>
                </a:lnTo>
                <a:lnTo>
                  <a:pt x="980545" y="168080"/>
                </a:lnTo>
                <a:lnTo>
                  <a:pt x="937259" y="156209"/>
                </a:lnTo>
                <a:lnTo>
                  <a:pt x="937473" y="165366"/>
                </a:lnTo>
                <a:lnTo>
                  <a:pt x="938776" y="179579"/>
                </a:lnTo>
                <a:lnTo>
                  <a:pt x="941285" y="192629"/>
                </a:lnTo>
                <a:lnTo>
                  <a:pt x="945027" y="204513"/>
                </a:lnTo>
                <a:lnTo>
                  <a:pt x="950026" y="215234"/>
                </a:lnTo>
                <a:lnTo>
                  <a:pt x="1014983" y="212597"/>
                </a:lnTo>
                <a:close/>
              </a:path>
              <a:path w="1266497" h="253746">
                <a:moveTo>
                  <a:pt x="1225295" y="141731"/>
                </a:moveTo>
                <a:lnTo>
                  <a:pt x="1162812" y="141731"/>
                </a:lnTo>
                <a:lnTo>
                  <a:pt x="1163184" y="134181"/>
                </a:lnTo>
                <a:lnTo>
                  <a:pt x="1166113" y="121186"/>
                </a:lnTo>
                <a:lnTo>
                  <a:pt x="1171955" y="111251"/>
                </a:lnTo>
                <a:lnTo>
                  <a:pt x="1178052" y="103631"/>
                </a:lnTo>
                <a:lnTo>
                  <a:pt x="1184909" y="99821"/>
                </a:lnTo>
                <a:lnTo>
                  <a:pt x="1129526" y="105144"/>
                </a:lnTo>
                <a:lnTo>
                  <a:pt x="1125086" y="116638"/>
                </a:lnTo>
                <a:lnTo>
                  <a:pt x="1121915" y="129268"/>
                </a:lnTo>
                <a:lnTo>
                  <a:pt x="1120012" y="142982"/>
                </a:lnTo>
                <a:lnTo>
                  <a:pt x="1119377" y="157733"/>
                </a:lnTo>
                <a:lnTo>
                  <a:pt x="1119378" y="158044"/>
                </a:lnTo>
                <a:lnTo>
                  <a:pt x="1120039" y="172428"/>
                </a:lnTo>
                <a:lnTo>
                  <a:pt x="1121970" y="185652"/>
                </a:lnTo>
                <a:lnTo>
                  <a:pt x="1125170" y="197826"/>
                </a:lnTo>
                <a:lnTo>
                  <a:pt x="1129640" y="209058"/>
                </a:lnTo>
                <a:lnTo>
                  <a:pt x="1135379" y="219456"/>
                </a:lnTo>
                <a:lnTo>
                  <a:pt x="1146559" y="232499"/>
                </a:lnTo>
                <a:lnTo>
                  <a:pt x="1156734" y="239794"/>
                </a:lnTo>
                <a:lnTo>
                  <a:pt x="1168443" y="245005"/>
                </a:lnTo>
                <a:lnTo>
                  <a:pt x="1181655" y="248131"/>
                </a:lnTo>
                <a:lnTo>
                  <a:pt x="1196339" y="249174"/>
                </a:lnTo>
                <a:lnTo>
                  <a:pt x="1203516" y="248926"/>
                </a:lnTo>
                <a:lnTo>
                  <a:pt x="1216655" y="246934"/>
                </a:lnTo>
                <a:lnTo>
                  <a:pt x="1228522" y="242769"/>
                </a:lnTo>
                <a:lnTo>
                  <a:pt x="1239012" y="236219"/>
                </a:lnTo>
                <a:lnTo>
                  <a:pt x="1245139" y="230649"/>
                </a:lnTo>
                <a:lnTo>
                  <a:pt x="1252818" y="221156"/>
                </a:lnTo>
                <a:lnTo>
                  <a:pt x="1259157" y="209835"/>
                </a:lnTo>
                <a:lnTo>
                  <a:pt x="1264157" y="196595"/>
                </a:lnTo>
                <a:lnTo>
                  <a:pt x="1223009" y="188975"/>
                </a:lnTo>
                <a:lnTo>
                  <a:pt x="1220724" y="198119"/>
                </a:lnTo>
                <a:lnTo>
                  <a:pt x="1217676" y="204215"/>
                </a:lnTo>
                <a:lnTo>
                  <a:pt x="1213103" y="208025"/>
                </a:lnTo>
                <a:lnTo>
                  <a:pt x="1208531" y="212597"/>
                </a:lnTo>
                <a:lnTo>
                  <a:pt x="1203197" y="214121"/>
                </a:lnTo>
                <a:lnTo>
                  <a:pt x="1195462" y="214110"/>
                </a:lnTo>
                <a:lnTo>
                  <a:pt x="1183002" y="211078"/>
                </a:lnTo>
                <a:lnTo>
                  <a:pt x="1172717" y="202692"/>
                </a:lnTo>
                <a:lnTo>
                  <a:pt x="1168071" y="196036"/>
                </a:lnTo>
                <a:lnTo>
                  <a:pt x="1163900" y="184419"/>
                </a:lnTo>
                <a:lnTo>
                  <a:pt x="1162050" y="169925"/>
                </a:lnTo>
                <a:lnTo>
                  <a:pt x="1266443" y="169925"/>
                </a:lnTo>
                <a:lnTo>
                  <a:pt x="1266497" y="161751"/>
                </a:lnTo>
                <a:lnTo>
                  <a:pt x="1265862" y="146537"/>
                </a:lnTo>
                <a:lnTo>
                  <a:pt x="1264229" y="132619"/>
                </a:lnTo>
                <a:lnTo>
                  <a:pt x="1261583" y="119998"/>
                </a:lnTo>
                <a:lnTo>
                  <a:pt x="1216152" y="110489"/>
                </a:lnTo>
                <a:lnTo>
                  <a:pt x="1219728" y="115554"/>
                </a:lnTo>
                <a:lnTo>
                  <a:pt x="1223904" y="127115"/>
                </a:lnTo>
                <a:lnTo>
                  <a:pt x="1225295" y="141731"/>
                </a:lnTo>
                <a:close/>
              </a:path>
              <a:path w="1266497" h="253746">
                <a:moveTo>
                  <a:pt x="1184909" y="99821"/>
                </a:moveTo>
                <a:lnTo>
                  <a:pt x="1203197" y="99821"/>
                </a:lnTo>
                <a:lnTo>
                  <a:pt x="1210055" y="102869"/>
                </a:lnTo>
                <a:lnTo>
                  <a:pt x="1216152" y="110489"/>
                </a:lnTo>
                <a:lnTo>
                  <a:pt x="1261583" y="119998"/>
                </a:lnTo>
                <a:lnTo>
                  <a:pt x="1257906" y="108674"/>
                </a:lnTo>
                <a:lnTo>
                  <a:pt x="1253182" y="98647"/>
                </a:lnTo>
                <a:lnTo>
                  <a:pt x="1247393" y="89915"/>
                </a:lnTo>
                <a:lnTo>
                  <a:pt x="1239900" y="81673"/>
                </a:lnTo>
                <a:lnTo>
                  <a:pt x="1229781" y="73884"/>
                </a:lnTo>
                <a:lnTo>
                  <a:pt x="1218413" y="68370"/>
                </a:lnTo>
                <a:lnTo>
                  <a:pt x="1205756" y="65091"/>
                </a:lnTo>
                <a:lnTo>
                  <a:pt x="1191767" y="64007"/>
                </a:lnTo>
                <a:lnTo>
                  <a:pt x="1184915" y="64301"/>
                </a:lnTo>
                <a:lnTo>
                  <a:pt x="1172163" y="66625"/>
                </a:lnTo>
                <a:lnTo>
                  <a:pt x="1160384" y="71349"/>
                </a:lnTo>
                <a:lnTo>
                  <a:pt x="1149631" y="78571"/>
                </a:lnTo>
                <a:lnTo>
                  <a:pt x="1139952" y="88392"/>
                </a:lnTo>
                <a:lnTo>
                  <a:pt x="1135235" y="94835"/>
                </a:lnTo>
                <a:lnTo>
                  <a:pt x="1129526" y="105144"/>
                </a:lnTo>
                <a:lnTo>
                  <a:pt x="1184909" y="99821"/>
                </a:lnTo>
                <a:close/>
              </a:path>
              <a:path w="1266497" h="253746">
                <a:moveTo>
                  <a:pt x="12953" y="41909"/>
                </a:moveTo>
                <a:lnTo>
                  <a:pt x="114300" y="41909"/>
                </a:lnTo>
                <a:lnTo>
                  <a:pt x="0" y="201168"/>
                </a:lnTo>
                <a:lnTo>
                  <a:pt x="0" y="245363"/>
                </a:lnTo>
                <a:lnTo>
                  <a:pt x="176783" y="245363"/>
                </a:lnTo>
                <a:lnTo>
                  <a:pt x="176783" y="204215"/>
                </a:lnTo>
                <a:lnTo>
                  <a:pt x="53339" y="204215"/>
                </a:lnTo>
                <a:lnTo>
                  <a:pt x="172212" y="38862"/>
                </a:lnTo>
                <a:lnTo>
                  <a:pt x="172212" y="0"/>
                </a:lnTo>
                <a:lnTo>
                  <a:pt x="12953" y="0"/>
                </a:lnTo>
                <a:lnTo>
                  <a:pt x="12953" y="41909"/>
                </a:lnTo>
                <a:close/>
              </a:path>
              <a:path w="1266497" h="253746">
                <a:moveTo>
                  <a:pt x="205739" y="60959"/>
                </a:moveTo>
                <a:lnTo>
                  <a:pt x="201972" y="72218"/>
                </a:lnTo>
                <a:lnTo>
                  <a:pt x="199233" y="83845"/>
                </a:lnTo>
                <a:lnTo>
                  <a:pt x="197321" y="96338"/>
                </a:lnTo>
                <a:lnTo>
                  <a:pt x="196199" y="109768"/>
                </a:lnTo>
                <a:lnTo>
                  <a:pt x="195833" y="124206"/>
                </a:lnTo>
                <a:lnTo>
                  <a:pt x="196001" y="133155"/>
                </a:lnTo>
                <a:lnTo>
                  <a:pt x="197047" y="147632"/>
                </a:lnTo>
                <a:lnTo>
                  <a:pt x="199061" y="161283"/>
                </a:lnTo>
                <a:lnTo>
                  <a:pt x="202055" y="174086"/>
                </a:lnTo>
                <a:lnTo>
                  <a:pt x="206038" y="186021"/>
                </a:lnTo>
                <a:lnTo>
                  <a:pt x="211020" y="197067"/>
                </a:lnTo>
                <a:lnTo>
                  <a:pt x="217014" y="207203"/>
                </a:lnTo>
                <a:lnTo>
                  <a:pt x="224027" y="216407"/>
                </a:lnTo>
                <a:lnTo>
                  <a:pt x="239158" y="230646"/>
                </a:lnTo>
                <a:lnTo>
                  <a:pt x="249755" y="237548"/>
                </a:lnTo>
                <a:lnTo>
                  <a:pt x="261252" y="242944"/>
                </a:lnTo>
                <a:lnTo>
                  <a:pt x="273635" y="246817"/>
                </a:lnTo>
                <a:lnTo>
                  <a:pt x="286886" y="249153"/>
                </a:lnTo>
                <a:lnTo>
                  <a:pt x="300989" y="249936"/>
                </a:lnTo>
                <a:lnTo>
                  <a:pt x="309695" y="249644"/>
                </a:lnTo>
                <a:lnTo>
                  <a:pt x="323280" y="247912"/>
                </a:lnTo>
                <a:lnTo>
                  <a:pt x="336003" y="244636"/>
                </a:lnTo>
                <a:lnTo>
                  <a:pt x="347847" y="239832"/>
                </a:lnTo>
                <a:lnTo>
                  <a:pt x="358797" y="233515"/>
                </a:lnTo>
                <a:lnTo>
                  <a:pt x="368837" y="225702"/>
                </a:lnTo>
                <a:lnTo>
                  <a:pt x="377951" y="216407"/>
                </a:lnTo>
                <a:lnTo>
                  <a:pt x="388900" y="200543"/>
                </a:lnTo>
                <a:lnTo>
                  <a:pt x="394212" y="189850"/>
                </a:lnTo>
                <a:lnTo>
                  <a:pt x="398535" y="178322"/>
                </a:lnTo>
                <a:lnTo>
                  <a:pt x="401880" y="165937"/>
                </a:lnTo>
                <a:lnTo>
                  <a:pt x="404257" y="152676"/>
                </a:lnTo>
                <a:lnTo>
                  <a:pt x="405675" y="138518"/>
                </a:lnTo>
                <a:lnTo>
                  <a:pt x="406145" y="123443"/>
                </a:lnTo>
                <a:lnTo>
                  <a:pt x="405903" y="112326"/>
                </a:lnTo>
                <a:lnTo>
                  <a:pt x="404762" y="97766"/>
                </a:lnTo>
                <a:lnTo>
                  <a:pt x="402667" y="84125"/>
                </a:lnTo>
                <a:lnTo>
                  <a:pt x="399598" y="71405"/>
                </a:lnTo>
                <a:lnTo>
                  <a:pt x="395535" y="59604"/>
                </a:lnTo>
                <a:lnTo>
                  <a:pt x="390460" y="48722"/>
                </a:lnTo>
                <a:lnTo>
                  <a:pt x="384351" y="38760"/>
                </a:lnTo>
                <a:lnTo>
                  <a:pt x="377189" y="29718"/>
                </a:lnTo>
                <a:lnTo>
                  <a:pt x="361979" y="15009"/>
                </a:lnTo>
                <a:lnTo>
                  <a:pt x="351518" y="8110"/>
                </a:lnTo>
                <a:lnTo>
                  <a:pt x="340144" y="2749"/>
                </a:lnTo>
                <a:lnTo>
                  <a:pt x="327825" y="-1119"/>
                </a:lnTo>
                <a:lnTo>
                  <a:pt x="314530" y="-3544"/>
                </a:lnTo>
                <a:lnTo>
                  <a:pt x="300227" y="-4572"/>
                </a:lnTo>
                <a:lnTo>
                  <a:pt x="290063" y="-3842"/>
                </a:lnTo>
                <a:lnTo>
                  <a:pt x="277159" y="-1944"/>
                </a:lnTo>
                <a:lnTo>
                  <a:pt x="265082" y="1085"/>
                </a:lnTo>
                <a:lnTo>
                  <a:pt x="253745" y="5333"/>
                </a:lnTo>
                <a:lnTo>
                  <a:pt x="245137" y="10414"/>
                </a:lnTo>
                <a:lnTo>
                  <a:pt x="234973" y="17977"/>
                </a:lnTo>
                <a:lnTo>
                  <a:pt x="225551" y="27431"/>
                </a:lnTo>
                <a:lnTo>
                  <a:pt x="217391" y="38288"/>
                </a:lnTo>
                <a:lnTo>
                  <a:pt x="210915" y="49301"/>
                </a:lnTo>
                <a:lnTo>
                  <a:pt x="287378" y="39530"/>
                </a:lnTo>
                <a:lnTo>
                  <a:pt x="300989" y="38100"/>
                </a:lnTo>
                <a:lnTo>
                  <a:pt x="311869" y="38983"/>
                </a:lnTo>
                <a:lnTo>
                  <a:pt x="324317" y="42673"/>
                </a:lnTo>
                <a:lnTo>
                  <a:pt x="335168" y="49237"/>
                </a:lnTo>
                <a:lnTo>
                  <a:pt x="344424" y="58674"/>
                </a:lnTo>
                <a:lnTo>
                  <a:pt x="351185" y="69317"/>
                </a:lnTo>
                <a:lnTo>
                  <a:pt x="355611" y="80118"/>
                </a:lnTo>
                <a:lnTo>
                  <a:pt x="358731" y="92441"/>
                </a:lnTo>
                <a:lnTo>
                  <a:pt x="360579" y="106352"/>
                </a:lnTo>
                <a:lnTo>
                  <a:pt x="361188" y="121919"/>
                </a:lnTo>
                <a:lnTo>
                  <a:pt x="361158" y="125295"/>
                </a:lnTo>
                <a:lnTo>
                  <a:pt x="360220" y="140453"/>
                </a:lnTo>
                <a:lnTo>
                  <a:pt x="358013" y="154096"/>
                </a:lnTo>
                <a:lnTo>
                  <a:pt x="354602" y="166222"/>
                </a:lnTo>
                <a:lnTo>
                  <a:pt x="350050" y="176833"/>
                </a:lnTo>
                <a:lnTo>
                  <a:pt x="344424" y="185927"/>
                </a:lnTo>
                <a:lnTo>
                  <a:pt x="336717" y="194138"/>
                </a:lnTo>
                <a:lnTo>
                  <a:pt x="326068" y="201485"/>
                </a:lnTo>
                <a:lnTo>
                  <a:pt x="314158" y="205833"/>
                </a:lnTo>
                <a:lnTo>
                  <a:pt x="300989" y="207263"/>
                </a:lnTo>
                <a:lnTo>
                  <a:pt x="290221" y="206326"/>
                </a:lnTo>
                <a:lnTo>
                  <a:pt x="278073" y="202538"/>
                </a:lnTo>
                <a:lnTo>
                  <a:pt x="267184" y="195766"/>
                </a:lnTo>
                <a:lnTo>
                  <a:pt x="257555" y="185927"/>
                </a:lnTo>
                <a:lnTo>
                  <a:pt x="250794" y="175196"/>
                </a:lnTo>
                <a:lnTo>
                  <a:pt x="246368" y="164251"/>
                </a:lnTo>
                <a:lnTo>
                  <a:pt x="243248" y="151828"/>
                </a:lnTo>
                <a:lnTo>
                  <a:pt x="241400" y="137961"/>
                </a:lnTo>
                <a:lnTo>
                  <a:pt x="240791" y="122681"/>
                </a:lnTo>
                <a:lnTo>
                  <a:pt x="240805" y="120204"/>
                </a:lnTo>
                <a:lnTo>
                  <a:pt x="241600" y="104806"/>
                </a:lnTo>
                <a:lnTo>
                  <a:pt x="243639" y="90997"/>
                </a:lnTo>
                <a:lnTo>
                  <a:pt x="246956" y="78810"/>
                </a:lnTo>
                <a:lnTo>
                  <a:pt x="251583" y="68278"/>
                </a:lnTo>
                <a:lnTo>
                  <a:pt x="205739" y="60959"/>
                </a:lnTo>
                <a:close/>
              </a:path>
              <a:path w="1266497" h="253746">
                <a:moveTo>
                  <a:pt x="251583" y="68278"/>
                </a:moveTo>
                <a:lnTo>
                  <a:pt x="257555" y="59436"/>
                </a:lnTo>
                <a:lnTo>
                  <a:pt x="264879" y="51225"/>
                </a:lnTo>
                <a:lnTo>
                  <a:pt x="275341" y="43878"/>
                </a:lnTo>
                <a:lnTo>
                  <a:pt x="287378" y="39530"/>
                </a:lnTo>
                <a:lnTo>
                  <a:pt x="210915" y="49301"/>
                </a:lnTo>
                <a:lnTo>
                  <a:pt x="205739" y="60959"/>
                </a:lnTo>
                <a:lnTo>
                  <a:pt x="251583" y="68278"/>
                </a:lnTo>
                <a:close/>
              </a:path>
              <a:path w="1266497" h="253746">
                <a:moveTo>
                  <a:pt x="481583" y="85343"/>
                </a:moveTo>
                <a:lnTo>
                  <a:pt x="569213" y="245363"/>
                </a:lnTo>
                <a:lnTo>
                  <a:pt x="613409" y="245363"/>
                </a:lnTo>
                <a:lnTo>
                  <a:pt x="613409" y="0"/>
                </a:lnTo>
                <a:lnTo>
                  <a:pt x="572262" y="0"/>
                </a:lnTo>
                <a:lnTo>
                  <a:pt x="572262" y="163830"/>
                </a:lnTo>
                <a:lnTo>
                  <a:pt x="483869" y="0"/>
                </a:lnTo>
                <a:lnTo>
                  <a:pt x="441197" y="0"/>
                </a:lnTo>
                <a:lnTo>
                  <a:pt x="441197" y="245363"/>
                </a:lnTo>
                <a:lnTo>
                  <a:pt x="481583" y="245363"/>
                </a:lnTo>
                <a:lnTo>
                  <a:pt x="481583" y="85343"/>
                </a:lnTo>
                <a:close/>
              </a:path>
              <a:path w="1266497" h="253746">
                <a:moveTo>
                  <a:pt x="659891" y="245363"/>
                </a:moveTo>
                <a:lnTo>
                  <a:pt x="825245" y="245363"/>
                </a:lnTo>
                <a:lnTo>
                  <a:pt x="825245" y="204215"/>
                </a:lnTo>
                <a:lnTo>
                  <a:pt x="703326" y="204215"/>
                </a:lnTo>
                <a:lnTo>
                  <a:pt x="703326" y="137159"/>
                </a:lnTo>
                <a:lnTo>
                  <a:pt x="813053" y="137159"/>
                </a:lnTo>
                <a:lnTo>
                  <a:pt x="813053" y="96012"/>
                </a:lnTo>
                <a:lnTo>
                  <a:pt x="703326" y="96012"/>
                </a:lnTo>
                <a:lnTo>
                  <a:pt x="703326" y="41909"/>
                </a:lnTo>
                <a:lnTo>
                  <a:pt x="820674" y="41909"/>
                </a:lnTo>
                <a:lnTo>
                  <a:pt x="820674" y="0"/>
                </a:lnTo>
                <a:lnTo>
                  <a:pt x="659891" y="0"/>
                </a:lnTo>
                <a:lnTo>
                  <a:pt x="659891" y="245363"/>
                </a:lnTo>
                <a:close/>
              </a:path>
              <a:path w="1266497" h="253746">
                <a:moveTo>
                  <a:pt x="1002791" y="249174"/>
                </a:moveTo>
                <a:lnTo>
                  <a:pt x="1004908" y="249132"/>
                </a:lnTo>
                <a:lnTo>
                  <a:pt x="1017147" y="247182"/>
                </a:lnTo>
                <a:lnTo>
                  <a:pt x="1029462" y="242315"/>
                </a:lnTo>
                <a:lnTo>
                  <a:pt x="1034746" y="238571"/>
                </a:lnTo>
                <a:lnTo>
                  <a:pt x="1043886" y="230071"/>
                </a:lnTo>
                <a:lnTo>
                  <a:pt x="1052321" y="219456"/>
                </a:lnTo>
                <a:lnTo>
                  <a:pt x="1052321" y="245363"/>
                </a:lnTo>
                <a:lnTo>
                  <a:pt x="1090421" y="245363"/>
                </a:lnTo>
                <a:lnTo>
                  <a:pt x="1090421" y="0"/>
                </a:lnTo>
                <a:lnTo>
                  <a:pt x="1049274" y="0"/>
                </a:lnTo>
                <a:lnTo>
                  <a:pt x="1049274" y="88392"/>
                </a:lnTo>
                <a:lnTo>
                  <a:pt x="1048509" y="87416"/>
                </a:lnTo>
                <a:lnTo>
                  <a:pt x="1038506" y="76973"/>
                </a:lnTo>
                <a:lnTo>
                  <a:pt x="1027679" y="69680"/>
                </a:lnTo>
                <a:lnTo>
                  <a:pt x="1016028" y="65403"/>
                </a:lnTo>
                <a:lnTo>
                  <a:pt x="1003553" y="64007"/>
                </a:lnTo>
                <a:lnTo>
                  <a:pt x="1001023" y="64053"/>
                </a:lnTo>
                <a:lnTo>
                  <a:pt x="988089" y="65844"/>
                </a:lnTo>
                <a:lnTo>
                  <a:pt x="976199" y="70244"/>
                </a:lnTo>
                <a:lnTo>
                  <a:pt x="965351" y="77251"/>
                </a:lnTo>
                <a:lnTo>
                  <a:pt x="955547" y="86868"/>
                </a:lnTo>
                <a:lnTo>
                  <a:pt x="951598" y="92636"/>
                </a:lnTo>
                <a:lnTo>
                  <a:pt x="946436" y="102636"/>
                </a:lnTo>
                <a:lnTo>
                  <a:pt x="942422" y="113967"/>
                </a:lnTo>
                <a:lnTo>
                  <a:pt x="939554" y="126656"/>
                </a:lnTo>
                <a:lnTo>
                  <a:pt x="937833" y="140729"/>
                </a:lnTo>
                <a:lnTo>
                  <a:pt x="937259" y="156209"/>
                </a:lnTo>
                <a:lnTo>
                  <a:pt x="980545" y="168080"/>
                </a:lnTo>
                <a:lnTo>
                  <a:pt x="979931" y="152400"/>
                </a:lnTo>
                <a:lnTo>
                  <a:pt x="979973" y="148929"/>
                </a:lnTo>
                <a:lnTo>
                  <a:pt x="981280" y="134439"/>
                </a:lnTo>
                <a:lnTo>
                  <a:pt x="984522" y="122433"/>
                </a:lnTo>
                <a:lnTo>
                  <a:pt x="989838" y="112775"/>
                </a:lnTo>
                <a:lnTo>
                  <a:pt x="1001594" y="102649"/>
                </a:lnTo>
                <a:lnTo>
                  <a:pt x="1014221" y="99821"/>
                </a:lnTo>
                <a:lnTo>
                  <a:pt x="1017416" y="99964"/>
                </a:lnTo>
                <a:lnTo>
                  <a:pt x="1029774" y="103859"/>
                </a:lnTo>
                <a:lnTo>
                  <a:pt x="1039367" y="112775"/>
                </a:lnTo>
                <a:lnTo>
                  <a:pt x="1042350" y="117587"/>
                </a:lnTo>
                <a:lnTo>
                  <a:pt x="1046263" y="128222"/>
                </a:lnTo>
                <a:lnTo>
                  <a:pt x="1048538" y="141418"/>
                </a:lnTo>
                <a:lnTo>
                  <a:pt x="1049274" y="156971"/>
                </a:lnTo>
                <a:lnTo>
                  <a:pt x="1049151" y="163115"/>
                </a:lnTo>
                <a:lnTo>
                  <a:pt x="1047682" y="177221"/>
                </a:lnTo>
                <a:lnTo>
                  <a:pt x="1044460" y="189104"/>
                </a:lnTo>
                <a:lnTo>
                  <a:pt x="1039367" y="198881"/>
                </a:lnTo>
                <a:lnTo>
                  <a:pt x="1026894" y="209771"/>
                </a:lnTo>
                <a:lnTo>
                  <a:pt x="1014983" y="212597"/>
                </a:lnTo>
                <a:lnTo>
                  <a:pt x="950026" y="215234"/>
                </a:lnTo>
                <a:lnTo>
                  <a:pt x="956309" y="224789"/>
                </a:lnTo>
                <a:lnTo>
                  <a:pt x="957568" y="226380"/>
                </a:lnTo>
                <a:lnTo>
                  <a:pt x="967494" y="236546"/>
                </a:lnTo>
                <a:lnTo>
                  <a:pt x="978297" y="243648"/>
                </a:lnTo>
                <a:lnTo>
                  <a:pt x="990042" y="247814"/>
                </a:lnTo>
                <a:lnTo>
                  <a:pt x="1002791" y="249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7" name="object 107"/>
          <p:cNvSpPr/>
          <p:nvPr/>
        </p:nvSpPr>
        <p:spPr>
          <a:xfrm>
            <a:off x="3820182" y="3048905"/>
            <a:ext cx="1448488" cy="216980"/>
          </a:xfrm>
          <a:custGeom>
            <a:avLst/>
            <a:gdLst/>
            <a:ahLst/>
            <a:cxnLst/>
            <a:rect l="l" t="t" r="r" b="b"/>
            <a:pathLst>
              <a:path w="1693926" h="253746">
                <a:moveTo>
                  <a:pt x="854963" y="249174"/>
                </a:moveTo>
                <a:lnTo>
                  <a:pt x="898398" y="249174"/>
                </a:lnTo>
                <a:lnTo>
                  <a:pt x="898398" y="175260"/>
                </a:lnTo>
                <a:lnTo>
                  <a:pt x="934212" y="134112"/>
                </a:lnTo>
                <a:lnTo>
                  <a:pt x="993648" y="249174"/>
                </a:lnTo>
                <a:lnTo>
                  <a:pt x="1050798" y="249174"/>
                </a:lnTo>
                <a:lnTo>
                  <a:pt x="964691" y="99822"/>
                </a:lnTo>
                <a:lnTo>
                  <a:pt x="1046226" y="3810"/>
                </a:lnTo>
                <a:lnTo>
                  <a:pt x="987551" y="3810"/>
                </a:lnTo>
                <a:lnTo>
                  <a:pt x="898398" y="112775"/>
                </a:lnTo>
                <a:lnTo>
                  <a:pt x="898398" y="3810"/>
                </a:lnTo>
                <a:lnTo>
                  <a:pt x="854963" y="3810"/>
                </a:lnTo>
                <a:lnTo>
                  <a:pt x="854963" y="249174"/>
                </a:lnTo>
                <a:close/>
              </a:path>
              <a:path w="1693926" h="253746">
                <a:moveTo>
                  <a:pt x="1269491" y="249174"/>
                </a:moveTo>
                <a:lnTo>
                  <a:pt x="1182624" y="3810"/>
                </a:lnTo>
                <a:lnTo>
                  <a:pt x="1136141" y="3810"/>
                </a:lnTo>
                <a:lnTo>
                  <a:pt x="1051560" y="249174"/>
                </a:lnTo>
                <a:lnTo>
                  <a:pt x="1098041" y="249174"/>
                </a:lnTo>
                <a:lnTo>
                  <a:pt x="1115567" y="193548"/>
                </a:lnTo>
                <a:lnTo>
                  <a:pt x="1202436" y="193548"/>
                </a:lnTo>
                <a:lnTo>
                  <a:pt x="1221486" y="249174"/>
                </a:lnTo>
                <a:lnTo>
                  <a:pt x="1269491" y="249174"/>
                </a:lnTo>
                <a:lnTo>
                  <a:pt x="1188719" y="152400"/>
                </a:lnTo>
                <a:lnTo>
                  <a:pt x="1129283" y="152400"/>
                </a:lnTo>
                <a:lnTo>
                  <a:pt x="1158239" y="60960"/>
                </a:lnTo>
                <a:lnTo>
                  <a:pt x="1269491" y="249174"/>
                </a:lnTo>
                <a:close/>
              </a:path>
              <a:path w="1693926" h="253746">
                <a:moveTo>
                  <a:pt x="1424939" y="52577"/>
                </a:moveTo>
                <a:lnTo>
                  <a:pt x="1430476" y="58053"/>
                </a:lnTo>
                <a:lnTo>
                  <a:pt x="1437203" y="68680"/>
                </a:lnTo>
                <a:lnTo>
                  <a:pt x="1441703" y="81533"/>
                </a:lnTo>
                <a:lnTo>
                  <a:pt x="1485138" y="71627"/>
                </a:lnTo>
                <a:lnTo>
                  <a:pt x="1482952" y="61764"/>
                </a:lnTo>
                <a:lnTo>
                  <a:pt x="1478560" y="49243"/>
                </a:lnTo>
                <a:lnTo>
                  <a:pt x="1472605" y="37951"/>
                </a:lnTo>
                <a:lnTo>
                  <a:pt x="1465131" y="27886"/>
                </a:lnTo>
                <a:lnTo>
                  <a:pt x="1456181" y="19049"/>
                </a:lnTo>
                <a:lnTo>
                  <a:pt x="1444658" y="11163"/>
                </a:lnTo>
                <a:lnTo>
                  <a:pt x="1433616" y="6230"/>
                </a:lnTo>
                <a:lnTo>
                  <a:pt x="1421293" y="2747"/>
                </a:lnTo>
                <a:lnTo>
                  <a:pt x="1407722" y="681"/>
                </a:lnTo>
                <a:lnTo>
                  <a:pt x="1392936" y="0"/>
                </a:lnTo>
                <a:lnTo>
                  <a:pt x="1390136" y="23"/>
                </a:lnTo>
                <a:lnTo>
                  <a:pt x="1376147" y="941"/>
                </a:lnTo>
                <a:lnTo>
                  <a:pt x="1363274" y="3233"/>
                </a:lnTo>
                <a:lnTo>
                  <a:pt x="1351577" y="6962"/>
                </a:lnTo>
                <a:lnTo>
                  <a:pt x="1341119" y="12191"/>
                </a:lnTo>
                <a:lnTo>
                  <a:pt x="1331637" y="18431"/>
                </a:lnTo>
                <a:lnTo>
                  <a:pt x="1321955" y="26576"/>
                </a:lnTo>
                <a:lnTo>
                  <a:pt x="1313349" y="35871"/>
                </a:lnTo>
                <a:lnTo>
                  <a:pt x="1305780" y="46316"/>
                </a:lnTo>
                <a:lnTo>
                  <a:pt x="1299210" y="57912"/>
                </a:lnTo>
                <a:lnTo>
                  <a:pt x="1292720" y="74447"/>
                </a:lnTo>
                <a:lnTo>
                  <a:pt x="1289309" y="86479"/>
                </a:lnTo>
                <a:lnTo>
                  <a:pt x="1286803" y="99056"/>
                </a:lnTo>
                <a:lnTo>
                  <a:pt x="1285259" y="112149"/>
                </a:lnTo>
                <a:lnTo>
                  <a:pt x="1284731" y="125729"/>
                </a:lnTo>
                <a:lnTo>
                  <a:pt x="1284765" y="129219"/>
                </a:lnTo>
                <a:lnTo>
                  <a:pt x="1285508" y="142431"/>
                </a:lnTo>
                <a:lnTo>
                  <a:pt x="1287203" y="155272"/>
                </a:lnTo>
                <a:lnTo>
                  <a:pt x="1289818" y="167712"/>
                </a:lnTo>
                <a:lnTo>
                  <a:pt x="1293323" y="179719"/>
                </a:lnTo>
                <a:lnTo>
                  <a:pt x="1297686" y="191262"/>
                </a:lnTo>
                <a:lnTo>
                  <a:pt x="1301903" y="200181"/>
                </a:lnTo>
                <a:lnTo>
                  <a:pt x="1308691" y="211413"/>
                </a:lnTo>
                <a:lnTo>
                  <a:pt x="1316630" y="221475"/>
                </a:lnTo>
                <a:lnTo>
                  <a:pt x="1325676" y="230281"/>
                </a:lnTo>
                <a:lnTo>
                  <a:pt x="1335786" y="237744"/>
                </a:lnTo>
                <a:lnTo>
                  <a:pt x="1344850" y="242846"/>
                </a:lnTo>
                <a:lnTo>
                  <a:pt x="1356275" y="247614"/>
                </a:lnTo>
                <a:lnTo>
                  <a:pt x="1368479" y="251021"/>
                </a:lnTo>
                <a:lnTo>
                  <a:pt x="1381461" y="253064"/>
                </a:lnTo>
                <a:lnTo>
                  <a:pt x="1395221" y="253746"/>
                </a:lnTo>
                <a:lnTo>
                  <a:pt x="1398983" y="253691"/>
                </a:lnTo>
                <a:lnTo>
                  <a:pt x="1411580" y="252706"/>
                </a:lnTo>
                <a:lnTo>
                  <a:pt x="1424003" y="250482"/>
                </a:lnTo>
                <a:lnTo>
                  <a:pt x="1436311" y="247018"/>
                </a:lnTo>
                <a:lnTo>
                  <a:pt x="1448562" y="242315"/>
                </a:lnTo>
                <a:lnTo>
                  <a:pt x="1458644" y="237510"/>
                </a:lnTo>
                <a:lnTo>
                  <a:pt x="1470251" y="230688"/>
                </a:lnTo>
                <a:lnTo>
                  <a:pt x="1480069" y="223371"/>
                </a:lnTo>
                <a:lnTo>
                  <a:pt x="1488186" y="215645"/>
                </a:lnTo>
                <a:lnTo>
                  <a:pt x="1488186" y="118109"/>
                </a:lnTo>
                <a:lnTo>
                  <a:pt x="1393698" y="118110"/>
                </a:lnTo>
                <a:lnTo>
                  <a:pt x="1393698" y="159258"/>
                </a:lnTo>
                <a:lnTo>
                  <a:pt x="1443989" y="159257"/>
                </a:lnTo>
                <a:lnTo>
                  <a:pt x="1443989" y="190499"/>
                </a:lnTo>
                <a:lnTo>
                  <a:pt x="1432055" y="198924"/>
                </a:lnTo>
                <a:lnTo>
                  <a:pt x="1420367" y="204977"/>
                </a:lnTo>
                <a:lnTo>
                  <a:pt x="1404880" y="210057"/>
                </a:lnTo>
                <a:lnTo>
                  <a:pt x="1392174" y="211074"/>
                </a:lnTo>
                <a:lnTo>
                  <a:pt x="1379826" y="209933"/>
                </a:lnTo>
                <a:lnTo>
                  <a:pt x="1367594" y="206053"/>
                </a:lnTo>
                <a:lnTo>
                  <a:pt x="1356698" y="199346"/>
                </a:lnTo>
                <a:lnTo>
                  <a:pt x="1347215" y="189737"/>
                </a:lnTo>
                <a:lnTo>
                  <a:pt x="1339800" y="177517"/>
                </a:lnTo>
                <a:lnTo>
                  <a:pt x="1335664" y="166471"/>
                </a:lnTo>
                <a:lnTo>
                  <a:pt x="1332748" y="153884"/>
                </a:lnTo>
                <a:lnTo>
                  <a:pt x="1331021" y="139785"/>
                </a:lnTo>
                <a:lnTo>
                  <a:pt x="1330452" y="124205"/>
                </a:lnTo>
                <a:lnTo>
                  <a:pt x="1330452" y="123617"/>
                </a:lnTo>
                <a:lnTo>
                  <a:pt x="1331135" y="108146"/>
                </a:lnTo>
                <a:lnTo>
                  <a:pt x="1333117" y="94296"/>
                </a:lnTo>
                <a:lnTo>
                  <a:pt x="1336434" y="82070"/>
                </a:lnTo>
                <a:lnTo>
                  <a:pt x="1341122" y="71465"/>
                </a:lnTo>
                <a:lnTo>
                  <a:pt x="1347215" y="62484"/>
                </a:lnTo>
                <a:lnTo>
                  <a:pt x="1356106" y="53791"/>
                </a:lnTo>
                <a:lnTo>
                  <a:pt x="1366916" y="47190"/>
                </a:lnTo>
                <a:lnTo>
                  <a:pt x="1379192" y="43230"/>
                </a:lnTo>
                <a:lnTo>
                  <a:pt x="1392936" y="41910"/>
                </a:lnTo>
                <a:lnTo>
                  <a:pt x="1402119" y="42596"/>
                </a:lnTo>
                <a:lnTo>
                  <a:pt x="1414501" y="46169"/>
                </a:lnTo>
                <a:lnTo>
                  <a:pt x="1424939" y="52577"/>
                </a:lnTo>
                <a:close/>
              </a:path>
              <a:path w="1693926" h="253746">
                <a:moveTo>
                  <a:pt x="1528571" y="249173"/>
                </a:moveTo>
                <a:lnTo>
                  <a:pt x="1693926" y="249173"/>
                </a:lnTo>
                <a:lnTo>
                  <a:pt x="1693926" y="208025"/>
                </a:lnTo>
                <a:lnTo>
                  <a:pt x="1572767" y="208025"/>
                </a:lnTo>
                <a:lnTo>
                  <a:pt x="1572767" y="140969"/>
                </a:lnTo>
                <a:lnTo>
                  <a:pt x="1681733" y="140969"/>
                </a:lnTo>
                <a:lnTo>
                  <a:pt x="1681733" y="99821"/>
                </a:lnTo>
                <a:lnTo>
                  <a:pt x="1572767" y="99821"/>
                </a:lnTo>
                <a:lnTo>
                  <a:pt x="1572767" y="45719"/>
                </a:lnTo>
                <a:lnTo>
                  <a:pt x="1690115" y="45719"/>
                </a:lnTo>
                <a:lnTo>
                  <a:pt x="1690115" y="3809"/>
                </a:lnTo>
                <a:lnTo>
                  <a:pt x="1528571" y="3809"/>
                </a:lnTo>
                <a:lnTo>
                  <a:pt x="1528571" y="249173"/>
                </a:lnTo>
                <a:close/>
              </a:path>
              <a:path w="1693926" h="253746">
                <a:moveTo>
                  <a:pt x="1269491" y="249174"/>
                </a:moveTo>
                <a:lnTo>
                  <a:pt x="1158239" y="60960"/>
                </a:lnTo>
                <a:lnTo>
                  <a:pt x="1188719" y="152400"/>
                </a:lnTo>
                <a:lnTo>
                  <a:pt x="1269491" y="249174"/>
                </a:lnTo>
                <a:close/>
              </a:path>
              <a:path w="1693926" h="253746">
                <a:moveTo>
                  <a:pt x="114300" y="48767"/>
                </a:moveTo>
                <a:lnTo>
                  <a:pt x="116954" y="51798"/>
                </a:lnTo>
                <a:lnTo>
                  <a:pt x="122714" y="62362"/>
                </a:lnTo>
                <a:lnTo>
                  <a:pt x="126491" y="76200"/>
                </a:lnTo>
                <a:lnTo>
                  <a:pt x="169925" y="73913"/>
                </a:lnTo>
                <a:lnTo>
                  <a:pt x="169342" y="65711"/>
                </a:lnTo>
                <a:lnTo>
                  <a:pt x="166931" y="52441"/>
                </a:lnTo>
                <a:lnTo>
                  <a:pt x="162700" y="40336"/>
                </a:lnTo>
                <a:lnTo>
                  <a:pt x="156602" y="29443"/>
                </a:lnTo>
                <a:lnTo>
                  <a:pt x="148589" y="19812"/>
                </a:lnTo>
                <a:lnTo>
                  <a:pt x="138725" y="12268"/>
                </a:lnTo>
                <a:lnTo>
                  <a:pt x="128130" y="6952"/>
                </a:lnTo>
                <a:lnTo>
                  <a:pt x="115955" y="3112"/>
                </a:lnTo>
                <a:lnTo>
                  <a:pt x="102201" y="783"/>
                </a:lnTo>
                <a:lnTo>
                  <a:pt x="86867" y="0"/>
                </a:lnTo>
                <a:lnTo>
                  <a:pt x="80744" y="108"/>
                </a:lnTo>
                <a:lnTo>
                  <a:pt x="67191" y="1296"/>
                </a:lnTo>
                <a:lnTo>
                  <a:pt x="54970" y="3978"/>
                </a:lnTo>
                <a:lnTo>
                  <a:pt x="44195" y="8382"/>
                </a:lnTo>
                <a:lnTo>
                  <a:pt x="33506" y="14383"/>
                </a:lnTo>
                <a:lnTo>
                  <a:pt x="24070" y="22890"/>
                </a:lnTo>
                <a:lnTo>
                  <a:pt x="16763" y="33527"/>
                </a:lnTo>
                <a:lnTo>
                  <a:pt x="12115" y="43316"/>
                </a:lnTo>
                <a:lnTo>
                  <a:pt x="8743" y="55484"/>
                </a:lnTo>
                <a:lnTo>
                  <a:pt x="7619" y="68579"/>
                </a:lnTo>
                <a:lnTo>
                  <a:pt x="7645" y="70567"/>
                </a:lnTo>
                <a:lnTo>
                  <a:pt x="9173" y="83809"/>
                </a:lnTo>
                <a:lnTo>
                  <a:pt x="13023" y="96105"/>
                </a:lnTo>
                <a:lnTo>
                  <a:pt x="19131" y="107327"/>
                </a:lnTo>
                <a:lnTo>
                  <a:pt x="27431" y="117348"/>
                </a:lnTo>
                <a:lnTo>
                  <a:pt x="38442" y="126095"/>
                </a:lnTo>
                <a:lnTo>
                  <a:pt x="49048" y="131940"/>
                </a:lnTo>
                <a:lnTo>
                  <a:pt x="61850" y="137171"/>
                </a:lnTo>
                <a:lnTo>
                  <a:pt x="76962" y="141732"/>
                </a:lnTo>
                <a:lnTo>
                  <a:pt x="91877" y="146188"/>
                </a:lnTo>
                <a:lnTo>
                  <a:pt x="104238" y="150023"/>
                </a:lnTo>
                <a:lnTo>
                  <a:pt x="112013" y="152400"/>
                </a:lnTo>
                <a:lnTo>
                  <a:pt x="119633" y="155448"/>
                </a:lnTo>
                <a:lnTo>
                  <a:pt x="124967" y="159258"/>
                </a:lnTo>
                <a:lnTo>
                  <a:pt x="128015" y="163067"/>
                </a:lnTo>
                <a:lnTo>
                  <a:pt x="131063" y="167639"/>
                </a:lnTo>
                <a:lnTo>
                  <a:pt x="132587" y="172212"/>
                </a:lnTo>
                <a:lnTo>
                  <a:pt x="132583" y="178855"/>
                </a:lnTo>
                <a:lnTo>
                  <a:pt x="129715" y="191210"/>
                </a:lnTo>
                <a:lnTo>
                  <a:pt x="121919" y="201929"/>
                </a:lnTo>
                <a:lnTo>
                  <a:pt x="115856" y="206247"/>
                </a:lnTo>
                <a:lnTo>
                  <a:pt x="104200" y="210480"/>
                </a:lnTo>
                <a:lnTo>
                  <a:pt x="89915" y="211836"/>
                </a:lnTo>
                <a:lnTo>
                  <a:pt x="80105" y="211106"/>
                </a:lnTo>
                <a:lnTo>
                  <a:pt x="67731" y="207352"/>
                </a:lnTo>
                <a:lnTo>
                  <a:pt x="57912" y="200405"/>
                </a:lnTo>
                <a:lnTo>
                  <a:pt x="50829" y="191020"/>
                </a:lnTo>
                <a:lnTo>
                  <a:pt x="45856" y="179351"/>
                </a:lnTo>
                <a:lnTo>
                  <a:pt x="42671" y="164591"/>
                </a:lnTo>
                <a:lnTo>
                  <a:pt x="0" y="169925"/>
                </a:lnTo>
                <a:lnTo>
                  <a:pt x="2959" y="189153"/>
                </a:lnTo>
                <a:lnTo>
                  <a:pt x="6792" y="202007"/>
                </a:lnTo>
                <a:lnTo>
                  <a:pt x="11935" y="213481"/>
                </a:lnTo>
                <a:lnTo>
                  <a:pt x="18327" y="223605"/>
                </a:lnTo>
                <a:lnTo>
                  <a:pt x="25907" y="232410"/>
                </a:lnTo>
                <a:lnTo>
                  <a:pt x="37449" y="241492"/>
                </a:lnTo>
                <a:lnTo>
                  <a:pt x="48279" y="246900"/>
                </a:lnTo>
                <a:lnTo>
                  <a:pt x="60527" y="250724"/>
                </a:lnTo>
                <a:lnTo>
                  <a:pt x="74163" y="252995"/>
                </a:lnTo>
                <a:lnTo>
                  <a:pt x="89153" y="253746"/>
                </a:lnTo>
                <a:lnTo>
                  <a:pt x="100651" y="253349"/>
                </a:lnTo>
                <a:lnTo>
                  <a:pt x="114019" y="251707"/>
                </a:lnTo>
                <a:lnTo>
                  <a:pt x="125962" y="248791"/>
                </a:lnTo>
                <a:lnTo>
                  <a:pt x="136398" y="244601"/>
                </a:lnTo>
                <a:lnTo>
                  <a:pt x="149588" y="237068"/>
                </a:lnTo>
                <a:lnTo>
                  <a:pt x="158753" y="228246"/>
                </a:lnTo>
                <a:lnTo>
                  <a:pt x="166115" y="217170"/>
                </a:lnTo>
                <a:lnTo>
                  <a:pt x="172160" y="203451"/>
                </a:lnTo>
                <a:lnTo>
                  <a:pt x="175080" y="191109"/>
                </a:lnTo>
                <a:lnTo>
                  <a:pt x="176021" y="178308"/>
                </a:lnTo>
                <a:lnTo>
                  <a:pt x="175997" y="175494"/>
                </a:lnTo>
                <a:lnTo>
                  <a:pt x="174989" y="161640"/>
                </a:lnTo>
                <a:lnTo>
                  <a:pt x="172297" y="149417"/>
                </a:lnTo>
                <a:lnTo>
                  <a:pt x="167639" y="138684"/>
                </a:lnTo>
                <a:lnTo>
                  <a:pt x="162732" y="131071"/>
                </a:lnTo>
                <a:lnTo>
                  <a:pt x="154215" y="121525"/>
                </a:lnTo>
                <a:lnTo>
                  <a:pt x="144017" y="114300"/>
                </a:lnTo>
                <a:lnTo>
                  <a:pt x="134681" y="109575"/>
                </a:lnTo>
                <a:lnTo>
                  <a:pt x="123747" y="105054"/>
                </a:lnTo>
                <a:lnTo>
                  <a:pt x="110857" y="100533"/>
                </a:lnTo>
                <a:lnTo>
                  <a:pt x="96012" y="96012"/>
                </a:lnTo>
                <a:lnTo>
                  <a:pt x="88519" y="94044"/>
                </a:lnTo>
                <a:lnTo>
                  <a:pt x="73657" y="89366"/>
                </a:lnTo>
                <a:lnTo>
                  <a:pt x="62769" y="84688"/>
                </a:lnTo>
                <a:lnTo>
                  <a:pt x="55625" y="80010"/>
                </a:lnTo>
                <a:lnTo>
                  <a:pt x="51815" y="75437"/>
                </a:lnTo>
                <a:lnTo>
                  <a:pt x="49529" y="70865"/>
                </a:lnTo>
                <a:lnTo>
                  <a:pt x="49529" y="58674"/>
                </a:lnTo>
                <a:lnTo>
                  <a:pt x="51815" y="53339"/>
                </a:lnTo>
                <a:lnTo>
                  <a:pt x="56387" y="49529"/>
                </a:lnTo>
                <a:lnTo>
                  <a:pt x="60659" y="46637"/>
                </a:lnTo>
                <a:lnTo>
                  <a:pt x="72222" y="42414"/>
                </a:lnTo>
                <a:lnTo>
                  <a:pt x="86105" y="41148"/>
                </a:lnTo>
                <a:lnTo>
                  <a:pt x="90977" y="41266"/>
                </a:lnTo>
                <a:lnTo>
                  <a:pt x="104555" y="43475"/>
                </a:lnTo>
                <a:lnTo>
                  <a:pt x="114300" y="48767"/>
                </a:lnTo>
                <a:close/>
              </a:path>
              <a:path w="1693926" h="253746">
                <a:moveTo>
                  <a:pt x="370331" y="3810"/>
                </a:moveTo>
                <a:lnTo>
                  <a:pt x="197357" y="3810"/>
                </a:lnTo>
                <a:lnTo>
                  <a:pt x="197357" y="45720"/>
                </a:lnTo>
                <a:lnTo>
                  <a:pt x="262127" y="45720"/>
                </a:lnTo>
                <a:lnTo>
                  <a:pt x="262127" y="249174"/>
                </a:lnTo>
                <a:lnTo>
                  <a:pt x="306324" y="249174"/>
                </a:lnTo>
                <a:lnTo>
                  <a:pt x="306324" y="45720"/>
                </a:lnTo>
                <a:lnTo>
                  <a:pt x="370331" y="45720"/>
                </a:lnTo>
                <a:lnTo>
                  <a:pt x="370331" y="3810"/>
                </a:lnTo>
                <a:close/>
              </a:path>
              <a:path w="1693926" h="253746">
                <a:moveTo>
                  <a:pt x="461494" y="199576"/>
                </a:moveTo>
                <a:lnTo>
                  <a:pt x="451865" y="189737"/>
                </a:lnTo>
                <a:lnTo>
                  <a:pt x="445104" y="179094"/>
                </a:lnTo>
                <a:lnTo>
                  <a:pt x="440678" y="168293"/>
                </a:lnTo>
                <a:lnTo>
                  <a:pt x="437558" y="155970"/>
                </a:lnTo>
                <a:lnTo>
                  <a:pt x="435710" y="142059"/>
                </a:lnTo>
                <a:lnTo>
                  <a:pt x="390143" y="128015"/>
                </a:lnTo>
                <a:lnTo>
                  <a:pt x="390311" y="137116"/>
                </a:lnTo>
                <a:lnTo>
                  <a:pt x="391357" y="151741"/>
                </a:lnTo>
                <a:lnTo>
                  <a:pt x="393371" y="165431"/>
                </a:lnTo>
                <a:lnTo>
                  <a:pt x="396365" y="178196"/>
                </a:lnTo>
                <a:lnTo>
                  <a:pt x="400348" y="190047"/>
                </a:lnTo>
                <a:lnTo>
                  <a:pt x="405330" y="200994"/>
                </a:lnTo>
                <a:lnTo>
                  <a:pt x="411324" y="211047"/>
                </a:lnTo>
                <a:lnTo>
                  <a:pt x="418338" y="220217"/>
                </a:lnTo>
                <a:lnTo>
                  <a:pt x="433468" y="234456"/>
                </a:lnTo>
                <a:lnTo>
                  <a:pt x="444065" y="241358"/>
                </a:lnTo>
                <a:lnTo>
                  <a:pt x="455562" y="246754"/>
                </a:lnTo>
                <a:lnTo>
                  <a:pt x="467945" y="250627"/>
                </a:lnTo>
                <a:lnTo>
                  <a:pt x="481196" y="252963"/>
                </a:lnTo>
                <a:lnTo>
                  <a:pt x="495300" y="253746"/>
                </a:lnTo>
                <a:lnTo>
                  <a:pt x="504005" y="253454"/>
                </a:lnTo>
                <a:lnTo>
                  <a:pt x="517590" y="251722"/>
                </a:lnTo>
                <a:lnTo>
                  <a:pt x="530313" y="248446"/>
                </a:lnTo>
                <a:lnTo>
                  <a:pt x="542157" y="243642"/>
                </a:lnTo>
                <a:lnTo>
                  <a:pt x="553107" y="237325"/>
                </a:lnTo>
                <a:lnTo>
                  <a:pt x="563147" y="229512"/>
                </a:lnTo>
                <a:lnTo>
                  <a:pt x="572262" y="220217"/>
                </a:lnTo>
                <a:lnTo>
                  <a:pt x="583210" y="204353"/>
                </a:lnTo>
                <a:lnTo>
                  <a:pt x="588522" y="193660"/>
                </a:lnTo>
                <a:lnTo>
                  <a:pt x="592845" y="182132"/>
                </a:lnTo>
                <a:lnTo>
                  <a:pt x="596190" y="169747"/>
                </a:lnTo>
                <a:lnTo>
                  <a:pt x="598567" y="156486"/>
                </a:lnTo>
                <a:lnTo>
                  <a:pt x="599985" y="142328"/>
                </a:lnTo>
                <a:lnTo>
                  <a:pt x="600455" y="127253"/>
                </a:lnTo>
                <a:lnTo>
                  <a:pt x="600213" y="116136"/>
                </a:lnTo>
                <a:lnTo>
                  <a:pt x="599072" y="101576"/>
                </a:lnTo>
                <a:lnTo>
                  <a:pt x="596977" y="87935"/>
                </a:lnTo>
                <a:lnTo>
                  <a:pt x="593908" y="75215"/>
                </a:lnTo>
                <a:lnTo>
                  <a:pt x="589845" y="63414"/>
                </a:lnTo>
                <a:lnTo>
                  <a:pt x="584770" y="52532"/>
                </a:lnTo>
                <a:lnTo>
                  <a:pt x="578661" y="42570"/>
                </a:lnTo>
                <a:lnTo>
                  <a:pt x="571500" y="33527"/>
                </a:lnTo>
                <a:lnTo>
                  <a:pt x="556902" y="19296"/>
                </a:lnTo>
                <a:lnTo>
                  <a:pt x="546399" y="12263"/>
                </a:lnTo>
                <a:lnTo>
                  <a:pt x="535004" y="6849"/>
                </a:lnTo>
                <a:lnTo>
                  <a:pt x="522700" y="3022"/>
                </a:lnTo>
                <a:lnTo>
                  <a:pt x="509470" y="750"/>
                </a:lnTo>
                <a:lnTo>
                  <a:pt x="495300" y="0"/>
                </a:lnTo>
                <a:lnTo>
                  <a:pt x="484257" y="396"/>
                </a:lnTo>
                <a:lnTo>
                  <a:pt x="471273" y="2038"/>
                </a:lnTo>
                <a:lnTo>
                  <a:pt x="459262" y="4954"/>
                </a:lnTo>
                <a:lnTo>
                  <a:pt x="448055" y="9144"/>
                </a:lnTo>
                <a:lnTo>
                  <a:pt x="439447" y="14224"/>
                </a:lnTo>
                <a:lnTo>
                  <a:pt x="429283" y="21787"/>
                </a:lnTo>
                <a:lnTo>
                  <a:pt x="419862" y="31241"/>
                </a:lnTo>
                <a:lnTo>
                  <a:pt x="411467" y="42824"/>
                </a:lnTo>
                <a:lnTo>
                  <a:pt x="481688" y="43456"/>
                </a:lnTo>
                <a:lnTo>
                  <a:pt x="495300" y="41910"/>
                </a:lnTo>
                <a:lnTo>
                  <a:pt x="506451" y="42847"/>
                </a:lnTo>
                <a:lnTo>
                  <a:pt x="518786" y="46635"/>
                </a:lnTo>
                <a:lnTo>
                  <a:pt x="529547" y="53407"/>
                </a:lnTo>
                <a:lnTo>
                  <a:pt x="538733" y="63246"/>
                </a:lnTo>
                <a:lnTo>
                  <a:pt x="545262" y="73039"/>
                </a:lnTo>
                <a:lnTo>
                  <a:pt x="549792" y="83690"/>
                </a:lnTo>
                <a:lnTo>
                  <a:pt x="552985" y="95999"/>
                </a:lnTo>
                <a:lnTo>
                  <a:pt x="554875" y="110000"/>
                </a:lnTo>
                <a:lnTo>
                  <a:pt x="555498" y="125729"/>
                </a:lnTo>
                <a:lnTo>
                  <a:pt x="555468" y="129194"/>
                </a:lnTo>
                <a:lnTo>
                  <a:pt x="554530" y="144671"/>
                </a:lnTo>
                <a:lnTo>
                  <a:pt x="552323" y="158464"/>
                </a:lnTo>
                <a:lnTo>
                  <a:pt x="548912" y="170573"/>
                </a:lnTo>
                <a:lnTo>
                  <a:pt x="544360" y="180997"/>
                </a:lnTo>
                <a:lnTo>
                  <a:pt x="538733" y="189737"/>
                </a:lnTo>
                <a:lnTo>
                  <a:pt x="531027" y="197948"/>
                </a:lnTo>
                <a:lnTo>
                  <a:pt x="520378" y="205295"/>
                </a:lnTo>
                <a:lnTo>
                  <a:pt x="508468" y="209643"/>
                </a:lnTo>
                <a:lnTo>
                  <a:pt x="495300" y="211074"/>
                </a:lnTo>
                <a:lnTo>
                  <a:pt x="484531" y="210136"/>
                </a:lnTo>
                <a:lnTo>
                  <a:pt x="472383" y="206348"/>
                </a:lnTo>
                <a:lnTo>
                  <a:pt x="461494" y="199576"/>
                </a:lnTo>
                <a:close/>
              </a:path>
              <a:path w="1693926" h="253746">
                <a:moveTo>
                  <a:pt x="435710" y="142059"/>
                </a:moveTo>
                <a:lnTo>
                  <a:pt x="435101" y="126491"/>
                </a:lnTo>
                <a:lnTo>
                  <a:pt x="435115" y="124014"/>
                </a:lnTo>
                <a:lnTo>
                  <a:pt x="435910" y="108616"/>
                </a:lnTo>
                <a:lnTo>
                  <a:pt x="437949" y="94807"/>
                </a:lnTo>
                <a:lnTo>
                  <a:pt x="441266" y="82620"/>
                </a:lnTo>
                <a:lnTo>
                  <a:pt x="445893" y="72088"/>
                </a:lnTo>
                <a:lnTo>
                  <a:pt x="451865" y="63246"/>
                </a:lnTo>
                <a:lnTo>
                  <a:pt x="459189" y="55336"/>
                </a:lnTo>
                <a:lnTo>
                  <a:pt x="469651" y="47987"/>
                </a:lnTo>
                <a:lnTo>
                  <a:pt x="481688" y="43456"/>
                </a:lnTo>
                <a:lnTo>
                  <a:pt x="411467" y="42824"/>
                </a:lnTo>
                <a:lnTo>
                  <a:pt x="405128" y="53699"/>
                </a:lnTo>
                <a:lnTo>
                  <a:pt x="400050" y="65532"/>
                </a:lnTo>
                <a:lnTo>
                  <a:pt x="396434" y="75890"/>
                </a:lnTo>
                <a:lnTo>
                  <a:pt x="393626" y="87392"/>
                </a:lnTo>
                <a:lnTo>
                  <a:pt x="391667" y="99890"/>
                </a:lnTo>
                <a:lnTo>
                  <a:pt x="390518" y="113418"/>
                </a:lnTo>
                <a:lnTo>
                  <a:pt x="390143" y="128015"/>
                </a:lnTo>
                <a:lnTo>
                  <a:pt x="435710" y="142059"/>
                </a:lnTo>
                <a:close/>
              </a:path>
              <a:path w="1693926" h="253746">
                <a:moveTo>
                  <a:pt x="672636" y="141510"/>
                </a:moveTo>
                <a:lnTo>
                  <a:pt x="672083" y="124967"/>
                </a:lnTo>
                <a:lnTo>
                  <a:pt x="672093" y="122903"/>
                </a:lnTo>
                <a:lnTo>
                  <a:pt x="672844" y="107037"/>
                </a:lnTo>
                <a:lnTo>
                  <a:pt x="674777" y="92952"/>
                </a:lnTo>
                <a:lnTo>
                  <a:pt x="677857" y="80682"/>
                </a:lnTo>
                <a:lnTo>
                  <a:pt x="682050" y="70261"/>
                </a:lnTo>
                <a:lnTo>
                  <a:pt x="687324" y="61722"/>
                </a:lnTo>
                <a:lnTo>
                  <a:pt x="691664" y="56642"/>
                </a:lnTo>
                <a:lnTo>
                  <a:pt x="701726" y="48529"/>
                </a:lnTo>
                <a:lnTo>
                  <a:pt x="713451" y="43582"/>
                </a:lnTo>
                <a:lnTo>
                  <a:pt x="726948" y="41910"/>
                </a:lnTo>
                <a:lnTo>
                  <a:pt x="733696" y="42377"/>
                </a:lnTo>
                <a:lnTo>
                  <a:pt x="745908" y="46040"/>
                </a:lnTo>
                <a:lnTo>
                  <a:pt x="756665" y="53339"/>
                </a:lnTo>
                <a:lnTo>
                  <a:pt x="761902" y="59096"/>
                </a:lnTo>
                <a:lnTo>
                  <a:pt x="768256" y="70064"/>
                </a:lnTo>
                <a:lnTo>
                  <a:pt x="772667" y="83058"/>
                </a:lnTo>
                <a:lnTo>
                  <a:pt x="816101" y="71627"/>
                </a:lnTo>
                <a:lnTo>
                  <a:pt x="811887" y="58192"/>
                </a:lnTo>
                <a:lnTo>
                  <a:pt x="806638" y="45752"/>
                </a:lnTo>
                <a:lnTo>
                  <a:pt x="800652" y="35220"/>
                </a:lnTo>
                <a:lnTo>
                  <a:pt x="794003" y="26670"/>
                </a:lnTo>
                <a:lnTo>
                  <a:pt x="779009" y="13807"/>
                </a:lnTo>
                <a:lnTo>
                  <a:pt x="767883" y="7684"/>
                </a:lnTo>
                <a:lnTo>
                  <a:pt x="755842" y="3379"/>
                </a:lnTo>
                <a:lnTo>
                  <a:pt x="742941" y="835"/>
                </a:lnTo>
                <a:lnTo>
                  <a:pt x="729233" y="0"/>
                </a:lnTo>
                <a:lnTo>
                  <a:pt x="723702" y="128"/>
                </a:lnTo>
                <a:lnTo>
                  <a:pt x="710108" y="1616"/>
                </a:lnTo>
                <a:lnTo>
                  <a:pt x="697345" y="4758"/>
                </a:lnTo>
                <a:lnTo>
                  <a:pt x="685450" y="9539"/>
                </a:lnTo>
                <a:lnTo>
                  <a:pt x="674458" y="15938"/>
                </a:lnTo>
                <a:lnTo>
                  <a:pt x="664402" y="23941"/>
                </a:lnTo>
                <a:lnTo>
                  <a:pt x="655319" y="33527"/>
                </a:lnTo>
                <a:lnTo>
                  <a:pt x="649643" y="41034"/>
                </a:lnTo>
                <a:lnTo>
                  <a:pt x="643612" y="50978"/>
                </a:lnTo>
                <a:lnTo>
                  <a:pt x="638534" y="61802"/>
                </a:lnTo>
                <a:lnTo>
                  <a:pt x="634402" y="73496"/>
                </a:lnTo>
                <a:lnTo>
                  <a:pt x="631204" y="86050"/>
                </a:lnTo>
                <a:lnTo>
                  <a:pt x="628932" y="99454"/>
                </a:lnTo>
                <a:lnTo>
                  <a:pt x="627575" y="113700"/>
                </a:lnTo>
                <a:lnTo>
                  <a:pt x="627126" y="128777"/>
                </a:lnTo>
                <a:lnTo>
                  <a:pt x="627264" y="136921"/>
                </a:lnTo>
                <a:lnTo>
                  <a:pt x="628270" y="151479"/>
                </a:lnTo>
                <a:lnTo>
                  <a:pt x="630259" y="165150"/>
                </a:lnTo>
                <a:lnTo>
                  <a:pt x="633241" y="177935"/>
                </a:lnTo>
                <a:lnTo>
                  <a:pt x="637227" y="189835"/>
                </a:lnTo>
                <a:lnTo>
                  <a:pt x="642229" y="200848"/>
                </a:lnTo>
                <a:lnTo>
                  <a:pt x="648256" y="210976"/>
                </a:lnTo>
                <a:lnTo>
                  <a:pt x="655319" y="220217"/>
                </a:lnTo>
                <a:lnTo>
                  <a:pt x="666323" y="231654"/>
                </a:lnTo>
                <a:lnTo>
                  <a:pt x="676615" y="239555"/>
                </a:lnTo>
                <a:lnTo>
                  <a:pt x="687748" y="245734"/>
                </a:lnTo>
                <a:lnTo>
                  <a:pt x="699721" y="250172"/>
                </a:lnTo>
                <a:lnTo>
                  <a:pt x="712533" y="252849"/>
                </a:lnTo>
                <a:lnTo>
                  <a:pt x="726186" y="253746"/>
                </a:lnTo>
                <a:lnTo>
                  <a:pt x="737842" y="253154"/>
                </a:lnTo>
                <a:lnTo>
                  <a:pt x="751025" y="250854"/>
                </a:lnTo>
                <a:lnTo>
                  <a:pt x="763102" y="246857"/>
                </a:lnTo>
                <a:lnTo>
                  <a:pt x="774112" y="241203"/>
                </a:lnTo>
                <a:lnTo>
                  <a:pt x="784098" y="233934"/>
                </a:lnTo>
                <a:lnTo>
                  <a:pt x="794571" y="223057"/>
                </a:lnTo>
                <a:lnTo>
                  <a:pt x="801410" y="213102"/>
                </a:lnTo>
                <a:lnTo>
                  <a:pt x="807278" y="201690"/>
                </a:lnTo>
                <a:lnTo>
                  <a:pt x="812175" y="188822"/>
                </a:lnTo>
                <a:lnTo>
                  <a:pt x="816101" y="174498"/>
                </a:lnTo>
                <a:lnTo>
                  <a:pt x="774191" y="159258"/>
                </a:lnTo>
                <a:lnTo>
                  <a:pt x="772630" y="165967"/>
                </a:lnTo>
                <a:lnTo>
                  <a:pt x="768216" y="179449"/>
                </a:lnTo>
                <a:lnTo>
                  <a:pt x="762641" y="190383"/>
                </a:lnTo>
                <a:lnTo>
                  <a:pt x="755903" y="198882"/>
                </a:lnTo>
                <a:lnTo>
                  <a:pt x="749971" y="203878"/>
                </a:lnTo>
                <a:lnTo>
                  <a:pt x="738591" y="209319"/>
                </a:lnTo>
                <a:lnTo>
                  <a:pt x="725424" y="211074"/>
                </a:lnTo>
                <a:lnTo>
                  <a:pt x="720355" y="210839"/>
                </a:lnTo>
                <a:lnTo>
                  <a:pt x="707942" y="207918"/>
                </a:lnTo>
                <a:lnTo>
                  <a:pt x="696892" y="201471"/>
                </a:lnTo>
                <a:lnTo>
                  <a:pt x="687324" y="191262"/>
                </a:lnTo>
                <a:lnTo>
                  <a:pt x="685408" y="188556"/>
                </a:lnTo>
                <a:lnTo>
                  <a:pt x="680691" y="179663"/>
                </a:lnTo>
                <a:lnTo>
                  <a:pt x="676970" y="168858"/>
                </a:lnTo>
                <a:lnTo>
                  <a:pt x="674275" y="156140"/>
                </a:lnTo>
                <a:lnTo>
                  <a:pt x="672636" y="141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8" name="object 108"/>
          <p:cNvSpPr/>
          <p:nvPr/>
        </p:nvSpPr>
        <p:spPr>
          <a:xfrm>
            <a:off x="4061923" y="3480909"/>
            <a:ext cx="1049061" cy="1185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9" name="object 109"/>
          <p:cNvSpPr/>
          <p:nvPr/>
        </p:nvSpPr>
        <p:spPr>
          <a:xfrm>
            <a:off x="4061923" y="3480909"/>
            <a:ext cx="1049061" cy="1185245"/>
          </a:xfrm>
          <a:custGeom>
            <a:avLst/>
            <a:gdLst/>
            <a:ahLst/>
            <a:cxnLst/>
            <a:rect l="l" t="t" r="r" b="b"/>
            <a:pathLst>
              <a:path w="1226819" h="1386078">
                <a:moveTo>
                  <a:pt x="0" y="1386078"/>
                </a:moveTo>
                <a:lnTo>
                  <a:pt x="1226819" y="1386077"/>
                </a:lnTo>
                <a:lnTo>
                  <a:pt x="613410" y="0"/>
                </a:lnTo>
                <a:lnTo>
                  <a:pt x="0" y="1386078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0" name="object 110"/>
          <p:cNvSpPr/>
          <p:nvPr/>
        </p:nvSpPr>
        <p:spPr>
          <a:xfrm>
            <a:off x="2692929" y="2618202"/>
            <a:ext cx="577962" cy="2791418"/>
          </a:xfrm>
          <a:custGeom>
            <a:avLst/>
            <a:gdLst/>
            <a:ahLst/>
            <a:cxnLst/>
            <a:rect l="l" t="t" r="r" b="b"/>
            <a:pathLst>
              <a:path w="675894" h="3264408">
                <a:moveTo>
                  <a:pt x="0" y="0"/>
                </a:moveTo>
                <a:lnTo>
                  <a:pt x="0" y="3264408"/>
                </a:lnTo>
                <a:lnTo>
                  <a:pt x="675894" y="3264408"/>
                </a:lnTo>
                <a:lnTo>
                  <a:pt x="6758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1" name="object 111"/>
          <p:cNvSpPr/>
          <p:nvPr/>
        </p:nvSpPr>
        <p:spPr>
          <a:xfrm>
            <a:off x="2692929" y="2618202"/>
            <a:ext cx="577962" cy="2791418"/>
          </a:xfrm>
          <a:custGeom>
            <a:avLst/>
            <a:gdLst/>
            <a:ahLst/>
            <a:cxnLst/>
            <a:rect l="l" t="t" r="r" b="b"/>
            <a:pathLst>
              <a:path w="675894" h="3264408">
                <a:moveTo>
                  <a:pt x="675894" y="3264408"/>
                </a:moveTo>
                <a:lnTo>
                  <a:pt x="675894" y="0"/>
                </a:lnTo>
                <a:lnTo>
                  <a:pt x="0" y="0"/>
                </a:lnTo>
                <a:lnTo>
                  <a:pt x="0" y="3264408"/>
                </a:lnTo>
                <a:lnTo>
                  <a:pt x="675894" y="3264408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2" name="object 112"/>
          <p:cNvSpPr/>
          <p:nvPr/>
        </p:nvSpPr>
        <p:spPr>
          <a:xfrm>
            <a:off x="2809559" y="3760442"/>
            <a:ext cx="125106" cy="6177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3" name="object 113"/>
          <p:cNvSpPr/>
          <p:nvPr/>
        </p:nvSpPr>
        <p:spPr>
          <a:xfrm>
            <a:off x="3010249" y="3211150"/>
            <a:ext cx="125105" cy="192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 dirty="0"/>
          </a:p>
        </p:txBody>
      </p:sp>
      <p:sp>
        <p:nvSpPr>
          <p:cNvPr id="114" name="object 114"/>
          <p:cNvSpPr/>
          <p:nvPr/>
        </p:nvSpPr>
        <p:spPr>
          <a:xfrm>
            <a:off x="3349733" y="4890301"/>
            <a:ext cx="2391992" cy="504332"/>
          </a:xfrm>
          <a:custGeom>
            <a:avLst/>
            <a:gdLst/>
            <a:ahLst/>
            <a:cxnLst/>
            <a:rect l="l" t="t" r="r" b="b"/>
            <a:pathLst>
              <a:path w="2797302" h="589788">
                <a:moveTo>
                  <a:pt x="0" y="0"/>
                </a:moveTo>
                <a:lnTo>
                  <a:pt x="0" y="589788"/>
                </a:lnTo>
                <a:lnTo>
                  <a:pt x="2797302" y="589788"/>
                </a:lnTo>
                <a:lnTo>
                  <a:pt x="27973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5" name="object 115"/>
          <p:cNvSpPr/>
          <p:nvPr/>
        </p:nvSpPr>
        <p:spPr>
          <a:xfrm>
            <a:off x="3349733" y="4890301"/>
            <a:ext cx="2391992" cy="504332"/>
          </a:xfrm>
          <a:custGeom>
            <a:avLst/>
            <a:gdLst/>
            <a:ahLst/>
            <a:cxnLst/>
            <a:rect l="l" t="t" r="r" b="b"/>
            <a:pathLst>
              <a:path w="2797302" h="589788">
                <a:moveTo>
                  <a:pt x="0" y="0"/>
                </a:moveTo>
                <a:lnTo>
                  <a:pt x="0" y="589788"/>
                </a:lnTo>
                <a:lnTo>
                  <a:pt x="2797302" y="589788"/>
                </a:lnTo>
                <a:lnTo>
                  <a:pt x="2797302" y="0"/>
                </a:lnTo>
                <a:lnTo>
                  <a:pt x="0" y="0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6" name="object 116"/>
          <p:cNvSpPr/>
          <p:nvPr/>
        </p:nvSpPr>
        <p:spPr>
          <a:xfrm>
            <a:off x="4272382" y="5063625"/>
            <a:ext cx="536911" cy="914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7" name="object 117"/>
          <p:cNvSpPr/>
          <p:nvPr/>
        </p:nvSpPr>
        <p:spPr>
          <a:xfrm>
            <a:off x="2640150" y="4013911"/>
            <a:ext cx="3601998" cy="0"/>
          </a:xfrm>
          <a:custGeom>
            <a:avLst/>
            <a:gdLst/>
            <a:ahLst/>
            <a:cxnLst/>
            <a:rect l="l" t="t" r="r" b="b"/>
            <a:pathLst>
              <a:path w="4212336">
                <a:moveTo>
                  <a:pt x="0" y="0"/>
                </a:moveTo>
                <a:lnTo>
                  <a:pt x="4212336" y="0"/>
                </a:lnTo>
              </a:path>
            </a:pathLst>
          </a:custGeom>
          <a:ln w="67665">
            <a:solidFill>
              <a:srgbClr val="FE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8" name="object 118"/>
          <p:cNvSpPr/>
          <p:nvPr/>
        </p:nvSpPr>
        <p:spPr>
          <a:xfrm>
            <a:off x="2561959" y="3925296"/>
            <a:ext cx="157034" cy="177232"/>
          </a:xfrm>
          <a:custGeom>
            <a:avLst/>
            <a:gdLst/>
            <a:ahLst/>
            <a:cxnLst/>
            <a:rect l="l" t="t" r="r" b="b"/>
            <a:pathLst>
              <a:path w="183642" h="207263">
                <a:moveTo>
                  <a:pt x="183642" y="103632"/>
                </a:moveTo>
                <a:lnTo>
                  <a:pt x="182631" y="88230"/>
                </a:lnTo>
                <a:lnTo>
                  <a:pt x="179694" y="73530"/>
                </a:lnTo>
                <a:lnTo>
                  <a:pt x="174976" y="59696"/>
                </a:lnTo>
                <a:lnTo>
                  <a:pt x="168619" y="46893"/>
                </a:lnTo>
                <a:lnTo>
                  <a:pt x="160769" y="35287"/>
                </a:lnTo>
                <a:lnTo>
                  <a:pt x="151568" y="25042"/>
                </a:lnTo>
                <a:lnTo>
                  <a:pt x="141161" y="16323"/>
                </a:lnTo>
                <a:lnTo>
                  <a:pt x="129691" y="9295"/>
                </a:lnTo>
                <a:lnTo>
                  <a:pt x="117303" y="4123"/>
                </a:lnTo>
                <a:lnTo>
                  <a:pt x="104140" y="972"/>
                </a:lnTo>
                <a:lnTo>
                  <a:pt x="91439" y="0"/>
                </a:lnTo>
                <a:lnTo>
                  <a:pt x="77832" y="1149"/>
                </a:lnTo>
                <a:lnTo>
                  <a:pt x="64836" y="4487"/>
                </a:lnTo>
                <a:lnTo>
                  <a:pt x="52602" y="9847"/>
                </a:lnTo>
                <a:lnTo>
                  <a:pt x="41278" y="17061"/>
                </a:lnTo>
                <a:lnTo>
                  <a:pt x="31013" y="25963"/>
                </a:lnTo>
                <a:lnTo>
                  <a:pt x="21957" y="36387"/>
                </a:lnTo>
                <a:lnTo>
                  <a:pt x="14258" y="48165"/>
                </a:lnTo>
                <a:lnTo>
                  <a:pt x="8065" y="61131"/>
                </a:lnTo>
                <a:lnTo>
                  <a:pt x="3527" y="75118"/>
                </a:lnTo>
                <a:lnTo>
                  <a:pt x="794" y="89960"/>
                </a:lnTo>
                <a:lnTo>
                  <a:pt x="0" y="103632"/>
                </a:lnTo>
                <a:lnTo>
                  <a:pt x="1017" y="119088"/>
                </a:lnTo>
                <a:lnTo>
                  <a:pt x="3970" y="133838"/>
                </a:lnTo>
                <a:lnTo>
                  <a:pt x="8710" y="147714"/>
                </a:lnTo>
                <a:lnTo>
                  <a:pt x="15088" y="160548"/>
                </a:lnTo>
                <a:lnTo>
                  <a:pt x="22955" y="172176"/>
                </a:lnTo>
                <a:lnTo>
                  <a:pt x="32161" y="182429"/>
                </a:lnTo>
                <a:lnTo>
                  <a:pt x="42558" y="191142"/>
                </a:lnTo>
                <a:lnTo>
                  <a:pt x="53997" y="198146"/>
                </a:lnTo>
                <a:lnTo>
                  <a:pt x="66328" y="203277"/>
                </a:lnTo>
                <a:lnTo>
                  <a:pt x="79404" y="206366"/>
                </a:lnTo>
                <a:lnTo>
                  <a:pt x="91439" y="207263"/>
                </a:lnTo>
                <a:lnTo>
                  <a:pt x="105189" y="206122"/>
                </a:lnTo>
                <a:lnTo>
                  <a:pt x="118297" y="202808"/>
                </a:lnTo>
                <a:lnTo>
                  <a:pt x="130619" y="197485"/>
                </a:lnTo>
                <a:lnTo>
                  <a:pt x="142011" y="190320"/>
                </a:lnTo>
                <a:lnTo>
                  <a:pt x="152330" y="181476"/>
                </a:lnTo>
                <a:lnTo>
                  <a:pt x="161430" y="171119"/>
                </a:lnTo>
                <a:lnTo>
                  <a:pt x="169170" y="159414"/>
                </a:lnTo>
                <a:lnTo>
                  <a:pt x="175404" y="146525"/>
                </a:lnTo>
                <a:lnTo>
                  <a:pt x="179989" y="132618"/>
                </a:lnTo>
                <a:lnTo>
                  <a:pt x="182780" y="117857"/>
                </a:lnTo>
                <a:lnTo>
                  <a:pt x="183642" y="103632"/>
                </a:lnTo>
                <a:close/>
              </a:path>
            </a:pathLst>
          </a:custGeom>
          <a:solidFill>
            <a:srgbClr val="FE6600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9" name="object 119"/>
          <p:cNvSpPr/>
          <p:nvPr/>
        </p:nvSpPr>
        <p:spPr>
          <a:xfrm>
            <a:off x="6216085" y="3895973"/>
            <a:ext cx="209160" cy="236527"/>
          </a:xfrm>
          <a:custGeom>
            <a:avLst/>
            <a:gdLst/>
            <a:ahLst/>
            <a:cxnLst/>
            <a:rect l="l" t="t" r="r" b="b"/>
            <a:pathLst>
              <a:path w="244601" h="276605">
                <a:moveTo>
                  <a:pt x="0" y="0"/>
                </a:moveTo>
                <a:lnTo>
                  <a:pt x="0" y="276605"/>
                </a:lnTo>
                <a:lnTo>
                  <a:pt x="244601" y="137922"/>
                </a:lnTo>
                <a:lnTo>
                  <a:pt x="0" y="0"/>
                </a:lnTo>
                <a:close/>
              </a:path>
            </a:pathLst>
          </a:custGeom>
          <a:solidFill>
            <a:srgbClr val="FE6600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7" name="object 87"/>
          <p:cNvSpPr/>
          <p:nvPr/>
        </p:nvSpPr>
        <p:spPr>
          <a:xfrm>
            <a:off x="1581315" y="3301071"/>
            <a:ext cx="1006708" cy="324492"/>
          </a:xfrm>
          <a:custGeom>
            <a:avLst/>
            <a:gdLst/>
            <a:ahLst/>
            <a:cxnLst/>
            <a:rect l="l" t="t" r="r" b="b"/>
            <a:pathLst>
              <a:path w="1177289" h="379475">
                <a:moveTo>
                  <a:pt x="0" y="0"/>
                </a:moveTo>
                <a:lnTo>
                  <a:pt x="0" y="379475"/>
                </a:lnTo>
                <a:lnTo>
                  <a:pt x="1177289" y="379475"/>
                </a:lnTo>
                <a:lnTo>
                  <a:pt x="1177289" y="0"/>
                </a:lnTo>
                <a:lnTo>
                  <a:pt x="0" y="0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8" name="object 88"/>
          <p:cNvSpPr/>
          <p:nvPr/>
        </p:nvSpPr>
        <p:spPr>
          <a:xfrm>
            <a:off x="1273600" y="3301071"/>
            <a:ext cx="307714" cy="324492"/>
          </a:xfrm>
          <a:custGeom>
            <a:avLst/>
            <a:gdLst/>
            <a:ahLst/>
            <a:cxnLst/>
            <a:rect l="l" t="t" r="r" b="b"/>
            <a:pathLst>
              <a:path w="359854" h="379475">
                <a:moveTo>
                  <a:pt x="336232" y="361950"/>
                </a:moveTo>
                <a:lnTo>
                  <a:pt x="320230" y="379475"/>
                </a:lnTo>
                <a:lnTo>
                  <a:pt x="39814" y="379475"/>
                </a:lnTo>
                <a:lnTo>
                  <a:pt x="20002" y="357377"/>
                </a:lnTo>
                <a:lnTo>
                  <a:pt x="16202" y="340880"/>
                </a:lnTo>
                <a:lnTo>
                  <a:pt x="12801" y="324310"/>
                </a:lnTo>
                <a:lnTo>
                  <a:pt x="9801" y="307676"/>
                </a:lnTo>
                <a:lnTo>
                  <a:pt x="7200" y="290986"/>
                </a:lnTo>
                <a:lnTo>
                  <a:pt x="5000" y="274248"/>
                </a:lnTo>
                <a:lnTo>
                  <a:pt x="3200" y="257470"/>
                </a:lnTo>
                <a:lnTo>
                  <a:pt x="1800" y="240660"/>
                </a:lnTo>
                <a:lnTo>
                  <a:pt x="800" y="223826"/>
                </a:lnTo>
                <a:lnTo>
                  <a:pt x="200" y="206976"/>
                </a:lnTo>
                <a:lnTo>
                  <a:pt x="0" y="190118"/>
                </a:lnTo>
                <a:lnTo>
                  <a:pt x="200" y="173261"/>
                </a:lnTo>
                <a:lnTo>
                  <a:pt x="800" y="156411"/>
                </a:lnTo>
                <a:lnTo>
                  <a:pt x="1800" y="139577"/>
                </a:lnTo>
                <a:lnTo>
                  <a:pt x="3200" y="122767"/>
                </a:lnTo>
                <a:lnTo>
                  <a:pt x="5000" y="105989"/>
                </a:lnTo>
                <a:lnTo>
                  <a:pt x="7200" y="89251"/>
                </a:lnTo>
                <a:lnTo>
                  <a:pt x="9801" y="72561"/>
                </a:lnTo>
                <a:lnTo>
                  <a:pt x="12801" y="55927"/>
                </a:lnTo>
                <a:lnTo>
                  <a:pt x="16202" y="39357"/>
                </a:lnTo>
                <a:lnTo>
                  <a:pt x="20002" y="22859"/>
                </a:lnTo>
                <a:lnTo>
                  <a:pt x="39814" y="0"/>
                </a:lnTo>
                <a:lnTo>
                  <a:pt x="320230" y="0"/>
                </a:lnTo>
                <a:lnTo>
                  <a:pt x="336232" y="18287"/>
                </a:lnTo>
                <a:lnTo>
                  <a:pt x="336232" y="38100"/>
                </a:lnTo>
                <a:lnTo>
                  <a:pt x="359854" y="38100"/>
                </a:lnTo>
                <a:lnTo>
                  <a:pt x="359854" y="341375"/>
                </a:lnTo>
                <a:lnTo>
                  <a:pt x="336232" y="342900"/>
                </a:lnTo>
                <a:lnTo>
                  <a:pt x="336232" y="361950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9" name="object 89"/>
          <p:cNvSpPr/>
          <p:nvPr/>
        </p:nvSpPr>
        <p:spPr>
          <a:xfrm>
            <a:off x="1476408" y="3600803"/>
            <a:ext cx="84707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99060" y="0"/>
                </a:moveTo>
                <a:lnTo>
                  <a:pt x="0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0" name="object 90"/>
          <p:cNvSpPr/>
          <p:nvPr/>
        </p:nvSpPr>
        <p:spPr>
          <a:xfrm>
            <a:off x="1476408" y="3325831"/>
            <a:ext cx="84707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99060" y="0"/>
                </a:moveTo>
                <a:lnTo>
                  <a:pt x="0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1" name="object 91"/>
          <p:cNvSpPr/>
          <p:nvPr/>
        </p:nvSpPr>
        <p:spPr>
          <a:xfrm>
            <a:off x="1310252" y="3301071"/>
            <a:ext cx="5864" cy="53430"/>
          </a:xfrm>
          <a:custGeom>
            <a:avLst/>
            <a:gdLst/>
            <a:ahLst/>
            <a:cxnLst/>
            <a:rect l="l" t="t" r="r" b="b"/>
            <a:pathLst>
              <a:path w="6858" h="62483">
                <a:moveTo>
                  <a:pt x="6858" y="0"/>
                </a:moveTo>
                <a:lnTo>
                  <a:pt x="0" y="62483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2" name="object 92"/>
          <p:cNvSpPr/>
          <p:nvPr/>
        </p:nvSpPr>
        <p:spPr>
          <a:xfrm>
            <a:off x="1310252" y="3572784"/>
            <a:ext cx="5864" cy="52779"/>
          </a:xfrm>
          <a:custGeom>
            <a:avLst/>
            <a:gdLst/>
            <a:ahLst/>
            <a:cxnLst/>
            <a:rect l="l" t="t" r="r" b="b"/>
            <a:pathLst>
              <a:path w="6858" h="61722">
                <a:moveTo>
                  <a:pt x="6858" y="61722"/>
                </a:moveTo>
                <a:lnTo>
                  <a:pt x="0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3" name="object 93"/>
          <p:cNvSpPr/>
          <p:nvPr/>
        </p:nvSpPr>
        <p:spPr>
          <a:xfrm>
            <a:off x="1280613" y="3368184"/>
            <a:ext cx="144971" cy="190916"/>
          </a:xfrm>
          <a:custGeom>
            <a:avLst/>
            <a:gdLst/>
            <a:ahLst/>
            <a:cxnLst/>
            <a:rect l="l" t="t" r="r" b="b"/>
            <a:pathLst>
              <a:path w="169536" h="223266">
                <a:moveTo>
                  <a:pt x="169536" y="223266"/>
                </a:moveTo>
                <a:lnTo>
                  <a:pt x="23232" y="208787"/>
                </a:lnTo>
                <a:lnTo>
                  <a:pt x="14850" y="208025"/>
                </a:lnTo>
                <a:lnTo>
                  <a:pt x="7230" y="200406"/>
                </a:lnTo>
                <a:lnTo>
                  <a:pt x="5706" y="190500"/>
                </a:lnTo>
                <a:lnTo>
                  <a:pt x="4021" y="178000"/>
                </a:lnTo>
                <a:lnTo>
                  <a:pt x="2629" y="165426"/>
                </a:lnTo>
                <a:lnTo>
                  <a:pt x="1531" y="152793"/>
                </a:lnTo>
                <a:lnTo>
                  <a:pt x="727" y="140114"/>
                </a:lnTo>
                <a:lnTo>
                  <a:pt x="216" y="127403"/>
                </a:lnTo>
                <a:lnTo>
                  <a:pt x="0" y="114675"/>
                </a:lnTo>
                <a:lnTo>
                  <a:pt x="76" y="101943"/>
                </a:lnTo>
                <a:lnTo>
                  <a:pt x="446" y="89222"/>
                </a:lnTo>
                <a:lnTo>
                  <a:pt x="1110" y="76526"/>
                </a:lnTo>
                <a:lnTo>
                  <a:pt x="2068" y="63869"/>
                </a:lnTo>
                <a:lnTo>
                  <a:pt x="3319" y="51265"/>
                </a:lnTo>
                <a:lnTo>
                  <a:pt x="4864" y="38728"/>
                </a:lnTo>
                <a:lnTo>
                  <a:pt x="7230" y="22860"/>
                </a:lnTo>
                <a:lnTo>
                  <a:pt x="14850" y="15240"/>
                </a:lnTo>
                <a:lnTo>
                  <a:pt x="23232" y="14478"/>
                </a:lnTo>
                <a:lnTo>
                  <a:pt x="169536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4" name="object 94"/>
          <p:cNvSpPr/>
          <p:nvPr/>
        </p:nvSpPr>
        <p:spPr>
          <a:xfrm>
            <a:off x="1282234" y="3569526"/>
            <a:ext cx="194174" cy="56037"/>
          </a:xfrm>
          <a:custGeom>
            <a:avLst/>
            <a:gdLst/>
            <a:ahLst/>
            <a:cxnLst/>
            <a:rect l="l" t="t" r="r" b="b"/>
            <a:pathLst>
              <a:path w="227076" h="65532">
                <a:moveTo>
                  <a:pt x="227076" y="65532"/>
                </a:moveTo>
                <a:lnTo>
                  <a:pt x="227076" y="19050"/>
                </a:lnTo>
                <a:lnTo>
                  <a:pt x="160020" y="19050"/>
                </a:lnTo>
                <a:lnTo>
                  <a:pt x="0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5" name="object 95"/>
          <p:cNvSpPr/>
          <p:nvPr/>
        </p:nvSpPr>
        <p:spPr>
          <a:xfrm>
            <a:off x="1282234" y="3301071"/>
            <a:ext cx="194174" cy="56688"/>
          </a:xfrm>
          <a:custGeom>
            <a:avLst/>
            <a:gdLst/>
            <a:ahLst/>
            <a:cxnLst/>
            <a:rect l="l" t="t" r="r" b="b"/>
            <a:pathLst>
              <a:path w="227076" h="66293">
                <a:moveTo>
                  <a:pt x="227076" y="0"/>
                </a:moveTo>
                <a:lnTo>
                  <a:pt x="227076" y="47243"/>
                </a:lnTo>
                <a:lnTo>
                  <a:pt x="160020" y="47243"/>
                </a:lnTo>
                <a:lnTo>
                  <a:pt x="0" y="66293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6" name="object 96"/>
          <p:cNvSpPr/>
          <p:nvPr/>
        </p:nvSpPr>
        <p:spPr>
          <a:xfrm>
            <a:off x="1561115" y="3333650"/>
            <a:ext cx="0" cy="260637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7" name="object 97"/>
          <p:cNvSpPr/>
          <p:nvPr/>
        </p:nvSpPr>
        <p:spPr>
          <a:xfrm>
            <a:off x="1425584" y="3341469"/>
            <a:ext cx="125106" cy="244347"/>
          </a:xfrm>
          <a:custGeom>
            <a:avLst/>
            <a:gdLst/>
            <a:ahLst/>
            <a:cxnLst/>
            <a:rect l="l" t="t" r="r" b="b"/>
            <a:pathLst>
              <a:path w="146304" h="285750">
                <a:moveTo>
                  <a:pt x="39624" y="35813"/>
                </a:moveTo>
                <a:lnTo>
                  <a:pt x="43895" y="21940"/>
                </a:lnTo>
                <a:lnTo>
                  <a:pt x="54453" y="13739"/>
                </a:lnTo>
                <a:lnTo>
                  <a:pt x="59436" y="12953"/>
                </a:lnTo>
                <a:lnTo>
                  <a:pt x="146304" y="12953"/>
                </a:lnTo>
                <a:lnTo>
                  <a:pt x="146304" y="0"/>
                </a:lnTo>
                <a:lnTo>
                  <a:pt x="26670" y="0"/>
                </a:lnTo>
                <a:lnTo>
                  <a:pt x="13868" y="3636"/>
                </a:lnTo>
                <a:lnTo>
                  <a:pt x="4366" y="13371"/>
                </a:lnTo>
                <a:lnTo>
                  <a:pt x="75" y="27437"/>
                </a:lnTo>
                <a:lnTo>
                  <a:pt x="0" y="256032"/>
                </a:lnTo>
                <a:lnTo>
                  <a:pt x="3381" y="270238"/>
                </a:lnTo>
                <a:lnTo>
                  <a:pt x="12250" y="280851"/>
                </a:lnTo>
                <a:lnTo>
                  <a:pt x="24694" y="285664"/>
                </a:lnTo>
                <a:lnTo>
                  <a:pt x="146304" y="285750"/>
                </a:lnTo>
                <a:lnTo>
                  <a:pt x="146304" y="272034"/>
                </a:lnTo>
                <a:lnTo>
                  <a:pt x="59436" y="272034"/>
                </a:lnTo>
                <a:lnTo>
                  <a:pt x="47175" y="267189"/>
                </a:lnTo>
                <a:lnTo>
                  <a:pt x="40171" y="255043"/>
                </a:lnTo>
                <a:lnTo>
                  <a:pt x="39624" y="249936"/>
                </a:lnTo>
                <a:lnTo>
                  <a:pt x="39624" y="35813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8" name="object 98"/>
          <p:cNvSpPr/>
          <p:nvPr/>
        </p:nvSpPr>
        <p:spPr>
          <a:xfrm>
            <a:off x="1425584" y="3341469"/>
            <a:ext cx="125106" cy="244347"/>
          </a:xfrm>
          <a:custGeom>
            <a:avLst/>
            <a:gdLst/>
            <a:ahLst/>
            <a:cxnLst/>
            <a:rect l="l" t="t" r="r" b="b"/>
            <a:pathLst>
              <a:path w="146304" h="285750">
                <a:moveTo>
                  <a:pt x="146304" y="0"/>
                </a:moveTo>
                <a:lnTo>
                  <a:pt x="26670" y="0"/>
                </a:lnTo>
                <a:lnTo>
                  <a:pt x="13868" y="3636"/>
                </a:lnTo>
                <a:lnTo>
                  <a:pt x="4366" y="13371"/>
                </a:lnTo>
                <a:lnTo>
                  <a:pt x="75" y="27437"/>
                </a:lnTo>
                <a:lnTo>
                  <a:pt x="0" y="29717"/>
                </a:lnTo>
                <a:lnTo>
                  <a:pt x="0" y="256032"/>
                </a:lnTo>
                <a:lnTo>
                  <a:pt x="3381" y="270238"/>
                </a:lnTo>
                <a:lnTo>
                  <a:pt x="12250" y="280851"/>
                </a:lnTo>
                <a:lnTo>
                  <a:pt x="24694" y="285664"/>
                </a:lnTo>
                <a:lnTo>
                  <a:pt x="26670" y="285750"/>
                </a:lnTo>
                <a:lnTo>
                  <a:pt x="146304" y="285750"/>
                </a:lnTo>
                <a:lnTo>
                  <a:pt x="146304" y="272034"/>
                </a:lnTo>
                <a:lnTo>
                  <a:pt x="59436" y="272034"/>
                </a:lnTo>
                <a:lnTo>
                  <a:pt x="47175" y="267189"/>
                </a:lnTo>
                <a:lnTo>
                  <a:pt x="40171" y="255043"/>
                </a:lnTo>
                <a:lnTo>
                  <a:pt x="39624" y="249936"/>
                </a:lnTo>
                <a:lnTo>
                  <a:pt x="39624" y="35813"/>
                </a:lnTo>
                <a:lnTo>
                  <a:pt x="43895" y="21940"/>
                </a:lnTo>
                <a:lnTo>
                  <a:pt x="54453" y="13739"/>
                </a:lnTo>
                <a:lnTo>
                  <a:pt x="59436" y="12953"/>
                </a:lnTo>
                <a:lnTo>
                  <a:pt x="146304" y="12953"/>
                </a:lnTo>
                <a:lnTo>
                  <a:pt x="146304" y="0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5" name="object 75"/>
          <p:cNvSpPr/>
          <p:nvPr/>
        </p:nvSpPr>
        <p:spPr>
          <a:xfrm>
            <a:off x="1581315" y="2830621"/>
            <a:ext cx="1006708" cy="324493"/>
          </a:xfrm>
          <a:custGeom>
            <a:avLst/>
            <a:gdLst/>
            <a:ahLst/>
            <a:cxnLst/>
            <a:rect l="l" t="t" r="r" b="b"/>
            <a:pathLst>
              <a:path w="1177289" h="379476">
                <a:moveTo>
                  <a:pt x="0" y="0"/>
                </a:moveTo>
                <a:lnTo>
                  <a:pt x="0" y="379476"/>
                </a:lnTo>
                <a:lnTo>
                  <a:pt x="1177289" y="379476"/>
                </a:lnTo>
                <a:lnTo>
                  <a:pt x="1177289" y="0"/>
                </a:lnTo>
                <a:lnTo>
                  <a:pt x="0" y="0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6" name="object 76"/>
          <p:cNvSpPr/>
          <p:nvPr/>
        </p:nvSpPr>
        <p:spPr>
          <a:xfrm>
            <a:off x="1273600" y="2830621"/>
            <a:ext cx="307714" cy="324492"/>
          </a:xfrm>
          <a:custGeom>
            <a:avLst/>
            <a:gdLst/>
            <a:ahLst/>
            <a:cxnLst/>
            <a:rect l="l" t="t" r="r" b="b"/>
            <a:pathLst>
              <a:path w="359854" h="379475">
                <a:moveTo>
                  <a:pt x="336232" y="361950"/>
                </a:moveTo>
                <a:lnTo>
                  <a:pt x="320230" y="379475"/>
                </a:lnTo>
                <a:lnTo>
                  <a:pt x="39814" y="379475"/>
                </a:lnTo>
                <a:lnTo>
                  <a:pt x="20002" y="357378"/>
                </a:lnTo>
                <a:lnTo>
                  <a:pt x="16202" y="340874"/>
                </a:lnTo>
                <a:lnTo>
                  <a:pt x="12801" y="324288"/>
                </a:lnTo>
                <a:lnTo>
                  <a:pt x="9801" y="307630"/>
                </a:lnTo>
                <a:lnTo>
                  <a:pt x="7200" y="290907"/>
                </a:lnTo>
                <a:lnTo>
                  <a:pt x="5000" y="274129"/>
                </a:lnTo>
                <a:lnTo>
                  <a:pt x="3200" y="257306"/>
                </a:lnTo>
                <a:lnTo>
                  <a:pt x="1800" y="240446"/>
                </a:lnTo>
                <a:lnTo>
                  <a:pt x="800" y="223558"/>
                </a:lnTo>
                <a:lnTo>
                  <a:pt x="200" y="206652"/>
                </a:lnTo>
                <a:lnTo>
                  <a:pt x="0" y="189737"/>
                </a:lnTo>
                <a:lnTo>
                  <a:pt x="200" y="172823"/>
                </a:lnTo>
                <a:lnTo>
                  <a:pt x="800" y="155917"/>
                </a:lnTo>
                <a:lnTo>
                  <a:pt x="1800" y="139029"/>
                </a:lnTo>
                <a:lnTo>
                  <a:pt x="3200" y="122169"/>
                </a:lnTo>
                <a:lnTo>
                  <a:pt x="5000" y="105346"/>
                </a:lnTo>
                <a:lnTo>
                  <a:pt x="7200" y="88568"/>
                </a:lnTo>
                <a:lnTo>
                  <a:pt x="9801" y="71845"/>
                </a:lnTo>
                <a:lnTo>
                  <a:pt x="12801" y="55187"/>
                </a:lnTo>
                <a:lnTo>
                  <a:pt x="16202" y="38601"/>
                </a:lnTo>
                <a:lnTo>
                  <a:pt x="20002" y="22098"/>
                </a:lnTo>
                <a:lnTo>
                  <a:pt x="39814" y="0"/>
                </a:lnTo>
                <a:lnTo>
                  <a:pt x="320230" y="0"/>
                </a:lnTo>
                <a:lnTo>
                  <a:pt x="336232" y="18288"/>
                </a:lnTo>
                <a:lnTo>
                  <a:pt x="336232" y="38100"/>
                </a:lnTo>
                <a:lnTo>
                  <a:pt x="359854" y="38100"/>
                </a:lnTo>
                <a:lnTo>
                  <a:pt x="359854" y="341375"/>
                </a:lnTo>
                <a:lnTo>
                  <a:pt x="336232" y="342138"/>
                </a:lnTo>
                <a:lnTo>
                  <a:pt x="336232" y="361950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7" name="object 77"/>
          <p:cNvSpPr/>
          <p:nvPr/>
        </p:nvSpPr>
        <p:spPr>
          <a:xfrm>
            <a:off x="1476408" y="3130354"/>
            <a:ext cx="84707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99060" y="0"/>
                </a:moveTo>
                <a:lnTo>
                  <a:pt x="0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8" name="object 78"/>
          <p:cNvSpPr/>
          <p:nvPr/>
        </p:nvSpPr>
        <p:spPr>
          <a:xfrm>
            <a:off x="1476408" y="2855382"/>
            <a:ext cx="84707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99060" y="0"/>
                </a:moveTo>
                <a:lnTo>
                  <a:pt x="0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9" name="object 79"/>
          <p:cNvSpPr/>
          <p:nvPr/>
        </p:nvSpPr>
        <p:spPr>
          <a:xfrm>
            <a:off x="1310252" y="2830621"/>
            <a:ext cx="5864" cy="53430"/>
          </a:xfrm>
          <a:custGeom>
            <a:avLst/>
            <a:gdLst/>
            <a:ahLst/>
            <a:cxnLst/>
            <a:rect l="l" t="t" r="r" b="b"/>
            <a:pathLst>
              <a:path w="6858" h="62483">
                <a:moveTo>
                  <a:pt x="6858" y="0"/>
                </a:moveTo>
                <a:lnTo>
                  <a:pt x="0" y="62484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0" name="object 80"/>
          <p:cNvSpPr/>
          <p:nvPr/>
        </p:nvSpPr>
        <p:spPr>
          <a:xfrm>
            <a:off x="1310252" y="3101684"/>
            <a:ext cx="5864" cy="53430"/>
          </a:xfrm>
          <a:custGeom>
            <a:avLst/>
            <a:gdLst/>
            <a:ahLst/>
            <a:cxnLst/>
            <a:rect l="l" t="t" r="r" b="b"/>
            <a:pathLst>
              <a:path w="6858" h="62483">
                <a:moveTo>
                  <a:pt x="6858" y="62483"/>
                </a:moveTo>
                <a:lnTo>
                  <a:pt x="0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1" name="object 81"/>
          <p:cNvSpPr/>
          <p:nvPr/>
        </p:nvSpPr>
        <p:spPr>
          <a:xfrm>
            <a:off x="1280611" y="2897736"/>
            <a:ext cx="144973" cy="190265"/>
          </a:xfrm>
          <a:custGeom>
            <a:avLst/>
            <a:gdLst/>
            <a:ahLst/>
            <a:cxnLst/>
            <a:rect l="l" t="t" r="r" b="b"/>
            <a:pathLst>
              <a:path w="169538" h="222503">
                <a:moveTo>
                  <a:pt x="169538" y="222503"/>
                </a:moveTo>
                <a:lnTo>
                  <a:pt x="23234" y="208025"/>
                </a:lnTo>
                <a:lnTo>
                  <a:pt x="14852" y="207263"/>
                </a:lnTo>
                <a:lnTo>
                  <a:pt x="7232" y="199643"/>
                </a:lnTo>
                <a:lnTo>
                  <a:pt x="5708" y="189737"/>
                </a:lnTo>
                <a:lnTo>
                  <a:pt x="4015" y="177192"/>
                </a:lnTo>
                <a:lnTo>
                  <a:pt x="2619" y="164596"/>
                </a:lnTo>
                <a:lnTo>
                  <a:pt x="1520" y="151960"/>
                </a:lnTo>
                <a:lnTo>
                  <a:pt x="716" y="139294"/>
                </a:lnTo>
                <a:lnTo>
                  <a:pt x="210" y="126606"/>
                </a:lnTo>
                <a:lnTo>
                  <a:pt x="0" y="113907"/>
                </a:lnTo>
                <a:lnTo>
                  <a:pt x="86" y="101206"/>
                </a:lnTo>
                <a:lnTo>
                  <a:pt x="468" y="88512"/>
                </a:lnTo>
                <a:lnTo>
                  <a:pt x="1148" y="75836"/>
                </a:lnTo>
                <a:lnTo>
                  <a:pt x="2123" y="63186"/>
                </a:lnTo>
                <a:lnTo>
                  <a:pt x="3396" y="50572"/>
                </a:lnTo>
                <a:lnTo>
                  <a:pt x="4964" y="38004"/>
                </a:lnTo>
                <a:lnTo>
                  <a:pt x="7232" y="22859"/>
                </a:lnTo>
                <a:lnTo>
                  <a:pt x="14852" y="15239"/>
                </a:lnTo>
                <a:lnTo>
                  <a:pt x="23234" y="14477"/>
                </a:lnTo>
                <a:lnTo>
                  <a:pt x="169538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2" name="object 82"/>
          <p:cNvSpPr/>
          <p:nvPr/>
        </p:nvSpPr>
        <p:spPr>
          <a:xfrm>
            <a:off x="1282234" y="3099078"/>
            <a:ext cx="194174" cy="56036"/>
          </a:xfrm>
          <a:custGeom>
            <a:avLst/>
            <a:gdLst/>
            <a:ahLst/>
            <a:cxnLst/>
            <a:rect l="l" t="t" r="r" b="b"/>
            <a:pathLst>
              <a:path w="227076" h="65531">
                <a:moveTo>
                  <a:pt x="227076" y="65531"/>
                </a:moveTo>
                <a:lnTo>
                  <a:pt x="227076" y="18287"/>
                </a:lnTo>
                <a:lnTo>
                  <a:pt x="160020" y="18287"/>
                </a:lnTo>
                <a:lnTo>
                  <a:pt x="0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3" name="object 83"/>
          <p:cNvSpPr/>
          <p:nvPr/>
        </p:nvSpPr>
        <p:spPr>
          <a:xfrm>
            <a:off x="1282234" y="2830621"/>
            <a:ext cx="194174" cy="56036"/>
          </a:xfrm>
          <a:custGeom>
            <a:avLst/>
            <a:gdLst/>
            <a:ahLst/>
            <a:cxnLst/>
            <a:rect l="l" t="t" r="r" b="b"/>
            <a:pathLst>
              <a:path w="227076" h="65531">
                <a:moveTo>
                  <a:pt x="227076" y="0"/>
                </a:moveTo>
                <a:lnTo>
                  <a:pt x="227076" y="47244"/>
                </a:lnTo>
                <a:lnTo>
                  <a:pt x="160020" y="47244"/>
                </a:lnTo>
                <a:lnTo>
                  <a:pt x="0" y="65532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4" name="object 84"/>
          <p:cNvSpPr/>
          <p:nvPr/>
        </p:nvSpPr>
        <p:spPr>
          <a:xfrm>
            <a:off x="1561115" y="2863201"/>
            <a:ext cx="0" cy="259984"/>
          </a:xfrm>
          <a:custGeom>
            <a:avLst/>
            <a:gdLst/>
            <a:ahLst/>
            <a:cxnLst/>
            <a:rect l="l" t="t" r="r" b="b"/>
            <a:pathLst>
              <a:path h="304037">
                <a:moveTo>
                  <a:pt x="0" y="304038"/>
                </a:moveTo>
                <a:lnTo>
                  <a:pt x="0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5" name="object 85"/>
          <p:cNvSpPr/>
          <p:nvPr/>
        </p:nvSpPr>
        <p:spPr>
          <a:xfrm>
            <a:off x="1425584" y="2871021"/>
            <a:ext cx="125106" cy="243695"/>
          </a:xfrm>
          <a:custGeom>
            <a:avLst/>
            <a:gdLst/>
            <a:ahLst/>
            <a:cxnLst/>
            <a:rect l="l" t="t" r="r" b="b"/>
            <a:pathLst>
              <a:path w="146304" h="284988">
                <a:moveTo>
                  <a:pt x="39624" y="35051"/>
                </a:moveTo>
                <a:lnTo>
                  <a:pt x="44050" y="21253"/>
                </a:lnTo>
                <a:lnTo>
                  <a:pt x="54939" y="13548"/>
                </a:lnTo>
                <a:lnTo>
                  <a:pt x="59436" y="12953"/>
                </a:lnTo>
                <a:lnTo>
                  <a:pt x="146304" y="12953"/>
                </a:lnTo>
                <a:lnTo>
                  <a:pt x="146304" y="0"/>
                </a:lnTo>
                <a:lnTo>
                  <a:pt x="26670" y="0"/>
                </a:lnTo>
                <a:lnTo>
                  <a:pt x="13868" y="3636"/>
                </a:lnTo>
                <a:lnTo>
                  <a:pt x="4366" y="13371"/>
                </a:lnTo>
                <a:lnTo>
                  <a:pt x="75" y="27437"/>
                </a:lnTo>
                <a:lnTo>
                  <a:pt x="0" y="255270"/>
                </a:lnTo>
                <a:lnTo>
                  <a:pt x="3381" y="269815"/>
                </a:lnTo>
                <a:lnTo>
                  <a:pt x="12250" y="280282"/>
                </a:lnTo>
                <a:lnTo>
                  <a:pt x="24694" y="284907"/>
                </a:lnTo>
                <a:lnTo>
                  <a:pt x="146304" y="284988"/>
                </a:lnTo>
                <a:lnTo>
                  <a:pt x="146304" y="272034"/>
                </a:lnTo>
                <a:lnTo>
                  <a:pt x="59436" y="272034"/>
                </a:lnTo>
                <a:lnTo>
                  <a:pt x="47175" y="267189"/>
                </a:lnTo>
                <a:lnTo>
                  <a:pt x="40171" y="255043"/>
                </a:lnTo>
                <a:lnTo>
                  <a:pt x="39624" y="249936"/>
                </a:lnTo>
                <a:lnTo>
                  <a:pt x="39624" y="3505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6" name="object 86"/>
          <p:cNvSpPr/>
          <p:nvPr/>
        </p:nvSpPr>
        <p:spPr>
          <a:xfrm>
            <a:off x="1425584" y="2871021"/>
            <a:ext cx="125106" cy="243695"/>
          </a:xfrm>
          <a:custGeom>
            <a:avLst/>
            <a:gdLst/>
            <a:ahLst/>
            <a:cxnLst/>
            <a:rect l="l" t="t" r="r" b="b"/>
            <a:pathLst>
              <a:path w="146304" h="284988">
                <a:moveTo>
                  <a:pt x="146304" y="0"/>
                </a:moveTo>
                <a:lnTo>
                  <a:pt x="26670" y="0"/>
                </a:lnTo>
                <a:lnTo>
                  <a:pt x="13868" y="3636"/>
                </a:lnTo>
                <a:lnTo>
                  <a:pt x="4366" y="13371"/>
                </a:lnTo>
                <a:lnTo>
                  <a:pt x="75" y="27437"/>
                </a:lnTo>
                <a:lnTo>
                  <a:pt x="0" y="29718"/>
                </a:lnTo>
                <a:lnTo>
                  <a:pt x="0" y="255270"/>
                </a:lnTo>
                <a:lnTo>
                  <a:pt x="3381" y="269815"/>
                </a:lnTo>
                <a:lnTo>
                  <a:pt x="12250" y="280282"/>
                </a:lnTo>
                <a:lnTo>
                  <a:pt x="24694" y="284907"/>
                </a:lnTo>
                <a:lnTo>
                  <a:pt x="26670" y="284988"/>
                </a:lnTo>
                <a:lnTo>
                  <a:pt x="146304" y="284988"/>
                </a:lnTo>
                <a:lnTo>
                  <a:pt x="146304" y="272034"/>
                </a:lnTo>
                <a:lnTo>
                  <a:pt x="59436" y="272034"/>
                </a:lnTo>
                <a:lnTo>
                  <a:pt x="47175" y="267189"/>
                </a:lnTo>
                <a:lnTo>
                  <a:pt x="40171" y="255043"/>
                </a:lnTo>
                <a:lnTo>
                  <a:pt x="39624" y="249936"/>
                </a:lnTo>
                <a:lnTo>
                  <a:pt x="39624" y="35051"/>
                </a:lnTo>
                <a:lnTo>
                  <a:pt x="44050" y="21253"/>
                </a:lnTo>
                <a:lnTo>
                  <a:pt x="54939" y="13548"/>
                </a:lnTo>
                <a:lnTo>
                  <a:pt x="59436" y="12953"/>
                </a:lnTo>
                <a:lnTo>
                  <a:pt x="146304" y="12953"/>
                </a:lnTo>
                <a:lnTo>
                  <a:pt x="146304" y="0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3" name="object 63"/>
          <p:cNvSpPr/>
          <p:nvPr/>
        </p:nvSpPr>
        <p:spPr>
          <a:xfrm>
            <a:off x="6556215" y="3182481"/>
            <a:ext cx="1007360" cy="324492"/>
          </a:xfrm>
          <a:custGeom>
            <a:avLst/>
            <a:gdLst/>
            <a:ahLst/>
            <a:cxnLst/>
            <a:rect l="l" t="t" r="r" b="b"/>
            <a:pathLst>
              <a:path w="1178052" h="379475">
                <a:moveTo>
                  <a:pt x="1178052" y="379475"/>
                </a:moveTo>
                <a:lnTo>
                  <a:pt x="1178052" y="0"/>
                </a:lnTo>
                <a:lnTo>
                  <a:pt x="0" y="0"/>
                </a:lnTo>
                <a:lnTo>
                  <a:pt x="0" y="379475"/>
                </a:lnTo>
                <a:lnTo>
                  <a:pt x="1178052" y="379475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4" name="object 64"/>
          <p:cNvSpPr/>
          <p:nvPr/>
        </p:nvSpPr>
        <p:spPr>
          <a:xfrm>
            <a:off x="7563575" y="3182481"/>
            <a:ext cx="307062" cy="324492"/>
          </a:xfrm>
          <a:custGeom>
            <a:avLst/>
            <a:gdLst/>
            <a:ahLst/>
            <a:cxnLst/>
            <a:rect l="l" t="t" r="r" b="b"/>
            <a:pathLst>
              <a:path w="359092" h="379475">
                <a:moveTo>
                  <a:pt x="23622" y="18287"/>
                </a:moveTo>
                <a:lnTo>
                  <a:pt x="38861" y="0"/>
                </a:lnTo>
                <a:lnTo>
                  <a:pt x="319265" y="0"/>
                </a:lnTo>
                <a:lnTo>
                  <a:pt x="339090" y="22098"/>
                </a:lnTo>
                <a:lnTo>
                  <a:pt x="342890" y="38601"/>
                </a:lnTo>
                <a:lnTo>
                  <a:pt x="346290" y="55187"/>
                </a:lnTo>
                <a:lnTo>
                  <a:pt x="349291" y="71845"/>
                </a:lnTo>
                <a:lnTo>
                  <a:pt x="351891" y="88568"/>
                </a:lnTo>
                <a:lnTo>
                  <a:pt x="354091" y="105346"/>
                </a:lnTo>
                <a:lnTo>
                  <a:pt x="355892" y="122169"/>
                </a:lnTo>
                <a:lnTo>
                  <a:pt x="357292" y="139029"/>
                </a:lnTo>
                <a:lnTo>
                  <a:pt x="358292" y="155917"/>
                </a:lnTo>
                <a:lnTo>
                  <a:pt x="358892" y="172823"/>
                </a:lnTo>
                <a:lnTo>
                  <a:pt x="359092" y="189737"/>
                </a:lnTo>
                <a:lnTo>
                  <a:pt x="358892" y="206652"/>
                </a:lnTo>
                <a:lnTo>
                  <a:pt x="358292" y="223558"/>
                </a:lnTo>
                <a:lnTo>
                  <a:pt x="357292" y="240446"/>
                </a:lnTo>
                <a:lnTo>
                  <a:pt x="355892" y="257306"/>
                </a:lnTo>
                <a:lnTo>
                  <a:pt x="354091" y="274129"/>
                </a:lnTo>
                <a:lnTo>
                  <a:pt x="351891" y="290907"/>
                </a:lnTo>
                <a:lnTo>
                  <a:pt x="349291" y="307630"/>
                </a:lnTo>
                <a:lnTo>
                  <a:pt x="346290" y="324288"/>
                </a:lnTo>
                <a:lnTo>
                  <a:pt x="342890" y="340874"/>
                </a:lnTo>
                <a:lnTo>
                  <a:pt x="339090" y="357377"/>
                </a:lnTo>
                <a:lnTo>
                  <a:pt x="319265" y="379475"/>
                </a:lnTo>
                <a:lnTo>
                  <a:pt x="38861" y="379475"/>
                </a:lnTo>
                <a:lnTo>
                  <a:pt x="23622" y="361950"/>
                </a:lnTo>
                <a:lnTo>
                  <a:pt x="23622" y="341375"/>
                </a:lnTo>
                <a:lnTo>
                  <a:pt x="0" y="341375"/>
                </a:lnTo>
                <a:lnTo>
                  <a:pt x="0" y="38100"/>
                </a:lnTo>
                <a:lnTo>
                  <a:pt x="23622" y="37337"/>
                </a:lnTo>
                <a:lnTo>
                  <a:pt x="23622" y="18287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5" name="object 65"/>
          <p:cNvSpPr/>
          <p:nvPr/>
        </p:nvSpPr>
        <p:spPr>
          <a:xfrm>
            <a:off x="7583775" y="3207241"/>
            <a:ext cx="84044" cy="0"/>
          </a:xfrm>
          <a:custGeom>
            <a:avLst/>
            <a:gdLst/>
            <a:ahLst/>
            <a:cxnLst/>
            <a:rect l="l" t="t" r="r" b="b"/>
            <a:pathLst>
              <a:path w="98285">
                <a:moveTo>
                  <a:pt x="0" y="0"/>
                </a:moveTo>
                <a:lnTo>
                  <a:pt x="98285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6" name="object 66"/>
          <p:cNvSpPr/>
          <p:nvPr/>
        </p:nvSpPr>
        <p:spPr>
          <a:xfrm>
            <a:off x="7583775" y="3482212"/>
            <a:ext cx="84044" cy="0"/>
          </a:xfrm>
          <a:custGeom>
            <a:avLst/>
            <a:gdLst/>
            <a:ahLst/>
            <a:cxnLst/>
            <a:rect l="l" t="t" r="r" b="b"/>
            <a:pathLst>
              <a:path w="98285">
                <a:moveTo>
                  <a:pt x="0" y="0"/>
                </a:moveTo>
                <a:lnTo>
                  <a:pt x="98285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7" name="object 67"/>
          <p:cNvSpPr/>
          <p:nvPr/>
        </p:nvSpPr>
        <p:spPr>
          <a:xfrm>
            <a:off x="7828122" y="3453543"/>
            <a:ext cx="5853" cy="53430"/>
          </a:xfrm>
          <a:custGeom>
            <a:avLst/>
            <a:gdLst/>
            <a:ahLst/>
            <a:cxnLst/>
            <a:rect l="l" t="t" r="r" b="b"/>
            <a:pathLst>
              <a:path w="6845" h="62484">
                <a:moveTo>
                  <a:pt x="0" y="62484"/>
                </a:moveTo>
                <a:lnTo>
                  <a:pt x="6845" y="0"/>
                </a:lnTo>
              </a:path>
            </a:pathLst>
          </a:custGeom>
          <a:ln w="52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8" name="object 68"/>
          <p:cNvSpPr/>
          <p:nvPr/>
        </p:nvSpPr>
        <p:spPr>
          <a:xfrm>
            <a:off x="7828122" y="3182481"/>
            <a:ext cx="5853" cy="53430"/>
          </a:xfrm>
          <a:custGeom>
            <a:avLst/>
            <a:gdLst/>
            <a:ahLst/>
            <a:cxnLst/>
            <a:rect l="l" t="t" r="r" b="b"/>
            <a:pathLst>
              <a:path w="6845" h="62484">
                <a:moveTo>
                  <a:pt x="0" y="0"/>
                </a:moveTo>
                <a:lnTo>
                  <a:pt x="6845" y="62484"/>
                </a:lnTo>
              </a:path>
            </a:pathLst>
          </a:custGeom>
          <a:ln w="52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9" name="object 69"/>
          <p:cNvSpPr/>
          <p:nvPr/>
        </p:nvSpPr>
        <p:spPr>
          <a:xfrm>
            <a:off x="7718644" y="3249595"/>
            <a:ext cx="144976" cy="190264"/>
          </a:xfrm>
          <a:custGeom>
            <a:avLst/>
            <a:gdLst/>
            <a:ahLst/>
            <a:cxnLst/>
            <a:rect l="l" t="t" r="r" b="b"/>
            <a:pathLst>
              <a:path w="169541" h="222503">
                <a:moveTo>
                  <a:pt x="0" y="0"/>
                </a:moveTo>
                <a:lnTo>
                  <a:pt x="146316" y="14477"/>
                </a:lnTo>
                <a:lnTo>
                  <a:pt x="155448" y="15239"/>
                </a:lnTo>
                <a:lnTo>
                  <a:pt x="162318" y="22859"/>
                </a:lnTo>
                <a:lnTo>
                  <a:pt x="163842" y="32765"/>
                </a:lnTo>
                <a:lnTo>
                  <a:pt x="165532" y="45312"/>
                </a:lnTo>
                <a:lnTo>
                  <a:pt x="166926" y="57907"/>
                </a:lnTo>
                <a:lnTo>
                  <a:pt x="168024" y="70543"/>
                </a:lnTo>
                <a:lnTo>
                  <a:pt x="168826" y="83210"/>
                </a:lnTo>
                <a:lnTo>
                  <a:pt x="169331" y="95898"/>
                </a:lnTo>
                <a:lnTo>
                  <a:pt x="169541" y="108597"/>
                </a:lnTo>
                <a:lnTo>
                  <a:pt x="169455" y="121299"/>
                </a:lnTo>
                <a:lnTo>
                  <a:pt x="169073" y="133992"/>
                </a:lnTo>
                <a:lnTo>
                  <a:pt x="168395" y="146669"/>
                </a:lnTo>
                <a:lnTo>
                  <a:pt x="167421" y="159319"/>
                </a:lnTo>
                <a:lnTo>
                  <a:pt x="166151" y="171933"/>
                </a:lnTo>
                <a:lnTo>
                  <a:pt x="164584" y="184501"/>
                </a:lnTo>
                <a:lnTo>
                  <a:pt x="162318" y="199643"/>
                </a:lnTo>
                <a:lnTo>
                  <a:pt x="155448" y="207263"/>
                </a:lnTo>
                <a:lnTo>
                  <a:pt x="146316" y="208025"/>
                </a:lnTo>
                <a:lnTo>
                  <a:pt x="0" y="222503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0" name="object 70"/>
          <p:cNvSpPr/>
          <p:nvPr/>
        </p:nvSpPr>
        <p:spPr>
          <a:xfrm>
            <a:off x="7667819" y="3182481"/>
            <a:ext cx="194185" cy="56036"/>
          </a:xfrm>
          <a:custGeom>
            <a:avLst/>
            <a:gdLst/>
            <a:ahLst/>
            <a:cxnLst/>
            <a:rect l="l" t="t" r="r" b="b"/>
            <a:pathLst>
              <a:path w="227088" h="65531">
                <a:moveTo>
                  <a:pt x="0" y="0"/>
                </a:moveTo>
                <a:lnTo>
                  <a:pt x="0" y="47243"/>
                </a:lnTo>
                <a:lnTo>
                  <a:pt x="67830" y="47243"/>
                </a:lnTo>
                <a:lnTo>
                  <a:pt x="227088" y="65531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1" name="object 71"/>
          <p:cNvSpPr/>
          <p:nvPr/>
        </p:nvSpPr>
        <p:spPr>
          <a:xfrm>
            <a:off x="7667819" y="3450936"/>
            <a:ext cx="194185" cy="56037"/>
          </a:xfrm>
          <a:custGeom>
            <a:avLst/>
            <a:gdLst/>
            <a:ahLst/>
            <a:cxnLst/>
            <a:rect l="l" t="t" r="r" b="b"/>
            <a:pathLst>
              <a:path w="227088" h="65532">
                <a:moveTo>
                  <a:pt x="0" y="65532"/>
                </a:moveTo>
                <a:lnTo>
                  <a:pt x="0" y="18287"/>
                </a:lnTo>
                <a:lnTo>
                  <a:pt x="67830" y="18287"/>
                </a:lnTo>
                <a:lnTo>
                  <a:pt x="227088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2" name="object 72"/>
          <p:cNvSpPr/>
          <p:nvPr/>
        </p:nvSpPr>
        <p:spPr>
          <a:xfrm>
            <a:off x="7583775" y="3214408"/>
            <a:ext cx="0" cy="259985"/>
          </a:xfrm>
          <a:custGeom>
            <a:avLst/>
            <a:gdLst/>
            <a:ahLst/>
            <a:cxnLst/>
            <a:rect l="l" t="t" r="r" b="b"/>
            <a:pathLst>
              <a:path h="304038">
                <a:moveTo>
                  <a:pt x="0" y="0"/>
                </a:moveTo>
                <a:lnTo>
                  <a:pt x="0" y="304038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3" name="object 73"/>
          <p:cNvSpPr/>
          <p:nvPr/>
        </p:nvSpPr>
        <p:spPr>
          <a:xfrm>
            <a:off x="7593538" y="3222879"/>
            <a:ext cx="125105" cy="243695"/>
          </a:xfrm>
          <a:custGeom>
            <a:avLst/>
            <a:gdLst/>
            <a:ahLst/>
            <a:cxnLst/>
            <a:rect l="l" t="t" r="r" b="b"/>
            <a:pathLst>
              <a:path w="146303" h="284988">
                <a:moveTo>
                  <a:pt x="106679" y="35051"/>
                </a:moveTo>
                <a:lnTo>
                  <a:pt x="106679" y="249936"/>
                </a:lnTo>
                <a:lnTo>
                  <a:pt x="102497" y="263734"/>
                </a:lnTo>
                <a:lnTo>
                  <a:pt x="91609" y="271439"/>
                </a:lnTo>
                <a:lnTo>
                  <a:pt x="86868" y="272034"/>
                </a:lnTo>
                <a:lnTo>
                  <a:pt x="0" y="272034"/>
                </a:lnTo>
                <a:lnTo>
                  <a:pt x="0" y="284988"/>
                </a:lnTo>
                <a:lnTo>
                  <a:pt x="119646" y="284988"/>
                </a:lnTo>
                <a:lnTo>
                  <a:pt x="132780" y="281349"/>
                </a:lnTo>
                <a:lnTo>
                  <a:pt x="142134" y="271611"/>
                </a:lnTo>
                <a:lnTo>
                  <a:pt x="146233" y="257540"/>
                </a:lnTo>
                <a:lnTo>
                  <a:pt x="146303" y="29718"/>
                </a:lnTo>
                <a:lnTo>
                  <a:pt x="143079" y="15170"/>
                </a:lnTo>
                <a:lnTo>
                  <a:pt x="134389" y="4702"/>
                </a:lnTo>
                <a:lnTo>
                  <a:pt x="121707" y="80"/>
                </a:lnTo>
                <a:lnTo>
                  <a:pt x="0" y="0"/>
                </a:lnTo>
                <a:lnTo>
                  <a:pt x="0" y="12954"/>
                </a:lnTo>
                <a:lnTo>
                  <a:pt x="86868" y="12954"/>
                </a:lnTo>
                <a:lnTo>
                  <a:pt x="99454" y="17798"/>
                </a:lnTo>
                <a:lnTo>
                  <a:pt x="106173" y="29944"/>
                </a:lnTo>
                <a:lnTo>
                  <a:pt x="106679" y="3505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4" name="object 74"/>
          <p:cNvSpPr/>
          <p:nvPr/>
        </p:nvSpPr>
        <p:spPr>
          <a:xfrm>
            <a:off x="7593538" y="3222879"/>
            <a:ext cx="125105" cy="243695"/>
          </a:xfrm>
          <a:custGeom>
            <a:avLst/>
            <a:gdLst/>
            <a:ahLst/>
            <a:cxnLst/>
            <a:rect l="l" t="t" r="r" b="b"/>
            <a:pathLst>
              <a:path w="146303" h="284988">
                <a:moveTo>
                  <a:pt x="0" y="284988"/>
                </a:moveTo>
                <a:lnTo>
                  <a:pt x="119646" y="284988"/>
                </a:lnTo>
                <a:lnTo>
                  <a:pt x="132780" y="281349"/>
                </a:lnTo>
                <a:lnTo>
                  <a:pt x="142134" y="271611"/>
                </a:lnTo>
                <a:lnTo>
                  <a:pt x="146233" y="257540"/>
                </a:lnTo>
                <a:lnTo>
                  <a:pt x="146303" y="255270"/>
                </a:lnTo>
                <a:lnTo>
                  <a:pt x="146303" y="29718"/>
                </a:lnTo>
                <a:lnTo>
                  <a:pt x="143079" y="15170"/>
                </a:lnTo>
                <a:lnTo>
                  <a:pt x="134389" y="4702"/>
                </a:lnTo>
                <a:lnTo>
                  <a:pt x="121707" y="80"/>
                </a:lnTo>
                <a:lnTo>
                  <a:pt x="119646" y="0"/>
                </a:lnTo>
                <a:lnTo>
                  <a:pt x="0" y="0"/>
                </a:lnTo>
                <a:lnTo>
                  <a:pt x="0" y="12954"/>
                </a:lnTo>
                <a:lnTo>
                  <a:pt x="86868" y="12954"/>
                </a:lnTo>
                <a:lnTo>
                  <a:pt x="99454" y="17798"/>
                </a:lnTo>
                <a:lnTo>
                  <a:pt x="106173" y="29944"/>
                </a:lnTo>
                <a:lnTo>
                  <a:pt x="106679" y="35051"/>
                </a:lnTo>
                <a:lnTo>
                  <a:pt x="106679" y="249936"/>
                </a:lnTo>
                <a:lnTo>
                  <a:pt x="102497" y="263734"/>
                </a:lnTo>
                <a:lnTo>
                  <a:pt x="91609" y="271439"/>
                </a:lnTo>
                <a:lnTo>
                  <a:pt x="86868" y="272034"/>
                </a:lnTo>
                <a:lnTo>
                  <a:pt x="0" y="272034"/>
                </a:lnTo>
                <a:lnTo>
                  <a:pt x="0" y="284988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1" name="object 51"/>
          <p:cNvSpPr/>
          <p:nvPr/>
        </p:nvSpPr>
        <p:spPr>
          <a:xfrm>
            <a:off x="6556215" y="4208086"/>
            <a:ext cx="1007360" cy="324492"/>
          </a:xfrm>
          <a:custGeom>
            <a:avLst/>
            <a:gdLst/>
            <a:ahLst/>
            <a:cxnLst/>
            <a:rect l="l" t="t" r="r" b="b"/>
            <a:pathLst>
              <a:path w="1178052" h="379475">
                <a:moveTo>
                  <a:pt x="1178052" y="379475"/>
                </a:moveTo>
                <a:lnTo>
                  <a:pt x="1178052" y="0"/>
                </a:lnTo>
                <a:lnTo>
                  <a:pt x="0" y="0"/>
                </a:lnTo>
                <a:lnTo>
                  <a:pt x="0" y="379475"/>
                </a:lnTo>
                <a:lnTo>
                  <a:pt x="1178052" y="379475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2" name="object 52"/>
          <p:cNvSpPr/>
          <p:nvPr/>
        </p:nvSpPr>
        <p:spPr>
          <a:xfrm>
            <a:off x="7563575" y="4208086"/>
            <a:ext cx="307062" cy="324492"/>
          </a:xfrm>
          <a:custGeom>
            <a:avLst/>
            <a:gdLst/>
            <a:ahLst/>
            <a:cxnLst/>
            <a:rect l="l" t="t" r="r" b="b"/>
            <a:pathLst>
              <a:path w="359092" h="379475">
                <a:moveTo>
                  <a:pt x="23622" y="18287"/>
                </a:moveTo>
                <a:lnTo>
                  <a:pt x="38861" y="0"/>
                </a:lnTo>
                <a:lnTo>
                  <a:pt x="319265" y="0"/>
                </a:lnTo>
                <a:lnTo>
                  <a:pt x="339090" y="22098"/>
                </a:lnTo>
                <a:lnTo>
                  <a:pt x="342890" y="38601"/>
                </a:lnTo>
                <a:lnTo>
                  <a:pt x="346290" y="55187"/>
                </a:lnTo>
                <a:lnTo>
                  <a:pt x="349291" y="71845"/>
                </a:lnTo>
                <a:lnTo>
                  <a:pt x="351891" y="88568"/>
                </a:lnTo>
                <a:lnTo>
                  <a:pt x="354091" y="105346"/>
                </a:lnTo>
                <a:lnTo>
                  <a:pt x="355892" y="122169"/>
                </a:lnTo>
                <a:lnTo>
                  <a:pt x="357292" y="139029"/>
                </a:lnTo>
                <a:lnTo>
                  <a:pt x="358292" y="155917"/>
                </a:lnTo>
                <a:lnTo>
                  <a:pt x="358892" y="172823"/>
                </a:lnTo>
                <a:lnTo>
                  <a:pt x="359092" y="189737"/>
                </a:lnTo>
                <a:lnTo>
                  <a:pt x="358892" y="206652"/>
                </a:lnTo>
                <a:lnTo>
                  <a:pt x="358292" y="223558"/>
                </a:lnTo>
                <a:lnTo>
                  <a:pt x="357292" y="240446"/>
                </a:lnTo>
                <a:lnTo>
                  <a:pt x="355892" y="257306"/>
                </a:lnTo>
                <a:lnTo>
                  <a:pt x="354091" y="274129"/>
                </a:lnTo>
                <a:lnTo>
                  <a:pt x="351891" y="290907"/>
                </a:lnTo>
                <a:lnTo>
                  <a:pt x="349291" y="307630"/>
                </a:lnTo>
                <a:lnTo>
                  <a:pt x="346290" y="324288"/>
                </a:lnTo>
                <a:lnTo>
                  <a:pt x="342890" y="340874"/>
                </a:lnTo>
                <a:lnTo>
                  <a:pt x="339090" y="357377"/>
                </a:lnTo>
                <a:lnTo>
                  <a:pt x="319265" y="379475"/>
                </a:lnTo>
                <a:lnTo>
                  <a:pt x="38861" y="379475"/>
                </a:lnTo>
                <a:lnTo>
                  <a:pt x="23622" y="361950"/>
                </a:lnTo>
                <a:lnTo>
                  <a:pt x="23622" y="341375"/>
                </a:lnTo>
                <a:lnTo>
                  <a:pt x="0" y="341375"/>
                </a:lnTo>
                <a:lnTo>
                  <a:pt x="0" y="38100"/>
                </a:lnTo>
                <a:lnTo>
                  <a:pt x="23622" y="37337"/>
                </a:lnTo>
                <a:lnTo>
                  <a:pt x="23622" y="18287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3" name="object 53"/>
          <p:cNvSpPr/>
          <p:nvPr/>
        </p:nvSpPr>
        <p:spPr>
          <a:xfrm>
            <a:off x="7583775" y="4232846"/>
            <a:ext cx="84044" cy="0"/>
          </a:xfrm>
          <a:custGeom>
            <a:avLst/>
            <a:gdLst/>
            <a:ahLst/>
            <a:cxnLst/>
            <a:rect l="l" t="t" r="r" b="b"/>
            <a:pathLst>
              <a:path w="98285">
                <a:moveTo>
                  <a:pt x="0" y="0"/>
                </a:moveTo>
                <a:lnTo>
                  <a:pt x="98285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4" name="object 54"/>
          <p:cNvSpPr/>
          <p:nvPr/>
        </p:nvSpPr>
        <p:spPr>
          <a:xfrm>
            <a:off x="7583775" y="4507817"/>
            <a:ext cx="84044" cy="0"/>
          </a:xfrm>
          <a:custGeom>
            <a:avLst/>
            <a:gdLst/>
            <a:ahLst/>
            <a:cxnLst/>
            <a:rect l="l" t="t" r="r" b="b"/>
            <a:pathLst>
              <a:path w="98285">
                <a:moveTo>
                  <a:pt x="0" y="0"/>
                </a:moveTo>
                <a:lnTo>
                  <a:pt x="98285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5" name="object 55"/>
          <p:cNvSpPr/>
          <p:nvPr/>
        </p:nvSpPr>
        <p:spPr>
          <a:xfrm>
            <a:off x="7828122" y="4479148"/>
            <a:ext cx="5853" cy="53430"/>
          </a:xfrm>
          <a:custGeom>
            <a:avLst/>
            <a:gdLst/>
            <a:ahLst/>
            <a:cxnLst/>
            <a:rect l="l" t="t" r="r" b="b"/>
            <a:pathLst>
              <a:path w="6845" h="62484">
                <a:moveTo>
                  <a:pt x="0" y="62484"/>
                </a:moveTo>
                <a:lnTo>
                  <a:pt x="6845" y="0"/>
                </a:lnTo>
              </a:path>
            </a:pathLst>
          </a:custGeom>
          <a:ln w="52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6" name="object 56"/>
          <p:cNvSpPr/>
          <p:nvPr/>
        </p:nvSpPr>
        <p:spPr>
          <a:xfrm>
            <a:off x="7828122" y="4208086"/>
            <a:ext cx="5853" cy="53430"/>
          </a:xfrm>
          <a:custGeom>
            <a:avLst/>
            <a:gdLst/>
            <a:ahLst/>
            <a:cxnLst/>
            <a:rect l="l" t="t" r="r" b="b"/>
            <a:pathLst>
              <a:path w="6845" h="62484">
                <a:moveTo>
                  <a:pt x="0" y="0"/>
                </a:moveTo>
                <a:lnTo>
                  <a:pt x="6845" y="62484"/>
                </a:lnTo>
              </a:path>
            </a:pathLst>
          </a:custGeom>
          <a:ln w="52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7" name="object 57"/>
          <p:cNvSpPr/>
          <p:nvPr/>
        </p:nvSpPr>
        <p:spPr>
          <a:xfrm>
            <a:off x="7718644" y="4275200"/>
            <a:ext cx="144976" cy="190264"/>
          </a:xfrm>
          <a:custGeom>
            <a:avLst/>
            <a:gdLst/>
            <a:ahLst/>
            <a:cxnLst/>
            <a:rect l="l" t="t" r="r" b="b"/>
            <a:pathLst>
              <a:path w="169541" h="222503">
                <a:moveTo>
                  <a:pt x="0" y="0"/>
                </a:moveTo>
                <a:lnTo>
                  <a:pt x="146316" y="14477"/>
                </a:lnTo>
                <a:lnTo>
                  <a:pt x="155448" y="15239"/>
                </a:lnTo>
                <a:lnTo>
                  <a:pt x="162318" y="22860"/>
                </a:lnTo>
                <a:lnTo>
                  <a:pt x="163842" y="32765"/>
                </a:lnTo>
                <a:lnTo>
                  <a:pt x="165532" y="45312"/>
                </a:lnTo>
                <a:lnTo>
                  <a:pt x="166926" y="57907"/>
                </a:lnTo>
                <a:lnTo>
                  <a:pt x="168024" y="70543"/>
                </a:lnTo>
                <a:lnTo>
                  <a:pt x="168826" y="83210"/>
                </a:lnTo>
                <a:lnTo>
                  <a:pt x="169331" y="95898"/>
                </a:lnTo>
                <a:lnTo>
                  <a:pt x="169541" y="108597"/>
                </a:lnTo>
                <a:lnTo>
                  <a:pt x="169455" y="121299"/>
                </a:lnTo>
                <a:lnTo>
                  <a:pt x="169073" y="133992"/>
                </a:lnTo>
                <a:lnTo>
                  <a:pt x="168395" y="146669"/>
                </a:lnTo>
                <a:lnTo>
                  <a:pt x="167421" y="159319"/>
                </a:lnTo>
                <a:lnTo>
                  <a:pt x="166151" y="171933"/>
                </a:lnTo>
                <a:lnTo>
                  <a:pt x="164584" y="184501"/>
                </a:lnTo>
                <a:lnTo>
                  <a:pt x="162318" y="199643"/>
                </a:lnTo>
                <a:lnTo>
                  <a:pt x="155448" y="207263"/>
                </a:lnTo>
                <a:lnTo>
                  <a:pt x="146316" y="208025"/>
                </a:lnTo>
                <a:lnTo>
                  <a:pt x="0" y="222503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8" name="object 58"/>
          <p:cNvSpPr/>
          <p:nvPr/>
        </p:nvSpPr>
        <p:spPr>
          <a:xfrm>
            <a:off x="7667819" y="4208086"/>
            <a:ext cx="194185" cy="56036"/>
          </a:xfrm>
          <a:custGeom>
            <a:avLst/>
            <a:gdLst/>
            <a:ahLst/>
            <a:cxnLst/>
            <a:rect l="l" t="t" r="r" b="b"/>
            <a:pathLst>
              <a:path w="227088" h="65531">
                <a:moveTo>
                  <a:pt x="0" y="0"/>
                </a:moveTo>
                <a:lnTo>
                  <a:pt x="0" y="47243"/>
                </a:lnTo>
                <a:lnTo>
                  <a:pt x="67830" y="47243"/>
                </a:lnTo>
                <a:lnTo>
                  <a:pt x="227088" y="65531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9" name="object 59"/>
          <p:cNvSpPr/>
          <p:nvPr/>
        </p:nvSpPr>
        <p:spPr>
          <a:xfrm>
            <a:off x="7667819" y="4476541"/>
            <a:ext cx="194185" cy="56037"/>
          </a:xfrm>
          <a:custGeom>
            <a:avLst/>
            <a:gdLst/>
            <a:ahLst/>
            <a:cxnLst/>
            <a:rect l="l" t="t" r="r" b="b"/>
            <a:pathLst>
              <a:path w="227088" h="65532">
                <a:moveTo>
                  <a:pt x="0" y="65532"/>
                </a:moveTo>
                <a:lnTo>
                  <a:pt x="0" y="18287"/>
                </a:lnTo>
                <a:lnTo>
                  <a:pt x="67830" y="18287"/>
                </a:lnTo>
                <a:lnTo>
                  <a:pt x="227088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0" name="object 60"/>
          <p:cNvSpPr/>
          <p:nvPr/>
        </p:nvSpPr>
        <p:spPr>
          <a:xfrm>
            <a:off x="7583775" y="4240013"/>
            <a:ext cx="0" cy="259985"/>
          </a:xfrm>
          <a:custGeom>
            <a:avLst/>
            <a:gdLst/>
            <a:ahLst/>
            <a:cxnLst/>
            <a:rect l="l" t="t" r="r" b="b"/>
            <a:pathLst>
              <a:path h="304038">
                <a:moveTo>
                  <a:pt x="0" y="0"/>
                </a:moveTo>
                <a:lnTo>
                  <a:pt x="0" y="304038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1" name="object 61"/>
          <p:cNvSpPr/>
          <p:nvPr/>
        </p:nvSpPr>
        <p:spPr>
          <a:xfrm>
            <a:off x="7593538" y="4248484"/>
            <a:ext cx="125105" cy="243695"/>
          </a:xfrm>
          <a:custGeom>
            <a:avLst/>
            <a:gdLst/>
            <a:ahLst/>
            <a:cxnLst/>
            <a:rect l="l" t="t" r="r" b="b"/>
            <a:pathLst>
              <a:path w="146303" h="284988">
                <a:moveTo>
                  <a:pt x="106679" y="35052"/>
                </a:moveTo>
                <a:lnTo>
                  <a:pt x="106679" y="249936"/>
                </a:lnTo>
                <a:lnTo>
                  <a:pt x="102497" y="263734"/>
                </a:lnTo>
                <a:lnTo>
                  <a:pt x="91609" y="271439"/>
                </a:lnTo>
                <a:lnTo>
                  <a:pt x="86868" y="272034"/>
                </a:lnTo>
                <a:lnTo>
                  <a:pt x="0" y="272034"/>
                </a:lnTo>
                <a:lnTo>
                  <a:pt x="0" y="284988"/>
                </a:lnTo>
                <a:lnTo>
                  <a:pt x="119646" y="284988"/>
                </a:lnTo>
                <a:lnTo>
                  <a:pt x="132780" y="281349"/>
                </a:lnTo>
                <a:lnTo>
                  <a:pt x="142134" y="271611"/>
                </a:lnTo>
                <a:lnTo>
                  <a:pt x="146233" y="257540"/>
                </a:lnTo>
                <a:lnTo>
                  <a:pt x="146303" y="29718"/>
                </a:lnTo>
                <a:lnTo>
                  <a:pt x="143079" y="15170"/>
                </a:lnTo>
                <a:lnTo>
                  <a:pt x="134389" y="4702"/>
                </a:lnTo>
                <a:lnTo>
                  <a:pt x="121707" y="80"/>
                </a:lnTo>
                <a:lnTo>
                  <a:pt x="0" y="0"/>
                </a:lnTo>
                <a:lnTo>
                  <a:pt x="0" y="12954"/>
                </a:lnTo>
                <a:lnTo>
                  <a:pt x="86868" y="12954"/>
                </a:lnTo>
                <a:lnTo>
                  <a:pt x="99454" y="17798"/>
                </a:lnTo>
                <a:lnTo>
                  <a:pt x="106173" y="29944"/>
                </a:lnTo>
                <a:lnTo>
                  <a:pt x="106679" y="35052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2" name="object 62"/>
          <p:cNvSpPr/>
          <p:nvPr/>
        </p:nvSpPr>
        <p:spPr>
          <a:xfrm>
            <a:off x="7593538" y="4248484"/>
            <a:ext cx="125105" cy="243695"/>
          </a:xfrm>
          <a:custGeom>
            <a:avLst/>
            <a:gdLst/>
            <a:ahLst/>
            <a:cxnLst/>
            <a:rect l="l" t="t" r="r" b="b"/>
            <a:pathLst>
              <a:path w="146303" h="284988">
                <a:moveTo>
                  <a:pt x="0" y="284988"/>
                </a:moveTo>
                <a:lnTo>
                  <a:pt x="119646" y="284988"/>
                </a:lnTo>
                <a:lnTo>
                  <a:pt x="132780" y="281349"/>
                </a:lnTo>
                <a:lnTo>
                  <a:pt x="142134" y="271611"/>
                </a:lnTo>
                <a:lnTo>
                  <a:pt x="146233" y="257540"/>
                </a:lnTo>
                <a:lnTo>
                  <a:pt x="146303" y="255270"/>
                </a:lnTo>
                <a:lnTo>
                  <a:pt x="146303" y="29718"/>
                </a:lnTo>
                <a:lnTo>
                  <a:pt x="143079" y="15170"/>
                </a:lnTo>
                <a:lnTo>
                  <a:pt x="134389" y="4702"/>
                </a:lnTo>
                <a:lnTo>
                  <a:pt x="121707" y="80"/>
                </a:lnTo>
                <a:lnTo>
                  <a:pt x="119646" y="0"/>
                </a:lnTo>
                <a:lnTo>
                  <a:pt x="0" y="0"/>
                </a:lnTo>
                <a:lnTo>
                  <a:pt x="0" y="12954"/>
                </a:lnTo>
                <a:lnTo>
                  <a:pt x="86868" y="12954"/>
                </a:lnTo>
                <a:lnTo>
                  <a:pt x="99454" y="17798"/>
                </a:lnTo>
                <a:lnTo>
                  <a:pt x="106173" y="29944"/>
                </a:lnTo>
                <a:lnTo>
                  <a:pt x="106679" y="35052"/>
                </a:lnTo>
                <a:lnTo>
                  <a:pt x="106679" y="249936"/>
                </a:lnTo>
                <a:lnTo>
                  <a:pt x="102497" y="263734"/>
                </a:lnTo>
                <a:lnTo>
                  <a:pt x="91609" y="271439"/>
                </a:lnTo>
                <a:lnTo>
                  <a:pt x="86868" y="272034"/>
                </a:lnTo>
                <a:lnTo>
                  <a:pt x="0" y="272034"/>
                </a:lnTo>
                <a:lnTo>
                  <a:pt x="0" y="284988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9" name="object 39"/>
          <p:cNvSpPr/>
          <p:nvPr/>
        </p:nvSpPr>
        <p:spPr>
          <a:xfrm>
            <a:off x="1581315" y="4816021"/>
            <a:ext cx="1006708" cy="324492"/>
          </a:xfrm>
          <a:custGeom>
            <a:avLst/>
            <a:gdLst/>
            <a:ahLst/>
            <a:cxnLst/>
            <a:rect l="l" t="t" r="r" b="b"/>
            <a:pathLst>
              <a:path w="1177289" h="379475">
                <a:moveTo>
                  <a:pt x="0" y="0"/>
                </a:moveTo>
                <a:lnTo>
                  <a:pt x="0" y="379475"/>
                </a:lnTo>
                <a:lnTo>
                  <a:pt x="1177289" y="379475"/>
                </a:lnTo>
                <a:lnTo>
                  <a:pt x="1177289" y="0"/>
                </a:lnTo>
                <a:lnTo>
                  <a:pt x="0" y="0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0" name="object 40"/>
          <p:cNvSpPr/>
          <p:nvPr/>
        </p:nvSpPr>
        <p:spPr>
          <a:xfrm>
            <a:off x="1273600" y="4816021"/>
            <a:ext cx="307714" cy="324492"/>
          </a:xfrm>
          <a:custGeom>
            <a:avLst/>
            <a:gdLst/>
            <a:ahLst/>
            <a:cxnLst/>
            <a:rect l="l" t="t" r="r" b="b"/>
            <a:pathLst>
              <a:path w="359854" h="379475">
                <a:moveTo>
                  <a:pt x="336232" y="361188"/>
                </a:moveTo>
                <a:lnTo>
                  <a:pt x="320230" y="379475"/>
                </a:lnTo>
                <a:lnTo>
                  <a:pt x="39814" y="379475"/>
                </a:lnTo>
                <a:lnTo>
                  <a:pt x="20002" y="356615"/>
                </a:lnTo>
                <a:lnTo>
                  <a:pt x="16202" y="340118"/>
                </a:lnTo>
                <a:lnTo>
                  <a:pt x="12801" y="323548"/>
                </a:lnTo>
                <a:lnTo>
                  <a:pt x="9801" y="306914"/>
                </a:lnTo>
                <a:lnTo>
                  <a:pt x="7200" y="290224"/>
                </a:lnTo>
                <a:lnTo>
                  <a:pt x="5000" y="273486"/>
                </a:lnTo>
                <a:lnTo>
                  <a:pt x="3200" y="256708"/>
                </a:lnTo>
                <a:lnTo>
                  <a:pt x="1800" y="239898"/>
                </a:lnTo>
                <a:lnTo>
                  <a:pt x="800" y="223064"/>
                </a:lnTo>
                <a:lnTo>
                  <a:pt x="200" y="206214"/>
                </a:lnTo>
                <a:lnTo>
                  <a:pt x="0" y="189356"/>
                </a:lnTo>
                <a:lnTo>
                  <a:pt x="200" y="172499"/>
                </a:lnTo>
                <a:lnTo>
                  <a:pt x="800" y="155649"/>
                </a:lnTo>
                <a:lnTo>
                  <a:pt x="1800" y="138815"/>
                </a:lnTo>
                <a:lnTo>
                  <a:pt x="3200" y="122005"/>
                </a:lnTo>
                <a:lnTo>
                  <a:pt x="5000" y="105227"/>
                </a:lnTo>
                <a:lnTo>
                  <a:pt x="7200" y="88489"/>
                </a:lnTo>
                <a:lnTo>
                  <a:pt x="9801" y="71799"/>
                </a:lnTo>
                <a:lnTo>
                  <a:pt x="12801" y="55165"/>
                </a:lnTo>
                <a:lnTo>
                  <a:pt x="16202" y="38595"/>
                </a:lnTo>
                <a:lnTo>
                  <a:pt x="20002" y="22097"/>
                </a:lnTo>
                <a:lnTo>
                  <a:pt x="39814" y="0"/>
                </a:lnTo>
                <a:lnTo>
                  <a:pt x="320230" y="0"/>
                </a:lnTo>
                <a:lnTo>
                  <a:pt x="336232" y="17525"/>
                </a:lnTo>
                <a:lnTo>
                  <a:pt x="336232" y="37337"/>
                </a:lnTo>
                <a:lnTo>
                  <a:pt x="359854" y="37337"/>
                </a:lnTo>
                <a:lnTo>
                  <a:pt x="359854" y="341375"/>
                </a:lnTo>
                <a:lnTo>
                  <a:pt x="336232" y="342138"/>
                </a:lnTo>
                <a:lnTo>
                  <a:pt x="336232" y="361188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1" name="object 41"/>
          <p:cNvSpPr/>
          <p:nvPr/>
        </p:nvSpPr>
        <p:spPr>
          <a:xfrm>
            <a:off x="1476408" y="5115101"/>
            <a:ext cx="84707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99060" y="0"/>
                </a:moveTo>
                <a:lnTo>
                  <a:pt x="0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2" name="object 42"/>
          <p:cNvSpPr/>
          <p:nvPr/>
        </p:nvSpPr>
        <p:spPr>
          <a:xfrm>
            <a:off x="1476408" y="4840781"/>
            <a:ext cx="84707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99060" y="0"/>
                </a:moveTo>
                <a:lnTo>
                  <a:pt x="0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3" name="object 43"/>
          <p:cNvSpPr/>
          <p:nvPr/>
        </p:nvSpPr>
        <p:spPr>
          <a:xfrm>
            <a:off x="1310252" y="4816021"/>
            <a:ext cx="5864" cy="52778"/>
          </a:xfrm>
          <a:custGeom>
            <a:avLst/>
            <a:gdLst/>
            <a:ahLst/>
            <a:cxnLst/>
            <a:rect l="l" t="t" r="r" b="b"/>
            <a:pathLst>
              <a:path w="6858" h="61721">
                <a:moveTo>
                  <a:pt x="6858" y="0"/>
                </a:moveTo>
                <a:lnTo>
                  <a:pt x="0" y="61721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4" name="object 44"/>
          <p:cNvSpPr/>
          <p:nvPr/>
        </p:nvSpPr>
        <p:spPr>
          <a:xfrm>
            <a:off x="1310252" y="5087083"/>
            <a:ext cx="5864" cy="53430"/>
          </a:xfrm>
          <a:custGeom>
            <a:avLst/>
            <a:gdLst/>
            <a:ahLst/>
            <a:cxnLst/>
            <a:rect l="l" t="t" r="r" b="b"/>
            <a:pathLst>
              <a:path w="6858" h="62484">
                <a:moveTo>
                  <a:pt x="6858" y="62484"/>
                </a:moveTo>
                <a:lnTo>
                  <a:pt x="0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5" name="object 45"/>
          <p:cNvSpPr/>
          <p:nvPr/>
        </p:nvSpPr>
        <p:spPr>
          <a:xfrm>
            <a:off x="1280613" y="4882483"/>
            <a:ext cx="144971" cy="190916"/>
          </a:xfrm>
          <a:custGeom>
            <a:avLst/>
            <a:gdLst/>
            <a:ahLst/>
            <a:cxnLst/>
            <a:rect l="l" t="t" r="r" b="b"/>
            <a:pathLst>
              <a:path w="169536" h="223266">
                <a:moveTo>
                  <a:pt x="169536" y="223266"/>
                </a:moveTo>
                <a:lnTo>
                  <a:pt x="23232" y="208787"/>
                </a:lnTo>
                <a:lnTo>
                  <a:pt x="14850" y="208026"/>
                </a:lnTo>
                <a:lnTo>
                  <a:pt x="7230" y="200406"/>
                </a:lnTo>
                <a:lnTo>
                  <a:pt x="5706" y="190500"/>
                </a:lnTo>
                <a:lnTo>
                  <a:pt x="4021" y="178000"/>
                </a:lnTo>
                <a:lnTo>
                  <a:pt x="2629" y="165426"/>
                </a:lnTo>
                <a:lnTo>
                  <a:pt x="1531" y="152793"/>
                </a:lnTo>
                <a:lnTo>
                  <a:pt x="727" y="140114"/>
                </a:lnTo>
                <a:lnTo>
                  <a:pt x="216" y="127403"/>
                </a:lnTo>
                <a:lnTo>
                  <a:pt x="0" y="114675"/>
                </a:lnTo>
                <a:lnTo>
                  <a:pt x="76" y="101943"/>
                </a:lnTo>
                <a:lnTo>
                  <a:pt x="446" y="89222"/>
                </a:lnTo>
                <a:lnTo>
                  <a:pt x="1110" y="76526"/>
                </a:lnTo>
                <a:lnTo>
                  <a:pt x="2068" y="63869"/>
                </a:lnTo>
                <a:lnTo>
                  <a:pt x="3319" y="51265"/>
                </a:lnTo>
                <a:lnTo>
                  <a:pt x="4864" y="38728"/>
                </a:lnTo>
                <a:lnTo>
                  <a:pt x="7230" y="22860"/>
                </a:lnTo>
                <a:lnTo>
                  <a:pt x="14850" y="15240"/>
                </a:lnTo>
                <a:lnTo>
                  <a:pt x="23232" y="14478"/>
                </a:lnTo>
                <a:lnTo>
                  <a:pt x="169536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6" name="object 46"/>
          <p:cNvSpPr/>
          <p:nvPr/>
        </p:nvSpPr>
        <p:spPr>
          <a:xfrm>
            <a:off x="1282234" y="5083825"/>
            <a:ext cx="194173" cy="56688"/>
          </a:xfrm>
          <a:custGeom>
            <a:avLst/>
            <a:gdLst/>
            <a:ahLst/>
            <a:cxnLst/>
            <a:rect l="l" t="t" r="r" b="b"/>
            <a:pathLst>
              <a:path w="227075" h="66294">
                <a:moveTo>
                  <a:pt x="227075" y="66294"/>
                </a:moveTo>
                <a:lnTo>
                  <a:pt x="227075" y="19050"/>
                </a:lnTo>
                <a:lnTo>
                  <a:pt x="160019" y="19050"/>
                </a:lnTo>
                <a:lnTo>
                  <a:pt x="0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7" name="object 47"/>
          <p:cNvSpPr/>
          <p:nvPr/>
        </p:nvSpPr>
        <p:spPr>
          <a:xfrm>
            <a:off x="1282234" y="4816021"/>
            <a:ext cx="194173" cy="56036"/>
          </a:xfrm>
          <a:custGeom>
            <a:avLst/>
            <a:gdLst/>
            <a:ahLst/>
            <a:cxnLst/>
            <a:rect l="l" t="t" r="r" b="b"/>
            <a:pathLst>
              <a:path w="227075" h="65531">
                <a:moveTo>
                  <a:pt x="227075" y="0"/>
                </a:moveTo>
                <a:lnTo>
                  <a:pt x="227075" y="46481"/>
                </a:lnTo>
                <a:lnTo>
                  <a:pt x="160019" y="46481"/>
                </a:lnTo>
                <a:lnTo>
                  <a:pt x="0" y="65531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8" name="object 48"/>
          <p:cNvSpPr/>
          <p:nvPr/>
        </p:nvSpPr>
        <p:spPr>
          <a:xfrm>
            <a:off x="1561115" y="4847949"/>
            <a:ext cx="0" cy="260637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9" name="object 49"/>
          <p:cNvSpPr/>
          <p:nvPr/>
        </p:nvSpPr>
        <p:spPr>
          <a:xfrm>
            <a:off x="1425584" y="4855768"/>
            <a:ext cx="125106" cy="244347"/>
          </a:xfrm>
          <a:custGeom>
            <a:avLst/>
            <a:gdLst/>
            <a:ahLst/>
            <a:cxnLst/>
            <a:rect l="l" t="t" r="r" b="b"/>
            <a:pathLst>
              <a:path w="146304" h="285750">
                <a:moveTo>
                  <a:pt x="75" y="27532"/>
                </a:moveTo>
                <a:lnTo>
                  <a:pt x="0" y="256032"/>
                </a:lnTo>
                <a:lnTo>
                  <a:pt x="3381" y="270577"/>
                </a:lnTo>
                <a:lnTo>
                  <a:pt x="12250" y="281044"/>
                </a:lnTo>
                <a:lnTo>
                  <a:pt x="24694" y="285669"/>
                </a:lnTo>
                <a:lnTo>
                  <a:pt x="146304" y="285750"/>
                </a:lnTo>
                <a:lnTo>
                  <a:pt x="146304" y="272034"/>
                </a:lnTo>
                <a:lnTo>
                  <a:pt x="59436" y="272034"/>
                </a:lnTo>
                <a:lnTo>
                  <a:pt x="47175" y="267189"/>
                </a:lnTo>
                <a:lnTo>
                  <a:pt x="40171" y="255043"/>
                </a:lnTo>
                <a:lnTo>
                  <a:pt x="39624" y="249936"/>
                </a:lnTo>
                <a:lnTo>
                  <a:pt x="39624" y="35813"/>
                </a:lnTo>
                <a:lnTo>
                  <a:pt x="44050" y="22015"/>
                </a:lnTo>
                <a:lnTo>
                  <a:pt x="54939" y="14310"/>
                </a:lnTo>
                <a:lnTo>
                  <a:pt x="59436" y="13715"/>
                </a:lnTo>
                <a:lnTo>
                  <a:pt x="146304" y="13715"/>
                </a:lnTo>
                <a:lnTo>
                  <a:pt x="146304" y="0"/>
                </a:lnTo>
                <a:lnTo>
                  <a:pt x="26670" y="0"/>
                </a:lnTo>
                <a:lnTo>
                  <a:pt x="13868" y="3794"/>
                </a:lnTo>
                <a:lnTo>
                  <a:pt x="4366" y="13707"/>
                </a:lnTo>
                <a:lnTo>
                  <a:pt x="75" y="27532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0" name="object 50"/>
          <p:cNvSpPr/>
          <p:nvPr/>
        </p:nvSpPr>
        <p:spPr>
          <a:xfrm>
            <a:off x="1425584" y="4855768"/>
            <a:ext cx="125106" cy="244347"/>
          </a:xfrm>
          <a:custGeom>
            <a:avLst/>
            <a:gdLst/>
            <a:ahLst/>
            <a:cxnLst/>
            <a:rect l="l" t="t" r="r" b="b"/>
            <a:pathLst>
              <a:path w="146304" h="285750">
                <a:moveTo>
                  <a:pt x="146304" y="0"/>
                </a:moveTo>
                <a:lnTo>
                  <a:pt x="26670" y="0"/>
                </a:lnTo>
                <a:lnTo>
                  <a:pt x="13868" y="3794"/>
                </a:lnTo>
                <a:lnTo>
                  <a:pt x="4366" y="13707"/>
                </a:lnTo>
                <a:lnTo>
                  <a:pt x="75" y="27532"/>
                </a:lnTo>
                <a:lnTo>
                  <a:pt x="0" y="29718"/>
                </a:lnTo>
                <a:lnTo>
                  <a:pt x="0" y="256032"/>
                </a:lnTo>
                <a:lnTo>
                  <a:pt x="3381" y="270577"/>
                </a:lnTo>
                <a:lnTo>
                  <a:pt x="12250" y="281044"/>
                </a:lnTo>
                <a:lnTo>
                  <a:pt x="24694" y="285669"/>
                </a:lnTo>
                <a:lnTo>
                  <a:pt x="26670" y="285750"/>
                </a:lnTo>
                <a:lnTo>
                  <a:pt x="146304" y="285750"/>
                </a:lnTo>
                <a:lnTo>
                  <a:pt x="146304" y="272034"/>
                </a:lnTo>
                <a:lnTo>
                  <a:pt x="59436" y="272034"/>
                </a:lnTo>
                <a:lnTo>
                  <a:pt x="47175" y="267189"/>
                </a:lnTo>
                <a:lnTo>
                  <a:pt x="40171" y="255043"/>
                </a:lnTo>
                <a:lnTo>
                  <a:pt x="39624" y="249936"/>
                </a:lnTo>
                <a:lnTo>
                  <a:pt x="39624" y="35813"/>
                </a:lnTo>
                <a:lnTo>
                  <a:pt x="44050" y="22015"/>
                </a:lnTo>
                <a:lnTo>
                  <a:pt x="54939" y="14310"/>
                </a:lnTo>
                <a:lnTo>
                  <a:pt x="59436" y="13715"/>
                </a:lnTo>
                <a:lnTo>
                  <a:pt x="146304" y="13715"/>
                </a:lnTo>
                <a:lnTo>
                  <a:pt x="146304" y="0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7" name="object 27"/>
          <p:cNvSpPr/>
          <p:nvPr/>
        </p:nvSpPr>
        <p:spPr>
          <a:xfrm>
            <a:off x="6556215" y="4608163"/>
            <a:ext cx="1007360" cy="323840"/>
          </a:xfrm>
          <a:custGeom>
            <a:avLst/>
            <a:gdLst/>
            <a:ahLst/>
            <a:cxnLst/>
            <a:rect l="l" t="t" r="r" b="b"/>
            <a:pathLst>
              <a:path w="1178052" h="378713">
                <a:moveTo>
                  <a:pt x="1178052" y="378713"/>
                </a:moveTo>
                <a:lnTo>
                  <a:pt x="1178052" y="0"/>
                </a:lnTo>
                <a:lnTo>
                  <a:pt x="0" y="0"/>
                </a:lnTo>
                <a:lnTo>
                  <a:pt x="0" y="378713"/>
                </a:lnTo>
                <a:lnTo>
                  <a:pt x="1178052" y="378713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8" name="object 28"/>
          <p:cNvSpPr/>
          <p:nvPr/>
        </p:nvSpPr>
        <p:spPr>
          <a:xfrm>
            <a:off x="7563575" y="4608163"/>
            <a:ext cx="307062" cy="323840"/>
          </a:xfrm>
          <a:custGeom>
            <a:avLst/>
            <a:gdLst/>
            <a:ahLst/>
            <a:cxnLst/>
            <a:rect l="l" t="t" r="r" b="b"/>
            <a:pathLst>
              <a:path w="359092" h="378713">
                <a:moveTo>
                  <a:pt x="23622" y="17525"/>
                </a:moveTo>
                <a:lnTo>
                  <a:pt x="38861" y="0"/>
                </a:lnTo>
                <a:lnTo>
                  <a:pt x="319265" y="0"/>
                </a:lnTo>
                <a:lnTo>
                  <a:pt x="339090" y="22098"/>
                </a:lnTo>
                <a:lnTo>
                  <a:pt x="342890" y="38595"/>
                </a:lnTo>
                <a:lnTo>
                  <a:pt x="346290" y="55165"/>
                </a:lnTo>
                <a:lnTo>
                  <a:pt x="349291" y="71799"/>
                </a:lnTo>
                <a:lnTo>
                  <a:pt x="351891" y="88489"/>
                </a:lnTo>
                <a:lnTo>
                  <a:pt x="354091" y="105227"/>
                </a:lnTo>
                <a:lnTo>
                  <a:pt x="355892" y="122005"/>
                </a:lnTo>
                <a:lnTo>
                  <a:pt x="357292" y="138815"/>
                </a:lnTo>
                <a:lnTo>
                  <a:pt x="358292" y="155649"/>
                </a:lnTo>
                <a:lnTo>
                  <a:pt x="358892" y="172499"/>
                </a:lnTo>
                <a:lnTo>
                  <a:pt x="359092" y="189356"/>
                </a:lnTo>
                <a:lnTo>
                  <a:pt x="358892" y="206214"/>
                </a:lnTo>
                <a:lnTo>
                  <a:pt x="358292" y="223064"/>
                </a:lnTo>
                <a:lnTo>
                  <a:pt x="357292" y="239898"/>
                </a:lnTo>
                <a:lnTo>
                  <a:pt x="355892" y="256708"/>
                </a:lnTo>
                <a:lnTo>
                  <a:pt x="354091" y="273486"/>
                </a:lnTo>
                <a:lnTo>
                  <a:pt x="351891" y="290224"/>
                </a:lnTo>
                <a:lnTo>
                  <a:pt x="349291" y="306914"/>
                </a:lnTo>
                <a:lnTo>
                  <a:pt x="346290" y="323548"/>
                </a:lnTo>
                <a:lnTo>
                  <a:pt x="342890" y="340118"/>
                </a:lnTo>
                <a:lnTo>
                  <a:pt x="339090" y="356616"/>
                </a:lnTo>
                <a:lnTo>
                  <a:pt x="319265" y="378713"/>
                </a:lnTo>
                <a:lnTo>
                  <a:pt x="38861" y="378713"/>
                </a:lnTo>
                <a:lnTo>
                  <a:pt x="23622" y="361188"/>
                </a:lnTo>
                <a:lnTo>
                  <a:pt x="23622" y="341375"/>
                </a:lnTo>
                <a:lnTo>
                  <a:pt x="0" y="341375"/>
                </a:lnTo>
                <a:lnTo>
                  <a:pt x="0" y="37337"/>
                </a:lnTo>
                <a:lnTo>
                  <a:pt x="23622" y="36575"/>
                </a:lnTo>
                <a:lnTo>
                  <a:pt x="23622" y="17525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9" name="object 29"/>
          <p:cNvSpPr/>
          <p:nvPr/>
        </p:nvSpPr>
        <p:spPr>
          <a:xfrm>
            <a:off x="7583775" y="4632923"/>
            <a:ext cx="84044" cy="0"/>
          </a:xfrm>
          <a:custGeom>
            <a:avLst/>
            <a:gdLst/>
            <a:ahLst/>
            <a:cxnLst/>
            <a:rect l="l" t="t" r="r" b="b"/>
            <a:pathLst>
              <a:path w="98285">
                <a:moveTo>
                  <a:pt x="0" y="0"/>
                </a:moveTo>
                <a:lnTo>
                  <a:pt x="98285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0" name="object 30"/>
          <p:cNvSpPr/>
          <p:nvPr/>
        </p:nvSpPr>
        <p:spPr>
          <a:xfrm>
            <a:off x="7583775" y="4907243"/>
            <a:ext cx="84044" cy="0"/>
          </a:xfrm>
          <a:custGeom>
            <a:avLst/>
            <a:gdLst/>
            <a:ahLst/>
            <a:cxnLst/>
            <a:rect l="l" t="t" r="r" b="b"/>
            <a:pathLst>
              <a:path w="98285">
                <a:moveTo>
                  <a:pt x="0" y="0"/>
                </a:moveTo>
                <a:lnTo>
                  <a:pt x="98285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1" name="object 31"/>
          <p:cNvSpPr/>
          <p:nvPr/>
        </p:nvSpPr>
        <p:spPr>
          <a:xfrm>
            <a:off x="7828122" y="4879226"/>
            <a:ext cx="5853" cy="52778"/>
          </a:xfrm>
          <a:custGeom>
            <a:avLst/>
            <a:gdLst/>
            <a:ahLst/>
            <a:cxnLst/>
            <a:rect l="l" t="t" r="r" b="b"/>
            <a:pathLst>
              <a:path w="6845" h="61721">
                <a:moveTo>
                  <a:pt x="0" y="61721"/>
                </a:moveTo>
                <a:lnTo>
                  <a:pt x="6845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2" name="object 32"/>
          <p:cNvSpPr/>
          <p:nvPr/>
        </p:nvSpPr>
        <p:spPr>
          <a:xfrm>
            <a:off x="7828122" y="4608162"/>
            <a:ext cx="5853" cy="52779"/>
          </a:xfrm>
          <a:custGeom>
            <a:avLst/>
            <a:gdLst/>
            <a:ahLst/>
            <a:cxnLst/>
            <a:rect l="l" t="t" r="r" b="b"/>
            <a:pathLst>
              <a:path w="6845" h="61722">
                <a:moveTo>
                  <a:pt x="0" y="0"/>
                </a:moveTo>
                <a:lnTo>
                  <a:pt x="6845" y="61722"/>
                </a:lnTo>
              </a:path>
            </a:pathLst>
          </a:custGeom>
          <a:ln w="52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3" name="object 33"/>
          <p:cNvSpPr/>
          <p:nvPr/>
        </p:nvSpPr>
        <p:spPr>
          <a:xfrm>
            <a:off x="7718644" y="4674625"/>
            <a:ext cx="144974" cy="190915"/>
          </a:xfrm>
          <a:custGeom>
            <a:avLst/>
            <a:gdLst/>
            <a:ahLst/>
            <a:cxnLst/>
            <a:rect l="l" t="t" r="r" b="b"/>
            <a:pathLst>
              <a:path w="169539" h="223265">
                <a:moveTo>
                  <a:pt x="0" y="0"/>
                </a:moveTo>
                <a:lnTo>
                  <a:pt x="146316" y="14477"/>
                </a:lnTo>
                <a:lnTo>
                  <a:pt x="155448" y="15239"/>
                </a:lnTo>
                <a:lnTo>
                  <a:pt x="162318" y="22860"/>
                </a:lnTo>
                <a:lnTo>
                  <a:pt x="163842" y="32765"/>
                </a:lnTo>
                <a:lnTo>
                  <a:pt x="165525" y="45265"/>
                </a:lnTo>
                <a:lnTo>
                  <a:pt x="166914" y="57839"/>
                </a:lnTo>
                <a:lnTo>
                  <a:pt x="168010" y="70473"/>
                </a:lnTo>
                <a:lnTo>
                  <a:pt x="168813" y="83152"/>
                </a:lnTo>
                <a:lnTo>
                  <a:pt x="169323" y="95863"/>
                </a:lnTo>
                <a:lnTo>
                  <a:pt x="169539" y="108592"/>
                </a:lnTo>
                <a:lnTo>
                  <a:pt x="169463" y="121323"/>
                </a:lnTo>
                <a:lnTo>
                  <a:pt x="169093" y="134045"/>
                </a:lnTo>
                <a:lnTo>
                  <a:pt x="168430" y="146741"/>
                </a:lnTo>
                <a:lnTo>
                  <a:pt x="167474" y="159398"/>
                </a:lnTo>
                <a:lnTo>
                  <a:pt x="166225" y="172002"/>
                </a:lnTo>
                <a:lnTo>
                  <a:pt x="164682" y="184539"/>
                </a:lnTo>
                <a:lnTo>
                  <a:pt x="162318" y="200406"/>
                </a:lnTo>
                <a:lnTo>
                  <a:pt x="155448" y="208025"/>
                </a:lnTo>
                <a:lnTo>
                  <a:pt x="146316" y="208787"/>
                </a:lnTo>
                <a:lnTo>
                  <a:pt x="0" y="223265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4" name="object 34"/>
          <p:cNvSpPr/>
          <p:nvPr/>
        </p:nvSpPr>
        <p:spPr>
          <a:xfrm>
            <a:off x="7667819" y="4608162"/>
            <a:ext cx="194185" cy="56037"/>
          </a:xfrm>
          <a:custGeom>
            <a:avLst/>
            <a:gdLst/>
            <a:ahLst/>
            <a:cxnLst/>
            <a:rect l="l" t="t" r="r" b="b"/>
            <a:pathLst>
              <a:path w="227088" h="65532">
                <a:moveTo>
                  <a:pt x="0" y="0"/>
                </a:moveTo>
                <a:lnTo>
                  <a:pt x="0" y="46482"/>
                </a:lnTo>
                <a:lnTo>
                  <a:pt x="67830" y="46482"/>
                </a:lnTo>
                <a:lnTo>
                  <a:pt x="227088" y="65532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5" name="object 35"/>
          <p:cNvSpPr/>
          <p:nvPr/>
        </p:nvSpPr>
        <p:spPr>
          <a:xfrm>
            <a:off x="7667819" y="4875967"/>
            <a:ext cx="194185" cy="56036"/>
          </a:xfrm>
          <a:custGeom>
            <a:avLst/>
            <a:gdLst/>
            <a:ahLst/>
            <a:cxnLst/>
            <a:rect l="l" t="t" r="r" b="b"/>
            <a:pathLst>
              <a:path w="227088" h="65531">
                <a:moveTo>
                  <a:pt x="0" y="65531"/>
                </a:moveTo>
                <a:lnTo>
                  <a:pt x="0" y="19050"/>
                </a:lnTo>
                <a:lnTo>
                  <a:pt x="67830" y="19050"/>
                </a:lnTo>
                <a:lnTo>
                  <a:pt x="227088" y="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6" name="object 36"/>
          <p:cNvSpPr/>
          <p:nvPr/>
        </p:nvSpPr>
        <p:spPr>
          <a:xfrm>
            <a:off x="7583775" y="4639439"/>
            <a:ext cx="0" cy="260637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7" name="object 37"/>
          <p:cNvSpPr/>
          <p:nvPr/>
        </p:nvSpPr>
        <p:spPr>
          <a:xfrm>
            <a:off x="7593538" y="4647909"/>
            <a:ext cx="125105" cy="244347"/>
          </a:xfrm>
          <a:custGeom>
            <a:avLst/>
            <a:gdLst/>
            <a:ahLst/>
            <a:cxnLst/>
            <a:rect l="l" t="t" r="r" b="b"/>
            <a:pathLst>
              <a:path w="146303" h="285750">
                <a:moveTo>
                  <a:pt x="106173" y="30706"/>
                </a:moveTo>
                <a:lnTo>
                  <a:pt x="106679" y="35813"/>
                </a:lnTo>
                <a:lnTo>
                  <a:pt x="106679" y="249936"/>
                </a:lnTo>
                <a:lnTo>
                  <a:pt x="102497" y="263734"/>
                </a:lnTo>
                <a:lnTo>
                  <a:pt x="91609" y="271439"/>
                </a:lnTo>
                <a:lnTo>
                  <a:pt x="86868" y="272034"/>
                </a:lnTo>
                <a:lnTo>
                  <a:pt x="0" y="272034"/>
                </a:lnTo>
                <a:lnTo>
                  <a:pt x="0" y="285750"/>
                </a:lnTo>
                <a:lnTo>
                  <a:pt x="119646" y="285750"/>
                </a:lnTo>
                <a:lnTo>
                  <a:pt x="132780" y="282111"/>
                </a:lnTo>
                <a:lnTo>
                  <a:pt x="142134" y="272373"/>
                </a:lnTo>
                <a:lnTo>
                  <a:pt x="146233" y="258302"/>
                </a:lnTo>
                <a:lnTo>
                  <a:pt x="146303" y="29717"/>
                </a:lnTo>
                <a:lnTo>
                  <a:pt x="143079" y="15508"/>
                </a:lnTo>
                <a:lnTo>
                  <a:pt x="134389" y="4894"/>
                </a:lnTo>
                <a:lnTo>
                  <a:pt x="121707" y="84"/>
                </a:lnTo>
                <a:lnTo>
                  <a:pt x="0" y="0"/>
                </a:lnTo>
                <a:lnTo>
                  <a:pt x="0" y="13715"/>
                </a:lnTo>
                <a:lnTo>
                  <a:pt x="86868" y="13715"/>
                </a:lnTo>
                <a:lnTo>
                  <a:pt x="99454" y="18560"/>
                </a:lnTo>
                <a:lnTo>
                  <a:pt x="106173" y="30706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8" name="object 38"/>
          <p:cNvSpPr/>
          <p:nvPr/>
        </p:nvSpPr>
        <p:spPr>
          <a:xfrm>
            <a:off x="7593538" y="4647909"/>
            <a:ext cx="125105" cy="244347"/>
          </a:xfrm>
          <a:custGeom>
            <a:avLst/>
            <a:gdLst/>
            <a:ahLst/>
            <a:cxnLst/>
            <a:rect l="l" t="t" r="r" b="b"/>
            <a:pathLst>
              <a:path w="146303" h="285750">
                <a:moveTo>
                  <a:pt x="0" y="285750"/>
                </a:moveTo>
                <a:lnTo>
                  <a:pt x="119646" y="285750"/>
                </a:lnTo>
                <a:lnTo>
                  <a:pt x="132780" y="282111"/>
                </a:lnTo>
                <a:lnTo>
                  <a:pt x="142134" y="272373"/>
                </a:lnTo>
                <a:lnTo>
                  <a:pt x="146233" y="258302"/>
                </a:lnTo>
                <a:lnTo>
                  <a:pt x="146303" y="256031"/>
                </a:lnTo>
                <a:lnTo>
                  <a:pt x="146303" y="29717"/>
                </a:lnTo>
                <a:lnTo>
                  <a:pt x="143079" y="15508"/>
                </a:lnTo>
                <a:lnTo>
                  <a:pt x="134389" y="4894"/>
                </a:lnTo>
                <a:lnTo>
                  <a:pt x="121707" y="84"/>
                </a:lnTo>
                <a:lnTo>
                  <a:pt x="119646" y="0"/>
                </a:lnTo>
                <a:lnTo>
                  <a:pt x="0" y="0"/>
                </a:lnTo>
                <a:lnTo>
                  <a:pt x="0" y="13715"/>
                </a:lnTo>
                <a:lnTo>
                  <a:pt x="86868" y="13715"/>
                </a:lnTo>
                <a:lnTo>
                  <a:pt x="99454" y="18560"/>
                </a:lnTo>
                <a:lnTo>
                  <a:pt x="106173" y="30706"/>
                </a:lnTo>
                <a:lnTo>
                  <a:pt x="106679" y="35813"/>
                </a:lnTo>
                <a:lnTo>
                  <a:pt x="106679" y="249936"/>
                </a:lnTo>
                <a:lnTo>
                  <a:pt x="102497" y="263734"/>
                </a:lnTo>
                <a:lnTo>
                  <a:pt x="91609" y="271439"/>
                </a:lnTo>
                <a:lnTo>
                  <a:pt x="86868" y="272034"/>
                </a:lnTo>
                <a:lnTo>
                  <a:pt x="0" y="272034"/>
                </a:lnTo>
                <a:lnTo>
                  <a:pt x="0" y="285750"/>
                </a:lnTo>
                <a:close/>
              </a:path>
            </a:pathLst>
          </a:custGeom>
          <a:ln w="52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6" name="object 26"/>
          <p:cNvSpPr/>
          <p:nvPr/>
        </p:nvSpPr>
        <p:spPr>
          <a:xfrm>
            <a:off x="1370193" y="3840588"/>
            <a:ext cx="990419" cy="2463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5" name="object 25"/>
          <p:cNvSpPr/>
          <p:nvPr/>
        </p:nvSpPr>
        <p:spPr>
          <a:xfrm>
            <a:off x="1570884" y="4183325"/>
            <a:ext cx="599464" cy="2502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3" name="object 23"/>
          <p:cNvSpPr txBox="1"/>
          <p:nvPr/>
        </p:nvSpPr>
        <p:spPr>
          <a:xfrm>
            <a:off x="6556215" y="4208086"/>
            <a:ext cx="1017459" cy="362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2" name="object 22"/>
          <p:cNvSpPr txBox="1"/>
          <p:nvPr/>
        </p:nvSpPr>
        <p:spPr>
          <a:xfrm>
            <a:off x="7573675" y="4208086"/>
            <a:ext cx="94144" cy="362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1" name="object 21"/>
          <p:cNvSpPr txBox="1"/>
          <p:nvPr/>
        </p:nvSpPr>
        <p:spPr>
          <a:xfrm>
            <a:off x="6556215" y="4570371"/>
            <a:ext cx="1017459" cy="361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0" name="object 20"/>
          <p:cNvSpPr txBox="1"/>
          <p:nvPr/>
        </p:nvSpPr>
        <p:spPr>
          <a:xfrm>
            <a:off x="7573675" y="4570371"/>
            <a:ext cx="94144" cy="361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9" name="object 19"/>
          <p:cNvSpPr txBox="1"/>
          <p:nvPr/>
        </p:nvSpPr>
        <p:spPr>
          <a:xfrm>
            <a:off x="6556215" y="3182481"/>
            <a:ext cx="1017459" cy="324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8" name="object 18"/>
          <p:cNvSpPr txBox="1"/>
          <p:nvPr/>
        </p:nvSpPr>
        <p:spPr>
          <a:xfrm>
            <a:off x="7573675" y="3182481"/>
            <a:ext cx="94144" cy="324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7" name="object 17"/>
          <p:cNvSpPr txBox="1"/>
          <p:nvPr/>
        </p:nvSpPr>
        <p:spPr>
          <a:xfrm>
            <a:off x="1476408" y="2529586"/>
            <a:ext cx="1191244" cy="301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6" name="object 16"/>
          <p:cNvSpPr txBox="1"/>
          <p:nvPr/>
        </p:nvSpPr>
        <p:spPr>
          <a:xfrm>
            <a:off x="2667653" y="2573895"/>
            <a:ext cx="642659" cy="1440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5" name="object 15"/>
          <p:cNvSpPr txBox="1"/>
          <p:nvPr/>
        </p:nvSpPr>
        <p:spPr>
          <a:xfrm>
            <a:off x="3310312" y="2573895"/>
            <a:ext cx="2470835" cy="1440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4" name="object 14"/>
          <p:cNvSpPr txBox="1"/>
          <p:nvPr/>
        </p:nvSpPr>
        <p:spPr>
          <a:xfrm>
            <a:off x="5781147" y="2573895"/>
            <a:ext cx="670161" cy="1440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3" name="object 13"/>
          <p:cNvSpPr txBox="1"/>
          <p:nvPr/>
        </p:nvSpPr>
        <p:spPr>
          <a:xfrm>
            <a:off x="1476408" y="2830621"/>
            <a:ext cx="1191244" cy="324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2" name="object 12"/>
          <p:cNvSpPr txBox="1"/>
          <p:nvPr/>
        </p:nvSpPr>
        <p:spPr>
          <a:xfrm>
            <a:off x="1476408" y="3155115"/>
            <a:ext cx="1191244" cy="145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1" name="object 11"/>
          <p:cNvSpPr txBox="1"/>
          <p:nvPr/>
        </p:nvSpPr>
        <p:spPr>
          <a:xfrm>
            <a:off x="1476408" y="3301071"/>
            <a:ext cx="1191244" cy="324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0" name="object 10"/>
          <p:cNvSpPr txBox="1"/>
          <p:nvPr/>
        </p:nvSpPr>
        <p:spPr>
          <a:xfrm>
            <a:off x="1476408" y="3625563"/>
            <a:ext cx="1191244" cy="1190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9" name="object 9"/>
          <p:cNvSpPr txBox="1"/>
          <p:nvPr/>
        </p:nvSpPr>
        <p:spPr>
          <a:xfrm>
            <a:off x="2667653" y="4013911"/>
            <a:ext cx="642659" cy="1380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8" name="object 8"/>
          <p:cNvSpPr txBox="1"/>
          <p:nvPr/>
        </p:nvSpPr>
        <p:spPr>
          <a:xfrm>
            <a:off x="3310312" y="4013911"/>
            <a:ext cx="2470835" cy="772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7" name="object 7"/>
          <p:cNvSpPr txBox="1"/>
          <p:nvPr/>
        </p:nvSpPr>
        <p:spPr>
          <a:xfrm>
            <a:off x="5781147" y="4013911"/>
            <a:ext cx="670161" cy="1380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6" name="object 6"/>
          <p:cNvSpPr txBox="1"/>
          <p:nvPr/>
        </p:nvSpPr>
        <p:spPr>
          <a:xfrm>
            <a:off x="1476408" y="4816021"/>
            <a:ext cx="1191244" cy="324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5" name="object 5"/>
          <p:cNvSpPr txBox="1"/>
          <p:nvPr/>
        </p:nvSpPr>
        <p:spPr>
          <a:xfrm>
            <a:off x="3310312" y="4786048"/>
            <a:ext cx="2470835" cy="104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12"/>
              </a:lnSpc>
              <a:spcBef>
                <a:spcPts val="8"/>
              </a:spcBef>
            </a:pPr>
            <a:endParaRPr sz="812"/>
          </a:p>
        </p:txBody>
      </p:sp>
      <p:sp>
        <p:nvSpPr>
          <p:cNvPr id="4" name="object 4"/>
          <p:cNvSpPr txBox="1"/>
          <p:nvPr/>
        </p:nvSpPr>
        <p:spPr>
          <a:xfrm>
            <a:off x="3310312" y="4890301"/>
            <a:ext cx="2470835" cy="504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3" name="object 3"/>
          <p:cNvSpPr txBox="1"/>
          <p:nvPr/>
        </p:nvSpPr>
        <p:spPr>
          <a:xfrm>
            <a:off x="1476408" y="5140514"/>
            <a:ext cx="1191244" cy="358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" name="object 2"/>
          <p:cNvSpPr txBox="1"/>
          <p:nvPr/>
        </p:nvSpPr>
        <p:spPr>
          <a:xfrm>
            <a:off x="2667653" y="5394634"/>
            <a:ext cx="3783656" cy="104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12"/>
              </a:lnSpc>
              <a:spcBef>
                <a:spcPts val="9"/>
              </a:spcBef>
            </a:pPr>
            <a:endParaRPr sz="812"/>
          </a:p>
        </p:txBody>
      </p:sp>
      <p:sp>
        <p:nvSpPr>
          <p:cNvPr id="120" name="Text Box 3"/>
          <p:cNvSpPr txBox="1">
            <a:spLocks noChangeArrowheads="1"/>
          </p:cNvSpPr>
          <p:nvPr/>
        </p:nvSpPr>
        <p:spPr bwMode="auto">
          <a:xfrm>
            <a:off x="3123747" y="230342"/>
            <a:ext cx="5639429" cy="4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fr-FR" altLang="fr-FR" sz="2489" dirty="0">
                <a:solidFill>
                  <a:srgbClr val="0000FF"/>
                </a:solidFill>
                <a:latin typeface="Arial Black" panose="020B0A04020102020204" pitchFamily="34" charset="0"/>
              </a:rPr>
              <a:t> FLUX EN  ‘I’ ou TRAVERSANT</a:t>
            </a:r>
          </a:p>
        </p:txBody>
      </p:sp>
    </p:spTree>
    <p:extLst>
      <p:ext uri="{BB962C8B-B14F-4D97-AF65-F5344CB8AC3E}">
        <p14:creationId xmlns:p14="http://schemas.microsoft.com/office/powerpoint/2010/main" val="2160482104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80"/>
          <p:cNvSpPr/>
          <p:nvPr/>
        </p:nvSpPr>
        <p:spPr>
          <a:xfrm>
            <a:off x="3126889" y="2157527"/>
            <a:ext cx="4008590" cy="2504066"/>
          </a:xfrm>
          <a:custGeom>
            <a:avLst/>
            <a:gdLst/>
            <a:ahLst/>
            <a:cxnLst/>
            <a:rect l="l" t="t" r="r" b="b"/>
            <a:pathLst>
              <a:path w="4687823" h="2928366">
                <a:moveTo>
                  <a:pt x="0" y="0"/>
                </a:moveTo>
                <a:lnTo>
                  <a:pt x="0" y="2928366"/>
                </a:lnTo>
                <a:lnTo>
                  <a:pt x="4687823" y="2928366"/>
                </a:lnTo>
                <a:lnTo>
                  <a:pt x="4687823" y="0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1" name="object 81"/>
          <p:cNvSpPr/>
          <p:nvPr/>
        </p:nvSpPr>
        <p:spPr>
          <a:xfrm>
            <a:off x="3126889" y="2157527"/>
            <a:ext cx="4008590" cy="2504066"/>
          </a:xfrm>
          <a:custGeom>
            <a:avLst/>
            <a:gdLst/>
            <a:ahLst/>
            <a:cxnLst/>
            <a:rect l="l" t="t" r="r" b="b"/>
            <a:pathLst>
              <a:path w="4687823" h="2928366">
                <a:moveTo>
                  <a:pt x="0" y="0"/>
                </a:moveTo>
                <a:lnTo>
                  <a:pt x="0" y="2928366"/>
                </a:lnTo>
                <a:lnTo>
                  <a:pt x="4687823" y="2928366"/>
                </a:lnTo>
                <a:lnTo>
                  <a:pt x="4687823" y="0"/>
                </a:lnTo>
                <a:lnTo>
                  <a:pt x="0" y="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2" name="object 82"/>
          <p:cNvSpPr/>
          <p:nvPr/>
        </p:nvSpPr>
        <p:spPr>
          <a:xfrm>
            <a:off x="6158734" y="3159023"/>
            <a:ext cx="927215" cy="1427637"/>
          </a:xfrm>
          <a:custGeom>
            <a:avLst/>
            <a:gdLst/>
            <a:ahLst/>
            <a:cxnLst/>
            <a:rect l="l" t="t" r="r" b="b"/>
            <a:pathLst>
              <a:path w="1084326" h="1669542">
                <a:moveTo>
                  <a:pt x="0" y="0"/>
                </a:moveTo>
                <a:lnTo>
                  <a:pt x="0" y="1669542"/>
                </a:lnTo>
                <a:lnTo>
                  <a:pt x="1084326" y="1669542"/>
                </a:lnTo>
                <a:lnTo>
                  <a:pt x="1084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3" name="object 83"/>
          <p:cNvSpPr/>
          <p:nvPr/>
        </p:nvSpPr>
        <p:spPr>
          <a:xfrm>
            <a:off x="6158734" y="3159023"/>
            <a:ext cx="927215" cy="1427637"/>
          </a:xfrm>
          <a:custGeom>
            <a:avLst/>
            <a:gdLst/>
            <a:ahLst/>
            <a:cxnLst/>
            <a:rect l="l" t="t" r="r" b="b"/>
            <a:pathLst>
              <a:path w="1084326" h="1669542">
                <a:moveTo>
                  <a:pt x="1084326" y="1669542"/>
                </a:moveTo>
                <a:lnTo>
                  <a:pt x="1084326" y="0"/>
                </a:lnTo>
                <a:lnTo>
                  <a:pt x="0" y="0"/>
                </a:lnTo>
                <a:lnTo>
                  <a:pt x="0" y="1669542"/>
                </a:lnTo>
                <a:lnTo>
                  <a:pt x="1084326" y="1669542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4" name="object 84"/>
          <p:cNvSpPr/>
          <p:nvPr/>
        </p:nvSpPr>
        <p:spPr>
          <a:xfrm>
            <a:off x="3803241" y="2233113"/>
            <a:ext cx="2279918" cy="2353548"/>
          </a:xfrm>
          <a:custGeom>
            <a:avLst/>
            <a:gdLst/>
            <a:ahLst/>
            <a:cxnLst/>
            <a:rect l="l" t="t" r="r" b="b"/>
            <a:pathLst>
              <a:path w="2666238" h="2752344">
                <a:moveTo>
                  <a:pt x="0" y="0"/>
                </a:moveTo>
                <a:lnTo>
                  <a:pt x="0" y="2752344"/>
                </a:lnTo>
                <a:lnTo>
                  <a:pt x="2666238" y="2752343"/>
                </a:lnTo>
                <a:lnTo>
                  <a:pt x="2666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5" name="object 85"/>
          <p:cNvSpPr/>
          <p:nvPr/>
        </p:nvSpPr>
        <p:spPr>
          <a:xfrm>
            <a:off x="3803241" y="2233113"/>
            <a:ext cx="2279918" cy="2353548"/>
          </a:xfrm>
          <a:custGeom>
            <a:avLst/>
            <a:gdLst/>
            <a:ahLst/>
            <a:cxnLst/>
            <a:rect l="l" t="t" r="r" b="b"/>
            <a:pathLst>
              <a:path w="2666238" h="2752344">
                <a:moveTo>
                  <a:pt x="0" y="0"/>
                </a:moveTo>
                <a:lnTo>
                  <a:pt x="0" y="2752344"/>
                </a:lnTo>
                <a:lnTo>
                  <a:pt x="2666238" y="2752343"/>
                </a:lnTo>
                <a:lnTo>
                  <a:pt x="2666238" y="0"/>
                </a:lnTo>
                <a:lnTo>
                  <a:pt x="0" y="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6" name="object 86"/>
          <p:cNvSpPr/>
          <p:nvPr/>
        </p:nvSpPr>
        <p:spPr>
          <a:xfrm>
            <a:off x="4423556" y="2561515"/>
            <a:ext cx="1032788" cy="183096"/>
          </a:xfrm>
          <a:custGeom>
            <a:avLst/>
            <a:gdLst/>
            <a:ahLst/>
            <a:cxnLst/>
            <a:rect l="l" t="t" r="r" b="b"/>
            <a:pathLst>
              <a:path w="1207788" h="214121">
                <a:moveTo>
                  <a:pt x="943949" y="98338"/>
                </a:moveTo>
                <a:lnTo>
                  <a:pt x="954410" y="90307"/>
                </a:lnTo>
                <a:lnTo>
                  <a:pt x="900261" y="94784"/>
                </a:lnTo>
                <a:lnTo>
                  <a:pt x="896262" y="106671"/>
                </a:lnTo>
                <a:lnTo>
                  <a:pt x="943355" y="99059"/>
                </a:lnTo>
                <a:lnTo>
                  <a:pt x="943949" y="98338"/>
                </a:lnTo>
                <a:close/>
              </a:path>
              <a:path w="1207788" h="214121">
                <a:moveTo>
                  <a:pt x="1117079" y="97535"/>
                </a:moveTo>
                <a:lnTo>
                  <a:pt x="1123188" y="91439"/>
                </a:lnTo>
                <a:lnTo>
                  <a:pt x="1074711" y="97185"/>
                </a:lnTo>
                <a:lnTo>
                  <a:pt x="1070711" y="109092"/>
                </a:lnTo>
                <a:lnTo>
                  <a:pt x="1111185" y="107634"/>
                </a:lnTo>
                <a:lnTo>
                  <a:pt x="1117079" y="97535"/>
                </a:lnTo>
                <a:close/>
              </a:path>
              <a:path w="1207788" h="214121">
                <a:moveTo>
                  <a:pt x="1140714" y="184403"/>
                </a:moveTo>
                <a:lnTo>
                  <a:pt x="1131569" y="184403"/>
                </a:lnTo>
                <a:lnTo>
                  <a:pt x="1123950" y="181355"/>
                </a:lnTo>
                <a:lnTo>
                  <a:pt x="1117841" y="174497"/>
                </a:lnTo>
                <a:lnTo>
                  <a:pt x="1115630" y="171984"/>
                </a:lnTo>
                <a:lnTo>
                  <a:pt x="1110293" y="161258"/>
                </a:lnTo>
                <a:lnTo>
                  <a:pt x="1107935" y="147065"/>
                </a:lnTo>
                <a:lnTo>
                  <a:pt x="1207769" y="147065"/>
                </a:lnTo>
                <a:lnTo>
                  <a:pt x="1207788" y="139052"/>
                </a:lnTo>
                <a:lnTo>
                  <a:pt x="1206732" y="124254"/>
                </a:lnTo>
                <a:lnTo>
                  <a:pt x="1204291" y="110896"/>
                </a:lnTo>
                <a:lnTo>
                  <a:pt x="1200547" y="99033"/>
                </a:lnTo>
                <a:lnTo>
                  <a:pt x="1195583" y="88719"/>
                </a:lnTo>
                <a:lnTo>
                  <a:pt x="1189481" y="80009"/>
                </a:lnTo>
                <a:lnTo>
                  <a:pt x="1184577" y="74870"/>
                </a:lnTo>
                <a:lnTo>
                  <a:pt x="1174466" y="67305"/>
                </a:lnTo>
                <a:lnTo>
                  <a:pt x="1162957" y="62021"/>
                </a:lnTo>
                <a:lnTo>
                  <a:pt x="1150146" y="58923"/>
                </a:lnTo>
                <a:lnTo>
                  <a:pt x="1136129" y="57911"/>
                </a:lnTo>
                <a:lnTo>
                  <a:pt x="1133033" y="57968"/>
                </a:lnTo>
                <a:lnTo>
                  <a:pt x="1119845" y="59635"/>
                </a:lnTo>
                <a:lnTo>
                  <a:pt x="1107793" y="63611"/>
                </a:lnTo>
                <a:lnTo>
                  <a:pt x="1096755" y="69894"/>
                </a:lnTo>
                <a:lnTo>
                  <a:pt x="1086612" y="78485"/>
                </a:lnTo>
                <a:lnTo>
                  <a:pt x="1080384" y="86588"/>
                </a:lnTo>
                <a:lnTo>
                  <a:pt x="1074711" y="97185"/>
                </a:lnTo>
                <a:lnTo>
                  <a:pt x="1123188" y="91439"/>
                </a:lnTo>
                <a:lnTo>
                  <a:pt x="1130033" y="87629"/>
                </a:lnTo>
                <a:lnTo>
                  <a:pt x="1146797" y="87629"/>
                </a:lnTo>
                <a:lnTo>
                  <a:pt x="1153667" y="90677"/>
                </a:lnTo>
                <a:lnTo>
                  <a:pt x="1159002" y="96773"/>
                </a:lnTo>
                <a:lnTo>
                  <a:pt x="1160718" y="98652"/>
                </a:lnTo>
                <a:lnTo>
                  <a:pt x="1166278" y="109146"/>
                </a:lnTo>
                <a:lnTo>
                  <a:pt x="1168133" y="123443"/>
                </a:lnTo>
                <a:lnTo>
                  <a:pt x="1108697" y="123443"/>
                </a:lnTo>
                <a:lnTo>
                  <a:pt x="1108738" y="121180"/>
                </a:lnTo>
                <a:lnTo>
                  <a:pt x="1111185" y="107634"/>
                </a:lnTo>
                <a:lnTo>
                  <a:pt x="1070711" y="109092"/>
                </a:lnTo>
                <a:lnTo>
                  <a:pt x="1068342" y="122391"/>
                </a:lnTo>
                <a:lnTo>
                  <a:pt x="1067562" y="137159"/>
                </a:lnTo>
                <a:lnTo>
                  <a:pt x="1067604" y="140573"/>
                </a:lnTo>
                <a:lnTo>
                  <a:pt x="1068746" y="154374"/>
                </a:lnTo>
                <a:lnTo>
                  <a:pt x="1071491" y="167082"/>
                </a:lnTo>
                <a:lnTo>
                  <a:pt x="1075901" y="178635"/>
                </a:lnTo>
                <a:lnTo>
                  <a:pt x="1082039" y="188975"/>
                </a:lnTo>
                <a:lnTo>
                  <a:pt x="1090336" y="197842"/>
                </a:lnTo>
                <a:lnTo>
                  <a:pt x="1100373" y="204964"/>
                </a:lnTo>
                <a:lnTo>
                  <a:pt x="1111963" y="210052"/>
                </a:lnTo>
                <a:lnTo>
                  <a:pt x="1125143" y="213104"/>
                </a:lnTo>
                <a:lnTo>
                  <a:pt x="1139952" y="214121"/>
                </a:lnTo>
                <a:lnTo>
                  <a:pt x="1145266" y="213989"/>
                </a:lnTo>
                <a:lnTo>
                  <a:pt x="1158825" y="212245"/>
                </a:lnTo>
                <a:lnTo>
                  <a:pt x="1170771" y="208479"/>
                </a:lnTo>
                <a:lnTo>
                  <a:pt x="1181100" y="202691"/>
                </a:lnTo>
                <a:lnTo>
                  <a:pt x="1192504" y="192703"/>
                </a:lnTo>
                <a:lnTo>
                  <a:pt x="1199791" y="182351"/>
                </a:lnTo>
                <a:lnTo>
                  <a:pt x="1205471" y="169925"/>
                </a:lnTo>
                <a:lnTo>
                  <a:pt x="1165847" y="163067"/>
                </a:lnTo>
                <a:lnTo>
                  <a:pt x="1163574" y="170687"/>
                </a:lnTo>
                <a:lnTo>
                  <a:pt x="1160526" y="176021"/>
                </a:lnTo>
                <a:lnTo>
                  <a:pt x="1156703" y="179831"/>
                </a:lnTo>
                <a:lnTo>
                  <a:pt x="1152143" y="182879"/>
                </a:lnTo>
                <a:lnTo>
                  <a:pt x="1146797" y="184403"/>
                </a:lnTo>
                <a:lnTo>
                  <a:pt x="1140714" y="184403"/>
                </a:lnTo>
                <a:close/>
              </a:path>
              <a:path w="1207788" h="214121">
                <a:moveTo>
                  <a:pt x="12191" y="38861"/>
                </a:moveTo>
                <a:lnTo>
                  <a:pt x="108965" y="38861"/>
                </a:lnTo>
                <a:lnTo>
                  <a:pt x="0" y="172973"/>
                </a:lnTo>
                <a:lnTo>
                  <a:pt x="0" y="211073"/>
                </a:lnTo>
                <a:lnTo>
                  <a:pt x="168401" y="211073"/>
                </a:lnTo>
                <a:lnTo>
                  <a:pt x="168401" y="176021"/>
                </a:lnTo>
                <a:lnTo>
                  <a:pt x="50291" y="176021"/>
                </a:lnTo>
                <a:lnTo>
                  <a:pt x="163829" y="36575"/>
                </a:lnTo>
                <a:lnTo>
                  <a:pt x="163829" y="3809"/>
                </a:lnTo>
                <a:lnTo>
                  <a:pt x="12191" y="3809"/>
                </a:lnTo>
                <a:lnTo>
                  <a:pt x="12191" y="38861"/>
                </a:lnTo>
                <a:close/>
              </a:path>
              <a:path w="1207788" h="214121">
                <a:moveTo>
                  <a:pt x="195833" y="55625"/>
                </a:moveTo>
                <a:lnTo>
                  <a:pt x="191222" y="69302"/>
                </a:lnTo>
                <a:lnTo>
                  <a:pt x="188704" y="81363"/>
                </a:lnTo>
                <a:lnTo>
                  <a:pt x="187193" y="94564"/>
                </a:lnTo>
                <a:lnTo>
                  <a:pt x="186689" y="108965"/>
                </a:lnTo>
                <a:lnTo>
                  <a:pt x="186834" y="116001"/>
                </a:lnTo>
                <a:lnTo>
                  <a:pt x="188097" y="130240"/>
                </a:lnTo>
                <a:lnTo>
                  <a:pt x="190646" y="143496"/>
                </a:lnTo>
                <a:lnTo>
                  <a:pt x="194463" y="155768"/>
                </a:lnTo>
                <a:lnTo>
                  <a:pt x="199532" y="167058"/>
                </a:lnTo>
                <a:lnTo>
                  <a:pt x="205837" y="177365"/>
                </a:lnTo>
                <a:lnTo>
                  <a:pt x="213359" y="186689"/>
                </a:lnTo>
                <a:lnTo>
                  <a:pt x="224733" y="196326"/>
                </a:lnTo>
                <a:lnTo>
                  <a:pt x="235220" y="202732"/>
                </a:lnTo>
                <a:lnTo>
                  <a:pt x="246699" y="207715"/>
                </a:lnTo>
                <a:lnTo>
                  <a:pt x="259188" y="211274"/>
                </a:lnTo>
                <a:lnTo>
                  <a:pt x="272706" y="213410"/>
                </a:lnTo>
                <a:lnTo>
                  <a:pt x="287274" y="214121"/>
                </a:lnTo>
                <a:lnTo>
                  <a:pt x="289822" y="214100"/>
                </a:lnTo>
                <a:lnTo>
                  <a:pt x="303989" y="213126"/>
                </a:lnTo>
                <a:lnTo>
                  <a:pt x="317196" y="210689"/>
                </a:lnTo>
                <a:lnTo>
                  <a:pt x="329443" y="206770"/>
                </a:lnTo>
                <a:lnTo>
                  <a:pt x="340730" y="201350"/>
                </a:lnTo>
                <a:lnTo>
                  <a:pt x="351058" y="194409"/>
                </a:lnTo>
                <a:lnTo>
                  <a:pt x="360425" y="185927"/>
                </a:lnTo>
                <a:lnTo>
                  <a:pt x="371340" y="171735"/>
                </a:lnTo>
                <a:lnTo>
                  <a:pt x="376968" y="161005"/>
                </a:lnTo>
                <a:lnTo>
                  <a:pt x="381374" y="149178"/>
                </a:lnTo>
                <a:lnTo>
                  <a:pt x="384542" y="136287"/>
                </a:lnTo>
                <a:lnTo>
                  <a:pt x="386454" y="122363"/>
                </a:lnTo>
                <a:lnTo>
                  <a:pt x="387095" y="107441"/>
                </a:lnTo>
                <a:lnTo>
                  <a:pt x="386904" y="99202"/>
                </a:lnTo>
                <a:lnTo>
                  <a:pt x="385564" y="84945"/>
                </a:lnTo>
                <a:lnTo>
                  <a:pt x="382945" y="71729"/>
                </a:lnTo>
                <a:lnTo>
                  <a:pt x="379044" y="59538"/>
                </a:lnTo>
                <a:lnTo>
                  <a:pt x="373864" y="48357"/>
                </a:lnTo>
                <a:lnTo>
                  <a:pt x="367404" y="38168"/>
                </a:lnTo>
                <a:lnTo>
                  <a:pt x="359663" y="28955"/>
                </a:lnTo>
                <a:lnTo>
                  <a:pt x="348401" y="18959"/>
                </a:lnTo>
                <a:lnTo>
                  <a:pt x="337929" y="12185"/>
                </a:lnTo>
                <a:lnTo>
                  <a:pt x="326505" y="6882"/>
                </a:lnTo>
                <a:lnTo>
                  <a:pt x="314127" y="3071"/>
                </a:lnTo>
                <a:lnTo>
                  <a:pt x="300796" y="771"/>
                </a:lnTo>
                <a:lnTo>
                  <a:pt x="286512" y="0"/>
                </a:lnTo>
                <a:lnTo>
                  <a:pt x="278928" y="211"/>
                </a:lnTo>
                <a:lnTo>
                  <a:pt x="265609" y="1670"/>
                </a:lnTo>
                <a:lnTo>
                  <a:pt x="253336" y="4428"/>
                </a:lnTo>
                <a:lnTo>
                  <a:pt x="242315" y="8381"/>
                </a:lnTo>
                <a:lnTo>
                  <a:pt x="235330" y="11939"/>
                </a:lnTo>
                <a:lnTo>
                  <a:pt x="224776" y="18819"/>
                </a:lnTo>
                <a:lnTo>
                  <a:pt x="214883" y="27431"/>
                </a:lnTo>
                <a:lnTo>
                  <a:pt x="209260" y="33966"/>
                </a:lnTo>
                <a:lnTo>
                  <a:pt x="287274" y="35813"/>
                </a:lnTo>
                <a:lnTo>
                  <a:pt x="294522" y="36212"/>
                </a:lnTo>
                <a:lnTo>
                  <a:pt x="307297" y="39166"/>
                </a:lnTo>
                <a:lnTo>
                  <a:pt x="318596" y="44910"/>
                </a:lnTo>
                <a:lnTo>
                  <a:pt x="328421" y="53339"/>
                </a:lnTo>
                <a:lnTo>
                  <a:pt x="336933" y="66512"/>
                </a:lnTo>
                <a:lnTo>
                  <a:pt x="341095" y="78089"/>
                </a:lnTo>
                <a:lnTo>
                  <a:pt x="343591" y="91460"/>
                </a:lnTo>
                <a:lnTo>
                  <a:pt x="344424" y="106679"/>
                </a:lnTo>
                <a:lnTo>
                  <a:pt x="344265" y="113762"/>
                </a:lnTo>
                <a:lnTo>
                  <a:pt x="342736" y="128315"/>
                </a:lnTo>
                <a:lnTo>
                  <a:pt x="339586" y="140932"/>
                </a:lnTo>
                <a:lnTo>
                  <a:pt x="334815" y="151720"/>
                </a:lnTo>
                <a:lnTo>
                  <a:pt x="328421" y="160781"/>
                </a:lnTo>
                <a:lnTo>
                  <a:pt x="323280" y="165977"/>
                </a:lnTo>
                <a:lnTo>
                  <a:pt x="312733" y="173250"/>
                </a:lnTo>
                <a:lnTo>
                  <a:pt x="300731" y="177615"/>
                </a:lnTo>
                <a:lnTo>
                  <a:pt x="287274" y="179069"/>
                </a:lnTo>
                <a:lnTo>
                  <a:pt x="279751" y="178636"/>
                </a:lnTo>
                <a:lnTo>
                  <a:pt x="267088" y="175594"/>
                </a:lnTo>
                <a:lnTo>
                  <a:pt x="255879" y="169643"/>
                </a:lnTo>
                <a:lnTo>
                  <a:pt x="246125" y="160781"/>
                </a:lnTo>
                <a:lnTo>
                  <a:pt x="237033" y="147481"/>
                </a:lnTo>
                <a:lnTo>
                  <a:pt x="232735" y="135932"/>
                </a:lnTo>
                <a:lnTo>
                  <a:pt x="230196" y="122603"/>
                </a:lnTo>
                <a:lnTo>
                  <a:pt x="229362" y="107441"/>
                </a:lnTo>
                <a:lnTo>
                  <a:pt x="229485" y="101345"/>
                </a:lnTo>
                <a:lnTo>
                  <a:pt x="230958" y="86704"/>
                </a:lnTo>
                <a:lnTo>
                  <a:pt x="234095" y="73877"/>
                </a:lnTo>
                <a:lnTo>
                  <a:pt x="238897" y="62973"/>
                </a:lnTo>
                <a:lnTo>
                  <a:pt x="245363" y="54101"/>
                </a:lnTo>
                <a:lnTo>
                  <a:pt x="250959" y="48510"/>
                </a:lnTo>
                <a:lnTo>
                  <a:pt x="261464" y="41456"/>
                </a:lnTo>
                <a:lnTo>
                  <a:pt x="273536" y="37224"/>
                </a:lnTo>
                <a:lnTo>
                  <a:pt x="201829" y="44278"/>
                </a:lnTo>
                <a:lnTo>
                  <a:pt x="195833" y="55625"/>
                </a:lnTo>
                <a:close/>
              </a:path>
              <a:path w="1207788" h="214121">
                <a:moveTo>
                  <a:pt x="287274" y="35813"/>
                </a:moveTo>
                <a:lnTo>
                  <a:pt x="209260" y="33966"/>
                </a:lnTo>
                <a:lnTo>
                  <a:pt x="201829" y="44278"/>
                </a:lnTo>
                <a:lnTo>
                  <a:pt x="273536" y="37224"/>
                </a:lnTo>
                <a:lnTo>
                  <a:pt x="287274" y="35813"/>
                </a:lnTo>
                <a:close/>
              </a:path>
              <a:path w="1207788" h="214121">
                <a:moveTo>
                  <a:pt x="459486" y="76199"/>
                </a:moveTo>
                <a:lnTo>
                  <a:pt x="542543" y="211073"/>
                </a:lnTo>
                <a:lnTo>
                  <a:pt x="584453" y="211073"/>
                </a:lnTo>
                <a:lnTo>
                  <a:pt x="584453" y="3809"/>
                </a:lnTo>
                <a:lnTo>
                  <a:pt x="545591" y="3809"/>
                </a:lnTo>
                <a:lnTo>
                  <a:pt x="545591" y="142493"/>
                </a:lnTo>
                <a:lnTo>
                  <a:pt x="461009" y="3809"/>
                </a:lnTo>
                <a:lnTo>
                  <a:pt x="420624" y="3809"/>
                </a:lnTo>
                <a:lnTo>
                  <a:pt x="420624" y="211073"/>
                </a:lnTo>
                <a:lnTo>
                  <a:pt x="459486" y="211073"/>
                </a:lnTo>
                <a:lnTo>
                  <a:pt x="459486" y="76199"/>
                </a:lnTo>
                <a:close/>
              </a:path>
              <a:path w="1207788" h="214121">
                <a:moveTo>
                  <a:pt x="629412" y="211073"/>
                </a:moveTo>
                <a:lnTo>
                  <a:pt x="786383" y="211073"/>
                </a:lnTo>
                <a:lnTo>
                  <a:pt x="786383" y="176021"/>
                </a:lnTo>
                <a:lnTo>
                  <a:pt x="670559" y="176021"/>
                </a:lnTo>
                <a:lnTo>
                  <a:pt x="670559" y="119633"/>
                </a:lnTo>
                <a:lnTo>
                  <a:pt x="774953" y="119633"/>
                </a:lnTo>
                <a:lnTo>
                  <a:pt x="774953" y="84581"/>
                </a:lnTo>
                <a:lnTo>
                  <a:pt x="670559" y="84581"/>
                </a:lnTo>
                <a:lnTo>
                  <a:pt x="670559" y="38861"/>
                </a:lnTo>
                <a:lnTo>
                  <a:pt x="782574" y="38861"/>
                </a:lnTo>
                <a:lnTo>
                  <a:pt x="782574" y="3809"/>
                </a:lnTo>
                <a:lnTo>
                  <a:pt x="629412" y="3809"/>
                </a:lnTo>
                <a:lnTo>
                  <a:pt x="629412" y="211073"/>
                </a:lnTo>
                <a:close/>
              </a:path>
              <a:path w="1207788" h="214121">
                <a:moveTo>
                  <a:pt x="934863" y="148011"/>
                </a:moveTo>
                <a:lnTo>
                  <a:pt x="934212" y="132587"/>
                </a:lnTo>
                <a:lnTo>
                  <a:pt x="934874" y="121576"/>
                </a:lnTo>
                <a:lnTo>
                  <a:pt x="937893" y="108903"/>
                </a:lnTo>
                <a:lnTo>
                  <a:pt x="943355" y="99059"/>
                </a:lnTo>
                <a:lnTo>
                  <a:pt x="896262" y="106671"/>
                </a:lnTo>
                <a:lnTo>
                  <a:pt x="893863" y="120275"/>
                </a:lnTo>
                <a:lnTo>
                  <a:pt x="893063" y="135635"/>
                </a:lnTo>
                <a:lnTo>
                  <a:pt x="893575" y="147444"/>
                </a:lnTo>
                <a:lnTo>
                  <a:pt x="895676" y="161061"/>
                </a:lnTo>
                <a:lnTo>
                  <a:pt x="899438" y="173340"/>
                </a:lnTo>
                <a:lnTo>
                  <a:pt x="904904" y="184196"/>
                </a:lnTo>
                <a:lnTo>
                  <a:pt x="912113" y="193547"/>
                </a:lnTo>
                <a:lnTo>
                  <a:pt x="920439" y="201555"/>
                </a:lnTo>
                <a:lnTo>
                  <a:pt x="931290" y="208536"/>
                </a:lnTo>
                <a:lnTo>
                  <a:pt x="943219" y="212725"/>
                </a:lnTo>
                <a:lnTo>
                  <a:pt x="956309" y="214121"/>
                </a:lnTo>
                <a:lnTo>
                  <a:pt x="956771" y="214120"/>
                </a:lnTo>
                <a:lnTo>
                  <a:pt x="969113" y="212735"/>
                </a:lnTo>
                <a:lnTo>
                  <a:pt x="981455" y="208025"/>
                </a:lnTo>
                <a:lnTo>
                  <a:pt x="994154" y="199106"/>
                </a:lnTo>
                <a:lnTo>
                  <a:pt x="1002791" y="188975"/>
                </a:lnTo>
                <a:lnTo>
                  <a:pt x="1002791" y="211073"/>
                </a:lnTo>
                <a:lnTo>
                  <a:pt x="1040129" y="211073"/>
                </a:lnTo>
                <a:lnTo>
                  <a:pt x="1040129" y="3809"/>
                </a:lnTo>
                <a:lnTo>
                  <a:pt x="1000505" y="3809"/>
                </a:lnTo>
                <a:lnTo>
                  <a:pt x="1000505" y="78485"/>
                </a:lnTo>
                <a:lnTo>
                  <a:pt x="992094" y="70478"/>
                </a:lnTo>
                <a:lnTo>
                  <a:pt x="981056" y="63497"/>
                </a:lnTo>
                <a:lnTo>
                  <a:pt x="969074" y="59308"/>
                </a:lnTo>
                <a:lnTo>
                  <a:pt x="956309" y="57911"/>
                </a:lnTo>
                <a:lnTo>
                  <a:pt x="944551" y="58850"/>
                </a:lnTo>
                <a:lnTo>
                  <a:pt x="932305" y="62350"/>
                </a:lnTo>
                <a:lnTo>
                  <a:pt x="921291" y="68588"/>
                </a:lnTo>
                <a:lnTo>
                  <a:pt x="911351" y="77723"/>
                </a:lnTo>
                <a:lnTo>
                  <a:pt x="905859" y="84571"/>
                </a:lnTo>
                <a:lnTo>
                  <a:pt x="900261" y="94784"/>
                </a:lnTo>
                <a:lnTo>
                  <a:pt x="954410" y="90307"/>
                </a:lnTo>
                <a:lnTo>
                  <a:pt x="966977" y="87629"/>
                </a:lnTo>
                <a:lnTo>
                  <a:pt x="968644" y="87666"/>
                </a:lnTo>
                <a:lnTo>
                  <a:pt x="980991" y="90821"/>
                </a:lnTo>
                <a:lnTo>
                  <a:pt x="991362" y="99059"/>
                </a:lnTo>
                <a:lnTo>
                  <a:pt x="996513" y="108597"/>
                </a:lnTo>
                <a:lnTo>
                  <a:pt x="999507" y="121085"/>
                </a:lnTo>
                <a:lnTo>
                  <a:pt x="1000505" y="136397"/>
                </a:lnTo>
                <a:lnTo>
                  <a:pt x="999647" y="149356"/>
                </a:lnTo>
                <a:lnTo>
                  <a:pt x="996416" y="161876"/>
                </a:lnTo>
                <a:lnTo>
                  <a:pt x="990600" y="171449"/>
                </a:lnTo>
                <a:lnTo>
                  <a:pt x="980242" y="180057"/>
                </a:lnTo>
                <a:lnTo>
                  <a:pt x="967739" y="182879"/>
                </a:lnTo>
                <a:lnTo>
                  <a:pt x="961168" y="182303"/>
                </a:lnTo>
                <a:lnTo>
                  <a:pt x="949534" y="177369"/>
                </a:lnTo>
                <a:lnTo>
                  <a:pt x="940307" y="167639"/>
                </a:lnTo>
                <a:lnTo>
                  <a:pt x="937096" y="160146"/>
                </a:lnTo>
                <a:lnTo>
                  <a:pt x="934863" y="148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7" name="object 87"/>
          <p:cNvSpPr/>
          <p:nvPr/>
        </p:nvSpPr>
        <p:spPr>
          <a:xfrm>
            <a:off x="4251536" y="2858640"/>
            <a:ext cx="1380711" cy="183097"/>
          </a:xfrm>
          <a:custGeom>
            <a:avLst/>
            <a:gdLst/>
            <a:ahLst/>
            <a:cxnLst/>
            <a:rect l="l" t="t" r="r" b="b"/>
            <a:pathLst>
              <a:path w="1614665" h="214122">
                <a:moveTo>
                  <a:pt x="1210056" y="210312"/>
                </a:moveTo>
                <a:lnTo>
                  <a:pt x="1126998" y="3810"/>
                </a:lnTo>
                <a:lnTo>
                  <a:pt x="1082802" y="3810"/>
                </a:lnTo>
                <a:lnTo>
                  <a:pt x="1002030" y="210312"/>
                </a:lnTo>
                <a:lnTo>
                  <a:pt x="1046226" y="210312"/>
                </a:lnTo>
                <a:lnTo>
                  <a:pt x="1063752" y="163829"/>
                </a:lnTo>
                <a:lnTo>
                  <a:pt x="1146810" y="163829"/>
                </a:lnTo>
                <a:lnTo>
                  <a:pt x="1164336" y="210312"/>
                </a:lnTo>
                <a:lnTo>
                  <a:pt x="1210056" y="210312"/>
                </a:lnTo>
                <a:lnTo>
                  <a:pt x="1133094" y="128778"/>
                </a:lnTo>
                <a:lnTo>
                  <a:pt x="1076706" y="128778"/>
                </a:lnTo>
                <a:lnTo>
                  <a:pt x="1104900" y="51816"/>
                </a:lnTo>
                <a:lnTo>
                  <a:pt x="1210056" y="210312"/>
                </a:lnTo>
                <a:close/>
              </a:path>
              <a:path w="1614665" h="214122">
                <a:moveTo>
                  <a:pt x="1457706" y="210312"/>
                </a:moveTo>
                <a:lnTo>
                  <a:pt x="1614665" y="210312"/>
                </a:lnTo>
                <a:lnTo>
                  <a:pt x="1614665" y="176021"/>
                </a:lnTo>
                <a:lnTo>
                  <a:pt x="1499603" y="176021"/>
                </a:lnTo>
                <a:lnTo>
                  <a:pt x="1499603" y="119634"/>
                </a:lnTo>
                <a:lnTo>
                  <a:pt x="1603235" y="119634"/>
                </a:lnTo>
                <a:lnTo>
                  <a:pt x="1603235" y="84581"/>
                </a:lnTo>
                <a:lnTo>
                  <a:pt x="1499603" y="84581"/>
                </a:lnTo>
                <a:lnTo>
                  <a:pt x="1499603" y="38862"/>
                </a:lnTo>
                <a:lnTo>
                  <a:pt x="1610868" y="38862"/>
                </a:lnTo>
                <a:lnTo>
                  <a:pt x="1610868" y="3810"/>
                </a:lnTo>
                <a:lnTo>
                  <a:pt x="1457706" y="3810"/>
                </a:lnTo>
                <a:lnTo>
                  <a:pt x="1457706" y="210312"/>
                </a:lnTo>
                <a:close/>
              </a:path>
              <a:path w="1614665" h="214122">
                <a:moveTo>
                  <a:pt x="1313996" y="690"/>
                </a:moveTo>
                <a:lnTo>
                  <a:pt x="1300890" y="2746"/>
                </a:lnTo>
                <a:lnTo>
                  <a:pt x="1289078" y="6096"/>
                </a:lnTo>
                <a:lnTo>
                  <a:pt x="1278636" y="10668"/>
                </a:lnTo>
                <a:lnTo>
                  <a:pt x="1263620" y="19654"/>
                </a:lnTo>
                <a:lnTo>
                  <a:pt x="1253897" y="28045"/>
                </a:lnTo>
                <a:lnTo>
                  <a:pt x="1245656" y="37768"/>
                </a:lnTo>
                <a:lnTo>
                  <a:pt x="1239012" y="48768"/>
                </a:lnTo>
                <a:lnTo>
                  <a:pt x="1235289" y="56281"/>
                </a:lnTo>
                <a:lnTo>
                  <a:pt x="1230917" y="67787"/>
                </a:lnTo>
                <a:lnTo>
                  <a:pt x="1227794" y="79992"/>
                </a:lnTo>
                <a:lnTo>
                  <a:pt x="1225920" y="92942"/>
                </a:lnTo>
                <a:lnTo>
                  <a:pt x="1225296" y="106680"/>
                </a:lnTo>
                <a:lnTo>
                  <a:pt x="1225402" y="112350"/>
                </a:lnTo>
                <a:lnTo>
                  <a:pt x="1226507" y="125349"/>
                </a:lnTo>
                <a:lnTo>
                  <a:pt x="1228854" y="137881"/>
                </a:lnTo>
                <a:lnTo>
                  <a:pt x="1232497" y="149946"/>
                </a:lnTo>
                <a:lnTo>
                  <a:pt x="1237488" y="161543"/>
                </a:lnTo>
                <a:lnTo>
                  <a:pt x="1244915" y="174683"/>
                </a:lnTo>
                <a:lnTo>
                  <a:pt x="1252949" y="184578"/>
                </a:lnTo>
                <a:lnTo>
                  <a:pt x="1262428" y="193152"/>
                </a:lnTo>
                <a:lnTo>
                  <a:pt x="1273289" y="200405"/>
                </a:lnTo>
                <a:lnTo>
                  <a:pt x="1279969" y="203874"/>
                </a:lnTo>
                <a:lnTo>
                  <a:pt x="1291306" y="208358"/>
                </a:lnTo>
                <a:lnTo>
                  <a:pt x="1303496" y="211560"/>
                </a:lnTo>
                <a:lnTo>
                  <a:pt x="1316541" y="213481"/>
                </a:lnTo>
                <a:lnTo>
                  <a:pt x="1330439" y="214121"/>
                </a:lnTo>
                <a:lnTo>
                  <a:pt x="1330901" y="214121"/>
                </a:lnTo>
                <a:lnTo>
                  <a:pt x="1343360" y="213505"/>
                </a:lnTo>
                <a:lnTo>
                  <a:pt x="1355822" y="211695"/>
                </a:lnTo>
                <a:lnTo>
                  <a:pt x="1368284" y="208622"/>
                </a:lnTo>
                <a:lnTo>
                  <a:pt x="1380744" y="204215"/>
                </a:lnTo>
                <a:lnTo>
                  <a:pt x="1399691" y="195712"/>
                </a:lnTo>
                <a:lnTo>
                  <a:pt x="1410137" y="189160"/>
                </a:lnTo>
                <a:lnTo>
                  <a:pt x="1418844" y="182117"/>
                </a:lnTo>
                <a:lnTo>
                  <a:pt x="1418844" y="99822"/>
                </a:lnTo>
                <a:lnTo>
                  <a:pt x="1328915" y="99822"/>
                </a:lnTo>
                <a:lnTo>
                  <a:pt x="1328915" y="134112"/>
                </a:lnTo>
                <a:lnTo>
                  <a:pt x="1376921" y="134112"/>
                </a:lnTo>
                <a:lnTo>
                  <a:pt x="1376921" y="160781"/>
                </a:lnTo>
                <a:lnTo>
                  <a:pt x="1365849" y="167569"/>
                </a:lnTo>
                <a:lnTo>
                  <a:pt x="1354074" y="172974"/>
                </a:lnTo>
                <a:lnTo>
                  <a:pt x="1339857" y="177234"/>
                </a:lnTo>
                <a:lnTo>
                  <a:pt x="1327391" y="178307"/>
                </a:lnTo>
                <a:lnTo>
                  <a:pt x="1318271" y="177721"/>
                </a:lnTo>
                <a:lnTo>
                  <a:pt x="1305537" y="174559"/>
                </a:lnTo>
                <a:lnTo>
                  <a:pt x="1294326" y="168658"/>
                </a:lnTo>
                <a:lnTo>
                  <a:pt x="1284732" y="160019"/>
                </a:lnTo>
                <a:lnTo>
                  <a:pt x="1280708" y="155135"/>
                </a:lnTo>
                <a:lnTo>
                  <a:pt x="1275059" y="145232"/>
                </a:lnTo>
                <a:lnTo>
                  <a:pt x="1271086" y="133506"/>
                </a:lnTo>
                <a:lnTo>
                  <a:pt x="1268739" y="119909"/>
                </a:lnTo>
                <a:lnTo>
                  <a:pt x="1267968" y="104393"/>
                </a:lnTo>
                <a:lnTo>
                  <a:pt x="1268015" y="100701"/>
                </a:lnTo>
                <a:lnTo>
                  <a:pt x="1269339" y="85968"/>
                </a:lnTo>
                <a:lnTo>
                  <a:pt x="1272524" y="73204"/>
                </a:lnTo>
                <a:lnTo>
                  <a:pt x="1277634" y="62348"/>
                </a:lnTo>
                <a:lnTo>
                  <a:pt x="1284732" y="53340"/>
                </a:lnTo>
                <a:lnTo>
                  <a:pt x="1291090" y="47511"/>
                </a:lnTo>
                <a:lnTo>
                  <a:pt x="1301762" y="41073"/>
                </a:lnTo>
                <a:lnTo>
                  <a:pt x="1314116" y="37144"/>
                </a:lnTo>
                <a:lnTo>
                  <a:pt x="1328153" y="35814"/>
                </a:lnTo>
                <a:lnTo>
                  <a:pt x="1334624" y="36120"/>
                </a:lnTo>
                <a:lnTo>
                  <a:pt x="1347393" y="39013"/>
                </a:lnTo>
                <a:lnTo>
                  <a:pt x="1357871" y="44958"/>
                </a:lnTo>
                <a:lnTo>
                  <a:pt x="1369248" y="56557"/>
                </a:lnTo>
                <a:lnTo>
                  <a:pt x="1374635" y="68580"/>
                </a:lnTo>
                <a:lnTo>
                  <a:pt x="1415796" y="60960"/>
                </a:lnTo>
                <a:lnTo>
                  <a:pt x="1411408" y="46039"/>
                </a:lnTo>
                <a:lnTo>
                  <a:pt x="1405585" y="34539"/>
                </a:lnTo>
                <a:lnTo>
                  <a:pt x="1397900" y="24505"/>
                </a:lnTo>
                <a:lnTo>
                  <a:pt x="1388351" y="16002"/>
                </a:lnTo>
                <a:lnTo>
                  <a:pt x="1379733" y="10643"/>
                </a:lnTo>
                <a:lnTo>
                  <a:pt x="1368825" y="5986"/>
                </a:lnTo>
                <a:lnTo>
                  <a:pt x="1356540" y="2660"/>
                </a:lnTo>
                <a:lnTo>
                  <a:pt x="1342957" y="665"/>
                </a:lnTo>
                <a:lnTo>
                  <a:pt x="1328153" y="0"/>
                </a:lnTo>
                <a:lnTo>
                  <a:pt x="1313996" y="690"/>
                </a:lnTo>
                <a:close/>
              </a:path>
              <a:path w="1614665" h="214122">
                <a:moveTo>
                  <a:pt x="1210056" y="210312"/>
                </a:moveTo>
                <a:lnTo>
                  <a:pt x="1104900" y="51816"/>
                </a:lnTo>
                <a:lnTo>
                  <a:pt x="1133094" y="128778"/>
                </a:lnTo>
                <a:lnTo>
                  <a:pt x="1210056" y="210312"/>
                </a:lnTo>
                <a:close/>
              </a:path>
              <a:path w="1614665" h="214122">
                <a:moveTo>
                  <a:pt x="83058" y="0"/>
                </a:moveTo>
                <a:lnTo>
                  <a:pt x="78948" y="51"/>
                </a:lnTo>
                <a:lnTo>
                  <a:pt x="65331" y="1049"/>
                </a:lnTo>
                <a:lnTo>
                  <a:pt x="52984" y="3317"/>
                </a:lnTo>
                <a:lnTo>
                  <a:pt x="41910" y="6858"/>
                </a:lnTo>
                <a:lnTo>
                  <a:pt x="34100" y="11031"/>
                </a:lnTo>
                <a:lnTo>
                  <a:pt x="23945" y="18754"/>
                </a:lnTo>
                <a:lnTo>
                  <a:pt x="16001" y="28193"/>
                </a:lnTo>
                <a:lnTo>
                  <a:pt x="12960" y="33293"/>
                </a:lnTo>
                <a:lnTo>
                  <a:pt x="8383" y="45221"/>
                </a:lnTo>
                <a:lnTo>
                  <a:pt x="6858" y="57912"/>
                </a:lnTo>
                <a:lnTo>
                  <a:pt x="7461" y="66044"/>
                </a:lnTo>
                <a:lnTo>
                  <a:pt x="10854" y="78375"/>
                </a:lnTo>
                <a:lnTo>
                  <a:pt x="17067" y="89698"/>
                </a:lnTo>
                <a:lnTo>
                  <a:pt x="25908" y="99822"/>
                </a:lnTo>
                <a:lnTo>
                  <a:pt x="34277" y="105517"/>
                </a:lnTo>
                <a:lnTo>
                  <a:pt x="44871" y="110669"/>
                </a:lnTo>
                <a:lnTo>
                  <a:pt x="57853" y="115397"/>
                </a:lnTo>
                <a:lnTo>
                  <a:pt x="73151" y="119634"/>
                </a:lnTo>
                <a:lnTo>
                  <a:pt x="85962" y="122994"/>
                </a:lnTo>
                <a:lnTo>
                  <a:pt x="98957" y="126496"/>
                </a:lnTo>
                <a:lnTo>
                  <a:pt x="106680" y="128778"/>
                </a:lnTo>
                <a:lnTo>
                  <a:pt x="114300" y="131826"/>
                </a:lnTo>
                <a:lnTo>
                  <a:pt x="118872" y="134874"/>
                </a:lnTo>
                <a:lnTo>
                  <a:pt x="121920" y="137922"/>
                </a:lnTo>
                <a:lnTo>
                  <a:pt x="124968" y="141732"/>
                </a:lnTo>
                <a:lnTo>
                  <a:pt x="126492" y="145542"/>
                </a:lnTo>
                <a:lnTo>
                  <a:pt x="126492" y="157734"/>
                </a:lnTo>
                <a:lnTo>
                  <a:pt x="122682" y="164592"/>
                </a:lnTo>
                <a:lnTo>
                  <a:pt x="115824" y="170688"/>
                </a:lnTo>
                <a:lnTo>
                  <a:pt x="111422" y="173561"/>
                </a:lnTo>
                <a:lnTo>
                  <a:pt x="100079" y="177643"/>
                </a:lnTo>
                <a:lnTo>
                  <a:pt x="85344" y="179070"/>
                </a:lnTo>
                <a:lnTo>
                  <a:pt x="78604" y="178737"/>
                </a:lnTo>
                <a:lnTo>
                  <a:pt x="65693" y="175677"/>
                </a:lnTo>
                <a:lnTo>
                  <a:pt x="55625" y="169164"/>
                </a:lnTo>
                <a:lnTo>
                  <a:pt x="50555" y="164129"/>
                </a:lnTo>
                <a:lnTo>
                  <a:pt x="44274" y="153440"/>
                </a:lnTo>
                <a:lnTo>
                  <a:pt x="40386" y="139446"/>
                </a:lnTo>
                <a:lnTo>
                  <a:pt x="0" y="143256"/>
                </a:lnTo>
                <a:lnTo>
                  <a:pt x="1181" y="151828"/>
                </a:lnTo>
                <a:lnTo>
                  <a:pt x="4567" y="165264"/>
                </a:lnTo>
                <a:lnTo>
                  <a:pt x="9690" y="177171"/>
                </a:lnTo>
                <a:lnTo>
                  <a:pt x="16549" y="187408"/>
                </a:lnTo>
                <a:lnTo>
                  <a:pt x="25146" y="195834"/>
                </a:lnTo>
                <a:lnTo>
                  <a:pt x="33752" y="202198"/>
                </a:lnTo>
                <a:lnTo>
                  <a:pt x="44267" y="207415"/>
                </a:lnTo>
                <a:lnTo>
                  <a:pt x="56345" y="211141"/>
                </a:lnTo>
                <a:lnTo>
                  <a:pt x="70025" y="213376"/>
                </a:lnTo>
                <a:lnTo>
                  <a:pt x="85344" y="214122"/>
                </a:lnTo>
                <a:lnTo>
                  <a:pt x="93802" y="213933"/>
                </a:lnTo>
                <a:lnTo>
                  <a:pt x="107222" y="212710"/>
                </a:lnTo>
                <a:lnTo>
                  <a:pt x="119422" y="210265"/>
                </a:lnTo>
                <a:lnTo>
                  <a:pt x="130301" y="206502"/>
                </a:lnTo>
                <a:lnTo>
                  <a:pt x="140479" y="201560"/>
                </a:lnTo>
                <a:lnTo>
                  <a:pt x="150425" y="193720"/>
                </a:lnTo>
                <a:lnTo>
                  <a:pt x="158496" y="183642"/>
                </a:lnTo>
                <a:lnTo>
                  <a:pt x="162953" y="174858"/>
                </a:lnTo>
                <a:lnTo>
                  <a:pt x="166966" y="162870"/>
                </a:lnTo>
                <a:lnTo>
                  <a:pt x="168401" y="150114"/>
                </a:lnTo>
                <a:lnTo>
                  <a:pt x="167846" y="140851"/>
                </a:lnTo>
                <a:lnTo>
                  <a:pt x="165021" y="128333"/>
                </a:lnTo>
                <a:lnTo>
                  <a:pt x="160020" y="117348"/>
                </a:lnTo>
                <a:lnTo>
                  <a:pt x="156774" y="112435"/>
                </a:lnTo>
                <a:lnTo>
                  <a:pt x="148098" y="103316"/>
                </a:lnTo>
                <a:lnTo>
                  <a:pt x="137160" y="96012"/>
                </a:lnTo>
                <a:lnTo>
                  <a:pt x="130375" y="93109"/>
                </a:lnTo>
                <a:lnTo>
                  <a:pt x="119641" y="89213"/>
                </a:lnTo>
                <a:lnTo>
                  <a:pt x="106662" y="85298"/>
                </a:lnTo>
                <a:lnTo>
                  <a:pt x="91439" y="81534"/>
                </a:lnTo>
                <a:lnTo>
                  <a:pt x="87998" y="80596"/>
                </a:lnTo>
                <a:lnTo>
                  <a:pt x="72183" y="75886"/>
                </a:lnTo>
                <a:lnTo>
                  <a:pt x="60583" y="71627"/>
                </a:lnTo>
                <a:lnTo>
                  <a:pt x="53339" y="67818"/>
                </a:lnTo>
                <a:lnTo>
                  <a:pt x="49530" y="64008"/>
                </a:lnTo>
                <a:lnTo>
                  <a:pt x="47244" y="60198"/>
                </a:lnTo>
                <a:lnTo>
                  <a:pt x="47244" y="49530"/>
                </a:lnTo>
                <a:lnTo>
                  <a:pt x="49530" y="44958"/>
                </a:lnTo>
                <a:lnTo>
                  <a:pt x="54101" y="41910"/>
                </a:lnTo>
                <a:lnTo>
                  <a:pt x="56900" y="40203"/>
                </a:lnTo>
                <a:lnTo>
                  <a:pt x="68057" y="35893"/>
                </a:lnTo>
                <a:lnTo>
                  <a:pt x="82296" y="34290"/>
                </a:lnTo>
                <a:lnTo>
                  <a:pt x="85297" y="34339"/>
                </a:lnTo>
                <a:lnTo>
                  <a:pt x="99008" y="36427"/>
                </a:lnTo>
                <a:lnTo>
                  <a:pt x="108966" y="41910"/>
                </a:lnTo>
                <a:lnTo>
                  <a:pt x="116430" y="51124"/>
                </a:lnTo>
                <a:lnTo>
                  <a:pt x="120396" y="64770"/>
                </a:lnTo>
                <a:lnTo>
                  <a:pt x="162306" y="62484"/>
                </a:lnTo>
                <a:lnTo>
                  <a:pt x="160703" y="49422"/>
                </a:lnTo>
                <a:lnTo>
                  <a:pt x="156726" y="37069"/>
                </a:lnTo>
                <a:lnTo>
                  <a:pt x="150402" y="26183"/>
                </a:lnTo>
                <a:lnTo>
                  <a:pt x="141732" y="16764"/>
                </a:lnTo>
                <a:lnTo>
                  <a:pt x="134383" y="11794"/>
                </a:lnTo>
                <a:lnTo>
                  <a:pt x="123936" y="6758"/>
                </a:lnTo>
                <a:lnTo>
                  <a:pt x="111955" y="3058"/>
                </a:lnTo>
                <a:lnTo>
                  <a:pt x="98356" y="778"/>
                </a:lnTo>
                <a:lnTo>
                  <a:pt x="83058" y="0"/>
                </a:lnTo>
                <a:close/>
              </a:path>
              <a:path w="1614665" h="214122">
                <a:moveTo>
                  <a:pt x="352806" y="3810"/>
                </a:moveTo>
                <a:lnTo>
                  <a:pt x="188213" y="3810"/>
                </a:lnTo>
                <a:lnTo>
                  <a:pt x="188213" y="38862"/>
                </a:lnTo>
                <a:lnTo>
                  <a:pt x="249936" y="38862"/>
                </a:lnTo>
                <a:lnTo>
                  <a:pt x="249936" y="210312"/>
                </a:lnTo>
                <a:lnTo>
                  <a:pt x="291846" y="210312"/>
                </a:lnTo>
                <a:lnTo>
                  <a:pt x="291846" y="38862"/>
                </a:lnTo>
                <a:lnTo>
                  <a:pt x="352806" y="38862"/>
                </a:lnTo>
                <a:lnTo>
                  <a:pt x="352806" y="3810"/>
                </a:lnTo>
                <a:close/>
              </a:path>
              <a:path w="1614665" h="214122">
                <a:moveTo>
                  <a:pt x="381000" y="54864"/>
                </a:moveTo>
                <a:lnTo>
                  <a:pt x="376388" y="68681"/>
                </a:lnTo>
                <a:lnTo>
                  <a:pt x="373870" y="80903"/>
                </a:lnTo>
                <a:lnTo>
                  <a:pt x="372359" y="94116"/>
                </a:lnTo>
                <a:lnTo>
                  <a:pt x="371856" y="108204"/>
                </a:lnTo>
                <a:lnTo>
                  <a:pt x="372000" y="115239"/>
                </a:lnTo>
                <a:lnTo>
                  <a:pt x="373263" y="129478"/>
                </a:lnTo>
                <a:lnTo>
                  <a:pt x="375812" y="142734"/>
                </a:lnTo>
                <a:lnTo>
                  <a:pt x="379629" y="155006"/>
                </a:lnTo>
                <a:lnTo>
                  <a:pt x="384698" y="166296"/>
                </a:lnTo>
                <a:lnTo>
                  <a:pt x="391003" y="176603"/>
                </a:lnTo>
                <a:lnTo>
                  <a:pt x="398525" y="185928"/>
                </a:lnTo>
                <a:lnTo>
                  <a:pt x="410068" y="196053"/>
                </a:lnTo>
                <a:lnTo>
                  <a:pt x="420535" y="202608"/>
                </a:lnTo>
                <a:lnTo>
                  <a:pt x="431987" y="207673"/>
                </a:lnTo>
                <a:lnTo>
                  <a:pt x="444442" y="211268"/>
                </a:lnTo>
                <a:lnTo>
                  <a:pt x="457920" y="213411"/>
                </a:lnTo>
                <a:lnTo>
                  <a:pt x="472439" y="214122"/>
                </a:lnTo>
                <a:lnTo>
                  <a:pt x="474988" y="214100"/>
                </a:lnTo>
                <a:lnTo>
                  <a:pt x="489155" y="213126"/>
                </a:lnTo>
                <a:lnTo>
                  <a:pt x="502362" y="210689"/>
                </a:lnTo>
                <a:lnTo>
                  <a:pt x="514609" y="206770"/>
                </a:lnTo>
                <a:lnTo>
                  <a:pt x="525896" y="201350"/>
                </a:lnTo>
                <a:lnTo>
                  <a:pt x="536224" y="194409"/>
                </a:lnTo>
                <a:lnTo>
                  <a:pt x="545592" y="185928"/>
                </a:lnTo>
                <a:lnTo>
                  <a:pt x="556506" y="171421"/>
                </a:lnTo>
                <a:lnTo>
                  <a:pt x="562134" y="160673"/>
                </a:lnTo>
                <a:lnTo>
                  <a:pt x="566540" y="148917"/>
                </a:lnTo>
                <a:lnTo>
                  <a:pt x="569708" y="136138"/>
                </a:lnTo>
                <a:lnTo>
                  <a:pt x="571620" y="122318"/>
                </a:lnTo>
                <a:lnTo>
                  <a:pt x="572262" y="107442"/>
                </a:lnTo>
                <a:lnTo>
                  <a:pt x="572033" y="98424"/>
                </a:lnTo>
                <a:lnTo>
                  <a:pt x="570644" y="84244"/>
                </a:lnTo>
                <a:lnTo>
                  <a:pt x="567998" y="71032"/>
                </a:lnTo>
                <a:lnTo>
                  <a:pt x="564093" y="58805"/>
                </a:lnTo>
                <a:lnTo>
                  <a:pt x="558930" y="47579"/>
                </a:lnTo>
                <a:lnTo>
                  <a:pt x="552509" y="37370"/>
                </a:lnTo>
                <a:lnTo>
                  <a:pt x="544830" y="28193"/>
                </a:lnTo>
                <a:lnTo>
                  <a:pt x="533744" y="18402"/>
                </a:lnTo>
                <a:lnTo>
                  <a:pt x="523250" y="11725"/>
                </a:lnTo>
                <a:lnTo>
                  <a:pt x="511797" y="6566"/>
                </a:lnTo>
                <a:lnTo>
                  <a:pt x="499384" y="2905"/>
                </a:lnTo>
                <a:lnTo>
                  <a:pt x="486010" y="723"/>
                </a:lnTo>
                <a:lnTo>
                  <a:pt x="471677" y="0"/>
                </a:lnTo>
                <a:lnTo>
                  <a:pt x="464139" y="211"/>
                </a:lnTo>
                <a:lnTo>
                  <a:pt x="451020" y="1670"/>
                </a:lnTo>
                <a:lnTo>
                  <a:pt x="438835" y="4428"/>
                </a:lnTo>
                <a:lnTo>
                  <a:pt x="427482" y="8381"/>
                </a:lnTo>
                <a:lnTo>
                  <a:pt x="420779" y="11367"/>
                </a:lnTo>
                <a:lnTo>
                  <a:pt x="410075" y="18001"/>
                </a:lnTo>
                <a:lnTo>
                  <a:pt x="400050" y="26670"/>
                </a:lnTo>
                <a:lnTo>
                  <a:pt x="394426" y="33314"/>
                </a:lnTo>
                <a:lnTo>
                  <a:pt x="386995" y="43851"/>
                </a:lnTo>
                <a:lnTo>
                  <a:pt x="458617" y="37226"/>
                </a:lnTo>
                <a:lnTo>
                  <a:pt x="472439" y="35814"/>
                </a:lnTo>
                <a:lnTo>
                  <a:pt x="479731" y="36212"/>
                </a:lnTo>
                <a:lnTo>
                  <a:pt x="492705" y="39166"/>
                </a:lnTo>
                <a:lnTo>
                  <a:pt x="504095" y="44910"/>
                </a:lnTo>
                <a:lnTo>
                  <a:pt x="513588" y="53340"/>
                </a:lnTo>
                <a:lnTo>
                  <a:pt x="522099" y="66018"/>
                </a:lnTo>
                <a:lnTo>
                  <a:pt x="526261" y="77522"/>
                </a:lnTo>
                <a:lnTo>
                  <a:pt x="528757" y="91058"/>
                </a:lnTo>
                <a:lnTo>
                  <a:pt x="529589" y="106680"/>
                </a:lnTo>
                <a:lnTo>
                  <a:pt x="529431" y="113578"/>
                </a:lnTo>
                <a:lnTo>
                  <a:pt x="527902" y="127976"/>
                </a:lnTo>
                <a:lnTo>
                  <a:pt x="524752" y="140678"/>
                </a:lnTo>
                <a:lnTo>
                  <a:pt x="519981" y="151630"/>
                </a:lnTo>
                <a:lnTo>
                  <a:pt x="513588" y="160782"/>
                </a:lnTo>
                <a:lnTo>
                  <a:pt x="508646" y="165507"/>
                </a:lnTo>
                <a:lnTo>
                  <a:pt x="498052" y="172549"/>
                </a:lnTo>
                <a:lnTo>
                  <a:pt x="485983" y="176850"/>
                </a:lnTo>
                <a:lnTo>
                  <a:pt x="472439" y="178308"/>
                </a:lnTo>
                <a:lnTo>
                  <a:pt x="464917" y="177874"/>
                </a:lnTo>
                <a:lnTo>
                  <a:pt x="452254" y="174832"/>
                </a:lnTo>
                <a:lnTo>
                  <a:pt x="441045" y="168881"/>
                </a:lnTo>
                <a:lnTo>
                  <a:pt x="431292" y="160020"/>
                </a:lnTo>
                <a:lnTo>
                  <a:pt x="422199" y="146719"/>
                </a:lnTo>
                <a:lnTo>
                  <a:pt x="417901" y="135170"/>
                </a:lnTo>
                <a:lnTo>
                  <a:pt x="415362" y="121841"/>
                </a:lnTo>
                <a:lnTo>
                  <a:pt x="414527" y="106680"/>
                </a:lnTo>
                <a:lnTo>
                  <a:pt x="414651" y="100599"/>
                </a:lnTo>
                <a:lnTo>
                  <a:pt x="416124" y="86098"/>
                </a:lnTo>
                <a:lnTo>
                  <a:pt x="419261" y="73423"/>
                </a:lnTo>
                <a:lnTo>
                  <a:pt x="424063" y="62522"/>
                </a:lnTo>
                <a:lnTo>
                  <a:pt x="381000" y="54864"/>
                </a:lnTo>
                <a:close/>
              </a:path>
              <a:path w="1614665" h="214122">
                <a:moveTo>
                  <a:pt x="424063" y="62522"/>
                </a:moveTo>
                <a:lnTo>
                  <a:pt x="430530" y="53340"/>
                </a:lnTo>
                <a:lnTo>
                  <a:pt x="435933" y="48228"/>
                </a:lnTo>
                <a:lnTo>
                  <a:pt x="446481" y="41398"/>
                </a:lnTo>
                <a:lnTo>
                  <a:pt x="458617" y="37226"/>
                </a:lnTo>
                <a:lnTo>
                  <a:pt x="386995" y="43851"/>
                </a:lnTo>
                <a:lnTo>
                  <a:pt x="381000" y="54864"/>
                </a:lnTo>
                <a:lnTo>
                  <a:pt x="424063" y="62522"/>
                </a:lnTo>
                <a:close/>
              </a:path>
              <a:path w="1614665" h="214122">
                <a:moveTo>
                  <a:pt x="641519" y="122070"/>
                </a:moveTo>
                <a:lnTo>
                  <a:pt x="640842" y="105918"/>
                </a:lnTo>
                <a:lnTo>
                  <a:pt x="640932" y="99966"/>
                </a:lnTo>
                <a:lnTo>
                  <a:pt x="642188" y="84666"/>
                </a:lnTo>
                <a:lnTo>
                  <a:pt x="644968" y="71704"/>
                </a:lnTo>
                <a:lnTo>
                  <a:pt x="649327" y="61027"/>
                </a:lnTo>
                <a:lnTo>
                  <a:pt x="655320" y="52578"/>
                </a:lnTo>
                <a:lnTo>
                  <a:pt x="667624" y="42159"/>
                </a:lnTo>
                <a:lnTo>
                  <a:pt x="679328" y="37377"/>
                </a:lnTo>
                <a:lnTo>
                  <a:pt x="692658" y="35814"/>
                </a:lnTo>
                <a:lnTo>
                  <a:pt x="697424" y="36001"/>
                </a:lnTo>
                <a:lnTo>
                  <a:pt x="710157" y="38800"/>
                </a:lnTo>
                <a:lnTo>
                  <a:pt x="720851" y="44958"/>
                </a:lnTo>
                <a:lnTo>
                  <a:pt x="724227" y="47959"/>
                </a:lnTo>
                <a:lnTo>
                  <a:pt x="731619" y="57952"/>
                </a:lnTo>
                <a:lnTo>
                  <a:pt x="736092" y="70866"/>
                </a:lnTo>
                <a:lnTo>
                  <a:pt x="778001" y="60960"/>
                </a:lnTo>
                <a:lnTo>
                  <a:pt x="775896" y="54114"/>
                </a:lnTo>
                <a:lnTo>
                  <a:pt x="770595" y="41566"/>
                </a:lnTo>
                <a:lnTo>
                  <a:pt x="764113" y="30894"/>
                </a:lnTo>
                <a:lnTo>
                  <a:pt x="756666" y="22098"/>
                </a:lnTo>
                <a:lnTo>
                  <a:pt x="745163" y="13371"/>
                </a:lnTo>
                <a:lnTo>
                  <a:pt x="734152" y="7571"/>
                </a:lnTo>
                <a:lnTo>
                  <a:pt x="722112" y="3387"/>
                </a:lnTo>
                <a:lnTo>
                  <a:pt x="709043" y="852"/>
                </a:lnTo>
                <a:lnTo>
                  <a:pt x="694944" y="0"/>
                </a:lnTo>
                <a:lnTo>
                  <a:pt x="681228" y="784"/>
                </a:lnTo>
                <a:lnTo>
                  <a:pt x="668028" y="3213"/>
                </a:lnTo>
                <a:lnTo>
                  <a:pt x="655768" y="7266"/>
                </a:lnTo>
                <a:lnTo>
                  <a:pt x="644469" y="12922"/>
                </a:lnTo>
                <a:lnTo>
                  <a:pt x="634152" y="20159"/>
                </a:lnTo>
                <a:lnTo>
                  <a:pt x="624839" y="28956"/>
                </a:lnTo>
                <a:lnTo>
                  <a:pt x="619821" y="34683"/>
                </a:lnTo>
                <a:lnTo>
                  <a:pt x="613075" y="44471"/>
                </a:lnTo>
                <a:lnTo>
                  <a:pt x="607626" y="55297"/>
                </a:lnTo>
                <a:lnTo>
                  <a:pt x="603442" y="67159"/>
                </a:lnTo>
                <a:lnTo>
                  <a:pt x="600492" y="80058"/>
                </a:lnTo>
                <a:lnTo>
                  <a:pt x="598745" y="93993"/>
                </a:lnTo>
                <a:lnTo>
                  <a:pt x="598170" y="108966"/>
                </a:lnTo>
                <a:lnTo>
                  <a:pt x="598265" y="114938"/>
                </a:lnTo>
                <a:lnTo>
                  <a:pt x="599373" y="129327"/>
                </a:lnTo>
                <a:lnTo>
                  <a:pt x="601735" y="142646"/>
                </a:lnTo>
                <a:lnTo>
                  <a:pt x="605369" y="154931"/>
                </a:lnTo>
                <a:lnTo>
                  <a:pt x="610292" y="166216"/>
                </a:lnTo>
                <a:lnTo>
                  <a:pt x="616523" y="176537"/>
                </a:lnTo>
                <a:lnTo>
                  <a:pt x="624077" y="185928"/>
                </a:lnTo>
                <a:lnTo>
                  <a:pt x="632200" y="193525"/>
                </a:lnTo>
                <a:lnTo>
                  <a:pt x="642559" y="201001"/>
                </a:lnTo>
                <a:lnTo>
                  <a:pt x="653715" y="206776"/>
                </a:lnTo>
                <a:lnTo>
                  <a:pt x="665738" y="210872"/>
                </a:lnTo>
                <a:lnTo>
                  <a:pt x="678696" y="213313"/>
                </a:lnTo>
                <a:lnTo>
                  <a:pt x="692658" y="214122"/>
                </a:lnTo>
                <a:lnTo>
                  <a:pt x="700098" y="213911"/>
                </a:lnTo>
                <a:lnTo>
                  <a:pt x="713634" y="212287"/>
                </a:lnTo>
                <a:lnTo>
                  <a:pt x="726050" y="209021"/>
                </a:lnTo>
                <a:lnTo>
                  <a:pt x="737346" y="204061"/>
                </a:lnTo>
                <a:lnTo>
                  <a:pt x="747522" y="197358"/>
                </a:lnTo>
                <a:lnTo>
                  <a:pt x="753183" y="192661"/>
                </a:lnTo>
                <a:lnTo>
                  <a:pt x="761148" y="183821"/>
                </a:lnTo>
                <a:lnTo>
                  <a:pt x="767909" y="173275"/>
                </a:lnTo>
                <a:lnTo>
                  <a:pt x="773511" y="161023"/>
                </a:lnTo>
                <a:lnTo>
                  <a:pt x="778001" y="147066"/>
                </a:lnTo>
                <a:lnTo>
                  <a:pt x="737616" y="134112"/>
                </a:lnTo>
                <a:lnTo>
                  <a:pt x="733768" y="147638"/>
                </a:lnTo>
                <a:lnTo>
                  <a:pt x="728012" y="159124"/>
                </a:lnTo>
                <a:lnTo>
                  <a:pt x="720851" y="167640"/>
                </a:lnTo>
                <a:lnTo>
                  <a:pt x="716323" y="170989"/>
                </a:lnTo>
                <a:lnTo>
                  <a:pt x="704952" y="176425"/>
                </a:lnTo>
                <a:lnTo>
                  <a:pt x="691896" y="178308"/>
                </a:lnTo>
                <a:lnTo>
                  <a:pt x="689495" y="178262"/>
                </a:lnTo>
                <a:lnTo>
                  <a:pt x="676281" y="176094"/>
                </a:lnTo>
                <a:lnTo>
                  <a:pt x="664889" y="170569"/>
                </a:lnTo>
                <a:lnTo>
                  <a:pt x="655320" y="161544"/>
                </a:lnTo>
                <a:lnTo>
                  <a:pt x="652081" y="157487"/>
                </a:lnTo>
                <a:lnTo>
                  <a:pt x="647090" y="147953"/>
                </a:lnTo>
                <a:lnTo>
                  <a:pt x="643586" y="136115"/>
                </a:lnTo>
                <a:lnTo>
                  <a:pt x="641519" y="122070"/>
                </a:lnTo>
                <a:close/>
              </a:path>
              <a:path w="1614665" h="214122">
                <a:moveTo>
                  <a:pt x="814577" y="210312"/>
                </a:moveTo>
                <a:lnTo>
                  <a:pt x="856488" y="210312"/>
                </a:lnTo>
                <a:lnTo>
                  <a:pt x="856488" y="147828"/>
                </a:lnTo>
                <a:lnTo>
                  <a:pt x="890777" y="113537"/>
                </a:lnTo>
                <a:lnTo>
                  <a:pt x="947166" y="210312"/>
                </a:lnTo>
                <a:lnTo>
                  <a:pt x="1002030" y="210312"/>
                </a:lnTo>
                <a:lnTo>
                  <a:pt x="919734" y="83820"/>
                </a:lnTo>
                <a:lnTo>
                  <a:pt x="997458" y="3810"/>
                </a:lnTo>
                <a:lnTo>
                  <a:pt x="941070" y="3810"/>
                </a:lnTo>
                <a:lnTo>
                  <a:pt x="856488" y="95250"/>
                </a:lnTo>
                <a:lnTo>
                  <a:pt x="856488" y="3810"/>
                </a:lnTo>
                <a:lnTo>
                  <a:pt x="814577" y="3810"/>
                </a:lnTo>
                <a:lnTo>
                  <a:pt x="814577" y="210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8" name="object 88"/>
          <p:cNvSpPr/>
          <p:nvPr/>
        </p:nvSpPr>
        <p:spPr>
          <a:xfrm>
            <a:off x="4482199" y="3261975"/>
            <a:ext cx="1097932" cy="1097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9" name="object 89"/>
          <p:cNvSpPr/>
          <p:nvPr/>
        </p:nvSpPr>
        <p:spPr>
          <a:xfrm>
            <a:off x="4482199" y="3261975"/>
            <a:ext cx="1097932" cy="1097280"/>
          </a:xfrm>
          <a:custGeom>
            <a:avLst/>
            <a:gdLst/>
            <a:ahLst/>
            <a:cxnLst/>
            <a:rect l="l" t="t" r="r" b="b"/>
            <a:pathLst>
              <a:path w="1283970" h="1283208">
                <a:moveTo>
                  <a:pt x="0" y="1283208"/>
                </a:moveTo>
                <a:lnTo>
                  <a:pt x="1283970" y="1283207"/>
                </a:lnTo>
                <a:lnTo>
                  <a:pt x="641603" y="0"/>
                </a:lnTo>
                <a:lnTo>
                  <a:pt x="0" y="1283208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0" name="object 90"/>
          <p:cNvSpPr/>
          <p:nvPr/>
        </p:nvSpPr>
        <p:spPr>
          <a:xfrm>
            <a:off x="3177062" y="2233113"/>
            <a:ext cx="551246" cy="2353548"/>
          </a:xfrm>
          <a:custGeom>
            <a:avLst/>
            <a:gdLst/>
            <a:ahLst/>
            <a:cxnLst/>
            <a:rect l="l" t="t" r="r" b="b"/>
            <a:pathLst>
              <a:path w="644651" h="2752344">
                <a:moveTo>
                  <a:pt x="0" y="0"/>
                </a:moveTo>
                <a:lnTo>
                  <a:pt x="0" y="2752344"/>
                </a:lnTo>
                <a:lnTo>
                  <a:pt x="644651" y="2752344"/>
                </a:lnTo>
                <a:lnTo>
                  <a:pt x="6446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1" name="object 91"/>
          <p:cNvSpPr/>
          <p:nvPr/>
        </p:nvSpPr>
        <p:spPr>
          <a:xfrm>
            <a:off x="3177062" y="2233113"/>
            <a:ext cx="551246" cy="2353548"/>
          </a:xfrm>
          <a:custGeom>
            <a:avLst/>
            <a:gdLst/>
            <a:ahLst/>
            <a:cxnLst/>
            <a:rect l="l" t="t" r="r" b="b"/>
            <a:pathLst>
              <a:path w="644651" h="2752344">
                <a:moveTo>
                  <a:pt x="644651" y="2752344"/>
                </a:moveTo>
                <a:lnTo>
                  <a:pt x="644651" y="0"/>
                </a:lnTo>
                <a:lnTo>
                  <a:pt x="0" y="0"/>
                </a:lnTo>
                <a:lnTo>
                  <a:pt x="0" y="2752344"/>
                </a:lnTo>
                <a:lnTo>
                  <a:pt x="644651" y="2752344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2" name="object 92"/>
          <p:cNvSpPr/>
          <p:nvPr/>
        </p:nvSpPr>
        <p:spPr>
          <a:xfrm>
            <a:off x="6158734" y="2245493"/>
            <a:ext cx="927215" cy="826217"/>
          </a:xfrm>
          <a:custGeom>
            <a:avLst/>
            <a:gdLst/>
            <a:ahLst/>
            <a:cxnLst/>
            <a:rect l="l" t="t" r="r" b="b"/>
            <a:pathLst>
              <a:path w="1084326" h="966215">
                <a:moveTo>
                  <a:pt x="0" y="0"/>
                </a:moveTo>
                <a:lnTo>
                  <a:pt x="0" y="966215"/>
                </a:lnTo>
                <a:lnTo>
                  <a:pt x="1084326" y="966215"/>
                </a:lnTo>
                <a:lnTo>
                  <a:pt x="1084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3" name="object 93"/>
          <p:cNvSpPr/>
          <p:nvPr/>
        </p:nvSpPr>
        <p:spPr>
          <a:xfrm>
            <a:off x="6158734" y="2245493"/>
            <a:ext cx="927215" cy="826217"/>
          </a:xfrm>
          <a:custGeom>
            <a:avLst/>
            <a:gdLst/>
            <a:ahLst/>
            <a:cxnLst/>
            <a:rect l="l" t="t" r="r" b="b"/>
            <a:pathLst>
              <a:path w="1084326" h="966215">
                <a:moveTo>
                  <a:pt x="0" y="0"/>
                </a:moveTo>
                <a:lnTo>
                  <a:pt x="0" y="966215"/>
                </a:lnTo>
                <a:lnTo>
                  <a:pt x="1084326" y="966215"/>
                </a:lnTo>
                <a:lnTo>
                  <a:pt x="1084326" y="0"/>
                </a:lnTo>
                <a:lnTo>
                  <a:pt x="0" y="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4" name="object 94"/>
          <p:cNvSpPr/>
          <p:nvPr/>
        </p:nvSpPr>
        <p:spPr>
          <a:xfrm>
            <a:off x="6361384" y="2592139"/>
            <a:ext cx="510848" cy="136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5" name="object 95"/>
          <p:cNvSpPr/>
          <p:nvPr/>
        </p:nvSpPr>
        <p:spPr>
          <a:xfrm>
            <a:off x="2116922" y="3985894"/>
            <a:ext cx="959794" cy="273668"/>
          </a:xfrm>
          <a:custGeom>
            <a:avLst/>
            <a:gdLst/>
            <a:ahLst/>
            <a:cxnLst/>
            <a:rect l="l" t="t" r="r" b="b"/>
            <a:pathLst>
              <a:path w="1122426" h="320039">
                <a:moveTo>
                  <a:pt x="0" y="0"/>
                </a:moveTo>
                <a:lnTo>
                  <a:pt x="0" y="320039"/>
                </a:lnTo>
                <a:lnTo>
                  <a:pt x="1122426" y="320039"/>
                </a:lnTo>
                <a:lnTo>
                  <a:pt x="1122426" y="0"/>
                </a:lnTo>
                <a:lnTo>
                  <a:pt x="0" y="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6" name="object 96"/>
          <p:cNvSpPr/>
          <p:nvPr/>
        </p:nvSpPr>
        <p:spPr>
          <a:xfrm>
            <a:off x="1823870" y="3985894"/>
            <a:ext cx="293053" cy="273668"/>
          </a:xfrm>
          <a:custGeom>
            <a:avLst/>
            <a:gdLst/>
            <a:ahLst/>
            <a:cxnLst/>
            <a:rect l="l" t="t" r="r" b="b"/>
            <a:pathLst>
              <a:path w="342709" h="320040">
                <a:moveTo>
                  <a:pt x="319849" y="304800"/>
                </a:moveTo>
                <a:lnTo>
                  <a:pt x="305371" y="320040"/>
                </a:lnTo>
                <a:lnTo>
                  <a:pt x="37909" y="320040"/>
                </a:lnTo>
                <a:lnTo>
                  <a:pt x="18859" y="300990"/>
                </a:lnTo>
                <a:lnTo>
                  <a:pt x="15276" y="287120"/>
                </a:lnTo>
                <a:lnTo>
                  <a:pt x="12070" y="273179"/>
                </a:lnTo>
                <a:lnTo>
                  <a:pt x="9241" y="259172"/>
                </a:lnTo>
                <a:lnTo>
                  <a:pt x="6789" y="245107"/>
                </a:lnTo>
                <a:lnTo>
                  <a:pt x="4714" y="230993"/>
                </a:lnTo>
                <a:lnTo>
                  <a:pt x="3017" y="216835"/>
                </a:lnTo>
                <a:lnTo>
                  <a:pt x="1697" y="202642"/>
                </a:lnTo>
                <a:lnTo>
                  <a:pt x="754" y="188421"/>
                </a:lnTo>
                <a:lnTo>
                  <a:pt x="188" y="174179"/>
                </a:lnTo>
                <a:lnTo>
                  <a:pt x="0" y="159924"/>
                </a:lnTo>
                <a:lnTo>
                  <a:pt x="188" y="145664"/>
                </a:lnTo>
                <a:lnTo>
                  <a:pt x="754" y="131405"/>
                </a:lnTo>
                <a:lnTo>
                  <a:pt x="1697" y="117155"/>
                </a:lnTo>
                <a:lnTo>
                  <a:pt x="3017" y="102922"/>
                </a:lnTo>
                <a:lnTo>
                  <a:pt x="4714" y="88713"/>
                </a:lnTo>
                <a:lnTo>
                  <a:pt x="6789" y="74535"/>
                </a:lnTo>
                <a:lnTo>
                  <a:pt x="9241" y="60396"/>
                </a:lnTo>
                <a:lnTo>
                  <a:pt x="12070" y="46304"/>
                </a:lnTo>
                <a:lnTo>
                  <a:pt x="15276" y="32265"/>
                </a:lnTo>
                <a:lnTo>
                  <a:pt x="18859" y="18288"/>
                </a:lnTo>
                <a:lnTo>
                  <a:pt x="37909" y="0"/>
                </a:lnTo>
                <a:lnTo>
                  <a:pt x="305371" y="0"/>
                </a:lnTo>
                <a:lnTo>
                  <a:pt x="319849" y="14478"/>
                </a:lnTo>
                <a:lnTo>
                  <a:pt x="319849" y="32004"/>
                </a:lnTo>
                <a:lnTo>
                  <a:pt x="342709" y="32004"/>
                </a:lnTo>
                <a:lnTo>
                  <a:pt x="342709" y="288036"/>
                </a:lnTo>
                <a:lnTo>
                  <a:pt x="319849" y="288798"/>
                </a:lnTo>
                <a:lnTo>
                  <a:pt x="319849" y="30480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7" name="object 97"/>
          <p:cNvSpPr/>
          <p:nvPr/>
        </p:nvSpPr>
        <p:spPr>
          <a:xfrm>
            <a:off x="2017229" y="4238059"/>
            <a:ext cx="80145" cy="0"/>
          </a:xfrm>
          <a:custGeom>
            <a:avLst/>
            <a:gdLst/>
            <a:ahLst/>
            <a:cxnLst/>
            <a:rect l="l" t="t" r="r" b="b"/>
            <a:pathLst>
              <a:path w="93725">
                <a:moveTo>
                  <a:pt x="93725" y="0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8" name="object 98"/>
          <p:cNvSpPr/>
          <p:nvPr/>
        </p:nvSpPr>
        <p:spPr>
          <a:xfrm>
            <a:off x="2017229" y="4006744"/>
            <a:ext cx="80145" cy="0"/>
          </a:xfrm>
          <a:custGeom>
            <a:avLst/>
            <a:gdLst/>
            <a:ahLst/>
            <a:cxnLst/>
            <a:rect l="l" t="t" r="r" b="b"/>
            <a:pathLst>
              <a:path w="93725">
                <a:moveTo>
                  <a:pt x="93725" y="0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9" name="object 99"/>
          <p:cNvSpPr/>
          <p:nvPr/>
        </p:nvSpPr>
        <p:spPr>
          <a:xfrm>
            <a:off x="1858241" y="3985894"/>
            <a:ext cx="5864" cy="44308"/>
          </a:xfrm>
          <a:custGeom>
            <a:avLst/>
            <a:gdLst/>
            <a:ahLst/>
            <a:cxnLst/>
            <a:rect l="l" t="t" r="r" b="b"/>
            <a:pathLst>
              <a:path w="6858" h="51816">
                <a:moveTo>
                  <a:pt x="6858" y="0"/>
                </a:moveTo>
                <a:lnTo>
                  <a:pt x="0" y="51816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0" name="object 100"/>
          <p:cNvSpPr/>
          <p:nvPr/>
        </p:nvSpPr>
        <p:spPr>
          <a:xfrm>
            <a:off x="1858241" y="4214602"/>
            <a:ext cx="5864" cy="44960"/>
          </a:xfrm>
          <a:custGeom>
            <a:avLst/>
            <a:gdLst/>
            <a:ahLst/>
            <a:cxnLst/>
            <a:rect l="l" t="t" r="r" b="b"/>
            <a:pathLst>
              <a:path w="6858" h="52578">
                <a:moveTo>
                  <a:pt x="6858" y="52578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1" name="object 101"/>
          <p:cNvSpPr/>
          <p:nvPr/>
        </p:nvSpPr>
        <p:spPr>
          <a:xfrm>
            <a:off x="1830560" y="4041931"/>
            <a:ext cx="138451" cy="160942"/>
          </a:xfrm>
          <a:custGeom>
            <a:avLst/>
            <a:gdLst/>
            <a:ahLst/>
            <a:cxnLst/>
            <a:rect l="l" t="t" r="r" b="b"/>
            <a:pathLst>
              <a:path w="161911" h="188213">
                <a:moveTo>
                  <a:pt x="161911" y="188213"/>
                </a:moveTo>
                <a:lnTo>
                  <a:pt x="22465" y="176022"/>
                </a:lnTo>
                <a:lnTo>
                  <a:pt x="14083" y="175260"/>
                </a:lnTo>
                <a:lnTo>
                  <a:pt x="6463" y="169163"/>
                </a:lnTo>
                <a:lnTo>
                  <a:pt x="5701" y="160782"/>
                </a:lnTo>
                <a:lnTo>
                  <a:pt x="3733" y="148324"/>
                </a:lnTo>
                <a:lnTo>
                  <a:pt x="2178" y="135766"/>
                </a:lnTo>
                <a:lnTo>
                  <a:pt x="1038" y="123131"/>
                </a:lnTo>
                <a:lnTo>
                  <a:pt x="312" y="110442"/>
                </a:lnTo>
                <a:lnTo>
                  <a:pt x="0" y="97724"/>
                </a:lnTo>
                <a:lnTo>
                  <a:pt x="101" y="85000"/>
                </a:lnTo>
                <a:lnTo>
                  <a:pt x="617" y="72294"/>
                </a:lnTo>
                <a:lnTo>
                  <a:pt x="1547" y="59629"/>
                </a:lnTo>
                <a:lnTo>
                  <a:pt x="2890" y="47029"/>
                </a:lnTo>
                <a:lnTo>
                  <a:pt x="4648" y="34517"/>
                </a:lnTo>
                <a:lnTo>
                  <a:pt x="5701" y="28194"/>
                </a:lnTo>
                <a:lnTo>
                  <a:pt x="6463" y="19812"/>
                </a:lnTo>
                <a:lnTo>
                  <a:pt x="14083" y="12953"/>
                </a:lnTo>
                <a:lnTo>
                  <a:pt x="22465" y="12191"/>
                </a:lnTo>
                <a:lnTo>
                  <a:pt x="161911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2" name="object 102"/>
          <p:cNvSpPr/>
          <p:nvPr/>
        </p:nvSpPr>
        <p:spPr>
          <a:xfrm>
            <a:off x="1832177" y="4211996"/>
            <a:ext cx="185051" cy="47565"/>
          </a:xfrm>
          <a:custGeom>
            <a:avLst/>
            <a:gdLst/>
            <a:ahLst/>
            <a:cxnLst/>
            <a:rect l="l" t="t" r="r" b="b"/>
            <a:pathLst>
              <a:path w="216407" h="55625">
                <a:moveTo>
                  <a:pt x="216407" y="55625"/>
                </a:moveTo>
                <a:lnTo>
                  <a:pt x="216407" y="16001"/>
                </a:lnTo>
                <a:lnTo>
                  <a:pt x="152400" y="16001"/>
                </a:ln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3" name="object 103"/>
          <p:cNvSpPr/>
          <p:nvPr/>
        </p:nvSpPr>
        <p:spPr>
          <a:xfrm>
            <a:off x="1832177" y="3985894"/>
            <a:ext cx="185051" cy="47566"/>
          </a:xfrm>
          <a:custGeom>
            <a:avLst/>
            <a:gdLst/>
            <a:ahLst/>
            <a:cxnLst/>
            <a:rect l="l" t="t" r="r" b="b"/>
            <a:pathLst>
              <a:path w="216407" h="55626">
                <a:moveTo>
                  <a:pt x="216407" y="0"/>
                </a:moveTo>
                <a:lnTo>
                  <a:pt x="216407" y="39624"/>
                </a:lnTo>
                <a:lnTo>
                  <a:pt x="152400" y="39624"/>
                </a:lnTo>
                <a:lnTo>
                  <a:pt x="0" y="55626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4" name="object 104"/>
          <p:cNvSpPr/>
          <p:nvPr/>
        </p:nvSpPr>
        <p:spPr>
          <a:xfrm>
            <a:off x="2097375" y="4013261"/>
            <a:ext cx="0" cy="219585"/>
          </a:xfrm>
          <a:custGeom>
            <a:avLst/>
            <a:gdLst/>
            <a:ahLst/>
            <a:cxnLst/>
            <a:rect l="l" t="t" r="r" b="b"/>
            <a:pathLst>
              <a:path h="256793">
                <a:moveTo>
                  <a:pt x="0" y="256793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5" name="object 105"/>
          <p:cNvSpPr/>
          <p:nvPr/>
        </p:nvSpPr>
        <p:spPr>
          <a:xfrm>
            <a:off x="1969012" y="4019776"/>
            <a:ext cx="119240" cy="205903"/>
          </a:xfrm>
          <a:custGeom>
            <a:avLst/>
            <a:gdLst/>
            <a:ahLst/>
            <a:cxnLst/>
            <a:rect l="l" t="t" r="r" b="b"/>
            <a:pathLst>
              <a:path w="139445" h="240792">
                <a:moveTo>
                  <a:pt x="13828" y="238205"/>
                </a:moveTo>
                <a:lnTo>
                  <a:pt x="25145" y="240792"/>
                </a:lnTo>
                <a:lnTo>
                  <a:pt x="139445" y="240792"/>
                </a:lnTo>
                <a:lnTo>
                  <a:pt x="139445" y="229362"/>
                </a:lnTo>
                <a:lnTo>
                  <a:pt x="56387" y="229362"/>
                </a:lnTo>
                <a:lnTo>
                  <a:pt x="43463" y="224412"/>
                </a:lnTo>
                <a:lnTo>
                  <a:pt x="37419" y="212118"/>
                </a:lnTo>
                <a:lnTo>
                  <a:pt x="37337" y="29718"/>
                </a:lnTo>
                <a:lnTo>
                  <a:pt x="42287" y="16793"/>
                </a:lnTo>
                <a:lnTo>
                  <a:pt x="54581" y="10749"/>
                </a:lnTo>
                <a:lnTo>
                  <a:pt x="139445" y="10668"/>
                </a:lnTo>
                <a:lnTo>
                  <a:pt x="139445" y="0"/>
                </a:lnTo>
                <a:lnTo>
                  <a:pt x="25145" y="0"/>
                </a:lnTo>
                <a:lnTo>
                  <a:pt x="11404" y="3769"/>
                </a:lnTo>
                <a:lnTo>
                  <a:pt x="2453" y="13828"/>
                </a:lnTo>
                <a:lnTo>
                  <a:pt x="0" y="25146"/>
                </a:lnTo>
                <a:lnTo>
                  <a:pt x="0" y="215646"/>
                </a:lnTo>
                <a:lnTo>
                  <a:pt x="3769" y="229049"/>
                </a:lnTo>
                <a:lnTo>
                  <a:pt x="13828" y="23820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6" name="object 106"/>
          <p:cNvSpPr/>
          <p:nvPr/>
        </p:nvSpPr>
        <p:spPr>
          <a:xfrm>
            <a:off x="1969012" y="4019776"/>
            <a:ext cx="119240" cy="205903"/>
          </a:xfrm>
          <a:custGeom>
            <a:avLst/>
            <a:gdLst/>
            <a:ahLst/>
            <a:cxnLst/>
            <a:rect l="l" t="t" r="r" b="b"/>
            <a:pathLst>
              <a:path w="139445" h="240792">
                <a:moveTo>
                  <a:pt x="139445" y="0"/>
                </a:moveTo>
                <a:lnTo>
                  <a:pt x="25145" y="0"/>
                </a:lnTo>
                <a:lnTo>
                  <a:pt x="11404" y="3769"/>
                </a:lnTo>
                <a:lnTo>
                  <a:pt x="2453" y="13828"/>
                </a:lnTo>
                <a:lnTo>
                  <a:pt x="0" y="25146"/>
                </a:lnTo>
                <a:lnTo>
                  <a:pt x="0" y="215646"/>
                </a:lnTo>
                <a:lnTo>
                  <a:pt x="3769" y="229049"/>
                </a:lnTo>
                <a:lnTo>
                  <a:pt x="13828" y="238205"/>
                </a:lnTo>
                <a:lnTo>
                  <a:pt x="25145" y="240792"/>
                </a:lnTo>
                <a:lnTo>
                  <a:pt x="139445" y="240792"/>
                </a:lnTo>
                <a:lnTo>
                  <a:pt x="139445" y="229362"/>
                </a:lnTo>
                <a:lnTo>
                  <a:pt x="56387" y="229362"/>
                </a:lnTo>
                <a:lnTo>
                  <a:pt x="43463" y="224412"/>
                </a:lnTo>
                <a:lnTo>
                  <a:pt x="37419" y="212118"/>
                </a:lnTo>
                <a:lnTo>
                  <a:pt x="37337" y="210312"/>
                </a:lnTo>
                <a:lnTo>
                  <a:pt x="37337" y="29718"/>
                </a:lnTo>
                <a:lnTo>
                  <a:pt x="42287" y="16793"/>
                </a:lnTo>
                <a:lnTo>
                  <a:pt x="54581" y="10749"/>
                </a:lnTo>
                <a:lnTo>
                  <a:pt x="56387" y="10668"/>
                </a:lnTo>
                <a:lnTo>
                  <a:pt x="139445" y="10668"/>
                </a:lnTo>
                <a:lnTo>
                  <a:pt x="139445" y="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7" name="object 107"/>
          <p:cNvSpPr/>
          <p:nvPr/>
        </p:nvSpPr>
        <p:spPr>
          <a:xfrm>
            <a:off x="3050653" y="3810615"/>
            <a:ext cx="3333531" cy="751285"/>
          </a:xfrm>
          <a:custGeom>
            <a:avLst/>
            <a:gdLst/>
            <a:ahLst/>
            <a:cxnLst/>
            <a:rect l="l" t="t" r="r" b="b"/>
            <a:pathLst>
              <a:path w="3898379" h="878586">
                <a:moveTo>
                  <a:pt x="3898379" y="878586"/>
                </a:moveTo>
                <a:lnTo>
                  <a:pt x="3898379" y="0"/>
                </a:lnTo>
                <a:lnTo>
                  <a:pt x="0" y="0"/>
                </a:lnTo>
              </a:path>
            </a:pathLst>
          </a:custGeom>
          <a:ln w="64503">
            <a:solidFill>
              <a:srgbClr val="FE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8" name="object 108"/>
          <p:cNvSpPr/>
          <p:nvPr/>
        </p:nvSpPr>
        <p:spPr>
          <a:xfrm>
            <a:off x="6309262" y="4486967"/>
            <a:ext cx="149865" cy="149214"/>
          </a:xfrm>
          <a:custGeom>
            <a:avLst/>
            <a:gdLst/>
            <a:ahLst/>
            <a:cxnLst/>
            <a:rect l="l" t="t" r="r" b="b"/>
            <a:pathLst>
              <a:path w="175259" h="174498">
                <a:moveTo>
                  <a:pt x="87617" y="0"/>
                </a:moveTo>
                <a:lnTo>
                  <a:pt x="72969" y="1193"/>
                </a:lnTo>
                <a:lnTo>
                  <a:pt x="59133" y="4648"/>
                </a:lnTo>
                <a:lnTo>
                  <a:pt x="46294" y="10179"/>
                </a:lnTo>
                <a:lnTo>
                  <a:pt x="34639" y="17598"/>
                </a:lnTo>
                <a:lnTo>
                  <a:pt x="24357" y="26717"/>
                </a:lnTo>
                <a:lnTo>
                  <a:pt x="15633" y="37351"/>
                </a:lnTo>
                <a:lnTo>
                  <a:pt x="8656" y="49312"/>
                </a:lnTo>
                <a:lnTo>
                  <a:pt x="3612" y="62412"/>
                </a:lnTo>
                <a:lnTo>
                  <a:pt x="688" y="76466"/>
                </a:lnTo>
                <a:lnTo>
                  <a:pt x="0" y="87629"/>
                </a:lnTo>
                <a:lnTo>
                  <a:pt x="1203" y="102131"/>
                </a:lnTo>
                <a:lnTo>
                  <a:pt x="4688" y="115856"/>
                </a:lnTo>
                <a:lnTo>
                  <a:pt x="10264" y="128611"/>
                </a:lnTo>
                <a:lnTo>
                  <a:pt x="17742" y="140202"/>
                </a:lnTo>
                <a:lnTo>
                  <a:pt x="26932" y="150433"/>
                </a:lnTo>
                <a:lnTo>
                  <a:pt x="37645" y="159111"/>
                </a:lnTo>
                <a:lnTo>
                  <a:pt x="49691" y="166041"/>
                </a:lnTo>
                <a:lnTo>
                  <a:pt x="62880" y="171028"/>
                </a:lnTo>
                <a:lnTo>
                  <a:pt x="77024" y="173878"/>
                </a:lnTo>
                <a:lnTo>
                  <a:pt x="87617" y="174498"/>
                </a:lnTo>
                <a:lnTo>
                  <a:pt x="102142" y="173295"/>
                </a:lnTo>
                <a:lnTo>
                  <a:pt x="115929" y="169817"/>
                </a:lnTo>
                <a:lnTo>
                  <a:pt x="128775" y="164258"/>
                </a:lnTo>
                <a:lnTo>
                  <a:pt x="140474" y="156812"/>
                </a:lnTo>
                <a:lnTo>
                  <a:pt x="150822" y="147675"/>
                </a:lnTo>
                <a:lnTo>
                  <a:pt x="159616" y="137039"/>
                </a:lnTo>
                <a:lnTo>
                  <a:pt x="166651" y="125099"/>
                </a:lnTo>
                <a:lnTo>
                  <a:pt x="171722" y="112051"/>
                </a:lnTo>
                <a:lnTo>
                  <a:pt x="174626" y="98088"/>
                </a:lnTo>
                <a:lnTo>
                  <a:pt x="175259" y="87629"/>
                </a:lnTo>
                <a:lnTo>
                  <a:pt x="174045" y="72981"/>
                </a:lnTo>
                <a:lnTo>
                  <a:pt x="170535" y="59143"/>
                </a:lnTo>
                <a:lnTo>
                  <a:pt x="164933" y="46303"/>
                </a:lnTo>
                <a:lnTo>
                  <a:pt x="157439" y="34648"/>
                </a:lnTo>
                <a:lnTo>
                  <a:pt x="148255" y="24365"/>
                </a:lnTo>
                <a:lnTo>
                  <a:pt x="137582" y="15641"/>
                </a:lnTo>
                <a:lnTo>
                  <a:pt x="125623" y="8663"/>
                </a:lnTo>
                <a:lnTo>
                  <a:pt x="112579" y="3617"/>
                </a:lnTo>
                <a:lnTo>
                  <a:pt x="98651" y="691"/>
                </a:lnTo>
                <a:lnTo>
                  <a:pt x="87617" y="0"/>
                </a:lnTo>
                <a:close/>
              </a:path>
            </a:pathLst>
          </a:custGeom>
          <a:solidFill>
            <a:srgbClr val="FE6600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09" name="object 109"/>
          <p:cNvSpPr/>
          <p:nvPr/>
        </p:nvSpPr>
        <p:spPr>
          <a:xfrm>
            <a:off x="2116922" y="3462014"/>
            <a:ext cx="959794" cy="273016"/>
          </a:xfrm>
          <a:custGeom>
            <a:avLst/>
            <a:gdLst/>
            <a:ahLst/>
            <a:cxnLst/>
            <a:rect l="l" t="t" r="r" b="b"/>
            <a:pathLst>
              <a:path w="1122426" h="319277">
                <a:moveTo>
                  <a:pt x="0" y="0"/>
                </a:moveTo>
                <a:lnTo>
                  <a:pt x="0" y="319277"/>
                </a:lnTo>
                <a:lnTo>
                  <a:pt x="1122426" y="319277"/>
                </a:lnTo>
                <a:lnTo>
                  <a:pt x="1122426" y="0"/>
                </a:lnTo>
                <a:lnTo>
                  <a:pt x="0" y="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0" name="object 110"/>
          <p:cNvSpPr/>
          <p:nvPr/>
        </p:nvSpPr>
        <p:spPr>
          <a:xfrm>
            <a:off x="1823870" y="3462014"/>
            <a:ext cx="293053" cy="273016"/>
          </a:xfrm>
          <a:custGeom>
            <a:avLst/>
            <a:gdLst/>
            <a:ahLst/>
            <a:cxnLst/>
            <a:rect l="l" t="t" r="r" b="b"/>
            <a:pathLst>
              <a:path w="342709" h="319277">
                <a:moveTo>
                  <a:pt x="319849" y="304800"/>
                </a:moveTo>
                <a:lnTo>
                  <a:pt x="305371" y="319277"/>
                </a:lnTo>
                <a:lnTo>
                  <a:pt x="37909" y="319277"/>
                </a:lnTo>
                <a:lnTo>
                  <a:pt x="18859" y="300989"/>
                </a:lnTo>
                <a:lnTo>
                  <a:pt x="15276" y="287017"/>
                </a:lnTo>
                <a:lnTo>
                  <a:pt x="12070" y="272994"/>
                </a:lnTo>
                <a:lnTo>
                  <a:pt x="9241" y="258924"/>
                </a:lnTo>
                <a:lnTo>
                  <a:pt x="6789" y="244815"/>
                </a:lnTo>
                <a:lnTo>
                  <a:pt x="4714" y="230671"/>
                </a:lnTo>
                <a:lnTo>
                  <a:pt x="3017" y="216499"/>
                </a:lnTo>
                <a:lnTo>
                  <a:pt x="1697" y="202304"/>
                </a:lnTo>
                <a:lnTo>
                  <a:pt x="754" y="188092"/>
                </a:lnTo>
                <a:lnTo>
                  <a:pt x="188" y="173868"/>
                </a:lnTo>
                <a:lnTo>
                  <a:pt x="0" y="159638"/>
                </a:lnTo>
                <a:lnTo>
                  <a:pt x="188" y="145409"/>
                </a:lnTo>
                <a:lnTo>
                  <a:pt x="754" y="131185"/>
                </a:lnTo>
                <a:lnTo>
                  <a:pt x="1697" y="116973"/>
                </a:lnTo>
                <a:lnTo>
                  <a:pt x="3017" y="102778"/>
                </a:lnTo>
                <a:lnTo>
                  <a:pt x="4714" y="88606"/>
                </a:lnTo>
                <a:lnTo>
                  <a:pt x="6789" y="74462"/>
                </a:lnTo>
                <a:lnTo>
                  <a:pt x="9241" y="60353"/>
                </a:lnTo>
                <a:lnTo>
                  <a:pt x="12070" y="46283"/>
                </a:lnTo>
                <a:lnTo>
                  <a:pt x="15276" y="32260"/>
                </a:lnTo>
                <a:lnTo>
                  <a:pt x="18859" y="18287"/>
                </a:lnTo>
                <a:lnTo>
                  <a:pt x="37909" y="0"/>
                </a:lnTo>
                <a:lnTo>
                  <a:pt x="305371" y="0"/>
                </a:lnTo>
                <a:lnTo>
                  <a:pt x="319849" y="14477"/>
                </a:lnTo>
                <a:lnTo>
                  <a:pt x="319849" y="32003"/>
                </a:lnTo>
                <a:lnTo>
                  <a:pt x="342709" y="32003"/>
                </a:lnTo>
                <a:lnTo>
                  <a:pt x="342709" y="287274"/>
                </a:lnTo>
                <a:lnTo>
                  <a:pt x="319849" y="288036"/>
                </a:lnTo>
                <a:lnTo>
                  <a:pt x="319849" y="30480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1" name="object 111"/>
          <p:cNvSpPr/>
          <p:nvPr/>
        </p:nvSpPr>
        <p:spPr>
          <a:xfrm>
            <a:off x="2017229" y="3714180"/>
            <a:ext cx="80145" cy="0"/>
          </a:xfrm>
          <a:custGeom>
            <a:avLst/>
            <a:gdLst/>
            <a:ahLst/>
            <a:cxnLst/>
            <a:rect l="l" t="t" r="r" b="b"/>
            <a:pathLst>
              <a:path w="93725">
                <a:moveTo>
                  <a:pt x="93725" y="0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2" name="object 112"/>
          <p:cNvSpPr/>
          <p:nvPr/>
        </p:nvSpPr>
        <p:spPr>
          <a:xfrm>
            <a:off x="2017229" y="3482864"/>
            <a:ext cx="80145" cy="0"/>
          </a:xfrm>
          <a:custGeom>
            <a:avLst/>
            <a:gdLst/>
            <a:ahLst/>
            <a:cxnLst/>
            <a:rect l="l" t="t" r="r" b="b"/>
            <a:pathLst>
              <a:path w="93725">
                <a:moveTo>
                  <a:pt x="93725" y="0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3" name="object 113"/>
          <p:cNvSpPr/>
          <p:nvPr/>
        </p:nvSpPr>
        <p:spPr>
          <a:xfrm>
            <a:off x="1858241" y="3462015"/>
            <a:ext cx="5864" cy="44307"/>
          </a:xfrm>
          <a:custGeom>
            <a:avLst/>
            <a:gdLst/>
            <a:ahLst/>
            <a:cxnLst/>
            <a:rect l="l" t="t" r="r" b="b"/>
            <a:pathLst>
              <a:path w="6858" h="51815">
                <a:moveTo>
                  <a:pt x="6858" y="0"/>
                </a:moveTo>
                <a:lnTo>
                  <a:pt x="0" y="51815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4" name="object 114"/>
          <p:cNvSpPr/>
          <p:nvPr/>
        </p:nvSpPr>
        <p:spPr>
          <a:xfrm>
            <a:off x="1858241" y="3690723"/>
            <a:ext cx="5864" cy="44307"/>
          </a:xfrm>
          <a:custGeom>
            <a:avLst/>
            <a:gdLst/>
            <a:ahLst/>
            <a:cxnLst/>
            <a:rect l="l" t="t" r="r" b="b"/>
            <a:pathLst>
              <a:path w="6858" h="51815">
                <a:moveTo>
                  <a:pt x="6858" y="51815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5" name="object 115"/>
          <p:cNvSpPr/>
          <p:nvPr/>
        </p:nvSpPr>
        <p:spPr>
          <a:xfrm>
            <a:off x="1830562" y="3518051"/>
            <a:ext cx="138449" cy="160942"/>
          </a:xfrm>
          <a:custGeom>
            <a:avLst/>
            <a:gdLst/>
            <a:ahLst/>
            <a:cxnLst/>
            <a:rect l="l" t="t" r="r" b="b"/>
            <a:pathLst>
              <a:path w="161908" h="188213">
                <a:moveTo>
                  <a:pt x="161908" y="188213"/>
                </a:moveTo>
                <a:lnTo>
                  <a:pt x="22462" y="176022"/>
                </a:lnTo>
                <a:lnTo>
                  <a:pt x="14080" y="175260"/>
                </a:lnTo>
                <a:lnTo>
                  <a:pt x="6460" y="169163"/>
                </a:lnTo>
                <a:lnTo>
                  <a:pt x="5698" y="160782"/>
                </a:lnTo>
                <a:lnTo>
                  <a:pt x="3740" y="148217"/>
                </a:lnTo>
                <a:lnTo>
                  <a:pt x="2191" y="135618"/>
                </a:lnTo>
                <a:lnTo>
                  <a:pt x="1051" y="122995"/>
                </a:lnTo>
                <a:lnTo>
                  <a:pt x="320" y="110354"/>
                </a:lnTo>
                <a:lnTo>
                  <a:pt x="0" y="97702"/>
                </a:lnTo>
                <a:lnTo>
                  <a:pt x="88" y="85049"/>
                </a:lnTo>
                <a:lnTo>
                  <a:pt x="586" y="72401"/>
                </a:lnTo>
                <a:lnTo>
                  <a:pt x="1493" y="59767"/>
                </a:lnTo>
                <a:lnTo>
                  <a:pt x="2809" y="47153"/>
                </a:lnTo>
                <a:lnTo>
                  <a:pt x="4535" y="34568"/>
                </a:lnTo>
                <a:lnTo>
                  <a:pt x="5698" y="27432"/>
                </a:lnTo>
                <a:lnTo>
                  <a:pt x="6460" y="19050"/>
                </a:lnTo>
                <a:lnTo>
                  <a:pt x="14080" y="12954"/>
                </a:lnTo>
                <a:lnTo>
                  <a:pt x="22462" y="12192"/>
                </a:lnTo>
                <a:lnTo>
                  <a:pt x="161908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6" name="object 116"/>
          <p:cNvSpPr/>
          <p:nvPr/>
        </p:nvSpPr>
        <p:spPr>
          <a:xfrm>
            <a:off x="1832177" y="3688116"/>
            <a:ext cx="185051" cy="46914"/>
          </a:xfrm>
          <a:custGeom>
            <a:avLst/>
            <a:gdLst/>
            <a:ahLst/>
            <a:cxnLst/>
            <a:rect l="l" t="t" r="r" b="b"/>
            <a:pathLst>
              <a:path w="216407" h="54863">
                <a:moveTo>
                  <a:pt x="216407" y="54863"/>
                </a:moveTo>
                <a:lnTo>
                  <a:pt x="216407" y="16001"/>
                </a:lnTo>
                <a:lnTo>
                  <a:pt x="152400" y="16001"/>
                </a:ln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7" name="object 117"/>
          <p:cNvSpPr/>
          <p:nvPr/>
        </p:nvSpPr>
        <p:spPr>
          <a:xfrm>
            <a:off x="1832177" y="3462014"/>
            <a:ext cx="185051" cy="46914"/>
          </a:xfrm>
          <a:custGeom>
            <a:avLst/>
            <a:gdLst/>
            <a:ahLst/>
            <a:cxnLst/>
            <a:rect l="l" t="t" r="r" b="b"/>
            <a:pathLst>
              <a:path w="216407" h="54863">
                <a:moveTo>
                  <a:pt x="216407" y="0"/>
                </a:moveTo>
                <a:lnTo>
                  <a:pt x="216407" y="38862"/>
                </a:lnTo>
                <a:lnTo>
                  <a:pt x="152400" y="38862"/>
                </a:lnTo>
                <a:lnTo>
                  <a:pt x="0" y="54863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8" name="object 118"/>
          <p:cNvSpPr/>
          <p:nvPr/>
        </p:nvSpPr>
        <p:spPr>
          <a:xfrm>
            <a:off x="2097375" y="3489381"/>
            <a:ext cx="0" cy="218935"/>
          </a:xfrm>
          <a:custGeom>
            <a:avLst/>
            <a:gdLst/>
            <a:ahLst/>
            <a:cxnLst/>
            <a:rect l="l" t="t" r="r" b="b"/>
            <a:pathLst>
              <a:path h="256032">
                <a:moveTo>
                  <a:pt x="0" y="256032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9" name="object 119"/>
          <p:cNvSpPr/>
          <p:nvPr/>
        </p:nvSpPr>
        <p:spPr>
          <a:xfrm>
            <a:off x="1969012" y="3495245"/>
            <a:ext cx="119240" cy="206554"/>
          </a:xfrm>
          <a:custGeom>
            <a:avLst/>
            <a:gdLst/>
            <a:ahLst/>
            <a:cxnLst/>
            <a:rect l="l" t="t" r="r" b="b"/>
            <a:pathLst>
              <a:path w="139445" h="241553">
                <a:moveTo>
                  <a:pt x="13828" y="238967"/>
                </a:moveTo>
                <a:lnTo>
                  <a:pt x="25145" y="241553"/>
                </a:lnTo>
                <a:lnTo>
                  <a:pt x="139445" y="241553"/>
                </a:lnTo>
                <a:lnTo>
                  <a:pt x="139445" y="230124"/>
                </a:lnTo>
                <a:lnTo>
                  <a:pt x="56387" y="230124"/>
                </a:lnTo>
                <a:lnTo>
                  <a:pt x="43463" y="225174"/>
                </a:lnTo>
                <a:lnTo>
                  <a:pt x="37419" y="212880"/>
                </a:lnTo>
                <a:lnTo>
                  <a:pt x="37337" y="30479"/>
                </a:lnTo>
                <a:lnTo>
                  <a:pt x="42287" y="17555"/>
                </a:lnTo>
                <a:lnTo>
                  <a:pt x="54581" y="11511"/>
                </a:lnTo>
                <a:lnTo>
                  <a:pt x="139445" y="11429"/>
                </a:lnTo>
                <a:lnTo>
                  <a:pt x="139445" y="0"/>
                </a:lnTo>
                <a:lnTo>
                  <a:pt x="25145" y="0"/>
                </a:lnTo>
                <a:lnTo>
                  <a:pt x="11404" y="3956"/>
                </a:lnTo>
                <a:lnTo>
                  <a:pt x="2453" y="14161"/>
                </a:lnTo>
                <a:lnTo>
                  <a:pt x="0" y="25145"/>
                </a:lnTo>
                <a:lnTo>
                  <a:pt x="0" y="216407"/>
                </a:lnTo>
                <a:lnTo>
                  <a:pt x="3769" y="229811"/>
                </a:lnTo>
                <a:lnTo>
                  <a:pt x="13828" y="238967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20" name="object 120"/>
          <p:cNvSpPr/>
          <p:nvPr/>
        </p:nvSpPr>
        <p:spPr>
          <a:xfrm>
            <a:off x="1969012" y="3495245"/>
            <a:ext cx="119240" cy="206554"/>
          </a:xfrm>
          <a:custGeom>
            <a:avLst/>
            <a:gdLst/>
            <a:ahLst/>
            <a:cxnLst/>
            <a:rect l="l" t="t" r="r" b="b"/>
            <a:pathLst>
              <a:path w="139445" h="241553">
                <a:moveTo>
                  <a:pt x="139445" y="0"/>
                </a:moveTo>
                <a:lnTo>
                  <a:pt x="25145" y="0"/>
                </a:lnTo>
                <a:lnTo>
                  <a:pt x="11404" y="3956"/>
                </a:lnTo>
                <a:lnTo>
                  <a:pt x="2453" y="14161"/>
                </a:lnTo>
                <a:lnTo>
                  <a:pt x="0" y="25145"/>
                </a:lnTo>
                <a:lnTo>
                  <a:pt x="0" y="216407"/>
                </a:lnTo>
                <a:lnTo>
                  <a:pt x="3769" y="229811"/>
                </a:lnTo>
                <a:lnTo>
                  <a:pt x="13828" y="238967"/>
                </a:lnTo>
                <a:lnTo>
                  <a:pt x="25145" y="241553"/>
                </a:lnTo>
                <a:lnTo>
                  <a:pt x="139445" y="241553"/>
                </a:lnTo>
                <a:lnTo>
                  <a:pt x="139445" y="230124"/>
                </a:lnTo>
                <a:lnTo>
                  <a:pt x="56387" y="230124"/>
                </a:lnTo>
                <a:lnTo>
                  <a:pt x="43463" y="225174"/>
                </a:lnTo>
                <a:lnTo>
                  <a:pt x="37419" y="212880"/>
                </a:lnTo>
                <a:lnTo>
                  <a:pt x="37337" y="211074"/>
                </a:lnTo>
                <a:lnTo>
                  <a:pt x="37337" y="30479"/>
                </a:lnTo>
                <a:lnTo>
                  <a:pt x="42287" y="17555"/>
                </a:lnTo>
                <a:lnTo>
                  <a:pt x="54581" y="11511"/>
                </a:lnTo>
                <a:lnTo>
                  <a:pt x="56387" y="11429"/>
                </a:lnTo>
                <a:lnTo>
                  <a:pt x="139445" y="11429"/>
                </a:lnTo>
                <a:lnTo>
                  <a:pt x="139445" y="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21" name="object 121"/>
          <p:cNvSpPr/>
          <p:nvPr/>
        </p:nvSpPr>
        <p:spPr>
          <a:xfrm>
            <a:off x="2876027" y="3710921"/>
            <a:ext cx="199386" cy="199387"/>
          </a:xfrm>
          <a:custGeom>
            <a:avLst/>
            <a:gdLst/>
            <a:ahLst/>
            <a:cxnLst/>
            <a:rect l="l" t="t" r="r" b="b"/>
            <a:pathLst>
              <a:path w="233171" h="233172">
                <a:moveTo>
                  <a:pt x="233171" y="233172"/>
                </a:moveTo>
                <a:lnTo>
                  <a:pt x="233171" y="0"/>
                </a:lnTo>
                <a:lnTo>
                  <a:pt x="0" y="116586"/>
                </a:lnTo>
                <a:lnTo>
                  <a:pt x="233171" y="233172"/>
                </a:lnTo>
                <a:close/>
              </a:path>
            </a:pathLst>
          </a:custGeom>
          <a:solidFill>
            <a:srgbClr val="FE6600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8" name="object 68"/>
          <p:cNvSpPr/>
          <p:nvPr/>
        </p:nvSpPr>
        <p:spPr>
          <a:xfrm>
            <a:off x="2116922" y="2936180"/>
            <a:ext cx="959794" cy="273017"/>
          </a:xfrm>
          <a:custGeom>
            <a:avLst/>
            <a:gdLst/>
            <a:ahLst/>
            <a:cxnLst/>
            <a:rect l="l" t="t" r="r" b="b"/>
            <a:pathLst>
              <a:path w="1122426" h="319277">
                <a:moveTo>
                  <a:pt x="0" y="0"/>
                </a:moveTo>
                <a:lnTo>
                  <a:pt x="0" y="319277"/>
                </a:lnTo>
                <a:lnTo>
                  <a:pt x="1122426" y="319277"/>
                </a:lnTo>
                <a:lnTo>
                  <a:pt x="1122426" y="0"/>
                </a:lnTo>
                <a:lnTo>
                  <a:pt x="0" y="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9" name="object 69"/>
          <p:cNvSpPr/>
          <p:nvPr/>
        </p:nvSpPr>
        <p:spPr>
          <a:xfrm>
            <a:off x="1823870" y="2936180"/>
            <a:ext cx="293053" cy="273016"/>
          </a:xfrm>
          <a:custGeom>
            <a:avLst/>
            <a:gdLst/>
            <a:ahLst/>
            <a:cxnLst/>
            <a:rect l="l" t="t" r="r" b="b"/>
            <a:pathLst>
              <a:path w="342709" h="319277">
                <a:moveTo>
                  <a:pt x="319849" y="304800"/>
                </a:moveTo>
                <a:lnTo>
                  <a:pt x="305371" y="319277"/>
                </a:lnTo>
                <a:lnTo>
                  <a:pt x="37909" y="319277"/>
                </a:lnTo>
                <a:lnTo>
                  <a:pt x="18859" y="300989"/>
                </a:lnTo>
                <a:lnTo>
                  <a:pt x="15276" y="287012"/>
                </a:lnTo>
                <a:lnTo>
                  <a:pt x="12070" y="272973"/>
                </a:lnTo>
                <a:lnTo>
                  <a:pt x="9241" y="258881"/>
                </a:lnTo>
                <a:lnTo>
                  <a:pt x="6789" y="244742"/>
                </a:lnTo>
                <a:lnTo>
                  <a:pt x="4714" y="230564"/>
                </a:lnTo>
                <a:lnTo>
                  <a:pt x="3017" y="216355"/>
                </a:lnTo>
                <a:lnTo>
                  <a:pt x="1697" y="202122"/>
                </a:lnTo>
                <a:lnTo>
                  <a:pt x="754" y="187872"/>
                </a:lnTo>
                <a:lnTo>
                  <a:pt x="188" y="173613"/>
                </a:lnTo>
                <a:lnTo>
                  <a:pt x="0" y="159353"/>
                </a:lnTo>
                <a:lnTo>
                  <a:pt x="188" y="145098"/>
                </a:lnTo>
                <a:lnTo>
                  <a:pt x="754" y="130856"/>
                </a:lnTo>
                <a:lnTo>
                  <a:pt x="1697" y="116635"/>
                </a:lnTo>
                <a:lnTo>
                  <a:pt x="3017" y="102442"/>
                </a:lnTo>
                <a:lnTo>
                  <a:pt x="4714" y="88284"/>
                </a:lnTo>
                <a:lnTo>
                  <a:pt x="6789" y="74170"/>
                </a:lnTo>
                <a:lnTo>
                  <a:pt x="9241" y="60105"/>
                </a:lnTo>
                <a:lnTo>
                  <a:pt x="12070" y="46098"/>
                </a:lnTo>
                <a:lnTo>
                  <a:pt x="15276" y="32157"/>
                </a:lnTo>
                <a:lnTo>
                  <a:pt x="18859" y="18287"/>
                </a:lnTo>
                <a:lnTo>
                  <a:pt x="37909" y="0"/>
                </a:lnTo>
                <a:lnTo>
                  <a:pt x="305371" y="0"/>
                </a:lnTo>
                <a:lnTo>
                  <a:pt x="319849" y="14477"/>
                </a:lnTo>
                <a:lnTo>
                  <a:pt x="319849" y="31242"/>
                </a:lnTo>
                <a:lnTo>
                  <a:pt x="342709" y="31242"/>
                </a:lnTo>
                <a:lnTo>
                  <a:pt x="342709" y="287274"/>
                </a:lnTo>
                <a:lnTo>
                  <a:pt x="319849" y="288036"/>
                </a:lnTo>
                <a:lnTo>
                  <a:pt x="319849" y="30480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0" name="object 70"/>
          <p:cNvSpPr/>
          <p:nvPr/>
        </p:nvSpPr>
        <p:spPr>
          <a:xfrm>
            <a:off x="2017229" y="3188345"/>
            <a:ext cx="80145" cy="0"/>
          </a:xfrm>
          <a:custGeom>
            <a:avLst/>
            <a:gdLst/>
            <a:ahLst/>
            <a:cxnLst/>
            <a:rect l="l" t="t" r="r" b="b"/>
            <a:pathLst>
              <a:path w="93725">
                <a:moveTo>
                  <a:pt x="93725" y="0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1" name="object 71"/>
          <p:cNvSpPr/>
          <p:nvPr/>
        </p:nvSpPr>
        <p:spPr>
          <a:xfrm>
            <a:off x="2017229" y="2957030"/>
            <a:ext cx="80145" cy="0"/>
          </a:xfrm>
          <a:custGeom>
            <a:avLst/>
            <a:gdLst/>
            <a:ahLst/>
            <a:cxnLst/>
            <a:rect l="l" t="t" r="r" b="b"/>
            <a:pathLst>
              <a:path w="93725">
                <a:moveTo>
                  <a:pt x="93725" y="0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2" name="object 72"/>
          <p:cNvSpPr/>
          <p:nvPr/>
        </p:nvSpPr>
        <p:spPr>
          <a:xfrm>
            <a:off x="1858241" y="2936180"/>
            <a:ext cx="5864" cy="44307"/>
          </a:xfrm>
          <a:custGeom>
            <a:avLst/>
            <a:gdLst/>
            <a:ahLst/>
            <a:cxnLst/>
            <a:rect l="l" t="t" r="r" b="b"/>
            <a:pathLst>
              <a:path w="6858" h="51815">
                <a:moveTo>
                  <a:pt x="6858" y="0"/>
                </a:moveTo>
                <a:lnTo>
                  <a:pt x="0" y="51815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3" name="object 73"/>
          <p:cNvSpPr/>
          <p:nvPr/>
        </p:nvSpPr>
        <p:spPr>
          <a:xfrm>
            <a:off x="1858241" y="3164889"/>
            <a:ext cx="5864" cy="44307"/>
          </a:xfrm>
          <a:custGeom>
            <a:avLst/>
            <a:gdLst/>
            <a:ahLst/>
            <a:cxnLst/>
            <a:rect l="l" t="t" r="r" b="b"/>
            <a:pathLst>
              <a:path w="6858" h="51815">
                <a:moveTo>
                  <a:pt x="6858" y="51815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4" name="object 74"/>
          <p:cNvSpPr/>
          <p:nvPr/>
        </p:nvSpPr>
        <p:spPr>
          <a:xfrm>
            <a:off x="1830560" y="2992216"/>
            <a:ext cx="138451" cy="160943"/>
          </a:xfrm>
          <a:custGeom>
            <a:avLst/>
            <a:gdLst/>
            <a:ahLst/>
            <a:cxnLst/>
            <a:rect l="l" t="t" r="r" b="b"/>
            <a:pathLst>
              <a:path w="161911" h="188214">
                <a:moveTo>
                  <a:pt x="161911" y="188214"/>
                </a:moveTo>
                <a:lnTo>
                  <a:pt x="22465" y="176022"/>
                </a:lnTo>
                <a:lnTo>
                  <a:pt x="14083" y="175260"/>
                </a:lnTo>
                <a:lnTo>
                  <a:pt x="6463" y="169164"/>
                </a:lnTo>
                <a:lnTo>
                  <a:pt x="5701" y="160020"/>
                </a:lnTo>
                <a:lnTo>
                  <a:pt x="3733" y="147581"/>
                </a:lnTo>
                <a:lnTo>
                  <a:pt x="2178" y="135071"/>
                </a:lnTo>
                <a:lnTo>
                  <a:pt x="1038" y="122502"/>
                </a:lnTo>
                <a:lnTo>
                  <a:pt x="312" y="109886"/>
                </a:lnTo>
                <a:lnTo>
                  <a:pt x="0" y="97234"/>
                </a:lnTo>
                <a:lnTo>
                  <a:pt x="101" y="84558"/>
                </a:lnTo>
                <a:lnTo>
                  <a:pt x="617" y="71871"/>
                </a:lnTo>
                <a:lnTo>
                  <a:pt x="1547" y="59183"/>
                </a:lnTo>
                <a:lnTo>
                  <a:pt x="2890" y="46508"/>
                </a:lnTo>
                <a:lnTo>
                  <a:pt x="4648" y="33855"/>
                </a:lnTo>
                <a:lnTo>
                  <a:pt x="5701" y="27432"/>
                </a:lnTo>
                <a:lnTo>
                  <a:pt x="6463" y="19050"/>
                </a:lnTo>
                <a:lnTo>
                  <a:pt x="14083" y="12954"/>
                </a:lnTo>
                <a:lnTo>
                  <a:pt x="22465" y="12192"/>
                </a:lnTo>
                <a:lnTo>
                  <a:pt x="161911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5" name="object 75"/>
          <p:cNvSpPr/>
          <p:nvPr/>
        </p:nvSpPr>
        <p:spPr>
          <a:xfrm>
            <a:off x="1832177" y="3162282"/>
            <a:ext cx="185051" cy="46914"/>
          </a:xfrm>
          <a:custGeom>
            <a:avLst/>
            <a:gdLst/>
            <a:ahLst/>
            <a:cxnLst/>
            <a:rect l="l" t="t" r="r" b="b"/>
            <a:pathLst>
              <a:path w="216407" h="54863">
                <a:moveTo>
                  <a:pt x="216407" y="54863"/>
                </a:moveTo>
                <a:lnTo>
                  <a:pt x="216407" y="15239"/>
                </a:lnTo>
                <a:lnTo>
                  <a:pt x="152400" y="15239"/>
                </a:ln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6" name="object 76"/>
          <p:cNvSpPr/>
          <p:nvPr/>
        </p:nvSpPr>
        <p:spPr>
          <a:xfrm>
            <a:off x="1832177" y="2936180"/>
            <a:ext cx="185051" cy="46914"/>
          </a:xfrm>
          <a:custGeom>
            <a:avLst/>
            <a:gdLst/>
            <a:ahLst/>
            <a:cxnLst/>
            <a:rect l="l" t="t" r="r" b="b"/>
            <a:pathLst>
              <a:path w="216407" h="54863">
                <a:moveTo>
                  <a:pt x="216407" y="0"/>
                </a:moveTo>
                <a:lnTo>
                  <a:pt x="216407" y="38862"/>
                </a:lnTo>
                <a:lnTo>
                  <a:pt x="152400" y="38862"/>
                </a:lnTo>
                <a:lnTo>
                  <a:pt x="0" y="54863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7" name="object 77"/>
          <p:cNvSpPr/>
          <p:nvPr/>
        </p:nvSpPr>
        <p:spPr>
          <a:xfrm>
            <a:off x="2097375" y="2962895"/>
            <a:ext cx="0" cy="219586"/>
          </a:xfrm>
          <a:custGeom>
            <a:avLst/>
            <a:gdLst/>
            <a:ahLst/>
            <a:cxnLst/>
            <a:rect l="l" t="t" r="r" b="b"/>
            <a:pathLst>
              <a:path h="256794">
                <a:moveTo>
                  <a:pt x="0" y="256793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8" name="object 78"/>
          <p:cNvSpPr/>
          <p:nvPr/>
        </p:nvSpPr>
        <p:spPr>
          <a:xfrm>
            <a:off x="1969012" y="2969411"/>
            <a:ext cx="119240" cy="205902"/>
          </a:xfrm>
          <a:custGeom>
            <a:avLst/>
            <a:gdLst/>
            <a:ahLst/>
            <a:cxnLst/>
            <a:rect l="l" t="t" r="r" b="b"/>
            <a:pathLst>
              <a:path w="139445" h="240791">
                <a:moveTo>
                  <a:pt x="14214" y="238532"/>
                </a:moveTo>
                <a:lnTo>
                  <a:pt x="25145" y="240791"/>
                </a:lnTo>
                <a:lnTo>
                  <a:pt x="139445" y="240791"/>
                </a:lnTo>
                <a:lnTo>
                  <a:pt x="139445" y="230124"/>
                </a:lnTo>
                <a:lnTo>
                  <a:pt x="56387" y="230124"/>
                </a:lnTo>
                <a:lnTo>
                  <a:pt x="43463" y="225174"/>
                </a:lnTo>
                <a:lnTo>
                  <a:pt x="37419" y="212880"/>
                </a:lnTo>
                <a:lnTo>
                  <a:pt x="37337" y="30479"/>
                </a:lnTo>
                <a:lnTo>
                  <a:pt x="42287" y="17555"/>
                </a:lnTo>
                <a:lnTo>
                  <a:pt x="54581" y="11511"/>
                </a:lnTo>
                <a:lnTo>
                  <a:pt x="139445" y="11429"/>
                </a:lnTo>
                <a:lnTo>
                  <a:pt x="139445" y="0"/>
                </a:lnTo>
                <a:lnTo>
                  <a:pt x="25145" y="0"/>
                </a:lnTo>
                <a:lnTo>
                  <a:pt x="11404" y="3956"/>
                </a:lnTo>
                <a:lnTo>
                  <a:pt x="2453" y="14161"/>
                </a:lnTo>
                <a:lnTo>
                  <a:pt x="0" y="25146"/>
                </a:lnTo>
                <a:lnTo>
                  <a:pt x="0" y="216408"/>
                </a:lnTo>
                <a:lnTo>
                  <a:pt x="3880" y="229761"/>
                </a:lnTo>
                <a:lnTo>
                  <a:pt x="14214" y="238532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9" name="object 79"/>
          <p:cNvSpPr/>
          <p:nvPr/>
        </p:nvSpPr>
        <p:spPr>
          <a:xfrm>
            <a:off x="1969012" y="2969411"/>
            <a:ext cx="119240" cy="205902"/>
          </a:xfrm>
          <a:custGeom>
            <a:avLst/>
            <a:gdLst/>
            <a:ahLst/>
            <a:cxnLst/>
            <a:rect l="l" t="t" r="r" b="b"/>
            <a:pathLst>
              <a:path w="139445" h="240791">
                <a:moveTo>
                  <a:pt x="139445" y="0"/>
                </a:moveTo>
                <a:lnTo>
                  <a:pt x="25145" y="0"/>
                </a:lnTo>
                <a:lnTo>
                  <a:pt x="11404" y="3956"/>
                </a:lnTo>
                <a:lnTo>
                  <a:pt x="2453" y="14161"/>
                </a:lnTo>
                <a:lnTo>
                  <a:pt x="0" y="25146"/>
                </a:lnTo>
                <a:lnTo>
                  <a:pt x="0" y="216408"/>
                </a:lnTo>
                <a:lnTo>
                  <a:pt x="3880" y="229761"/>
                </a:lnTo>
                <a:lnTo>
                  <a:pt x="14214" y="238532"/>
                </a:lnTo>
                <a:lnTo>
                  <a:pt x="25145" y="240791"/>
                </a:lnTo>
                <a:lnTo>
                  <a:pt x="139445" y="240791"/>
                </a:lnTo>
                <a:lnTo>
                  <a:pt x="139445" y="230124"/>
                </a:lnTo>
                <a:lnTo>
                  <a:pt x="56387" y="230124"/>
                </a:lnTo>
                <a:lnTo>
                  <a:pt x="43463" y="225174"/>
                </a:lnTo>
                <a:lnTo>
                  <a:pt x="37419" y="212880"/>
                </a:lnTo>
                <a:lnTo>
                  <a:pt x="37337" y="211074"/>
                </a:lnTo>
                <a:lnTo>
                  <a:pt x="37337" y="30479"/>
                </a:lnTo>
                <a:lnTo>
                  <a:pt x="42287" y="17555"/>
                </a:lnTo>
                <a:lnTo>
                  <a:pt x="54581" y="11511"/>
                </a:lnTo>
                <a:lnTo>
                  <a:pt x="56387" y="11429"/>
                </a:lnTo>
                <a:lnTo>
                  <a:pt x="139445" y="11429"/>
                </a:lnTo>
                <a:lnTo>
                  <a:pt x="139445" y="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6" name="object 56"/>
          <p:cNvSpPr/>
          <p:nvPr/>
        </p:nvSpPr>
        <p:spPr>
          <a:xfrm>
            <a:off x="2116922" y="2411648"/>
            <a:ext cx="959794" cy="273668"/>
          </a:xfrm>
          <a:custGeom>
            <a:avLst/>
            <a:gdLst/>
            <a:ahLst/>
            <a:cxnLst/>
            <a:rect l="l" t="t" r="r" b="b"/>
            <a:pathLst>
              <a:path w="1122426" h="320040">
                <a:moveTo>
                  <a:pt x="0" y="0"/>
                </a:moveTo>
                <a:lnTo>
                  <a:pt x="0" y="320040"/>
                </a:lnTo>
                <a:lnTo>
                  <a:pt x="1122426" y="320040"/>
                </a:lnTo>
                <a:lnTo>
                  <a:pt x="1122426" y="0"/>
                </a:lnTo>
                <a:lnTo>
                  <a:pt x="0" y="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7" name="object 57"/>
          <p:cNvSpPr/>
          <p:nvPr/>
        </p:nvSpPr>
        <p:spPr>
          <a:xfrm>
            <a:off x="1823870" y="2411649"/>
            <a:ext cx="293053" cy="273668"/>
          </a:xfrm>
          <a:custGeom>
            <a:avLst/>
            <a:gdLst/>
            <a:ahLst/>
            <a:cxnLst/>
            <a:rect l="l" t="t" r="r" b="b"/>
            <a:pathLst>
              <a:path w="342709" h="320040">
                <a:moveTo>
                  <a:pt x="319849" y="304800"/>
                </a:moveTo>
                <a:lnTo>
                  <a:pt x="305371" y="320040"/>
                </a:lnTo>
                <a:lnTo>
                  <a:pt x="37909" y="320040"/>
                </a:lnTo>
                <a:lnTo>
                  <a:pt x="18859" y="300990"/>
                </a:lnTo>
                <a:lnTo>
                  <a:pt x="15276" y="287121"/>
                </a:lnTo>
                <a:lnTo>
                  <a:pt x="12070" y="273180"/>
                </a:lnTo>
                <a:lnTo>
                  <a:pt x="9241" y="259175"/>
                </a:lnTo>
                <a:lnTo>
                  <a:pt x="6789" y="245114"/>
                </a:lnTo>
                <a:lnTo>
                  <a:pt x="4714" y="231005"/>
                </a:lnTo>
                <a:lnTo>
                  <a:pt x="3017" y="216856"/>
                </a:lnTo>
                <a:lnTo>
                  <a:pt x="1697" y="202675"/>
                </a:lnTo>
                <a:lnTo>
                  <a:pt x="754" y="188470"/>
                </a:lnTo>
                <a:lnTo>
                  <a:pt x="188" y="174249"/>
                </a:lnTo>
                <a:lnTo>
                  <a:pt x="0" y="160019"/>
                </a:lnTo>
                <a:lnTo>
                  <a:pt x="188" y="145790"/>
                </a:lnTo>
                <a:lnTo>
                  <a:pt x="754" y="131569"/>
                </a:lnTo>
                <a:lnTo>
                  <a:pt x="1697" y="117364"/>
                </a:lnTo>
                <a:lnTo>
                  <a:pt x="3017" y="103183"/>
                </a:lnTo>
                <a:lnTo>
                  <a:pt x="4714" y="89034"/>
                </a:lnTo>
                <a:lnTo>
                  <a:pt x="6789" y="74925"/>
                </a:lnTo>
                <a:lnTo>
                  <a:pt x="9241" y="60864"/>
                </a:lnTo>
                <a:lnTo>
                  <a:pt x="12070" y="46859"/>
                </a:lnTo>
                <a:lnTo>
                  <a:pt x="15276" y="32918"/>
                </a:lnTo>
                <a:lnTo>
                  <a:pt x="18859" y="19050"/>
                </a:lnTo>
                <a:lnTo>
                  <a:pt x="37909" y="0"/>
                </a:lnTo>
                <a:lnTo>
                  <a:pt x="305371" y="0"/>
                </a:lnTo>
                <a:lnTo>
                  <a:pt x="319849" y="15240"/>
                </a:lnTo>
                <a:lnTo>
                  <a:pt x="319849" y="32004"/>
                </a:lnTo>
                <a:lnTo>
                  <a:pt x="342709" y="32004"/>
                </a:lnTo>
                <a:lnTo>
                  <a:pt x="342709" y="288036"/>
                </a:lnTo>
                <a:lnTo>
                  <a:pt x="319849" y="288798"/>
                </a:lnTo>
                <a:lnTo>
                  <a:pt x="319849" y="30480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8" name="object 58"/>
          <p:cNvSpPr/>
          <p:nvPr/>
        </p:nvSpPr>
        <p:spPr>
          <a:xfrm>
            <a:off x="2017229" y="2664466"/>
            <a:ext cx="80145" cy="0"/>
          </a:xfrm>
          <a:custGeom>
            <a:avLst/>
            <a:gdLst/>
            <a:ahLst/>
            <a:cxnLst/>
            <a:rect l="l" t="t" r="r" b="b"/>
            <a:pathLst>
              <a:path w="93725">
                <a:moveTo>
                  <a:pt x="93725" y="0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9" name="object 59"/>
          <p:cNvSpPr/>
          <p:nvPr/>
        </p:nvSpPr>
        <p:spPr>
          <a:xfrm>
            <a:off x="2017229" y="2432499"/>
            <a:ext cx="80145" cy="0"/>
          </a:xfrm>
          <a:custGeom>
            <a:avLst/>
            <a:gdLst/>
            <a:ahLst/>
            <a:cxnLst/>
            <a:rect l="l" t="t" r="r" b="b"/>
            <a:pathLst>
              <a:path w="93725">
                <a:moveTo>
                  <a:pt x="93725" y="0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0" name="object 60"/>
          <p:cNvSpPr/>
          <p:nvPr/>
        </p:nvSpPr>
        <p:spPr>
          <a:xfrm>
            <a:off x="1858241" y="2411648"/>
            <a:ext cx="5864" cy="44960"/>
          </a:xfrm>
          <a:custGeom>
            <a:avLst/>
            <a:gdLst/>
            <a:ahLst/>
            <a:cxnLst/>
            <a:rect l="l" t="t" r="r" b="b"/>
            <a:pathLst>
              <a:path w="6858" h="52578">
                <a:moveTo>
                  <a:pt x="6858" y="0"/>
                </a:moveTo>
                <a:lnTo>
                  <a:pt x="0" y="52578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1" name="object 61"/>
          <p:cNvSpPr/>
          <p:nvPr/>
        </p:nvSpPr>
        <p:spPr>
          <a:xfrm>
            <a:off x="1858241" y="2640357"/>
            <a:ext cx="5864" cy="44960"/>
          </a:xfrm>
          <a:custGeom>
            <a:avLst/>
            <a:gdLst/>
            <a:ahLst/>
            <a:cxnLst/>
            <a:rect l="l" t="t" r="r" b="b"/>
            <a:pathLst>
              <a:path w="6858" h="52578">
                <a:moveTo>
                  <a:pt x="6858" y="52578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2" name="object 62"/>
          <p:cNvSpPr/>
          <p:nvPr/>
        </p:nvSpPr>
        <p:spPr>
          <a:xfrm>
            <a:off x="1830560" y="2468336"/>
            <a:ext cx="138451" cy="160943"/>
          </a:xfrm>
          <a:custGeom>
            <a:avLst/>
            <a:gdLst/>
            <a:ahLst/>
            <a:cxnLst/>
            <a:rect l="l" t="t" r="r" b="b"/>
            <a:pathLst>
              <a:path w="161911" h="188214">
                <a:moveTo>
                  <a:pt x="161911" y="188214"/>
                </a:moveTo>
                <a:lnTo>
                  <a:pt x="22465" y="176022"/>
                </a:lnTo>
                <a:lnTo>
                  <a:pt x="14083" y="175260"/>
                </a:lnTo>
                <a:lnTo>
                  <a:pt x="6463" y="168402"/>
                </a:lnTo>
                <a:lnTo>
                  <a:pt x="5701" y="160020"/>
                </a:lnTo>
                <a:lnTo>
                  <a:pt x="3733" y="147562"/>
                </a:lnTo>
                <a:lnTo>
                  <a:pt x="2178" y="135004"/>
                </a:lnTo>
                <a:lnTo>
                  <a:pt x="1038" y="122369"/>
                </a:lnTo>
                <a:lnTo>
                  <a:pt x="312" y="109680"/>
                </a:lnTo>
                <a:lnTo>
                  <a:pt x="0" y="96962"/>
                </a:lnTo>
                <a:lnTo>
                  <a:pt x="101" y="84238"/>
                </a:lnTo>
                <a:lnTo>
                  <a:pt x="617" y="71532"/>
                </a:lnTo>
                <a:lnTo>
                  <a:pt x="1547" y="58867"/>
                </a:lnTo>
                <a:lnTo>
                  <a:pt x="2890" y="46267"/>
                </a:lnTo>
                <a:lnTo>
                  <a:pt x="4648" y="33755"/>
                </a:lnTo>
                <a:lnTo>
                  <a:pt x="5701" y="27432"/>
                </a:lnTo>
                <a:lnTo>
                  <a:pt x="6463" y="19050"/>
                </a:lnTo>
                <a:lnTo>
                  <a:pt x="14083" y="12954"/>
                </a:lnTo>
                <a:lnTo>
                  <a:pt x="22465" y="12192"/>
                </a:lnTo>
                <a:lnTo>
                  <a:pt x="161911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3" name="object 63"/>
          <p:cNvSpPr/>
          <p:nvPr/>
        </p:nvSpPr>
        <p:spPr>
          <a:xfrm>
            <a:off x="1832177" y="2637751"/>
            <a:ext cx="185051" cy="47566"/>
          </a:xfrm>
          <a:custGeom>
            <a:avLst/>
            <a:gdLst/>
            <a:ahLst/>
            <a:cxnLst/>
            <a:rect l="l" t="t" r="r" b="b"/>
            <a:pathLst>
              <a:path w="216407" h="55626">
                <a:moveTo>
                  <a:pt x="216407" y="55626"/>
                </a:moveTo>
                <a:lnTo>
                  <a:pt x="216407" y="16002"/>
                </a:lnTo>
                <a:lnTo>
                  <a:pt x="152400" y="16002"/>
                </a:ln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4" name="object 64"/>
          <p:cNvSpPr/>
          <p:nvPr/>
        </p:nvSpPr>
        <p:spPr>
          <a:xfrm>
            <a:off x="1832177" y="2411649"/>
            <a:ext cx="185051" cy="47565"/>
          </a:xfrm>
          <a:custGeom>
            <a:avLst/>
            <a:gdLst/>
            <a:ahLst/>
            <a:cxnLst/>
            <a:rect l="l" t="t" r="r" b="b"/>
            <a:pathLst>
              <a:path w="216407" h="55625">
                <a:moveTo>
                  <a:pt x="216407" y="0"/>
                </a:moveTo>
                <a:lnTo>
                  <a:pt x="216407" y="39624"/>
                </a:lnTo>
                <a:lnTo>
                  <a:pt x="152400" y="39624"/>
                </a:lnTo>
                <a:lnTo>
                  <a:pt x="0" y="55625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5" name="object 65"/>
          <p:cNvSpPr/>
          <p:nvPr/>
        </p:nvSpPr>
        <p:spPr>
          <a:xfrm>
            <a:off x="2097375" y="2439016"/>
            <a:ext cx="0" cy="219586"/>
          </a:xfrm>
          <a:custGeom>
            <a:avLst/>
            <a:gdLst/>
            <a:ahLst/>
            <a:cxnLst/>
            <a:rect l="l" t="t" r="r" b="b"/>
            <a:pathLst>
              <a:path h="256794">
                <a:moveTo>
                  <a:pt x="0" y="256793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6" name="object 66"/>
          <p:cNvSpPr/>
          <p:nvPr/>
        </p:nvSpPr>
        <p:spPr>
          <a:xfrm>
            <a:off x="1969012" y="2445531"/>
            <a:ext cx="119240" cy="205903"/>
          </a:xfrm>
          <a:custGeom>
            <a:avLst/>
            <a:gdLst/>
            <a:ahLst/>
            <a:cxnLst/>
            <a:rect l="l" t="t" r="r" b="b"/>
            <a:pathLst>
              <a:path w="139445" h="240792">
                <a:moveTo>
                  <a:pt x="13828" y="238338"/>
                </a:moveTo>
                <a:lnTo>
                  <a:pt x="25145" y="240792"/>
                </a:lnTo>
                <a:lnTo>
                  <a:pt x="139445" y="240792"/>
                </a:lnTo>
                <a:lnTo>
                  <a:pt x="139445" y="230124"/>
                </a:lnTo>
                <a:lnTo>
                  <a:pt x="56387" y="230124"/>
                </a:lnTo>
                <a:lnTo>
                  <a:pt x="43463" y="224906"/>
                </a:lnTo>
                <a:lnTo>
                  <a:pt x="37419" y="212764"/>
                </a:lnTo>
                <a:lnTo>
                  <a:pt x="37337" y="30480"/>
                </a:lnTo>
                <a:lnTo>
                  <a:pt x="42287" y="17555"/>
                </a:lnTo>
                <a:lnTo>
                  <a:pt x="54581" y="11511"/>
                </a:lnTo>
                <a:lnTo>
                  <a:pt x="139445" y="11430"/>
                </a:lnTo>
                <a:lnTo>
                  <a:pt x="139445" y="0"/>
                </a:lnTo>
                <a:lnTo>
                  <a:pt x="25145" y="0"/>
                </a:lnTo>
                <a:lnTo>
                  <a:pt x="11404" y="3956"/>
                </a:lnTo>
                <a:lnTo>
                  <a:pt x="2453" y="14161"/>
                </a:lnTo>
                <a:lnTo>
                  <a:pt x="0" y="25145"/>
                </a:lnTo>
                <a:lnTo>
                  <a:pt x="0" y="215645"/>
                </a:lnTo>
                <a:lnTo>
                  <a:pt x="3769" y="229387"/>
                </a:lnTo>
                <a:lnTo>
                  <a:pt x="13828" y="23833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7" name="object 67"/>
          <p:cNvSpPr/>
          <p:nvPr/>
        </p:nvSpPr>
        <p:spPr>
          <a:xfrm>
            <a:off x="1969012" y="2445531"/>
            <a:ext cx="119240" cy="205903"/>
          </a:xfrm>
          <a:custGeom>
            <a:avLst/>
            <a:gdLst/>
            <a:ahLst/>
            <a:cxnLst/>
            <a:rect l="l" t="t" r="r" b="b"/>
            <a:pathLst>
              <a:path w="139445" h="240792">
                <a:moveTo>
                  <a:pt x="139445" y="0"/>
                </a:moveTo>
                <a:lnTo>
                  <a:pt x="25145" y="0"/>
                </a:lnTo>
                <a:lnTo>
                  <a:pt x="11404" y="3956"/>
                </a:lnTo>
                <a:lnTo>
                  <a:pt x="2453" y="14161"/>
                </a:lnTo>
                <a:lnTo>
                  <a:pt x="0" y="25145"/>
                </a:lnTo>
                <a:lnTo>
                  <a:pt x="0" y="215645"/>
                </a:lnTo>
                <a:lnTo>
                  <a:pt x="3769" y="229387"/>
                </a:lnTo>
                <a:lnTo>
                  <a:pt x="13828" y="238338"/>
                </a:lnTo>
                <a:lnTo>
                  <a:pt x="25145" y="240792"/>
                </a:lnTo>
                <a:lnTo>
                  <a:pt x="139445" y="240792"/>
                </a:lnTo>
                <a:lnTo>
                  <a:pt x="139445" y="230124"/>
                </a:lnTo>
                <a:lnTo>
                  <a:pt x="56387" y="230124"/>
                </a:lnTo>
                <a:lnTo>
                  <a:pt x="43463" y="224906"/>
                </a:lnTo>
                <a:lnTo>
                  <a:pt x="37419" y="212764"/>
                </a:lnTo>
                <a:lnTo>
                  <a:pt x="37337" y="211074"/>
                </a:lnTo>
                <a:lnTo>
                  <a:pt x="37337" y="30480"/>
                </a:lnTo>
                <a:lnTo>
                  <a:pt x="42287" y="17555"/>
                </a:lnTo>
                <a:lnTo>
                  <a:pt x="54581" y="11511"/>
                </a:lnTo>
                <a:lnTo>
                  <a:pt x="56387" y="11430"/>
                </a:lnTo>
                <a:lnTo>
                  <a:pt x="139445" y="11430"/>
                </a:lnTo>
                <a:lnTo>
                  <a:pt x="139445" y="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0" name="object 30"/>
          <p:cNvSpPr/>
          <p:nvPr/>
        </p:nvSpPr>
        <p:spPr>
          <a:xfrm>
            <a:off x="6210861" y="4711765"/>
            <a:ext cx="273668" cy="959143"/>
          </a:xfrm>
          <a:custGeom>
            <a:avLst/>
            <a:gdLst/>
            <a:ahLst/>
            <a:cxnLst/>
            <a:rect l="l" t="t" r="r" b="b"/>
            <a:pathLst>
              <a:path w="320040" h="1121664">
                <a:moveTo>
                  <a:pt x="320040" y="1121664"/>
                </a:moveTo>
                <a:lnTo>
                  <a:pt x="320040" y="0"/>
                </a:lnTo>
                <a:lnTo>
                  <a:pt x="0" y="0"/>
                </a:lnTo>
                <a:lnTo>
                  <a:pt x="0" y="1121664"/>
                </a:lnTo>
                <a:lnTo>
                  <a:pt x="320040" y="1121664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1" name="object 31"/>
          <p:cNvSpPr/>
          <p:nvPr/>
        </p:nvSpPr>
        <p:spPr>
          <a:xfrm>
            <a:off x="6210872" y="5670908"/>
            <a:ext cx="273657" cy="293053"/>
          </a:xfrm>
          <a:custGeom>
            <a:avLst/>
            <a:gdLst/>
            <a:ahLst/>
            <a:cxnLst/>
            <a:rect l="l" t="t" r="r" b="b"/>
            <a:pathLst>
              <a:path w="320027" h="342709">
                <a:moveTo>
                  <a:pt x="304800" y="22860"/>
                </a:moveTo>
                <a:lnTo>
                  <a:pt x="320027" y="38100"/>
                </a:lnTo>
                <a:lnTo>
                  <a:pt x="320027" y="304800"/>
                </a:lnTo>
                <a:lnTo>
                  <a:pt x="300977" y="323850"/>
                </a:lnTo>
                <a:lnTo>
                  <a:pt x="287110" y="327433"/>
                </a:lnTo>
                <a:lnTo>
                  <a:pt x="273170" y="330639"/>
                </a:lnTo>
                <a:lnTo>
                  <a:pt x="259164" y="333468"/>
                </a:lnTo>
                <a:lnTo>
                  <a:pt x="245101" y="335920"/>
                </a:lnTo>
                <a:lnTo>
                  <a:pt x="230987" y="337994"/>
                </a:lnTo>
                <a:lnTo>
                  <a:pt x="216831" y="339691"/>
                </a:lnTo>
                <a:lnTo>
                  <a:pt x="202638" y="341012"/>
                </a:lnTo>
                <a:lnTo>
                  <a:pt x="188418" y="341955"/>
                </a:lnTo>
                <a:lnTo>
                  <a:pt x="174177" y="342520"/>
                </a:lnTo>
                <a:lnTo>
                  <a:pt x="159923" y="342709"/>
                </a:lnTo>
                <a:lnTo>
                  <a:pt x="145663" y="342520"/>
                </a:lnTo>
                <a:lnTo>
                  <a:pt x="131404" y="341955"/>
                </a:lnTo>
                <a:lnTo>
                  <a:pt x="117155" y="341012"/>
                </a:lnTo>
                <a:lnTo>
                  <a:pt x="102922" y="339691"/>
                </a:lnTo>
                <a:lnTo>
                  <a:pt x="88713" y="337994"/>
                </a:lnTo>
                <a:lnTo>
                  <a:pt x="74535" y="335920"/>
                </a:lnTo>
                <a:lnTo>
                  <a:pt x="60396" y="333468"/>
                </a:lnTo>
                <a:lnTo>
                  <a:pt x="46304" y="330639"/>
                </a:lnTo>
                <a:lnTo>
                  <a:pt x="32265" y="327433"/>
                </a:lnTo>
                <a:lnTo>
                  <a:pt x="18288" y="323850"/>
                </a:lnTo>
                <a:lnTo>
                  <a:pt x="0" y="304800"/>
                </a:lnTo>
                <a:lnTo>
                  <a:pt x="0" y="38100"/>
                </a:lnTo>
                <a:lnTo>
                  <a:pt x="14478" y="22860"/>
                </a:lnTo>
                <a:lnTo>
                  <a:pt x="32004" y="22860"/>
                </a:lnTo>
                <a:lnTo>
                  <a:pt x="32004" y="0"/>
                </a:lnTo>
                <a:lnTo>
                  <a:pt x="288036" y="0"/>
                </a:lnTo>
                <a:lnTo>
                  <a:pt x="288798" y="22860"/>
                </a:lnTo>
                <a:lnTo>
                  <a:pt x="304800" y="2286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2" name="object 32"/>
          <p:cNvSpPr/>
          <p:nvPr/>
        </p:nvSpPr>
        <p:spPr>
          <a:xfrm>
            <a:off x="6463679" y="5690456"/>
            <a:ext cx="0" cy="80146"/>
          </a:xfrm>
          <a:custGeom>
            <a:avLst/>
            <a:gdLst/>
            <a:ahLst/>
            <a:cxnLst/>
            <a:rect l="l" t="t" r="r" b="b"/>
            <a:pathLst>
              <a:path h="93726">
                <a:moveTo>
                  <a:pt x="0" y="0"/>
                </a:moveTo>
                <a:lnTo>
                  <a:pt x="0" y="93726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3" name="object 33"/>
          <p:cNvSpPr/>
          <p:nvPr/>
        </p:nvSpPr>
        <p:spPr>
          <a:xfrm>
            <a:off x="6231722" y="5690456"/>
            <a:ext cx="0" cy="80146"/>
          </a:xfrm>
          <a:custGeom>
            <a:avLst/>
            <a:gdLst/>
            <a:ahLst/>
            <a:cxnLst/>
            <a:rect l="l" t="t" r="r" b="b"/>
            <a:pathLst>
              <a:path h="93726">
                <a:moveTo>
                  <a:pt x="0" y="0"/>
                </a:moveTo>
                <a:lnTo>
                  <a:pt x="0" y="93726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4" name="object 34"/>
          <p:cNvSpPr/>
          <p:nvPr/>
        </p:nvSpPr>
        <p:spPr>
          <a:xfrm>
            <a:off x="6210872" y="5923727"/>
            <a:ext cx="44297" cy="5863"/>
          </a:xfrm>
          <a:custGeom>
            <a:avLst/>
            <a:gdLst/>
            <a:ahLst/>
            <a:cxnLst/>
            <a:rect l="l" t="t" r="r" b="b"/>
            <a:pathLst>
              <a:path w="51803" h="6857">
                <a:moveTo>
                  <a:pt x="0" y="0"/>
                </a:moveTo>
                <a:lnTo>
                  <a:pt x="51803" y="6857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5" name="object 35"/>
          <p:cNvSpPr/>
          <p:nvPr/>
        </p:nvSpPr>
        <p:spPr>
          <a:xfrm>
            <a:off x="6439580" y="5923727"/>
            <a:ext cx="44949" cy="5863"/>
          </a:xfrm>
          <a:custGeom>
            <a:avLst/>
            <a:gdLst/>
            <a:ahLst/>
            <a:cxnLst/>
            <a:rect l="l" t="t" r="r" b="b"/>
            <a:pathLst>
              <a:path w="52565" h="6857">
                <a:moveTo>
                  <a:pt x="52565" y="0"/>
                </a:moveTo>
                <a:lnTo>
                  <a:pt x="0" y="6857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6" name="object 36"/>
          <p:cNvSpPr/>
          <p:nvPr/>
        </p:nvSpPr>
        <p:spPr>
          <a:xfrm>
            <a:off x="6266898" y="5819472"/>
            <a:ext cx="160953" cy="137965"/>
          </a:xfrm>
          <a:custGeom>
            <a:avLst/>
            <a:gdLst/>
            <a:ahLst/>
            <a:cxnLst/>
            <a:rect l="l" t="t" r="r" b="b"/>
            <a:pathLst>
              <a:path w="188226" h="161342">
                <a:moveTo>
                  <a:pt x="188226" y="0"/>
                </a:moveTo>
                <a:lnTo>
                  <a:pt x="176034" y="138683"/>
                </a:lnTo>
                <a:lnTo>
                  <a:pt x="175259" y="147827"/>
                </a:lnTo>
                <a:lnTo>
                  <a:pt x="169176" y="154685"/>
                </a:lnTo>
                <a:lnTo>
                  <a:pt x="160781" y="156209"/>
                </a:lnTo>
                <a:lnTo>
                  <a:pt x="148308" y="157983"/>
                </a:lnTo>
                <a:lnTo>
                  <a:pt x="135733" y="159383"/>
                </a:lnTo>
                <a:lnTo>
                  <a:pt x="123083" y="160410"/>
                </a:lnTo>
                <a:lnTo>
                  <a:pt x="110379" y="161062"/>
                </a:lnTo>
                <a:lnTo>
                  <a:pt x="97645" y="161342"/>
                </a:lnTo>
                <a:lnTo>
                  <a:pt x="84906" y="161247"/>
                </a:lnTo>
                <a:lnTo>
                  <a:pt x="72185" y="160779"/>
                </a:lnTo>
                <a:lnTo>
                  <a:pt x="59505" y="159938"/>
                </a:lnTo>
                <a:lnTo>
                  <a:pt x="46890" y="158722"/>
                </a:lnTo>
                <a:lnTo>
                  <a:pt x="34363" y="157134"/>
                </a:lnTo>
                <a:lnTo>
                  <a:pt x="28206" y="156209"/>
                </a:lnTo>
                <a:lnTo>
                  <a:pt x="19050" y="154685"/>
                </a:lnTo>
                <a:lnTo>
                  <a:pt x="12966" y="147827"/>
                </a:lnTo>
                <a:lnTo>
                  <a:pt x="12204" y="138683"/>
                </a:ln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7" name="object 37"/>
          <p:cNvSpPr/>
          <p:nvPr/>
        </p:nvSpPr>
        <p:spPr>
          <a:xfrm>
            <a:off x="6436964" y="5770603"/>
            <a:ext cx="47565" cy="185051"/>
          </a:xfrm>
          <a:custGeom>
            <a:avLst/>
            <a:gdLst/>
            <a:ahLst/>
            <a:cxnLst/>
            <a:rect l="l" t="t" r="r" b="b"/>
            <a:pathLst>
              <a:path w="55625" h="216407">
                <a:moveTo>
                  <a:pt x="55625" y="0"/>
                </a:moveTo>
                <a:lnTo>
                  <a:pt x="16001" y="0"/>
                </a:lnTo>
                <a:lnTo>
                  <a:pt x="16001" y="64770"/>
                </a:lnTo>
                <a:lnTo>
                  <a:pt x="0" y="216407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8" name="object 38"/>
          <p:cNvSpPr/>
          <p:nvPr/>
        </p:nvSpPr>
        <p:spPr>
          <a:xfrm>
            <a:off x="6210872" y="5770603"/>
            <a:ext cx="46903" cy="185051"/>
          </a:xfrm>
          <a:custGeom>
            <a:avLst/>
            <a:gdLst/>
            <a:ahLst/>
            <a:cxnLst/>
            <a:rect l="l" t="t" r="r" b="b"/>
            <a:pathLst>
              <a:path w="54851" h="216407">
                <a:moveTo>
                  <a:pt x="0" y="0"/>
                </a:moveTo>
                <a:lnTo>
                  <a:pt x="38862" y="0"/>
                </a:lnTo>
                <a:lnTo>
                  <a:pt x="38862" y="64770"/>
                </a:lnTo>
                <a:lnTo>
                  <a:pt x="54851" y="216407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9" name="object 39"/>
          <p:cNvSpPr/>
          <p:nvPr/>
        </p:nvSpPr>
        <p:spPr>
          <a:xfrm>
            <a:off x="6238239" y="5690456"/>
            <a:ext cx="219585" cy="0"/>
          </a:xfrm>
          <a:custGeom>
            <a:avLst/>
            <a:gdLst/>
            <a:ahLst/>
            <a:cxnLst/>
            <a:rect l="l" t="t" r="r" b="b"/>
            <a:pathLst>
              <a:path w="256793">
                <a:moveTo>
                  <a:pt x="256793" y="0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0" name="object 40"/>
          <p:cNvSpPr/>
          <p:nvPr/>
        </p:nvSpPr>
        <p:spPr>
          <a:xfrm>
            <a:off x="6244103" y="5700230"/>
            <a:ext cx="206543" cy="119241"/>
          </a:xfrm>
          <a:custGeom>
            <a:avLst/>
            <a:gdLst/>
            <a:ahLst/>
            <a:cxnLst/>
            <a:rect l="l" t="t" r="r" b="b"/>
            <a:pathLst>
              <a:path w="241541" h="139446">
                <a:moveTo>
                  <a:pt x="241541" y="114300"/>
                </a:moveTo>
                <a:lnTo>
                  <a:pt x="241541" y="0"/>
                </a:lnTo>
                <a:lnTo>
                  <a:pt x="230124" y="0"/>
                </a:lnTo>
                <a:lnTo>
                  <a:pt x="230124" y="82296"/>
                </a:lnTo>
                <a:lnTo>
                  <a:pt x="225174" y="95220"/>
                </a:lnTo>
                <a:lnTo>
                  <a:pt x="212880" y="101264"/>
                </a:lnTo>
                <a:lnTo>
                  <a:pt x="30467" y="101346"/>
                </a:lnTo>
                <a:lnTo>
                  <a:pt x="17548" y="96396"/>
                </a:lnTo>
                <a:lnTo>
                  <a:pt x="11498" y="84102"/>
                </a:lnTo>
                <a:lnTo>
                  <a:pt x="11417" y="0"/>
                </a:lnTo>
                <a:lnTo>
                  <a:pt x="0" y="0"/>
                </a:lnTo>
                <a:lnTo>
                  <a:pt x="0" y="114300"/>
                </a:lnTo>
                <a:lnTo>
                  <a:pt x="3953" y="127703"/>
                </a:lnTo>
                <a:lnTo>
                  <a:pt x="14155" y="136859"/>
                </a:lnTo>
                <a:lnTo>
                  <a:pt x="25146" y="139446"/>
                </a:lnTo>
                <a:lnTo>
                  <a:pt x="216395" y="139446"/>
                </a:lnTo>
                <a:lnTo>
                  <a:pt x="229804" y="135489"/>
                </a:lnTo>
                <a:lnTo>
                  <a:pt x="238956" y="125284"/>
                </a:lnTo>
                <a:lnTo>
                  <a:pt x="241541" y="1143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1" name="object 41"/>
          <p:cNvSpPr/>
          <p:nvPr/>
        </p:nvSpPr>
        <p:spPr>
          <a:xfrm>
            <a:off x="6244103" y="5700230"/>
            <a:ext cx="206543" cy="119241"/>
          </a:xfrm>
          <a:custGeom>
            <a:avLst/>
            <a:gdLst/>
            <a:ahLst/>
            <a:cxnLst/>
            <a:rect l="l" t="t" r="r" b="b"/>
            <a:pathLst>
              <a:path w="241541" h="139446">
                <a:moveTo>
                  <a:pt x="0" y="0"/>
                </a:moveTo>
                <a:lnTo>
                  <a:pt x="0" y="114300"/>
                </a:lnTo>
                <a:lnTo>
                  <a:pt x="3953" y="127703"/>
                </a:lnTo>
                <a:lnTo>
                  <a:pt x="14155" y="136859"/>
                </a:lnTo>
                <a:lnTo>
                  <a:pt x="25146" y="139446"/>
                </a:lnTo>
                <a:lnTo>
                  <a:pt x="216395" y="139446"/>
                </a:lnTo>
                <a:lnTo>
                  <a:pt x="229804" y="135489"/>
                </a:lnTo>
                <a:lnTo>
                  <a:pt x="238956" y="125284"/>
                </a:lnTo>
                <a:lnTo>
                  <a:pt x="241541" y="114300"/>
                </a:lnTo>
                <a:lnTo>
                  <a:pt x="241541" y="0"/>
                </a:lnTo>
                <a:lnTo>
                  <a:pt x="230124" y="0"/>
                </a:lnTo>
                <a:lnTo>
                  <a:pt x="230124" y="82296"/>
                </a:lnTo>
                <a:lnTo>
                  <a:pt x="225174" y="95220"/>
                </a:lnTo>
                <a:lnTo>
                  <a:pt x="212880" y="101264"/>
                </a:lnTo>
                <a:lnTo>
                  <a:pt x="211074" y="101346"/>
                </a:lnTo>
                <a:lnTo>
                  <a:pt x="30467" y="101346"/>
                </a:lnTo>
                <a:lnTo>
                  <a:pt x="17548" y="96396"/>
                </a:lnTo>
                <a:lnTo>
                  <a:pt x="11498" y="84102"/>
                </a:lnTo>
                <a:lnTo>
                  <a:pt x="11417" y="82296"/>
                </a:lnTo>
                <a:lnTo>
                  <a:pt x="11417" y="0"/>
                </a:lnTo>
                <a:lnTo>
                  <a:pt x="0" y="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2" name="object 42"/>
          <p:cNvSpPr/>
          <p:nvPr/>
        </p:nvSpPr>
        <p:spPr>
          <a:xfrm>
            <a:off x="6711934" y="4711765"/>
            <a:ext cx="273668" cy="959143"/>
          </a:xfrm>
          <a:custGeom>
            <a:avLst/>
            <a:gdLst/>
            <a:ahLst/>
            <a:cxnLst/>
            <a:rect l="l" t="t" r="r" b="b"/>
            <a:pathLst>
              <a:path w="320040" h="1121664">
                <a:moveTo>
                  <a:pt x="320040" y="1121664"/>
                </a:moveTo>
                <a:lnTo>
                  <a:pt x="320040" y="0"/>
                </a:lnTo>
                <a:lnTo>
                  <a:pt x="0" y="0"/>
                </a:lnTo>
                <a:lnTo>
                  <a:pt x="0" y="1121664"/>
                </a:lnTo>
                <a:lnTo>
                  <a:pt x="320040" y="1121664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3" name="object 43"/>
          <p:cNvSpPr/>
          <p:nvPr/>
        </p:nvSpPr>
        <p:spPr>
          <a:xfrm>
            <a:off x="6711946" y="5670908"/>
            <a:ext cx="273657" cy="293053"/>
          </a:xfrm>
          <a:custGeom>
            <a:avLst/>
            <a:gdLst/>
            <a:ahLst/>
            <a:cxnLst/>
            <a:rect l="l" t="t" r="r" b="b"/>
            <a:pathLst>
              <a:path w="320027" h="342709">
                <a:moveTo>
                  <a:pt x="304800" y="22860"/>
                </a:moveTo>
                <a:lnTo>
                  <a:pt x="320027" y="38100"/>
                </a:lnTo>
                <a:lnTo>
                  <a:pt x="320027" y="304800"/>
                </a:lnTo>
                <a:lnTo>
                  <a:pt x="300977" y="323850"/>
                </a:lnTo>
                <a:lnTo>
                  <a:pt x="287108" y="327433"/>
                </a:lnTo>
                <a:lnTo>
                  <a:pt x="273166" y="330639"/>
                </a:lnTo>
                <a:lnTo>
                  <a:pt x="259159" y="333468"/>
                </a:lnTo>
                <a:lnTo>
                  <a:pt x="245095" y="335920"/>
                </a:lnTo>
                <a:lnTo>
                  <a:pt x="230980" y="337994"/>
                </a:lnTo>
                <a:lnTo>
                  <a:pt x="216822" y="339691"/>
                </a:lnTo>
                <a:lnTo>
                  <a:pt x="202629" y="341012"/>
                </a:lnTo>
                <a:lnTo>
                  <a:pt x="188408" y="341955"/>
                </a:lnTo>
                <a:lnTo>
                  <a:pt x="174166" y="342520"/>
                </a:lnTo>
                <a:lnTo>
                  <a:pt x="159912" y="342709"/>
                </a:lnTo>
                <a:lnTo>
                  <a:pt x="145651" y="342520"/>
                </a:lnTo>
                <a:lnTo>
                  <a:pt x="131392" y="341955"/>
                </a:lnTo>
                <a:lnTo>
                  <a:pt x="117142" y="341012"/>
                </a:lnTo>
                <a:lnTo>
                  <a:pt x="102909" y="339691"/>
                </a:lnTo>
                <a:lnTo>
                  <a:pt x="88700" y="337994"/>
                </a:lnTo>
                <a:lnTo>
                  <a:pt x="74523" y="335920"/>
                </a:lnTo>
                <a:lnTo>
                  <a:pt x="60384" y="333468"/>
                </a:lnTo>
                <a:lnTo>
                  <a:pt x="46291" y="330639"/>
                </a:lnTo>
                <a:lnTo>
                  <a:pt x="32252" y="327433"/>
                </a:lnTo>
                <a:lnTo>
                  <a:pt x="18275" y="323850"/>
                </a:lnTo>
                <a:lnTo>
                  <a:pt x="0" y="304800"/>
                </a:lnTo>
                <a:lnTo>
                  <a:pt x="0" y="38100"/>
                </a:lnTo>
                <a:lnTo>
                  <a:pt x="14465" y="22860"/>
                </a:lnTo>
                <a:lnTo>
                  <a:pt x="31991" y="22860"/>
                </a:lnTo>
                <a:lnTo>
                  <a:pt x="31991" y="0"/>
                </a:lnTo>
                <a:lnTo>
                  <a:pt x="288023" y="0"/>
                </a:lnTo>
                <a:lnTo>
                  <a:pt x="288798" y="22860"/>
                </a:lnTo>
                <a:lnTo>
                  <a:pt x="304800" y="2286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4" name="object 44"/>
          <p:cNvSpPr/>
          <p:nvPr/>
        </p:nvSpPr>
        <p:spPr>
          <a:xfrm>
            <a:off x="6964763" y="5690456"/>
            <a:ext cx="0" cy="80146"/>
          </a:xfrm>
          <a:custGeom>
            <a:avLst/>
            <a:gdLst/>
            <a:ahLst/>
            <a:cxnLst/>
            <a:rect l="l" t="t" r="r" b="b"/>
            <a:pathLst>
              <a:path h="93726">
                <a:moveTo>
                  <a:pt x="0" y="0"/>
                </a:moveTo>
                <a:lnTo>
                  <a:pt x="0" y="93726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5" name="object 45"/>
          <p:cNvSpPr/>
          <p:nvPr/>
        </p:nvSpPr>
        <p:spPr>
          <a:xfrm>
            <a:off x="6732796" y="5690456"/>
            <a:ext cx="0" cy="80146"/>
          </a:xfrm>
          <a:custGeom>
            <a:avLst/>
            <a:gdLst/>
            <a:ahLst/>
            <a:cxnLst/>
            <a:rect l="l" t="t" r="r" b="b"/>
            <a:pathLst>
              <a:path h="93726">
                <a:moveTo>
                  <a:pt x="0" y="0"/>
                </a:moveTo>
                <a:lnTo>
                  <a:pt x="0" y="93726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6" name="object 46"/>
          <p:cNvSpPr/>
          <p:nvPr/>
        </p:nvSpPr>
        <p:spPr>
          <a:xfrm>
            <a:off x="6711946" y="5923727"/>
            <a:ext cx="44297" cy="5863"/>
          </a:xfrm>
          <a:custGeom>
            <a:avLst/>
            <a:gdLst/>
            <a:ahLst/>
            <a:cxnLst/>
            <a:rect l="l" t="t" r="r" b="b"/>
            <a:pathLst>
              <a:path w="51803" h="6857">
                <a:moveTo>
                  <a:pt x="0" y="0"/>
                </a:moveTo>
                <a:lnTo>
                  <a:pt x="51803" y="6857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7" name="object 47"/>
          <p:cNvSpPr/>
          <p:nvPr/>
        </p:nvSpPr>
        <p:spPr>
          <a:xfrm>
            <a:off x="6940644" y="5923727"/>
            <a:ext cx="44959" cy="5863"/>
          </a:xfrm>
          <a:custGeom>
            <a:avLst/>
            <a:gdLst/>
            <a:ahLst/>
            <a:cxnLst/>
            <a:rect l="l" t="t" r="r" b="b"/>
            <a:pathLst>
              <a:path w="52577" h="6857">
                <a:moveTo>
                  <a:pt x="52577" y="0"/>
                </a:moveTo>
                <a:lnTo>
                  <a:pt x="0" y="6857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8" name="object 48"/>
          <p:cNvSpPr/>
          <p:nvPr/>
        </p:nvSpPr>
        <p:spPr>
          <a:xfrm>
            <a:off x="6767983" y="5819472"/>
            <a:ext cx="160942" cy="137965"/>
          </a:xfrm>
          <a:custGeom>
            <a:avLst/>
            <a:gdLst/>
            <a:ahLst/>
            <a:cxnLst/>
            <a:rect l="l" t="t" r="r" b="b"/>
            <a:pathLst>
              <a:path w="188213" h="161342">
                <a:moveTo>
                  <a:pt x="188213" y="0"/>
                </a:moveTo>
                <a:lnTo>
                  <a:pt x="176009" y="138683"/>
                </a:lnTo>
                <a:lnTo>
                  <a:pt x="175247" y="147827"/>
                </a:lnTo>
                <a:lnTo>
                  <a:pt x="169163" y="154685"/>
                </a:lnTo>
                <a:lnTo>
                  <a:pt x="160769" y="156209"/>
                </a:lnTo>
                <a:lnTo>
                  <a:pt x="148298" y="157983"/>
                </a:lnTo>
                <a:lnTo>
                  <a:pt x="135725" y="159383"/>
                </a:lnTo>
                <a:lnTo>
                  <a:pt x="123075" y="160410"/>
                </a:lnTo>
                <a:lnTo>
                  <a:pt x="110372" y="161062"/>
                </a:lnTo>
                <a:lnTo>
                  <a:pt x="97638" y="161342"/>
                </a:lnTo>
                <a:lnTo>
                  <a:pt x="84898" y="161247"/>
                </a:lnTo>
                <a:lnTo>
                  <a:pt x="72175" y="160779"/>
                </a:lnTo>
                <a:lnTo>
                  <a:pt x="59494" y="159938"/>
                </a:lnTo>
                <a:lnTo>
                  <a:pt x="46878" y="158722"/>
                </a:lnTo>
                <a:lnTo>
                  <a:pt x="34351" y="157134"/>
                </a:lnTo>
                <a:lnTo>
                  <a:pt x="28194" y="156209"/>
                </a:lnTo>
                <a:lnTo>
                  <a:pt x="19811" y="154685"/>
                </a:lnTo>
                <a:lnTo>
                  <a:pt x="12941" y="147827"/>
                </a:lnTo>
                <a:lnTo>
                  <a:pt x="12192" y="138683"/>
                </a:ln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9" name="object 49"/>
          <p:cNvSpPr/>
          <p:nvPr/>
        </p:nvSpPr>
        <p:spPr>
          <a:xfrm>
            <a:off x="6938038" y="5770603"/>
            <a:ext cx="47565" cy="185051"/>
          </a:xfrm>
          <a:custGeom>
            <a:avLst/>
            <a:gdLst/>
            <a:ahLst/>
            <a:cxnLst/>
            <a:rect l="l" t="t" r="r" b="b"/>
            <a:pathLst>
              <a:path w="55625" h="216407">
                <a:moveTo>
                  <a:pt x="55625" y="0"/>
                </a:moveTo>
                <a:lnTo>
                  <a:pt x="16001" y="0"/>
                </a:lnTo>
                <a:lnTo>
                  <a:pt x="16001" y="64770"/>
                </a:lnTo>
                <a:lnTo>
                  <a:pt x="0" y="216407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0" name="object 50"/>
          <p:cNvSpPr/>
          <p:nvPr/>
        </p:nvSpPr>
        <p:spPr>
          <a:xfrm>
            <a:off x="6711946" y="5770603"/>
            <a:ext cx="47565" cy="185051"/>
          </a:xfrm>
          <a:custGeom>
            <a:avLst/>
            <a:gdLst/>
            <a:ahLst/>
            <a:cxnLst/>
            <a:rect l="l" t="t" r="r" b="b"/>
            <a:pathLst>
              <a:path w="55625" h="216407">
                <a:moveTo>
                  <a:pt x="0" y="0"/>
                </a:moveTo>
                <a:lnTo>
                  <a:pt x="39624" y="0"/>
                </a:lnTo>
                <a:lnTo>
                  <a:pt x="39624" y="64770"/>
                </a:lnTo>
                <a:lnTo>
                  <a:pt x="55625" y="216407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1" name="object 51"/>
          <p:cNvSpPr/>
          <p:nvPr/>
        </p:nvSpPr>
        <p:spPr>
          <a:xfrm>
            <a:off x="6739302" y="5690456"/>
            <a:ext cx="219597" cy="0"/>
          </a:xfrm>
          <a:custGeom>
            <a:avLst/>
            <a:gdLst/>
            <a:ahLst/>
            <a:cxnLst/>
            <a:rect l="l" t="t" r="r" b="b"/>
            <a:pathLst>
              <a:path w="256806">
                <a:moveTo>
                  <a:pt x="256806" y="0"/>
                </a:moveTo>
                <a:lnTo>
                  <a:pt x="0" y="0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2" name="object 52"/>
          <p:cNvSpPr/>
          <p:nvPr/>
        </p:nvSpPr>
        <p:spPr>
          <a:xfrm>
            <a:off x="6745828" y="5700230"/>
            <a:ext cx="205892" cy="119241"/>
          </a:xfrm>
          <a:custGeom>
            <a:avLst/>
            <a:gdLst/>
            <a:ahLst/>
            <a:cxnLst/>
            <a:rect l="l" t="t" r="r" b="b"/>
            <a:pathLst>
              <a:path w="240779" h="139446">
                <a:moveTo>
                  <a:pt x="240779" y="114300"/>
                </a:moveTo>
                <a:lnTo>
                  <a:pt x="240779" y="0"/>
                </a:lnTo>
                <a:lnTo>
                  <a:pt x="229349" y="0"/>
                </a:lnTo>
                <a:lnTo>
                  <a:pt x="229349" y="82296"/>
                </a:lnTo>
                <a:lnTo>
                  <a:pt x="224399" y="95220"/>
                </a:lnTo>
                <a:lnTo>
                  <a:pt x="212106" y="101264"/>
                </a:lnTo>
                <a:lnTo>
                  <a:pt x="29705" y="101346"/>
                </a:lnTo>
                <a:lnTo>
                  <a:pt x="16786" y="96396"/>
                </a:lnTo>
                <a:lnTo>
                  <a:pt x="10736" y="84102"/>
                </a:lnTo>
                <a:lnTo>
                  <a:pt x="10655" y="0"/>
                </a:lnTo>
                <a:lnTo>
                  <a:pt x="0" y="0"/>
                </a:lnTo>
                <a:lnTo>
                  <a:pt x="0" y="114300"/>
                </a:lnTo>
                <a:lnTo>
                  <a:pt x="3766" y="127703"/>
                </a:lnTo>
                <a:lnTo>
                  <a:pt x="13822" y="136859"/>
                </a:lnTo>
                <a:lnTo>
                  <a:pt x="25145" y="139446"/>
                </a:lnTo>
                <a:lnTo>
                  <a:pt x="215645" y="139446"/>
                </a:lnTo>
                <a:lnTo>
                  <a:pt x="229043" y="135487"/>
                </a:lnTo>
                <a:lnTo>
                  <a:pt x="238196" y="125278"/>
                </a:lnTo>
                <a:lnTo>
                  <a:pt x="240779" y="1143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3" name="object 53"/>
          <p:cNvSpPr/>
          <p:nvPr/>
        </p:nvSpPr>
        <p:spPr>
          <a:xfrm>
            <a:off x="6745828" y="5700230"/>
            <a:ext cx="205892" cy="119241"/>
          </a:xfrm>
          <a:custGeom>
            <a:avLst/>
            <a:gdLst/>
            <a:ahLst/>
            <a:cxnLst/>
            <a:rect l="l" t="t" r="r" b="b"/>
            <a:pathLst>
              <a:path w="240779" h="139446">
                <a:moveTo>
                  <a:pt x="0" y="0"/>
                </a:moveTo>
                <a:lnTo>
                  <a:pt x="0" y="114300"/>
                </a:lnTo>
                <a:lnTo>
                  <a:pt x="3766" y="127703"/>
                </a:lnTo>
                <a:lnTo>
                  <a:pt x="13822" y="136859"/>
                </a:lnTo>
                <a:lnTo>
                  <a:pt x="25145" y="139446"/>
                </a:lnTo>
                <a:lnTo>
                  <a:pt x="215645" y="139446"/>
                </a:lnTo>
                <a:lnTo>
                  <a:pt x="229043" y="135487"/>
                </a:lnTo>
                <a:lnTo>
                  <a:pt x="238196" y="125278"/>
                </a:lnTo>
                <a:lnTo>
                  <a:pt x="240779" y="114300"/>
                </a:lnTo>
                <a:lnTo>
                  <a:pt x="240779" y="0"/>
                </a:lnTo>
                <a:lnTo>
                  <a:pt x="229349" y="0"/>
                </a:lnTo>
                <a:lnTo>
                  <a:pt x="229349" y="82296"/>
                </a:lnTo>
                <a:lnTo>
                  <a:pt x="224399" y="95220"/>
                </a:lnTo>
                <a:lnTo>
                  <a:pt x="212106" y="101264"/>
                </a:lnTo>
                <a:lnTo>
                  <a:pt x="210299" y="101346"/>
                </a:lnTo>
                <a:lnTo>
                  <a:pt x="29705" y="101346"/>
                </a:lnTo>
                <a:lnTo>
                  <a:pt x="16786" y="96396"/>
                </a:lnTo>
                <a:lnTo>
                  <a:pt x="10736" y="84102"/>
                </a:lnTo>
                <a:lnTo>
                  <a:pt x="10655" y="82296"/>
                </a:lnTo>
                <a:lnTo>
                  <a:pt x="10655" y="0"/>
                </a:lnTo>
                <a:lnTo>
                  <a:pt x="0" y="0"/>
                </a:lnTo>
                <a:close/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4" name="object 54"/>
          <p:cNvSpPr/>
          <p:nvPr/>
        </p:nvSpPr>
        <p:spPr>
          <a:xfrm>
            <a:off x="5924818" y="4729359"/>
            <a:ext cx="948717" cy="172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5" name="object 55"/>
          <p:cNvSpPr/>
          <p:nvPr/>
        </p:nvSpPr>
        <p:spPr>
          <a:xfrm>
            <a:off x="6116386" y="5018014"/>
            <a:ext cx="573400" cy="2658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8" name="object 28"/>
          <p:cNvSpPr txBox="1"/>
          <p:nvPr/>
        </p:nvSpPr>
        <p:spPr>
          <a:xfrm rot="16200000">
            <a:off x="2845400" y="3322699"/>
            <a:ext cx="1222289" cy="173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671" marR="348753" algn="ctr">
              <a:lnSpc>
                <a:spcPts val="1364"/>
              </a:lnSpc>
              <a:spcBef>
                <a:spcPts val="68"/>
              </a:spcBef>
            </a:pPr>
            <a:r>
              <a:rPr sz="1240" b="1" dirty="0">
                <a:latin typeface="Arial"/>
                <a:cs typeface="Arial"/>
              </a:rPr>
              <a:t>ZONE</a:t>
            </a:r>
            <a:endParaRPr sz="124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9"/>
              </a:spcBef>
            </a:pPr>
            <a:r>
              <a:rPr sz="1240" b="1" dirty="0">
                <a:latin typeface="Arial"/>
                <a:cs typeface="Arial"/>
              </a:rPr>
              <a:t>CHARGEMENT</a:t>
            </a:r>
            <a:endParaRPr sz="124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6200000">
            <a:off x="6064578" y="3803874"/>
            <a:ext cx="1121615" cy="137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7782" marR="357587" algn="ctr">
              <a:lnSpc>
                <a:spcPts val="1082"/>
              </a:lnSpc>
              <a:spcBef>
                <a:spcPts val="54"/>
              </a:spcBef>
            </a:pPr>
            <a:r>
              <a:rPr sz="983" b="1" dirty="0">
                <a:latin typeface="Arial"/>
                <a:cs typeface="Arial"/>
              </a:rPr>
              <a:t>ZONE</a:t>
            </a:r>
            <a:endParaRPr sz="983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983" b="1" dirty="0">
                <a:latin typeface="Arial"/>
                <a:cs typeface="Arial"/>
              </a:rPr>
              <a:t>DECHARGEMENT</a:t>
            </a:r>
            <a:endParaRPr sz="983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17229" y="2157527"/>
            <a:ext cx="1134746" cy="254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5" name="object 25"/>
          <p:cNvSpPr txBox="1"/>
          <p:nvPr/>
        </p:nvSpPr>
        <p:spPr>
          <a:xfrm>
            <a:off x="3151976" y="2157527"/>
            <a:ext cx="613798" cy="1653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4" name="object 24"/>
          <p:cNvSpPr txBox="1"/>
          <p:nvPr/>
        </p:nvSpPr>
        <p:spPr>
          <a:xfrm>
            <a:off x="3765775" y="2157527"/>
            <a:ext cx="2355171" cy="1653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3" name="object 23"/>
          <p:cNvSpPr txBox="1"/>
          <p:nvPr/>
        </p:nvSpPr>
        <p:spPr>
          <a:xfrm>
            <a:off x="6120947" y="2157527"/>
            <a:ext cx="1014533" cy="914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2" name="object 22"/>
          <p:cNvSpPr txBox="1"/>
          <p:nvPr/>
        </p:nvSpPr>
        <p:spPr>
          <a:xfrm>
            <a:off x="2017229" y="2411648"/>
            <a:ext cx="1134746" cy="273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1" name="object 21"/>
          <p:cNvSpPr txBox="1"/>
          <p:nvPr/>
        </p:nvSpPr>
        <p:spPr>
          <a:xfrm>
            <a:off x="2017229" y="2685317"/>
            <a:ext cx="1134746" cy="2508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0" name="object 20"/>
          <p:cNvSpPr txBox="1"/>
          <p:nvPr/>
        </p:nvSpPr>
        <p:spPr>
          <a:xfrm>
            <a:off x="2017229" y="2936180"/>
            <a:ext cx="1134746" cy="273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9" name="object 19"/>
          <p:cNvSpPr txBox="1"/>
          <p:nvPr/>
        </p:nvSpPr>
        <p:spPr>
          <a:xfrm>
            <a:off x="6120947" y="3071710"/>
            <a:ext cx="1014533" cy="87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684"/>
              </a:lnSpc>
              <a:spcBef>
                <a:spcPts val="3"/>
              </a:spcBef>
            </a:pPr>
            <a:endParaRPr sz="684"/>
          </a:p>
        </p:txBody>
      </p:sp>
      <p:sp>
        <p:nvSpPr>
          <p:cNvPr id="18" name="object 18"/>
          <p:cNvSpPr txBox="1"/>
          <p:nvPr/>
        </p:nvSpPr>
        <p:spPr>
          <a:xfrm>
            <a:off x="2017229" y="3209197"/>
            <a:ext cx="1134746" cy="2528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7" name="object 17"/>
          <p:cNvSpPr txBox="1"/>
          <p:nvPr/>
        </p:nvSpPr>
        <p:spPr>
          <a:xfrm>
            <a:off x="6120947" y="3159023"/>
            <a:ext cx="1014533" cy="651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6" name="object 16"/>
          <p:cNvSpPr txBox="1"/>
          <p:nvPr/>
        </p:nvSpPr>
        <p:spPr>
          <a:xfrm>
            <a:off x="2017229" y="3462014"/>
            <a:ext cx="1134746" cy="348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5" name="object 15"/>
          <p:cNvSpPr txBox="1"/>
          <p:nvPr/>
        </p:nvSpPr>
        <p:spPr>
          <a:xfrm>
            <a:off x="2017229" y="3810616"/>
            <a:ext cx="1134746" cy="175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4" name="object 14"/>
          <p:cNvSpPr txBox="1"/>
          <p:nvPr/>
        </p:nvSpPr>
        <p:spPr>
          <a:xfrm>
            <a:off x="3151976" y="3810616"/>
            <a:ext cx="613798" cy="850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3" name="object 13"/>
          <p:cNvSpPr txBox="1"/>
          <p:nvPr/>
        </p:nvSpPr>
        <p:spPr>
          <a:xfrm>
            <a:off x="3765775" y="3810616"/>
            <a:ext cx="2355171" cy="850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2" name="object 12"/>
          <p:cNvSpPr txBox="1"/>
          <p:nvPr/>
        </p:nvSpPr>
        <p:spPr>
          <a:xfrm>
            <a:off x="6120947" y="3810616"/>
            <a:ext cx="300682" cy="850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1" name="object 11"/>
          <p:cNvSpPr txBox="1"/>
          <p:nvPr/>
        </p:nvSpPr>
        <p:spPr>
          <a:xfrm>
            <a:off x="6421629" y="3810616"/>
            <a:ext cx="713851" cy="850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0" name="object 10"/>
          <p:cNvSpPr txBox="1"/>
          <p:nvPr/>
        </p:nvSpPr>
        <p:spPr>
          <a:xfrm>
            <a:off x="2017229" y="3985894"/>
            <a:ext cx="1134746" cy="273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9" name="object 9"/>
          <p:cNvSpPr txBox="1"/>
          <p:nvPr/>
        </p:nvSpPr>
        <p:spPr>
          <a:xfrm>
            <a:off x="2017229" y="4259561"/>
            <a:ext cx="1134746" cy="402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8" name="object 8"/>
          <p:cNvSpPr txBox="1"/>
          <p:nvPr/>
        </p:nvSpPr>
        <p:spPr>
          <a:xfrm>
            <a:off x="2017229" y="4661594"/>
            <a:ext cx="4103717" cy="1019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7" name="object 7"/>
          <p:cNvSpPr txBox="1"/>
          <p:nvPr/>
        </p:nvSpPr>
        <p:spPr>
          <a:xfrm>
            <a:off x="6120947" y="4661594"/>
            <a:ext cx="300682" cy="1019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6" name="object 6"/>
          <p:cNvSpPr txBox="1"/>
          <p:nvPr/>
        </p:nvSpPr>
        <p:spPr>
          <a:xfrm>
            <a:off x="6421629" y="4661594"/>
            <a:ext cx="290305" cy="1109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5" name="object 5"/>
          <p:cNvSpPr txBox="1"/>
          <p:nvPr/>
        </p:nvSpPr>
        <p:spPr>
          <a:xfrm>
            <a:off x="6711934" y="4661594"/>
            <a:ext cx="273668" cy="1009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4" name="object 4"/>
          <p:cNvSpPr txBox="1"/>
          <p:nvPr/>
        </p:nvSpPr>
        <p:spPr>
          <a:xfrm>
            <a:off x="6985603" y="4661594"/>
            <a:ext cx="149876" cy="1109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3" name="object 3"/>
          <p:cNvSpPr txBox="1"/>
          <p:nvPr/>
        </p:nvSpPr>
        <p:spPr>
          <a:xfrm>
            <a:off x="2017229" y="5680682"/>
            <a:ext cx="4404399" cy="89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684"/>
              </a:lnSpc>
              <a:spcBef>
                <a:spcPts val="24"/>
              </a:spcBef>
            </a:pPr>
            <a:endParaRPr sz="684"/>
          </a:p>
        </p:txBody>
      </p:sp>
      <p:sp>
        <p:nvSpPr>
          <p:cNvPr id="2" name="object 2"/>
          <p:cNvSpPr txBox="1"/>
          <p:nvPr/>
        </p:nvSpPr>
        <p:spPr>
          <a:xfrm>
            <a:off x="6711934" y="5670908"/>
            <a:ext cx="273668" cy="19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22" name="Text Box 4"/>
          <p:cNvSpPr txBox="1">
            <a:spLocks noChangeArrowheads="1"/>
          </p:cNvSpPr>
          <p:nvPr/>
        </p:nvSpPr>
        <p:spPr bwMode="auto">
          <a:xfrm>
            <a:off x="4881205" y="258349"/>
            <a:ext cx="3939268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fr-FR" altLang="fr-FR" sz="2489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fr-FR" altLang="fr-FR" sz="2489" dirty="0">
                <a:solidFill>
                  <a:srgbClr val="0000FF"/>
                </a:solidFill>
                <a:latin typeface="Arial Black" panose="020B0A04020102020204" pitchFamily="34" charset="0"/>
              </a:rPr>
              <a:t>FLUX EN ‘L’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None/>
            </a:pPr>
            <a:endParaRPr lang="fr-FR" altLang="fr-FR" sz="2489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24205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bject 68"/>
          <p:cNvSpPr/>
          <p:nvPr/>
        </p:nvSpPr>
        <p:spPr>
          <a:xfrm>
            <a:off x="2441415" y="3041085"/>
            <a:ext cx="4413880" cy="2758838"/>
          </a:xfrm>
          <a:custGeom>
            <a:avLst/>
            <a:gdLst/>
            <a:ahLst/>
            <a:cxnLst/>
            <a:rect l="l" t="t" r="r" b="b"/>
            <a:pathLst>
              <a:path w="5161787" h="3226308">
                <a:moveTo>
                  <a:pt x="0" y="0"/>
                </a:moveTo>
                <a:lnTo>
                  <a:pt x="0" y="3226308"/>
                </a:lnTo>
                <a:lnTo>
                  <a:pt x="5161787" y="3226308"/>
                </a:lnTo>
                <a:lnTo>
                  <a:pt x="5161787" y="0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9" name="object 69"/>
          <p:cNvSpPr/>
          <p:nvPr/>
        </p:nvSpPr>
        <p:spPr>
          <a:xfrm>
            <a:off x="2441415" y="3041085"/>
            <a:ext cx="4413880" cy="2758838"/>
          </a:xfrm>
          <a:custGeom>
            <a:avLst/>
            <a:gdLst/>
            <a:ahLst/>
            <a:cxnLst/>
            <a:rect l="l" t="t" r="r" b="b"/>
            <a:pathLst>
              <a:path w="5161787" h="3226308">
                <a:moveTo>
                  <a:pt x="0" y="0"/>
                </a:moveTo>
                <a:lnTo>
                  <a:pt x="0" y="3226308"/>
                </a:lnTo>
                <a:lnTo>
                  <a:pt x="5161787" y="3226308"/>
                </a:lnTo>
                <a:lnTo>
                  <a:pt x="5161787" y="0"/>
                </a:lnTo>
                <a:lnTo>
                  <a:pt x="0" y="0"/>
                </a:lnTo>
                <a:close/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0" name="object 70"/>
          <p:cNvSpPr/>
          <p:nvPr/>
        </p:nvSpPr>
        <p:spPr>
          <a:xfrm>
            <a:off x="5475866" y="3151204"/>
            <a:ext cx="1324685" cy="607283"/>
          </a:xfrm>
          <a:custGeom>
            <a:avLst/>
            <a:gdLst/>
            <a:ahLst/>
            <a:cxnLst/>
            <a:rect l="l" t="t" r="r" b="b"/>
            <a:pathLst>
              <a:path w="1549146" h="710184">
                <a:moveTo>
                  <a:pt x="0" y="0"/>
                </a:moveTo>
                <a:lnTo>
                  <a:pt x="0" y="710184"/>
                </a:lnTo>
                <a:lnTo>
                  <a:pt x="1549146" y="710184"/>
                </a:lnTo>
                <a:lnTo>
                  <a:pt x="1549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1" name="object 71"/>
          <p:cNvSpPr/>
          <p:nvPr/>
        </p:nvSpPr>
        <p:spPr>
          <a:xfrm>
            <a:off x="5475866" y="3151204"/>
            <a:ext cx="1324685" cy="607283"/>
          </a:xfrm>
          <a:custGeom>
            <a:avLst/>
            <a:gdLst/>
            <a:ahLst/>
            <a:cxnLst/>
            <a:rect l="l" t="t" r="r" b="b"/>
            <a:pathLst>
              <a:path w="1549146" h="710184">
                <a:moveTo>
                  <a:pt x="0" y="0"/>
                </a:moveTo>
                <a:lnTo>
                  <a:pt x="0" y="710184"/>
                </a:lnTo>
                <a:lnTo>
                  <a:pt x="1549146" y="710184"/>
                </a:lnTo>
                <a:lnTo>
                  <a:pt x="1549146" y="0"/>
                </a:lnTo>
                <a:lnTo>
                  <a:pt x="0" y="0"/>
                </a:lnTo>
                <a:close/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2" name="object 72"/>
          <p:cNvSpPr/>
          <p:nvPr/>
        </p:nvSpPr>
        <p:spPr>
          <a:xfrm>
            <a:off x="2551534" y="3895973"/>
            <a:ext cx="4166276" cy="1793831"/>
          </a:xfrm>
          <a:custGeom>
            <a:avLst/>
            <a:gdLst/>
            <a:ahLst/>
            <a:cxnLst/>
            <a:rect l="l" t="t" r="r" b="b"/>
            <a:pathLst>
              <a:path w="4872228" h="2097786">
                <a:moveTo>
                  <a:pt x="0" y="0"/>
                </a:moveTo>
                <a:lnTo>
                  <a:pt x="0" y="2097786"/>
                </a:lnTo>
                <a:lnTo>
                  <a:pt x="4872228" y="2097786"/>
                </a:lnTo>
                <a:lnTo>
                  <a:pt x="48722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3" name="object 73"/>
          <p:cNvSpPr/>
          <p:nvPr/>
        </p:nvSpPr>
        <p:spPr>
          <a:xfrm>
            <a:off x="2551534" y="3895973"/>
            <a:ext cx="4166276" cy="1793831"/>
          </a:xfrm>
          <a:custGeom>
            <a:avLst/>
            <a:gdLst/>
            <a:ahLst/>
            <a:cxnLst/>
            <a:rect l="l" t="t" r="r" b="b"/>
            <a:pathLst>
              <a:path w="4872228" h="2097786">
                <a:moveTo>
                  <a:pt x="0" y="0"/>
                </a:moveTo>
                <a:lnTo>
                  <a:pt x="0" y="2097786"/>
                </a:lnTo>
                <a:lnTo>
                  <a:pt x="4872228" y="2097786"/>
                </a:lnTo>
                <a:lnTo>
                  <a:pt x="4872228" y="0"/>
                </a:lnTo>
                <a:lnTo>
                  <a:pt x="0" y="0"/>
                </a:lnTo>
                <a:close/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4" name="object 74"/>
          <p:cNvSpPr/>
          <p:nvPr/>
        </p:nvSpPr>
        <p:spPr>
          <a:xfrm>
            <a:off x="3251995" y="4022382"/>
            <a:ext cx="2754266" cy="201342"/>
          </a:xfrm>
          <a:custGeom>
            <a:avLst/>
            <a:gdLst/>
            <a:ahLst/>
            <a:cxnLst/>
            <a:rect l="l" t="t" r="r" b="b"/>
            <a:pathLst>
              <a:path w="3220961" h="235458">
                <a:moveTo>
                  <a:pt x="1052052" y="98584"/>
                </a:moveTo>
                <a:lnTo>
                  <a:pt x="1064514" y="96012"/>
                </a:lnTo>
                <a:lnTo>
                  <a:pt x="994659" y="96155"/>
                </a:lnTo>
                <a:lnTo>
                  <a:pt x="989835" y="107031"/>
                </a:lnTo>
                <a:lnTo>
                  <a:pt x="1041239" y="106044"/>
                </a:lnTo>
                <a:lnTo>
                  <a:pt x="1052052" y="98584"/>
                </a:lnTo>
                <a:close/>
              </a:path>
              <a:path w="3220961" h="235458">
                <a:moveTo>
                  <a:pt x="1280921" y="187452"/>
                </a:moveTo>
                <a:lnTo>
                  <a:pt x="1277874" y="193548"/>
                </a:lnTo>
                <a:lnTo>
                  <a:pt x="1273302" y="197358"/>
                </a:lnTo>
                <a:lnTo>
                  <a:pt x="1267967" y="201168"/>
                </a:lnTo>
                <a:lnTo>
                  <a:pt x="1262633" y="202692"/>
                </a:lnTo>
                <a:lnTo>
                  <a:pt x="1253714" y="202646"/>
                </a:lnTo>
                <a:lnTo>
                  <a:pt x="1241184" y="199840"/>
                </a:lnTo>
                <a:lnTo>
                  <a:pt x="1230629" y="192024"/>
                </a:lnTo>
                <a:lnTo>
                  <a:pt x="1226662" y="187126"/>
                </a:lnTo>
                <a:lnTo>
                  <a:pt x="1221683" y="175674"/>
                </a:lnTo>
                <a:lnTo>
                  <a:pt x="1219962" y="161544"/>
                </a:lnTo>
                <a:lnTo>
                  <a:pt x="1329689" y="161544"/>
                </a:lnTo>
                <a:lnTo>
                  <a:pt x="1329728" y="159390"/>
                </a:lnTo>
                <a:lnTo>
                  <a:pt x="1329332" y="143900"/>
                </a:lnTo>
                <a:lnTo>
                  <a:pt x="1327721" y="129824"/>
                </a:lnTo>
                <a:lnTo>
                  <a:pt x="1324893" y="117122"/>
                </a:lnTo>
                <a:lnTo>
                  <a:pt x="1320850" y="105755"/>
                </a:lnTo>
                <a:lnTo>
                  <a:pt x="1315591" y="95684"/>
                </a:lnTo>
                <a:lnTo>
                  <a:pt x="1309115" y="86868"/>
                </a:lnTo>
                <a:lnTo>
                  <a:pt x="1300287" y="78584"/>
                </a:lnTo>
                <a:lnTo>
                  <a:pt x="1289845" y="71773"/>
                </a:lnTo>
                <a:lnTo>
                  <a:pt x="1278209" y="66870"/>
                </a:lnTo>
                <a:lnTo>
                  <a:pt x="1265341" y="63799"/>
                </a:lnTo>
                <a:lnTo>
                  <a:pt x="1251203" y="62484"/>
                </a:lnTo>
                <a:lnTo>
                  <a:pt x="1241545" y="63288"/>
                </a:lnTo>
                <a:lnTo>
                  <a:pt x="1228693" y="66046"/>
                </a:lnTo>
                <a:lnTo>
                  <a:pt x="1216875" y="70739"/>
                </a:lnTo>
                <a:lnTo>
                  <a:pt x="1206091" y="77411"/>
                </a:lnTo>
                <a:lnTo>
                  <a:pt x="1196339" y="86106"/>
                </a:lnTo>
                <a:lnTo>
                  <a:pt x="1187312" y="98623"/>
                </a:lnTo>
                <a:lnTo>
                  <a:pt x="1182019" y="109718"/>
                </a:lnTo>
                <a:lnTo>
                  <a:pt x="1229867" y="106680"/>
                </a:lnTo>
                <a:lnTo>
                  <a:pt x="1230237" y="106271"/>
                </a:lnTo>
                <a:lnTo>
                  <a:pt x="1240776" y="98666"/>
                </a:lnTo>
                <a:lnTo>
                  <a:pt x="1253489" y="96012"/>
                </a:lnTo>
                <a:lnTo>
                  <a:pt x="1262633" y="96012"/>
                </a:lnTo>
                <a:lnTo>
                  <a:pt x="1270253" y="99822"/>
                </a:lnTo>
                <a:lnTo>
                  <a:pt x="1276350" y="105918"/>
                </a:lnTo>
                <a:lnTo>
                  <a:pt x="1279198" y="109676"/>
                </a:lnTo>
                <a:lnTo>
                  <a:pt x="1284071" y="120931"/>
                </a:lnTo>
                <a:lnTo>
                  <a:pt x="1286255" y="134874"/>
                </a:lnTo>
                <a:lnTo>
                  <a:pt x="1220724" y="134874"/>
                </a:lnTo>
                <a:lnTo>
                  <a:pt x="1175803" y="135554"/>
                </a:lnTo>
                <a:lnTo>
                  <a:pt x="1175003" y="150114"/>
                </a:lnTo>
                <a:lnTo>
                  <a:pt x="1175352" y="160238"/>
                </a:lnTo>
                <a:lnTo>
                  <a:pt x="1177116" y="173865"/>
                </a:lnTo>
                <a:lnTo>
                  <a:pt x="1180411" y="186245"/>
                </a:lnTo>
                <a:lnTo>
                  <a:pt x="1185280" y="197378"/>
                </a:lnTo>
                <a:lnTo>
                  <a:pt x="1191767" y="207264"/>
                </a:lnTo>
                <a:lnTo>
                  <a:pt x="1195339" y="211801"/>
                </a:lnTo>
                <a:lnTo>
                  <a:pt x="1204336" y="220393"/>
                </a:lnTo>
                <a:lnTo>
                  <a:pt x="1214831" y="227026"/>
                </a:lnTo>
                <a:lnTo>
                  <a:pt x="1226794" y="231729"/>
                </a:lnTo>
                <a:lnTo>
                  <a:pt x="1240197" y="234530"/>
                </a:lnTo>
                <a:lnTo>
                  <a:pt x="1255014" y="235458"/>
                </a:lnTo>
                <a:lnTo>
                  <a:pt x="1265354" y="235018"/>
                </a:lnTo>
                <a:lnTo>
                  <a:pt x="1278465" y="232929"/>
                </a:lnTo>
                <a:lnTo>
                  <a:pt x="1290258" y="229041"/>
                </a:lnTo>
                <a:lnTo>
                  <a:pt x="1300733" y="223266"/>
                </a:lnTo>
                <a:lnTo>
                  <a:pt x="1306244" y="218998"/>
                </a:lnTo>
                <a:lnTo>
                  <a:pt x="1314713" y="210028"/>
                </a:lnTo>
                <a:lnTo>
                  <a:pt x="1321699" y="199258"/>
                </a:lnTo>
                <a:lnTo>
                  <a:pt x="1327403" y="186690"/>
                </a:lnTo>
                <a:lnTo>
                  <a:pt x="1283207" y="179070"/>
                </a:lnTo>
                <a:lnTo>
                  <a:pt x="1280921" y="187452"/>
                </a:lnTo>
                <a:close/>
              </a:path>
              <a:path w="3220961" h="235458">
                <a:moveTo>
                  <a:pt x="1229867" y="106680"/>
                </a:moveTo>
                <a:lnTo>
                  <a:pt x="1182019" y="109718"/>
                </a:lnTo>
                <a:lnTo>
                  <a:pt x="1178162" y="122059"/>
                </a:lnTo>
                <a:lnTo>
                  <a:pt x="1175803" y="135554"/>
                </a:lnTo>
                <a:lnTo>
                  <a:pt x="1220724" y="134874"/>
                </a:lnTo>
                <a:lnTo>
                  <a:pt x="1220911" y="130067"/>
                </a:lnTo>
                <a:lnTo>
                  <a:pt x="1223710" y="117054"/>
                </a:lnTo>
                <a:lnTo>
                  <a:pt x="1229867" y="106680"/>
                </a:lnTo>
                <a:close/>
              </a:path>
              <a:path w="3220961" h="235458">
                <a:moveTo>
                  <a:pt x="1442465" y="157734"/>
                </a:moveTo>
                <a:lnTo>
                  <a:pt x="1445146" y="172667"/>
                </a:lnTo>
                <a:lnTo>
                  <a:pt x="1449179" y="185587"/>
                </a:lnTo>
                <a:lnTo>
                  <a:pt x="1454648" y="197104"/>
                </a:lnTo>
                <a:lnTo>
                  <a:pt x="1461555" y="207147"/>
                </a:lnTo>
                <a:lnTo>
                  <a:pt x="1469897" y="215646"/>
                </a:lnTo>
                <a:lnTo>
                  <a:pt x="1483637" y="225200"/>
                </a:lnTo>
                <a:lnTo>
                  <a:pt x="1494709" y="230021"/>
                </a:lnTo>
                <a:lnTo>
                  <a:pt x="1507159" y="233465"/>
                </a:lnTo>
                <a:lnTo>
                  <a:pt x="1520987" y="235531"/>
                </a:lnTo>
                <a:lnTo>
                  <a:pt x="1536191" y="236220"/>
                </a:lnTo>
                <a:lnTo>
                  <a:pt x="1550004" y="235697"/>
                </a:lnTo>
                <a:lnTo>
                  <a:pt x="1563248" y="234077"/>
                </a:lnTo>
                <a:lnTo>
                  <a:pt x="1575178" y="231432"/>
                </a:lnTo>
                <a:lnTo>
                  <a:pt x="1585721" y="227838"/>
                </a:lnTo>
                <a:lnTo>
                  <a:pt x="1599598" y="219994"/>
                </a:lnTo>
                <a:lnTo>
                  <a:pt x="1609092" y="211787"/>
                </a:lnTo>
                <a:lnTo>
                  <a:pt x="1616964" y="201930"/>
                </a:lnTo>
                <a:lnTo>
                  <a:pt x="1622777" y="190246"/>
                </a:lnTo>
                <a:lnTo>
                  <a:pt x="1626390" y="178054"/>
                </a:lnTo>
                <a:lnTo>
                  <a:pt x="1627631" y="165354"/>
                </a:lnTo>
                <a:lnTo>
                  <a:pt x="1626658" y="151912"/>
                </a:lnTo>
                <a:lnTo>
                  <a:pt x="1623610" y="139566"/>
                </a:lnTo>
                <a:lnTo>
                  <a:pt x="1618488" y="128778"/>
                </a:lnTo>
                <a:lnTo>
                  <a:pt x="1613431" y="122031"/>
                </a:lnTo>
                <a:lnTo>
                  <a:pt x="1604344" y="113055"/>
                </a:lnTo>
                <a:lnTo>
                  <a:pt x="1593341" y="105918"/>
                </a:lnTo>
                <a:lnTo>
                  <a:pt x="1583325" y="101437"/>
                </a:lnTo>
                <a:lnTo>
                  <a:pt x="1572151" y="97291"/>
                </a:lnTo>
                <a:lnTo>
                  <a:pt x="1558958" y="93153"/>
                </a:lnTo>
                <a:lnTo>
                  <a:pt x="1543812" y="89154"/>
                </a:lnTo>
                <a:lnTo>
                  <a:pt x="1533842" y="86658"/>
                </a:lnTo>
                <a:lnTo>
                  <a:pt x="1519158" y="82434"/>
                </a:lnTo>
                <a:lnTo>
                  <a:pt x="1508224" y="78253"/>
                </a:lnTo>
                <a:lnTo>
                  <a:pt x="1501139" y="73914"/>
                </a:lnTo>
                <a:lnTo>
                  <a:pt x="1496567" y="70104"/>
                </a:lnTo>
                <a:lnTo>
                  <a:pt x="1494281" y="65532"/>
                </a:lnTo>
                <a:lnTo>
                  <a:pt x="1494281" y="54102"/>
                </a:lnTo>
                <a:lnTo>
                  <a:pt x="1497329" y="49530"/>
                </a:lnTo>
                <a:lnTo>
                  <a:pt x="1501902" y="46482"/>
                </a:lnTo>
                <a:lnTo>
                  <a:pt x="1507225" y="43066"/>
                </a:lnTo>
                <a:lnTo>
                  <a:pt x="1518989" y="39249"/>
                </a:lnTo>
                <a:lnTo>
                  <a:pt x="1533143" y="38100"/>
                </a:lnTo>
                <a:lnTo>
                  <a:pt x="1539560" y="38306"/>
                </a:lnTo>
                <a:lnTo>
                  <a:pt x="1552778" y="40608"/>
                </a:lnTo>
                <a:lnTo>
                  <a:pt x="1562862" y="45720"/>
                </a:lnTo>
                <a:lnTo>
                  <a:pt x="1571230" y="57171"/>
                </a:lnTo>
                <a:lnTo>
                  <a:pt x="1575053" y="70866"/>
                </a:lnTo>
                <a:lnTo>
                  <a:pt x="1621535" y="68580"/>
                </a:lnTo>
                <a:lnTo>
                  <a:pt x="1618975" y="51026"/>
                </a:lnTo>
                <a:lnTo>
                  <a:pt x="1614439" y="38977"/>
                </a:lnTo>
                <a:lnTo>
                  <a:pt x="1607672" y="28299"/>
                </a:lnTo>
                <a:lnTo>
                  <a:pt x="1598676" y="19050"/>
                </a:lnTo>
                <a:lnTo>
                  <a:pt x="1586545" y="10678"/>
                </a:lnTo>
                <a:lnTo>
                  <a:pt x="1575540" y="5961"/>
                </a:lnTo>
                <a:lnTo>
                  <a:pt x="1563057" y="2629"/>
                </a:lnTo>
                <a:lnTo>
                  <a:pt x="1549159" y="652"/>
                </a:lnTo>
                <a:lnTo>
                  <a:pt x="1533905" y="0"/>
                </a:lnTo>
                <a:lnTo>
                  <a:pt x="1525447" y="188"/>
                </a:lnTo>
                <a:lnTo>
                  <a:pt x="1512027" y="1411"/>
                </a:lnTo>
                <a:lnTo>
                  <a:pt x="1499827" y="3856"/>
                </a:lnTo>
                <a:lnTo>
                  <a:pt x="1488947" y="7620"/>
                </a:lnTo>
                <a:lnTo>
                  <a:pt x="1478331" y="13250"/>
                </a:lnTo>
                <a:lnTo>
                  <a:pt x="1468368" y="21250"/>
                </a:lnTo>
                <a:lnTo>
                  <a:pt x="1460753" y="31242"/>
                </a:lnTo>
                <a:lnTo>
                  <a:pt x="1456436" y="38562"/>
                </a:lnTo>
                <a:lnTo>
                  <a:pt x="1452203" y="50575"/>
                </a:lnTo>
                <a:lnTo>
                  <a:pt x="1450847" y="63246"/>
                </a:lnTo>
                <a:lnTo>
                  <a:pt x="1452138" y="76426"/>
                </a:lnTo>
                <a:lnTo>
                  <a:pt x="1455997" y="88501"/>
                </a:lnTo>
                <a:lnTo>
                  <a:pt x="1462425" y="99578"/>
                </a:lnTo>
                <a:lnTo>
                  <a:pt x="1471421" y="109728"/>
                </a:lnTo>
                <a:lnTo>
                  <a:pt x="1483408" y="117601"/>
                </a:lnTo>
                <a:lnTo>
                  <a:pt x="1494506" y="122720"/>
                </a:lnTo>
                <a:lnTo>
                  <a:pt x="1507800" y="127479"/>
                </a:lnTo>
                <a:lnTo>
                  <a:pt x="1523238" y="131826"/>
                </a:lnTo>
                <a:lnTo>
                  <a:pt x="1524048" y="132013"/>
                </a:lnTo>
                <a:lnTo>
                  <a:pt x="1540942" y="136194"/>
                </a:lnTo>
                <a:lnTo>
                  <a:pt x="1553064" y="139541"/>
                </a:lnTo>
                <a:lnTo>
                  <a:pt x="1560576" y="141732"/>
                </a:lnTo>
                <a:lnTo>
                  <a:pt x="1568195" y="144780"/>
                </a:lnTo>
                <a:lnTo>
                  <a:pt x="1573529" y="147828"/>
                </a:lnTo>
                <a:lnTo>
                  <a:pt x="1577339" y="151638"/>
                </a:lnTo>
                <a:lnTo>
                  <a:pt x="1580388" y="155448"/>
                </a:lnTo>
                <a:lnTo>
                  <a:pt x="1581912" y="160020"/>
                </a:lnTo>
                <a:lnTo>
                  <a:pt x="1581912" y="173736"/>
                </a:lnTo>
                <a:lnTo>
                  <a:pt x="1578102" y="181356"/>
                </a:lnTo>
                <a:lnTo>
                  <a:pt x="1570481" y="187452"/>
                </a:lnTo>
                <a:lnTo>
                  <a:pt x="1563391" y="191909"/>
                </a:lnTo>
                <a:lnTo>
                  <a:pt x="1551488" y="195922"/>
                </a:lnTo>
                <a:lnTo>
                  <a:pt x="1536953" y="197358"/>
                </a:lnTo>
                <a:lnTo>
                  <a:pt x="1526058" y="196490"/>
                </a:lnTo>
                <a:lnTo>
                  <a:pt x="1513658" y="192889"/>
                </a:lnTo>
                <a:lnTo>
                  <a:pt x="1503426" y="186690"/>
                </a:lnTo>
                <a:lnTo>
                  <a:pt x="1496387" y="178496"/>
                </a:lnTo>
                <a:lnTo>
                  <a:pt x="1490836" y="167249"/>
                </a:lnTo>
                <a:lnTo>
                  <a:pt x="1487424" y="153162"/>
                </a:lnTo>
                <a:lnTo>
                  <a:pt x="1442465" y="157734"/>
                </a:lnTo>
                <a:close/>
              </a:path>
              <a:path w="3220961" h="235458">
                <a:moveTo>
                  <a:pt x="1831847" y="3810"/>
                </a:moveTo>
                <a:lnTo>
                  <a:pt x="1650491" y="3810"/>
                </a:lnTo>
                <a:lnTo>
                  <a:pt x="1650491" y="42672"/>
                </a:lnTo>
                <a:lnTo>
                  <a:pt x="1717547" y="42672"/>
                </a:lnTo>
                <a:lnTo>
                  <a:pt x="1717547" y="231648"/>
                </a:lnTo>
                <a:lnTo>
                  <a:pt x="1764029" y="231648"/>
                </a:lnTo>
                <a:lnTo>
                  <a:pt x="1764029" y="42672"/>
                </a:lnTo>
                <a:lnTo>
                  <a:pt x="1831847" y="42672"/>
                </a:lnTo>
                <a:lnTo>
                  <a:pt x="1831847" y="3810"/>
                </a:lnTo>
                <a:close/>
              </a:path>
              <a:path w="3220961" h="235458">
                <a:moveTo>
                  <a:pt x="1901964" y="90773"/>
                </a:moveTo>
                <a:lnTo>
                  <a:pt x="1905270" y="78359"/>
                </a:lnTo>
                <a:lnTo>
                  <a:pt x="1910078" y="67646"/>
                </a:lnTo>
                <a:lnTo>
                  <a:pt x="1916429" y="58674"/>
                </a:lnTo>
                <a:lnTo>
                  <a:pt x="1862327" y="60960"/>
                </a:lnTo>
                <a:lnTo>
                  <a:pt x="1856238" y="78740"/>
                </a:lnTo>
                <a:lnTo>
                  <a:pt x="1853725" y="91114"/>
                </a:lnTo>
                <a:lnTo>
                  <a:pt x="1852184" y="104521"/>
                </a:lnTo>
                <a:lnTo>
                  <a:pt x="1851659" y="118872"/>
                </a:lnTo>
                <a:lnTo>
                  <a:pt x="1851681" y="121788"/>
                </a:lnTo>
                <a:lnTo>
                  <a:pt x="1852480" y="136429"/>
                </a:lnTo>
                <a:lnTo>
                  <a:pt x="1854442" y="150172"/>
                </a:lnTo>
                <a:lnTo>
                  <a:pt x="1857581" y="163004"/>
                </a:lnTo>
                <a:lnTo>
                  <a:pt x="1861907" y="174913"/>
                </a:lnTo>
                <a:lnTo>
                  <a:pt x="1867434" y="185886"/>
                </a:lnTo>
                <a:lnTo>
                  <a:pt x="1874174" y="195912"/>
                </a:lnTo>
                <a:lnTo>
                  <a:pt x="1882139" y="204978"/>
                </a:lnTo>
                <a:lnTo>
                  <a:pt x="1889399" y="211781"/>
                </a:lnTo>
                <a:lnTo>
                  <a:pt x="1899311" y="219076"/>
                </a:lnTo>
                <a:lnTo>
                  <a:pt x="1910140" y="225012"/>
                </a:lnTo>
                <a:lnTo>
                  <a:pt x="1921900" y="229604"/>
                </a:lnTo>
                <a:lnTo>
                  <a:pt x="1934605" y="232866"/>
                </a:lnTo>
                <a:lnTo>
                  <a:pt x="1948271" y="234812"/>
                </a:lnTo>
                <a:lnTo>
                  <a:pt x="1962912" y="235458"/>
                </a:lnTo>
                <a:lnTo>
                  <a:pt x="1974001" y="235077"/>
                </a:lnTo>
                <a:lnTo>
                  <a:pt x="1987736" y="233411"/>
                </a:lnTo>
                <a:lnTo>
                  <a:pt x="2000573" y="230393"/>
                </a:lnTo>
                <a:lnTo>
                  <a:pt x="2012509" y="225994"/>
                </a:lnTo>
                <a:lnTo>
                  <a:pt x="2023546" y="220184"/>
                </a:lnTo>
                <a:lnTo>
                  <a:pt x="2033684" y="212935"/>
                </a:lnTo>
                <a:lnTo>
                  <a:pt x="2042921" y="204216"/>
                </a:lnTo>
                <a:lnTo>
                  <a:pt x="2052277" y="193296"/>
                </a:lnTo>
                <a:lnTo>
                  <a:pt x="2058783" y="183088"/>
                </a:lnTo>
                <a:lnTo>
                  <a:pt x="2064078" y="171933"/>
                </a:lnTo>
                <a:lnTo>
                  <a:pt x="2068176" y="159846"/>
                </a:lnTo>
                <a:lnTo>
                  <a:pt x="2071087" y="146838"/>
                </a:lnTo>
                <a:lnTo>
                  <a:pt x="2072825" y="132922"/>
                </a:lnTo>
                <a:lnTo>
                  <a:pt x="2073402" y="118110"/>
                </a:lnTo>
                <a:lnTo>
                  <a:pt x="2073364" y="114294"/>
                </a:lnTo>
                <a:lnTo>
                  <a:pt x="2072459" y="99558"/>
                </a:lnTo>
                <a:lnTo>
                  <a:pt x="2070367" y="85779"/>
                </a:lnTo>
                <a:lnTo>
                  <a:pt x="2067110" y="72957"/>
                </a:lnTo>
                <a:lnTo>
                  <a:pt x="2062713" y="61093"/>
                </a:lnTo>
                <a:lnTo>
                  <a:pt x="2057200" y="50185"/>
                </a:lnTo>
                <a:lnTo>
                  <a:pt x="2050595" y="40235"/>
                </a:lnTo>
                <a:lnTo>
                  <a:pt x="2042921" y="31242"/>
                </a:lnTo>
                <a:lnTo>
                  <a:pt x="2035242" y="24044"/>
                </a:lnTo>
                <a:lnTo>
                  <a:pt x="2025140" y="16577"/>
                </a:lnTo>
                <a:lnTo>
                  <a:pt x="2014225" y="10532"/>
                </a:lnTo>
                <a:lnTo>
                  <a:pt x="2002483" y="5881"/>
                </a:lnTo>
                <a:lnTo>
                  <a:pt x="1989899" y="2594"/>
                </a:lnTo>
                <a:lnTo>
                  <a:pt x="1976460" y="643"/>
                </a:lnTo>
                <a:lnTo>
                  <a:pt x="1962150" y="0"/>
                </a:lnTo>
                <a:lnTo>
                  <a:pt x="1949679" y="492"/>
                </a:lnTo>
                <a:lnTo>
                  <a:pt x="1936637" y="2178"/>
                </a:lnTo>
                <a:lnTo>
                  <a:pt x="1924487" y="5062"/>
                </a:lnTo>
                <a:lnTo>
                  <a:pt x="1913381" y="9144"/>
                </a:lnTo>
                <a:lnTo>
                  <a:pt x="1904070" y="13349"/>
                </a:lnTo>
                <a:lnTo>
                  <a:pt x="1893584" y="20405"/>
                </a:lnTo>
                <a:lnTo>
                  <a:pt x="1883664" y="29718"/>
                </a:lnTo>
                <a:lnTo>
                  <a:pt x="1875362" y="39033"/>
                </a:lnTo>
                <a:lnTo>
                  <a:pt x="1962912" y="38862"/>
                </a:lnTo>
                <a:lnTo>
                  <a:pt x="1975730" y="39991"/>
                </a:lnTo>
                <a:lnTo>
                  <a:pt x="1988182" y="43717"/>
                </a:lnTo>
                <a:lnTo>
                  <a:pt x="1999149" y="49969"/>
                </a:lnTo>
                <a:lnTo>
                  <a:pt x="2008631" y="58674"/>
                </a:lnTo>
                <a:lnTo>
                  <a:pt x="2013866" y="65704"/>
                </a:lnTo>
                <a:lnTo>
                  <a:pt x="2018972" y="75933"/>
                </a:lnTo>
                <a:lnTo>
                  <a:pt x="2022568" y="87895"/>
                </a:lnTo>
                <a:lnTo>
                  <a:pt x="2024696" y="101672"/>
                </a:lnTo>
                <a:lnTo>
                  <a:pt x="2025395" y="117348"/>
                </a:lnTo>
                <a:lnTo>
                  <a:pt x="2024806" y="130759"/>
                </a:lnTo>
                <a:lnTo>
                  <a:pt x="2022726" y="144570"/>
                </a:lnTo>
                <a:lnTo>
                  <a:pt x="2019184" y="156844"/>
                </a:lnTo>
                <a:lnTo>
                  <a:pt x="2014219" y="167582"/>
                </a:lnTo>
                <a:lnTo>
                  <a:pt x="2007869" y="176784"/>
                </a:lnTo>
                <a:lnTo>
                  <a:pt x="1999604" y="184578"/>
                </a:lnTo>
                <a:lnTo>
                  <a:pt x="1988727" y="191202"/>
                </a:lnTo>
                <a:lnTo>
                  <a:pt x="1976470" y="195234"/>
                </a:lnTo>
                <a:lnTo>
                  <a:pt x="1962912" y="196596"/>
                </a:lnTo>
                <a:lnTo>
                  <a:pt x="1950505" y="195466"/>
                </a:lnTo>
                <a:lnTo>
                  <a:pt x="1938212" y="191740"/>
                </a:lnTo>
                <a:lnTo>
                  <a:pt x="1927108" y="185488"/>
                </a:lnTo>
                <a:lnTo>
                  <a:pt x="1917191" y="176784"/>
                </a:lnTo>
                <a:lnTo>
                  <a:pt x="1911260" y="168775"/>
                </a:lnTo>
                <a:lnTo>
                  <a:pt x="1906069" y="158223"/>
                </a:lnTo>
                <a:lnTo>
                  <a:pt x="1902459" y="146134"/>
                </a:lnTo>
                <a:lnTo>
                  <a:pt x="1900351" y="132509"/>
                </a:lnTo>
                <a:lnTo>
                  <a:pt x="1899665" y="117348"/>
                </a:lnTo>
                <a:lnTo>
                  <a:pt x="1900118" y="104845"/>
                </a:lnTo>
                <a:lnTo>
                  <a:pt x="1901964" y="90773"/>
                </a:lnTo>
                <a:close/>
              </a:path>
              <a:path w="3220961" h="235458">
                <a:moveTo>
                  <a:pt x="1925990" y="50233"/>
                </a:moveTo>
                <a:lnTo>
                  <a:pt x="1936974" y="43964"/>
                </a:lnTo>
                <a:lnTo>
                  <a:pt x="1949257" y="40149"/>
                </a:lnTo>
                <a:lnTo>
                  <a:pt x="1962912" y="38862"/>
                </a:lnTo>
                <a:lnTo>
                  <a:pt x="1875362" y="39033"/>
                </a:lnTo>
                <a:lnTo>
                  <a:pt x="1868243" y="49396"/>
                </a:lnTo>
                <a:lnTo>
                  <a:pt x="1862327" y="60960"/>
                </a:lnTo>
                <a:lnTo>
                  <a:pt x="1916429" y="58674"/>
                </a:lnTo>
                <a:lnTo>
                  <a:pt x="1925990" y="50233"/>
                </a:lnTo>
                <a:close/>
              </a:path>
              <a:path w="3220961" h="235458">
                <a:moveTo>
                  <a:pt x="2205228" y="235458"/>
                </a:moveTo>
                <a:lnTo>
                  <a:pt x="2218620" y="234804"/>
                </a:lnTo>
                <a:lnTo>
                  <a:pt x="2231861" y="232689"/>
                </a:lnTo>
                <a:lnTo>
                  <a:pt x="2244051" y="229146"/>
                </a:lnTo>
                <a:lnTo>
                  <a:pt x="2255226" y="224214"/>
                </a:lnTo>
                <a:lnTo>
                  <a:pt x="2265426" y="217932"/>
                </a:lnTo>
                <a:lnTo>
                  <a:pt x="2275432" y="208787"/>
                </a:lnTo>
                <a:lnTo>
                  <a:pt x="2283057" y="199215"/>
                </a:lnTo>
                <a:lnTo>
                  <a:pt x="2289646" y="188233"/>
                </a:lnTo>
                <a:lnTo>
                  <a:pt x="2295199" y="175907"/>
                </a:lnTo>
                <a:lnTo>
                  <a:pt x="2299716" y="162306"/>
                </a:lnTo>
                <a:lnTo>
                  <a:pt x="2254757" y="147827"/>
                </a:lnTo>
                <a:lnTo>
                  <a:pt x="2253847" y="151577"/>
                </a:lnTo>
                <a:lnTo>
                  <a:pt x="2249312" y="165121"/>
                </a:lnTo>
                <a:lnTo>
                  <a:pt x="2243310" y="176063"/>
                </a:lnTo>
                <a:lnTo>
                  <a:pt x="2235707" y="184404"/>
                </a:lnTo>
                <a:lnTo>
                  <a:pt x="2229214" y="189708"/>
                </a:lnTo>
                <a:lnTo>
                  <a:pt x="2217619" y="194915"/>
                </a:lnTo>
                <a:lnTo>
                  <a:pt x="2204466" y="196596"/>
                </a:lnTo>
                <a:lnTo>
                  <a:pt x="2197616" y="196234"/>
                </a:lnTo>
                <a:lnTo>
                  <a:pt x="2184953" y="193260"/>
                </a:lnTo>
                <a:lnTo>
                  <a:pt x="2173846" y="187284"/>
                </a:lnTo>
                <a:lnTo>
                  <a:pt x="2164079" y="178308"/>
                </a:lnTo>
                <a:lnTo>
                  <a:pt x="2158374" y="169942"/>
                </a:lnTo>
                <a:lnTo>
                  <a:pt x="2154094" y="159613"/>
                </a:lnTo>
                <a:lnTo>
                  <a:pt x="2151126" y="147278"/>
                </a:lnTo>
                <a:lnTo>
                  <a:pt x="2149399" y="132935"/>
                </a:lnTo>
                <a:lnTo>
                  <a:pt x="2148840" y="116586"/>
                </a:lnTo>
                <a:lnTo>
                  <a:pt x="2149253" y="103101"/>
                </a:lnTo>
                <a:lnTo>
                  <a:pt x="2150893" y="88675"/>
                </a:lnTo>
                <a:lnTo>
                  <a:pt x="2153857" y="76208"/>
                </a:lnTo>
                <a:lnTo>
                  <a:pt x="2158225" y="65699"/>
                </a:lnTo>
                <a:lnTo>
                  <a:pt x="2164079" y="57150"/>
                </a:lnTo>
                <a:lnTo>
                  <a:pt x="2169221" y="51954"/>
                </a:lnTo>
                <a:lnTo>
                  <a:pt x="2179768" y="44681"/>
                </a:lnTo>
                <a:lnTo>
                  <a:pt x="2191770" y="40316"/>
                </a:lnTo>
                <a:lnTo>
                  <a:pt x="2205228" y="38862"/>
                </a:lnTo>
                <a:lnTo>
                  <a:pt x="2213410" y="39460"/>
                </a:lnTo>
                <a:lnTo>
                  <a:pt x="2225824" y="43011"/>
                </a:lnTo>
                <a:lnTo>
                  <a:pt x="2236469" y="49530"/>
                </a:lnTo>
                <a:lnTo>
                  <a:pt x="2241777" y="54530"/>
                </a:lnTo>
                <a:lnTo>
                  <a:pt x="2248953" y="64889"/>
                </a:lnTo>
                <a:lnTo>
                  <a:pt x="2253233" y="77724"/>
                </a:lnTo>
                <a:lnTo>
                  <a:pt x="2298954" y="66294"/>
                </a:lnTo>
                <a:lnTo>
                  <a:pt x="2295443" y="55769"/>
                </a:lnTo>
                <a:lnTo>
                  <a:pt x="2289964" y="43546"/>
                </a:lnTo>
                <a:lnTo>
                  <a:pt x="2283514" y="33113"/>
                </a:lnTo>
                <a:lnTo>
                  <a:pt x="2276093" y="24384"/>
                </a:lnTo>
                <a:lnTo>
                  <a:pt x="2269125" y="18633"/>
                </a:lnTo>
                <a:lnTo>
                  <a:pt x="2258752" y="11989"/>
                </a:lnTo>
                <a:lnTo>
                  <a:pt x="2247404" y="6780"/>
                </a:lnTo>
                <a:lnTo>
                  <a:pt x="2235081" y="3029"/>
                </a:lnTo>
                <a:lnTo>
                  <a:pt x="2221785" y="761"/>
                </a:lnTo>
                <a:lnTo>
                  <a:pt x="2207514" y="0"/>
                </a:lnTo>
                <a:lnTo>
                  <a:pt x="2199722" y="217"/>
                </a:lnTo>
                <a:lnTo>
                  <a:pt x="2186023" y="1765"/>
                </a:lnTo>
                <a:lnTo>
                  <a:pt x="2173236" y="4783"/>
                </a:lnTo>
                <a:lnTo>
                  <a:pt x="2161329" y="9256"/>
                </a:lnTo>
                <a:lnTo>
                  <a:pt x="2150267" y="15168"/>
                </a:lnTo>
                <a:lnTo>
                  <a:pt x="2140019" y="22502"/>
                </a:lnTo>
                <a:lnTo>
                  <a:pt x="2130552" y="31242"/>
                </a:lnTo>
                <a:lnTo>
                  <a:pt x="2120676" y="43721"/>
                </a:lnTo>
                <a:lnTo>
                  <a:pt x="2114613" y="54041"/>
                </a:lnTo>
                <a:lnTo>
                  <a:pt x="2109652" y="65263"/>
                </a:lnTo>
                <a:lnTo>
                  <a:pt x="2105794" y="77410"/>
                </a:lnTo>
                <a:lnTo>
                  <a:pt x="2103038" y="90505"/>
                </a:lnTo>
                <a:lnTo>
                  <a:pt x="2101385" y="104572"/>
                </a:lnTo>
                <a:lnTo>
                  <a:pt x="2100833" y="119634"/>
                </a:lnTo>
                <a:lnTo>
                  <a:pt x="2100841" y="121376"/>
                </a:lnTo>
                <a:lnTo>
                  <a:pt x="2101564" y="135969"/>
                </a:lnTo>
                <a:lnTo>
                  <a:pt x="2103461" y="149721"/>
                </a:lnTo>
                <a:lnTo>
                  <a:pt x="2106531" y="162606"/>
                </a:lnTo>
                <a:lnTo>
                  <a:pt x="2110776" y="174600"/>
                </a:lnTo>
                <a:lnTo>
                  <a:pt x="2116194" y="185677"/>
                </a:lnTo>
                <a:lnTo>
                  <a:pt x="2122786" y="195811"/>
                </a:lnTo>
                <a:lnTo>
                  <a:pt x="2130552" y="204977"/>
                </a:lnTo>
                <a:lnTo>
                  <a:pt x="2143528" y="216666"/>
                </a:lnTo>
                <a:lnTo>
                  <a:pt x="2154174" y="223478"/>
                </a:lnTo>
                <a:lnTo>
                  <a:pt x="2165685" y="228746"/>
                </a:lnTo>
                <a:lnTo>
                  <a:pt x="2178042" y="232487"/>
                </a:lnTo>
                <a:lnTo>
                  <a:pt x="2191229" y="234718"/>
                </a:lnTo>
                <a:lnTo>
                  <a:pt x="2205228" y="235458"/>
                </a:lnTo>
                <a:close/>
              </a:path>
              <a:path w="3220961" h="235458">
                <a:moveTo>
                  <a:pt x="2340102" y="231648"/>
                </a:moveTo>
                <a:lnTo>
                  <a:pt x="2385821" y="231648"/>
                </a:lnTo>
                <a:lnTo>
                  <a:pt x="2385821" y="163068"/>
                </a:lnTo>
                <a:lnTo>
                  <a:pt x="2423159" y="124968"/>
                </a:lnTo>
                <a:lnTo>
                  <a:pt x="2485643" y="231648"/>
                </a:lnTo>
                <a:lnTo>
                  <a:pt x="2545829" y="231648"/>
                </a:lnTo>
                <a:lnTo>
                  <a:pt x="2455164" y="92963"/>
                </a:lnTo>
                <a:lnTo>
                  <a:pt x="2541269" y="3810"/>
                </a:lnTo>
                <a:lnTo>
                  <a:pt x="2478773" y="3810"/>
                </a:lnTo>
                <a:lnTo>
                  <a:pt x="2385821" y="105156"/>
                </a:lnTo>
                <a:lnTo>
                  <a:pt x="2385821" y="3810"/>
                </a:lnTo>
                <a:lnTo>
                  <a:pt x="2340102" y="3810"/>
                </a:lnTo>
                <a:lnTo>
                  <a:pt x="2340102" y="231648"/>
                </a:lnTo>
                <a:close/>
              </a:path>
              <a:path w="3220961" h="235458">
                <a:moveTo>
                  <a:pt x="2775204" y="231648"/>
                </a:moveTo>
                <a:lnTo>
                  <a:pt x="2683764" y="3810"/>
                </a:lnTo>
                <a:lnTo>
                  <a:pt x="2634995" y="3810"/>
                </a:lnTo>
                <a:lnTo>
                  <a:pt x="2545829" y="231648"/>
                </a:lnTo>
                <a:lnTo>
                  <a:pt x="2595359" y="231648"/>
                </a:lnTo>
                <a:lnTo>
                  <a:pt x="2613647" y="179832"/>
                </a:lnTo>
                <a:lnTo>
                  <a:pt x="2705100" y="179832"/>
                </a:lnTo>
                <a:lnTo>
                  <a:pt x="2724899" y="231648"/>
                </a:lnTo>
                <a:lnTo>
                  <a:pt x="2775204" y="231648"/>
                </a:lnTo>
                <a:lnTo>
                  <a:pt x="2690609" y="141732"/>
                </a:lnTo>
                <a:lnTo>
                  <a:pt x="2628138" y="141732"/>
                </a:lnTo>
                <a:lnTo>
                  <a:pt x="2658605" y="57150"/>
                </a:lnTo>
                <a:lnTo>
                  <a:pt x="2775204" y="231648"/>
                </a:lnTo>
                <a:close/>
              </a:path>
              <a:path w="3220961" h="235458">
                <a:moveTo>
                  <a:pt x="2938259" y="48768"/>
                </a:moveTo>
                <a:lnTo>
                  <a:pt x="2943344" y="53407"/>
                </a:lnTo>
                <a:lnTo>
                  <a:pt x="2951009" y="63289"/>
                </a:lnTo>
                <a:lnTo>
                  <a:pt x="2956547" y="75437"/>
                </a:lnTo>
                <a:lnTo>
                  <a:pt x="3002279" y="67056"/>
                </a:lnTo>
                <a:lnTo>
                  <a:pt x="3000139" y="58851"/>
                </a:lnTo>
                <a:lnTo>
                  <a:pt x="2995282" y="46580"/>
                </a:lnTo>
                <a:lnTo>
                  <a:pt x="2988783" y="35665"/>
                </a:lnTo>
                <a:lnTo>
                  <a:pt x="2980687" y="26011"/>
                </a:lnTo>
                <a:lnTo>
                  <a:pt x="2971037" y="17525"/>
                </a:lnTo>
                <a:lnTo>
                  <a:pt x="2957362" y="9727"/>
                </a:lnTo>
                <a:lnTo>
                  <a:pt x="2946088" y="5515"/>
                </a:lnTo>
                <a:lnTo>
                  <a:pt x="2933561" y="2470"/>
                </a:lnTo>
                <a:lnTo>
                  <a:pt x="2919780" y="622"/>
                </a:lnTo>
                <a:lnTo>
                  <a:pt x="2904744" y="0"/>
                </a:lnTo>
                <a:lnTo>
                  <a:pt x="2899597" y="75"/>
                </a:lnTo>
                <a:lnTo>
                  <a:pt x="2885737" y="1105"/>
                </a:lnTo>
                <a:lnTo>
                  <a:pt x="2872921" y="3341"/>
                </a:lnTo>
                <a:lnTo>
                  <a:pt x="2861204" y="6782"/>
                </a:lnTo>
                <a:lnTo>
                  <a:pt x="2850641" y="11430"/>
                </a:lnTo>
                <a:lnTo>
                  <a:pt x="2841208" y="16684"/>
                </a:lnTo>
                <a:lnTo>
                  <a:pt x="2830584" y="24204"/>
                </a:lnTo>
                <a:lnTo>
                  <a:pt x="2821274" y="32793"/>
                </a:lnTo>
                <a:lnTo>
                  <a:pt x="2813238" y="42491"/>
                </a:lnTo>
                <a:lnTo>
                  <a:pt x="2806433" y="53339"/>
                </a:lnTo>
                <a:lnTo>
                  <a:pt x="2800535" y="66508"/>
                </a:lnTo>
                <a:lnTo>
                  <a:pt x="2796738" y="78281"/>
                </a:lnTo>
                <a:lnTo>
                  <a:pt x="2794066" y="90613"/>
                </a:lnTo>
                <a:lnTo>
                  <a:pt x="2792487" y="103602"/>
                </a:lnTo>
                <a:lnTo>
                  <a:pt x="2791968" y="117348"/>
                </a:lnTo>
                <a:lnTo>
                  <a:pt x="2792326" y="128469"/>
                </a:lnTo>
                <a:lnTo>
                  <a:pt x="2793712" y="141332"/>
                </a:lnTo>
                <a:lnTo>
                  <a:pt x="2796219" y="153853"/>
                </a:lnTo>
                <a:lnTo>
                  <a:pt x="2799924" y="165951"/>
                </a:lnTo>
                <a:lnTo>
                  <a:pt x="2804909" y="177546"/>
                </a:lnTo>
                <a:lnTo>
                  <a:pt x="2809088" y="185462"/>
                </a:lnTo>
                <a:lnTo>
                  <a:pt x="2816255" y="196228"/>
                </a:lnTo>
                <a:lnTo>
                  <a:pt x="2824618" y="205737"/>
                </a:lnTo>
                <a:lnTo>
                  <a:pt x="2834267" y="213987"/>
                </a:lnTo>
                <a:lnTo>
                  <a:pt x="2845295" y="220980"/>
                </a:lnTo>
                <a:lnTo>
                  <a:pt x="2856112" y="226262"/>
                </a:lnTo>
                <a:lnTo>
                  <a:pt x="2867739" y="230340"/>
                </a:lnTo>
                <a:lnTo>
                  <a:pt x="2880100" y="233208"/>
                </a:lnTo>
                <a:lnTo>
                  <a:pt x="2893197" y="234901"/>
                </a:lnTo>
                <a:lnTo>
                  <a:pt x="2907029" y="235458"/>
                </a:lnTo>
                <a:lnTo>
                  <a:pt x="2912887" y="235359"/>
                </a:lnTo>
                <a:lnTo>
                  <a:pt x="2925509" y="234425"/>
                </a:lnTo>
                <a:lnTo>
                  <a:pt x="2937976" y="232421"/>
                </a:lnTo>
                <a:lnTo>
                  <a:pt x="2950336" y="229244"/>
                </a:lnTo>
                <a:lnTo>
                  <a:pt x="2962643" y="224789"/>
                </a:lnTo>
                <a:lnTo>
                  <a:pt x="2974707" y="219939"/>
                </a:lnTo>
                <a:lnTo>
                  <a:pt x="2986699" y="213864"/>
                </a:lnTo>
                <a:lnTo>
                  <a:pt x="2996853" y="207327"/>
                </a:lnTo>
                <a:lnTo>
                  <a:pt x="3005328" y="200406"/>
                </a:lnTo>
                <a:lnTo>
                  <a:pt x="3005328" y="109727"/>
                </a:lnTo>
                <a:lnTo>
                  <a:pt x="2905493" y="109727"/>
                </a:lnTo>
                <a:lnTo>
                  <a:pt x="2905493" y="147827"/>
                </a:lnTo>
                <a:lnTo>
                  <a:pt x="2958071" y="147827"/>
                </a:lnTo>
                <a:lnTo>
                  <a:pt x="2958071" y="176784"/>
                </a:lnTo>
                <a:lnTo>
                  <a:pt x="2945613" y="184837"/>
                </a:lnTo>
                <a:lnTo>
                  <a:pt x="2933700" y="190500"/>
                </a:lnTo>
                <a:lnTo>
                  <a:pt x="2916878" y="195392"/>
                </a:lnTo>
                <a:lnTo>
                  <a:pt x="2904744" y="196596"/>
                </a:lnTo>
                <a:lnTo>
                  <a:pt x="2903904" y="196591"/>
                </a:lnTo>
                <a:lnTo>
                  <a:pt x="2890038" y="195198"/>
                </a:lnTo>
                <a:lnTo>
                  <a:pt x="2877638" y="191305"/>
                </a:lnTo>
                <a:lnTo>
                  <a:pt x="2866771" y="184913"/>
                </a:lnTo>
                <a:lnTo>
                  <a:pt x="2857500" y="176022"/>
                </a:lnTo>
                <a:lnTo>
                  <a:pt x="2850855" y="166958"/>
                </a:lnTo>
                <a:lnTo>
                  <a:pt x="2845755" y="156460"/>
                </a:lnTo>
                <a:lnTo>
                  <a:pt x="2842112" y="144360"/>
                </a:lnTo>
                <a:lnTo>
                  <a:pt x="2839927" y="130584"/>
                </a:lnTo>
                <a:lnTo>
                  <a:pt x="2839199" y="115062"/>
                </a:lnTo>
                <a:lnTo>
                  <a:pt x="2839554" y="104878"/>
                </a:lnTo>
                <a:lnTo>
                  <a:pt x="2841468" y="90631"/>
                </a:lnTo>
                <a:lnTo>
                  <a:pt x="2844999" y="78151"/>
                </a:lnTo>
                <a:lnTo>
                  <a:pt x="2850104" y="67484"/>
                </a:lnTo>
                <a:lnTo>
                  <a:pt x="2856737" y="58674"/>
                </a:lnTo>
                <a:lnTo>
                  <a:pt x="2867289" y="49634"/>
                </a:lnTo>
                <a:lnTo>
                  <a:pt x="2878403" y="43694"/>
                </a:lnTo>
                <a:lnTo>
                  <a:pt x="2890887" y="40081"/>
                </a:lnTo>
                <a:lnTo>
                  <a:pt x="2904744" y="38862"/>
                </a:lnTo>
                <a:lnTo>
                  <a:pt x="2915329" y="39684"/>
                </a:lnTo>
                <a:lnTo>
                  <a:pt x="2927620" y="43101"/>
                </a:lnTo>
                <a:lnTo>
                  <a:pt x="2938259" y="48768"/>
                </a:lnTo>
                <a:close/>
              </a:path>
              <a:path w="3220961" h="235458">
                <a:moveTo>
                  <a:pt x="3047237" y="231648"/>
                </a:moveTo>
                <a:lnTo>
                  <a:pt x="3220961" y="231648"/>
                </a:lnTo>
                <a:lnTo>
                  <a:pt x="3220961" y="193548"/>
                </a:lnTo>
                <a:lnTo>
                  <a:pt x="3093720" y="193548"/>
                </a:lnTo>
                <a:lnTo>
                  <a:pt x="3093720" y="131063"/>
                </a:lnTo>
                <a:lnTo>
                  <a:pt x="3208020" y="131063"/>
                </a:lnTo>
                <a:lnTo>
                  <a:pt x="3208020" y="92963"/>
                </a:lnTo>
                <a:lnTo>
                  <a:pt x="3093720" y="92963"/>
                </a:lnTo>
                <a:lnTo>
                  <a:pt x="3093720" y="42672"/>
                </a:lnTo>
                <a:lnTo>
                  <a:pt x="3216402" y="42672"/>
                </a:lnTo>
                <a:lnTo>
                  <a:pt x="3216402" y="3810"/>
                </a:lnTo>
                <a:lnTo>
                  <a:pt x="3047237" y="3810"/>
                </a:lnTo>
                <a:lnTo>
                  <a:pt x="3047237" y="231648"/>
                </a:lnTo>
                <a:close/>
              </a:path>
              <a:path w="3220961" h="235458">
                <a:moveTo>
                  <a:pt x="2775204" y="231648"/>
                </a:moveTo>
                <a:lnTo>
                  <a:pt x="2658605" y="57150"/>
                </a:lnTo>
                <a:lnTo>
                  <a:pt x="2690609" y="141732"/>
                </a:lnTo>
                <a:lnTo>
                  <a:pt x="2775204" y="231648"/>
                </a:lnTo>
                <a:close/>
              </a:path>
              <a:path w="3220961" h="235458">
                <a:moveTo>
                  <a:pt x="13715" y="42672"/>
                </a:moveTo>
                <a:lnTo>
                  <a:pt x="119633" y="42672"/>
                </a:lnTo>
                <a:lnTo>
                  <a:pt x="0" y="190500"/>
                </a:lnTo>
                <a:lnTo>
                  <a:pt x="0" y="231648"/>
                </a:lnTo>
                <a:lnTo>
                  <a:pt x="185165" y="231648"/>
                </a:lnTo>
                <a:lnTo>
                  <a:pt x="185165" y="193548"/>
                </a:lnTo>
                <a:lnTo>
                  <a:pt x="55625" y="193548"/>
                </a:lnTo>
                <a:lnTo>
                  <a:pt x="180593" y="39624"/>
                </a:lnTo>
                <a:lnTo>
                  <a:pt x="180593" y="3810"/>
                </a:lnTo>
                <a:lnTo>
                  <a:pt x="13715" y="3810"/>
                </a:lnTo>
                <a:lnTo>
                  <a:pt x="13715" y="42672"/>
                </a:lnTo>
                <a:close/>
              </a:path>
              <a:path w="3220961" h="235458">
                <a:moveTo>
                  <a:pt x="254791" y="90634"/>
                </a:moveTo>
                <a:lnTo>
                  <a:pt x="258332" y="78279"/>
                </a:lnTo>
                <a:lnTo>
                  <a:pt x="263331" y="67611"/>
                </a:lnTo>
                <a:lnTo>
                  <a:pt x="269747" y="58674"/>
                </a:lnTo>
                <a:lnTo>
                  <a:pt x="215645" y="60960"/>
                </a:lnTo>
                <a:lnTo>
                  <a:pt x="209556" y="78740"/>
                </a:lnTo>
                <a:lnTo>
                  <a:pt x="207043" y="91114"/>
                </a:lnTo>
                <a:lnTo>
                  <a:pt x="205502" y="104521"/>
                </a:lnTo>
                <a:lnTo>
                  <a:pt x="204977" y="118872"/>
                </a:lnTo>
                <a:lnTo>
                  <a:pt x="204995" y="121496"/>
                </a:lnTo>
                <a:lnTo>
                  <a:pt x="205772" y="136194"/>
                </a:lnTo>
                <a:lnTo>
                  <a:pt x="207704" y="149988"/>
                </a:lnTo>
                <a:lnTo>
                  <a:pt x="210791" y="162867"/>
                </a:lnTo>
                <a:lnTo>
                  <a:pt x="215034" y="174818"/>
                </a:lnTo>
                <a:lnTo>
                  <a:pt x="220433" y="185828"/>
                </a:lnTo>
                <a:lnTo>
                  <a:pt x="226986" y="195885"/>
                </a:lnTo>
                <a:lnTo>
                  <a:pt x="234695" y="204978"/>
                </a:lnTo>
                <a:lnTo>
                  <a:pt x="242672" y="212172"/>
                </a:lnTo>
                <a:lnTo>
                  <a:pt x="252759" y="219346"/>
                </a:lnTo>
                <a:lnTo>
                  <a:pt x="263677" y="225184"/>
                </a:lnTo>
                <a:lnTo>
                  <a:pt x="275455" y="229700"/>
                </a:lnTo>
                <a:lnTo>
                  <a:pt x="288120" y="232908"/>
                </a:lnTo>
                <a:lnTo>
                  <a:pt x="301702" y="234823"/>
                </a:lnTo>
                <a:lnTo>
                  <a:pt x="316229" y="235458"/>
                </a:lnTo>
                <a:lnTo>
                  <a:pt x="327319" y="235077"/>
                </a:lnTo>
                <a:lnTo>
                  <a:pt x="341054" y="233411"/>
                </a:lnTo>
                <a:lnTo>
                  <a:pt x="353891" y="230393"/>
                </a:lnTo>
                <a:lnTo>
                  <a:pt x="365827" y="225994"/>
                </a:lnTo>
                <a:lnTo>
                  <a:pt x="376864" y="220184"/>
                </a:lnTo>
                <a:lnTo>
                  <a:pt x="387002" y="212935"/>
                </a:lnTo>
                <a:lnTo>
                  <a:pt x="396239" y="204216"/>
                </a:lnTo>
                <a:lnTo>
                  <a:pt x="405161" y="193457"/>
                </a:lnTo>
                <a:lnTo>
                  <a:pt x="411516" y="183235"/>
                </a:lnTo>
                <a:lnTo>
                  <a:pt x="416715" y="172062"/>
                </a:lnTo>
                <a:lnTo>
                  <a:pt x="420758" y="159950"/>
                </a:lnTo>
                <a:lnTo>
                  <a:pt x="423647" y="146913"/>
                </a:lnTo>
                <a:lnTo>
                  <a:pt x="425380" y="132962"/>
                </a:lnTo>
                <a:lnTo>
                  <a:pt x="425957" y="118110"/>
                </a:lnTo>
                <a:lnTo>
                  <a:pt x="425928" y="114584"/>
                </a:lnTo>
                <a:lnTo>
                  <a:pt x="425098" y="99791"/>
                </a:lnTo>
                <a:lnTo>
                  <a:pt x="423132" y="85960"/>
                </a:lnTo>
                <a:lnTo>
                  <a:pt x="420028" y="73092"/>
                </a:lnTo>
                <a:lnTo>
                  <a:pt x="415787" y="61186"/>
                </a:lnTo>
                <a:lnTo>
                  <a:pt x="410408" y="50242"/>
                </a:lnTo>
                <a:lnTo>
                  <a:pt x="403893" y="40261"/>
                </a:lnTo>
                <a:lnTo>
                  <a:pt x="396239" y="31242"/>
                </a:lnTo>
                <a:lnTo>
                  <a:pt x="388560" y="24044"/>
                </a:lnTo>
                <a:lnTo>
                  <a:pt x="378458" y="16577"/>
                </a:lnTo>
                <a:lnTo>
                  <a:pt x="367543" y="10532"/>
                </a:lnTo>
                <a:lnTo>
                  <a:pt x="355801" y="5881"/>
                </a:lnTo>
                <a:lnTo>
                  <a:pt x="343217" y="2594"/>
                </a:lnTo>
                <a:lnTo>
                  <a:pt x="329778" y="643"/>
                </a:lnTo>
                <a:lnTo>
                  <a:pt x="315467" y="0"/>
                </a:lnTo>
                <a:lnTo>
                  <a:pt x="302069" y="542"/>
                </a:lnTo>
                <a:lnTo>
                  <a:pt x="289199" y="2246"/>
                </a:lnTo>
                <a:lnTo>
                  <a:pt x="277204" y="5114"/>
                </a:lnTo>
                <a:lnTo>
                  <a:pt x="265938" y="9144"/>
                </a:lnTo>
                <a:lnTo>
                  <a:pt x="257022" y="13143"/>
                </a:lnTo>
                <a:lnTo>
                  <a:pt x="246522" y="20261"/>
                </a:lnTo>
                <a:lnTo>
                  <a:pt x="236981" y="29718"/>
                </a:lnTo>
                <a:lnTo>
                  <a:pt x="228680" y="39033"/>
                </a:lnTo>
                <a:lnTo>
                  <a:pt x="315467" y="38862"/>
                </a:lnTo>
                <a:lnTo>
                  <a:pt x="328286" y="39991"/>
                </a:lnTo>
                <a:lnTo>
                  <a:pt x="340738" y="43717"/>
                </a:lnTo>
                <a:lnTo>
                  <a:pt x="351705" y="49969"/>
                </a:lnTo>
                <a:lnTo>
                  <a:pt x="361188" y="58674"/>
                </a:lnTo>
                <a:lnTo>
                  <a:pt x="366563" y="65835"/>
                </a:lnTo>
                <a:lnTo>
                  <a:pt x="371817" y="76049"/>
                </a:lnTo>
                <a:lnTo>
                  <a:pt x="375621" y="87984"/>
                </a:lnTo>
                <a:lnTo>
                  <a:pt x="377934" y="101723"/>
                </a:lnTo>
                <a:lnTo>
                  <a:pt x="378713" y="117348"/>
                </a:lnTo>
                <a:lnTo>
                  <a:pt x="378124" y="130759"/>
                </a:lnTo>
                <a:lnTo>
                  <a:pt x="376044" y="144570"/>
                </a:lnTo>
                <a:lnTo>
                  <a:pt x="372502" y="156844"/>
                </a:lnTo>
                <a:lnTo>
                  <a:pt x="367537" y="167582"/>
                </a:lnTo>
                <a:lnTo>
                  <a:pt x="361188" y="176784"/>
                </a:lnTo>
                <a:lnTo>
                  <a:pt x="352169" y="184907"/>
                </a:lnTo>
                <a:lnTo>
                  <a:pt x="341339" y="191350"/>
                </a:lnTo>
                <a:lnTo>
                  <a:pt x="329181" y="195272"/>
                </a:lnTo>
                <a:lnTo>
                  <a:pt x="315467" y="196596"/>
                </a:lnTo>
                <a:lnTo>
                  <a:pt x="303620" y="195567"/>
                </a:lnTo>
                <a:lnTo>
                  <a:pt x="291187" y="191882"/>
                </a:lnTo>
                <a:lnTo>
                  <a:pt x="280124" y="185594"/>
                </a:lnTo>
                <a:lnTo>
                  <a:pt x="270509" y="176784"/>
                </a:lnTo>
                <a:lnTo>
                  <a:pt x="264426" y="168636"/>
                </a:lnTo>
                <a:lnTo>
                  <a:pt x="259086" y="158102"/>
                </a:lnTo>
                <a:lnTo>
                  <a:pt x="255273" y="146043"/>
                </a:lnTo>
                <a:lnTo>
                  <a:pt x="252984" y="132458"/>
                </a:lnTo>
                <a:lnTo>
                  <a:pt x="252221" y="117348"/>
                </a:lnTo>
                <a:lnTo>
                  <a:pt x="252749" y="104637"/>
                </a:lnTo>
                <a:lnTo>
                  <a:pt x="254791" y="90634"/>
                </a:lnTo>
                <a:close/>
              </a:path>
              <a:path w="3220961" h="235458">
                <a:moveTo>
                  <a:pt x="278548" y="50550"/>
                </a:moveTo>
                <a:lnTo>
                  <a:pt x="289585" y="44107"/>
                </a:lnTo>
                <a:lnTo>
                  <a:pt x="301967" y="40185"/>
                </a:lnTo>
                <a:lnTo>
                  <a:pt x="315467" y="38862"/>
                </a:lnTo>
                <a:lnTo>
                  <a:pt x="228680" y="39033"/>
                </a:lnTo>
                <a:lnTo>
                  <a:pt x="221561" y="49396"/>
                </a:lnTo>
                <a:lnTo>
                  <a:pt x="215645" y="60960"/>
                </a:lnTo>
                <a:lnTo>
                  <a:pt x="269747" y="58674"/>
                </a:lnTo>
                <a:lnTo>
                  <a:pt x="278548" y="50550"/>
                </a:lnTo>
                <a:close/>
              </a:path>
              <a:path w="3220961" h="235458">
                <a:moveTo>
                  <a:pt x="505205" y="83058"/>
                </a:moveTo>
                <a:lnTo>
                  <a:pt x="597407" y="231648"/>
                </a:lnTo>
                <a:lnTo>
                  <a:pt x="643889" y="231648"/>
                </a:lnTo>
                <a:lnTo>
                  <a:pt x="643889" y="3810"/>
                </a:lnTo>
                <a:lnTo>
                  <a:pt x="601217" y="3810"/>
                </a:lnTo>
                <a:lnTo>
                  <a:pt x="601217" y="156210"/>
                </a:lnTo>
                <a:lnTo>
                  <a:pt x="507491" y="3810"/>
                </a:lnTo>
                <a:lnTo>
                  <a:pt x="462533" y="3810"/>
                </a:lnTo>
                <a:lnTo>
                  <a:pt x="462533" y="231648"/>
                </a:lnTo>
                <a:lnTo>
                  <a:pt x="505205" y="231648"/>
                </a:lnTo>
                <a:lnTo>
                  <a:pt x="505205" y="83058"/>
                </a:lnTo>
                <a:close/>
              </a:path>
              <a:path w="3220961" h="235458">
                <a:moveTo>
                  <a:pt x="692657" y="231648"/>
                </a:moveTo>
                <a:lnTo>
                  <a:pt x="865631" y="231648"/>
                </a:lnTo>
                <a:lnTo>
                  <a:pt x="865631" y="193548"/>
                </a:lnTo>
                <a:lnTo>
                  <a:pt x="738377" y="193548"/>
                </a:lnTo>
                <a:lnTo>
                  <a:pt x="738377" y="131064"/>
                </a:lnTo>
                <a:lnTo>
                  <a:pt x="852677" y="131064"/>
                </a:lnTo>
                <a:lnTo>
                  <a:pt x="852677" y="92964"/>
                </a:lnTo>
                <a:lnTo>
                  <a:pt x="738377" y="92964"/>
                </a:lnTo>
                <a:lnTo>
                  <a:pt x="738377" y="42672"/>
                </a:lnTo>
                <a:lnTo>
                  <a:pt x="861821" y="42672"/>
                </a:lnTo>
                <a:lnTo>
                  <a:pt x="861821" y="3810"/>
                </a:lnTo>
                <a:lnTo>
                  <a:pt x="692657" y="3810"/>
                </a:lnTo>
                <a:lnTo>
                  <a:pt x="692657" y="231648"/>
                </a:lnTo>
                <a:close/>
              </a:path>
              <a:path w="3220961" h="235458">
                <a:moveTo>
                  <a:pt x="1052321" y="235458"/>
                </a:moveTo>
                <a:lnTo>
                  <a:pt x="1055773" y="235351"/>
                </a:lnTo>
                <a:lnTo>
                  <a:pt x="1068199" y="233289"/>
                </a:lnTo>
                <a:lnTo>
                  <a:pt x="1080515" y="228600"/>
                </a:lnTo>
                <a:lnTo>
                  <a:pt x="1085878" y="225542"/>
                </a:lnTo>
                <a:lnTo>
                  <a:pt x="1095517" y="217713"/>
                </a:lnTo>
                <a:lnTo>
                  <a:pt x="1104138" y="207264"/>
                </a:lnTo>
                <a:lnTo>
                  <a:pt x="1104138" y="231648"/>
                </a:lnTo>
                <a:lnTo>
                  <a:pt x="1144524" y="231648"/>
                </a:lnTo>
                <a:lnTo>
                  <a:pt x="1144524" y="3810"/>
                </a:lnTo>
                <a:lnTo>
                  <a:pt x="1101089" y="3810"/>
                </a:lnTo>
                <a:lnTo>
                  <a:pt x="1101089" y="86106"/>
                </a:lnTo>
                <a:lnTo>
                  <a:pt x="1098993" y="83854"/>
                </a:lnTo>
                <a:lnTo>
                  <a:pt x="1088675" y="74820"/>
                </a:lnTo>
                <a:lnTo>
                  <a:pt x="1077584" y="68287"/>
                </a:lnTo>
                <a:lnTo>
                  <a:pt x="1065720" y="64196"/>
                </a:lnTo>
                <a:lnTo>
                  <a:pt x="1053083" y="62484"/>
                </a:lnTo>
                <a:lnTo>
                  <a:pt x="1048664" y="62760"/>
                </a:lnTo>
                <a:lnTo>
                  <a:pt x="1035729" y="64945"/>
                </a:lnTo>
                <a:lnTo>
                  <a:pt x="1023773" y="69235"/>
                </a:lnTo>
                <a:lnTo>
                  <a:pt x="1012793" y="75743"/>
                </a:lnTo>
                <a:lnTo>
                  <a:pt x="1002791" y="84582"/>
                </a:lnTo>
                <a:lnTo>
                  <a:pt x="994659" y="96155"/>
                </a:lnTo>
                <a:lnTo>
                  <a:pt x="1064514" y="96012"/>
                </a:lnTo>
                <a:lnTo>
                  <a:pt x="1069004" y="96291"/>
                </a:lnTo>
                <a:lnTo>
                  <a:pt x="1081173" y="100352"/>
                </a:lnTo>
                <a:lnTo>
                  <a:pt x="1091183" y="108966"/>
                </a:lnTo>
                <a:lnTo>
                  <a:pt x="1097631" y="121579"/>
                </a:lnTo>
                <a:lnTo>
                  <a:pt x="1100246" y="134405"/>
                </a:lnTo>
                <a:lnTo>
                  <a:pt x="1101089" y="150114"/>
                </a:lnTo>
                <a:lnTo>
                  <a:pt x="1101074" y="151960"/>
                </a:lnTo>
                <a:lnTo>
                  <a:pt x="1099659" y="166619"/>
                </a:lnTo>
                <a:lnTo>
                  <a:pt x="1096058" y="178754"/>
                </a:lnTo>
                <a:lnTo>
                  <a:pt x="1090421" y="188214"/>
                </a:lnTo>
                <a:lnTo>
                  <a:pt x="1077697" y="198472"/>
                </a:lnTo>
                <a:lnTo>
                  <a:pt x="1065276" y="201168"/>
                </a:lnTo>
                <a:lnTo>
                  <a:pt x="1055660" y="199909"/>
                </a:lnTo>
                <a:lnTo>
                  <a:pt x="1044370" y="194058"/>
                </a:lnTo>
                <a:lnTo>
                  <a:pt x="1035557" y="183642"/>
                </a:lnTo>
                <a:lnTo>
                  <a:pt x="1031081" y="173838"/>
                </a:lnTo>
                <a:lnTo>
                  <a:pt x="1028697" y="161235"/>
                </a:lnTo>
                <a:lnTo>
                  <a:pt x="1027938" y="145542"/>
                </a:lnTo>
                <a:lnTo>
                  <a:pt x="1029179" y="130640"/>
                </a:lnTo>
                <a:lnTo>
                  <a:pt x="1032792" y="118279"/>
                </a:lnTo>
                <a:lnTo>
                  <a:pt x="1038605" y="108966"/>
                </a:lnTo>
                <a:lnTo>
                  <a:pt x="1041239" y="106044"/>
                </a:lnTo>
                <a:lnTo>
                  <a:pt x="989835" y="107031"/>
                </a:lnTo>
                <a:lnTo>
                  <a:pt x="986429" y="119396"/>
                </a:lnTo>
                <a:lnTo>
                  <a:pt x="984408" y="133249"/>
                </a:lnTo>
                <a:lnTo>
                  <a:pt x="983741" y="148590"/>
                </a:lnTo>
                <a:lnTo>
                  <a:pt x="983792" y="152843"/>
                </a:lnTo>
                <a:lnTo>
                  <a:pt x="984833" y="167422"/>
                </a:lnTo>
                <a:lnTo>
                  <a:pt x="987267" y="180687"/>
                </a:lnTo>
                <a:lnTo>
                  <a:pt x="991157" y="192638"/>
                </a:lnTo>
                <a:lnTo>
                  <a:pt x="996565" y="203275"/>
                </a:lnTo>
                <a:lnTo>
                  <a:pt x="1003553" y="212598"/>
                </a:lnTo>
                <a:lnTo>
                  <a:pt x="1016200" y="224018"/>
                </a:lnTo>
                <a:lnTo>
                  <a:pt x="1027324" y="230373"/>
                </a:lnTo>
                <a:lnTo>
                  <a:pt x="1039344" y="234186"/>
                </a:lnTo>
                <a:lnTo>
                  <a:pt x="1052321" y="2354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5" name="object 75"/>
          <p:cNvSpPr/>
          <p:nvPr/>
        </p:nvSpPr>
        <p:spPr>
          <a:xfrm>
            <a:off x="4041072" y="4367725"/>
            <a:ext cx="1209354" cy="1209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6" name="object 76"/>
          <p:cNvSpPr/>
          <p:nvPr/>
        </p:nvSpPr>
        <p:spPr>
          <a:xfrm>
            <a:off x="4041072" y="4367726"/>
            <a:ext cx="1209354" cy="1209354"/>
          </a:xfrm>
          <a:custGeom>
            <a:avLst/>
            <a:gdLst/>
            <a:ahLst/>
            <a:cxnLst/>
            <a:rect l="l" t="t" r="r" b="b"/>
            <a:pathLst>
              <a:path w="1414272" h="1414272">
                <a:moveTo>
                  <a:pt x="0" y="1414272"/>
                </a:moveTo>
                <a:lnTo>
                  <a:pt x="1414272" y="1414271"/>
                </a:lnTo>
                <a:lnTo>
                  <a:pt x="707135" y="0"/>
                </a:lnTo>
                <a:lnTo>
                  <a:pt x="0" y="1414272"/>
                </a:lnTo>
                <a:close/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7" name="object 77"/>
          <p:cNvSpPr/>
          <p:nvPr/>
        </p:nvSpPr>
        <p:spPr>
          <a:xfrm>
            <a:off x="2551534" y="3151205"/>
            <a:ext cx="1544923" cy="607283"/>
          </a:xfrm>
          <a:custGeom>
            <a:avLst/>
            <a:gdLst/>
            <a:ahLst/>
            <a:cxnLst/>
            <a:rect l="l" t="t" r="r" b="b"/>
            <a:pathLst>
              <a:path w="1806702" h="710184">
                <a:moveTo>
                  <a:pt x="0" y="0"/>
                </a:moveTo>
                <a:lnTo>
                  <a:pt x="0" y="710184"/>
                </a:lnTo>
                <a:lnTo>
                  <a:pt x="1806702" y="710184"/>
                </a:lnTo>
                <a:lnTo>
                  <a:pt x="18067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8" name="object 78"/>
          <p:cNvSpPr/>
          <p:nvPr/>
        </p:nvSpPr>
        <p:spPr>
          <a:xfrm>
            <a:off x="2551534" y="3151205"/>
            <a:ext cx="1544923" cy="607283"/>
          </a:xfrm>
          <a:custGeom>
            <a:avLst/>
            <a:gdLst/>
            <a:ahLst/>
            <a:cxnLst/>
            <a:rect l="l" t="t" r="r" b="b"/>
            <a:pathLst>
              <a:path w="1806702" h="710184">
                <a:moveTo>
                  <a:pt x="0" y="0"/>
                </a:moveTo>
                <a:lnTo>
                  <a:pt x="0" y="710184"/>
                </a:lnTo>
                <a:lnTo>
                  <a:pt x="1806702" y="710184"/>
                </a:lnTo>
                <a:lnTo>
                  <a:pt x="1806702" y="0"/>
                </a:lnTo>
                <a:lnTo>
                  <a:pt x="0" y="0"/>
                </a:lnTo>
                <a:close/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9" name="object 79"/>
          <p:cNvSpPr/>
          <p:nvPr/>
        </p:nvSpPr>
        <p:spPr>
          <a:xfrm>
            <a:off x="4151842" y="3151204"/>
            <a:ext cx="1269300" cy="607283"/>
          </a:xfrm>
          <a:custGeom>
            <a:avLst/>
            <a:gdLst/>
            <a:ahLst/>
            <a:cxnLst/>
            <a:rect l="l" t="t" r="r" b="b"/>
            <a:pathLst>
              <a:path w="1484376" h="710184">
                <a:moveTo>
                  <a:pt x="0" y="0"/>
                </a:moveTo>
                <a:lnTo>
                  <a:pt x="0" y="710184"/>
                </a:lnTo>
                <a:lnTo>
                  <a:pt x="1484376" y="710184"/>
                </a:lnTo>
                <a:lnTo>
                  <a:pt x="14843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0" name="object 80"/>
          <p:cNvSpPr/>
          <p:nvPr/>
        </p:nvSpPr>
        <p:spPr>
          <a:xfrm>
            <a:off x="4151842" y="3151204"/>
            <a:ext cx="1269300" cy="607283"/>
          </a:xfrm>
          <a:custGeom>
            <a:avLst/>
            <a:gdLst/>
            <a:ahLst/>
            <a:cxnLst/>
            <a:rect l="l" t="t" r="r" b="b"/>
            <a:pathLst>
              <a:path w="1484376" h="710184">
                <a:moveTo>
                  <a:pt x="0" y="0"/>
                </a:moveTo>
                <a:lnTo>
                  <a:pt x="0" y="710184"/>
                </a:lnTo>
                <a:lnTo>
                  <a:pt x="1484376" y="710184"/>
                </a:lnTo>
                <a:lnTo>
                  <a:pt x="1484376" y="0"/>
                </a:lnTo>
                <a:lnTo>
                  <a:pt x="0" y="0"/>
                </a:lnTo>
                <a:close/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1" name="object 81"/>
          <p:cNvSpPr/>
          <p:nvPr/>
        </p:nvSpPr>
        <p:spPr>
          <a:xfrm>
            <a:off x="3379055" y="3041085"/>
            <a:ext cx="2758827" cy="1641359"/>
          </a:xfrm>
          <a:custGeom>
            <a:avLst/>
            <a:gdLst/>
            <a:ahLst/>
            <a:cxnLst/>
            <a:rect l="l" t="t" r="r" b="b"/>
            <a:pathLst>
              <a:path w="3226295" h="1919478">
                <a:moveTo>
                  <a:pt x="3226295" y="0"/>
                </a:moveTo>
                <a:lnTo>
                  <a:pt x="3226295" y="1919478"/>
                </a:lnTo>
                <a:lnTo>
                  <a:pt x="0" y="1919478"/>
                </a:lnTo>
                <a:lnTo>
                  <a:pt x="0" y="224790"/>
                </a:lnTo>
              </a:path>
            </a:pathLst>
          </a:custGeom>
          <a:ln w="71018">
            <a:solidFill>
              <a:srgbClr val="FE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2" name="object 82"/>
          <p:cNvSpPr/>
          <p:nvPr/>
        </p:nvSpPr>
        <p:spPr>
          <a:xfrm>
            <a:off x="6055783" y="2958333"/>
            <a:ext cx="164852" cy="164852"/>
          </a:xfrm>
          <a:custGeom>
            <a:avLst/>
            <a:gdLst/>
            <a:ahLst/>
            <a:cxnLst/>
            <a:rect l="l" t="t" r="r" b="b"/>
            <a:pathLst>
              <a:path w="192785" h="192785">
                <a:moveTo>
                  <a:pt x="96012" y="192785"/>
                </a:moveTo>
                <a:lnTo>
                  <a:pt x="110637" y="191682"/>
                </a:lnTo>
                <a:lnTo>
                  <a:pt x="124583" y="188484"/>
                </a:lnTo>
                <a:lnTo>
                  <a:pt x="137687" y="183356"/>
                </a:lnTo>
                <a:lnTo>
                  <a:pt x="149786" y="176465"/>
                </a:lnTo>
                <a:lnTo>
                  <a:pt x="160719" y="167978"/>
                </a:lnTo>
                <a:lnTo>
                  <a:pt x="170321" y="158061"/>
                </a:lnTo>
                <a:lnTo>
                  <a:pt x="178432" y="146881"/>
                </a:lnTo>
                <a:lnTo>
                  <a:pt x="184888" y="134603"/>
                </a:lnTo>
                <a:lnTo>
                  <a:pt x="189527" y="121393"/>
                </a:lnTo>
                <a:lnTo>
                  <a:pt x="192187" y="107420"/>
                </a:lnTo>
                <a:lnTo>
                  <a:pt x="192785" y="96773"/>
                </a:lnTo>
                <a:lnTo>
                  <a:pt x="191691" y="82207"/>
                </a:lnTo>
                <a:lnTo>
                  <a:pt x="188513" y="68313"/>
                </a:lnTo>
                <a:lnTo>
                  <a:pt x="183413" y="55252"/>
                </a:lnTo>
                <a:lnTo>
                  <a:pt x="176551" y="43186"/>
                </a:lnTo>
                <a:lnTo>
                  <a:pt x="168088" y="32274"/>
                </a:lnTo>
                <a:lnTo>
                  <a:pt x="158184" y="22678"/>
                </a:lnTo>
                <a:lnTo>
                  <a:pt x="147000" y="14558"/>
                </a:lnTo>
                <a:lnTo>
                  <a:pt x="134697" y="8075"/>
                </a:lnTo>
                <a:lnTo>
                  <a:pt x="121435" y="3390"/>
                </a:lnTo>
                <a:lnTo>
                  <a:pt x="107375" y="663"/>
                </a:lnTo>
                <a:lnTo>
                  <a:pt x="96012" y="0"/>
                </a:lnTo>
                <a:lnTo>
                  <a:pt x="81585" y="1103"/>
                </a:lnTo>
                <a:lnTo>
                  <a:pt x="67801" y="4306"/>
                </a:lnTo>
                <a:lnTo>
                  <a:pt x="54824" y="9446"/>
                </a:lnTo>
                <a:lnTo>
                  <a:pt x="42822" y="16359"/>
                </a:lnTo>
                <a:lnTo>
                  <a:pt x="31960" y="24884"/>
                </a:lnTo>
                <a:lnTo>
                  <a:pt x="22407" y="34857"/>
                </a:lnTo>
                <a:lnTo>
                  <a:pt x="14327" y="46116"/>
                </a:lnTo>
                <a:lnTo>
                  <a:pt x="7888" y="58498"/>
                </a:lnTo>
                <a:lnTo>
                  <a:pt x="3256" y="71841"/>
                </a:lnTo>
                <a:lnTo>
                  <a:pt x="598" y="85981"/>
                </a:lnTo>
                <a:lnTo>
                  <a:pt x="0" y="96773"/>
                </a:lnTo>
                <a:lnTo>
                  <a:pt x="1112" y="111259"/>
                </a:lnTo>
                <a:lnTo>
                  <a:pt x="4336" y="125096"/>
                </a:lnTo>
                <a:lnTo>
                  <a:pt x="9503" y="138116"/>
                </a:lnTo>
                <a:lnTo>
                  <a:pt x="16446" y="150151"/>
                </a:lnTo>
                <a:lnTo>
                  <a:pt x="24995" y="161033"/>
                </a:lnTo>
                <a:lnTo>
                  <a:pt x="34982" y="170593"/>
                </a:lnTo>
                <a:lnTo>
                  <a:pt x="46238" y="178663"/>
                </a:lnTo>
                <a:lnTo>
                  <a:pt x="58595" y="185075"/>
                </a:lnTo>
                <a:lnTo>
                  <a:pt x="71884" y="189660"/>
                </a:lnTo>
                <a:lnTo>
                  <a:pt x="85936" y="192250"/>
                </a:lnTo>
                <a:lnTo>
                  <a:pt x="96012" y="192785"/>
                </a:lnTo>
                <a:close/>
              </a:path>
            </a:pathLst>
          </a:custGeom>
          <a:solidFill>
            <a:srgbClr val="FE6600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83" name="object 83"/>
          <p:cNvSpPr/>
          <p:nvPr/>
        </p:nvSpPr>
        <p:spPr>
          <a:xfrm>
            <a:off x="3269588" y="3041085"/>
            <a:ext cx="219585" cy="219586"/>
          </a:xfrm>
          <a:custGeom>
            <a:avLst/>
            <a:gdLst/>
            <a:ahLst/>
            <a:cxnLst/>
            <a:rect l="l" t="t" r="r" b="b"/>
            <a:pathLst>
              <a:path w="256793" h="256794">
                <a:moveTo>
                  <a:pt x="0" y="256794"/>
                </a:moveTo>
                <a:lnTo>
                  <a:pt x="256793" y="256794"/>
                </a:lnTo>
                <a:lnTo>
                  <a:pt x="128015" y="0"/>
                </a:lnTo>
                <a:lnTo>
                  <a:pt x="0" y="256794"/>
                </a:lnTo>
                <a:close/>
              </a:path>
            </a:pathLst>
          </a:custGeom>
          <a:solidFill>
            <a:srgbClr val="FE6600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6" name="object 56"/>
          <p:cNvSpPr/>
          <p:nvPr/>
        </p:nvSpPr>
        <p:spPr>
          <a:xfrm>
            <a:off x="2980282" y="1928819"/>
            <a:ext cx="301034" cy="1056881"/>
          </a:xfrm>
          <a:custGeom>
            <a:avLst/>
            <a:gdLst/>
            <a:ahLst/>
            <a:cxnLst/>
            <a:rect l="l" t="t" r="r" b="b"/>
            <a:pathLst>
              <a:path w="352043" h="1235964">
                <a:moveTo>
                  <a:pt x="0" y="0"/>
                </a:moveTo>
                <a:lnTo>
                  <a:pt x="0" y="1235964"/>
                </a:lnTo>
                <a:lnTo>
                  <a:pt x="352043" y="1235964"/>
                </a:lnTo>
                <a:lnTo>
                  <a:pt x="352043" y="0"/>
                </a:lnTo>
                <a:lnTo>
                  <a:pt x="0" y="0"/>
                </a:lnTo>
                <a:close/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7" name="object 57"/>
          <p:cNvSpPr/>
          <p:nvPr/>
        </p:nvSpPr>
        <p:spPr>
          <a:xfrm>
            <a:off x="2980281" y="1606281"/>
            <a:ext cx="301035" cy="322538"/>
          </a:xfrm>
          <a:custGeom>
            <a:avLst/>
            <a:gdLst/>
            <a:ahLst/>
            <a:cxnLst/>
            <a:rect l="l" t="t" r="r" b="b"/>
            <a:pathLst>
              <a:path w="352044" h="377190">
                <a:moveTo>
                  <a:pt x="16763" y="352044"/>
                </a:moveTo>
                <a:lnTo>
                  <a:pt x="0" y="336042"/>
                </a:lnTo>
                <a:lnTo>
                  <a:pt x="0" y="41148"/>
                </a:lnTo>
                <a:lnTo>
                  <a:pt x="20574" y="20574"/>
                </a:lnTo>
                <a:lnTo>
                  <a:pt x="35928" y="16664"/>
                </a:lnTo>
                <a:lnTo>
                  <a:pt x="51354" y="13167"/>
                </a:lnTo>
                <a:lnTo>
                  <a:pt x="66844" y="10081"/>
                </a:lnTo>
                <a:lnTo>
                  <a:pt x="82387" y="7406"/>
                </a:lnTo>
                <a:lnTo>
                  <a:pt x="97976" y="5143"/>
                </a:lnTo>
                <a:lnTo>
                  <a:pt x="113602" y="3291"/>
                </a:lnTo>
                <a:lnTo>
                  <a:pt x="129257" y="1851"/>
                </a:lnTo>
                <a:lnTo>
                  <a:pt x="144932" y="822"/>
                </a:lnTo>
                <a:lnTo>
                  <a:pt x="160618" y="205"/>
                </a:lnTo>
                <a:lnTo>
                  <a:pt x="176307" y="0"/>
                </a:lnTo>
                <a:lnTo>
                  <a:pt x="191991" y="205"/>
                </a:lnTo>
                <a:lnTo>
                  <a:pt x="207660" y="822"/>
                </a:lnTo>
                <a:lnTo>
                  <a:pt x="223306" y="1851"/>
                </a:lnTo>
                <a:lnTo>
                  <a:pt x="238921" y="3291"/>
                </a:lnTo>
                <a:lnTo>
                  <a:pt x="254496" y="5143"/>
                </a:lnTo>
                <a:lnTo>
                  <a:pt x="270022" y="7406"/>
                </a:lnTo>
                <a:lnTo>
                  <a:pt x="285491" y="10081"/>
                </a:lnTo>
                <a:lnTo>
                  <a:pt x="300894" y="13167"/>
                </a:lnTo>
                <a:lnTo>
                  <a:pt x="316223" y="16664"/>
                </a:lnTo>
                <a:lnTo>
                  <a:pt x="331470" y="20574"/>
                </a:lnTo>
                <a:lnTo>
                  <a:pt x="352044" y="41148"/>
                </a:lnTo>
                <a:lnTo>
                  <a:pt x="352044" y="336042"/>
                </a:lnTo>
                <a:lnTo>
                  <a:pt x="336042" y="352044"/>
                </a:lnTo>
                <a:lnTo>
                  <a:pt x="316992" y="352044"/>
                </a:lnTo>
                <a:lnTo>
                  <a:pt x="316992" y="377190"/>
                </a:lnTo>
                <a:lnTo>
                  <a:pt x="35051" y="377190"/>
                </a:lnTo>
                <a:lnTo>
                  <a:pt x="34289" y="352044"/>
                </a:lnTo>
                <a:lnTo>
                  <a:pt x="16763" y="352044"/>
                </a:lnTo>
                <a:close/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8" name="object 58"/>
          <p:cNvSpPr/>
          <p:nvPr/>
        </p:nvSpPr>
        <p:spPr>
          <a:xfrm>
            <a:off x="3003087" y="1818700"/>
            <a:ext cx="0" cy="88616"/>
          </a:xfrm>
          <a:custGeom>
            <a:avLst/>
            <a:gdLst/>
            <a:ahLst/>
            <a:cxnLst/>
            <a:rect l="l" t="t" r="r" b="b"/>
            <a:pathLst>
              <a:path h="103631">
                <a:moveTo>
                  <a:pt x="0" y="103631"/>
                </a:moveTo>
                <a:lnTo>
                  <a:pt x="0" y="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9" name="object 59"/>
          <p:cNvSpPr/>
          <p:nvPr/>
        </p:nvSpPr>
        <p:spPr>
          <a:xfrm>
            <a:off x="3258510" y="1818700"/>
            <a:ext cx="0" cy="88616"/>
          </a:xfrm>
          <a:custGeom>
            <a:avLst/>
            <a:gdLst/>
            <a:ahLst/>
            <a:cxnLst/>
            <a:rect l="l" t="t" r="r" b="b"/>
            <a:pathLst>
              <a:path h="103631">
                <a:moveTo>
                  <a:pt x="0" y="103631"/>
                </a:moveTo>
                <a:lnTo>
                  <a:pt x="0" y="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0" name="object 60"/>
          <p:cNvSpPr/>
          <p:nvPr/>
        </p:nvSpPr>
        <p:spPr>
          <a:xfrm>
            <a:off x="3232447" y="1644073"/>
            <a:ext cx="48869" cy="6516"/>
          </a:xfrm>
          <a:custGeom>
            <a:avLst/>
            <a:gdLst/>
            <a:ahLst/>
            <a:cxnLst/>
            <a:rect l="l" t="t" r="r" b="b"/>
            <a:pathLst>
              <a:path w="57150" h="7620">
                <a:moveTo>
                  <a:pt x="57150" y="7619"/>
                </a:moveTo>
                <a:lnTo>
                  <a:pt x="0" y="0"/>
                </a:lnTo>
              </a:path>
            </a:pathLst>
          </a:custGeom>
          <a:ln w="54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1" name="object 61"/>
          <p:cNvSpPr/>
          <p:nvPr/>
        </p:nvSpPr>
        <p:spPr>
          <a:xfrm>
            <a:off x="2980281" y="1644073"/>
            <a:ext cx="49521" cy="6516"/>
          </a:xfrm>
          <a:custGeom>
            <a:avLst/>
            <a:gdLst/>
            <a:ahLst/>
            <a:cxnLst/>
            <a:rect l="l" t="t" r="r" b="b"/>
            <a:pathLst>
              <a:path w="57912" h="7620">
                <a:moveTo>
                  <a:pt x="0" y="7619"/>
                </a:moveTo>
                <a:lnTo>
                  <a:pt x="57912" y="0"/>
                </a:lnTo>
              </a:path>
            </a:pathLst>
          </a:custGeom>
          <a:ln w="54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2" name="object 62"/>
          <p:cNvSpPr/>
          <p:nvPr/>
        </p:nvSpPr>
        <p:spPr>
          <a:xfrm>
            <a:off x="3042182" y="1613293"/>
            <a:ext cx="177233" cy="152628"/>
          </a:xfrm>
          <a:custGeom>
            <a:avLst/>
            <a:gdLst/>
            <a:ahLst/>
            <a:cxnLst/>
            <a:rect l="l" t="t" r="r" b="b"/>
            <a:pathLst>
              <a:path w="207264" h="178490">
                <a:moveTo>
                  <a:pt x="0" y="178490"/>
                </a:moveTo>
                <a:lnTo>
                  <a:pt x="13716" y="24566"/>
                </a:lnTo>
                <a:lnTo>
                  <a:pt x="14478" y="15422"/>
                </a:lnTo>
                <a:lnTo>
                  <a:pt x="21336" y="7802"/>
                </a:lnTo>
                <a:lnTo>
                  <a:pt x="30480" y="6278"/>
                </a:lnTo>
                <a:lnTo>
                  <a:pt x="42948" y="4297"/>
                </a:lnTo>
                <a:lnTo>
                  <a:pt x="55501" y="2689"/>
                </a:lnTo>
                <a:lnTo>
                  <a:pt x="68120" y="1456"/>
                </a:lnTo>
                <a:lnTo>
                  <a:pt x="80789" y="596"/>
                </a:lnTo>
                <a:lnTo>
                  <a:pt x="93490" y="111"/>
                </a:lnTo>
                <a:lnTo>
                  <a:pt x="106204" y="0"/>
                </a:lnTo>
                <a:lnTo>
                  <a:pt x="118915" y="262"/>
                </a:lnTo>
                <a:lnTo>
                  <a:pt x="131605" y="899"/>
                </a:lnTo>
                <a:lnTo>
                  <a:pt x="144256" y="1910"/>
                </a:lnTo>
                <a:lnTo>
                  <a:pt x="156851" y="3295"/>
                </a:lnTo>
                <a:lnTo>
                  <a:pt x="169371" y="5053"/>
                </a:lnTo>
                <a:lnTo>
                  <a:pt x="176784" y="6278"/>
                </a:lnTo>
                <a:lnTo>
                  <a:pt x="185928" y="7802"/>
                </a:lnTo>
                <a:lnTo>
                  <a:pt x="193548" y="15422"/>
                </a:lnTo>
                <a:lnTo>
                  <a:pt x="194310" y="24566"/>
                </a:lnTo>
                <a:lnTo>
                  <a:pt x="207264" y="17849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3" name="object 63"/>
          <p:cNvSpPr/>
          <p:nvPr/>
        </p:nvSpPr>
        <p:spPr>
          <a:xfrm>
            <a:off x="2980281" y="1615404"/>
            <a:ext cx="52127" cy="203297"/>
          </a:xfrm>
          <a:custGeom>
            <a:avLst/>
            <a:gdLst/>
            <a:ahLst/>
            <a:cxnLst/>
            <a:rect l="l" t="t" r="r" b="b"/>
            <a:pathLst>
              <a:path w="60960" h="237744">
                <a:moveTo>
                  <a:pt x="0" y="237743"/>
                </a:moveTo>
                <a:lnTo>
                  <a:pt x="43434" y="237743"/>
                </a:lnTo>
                <a:lnTo>
                  <a:pt x="43434" y="167639"/>
                </a:lnTo>
                <a:lnTo>
                  <a:pt x="60960" y="0"/>
                </a:lnTo>
              </a:path>
            </a:pathLst>
          </a:custGeom>
          <a:ln w="54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4" name="object 64"/>
          <p:cNvSpPr/>
          <p:nvPr/>
        </p:nvSpPr>
        <p:spPr>
          <a:xfrm>
            <a:off x="3229189" y="1615404"/>
            <a:ext cx="52127" cy="203297"/>
          </a:xfrm>
          <a:custGeom>
            <a:avLst/>
            <a:gdLst/>
            <a:ahLst/>
            <a:cxnLst/>
            <a:rect l="l" t="t" r="r" b="b"/>
            <a:pathLst>
              <a:path w="60960" h="237744">
                <a:moveTo>
                  <a:pt x="60960" y="237743"/>
                </a:moveTo>
                <a:lnTo>
                  <a:pt x="17525" y="237743"/>
                </a:lnTo>
                <a:lnTo>
                  <a:pt x="17525" y="167639"/>
                </a:lnTo>
                <a:lnTo>
                  <a:pt x="0" y="0"/>
                </a:lnTo>
              </a:path>
            </a:pathLst>
          </a:custGeom>
          <a:ln w="54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5" name="object 65"/>
          <p:cNvSpPr/>
          <p:nvPr/>
        </p:nvSpPr>
        <p:spPr>
          <a:xfrm>
            <a:off x="3009603" y="1907317"/>
            <a:ext cx="241740" cy="0"/>
          </a:xfrm>
          <a:custGeom>
            <a:avLst/>
            <a:gdLst/>
            <a:ahLst/>
            <a:cxnLst/>
            <a:rect l="l" t="t" r="r" b="b"/>
            <a:pathLst>
              <a:path w="282702">
                <a:moveTo>
                  <a:pt x="0" y="0"/>
                </a:moveTo>
                <a:lnTo>
                  <a:pt x="282702" y="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6" name="object 66"/>
          <p:cNvSpPr/>
          <p:nvPr/>
        </p:nvSpPr>
        <p:spPr>
          <a:xfrm>
            <a:off x="3017422" y="1765922"/>
            <a:ext cx="226753" cy="130969"/>
          </a:xfrm>
          <a:custGeom>
            <a:avLst/>
            <a:gdLst/>
            <a:ahLst/>
            <a:cxnLst/>
            <a:rect l="l" t="t" r="r" b="b"/>
            <a:pathLst>
              <a:path w="265175" h="153161">
                <a:moveTo>
                  <a:pt x="12191" y="61721"/>
                </a:moveTo>
                <a:lnTo>
                  <a:pt x="16988" y="48828"/>
                </a:lnTo>
                <a:lnTo>
                  <a:pt x="28741" y="41689"/>
                </a:lnTo>
                <a:lnTo>
                  <a:pt x="33527" y="41147"/>
                </a:lnTo>
                <a:lnTo>
                  <a:pt x="232410" y="41147"/>
                </a:lnTo>
                <a:lnTo>
                  <a:pt x="245500" y="45804"/>
                </a:lnTo>
                <a:lnTo>
                  <a:pt x="252555" y="57490"/>
                </a:lnTo>
                <a:lnTo>
                  <a:pt x="252984" y="61721"/>
                </a:lnTo>
                <a:lnTo>
                  <a:pt x="252984" y="153161"/>
                </a:lnTo>
                <a:lnTo>
                  <a:pt x="265175" y="153161"/>
                </a:lnTo>
                <a:lnTo>
                  <a:pt x="265175" y="27431"/>
                </a:lnTo>
                <a:lnTo>
                  <a:pt x="261577" y="13765"/>
                </a:lnTo>
                <a:lnTo>
                  <a:pt x="252063" y="3983"/>
                </a:lnTo>
                <a:lnTo>
                  <a:pt x="238559" y="11"/>
                </a:lnTo>
                <a:lnTo>
                  <a:pt x="27432" y="0"/>
                </a:lnTo>
                <a:lnTo>
                  <a:pt x="13765" y="3598"/>
                </a:lnTo>
                <a:lnTo>
                  <a:pt x="3983" y="13112"/>
                </a:lnTo>
                <a:lnTo>
                  <a:pt x="11" y="26616"/>
                </a:lnTo>
                <a:lnTo>
                  <a:pt x="0" y="153161"/>
                </a:lnTo>
                <a:lnTo>
                  <a:pt x="12191" y="153161"/>
                </a:lnTo>
                <a:lnTo>
                  <a:pt x="12191" y="6172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7" name="object 67"/>
          <p:cNvSpPr/>
          <p:nvPr/>
        </p:nvSpPr>
        <p:spPr>
          <a:xfrm>
            <a:off x="3017422" y="1765922"/>
            <a:ext cx="226753" cy="130969"/>
          </a:xfrm>
          <a:custGeom>
            <a:avLst/>
            <a:gdLst/>
            <a:ahLst/>
            <a:cxnLst/>
            <a:rect l="l" t="t" r="r" b="b"/>
            <a:pathLst>
              <a:path w="265175" h="153161">
                <a:moveTo>
                  <a:pt x="265175" y="153161"/>
                </a:moveTo>
                <a:lnTo>
                  <a:pt x="265175" y="27431"/>
                </a:lnTo>
                <a:lnTo>
                  <a:pt x="261577" y="13765"/>
                </a:lnTo>
                <a:lnTo>
                  <a:pt x="252063" y="3983"/>
                </a:lnTo>
                <a:lnTo>
                  <a:pt x="238559" y="11"/>
                </a:lnTo>
                <a:lnTo>
                  <a:pt x="237744" y="0"/>
                </a:lnTo>
                <a:lnTo>
                  <a:pt x="27432" y="0"/>
                </a:lnTo>
                <a:lnTo>
                  <a:pt x="13765" y="3598"/>
                </a:lnTo>
                <a:lnTo>
                  <a:pt x="3983" y="13112"/>
                </a:lnTo>
                <a:lnTo>
                  <a:pt x="11" y="26616"/>
                </a:lnTo>
                <a:lnTo>
                  <a:pt x="0" y="27431"/>
                </a:lnTo>
                <a:lnTo>
                  <a:pt x="0" y="153161"/>
                </a:lnTo>
                <a:lnTo>
                  <a:pt x="12191" y="153161"/>
                </a:lnTo>
                <a:lnTo>
                  <a:pt x="12191" y="61721"/>
                </a:lnTo>
                <a:lnTo>
                  <a:pt x="16988" y="48828"/>
                </a:lnTo>
                <a:lnTo>
                  <a:pt x="28741" y="41689"/>
                </a:lnTo>
                <a:lnTo>
                  <a:pt x="33527" y="41147"/>
                </a:lnTo>
                <a:lnTo>
                  <a:pt x="232410" y="41147"/>
                </a:lnTo>
                <a:lnTo>
                  <a:pt x="245500" y="45804"/>
                </a:lnTo>
                <a:lnTo>
                  <a:pt x="252555" y="57490"/>
                </a:lnTo>
                <a:lnTo>
                  <a:pt x="252984" y="61721"/>
                </a:lnTo>
                <a:lnTo>
                  <a:pt x="252984" y="153161"/>
                </a:lnTo>
                <a:lnTo>
                  <a:pt x="265175" y="153161"/>
                </a:lnTo>
                <a:close/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4" name="object 44"/>
          <p:cNvSpPr/>
          <p:nvPr/>
        </p:nvSpPr>
        <p:spPr>
          <a:xfrm>
            <a:off x="3557591" y="1928819"/>
            <a:ext cx="301035" cy="1056881"/>
          </a:xfrm>
          <a:custGeom>
            <a:avLst/>
            <a:gdLst/>
            <a:ahLst/>
            <a:cxnLst/>
            <a:rect l="l" t="t" r="r" b="b"/>
            <a:pathLst>
              <a:path w="352044" h="1235964">
                <a:moveTo>
                  <a:pt x="0" y="0"/>
                </a:moveTo>
                <a:lnTo>
                  <a:pt x="0" y="1235964"/>
                </a:lnTo>
                <a:lnTo>
                  <a:pt x="352044" y="1235964"/>
                </a:lnTo>
                <a:lnTo>
                  <a:pt x="352044" y="0"/>
                </a:lnTo>
                <a:lnTo>
                  <a:pt x="0" y="0"/>
                </a:lnTo>
                <a:close/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5" name="object 45"/>
          <p:cNvSpPr/>
          <p:nvPr/>
        </p:nvSpPr>
        <p:spPr>
          <a:xfrm>
            <a:off x="3557592" y="1606281"/>
            <a:ext cx="301034" cy="322538"/>
          </a:xfrm>
          <a:custGeom>
            <a:avLst/>
            <a:gdLst/>
            <a:ahLst/>
            <a:cxnLst/>
            <a:rect l="l" t="t" r="r" b="b"/>
            <a:pathLst>
              <a:path w="352043" h="377190">
                <a:moveTo>
                  <a:pt x="16763" y="352044"/>
                </a:moveTo>
                <a:lnTo>
                  <a:pt x="0" y="336042"/>
                </a:lnTo>
                <a:lnTo>
                  <a:pt x="0" y="41148"/>
                </a:lnTo>
                <a:lnTo>
                  <a:pt x="20574" y="20574"/>
                </a:lnTo>
                <a:lnTo>
                  <a:pt x="35928" y="16664"/>
                </a:lnTo>
                <a:lnTo>
                  <a:pt x="51354" y="13167"/>
                </a:lnTo>
                <a:lnTo>
                  <a:pt x="66844" y="10081"/>
                </a:lnTo>
                <a:lnTo>
                  <a:pt x="82387" y="7406"/>
                </a:lnTo>
                <a:lnTo>
                  <a:pt x="97976" y="5143"/>
                </a:lnTo>
                <a:lnTo>
                  <a:pt x="113602" y="3291"/>
                </a:lnTo>
                <a:lnTo>
                  <a:pt x="129257" y="1851"/>
                </a:lnTo>
                <a:lnTo>
                  <a:pt x="144932" y="822"/>
                </a:lnTo>
                <a:lnTo>
                  <a:pt x="160618" y="205"/>
                </a:lnTo>
                <a:lnTo>
                  <a:pt x="176307" y="0"/>
                </a:lnTo>
                <a:lnTo>
                  <a:pt x="191991" y="205"/>
                </a:lnTo>
                <a:lnTo>
                  <a:pt x="207660" y="822"/>
                </a:lnTo>
                <a:lnTo>
                  <a:pt x="223306" y="1851"/>
                </a:lnTo>
                <a:lnTo>
                  <a:pt x="238921" y="3291"/>
                </a:lnTo>
                <a:lnTo>
                  <a:pt x="254496" y="5143"/>
                </a:lnTo>
                <a:lnTo>
                  <a:pt x="270022" y="7406"/>
                </a:lnTo>
                <a:lnTo>
                  <a:pt x="285491" y="10081"/>
                </a:lnTo>
                <a:lnTo>
                  <a:pt x="300894" y="13167"/>
                </a:lnTo>
                <a:lnTo>
                  <a:pt x="316223" y="16664"/>
                </a:lnTo>
                <a:lnTo>
                  <a:pt x="331469" y="20574"/>
                </a:lnTo>
                <a:lnTo>
                  <a:pt x="352043" y="41148"/>
                </a:lnTo>
                <a:lnTo>
                  <a:pt x="352043" y="336042"/>
                </a:lnTo>
                <a:lnTo>
                  <a:pt x="336041" y="352044"/>
                </a:lnTo>
                <a:lnTo>
                  <a:pt x="316991" y="352044"/>
                </a:lnTo>
                <a:lnTo>
                  <a:pt x="316991" y="377190"/>
                </a:lnTo>
                <a:lnTo>
                  <a:pt x="35051" y="377190"/>
                </a:lnTo>
                <a:lnTo>
                  <a:pt x="34289" y="352044"/>
                </a:lnTo>
                <a:lnTo>
                  <a:pt x="16763" y="352044"/>
                </a:lnTo>
                <a:close/>
              </a:path>
            </a:pathLst>
          </a:custGeom>
          <a:ln w="54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6" name="object 46"/>
          <p:cNvSpPr/>
          <p:nvPr/>
        </p:nvSpPr>
        <p:spPr>
          <a:xfrm>
            <a:off x="3580397" y="1818700"/>
            <a:ext cx="0" cy="88616"/>
          </a:xfrm>
          <a:custGeom>
            <a:avLst/>
            <a:gdLst/>
            <a:ahLst/>
            <a:cxnLst/>
            <a:rect l="l" t="t" r="r" b="b"/>
            <a:pathLst>
              <a:path h="103631">
                <a:moveTo>
                  <a:pt x="0" y="103631"/>
                </a:moveTo>
                <a:lnTo>
                  <a:pt x="0" y="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7" name="object 47"/>
          <p:cNvSpPr/>
          <p:nvPr/>
        </p:nvSpPr>
        <p:spPr>
          <a:xfrm>
            <a:off x="3835821" y="1818700"/>
            <a:ext cx="0" cy="88616"/>
          </a:xfrm>
          <a:custGeom>
            <a:avLst/>
            <a:gdLst/>
            <a:ahLst/>
            <a:cxnLst/>
            <a:rect l="l" t="t" r="r" b="b"/>
            <a:pathLst>
              <a:path h="103631">
                <a:moveTo>
                  <a:pt x="0" y="103631"/>
                </a:moveTo>
                <a:lnTo>
                  <a:pt x="0" y="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8" name="object 48"/>
          <p:cNvSpPr/>
          <p:nvPr/>
        </p:nvSpPr>
        <p:spPr>
          <a:xfrm>
            <a:off x="3809757" y="1644073"/>
            <a:ext cx="48869" cy="6516"/>
          </a:xfrm>
          <a:custGeom>
            <a:avLst/>
            <a:gdLst/>
            <a:ahLst/>
            <a:cxnLst/>
            <a:rect l="l" t="t" r="r" b="b"/>
            <a:pathLst>
              <a:path w="57150" h="7620">
                <a:moveTo>
                  <a:pt x="57150" y="7619"/>
                </a:moveTo>
                <a:lnTo>
                  <a:pt x="0" y="0"/>
                </a:lnTo>
              </a:path>
            </a:pathLst>
          </a:custGeom>
          <a:ln w="54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9" name="object 49"/>
          <p:cNvSpPr/>
          <p:nvPr/>
        </p:nvSpPr>
        <p:spPr>
          <a:xfrm>
            <a:off x="3557591" y="1644073"/>
            <a:ext cx="49521" cy="6516"/>
          </a:xfrm>
          <a:custGeom>
            <a:avLst/>
            <a:gdLst/>
            <a:ahLst/>
            <a:cxnLst/>
            <a:rect l="l" t="t" r="r" b="b"/>
            <a:pathLst>
              <a:path w="57912" h="7620">
                <a:moveTo>
                  <a:pt x="0" y="7619"/>
                </a:moveTo>
                <a:lnTo>
                  <a:pt x="57912" y="0"/>
                </a:lnTo>
              </a:path>
            </a:pathLst>
          </a:custGeom>
          <a:ln w="54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0" name="object 50"/>
          <p:cNvSpPr/>
          <p:nvPr/>
        </p:nvSpPr>
        <p:spPr>
          <a:xfrm>
            <a:off x="3619493" y="1613293"/>
            <a:ext cx="177232" cy="152628"/>
          </a:xfrm>
          <a:custGeom>
            <a:avLst/>
            <a:gdLst/>
            <a:ahLst/>
            <a:cxnLst/>
            <a:rect l="l" t="t" r="r" b="b"/>
            <a:pathLst>
              <a:path w="207263" h="178490">
                <a:moveTo>
                  <a:pt x="0" y="178490"/>
                </a:moveTo>
                <a:lnTo>
                  <a:pt x="13715" y="24566"/>
                </a:lnTo>
                <a:lnTo>
                  <a:pt x="14477" y="15422"/>
                </a:lnTo>
                <a:lnTo>
                  <a:pt x="21336" y="7802"/>
                </a:lnTo>
                <a:lnTo>
                  <a:pt x="30479" y="6278"/>
                </a:lnTo>
                <a:lnTo>
                  <a:pt x="42948" y="4297"/>
                </a:lnTo>
                <a:lnTo>
                  <a:pt x="55501" y="2689"/>
                </a:lnTo>
                <a:lnTo>
                  <a:pt x="68120" y="1456"/>
                </a:lnTo>
                <a:lnTo>
                  <a:pt x="80789" y="596"/>
                </a:lnTo>
                <a:lnTo>
                  <a:pt x="93490" y="111"/>
                </a:lnTo>
                <a:lnTo>
                  <a:pt x="106204" y="0"/>
                </a:lnTo>
                <a:lnTo>
                  <a:pt x="118915" y="262"/>
                </a:lnTo>
                <a:lnTo>
                  <a:pt x="131605" y="899"/>
                </a:lnTo>
                <a:lnTo>
                  <a:pt x="144256" y="1910"/>
                </a:lnTo>
                <a:lnTo>
                  <a:pt x="156851" y="3295"/>
                </a:lnTo>
                <a:lnTo>
                  <a:pt x="169371" y="5053"/>
                </a:lnTo>
                <a:lnTo>
                  <a:pt x="176784" y="6278"/>
                </a:lnTo>
                <a:lnTo>
                  <a:pt x="185927" y="7802"/>
                </a:lnTo>
                <a:lnTo>
                  <a:pt x="192786" y="15422"/>
                </a:lnTo>
                <a:lnTo>
                  <a:pt x="194310" y="24566"/>
                </a:lnTo>
                <a:lnTo>
                  <a:pt x="207263" y="17849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1" name="object 51"/>
          <p:cNvSpPr/>
          <p:nvPr/>
        </p:nvSpPr>
        <p:spPr>
          <a:xfrm>
            <a:off x="3557591" y="1615404"/>
            <a:ext cx="52127" cy="203297"/>
          </a:xfrm>
          <a:custGeom>
            <a:avLst/>
            <a:gdLst/>
            <a:ahLst/>
            <a:cxnLst/>
            <a:rect l="l" t="t" r="r" b="b"/>
            <a:pathLst>
              <a:path w="60960" h="237744">
                <a:moveTo>
                  <a:pt x="0" y="237743"/>
                </a:moveTo>
                <a:lnTo>
                  <a:pt x="43434" y="237743"/>
                </a:lnTo>
                <a:lnTo>
                  <a:pt x="43434" y="167639"/>
                </a:lnTo>
                <a:lnTo>
                  <a:pt x="60960" y="0"/>
                </a:lnTo>
              </a:path>
            </a:pathLst>
          </a:custGeom>
          <a:ln w="54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2" name="object 52"/>
          <p:cNvSpPr/>
          <p:nvPr/>
        </p:nvSpPr>
        <p:spPr>
          <a:xfrm>
            <a:off x="3806500" y="1615404"/>
            <a:ext cx="52126" cy="203297"/>
          </a:xfrm>
          <a:custGeom>
            <a:avLst/>
            <a:gdLst/>
            <a:ahLst/>
            <a:cxnLst/>
            <a:rect l="l" t="t" r="r" b="b"/>
            <a:pathLst>
              <a:path w="60959" h="237744">
                <a:moveTo>
                  <a:pt x="60959" y="237743"/>
                </a:moveTo>
                <a:lnTo>
                  <a:pt x="17525" y="237743"/>
                </a:lnTo>
                <a:lnTo>
                  <a:pt x="17525" y="167639"/>
                </a:lnTo>
                <a:lnTo>
                  <a:pt x="0" y="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3" name="object 53"/>
          <p:cNvSpPr/>
          <p:nvPr/>
        </p:nvSpPr>
        <p:spPr>
          <a:xfrm>
            <a:off x="3586913" y="1907317"/>
            <a:ext cx="241740" cy="0"/>
          </a:xfrm>
          <a:custGeom>
            <a:avLst/>
            <a:gdLst/>
            <a:ahLst/>
            <a:cxnLst/>
            <a:rect l="l" t="t" r="r" b="b"/>
            <a:pathLst>
              <a:path w="282701">
                <a:moveTo>
                  <a:pt x="0" y="0"/>
                </a:moveTo>
                <a:lnTo>
                  <a:pt x="282701" y="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4" name="object 54"/>
          <p:cNvSpPr/>
          <p:nvPr/>
        </p:nvSpPr>
        <p:spPr>
          <a:xfrm>
            <a:off x="3594732" y="1765922"/>
            <a:ext cx="226753" cy="130969"/>
          </a:xfrm>
          <a:custGeom>
            <a:avLst/>
            <a:gdLst/>
            <a:ahLst/>
            <a:cxnLst/>
            <a:rect l="l" t="t" r="r" b="b"/>
            <a:pathLst>
              <a:path w="265175" h="153161">
                <a:moveTo>
                  <a:pt x="12191" y="61721"/>
                </a:moveTo>
                <a:lnTo>
                  <a:pt x="16988" y="48828"/>
                </a:lnTo>
                <a:lnTo>
                  <a:pt x="28741" y="41689"/>
                </a:lnTo>
                <a:lnTo>
                  <a:pt x="33527" y="41147"/>
                </a:lnTo>
                <a:lnTo>
                  <a:pt x="232409" y="41147"/>
                </a:lnTo>
                <a:lnTo>
                  <a:pt x="245500" y="45804"/>
                </a:lnTo>
                <a:lnTo>
                  <a:pt x="252555" y="57490"/>
                </a:lnTo>
                <a:lnTo>
                  <a:pt x="252983" y="61721"/>
                </a:lnTo>
                <a:lnTo>
                  <a:pt x="252983" y="153161"/>
                </a:lnTo>
                <a:lnTo>
                  <a:pt x="265175" y="153161"/>
                </a:lnTo>
                <a:lnTo>
                  <a:pt x="265175" y="27431"/>
                </a:lnTo>
                <a:lnTo>
                  <a:pt x="261577" y="13765"/>
                </a:lnTo>
                <a:lnTo>
                  <a:pt x="252063" y="3983"/>
                </a:lnTo>
                <a:lnTo>
                  <a:pt x="238559" y="11"/>
                </a:lnTo>
                <a:lnTo>
                  <a:pt x="27431" y="0"/>
                </a:lnTo>
                <a:lnTo>
                  <a:pt x="13765" y="3598"/>
                </a:lnTo>
                <a:lnTo>
                  <a:pt x="3983" y="13112"/>
                </a:lnTo>
                <a:lnTo>
                  <a:pt x="11" y="26616"/>
                </a:lnTo>
                <a:lnTo>
                  <a:pt x="0" y="153161"/>
                </a:lnTo>
                <a:lnTo>
                  <a:pt x="12191" y="153161"/>
                </a:lnTo>
                <a:lnTo>
                  <a:pt x="12191" y="6172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5" name="object 55"/>
          <p:cNvSpPr/>
          <p:nvPr/>
        </p:nvSpPr>
        <p:spPr>
          <a:xfrm>
            <a:off x="3594732" y="1765922"/>
            <a:ext cx="226753" cy="130969"/>
          </a:xfrm>
          <a:custGeom>
            <a:avLst/>
            <a:gdLst/>
            <a:ahLst/>
            <a:cxnLst/>
            <a:rect l="l" t="t" r="r" b="b"/>
            <a:pathLst>
              <a:path w="265175" h="153161">
                <a:moveTo>
                  <a:pt x="265175" y="153161"/>
                </a:moveTo>
                <a:lnTo>
                  <a:pt x="265175" y="27431"/>
                </a:lnTo>
                <a:lnTo>
                  <a:pt x="261577" y="13765"/>
                </a:lnTo>
                <a:lnTo>
                  <a:pt x="252063" y="3983"/>
                </a:lnTo>
                <a:lnTo>
                  <a:pt x="238559" y="11"/>
                </a:lnTo>
                <a:lnTo>
                  <a:pt x="237743" y="0"/>
                </a:lnTo>
                <a:lnTo>
                  <a:pt x="27431" y="0"/>
                </a:lnTo>
                <a:lnTo>
                  <a:pt x="13765" y="3598"/>
                </a:lnTo>
                <a:lnTo>
                  <a:pt x="3983" y="13112"/>
                </a:lnTo>
                <a:lnTo>
                  <a:pt x="11" y="26616"/>
                </a:lnTo>
                <a:lnTo>
                  <a:pt x="0" y="27431"/>
                </a:lnTo>
                <a:lnTo>
                  <a:pt x="0" y="153161"/>
                </a:lnTo>
                <a:lnTo>
                  <a:pt x="12191" y="153161"/>
                </a:lnTo>
                <a:lnTo>
                  <a:pt x="12191" y="61721"/>
                </a:lnTo>
                <a:lnTo>
                  <a:pt x="16988" y="48828"/>
                </a:lnTo>
                <a:lnTo>
                  <a:pt x="28741" y="41689"/>
                </a:lnTo>
                <a:lnTo>
                  <a:pt x="33527" y="41147"/>
                </a:lnTo>
                <a:lnTo>
                  <a:pt x="232409" y="41147"/>
                </a:lnTo>
                <a:lnTo>
                  <a:pt x="245500" y="45804"/>
                </a:lnTo>
                <a:lnTo>
                  <a:pt x="252555" y="57490"/>
                </a:lnTo>
                <a:lnTo>
                  <a:pt x="252983" y="61721"/>
                </a:lnTo>
                <a:lnTo>
                  <a:pt x="252983" y="153161"/>
                </a:lnTo>
                <a:lnTo>
                  <a:pt x="265175" y="153161"/>
                </a:lnTo>
                <a:close/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2" name="object 32"/>
          <p:cNvSpPr/>
          <p:nvPr/>
        </p:nvSpPr>
        <p:spPr>
          <a:xfrm>
            <a:off x="6373769" y="1928820"/>
            <a:ext cx="301035" cy="1056880"/>
          </a:xfrm>
          <a:custGeom>
            <a:avLst/>
            <a:gdLst/>
            <a:ahLst/>
            <a:cxnLst/>
            <a:rect l="l" t="t" r="r" b="b"/>
            <a:pathLst>
              <a:path w="352044" h="1235963">
                <a:moveTo>
                  <a:pt x="0" y="0"/>
                </a:moveTo>
                <a:lnTo>
                  <a:pt x="0" y="1235963"/>
                </a:lnTo>
                <a:lnTo>
                  <a:pt x="352044" y="1235963"/>
                </a:lnTo>
                <a:lnTo>
                  <a:pt x="352044" y="0"/>
                </a:lnTo>
                <a:lnTo>
                  <a:pt x="0" y="0"/>
                </a:lnTo>
                <a:close/>
              </a:path>
            </a:pathLst>
          </a:custGeom>
          <a:ln w="54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3" name="object 33"/>
          <p:cNvSpPr/>
          <p:nvPr/>
        </p:nvSpPr>
        <p:spPr>
          <a:xfrm>
            <a:off x="6373770" y="1606281"/>
            <a:ext cx="301024" cy="322538"/>
          </a:xfrm>
          <a:custGeom>
            <a:avLst/>
            <a:gdLst/>
            <a:ahLst/>
            <a:cxnLst/>
            <a:rect l="l" t="t" r="r" b="b"/>
            <a:pathLst>
              <a:path w="352031" h="377190">
                <a:moveTo>
                  <a:pt x="16751" y="352044"/>
                </a:moveTo>
                <a:lnTo>
                  <a:pt x="0" y="336042"/>
                </a:lnTo>
                <a:lnTo>
                  <a:pt x="0" y="41148"/>
                </a:lnTo>
                <a:lnTo>
                  <a:pt x="20574" y="20574"/>
                </a:lnTo>
                <a:lnTo>
                  <a:pt x="35927" y="16664"/>
                </a:lnTo>
                <a:lnTo>
                  <a:pt x="51351" y="13167"/>
                </a:lnTo>
                <a:lnTo>
                  <a:pt x="66839" y="10081"/>
                </a:lnTo>
                <a:lnTo>
                  <a:pt x="82382" y="7406"/>
                </a:lnTo>
                <a:lnTo>
                  <a:pt x="97970" y="5143"/>
                </a:lnTo>
                <a:lnTo>
                  <a:pt x="113596" y="3291"/>
                </a:lnTo>
                <a:lnTo>
                  <a:pt x="129251" y="1851"/>
                </a:lnTo>
                <a:lnTo>
                  <a:pt x="144926" y="822"/>
                </a:lnTo>
                <a:lnTo>
                  <a:pt x="160612" y="205"/>
                </a:lnTo>
                <a:lnTo>
                  <a:pt x="176301" y="0"/>
                </a:lnTo>
                <a:lnTo>
                  <a:pt x="191984" y="205"/>
                </a:lnTo>
                <a:lnTo>
                  <a:pt x="207653" y="822"/>
                </a:lnTo>
                <a:lnTo>
                  <a:pt x="223299" y="1851"/>
                </a:lnTo>
                <a:lnTo>
                  <a:pt x="238914" y="3291"/>
                </a:lnTo>
                <a:lnTo>
                  <a:pt x="254488" y="5143"/>
                </a:lnTo>
                <a:lnTo>
                  <a:pt x="270014" y="7406"/>
                </a:lnTo>
                <a:lnTo>
                  <a:pt x="285482" y="10081"/>
                </a:lnTo>
                <a:lnTo>
                  <a:pt x="300885" y="13167"/>
                </a:lnTo>
                <a:lnTo>
                  <a:pt x="316212" y="16664"/>
                </a:lnTo>
                <a:lnTo>
                  <a:pt x="331457" y="20574"/>
                </a:lnTo>
                <a:lnTo>
                  <a:pt x="352031" y="41148"/>
                </a:lnTo>
                <a:lnTo>
                  <a:pt x="352031" y="336042"/>
                </a:lnTo>
                <a:lnTo>
                  <a:pt x="336029" y="352044"/>
                </a:lnTo>
                <a:lnTo>
                  <a:pt x="316979" y="352044"/>
                </a:lnTo>
                <a:lnTo>
                  <a:pt x="316979" y="377190"/>
                </a:lnTo>
                <a:lnTo>
                  <a:pt x="35052" y="377190"/>
                </a:lnTo>
                <a:lnTo>
                  <a:pt x="34277" y="352044"/>
                </a:lnTo>
                <a:lnTo>
                  <a:pt x="16751" y="352044"/>
                </a:lnTo>
                <a:close/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4" name="object 34"/>
          <p:cNvSpPr/>
          <p:nvPr/>
        </p:nvSpPr>
        <p:spPr>
          <a:xfrm>
            <a:off x="6396565" y="1818700"/>
            <a:ext cx="0" cy="88616"/>
          </a:xfrm>
          <a:custGeom>
            <a:avLst/>
            <a:gdLst/>
            <a:ahLst/>
            <a:cxnLst/>
            <a:rect l="l" t="t" r="r" b="b"/>
            <a:pathLst>
              <a:path h="103631">
                <a:moveTo>
                  <a:pt x="0" y="103631"/>
                </a:moveTo>
                <a:lnTo>
                  <a:pt x="0" y="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5" name="object 35"/>
          <p:cNvSpPr/>
          <p:nvPr/>
        </p:nvSpPr>
        <p:spPr>
          <a:xfrm>
            <a:off x="6651999" y="1818700"/>
            <a:ext cx="0" cy="88616"/>
          </a:xfrm>
          <a:custGeom>
            <a:avLst/>
            <a:gdLst/>
            <a:ahLst/>
            <a:cxnLst/>
            <a:rect l="l" t="t" r="r" b="b"/>
            <a:pathLst>
              <a:path h="103631">
                <a:moveTo>
                  <a:pt x="0" y="103631"/>
                </a:moveTo>
                <a:lnTo>
                  <a:pt x="0" y="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6" name="object 36"/>
          <p:cNvSpPr/>
          <p:nvPr/>
        </p:nvSpPr>
        <p:spPr>
          <a:xfrm>
            <a:off x="6625925" y="1644073"/>
            <a:ext cx="48869" cy="6516"/>
          </a:xfrm>
          <a:custGeom>
            <a:avLst/>
            <a:gdLst/>
            <a:ahLst/>
            <a:cxnLst/>
            <a:rect l="l" t="t" r="r" b="b"/>
            <a:pathLst>
              <a:path w="57150" h="7620">
                <a:moveTo>
                  <a:pt x="57150" y="7619"/>
                </a:moveTo>
                <a:lnTo>
                  <a:pt x="0" y="0"/>
                </a:lnTo>
              </a:path>
            </a:pathLst>
          </a:custGeom>
          <a:ln w="54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7" name="object 37"/>
          <p:cNvSpPr/>
          <p:nvPr/>
        </p:nvSpPr>
        <p:spPr>
          <a:xfrm>
            <a:off x="6373769" y="1644073"/>
            <a:ext cx="49521" cy="6516"/>
          </a:xfrm>
          <a:custGeom>
            <a:avLst/>
            <a:gdLst/>
            <a:ahLst/>
            <a:cxnLst/>
            <a:rect l="l" t="t" r="r" b="b"/>
            <a:pathLst>
              <a:path w="57912" h="7620">
                <a:moveTo>
                  <a:pt x="0" y="7619"/>
                </a:moveTo>
                <a:lnTo>
                  <a:pt x="57912" y="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8" name="object 38"/>
          <p:cNvSpPr/>
          <p:nvPr/>
        </p:nvSpPr>
        <p:spPr>
          <a:xfrm>
            <a:off x="6435660" y="1613293"/>
            <a:ext cx="177243" cy="152628"/>
          </a:xfrm>
          <a:custGeom>
            <a:avLst/>
            <a:gdLst/>
            <a:ahLst/>
            <a:cxnLst/>
            <a:rect l="l" t="t" r="r" b="b"/>
            <a:pathLst>
              <a:path w="207276" h="178490">
                <a:moveTo>
                  <a:pt x="0" y="178490"/>
                </a:moveTo>
                <a:lnTo>
                  <a:pt x="13716" y="24566"/>
                </a:lnTo>
                <a:lnTo>
                  <a:pt x="14477" y="15422"/>
                </a:lnTo>
                <a:lnTo>
                  <a:pt x="21348" y="7802"/>
                </a:lnTo>
                <a:lnTo>
                  <a:pt x="30479" y="6278"/>
                </a:lnTo>
                <a:lnTo>
                  <a:pt x="42950" y="4297"/>
                </a:lnTo>
                <a:lnTo>
                  <a:pt x="55503" y="2689"/>
                </a:lnTo>
                <a:lnTo>
                  <a:pt x="68123" y="1456"/>
                </a:lnTo>
                <a:lnTo>
                  <a:pt x="80791" y="597"/>
                </a:lnTo>
                <a:lnTo>
                  <a:pt x="93490" y="111"/>
                </a:lnTo>
                <a:lnTo>
                  <a:pt x="106204" y="0"/>
                </a:lnTo>
                <a:lnTo>
                  <a:pt x="118914" y="262"/>
                </a:lnTo>
                <a:lnTo>
                  <a:pt x="131603" y="898"/>
                </a:lnTo>
                <a:lnTo>
                  <a:pt x="144254" y="1909"/>
                </a:lnTo>
                <a:lnTo>
                  <a:pt x="156849" y="3293"/>
                </a:lnTo>
                <a:lnTo>
                  <a:pt x="169370" y="5052"/>
                </a:lnTo>
                <a:lnTo>
                  <a:pt x="176796" y="6278"/>
                </a:lnTo>
                <a:lnTo>
                  <a:pt x="185927" y="7802"/>
                </a:lnTo>
                <a:lnTo>
                  <a:pt x="193560" y="15422"/>
                </a:lnTo>
                <a:lnTo>
                  <a:pt x="194322" y="24566"/>
                </a:lnTo>
                <a:lnTo>
                  <a:pt x="207276" y="17849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9" name="object 39"/>
          <p:cNvSpPr/>
          <p:nvPr/>
        </p:nvSpPr>
        <p:spPr>
          <a:xfrm>
            <a:off x="6373769" y="1615404"/>
            <a:ext cx="52127" cy="203297"/>
          </a:xfrm>
          <a:custGeom>
            <a:avLst/>
            <a:gdLst/>
            <a:ahLst/>
            <a:cxnLst/>
            <a:rect l="l" t="t" r="r" b="b"/>
            <a:pathLst>
              <a:path w="60960" h="237744">
                <a:moveTo>
                  <a:pt x="0" y="237743"/>
                </a:moveTo>
                <a:lnTo>
                  <a:pt x="43434" y="237743"/>
                </a:lnTo>
                <a:lnTo>
                  <a:pt x="43434" y="167639"/>
                </a:lnTo>
                <a:lnTo>
                  <a:pt x="60960" y="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0" name="object 40"/>
          <p:cNvSpPr/>
          <p:nvPr/>
        </p:nvSpPr>
        <p:spPr>
          <a:xfrm>
            <a:off x="6622678" y="1615404"/>
            <a:ext cx="52116" cy="203297"/>
          </a:xfrm>
          <a:custGeom>
            <a:avLst/>
            <a:gdLst/>
            <a:ahLst/>
            <a:cxnLst/>
            <a:rect l="l" t="t" r="r" b="b"/>
            <a:pathLst>
              <a:path w="60947" h="237744">
                <a:moveTo>
                  <a:pt x="60947" y="237743"/>
                </a:moveTo>
                <a:lnTo>
                  <a:pt x="17525" y="237743"/>
                </a:lnTo>
                <a:lnTo>
                  <a:pt x="17525" y="167639"/>
                </a:lnTo>
                <a:lnTo>
                  <a:pt x="0" y="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1" name="object 41"/>
          <p:cNvSpPr/>
          <p:nvPr/>
        </p:nvSpPr>
        <p:spPr>
          <a:xfrm>
            <a:off x="6403081" y="1907317"/>
            <a:ext cx="241740" cy="0"/>
          </a:xfrm>
          <a:custGeom>
            <a:avLst/>
            <a:gdLst/>
            <a:ahLst/>
            <a:cxnLst/>
            <a:rect l="l" t="t" r="r" b="b"/>
            <a:pathLst>
              <a:path w="282701">
                <a:moveTo>
                  <a:pt x="0" y="0"/>
                </a:moveTo>
                <a:lnTo>
                  <a:pt x="282701" y="0"/>
                </a:lnTo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2" name="object 42"/>
          <p:cNvSpPr/>
          <p:nvPr/>
        </p:nvSpPr>
        <p:spPr>
          <a:xfrm>
            <a:off x="6410910" y="1765922"/>
            <a:ext cx="226753" cy="130969"/>
          </a:xfrm>
          <a:custGeom>
            <a:avLst/>
            <a:gdLst/>
            <a:ahLst/>
            <a:cxnLst/>
            <a:rect l="l" t="t" r="r" b="b"/>
            <a:pathLst>
              <a:path w="265175" h="153161">
                <a:moveTo>
                  <a:pt x="12192" y="61721"/>
                </a:moveTo>
                <a:lnTo>
                  <a:pt x="16984" y="48828"/>
                </a:lnTo>
                <a:lnTo>
                  <a:pt x="28737" y="41689"/>
                </a:lnTo>
                <a:lnTo>
                  <a:pt x="33527" y="41147"/>
                </a:lnTo>
                <a:lnTo>
                  <a:pt x="232397" y="41147"/>
                </a:lnTo>
                <a:lnTo>
                  <a:pt x="245492" y="45804"/>
                </a:lnTo>
                <a:lnTo>
                  <a:pt x="252543" y="57490"/>
                </a:lnTo>
                <a:lnTo>
                  <a:pt x="252971" y="61721"/>
                </a:lnTo>
                <a:lnTo>
                  <a:pt x="252971" y="153161"/>
                </a:lnTo>
                <a:lnTo>
                  <a:pt x="265175" y="153161"/>
                </a:lnTo>
                <a:lnTo>
                  <a:pt x="265175" y="27431"/>
                </a:lnTo>
                <a:lnTo>
                  <a:pt x="261574" y="13765"/>
                </a:lnTo>
                <a:lnTo>
                  <a:pt x="252057" y="3983"/>
                </a:lnTo>
                <a:lnTo>
                  <a:pt x="238559" y="11"/>
                </a:lnTo>
                <a:lnTo>
                  <a:pt x="27419" y="0"/>
                </a:lnTo>
                <a:lnTo>
                  <a:pt x="13758" y="3600"/>
                </a:lnTo>
                <a:lnTo>
                  <a:pt x="3980" y="13118"/>
                </a:lnTo>
                <a:lnTo>
                  <a:pt x="11" y="26626"/>
                </a:lnTo>
                <a:lnTo>
                  <a:pt x="0" y="153161"/>
                </a:lnTo>
                <a:lnTo>
                  <a:pt x="12192" y="153161"/>
                </a:lnTo>
                <a:lnTo>
                  <a:pt x="12192" y="6172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3" name="object 43"/>
          <p:cNvSpPr/>
          <p:nvPr/>
        </p:nvSpPr>
        <p:spPr>
          <a:xfrm>
            <a:off x="6410910" y="1765922"/>
            <a:ext cx="226753" cy="130969"/>
          </a:xfrm>
          <a:custGeom>
            <a:avLst/>
            <a:gdLst/>
            <a:ahLst/>
            <a:cxnLst/>
            <a:rect l="l" t="t" r="r" b="b"/>
            <a:pathLst>
              <a:path w="265175" h="153161">
                <a:moveTo>
                  <a:pt x="265175" y="153161"/>
                </a:moveTo>
                <a:lnTo>
                  <a:pt x="265175" y="27431"/>
                </a:lnTo>
                <a:lnTo>
                  <a:pt x="261574" y="13765"/>
                </a:lnTo>
                <a:lnTo>
                  <a:pt x="252057" y="3983"/>
                </a:lnTo>
                <a:lnTo>
                  <a:pt x="238559" y="11"/>
                </a:lnTo>
                <a:lnTo>
                  <a:pt x="237744" y="0"/>
                </a:lnTo>
                <a:lnTo>
                  <a:pt x="27419" y="0"/>
                </a:lnTo>
                <a:lnTo>
                  <a:pt x="13758" y="3600"/>
                </a:lnTo>
                <a:lnTo>
                  <a:pt x="3980" y="13118"/>
                </a:lnTo>
                <a:lnTo>
                  <a:pt x="11" y="26626"/>
                </a:lnTo>
                <a:lnTo>
                  <a:pt x="0" y="27431"/>
                </a:lnTo>
                <a:lnTo>
                  <a:pt x="0" y="153161"/>
                </a:lnTo>
                <a:lnTo>
                  <a:pt x="12192" y="153161"/>
                </a:lnTo>
                <a:lnTo>
                  <a:pt x="12192" y="61721"/>
                </a:lnTo>
                <a:lnTo>
                  <a:pt x="16984" y="48828"/>
                </a:lnTo>
                <a:lnTo>
                  <a:pt x="28737" y="41689"/>
                </a:lnTo>
                <a:lnTo>
                  <a:pt x="33527" y="41147"/>
                </a:lnTo>
                <a:lnTo>
                  <a:pt x="232397" y="41147"/>
                </a:lnTo>
                <a:lnTo>
                  <a:pt x="245492" y="45804"/>
                </a:lnTo>
                <a:lnTo>
                  <a:pt x="252543" y="57490"/>
                </a:lnTo>
                <a:lnTo>
                  <a:pt x="252971" y="61721"/>
                </a:lnTo>
                <a:lnTo>
                  <a:pt x="252971" y="153161"/>
                </a:lnTo>
                <a:lnTo>
                  <a:pt x="265175" y="153161"/>
                </a:lnTo>
                <a:close/>
              </a:path>
            </a:pathLst>
          </a:custGeom>
          <a:ln w="5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8" name="object 28"/>
          <p:cNvSpPr txBox="1"/>
          <p:nvPr/>
        </p:nvSpPr>
        <p:spPr>
          <a:xfrm>
            <a:off x="5607710" y="2298551"/>
            <a:ext cx="1077430" cy="571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67"/>
              </a:lnSpc>
              <a:spcBef>
                <a:spcPts val="98"/>
              </a:spcBef>
            </a:pPr>
            <a:r>
              <a:rPr sz="1838" b="1" i="1" dirty="0">
                <a:latin typeface="Arial"/>
                <a:cs typeface="Arial"/>
              </a:rPr>
              <a:t>SENS DU</a:t>
            </a:r>
            <a:endParaRPr sz="1838">
              <a:latin typeface="Arial"/>
              <a:cs typeface="Arial"/>
            </a:endParaRPr>
          </a:p>
          <a:p>
            <a:pPr marL="196819" marR="213778" algn="ctr">
              <a:lnSpc>
                <a:spcPct val="95825"/>
              </a:lnSpc>
              <a:spcBef>
                <a:spcPts val="269"/>
              </a:spcBef>
            </a:pPr>
            <a:r>
              <a:rPr sz="1838" b="1" i="1" dirty="0">
                <a:latin typeface="Arial"/>
                <a:cs typeface="Arial"/>
              </a:rPr>
              <a:t>FLUX</a:t>
            </a:r>
            <a:endParaRPr sz="1838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84673" y="3249177"/>
            <a:ext cx="1290557" cy="406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1288" marR="384399" algn="ctr">
              <a:lnSpc>
                <a:spcPts val="1492"/>
              </a:lnSpc>
              <a:spcBef>
                <a:spcPts val="74"/>
              </a:spcBef>
            </a:pPr>
            <a:r>
              <a:rPr sz="1368" b="1" dirty="0">
                <a:latin typeface="Arial"/>
                <a:cs typeface="Arial"/>
              </a:rPr>
              <a:t>ZONE</a:t>
            </a:r>
            <a:endParaRPr sz="1368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2"/>
              </a:spcBef>
            </a:pPr>
            <a:r>
              <a:rPr sz="1368" b="1" dirty="0">
                <a:latin typeface="Arial"/>
                <a:cs typeface="Arial"/>
              </a:rPr>
              <a:t>CHARGEMENT</a:t>
            </a:r>
            <a:endParaRPr sz="1368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44499" y="3456140"/>
            <a:ext cx="1207516" cy="1579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180"/>
              </a:lnSpc>
              <a:spcBef>
                <a:spcPts val="59"/>
              </a:spcBef>
            </a:pPr>
            <a:r>
              <a:rPr sz="1069" b="1" dirty="0">
                <a:latin typeface="Arial"/>
                <a:cs typeface="Arial"/>
              </a:rPr>
              <a:t>DECHARGEMENT</a:t>
            </a:r>
            <a:endParaRPr sz="1069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41415" y="1818699"/>
            <a:ext cx="538865" cy="1222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4" name="object 24"/>
          <p:cNvSpPr txBox="1"/>
          <p:nvPr/>
        </p:nvSpPr>
        <p:spPr>
          <a:xfrm>
            <a:off x="2980282" y="1818699"/>
            <a:ext cx="301034" cy="1222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3" name="object 23"/>
          <p:cNvSpPr txBox="1"/>
          <p:nvPr/>
        </p:nvSpPr>
        <p:spPr>
          <a:xfrm>
            <a:off x="3281316" y="1818699"/>
            <a:ext cx="276275" cy="1222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2" name="object 22"/>
          <p:cNvSpPr txBox="1"/>
          <p:nvPr/>
        </p:nvSpPr>
        <p:spPr>
          <a:xfrm>
            <a:off x="3557591" y="1818699"/>
            <a:ext cx="301035" cy="1222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1" name="object 21"/>
          <p:cNvSpPr txBox="1"/>
          <p:nvPr/>
        </p:nvSpPr>
        <p:spPr>
          <a:xfrm>
            <a:off x="3858627" y="1818699"/>
            <a:ext cx="2515142" cy="1222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5"/>
              </a:lnSpc>
            </a:pPr>
            <a:endParaRPr sz="855"/>
          </a:p>
          <a:p>
            <a:pPr marR="118979" algn="r">
              <a:lnSpc>
                <a:spcPct val="95825"/>
              </a:lnSpc>
              <a:spcBef>
                <a:spcPts val="2777"/>
              </a:spcBef>
            </a:pPr>
            <a:r>
              <a:rPr sz="1838" b="1" i="1" dirty="0">
                <a:latin typeface="Arial"/>
                <a:cs typeface="Arial"/>
              </a:rPr>
              <a:t>SENS</a:t>
            </a:r>
            <a:endParaRPr sz="1838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73769" y="1818699"/>
            <a:ext cx="301035" cy="1222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9" name="object 19"/>
          <p:cNvSpPr txBox="1"/>
          <p:nvPr/>
        </p:nvSpPr>
        <p:spPr>
          <a:xfrm>
            <a:off x="6674804" y="1818699"/>
            <a:ext cx="180491" cy="1222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8" name="object 18"/>
          <p:cNvSpPr txBox="1"/>
          <p:nvPr/>
        </p:nvSpPr>
        <p:spPr>
          <a:xfrm>
            <a:off x="2441415" y="3041086"/>
            <a:ext cx="3696467" cy="110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7" name="object 17"/>
          <p:cNvSpPr txBox="1"/>
          <p:nvPr/>
        </p:nvSpPr>
        <p:spPr>
          <a:xfrm>
            <a:off x="6137883" y="3041086"/>
            <a:ext cx="717412" cy="110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6" name="object 16"/>
          <p:cNvSpPr txBox="1"/>
          <p:nvPr/>
        </p:nvSpPr>
        <p:spPr>
          <a:xfrm>
            <a:off x="2441415" y="3151204"/>
            <a:ext cx="110118" cy="607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5" name="object 15"/>
          <p:cNvSpPr txBox="1"/>
          <p:nvPr/>
        </p:nvSpPr>
        <p:spPr>
          <a:xfrm>
            <a:off x="2551534" y="3151204"/>
            <a:ext cx="827520" cy="607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4" name="object 14"/>
          <p:cNvSpPr txBox="1"/>
          <p:nvPr/>
        </p:nvSpPr>
        <p:spPr>
          <a:xfrm>
            <a:off x="3379055" y="3151204"/>
            <a:ext cx="745095" cy="607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3" name="object 13"/>
          <p:cNvSpPr txBox="1"/>
          <p:nvPr/>
        </p:nvSpPr>
        <p:spPr>
          <a:xfrm>
            <a:off x="4124150" y="3151204"/>
            <a:ext cx="1324354" cy="607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41"/>
              </a:lnSpc>
              <a:spcBef>
                <a:spcPts val="21"/>
              </a:spcBef>
            </a:pPr>
            <a:endParaRPr sz="641"/>
          </a:p>
          <a:p>
            <a:pPr marL="374982">
              <a:lnSpc>
                <a:spcPct val="95825"/>
              </a:lnSpc>
              <a:spcBef>
                <a:spcPts val="855"/>
              </a:spcBef>
            </a:pPr>
            <a:r>
              <a:rPr sz="1368" b="1" dirty="0">
                <a:solidFill>
                  <a:srgbClr val="FEFFFE"/>
                </a:solidFill>
                <a:latin typeface="Arial"/>
                <a:cs typeface="Arial"/>
              </a:rPr>
              <a:t>ADMIN</a:t>
            </a:r>
            <a:endParaRPr sz="1368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48504" y="3151204"/>
            <a:ext cx="788039" cy="607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98661">
              <a:lnSpc>
                <a:spcPts val="1026"/>
              </a:lnSpc>
              <a:spcBef>
                <a:spcPts val="38"/>
              </a:spcBef>
            </a:pPr>
            <a:endParaRPr sz="1026" dirty="0"/>
          </a:p>
          <a:p>
            <a:pPr algn="r">
              <a:lnSpc>
                <a:spcPct val="95825"/>
              </a:lnSpc>
            </a:pPr>
            <a:r>
              <a:rPr sz="1069" b="1" dirty="0">
                <a:latin typeface="Arial"/>
                <a:cs typeface="Arial"/>
              </a:rPr>
              <a:t>ZO</a:t>
            </a:r>
            <a:endParaRPr sz="1069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37883" y="3151204"/>
            <a:ext cx="717412" cy="607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26"/>
              </a:lnSpc>
              <a:spcBef>
                <a:spcPts val="38"/>
              </a:spcBef>
            </a:pPr>
            <a:endParaRPr sz="1026"/>
          </a:p>
          <a:p>
            <a:pPr marL="337">
              <a:lnSpc>
                <a:spcPct val="95825"/>
              </a:lnSpc>
            </a:pPr>
            <a:r>
              <a:rPr sz="1069" b="1" dirty="0">
                <a:latin typeface="Arial"/>
                <a:cs typeface="Arial"/>
              </a:rPr>
              <a:t>NE</a:t>
            </a:r>
            <a:endParaRPr sz="1069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41415" y="3758488"/>
            <a:ext cx="937639" cy="137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9" name="object 9"/>
          <p:cNvSpPr txBox="1"/>
          <p:nvPr/>
        </p:nvSpPr>
        <p:spPr>
          <a:xfrm>
            <a:off x="3379055" y="3758488"/>
            <a:ext cx="2758827" cy="137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8" name="object 8"/>
          <p:cNvSpPr txBox="1"/>
          <p:nvPr/>
        </p:nvSpPr>
        <p:spPr>
          <a:xfrm>
            <a:off x="6137883" y="3758488"/>
            <a:ext cx="717412" cy="137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7" name="object 7"/>
          <p:cNvSpPr txBox="1"/>
          <p:nvPr/>
        </p:nvSpPr>
        <p:spPr>
          <a:xfrm>
            <a:off x="2441415" y="3895974"/>
            <a:ext cx="110118" cy="1793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6" name="object 6"/>
          <p:cNvSpPr txBox="1"/>
          <p:nvPr/>
        </p:nvSpPr>
        <p:spPr>
          <a:xfrm>
            <a:off x="2551534" y="3895974"/>
            <a:ext cx="827520" cy="786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5" name="object 5"/>
          <p:cNvSpPr txBox="1"/>
          <p:nvPr/>
        </p:nvSpPr>
        <p:spPr>
          <a:xfrm>
            <a:off x="3379055" y="3895974"/>
            <a:ext cx="2758827" cy="786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4" name="object 4"/>
          <p:cNvSpPr txBox="1"/>
          <p:nvPr/>
        </p:nvSpPr>
        <p:spPr>
          <a:xfrm>
            <a:off x="6137883" y="3895974"/>
            <a:ext cx="717412" cy="786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3" name="object 3"/>
          <p:cNvSpPr txBox="1"/>
          <p:nvPr/>
        </p:nvSpPr>
        <p:spPr>
          <a:xfrm>
            <a:off x="2551534" y="4682444"/>
            <a:ext cx="4303761" cy="1007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" name="object 2"/>
          <p:cNvSpPr txBox="1"/>
          <p:nvPr/>
        </p:nvSpPr>
        <p:spPr>
          <a:xfrm>
            <a:off x="2441415" y="5689805"/>
            <a:ext cx="4413880" cy="110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5543205" y="271770"/>
            <a:ext cx="2624180" cy="4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fr-FR" altLang="fr-FR" sz="2489" b="1" dirty="0">
                <a:solidFill>
                  <a:srgbClr val="0000FF"/>
                </a:solidFill>
                <a:latin typeface="Arial Black" panose="020B0A04020102020204" pitchFamily="34" charset="0"/>
              </a:rPr>
              <a:t> FLUX EN ‘U’</a:t>
            </a:r>
          </a:p>
        </p:txBody>
      </p:sp>
    </p:spTree>
    <p:extLst>
      <p:ext uri="{BB962C8B-B14F-4D97-AF65-F5344CB8AC3E}">
        <p14:creationId xmlns:p14="http://schemas.microsoft.com/office/powerpoint/2010/main" val="2487751909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9552" y="548923"/>
            <a:ext cx="8449226" cy="575733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chemeClr val="bg1"/>
              </a:gs>
            </a:gsLst>
            <a:lin ang="54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86069" tIns="42329" rIns="86069" bIns="42329" anchor="ctr"/>
          <a:lstStyle>
            <a:lvl1pPr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fr-FR" altLang="fr-FR" sz="2311" b="1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6475" name="WordArt 27"/>
          <p:cNvSpPr>
            <a:spLocks noChangeArrowheads="1" noChangeShapeType="1" noTextEdit="1"/>
          </p:cNvSpPr>
          <p:nvPr/>
        </p:nvSpPr>
        <p:spPr bwMode="auto">
          <a:xfrm>
            <a:off x="2267657" y="612422"/>
            <a:ext cx="4868333" cy="4402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SN" sz="2489" kern="10" spc="498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DE L'ENTREPOT A LA PLATE-FORME</a:t>
            </a:r>
          </a:p>
        </p:txBody>
      </p:sp>
      <p:pic>
        <p:nvPicPr>
          <p:cNvPr id="17412" name="Picture 28" descr="Sans titre-1"/>
          <p:cNvPicPr>
            <a:picLocks noChangeAspect="1" noChangeArrowheads="1"/>
          </p:cNvPicPr>
          <p:nvPr/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389"/>
            <a:ext cx="8604448" cy="392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5459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6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6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3"/>
          <p:cNvGrpSpPr>
            <a:grpSpLocks/>
          </p:cNvGrpSpPr>
          <p:nvPr/>
        </p:nvGrpSpPr>
        <p:grpSpPr bwMode="auto">
          <a:xfrm>
            <a:off x="667457" y="2277534"/>
            <a:ext cx="3904545" cy="4224867"/>
            <a:chOff x="1516" y="1500"/>
            <a:chExt cx="2767" cy="2994"/>
          </a:xfrm>
        </p:grpSpPr>
        <p:graphicFrame>
          <p:nvGraphicFramePr>
            <p:cNvPr id="19465" name="Object 311"/>
            <p:cNvGraphicFramePr>
              <a:graphicFrameLocks noChangeAspect="1"/>
            </p:cNvGraphicFramePr>
            <p:nvPr/>
          </p:nvGraphicFramePr>
          <p:xfrm>
            <a:off x="1516" y="1500"/>
            <a:ext cx="2471" cy="2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Image" r:id="rId3" imgW="7010400" imgH="9325356" progId="Word.Picture.8">
                    <p:embed/>
                  </p:oleObj>
                </mc:Choice>
                <mc:Fallback>
                  <p:oleObj name="Image" r:id="rId3" imgW="7010400" imgH="9325356" progId="Word.Picture.8">
                    <p:embed/>
                    <p:pic>
                      <p:nvPicPr>
                        <p:cNvPr id="19465" name="Object 3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6" y="1500"/>
                          <a:ext cx="2471" cy="29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466" name="Group 297"/>
            <p:cNvGrpSpPr>
              <a:grpSpLocks/>
            </p:cNvGrpSpPr>
            <p:nvPr/>
          </p:nvGrpSpPr>
          <p:grpSpPr bwMode="auto">
            <a:xfrm>
              <a:off x="1516" y="1953"/>
              <a:ext cx="2767" cy="2450"/>
              <a:chOff x="3600" y="8290"/>
              <a:chExt cx="4137" cy="4320"/>
            </a:xfrm>
          </p:grpSpPr>
          <p:sp>
            <p:nvSpPr>
              <p:cNvPr id="19467" name="Text Box 298"/>
              <p:cNvSpPr txBox="1">
                <a:spLocks noChangeArrowheads="1"/>
              </p:cNvSpPr>
              <p:nvPr/>
            </p:nvSpPr>
            <p:spPr bwMode="auto">
              <a:xfrm>
                <a:off x="5959" y="9448"/>
                <a:ext cx="1092" cy="3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fr-FR" altLang="fr-FR" sz="889">
                    <a:latin typeface="Arial" panose="020B0604020202020204" pitchFamily="34" charset="0"/>
                    <a:sym typeface="Wingdings" panose="05000000000000000000" pitchFamily="2" charset="2"/>
                  </a:rPr>
                  <a:t></a:t>
                </a:r>
                <a:r>
                  <a:rPr lang="fr-FR" altLang="fr-FR" sz="889">
                    <a:latin typeface="Arial" panose="020B0604020202020204" pitchFamily="34" charset="0"/>
                  </a:rPr>
                  <a:t> 1200 t</a:t>
                </a:r>
                <a:endParaRPr lang="fr-FR" altLang="fr-FR" sz="2133"/>
              </a:p>
            </p:txBody>
          </p:sp>
          <p:sp>
            <p:nvSpPr>
              <p:cNvPr id="19468" name="Text Box 299"/>
              <p:cNvSpPr txBox="1">
                <a:spLocks noChangeArrowheads="1"/>
              </p:cNvSpPr>
              <p:nvPr/>
            </p:nvSpPr>
            <p:spPr bwMode="auto">
              <a:xfrm>
                <a:off x="6099" y="11107"/>
                <a:ext cx="1092" cy="3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fr-FR" altLang="fr-FR" sz="889">
                    <a:latin typeface="Arial" panose="020B0604020202020204" pitchFamily="34" charset="0"/>
                    <a:sym typeface="Wingdings" panose="05000000000000000000" pitchFamily="2" charset="2"/>
                  </a:rPr>
                  <a:t></a:t>
                </a:r>
                <a:r>
                  <a:rPr lang="fr-FR" altLang="fr-FR" sz="889">
                    <a:latin typeface="Arial" panose="020B0604020202020204" pitchFamily="34" charset="0"/>
                  </a:rPr>
                  <a:t> 1100 t</a:t>
                </a:r>
                <a:endParaRPr lang="fr-FR" altLang="fr-FR" sz="2133"/>
              </a:p>
            </p:txBody>
          </p:sp>
          <p:sp>
            <p:nvSpPr>
              <p:cNvPr id="19469" name="Text Box 300"/>
              <p:cNvSpPr txBox="1">
                <a:spLocks noChangeArrowheads="1"/>
              </p:cNvSpPr>
              <p:nvPr/>
            </p:nvSpPr>
            <p:spPr bwMode="auto">
              <a:xfrm>
                <a:off x="5231" y="11583"/>
                <a:ext cx="1092" cy="3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fr-FR" altLang="fr-FR" sz="889">
                    <a:latin typeface="Arial" panose="020B0604020202020204" pitchFamily="34" charset="0"/>
                    <a:sym typeface="Wingdings" panose="05000000000000000000" pitchFamily="2" charset="2"/>
                  </a:rPr>
                  <a:t></a:t>
                </a:r>
                <a:r>
                  <a:rPr lang="fr-FR" altLang="fr-FR" sz="889">
                    <a:latin typeface="Arial" panose="020B0604020202020204" pitchFamily="34" charset="0"/>
                  </a:rPr>
                  <a:t> 2500 t</a:t>
                </a:r>
                <a:endParaRPr lang="fr-FR" altLang="fr-FR" sz="2133"/>
              </a:p>
            </p:txBody>
          </p:sp>
          <p:sp>
            <p:nvSpPr>
              <p:cNvPr id="19470" name="Text Box 301"/>
              <p:cNvSpPr txBox="1">
                <a:spLocks noChangeArrowheads="1"/>
              </p:cNvSpPr>
              <p:nvPr/>
            </p:nvSpPr>
            <p:spPr bwMode="auto">
              <a:xfrm>
                <a:off x="4531" y="9448"/>
                <a:ext cx="1120" cy="3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fr-FR" altLang="fr-FR" sz="889">
                    <a:latin typeface="Arial" panose="020B0604020202020204" pitchFamily="34" charset="0"/>
                    <a:sym typeface="Wingdings" panose="05000000000000000000" pitchFamily="2" charset="2"/>
                  </a:rPr>
                  <a:t></a:t>
                </a:r>
                <a:r>
                  <a:rPr lang="fr-FR" altLang="fr-FR" sz="889">
                    <a:latin typeface="Arial" panose="020B0604020202020204" pitchFamily="34" charset="0"/>
                  </a:rPr>
                  <a:t> 1500 t</a:t>
                </a:r>
                <a:endParaRPr lang="fr-FR" altLang="fr-FR" sz="2133"/>
              </a:p>
            </p:txBody>
          </p:sp>
          <p:sp>
            <p:nvSpPr>
              <p:cNvPr id="19471" name="Text Box 302"/>
              <p:cNvSpPr txBox="1">
                <a:spLocks noChangeArrowheads="1"/>
              </p:cNvSpPr>
              <p:nvPr/>
            </p:nvSpPr>
            <p:spPr bwMode="auto">
              <a:xfrm>
                <a:off x="5763" y="10512"/>
                <a:ext cx="1092" cy="3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fr-FR" altLang="fr-FR" sz="889">
                    <a:latin typeface="Arial" panose="020B0604020202020204" pitchFamily="34" charset="0"/>
                    <a:sym typeface="Wingdings" panose="05000000000000000000" pitchFamily="2" charset="2"/>
                  </a:rPr>
                  <a:t></a:t>
                </a:r>
                <a:r>
                  <a:rPr lang="fr-FR" altLang="fr-FR" sz="889">
                    <a:latin typeface="Arial" panose="020B0604020202020204" pitchFamily="34" charset="0"/>
                  </a:rPr>
                  <a:t> 2000 t</a:t>
                </a:r>
                <a:endParaRPr lang="fr-FR" altLang="fr-FR" sz="2133"/>
              </a:p>
            </p:txBody>
          </p:sp>
          <p:sp>
            <p:nvSpPr>
              <p:cNvPr id="19472" name="Text Box 303"/>
              <p:cNvSpPr txBox="1">
                <a:spLocks noChangeArrowheads="1"/>
              </p:cNvSpPr>
              <p:nvPr/>
            </p:nvSpPr>
            <p:spPr bwMode="auto">
              <a:xfrm>
                <a:off x="4559" y="10904"/>
                <a:ext cx="1092" cy="3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fr-FR" altLang="fr-FR" sz="889">
                    <a:latin typeface="Arial" panose="020B0604020202020204" pitchFamily="34" charset="0"/>
                    <a:sym typeface="Wingdings" panose="05000000000000000000" pitchFamily="2" charset="2"/>
                  </a:rPr>
                  <a:t></a:t>
                </a:r>
                <a:r>
                  <a:rPr lang="fr-FR" altLang="fr-FR" sz="889">
                    <a:latin typeface="Arial" panose="020B0604020202020204" pitchFamily="34" charset="0"/>
                  </a:rPr>
                  <a:t> 3000 t</a:t>
                </a:r>
                <a:endParaRPr lang="fr-FR" altLang="fr-FR" sz="2133"/>
              </a:p>
            </p:txBody>
          </p:sp>
          <p:sp>
            <p:nvSpPr>
              <p:cNvPr id="19473" name="Text Box 304"/>
              <p:cNvSpPr txBox="1">
                <a:spLocks noChangeArrowheads="1"/>
              </p:cNvSpPr>
              <p:nvPr/>
            </p:nvSpPr>
            <p:spPr bwMode="auto">
              <a:xfrm>
                <a:off x="5287" y="9952"/>
                <a:ext cx="1036" cy="3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fr-FR" altLang="fr-FR" sz="889">
                    <a:latin typeface="Arial" panose="020B0604020202020204" pitchFamily="34" charset="0"/>
                    <a:sym typeface="Wingdings" panose="05000000000000000000" pitchFamily="2" charset="2"/>
                  </a:rPr>
                  <a:t></a:t>
                </a:r>
                <a:r>
                  <a:rPr lang="fr-FR" altLang="fr-FR" sz="889">
                    <a:latin typeface="Arial" panose="020B0604020202020204" pitchFamily="34" charset="0"/>
                  </a:rPr>
                  <a:t> 800 t</a:t>
                </a:r>
                <a:endParaRPr lang="fr-FR" altLang="fr-FR" sz="2133"/>
              </a:p>
            </p:txBody>
          </p:sp>
          <p:sp>
            <p:nvSpPr>
              <p:cNvPr id="19474" name="Line 305"/>
              <p:cNvSpPr>
                <a:spLocks noChangeShapeType="1"/>
              </p:cNvSpPr>
              <p:nvPr/>
            </p:nvSpPr>
            <p:spPr bwMode="auto">
              <a:xfrm flipV="1">
                <a:off x="4763" y="9010"/>
                <a:ext cx="0" cy="29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SN" sz="1600"/>
              </a:p>
            </p:txBody>
          </p:sp>
          <p:sp>
            <p:nvSpPr>
              <p:cNvPr id="19475" name="Line 306"/>
              <p:cNvSpPr>
                <a:spLocks noChangeShapeType="1"/>
              </p:cNvSpPr>
              <p:nvPr/>
            </p:nvSpPr>
            <p:spPr bwMode="auto">
              <a:xfrm rot="5400000" flipV="1">
                <a:off x="6067" y="10314"/>
                <a:ext cx="1" cy="29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SN" sz="1600"/>
              </a:p>
            </p:txBody>
          </p:sp>
          <p:sp>
            <p:nvSpPr>
              <p:cNvPr id="19476" name="Text Box 307"/>
              <p:cNvSpPr txBox="1">
                <a:spLocks noChangeArrowheads="1"/>
              </p:cNvSpPr>
              <p:nvPr/>
            </p:nvSpPr>
            <p:spPr bwMode="auto">
              <a:xfrm>
                <a:off x="4137" y="8650"/>
                <a:ext cx="540" cy="54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fr-FR" altLang="fr-FR" sz="1067"/>
                  <a:t>y</a:t>
                </a:r>
                <a:endParaRPr lang="fr-FR" altLang="fr-FR" sz="2133"/>
              </a:p>
            </p:txBody>
          </p:sp>
          <p:sp>
            <p:nvSpPr>
              <p:cNvPr id="19477" name="Text Box 308"/>
              <p:cNvSpPr txBox="1">
                <a:spLocks noChangeArrowheads="1"/>
              </p:cNvSpPr>
              <p:nvPr/>
            </p:nvSpPr>
            <p:spPr bwMode="auto">
              <a:xfrm>
                <a:off x="7197" y="11890"/>
                <a:ext cx="540" cy="54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fr-FR" altLang="fr-FR" sz="1067"/>
                  <a:t>x</a:t>
                </a:r>
                <a:endParaRPr lang="fr-FR" altLang="fr-FR" sz="2133"/>
              </a:p>
            </p:txBody>
          </p:sp>
          <p:sp>
            <p:nvSpPr>
              <p:cNvPr id="19478" name="Text Box 309"/>
              <p:cNvSpPr txBox="1">
                <a:spLocks noChangeArrowheads="1"/>
              </p:cNvSpPr>
              <p:nvPr/>
            </p:nvSpPr>
            <p:spPr bwMode="auto">
              <a:xfrm>
                <a:off x="5037" y="12070"/>
                <a:ext cx="2160" cy="54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fr-FR" altLang="fr-FR" sz="1067"/>
                  <a:t>Axe des abscisses</a:t>
                </a:r>
                <a:endParaRPr lang="fr-FR" altLang="fr-FR" sz="2133"/>
              </a:p>
            </p:txBody>
          </p:sp>
          <p:sp>
            <p:nvSpPr>
              <p:cNvPr id="19479" name="Text Box 310"/>
              <p:cNvSpPr txBox="1">
                <a:spLocks noChangeArrowheads="1"/>
              </p:cNvSpPr>
              <p:nvPr/>
            </p:nvSpPr>
            <p:spPr bwMode="auto">
              <a:xfrm>
                <a:off x="3600" y="8290"/>
                <a:ext cx="1617" cy="54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fr-FR" altLang="fr-FR" sz="1067" dirty="0"/>
                  <a:t>Axe des ordonnées</a:t>
                </a:r>
                <a:endParaRPr lang="fr-FR" altLang="fr-FR" sz="2133" dirty="0"/>
              </a:p>
            </p:txBody>
          </p:sp>
        </p:grpSp>
      </p:grpSp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667456" y="484012"/>
            <a:ext cx="8321322" cy="512233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chemeClr val="bg1"/>
              </a:gs>
            </a:gsLst>
            <a:lin ang="54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86069" tIns="42329" rIns="86069" bIns="42329" anchor="ctr"/>
          <a:lstStyle>
            <a:lvl1pPr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2311" b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implanter son entrepôt ?</a:t>
            </a: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3591278" y="2149271"/>
            <a:ext cx="173884" cy="741946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069" tIns="42329" rIns="86069" bIns="42329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br>
              <a:rPr lang="fr-FR" altLang="fr-FR" sz="2133"/>
            </a:br>
            <a:endParaRPr lang="fr-FR" altLang="fr-FR" sz="2133"/>
          </a:p>
        </p:txBody>
      </p:sp>
      <p:pic>
        <p:nvPicPr>
          <p:cNvPr id="1900818" name="Picture 274" descr="equilibre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15" y="1172783"/>
            <a:ext cx="2304344" cy="1537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0820" name="Rectangle 276"/>
          <p:cNvSpPr>
            <a:spLocks noChangeArrowheads="1"/>
          </p:cNvSpPr>
          <p:nvPr/>
        </p:nvSpPr>
        <p:spPr bwMode="auto">
          <a:xfrm>
            <a:off x="667456" y="1188156"/>
            <a:ext cx="5696656" cy="152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fr-FR" altLang="fr-FR" sz="2222" b="1" i="1" dirty="0">
                <a:solidFill>
                  <a:srgbClr val="063DE8"/>
                </a:solidFill>
                <a:latin typeface="Arial" panose="020B0604020202020204" pitchFamily="34" charset="0"/>
              </a:rPr>
              <a:t>Le calcul du Barycentre</a:t>
            </a:r>
          </a:p>
          <a:p>
            <a:pPr algn="just"/>
            <a:r>
              <a:rPr lang="fr-FR" altLang="fr-FR" sz="1778" dirty="0">
                <a:latin typeface="Arial" panose="020B0604020202020204" pitchFamily="34" charset="0"/>
              </a:rPr>
              <a:t>Calculer le barycentre revient à rechercher le point d’équilibre d’un réseau de points dans un repère orthonormé. Ces points étant pondérés par un indicateur de trafic.</a:t>
            </a:r>
          </a:p>
        </p:txBody>
      </p:sp>
      <p:sp>
        <p:nvSpPr>
          <p:cNvPr id="19463" name="Rectangle 312"/>
          <p:cNvSpPr>
            <a:spLocks noChangeArrowheads="1"/>
          </p:cNvSpPr>
          <p:nvPr/>
        </p:nvSpPr>
        <p:spPr bwMode="auto">
          <a:xfrm>
            <a:off x="0" y="1986010"/>
            <a:ext cx="173884" cy="413716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069" tIns="42329" rIns="86069" bIns="42329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1900858" name="Rectangle 314"/>
          <p:cNvSpPr>
            <a:spLocks noChangeArrowheads="1"/>
          </p:cNvSpPr>
          <p:nvPr/>
        </p:nvSpPr>
        <p:spPr bwMode="auto">
          <a:xfrm>
            <a:off x="4850170" y="3739457"/>
            <a:ext cx="4159956" cy="131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Dans le cas d’une implantation d’entrepôt, le réseau de points est en règle générale constitué par les clients de l’entrepôt l’indicateur de pondération étant le tonnage ou les volumes</a:t>
            </a:r>
          </a:p>
        </p:txBody>
      </p:sp>
    </p:spTree>
    <p:extLst>
      <p:ext uri="{BB962C8B-B14F-4D97-AF65-F5344CB8AC3E}">
        <p14:creationId xmlns:p14="http://schemas.microsoft.com/office/powerpoint/2010/main" val="10539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00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00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0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0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00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00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0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0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0820" grpId="0"/>
      <p:bldP spid="19008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855133" y="332656"/>
            <a:ext cx="8288867" cy="150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2133" dirty="0">
                <a:solidFill>
                  <a:schemeClr val="hlink"/>
                </a:solidFill>
              </a:rPr>
              <a:t> </a:t>
            </a:r>
            <a:r>
              <a:rPr lang="fr-FR" altLang="fr-FR" sz="2133" b="1" dirty="0">
                <a:solidFill>
                  <a:schemeClr val="hlink"/>
                </a:solidFill>
              </a:rPr>
              <a:t>Exemple :</a:t>
            </a:r>
            <a:endParaRPr lang="fr-FR" altLang="fr-FR" sz="1778" dirty="0">
              <a:latin typeface="Arial" panose="020B0604020202020204" pitchFamily="34" charset="0"/>
            </a:endParaRPr>
          </a:p>
          <a:p>
            <a:pPr algn="just"/>
            <a:r>
              <a:rPr lang="fr-FR" altLang="fr-FR" sz="1778" dirty="0">
                <a:latin typeface="Arial" panose="020B0604020202020204" pitchFamily="34" charset="0"/>
              </a:rPr>
              <a:t>Soient 3 villes clientes A, B, C.</a:t>
            </a:r>
          </a:p>
          <a:p>
            <a:pPr algn="just"/>
            <a:r>
              <a:rPr lang="fr-FR" altLang="fr-FR" sz="1778" dirty="0">
                <a:latin typeface="Arial" panose="020B0604020202020204" pitchFamily="34" charset="0"/>
              </a:rPr>
              <a:t>Les tonnages journaliers à livrer sont : A = 10 ; B = 15 ; C = 5.</a:t>
            </a:r>
          </a:p>
          <a:p>
            <a:pPr algn="just"/>
            <a:r>
              <a:rPr lang="fr-FR" altLang="fr-FR" sz="1778" dirty="0">
                <a:latin typeface="Arial" panose="020B0604020202020204" pitchFamily="34" charset="0"/>
              </a:rPr>
              <a:t>Leur situation géographique est telle qu’indiquée sur le schéma ci-dessous.</a:t>
            </a:r>
          </a:p>
          <a:p>
            <a:pPr algn="just"/>
            <a:r>
              <a:rPr lang="fr-FR" altLang="fr-FR" sz="1778" dirty="0">
                <a:latin typeface="Arial" panose="020B0604020202020204" pitchFamily="34" charset="0"/>
              </a:rPr>
              <a:t>Déterminez le Barycentre du système ainsi constitué.</a:t>
            </a:r>
          </a:p>
        </p:txBody>
      </p:sp>
      <p:pic>
        <p:nvPicPr>
          <p:cNvPr id="20483" name="Picture 8" descr="barycenter002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45" y="2084212"/>
            <a:ext cx="4673600" cy="3568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161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8" descr="barycenter004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5" y="932745"/>
            <a:ext cx="8321322" cy="42093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3672" name="Rectangle 120"/>
          <p:cNvSpPr>
            <a:spLocks noChangeArrowheads="1"/>
          </p:cNvSpPr>
          <p:nvPr/>
        </p:nvSpPr>
        <p:spPr bwMode="auto">
          <a:xfrm>
            <a:off x="6364112" y="1381478"/>
            <a:ext cx="640644" cy="13433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069" tIns="42329" rIns="86069" bIns="42329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1943673" name="Rectangle 121"/>
          <p:cNvSpPr>
            <a:spLocks noChangeArrowheads="1"/>
          </p:cNvSpPr>
          <p:nvPr/>
        </p:nvSpPr>
        <p:spPr bwMode="auto">
          <a:xfrm>
            <a:off x="7772400" y="1381478"/>
            <a:ext cx="575733" cy="13433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069" tIns="42329" rIns="86069" bIns="42329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1943674" name="Rectangle 122"/>
          <p:cNvSpPr>
            <a:spLocks noChangeArrowheads="1"/>
          </p:cNvSpPr>
          <p:nvPr/>
        </p:nvSpPr>
        <p:spPr bwMode="auto">
          <a:xfrm>
            <a:off x="539044" y="3429000"/>
            <a:ext cx="3777545" cy="10244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069" tIns="42329" rIns="86069" bIns="42329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1943675" name="Rectangle 123"/>
          <p:cNvSpPr>
            <a:spLocks noChangeArrowheads="1"/>
          </p:cNvSpPr>
          <p:nvPr/>
        </p:nvSpPr>
        <p:spPr bwMode="auto">
          <a:xfrm>
            <a:off x="539045" y="4708878"/>
            <a:ext cx="5249333" cy="5122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069" tIns="42329" rIns="86069" bIns="42329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1943676" name="Rectangle 124"/>
          <p:cNvSpPr>
            <a:spLocks noChangeArrowheads="1"/>
          </p:cNvSpPr>
          <p:nvPr/>
        </p:nvSpPr>
        <p:spPr bwMode="auto">
          <a:xfrm>
            <a:off x="6364111" y="2853267"/>
            <a:ext cx="575733" cy="19191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069" tIns="42329" rIns="86069" bIns="42329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1943677" name="Rectangle 125"/>
          <p:cNvSpPr>
            <a:spLocks noChangeArrowheads="1"/>
          </p:cNvSpPr>
          <p:nvPr/>
        </p:nvSpPr>
        <p:spPr bwMode="auto">
          <a:xfrm>
            <a:off x="7708901" y="2853267"/>
            <a:ext cx="575733" cy="19191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069" tIns="42329" rIns="86069" bIns="42329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1943678" name="Rectangle 126"/>
          <p:cNvSpPr>
            <a:spLocks noChangeArrowheads="1"/>
          </p:cNvSpPr>
          <p:nvPr/>
        </p:nvSpPr>
        <p:spPr bwMode="auto">
          <a:xfrm>
            <a:off x="5084234" y="2853267"/>
            <a:ext cx="575733" cy="19191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069" tIns="42329" rIns="86069" bIns="42329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</p:spTree>
    <p:extLst>
      <p:ext uri="{BB962C8B-B14F-4D97-AF65-F5344CB8AC3E}">
        <p14:creationId xmlns:p14="http://schemas.microsoft.com/office/powerpoint/2010/main" val="5510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4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94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943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94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43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94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4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3672" grpId="0" animBg="1"/>
      <p:bldP spid="1943673" grpId="0" animBg="1"/>
      <p:bldP spid="1943674" grpId="0" animBg="1"/>
      <p:bldP spid="1943675" grpId="0" animBg="1"/>
      <p:bldP spid="1943676" grpId="0" animBg="1"/>
      <p:bldP spid="1943677" grpId="0" animBg="1"/>
      <p:bldP spid="19436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barycenter002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8" y="932745"/>
            <a:ext cx="7437966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78" name="Picture 6" descr="j00790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1151467" cy="65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88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194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726" name="Rectangle 6"/>
          <p:cNvSpPr>
            <a:spLocks noChangeArrowheads="1"/>
          </p:cNvSpPr>
          <p:nvPr/>
        </p:nvSpPr>
        <p:spPr bwMode="auto">
          <a:xfrm>
            <a:off x="2699792" y="1188156"/>
            <a:ext cx="3664320" cy="4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fr-FR" altLang="fr-FR" sz="2222" b="1" i="1" dirty="0">
                <a:solidFill>
                  <a:srgbClr val="063DE8"/>
                </a:solidFill>
                <a:latin typeface="Arial" panose="020B0604020202020204" pitchFamily="34" charset="0"/>
              </a:rPr>
              <a:t>Les autres critères.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155222" y="484012"/>
            <a:ext cx="8833556" cy="512233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chemeClr val="bg1"/>
              </a:gs>
            </a:gsLst>
            <a:lin ang="54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86069" tIns="42329" rIns="86069" bIns="42329" anchor="ctr"/>
          <a:lstStyle>
            <a:lvl1pPr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2311" b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implanter son entrepôt ?</a:t>
            </a:r>
          </a:p>
        </p:txBody>
      </p:sp>
      <p:sp>
        <p:nvSpPr>
          <p:cNvPr id="1950728" name="Rectangle 8"/>
          <p:cNvSpPr>
            <a:spLocks noChangeArrowheads="1"/>
          </p:cNvSpPr>
          <p:nvPr/>
        </p:nvSpPr>
        <p:spPr bwMode="auto">
          <a:xfrm>
            <a:off x="755575" y="1636890"/>
            <a:ext cx="7977791" cy="33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Concernant le site et son environnement</a:t>
            </a:r>
          </a:p>
        </p:txBody>
      </p:sp>
      <p:sp>
        <p:nvSpPr>
          <p:cNvPr id="1950729" name="Rectangle 9"/>
          <p:cNvSpPr>
            <a:spLocks noChangeArrowheads="1"/>
          </p:cNvSpPr>
          <p:nvPr/>
        </p:nvSpPr>
        <p:spPr bwMode="auto">
          <a:xfrm>
            <a:off x="755576" y="2132856"/>
            <a:ext cx="7977791" cy="40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 Proximité de la résidence des salariés actuels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Desserte par les transports en commun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Proximité de voies rapides (autoroutes) et autres liaisons marchandises (ferroviaires, fluviales, aériennes)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Prix du terrain et des loyers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Taxes locales, aides locales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Problèmes de voisinage liés à la circulation des camions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Qualité du bassin d’emploi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Proximité de services utiles (pompiers, gardiennage, vendeur palettes, médecine du travail…)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Non inondabilité et permanence des accès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Protection du site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Existence de parking VL et PL suffisants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Qualité de l’environnement (nuisances, espaces verts)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Contraintes d’urbanisme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248025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726" grpId="0"/>
      <p:bldP spid="1950728" grpId="0"/>
      <p:bldP spid="19507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866" name="Rectangle 2"/>
          <p:cNvSpPr>
            <a:spLocks noChangeArrowheads="1"/>
          </p:cNvSpPr>
          <p:nvPr/>
        </p:nvSpPr>
        <p:spPr bwMode="auto">
          <a:xfrm>
            <a:off x="683568" y="612423"/>
            <a:ext cx="7984888" cy="33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Concernant le bâtiment</a:t>
            </a:r>
          </a:p>
        </p:txBody>
      </p:sp>
      <p:sp>
        <p:nvSpPr>
          <p:cNvPr id="1956867" name="Rectangle 3"/>
          <p:cNvSpPr>
            <a:spLocks noChangeArrowheads="1"/>
          </p:cNvSpPr>
          <p:nvPr/>
        </p:nvSpPr>
        <p:spPr bwMode="auto">
          <a:xfrm>
            <a:off x="1187624" y="996245"/>
            <a:ext cx="7609243" cy="353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 Aspect extérieur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Qualité de l’entretien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Surface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 hauteur sous ferme et hauteur utile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Éclairage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 résistance des sols au poinçonnement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 quais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 la cour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Les déchets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La protection et la sécurité du bâtiment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La sécurité incendie du bâtiment et sa conformité aux dernières normes.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Les accès aux personnes à mobilité réduite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Le chauffage et l’isolation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956868" name="Rectangle 4"/>
          <p:cNvSpPr>
            <a:spLocks noChangeArrowheads="1"/>
          </p:cNvSpPr>
          <p:nvPr/>
        </p:nvSpPr>
        <p:spPr bwMode="auto">
          <a:xfrm>
            <a:off x="683568" y="4773790"/>
            <a:ext cx="8113299" cy="33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Optimisation économique</a:t>
            </a:r>
          </a:p>
        </p:txBody>
      </p:sp>
      <p:sp>
        <p:nvSpPr>
          <p:cNvPr id="1956871" name="Rectangle 7"/>
          <p:cNvSpPr>
            <a:spLocks noChangeArrowheads="1"/>
          </p:cNvSpPr>
          <p:nvPr/>
        </p:nvSpPr>
        <p:spPr bwMode="auto">
          <a:xfrm>
            <a:off x="1187624" y="5284612"/>
            <a:ext cx="7389110" cy="57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 Recherche de l’optimum économique entre les coûts d’entreposage et les coûts de transport</a:t>
            </a:r>
          </a:p>
        </p:txBody>
      </p:sp>
    </p:spTree>
    <p:extLst>
      <p:ext uri="{BB962C8B-B14F-4D97-AF65-F5344CB8AC3E}">
        <p14:creationId xmlns:p14="http://schemas.microsoft.com/office/powerpoint/2010/main" val="12688719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5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5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5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866" grpId="0"/>
      <p:bldP spid="1956867" grpId="0"/>
      <p:bldP spid="1956868" grpId="0"/>
      <p:bldP spid="19568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61" name="AutoShape 5"/>
          <p:cNvSpPr>
            <a:spLocks noChangeArrowheads="1"/>
          </p:cNvSpPr>
          <p:nvPr/>
        </p:nvSpPr>
        <p:spPr bwMode="auto">
          <a:xfrm>
            <a:off x="1179689" y="548923"/>
            <a:ext cx="6911622" cy="1024467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0066FF"/>
              </a:gs>
              <a:gs pos="50000">
                <a:srgbClr val="FFFFFF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2489" b="1" dirty="0">
                <a:solidFill>
                  <a:srgbClr val="1004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L’ENTREPOT DANS LA CHAINE</a:t>
            </a:r>
          </a:p>
          <a:p>
            <a:pPr algn="ctr" eaLnBrk="1" hangingPunct="1">
              <a:defRPr/>
            </a:pPr>
            <a:r>
              <a:rPr lang="fr-FR" sz="2489" b="1" dirty="0">
                <a:solidFill>
                  <a:srgbClr val="1004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LOGISTIQUE</a:t>
            </a:r>
          </a:p>
        </p:txBody>
      </p:sp>
      <p:pic>
        <p:nvPicPr>
          <p:cNvPr id="3076" name="Picture 4" descr="http://www.supplychain-meter.com/SupplyChainMeter/SUPPLYCHAINMETER_WEB/fichiers_edp/Supply%20Chain_20091204115425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89" y="2276872"/>
            <a:ext cx="691162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94778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3" y="1340768"/>
            <a:ext cx="8329144" cy="5184422"/>
          </a:xfrm>
          <a:noFill/>
          <a:ln w="127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2" y="1339356"/>
            <a:ext cx="8484368" cy="5185834"/>
          </a:xfrm>
          <a:noFill/>
          <a:ln w="127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59632" y="484012"/>
            <a:ext cx="8329145" cy="512233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chemeClr val="bg1"/>
              </a:gs>
            </a:gsLst>
            <a:lin ang="54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86069" tIns="42329" rIns="86069" bIns="42329" anchor="ctr"/>
          <a:lstStyle>
            <a:lvl1pPr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2311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L'entrepôt: maillon essentiel des processus logistiques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591278" y="2149271"/>
            <a:ext cx="173884" cy="741946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069" tIns="42329" rIns="86069" bIns="42329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br>
              <a:rPr lang="fr-FR" altLang="fr-FR" sz="2133"/>
            </a:br>
            <a:endParaRPr lang="fr-FR" altLang="fr-FR" sz="2133"/>
          </a:p>
        </p:txBody>
      </p:sp>
    </p:spTree>
    <p:extLst>
      <p:ext uri="{BB962C8B-B14F-4D97-AF65-F5344CB8AC3E}">
        <p14:creationId xmlns:p14="http://schemas.microsoft.com/office/powerpoint/2010/main" val="3590404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962" name="WordArt 2"/>
          <p:cNvSpPr>
            <a:spLocks noChangeArrowheads="1" noChangeShapeType="1" noTextEdit="1"/>
          </p:cNvSpPr>
          <p:nvPr/>
        </p:nvSpPr>
        <p:spPr bwMode="auto">
          <a:xfrm>
            <a:off x="2075745" y="612423"/>
            <a:ext cx="5177366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SN" sz="1600" kern="10" spc="427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18FFD"/>
                    </a:gs>
                    <a:gs pos="50000">
                      <a:srgbClr val="FFFFFF"/>
                    </a:gs>
                    <a:gs pos="100000">
                      <a:srgbClr val="618FFD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Visite guidée d’une plateforme logistique </a:t>
            </a:r>
          </a:p>
        </p:txBody>
      </p:sp>
      <p:pic>
        <p:nvPicPr>
          <p:cNvPr id="26628" name="Picture 8" descr="http://www.charlesandre.com/fileadmin/_migrated/pics/quai-de-charg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34" y="1892301"/>
            <a:ext cx="5369277" cy="28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1060196" y="5413023"/>
            <a:ext cx="798689" cy="704145"/>
          </a:xfrm>
          <a:prstGeom prst="actionButtonForwardNext">
            <a:avLst/>
          </a:prstGeom>
          <a:gradFill rotWithShape="0">
            <a:gsLst>
              <a:gs pos="0">
                <a:srgbClr val="618FF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069" tIns="42329" rIns="86069" bIns="42329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2" name="Flèche droite 1">
            <a:hlinkClick r:id="rId5" action="ppaction://hlinkfile"/>
          </p:cNvPr>
          <p:cNvSpPr/>
          <p:nvPr/>
        </p:nvSpPr>
        <p:spPr>
          <a:xfrm>
            <a:off x="6588224" y="5501131"/>
            <a:ext cx="664887" cy="527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10766269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683568" y="484012"/>
            <a:ext cx="8305210" cy="512233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chemeClr val="bg1"/>
              </a:gs>
            </a:gsLst>
            <a:lin ang="54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86069" tIns="42329" rIns="86069" bIns="42329" anchor="ctr"/>
          <a:lstStyle>
            <a:lvl1pPr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2311" b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L'entrepôt: maillon essentiel des processus logistiques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683568" y="1070237"/>
            <a:ext cx="8305210" cy="51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415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55863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13063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70263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27463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84663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fr-FR" altLang="fr-FR" sz="2222" b="1" i="1" dirty="0">
                <a:solidFill>
                  <a:srgbClr val="063DE8"/>
                </a:solidFill>
                <a:latin typeface="Arial" panose="020B0604020202020204" pitchFamily="34" charset="0"/>
              </a:rPr>
              <a:t>L'entrepôt n'est pas uniquement un centre de coût</a:t>
            </a:r>
          </a:p>
          <a:p>
            <a:pPr algn="just"/>
            <a:endParaRPr lang="fr-FR" altLang="fr-FR" sz="2222" b="1" dirty="0">
              <a:solidFill>
                <a:srgbClr val="063DE8"/>
              </a:solidFill>
              <a:latin typeface="Arial" panose="020B0604020202020204" pitchFamily="34" charset="0"/>
            </a:endParaRPr>
          </a:p>
          <a:p>
            <a:pPr>
              <a:buClr>
                <a:srgbClr val="F57B49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altLang="fr-FR" sz="2222" b="1" dirty="0">
                <a:solidFill>
                  <a:srgbClr val="063DE8"/>
                </a:solidFill>
                <a:latin typeface="Arial" panose="020B0604020202020204" pitchFamily="34" charset="0"/>
              </a:rPr>
              <a:t> 	</a:t>
            </a:r>
            <a:r>
              <a:rPr lang="fr-FR" altLang="fr-FR" sz="2133" b="1" dirty="0">
                <a:solidFill>
                  <a:srgbClr val="063DE8"/>
                </a:solidFill>
                <a:latin typeface="Arial" panose="020B0604020202020204" pitchFamily="34" charset="0"/>
              </a:rPr>
              <a:t>Il doit être considéré comme un outil industriel, outil 	auquel doivent être appliqués des principes d’organisation</a:t>
            </a:r>
          </a:p>
          <a:p>
            <a:pPr algn="just">
              <a:buClr>
                <a:srgbClr val="F57B49"/>
              </a:buClr>
              <a:buSzPct val="100000"/>
              <a:buFont typeface="Wingdings" panose="05000000000000000000" pitchFamily="2" charset="2"/>
              <a:buChar char="Ø"/>
            </a:pPr>
            <a:endParaRPr lang="fr-FR" altLang="fr-FR" sz="2133" b="1" dirty="0">
              <a:solidFill>
                <a:srgbClr val="063DE8"/>
              </a:solidFill>
              <a:latin typeface="Arial" panose="020B0604020202020204" pitchFamily="34" charset="0"/>
            </a:endParaRPr>
          </a:p>
          <a:p>
            <a:pPr algn="just">
              <a:buClr>
                <a:srgbClr val="F57B49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rgbClr val="063DE8"/>
                </a:solidFill>
                <a:latin typeface="Arial" panose="020B0604020202020204" pitchFamily="34" charset="0"/>
              </a:rPr>
              <a:t> 	Il doit être un lieu de création de valeur ajoutée.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fr-FR" altLang="fr-FR" sz="2133" b="1" dirty="0">
              <a:solidFill>
                <a:srgbClr val="063DE8"/>
              </a:solidFill>
              <a:latin typeface="Arial" panose="020B0604020202020204" pitchFamily="34" charset="0"/>
            </a:endParaRPr>
          </a:p>
          <a:p>
            <a:pPr algn="just">
              <a:buClr>
                <a:srgbClr val="F57B49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rgbClr val="063DE8"/>
                </a:solidFill>
                <a:latin typeface="Arial" panose="020B0604020202020204" pitchFamily="34" charset="0"/>
              </a:rPr>
              <a:t> 	Son organisation et sa gestion doivent se faire autour 	d’une réflexion : </a:t>
            </a:r>
          </a:p>
          <a:p>
            <a:pPr algn="just"/>
            <a:endParaRPr lang="fr-FR" altLang="fr-FR" sz="2133" b="1" dirty="0">
              <a:solidFill>
                <a:srgbClr val="063DE8"/>
              </a:solidFill>
              <a:latin typeface="Arial" panose="020B0604020202020204" pitchFamily="34" charset="0"/>
            </a:endParaRPr>
          </a:p>
          <a:p>
            <a:pPr lvl="3" algn="just">
              <a:buClr>
                <a:srgbClr val="F57B49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altLang="fr-FR" sz="2133" b="1" dirty="0">
                <a:solidFill>
                  <a:srgbClr val="063DE8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133" b="1" dirty="0">
                <a:solidFill>
                  <a:srgbClr val="4D4D4D"/>
                </a:solidFill>
                <a:latin typeface="Arial" panose="020B0604020202020204" pitchFamily="34" charset="0"/>
              </a:rPr>
              <a:t>rentabilité / productivité</a:t>
            </a:r>
          </a:p>
          <a:p>
            <a:pPr lvl="3" algn="just">
              <a:buClr>
                <a:srgbClr val="F57B49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altLang="fr-FR" sz="2133" b="1" dirty="0">
                <a:solidFill>
                  <a:srgbClr val="063DE8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133" b="1" dirty="0">
                <a:solidFill>
                  <a:srgbClr val="4D4D4D"/>
                </a:solidFill>
                <a:latin typeface="Arial" panose="020B0604020202020204" pitchFamily="34" charset="0"/>
              </a:rPr>
              <a:t>qualité / service</a:t>
            </a:r>
          </a:p>
          <a:p>
            <a:pPr lvl="4" algn="just"/>
            <a:endParaRPr lang="fr-FR" altLang="fr-FR" sz="2133" b="1" dirty="0">
              <a:solidFill>
                <a:srgbClr val="063DE8"/>
              </a:solidFill>
              <a:latin typeface="Arial" panose="020B0604020202020204" pitchFamily="34" charset="0"/>
            </a:endParaRPr>
          </a:p>
          <a:p>
            <a:pPr algn="just">
              <a:buClr>
                <a:srgbClr val="F57B49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rgbClr val="063DE8"/>
                </a:solidFill>
                <a:latin typeface="Arial" panose="020B0604020202020204" pitchFamily="34" charset="0"/>
              </a:rPr>
              <a:t> 	Les outils de diagnostic et d'analyse sont :</a:t>
            </a:r>
          </a:p>
          <a:p>
            <a:pPr algn="just">
              <a:lnSpc>
                <a:spcPct val="30000"/>
              </a:lnSpc>
            </a:pPr>
            <a:endParaRPr lang="fr-FR" altLang="fr-FR" sz="2133" b="1" dirty="0">
              <a:solidFill>
                <a:srgbClr val="063DE8"/>
              </a:solidFill>
              <a:latin typeface="Arial" panose="020B0604020202020204" pitchFamily="34" charset="0"/>
            </a:endParaRPr>
          </a:p>
          <a:p>
            <a:pPr lvl="3" algn="just">
              <a:buClr>
                <a:srgbClr val="F57B49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altLang="fr-FR" sz="2133" b="1" dirty="0">
                <a:solidFill>
                  <a:srgbClr val="063DE8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133" b="1" dirty="0">
                <a:solidFill>
                  <a:srgbClr val="4D4D4D"/>
                </a:solidFill>
                <a:latin typeface="Arial" panose="020B0604020202020204" pitchFamily="34" charset="0"/>
              </a:rPr>
              <a:t>les outils de l'OST</a:t>
            </a: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</a:rPr>
              <a:t>, </a:t>
            </a:r>
            <a:r>
              <a:rPr lang="fr-FR" altLang="fr-FR" sz="2133" b="1" dirty="0">
                <a:solidFill>
                  <a:srgbClr val="4D4D4D"/>
                </a:solidFill>
                <a:latin typeface="Arial" panose="020B0604020202020204" pitchFamily="34" charset="0"/>
              </a:rPr>
              <a:t>et les standards de temps</a:t>
            </a:r>
            <a:endParaRPr lang="fr-FR" altLang="fr-FR" sz="1200" b="1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1412" y="6465712"/>
            <a:ext cx="173902" cy="23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078" tIns="42333" rIns="86078" bIns="42333">
            <a:spAutoFit/>
          </a:bodyPr>
          <a:lstStyle>
            <a:lvl1pPr defTabSz="982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2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2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2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2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978"/>
          </a:p>
        </p:txBody>
      </p:sp>
    </p:spTree>
    <p:extLst>
      <p:ext uri="{BB962C8B-B14F-4D97-AF65-F5344CB8AC3E}">
        <p14:creationId xmlns:p14="http://schemas.microsoft.com/office/powerpoint/2010/main" val="172809271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30955" y="3194756"/>
            <a:ext cx="164194" cy="21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71" tIns="40636" rIns="81271" bIns="40636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889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798689" y="959556"/>
            <a:ext cx="164194" cy="21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71" tIns="40636" rIns="81271" bIns="40636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889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09600" y="814212"/>
            <a:ext cx="7847189" cy="667455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hlink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86069" tIns="42329" rIns="86069" bIns="42329" anchor="ctr"/>
          <a:lstStyle>
            <a:lvl1pPr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231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311" b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GRANDES MISSIONS DE L ’ENTREPOT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603956" y="1957212"/>
            <a:ext cx="7872589" cy="110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fr-FR" altLang="fr-FR" sz="177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778" b="1" dirty="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DE POSSESSION DES PRODUITS</a:t>
            </a:r>
          </a:p>
          <a:p>
            <a:pPr lvl="2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DISPONIBILITE </a:t>
            </a:r>
          </a:p>
          <a:p>
            <a:pPr lvl="2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PAIEMENT FOURNISSEUR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603956" y="3333044"/>
            <a:ext cx="7872589" cy="110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fr-FR" altLang="fr-FR" sz="177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778" b="1" dirty="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TENUE DU STOCK</a:t>
            </a:r>
          </a:p>
          <a:p>
            <a:pPr lvl="2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EXACTITUDE DE L’INVENTAIRE</a:t>
            </a:r>
          </a:p>
          <a:p>
            <a:pPr lvl="2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EXACTITUDE DES FLUX D’INFORMATIONS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603956" y="4710289"/>
            <a:ext cx="7872589" cy="147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fr-FR" altLang="fr-FR" sz="177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778" b="1" dirty="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AU CLIENT</a:t>
            </a:r>
          </a:p>
          <a:p>
            <a:pPr lvl="2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STOCKAGE, TRANSIT, GROUPAGE-DEGROUPAGE </a:t>
            </a:r>
          </a:p>
          <a:p>
            <a:pPr lvl="2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PREPARATION DES COMMANDES</a:t>
            </a:r>
          </a:p>
          <a:p>
            <a:pPr lvl="2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CO-PACKING, CO-MANUFACTURING, …</a:t>
            </a:r>
          </a:p>
        </p:txBody>
      </p:sp>
    </p:spTree>
    <p:extLst>
      <p:ext uri="{BB962C8B-B14F-4D97-AF65-F5344CB8AC3E}">
        <p14:creationId xmlns:p14="http://schemas.microsoft.com/office/powerpoint/2010/main" val="41813695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03956" y="548923"/>
            <a:ext cx="7859889" cy="575733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chemeClr val="bg1"/>
              </a:gs>
            </a:gsLst>
            <a:lin ang="54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86069" tIns="42329" rIns="86069" bIns="42329" anchor="ctr"/>
          <a:lstStyle>
            <a:lvl1pPr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2311" b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GERER UN ENTREPOT</a:t>
            </a:r>
          </a:p>
        </p:txBody>
      </p:sp>
      <p:sp>
        <p:nvSpPr>
          <p:cNvPr id="1898499" name="Text Box 3"/>
          <p:cNvSpPr txBox="1">
            <a:spLocks noChangeArrowheads="1"/>
          </p:cNvSpPr>
          <p:nvPr/>
        </p:nvSpPr>
        <p:spPr bwMode="auto">
          <a:xfrm>
            <a:off x="474133" y="1636889"/>
            <a:ext cx="8444089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Font typeface="Wingdings" panose="05000000000000000000" pitchFamily="2" charset="2"/>
              <a:buAutoNum type="arabicPeriod"/>
            </a:pPr>
            <a:r>
              <a:rPr lang="fr-FR" altLang="fr-FR" sz="2133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Gérer l’ensemble des flux du processus physique et d’information, en entrée et en sortie.</a:t>
            </a:r>
          </a:p>
        </p:txBody>
      </p:sp>
      <p:sp>
        <p:nvSpPr>
          <p:cNvPr id="1898500" name="Text Box 4"/>
          <p:cNvSpPr txBox="1">
            <a:spLocks noChangeArrowheads="1"/>
          </p:cNvSpPr>
          <p:nvPr/>
        </p:nvSpPr>
        <p:spPr bwMode="auto">
          <a:xfrm>
            <a:off x="474133" y="2657123"/>
            <a:ext cx="8319911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Font typeface="Wingdings" panose="05000000000000000000" pitchFamily="2" charset="2"/>
              <a:buAutoNum type="arabicPeriod" startAt="2"/>
            </a:pPr>
            <a:r>
              <a:rPr lang="fr-FR" altLang="fr-FR" sz="2133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Avoir la connaissance de la position des produits dans l’entrepôt, stock, encours de préparation, réapprovisionnement de préparation, conditionnement … </a:t>
            </a:r>
          </a:p>
        </p:txBody>
      </p:sp>
      <p:sp>
        <p:nvSpPr>
          <p:cNvPr id="1898501" name="Text Box 5"/>
          <p:cNvSpPr txBox="1">
            <a:spLocks noChangeArrowheads="1"/>
          </p:cNvSpPr>
          <p:nvPr/>
        </p:nvSpPr>
        <p:spPr bwMode="auto">
          <a:xfrm>
            <a:off x="474133" y="4003323"/>
            <a:ext cx="8319911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Font typeface="Wingdings" panose="05000000000000000000" pitchFamily="2" charset="2"/>
              <a:buAutoNum type="arabicPeriod" startAt="3"/>
            </a:pPr>
            <a:r>
              <a:rPr lang="fr-FR" altLang="fr-FR" sz="2133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Atteindre les objectifs de niveau de service défini, délais de mise en stock, délais des préparations, alertes sur les délais dépassés … </a:t>
            </a:r>
          </a:p>
        </p:txBody>
      </p:sp>
      <p:sp>
        <p:nvSpPr>
          <p:cNvPr id="1898502" name="Text Box 6"/>
          <p:cNvSpPr txBox="1">
            <a:spLocks noChangeArrowheads="1"/>
          </p:cNvSpPr>
          <p:nvPr/>
        </p:nvSpPr>
        <p:spPr bwMode="auto">
          <a:xfrm>
            <a:off x="474133" y="5349523"/>
            <a:ext cx="8319911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Font typeface="Wingdings" panose="05000000000000000000" pitchFamily="2" charset="2"/>
              <a:buAutoNum type="arabicPeriod" startAt="4"/>
            </a:pPr>
            <a:r>
              <a:rPr lang="fr-FR" altLang="fr-FR" sz="2133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Gérer l’administratif et les personnels, établir les statistiques de l’activité.</a:t>
            </a:r>
          </a:p>
        </p:txBody>
      </p:sp>
    </p:spTree>
    <p:extLst>
      <p:ext uri="{BB962C8B-B14F-4D97-AF65-F5344CB8AC3E}">
        <p14:creationId xmlns:p14="http://schemas.microsoft.com/office/powerpoint/2010/main" val="11321073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9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9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9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8499" grpId="0" autoUpdateAnimBg="0"/>
      <p:bldP spid="1898500" grpId="0" autoUpdateAnimBg="0"/>
      <p:bldP spid="1898501" grpId="0" autoUpdateAnimBg="0"/>
      <p:bldP spid="189850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30955" y="3194756"/>
            <a:ext cx="164194" cy="21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71" tIns="40636" rIns="81271" bIns="40636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889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98689" y="959556"/>
            <a:ext cx="164194" cy="21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71" tIns="40636" rIns="81271" bIns="40636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889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09600" y="814211"/>
            <a:ext cx="7847189" cy="502356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hlink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86069" tIns="42329" rIns="86069" bIns="42329" anchor="ctr"/>
          <a:lstStyle>
            <a:lvl1pPr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231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311" b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OBJECTIFS DE L ’ENTREPOT</a:t>
            </a:r>
          </a:p>
        </p:txBody>
      </p:sp>
      <p:sp>
        <p:nvSpPr>
          <p:cNvPr id="1894405" name="Text Box 5"/>
          <p:cNvSpPr txBox="1">
            <a:spLocks noChangeArrowheads="1"/>
          </p:cNvSpPr>
          <p:nvPr/>
        </p:nvSpPr>
        <p:spPr bwMode="auto">
          <a:xfrm>
            <a:off x="2012245" y="2404534"/>
            <a:ext cx="5184422" cy="4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fr-FR" altLang="fr-FR" sz="2489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89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QUALITE DE SERVICE</a:t>
            </a:r>
          </a:p>
        </p:txBody>
      </p:sp>
      <p:sp>
        <p:nvSpPr>
          <p:cNvPr id="1894406" name="Text Box 6"/>
          <p:cNvSpPr txBox="1">
            <a:spLocks noChangeArrowheads="1"/>
          </p:cNvSpPr>
          <p:nvPr/>
        </p:nvSpPr>
        <p:spPr bwMode="auto">
          <a:xfrm>
            <a:off x="2012245" y="3780368"/>
            <a:ext cx="5184422" cy="4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fr-FR" altLang="fr-FR" sz="2489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89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MAITRISE DES COUTS</a:t>
            </a:r>
            <a:endParaRPr lang="fr-FR" altLang="fr-FR" sz="2489" b="1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4407" name="Text Box 7"/>
          <p:cNvSpPr txBox="1">
            <a:spLocks noChangeArrowheads="1"/>
          </p:cNvSpPr>
          <p:nvPr/>
        </p:nvSpPr>
        <p:spPr bwMode="auto">
          <a:xfrm>
            <a:off x="2012245" y="5157612"/>
            <a:ext cx="5184422" cy="4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fr-FR" altLang="fr-FR" sz="2489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89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466307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94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94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05" grpId="0"/>
      <p:bldP spid="1894406" grpId="0"/>
      <p:bldP spid="189440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ChangeArrowheads="1"/>
          </p:cNvSpPr>
          <p:nvPr/>
        </p:nvSpPr>
        <p:spPr bwMode="auto">
          <a:xfrm>
            <a:off x="595489" y="1724378"/>
            <a:ext cx="8264878" cy="73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34" tIns="39511" rIns="80434" bIns="39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133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satisfaction du client (client final, distributeur, autre service </a:t>
            </a:r>
            <a:r>
              <a:rPr lang="fr-FR" altLang="fr-FR" sz="2133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fr-FR" altLang="fr-FR" sz="2133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’entreprise cliente) prend différentes formes : </a:t>
            </a:r>
          </a:p>
        </p:txBody>
      </p:sp>
      <p:sp>
        <p:nvSpPr>
          <p:cNvPr id="1586179" name="Rectangle 3"/>
          <p:cNvSpPr>
            <a:spLocks noChangeArrowheads="1"/>
          </p:cNvSpPr>
          <p:nvPr/>
        </p:nvSpPr>
        <p:spPr bwMode="auto">
          <a:xfrm>
            <a:off x="603956" y="2802467"/>
            <a:ext cx="3459817" cy="4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434" tIns="39511" rIns="80434" bIns="39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50000"/>
              <a:buFont typeface="Wingdings" panose="05000000000000000000" pitchFamily="2" charset="2"/>
              <a:buChar char="q"/>
            </a:pPr>
            <a:r>
              <a:rPr lang="fr-FR" altLang="fr-FR" sz="2489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rapidité et régularité</a:t>
            </a:r>
          </a:p>
        </p:txBody>
      </p:sp>
      <p:sp>
        <p:nvSpPr>
          <p:cNvPr id="1586180" name="Rectangle 4"/>
          <p:cNvSpPr>
            <a:spLocks noChangeArrowheads="1"/>
          </p:cNvSpPr>
          <p:nvPr/>
        </p:nvSpPr>
        <p:spPr bwMode="auto">
          <a:xfrm>
            <a:off x="603956" y="3276600"/>
            <a:ext cx="7545870" cy="4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434" tIns="39511" rIns="80434" bIns="39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50000"/>
              <a:buFont typeface="Wingdings" panose="05000000000000000000" pitchFamily="2" charset="2"/>
              <a:buChar char="q"/>
            </a:pPr>
            <a:r>
              <a:rPr lang="fr-FR" altLang="fr-FR" sz="2489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ponctualité des livraisons et respect des délais</a:t>
            </a:r>
          </a:p>
        </p:txBody>
      </p:sp>
      <p:sp>
        <p:nvSpPr>
          <p:cNvPr id="1586181" name="Rectangle 5"/>
          <p:cNvSpPr>
            <a:spLocks noChangeArrowheads="1"/>
          </p:cNvSpPr>
          <p:nvPr/>
        </p:nvSpPr>
        <p:spPr bwMode="auto">
          <a:xfrm>
            <a:off x="603956" y="4699000"/>
            <a:ext cx="5096482" cy="4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434" tIns="39511" rIns="80434" bIns="39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50000"/>
              <a:buFont typeface="Wingdings" panose="05000000000000000000" pitchFamily="2" charset="2"/>
              <a:buChar char="q"/>
            </a:pPr>
            <a:r>
              <a:rPr lang="fr-FR" altLang="fr-FR" sz="2489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taux de service en préparation </a:t>
            </a:r>
          </a:p>
        </p:txBody>
      </p:sp>
      <p:sp>
        <p:nvSpPr>
          <p:cNvPr id="1586182" name="Rectangle 6"/>
          <p:cNvSpPr>
            <a:spLocks noChangeArrowheads="1"/>
          </p:cNvSpPr>
          <p:nvPr/>
        </p:nvSpPr>
        <p:spPr bwMode="auto">
          <a:xfrm>
            <a:off x="603955" y="3750733"/>
            <a:ext cx="7119472" cy="4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434" tIns="39511" rIns="80434" bIns="39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50000"/>
              <a:buFont typeface="Wingdings" panose="05000000000000000000" pitchFamily="2" charset="2"/>
              <a:buChar char="q"/>
            </a:pPr>
            <a:r>
              <a:rPr lang="fr-FR" altLang="fr-FR" sz="2489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respect des qualités intrinsèques du produit</a:t>
            </a:r>
          </a:p>
        </p:txBody>
      </p:sp>
      <p:sp>
        <p:nvSpPr>
          <p:cNvPr id="1586183" name="Rectangle 7"/>
          <p:cNvSpPr>
            <a:spLocks noChangeArrowheads="1"/>
          </p:cNvSpPr>
          <p:nvPr/>
        </p:nvSpPr>
        <p:spPr bwMode="auto">
          <a:xfrm>
            <a:off x="603956" y="4224867"/>
            <a:ext cx="7932195" cy="4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434" tIns="39511" rIns="80434" bIns="39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50000"/>
              <a:buFont typeface="Wingdings" panose="05000000000000000000" pitchFamily="2" charset="2"/>
              <a:buChar char="q"/>
            </a:pPr>
            <a:r>
              <a:rPr lang="fr-FR" altLang="fr-FR" sz="2489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exactitude des flux d ’informations liés au produit</a:t>
            </a:r>
          </a:p>
        </p:txBody>
      </p:sp>
      <p:sp>
        <p:nvSpPr>
          <p:cNvPr id="1586184" name="Rectangle 8"/>
          <p:cNvSpPr>
            <a:spLocks noChangeArrowheads="1"/>
          </p:cNvSpPr>
          <p:nvPr/>
        </p:nvSpPr>
        <p:spPr bwMode="auto">
          <a:xfrm>
            <a:off x="603955" y="5173133"/>
            <a:ext cx="704254" cy="4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434" tIns="39511" rIns="80434" bIns="39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50000"/>
              <a:buFont typeface="Wingdings" panose="05000000000000000000" pitchFamily="2" charset="2"/>
              <a:buChar char="q"/>
            </a:pPr>
            <a:r>
              <a:rPr lang="fr-FR" altLang="fr-FR" sz="2489" b="1">
                <a:solidFill>
                  <a:srgbClr val="0000FF"/>
                </a:solidFill>
              </a:rPr>
              <a:t> …</a:t>
            </a:r>
          </a:p>
        </p:txBody>
      </p:sp>
      <p:sp>
        <p:nvSpPr>
          <p:cNvPr id="1586186" name="WordArt 10"/>
          <p:cNvSpPr>
            <a:spLocks noChangeArrowheads="1" noChangeShapeType="1" noTextEdit="1"/>
          </p:cNvSpPr>
          <p:nvPr/>
        </p:nvSpPr>
        <p:spPr bwMode="auto">
          <a:xfrm>
            <a:off x="2587978" y="548923"/>
            <a:ext cx="3776133" cy="8805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SN" sz="2489" kern="10" spc="498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QUALITE DE SERVICE</a:t>
            </a:r>
          </a:p>
        </p:txBody>
      </p:sp>
    </p:spTree>
    <p:extLst>
      <p:ext uri="{BB962C8B-B14F-4D97-AF65-F5344CB8AC3E}">
        <p14:creationId xmlns:p14="http://schemas.microsoft.com/office/powerpoint/2010/main" val="8789451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8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8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8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8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8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8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8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8" grpId="0"/>
      <p:bldP spid="1586179" grpId="0" autoUpdateAnimBg="0"/>
      <p:bldP spid="1586180" grpId="0" autoUpdateAnimBg="0"/>
      <p:bldP spid="1586181" grpId="0" autoUpdateAnimBg="0"/>
      <p:bldP spid="1586182" grpId="0" autoUpdateAnimBg="0"/>
      <p:bldP spid="1586183" grpId="0" autoUpdateAnimBg="0"/>
      <p:bldP spid="158618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1" descr="PE01944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11" y="484012"/>
            <a:ext cx="235937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8226" name="Text Box 2"/>
          <p:cNvSpPr txBox="1">
            <a:spLocks noChangeArrowheads="1"/>
          </p:cNvSpPr>
          <p:nvPr/>
        </p:nvSpPr>
        <p:spPr bwMode="auto">
          <a:xfrm>
            <a:off x="541867" y="1636889"/>
            <a:ext cx="5950656" cy="9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44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principaux coûts à maîtriser sont :</a:t>
            </a:r>
          </a:p>
        </p:txBody>
      </p:sp>
      <p:sp>
        <p:nvSpPr>
          <p:cNvPr id="1588240" name="Text Box 16"/>
          <p:cNvSpPr txBox="1">
            <a:spLocks noChangeArrowheads="1"/>
          </p:cNvSpPr>
          <p:nvPr/>
        </p:nvSpPr>
        <p:spPr bwMode="auto">
          <a:xfrm>
            <a:off x="541867" y="3670301"/>
            <a:ext cx="7143302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50000"/>
              <a:buFont typeface="Wingdings" panose="05000000000000000000" pitchFamily="2" charset="2"/>
              <a:buChar char="q"/>
            </a:pPr>
            <a:r>
              <a:rPr lang="fr-FR" altLang="fr-FR" sz="2844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coût du matériel et de son entretien</a:t>
            </a:r>
          </a:p>
        </p:txBody>
      </p:sp>
      <p:sp>
        <p:nvSpPr>
          <p:cNvPr id="1588241" name="Text Box 17"/>
          <p:cNvSpPr txBox="1">
            <a:spLocks noChangeArrowheads="1"/>
          </p:cNvSpPr>
          <p:nvPr/>
        </p:nvSpPr>
        <p:spPr bwMode="auto">
          <a:xfrm>
            <a:off x="541867" y="5413023"/>
            <a:ext cx="4891083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50000"/>
              <a:buFont typeface="Wingdings" panose="05000000000000000000" pitchFamily="2" charset="2"/>
              <a:buChar char="q"/>
            </a:pPr>
            <a:r>
              <a:rPr lang="fr-FR" altLang="fr-FR" sz="2844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coût des litiges clients</a:t>
            </a:r>
          </a:p>
        </p:txBody>
      </p:sp>
      <p:sp>
        <p:nvSpPr>
          <p:cNvPr id="1588242" name="Text Box 18"/>
          <p:cNvSpPr txBox="1">
            <a:spLocks noChangeArrowheads="1"/>
          </p:cNvSpPr>
          <p:nvPr/>
        </p:nvSpPr>
        <p:spPr bwMode="auto">
          <a:xfrm>
            <a:off x="541867" y="2799645"/>
            <a:ext cx="6532558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50000"/>
              <a:buFont typeface="Wingdings" panose="05000000000000000000" pitchFamily="2" charset="2"/>
              <a:buChar char="q"/>
            </a:pPr>
            <a:r>
              <a:rPr lang="fr-FR" altLang="fr-FR" sz="284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844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coût de la main d’œuvre utilisée</a:t>
            </a:r>
          </a:p>
        </p:txBody>
      </p:sp>
      <p:sp>
        <p:nvSpPr>
          <p:cNvPr id="1588243" name="WordArt 19"/>
          <p:cNvSpPr>
            <a:spLocks noChangeArrowheads="1" noChangeShapeType="1" noTextEdit="1"/>
          </p:cNvSpPr>
          <p:nvPr/>
        </p:nvSpPr>
        <p:spPr bwMode="auto">
          <a:xfrm>
            <a:off x="2012244" y="548923"/>
            <a:ext cx="3843867" cy="8805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SN" sz="2489" kern="10" spc="498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MAITRISE DES COUTS</a:t>
            </a:r>
          </a:p>
        </p:txBody>
      </p:sp>
      <p:sp>
        <p:nvSpPr>
          <p:cNvPr id="1588244" name="Text Box 20"/>
          <p:cNvSpPr txBox="1">
            <a:spLocks noChangeArrowheads="1"/>
          </p:cNvSpPr>
          <p:nvPr/>
        </p:nvSpPr>
        <p:spPr bwMode="auto">
          <a:xfrm>
            <a:off x="541867" y="4540956"/>
            <a:ext cx="8363187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50000"/>
              <a:buFont typeface="Wingdings" panose="05000000000000000000" pitchFamily="2" charset="2"/>
              <a:buChar char="q"/>
            </a:pPr>
            <a:r>
              <a:rPr lang="fr-FR" altLang="fr-FR" sz="2844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coût lié au stockage et gestion de l’espace</a:t>
            </a:r>
          </a:p>
        </p:txBody>
      </p:sp>
    </p:spTree>
    <p:extLst>
      <p:ext uri="{BB962C8B-B14F-4D97-AF65-F5344CB8AC3E}">
        <p14:creationId xmlns:p14="http://schemas.microsoft.com/office/powerpoint/2010/main" val="77458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8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88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8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226" grpId="0"/>
      <p:bldP spid="1588240" grpId="0" autoUpdateAnimBg="0"/>
      <p:bldP spid="1588241" grpId="0" autoUpdateAnimBg="0"/>
      <p:bldP spid="1588242" grpId="0" autoUpdateAnimBg="0"/>
      <p:bldP spid="158824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ChangeArrowheads="1"/>
          </p:cNvSpPr>
          <p:nvPr/>
        </p:nvSpPr>
        <p:spPr bwMode="auto">
          <a:xfrm>
            <a:off x="611559" y="1828800"/>
            <a:ext cx="8532441" cy="27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34" tIns="39511" rIns="80434" bIns="39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50000"/>
              <a:buFont typeface="Wingdings" panose="05000000000000000000" pitchFamily="2" charset="2"/>
              <a:buChar char="q"/>
            </a:pPr>
            <a:r>
              <a:rPr lang="fr-FR" altLang="fr-FR" sz="2133" b="1" dirty="0">
                <a:latin typeface="Arial" panose="020B0604020202020204" pitchFamily="34" charset="0"/>
              </a:rPr>
              <a:t> </a:t>
            </a: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</a:rPr>
              <a:t>le respect des horaires de livraison, des </a:t>
            </a: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hlinkClick r:id="rId3" action="ppaction://hlinkpres?slideindex=2&amp;slidetitle=RESPECTER LES DELAIS"/>
              </a:rPr>
              <a:t>délais</a:t>
            </a: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</a:rPr>
              <a:t>, des  rendez-vous,</a:t>
            </a:r>
          </a:p>
          <a:p>
            <a:pPr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endParaRPr lang="fr-FR" altLang="fr-FR" sz="2133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buClr>
                <a:schemeClr val="hlink"/>
              </a:buClr>
              <a:buSzPct val="50000"/>
              <a:buFont typeface="Wingdings" panose="05000000000000000000" pitchFamily="2" charset="2"/>
              <a:buChar char="q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</a:rPr>
              <a:t> la rareté des ruptures de stock,</a:t>
            </a:r>
          </a:p>
          <a:p>
            <a:pPr>
              <a:buClr>
                <a:srgbClr val="0000FF"/>
              </a:buClr>
              <a:buSzPct val="100000"/>
              <a:buFont typeface="Wingdings" panose="05000000000000000000" pitchFamily="2" charset="2"/>
              <a:buNone/>
            </a:pPr>
            <a:endParaRPr lang="fr-FR" altLang="fr-FR" sz="2133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buClr>
                <a:schemeClr val="hlink"/>
              </a:buClr>
              <a:buSzPct val="50000"/>
              <a:buFont typeface="Wingdings" panose="05000000000000000000" pitchFamily="2" charset="2"/>
              <a:buChar char="q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</a:rPr>
              <a:t> un minimum de livraisons non conformes…,</a:t>
            </a:r>
          </a:p>
          <a:p>
            <a:pPr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endParaRPr lang="fr-FR" altLang="fr-FR" sz="2133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buClr>
                <a:schemeClr val="hlink"/>
              </a:buClr>
              <a:buSzPct val="50000"/>
              <a:buFont typeface="Wingdings" panose="05000000000000000000" pitchFamily="2" charset="2"/>
              <a:buChar char="q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</a:rPr>
              <a:t> des contacts humains agréables,</a:t>
            </a:r>
          </a:p>
        </p:txBody>
      </p:sp>
      <p:sp>
        <p:nvSpPr>
          <p:cNvPr id="1590275" name="Rectangle 3"/>
          <p:cNvSpPr>
            <a:spLocks noChangeArrowheads="1"/>
          </p:cNvSpPr>
          <p:nvPr/>
        </p:nvSpPr>
        <p:spPr bwMode="auto">
          <a:xfrm>
            <a:off x="611559" y="4766734"/>
            <a:ext cx="8248809" cy="84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34" tIns="39511" rIns="80434" bIns="39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489" b="1" dirty="0">
                <a:latin typeface="Arial" panose="020B0604020202020204" pitchFamily="34" charset="0"/>
              </a:rPr>
              <a:t>induisent une image d ’entreprise</a:t>
            </a:r>
            <a:r>
              <a:rPr lang="fr-FR" altLang="fr-FR" sz="2489" dirty="0">
                <a:latin typeface="Arial" panose="020B0604020202020204" pitchFamily="34" charset="0"/>
              </a:rPr>
              <a:t> </a:t>
            </a:r>
            <a:r>
              <a:rPr lang="fr-FR" altLang="fr-FR" sz="2489" b="1" dirty="0">
                <a:latin typeface="Arial" panose="020B0604020202020204" pitchFamily="34" charset="0"/>
              </a:rPr>
              <a:t>sérieuse, compétente et organisée.</a:t>
            </a:r>
          </a:p>
        </p:txBody>
      </p:sp>
      <p:sp>
        <p:nvSpPr>
          <p:cNvPr id="1590279" name="WordArt 7"/>
          <p:cNvSpPr>
            <a:spLocks noChangeArrowheads="1" noChangeShapeType="1" noTextEdit="1"/>
          </p:cNvSpPr>
          <p:nvPr/>
        </p:nvSpPr>
        <p:spPr bwMode="auto">
          <a:xfrm>
            <a:off x="2587978" y="548923"/>
            <a:ext cx="3826933" cy="8805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SN" sz="2489" kern="10" spc="498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IMAGE D’ENTREPRISE</a:t>
            </a:r>
          </a:p>
        </p:txBody>
      </p:sp>
      <p:pic>
        <p:nvPicPr>
          <p:cNvPr id="40965" name="Picture 8" descr="PE01478_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23" y="2149123"/>
            <a:ext cx="2356556" cy="263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1338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0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90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90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0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0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0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90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90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90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9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9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90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9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027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795867" y="996245"/>
          <a:ext cx="7580489" cy="5377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Image Bitmap" r:id="rId4" imgW="5540220" imgH="4054191" progId="Paint.Picture">
                  <p:embed/>
                </p:oleObj>
              </mc:Choice>
              <mc:Fallback>
                <p:oleObj name="Image Bitmap" r:id="rId4" imgW="5540220" imgH="4054191" progId="Paint.Picture">
                  <p:embed/>
                  <p:pic>
                    <p:nvPicPr>
                      <p:cNvPr id="43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867" y="996245"/>
                        <a:ext cx="7580489" cy="5377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82124" y="5541433"/>
            <a:ext cx="1381811" cy="482708"/>
            <a:chOff x="786" y="896"/>
            <a:chExt cx="5178" cy="532"/>
          </a:xfrm>
        </p:grpSpPr>
        <p:sp>
          <p:nvSpPr>
            <p:cNvPr id="43023" name="Rectangle 4"/>
            <p:cNvSpPr>
              <a:spLocks noChangeArrowheads="1"/>
            </p:cNvSpPr>
            <p:nvPr/>
          </p:nvSpPr>
          <p:spPr bwMode="auto">
            <a:xfrm>
              <a:off x="855" y="896"/>
              <a:ext cx="1195" cy="53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57934" tIns="76336" rIns="157934" bIns="76336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 sz="2133"/>
            </a:p>
          </p:txBody>
        </p:sp>
        <p:sp>
          <p:nvSpPr>
            <p:cNvPr id="43024" name="Rectangle 5"/>
            <p:cNvSpPr>
              <a:spLocks noChangeArrowheads="1"/>
            </p:cNvSpPr>
            <p:nvPr/>
          </p:nvSpPr>
          <p:spPr bwMode="auto">
            <a:xfrm>
              <a:off x="786" y="960"/>
              <a:ext cx="5178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57934" tIns="76336" rIns="157934" bIns="76336">
              <a:spAutoFit/>
            </a:bodyPr>
            <a:lstStyle>
              <a:lvl1pPr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22" b="1">
                  <a:solidFill>
                    <a:srgbClr val="0000FF"/>
                  </a:solidFill>
                  <a:latin typeface="Hobo" pitchFamily="34" charset="0"/>
                </a:rPr>
                <a:t>RECEPTION</a:t>
              </a:r>
            </a:p>
          </p:txBody>
        </p:sp>
      </p:grpSp>
      <p:sp>
        <p:nvSpPr>
          <p:cNvPr id="1733638" name="Rectangle 6"/>
          <p:cNvSpPr>
            <a:spLocks noChangeArrowheads="1"/>
          </p:cNvSpPr>
          <p:nvPr/>
        </p:nvSpPr>
        <p:spPr bwMode="auto">
          <a:xfrm>
            <a:off x="6284277" y="1444978"/>
            <a:ext cx="1346414" cy="373005"/>
          </a:xfrm>
          <a:prstGeom prst="rect">
            <a:avLst/>
          </a:prstGeom>
          <a:solidFill>
            <a:srgbClr val="FFCC99"/>
          </a:solidFill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157934" tIns="76336" rIns="157934" bIns="76336">
            <a:spAutoFit/>
          </a:bodyPr>
          <a:lstStyle>
            <a:lvl1pPr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1422" b="1">
                <a:solidFill>
                  <a:srgbClr val="0000FF"/>
                </a:solidFill>
                <a:latin typeface="Hobo" pitchFamily="34" charset="0"/>
              </a:rPr>
              <a:t>STOCKAGE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87692" y="4004735"/>
            <a:ext cx="1617585" cy="482135"/>
            <a:chOff x="828" y="2323"/>
            <a:chExt cx="5206" cy="567"/>
          </a:xfrm>
        </p:grpSpPr>
        <p:sp>
          <p:nvSpPr>
            <p:cNvPr id="43021" name="Rectangle 8"/>
            <p:cNvSpPr>
              <a:spLocks noChangeArrowheads="1"/>
            </p:cNvSpPr>
            <p:nvPr/>
          </p:nvSpPr>
          <p:spPr bwMode="auto">
            <a:xfrm>
              <a:off x="855" y="2323"/>
              <a:ext cx="1027" cy="567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57934" tIns="76336" rIns="157934" bIns="76336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 sz="2133"/>
            </a:p>
          </p:txBody>
        </p:sp>
        <p:sp>
          <p:nvSpPr>
            <p:cNvPr id="43022" name="Rectangle 9"/>
            <p:cNvSpPr>
              <a:spLocks noChangeArrowheads="1"/>
            </p:cNvSpPr>
            <p:nvPr/>
          </p:nvSpPr>
          <p:spPr bwMode="auto">
            <a:xfrm>
              <a:off x="828" y="2351"/>
              <a:ext cx="520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57934" tIns="76336" rIns="157934" bIns="76336">
              <a:spAutoFit/>
            </a:bodyPr>
            <a:lstStyle>
              <a:lvl1pPr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22" b="1">
                  <a:solidFill>
                    <a:srgbClr val="0000FF"/>
                  </a:solidFill>
                  <a:latin typeface="Hobo" pitchFamily="34" charset="0"/>
                </a:rPr>
                <a:t>PREPARATION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00012" y="5541431"/>
            <a:ext cx="1527197" cy="486420"/>
            <a:chOff x="855" y="2976"/>
            <a:chExt cx="4794" cy="621"/>
          </a:xfrm>
        </p:grpSpPr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855" y="2981"/>
              <a:ext cx="1001" cy="61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57934" tIns="76336" rIns="157934" bIns="76336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 sz="2133"/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1181" y="2976"/>
              <a:ext cx="4468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57934" tIns="76336" rIns="157934" bIns="76336">
              <a:spAutoFit/>
            </a:bodyPr>
            <a:lstStyle>
              <a:lvl1pPr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22" b="1">
                  <a:solidFill>
                    <a:srgbClr val="0000FF"/>
                  </a:solidFill>
                  <a:latin typeface="Hobo" pitchFamily="34" charset="0"/>
                </a:rPr>
                <a:t>EXPEDITION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435100" y="1444979"/>
            <a:ext cx="2624667" cy="487670"/>
            <a:chOff x="774" y="3744"/>
            <a:chExt cx="5325" cy="616"/>
          </a:xfrm>
        </p:grpSpPr>
        <p:sp>
          <p:nvSpPr>
            <p:cNvPr id="43017" name="Rectangle 14"/>
            <p:cNvSpPr>
              <a:spLocks noChangeArrowheads="1"/>
            </p:cNvSpPr>
            <p:nvPr/>
          </p:nvSpPr>
          <p:spPr bwMode="auto">
            <a:xfrm>
              <a:off x="855" y="3751"/>
              <a:ext cx="647" cy="60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57934" tIns="76336" rIns="157934" bIns="76336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 sz="2133"/>
            </a:p>
          </p:txBody>
        </p:sp>
        <p:sp>
          <p:nvSpPr>
            <p:cNvPr id="43018" name="Rectangle 15"/>
            <p:cNvSpPr>
              <a:spLocks noChangeArrowheads="1"/>
            </p:cNvSpPr>
            <p:nvPr/>
          </p:nvSpPr>
          <p:spPr bwMode="auto">
            <a:xfrm>
              <a:off x="774" y="3744"/>
              <a:ext cx="5325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57934" tIns="76336" rIns="157934" bIns="76336">
              <a:spAutoFit/>
            </a:bodyPr>
            <a:lstStyle>
              <a:lvl1pPr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066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22" b="1">
                  <a:solidFill>
                    <a:srgbClr val="0000FF"/>
                  </a:solidFill>
                  <a:latin typeface="Hobo" pitchFamily="34" charset="0"/>
                </a:rPr>
                <a:t>TACHES POLYVALENTES</a:t>
              </a:r>
            </a:p>
          </p:txBody>
        </p:sp>
      </p:grpSp>
      <p:sp>
        <p:nvSpPr>
          <p:cNvPr id="43016" name="Rectangle 16"/>
          <p:cNvSpPr>
            <a:spLocks noChangeArrowheads="1"/>
          </p:cNvSpPr>
          <p:nvPr/>
        </p:nvSpPr>
        <p:spPr bwMode="auto">
          <a:xfrm>
            <a:off x="667456" y="484012"/>
            <a:ext cx="7857067" cy="468489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chemeClr val="bg1"/>
              </a:gs>
            </a:gsLst>
            <a:lin ang="54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86069" tIns="42329" rIns="86069" bIns="42329" anchor="ctr"/>
          <a:lstStyle>
            <a:lvl1pPr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2311" b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FONCTIONS DE L’ENTREPOT</a:t>
            </a:r>
          </a:p>
        </p:txBody>
      </p:sp>
    </p:spTree>
    <p:extLst>
      <p:ext uri="{BB962C8B-B14F-4D97-AF65-F5344CB8AC3E}">
        <p14:creationId xmlns:p14="http://schemas.microsoft.com/office/powerpoint/2010/main" val="36246139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36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9/04/2015Ibtissam EL HASSANI - MdT7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31657"/>
      </p:ext>
    </p:extLst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438400" y="493889"/>
            <a:ext cx="4320650" cy="52937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38" tIns="45404" rIns="93938" bIns="45404">
            <a:spAutoFit/>
          </a:bodyPr>
          <a:lstStyle>
            <a:lvl1pPr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44" b="1" dirty="0">
                <a:solidFill>
                  <a:srgbClr val="0000FF"/>
                </a:solidFill>
                <a:latin typeface="Hobo" pitchFamily="34" charset="0"/>
              </a:rPr>
              <a:t>FONCTION RECEPTION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40235" y="1140639"/>
            <a:ext cx="3996330" cy="449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38" tIns="45404" rIns="93938" bIns="45404">
            <a:spAutoFit/>
          </a:bodyPr>
          <a:lstStyle>
            <a:lvl1pPr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b="1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b="1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altLang="fr-FR" sz="2044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PHYSIQUES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b="1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altLang="fr-FR" sz="204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44" b="1" dirty="0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ADMINISTRATIVES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b="1" dirty="0">
              <a:solidFill>
                <a:srgbClr val="006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b="1" dirty="0">
              <a:solidFill>
                <a:srgbClr val="006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None/>
            </a:pPr>
            <a:endParaRPr lang="fr-FR" altLang="fr-FR" sz="204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altLang="fr-FR" sz="204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44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D’ORGANISATION</a:t>
            </a:r>
          </a:p>
        </p:txBody>
      </p:sp>
      <p:sp>
        <p:nvSpPr>
          <p:cNvPr id="1735684" name="Rectangle 4"/>
          <p:cNvSpPr>
            <a:spLocks noChangeArrowheads="1"/>
          </p:cNvSpPr>
          <p:nvPr/>
        </p:nvSpPr>
        <p:spPr bwMode="auto">
          <a:xfrm>
            <a:off x="4316589" y="1296812"/>
            <a:ext cx="4826000" cy="173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8" tIns="45404" rIns="93938" bIns="45404">
            <a:spAutoFit/>
          </a:bodyPr>
          <a:lstStyle>
            <a:lvl1pPr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Décharger les véhicules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Identifier les marchandises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Contrôler la quantité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Contrôler la qualité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Mettre les produits aux conditions</a:t>
            </a:r>
          </a:p>
          <a:p>
            <a:pPr>
              <a:buSzPct val="100000"/>
              <a:buFont typeface="Wingdings" panose="05000000000000000000" pitchFamily="2" charset="2"/>
              <a:buNone/>
            </a:pPr>
            <a:r>
              <a:rPr lang="fr-FR" altLang="fr-FR" sz="1778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d’exploitation</a:t>
            </a:r>
          </a:p>
        </p:txBody>
      </p:sp>
      <p:sp>
        <p:nvSpPr>
          <p:cNvPr id="1735685" name="Rectangle 5"/>
          <p:cNvSpPr>
            <a:spLocks noChangeArrowheads="1"/>
          </p:cNvSpPr>
          <p:nvPr/>
        </p:nvSpPr>
        <p:spPr bwMode="auto">
          <a:xfrm>
            <a:off x="4316590" y="3146778"/>
            <a:ext cx="4365534" cy="145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38" tIns="45404" rIns="93938" bIns="45404">
            <a:spAutoFit/>
          </a:bodyPr>
          <a:lstStyle>
            <a:lvl1pPr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Accepter / refuser la livraison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Remplir les documents de réception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Notifier les réserves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Traiter les retours fournisseurs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Traiter une réception « import »</a:t>
            </a:r>
          </a:p>
        </p:txBody>
      </p:sp>
      <p:sp>
        <p:nvSpPr>
          <p:cNvPr id="1735686" name="Rectangle 6"/>
          <p:cNvSpPr>
            <a:spLocks noChangeArrowheads="1"/>
          </p:cNvSpPr>
          <p:nvPr/>
        </p:nvSpPr>
        <p:spPr bwMode="auto">
          <a:xfrm>
            <a:off x="4316589" y="4965700"/>
            <a:ext cx="3900663" cy="118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38" tIns="45404" rIns="93938" bIns="45404">
            <a:spAutoFit/>
          </a:bodyPr>
          <a:lstStyle>
            <a:lvl1pPr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Organiser la zone de réception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Planifier l ’arrivée des véhicules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Calculer la charge de travail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Organiser le travail des équipes</a:t>
            </a:r>
          </a:p>
        </p:txBody>
      </p:sp>
    </p:spTree>
    <p:extLst>
      <p:ext uri="{BB962C8B-B14F-4D97-AF65-F5344CB8AC3E}">
        <p14:creationId xmlns:p14="http://schemas.microsoft.com/office/powerpoint/2010/main" val="41027528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5684" grpId="0" autoUpdateAnimBg="0"/>
      <p:bldP spid="1735685" grpId="0" autoUpdateAnimBg="0"/>
      <p:bldP spid="173568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/>
          <p:nvPr/>
        </p:nvSpPr>
        <p:spPr>
          <a:xfrm>
            <a:off x="755096" y="2773281"/>
            <a:ext cx="7665311" cy="0"/>
          </a:xfrm>
          <a:custGeom>
            <a:avLst/>
            <a:gdLst/>
            <a:ahLst/>
            <a:cxnLst/>
            <a:rect l="l" t="t" r="r" b="b"/>
            <a:pathLst>
              <a:path w="8964155">
                <a:moveTo>
                  <a:pt x="0" y="0"/>
                </a:moveTo>
                <a:lnTo>
                  <a:pt x="896415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2" name="object 62"/>
          <p:cNvSpPr/>
          <p:nvPr/>
        </p:nvSpPr>
        <p:spPr>
          <a:xfrm>
            <a:off x="755096" y="6261902"/>
            <a:ext cx="7665311" cy="0"/>
          </a:xfrm>
          <a:custGeom>
            <a:avLst/>
            <a:gdLst/>
            <a:ahLst/>
            <a:cxnLst/>
            <a:rect l="l" t="t" r="r" b="b"/>
            <a:pathLst>
              <a:path w="8964155">
                <a:moveTo>
                  <a:pt x="0" y="0"/>
                </a:moveTo>
                <a:lnTo>
                  <a:pt x="896415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3" name="object 63"/>
          <p:cNvSpPr/>
          <p:nvPr/>
        </p:nvSpPr>
        <p:spPr>
          <a:xfrm>
            <a:off x="755096" y="2773282"/>
            <a:ext cx="0" cy="3488621"/>
          </a:xfrm>
          <a:custGeom>
            <a:avLst/>
            <a:gdLst/>
            <a:ahLst/>
            <a:cxnLst/>
            <a:rect l="l" t="t" r="r" b="b"/>
            <a:pathLst>
              <a:path h="4079748">
                <a:moveTo>
                  <a:pt x="0" y="0"/>
                </a:moveTo>
                <a:lnTo>
                  <a:pt x="0" y="407974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4" name="object 64"/>
          <p:cNvSpPr/>
          <p:nvPr/>
        </p:nvSpPr>
        <p:spPr>
          <a:xfrm>
            <a:off x="8420408" y="2773281"/>
            <a:ext cx="0" cy="3488621"/>
          </a:xfrm>
          <a:custGeom>
            <a:avLst/>
            <a:gdLst/>
            <a:ahLst/>
            <a:cxnLst/>
            <a:rect l="l" t="t" r="r" b="b"/>
            <a:pathLst>
              <a:path h="4079748">
                <a:moveTo>
                  <a:pt x="0" y="0"/>
                </a:moveTo>
                <a:lnTo>
                  <a:pt x="0" y="407974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5" name="object 65"/>
          <p:cNvSpPr/>
          <p:nvPr/>
        </p:nvSpPr>
        <p:spPr>
          <a:xfrm>
            <a:off x="755096" y="3471135"/>
            <a:ext cx="7665311" cy="0"/>
          </a:xfrm>
          <a:custGeom>
            <a:avLst/>
            <a:gdLst/>
            <a:ahLst/>
            <a:cxnLst/>
            <a:rect l="l" t="t" r="r" b="b"/>
            <a:pathLst>
              <a:path w="8964155">
                <a:moveTo>
                  <a:pt x="0" y="0"/>
                </a:moveTo>
                <a:lnTo>
                  <a:pt x="896415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6" name="object 66"/>
          <p:cNvSpPr/>
          <p:nvPr/>
        </p:nvSpPr>
        <p:spPr>
          <a:xfrm>
            <a:off x="755096" y="4168338"/>
            <a:ext cx="7665311" cy="0"/>
          </a:xfrm>
          <a:custGeom>
            <a:avLst/>
            <a:gdLst/>
            <a:ahLst/>
            <a:cxnLst/>
            <a:rect l="l" t="t" r="r" b="b"/>
            <a:pathLst>
              <a:path w="8964155">
                <a:moveTo>
                  <a:pt x="0" y="0"/>
                </a:moveTo>
                <a:lnTo>
                  <a:pt x="896415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7" name="object 67"/>
          <p:cNvSpPr/>
          <p:nvPr/>
        </p:nvSpPr>
        <p:spPr>
          <a:xfrm>
            <a:off x="755096" y="4866193"/>
            <a:ext cx="7665311" cy="0"/>
          </a:xfrm>
          <a:custGeom>
            <a:avLst/>
            <a:gdLst/>
            <a:ahLst/>
            <a:cxnLst/>
            <a:rect l="l" t="t" r="r" b="b"/>
            <a:pathLst>
              <a:path w="8964155">
                <a:moveTo>
                  <a:pt x="0" y="0"/>
                </a:moveTo>
                <a:lnTo>
                  <a:pt x="896415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8" name="object 68"/>
          <p:cNvSpPr/>
          <p:nvPr/>
        </p:nvSpPr>
        <p:spPr>
          <a:xfrm>
            <a:off x="755096" y="5564048"/>
            <a:ext cx="7665311" cy="0"/>
          </a:xfrm>
          <a:custGeom>
            <a:avLst/>
            <a:gdLst/>
            <a:ahLst/>
            <a:cxnLst/>
            <a:rect l="l" t="t" r="r" b="b"/>
            <a:pathLst>
              <a:path w="8964155">
                <a:moveTo>
                  <a:pt x="0" y="0"/>
                </a:moveTo>
                <a:lnTo>
                  <a:pt x="896415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9" name="object 69"/>
          <p:cNvSpPr/>
          <p:nvPr/>
        </p:nvSpPr>
        <p:spPr>
          <a:xfrm>
            <a:off x="1565024" y="2773282"/>
            <a:ext cx="0" cy="3488621"/>
          </a:xfrm>
          <a:custGeom>
            <a:avLst/>
            <a:gdLst/>
            <a:ahLst/>
            <a:cxnLst/>
            <a:rect l="l" t="t" r="r" b="b"/>
            <a:pathLst>
              <a:path h="4079748">
                <a:moveTo>
                  <a:pt x="0" y="0"/>
                </a:moveTo>
                <a:lnTo>
                  <a:pt x="0" y="407974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6" name="object 56"/>
          <p:cNvSpPr/>
          <p:nvPr/>
        </p:nvSpPr>
        <p:spPr>
          <a:xfrm>
            <a:off x="1576753" y="1384741"/>
            <a:ext cx="1408741" cy="503028"/>
          </a:xfrm>
          <a:custGeom>
            <a:avLst/>
            <a:gdLst/>
            <a:ahLst/>
            <a:cxnLst/>
            <a:rect l="l" t="t" r="r" b="b"/>
            <a:pathLst>
              <a:path w="1647444" h="588263">
                <a:moveTo>
                  <a:pt x="1647444" y="294131"/>
                </a:moveTo>
                <a:lnTo>
                  <a:pt x="1353312" y="0"/>
                </a:lnTo>
                <a:lnTo>
                  <a:pt x="1353312" y="193547"/>
                </a:lnTo>
                <a:lnTo>
                  <a:pt x="0" y="193547"/>
                </a:lnTo>
                <a:lnTo>
                  <a:pt x="0" y="393954"/>
                </a:lnTo>
                <a:lnTo>
                  <a:pt x="1353312" y="393953"/>
                </a:lnTo>
                <a:lnTo>
                  <a:pt x="1353312" y="588263"/>
                </a:lnTo>
                <a:lnTo>
                  <a:pt x="1647444" y="29413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7" name="object 57"/>
          <p:cNvSpPr/>
          <p:nvPr/>
        </p:nvSpPr>
        <p:spPr>
          <a:xfrm>
            <a:off x="1576753" y="1890374"/>
            <a:ext cx="1162439" cy="751937"/>
          </a:xfrm>
          <a:custGeom>
            <a:avLst/>
            <a:gdLst/>
            <a:ahLst/>
            <a:cxnLst/>
            <a:rect l="l" t="t" r="r" b="b"/>
            <a:pathLst>
              <a:path w="1359408" h="879348">
                <a:moveTo>
                  <a:pt x="1183386" y="702564"/>
                </a:moveTo>
                <a:lnTo>
                  <a:pt x="0" y="702564"/>
                </a:lnTo>
                <a:lnTo>
                  <a:pt x="176783" y="879348"/>
                </a:lnTo>
                <a:lnTo>
                  <a:pt x="1359408" y="879348"/>
                </a:lnTo>
                <a:lnTo>
                  <a:pt x="1359408" y="176784"/>
                </a:lnTo>
                <a:lnTo>
                  <a:pt x="1183386" y="0"/>
                </a:lnTo>
                <a:lnTo>
                  <a:pt x="1183386" y="702564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8" name="object 58"/>
          <p:cNvSpPr/>
          <p:nvPr/>
        </p:nvSpPr>
        <p:spPr>
          <a:xfrm>
            <a:off x="1576753" y="1890374"/>
            <a:ext cx="1162439" cy="751937"/>
          </a:xfrm>
          <a:custGeom>
            <a:avLst/>
            <a:gdLst/>
            <a:ahLst/>
            <a:cxnLst/>
            <a:rect l="l" t="t" r="r" b="b"/>
            <a:pathLst>
              <a:path w="1359408" h="879348">
                <a:moveTo>
                  <a:pt x="0" y="702564"/>
                </a:moveTo>
                <a:lnTo>
                  <a:pt x="1183386" y="702564"/>
                </a:lnTo>
                <a:lnTo>
                  <a:pt x="1183386" y="0"/>
                </a:lnTo>
                <a:lnTo>
                  <a:pt x="1359408" y="176784"/>
                </a:lnTo>
                <a:lnTo>
                  <a:pt x="1359408" y="879348"/>
                </a:lnTo>
                <a:lnTo>
                  <a:pt x="1183386" y="702564"/>
                </a:lnTo>
                <a:lnTo>
                  <a:pt x="1359408" y="879348"/>
                </a:lnTo>
                <a:lnTo>
                  <a:pt x="176783" y="879348"/>
                </a:lnTo>
                <a:lnTo>
                  <a:pt x="0" y="702564"/>
                </a:lnTo>
                <a:close/>
              </a:path>
            </a:pathLst>
          </a:custGeom>
          <a:ln w="4978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9" name="object 59"/>
          <p:cNvSpPr/>
          <p:nvPr/>
        </p:nvSpPr>
        <p:spPr>
          <a:xfrm>
            <a:off x="1562413" y="1876040"/>
            <a:ext cx="1046417" cy="62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0" name="object 60"/>
          <p:cNvSpPr/>
          <p:nvPr/>
        </p:nvSpPr>
        <p:spPr>
          <a:xfrm>
            <a:off x="1576753" y="1890375"/>
            <a:ext cx="1011922" cy="600767"/>
          </a:xfrm>
          <a:custGeom>
            <a:avLst/>
            <a:gdLst/>
            <a:ahLst/>
            <a:cxnLst/>
            <a:rect l="l" t="t" r="r" b="b"/>
            <a:pathLst>
              <a:path w="1183386" h="702564">
                <a:moveTo>
                  <a:pt x="0" y="0"/>
                </a:moveTo>
                <a:lnTo>
                  <a:pt x="0" y="702564"/>
                </a:lnTo>
                <a:lnTo>
                  <a:pt x="1183386" y="702564"/>
                </a:lnTo>
                <a:lnTo>
                  <a:pt x="1183386" y="0"/>
                </a:lnTo>
                <a:lnTo>
                  <a:pt x="0" y="0"/>
                </a:lnTo>
                <a:close/>
              </a:path>
            </a:pathLst>
          </a:custGeom>
          <a:ln w="4978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7" name="object 37"/>
          <p:cNvSpPr/>
          <p:nvPr/>
        </p:nvSpPr>
        <p:spPr>
          <a:xfrm>
            <a:off x="3085839" y="1384740"/>
            <a:ext cx="3370682" cy="503029"/>
          </a:xfrm>
          <a:custGeom>
            <a:avLst/>
            <a:gdLst/>
            <a:ahLst/>
            <a:cxnLst/>
            <a:rect l="l" t="t" r="r" b="b"/>
            <a:pathLst>
              <a:path w="3941825" h="588263">
                <a:moveTo>
                  <a:pt x="3941825" y="294131"/>
                </a:moveTo>
                <a:lnTo>
                  <a:pt x="3647681" y="0"/>
                </a:lnTo>
                <a:lnTo>
                  <a:pt x="3647681" y="193547"/>
                </a:lnTo>
                <a:lnTo>
                  <a:pt x="0" y="193547"/>
                </a:lnTo>
                <a:lnTo>
                  <a:pt x="0" y="393953"/>
                </a:lnTo>
                <a:lnTo>
                  <a:pt x="3647681" y="393953"/>
                </a:lnTo>
                <a:lnTo>
                  <a:pt x="3647681" y="588263"/>
                </a:lnTo>
                <a:lnTo>
                  <a:pt x="3941825" y="29413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8" name="object 38"/>
          <p:cNvSpPr/>
          <p:nvPr/>
        </p:nvSpPr>
        <p:spPr>
          <a:xfrm>
            <a:off x="6456522" y="1082401"/>
            <a:ext cx="955884" cy="754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9" name="object 39"/>
          <p:cNvSpPr/>
          <p:nvPr/>
        </p:nvSpPr>
        <p:spPr>
          <a:xfrm>
            <a:off x="6456521" y="1082401"/>
            <a:ext cx="955885" cy="754543"/>
          </a:xfrm>
          <a:custGeom>
            <a:avLst/>
            <a:gdLst/>
            <a:ahLst/>
            <a:cxnLst/>
            <a:rect l="l" t="t" r="r" b="b"/>
            <a:pathLst>
              <a:path w="1117854" h="882396">
                <a:moveTo>
                  <a:pt x="0" y="882396"/>
                </a:moveTo>
                <a:lnTo>
                  <a:pt x="1117854" y="882396"/>
                </a:lnTo>
                <a:lnTo>
                  <a:pt x="559295" y="0"/>
                </a:lnTo>
                <a:lnTo>
                  <a:pt x="0" y="882396"/>
                </a:lnTo>
                <a:close/>
              </a:path>
            </a:pathLst>
          </a:custGeom>
          <a:ln w="49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0" name="object 40"/>
          <p:cNvSpPr/>
          <p:nvPr/>
        </p:nvSpPr>
        <p:spPr>
          <a:xfrm>
            <a:off x="3083232" y="1887769"/>
            <a:ext cx="1162439" cy="751284"/>
          </a:xfrm>
          <a:custGeom>
            <a:avLst/>
            <a:gdLst/>
            <a:ahLst/>
            <a:cxnLst/>
            <a:rect l="l" t="t" r="r" b="b"/>
            <a:pathLst>
              <a:path w="1359408" h="878585">
                <a:moveTo>
                  <a:pt x="1183386" y="701801"/>
                </a:moveTo>
                <a:lnTo>
                  <a:pt x="0" y="701801"/>
                </a:lnTo>
                <a:lnTo>
                  <a:pt x="176784" y="878585"/>
                </a:lnTo>
                <a:lnTo>
                  <a:pt x="1359408" y="878585"/>
                </a:lnTo>
                <a:lnTo>
                  <a:pt x="1359408" y="176021"/>
                </a:lnTo>
                <a:lnTo>
                  <a:pt x="1183386" y="0"/>
                </a:lnTo>
                <a:lnTo>
                  <a:pt x="1183386" y="701801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1" name="object 41"/>
          <p:cNvSpPr/>
          <p:nvPr/>
        </p:nvSpPr>
        <p:spPr>
          <a:xfrm>
            <a:off x="3083232" y="1887769"/>
            <a:ext cx="1162439" cy="751284"/>
          </a:xfrm>
          <a:custGeom>
            <a:avLst/>
            <a:gdLst/>
            <a:ahLst/>
            <a:cxnLst/>
            <a:rect l="l" t="t" r="r" b="b"/>
            <a:pathLst>
              <a:path w="1359408" h="878585">
                <a:moveTo>
                  <a:pt x="0" y="701801"/>
                </a:moveTo>
                <a:lnTo>
                  <a:pt x="1183386" y="701801"/>
                </a:lnTo>
                <a:lnTo>
                  <a:pt x="1183386" y="0"/>
                </a:lnTo>
                <a:lnTo>
                  <a:pt x="1359408" y="176021"/>
                </a:lnTo>
                <a:lnTo>
                  <a:pt x="1359408" y="878585"/>
                </a:lnTo>
                <a:lnTo>
                  <a:pt x="1183386" y="701801"/>
                </a:lnTo>
                <a:lnTo>
                  <a:pt x="1359408" y="878585"/>
                </a:lnTo>
                <a:lnTo>
                  <a:pt x="176784" y="878585"/>
                </a:lnTo>
                <a:lnTo>
                  <a:pt x="0" y="701801"/>
                </a:lnTo>
                <a:close/>
              </a:path>
            </a:pathLst>
          </a:custGeom>
          <a:ln w="4978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2" name="object 42"/>
          <p:cNvSpPr/>
          <p:nvPr/>
        </p:nvSpPr>
        <p:spPr>
          <a:xfrm>
            <a:off x="3068892" y="1872782"/>
            <a:ext cx="1046417" cy="63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3" name="object 43"/>
          <p:cNvSpPr/>
          <p:nvPr/>
        </p:nvSpPr>
        <p:spPr>
          <a:xfrm>
            <a:off x="3083232" y="1887769"/>
            <a:ext cx="1011922" cy="600115"/>
          </a:xfrm>
          <a:custGeom>
            <a:avLst/>
            <a:gdLst/>
            <a:ahLst/>
            <a:cxnLst/>
            <a:rect l="l" t="t" r="r" b="b"/>
            <a:pathLst>
              <a:path w="1183386" h="701801">
                <a:moveTo>
                  <a:pt x="0" y="0"/>
                </a:moveTo>
                <a:lnTo>
                  <a:pt x="0" y="701801"/>
                </a:lnTo>
                <a:lnTo>
                  <a:pt x="1183386" y="701801"/>
                </a:lnTo>
                <a:lnTo>
                  <a:pt x="1183386" y="0"/>
                </a:lnTo>
                <a:lnTo>
                  <a:pt x="0" y="0"/>
                </a:lnTo>
                <a:close/>
              </a:path>
            </a:pathLst>
          </a:custGeom>
          <a:ln w="4978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4" name="object 44"/>
          <p:cNvSpPr/>
          <p:nvPr/>
        </p:nvSpPr>
        <p:spPr>
          <a:xfrm>
            <a:off x="4192893" y="1887769"/>
            <a:ext cx="1162428" cy="751284"/>
          </a:xfrm>
          <a:custGeom>
            <a:avLst/>
            <a:gdLst/>
            <a:ahLst/>
            <a:cxnLst/>
            <a:rect l="l" t="t" r="r" b="b"/>
            <a:pathLst>
              <a:path w="1359395" h="878585">
                <a:moveTo>
                  <a:pt x="1182624" y="701801"/>
                </a:moveTo>
                <a:lnTo>
                  <a:pt x="0" y="701801"/>
                </a:lnTo>
                <a:lnTo>
                  <a:pt x="176784" y="878585"/>
                </a:lnTo>
                <a:lnTo>
                  <a:pt x="1359395" y="878585"/>
                </a:lnTo>
                <a:lnTo>
                  <a:pt x="1359395" y="176021"/>
                </a:lnTo>
                <a:lnTo>
                  <a:pt x="1182624" y="0"/>
                </a:lnTo>
                <a:lnTo>
                  <a:pt x="1182624" y="701801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5" name="object 45"/>
          <p:cNvSpPr/>
          <p:nvPr/>
        </p:nvSpPr>
        <p:spPr>
          <a:xfrm>
            <a:off x="4192893" y="1887769"/>
            <a:ext cx="1162428" cy="751284"/>
          </a:xfrm>
          <a:custGeom>
            <a:avLst/>
            <a:gdLst/>
            <a:ahLst/>
            <a:cxnLst/>
            <a:rect l="l" t="t" r="r" b="b"/>
            <a:pathLst>
              <a:path w="1359395" h="878585">
                <a:moveTo>
                  <a:pt x="0" y="701801"/>
                </a:moveTo>
                <a:lnTo>
                  <a:pt x="1182624" y="701801"/>
                </a:lnTo>
                <a:lnTo>
                  <a:pt x="1182624" y="0"/>
                </a:lnTo>
                <a:lnTo>
                  <a:pt x="1359395" y="176021"/>
                </a:lnTo>
                <a:lnTo>
                  <a:pt x="1359395" y="878585"/>
                </a:lnTo>
                <a:lnTo>
                  <a:pt x="1182624" y="701801"/>
                </a:lnTo>
                <a:lnTo>
                  <a:pt x="1359395" y="878585"/>
                </a:lnTo>
                <a:lnTo>
                  <a:pt x="176784" y="878585"/>
                </a:lnTo>
                <a:lnTo>
                  <a:pt x="0" y="701801"/>
                </a:lnTo>
                <a:close/>
              </a:path>
            </a:pathLst>
          </a:custGeom>
          <a:ln w="4978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6" name="object 46"/>
          <p:cNvSpPr/>
          <p:nvPr/>
        </p:nvSpPr>
        <p:spPr>
          <a:xfrm>
            <a:off x="4178552" y="1872782"/>
            <a:ext cx="1046417" cy="630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7" name="object 47"/>
          <p:cNvSpPr/>
          <p:nvPr/>
        </p:nvSpPr>
        <p:spPr>
          <a:xfrm>
            <a:off x="4192893" y="1887769"/>
            <a:ext cx="1011270" cy="600115"/>
          </a:xfrm>
          <a:custGeom>
            <a:avLst/>
            <a:gdLst/>
            <a:ahLst/>
            <a:cxnLst/>
            <a:rect l="l" t="t" r="r" b="b"/>
            <a:pathLst>
              <a:path w="1182624" h="701801">
                <a:moveTo>
                  <a:pt x="0" y="0"/>
                </a:moveTo>
                <a:lnTo>
                  <a:pt x="0" y="701801"/>
                </a:lnTo>
                <a:lnTo>
                  <a:pt x="1182624" y="701801"/>
                </a:lnTo>
                <a:lnTo>
                  <a:pt x="1182624" y="0"/>
                </a:lnTo>
                <a:lnTo>
                  <a:pt x="0" y="0"/>
                </a:lnTo>
                <a:close/>
              </a:path>
            </a:pathLst>
          </a:custGeom>
          <a:ln w="4978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8" name="object 48"/>
          <p:cNvSpPr/>
          <p:nvPr/>
        </p:nvSpPr>
        <p:spPr>
          <a:xfrm>
            <a:off x="5299295" y="1887769"/>
            <a:ext cx="1162428" cy="751284"/>
          </a:xfrm>
          <a:custGeom>
            <a:avLst/>
            <a:gdLst/>
            <a:ahLst/>
            <a:cxnLst/>
            <a:rect l="l" t="t" r="r" b="b"/>
            <a:pathLst>
              <a:path w="1359395" h="878585">
                <a:moveTo>
                  <a:pt x="1183385" y="701801"/>
                </a:moveTo>
                <a:lnTo>
                  <a:pt x="0" y="701801"/>
                </a:lnTo>
                <a:lnTo>
                  <a:pt x="176784" y="878585"/>
                </a:lnTo>
                <a:lnTo>
                  <a:pt x="1359395" y="878585"/>
                </a:lnTo>
                <a:lnTo>
                  <a:pt x="1359395" y="176021"/>
                </a:lnTo>
                <a:lnTo>
                  <a:pt x="1183385" y="0"/>
                </a:lnTo>
                <a:lnTo>
                  <a:pt x="1183385" y="701801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9" name="object 49"/>
          <p:cNvSpPr/>
          <p:nvPr/>
        </p:nvSpPr>
        <p:spPr>
          <a:xfrm>
            <a:off x="5299295" y="1887769"/>
            <a:ext cx="1162428" cy="751284"/>
          </a:xfrm>
          <a:custGeom>
            <a:avLst/>
            <a:gdLst/>
            <a:ahLst/>
            <a:cxnLst/>
            <a:rect l="l" t="t" r="r" b="b"/>
            <a:pathLst>
              <a:path w="1359395" h="878585">
                <a:moveTo>
                  <a:pt x="0" y="701801"/>
                </a:moveTo>
                <a:lnTo>
                  <a:pt x="1183385" y="701801"/>
                </a:lnTo>
                <a:lnTo>
                  <a:pt x="1183385" y="0"/>
                </a:lnTo>
                <a:lnTo>
                  <a:pt x="1359395" y="176021"/>
                </a:lnTo>
                <a:lnTo>
                  <a:pt x="1359395" y="878585"/>
                </a:lnTo>
                <a:lnTo>
                  <a:pt x="1183385" y="701801"/>
                </a:lnTo>
                <a:lnTo>
                  <a:pt x="1359395" y="878585"/>
                </a:lnTo>
                <a:lnTo>
                  <a:pt x="176784" y="878585"/>
                </a:lnTo>
                <a:lnTo>
                  <a:pt x="0" y="701801"/>
                </a:lnTo>
                <a:close/>
              </a:path>
            </a:pathLst>
          </a:custGeom>
          <a:ln w="4978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0" name="object 50"/>
          <p:cNvSpPr/>
          <p:nvPr/>
        </p:nvSpPr>
        <p:spPr>
          <a:xfrm>
            <a:off x="5284955" y="1872782"/>
            <a:ext cx="1046417" cy="63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1" name="object 51"/>
          <p:cNvSpPr/>
          <p:nvPr/>
        </p:nvSpPr>
        <p:spPr>
          <a:xfrm>
            <a:off x="5299295" y="1887769"/>
            <a:ext cx="1011922" cy="600115"/>
          </a:xfrm>
          <a:custGeom>
            <a:avLst/>
            <a:gdLst/>
            <a:ahLst/>
            <a:cxnLst/>
            <a:rect l="l" t="t" r="r" b="b"/>
            <a:pathLst>
              <a:path w="1183386" h="701801">
                <a:moveTo>
                  <a:pt x="0" y="0"/>
                </a:moveTo>
                <a:lnTo>
                  <a:pt x="0" y="701801"/>
                </a:lnTo>
                <a:lnTo>
                  <a:pt x="1183386" y="701801"/>
                </a:lnTo>
                <a:lnTo>
                  <a:pt x="1183386" y="0"/>
                </a:lnTo>
                <a:lnTo>
                  <a:pt x="0" y="0"/>
                </a:lnTo>
                <a:close/>
              </a:path>
            </a:pathLst>
          </a:custGeom>
          <a:ln w="4978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2" name="object 52"/>
          <p:cNvSpPr/>
          <p:nvPr/>
        </p:nvSpPr>
        <p:spPr>
          <a:xfrm>
            <a:off x="6403743" y="1890374"/>
            <a:ext cx="1162438" cy="751937"/>
          </a:xfrm>
          <a:custGeom>
            <a:avLst/>
            <a:gdLst/>
            <a:ahLst/>
            <a:cxnLst/>
            <a:rect l="l" t="t" r="r" b="b"/>
            <a:pathLst>
              <a:path w="1359407" h="879348">
                <a:moveTo>
                  <a:pt x="1182624" y="702564"/>
                </a:moveTo>
                <a:lnTo>
                  <a:pt x="0" y="702564"/>
                </a:lnTo>
                <a:lnTo>
                  <a:pt x="176021" y="879348"/>
                </a:lnTo>
                <a:lnTo>
                  <a:pt x="1359407" y="879348"/>
                </a:lnTo>
                <a:lnTo>
                  <a:pt x="1359407" y="176784"/>
                </a:lnTo>
                <a:lnTo>
                  <a:pt x="1182624" y="0"/>
                </a:lnTo>
                <a:lnTo>
                  <a:pt x="1182624" y="702564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3" name="object 53"/>
          <p:cNvSpPr/>
          <p:nvPr/>
        </p:nvSpPr>
        <p:spPr>
          <a:xfrm>
            <a:off x="6403743" y="1890374"/>
            <a:ext cx="1162438" cy="751937"/>
          </a:xfrm>
          <a:custGeom>
            <a:avLst/>
            <a:gdLst/>
            <a:ahLst/>
            <a:cxnLst/>
            <a:rect l="l" t="t" r="r" b="b"/>
            <a:pathLst>
              <a:path w="1359407" h="879348">
                <a:moveTo>
                  <a:pt x="0" y="702564"/>
                </a:moveTo>
                <a:lnTo>
                  <a:pt x="1182624" y="702564"/>
                </a:lnTo>
                <a:lnTo>
                  <a:pt x="1182624" y="0"/>
                </a:lnTo>
                <a:lnTo>
                  <a:pt x="1359407" y="176784"/>
                </a:lnTo>
                <a:lnTo>
                  <a:pt x="1359407" y="879348"/>
                </a:lnTo>
                <a:lnTo>
                  <a:pt x="1182624" y="702564"/>
                </a:lnTo>
                <a:lnTo>
                  <a:pt x="1359407" y="879348"/>
                </a:lnTo>
                <a:lnTo>
                  <a:pt x="176021" y="879348"/>
                </a:lnTo>
                <a:lnTo>
                  <a:pt x="0" y="702564"/>
                </a:lnTo>
                <a:close/>
              </a:path>
            </a:pathLst>
          </a:custGeom>
          <a:ln w="4978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4" name="object 54"/>
          <p:cNvSpPr/>
          <p:nvPr/>
        </p:nvSpPr>
        <p:spPr>
          <a:xfrm>
            <a:off x="6388750" y="1876040"/>
            <a:ext cx="1047072" cy="629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5" name="object 55"/>
          <p:cNvSpPr/>
          <p:nvPr/>
        </p:nvSpPr>
        <p:spPr>
          <a:xfrm>
            <a:off x="6403742" y="1890375"/>
            <a:ext cx="1011270" cy="600766"/>
          </a:xfrm>
          <a:custGeom>
            <a:avLst/>
            <a:gdLst/>
            <a:ahLst/>
            <a:cxnLst/>
            <a:rect l="l" t="t" r="r" b="b"/>
            <a:pathLst>
              <a:path w="1182624" h="702563">
                <a:moveTo>
                  <a:pt x="0" y="0"/>
                </a:moveTo>
                <a:lnTo>
                  <a:pt x="0" y="702564"/>
                </a:lnTo>
                <a:lnTo>
                  <a:pt x="1182624" y="702564"/>
                </a:lnTo>
                <a:lnTo>
                  <a:pt x="1182624" y="0"/>
                </a:lnTo>
                <a:lnTo>
                  <a:pt x="0" y="0"/>
                </a:lnTo>
                <a:close/>
              </a:path>
            </a:pathLst>
          </a:custGeom>
          <a:ln w="4978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6" name="object 36"/>
          <p:cNvSpPr txBox="1"/>
          <p:nvPr/>
        </p:nvSpPr>
        <p:spPr>
          <a:xfrm>
            <a:off x="1121503" y="937042"/>
            <a:ext cx="321144" cy="326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535"/>
              </a:lnSpc>
              <a:spcBef>
                <a:spcPts val="127"/>
              </a:spcBef>
            </a:pPr>
            <a:r>
              <a:rPr sz="2394" b="1" dirty="0">
                <a:latin typeface="Arial"/>
                <a:cs typeface="Arial"/>
              </a:rPr>
              <a:t>1/</a:t>
            </a:r>
            <a:endParaRPr sz="2394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59815" y="937042"/>
            <a:ext cx="1200247" cy="796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535"/>
              </a:lnSpc>
              <a:spcBef>
                <a:spcPts val="127"/>
              </a:spcBef>
            </a:pPr>
            <a:r>
              <a:rPr sz="2394" b="1" dirty="0">
                <a:latin typeface="Arial"/>
                <a:cs typeface="Arial"/>
              </a:rPr>
              <a:t>Gestion</a:t>
            </a:r>
            <a:endParaRPr sz="2394">
              <a:latin typeface="Arial"/>
              <a:cs typeface="Arial"/>
            </a:endParaRPr>
          </a:p>
          <a:p>
            <a:pPr marL="545023" marR="45644">
              <a:lnSpc>
                <a:spcPct val="95825"/>
              </a:lnSpc>
              <a:spcBef>
                <a:spcPts val="1976"/>
              </a:spcBef>
            </a:pPr>
            <a:r>
              <a:rPr sz="1368" b="1" dirty="0">
                <a:latin typeface="Arial"/>
                <a:cs typeface="Arial"/>
              </a:rPr>
              <a:t>Intrant</a:t>
            </a:r>
            <a:endParaRPr sz="1368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77232" y="937042"/>
            <a:ext cx="591660" cy="326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535"/>
              </a:lnSpc>
              <a:spcBef>
                <a:spcPts val="127"/>
              </a:spcBef>
            </a:pPr>
            <a:r>
              <a:rPr sz="2394" b="1" dirty="0">
                <a:latin typeface="Arial"/>
                <a:cs typeface="Arial"/>
              </a:rPr>
              <a:t>des</a:t>
            </a:r>
            <a:endParaRPr sz="2394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86062" y="937042"/>
            <a:ext cx="2503293" cy="796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 marR="26584">
              <a:lnSpc>
                <a:spcPts val="2535"/>
              </a:lnSpc>
              <a:spcBef>
                <a:spcPts val="127"/>
              </a:spcBef>
            </a:pPr>
            <a:r>
              <a:rPr sz="2394" b="1" dirty="0">
                <a:latin typeface="Arial"/>
                <a:cs typeface="Arial"/>
              </a:rPr>
              <a:t>réceptions</a:t>
            </a:r>
            <a:endParaRPr sz="2394">
              <a:latin typeface="Arial"/>
              <a:cs typeface="Arial"/>
            </a:endParaRPr>
          </a:p>
          <a:p>
            <a:pPr marL="503486">
              <a:lnSpc>
                <a:spcPct val="95825"/>
              </a:lnSpc>
              <a:spcBef>
                <a:spcPts val="1976"/>
              </a:spcBef>
            </a:pPr>
            <a:r>
              <a:rPr sz="1368" b="1" dirty="0">
                <a:latin typeface="Arial"/>
                <a:cs typeface="Arial"/>
              </a:rPr>
              <a:t>Gestion</a:t>
            </a:r>
            <a:r>
              <a:rPr sz="1368" b="1" spc="114" dirty="0">
                <a:latin typeface="Arial"/>
                <a:cs typeface="Arial"/>
              </a:rPr>
              <a:t> </a:t>
            </a:r>
            <a:r>
              <a:rPr sz="1368" b="1" dirty="0">
                <a:latin typeface="Arial"/>
                <a:cs typeface="Arial"/>
              </a:rPr>
              <a:t>des</a:t>
            </a:r>
            <a:r>
              <a:rPr sz="1368" b="1" spc="60" dirty="0">
                <a:latin typeface="Arial"/>
                <a:cs typeface="Arial"/>
              </a:rPr>
              <a:t> </a:t>
            </a:r>
            <a:r>
              <a:rPr sz="1368" b="1" dirty="0">
                <a:latin typeface="Arial"/>
                <a:cs typeface="Arial"/>
              </a:rPr>
              <a:t>réceptions</a:t>
            </a:r>
            <a:endParaRPr sz="1368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12464" y="1546939"/>
            <a:ext cx="669771" cy="198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505"/>
              </a:lnSpc>
              <a:spcBef>
                <a:spcPts val="75"/>
              </a:spcBef>
            </a:pPr>
            <a:r>
              <a:rPr sz="1368" b="1" dirty="0">
                <a:solidFill>
                  <a:srgbClr val="FEFFFE"/>
                </a:solidFill>
                <a:latin typeface="Arial"/>
                <a:cs typeface="Arial"/>
              </a:rPr>
              <a:t>STOCK</a:t>
            </a:r>
            <a:endParaRPr sz="1368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63250" y="2193891"/>
            <a:ext cx="462884" cy="181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368"/>
              </a:lnSpc>
              <a:spcBef>
                <a:spcPts val="68"/>
              </a:spcBef>
            </a:pPr>
            <a:r>
              <a:rPr sz="1240" b="1" dirty="0">
                <a:latin typeface="Arial"/>
                <a:cs typeface="Arial"/>
              </a:rPr>
              <a:t>stock</a:t>
            </a:r>
            <a:endParaRPr sz="124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74041" y="3262370"/>
            <a:ext cx="4956382" cy="173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308"/>
              </a:lnSpc>
              <a:spcBef>
                <a:spcPts val="65"/>
              </a:spcBef>
            </a:pPr>
            <a:r>
              <a:rPr sz="1197" dirty="0">
                <a:latin typeface="Arial"/>
                <a:cs typeface="Arial"/>
              </a:rPr>
              <a:t>Gestion</a:t>
            </a:r>
            <a:r>
              <a:rPr sz="1197" spc="-41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de</a:t>
            </a:r>
            <a:r>
              <a:rPr sz="1197" spc="-13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la</a:t>
            </a:r>
            <a:r>
              <a:rPr sz="1197" spc="-9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disponi</a:t>
            </a:r>
            <a:r>
              <a:rPr sz="1197" spc="3" dirty="0">
                <a:latin typeface="Arial"/>
                <a:cs typeface="Arial"/>
              </a:rPr>
              <a:t>b</a:t>
            </a:r>
            <a:r>
              <a:rPr sz="1197" dirty="0">
                <a:latin typeface="Arial"/>
                <a:cs typeface="Arial"/>
              </a:rPr>
              <a:t>ilité</a:t>
            </a:r>
            <a:r>
              <a:rPr sz="1197" spc="-67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des</a:t>
            </a:r>
            <a:r>
              <a:rPr sz="1197" spc="-19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quais</a:t>
            </a:r>
            <a:r>
              <a:rPr sz="1197" spc="-28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&amp; des</a:t>
            </a:r>
            <a:r>
              <a:rPr sz="1197" spc="-19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res</a:t>
            </a:r>
            <a:r>
              <a:rPr sz="1197" spc="3" dirty="0">
                <a:latin typeface="Arial"/>
                <a:cs typeface="Arial"/>
              </a:rPr>
              <a:t>s</a:t>
            </a:r>
            <a:r>
              <a:rPr sz="1197" dirty="0">
                <a:latin typeface="Arial"/>
                <a:cs typeface="Arial"/>
              </a:rPr>
              <a:t>ources</a:t>
            </a:r>
            <a:r>
              <a:rPr sz="1197" spc="-62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hommes/matériels</a:t>
            </a:r>
            <a:endParaRPr sz="1197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31684" y="3960214"/>
            <a:ext cx="2283470" cy="173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308"/>
              </a:lnSpc>
              <a:spcBef>
                <a:spcPts val="65"/>
              </a:spcBef>
            </a:pPr>
            <a:r>
              <a:rPr sz="1197" dirty="0">
                <a:latin typeface="Arial"/>
                <a:cs typeface="Arial"/>
              </a:rPr>
              <a:t>Déchargement</a:t>
            </a:r>
            <a:r>
              <a:rPr sz="1197" spc="-78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en</a:t>
            </a:r>
            <a:r>
              <a:rPr sz="1197" spc="-13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zone</a:t>
            </a:r>
            <a:r>
              <a:rPr sz="1197" spc="-26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réception</a:t>
            </a:r>
            <a:endParaRPr sz="1197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31684" y="4658059"/>
            <a:ext cx="2951390" cy="173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308"/>
              </a:lnSpc>
              <a:spcBef>
                <a:spcPts val="65"/>
              </a:spcBef>
            </a:pPr>
            <a:r>
              <a:rPr sz="1197" dirty="0">
                <a:latin typeface="Arial"/>
                <a:cs typeface="Arial"/>
              </a:rPr>
              <a:t>Gestion</a:t>
            </a:r>
            <a:r>
              <a:rPr sz="1197" spc="-41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des</a:t>
            </a:r>
            <a:r>
              <a:rPr sz="1197" spc="-19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litiges</a:t>
            </a:r>
            <a:r>
              <a:rPr sz="1197" spc="-30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/</a:t>
            </a:r>
            <a:r>
              <a:rPr sz="1197" spc="3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information</a:t>
            </a:r>
            <a:r>
              <a:rPr sz="1197" spc="-59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fournisseur</a:t>
            </a:r>
            <a:endParaRPr sz="1197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31699" y="5355904"/>
            <a:ext cx="3946985" cy="173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308"/>
              </a:lnSpc>
              <a:spcBef>
                <a:spcPts val="65"/>
              </a:spcBef>
            </a:pPr>
            <a:r>
              <a:rPr sz="1197" dirty="0">
                <a:latin typeface="Arial"/>
                <a:cs typeface="Arial"/>
              </a:rPr>
              <a:t>Impression</a:t>
            </a:r>
            <a:r>
              <a:rPr sz="1197" spc="-58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des</a:t>
            </a:r>
            <a:r>
              <a:rPr sz="1197" spc="-19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étiquettes</a:t>
            </a:r>
            <a:r>
              <a:rPr sz="1197" spc="-51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/ bo</a:t>
            </a:r>
            <a:r>
              <a:rPr sz="1197" spc="8" dirty="0">
                <a:latin typeface="Arial"/>
                <a:cs typeface="Arial"/>
              </a:rPr>
              <a:t>n</a:t>
            </a:r>
            <a:r>
              <a:rPr sz="1197" dirty="0">
                <a:latin typeface="Arial"/>
                <a:cs typeface="Arial"/>
              </a:rPr>
              <a:t>s</a:t>
            </a:r>
            <a:r>
              <a:rPr sz="1197" spc="-30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de</a:t>
            </a:r>
            <a:r>
              <a:rPr sz="1197" spc="-17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réception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31699" y="6053748"/>
            <a:ext cx="3119987" cy="173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308"/>
              </a:lnSpc>
              <a:spcBef>
                <a:spcPts val="65"/>
              </a:spcBef>
            </a:pPr>
            <a:r>
              <a:rPr sz="1197" dirty="0">
                <a:latin typeface="Arial"/>
                <a:cs typeface="Arial"/>
              </a:rPr>
              <a:t>Validat</a:t>
            </a:r>
            <a:r>
              <a:rPr sz="1197" spc="-3" dirty="0">
                <a:latin typeface="Arial"/>
                <a:cs typeface="Arial"/>
              </a:rPr>
              <a:t>i</a:t>
            </a:r>
            <a:r>
              <a:rPr sz="1197" dirty="0">
                <a:latin typeface="Arial"/>
                <a:cs typeface="Arial"/>
              </a:rPr>
              <a:t>on</a:t>
            </a:r>
            <a:r>
              <a:rPr sz="1197" spc="-52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de</a:t>
            </a:r>
            <a:r>
              <a:rPr sz="1197" spc="-13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l</a:t>
            </a:r>
            <a:r>
              <a:rPr sz="1197" spc="-3" dirty="0">
                <a:latin typeface="Arial"/>
                <a:cs typeface="Arial"/>
              </a:rPr>
              <a:t>’</a:t>
            </a:r>
            <a:r>
              <a:rPr sz="1197" dirty="0">
                <a:latin typeface="Arial"/>
                <a:cs typeface="Arial"/>
              </a:rPr>
              <a:t>e</a:t>
            </a:r>
            <a:r>
              <a:rPr sz="1197" spc="-3" dirty="0">
                <a:latin typeface="Arial"/>
                <a:cs typeface="Arial"/>
              </a:rPr>
              <a:t>m</a:t>
            </a:r>
            <a:r>
              <a:rPr sz="1197" dirty="0">
                <a:latin typeface="Arial"/>
                <a:cs typeface="Arial"/>
              </a:rPr>
              <a:t>p</a:t>
            </a:r>
            <a:r>
              <a:rPr sz="1197" spc="-3" dirty="0">
                <a:latin typeface="Arial"/>
                <a:cs typeface="Arial"/>
              </a:rPr>
              <a:t>l</a:t>
            </a:r>
            <a:r>
              <a:rPr sz="1197" dirty="0">
                <a:latin typeface="Arial"/>
                <a:cs typeface="Arial"/>
              </a:rPr>
              <a:t>ace</a:t>
            </a:r>
            <a:r>
              <a:rPr sz="1197" spc="-3" dirty="0">
                <a:latin typeface="Arial"/>
                <a:cs typeface="Arial"/>
              </a:rPr>
              <a:t>m</a:t>
            </a:r>
            <a:r>
              <a:rPr sz="1197" dirty="0">
                <a:latin typeface="Arial"/>
                <a:cs typeface="Arial"/>
              </a:rPr>
              <a:t>ent</a:t>
            </a:r>
            <a:r>
              <a:rPr sz="1197" spc="-77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de</a:t>
            </a:r>
            <a:r>
              <a:rPr sz="1197" spc="-13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m</a:t>
            </a:r>
            <a:r>
              <a:rPr sz="1197" spc="-3" dirty="0">
                <a:latin typeface="Arial"/>
                <a:cs typeface="Arial"/>
              </a:rPr>
              <a:t>i</a:t>
            </a:r>
            <a:r>
              <a:rPr sz="1197" dirty="0">
                <a:latin typeface="Arial"/>
                <a:cs typeface="Arial"/>
              </a:rPr>
              <a:t>se</a:t>
            </a:r>
            <a:r>
              <a:rPr sz="1197" spc="-25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en</a:t>
            </a:r>
            <a:r>
              <a:rPr sz="1197" spc="-13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stock</a:t>
            </a:r>
            <a:endParaRPr sz="1197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5097" y="2773282"/>
            <a:ext cx="809927" cy="697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3"/>
              </a:lnSpc>
              <a:spcBef>
                <a:spcPts val="18"/>
              </a:spcBef>
            </a:pPr>
            <a:endParaRPr sz="513"/>
          </a:p>
          <a:p>
            <a:pPr marL="286252" marR="287119" algn="ctr">
              <a:lnSpc>
                <a:spcPct val="95825"/>
              </a:lnSpc>
              <a:spcBef>
                <a:spcPts val="855"/>
              </a:spcBef>
            </a:pPr>
            <a:r>
              <a:rPr sz="2394" b="1" dirty="0">
                <a:latin typeface="Arial"/>
                <a:cs typeface="Arial"/>
              </a:rPr>
              <a:t>1</a:t>
            </a:r>
            <a:endParaRPr sz="2394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5025" y="2773282"/>
            <a:ext cx="6855383" cy="697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9876">
              <a:lnSpc>
                <a:spcPts val="1364"/>
              </a:lnSpc>
              <a:spcBef>
                <a:spcPts val="405"/>
              </a:spcBef>
            </a:pPr>
            <a:r>
              <a:rPr sz="1796" baseline="-2070" dirty="0">
                <a:latin typeface="Arial"/>
                <a:cs typeface="Arial"/>
              </a:rPr>
              <a:t>Prise</a:t>
            </a:r>
            <a:r>
              <a:rPr sz="1796" spc="-27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de</a:t>
            </a:r>
            <a:r>
              <a:rPr sz="1796" spc="-13" baseline="-2070" dirty="0">
                <a:latin typeface="Arial"/>
                <a:cs typeface="Arial"/>
              </a:rPr>
              <a:t> </a:t>
            </a:r>
            <a:r>
              <a:rPr sz="1796" spc="3" baseline="-2070" dirty="0">
                <a:latin typeface="Arial"/>
                <a:cs typeface="Arial"/>
              </a:rPr>
              <a:t>RD</a:t>
            </a:r>
            <a:r>
              <a:rPr sz="1796" baseline="-2070" dirty="0">
                <a:latin typeface="Arial"/>
                <a:cs typeface="Arial"/>
              </a:rPr>
              <a:t>V</a:t>
            </a:r>
            <a:r>
              <a:rPr sz="1796" spc="-17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avant</a:t>
            </a:r>
            <a:r>
              <a:rPr sz="1796" spc="-29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livr</a:t>
            </a:r>
            <a:r>
              <a:rPr sz="1796" spc="8" baseline="-2070" dirty="0">
                <a:latin typeface="Arial"/>
                <a:cs typeface="Arial"/>
              </a:rPr>
              <a:t>a</a:t>
            </a:r>
            <a:r>
              <a:rPr sz="1796" baseline="-2070" dirty="0">
                <a:latin typeface="Arial"/>
                <a:cs typeface="Arial"/>
              </a:rPr>
              <a:t>ison,</a:t>
            </a:r>
            <a:r>
              <a:rPr sz="1796" spc="-47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gestion</a:t>
            </a:r>
            <a:r>
              <a:rPr sz="1796" spc="-38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des</a:t>
            </a:r>
            <a:r>
              <a:rPr sz="1796" spc="-19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créneaux</a:t>
            </a:r>
            <a:endParaRPr sz="1197">
              <a:latin typeface="Arial"/>
              <a:cs typeface="Arial"/>
            </a:endParaRPr>
          </a:p>
          <a:p>
            <a:pPr marL="119876">
              <a:lnSpc>
                <a:spcPct val="95825"/>
              </a:lnSpc>
              <a:spcBef>
                <a:spcPts val="291"/>
              </a:spcBef>
            </a:pPr>
            <a:r>
              <a:rPr sz="1197" dirty="0">
                <a:latin typeface="Arial"/>
                <a:cs typeface="Arial"/>
              </a:rPr>
              <a:t>Règles</a:t>
            </a:r>
            <a:r>
              <a:rPr sz="1197" spc="-41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de</a:t>
            </a:r>
            <a:r>
              <a:rPr sz="1197" spc="-17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priorité</a:t>
            </a:r>
            <a:r>
              <a:rPr sz="1197" spc="-36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des</a:t>
            </a:r>
            <a:r>
              <a:rPr sz="1197" spc="-23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arri</a:t>
            </a:r>
            <a:r>
              <a:rPr sz="1197" spc="3" dirty="0">
                <a:latin typeface="Arial"/>
                <a:cs typeface="Arial"/>
              </a:rPr>
              <a:t>v</a:t>
            </a:r>
            <a:r>
              <a:rPr sz="1197" dirty="0">
                <a:latin typeface="Arial"/>
                <a:cs typeface="Arial"/>
              </a:rPr>
              <a:t>ées</a:t>
            </a:r>
            <a:r>
              <a:rPr sz="1197" spc="-42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[portefeuille</a:t>
            </a:r>
            <a:r>
              <a:rPr sz="1197" spc="-62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de</a:t>
            </a:r>
            <a:r>
              <a:rPr sz="1197" spc="-13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cdes]</a:t>
            </a:r>
            <a:endParaRPr sz="1197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5097" y="3471137"/>
            <a:ext cx="809927" cy="697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3"/>
              </a:lnSpc>
              <a:spcBef>
                <a:spcPts val="18"/>
              </a:spcBef>
            </a:pPr>
            <a:endParaRPr sz="513"/>
          </a:p>
          <a:p>
            <a:pPr marL="286252" marR="287119" algn="ctr">
              <a:lnSpc>
                <a:spcPct val="95825"/>
              </a:lnSpc>
              <a:spcBef>
                <a:spcPts val="855"/>
              </a:spcBef>
            </a:pPr>
            <a:r>
              <a:rPr sz="2394" b="1" dirty="0">
                <a:latin typeface="Arial"/>
                <a:cs typeface="Arial"/>
              </a:rPr>
              <a:t>2</a:t>
            </a:r>
            <a:endParaRPr sz="2394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5025" y="3471137"/>
            <a:ext cx="6855383" cy="697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517">
              <a:lnSpc>
                <a:spcPts val="1364"/>
              </a:lnSpc>
              <a:spcBef>
                <a:spcPts val="405"/>
              </a:spcBef>
            </a:pPr>
            <a:r>
              <a:rPr sz="1796" baseline="-2070" dirty="0">
                <a:latin typeface="Arial"/>
                <a:cs typeface="Arial"/>
              </a:rPr>
              <a:t>Récept</a:t>
            </a:r>
            <a:r>
              <a:rPr sz="1796" spc="-3" baseline="-2070" dirty="0">
                <a:latin typeface="Arial"/>
                <a:cs typeface="Arial"/>
              </a:rPr>
              <a:t>io</a:t>
            </a:r>
            <a:r>
              <a:rPr sz="1796" baseline="-2070" dirty="0">
                <a:latin typeface="Arial"/>
                <a:cs typeface="Arial"/>
              </a:rPr>
              <a:t>ns</a:t>
            </a:r>
            <a:r>
              <a:rPr sz="1796" spc="-59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adm</a:t>
            </a:r>
            <a:r>
              <a:rPr sz="1796" spc="-3" baseline="-2070" dirty="0">
                <a:latin typeface="Arial"/>
                <a:cs typeface="Arial"/>
              </a:rPr>
              <a:t>i</a:t>
            </a:r>
            <a:r>
              <a:rPr sz="1796" baseline="-2070" dirty="0">
                <a:latin typeface="Arial"/>
                <a:cs typeface="Arial"/>
              </a:rPr>
              <a:t>n</a:t>
            </a:r>
            <a:r>
              <a:rPr sz="1796" spc="-3" baseline="-2070" dirty="0">
                <a:latin typeface="Arial"/>
                <a:cs typeface="Arial"/>
              </a:rPr>
              <a:t>i</a:t>
            </a:r>
            <a:r>
              <a:rPr sz="1796" baseline="-2070" dirty="0">
                <a:latin typeface="Arial"/>
                <a:cs typeface="Arial"/>
              </a:rPr>
              <a:t>stratives</a:t>
            </a:r>
            <a:r>
              <a:rPr sz="1796" spc="-80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&amp; phys</a:t>
            </a:r>
            <a:r>
              <a:rPr sz="1796" spc="-3" baseline="-2070" dirty="0">
                <a:latin typeface="Arial"/>
                <a:cs typeface="Arial"/>
              </a:rPr>
              <a:t>i</a:t>
            </a:r>
            <a:r>
              <a:rPr sz="1796" baseline="-2070" dirty="0">
                <a:latin typeface="Arial"/>
                <a:cs typeface="Arial"/>
              </a:rPr>
              <a:t>ques</a:t>
            </a:r>
            <a:endParaRPr sz="1197">
              <a:latin typeface="Arial"/>
              <a:cs typeface="Arial"/>
            </a:endParaRPr>
          </a:p>
          <a:p>
            <a:pPr marL="77517">
              <a:lnSpc>
                <a:spcPct val="95825"/>
              </a:lnSpc>
              <a:spcBef>
                <a:spcPts val="291"/>
              </a:spcBef>
            </a:pPr>
            <a:r>
              <a:rPr sz="1197" dirty="0">
                <a:latin typeface="Arial"/>
                <a:cs typeface="Arial"/>
              </a:rPr>
              <a:t>Mise</a:t>
            </a:r>
            <a:r>
              <a:rPr sz="1197" spc="-25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à</a:t>
            </a:r>
            <a:r>
              <a:rPr sz="1197" spc="-6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quai,</a:t>
            </a:r>
            <a:r>
              <a:rPr sz="1197" spc="-26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plaques/ni</a:t>
            </a:r>
            <a:r>
              <a:rPr sz="1197" spc="-3" dirty="0">
                <a:latin typeface="Arial"/>
                <a:cs typeface="Arial"/>
              </a:rPr>
              <a:t>v</a:t>
            </a:r>
            <a:r>
              <a:rPr sz="1197" dirty="0">
                <a:latin typeface="Arial"/>
                <a:cs typeface="Arial"/>
              </a:rPr>
              <a:t>eleurs,</a:t>
            </a:r>
            <a:r>
              <a:rPr sz="1197" spc="-96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sabots</a:t>
            </a:r>
            <a:r>
              <a:rPr sz="1197" spc="-35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de</a:t>
            </a:r>
            <a:r>
              <a:rPr sz="1197" spc="-13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parc,</a:t>
            </a:r>
            <a:r>
              <a:rPr sz="1197" spc="-27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scellées</a:t>
            </a:r>
            <a:r>
              <a:rPr sz="1197" spc="-43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de</a:t>
            </a:r>
            <a:r>
              <a:rPr sz="1197" spc="-13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portes</a:t>
            </a:r>
            <a:endParaRPr sz="1197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5097" y="4168338"/>
            <a:ext cx="809927" cy="697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3"/>
              </a:lnSpc>
              <a:spcBef>
                <a:spcPts val="23"/>
              </a:spcBef>
            </a:pPr>
            <a:endParaRPr sz="513"/>
          </a:p>
          <a:p>
            <a:pPr marL="286252" marR="287119" algn="ctr">
              <a:lnSpc>
                <a:spcPct val="95825"/>
              </a:lnSpc>
              <a:spcBef>
                <a:spcPts val="855"/>
              </a:spcBef>
            </a:pPr>
            <a:r>
              <a:rPr sz="2394" b="1" dirty="0">
                <a:latin typeface="Arial"/>
                <a:cs typeface="Arial"/>
              </a:rPr>
              <a:t>3</a:t>
            </a:r>
            <a:endParaRPr sz="2394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5025" y="4168338"/>
            <a:ext cx="6855383" cy="697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533">
              <a:lnSpc>
                <a:spcPts val="1364"/>
              </a:lnSpc>
              <a:spcBef>
                <a:spcPts val="410"/>
              </a:spcBef>
            </a:pPr>
            <a:r>
              <a:rPr sz="1796" baseline="-2070" dirty="0">
                <a:latin typeface="Arial"/>
                <a:cs typeface="Arial"/>
              </a:rPr>
              <a:t>Contrôles</a:t>
            </a:r>
            <a:r>
              <a:rPr sz="1796" spc="-50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qualité</a:t>
            </a:r>
            <a:r>
              <a:rPr sz="1796" spc="-35" baseline="-2070" dirty="0">
                <a:latin typeface="Arial"/>
                <a:cs typeface="Arial"/>
              </a:rPr>
              <a:t> </a:t>
            </a:r>
            <a:r>
              <a:rPr sz="1796" spc="-3" baseline="-2070" dirty="0">
                <a:latin typeface="Arial"/>
                <a:cs typeface="Arial"/>
              </a:rPr>
              <a:t>[</a:t>
            </a:r>
            <a:r>
              <a:rPr sz="1796" baseline="-2070" dirty="0">
                <a:latin typeface="Arial"/>
                <a:cs typeface="Arial"/>
              </a:rPr>
              <a:t>non-confor</a:t>
            </a:r>
            <a:r>
              <a:rPr sz="1796" spc="3" baseline="-2070" dirty="0">
                <a:latin typeface="Arial"/>
                <a:cs typeface="Arial"/>
              </a:rPr>
              <a:t>m</a:t>
            </a:r>
            <a:r>
              <a:rPr sz="1796" baseline="-2070" dirty="0">
                <a:latin typeface="Arial"/>
                <a:cs typeface="Arial"/>
              </a:rPr>
              <a:t>ité</a:t>
            </a:r>
            <a:r>
              <a:rPr sz="1796" spc="-80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/ dommages</a:t>
            </a:r>
            <a:r>
              <a:rPr sz="1796" spc="-59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transport]</a:t>
            </a:r>
            <a:endParaRPr sz="1197">
              <a:latin typeface="Arial"/>
              <a:cs typeface="Arial"/>
            </a:endParaRPr>
          </a:p>
          <a:p>
            <a:pPr marL="77533">
              <a:lnSpc>
                <a:spcPct val="95825"/>
              </a:lnSpc>
              <a:spcBef>
                <a:spcPts val="286"/>
              </a:spcBef>
            </a:pPr>
            <a:r>
              <a:rPr sz="1197" dirty="0">
                <a:latin typeface="Arial"/>
                <a:cs typeface="Arial"/>
              </a:rPr>
              <a:t>Contrôles</a:t>
            </a:r>
            <a:r>
              <a:rPr sz="1197" spc="-50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de</a:t>
            </a:r>
            <a:r>
              <a:rPr sz="1197" spc="-13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conformité</a:t>
            </a:r>
            <a:r>
              <a:rPr sz="1197" spc="-56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entre</a:t>
            </a:r>
            <a:r>
              <a:rPr sz="1197" spc="-27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attendu</a:t>
            </a:r>
            <a:r>
              <a:rPr sz="1197" spc="-39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&amp; récep</a:t>
            </a:r>
            <a:r>
              <a:rPr sz="1197" spc="3" dirty="0">
                <a:latin typeface="Arial"/>
                <a:cs typeface="Arial"/>
              </a:rPr>
              <a:t>t</a:t>
            </a:r>
            <a:r>
              <a:rPr sz="1197" dirty="0">
                <a:latin typeface="Arial"/>
                <a:cs typeface="Arial"/>
              </a:rPr>
              <a:t>ion</a:t>
            </a:r>
            <a:r>
              <a:rPr sz="1197" spc="-49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&amp; contrôles</a:t>
            </a:r>
            <a:r>
              <a:rPr sz="1197" spc="-48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quantité</a:t>
            </a:r>
            <a:endParaRPr sz="1197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5097" y="4866193"/>
            <a:ext cx="809927" cy="697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3"/>
              </a:lnSpc>
              <a:spcBef>
                <a:spcPts val="23"/>
              </a:spcBef>
            </a:pPr>
            <a:endParaRPr sz="513"/>
          </a:p>
          <a:p>
            <a:pPr marL="286252" marR="287119" algn="ctr">
              <a:lnSpc>
                <a:spcPct val="95825"/>
              </a:lnSpc>
              <a:spcBef>
                <a:spcPts val="855"/>
              </a:spcBef>
            </a:pPr>
            <a:r>
              <a:rPr sz="2394" b="1" dirty="0">
                <a:latin typeface="Arial"/>
                <a:cs typeface="Arial"/>
              </a:rPr>
              <a:t>4</a:t>
            </a:r>
            <a:endParaRPr sz="239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5025" y="4866193"/>
            <a:ext cx="6855383" cy="697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533">
              <a:lnSpc>
                <a:spcPts val="1364"/>
              </a:lnSpc>
              <a:spcBef>
                <a:spcPts val="410"/>
              </a:spcBef>
            </a:pPr>
            <a:r>
              <a:rPr sz="1796" baseline="-2070" dirty="0">
                <a:latin typeface="Arial"/>
                <a:cs typeface="Arial"/>
              </a:rPr>
              <a:t>Tri</a:t>
            </a:r>
            <a:r>
              <a:rPr sz="1796" spc="-14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des</a:t>
            </a:r>
            <a:r>
              <a:rPr sz="1796" spc="-19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conditionnement</a:t>
            </a:r>
            <a:r>
              <a:rPr sz="1796" spc="-87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multi-références</a:t>
            </a:r>
            <a:endParaRPr sz="1197">
              <a:latin typeface="Arial"/>
              <a:cs typeface="Arial"/>
            </a:endParaRPr>
          </a:p>
          <a:p>
            <a:pPr marL="77533">
              <a:lnSpc>
                <a:spcPct val="95825"/>
              </a:lnSpc>
              <a:spcBef>
                <a:spcPts val="286"/>
              </a:spcBef>
            </a:pPr>
            <a:r>
              <a:rPr sz="1197" dirty="0">
                <a:latin typeface="Arial"/>
                <a:cs typeface="Arial"/>
              </a:rPr>
              <a:t>Validation</a:t>
            </a:r>
            <a:r>
              <a:rPr sz="1197" spc="-52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des</a:t>
            </a:r>
            <a:r>
              <a:rPr sz="1197" spc="-19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couples</a:t>
            </a:r>
            <a:r>
              <a:rPr sz="1197" spc="-41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référe</a:t>
            </a:r>
            <a:r>
              <a:rPr sz="1197" spc="12" dirty="0">
                <a:latin typeface="Arial"/>
                <a:cs typeface="Arial"/>
              </a:rPr>
              <a:t>n</a:t>
            </a:r>
            <a:r>
              <a:rPr sz="1197" dirty="0">
                <a:latin typeface="Arial"/>
                <a:cs typeface="Arial"/>
              </a:rPr>
              <a:t>ces</a:t>
            </a:r>
            <a:r>
              <a:rPr sz="1197" spc="-56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/ quantité</a:t>
            </a:r>
            <a:r>
              <a:rPr sz="1197" spc="-46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réceptionnées</a:t>
            </a:r>
            <a:endParaRPr sz="1197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5097" y="5564048"/>
            <a:ext cx="809927" cy="697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3"/>
              </a:lnSpc>
              <a:spcBef>
                <a:spcPts val="23"/>
              </a:spcBef>
            </a:pPr>
            <a:endParaRPr sz="513"/>
          </a:p>
          <a:p>
            <a:pPr marL="286252" marR="287119" algn="ctr">
              <a:lnSpc>
                <a:spcPct val="95825"/>
              </a:lnSpc>
              <a:spcBef>
                <a:spcPts val="855"/>
              </a:spcBef>
            </a:pPr>
            <a:r>
              <a:rPr sz="2394" b="1" dirty="0">
                <a:latin typeface="Arial"/>
                <a:cs typeface="Arial"/>
              </a:rPr>
              <a:t>5</a:t>
            </a:r>
            <a:endParaRPr sz="2394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5025" y="5564048"/>
            <a:ext cx="6855383" cy="697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533">
              <a:lnSpc>
                <a:spcPts val="1364"/>
              </a:lnSpc>
              <a:spcBef>
                <a:spcPts val="410"/>
              </a:spcBef>
            </a:pPr>
            <a:r>
              <a:rPr sz="1796" baseline="-2070" dirty="0">
                <a:latin typeface="Arial"/>
                <a:cs typeface="Arial"/>
              </a:rPr>
              <a:t>Dép</a:t>
            </a:r>
            <a:r>
              <a:rPr sz="1796" spc="-3" baseline="-2070" dirty="0">
                <a:latin typeface="Arial"/>
                <a:cs typeface="Arial"/>
              </a:rPr>
              <a:t>l</a:t>
            </a:r>
            <a:r>
              <a:rPr sz="1796" baseline="-2070" dirty="0">
                <a:latin typeface="Arial"/>
                <a:cs typeface="Arial"/>
              </a:rPr>
              <a:t>acement</a:t>
            </a:r>
            <a:r>
              <a:rPr sz="1796" spc="-70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vers</a:t>
            </a:r>
            <a:r>
              <a:rPr sz="1796" spc="-22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la</a:t>
            </a:r>
            <a:r>
              <a:rPr sz="1796" spc="-9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zone</a:t>
            </a:r>
            <a:r>
              <a:rPr sz="1796" spc="-26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de</a:t>
            </a:r>
            <a:r>
              <a:rPr sz="1796" spc="-13" baseline="-2070" dirty="0">
                <a:latin typeface="Arial"/>
                <a:cs typeface="Arial"/>
              </a:rPr>
              <a:t> </a:t>
            </a:r>
            <a:r>
              <a:rPr sz="1796" baseline="-2070" dirty="0">
                <a:latin typeface="Arial"/>
                <a:cs typeface="Arial"/>
              </a:rPr>
              <a:t>stockage</a:t>
            </a:r>
            <a:endParaRPr sz="1197">
              <a:latin typeface="Arial"/>
              <a:cs typeface="Arial"/>
            </a:endParaRPr>
          </a:p>
          <a:p>
            <a:pPr marL="77533">
              <a:lnSpc>
                <a:spcPct val="95825"/>
              </a:lnSpc>
              <a:spcBef>
                <a:spcPts val="286"/>
              </a:spcBef>
            </a:pPr>
            <a:r>
              <a:rPr sz="1197" dirty="0">
                <a:latin typeface="Arial"/>
                <a:cs typeface="Arial"/>
              </a:rPr>
              <a:t>Mise</a:t>
            </a:r>
            <a:r>
              <a:rPr sz="1197" spc="-25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en</a:t>
            </a:r>
            <a:r>
              <a:rPr sz="1197" spc="-13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stock</a:t>
            </a:r>
            <a:r>
              <a:rPr sz="1197" spc="-27" dirty="0">
                <a:latin typeface="Arial"/>
                <a:cs typeface="Arial"/>
              </a:rPr>
              <a:t> </a:t>
            </a:r>
            <a:r>
              <a:rPr sz="1197" dirty="0">
                <a:latin typeface="Arial"/>
                <a:cs typeface="Arial"/>
              </a:rPr>
              <a:t>physique</a:t>
            </a:r>
            <a:endParaRPr sz="1197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3742" y="1890375"/>
            <a:ext cx="1011270" cy="600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12"/>
              </a:lnSpc>
              <a:spcBef>
                <a:spcPts val="9"/>
              </a:spcBef>
            </a:pPr>
            <a:endParaRPr sz="812" dirty="0"/>
          </a:p>
          <a:p>
            <a:pPr marL="70365">
              <a:lnSpc>
                <a:spcPct val="95825"/>
              </a:lnSpc>
            </a:pPr>
            <a:r>
              <a:rPr sz="1240" b="1" dirty="0">
                <a:latin typeface="Arial"/>
                <a:cs typeface="Arial"/>
              </a:rPr>
              <a:t>Mise</a:t>
            </a:r>
            <a:r>
              <a:rPr sz="1240" b="1" spc="36" dirty="0">
                <a:latin typeface="Arial"/>
                <a:cs typeface="Arial"/>
              </a:rPr>
              <a:t> </a:t>
            </a:r>
            <a:r>
              <a:rPr sz="1240" b="1" dirty="0">
                <a:latin typeface="Arial"/>
                <a:cs typeface="Arial"/>
              </a:rPr>
              <a:t>en</a:t>
            </a:r>
            <a:endParaRPr sz="124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3232" y="1887769"/>
            <a:ext cx="1011922" cy="600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12"/>
              </a:lnSpc>
              <a:spcBef>
                <a:spcPts val="9"/>
              </a:spcBef>
            </a:pPr>
            <a:endParaRPr sz="812"/>
          </a:p>
          <a:p>
            <a:pPr marL="71017" marR="185623">
              <a:lnSpc>
                <a:spcPts val="1425"/>
              </a:lnSpc>
            </a:pPr>
            <a:r>
              <a:rPr sz="1240" b="1" dirty="0">
                <a:latin typeface="Arial"/>
                <a:cs typeface="Arial"/>
              </a:rPr>
              <a:t>Décharge ment</a:t>
            </a:r>
            <a:endParaRPr sz="124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2893" y="1887769"/>
            <a:ext cx="1011270" cy="600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84"/>
              </a:lnSpc>
              <a:spcBef>
                <a:spcPts val="37"/>
              </a:spcBef>
            </a:pPr>
            <a:endParaRPr sz="684"/>
          </a:p>
          <a:p>
            <a:pPr marL="70365">
              <a:lnSpc>
                <a:spcPct val="95825"/>
              </a:lnSpc>
              <a:spcBef>
                <a:spcPts val="855"/>
              </a:spcBef>
            </a:pPr>
            <a:r>
              <a:rPr sz="1240" b="1" dirty="0">
                <a:latin typeface="Arial"/>
                <a:cs typeface="Arial"/>
              </a:rPr>
              <a:t>Contrôle</a:t>
            </a:r>
            <a:endParaRPr sz="124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9295" y="1887769"/>
            <a:ext cx="1011922" cy="600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84"/>
              </a:lnSpc>
              <a:spcBef>
                <a:spcPts val="37"/>
              </a:spcBef>
            </a:pPr>
            <a:endParaRPr sz="684"/>
          </a:p>
          <a:p>
            <a:pPr marL="71017">
              <a:lnSpc>
                <a:spcPct val="95825"/>
              </a:lnSpc>
              <a:spcBef>
                <a:spcPts val="855"/>
              </a:spcBef>
            </a:pPr>
            <a:r>
              <a:rPr sz="1240" b="1" dirty="0">
                <a:latin typeface="Arial"/>
                <a:cs typeface="Arial"/>
              </a:rPr>
              <a:t>Réception</a:t>
            </a:r>
            <a:endParaRPr sz="124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6753" y="1890375"/>
            <a:ext cx="1011922" cy="600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017" marR="89201">
              <a:lnSpc>
                <a:spcPts val="1425"/>
              </a:lnSpc>
              <a:spcBef>
                <a:spcPts val="68"/>
              </a:spcBef>
            </a:pPr>
            <a:r>
              <a:rPr sz="1240" b="1" dirty="0">
                <a:latin typeface="Arial"/>
                <a:cs typeface="Arial"/>
              </a:rPr>
              <a:t>Régulation des</a:t>
            </a:r>
            <a:r>
              <a:rPr sz="1240" b="1" spc="25" dirty="0">
                <a:latin typeface="Arial"/>
                <a:cs typeface="Arial"/>
              </a:rPr>
              <a:t> </a:t>
            </a:r>
            <a:r>
              <a:rPr sz="1240" b="1" dirty="0">
                <a:latin typeface="Arial"/>
                <a:cs typeface="Arial"/>
              </a:rPr>
              <a:t>flux entrants</a:t>
            </a:r>
            <a:endParaRPr sz="124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3126" y="496621"/>
            <a:ext cx="117938" cy="116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8" name="object 8"/>
          <p:cNvSpPr txBox="1"/>
          <p:nvPr/>
        </p:nvSpPr>
        <p:spPr>
          <a:xfrm>
            <a:off x="775296" y="613256"/>
            <a:ext cx="121195" cy="117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6" name="object 6"/>
          <p:cNvSpPr txBox="1"/>
          <p:nvPr/>
        </p:nvSpPr>
        <p:spPr>
          <a:xfrm>
            <a:off x="775296" y="611954"/>
            <a:ext cx="237830" cy="119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5" name="object 5"/>
          <p:cNvSpPr txBox="1"/>
          <p:nvPr/>
        </p:nvSpPr>
        <p:spPr>
          <a:xfrm>
            <a:off x="1013126" y="613257"/>
            <a:ext cx="117938" cy="117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3" name="object 3"/>
          <p:cNvSpPr txBox="1"/>
          <p:nvPr/>
        </p:nvSpPr>
        <p:spPr>
          <a:xfrm>
            <a:off x="896492" y="848481"/>
            <a:ext cx="116634" cy="115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2422749" y="239188"/>
            <a:ext cx="4320650" cy="52937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38" tIns="45404" rIns="93938" bIns="45404">
            <a:spAutoFit/>
          </a:bodyPr>
          <a:lstStyle>
            <a:lvl1pPr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44" b="1" dirty="0">
                <a:solidFill>
                  <a:srgbClr val="0000FF"/>
                </a:solidFill>
                <a:latin typeface="Hobo" pitchFamily="34" charset="0"/>
              </a:rPr>
              <a:t>FONCTION RECEPTION</a:t>
            </a:r>
          </a:p>
        </p:txBody>
      </p:sp>
    </p:spTree>
    <p:extLst>
      <p:ext uri="{BB962C8B-B14F-4D97-AF65-F5344CB8AC3E}">
        <p14:creationId xmlns:p14="http://schemas.microsoft.com/office/powerpoint/2010/main" val="3354356218"/>
      </p:ext>
    </p:extLst>
  </p:cSld>
  <p:clrMapOvr>
    <a:masterClrMapping/>
  </p:clrMapOvr>
  <p:transition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1121503" y="937042"/>
            <a:ext cx="3770733" cy="326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535"/>
              </a:lnSpc>
              <a:spcBef>
                <a:spcPts val="127"/>
              </a:spcBef>
            </a:pPr>
            <a:r>
              <a:rPr sz="2394" b="1">
                <a:latin typeface="Arial"/>
                <a:cs typeface="Arial"/>
              </a:rPr>
              <a:t>1/ </a:t>
            </a:r>
            <a:r>
              <a:rPr sz="2394" b="1" dirty="0">
                <a:latin typeface="Arial"/>
                <a:cs typeface="Arial"/>
              </a:rPr>
              <a:t>Gestion des réceptions</a:t>
            </a:r>
            <a:endParaRPr sz="2394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7474" y="1711975"/>
            <a:ext cx="3165335" cy="282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185"/>
              </a:lnSpc>
              <a:spcBef>
                <a:spcPts val="109"/>
              </a:spcBef>
            </a:pPr>
            <a:r>
              <a:rPr sz="1539" dirty="0">
                <a:solidFill>
                  <a:srgbClr val="00007B"/>
                </a:solidFill>
                <a:latin typeface="PMingLiU"/>
                <a:cs typeface="PMingLiU"/>
              </a:rPr>
              <a:t></a:t>
            </a:r>
            <a:r>
              <a:rPr sz="1539" spc="567" dirty="0">
                <a:solidFill>
                  <a:srgbClr val="00007B"/>
                </a:solidFill>
                <a:latin typeface="PMingLiU"/>
                <a:cs typeface="PMingLiU"/>
              </a:rPr>
              <a:t> </a:t>
            </a:r>
            <a:r>
              <a:rPr sz="2052" dirty="0">
                <a:latin typeface="Arial"/>
                <a:cs typeface="Arial"/>
              </a:rPr>
              <a:t>Informations spécifiques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42776" y="2070539"/>
            <a:ext cx="6673640" cy="3936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 marR="26603">
              <a:lnSpc>
                <a:spcPts val="1834"/>
              </a:lnSpc>
              <a:spcBef>
                <a:spcPts val="91"/>
              </a:spcBef>
            </a:pPr>
            <a:r>
              <a:rPr sz="1710" b="1" dirty="0">
                <a:latin typeface="Arial"/>
                <a:cs typeface="Arial"/>
              </a:rPr>
              <a:t>Réception</a:t>
            </a:r>
            <a:r>
              <a:rPr sz="1710" spc="-76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: le</a:t>
            </a:r>
            <a:r>
              <a:rPr sz="1710" spc="-13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transporteur</a:t>
            </a:r>
            <a:r>
              <a:rPr sz="1710" spc="-91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e</a:t>
            </a:r>
            <a:r>
              <a:rPr sz="1710" spc="3" dirty="0">
                <a:latin typeface="Arial"/>
                <a:cs typeface="Arial"/>
              </a:rPr>
              <a:t>s</a:t>
            </a:r>
            <a:r>
              <a:rPr sz="1710" dirty="0">
                <a:latin typeface="Arial"/>
                <a:cs typeface="Arial"/>
              </a:rPr>
              <a:t>t</a:t>
            </a:r>
            <a:r>
              <a:rPr sz="1710" spc="-18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responsable</a:t>
            </a:r>
            <a:r>
              <a:rPr sz="1710" spc="-92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de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sa</a:t>
            </a:r>
            <a:r>
              <a:rPr sz="1710" spc="-18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marchandise</a:t>
            </a:r>
          </a:p>
          <a:p>
            <a:pPr marL="10860" marR="26603">
              <a:lnSpc>
                <a:spcPct val="95825"/>
              </a:lnSpc>
            </a:pPr>
            <a:r>
              <a:rPr sz="1710" dirty="0">
                <a:latin typeface="Arial"/>
                <a:cs typeface="Arial"/>
              </a:rPr>
              <a:t>ju</a:t>
            </a:r>
            <a:r>
              <a:rPr sz="1710" spc="8" dirty="0">
                <a:latin typeface="Arial"/>
                <a:cs typeface="Arial"/>
              </a:rPr>
              <a:t>s</a:t>
            </a:r>
            <a:r>
              <a:rPr sz="1710" dirty="0">
                <a:latin typeface="Arial"/>
                <a:cs typeface="Arial"/>
              </a:rPr>
              <a:t>qu’à</a:t>
            </a:r>
            <a:r>
              <a:rPr sz="1710" spc="-54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la</a:t>
            </a:r>
            <a:r>
              <a:rPr sz="1710" spc="-13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mise</a:t>
            </a:r>
            <a:r>
              <a:rPr sz="1710" spc="-36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à</a:t>
            </a:r>
            <a:r>
              <a:rPr sz="1710" spc="-9" dirty="0">
                <a:latin typeface="Arial"/>
                <a:cs typeface="Arial"/>
              </a:rPr>
              <a:t> </a:t>
            </a:r>
            <a:r>
              <a:rPr sz="1710" spc="-3" dirty="0">
                <a:latin typeface="Arial"/>
                <a:cs typeface="Arial"/>
              </a:rPr>
              <a:t>q</a:t>
            </a:r>
            <a:r>
              <a:rPr sz="1710" dirty="0">
                <a:latin typeface="Arial"/>
                <a:cs typeface="Arial"/>
              </a:rPr>
              <a:t>uai.</a:t>
            </a:r>
          </a:p>
          <a:p>
            <a:pPr marL="10860" marR="897400">
              <a:lnSpc>
                <a:spcPct val="100041"/>
              </a:lnSpc>
              <a:spcBef>
                <a:spcPts val="491"/>
              </a:spcBef>
            </a:pPr>
            <a:r>
              <a:rPr sz="1710" dirty="0">
                <a:latin typeface="Arial"/>
                <a:cs typeface="Arial"/>
              </a:rPr>
              <a:t>Le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b="1" dirty="0">
                <a:latin typeface="Arial"/>
                <a:cs typeface="Arial"/>
              </a:rPr>
              <a:t>chargement</a:t>
            </a:r>
            <a:r>
              <a:rPr sz="1710" spc="-90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et l’</a:t>
            </a:r>
            <a:r>
              <a:rPr sz="1710" b="1" dirty="0">
                <a:latin typeface="Arial"/>
                <a:cs typeface="Arial"/>
              </a:rPr>
              <a:t>arrimage</a:t>
            </a:r>
            <a:r>
              <a:rPr sz="1710" spc="-74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au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point</a:t>
            </a:r>
            <a:r>
              <a:rPr sz="1710" spc="-37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de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départ</a:t>
            </a:r>
            <a:r>
              <a:rPr sz="1710" spc="-48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sont</a:t>
            </a:r>
            <a:r>
              <a:rPr sz="1710" spc="-32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de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la responsabilité</a:t>
            </a:r>
            <a:r>
              <a:rPr sz="1710" spc="-105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de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l’expédi</a:t>
            </a:r>
            <a:r>
              <a:rPr sz="1710" spc="8" dirty="0">
                <a:latin typeface="Arial"/>
                <a:cs typeface="Arial"/>
              </a:rPr>
              <a:t>t</a:t>
            </a:r>
            <a:r>
              <a:rPr sz="1710" dirty="0">
                <a:latin typeface="Arial"/>
                <a:cs typeface="Arial"/>
              </a:rPr>
              <a:t>eur</a:t>
            </a:r>
            <a:r>
              <a:rPr sz="1710" spc="-87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ou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du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transporteur.</a:t>
            </a:r>
          </a:p>
          <a:p>
            <a:pPr marL="10860" marR="136457">
              <a:lnSpc>
                <a:spcPts val="1966"/>
              </a:lnSpc>
              <a:spcBef>
                <a:spcPts val="406"/>
              </a:spcBef>
            </a:pPr>
            <a:r>
              <a:rPr sz="1710" dirty="0">
                <a:latin typeface="Arial"/>
                <a:cs typeface="Arial"/>
              </a:rPr>
              <a:t>Le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b="1" dirty="0">
                <a:latin typeface="Arial"/>
                <a:cs typeface="Arial"/>
              </a:rPr>
              <a:t>débâchage</a:t>
            </a:r>
            <a:r>
              <a:rPr sz="1710" spc="-84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/ </a:t>
            </a:r>
            <a:r>
              <a:rPr sz="1710" b="1" dirty="0">
                <a:latin typeface="Arial"/>
                <a:cs typeface="Arial"/>
              </a:rPr>
              <a:t>rabâchage</a:t>
            </a:r>
            <a:r>
              <a:rPr sz="1710" spc="-80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sont</a:t>
            </a:r>
            <a:r>
              <a:rPr sz="1710" spc="-32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la</a:t>
            </a:r>
            <a:r>
              <a:rPr sz="1710" spc="-4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responsabilité</a:t>
            </a:r>
            <a:r>
              <a:rPr sz="1710" spc="-105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du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transporteur. </a:t>
            </a:r>
          </a:p>
          <a:p>
            <a:pPr marL="10860" marR="136457">
              <a:lnSpc>
                <a:spcPts val="1966"/>
              </a:lnSpc>
              <a:spcBef>
                <a:spcPts val="495"/>
              </a:spcBef>
            </a:pPr>
            <a:r>
              <a:rPr sz="1710" dirty="0">
                <a:latin typeface="Arial"/>
                <a:cs typeface="Arial"/>
              </a:rPr>
              <a:t>Le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b="1" dirty="0">
                <a:latin typeface="Arial"/>
                <a:cs typeface="Arial"/>
              </a:rPr>
              <a:t>calage</a:t>
            </a:r>
            <a:r>
              <a:rPr sz="1710" spc="-50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du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camion</a:t>
            </a:r>
            <a:r>
              <a:rPr sz="1710" spc="-55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est</a:t>
            </a:r>
            <a:r>
              <a:rPr sz="1710" spc="-22" dirty="0">
                <a:latin typeface="Arial"/>
                <a:cs typeface="Arial"/>
              </a:rPr>
              <a:t> </a:t>
            </a:r>
            <a:r>
              <a:rPr sz="1710" b="1" dirty="0">
                <a:latin typeface="Arial"/>
                <a:cs typeface="Arial"/>
              </a:rPr>
              <a:t>obligatoire</a:t>
            </a:r>
            <a:r>
              <a:rPr sz="1710" spc="-7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et de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la</a:t>
            </a:r>
            <a:r>
              <a:rPr sz="1710" spc="-13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respon</a:t>
            </a:r>
            <a:r>
              <a:rPr sz="1710" spc="8" dirty="0">
                <a:latin typeface="Arial"/>
                <a:cs typeface="Arial"/>
              </a:rPr>
              <a:t>s</a:t>
            </a:r>
            <a:r>
              <a:rPr sz="1710" dirty="0">
                <a:latin typeface="Arial"/>
                <a:cs typeface="Arial"/>
              </a:rPr>
              <a:t>abilité</a:t>
            </a:r>
            <a:r>
              <a:rPr sz="1710" spc="-105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du</a:t>
            </a:r>
          </a:p>
          <a:p>
            <a:pPr marL="10860" marR="26603">
              <a:lnSpc>
                <a:spcPts val="1569"/>
              </a:lnSpc>
              <a:spcBef>
                <a:spcPts val="574"/>
              </a:spcBef>
            </a:pPr>
            <a:r>
              <a:rPr sz="2565" baseline="1449" dirty="0">
                <a:latin typeface="Arial"/>
                <a:cs typeface="Arial"/>
              </a:rPr>
              <a:t>transporteur.</a:t>
            </a:r>
            <a:endParaRPr sz="1710" dirty="0">
              <a:latin typeface="Arial"/>
              <a:cs typeface="Arial"/>
            </a:endParaRPr>
          </a:p>
          <a:p>
            <a:pPr marL="10860" marR="15904">
              <a:lnSpc>
                <a:spcPct val="100041"/>
              </a:lnSpc>
              <a:spcBef>
                <a:spcPts val="412"/>
              </a:spcBef>
            </a:pPr>
            <a:r>
              <a:rPr sz="1710" dirty="0">
                <a:latin typeface="Arial"/>
                <a:cs typeface="Arial"/>
              </a:rPr>
              <a:t>Le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b="1" dirty="0">
                <a:latin typeface="Arial"/>
                <a:cs typeface="Arial"/>
              </a:rPr>
              <a:t>réceptionnaire</a:t>
            </a:r>
            <a:r>
              <a:rPr sz="1710" spc="-108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doit</a:t>
            </a:r>
            <a:r>
              <a:rPr sz="1710" spc="-27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assurer</a:t>
            </a:r>
            <a:r>
              <a:rPr sz="1710" spc="-56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le</a:t>
            </a:r>
            <a:r>
              <a:rPr sz="1710" spc="-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bon</a:t>
            </a:r>
            <a:r>
              <a:rPr sz="1710" spc="-28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éclairage</a:t>
            </a:r>
            <a:r>
              <a:rPr sz="1710" spc="-6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des</a:t>
            </a:r>
            <a:r>
              <a:rPr sz="1710" spc="-27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quais</a:t>
            </a:r>
            <a:r>
              <a:rPr sz="1710" spc="-40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[100</a:t>
            </a:r>
            <a:r>
              <a:rPr sz="1710" spc="-32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lux]. Le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bord</a:t>
            </a:r>
            <a:r>
              <a:rPr sz="1710" spc="-33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du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quai</a:t>
            </a:r>
            <a:r>
              <a:rPr sz="1710" spc="-32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doit</a:t>
            </a:r>
            <a:r>
              <a:rPr sz="1710" spc="-27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être</a:t>
            </a:r>
            <a:r>
              <a:rPr sz="1710" spc="-2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marqué</a:t>
            </a:r>
            <a:r>
              <a:rPr sz="1710" spc="-57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au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sol</a:t>
            </a:r>
            <a:r>
              <a:rPr sz="1710" spc="-21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et une</a:t>
            </a:r>
            <a:r>
              <a:rPr sz="1710" spc="-28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zone</a:t>
            </a:r>
            <a:r>
              <a:rPr sz="1710" spc="-37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de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50cm</a:t>
            </a:r>
            <a:r>
              <a:rPr sz="1710" spc="-41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au bord</a:t>
            </a:r>
            <a:r>
              <a:rPr sz="1710" spc="-33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du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quai</a:t>
            </a:r>
            <a:r>
              <a:rPr sz="1710" spc="-32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est</a:t>
            </a:r>
            <a:r>
              <a:rPr sz="1710" spc="-22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interdite</a:t>
            </a:r>
            <a:r>
              <a:rPr sz="1710" spc="-61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à</a:t>
            </a:r>
            <a:r>
              <a:rPr sz="1710" spc="-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la</a:t>
            </a:r>
            <a:r>
              <a:rPr sz="1710" spc="-13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circulation</a:t>
            </a:r>
            <a:r>
              <a:rPr sz="1710" spc="-76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à</a:t>
            </a:r>
            <a:r>
              <a:rPr sz="1710" spc="-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pied.</a:t>
            </a:r>
          </a:p>
          <a:p>
            <a:pPr marL="10860">
              <a:lnSpc>
                <a:spcPct val="100041"/>
              </a:lnSpc>
              <a:spcBef>
                <a:spcPts val="406"/>
              </a:spcBef>
            </a:pPr>
            <a:r>
              <a:rPr sz="1710" dirty="0">
                <a:latin typeface="Arial"/>
                <a:cs typeface="Arial"/>
              </a:rPr>
              <a:t>Si le</a:t>
            </a:r>
            <a:r>
              <a:rPr sz="1710" spc="-13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véhicule</a:t>
            </a:r>
            <a:r>
              <a:rPr sz="1710" spc="-62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de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livraison</a:t>
            </a:r>
            <a:r>
              <a:rPr sz="1710" spc="-62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est</a:t>
            </a:r>
            <a:r>
              <a:rPr sz="1710" spc="-22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doté</a:t>
            </a:r>
            <a:r>
              <a:rPr sz="1710" spc="-32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d’un</a:t>
            </a:r>
            <a:r>
              <a:rPr sz="1710" spc="-32" dirty="0">
                <a:latin typeface="Arial"/>
                <a:cs typeface="Arial"/>
              </a:rPr>
              <a:t> </a:t>
            </a:r>
            <a:r>
              <a:rPr sz="1710" b="1" dirty="0">
                <a:latin typeface="Arial"/>
                <a:cs typeface="Arial"/>
                <a:hlinkClick r:id="rId2" action="ppaction://hlinksldjump"/>
              </a:rPr>
              <a:t>hayon</a:t>
            </a:r>
            <a:r>
              <a:rPr sz="1710" dirty="0">
                <a:latin typeface="Arial"/>
                <a:cs typeface="Arial"/>
              </a:rPr>
              <a:t>,</a:t>
            </a:r>
            <a:r>
              <a:rPr sz="1710" spc="-50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il</a:t>
            </a:r>
            <a:r>
              <a:rPr sz="1710" spc="-7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doit</a:t>
            </a:r>
            <a:r>
              <a:rPr sz="1710" spc="-27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reposer</a:t>
            </a:r>
            <a:r>
              <a:rPr sz="1710" spc="-57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sur</a:t>
            </a:r>
            <a:r>
              <a:rPr sz="1710" spc="-23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le quai.</a:t>
            </a:r>
          </a:p>
          <a:p>
            <a:pPr marL="10860" marR="693071">
              <a:lnSpc>
                <a:spcPct val="100041"/>
              </a:lnSpc>
              <a:spcBef>
                <a:spcPts val="406"/>
              </a:spcBef>
            </a:pPr>
            <a:r>
              <a:rPr sz="1710" dirty="0">
                <a:latin typeface="Arial"/>
                <a:cs typeface="Arial"/>
              </a:rPr>
              <a:t>Dans</a:t>
            </a:r>
            <a:r>
              <a:rPr sz="1710" spc="-3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un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entrepôt,</a:t>
            </a:r>
            <a:r>
              <a:rPr sz="1710" spc="-67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les</a:t>
            </a:r>
            <a:r>
              <a:rPr sz="1710" spc="-21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quais</a:t>
            </a:r>
            <a:r>
              <a:rPr sz="1710" spc="-40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de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chargement</a:t>
            </a:r>
            <a:r>
              <a:rPr sz="1710" spc="-90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/ déchargement représentent</a:t>
            </a:r>
            <a:r>
              <a:rPr sz="1710" spc="-96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10%</a:t>
            </a:r>
            <a:r>
              <a:rPr sz="1710" spc="-33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à</a:t>
            </a:r>
            <a:r>
              <a:rPr sz="1710" spc="-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15%</a:t>
            </a:r>
            <a:r>
              <a:rPr sz="1710" spc="-33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de</a:t>
            </a:r>
            <a:r>
              <a:rPr sz="1710" spc="-19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la</a:t>
            </a:r>
            <a:r>
              <a:rPr sz="1710" spc="-13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surface</a:t>
            </a:r>
            <a:r>
              <a:rPr sz="1710" spc="-56" dirty="0">
                <a:latin typeface="Arial"/>
                <a:cs typeface="Arial"/>
              </a:rPr>
              <a:t> </a:t>
            </a:r>
            <a:r>
              <a:rPr sz="1710" dirty="0">
                <a:latin typeface="Arial"/>
                <a:cs typeface="Arial"/>
              </a:rPr>
              <a:t>totale.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98429" y="2105451"/>
            <a:ext cx="202827" cy="195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466"/>
              </a:lnSpc>
              <a:spcBef>
                <a:spcPts val="73"/>
              </a:spcBef>
            </a:pPr>
            <a:r>
              <a:rPr sz="1368" dirty="0">
                <a:solidFill>
                  <a:srgbClr val="999ACB"/>
                </a:solidFill>
                <a:latin typeface="PMingLiU"/>
                <a:cs typeface="PMingLiU"/>
              </a:rPr>
              <a:t></a:t>
            </a:r>
            <a:endParaRPr sz="1368">
              <a:latin typeface="PMingLiU"/>
              <a:cs typeface="PMingLiU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8429" y="2678200"/>
            <a:ext cx="202827" cy="195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466"/>
              </a:lnSpc>
              <a:spcBef>
                <a:spcPts val="73"/>
              </a:spcBef>
            </a:pPr>
            <a:r>
              <a:rPr sz="1368" dirty="0">
                <a:solidFill>
                  <a:srgbClr val="999ACB"/>
                </a:solidFill>
                <a:latin typeface="PMingLiU"/>
                <a:cs typeface="PMingLiU"/>
              </a:rPr>
              <a:t></a:t>
            </a:r>
            <a:endParaRPr sz="1368">
              <a:latin typeface="PMingLiU"/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8429" y="3250949"/>
            <a:ext cx="202827" cy="508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466"/>
              </a:lnSpc>
              <a:spcBef>
                <a:spcPts val="73"/>
              </a:spcBef>
            </a:pPr>
            <a:r>
              <a:rPr sz="1368" dirty="0">
                <a:solidFill>
                  <a:srgbClr val="999ACB"/>
                </a:solidFill>
                <a:latin typeface="PMingLiU"/>
                <a:cs typeface="PMingLiU"/>
              </a:rPr>
              <a:t></a:t>
            </a:r>
            <a:endParaRPr sz="1368">
              <a:latin typeface="PMingLiU"/>
              <a:cs typeface="PMingLiU"/>
            </a:endParaRPr>
          </a:p>
          <a:p>
            <a:pPr marL="10860">
              <a:lnSpc>
                <a:spcPct val="109378"/>
              </a:lnSpc>
              <a:spcBef>
                <a:spcPts val="593"/>
              </a:spcBef>
            </a:pPr>
            <a:r>
              <a:rPr sz="1368" dirty="0">
                <a:solidFill>
                  <a:srgbClr val="999ACB"/>
                </a:solidFill>
                <a:latin typeface="PMingLiU"/>
                <a:cs typeface="PMingLiU"/>
              </a:rPr>
              <a:t></a:t>
            </a:r>
            <a:endParaRPr sz="1368">
              <a:latin typeface="PMingLiU"/>
              <a:cs typeface="PMingLiU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8429" y="4136461"/>
            <a:ext cx="202827" cy="1956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466"/>
              </a:lnSpc>
              <a:spcBef>
                <a:spcPts val="73"/>
              </a:spcBef>
            </a:pPr>
            <a:r>
              <a:rPr sz="1368" dirty="0">
                <a:solidFill>
                  <a:srgbClr val="999ACB"/>
                </a:solidFill>
                <a:latin typeface="PMingLiU"/>
                <a:cs typeface="PMingLiU"/>
              </a:rPr>
              <a:t></a:t>
            </a:r>
            <a:endParaRPr sz="1368">
              <a:latin typeface="PMingLiU"/>
              <a:cs typeface="PMingLi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8429" y="4969847"/>
            <a:ext cx="202827" cy="1956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466"/>
              </a:lnSpc>
              <a:spcBef>
                <a:spcPts val="73"/>
              </a:spcBef>
            </a:pPr>
            <a:r>
              <a:rPr sz="1368" dirty="0">
                <a:solidFill>
                  <a:srgbClr val="999ACB"/>
                </a:solidFill>
                <a:latin typeface="PMingLiU"/>
                <a:cs typeface="PMingLiU"/>
              </a:rPr>
              <a:t></a:t>
            </a:r>
            <a:endParaRPr sz="1368">
              <a:latin typeface="PMingLiU"/>
              <a:cs typeface="PMingLi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8429" y="5542596"/>
            <a:ext cx="202827" cy="1956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466"/>
              </a:lnSpc>
              <a:spcBef>
                <a:spcPts val="73"/>
              </a:spcBef>
            </a:pPr>
            <a:r>
              <a:rPr sz="1368" dirty="0">
                <a:solidFill>
                  <a:srgbClr val="999ACB"/>
                </a:solidFill>
                <a:latin typeface="PMingLiU"/>
                <a:cs typeface="PMingLiU"/>
              </a:rPr>
              <a:t></a:t>
            </a:r>
            <a:endParaRPr sz="1368">
              <a:latin typeface="PMingLiU"/>
              <a:cs typeface="PMingLiU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3126" y="496621"/>
            <a:ext cx="117938" cy="116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9" name="object 9"/>
          <p:cNvSpPr txBox="1"/>
          <p:nvPr/>
        </p:nvSpPr>
        <p:spPr>
          <a:xfrm>
            <a:off x="1131065" y="496621"/>
            <a:ext cx="119241" cy="116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8" name="object 8"/>
          <p:cNvSpPr txBox="1"/>
          <p:nvPr/>
        </p:nvSpPr>
        <p:spPr>
          <a:xfrm>
            <a:off x="775296" y="613256"/>
            <a:ext cx="121195" cy="117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6" name="object 6"/>
          <p:cNvSpPr txBox="1"/>
          <p:nvPr/>
        </p:nvSpPr>
        <p:spPr>
          <a:xfrm>
            <a:off x="775296" y="611954"/>
            <a:ext cx="237830" cy="119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5" name="object 5"/>
          <p:cNvSpPr txBox="1"/>
          <p:nvPr/>
        </p:nvSpPr>
        <p:spPr>
          <a:xfrm>
            <a:off x="1013126" y="613257"/>
            <a:ext cx="117938" cy="117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4" name="object 4"/>
          <p:cNvSpPr txBox="1"/>
          <p:nvPr/>
        </p:nvSpPr>
        <p:spPr>
          <a:xfrm>
            <a:off x="1131065" y="613257"/>
            <a:ext cx="119241" cy="117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3" name="object 3"/>
          <p:cNvSpPr txBox="1"/>
          <p:nvPr/>
        </p:nvSpPr>
        <p:spPr>
          <a:xfrm>
            <a:off x="896492" y="848481"/>
            <a:ext cx="116634" cy="115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483768" y="253173"/>
            <a:ext cx="4320650" cy="52937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38" tIns="45404" rIns="93938" bIns="45404">
            <a:spAutoFit/>
          </a:bodyPr>
          <a:lstStyle>
            <a:lvl1pPr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44" b="1" dirty="0">
                <a:solidFill>
                  <a:srgbClr val="0000FF"/>
                </a:solidFill>
                <a:latin typeface="Hobo" pitchFamily="34" charset="0"/>
              </a:rPr>
              <a:t>FONCTION RECEPTION</a:t>
            </a:r>
          </a:p>
        </p:txBody>
      </p:sp>
    </p:spTree>
    <p:extLst>
      <p:ext uri="{BB962C8B-B14F-4D97-AF65-F5344CB8AC3E}">
        <p14:creationId xmlns:p14="http://schemas.microsoft.com/office/powerpoint/2010/main" val="12375391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790" y="341108"/>
            <a:ext cx="5584420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81542"/>
      </p:ext>
    </p:extLst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3"/>
          <p:cNvSpPr>
            <a:spLocks noGrp="1" noChangeArrowheads="1"/>
          </p:cNvSpPr>
          <p:nvPr>
            <p:ph type="title"/>
          </p:nvPr>
        </p:nvSpPr>
        <p:spPr>
          <a:xfrm>
            <a:off x="929931" y="2910682"/>
            <a:ext cx="1728787" cy="94138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chemeClr val="accent6">
                    <a:lumMod val="75000"/>
                  </a:schemeClr>
                </a:solidFill>
              </a:rPr>
              <a:t>Plan</a:t>
            </a:r>
          </a:p>
        </p:txBody>
      </p:sp>
      <p:sp>
        <p:nvSpPr>
          <p:cNvPr id="91" name="AutoShape 4"/>
          <p:cNvSpPr>
            <a:spLocks noChangeArrowheads="1"/>
          </p:cNvSpPr>
          <p:nvPr/>
        </p:nvSpPr>
        <p:spPr bwMode="auto">
          <a:xfrm flipH="1">
            <a:off x="250825" y="1195388"/>
            <a:ext cx="8208963" cy="4541837"/>
          </a:xfrm>
          <a:prstGeom prst="moon">
            <a:avLst>
              <a:gd name="adj" fmla="val 1884"/>
            </a:avLst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0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AutoShape 5"/>
          <p:cNvSpPr>
            <a:spLocks noChangeArrowheads="1"/>
          </p:cNvSpPr>
          <p:nvPr/>
        </p:nvSpPr>
        <p:spPr bwMode="auto">
          <a:xfrm flipH="1">
            <a:off x="215900" y="820738"/>
            <a:ext cx="4140200" cy="5256212"/>
          </a:xfrm>
          <a:prstGeom prst="moon">
            <a:avLst>
              <a:gd name="adj" fmla="val 1875"/>
            </a:avLst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0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93" name="Picture 6" descr="pointBle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56" y="1585357"/>
            <a:ext cx="66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7" descr="pointG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77875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8" descr="pointOran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31" y="2567767"/>
            <a:ext cx="4318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" descr="pointG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57813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0" descr="pointOran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77" y="4315492"/>
            <a:ext cx="4318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1" descr="pointBle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06" y="3346578"/>
            <a:ext cx="66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Text Box 13"/>
          <p:cNvSpPr txBox="1">
            <a:spLocks noChangeArrowheads="1"/>
          </p:cNvSpPr>
          <p:nvPr/>
        </p:nvSpPr>
        <p:spPr bwMode="auto">
          <a:xfrm>
            <a:off x="3721031" y="1703802"/>
            <a:ext cx="3594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d’un entrepôt et PFL</a:t>
            </a:r>
          </a:p>
        </p:txBody>
      </p:sp>
      <p:sp>
        <p:nvSpPr>
          <p:cNvPr id="101" name="Text Box 14"/>
          <p:cNvSpPr txBox="1">
            <a:spLocks noChangeArrowheads="1"/>
          </p:cNvSpPr>
          <p:nvPr/>
        </p:nvSpPr>
        <p:spPr bwMode="auto">
          <a:xfrm>
            <a:off x="4468803" y="2413764"/>
            <a:ext cx="3932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pres?slideindex=1&amp;slidetitle="/>
              </a:rPr>
              <a:t>Planification des réceptions</a:t>
            </a:r>
            <a:endParaRPr lang="fr-FR" altLang="fr-F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15"/>
          <p:cNvSpPr txBox="1">
            <a:spLocks noChangeArrowheads="1"/>
          </p:cNvSpPr>
          <p:nvPr/>
        </p:nvSpPr>
        <p:spPr bwMode="auto">
          <a:xfrm>
            <a:off x="4558645" y="3430907"/>
            <a:ext cx="383618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Stockage</a:t>
            </a:r>
          </a:p>
        </p:txBody>
      </p:sp>
      <p:sp>
        <p:nvSpPr>
          <p:cNvPr id="103" name="Text Box 16"/>
          <p:cNvSpPr txBox="1">
            <a:spLocks noChangeArrowheads="1"/>
          </p:cNvSpPr>
          <p:nvPr/>
        </p:nvSpPr>
        <p:spPr bwMode="auto">
          <a:xfrm>
            <a:off x="4076834" y="4323567"/>
            <a:ext cx="431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Préparation de commande </a:t>
            </a:r>
            <a:r>
              <a:rPr lang="fr-FR" alt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(WMS) </a:t>
            </a:r>
          </a:p>
        </p:txBody>
      </p:sp>
      <p:sp>
        <p:nvSpPr>
          <p:cNvPr id="105" name="Text Box 18"/>
          <p:cNvSpPr txBox="1">
            <a:spLocks noChangeArrowheads="1"/>
          </p:cNvSpPr>
          <p:nvPr/>
        </p:nvSpPr>
        <p:spPr bwMode="auto">
          <a:xfrm>
            <a:off x="2770188" y="885825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2627313" y="5645150"/>
            <a:ext cx="309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114" name="Espace réservé du numéro de diapositive 3"/>
          <p:cNvSpPr txBox="1">
            <a:spLocks/>
          </p:cNvSpPr>
          <p:nvPr/>
        </p:nvSpPr>
        <p:spPr bwMode="auto">
          <a:xfrm>
            <a:off x="1979712" y="6511888"/>
            <a:ext cx="5929313" cy="3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chemeClr val="tx2"/>
                </a:solidFill>
              </a:rPr>
              <a:t>Gestion Optimisée des plateformes logistiques</a:t>
            </a:r>
            <a:endParaRPr lang="fr-FR" altLang="fr-FR" sz="1400" dirty="0">
              <a:solidFill>
                <a:schemeClr val="tx2"/>
              </a:solidFill>
            </a:endParaRPr>
          </a:p>
        </p:txBody>
      </p:sp>
      <p:pic>
        <p:nvPicPr>
          <p:cNvPr id="19" name="Picture 11" descr="pointBle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79" y="4955915"/>
            <a:ext cx="66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685399" y="5084426"/>
            <a:ext cx="431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Expédition et gestion des tournées (TMS) </a:t>
            </a:r>
          </a:p>
        </p:txBody>
      </p:sp>
    </p:spTree>
    <p:extLst>
      <p:ext uri="{BB962C8B-B14F-4D97-AF65-F5344CB8AC3E}">
        <p14:creationId xmlns:p14="http://schemas.microsoft.com/office/powerpoint/2010/main" val="17396564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1503E-6 C 0.02483 0.00185 0.05018 0.0037 0.07796 0.00578 C 0.10591 0.00787 0.15209 0.01203 0.16684 0.01365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0093 C 0.04097 -0.0007 0.07483 -0.00047 0.10313 -0.00301 C 0.1316 -0.00533 0.16563 -0.01227 0.17813 -0.01459 " pathEditMode="relative" rAng="0" ptsTypes="aaA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7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94 -0.10046 C -0.0776 -0.07963 -0.04809 -0.0581 -0.0309 -0.0419 C -0.01371 -0.0257 -0.0085 -0.01412 -0.0033 -0.00232 " pathEditMode="relative" rAng="0" ptsTypes="AAA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490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8 -0.2213 C -0.13715 -0.20255 -0.10903 -0.18333 -0.08767 -0.16157 C -0.06632 -0.13958 -0.05121 -0.11319 -0.0368 -0.09074 C -0.02257 -0.06829 -0.01233 -0.04676 -0.00173 -0.02523 " pathEditMode="relative" rAng="0" ptsTypes="AAAA">
                                      <p:cBhvr>
                                        <p:cTn id="6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979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79 -0.34884 C -0.18664 -0.33958 -0.14896 -0.31667 -0.1257 -0.29398 C -0.10244 -0.27106 -0.0783 -0.2419 -0.05903 -0.21157 C -0.03976 -0.18125 -0.0198 -0.14375 -0.00973 -0.11204 C 0.00034 -0.08055 -0.00087 -0.04028 0.00138 -0.0213 " pathEditMode="relative" rAng="0" ptsTypes="AAAAA">
                                      <p:cBhvr>
                                        <p:cTn id="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636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79 0.17639 C -0.15156 0.16644 -0.13316 0.15695 -0.11441 0.14398 C -0.09549 0.13125 -0.07361 0.11482 -0.05729 0.09931 C -0.04097 0.08333 -0.02622 0.06435 -0.01701 0.04954 C -0.00764 0.03449 -0.00278 0.01574 1.11111E-6 0.00949 " pathEditMode="relative" rAng="0" ptsTypes="AAAAA">
                                      <p:cBhvr>
                                        <p:cTn id="7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835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78 -0.34884 C -0.18663 -0.33958 -0.14896 -0.31666 -0.12569 -0.29398 C -0.10243 -0.27106 -0.0783 -0.24189 -0.05903 -0.21157 C -0.03975 -0.18125 -0.01979 -0.14375 -0.00972 -0.11203 C 0.00035 -0.08055 -0.00087 -0.04027 0.00139 -0.02129 " pathEditMode="relative" rAng="0" ptsTypes="AAAAA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63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  <p:bldP spid="92" grpId="0" animBg="1"/>
      <p:bldP spid="10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73866" y="493889"/>
            <a:ext cx="4234408" cy="52032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44" b="1" dirty="0">
                <a:solidFill>
                  <a:srgbClr val="0000FF"/>
                </a:solidFill>
                <a:latin typeface="Hobo" pitchFamily="34" charset="0"/>
              </a:rPr>
              <a:t>FONCTION STOCKAGE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03200" y="1176867"/>
            <a:ext cx="4066798" cy="434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1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altLang="fr-FR" sz="2133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TACHES PHYSIQUES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None/>
            </a:pPr>
            <a:r>
              <a:rPr lang="fr-FR" altLang="fr-FR" sz="21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altLang="fr-FR" sz="2133" b="1" dirty="0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ADMINISTRATIVES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TACHES D’ORGANISATION</a:t>
            </a:r>
          </a:p>
        </p:txBody>
      </p:sp>
      <p:sp>
        <p:nvSpPr>
          <p:cNvPr id="1739780" name="Rectangle 4"/>
          <p:cNvSpPr>
            <a:spLocks noChangeArrowheads="1"/>
          </p:cNvSpPr>
          <p:nvPr/>
        </p:nvSpPr>
        <p:spPr bwMode="auto">
          <a:xfrm>
            <a:off x="4334934" y="1176867"/>
            <a:ext cx="4292309" cy="117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Ranger les produits en stock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Contrôler les niveaux de stocks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Entretenir matériels et équipements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Réaliser les inventaires physiques </a:t>
            </a:r>
          </a:p>
        </p:txBody>
      </p:sp>
      <p:sp>
        <p:nvSpPr>
          <p:cNvPr id="1739781" name="Rectangle 5"/>
          <p:cNvSpPr>
            <a:spLocks noChangeArrowheads="1"/>
          </p:cNvSpPr>
          <p:nvPr/>
        </p:nvSpPr>
        <p:spPr bwMode="auto">
          <a:xfrm>
            <a:off x="4334934" y="2445456"/>
            <a:ext cx="4257043" cy="17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Localiser les produits et mettre </a:t>
            </a:r>
          </a:p>
          <a:p>
            <a:pPr>
              <a:buSzPct val="100000"/>
              <a:buFont typeface="Wingdings" panose="05000000000000000000" pitchFamily="2" charset="2"/>
              <a:buNone/>
            </a:pPr>
            <a:r>
              <a:rPr lang="fr-FR" altLang="fr-FR" sz="1778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à jour le stock et les emplacements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Lancer les réapprovisionnements /</a:t>
            </a:r>
          </a:p>
          <a:p>
            <a:r>
              <a:rPr lang="fr-FR" altLang="fr-FR" sz="1778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transferts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Gérer les fournitures / matériels et </a:t>
            </a:r>
          </a:p>
          <a:p>
            <a:r>
              <a:rPr lang="fr-FR" altLang="fr-FR" sz="1778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équipements</a:t>
            </a:r>
          </a:p>
        </p:txBody>
      </p:sp>
      <p:sp>
        <p:nvSpPr>
          <p:cNvPr id="1739782" name="Rectangle 6"/>
          <p:cNvSpPr>
            <a:spLocks noChangeArrowheads="1"/>
          </p:cNvSpPr>
          <p:nvPr/>
        </p:nvSpPr>
        <p:spPr bwMode="auto">
          <a:xfrm>
            <a:off x="4334933" y="4515556"/>
            <a:ext cx="4628939" cy="117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Organiser l ’inventaire et les contrôles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Affecter les règles d ’implantation </a:t>
            </a:r>
          </a:p>
          <a:p>
            <a:pPr>
              <a:buSzPct val="100000"/>
              <a:buFont typeface="Wingdings" panose="05000000000000000000" pitchFamily="2" charset="2"/>
              <a:buNone/>
            </a:pPr>
            <a:r>
              <a:rPr lang="fr-FR" altLang="fr-FR" sz="177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et  </a:t>
            </a:r>
            <a:r>
              <a:rPr lang="fr-FR" altLang="fr-FR" sz="177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d’adressage</a:t>
            </a:r>
            <a:endParaRPr lang="fr-FR" altLang="fr-FR" sz="1778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Implanter le stockage</a:t>
            </a:r>
          </a:p>
        </p:txBody>
      </p:sp>
    </p:spTree>
    <p:extLst>
      <p:ext uri="{BB962C8B-B14F-4D97-AF65-F5344CB8AC3E}">
        <p14:creationId xmlns:p14="http://schemas.microsoft.com/office/powerpoint/2010/main" val="15407833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9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9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9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9780" grpId="0" autoUpdateAnimBg="0"/>
      <p:bldP spid="1739781" grpId="0" autoUpdateAnimBg="0"/>
      <p:bldP spid="173978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SN" dirty="0"/>
              <a:t>Adressage en entrepôt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417638"/>
            <a:ext cx="7416824" cy="51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04718"/>
      </p:ext>
    </p:extLst>
  </p:cSld>
  <p:clrMapOvr>
    <a:masterClrMapping/>
  </p:clrMapOvr>
  <p:transition spd="slow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939497" y="3428782"/>
            <a:ext cx="7265234" cy="0"/>
          </a:xfrm>
          <a:custGeom>
            <a:avLst/>
            <a:gdLst/>
            <a:ahLst/>
            <a:cxnLst/>
            <a:rect l="l" t="t" r="r" b="b"/>
            <a:pathLst>
              <a:path w="8496287">
                <a:moveTo>
                  <a:pt x="0" y="0"/>
                </a:moveTo>
                <a:lnTo>
                  <a:pt x="849628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8" name="object 48"/>
          <p:cNvSpPr/>
          <p:nvPr/>
        </p:nvSpPr>
        <p:spPr>
          <a:xfrm>
            <a:off x="939497" y="6199350"/>
            <a:ext cx="7265234" cy="0"/>
          </a:xfrm>
          <a:custGeom>
            <a:avLst/>
            <a:gdLst/>
            <a:ahLst/>
            <a:cxnLst/>
            <a:rect l="l" t="t" r="r" b="b"/>
            <a:pathLst>
              <a:path w="8496287">
                <a:moveTo>
                  <a:pt x="0" y="0"/>
                </a:moveTo>
                <a:lnTo>
                  <a:pt x="849628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9" name="object 49"/>
          <p:cNvSpPr/>
          <p:nvPr/>
        </p:nvSpPr>
        <p:spPr>
          <a:xfrm>
            <a:off x="939497" y="3428783"/>
            <a:ext cx="0" cy="2770567"/>
          </a:xfrm>
          <a:custGeom>
            <a:avLst/>
            <a:gdLst/>
            <a:ahLst/>
            <a:cxnLst/>
            <a:rect l="l" t="t" r="r" b="b"/>
            <a:pathLst>
              <a:path h="3240024">
                <a:moveTo>
                  <a:pt x="0" y="0"/>
                </a:moveTo>
                <a:lnTo>
                  <a:pt x="0" y="324002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0" name="object 50"/>
          <p:cNvSpPr/>
          <p:nvPr/>
        </p:nvSpPr>
        <p:spPr>
          <a:xfrm>
            <a:off x="8204731" y="3428782"/>
            <a:ext cx="0" cy="2770567"/>
          </a:xfrm>
          <a:custGeom>
            <a:avLst/>
            <a:gdLst/>
            <a:ahLst/>
            <a:cxnLst/>
            <a:rect l="l" t="t" r="r" b="b"/>
            <a:pathLst>
              <a:path h="3240024">
                <a:moveTo>
                  <a:pt x="0" y="0"/>
                </a:moveTo>
                <a:lnTo>
                  <a:pt x="0" y="324002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1" name="object 51"/>
          <p:cNvSpPr/>
          <p:nvPr/>
        </p:nvSpPr>
        <p:spPr>
          <a:xfrm>
            <a:off x="939497" y="4292141"/>
            <a:ext cx="7265234" cy="0"/>
          </a:xfrm>
          <a:custGeom>
            <a:avLst/>
            <a:gdLst/>
            <a:ahLst/>
            <a:cxnLst/>
            <a:rect l="l" t="t" r="r" b="b"/>
            <a:pathLst>
              <a:path w="8496287">
                <a:moveTo>
                  <a:pt x="0" y="0"/>
                </a:moveTo>
                <a:lnTo>
                  <a:pt x="84962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2" name="object 52"/>
          <p:cNvSpPr/>
          <p:nvPr/>
        </p:nvSpPr>
        <p:spPr>
          <a:xfrm>
            <a:off x="939497" y="5158107"/>
            <a:ext cx="7265234" cy="0"/>
          </a:xfrm>
          <a:custGeom>
            <a:avLst/>
            <a:gdLst/>
            <a:ahLst/>
            <a:cxnLst/>
            <a:rect l="l" t="t" r="r" b="b"/>
            <a:pathLst>
              <a:path w="8496287">
                <a:moveTo>
                  <a:pt x="0" y="0"/>
                </a:moveTo>
                <a:lnTo>
                  <a:pt x="84962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3" name="object 53"/>
          <p:cNvSpPr/>
          <p:nvPr/>
        </p:nvSpPr>
        <p:spPr>
          <a:xfrm>
            <a:off x="1753986" y="3428783"/>
            <a:ext cx="0" cy="2770567"/>
          </a:xfrm>
          <a:custGeom>
            <a:avLst/>
            <a:gdLst/>
            <a:ahLst/>
            <a:cxnLst/>
            <a:rect l="l" t="t" r="r" b="b"/>
            <a:pathLst>
              <a:path h="3240024">
                <a:moveTo>
                  <a:pt x="0" y="0"/>
                </a:moveTo>
                <a:lnTo>
                  <a:pt x="0" y="324002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0" name="object 30"/>
          <p:cNvSpPr/>
          <p:nvPr/>
        </p:nvSpPr>
        <p:spPr>
          <a:xfrm>
            <a:off x="1714891" y="2388190"/>
            <a:ext cx="1885705" cy="768878"/>
          </a:xfrm>
          <a:custGeom>
            <a:avLst/>
            <a:gdLst/>
            <a:ahLst/>
            <a:cxnLst/>
            <a:rect l="l" t="t" r="r" b="b"/>
            <a:pathLst>
              <a:path w="2205227" h="899160">
                <a:moveTo>
                  <a:pt x="2023871" y="718566"/>
                </a:moveTo>
                <a:lnTo>
                  <a:pt x="0" y="718566"/>
                </a:lnTo>
                <a:lnTo>
                  <a:pt x="181356" y="899160"/>
                </a:lnTo>
                <a:lnTo>
                  <a:pt x="2205227" y="899160"/>
                </a:lnTo>
                <a:lnTo>
                  <a:pt x="2205227" y="180594"/>
                </a:lnTo>
                <a:lnTo>
                  <a:pt x="2023871" y="0"/>
                </a:lnTo>
                <a:lnTo>
                  <a:pt x="2023871" y="718566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1" name="object 31"/>
          <p:cNvSpPr/>
          <p:nvPr/>
        </p:nvSpPr>
        <p:spPr>
          <a:xfrm>
            <a:off x="1714891" y="2388190"/>
            <a:ext cx="1885705" cy="768878"/>
          </a:xfrm>
          <a:custGeom>
            <a:avLst/>
            <a:gdLst/>
            <a:ahLst/>
            <a:cxnLst/>
            <a:rect l="l" t="t" r="r" b="b"/>
            <a:pathLst>
              <a:path w="2205227" h="899160">
                <a:moveTo>
                  <a:pt x="0" y="718566"/>
                </a:moveTo>
                <a:lnTo>
                  <a:pt x="2023871" y="718566"/>
                </a:lnTo>
                <a:lnTo>
                  <a:pt x="2023871" y="0"/>
                </a:lnTo>
                <a:lnTo>
                  <a:pt x="2205227" y="180594"/>
                </a:lnTo>
                <a:lnTo>
                  <a:pt x="2205227" y="899160"/>
                </a:lnTo>
                <a:lnTo>
                  <a:pt x="2023871" y="718566"/>
                </a:lnTo>
                <a:lnTo>
                  <a:pt x="2205227" y="899160"/>
                </a:lnTo>
                <a:lnTo>
                  <a:pt x="181356" y="899160"/>
                </a:lnTo>
                <a:lnTo>
                  <a:pt x="0" y="718566"/>
                </a:lnTo>
                <a:close/>
              </a:path>
            </a:pathLst>
          </a:custGeom>
          <a:ln w="5105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2" name="object 32"/>
          <p:cNvSpPr/>
          <p:nvPr/>
        </p:nvSpPr>
        <p:spPr>
          <a:xfrm>
            <a:off x="1700551" y="2373204"/>
            <a:ext cx="1759980" cy="644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3" name="object 33"/>
          <p:cNvSpPr/>
          <p:nvPr/>
        </p:nvSpPr>
        <p:spPr>
          <a:xfrm>
            <a:off x="1714890" y="2388190"/>
            <a:ext cx="1730627" cy="614451"/>
          </a:xfrm>
          <a:custGeom>
            <a:avLst/>
            <a:gdLst/>
            <a:ahLst/>
            <a:cxnLst/>
            <a:rect l="l" t="t" r="r" b="b"/>
            <a:pathLst>
              <a:path w="2023872" h="718566">
                <a:moveTo>
                  <a:pt x="0" y="0"/>
                </a:moveTo>
                <a:lnTo>
                  <a:pt x="0" y="718566"/>
                </a:lnTo>
                <a:lnTo>
                  <a:pt x="2023872" y="718566"/>
                </a:lnTo>
                <a:lnTo>
                  <a:pt x="2023872" y="0"/>
                </a:lnTo>
                <a:lnTo>
                  <a:pt x="0" y="0"/>
                </a:lnTo>
                <a:close/>
              </a:path>
            </a:pathLst>
          </a:custGeom>
          <a:ln w="5105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4" name="object 34"/>
          <p:cNvSpPr/>
          <p:nvPr/>
        </p:nvSpPr>
        <p:spPr>
          <a:xfrm>
            <a:off x="1798941" y="2626673"/>
            <a:ext cx="849675" cy="17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5" name="object 35"/>
          <p:cNvSpPr/>
          <p:nvPr/>
        </p:nvSpPr>
        <p:spPr>
          <a:xfrm>
            <a:off x="3608416" y="2388190"/>
            <a:ext cx="1885043" cy="768878"/>
          </a:xfrm>
          <a:custGeom>
            <a:avLst/>
            <a:gdLst/>
            <a:ahLst/>
            <a:cxnLst/>
            <a:rect l="l" t="t" r="r" b="b"/>
            <a:pathLst>
              <a:path w="2204453" h="899160">
                <a:moveTo>
                  <a:pt x="2023871" y="718565"/>
                </a:moveTo>
                <a:lnTo>
                  <a:pt x="0" y="718566"/>
                </a:lnTo>
                <a:lnTo>
                  <a:pt x="180593" y="899160"/>
                </a:lnTo>
                <a:lnTo>
                  <a:pt x="2204453" y="899159"/>
                </a:lnTo>
                <a:lnTo>
                  <a:pt x="2204453" y="180594"/>
                </a:lnTo>
                <a:lnTo>
                  <a:pt x="2023871" y="0"/>
                </a:lnTo>
                <a:lnTo>
                  <a:pt x="2023871" y="718565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6" name="object 36"/>
          <p:cNvSpPr/>
          <p:nvPr/>
        </p:nvSpPr>
        <p:spPr>
          <a:xfrm>
            <a:off x="3608416" y="2388190"/>
            <a:ext cx="1885043" cy="768878"/>
          </a:xfrm>
          <a:custGeom>
            <a:avLst/>
            <a:gdLst/>
            <a:ahLst/>
            <a:cxnLst/>
            <a:rect l="l" t="t" r="r" b="b"/>
            <a:pathLst>
              <a:path w="2204453" h="899160">
                <a:moveTo>
                  <a:pt x="0" y="718566"/>
                </a:moveTo>
                <a:lnTo>
                  <a:pt x="2023871" y="718565"/>
                </a:lnTo>
                <a:lnTo>
                  <a:pt x="2023871" y="0"/>
                </a:lnTo>
                <a:lnTo>
                  <a:pt x="2204453" y="180594"/>
                </a:lnTo>
                <a:lnTo>
                  <a:pt x="2204453" y="899159"/>
                </a:lnTo>
                <a:lnTo>
                  <a:pt x="2023871" y="718565"/>
                </a:lnTo>
                <a:lnTo>
                  <a:pt x="2204453" y="899159"/>
                </a:lnTo>
                <a:lnTo>
                  <a:pt x="180593" y="899160"/>
                </a:lnTo>
                <a:lnTo>
                  <a:pt x="0" y="718566"/>
                </a:lnTo>
                <a:close/>
              </a:path>
            </a:pathLst>
          </a:custGeom>
          <a:ln w="5105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7" name="object 37"/>
          <p:cNvSpPr/>
          <p:nvPr/>
        </p:nvSpPr>
        <p:spPr>
          <a:xfrm>
            <a:off x="3593424" y="2373204"/>
            <a:ext cx="1760632" cy="644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8" name="object 38"/>
          <p:cNvSpPr/>
          <p:nvPr/>
        </p:nvSpPr>
        <p:spPr>
          <a:xfrm>
            <a:off x="3608415" y="2388190"/>
            <a:ext cx="1730627" cy="614451"/>
          </a:xfrm>
          <a:custGeom>
            <a:avLst/>
            <a:gdLst/>
            <a:ahLst/>
            <a:cxnLst/>
            <a:rect l="l" t="t" r="r" b="b"/>
            <a:pathLst>
              <a:path w="2023872" h="718566">
                <a:moveTo>
                  <a:pt x="0" y="0"/>
                </a:moveTo>
                <a:lnTo>
                  <a:pt x="0" y="718566"/>
                </a:lnTo>
                <a:lnTo>
                  <a:pt x="2023872" y="718565"/>
                </a:lnTo>
                <a:lnTo>
                  <a:pt x="2023872" y="0"/>
                </a:lnTo>
                <a:lnTo>
                  <a:pt x="0" y="0"/>
                </a:lnTo>
                <a:close/>
              </a:path>
            </a:pathLst>
          </a:custGeom>
          <a:ln w="5105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9" name="object 39"/>
          <p:cNvSpPr/>
          <p:nvPr/>
        </p:nvSpPr>
        <p:spPr>
          <a:xfrm>
            <a:off x="3692465" y="2526328"/>
            <a:ext cx="1157226" cy="199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0" name="object 40"/>
          <p:cNvSpPr/>
          <p:nvPr/>
        </p:nvSpPr>
        <p:spPr>
          <a:xfrm>
            <a:off x="3684646" y="2725064"/>
            <a:ext cx="510848" cy="144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1" name="object 41"/>
          <p:cNvSpPr/>
          <p:nvPr/>
        </p:nvSpPr>
        <p:spPr>
          <a:xfrm>
            <a:off x="5497379" y="2390797"/>
            <a:ext cx="1885054" cy="769529"/>
          </a:xfrm>
          <a:custGeom>
            <a:avLst/>
            <a:gdLst/>
            <a:ahLst/>
            <a:cxnLst/>
            <a:rect l="l" t="t" r="r" b="b"/>
            <a:pathLst>
              <a:path w="2204466" h="899921">
                <a:moveTo>
                  <a:pt x="2023859" y="719327"/>
                </a:moveTo>
                <a:lnTo>
                  <a:pt x="0" y="719327"/>
                </a:lnTo>
                <a:lnTo>
                  <a:pt x="180581" y="899921"/>
                </a:lnTo>
                <a:lnTo>
                  <a:pt x="2204466" y="899921"/>
                </a:lnTo>
                <a:lnTo>
                  <a:pt x="2204466" y="180594"/>
                </a:lnTo>
                <a:lnTo>
                  <a:pt x="2023859" y="0"/>
                </a:lnTo>
                <a:lnTo>
                  <a:pt x="2023859" y="719327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2" name="object 42"/>
          <p:cNvSpPr/>
          <p:nvPr/>
        </p:nvSpPr>
        <p:spPr>
          <a:xfrm>
            <a:off x="5497379" y="2390797"/>
            <a:ext cx="1885054" cy="769529"/>
          </a:xfrm>
          <a:custGeom>
            <a:avLst/>
            <a:gdLst/>
            <a:ahLst/>
            <a:cxnLst/>
            <a:rect l="l" t="t" r="r" b="b"/>
            <a:pathLst>
              <a:path w="2204466" h="899921">
                <a:moveTo>
                  <a:pt x="0" y="719327"/>
                </a:moveTo>
                <a:lnTo>
                  <a:pt x="2023859" y="719327"/>
                </a:lnTo>
                <a:lnTo>
                  <a:pt x="2023859" y="0"/>
                </a:lnTo>
                <a:lnTo>
                  <a:pt x="2204466" y="180594"/>
                </a:lnTo>
                <a:lnTo>
                  <a:pt x="2204466" y="899921"/>
                </a:lnTo>
                <a:lnTo>
                  <a:pt x="2023859" y="719327"/>
                </a:lnTo>
                <a:lnTo>
                  <a:pt x="2204466" y="899921"/>
                </a:lnTo>
                <a:lnTo>
                  <a:pt x="180581" y="899921"/>
                </a:lnTo>
                <a:lnTo>
                  <a:pt x="0" y="719327"/>
                </a:lnTo>
                <a:close/>
              </a:path>
            </a:pathLst>
          </a:custGeom>
          <a:ln w="5105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3" name="object 43"/>
          <p:cNvSpPr/>
          <p:nvPr/>
        </p:nvSpPr>
        <p:spPr>
          <a:xfrm>
            <a:off x="5482387" y="2375810"/>
            <a:ext cx="1764696" cy="645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4" name="object 44"/>
          <p:cNvSpPr/>
          <p:nvPr/>
        </p:nvSpPr>
        <p:spPr>
          <a:xfrm>
            <a:off x="5497379" y="2390797"/>
            <a:ext cx="1730627" cy="615101"/>
          </a:xfrm>
          <a:custGeom>
            <a:avLst/>
            <a:gdLst/>
            <a:ahLst/>
            <a:cxnLst/>
            <a:rect l="l" t="t" r="r" b="b"/>
            <a:pathLst>
              <a:path w="2023872" h="719327">
                <a:moveTo>
                  <a:pt x="0" y="0"/>
                </a:moveTo>
                <a:lnTo>
                  <a:pt x="0" y="719327"/>
                </a:lnTo>
                <a:lnTo>
                  <a:pt x="2023872" y="719327"/>
                </a:lnTo>
                <a:lnTo>
                  <a:pt x="2023872" y="0"/>
                </a:lnTo>
                <a:lnTo>
                  <a:pt x="0" y="0"/>
                </a:lnTo>
                <a:close/>
              </a:path>
            </a:pathLst>
          </a:custGeom>
          <a:ln w="5105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5" name="object 45"/>
          <p:cNvSpPr/>
          <p:nvPr/>
        </p:nvSpPr>
        <p:spPr>
          <a:xfrm>
            <a:off x="5581429" y="2531541"/>
            <a:ext cx="252817" cy="3596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6" name="object 46"/>
          <p:cNvSpPr/>
          <p:nvPr/>
        </p:nvSpPr>
        <p:spPr>
          <a:xfrm>
            <a:off x="5574913" y="2727670"/>
            <a:ext cx="1506479" cy="1642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5" name="object 25"/>
          <p:cNvSpPr/>
          <p:nvPr/>
        </p:nvSpPr>
        <p:spPr>
          <a:xfrm>
            <a:off x="1638003" y="1770482"/>
            <a:ext cx="5666890" cy="514757"/>
          </a:xfrm>
          <a:custGeom>
            <a:avLst/>
            <a:gdLst/>
            <a:ahLst/>
            <a:cxnLst/>
            <a:rect l="l" t="t" r="r" b="b"/>
            <a:pathLst>
              <a:path w="6627113" h="601980">
                <a:moveTo>
                  <a:pt x="6627113" y="300989"/>
                </a:moveTo>
                <a:lnTo>
                  <a:pt x="6326124" y="0"/>
                </a:lnTo>
                <a:lnTo>
                  <a:pt x="6326124" y="198119"/>
                </a:lnTo>
                <a:lnTo>
                  <a:pt x="0" y="198120"/>
                </a:lnTo>
                <a:lnTo>
                  <a:pt x="0" y="403098"/>
                </a:lnTo>
                <a:lnTo>
                  <a:pt x="6326124" y="403098"/>
                </a:lnTo>
                <a:lnTo>
                  <a:pt x="6326124" y="601980"/>
                </a:lnTo>
                <a:lnTo>
                  <a:pt x="6627113" y="30098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6" name="object 26"/>
          <p:cNvSpPr/>
          <p:nvPr/>
        </p:nvSpPr>
        <p:spPr>
          <a:xfrm>
            <a:off x="2787405" y="1949018"/>
            <a:ext cx="3367424" cy="1368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7" name="object 27"/>
          <p:cNvSpPr/>
          <p:nvPr/>
        </p:nvSpPr>
        <p:spPr>
          <a:xfrm>
            <a:off x="4007841" y="1487039"/>
            <a:ext cx="978690" cy="7721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8" name="object 28"/>
          <p:cNvSpPr/>
          <p:nvPr/>
        </p:nvSpPr>
        <p:spPr>
          <a:xfrm>
            <a:off x="4007841" y="1487040"/>
            <a:ext cx="978690" cy="772135"/>
          </a:xfrm>
          <a:custGeom>
            <a:avLst/>
            <a:gdLst/>
            <a:ahLst/>
            <a:cxnLst/>
            <a:rect l="l" t="t" r="r" b="b"/>
            <a:pathLst>
              <a:path w="1144524" h="902969">
                <a:moveTo>
                  <a:pt x="0" y="902970"/>
                </a:moveTo>
                <a:lnTo>
                  <a:pt x="1144524" y="902970"/>
                </a:lnTo>
                <a:lnTo>
                  <a:pt x="572262" y="0"/>
                </a:lnTo>
                <a:lnTo>
                  <a:pt x="0" y="902970"/>
                </a:lnTo>
                <a:close/>
              </a:path>
            </a:pathLst>
          </a:custGeom>
          <a:ln w="5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9" name="object 29"/>
          <p:cNvSpPr/>
          <p:nvPr/>
        </p:nvSpPr>
        <p:spPr>
          <a:xfrm>
            <a:off x="4185720" y="1987462"/>
            <a:ext cx="630741" cy="2345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4" name="object 24"/>
          <p:cNvSpPr txBox="1"/>
          <p:nvPr/>
        </p:nvSpPr>
        <p:spPr>
          <a:xfrm>
            <a:off x="1154083" y="993079"/>
            <a:ext cx="321083" cy="326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535"/>
              </a:lnSpc>
              <a:spcBef>
                <a:spcPts val="127"/>
              </a:spcBef>
            </a:pPr>
            <a:r>
              <a:rPr sz="2394" b="1" dirty="0">
                <a:latin typeface="Arial"/>
                <a:cs typeface="Arial"/>
              </a:rPr>
              <a:t>2/</a:t>
            </a:r>
            <a:endParaRPr sz="2394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2335" y="993079"/>
            <a:ext cx="1200034" cy="326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535"/>
              </a:lnSpc>
              <a:spcBef>
                <a:spcPts val="127"/>
              </a:spcBef>
            </a:pPr>
            <a:r>
              <a:rPr sz="2394" b="1" dirty="0">
                <a:latin typeface="Arial"/>
                <a:cs typeface="Arial"/>
              </a:rPr>
              <a:t>Gestion</a:t>
            </a:r>
            <a:endParaRPr sz="2394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09538" y="993079"/>
            <a:ext cx="439149" cy="326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535"/>
              </a:lnSpc>
              <a:spcBef>
                <a:spcPts val="127"/>
              </a:spcBef>
            </a:pPr>
            <a:r>
              <a:rPr sz="2394" b="1" dirty="0">
                <a:latin typeface="Arial"/>
                <a:cs typeface="Arial"/>
              </a:rPr>
              <a:t>du</a:t>
            </a:r>
            <a:endParaRPr sz="239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65855" y="993079"/>
            <a:ext cx="862025" cy="326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535"/>
              </a:lnSpc>
              <a:spcBef>
                <a:spcPts val="127"/>
              </a:spcBef>
            </a:pPr>
            <a:r>
              <a:rPr sz="2394" b="1" dirty="0">
                <a:latin typeface="Arial"/>
                <a:cs typeface="Arial"/>
              </a:rPr>
              <a:t>stock</a:t>
            </a:r>
            <a:endParaRPr sz="2394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0661" y="5717793"/>
            <a:ext cx="3226372" cy="1956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484"/>
              </a:lnSpc>
              <a:spcBef>
                <a:spcPts val="74"/>
              </a:spcBef>
            </a:pPr>
            <a:r>
              <a:rPr sz="1368" dirty="0">
                <a:latin typeface="Arial"/>
                <a:cs typeface="Arial"/>
              </a:rPr>
              <a:t>Validation des t</a:t>
            </a:r>
            <a:r>
              <a:rPr sz="1368" spc="3" dirty="0">
                <a:latin typeface="Arial"/>
                <a:cs typeface="Arial"/>
              </a:rPr>
              <a:t>r</a:t>
            </a:r>
            <a:r>
              <a:rPr sz="1368" dirty="0">
                <a:latin typeface="Arial"/>
                <a:cs typeface="Arial"/>
              </a:rPr>
              <a:t>ansfe</a:t>
            </a:r>
            <a:r>
              <a:rPr sz="1368" spc="3" dirty="0">
                <a:latin typeface="Arial"/>
                <a:cs typeface="Arial"/>
              </a:rPr>
              <a:t>r</a:t>
            </a:r>
            <a:r>
              <a:rPr sz="1368" dirty="0">
                <a:latin typeface="Arial"/>
                <a:cs typeface="Arial"/>
              </a:rPr>
              <a:t>ts d’emplacements</a:t>
            </a:r>
            <a:endParaRPr sz="1368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9497" y="3428783"/>
            <a:ext cx="814489" cy="863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5"/>
              </a:lnSpc>
            </a:pPr>
            <a:endParaRPr sz="855" dirty="0"/>
          </a:p>
          <a:p>
            <a:pPr marL="288860" marR="289073" algn="ctr">
              <a:lnSpc>
                <a:spcPct val="95825"/>
              </a:lnSpc>
              <a:spcBef>
                <a:spcPts val="1188"/>
              </a:spcBef>
            </a:pPr>
            <a:r>
              <a:rPr sz="2394" b="1" dirty="0">
                <a:latin typeface="Arial"/>
                <a:cs typeface="Arial"/>
              </a:rPr>
              <a:t>1</a:t>
            </a:r>
            <a:endParaRPr sz="2394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53986" y="3428783"/>
            <a:ext cx="6450744" cy="863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41"/>
              </a:lnSpc>
              <a:spcBef>
                <a:spcPts val="15"/>
              </a:spcBef>
            </a:pPr>
            <a:endParaRPr sz="641"/>
          </a:p>
          <a:p>
            <a:pPr marL="77533" marR="4480001">
              <a:lnSpc>
                <a:spcPts val="1573"/>
              </a:lnSpc>
            </a:pPr>
            <a:r>
              <a:rPr sz="1368" dirty="0">
                <a:latin typeface="Arial"/>
                <a:cs typeface="Arial"/>
              </a:rPr>
              <a:t>Inventai</a:t>
            </a:r>
            <a:r>
              <a:rPr sz="1368" spc="3" dirty="0">
                <a:latin typeface="Arial"/>
                <a:cs typeface="Arial"/>
              </a:rPr>
              <a:t>r</a:t>
            </a:r>
            <a:r>
              <a:rPr sz="1368" dirty="0">
                <a:latin typeface="Arial"/>
                <a:cs typeface="Arial"/>
              </a:rPr>
              <a:t>e fiscal annuel </a:t>
            </a:r>
            <a:endParaRPr sz="1368">
              <a:latin typeface="Arial"/>
              <a:cs typeface="Arial"/>
            </a:endParaRPr>
          </a:p>
          <a:p>
            <a:pPr marL="77533" marR="4480001">
              <a:lnSpc>
                <a:spcPts val="1573"/>
              </a:lnSpc>
              <a:spcBef>
                <a:spcPts val="401"/>
              </a:spcBef>
            </a:pPr>
            <a:r>
              <a:rPr sz="1368" dirty="0">
                <a:latin typeface="Arial"/>
                <a:cs typeface="Arial"/>
              </a:rPr>
              <a:t>Inventai</a:t>
            </a:r>
            <a:r>
              <a:rPr sz="1368" spc="3" dirty="0">
                <a:latin typeface="Arial"/>
                <a:cs typeface="Arial"/>
              </a:rPr>
              <a:t>r</a:t>
            </a:r>
            <a:r>
              <a:rPr sz="1368" dirty="0">
                <a:latin typeface="Arial"/>
                <a:cs typeface="Arial"/>
              </a:rPr>
              <a:t>e à la demande </a:t>
            </a:r>
            <a:endParaRPr sz="1368">
              <a:latin typeface="Arial"/>
              <a:cs typeface="Arial"/>
            </a:endParaRPr>
          </a:p>
          <a:p>
            <a:pPr marL="77533" marR="4480001">
              <a:lnSpc>
                <a:spcPts val="1573"/>
              </a:lnSpc>
              <a:spcBef>
                <a:spcPts val="401"/>
              </a:spcBef>
            </a:pPr>
            <a:r>
              <a:rPr sz="1368" dirty="0">
                <a:latin typeface="Arial"/>
                <a:cs typeface="Arial"/>
              </a:rPr>
              <a:t>Inventai</a:t>
            </a:r>
            <a:r>
              <a:rPr sz="1368" spc="3" dirty="0">
                <a:latin typeface="Arial"/>
                <a:cs typeface="Arial"/>
              </a:rPr>
              <a:t>r</a:t>
            </a:r>
            <a:r>
              <a:rPr sz="1368" dirty="0">
                <a:latin typeface="Arial"/>
                <a:cs typeface="Arial"/>
              </a:rPr>
              <a:t>e tournant</a:t>
            </a:r>
            <a:endParaRPr sz="136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9497" y="4292141"/>
            <a:ext cx="814489" cy="86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5"/>
              </a:lnSpc>
            </a:pPr>
            <a:endParaRPr sz="855" dirty="0"/>
          </a:p>
          <a:p>
            <a:pPr marL="288860" marR="289073" algn="ctr">
              <a:lnSpc>
                <a:spcPct val="95825"/>
              </a:lnSpc>
              <a:spcBef>
                <a:spcPts val="1198"/>
              </a:spcBef>
            </a:pPr>
            <a:r>
              <a:rPr sz="2394" b="1" dirty="0">
                <a:latin typeface="Arial"/>
                <a:cs typeface="Arial"/>
              </a:rPr>
              <a:t>2</a:t>
            </a:r>
            <a:endParaRPr sz="2394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53986" y="4292141"/>
            <a:ext cx="6450744" cy="865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41"/>
              </a:lnSpc>
              <a:spcBef>
                <a:spcPts val="25"/>
              </a:spcBef>
            </a:pPr>
            <a:endParaRPr sz="641"/>
          </a:p>
          <a:p>
            <a:pPr marL="77533" marR="1688927">
              <a:lnSpc>
                <a:spcPts val="1573"/>
              </a:lnSpc>
            </a:pPr>
            <a:r>
              <a:rPr sz="1368" dirty="0">
                <a:latin typeface="Arial"/>
                <a:cs typeface="Arial"/>
              </a:rPr>
              <a:t>Procédure de gestion des anomalies de stock détectées </a:t>
            </a:r>
            <a:endParaRPr sz="1368">
              <a:latin typeface="Arial"/>
              <a:cs typeface="Arial"/>
            </a:endParaRPr>
          </a:p>
          <a:p>
            <a:pPr marL="77533" marR="1688927">
              <a:lnSpc>
                <a:spcPts val="1573"/>
              </a:lnSpc>
              <a:spcBef>
                <a:spcPts val="401"/>
              </a:spcBef>
            </a:pPr>
            <a:r>
              <a:rPr sz="1368" dirty="0">
                <a:latin typeface="Arial"/>
                <a:cs typeface="Arial"/>
              </a:rPr>
              <a:t>Ajustements positifs/négatif</a:t>
            </a:r>
            <a:r>
              <a:rPr sz="1368" spc="8" dirty="0">
                <a:latin typeface="Arial"/>
                <a:cs typeface="Arial"/>
              </a:rPr>
              <a:t>s</a:t>
            </a:r>
            <a:r>
              <a:rPr sz="1368" dirty="0">
                <a:latin typeface="Arial"/>
                <a:cs typeface="Arial"/>
              </a:rPr>
              <a:t>,</a:t>
            </a:r>
            <a:r>
              <a:rPr sz="1368" spc="8" dirty="0">
                <a:latin typeface="Arial"/>
                <a:cs typeface="Arial"/>
              </a:rPr>
              <a:t> </a:t>
            </a:r>
            <a:r>
              <a:rPr sz="1368" dirty="0">
                <a:latin typeface="Arial"/>
                <a:cs typeface="Arial"/>
              </a:rPr>
              <a:t>changements d’emplacements </a:t>
            </a:r>
            <a:endParaRPr sz="1368">
              <a:latin typeface="Arial"/>
              <a:cs typeface="Arial"/>
            </a:endParaRPr>
          </a:p>
          <a:p>
            <a:pPr marL="77533" marR="1688927">
              <a:lnSpc>
                <a:spcPts val="1573"/>
              </a:lnSpc>
              <a:spcBef>
                <a:spcPts val="401"/>
              </a:spcBef>
            </a:pPr>
            <a:r>
              <a:rPr sz="1368" dirty="0">
                <a:latin typeface="Arial"/>
                <a:cs typeface="Arial"/>
              </a:rPr>
              <a:t>Impacts</a:t>
            </a:r>
            <a:r>
              <a:rPr sz="1368" spc="3" dirty="0">
                <a:latin typeface="Arial"/>
                <a:cs typeface="Arial"/>
              </a:rPr>
              <a:t> </a:t>
            </a:r>
            <a:r>
              <a:rPr sz="1368" dirty="0">
                <a:latin typeface="Arial"/>
                <a:cs typeface="Arial"/>
              </a:rPr>
              <a:t>financiers</a:t>
            </a:r>
            <a:endParaRPr sz="1368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9497" y="5158107"/>
            <a:ext cx="814489" cy="1041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5"/>
              </a:lnSpc>
            </a:pPr>
            <a:endParaRPr sz="855" dirty="0"/>
          </a:p>
          <a:p>
            <a:pPr marL="288860" marR="289073" algn="ctr">
              <a:lnSpc>
                <a:spcPct val="95825"/>
              </a:lnSpc>
              <a:spcBef>
                <a:spcPts val="1891"/>
              </a:spcBef>
            </a:pPr>
            <a:r>
              <a:rPr sz="2394" b="1" dirty="0">
                <a:latin typeface="Arial"/>
                <a:cs typeface="Arial"/>
              </a:rPr>
              <a:t>3</a:t>
            </a:r>
            <a:endParaRPr sz="2394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3986" y="5158107"/>
            <a:ext cx="6450744" cy="1041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533">
              <a:lnSpc>
                <a:spcPct val="95825"/>
              </a:lnSpc>
              <a:spcBef>
                <a:spcPts val="363"/>
              </a:spcBef>
            </a:pPr>
            <a:r>
              <a:rPr sz="1368" dirty="0">
                <a:latin typeface="Arial"/>
                <a:cs typeface="Arial"/>
              </a:rPr>
              <a:t>Evaluation des </a:t>
            </a:r>
            <a:r>
              <a:rPr sz="1368" spc="3" dirty="0">
                <a:latin typeface="Arial"/>
                <a:cs typeface="Arial"/>
              </a:rPr>
              <a:t>r</a:t>
            </a:r>
            <a:r>
              <a:rPr sz="1368" dirty="0">
                <a:latin typeface="Arial"/>
                <a:cs typeface="Arial"/>
              </a:rPr>
              <a:t>éapprovi</a:t>
            </a:r>
            <a:r>
              <a:rPr sz="1368" spc="3" dirty="0">
                <a:latin typeface="Arial"/>
                <a:cs typeface="Arial"/>
              </a:rPr>
              <a:t>s</a:t>
            </a:r>
            <a:r>
              <a:rPr sz="1368" dirty="0">
                <a:latin typeface="Arial"/>
                <a:cs typeface="Arial"/>
              </a:rPr>
              <a:t>ionnement des emplacements de picking</a:t>
            </a:r>
            <a:endParaRPr sz="1368">
              <a:latin typeface="Arial"/>
              <a:cs typeface="Arial"/>
            </a:endParaRPr>
          </a:p>
          <a:p>
            <a:pPr marL="77533">
              <a:lnSpc>
                <a:spcPct val="95825"/>
              </a:lnSpc>
              <a:spcBef>
                <a:spcPts val="406"/>
              </a:spcBef>
            </a:pPr>
            <a:r>
              <a:rPr sz="1368" dirty="0">
                <a:latin typeface="Arial"/>
                <a:cs typeface="Arial"/>
              </a:rPr>
              <a:t>Déplacement des références concernées</a:t>
            </a:r>
            <a:endParaRPr sz="1368">
              <a:latin typeface="Arial"/>
              <a:cs typeface="Arial"/>
            </a:endParaRPr>
          </a:p>
          <a:p>
            <a:pPr marL="77533">
              <a:lnSpc>
                <a:spcPct val="95825"/>
              </a:lnSpc>
              <a:spcBef>
                <a:spcPts val="2382"/>
              </a:spcBef>
            </a:pPr>
            <a:r>
              <a:rPr sz="1368" dirty="0">
                <a:latin typeface="Arial"/>
                <a:cs typeface="Arial"/>
              </a:rPr>
              <a:t>Mise à </a:t>
            </a:r>
            <a:r>
              <a:rPr sz="1368" spc="3" dirty="0">
                <a:latin typeface="Arial"/>
                <a:cs typeface="Arial"/>
              </a:rPr>
              <a:t>d</a:t>
            </a:r>
            <a:r>
              <a:rPr sz="1368" dirty="0">
                <a:latin typeface="Arial"/>
                <a:cs typeface="Arial"/>
              </a:rPr>
              <a:t>isposition des p</a:t>
            </a:r>
            <a:r>
              <a:rPr sz="1368" spc="3" dirty="0">
                <a:latin typeface="Arial"/>
                <a:cs typeface="Arial"/>
              </a:rPr>
              <a:t>r</a:t>
            </a:r>
            <a:r>
              <a:rPr sz="1368" dirty="0">
                <a:latin typeface="Arial"/>
                <a:cs typeface="Arial"/>
              </a:rPr>
              <a:t>éparateurs de commandes</a:t>
            </a:r>
            <a:endParaRPr sz="1368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7379" y="2390797"/>
            <a:ext cx="1730627" cy="615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2" name="object 12"/>
          <p:cNvSpPr txBox="1"/>
          <p:nvPr/>
        </p:nvSpPr>
        <p:spPr>
          <a:xfrm>
            <a:off x="1714890" y="2388190"/>
            <a:ext cx="1730627" cy="614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1" name="object 11"/>
          <p:cNvSpPr txBox="1"/>
          <p:nvPr/>
        </p:nvSpPr>
        <p:spPr>
          <a:xfrm>
            <a:off x="3608415" y="2388190"/>
            <a:ext cx="1730627" cy="614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10" name="object 10"/>
          <p:cNvSpPr txBox="1"/>
          <p:nvPr/>
        </p:nvSpPr>
        <p:spPr>
          <a:xfrm>
            <a:off x="1013126" y="496621"/>
            <a:ext cx="117938" cy="116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9" name="object 9"/>
          <p:cNvSpPr txBox="1"/>
          <p:nvPr/>
        </p:nvSpPr>
        <p:spPr>
          <a:xfrm>
            <a:off x="1131065" y="496621"/>
            <a:ext cx="119241" cy="116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8" name="object 8"/>
          <p:cNvSpPr txBox="1"/>
          <p:nvPr/>
        </p:nvSpPr>
        <p:spPr>
          <a:xfrm>
            <a:off x="775296" y="613256"/>
            <a:ext cx="121195" cy="117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7" name="object 7"/>
          <p:cNvSpPr txBox="1"/>
          <p:nvPr/>
        </p:nvSpPr>
        <p:spPr>
          <a:xfrm>
            <a:off x="896492" y="613256"/>
            <a:ext cx="116634" cy="117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6" name="object 6"/>
          <p:cNvSpPr txBox="1"/>
          <p:nvPr/>
        </p:nvSpPr>
        <p:spPr>
          <a:xfrm>
            <a:off x="775296" y="611954"/>
            <a:ext cx="237830" cy="119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5" name="object 5"/>
          <p:cNvSpPr txBox="1"/>
          <p:nvPr/>
        </p:nvSpPr>
        <p:spPr>
          <a:xfrm>
            <a:off x="1013126" y="613257"/>
            <a:ext cx="117938" cy="117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3" name="object 3"/>
          <p:cNvSpPr txBox="1"/>
          <p:nvPr/>
        </p:nvSpPr>
        <p:spPr>
          <a:xfrm>
            <a:off x="896492" y="848481"/>
            <a:ext cx="116634" cy="115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" name="object 2"/>
          <p:cNvSpPr txBox="1"/>
          <p:nvPr/>
        </p:nvSpPr>
        <p:spPr>
          <a:xfrm>
            <a:off x="1013126" y="848481"/>
            <a:ext cx="117938" cy="115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2580203" y="281524"/>
            <a:ext cx="4234408" cy="52032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44" b="1" dirty="0">
                <a:solidFill>
                  <a:srgbClr val="0000FF"/>
                </a:solidFill>
                <a:latin typeface="Hobo" pitchFamily="34" charset="0"/>
              </a:rPr>
              <a:t>FONCTION STOCKAGE</a:t>
            </a:r>
          </a:p>
        </p:txBody>
      </p:sp>
    </p:spTree>
    <p:extLst>
      <p:ext uri="{BB962C8B-B14F-4D97-AF65-F5344CB8AC3E}">
        <p14:creationId xmlns:p14="http://schemas.microsoft.com/office/powerpoint/2010/main" val="26625380"/>
      </p:ext>
    </p:extLst>
  </p:cSld>
  <p:clrMapOvr>
    <a:masterClrMapping/>
  </p:clrMapOvr>
  <p:transition spd="slow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03956" y="548923"/>
            <a:ext cx="7932600" cy="52937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38" tIns="45404" rIns="93938" bIns="45404">
            <a:spAutoFit/>
          </a:bodyPr>
          <a:lstStyle>
            <a:lvl1pPr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44" b="1">
                <a:solidFill>
                  <a:srgbClr val="0000FF"/>
                </a:solidFill>
                <a:latin typeface="Hobo" pitchFamily="34" charset="0"/>
              </a:rPr>
              <a:t>FONCTION PREPARATION DE COMMANDES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70933" y="1176867"/>
            <a:ext cx="4160862" cy="481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38" tIns="45404" rIns="93938" bIns="45404">
            <a:spAutoFit/>
          </a:bodyPr>
          <a:lstStyle>
            <a:lvl1pPr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altLang="fr-FR" sz="2133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PHYSIQUES</a:t>
            </a:r>
            <a:endParaRPr lang="fr-FR" altLang="fr-FR" sz="2133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altLang="fr-FR" sz="2133" b="1" dirty="0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TACHES ADMINISTRATIVES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0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altLang="fr-FR" sz="204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D ’ORGANISATION</a:t>
            </a:r>
          </a:p>
        </p:txBody>
      </p:sp>
      <p:sp>
        <p:nvSpPr>
          <p:cNvPr id="1743876" name="Rectangle 4"/>
          <p:cNvSpPr>
            <a:spLocks noChangeArrowheads="1"/>
          </p:cNvSpPr>
          <p:nvPr/>
        </p:nvSpPr>
        <p:spPr bwMode="auto">
          <a:xfrm>
            <a:off x="4572000" y="1176867"/>
            <a:ext cx="4583542" cy="228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38" tIns="45404" rIns="93938" bIns="45404">
            <a:spAutoFit/>
          </a:bodyPr>
          <a:lstStyle>
            <a:lvl1pPr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Lire, identifier et prélever les produits </a:t>
            </a:r>
          </a:p>
          <a:p>
            <a:pPr>
              <a:buClr>
                <a:schemeClr val="hlink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Regrouper les produits en lot</a:t>
            </a:r>
          </a:p>
          <a:p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ou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Éclater les produits par commande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Contrôler les références + quantités</a:t>
            </a:r>
          </a:p>
          <a:p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prélevées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Opérations complémentaires: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pesage, étiquetage, emballage…  </a:t>
            </a:r>
          </a:p>
        </p:txBody>
      </p:sp>
      <p:sp>
        <p:nvSpPr>
          <p:cNvPr id="1743877" name="Rectangle 5"/>
          <p:cNvSpPr>
            <a:spLocks noChangeArrowheads="1"/>
          </p:cNvSpPr>
          <p:nvPr/>
        </p:nvSpPr>
        <p:spPr bwMode="auto">
          <a:xfrm>
            <a:off x="4572000" y="3708400"/>
            <a:ext cx="4096229" cy="118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38" tIns="45404" rIns="93938" bIns="45404">
            <a:spAutoFit/>
          </a:bodyPr>
          <a:lstStyle>
            <a:lvl1pPr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6A00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778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Sélectionner commandes à traiter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Établir / éditer les documents de </a:t>
            </a:r>
          </a:p>
          <a:p>
            <a:r>
              <a:rPr lang="fr-FR" altLang="fr-FR" sz="1778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prélèvement (BP)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Lancer les réimplantations</a:t>
            </a:r>
          </a:p>
        </p:txBody>
      </p:sp>
      <p:sp>
        <p:nvSpPr>
          <p:cNvPr id="1743878" name="Rectangle 6"/>
          <p:cNvSpPr>
            <a:spLocks noChangeArrowheads="1"/>
          </p:cNvSpPr>
          <p:nvPr/>
        </p:nvSpPr>
        <p:spPr bwMode="auto">
          <a:xfrm>
            <a:off x="4572000" y="5157612"/>
            <a:ext cx="3947150" cy="118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38" tIns="45404" rIns="93938" bIns="45404">
            <a:spAutoFit/>
          </a:bodyPr>
          <a:lstStyle>
            <a:lvl1pPr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66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778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Choisir le mode de préparation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Organiser la sélection des </a:t>
            </a:r>
          </a:p>
          <a:p>
            <a:pPr>
              <a:buSzPct val="100000"/>
              <a:buFont typeface="Wingdings" panose="05000000000000000000" pitchFamily="2" charset="2"/>
              <a:buNone/>
            </a:pPr>
            <a:r>
              <a:rPr lang="fr-FR" altLang="fr-FR" sz="1778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commandes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Implanter la zone de préparation</a:t>
            </a:r>
          </a:p>
        </p:txBody>
      </p:sp>
    </p:spTree>
    <p:extLst>
      <p:ext uri="{BB962C8B-B14F-4D97-AF65-F5344CB8AC3E}">
        <p14:creationId xmlns:p14="http://schemas.microsoft.com/office/powerpoint/2010/main" val="33250004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876" grpId="0" autoUpdateAnimBg="0"/>
      <p:bldP spid="1743877" grpId="0" autoUpdateAnimBg="0"/>
      <p:bldP spid="174387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3"/>
          <p:cNvSpPr>
            <a:spLocks noGrp="1" noChangeArrowheads="1"/>
          </p:cNvSpPr>
          <p:nvPr>
            <p:ph type="title"/>
          </p:nvPr>
        </p:nvSpPr>
        <p:spPr>
          <a:xfrm>
            <a:off x="929931" y="2910682"/>
            <a:ext cx="1728787" cy="94138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chemeClr val="accent6">
                    <a:lumMod val="75000"/>
                  </a:schemeClr>
                </a:solidFill>
              </a:rPr>
              <a:t>Plan</a:t>
            </a:r>
          </a:p>
        </p:txBody>
      </p:sp>
      <p:sp>
        <p:nvSpPr>
          <p:cNvPr id="91" name="AutoShape 4"/>
          <p:cNvSpPr>
            <a:spLocks noChangeArrowheads="1"/>
          </p:cNvSpPr>
          <p:nvPr/>
        </p:nvSpPr>
        <p:spPr bwMode="auto">
          <a:xfrm flipH="1">
            <a:off x="250825" y="1195388"/>
            <a:ext cx="8208963" cy="4541837"/>
          </a:xfrm>
          <a:prstGeom prst="moon">
            <a:avLst>
              <a:gd name="adj" fmla="val 1884"/>
            </a:avLst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0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AutoShape 5"/>
          <p:cNvSpPr>
            <a:spLocks noChangeArrowheads="1"/>
          </p:cNvSpPr>
          <p:nvPr/>
        </p:nvSpPr>
        <p:spPr bwMode="auto">
          <a:xfrm flipH="1">
            <a:off x="215900" y="820738"/>
            <a:ext cx="4140200" cy="5256212"/>
          </a:xfrm>
          <a:prstGeom prst="moon">
            <a:avLst>
              <a:gd name="adj" fmla="val 1875"/>
            </a:avLst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0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93" name="Picture 6" descr="pointBle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56" y="1585357"/>
            <a:ext cx="66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7" descr="pointG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77875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8" descr="pointOran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31" y="2567767"/>
            <a:ext cx="4318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" descr="pointG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57813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0" descr="pointOran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77" y="4315492"/>
            <a:ext cx="4318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1" descr="pointBle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06" y="3346578"/>
            <a:ext cx="66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Text Box 13"/>
          <p:cNvSpPr txBox="1">
            <a:spLocks noChangeArrowheads="1"/>
          </p:cNvSpPr>
          <p:nvPr/>
        </p:nvSpPr>
        <p:spPr bwMode="auto">
          <a:xfrm>
            <a:off x="3721031" y="1703802"/>
            <a:ext cx="3594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d’un entrepôt et PFL</a:t>
            </a:r>
          </a:p>
        </p:txBody>
      </p:sp>
      <p:sp>
        <p:nvSpPr>
          <p:cNvPr id="101" name="Text Box 14"/>
          <p:cNvSpPr txBox="1">
            <a:spLocks noChangeArrowheads="1"/>
          </p:cNvSpPr>
          <p:nvPr/>
        </p:nvSpPr>
        <p:spPr bwMode="auto">
          <a:xfrm>
            <a:off x="4468803" y="2413764"/>
            <a:ext cx="3932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Planification des réceptions</a:t>
            </a:r>
          </a:p>
        </p:txBody>
      </p:sp>
      <p:sp>
        <p:nvSpPr>
          <p:cNvPr id="102" name="Text Box 15"/>
          <p:cNvSpPr txBox="1">
            <a:spLocks noChangeArrowheads="1"/>
          </p:cNvSpPr>
          <p:nvPr/>
        </p:nvSpPr>
        <p:spPr bwMode="auto">
          <a:xfrm>
            <a:off x="4558645" y="3430907"/>
            <a:ext cx="383618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Stockage</a:t>
            </a:r>
          </a:p>
        </p:txBody>
      </p:sp>
      <p:sp>
        <p:nvSpPr>
          <p:cNvPr id="103" name="Text Box 16"/>
          <p:cNvSpPr txBox="1">
            <a:spLocks noChangeArrowheads="1"/>
          </p:cNvSpPr>
          <p:nvPr/>
        </p:nvSpPr>
        <p:spPr bwMode="auto">
          <a:xfrm>
            <a:off x="4076834" y="4323567"/>
            <a:ext cx="431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Préparation de commande 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(WMS) </a:t>
            </a:r>
          </a:p>
        </p:txBody>
      </p:sp>
      <p:sp>
        <p:nvSpPr>
          <p:cNvPr id="105" name="Text Box 18"/>
          <p:cNvSpPr txBox="1">
            <a:spLocks noChangeArrowheads="1"/>
          </p:cNvSpPr>
          <p:nvPr/>
        </p:nvSpPr>
        <p:spPr bwMode="auto">
          <a:xfrm>
            <a:off x="2770188" y="885825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2627313" y="5645150"/>
            <a:ext cx="309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114" name="Espace réservé du numéro de diapositive 3"/>
          <p:cNvSpPr txBox="1">
            <a:spLocks/>
          </p:cNvSpPr>
          <p:nvPr/>
        </p:nvSpPr>
        <p:spPr bwMode="auto">
          <a:xfrm>
            <a:off x="1979712" y="6511888"/>
            <a:ext cx="5929313" cy="3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chemeClr val="tx2"/>
                </a:solidFill>
              </a:rPr>
              <a:t>Gestion Optimisée des plateformes logistiques</a:t>
            </a:r>
            <a:endParaRPr lang="fr-FR" altLang="fr-FR" sz="1400" dirty="0">
              <a:solidFill>
                <a:schemeClr val="tx2"/>
              </a:solidFill>
            </a:endParaRPr>
          </a:p>
        </p:txBody>
      </p:sp>
      <p:pic>
        <p:nvPicPr>
          <p:cNvPr id="19" name="Picture 11" descr="pointBle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79" y="4955915"/>
            <a:ext cx="66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685399" y="5084426"/>
            <a:ext cx="431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Expédition et gestion des tournées (TMS) </a:t>
            </a:r>
          </a:p>
        </p:txBody>
      </p:sp>
    </p:spTree>
    <p:extLst>
      <p:ext uri="{BB962C8B-B14F-4D97-AF65-F5344CB8AC3E}">
        <p14:creationId xmlns:p14="http://schemas.microsoft.com/office/powerpoint/2010/main" val="2143502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1503E-6 C 0.02483 0.00185 0.05018 0.0037 0.07796 0.00578 C 0.10591 0.00787 0.15209 0.01203 0.16684 0.01365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0093 C 0.04097 -0.0007 0.07483 -0.00047 0.10313 -0.00301 C 0.1316 -0.00533 0.16563 -0.01227 0.17813 -0.01459 " pathEditMode="relative" rAng="0" ptsTypes="aaA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7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94 -0.10046 C -0.0776 -0.07963 -0.04809 -0.0581 -0.0309 -0.0419 C -0.01371 -0.0257 -0.0085 -0.01412 -0.0033 -0.00232 " pathEditMode="relative" rAng="0" ptsTypes="AAA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490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8 -0.2213 C -0.13715 -0.20255 -0.10903 -0.18333 -0.08767 -0.16157 C -0.06632 -0.13958 -0.05121 -0.11319 -0.0368 -0.09074 C -0.02257 -0.06829 -0.01233 -0.04676 -0.00173 -0.02523 " pathEditMode="relative" rAng="0" ptsTypes="AAAA">
                                      <p:cBhvr>
                                        <p:cTn id="6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979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79 -0.34884 C -0.18664 -0.33958 -0.14896 -0.31667 -0.1257 -0.29398 C -0.10244 -0.27106 -0.0783 -0.2419 -0.05903 -0.21157 C -0.03976 -0.18125 -0.0198 -0.14375 -0.00973 -0.11204 C 0.00034 -0.08055 -0.00087 -0.04028 0.00138 -0.0213 " pathEditMode="relative" rAng="0" ptsTypes="AAAAA">
                                      <p:cBhvr>
                                        <p:cTn id="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636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79 0.17639 C -0.15156 0.16644 -0.13316 0.15695 -0.11441 0.14398 C -0.09549 0.13125 -0.07361 0.11482 -0.05729 0.09931 C -0.04097 0.08333 -0.02622 0.06435 -0.01701 0.04954 C -0.00764 0.03449 -0.00278 0.01574 1.11111E-6 0.00949 " pathEditMode="relative" rAng="0" ptsTypes="AAAAA">
                                      <p:cBhvr>
                                        <p:cTn id="7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835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78 -0.34884 C -0.18663 -0.33958 -0.14896 -0.31666 -0.12569 -0.29398 C -0.10243 -0.27106 -0.0783 -0.24189 -0.05903 -0.21157 C -0.03975 -0.18125 -0.01979 -0.14375 -0.00972 -0.11203 C 0.00035 -0.08055 -0.00087 -0.04027 0.00139 -0.02129 " pathEditMode="relative" rAng="0" ptsTypes="AAAAA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63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  <p:bldP spid="92" grpId="0" animBg="1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03955" y="548923"/>
            <a:ext cx="8319911" cy="512233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chemeClr val="bg1"/>
              </a:gs>
            </a:gsLst>
            <a:lin ang="54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86069" tIns="42329" rIns="86069" bIns="42329" anchor="ctr"/>
          <a:lstStyle>
            <a:lvl1pPr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fr-FR" altLang="fr-FR" sz="2311" b="1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03956" y="3282924"/>
            <a:ext cx="184731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155988" y="3328525"/>
            <a:ext cx="2085102" cy="1783958"/>
          </a:xfrm>
          <a:prstGeom prst="rect">
            <a:avLst/>
          </a:prstGeom>
          <a:solidFill>
            <a:srgbClr val="CCFFCC"/>
          </a:solidFill>
          <a:ln w="38100" cmpd="dbl">
            <a:solidFill>
              <a:schemeClr val="hlink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592798" y="3328525"/>
            <a:ext cx="2044700" cy="1783958"/>
          </a:xfrm>
          <a:prstGeom prst="rect">
            <a:avLst/>
          </a:prstGeom>
          <a:solidFill>
            <a:srgbClr val="CCFFCC"/>
          </a:solidFill>
          <a:ln w="38100" cmpd="dbl">
            <a:solidFill>
              <a:schemeClr val="hlink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084819" y="3328524"/>
            <a:ext cx="2015573" cy="1848394"/>
          </a:xfrm>
          <a:prstGeom prst="rect">
            <a:avLst/>
          </a:prstGeom>
          <a:solidFill>
            <a:srgbClr val="CCFFCC"/>
          </a:solidFill>
          <a:ln w="38100" cmpd="dbl">
            <a:solidFill>
              <a:schemeClr val="hlink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59367" y="2853266"/>
            <a:ext cx="2369255" cy="4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44">
                <a:latin typeface="Arial Black" panose="020B0A04020102020204" pitchFamily="34" charset="0"/>
              </a:rPr>
              <a:t>	APPROVISIONNEMENT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165123" y="2853267"/>
            <a:ext cx="3073400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44">
                <a:latin typeface="Arial Black" panose="020B0A04020102020204" pitchFamily="34" charset="0"/>
              </a:rPr>
              <a:t>PPRODUCTION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916789" y="2853267"/>
            <a:ext cx="2369255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44">
                <a:latin typeface="Arial Black" panose="020B0A04020102020204" pitchFamily="34" charset="0"/>
              </a:rPr>
              <a:t>DDISTRIBUTION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24278" y="5349523"/>
            <a:ext cx="2369255" cy="5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44">
                <a:solidFill>
                  <a:srgbClr val="0000FF"/>
                </a:solidFill>
                <a:latin typeface="Arial Black" panose="020B0A04020102020204" pitchFamily="34" charset="0"/>
              </a:rPr>
              <a:t>EENTREPOSAGE  DE MATIERES PREMIERES OU COMPOSANTS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485445" y="5349523"/>
            <a:ext cx="2369256" cy="5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0" tIns="9600" rIns="16000" bIns="9600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44">
                <a:solidFill>
                  <a:srgbClr val="0000FF"/>
                </a:solidFill>
                <a:latin typeface="Arial Black" panose="020B0A04020102020204" pitchFamily="34" charset="0"/>
              </a:rPr>
              <a:t>EENTREPOSAGE DE SOUS-ENSEMBLES OU PRODUITS SEMI-FINIS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916789" y="5349522"/>
            <a:ext cx="2369255" cy="4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44">
                <a:solidFill>
                  <a:srgbClr val="0000FF"/>
                </a:solidFill>
                <a:latin typeface="Arial Black" panose="020B0A04020102020204" pitchFamily="34" charset="0"/>
              </a:rPr>
              <a:t>EENTREPOSAGE DE PRODUITS FINIS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299919" y="3443084"/>
            <a:ext cx="651910" cy="44677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269069" y="4018818"/>
            <a:ext cx="682760" cy="45302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299918" y="4595962"/>
            <a:ext cx="707161" cy="389496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932768" y="4595963"/>
            <a:ext cx="452252" cy="37924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4765323" y="4595963"/>
            <a:ext cx="512233" cy="37924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4188178" y="4018818"/>
            <a:ext cx="832556" cy="42056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7133167" y="3410631"/>
            <a:ext cx="832556" cy="42056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7133167" y="4691919"/>
            <a:ext cx="832556" cy="42056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7708901" y="4051274"/>
            <a:ext cx="256822" cy="42056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6749345" y="3792272"/>
            <a:ext cx="348191" cy="936406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6258345" y="3792272"/>
            <a:ext cx="333761" cy="88653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 sz="2133"/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987778" y="2291934"/>
            <a:ext cx="7616670" cy="6725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fr-SN" sz="1600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 rot="16200000">
            <a:off x="1137607" y="678039"/>
            <a:ext cx="731867" cy="300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778" b="1">
                <a:latin typeface="Arial Black" panose="020B0A04020102020204" pitchFamily="34" charset="0"/>
              </a:rPr>
              <a:t>FAMONT: </a:t>
            </a:r>
            <a:r>
              <a:rPr lang="fr-FR" altLang="fr-FR" sz="1778" b="1">
                <a:solidFill>
                  <a:srgbClr val="CC0000"/>
                </a:solidFill>
                <a:latin typeface="Arial Black" panose="020B0A04020102020204" pitchFamily="34" charset="0"/>
              </a:rPr>
              <a:t>FOURNISSEUR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 rot="16200000">
            <a:off x="7771945" y="1175456"/>
            <a:ext cx="731867" cy="201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indent="-252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778" b="1">
                <a:latin typeface="Arial Black" panose="020B0A04020102020204" pitchFamily="34" charset="0"/>
              </a:rPr>
              <a:t>CAVAL:</a:t>
            </a:r>
            <a:r>
              <a:rPr lang="fr-FR" altLang="fr-FR" sz="1778" b="1">
                <a:solidFill>
                  <a:srgbClr val="CC0000"/>
                </a:solidFill>
                <a:latin typeface="Arial Black" panose="020B0A04020102020204" pitchFamily="34" charset="0"/>
              </a:rPr>
              <a:t>  CLIENT</a:t>
            </a:r>
          </a:p>
        </p:txBody>
      </p:sp>
      <p:sp>
        <p:nvSpPr>
          <p:cNvPr id="1713179" name="Line 27"/>
          <p:cNvSpPr>
            <a:spLocks noChangeShapeType="1"/>
          </p:cNvSpPr>
          <p:nvPr/>
        </p:nvSpPr>
        <p:spPr bwMode="auto">
          <a:xfrm>
            <a:off x="3100212" y="4261556"/>
            <a:ext cx="44873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SN" sz="1600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3740857" y="4261556"/>
            <a:ext cx="44873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SN" sz="1600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5020734" y="4261556"/>
            <a:ext cx="44873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SN" sz="1600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7965723" y="3620911"/>
            <a:ext cx="44873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SN" sz="1600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7965723" y="4900789"/>
            <a:ext cx="44873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SN" sz="1600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7965723" y="4261556"/>
            <a:ext cx="44873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SN" sz="1600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>
            <a:off x="7004756" y="4261556"/>
            <a:ext cx="44873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SN" sz="1600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5661378" y="4261556"/>
            <a:ext cx="57573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SN" sz="1600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3612445" y="4837289"/>
            <a:ext cx="32173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SN" sz="1600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4443590" y="4854223"/>
            <a:ext cx="32173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SN" sz="1600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5277556" y="4837289"/>
            <a:ext cx="32173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SN" sz="1600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6492523" y="4261556"/>
            <a:ext cx="25682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SN" sz="1600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 rot="18279807">
            <a:off x="6844595" y="3717572"/>
            <a:ext cx="321733" cy="14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SN" sz="1600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 rot="3128294">
            <a:off x="6844595" y="4805538"/>
            <a:ext cx="321733" cy="14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SN" sz="1600"/>
          </a:p>
        </p:txBody>
      </p:sp>
      <p:sp>
        <p:nvSpPr>
          <p:cNvPr id="1713193" name="WordArt 41"/>
          <p:cNvSpPr>
            <a:spLocks noChangeArrowheads="1" noChangeShapeType="1" noTextEdit="1"/>
          </p:cNvSpPr>
          <p:nvPr/>
        </p:nvSpPr>
        <p:spPr bwMode="auto">
          <a:xfrm>
            <a:off x="603956" y="612422"/>
            <a:ext cx="8318500" cy="101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SN" sz="2844" kern="10" spc="569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POSITIONNEMENT DE L ’ACTIVITE</a:t>
            </a:r>
          </a:p>
          <a:p>
            <a:pPr algn="ctr"/>
            <a:r>
              <a:rPr lang="fr-SN" sz="2844" kern="10" spc="569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Où se situe l ’entrepôt dans le processus logistique ?</a:t>
            </a:r>
          </a:p>
        </p:txBody>
      </p:sp>
      <p:sp>
        <p:nvSpPr>
          <p:cNvPr id="1713194" name="Line 42"/>
          <p:cNvSpPr>
            <a:spLocks noChangeShapeType="1"/>
          </p:cNvSpPr>
          <p:nvPr/>
        </p:nvSpPr>
        <p:spPr bwMode="auto">
          <a:xfrm>
            <a:off x="539045" y="4261556"/>
            <a:ext cx="44873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SN" sz="1600"/>
          </a:p>
        </p:txBody>
      </p:sp>
    </p:spTree>
    <p:extLst>
      <p:ext uri="{BB962C8B-B14F-4D97-AF65-F5344CB8AC3E}">
        <p14:creationId xmlns:p14="http://schemas.microsoft.com/office/powerpoint/2010/main" val="30015637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06 3.99137E-7 L 1.34526E-6 3.991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13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06 3.99137E-7 L 1.34526E-6 3.991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13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099733" y="560212"/>
            <a:ext cx="4383679" cy="52032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44" b="1" dirty="0">
                <a:solidFill>
                  <a:srgbClr val="0000FF"/>
                </a:solidFill>
                <a:latin typeface="Hobo" pitchFamily="34" charset="0"/>
              </a:rPr>
              <a:t>FONCTION EXPEDITION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40078" y="1494367"/>
            <a:ext cx="4102064" cy="398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1867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1867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altLang="fr-FR" sz="2133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PHYSIQUES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2133" b="1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1867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1867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1867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altLang="fr-FR" sz="18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133" b="1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ADMINISTRATIVES</a:t>
            </a:r>
            <a:endParaRPr lang="fr-FR" altLang="fr-FR" sz="2133">
              <a:solidFill>
                <a:srgbClr val="006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1867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1867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1867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endParaRPr lang="fr-FR" altLang="fr-FR" sz="1867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altLang="fr-FR" sz="2133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TACHES D’ORGANISATION</a:t>
            </a:r>
          </a:p>
        </p:txBody>
      </p:sp>
      <p:sp>
        <p:nvSpPr>
          <p:cNvPr id="1745924" name="Rectangle 4"/>
          <p:cNvSpPr>
            <a:spLocks noChangeArrowheads="1"/>
          </p:cNvSpPr>
          <p:nvPr/>
        </p:nvSpPr>
        <p:spPr bwMode="auto">
          <a:xfrm>
            <a:off x="4538134" y="1573389"/>
            <a:ext cx="3902778" cy="145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Réceptionner et orienter les lots</a:t>
            </a:r>
          </a:p>
          <a:p>
            <a:pPr>
              <a:buClr>
                <a:schemeClr val="hlink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Palettiser les produits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Repérer et étiqueter les colis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Contrôler le nombre des colis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Charger les véhicules</a:t>
            </a:r>
            <a:r>
              <a:rPr lang="fr-FR" altLang="fr-FR" sz="177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45925" name="Rectangle 5"/>
          <p:cNvSpPr>
            <a:spLocks noChangeArrowheads="1"/>
          </p:cNvSpPr>
          <p:nvPr/>
        </p:nvSpPr>
        <p:spPr bwMode="auto">
          <a:xfrm>
            <a:off x="4538134" y="3364089"/>
            <a:ext cx="4260249" cy="117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Commander un transport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Établir les documents d’expédition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Transmettre les informations (EDI)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rgbClr val="006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Gérer consignation palettes</a:t>
            </a:r>
          </a:p>
        </p:txBody>
      </p:sp>
      <p:sp>
        <p:nvSpPr>
          <p:cNvPr id="1745926" name="Rectangle 6"/>
          <p:cNvSpPr>
            <a:spLocks noChangeArrowheads="1"/>
          </p:cNvSpPr>
          <p:nvPr/>
        </p:nvSpPr>
        <p:spPr bwMode="auto">
          <a:xfrm>
            <a:off x="4538134" y="4699000"/>
            <a:ext cx="4183304" cy="117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77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Implanter la zone d’expédition</a:t>
            </a:r>
            <a:r>
              <a:rPr lang="fr-FR" altLang="fr-FR" sz="1778" b="1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77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Choisir le mode d’expédition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Organiser la sélection des express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Établir un plan de chargement</a:t>
            </a:r>
          </a:p>
        </p:txBody>
      </p:sp>
    </p:spTree>
    <p:extLst>
      <p:ext uri="{BB962C8B-B14F-4D97-AF65-F5344CB8AC3E}">
        <p14:creationId xmlns:p14="http://schemas.microsoft.com/office/powerpoint/2010/main" val="31825633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5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924" grpId="0" autoUpdateAnimBg="0"/>
      <p:bldP spid="1745925" grpId="0" autoUpdateAnimBg="0"/>
      <p:bldP spid="1745926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.hitek.fr/img/actualite/w_amazondist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5532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SN" dirty="0"/>
              <a:t>+ d’un million de colis à expédier en un jour!</a:t>
            </a:r>
          </a:p>
        </p:txBody>
      </p:sp>
    </p:spTree>
    <p:extLst>
      <p:ext uri="{BB962C8B-B14F-4D97-AF65-F5344CB8AC3E}">
        <p14:creationId xmlns:p14="http://schemas.microsoft.com/office/powerpoint/2010/main" val="385586515"/>
      </p:ext>
    </p:extLst>
  </p:cSld>
  <p:clrMapOvr>
    <a:masterClrMapping/>
  </p:clrMapOvr>
  <p:transition spd="slow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/>
          <p:nvPr/>
        </p:nvSpPr>
        <p:spPr>
          <a:xfrm>
            <a:off x="815694" y="2521767"/>
            <a:ext cx="7451600" cy="0"/>
          </a:xfrm>
          <a:custGeom>
            <a:avLst/>
            <a:gdLst/>
            <a:ahLst/>
            <a:cxnLst/>
            <a:rect l="l" t="t" r="r" b="b"/>
            <a:pathLst>
              <a:path w="8714232">
                <a:moveTo>
                  <a:pt x="0" y="0"/>
                </a:moveTo>
                <a:lnTo>
                  <a:pt x="871423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7" name="object 57"/>
          <p:cNvSpPr/>
          <p:nvPr/>
        </p:nvSpPr>
        <p:spPr>
          <a:xfrm>
            <a:off x="815694" y="6261902"/>
            <a:ext cx="7451600" cy="0"/>
          </a:xfrm>
          <a:custGeom>
            <a:avLst/>
            <a:gdLst/>
            <a:ahLst/>
            <a:cxnLst/>
            <a:rect l="l" t="t" r="r" b="b"/>
            <a:pathLst>
              <a:path w="8714232">
                <a:moveTo>
                  <a:pt x="0" y="0"/>
                </a:moveTo>
                <a:lnTo>
                  <a:pt x="871423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8" name="object 58"/>
          <p:cNvSpPr/>
          <p:nvPr/>
        </p:nvSpPr>
        <p:spPr>
          <a:xfrm>
            <a:off x="815694" y="2521767"/>
            <a:ext cx="0" cy="3740135"/>
          </a:xfrm>
          <a:custGeom>
            <a:avLst/>
            <a:gdLst/>
            <a:ahLst/>
            <a:cxnLst/>
            <a:rect l="l" t="t" r="r" b="b"/>
            <a:pathLst>
              <a:path h="4373880">
                <a:moveTo>
                  <a:pt x="0" y="0"/>
                </a:moveTo>
                <a:lnTo>
                  <a:pt x="0" y="437388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9" name="object 59"/>
          <p:cNvSpPr/>
          <p:nvPr/>
        </p:nvSpPr>
        <p:spPr>
          <a:xfrm>
            <a:off x="8267294" y="2521767"/>
            <a:ext cx="0" cy="3740135"/>
          </a:xfrm>
          <a:custGeom>
            <a:avLst/>
            <a:gdLst/>
            <a:ahLst/>
            <a:cxnLst/>
            <a:rect l="l" t="t" r="r" b="b"/>
            <a:pathLst>
              <a:path h="4373880">
                <a:moveTo>
                  <a:pt x="0" y="0"/>
                </a:moveTo>
                <a:lnTo>
                  <a:pt x="0" y="437388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0" name="object 60"/>
          <p:cNvSpPr/>
          <p:nvPr/>
        </p:nvSpPr>
        <p:spPr>
          <a:xfrm>
            <a:off x="815694" y="3319966"/>
            <a:ext cx="7451600" cy="0"/>
          </a:xfrm>
          <a:custGeom>
            <a:avLst/>
            <a:gdLst/>
            <a:ahLst/>
            <a:cxnLst/>
            <a:rect l="l" t="t" r="r" b="b"/>
            <a:pathLst>
              <a:path w="8714232">
                <a:moveTo>
                  <a:pt x="0" y="0"/>
                </a:moveTo>
                <a:lnTo>
                  <a:pt x="871423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1" name="object 61"/>
          <p:cNvSpPr/>
          <p:nvPr/>
        </p:nvSpPr>
        <p:spPr>
          <a:xfrm>
            <a:off x="815694" y="5471521"/>
            <a:ext cx="7451600" cy="0"/>
          </a:xfrm>
          <a:custGeom>
            <a:avLst/>
            <a:gdLst/>
            <a:ahLst/>
            <a:cxnLst/>
            <a:rect l="l" t="t" r="r" b="b"/>
            <a:pathLst>
              <a:path w="8714232">
                <a:moveTo>
                  <a:pt x="0" y="0"/>
                </a:moveTo>
                <a:lnTo>
                  <a:pt x="871423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2" name="object 62"/>
          <p:cNvSpPr/>
          <p:nvPr/>
        </p:nvSpPr>
        <p:spPr>
          <a:xfrm>
            <a:off x="815694" y="4369680"/>
            <a:ext cx="7451600" cy="0"/>
          </a:xfrm>
          <a:custGeom>
            <a:avLst/>
            <a:gdLst/>
            <a:ahLst/>
            <a:cxnLst/>
            <a:rect l="l" t="t" r="r" b="b"/>
            <a:pathLst>
              <a:path w="8714232">
                <a:moveTo>
                  <a:pt x="0" y="0"/>
                </a:moveTo>
                <a:lnTo>
                  <a:pt x="871423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3" name="object 63"/>
          <p:cNvSpPr/>
          <p:nvPr/>
        </p:nvSpPr>
        <p:spPr>
          <a:xfrm>
            <a:off x="815694" y="4923533"/>
            <a:ext cx="7451600" cy="0"/>
          </a:xfrm>
          <a:custGeom>
            <a:avLst/>
            <a:gdLst/>
            <a:ahLst/>
            <a:cxnLst/>
            <a:rect l="l" t="t" r="r" b="b"/>
            <a:pathLst>
              <a:path w="8714232">
                <a:moveTo>
                  <a:pt x="0" y="0"/>
                </a:moveTo>
                <a:lnTo>
                  <a:pt x="871423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64" name="object 64"/>
          <p:cNvSpPr/>
          <p:nvPr/>
        </p:nvSpPr>
        <p:spPr>
          <a:xfrm>
            <a:off x="1738999" y="2521767"/>
            <a:ext cx="0" cy="3740135"/>
          </a:xfrm>
          <a:custGeom>
            <a:avLst/>
            <a:gdLst/>
            <a:ahLst/>
            <a:cxnLst/>
            <a:rect l="l" t="t" r="r" b="b"/>
            <a:pathLst>
              <a:path h="4373880">
                <a:moveTo>
                  <a:pt x="0" y="0"/>
                </a:moveTo>
                <a:lnTo>
                  <a:pt x="0" y="437388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5" name="object 35"/>
          <p:cNvSpPr/>
          <p:nvPr/>
        </p:nvSpPr>
        <p:spPr>
          <a:xfrm>
            <a:off x="2937928" y="1456415"/>
            <a:ext cx="4382604" cy="398122"/>
          </a:xfrm>
          <a:custGeom>
            <a:avLst/>
            <a:gdLst/>
            <a:ahLst/>
            <a:cxnLst/>
            <a:rect l="l" t="t" r="r" b="b"/>
            <a:pathLst>
              <a:path w="5125212" h="465582">
                <a:moveTo>
                  <a:pt x="5125212" y="233172"/>
                </a:moveTo>
                <a:lnTo>
                  <a:pt x="4892040" y="0"/>
                </a:lnTo>
                <a:lnTo>
                  <a:pt x="4892040" y="153924"/>
                </a:lnTo>
                <a:lnTo>
                  <a:pt x="0" y="153924"/>
                </a:lnTo>
                <a:lnTo>
                  <a:pt x="0" y="312420"/>
                </a:lnTo>
                <a:lnTo>
                  <a:pt x="4892040" y="312420"/>
                </a:lnTo>
                <a:lnTo>
                  <a:pt x="4892040" y="465582"/>
                </a:lnTo>
                <a:lnTo>
                  <a:pt x="5125212" y="233172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6" name="object 36"/>
          <p:cNvSpPr/>
          <p:nvPr/>
        </p:nvSpPr>
        <p:spPr>
          <a:xfrm>
            <a:off x="1941644" y="1854537"/>
            <a:ext cx="1124647" cy="595555"/>
          </a:xfrm>
          <a:custGeom>
            <a:avLst/>
            <a:gdLst/>
            <a:ahLst/>
            <a:cxnLst/>
            <a:rect l="l" t="t" r="r" b="b"/>
            <a:pathLst>
              <a:path w="1315212" h="696468">
                <a:moveTo>
                  <a:pt x="1175003" y="556259"/>
                </a:moveTo>
                <a:lnTo>
                  <a:pt x="0" y="556260"/>
                </a:lnTo>
                <a:lnTo>
                  <a:pt x="140207" y="696468"/>
                </a:lnTo>
                <a:lnTo>
                  <a:pt x="1315212" y="696468"/>
                </a:lnTo>
                <a:lnTo>
                  <a:pt x="1315212" y="140207"/>
                </a:lnTo>
                <a:lnTo>
                  <a:pt x="1175003" y="0"/>
                </a:lnTo>
                <a:lnTo>
                  <a:pt x="1175003" y="556259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7" name="object 37"/>
          <p:cNvSpPr/>
          <p:nvPr/>
        </p:nvSpPr>
        <p:spPr>
          <a:xfrm>
            <a:off x="1941644" y="1854537"/>
            <a:ext cx="1124647" cy="595555"/>
          </a:xfrm>
          <a:custGeom>
            <a:avLst/>
            <a:gdLst/>
            <a:ahLst/>
            <a:cxnLst/>
            <a:rect l="l" t="t" r="r" b="b"/>
            <a:pathLst>
              <a:path w="1315212" h="696468">
                <a:moveTo>
                  <a:pt x="0" y="556260"/>
                </a:moveTo>
                <a:lnTo>
                  <a:pt x="1175003" y="556259"/>
                </a:lnTo>
                <a:lnTo>
                  <a:pt x="1175003" y="0"/>
                </a:lnTo>
                <a:lnTo>
                  <a:pt x="1315212" y="140207"/>
                </a:lnTo>
                <a:lnTo>
                  <a:pt x="1315212" y="696468"/>
                </a:lnTo>
                <a:lnTo>
                  <a:pt x="1175003" y="556259"/>
                </a:lnTo>
                <a:lnTo>
                  <a:pt x="1315212" y="696468"/>
                </a:lnTo>
                <a:lnTo>
                  <a:pt x="140207" y="696468"/>
                </a:lnTo>
                <a:lnTo>
                  <a:pt x="0" y="556260"/>
                </a:lnTo>
                <a:close/>
              </a:path>
            </a:pathLst>
          </a:custGeom>
          <a:ln w="3949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8" name="object 38"/>
          <p:cNvSpPr/>
          <p:nvPr/>
        </p:nvSpPr>
        <p:spPr>
          <a:xfrm>
            <a:off x="1929910" y="1842808"/>
            <a:ext cx="1034139" cy="499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9" name="object 39"/>
          <p:cNvSpPr/>
          <p:nvPr/>
        </p:nvSpPr>
        <p:spPr>
          <a:xfrm>
            <a:off x="1941645" y="1854537"/>
            <a:ext cx="1004753" cy="475662"/>
          </a:xfrm>
          <a:custGeom>
            <a:avLst/>
            <a:gdLst/>
            <a:ahLst/>
            <a:cxnLst/>
            <a:rect l="l" t="t" r="r" b="b"/>
            <a:pathLst>
              <a:path w="1175003" h="556260">
                <a:moveTo>
                  <a:pt x="0" y="0"/>
                </a:moveTo>
                <a:lnTo>
                  <a:pt x="0" y="556260"/>
                </a:lnTo>
                <a:lnTo>
                  <a:pt x="1175003" y="556259"/>
                </a:lnTo>
                <a:lnTo>
                  <a:pt x="1175003" y="0"/>
                </a:lnTo>
                <a:lnTo>
                  <a:pt x="0" y="0"/>
                </a:lnTo>
                <a:close/>
              </a:path>
            </a:pathLst>
          </a:custGeom>
          <a:ln w="3949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0" name="object 40"/>
          <p:cNvSpPr/>
          <p:nvPr/>
        </p:nvSpPr>
        <p:spPr>
          <a:xfrm>
            <a:off x="3044137" y="1854537"/>
            <a:ext cx="1123995" cy="595555"/>
          </a:xfrm>
          <a:custGeom>
            <a:avLst/>
            <a:gdLst/>
            <a:ahLst/>
            <a:cxnLst/>
            <a:rect l="l" t="t" r="r" b="b"/>
            <a:pathLst>
              <a:path w="1314450" h="696468">
                <a:moveTo>
                  <a:pt x="1175004" y="556259"/>
                </a:moveTo>
                <a:lnTo>
                  <a:pt x="0" y="556259"/>
                </a:lnTo>
                <a:lnTo>
                  <a:pt x="139446" y="696468"/>
                </a:lnTo>
                <a:lnTo>
                  <a:pt x="1314450" y="696468"/>
                </a:lnTo>
                <a:lnTo>
                  <a:pt x="1314450" y="140207"/>
                </a:lnTo>
                <a:lnTo>
                  <a:pt x="1175004" y="0"/>
                </a:lnTo>
                <a:lnTo>
                  <a:pt x="1175004" y="556259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1" name="object 41"/>
          <p:cNvSpPr/>
          <p:nvPr/>
        </p:nvSpPr>
        <p:spPr>
          <a:xfrm>
            <a:off x="3044137" y="1854537"/>
            <a:ext cx="1123995" cy="595555"/>
          </a:xfrm>
          <a:custGeom>
            <a:avLst/>
            <a:gdLst/>
            <a:ahLst/>
            <a:cxnLst/>
            <a:rect l="l" t="t" r="r" b="b"/>
            <a:pathLst>
              <a:path w="1314450" h="696468">
                <a:moveTo>
                  <a:pt x="0" y="556259"/>
                </a:moveTo>
                <a:lnTo>
                  <a:pt x="1175004" y="556259"/>
                </a:lnTo>
                <a:lnTo>
                  <a:pt x="1175004" y="0"/>
                </a:lnTo>
                <a:lnTo>
                  <a:pt x="1314450" y="140207"/>
                </a:lnTo>
                <a:lnTo>
                  <a:pt x="1314450" y="696468"/>
                </a:lnTo>
                <a:lnTo>
                  <a:pt x="1175004" y="556259"/>
                </a:lnTo>
                <a:lnTo>
                  <a:pt x="1314450" y="696468"/>
                </a:lnTo>
                <a:lnTo>
                  <a:pt x="139446" y="696468"/>
                </a:lnTo>
                <a:lnTo>
                  <a:pt x="0" y="556259"/>
                </a:lnTo>
                <a:close/>
              </a:path>
            </a:pathLst>
          </a:custGeom>
          <a:ln w="3949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2" name="object 42"/>
          <p:cNvSpPr/>
          <p:nvPr/>
        </p:nvSpPr>
        <p:spPr>
          <a:xfrm>
            <a:off x="3031751" y="1842809"/>
            <a:ext cx="1034139" cy="499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3" name="object 43"/>
          <p:cNvSpPr/>
          <p:nvPr/>
        </p:nvSpPr>
        <p:spPr>
          <a:xfrm>
            <a:off x="3044137" y="1854537"/>
            <a:ext cx="1004753" cy="475661"/>
          </a:xfrm>
          <a:custGeom>
            <a:avLst/>
            <a:gdLst/>
            <a:ahLst/>
            <a:cxnLst/>
            <a:rect l="l" t="t" r="r" b="b"/>
            <a:pathLst>
              <a:path w="1175003" h="556259">
                <a:moveTo>
                  <a:pt x="0" y="0"/>
                </a:moveTo>
                <a:lnTo>
                  <a:pt x="0" y="556259"/>
                </a:lnTo>
                <a:lnTo>
                  <a:pt x="1175003" y="556259"/>
                </a:lnTo>
                <a:lnTo>
                  <a:pt x="1175003" y="0"/>
                </a:lnTo>
                <a:lnTo>
                  <a:pt x="0" y="0"/>
                </a:lnTo>
                <a:close/>
              </a:path>
            </a:pathLst>
          </a:custGeom>
          <a:ln w="3949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4" name="object 44"/>
          <p:cNvSpPr/>
          <p:nvPr/>
        </p:nvSpPr>
        <p:spPr>
          <a:xfrm>
            <a:off x="4143372" y="1854537"/>
            <a:ext cx="1123995" cy="595555"/>
          </a:xfrm>
          <a:custGeom>
            <a:avLst/>
            <a:gdLst/>
            <a:ahLst/>
            <a:cxnLst/>
            <a:rect l="l" t="t" r="r" b="b"/>
            <a:pathLst>
              <a:path w="1314450" h="696468">
                <a:moveTo>
                  <a:pt x="1175003" y="556259"/>
                </a:moveTo>
                <a:lnTo>
                  <a:pt x="0" y="556259"/>
                </a:lnTo>
                <a:lnTo>
                  <a:pt x="139446" y="696468"/>
                </a:lnTo>
                <a:lnTo>
                  <a:pt x="1314450" y="696468"/>
                </a:lnTo>
                <a:lnTo>
                  <a:pt x="1314450" y="140207"/>
                </a:lnTo>
                <a:lnTo>
                  <a:pt x="1175003" y="0"/>
                </a:lnTo>
                <a:lnTo>
                  <a:pt x="1175003" y="556259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5" name="object 45"/>
          <p:cNvSpPr/>
          <p:nvPr/>
        </p:nvSpPr>
        <p:spPr>
          <a:xfrm>
            <a:off x="4143372" y="1854537"/>
            <a:ext cx="1123995" cy="595555"/>
          </a:xfrm>
          <a:custGeom>
            <a:avLst/>
            <a:gdLst/>
            <a:ahLst/>
            <a:cxnLst/>
            <a:rect l="l" t="t" r="r" b="b"/>
            <a:pathLst>
              <a:path w="1314450" h="696468">
                <a:moveTo>
                  <a:pt x="0" y="556259"/>
                </a:moveTo>
                <a:lnTo>
                  <a:pt x="1175003" y="556259"/>
                </a:lnTo>
                <a:lnTo>
                  <a:pt x="1175003" y="0"/>
                </a:lnTo>
                <a:lnTo>
                  <a:pt x="1314450" y="140207"/>
                </a:lnTo>
                <a:lnTo>
                  <a:pt x="1314450" y="696468"/>
                </a:lnTo>
                <a:lnTo>
                  <a:pt x="1175003" y="556259"/>
                </a:lnTo>
                <a:lnTo>
                  <a:pt x="1314450" y="696468"/>
                </a:lnTo>
                <a:lnTo>
                  <a:pt x="139446" y="696468"/>
                </a:lnTo>
                <a:lnTo>
                  <a:pt x="0" y="556259"/>
                </a:lnTo>
                <a:close/>
              </a:path>
            </a:pathLst>
          </a:custGeom>
          <a:ln w="3949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6" name="object 46"/>
          <p:cNvSpPr/>
          <p:nvPr/>
        </p:nvSpPr>
        <p:spPr>
          <a:xfrm>
            <a:off x="4131638" y="1842809"/>
            <a:ext cx="1033484" cy="499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7" name="object 47"/>
          <p:cNvSpPr/>
          <p:nvPr/>
        </p:nvSpPr>
        <p:spPr>
          <a:xfrm>
            <a:off x="4143372" y="1854537"/>
            <a:ext cx="1004753" cy="475661"/>
          </a:xfrm>
          <a:custGeom>
            <a:avLst/>
            <a:gdLst/>
            <a:ahLst/>
            <a:cxnLst/>
            <a:rect l="l" t="t" r="r" b="b"/>
            <a:pathLst>
              <a:path w="1175003" h="556259">
                <a:moveTo>
                  <a:pt x="0" y="0"/>
                </a:moveTo>
                <a:lnTo>
                  <a:pt x="0" y="556259"/>
                </a:lnTo>
                <a:lnTo>
                  <a:pt x="1175003" y="556259"/>
                </a:lnTo>
                <a:lnTo>
                  <a:pt x="1175003" y="0"/>
                </a:lnTo>
                <a:lnTo>
                  <a:pt x="0" y="0"/>
                </a:lnTo>
                <a:close/>
              </a:path>
            </a:pathLst>
          </a:custGeom>
          <a:ln w="3949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8" name="object 48"/>
          <p:cNvSpPr/>
          <p:nvPr/>
        </p:nvSpPr>
        <p:spPr>
          <a:xfrm>
            <a:off x="5240001" y="1857144"/>
            <a:ext cx="1123984" cy="595555"/>
          </a:xfrm>
          <a:custGeom>
            <a:avLst/>
            <a:gdLst/>
            <a:ahLst/>
            <a:cxnLst/>
            <a:rect l="l" t="t" r="r" b="b"/>
            <a:pathLst>
              <a:path w="1314437" h="696468">
                <a:moveTo>
                  <a:pt x="1175003" y="556259"/>
                </a:moveTo>
                <a:lnTo>
                  <a:pt x="0" y="556259"/>
                </a:lnTo>
                <a:lnTo>
                  <a:pt x="139445" y="696467"/>
                </a:lnTo>
                <a:lnTo>
                  <a:pt x="1314437" y="696467"/>
                </a:lnTo>
                <a:lnTo>
                  <a:pt x="1314437" y="139445"/>
                </a:lnTo>
                <a:lnTo>
                  <a:pt x="1175003" y="0"/>
                </a:lnTo>
                <a:lnTo>
                  <a:pt x="1175003" y="556259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49" name="object 49"/>
          <p:cNvSpPr/>
          <p:nvPr/>
        </p:nvSpPr>
        <p:spPr>
          <a:xfrm>
            <a:off x="5240001" y="1857144"/>
            <a:ext cx="1123984" cy="595555"/>
          </a:xfrm>
          <a:custGeom>
            <a:avLst/>
            <a:gdLst/>
            <a:ahLst/>
            <a:cxnLst/>
            <a:rect l="l" t="t" r="r" b="b"/>
            <a:pathLst>
              <a:path w="1314437" h="696468">
                <a:moveTo>
                  <a:pt x="0" y="556259"/>
                </a:moveTo>
                <a:lnTo>
                  <a:pt x="1175003" y="556259"/>
                </a:lnTo>
                <a:lnTo>
                  <a:pt x="1175003" y="0"/>
                </a:lnTo>
                <a:lnTo>
                  <a:pt x="1314437" y="139445"/>
                </a:lnTo>
                <a:lnTo>
                  <a:pt x="1314437" y="696467"/>
                </a:lnTo>
                <a:lnTo>
                  <a:pt x="1175003" y="556259"/>
                </a:lnTo>
                <a:lnTo>
                  <a:pt x="1314437" y="696467"/>
                </a:lnTo>
                <a:lnTo>
                  <a:pt x="139445" y="696467"/>
                </a:lnTo>
                <a:lnTo>
                  <a:pt x="0" y="556259"/>
                </a:lnTo>
                <a:close/>
              </a:path>
            </a:pathLst>
          </a:custGeom>
          <a:ln w="3949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0" name="object 50"/>
          <p:cNvSpPr/>
          <p:nvPr/>
        </p:nvSpPr>
        <p:spPr>
          <a:xfrm>
            <a:off x="5228266" y="1845415"/>
            <a:ext cx="1035329" cy="499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1" name="object 51"/>
          <p:cNvSpPr/>
          <p:nvPr/>
        </p:nvSpPr>
        <p:spPr>
          <a:xfrm>
            <a:off x="5240000" y="1857144"/>
            <a:ext cx="1004754" cy="475662"/>
          </a:xfrm>
          <a:custGeom>
            <a:avLst/>
            <a:gdLst/>
            <a:ahLst/>
            <a:cxnLst/>
            <a:rect l="l" t="t" r="r" b="b"/>
            <a:pathLst>
              <a:path w="1175003" h="556260">
                <a:moveTo>
                  <a:pt x="0" y="0"/>
                </a:moveTo>
                <a:lnTo>
                  <a:pt x="0" y="556259"/>
                </a:lnTo>
                <a:lnTo>
                  <a:pt x="1175004" y="556259"/>
                </a:lnTo>
                <a:lnTo>
                  <a:pt x="1175004" y="0"/>
                </a:lnTo>
                <a:lnTo>
                  <a:pt x="0" y="0"/>
                </a:lnTo>
                <a:close/>
              </a:path>
            </a:pathLst>
          </a:custGeom>
          <a:ln w="3949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2" name="object 52"/>
          <p:cNvSpPr/>
          <p:nvPr/>
        </p:nvSpPr>
        <p:spPr>
          <a:xfrm>
            <a:off x="6324249" y="1854537"/>
            <a:ext cx="1124646" cy="595555"/>
          </a:xfrm>
          <a:custGeom>
            <a:avLst/>
            <a:gdLst/>
            <a:ahLst/>
            <a:cxnLst/>
            <a:rect l="l" t="t" r="r" b="b"/>
            <a:pathLst>
              <a:path w="1315211" h="696468">
                <a:moveTo>
                  <a:pt x="1174991" y="556259"/>
                </a:moveTo>
                <a:lnTo>
                  <a:pt x="0" y="556259"/>
                </a:lnTo>
                <a:lnTo>
                  <a:pt x="140207" y="696468"/>
                </a:lnTo>
                <a:lnTo>
                  <a:pt x="1315211" y="696468"/>
                </a:lnTo>
                <a:lnTo>
                  <a:pt x="1315211" y="140207"/>
                </a:lnTo>
                <a:lnTo>
                  <a:pt x="1174991" y="0"/>
                </a:lnTo>
                <a:lnTo>
                  <a:pt x="1174991" y="556259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3" name="object 53"/>
          <p:cNvSpPr/>
          <p:nvPr/>
        </p:nvSpPr>
        <p:spPr>
          <a:xfrm>
            <a:off x="6324249" y="1854537"/>
            <a:ext cx="1124646" cy="595555"/>
          </a:xfrm>
          <a:custGeom>
            <a:avLst/>
            <a:gdLst/>
            <a:ahLst/>
            <a:cxnLst/>
            <a:rect l="l" t="t" r="r" b="b"/>
            <a:pathLst>
              <a:path w="1315211" h="696468">
                <a:moveTo>
                  <a:pt x="0" y="556259"/>
                </a:moveTo>
                <a:lnTo>
                  <a:pt x="1174991" y="556259"/>
                </a:lnTo>
                <a:lnTo>
                  <a:pt x="1174991" y="0"/>
                </a:lnTo>
                <a:lnTo>
                  <a:pt x="1315211" y="140207"/>
                </a:lnTo>
                <a:lnTo>
                  <a:pt x="1315211" y="696468"/>
                </a:lnTo>
                <a:lnTo>
                  <a:pt x="1174991" y="556259"/>
                </a:lnTo>
                <a:lnTo>
                  <a:pt x="1315211" y="696468"/>
                </a:lnTo>
                <a:lnTo>
                  <a:pt x="140207" y="696468"/>
                </a:lnTo>
                <a:lnTo>
                  <a:pt x="0" y="556259"/>
                </a:lnTo>
                <a:close/>
              </a:path>
            </a:pathLst>
          </a:custGeom>
          <a:ln w="3949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4" name="object 54"/>
          <p:cNvSpPr/>
          <p:nvPr/>
        </p:nvSpPr>
        <p:spPr>
          <a:xfrm>
            <a:off x="6312514" y="1842809"/>
            <a:ext cx="1033484" cy="499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5" name="object 55"/>
          <p:cNvSpPr/>
          <p:nvPr/>
        </p:nvSpPr>
        <p:spPr>
          <a:xfrm>
            <a:off x="6324249" y="1854537"/>
            <a:ext cx="1004753" cy="475661"/>
          </a:xfrm>
          <a:custGeom>
            <a:avLst/>
            <a:gdLst/>
            <a:ahLst/>
            <a:cxnLst/>
            <a:rect l="l" t="t" r="r" b="b"/>
            <a:pathLst>
              <a:path w="1175003" h="556259">
                <a:moveTo>
                  <a:pt x="0" y="0"/>
                </a:moveTo>
                <a:lnTo>
                  <a:pt x="0" y="556259"/>
                </a:lnTo>
                <a:lnTo>
                  <a:pt x="1175003" y="556259"/>
                </a:lnTo>
                <a:lnTo>
                  <a:pt x="1175003" y="0"/>
                </a:lnTo>
                <a:lnTo>
                  <a:pt x="0" y="0"/>
                </a:lnTo>
                <a:close/>
              </a:path>
            </a:pathLst>
          </a:custGeom>
          <a:ln w="3949">
            <a:solidFill>
              <a:srgbClr val="A785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3" name="object 33"/>
          <p:cNvSpPr/>
          <p:nvPr/>
        </p:nvSpPr>
        <p:spPr>
          <a:xfrm>
            <a:off x="2081085" y="1157335"/>
            <a:ext cx="757149" cy="597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4" name="object 34"/>
          <p:cNvSpPr/>
          <p:nvPr/>
        </p:nvSpPr>
        <p:spPr>
          <a:xfrm>
            <a:off x="2081085" y="1157335"/>
            <a:ext cx="757149" cy="597509"/>
          </a:xfrm>
          <a:custGeom>
            <a:avLst/>
            <a:gdLst/>
            <a:ahLst/>
            <a:cxnLst/>
            <a:rect l="l" t="t" r="r" b="b"/>
            <a:pathLst>
              <a:path w="885444" h="698754">
                <a:moveTo>
                  <a:pt x="0" y="698754"/>
                </a:moveTo>
                <a:lnTo>
                  <a:pt x="885444" y="698753"/>
                </a:lnTo>
                <a:lnTo>
                  <a:pt x="442722" y="0"/>
                </a:lnTo>
                <a:lnTo>
                  <a:pt x="0" y="698754"/>
                </a:lnTo>
                <a:close/>
              </a:path>
            </a:pathLst>
          </a:custGeom>
          <a:ln w="39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2" name="object 32"/>
          <p:cNvSpPr txBox="1"/>
          <p:nvPr/>
        </p:nvSpPr>
        <p:spPr>
          <a:xfrm>
            <a:off x="1121503" y="937042"/>
            <a:ext cx="321144" cy="326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535"/>
              </a:lnSpc>
              <a:spcBef>
                <a:spcPts val="127"/>
              </a:spcBef>
            </a:pPr>
            <a:r>
              <a:rPr sz="2394" b="1" dirty="0">
                <a:latin typeface="Arial"/>
                <a:cs typeface="Arial"/>
              </a:rPr>
              <a:t>3/</a:t>
            </a:r>
            <a:endParaRPr sz="2394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59816" y="937042"/>
            <a:ext cx="1809077" cy="747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535"/>
              </a:lnSpc>
              <a:spcBef>
                <a:spcPts val="127"/>
              </a:spcBef>
            </a:pPr>
            <a:r>
              <a:rPr sz="2394" b="1" dirty="0">
                <a:latin typeface="Arial"/>
                <a:cs typeface="Arial"/>
              </a:rPr>
              <a:t>Gestion des</a:t>
            </a:r>
            <a:endParaRPr sz="2394">
              <a:latin typeface="Arial"/>
              <a:cs typeface="Arial"/>
            </a:endParaRPr>
          </a:p>
          <a:p>
            <a:pPr marL="753530" marR="45644">
              <a:lnSpc>
                <a:spcPct val="95825"/>
              </a:lnSpc>
              <a:spcBef>
                <a:spcPts val="1889"/>
              </a:spcBef>
            </a:pPr>
            <a:r>
              <a:rPr sz="1112" b="1" dirty="0">
                <a:solidFill>
                  <a:srgbClr val="FEFFFE"/>
                </a:solidFill>
                <a:latin typeface="Arial"/>
                <a:cs typeface="Arial"/>
              </a:rPr>
              <a:t>STOCK</a:t>
            </a:r>
            <a:endParaRPr sz="1112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86062" y="937042"/>
            <a:ext cx="1758320" cy="326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535"/>
              </a:lnSpc>
              <a:spcBef>
                <a:spcPts val="127"/>
              </a:spcBef>
            </a:pPr>
            <a:r>
              <a:rPr sz="2394" b="1" dirty="0">
                <a:latin typeface="Arial"/>
                <a:cs typeface="Arial"/>
              </a:rPr>
              <a:t>expéditions</a:t>
            </a:r>
            <a:endParaRPr sz="2394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41016" y="1572597"/>
            <a:ext cx="1597036" cy="162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219"/>
              </a:lnSpc>
              <a:spcBef>
                <a:spcPts val="61"/>
              </a:spcBef>
            </a:pPr>
            <a:r>
              <a:rPr sz="1112" b="1" dirty="0">
                <a:latin typeface="Arial"/>
                <a:cs typeface="Arial"/>
              </a:rPr>
              <a:t>Gestion</a:t>
            </a:r>
            <a:r>
              <a:rPr sz="1112" b="1" spc="-41" dirty="0">
                <a:latin typeface="Arial"/>
                <a:cs typeface="Arial"/>
              </a:rPr>
              <a:t> </a:t>
            </a:r>
            <a:r>
              <a:rPr sz="1112" b="1" dirty="0">
                <a:latin typeface="Arial"/>
                <a:cs typeface="Arial"/>
              </a:rPr>
              <a:t>des</a:t>
            </a:r>
            <a:r>
              <a:rPr sz="1112" b="1" spc="-19" dirty="0">
                <a:latin typeface="Arial"/>
                <a:cs typeface="Arial"/>
              </a:rPr>
              <a:t> </a:t>
            </a:r>
            <a:r>
              <a:rPr sz="1112" b="1" dirty="0">
                <a:latin typeface="Arial"/>
                <a:cs typeface="Arial"/>
              </a:rPr>
              <a:t>réceptions</a:t>
            </a:r>
            <a:endParaRPr sz="1112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05674" y="3884231"/>
            <a:ext cx="3647217" cy="1956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484"/>
              </a:lnSpc>
              <a:spcBef>
                <a:spcPts val="74"/>
              </a:spcBef>
            </a:pPr>
            <a:r>
              <a:rPr sz="1368" dirty="0">
                <a:latin typeface="Arial"/>
                <a:cs typeface="Arial"/>
              </a:rPr>
              <a:t>Validation des emplacements de prélèvements</a:t>
            </a:r>
            <a:endParaRPr sz="1368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05674" y="4685038"/>
            <a:ext cx="5463707" cy="1956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484"/>
              </a:lnSpc>
              <a:spcBef>
                <a:spcPts val="74"/>
              </a:spcBef>
            </a:pPr>
            <a:r>
              <a:rPr sz="1368" dirty="0">
                <a:latin typeface="Arial"/>
                <a:cs typeface="Arial"/>
              </a:rPr>
              <a:t>Vérification des confo</a:t>
            </a:r>
            <a:r>
              <a:rPr sz="1368" spc="3" dirty="0">
                <a:latin typeface="Arial"/>
                <a:cs typeface="Arial"/>
              </a:rPr>
              <a:t>r</a:t>
            </a:r>
            <a:r>
              <a:rPr sz="1368" dirty="0">
                <a:latin typeface="Arial"/>
                <a:cs typeface="Arial"/>
              </a:rPr>
              <a:t>mités des p</a:t>
            </a:r>
            <a:r>
              <a:rPr sz="1368" spc="3" dirty="0">
                <a:latin typeface="Arial"/>
                <a:cs typeface="Arial"/>
              </a:rPr>
              <a:t>r</a:t>
            </a:r>
            <a:r>
              <a:rPr sz="1368" dirty="0">
                <a:latin typeface="Arial"/>
                <a:cs typeface="Arial"/>
              </a:rPr>
              <a:t>éparations &amp; gestion des anomalies</a:t>
            </a:r>
            <a:endParaRPr sz="1368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5674" y="5236278"/>
            <a:ext cx="2606726" cy="195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484"/>
              </a:lnSpc>
              <a:spcBef>
                <a:spcPts val="74"/>
              </a:spcBef>
            </a:pPr>
            <a:r>
              <a:rPr sz="1368" dirty="0">
                <a:latin typeface="Arial"/>
                <a:cs typeface="Arial"/>
              </a:rPr>
              <a:t>Arrivée des camions, mise à quai</a:t>
            </a:r>
            <a:endParaRPr sz="1368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5694" y="2521767"/>
            <a:ext cx="923305" cy="798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5"/>
              </a:lnSpc>
            </a:pPr>
            <a:endParaRPr sz="855" dirty="0"/>
          </a:p>
          <a:p>
            <a:pPr marL="342928" marR="343819" algn="ctr">
              <a:lnSpc>
                <a:spcPct val="95825"/>
              </a:lnSpc>
              <a:spcBef>
                <a:spcPts val="931"/>
              </a:spcBef>
            </a:pPr>
            <a:r>
              <a:rPr sz="2394" b="1" dirty="0">
                <a:latin typeface="Arial"/>
                <a:cs typeface="Arial"/>
              </a:rPr>
              <a:t>1</a:t>
            </a:r>
            <a:endParaRPr sz="2394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39000" y="2521767"/>
            <a:ext cx="6528294" cy="798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533" marR="1324288">
              <a:lnSpc>
                <a:spcPts val="1573"/>
              </a:lnSpc>
              <a:spcBef>
                <a:spcPts val="398"/>
              </a:spcBef>
            </a:pPr>
            <a:r>
              <a:rPr sz="1368" dirty="0">
                <a:latin typeface="Arial"/>
                <a:cs typeface="Arial"/>
              </a:rPr>
              <a:t>Réception des commandes, vérific</a:t>
            </a:r>
            <a:r>
              <a:rPr sz="1368" spc="-3" dirty="0">
                <a:latin typeface="Arial"/>
                <a:cs typeface="Arial"/>
              </a:rPr>
              <a:t>a</a:t>
            </a:r>
            <a:r>
              <a:rPr sz="1368" dirty="0">
                <a:latin typeface="Arial"/>
                <a:cs typeface="Arial"/>
              </a:rPr>
              <a:t>tion des disponibilités de </a:t>
            </a:r>
            <a:r>
              <a:rPr sz="1368" spc="8" dirty="0">
                <a:latin typeface="Arial"/>
                <a:cs typeface="Arial"/>
              </a:rPr>
              <a:t>s</a:t>
            </a:r>
            <a:r>
              <a:rPr sz="1368" dirty="0">
                <a:latin typeface="Arial"/>
                <a:cs typeface="Arial"/>
              </a:rPr>
              <a:t>tock </a:t>
            </a:r>
          </a:p>
          <a:p>
            <a:pPr marL="77533" marR="1324288">
              <a:lnSpc>
                <a:spcPts val="1573"/>
              </a:lnSpc>
              <a:spcBef>
                <a:spcPts val="404"/>
              </a:spcBef>
            </a:pPr>
            <a:r>
              <a:rPr sz="1368" dirty="0">
                <a:latin typeface="Arial"/>
                <a:cs typeface="Arial"/>
              </a:rPr>
              <a:t>Ordonnancements des commandes [</a:t>
            </a:r>
            <a:r>
              <a:rPr sz="1368" spc="-8" dirty="0">
                <a:latin typeface="Arial"/>
                <a:cs typeface="Arial"/>
              </a:rPr>
              <a:t>n</a:t>
            </a:r>
            <a:r>
              <a:rPr sz="1368" dirty="0">
                <a:latin typeface="Arial"/>
                <a:cs typeface="Arial"/>
              </a:rPr>
              <a:t>otion de cut-off / u</a:t>
            </a:r>
            <a:r>
              <a:rPr sz="1368" spc="3" dirty="0">
                <a:latin typeface="Arial"/>
                <a:cs typeface="Arial"/>
              </a:rPr>
              <a:t>r</a:t>
            </a:r>
            <a:r>
              <a:rPr sz="1368" dirty="0">
                <a:latin typeface="Arial"/>
                <a:cs typeface="Arial"/>
              </a:rPr>
              <a:t>gence] </a:t>
            </a:r>
          </a:p>
          <a:p>
            <a:pPr marL="77533" marR="1324288">
              <a:lnSpc>
                <a:spcPts val="1573"/>
              </a:lnSpc>
              <a:spcBef>
                <a:spcPts val="404"/>
              </a:spcBef>
            </a:pPr>
            <a:r>
              <a:rPr sz="1368" dirty="0">
                <a:latin typeface="Arial"/>
                <a:cs typeface="Arial"/>
              </a:rPr>
              <a:t>Lancement des ordres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5694" y="3319966"/>
            <a:ext cx="923305" cy="104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5"/>
              </a:lnSpc>
            </a:pPr>
            <a:endParaRPr sz="855" dirty="0"/>
          </a:p>
          <a:p>
            <a:pPr marL="291896">
              <a:lnSpc>
                <a:spcPct val="95825"/>
              </a:lnSpc>
              <a:spcBef>
                <a:spcPts val="1927"/>
              </a:spcBef>
            </a:pPr>
            <a:r>
              <a:rPr sz="2394" b="1" dirty="0">
                <a:latin typeface="Arial"/>
                <a:cs typeface="Arial"/>
              </a:rPr>
              <a:t>2</a:t>
            </a:r>
            <a:endParaRPr sz="2394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39000" y="3319966"/>
            <a:ext cx="6528294" cy="104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533">
              <a:lnSpc>
                <a:spcPct val="95825"/>
              </a:lnSpc>
              <a:spcBef>
                <a:spcPts val="398"/>
              </a:spcBef>
            </a:pPr>
            <a:r>
              <a:rPr sz="1368" dirty="0">
                <a:latin typeface="Arial"/>
                <a:cs typeface="Arial"/>
              </a:rPr>
              <a:t>Préparation des contenants et déplacements des préparateurs</a:t>
            </a:r>
            <a:endParaRPr sz="1368">
              <a:latin typeface="Arial"/>
              <a:cs typeface="Arial"/>
            </a:endParaRPr>
          </a:p>
          <a:p>
            <a:pPr marL="77533">
              <a:lnSpc>
                <a:spcPct val="95825"/>
              </a:lnSpc>
              <a:spcBef>
                <a:spcPts val="402"/>
              </a:spcBef>
            </a:pPr>
            <a:r>
              <a:rPr sz="1368" dirty="0">
                <a:latin typeface="Arial"/>
                <a:cs typeface="Arial"/>
              </a:rPr>
              <a:t>Validation des couples réf</a:t>
            </a:r>
            <a:r>
              <a:rPr sz="1368" spc="-3" dirty="0">
                <a:latin typeface="Arial"/>
                <a:cs typeface="Arial"/>
              </a:rPr>
              <a:t>é</a:t>
            </a:r>
            <a:r>
              <a:rPr sz="1368" dirty="0">
                <a:latin typeface="Arial"/>
                <a:cs typeface="Arial"/>
              </a:rPr>
              <a:t>rences / quantités prélevées</a:t>
            </a:r>
            <a:endParaRPr sz="1368">
              <a:latin typeface="Arial"/>
              <a:cs typeface="Arial"/>
            </a:endParaRPr>
          </a:p>
          <a:p>
            <a:pPr marL="77533">
              <a:lnSpc>
                <a:spcPct val="95825"/>
              </a:lnSpc>
              <a:spcBef>
                <a:spcPts val="2382"/>
              </a:spcBef>
            </a:pPr>
            <a:r>
              <a:rPr sz="1368" dirty="0">
                <a:latin typeface="Arial"/>
                <a:cs typeface="Arial"/>
              </a:rPr>
              <a:t>Etiquetage colis/contenant</a:t>
            </a:r>
            <a:endParaRPr sz="1368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5694" y="4369681"/>
            <a:ext cx="923305" cy="553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12"/>
              </a:lnSpc>
              <a:spcBef>
                <a:spcPts val="9"/>
              </a:spcBef>
            </a:pPr>
            <a:endParaRPr sz="812" dirty="0"/>
          </a:p>
          <a:p>
            <a:pPr marL="291896">
              <a:lnSpc>
                <a:spcPct val="95825"/>
              </a:lnSpc>
            </a:pPr>
            <a:r>
              <a:rPr sz="2394" b="1" dirty="0">
                <a:latin typeface="Arial"/>
                <a:cs typeface="Arial"/>
              </a:rPr>
              <a:t>3</a:t>
            </a:r>
            <a:endParaRPr sz="2394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9000" y="4369681"/>
            <a:ext cx="6528294" cy="553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533">
              <a:lnSpc>
                <a:spcPct val="95825"/>
              </a:lnSpc>
              <a:spcBef>
                <a:spcPts val="414"/>
              </a:spcBef>
            </a:pPr>
            <a:r>
              <a:rPr sz="1368" dirty="0">
                <a:latin typeface="Arial"/>
                <a:cs typeface="Arial"/>
              </a:rPr>
              <a:t>Arrivées de contenants </a:t>
            </a:r>
            <a:r>
              <a:rPr sz="1368" spc="-3" dirty="0">
                <a:latin typeface="Arial"/>
                <a:cs typeface="Arial"/>
              </a:rPr>
              <a:t>d</a:t>
            </a:r>
            <a:r>
              <a:rPr sz="1368" dirty="0">
                <a:latin typeface="Arial"/>
                <a:cs typeface="Arial"/>
              </a:rPr>
              <a:t>ans la zone de contrôle</a:t>
            </a:r>
            <a:endParaRPr sz="1368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5694" y="4923534"/>
            <a:ext cx="923305" cy="547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70"/>
              </a:lnSpc>
              <a:spcBef>
                <a:spcPts val="32"/>
              </a:spcBef>
            </a:pPr>
            <a:endParaRPr sz="770" dirty="0"/>
          </a:p>
          <a:p>
            <a:pPr marL="291896">
              <a:lnSpc>
                <a:spcPct val="95825"/>
              </a:lnSpc>
            </a:pPr>
            <a:r>
              <a:rPr sz="2394" b="1" dirty="0">
                <a:latin typeface="Arial"/>
                <a:cs typeface="Arial"/>
              </a:rPr>
              <a:t>4</a:t>
            </a:r>
            <a:endParaRPr sz="2394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39000" y="4923534"/>
            <a:ext cx="6528294" cy="547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533">
              <a:lnSpc>
                <a:spcPct val="95825"/>
              </a:lnSpc>
              <a:spcBef>
                <a:spcPts val="392"/>
              </a:spcBef>
            </a:pPr>
            <a:r>
              <a:rPr sz="1368" dirty="0">
                <a:latin typeface="Arial"/>
                <a:cs typeface="Arial"/>
              </a:rPr>
              <a:t>Organisation des transpo</a:t>
            </a:r>
            <a:r>
              <a:rPr sz="1368" spc="3" dirty="0">
                <a:latin typeface="Arial"/>
                <a:cs typeface="Arial"/>
              </a:rPr>
              <a:t>r</a:t>
            </a:r>
            <a:r>
              <a:rPr sz="1368" dirty="0">
                <a:latin typeface="Arial"/>
                <a:cs typeface="Arial"/>
              </a:rPr>
              <a:t>ts aval et réservation des créneaux d’enlèvement</a:t>
            </a:r>
            <a:endParaRPr sz="136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5694" y="5471521"/>
            <a:ext cx="923305" cy="790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5"/>
              </a:lnSpc>
            </a:pPr>
            <a:endParaRPr sz="855" dirty="0"/>
          </a:p>
          <a:p>
            <a:pPr marL="291896">
              <a:lnSpc>
                <a:spcPct val="95825"/>
              </a:lnSpc>
              <a:spcBef>
                <a:spcPts val="900"/>
              </a:spcBef>
            </a:pPr>
            <a:r>
              <a:rPr sz="2394" b="1" dirty="0">
                <a:latin typeface="Arial"/>
                <a:cs typeface="Arial"/>
              </a:rPr>
              <a:t>5</a:t>
            </a:r>
            <a:endParaRPr sz="2394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9000" y="5471521"/>
            <a:ext cx="6528294" cy="790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533">
              <a:lnSpc>
                <a:spcPct val="95825"/>
              </a:lnSpc>
              <a:spcBef>
                <a:spcPts val="368"/>
              </a:spcBef>
            </a:pPr>
            <a:r>
              <a:rPr sz="1368" dirty="0">
                <a:latin typeface="Arial"/>
                <a:cs typeface="Arial"/>
              </a:rPr>
              <a:t>Chargement des contenants</a:t>
            </a:r>
            <a:endParaRPr sz="1368">
              <a:latin typeface="Arial"/>
              <a:cs typeface="Arial"/>
            </a:endParaRPr>
          </a:p>
          <a:p>
            <a:pPr marL="77533">
              <a:lnSpc>
                <a:spcPct val="95825"/>
              </a:lnSpc>
              <a:spcBef>
                <a:spcPts val="402"/>
              </a:spcBef>
            </a:pPr>
            <a:r>
              <a:rPr sz="1368" dirty="0">
                <a:latin typeface="Arial"/>
                <a:cs typeface="Arial"/>
              </a:rPr>
              <a:t>Validation des lots chargées et liens avec vecteur d’enlèvement</a:t>
            </a:r>
            <a:endParaRPr sz="1368">
              <a:latin typeface="Arial"/>
              <a:cs typeface="Arial"/>
            </a:endParaRPr>
          </a:p>
          <a:p>
            <a:pPr marL="77533">
              <a:lnSpc>
                <a:spcPct val="95825"/>
              </a:lnSpc>
              <a:spcBef>
                <a:spcPts val="406"/>
              </a:spcBef>
            </a:pPr>
            <a:r>
              <a:rPr sz="1368" dirty="0">
                <a:latin typeface="Arial"/>
                <a:cs typeface="Arial"/>
              </a:rPr>
              <a:t>Clôture de la commande</a:t>
            </a:r>
            <a:endParaRPr sz="1368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24249" y="1854537"/>
            <a:ext cx="1004753" cy="4756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97"/>
              </a:lnSpc>
              <a:spcBef>
                <a:spcPts val="50"/>
              </a:spcBef>
            </a:pPr>
            <a:endParaRPr sz="1197"/>
          </a:p>
          <a:p>
            <a:pPr marL="56030">
              <a:lnSpc>
                <a:spcPct val="95825"/>
              </a:lnSpc>
            </a:pPr>
            <a:r>
              <a:rPr sz="983" b="1" spc="3" dirty="0">
                <a:latin typeface="Arial"/>
                <a:cs typeface="Arial"/>
              </a:rPr>
              <a:t>E</a:t>
            </a:r>
            <a:r>
              <a:rPr sz="983" b="1" spc="-3" dirty="0">
                <a:latin typeface="Arial"/>
                <a:cs typeface="Arial"/>
              </a:rPr>
              <a:t>x</a:t>
            </a:r>
            <a:r>
              <a:rPr sz="983" b="1" spc="3" dirty="0">
                <a:latin typeface="Arial"/>
                <a:cs typeface="Arial"/>
              </a:rPr>
              <a:t>pédi</a:t>
            </a:r>
            <a:r>
              <a:rPr sz="983" b="1" spc="-3" dirty="0">
                <a:latin typeface="Arial"/>
                <a:cs typeface="Arial"/>
              </a:rPr>
              <a:t>t</a:t>
            </a:r>
            <a:r>
              <a:rPr sz="983" b="1" dirty="0">
                <a:latin typeface="Arial"/>
                <a:cs typeface="Arial"/>
              </a:rPr>
              <a:t>i</a:t>
            </a:r>
            <a:r>
              <a:rPr sz="983" b="1" spc="3" dirty="0">
                <a:latin typeface="Arial"/>
                <a:cs typeface="Arial"/>
              </a:rPr>
              <a:t>o</a:t>
            </a:r>
            <a:r>
              <a:rPr sz="983" b="1" spc="-3" dirty="0">
                <a:latin typeface="Arial"/>
                <a:cs typeface="Arial"/>
              </a:rPr>
              <a:t>n</a:t>
            </a:r>
            <a:r>
              <a:rPr sz="983" b="1" dirty="0">
                <a:latin typeface="Arial"/>
                <a:cs typeface="Arial"/>
              </a:rPr>
              <a:t>s</a:t>
            </a:r>
            <a:endParaRPr sz="983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40000" y="1857145"/>
            <a:ext cx="1004754" cy="4756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41"/>
              </a:lnSpc>
              <a:spcBef>
                <a:spcPts val="6"/>
              </a:spcBef>
            </a:pPr>
            <a:endParaRPr sz="641"/>
          </a:p>
          <a:p>
            <a:pPr marL="56030" marR="225143">
              <a:lnSpc>
                <a:spcPts val="1130"/>
              </a:lnSpc>
            </a:pPr>
            <a:r>
              <a:rPr sz="983" b="1" dirty="0">
                <a:latin typeface="Arial"/>
                <a:cs typeface="Arial"/>
              </a:rPr>
              <a:t>Ré</a:t>
            </a:r>
            <a:r>
              <a:rPr sz="983" b="1" spc="-3" dirty="0">
                <a:latin typeface="Arial"/>
                <a:cs typeface="Arial"/>
              </a:rPr>
              <a:t>g</a:t>
            </a:r>
            <a:r>
              <a:rPr sz="983" b="1" spc="3" dirty="0">
                <a:latin typeface="Arial"/>
                <a:cs typeface="Arial"/>
              </a:rPr>
              <a:t>u</a:t>
            </a:r>
            <a:r>
              <a:rPr sz="983" b="1" dirty="0">
                <a:latin typeface="Arial"/>
                <a:cs typeface="Arial"/>
              </a:rPr>
              <a:t>lat</a:t>
            </a:r>
            <a:r>
              <a:rPr sz="983" b="1" spc="-3" dirty="0">
                <a:latin typeface="Arial"/>
                <a:cs typeface="Arial"/>
              </a:rPr>
              <a:t>i</a:t>
            </a:r>
            <a:r>
              <a:rPr sz="983" b="1" dirty="0">
                <a:latin typeface="Arial"/>
                <a:cs typeface="Arial"/>
              </a:rPr>
              <a:t>on expéditions</a:t>
            </a:r>
            <a:endParaRPr sz="983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41645" y="1854537"/>
            <a:ext cx="1004753" cy="4756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97"/>
              </a:lnSpc>
              <a:spcBef>
                <a:spcPts val="50"/>
              </a:spcBef>
            </a:pPr>
            <a:endParaRPr sz="1197"/>
          </a:p>
          <a:p>
            <a:pPr marL="56030">
              <a:lnSpc>
                <a:spcPct val="95825"/>
              </a:lnSpc>
            </a:pPr>
            <a:r>
              <a:rPr sz="983" b="1" dirty="0">
                <a:latin typeface="Arial"/>
                <a:cs typeface="Arial"/>
              </a:rPr>
              <a:t>Com</a:t>
            </a:r>
            <a:r>
              <a:rPr sz="983" b="1" spc="-3" dirty="0">
                <a:latin typeface="Arial"/>
                <a:cs typeface="Arial"/>
              </a:rPr>
              <a:t>m</a:t>
            </a:r>
            <a:r>
              <a:rPr sz="983" b="1" dirty="0">
                <a:latin typeface="Arial"/>
                <a:cs typeface="Arial"/>
              </a:rPr>
              <a:t>an</a:t>
            </a:r>
            <a:r>
              <a:rPr sz="983" b="1" spc="-3" dirty="0">
                <a:latin typeface="Arial"/>
                <a:cs typeface="Arial"/>
              </a:rPr>
              <a:t>d</a:t>
            </a:r>
            <a:r>
              <a:rPr sz="983" b="1" dirty="0">
                <a:latin typeface="Arial"/>
                <a:cs typeface="Arial"/>
              </a:rPr>
              <a:t>es</a:t>
            </a:r>
            <a:endParaRPr sz="983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4137" y="1854537"/>
            <a:ext cx="1004753" cy="4756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97"/>
              </a:lnSpc>
              <a:spcBef>
                <a:spcPts val="50"/>
              </a:spcBef>
            </a:pPr>
            <a:endParaRPr sz="1197"/>
          </a:p>
          <a:p>
            <a:pPr marL="55379">
              <a:lnSpc>
                <a:spcPct val="95825"/>
              </a:lnSpc>
            </a:pPr>
            <a:r>
              <a:rPr sz="983" b="1" dirty="0">
                <a:latin typeface="Arial"/>
                <a:cs typeface="Arial"/>
              </a:rPr>
              <a:t>Préparations</a:t>
            </a:r>
            <a:endParaRPr sz="98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43372" y="1854537"/>
            <a:ext cx="1004753" cy="4756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97"/>
              </a:lnSpc>
              <a:spcBef>
                <a:spcPts val="50"/>
              </a:spcBef>
            </a:pPr>
            <a:endParaRPr sz="1197"/>
          </a:p>
          <a:p>
            <a:pPr marL="56030">
              <a:lnSpc>
                <a:spcPct val="95825"/>
              </a:lnSpc>
            </a:pPr>
            <a:r>
              <a:rPr sz="983" b="1" dirty="0">
                <a:latin typeface="Arial"/>
                <a:cs typeface="Arial"/>
              </a:rPr>
              <a:t>Contrôles</a:t>
            </a:r>
            <a:endParaRPr sz="983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3126" y="496621"/>
            <a:ext cx="117938" cy="116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9" name="object 9"/>
          <p:cNvSpPr txBox="1"/>
          <p:nvPr/>
        </p:nvSpPr>
        <p:spPr>
          <a:xfrm>
            <a:off x="1131065" y="496621"/>
            <a:ext cx="119241" cy="116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8" name="object 8"/>
          <p:cNvSpPr txBox="1"/>
          <p:nvPr/>
        </p:nvSpPr>
        <p:spPr>
          <a:xfrm>
            <a:off x="775296" y="613256"/>
            <a:ext cx="121195" cy="117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7" name="object 7"/>
          <p:cNvSpPr txBox="1"/>
          <p:nvPr/>
        </p:nvSpPr>
        <p:spPr>
          <a:xfrm>
            <a:off x="896492" y="613256"/>
            <a:ext cx="116634" cy="117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6" name="object 6"/>
          <p:cNvSpPr txBox="1"/>
          <p:nvPr/>
        </p:nvSpPr>
        <p:spPr>
          <a:xfrm>
            <a:off x="775296" y="611954"/>
            <a:ext cx="237830" cy="119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5" name="object 5"/>
          <p:cNvSpPr txBox="1"/>
          <p:nvPr/>
        </p:nvSpPr>
        <p:spPr>
          <a:xfrm>
            <a:off x="1013126" y="613257"/>
            <a:ext cx="117938" cy="117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4" name="object 4"/>
          <p:cNvSpPr txBox="1"/>
          <p:nvPr/>
        </p:nvSpPr>
        <p:spPr>
          <a:xfrm>
            <a:off x="1131065" y="613257"/>
            <a:ext cx="119241" cy="117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3" name="object 3"/>
          <p:cNvSpPr txBox="1"/>
          <p:nvPr/>
        </p:nvSpPr>
        <p:spPr>
          <a:xfrm>
            <a:off x="896492" y="848481"/>
            <a:ext cx="116634" cy="115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2" name="object 2"/>
          <p:cNvSpPr txBox="1"/>
          <p:nvPr/>
        </p:nvSpPr>
        <p:spPr>
          <a:xfrm>
            <a:off x="1013126" y="848481"/>
            <a:ext cx="117938" cy="115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0">
              <a:lnSpc>
                <a:spcPts val="855"/>
              </a:lnSpc>
            </a:pPr>
            <a:endParaRPr sz="855"/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2141071" y="254070"/>
            <a:ext cx="4383679" cy="52032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44" b="1" dirty="0">
                <a:solidFill>
                  <a:srgbClr val="0000FF"/>
                </a:solidFill>
                <a:latin typeface="Hobo" pitchFamily="34" charset="0"/>
              </a:rPr>
              <a:t>FONCTION EXPEDITION</a:t>
            </a:r>
          </a:p>
        </p:txBody>
      </p:sp>
    </p:spTree>
    <p:extLst>
      <p:ext uri="{BB962C8B-B14F-4D97-AF65-F5344CB8AC3E}">
        <p14:creationId xmlns:p14="http://schemas.microsoft.com/office/powerpoint/2010/main" val="1371411691"/>
      </p:ext>
    </p:extLst>
  </p:cSld>
  <p:clrMapOvr>
    <a:masterClrMapping/>
  </p:clrMapOvr>
  <p:transition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032000" y="560212"/>
            <a:ext cx="4623104" cy="52032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44" b="1">
                <a:solidFill>
                  <a:srgbClr val="0000FF"/>
                </a:solidFill>
                <a:latin typeface="Hobo" pitchFamily="34" charset="0"/>
              </a:rPr>
              <a:t>TACHES POLYVALENTES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39552" y="1196752"/>
            <a:ext cx="8705144" cy="467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Choisir les modes opératoires et règles de fonctionnement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Définir les installations, matériels et équipements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Faire des études de rentabilité et d ’organisation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Élaborer des dossiers d ’investissement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Mettre au point les procédures et descriptions de fonction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Gérer les ressources humaines et les qualifications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Prévoir et planifier l ’activité globale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Organiser le travail des équipes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Mettre en place et animer des groupes de travail, d ’expression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et assurer la communication interne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Organiser et contrôler la prévention et la sécurité (QHSE)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Faire des choix de maintenance et d ’entretien, planifier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Élaborer les budgets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fr-FR" altLang="fr-FR" sz="21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Concevoir et suivre les tableaux de bord</a:t>
            </a:r>
          </a:p>
        </p:txBody>
      </p:sp>
    </p:spTree>
    <p:extLst>
      <p:ext uri="{BB962C8B-B14F-4D97-AF65-F5344CB8AC3E}">
        <p14:creationId xmlns:p14="http://schemas.microsoft.com/office/powerpoint/2010/main" val="8770454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31840" y="548680"/>
            <a:ext cx="2620376" cy="52032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44" b="1" dirty="0">
                <a:solidFill>
                  <a:srgbClr val="0000FF"/>
                </a:solidFill>
                <a:latin typeface="Hobo" pitchFamily="34" charset="0"/>
              </a:rPr>
              <a:t>CONCLUSION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1720" y="3068960"/>
            <a:ext cx="5286875" cy="52032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84667" tIns="40923" rIns="84667" bIns="40923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44" b="1" dirty="0">
                <a:solidFill>
                  <a:schemeClr val="bg1"/>
                </a:solidFill>
                <a:latin typeface="Hobo" pitchFamily="34" charset="0"/>
                <a:hlinkClick r:id="rId3" action="ppaction://hlinkfile"/>
              </a:rPr>
              <a:t>Trace ta vie, trace ton chemin</a:t>
            </a:r>
            <a:endParaRPr lang="fr-FR" altLang="fr-FR" sz="2844" b="1" dirty="0">
              <a:solidFill>
                <a:schemeClr val="bg1"/>
              </a:solidFill>
              <a:latin typeface="Hob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57899"/>
      </p:ext>
    </p:extLst>
  </p:cSld>
  <p:clrMapOvr>
    <a:masterClrMapping/>
  </p:clrMapOvr>
  <p:transition spd="slow"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 lang="fr-FR"/>
            </a:pPr>
            <a:r>
              <a:rPr lang="fr-FR"/>
              <a:t>Vous avez des questions ?</a:t>
            </a:r>
          </a:p>
        </p:txBody>
      </p:sp>
    </p:spTree>
    <p:custDataLst>
      <p:tags r:id="rId1"/>
    </p:custDataLst>
  </p:cSld>
  <p:clrMapOvr>
    <a:masterClrMapping/>
  </p:clrMapOvr>
  <p:transition advTm="10348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683568" y="465666"/>
            <a:ext cx="3124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SN" sz="1600" kern="10" spc="427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Des stocks déportés...</a:t>
            </a:r>
          </a:p>
        </p:txBody>
      </p:sp>
      <p:grpSp>
        <p:nvGrpSpPr>
          <p:cNvPr id="7171" name="Group 16"/>
          <p:cNvGrpSpPr>
            <a:grpSpLocks/>
          </p:cNvGrpSpPr>
          <p:nvPr/>
        </p:nvGrpSpPr>
        <p:grpSpPr bwMode="auto">
          <a:xfrm>
            <a:off x="412045" y="1061154"/>
            <a:ext cx="1663700" cy="1106311"/>
            <a:chOff x="201" y="2316"/>
            <a:chExt cx="1179" cy="784"/>
          </a:xfrm>
        </p:grpSpPr>
        <p:pic>
          <p:nvPicPr>
            <p:cNvPr id="7185" name="Picture 6" descr="j028733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2316"/>
              <a:ext cx="475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6" name="Text Box 11"/>
            <p:cNvSpPr txBox="1">
              <a:spLocks noChangeArrowheads="1"/>
            </p:cNvSpPr>
            <p:nvPr/>
          </p:nvSpPr>
          <p:spPr bwMode="auto">
            <a:xfrm>
              <a:off x="201" y="2951"/>
              <a:ext cx="117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>
                  <a:solidFill>
                    <a:srgbClr val="0000FF"/>
                  </a:solidFill>
                  <a:latin typeface="Arial Black" panose="020B0A04020102020204" pitchFamily="34" charset="0"/>
                </a:rPr>
                <a:t>FFournisseur</a:t>
              </a:r>
            </a:p>
          </p:txBody>
        </p:sp>
      </p:grpSp>
      <p:grpSp>
        <p:nvGrpSpPr>
          <p:cNvPr id="7172" name="Group 15"/>
          <p:cNvGrpSpPr>
            <a:grpSpLocks/>
          </p:cNvGrpSpPr>
          <p:nvPr/>
        </p:nvGrpSpPr>
        <p:grpSpPr bwMode="auto">
          <a:xfrm>
            <a:off x="4443589" y="2661357"/>
            <a:ext cx="1866900" cy="1171223"/>
            <a:chOff x="2741" y="2588"/>
            <a:chExt cx="1323" cy="830"/>
          </a:xfrm>
        </p:grpSpPr>
        <p:pic>
          <p:nvPicPr>
            <p:cNvPr id="7183" name="Picture 7" descr="j007907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2588"/>
              <a:ext cx="1323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Text Box 13"/>
            <p:cNvSpPr txBox="1">
              <a:spLocks noChangeArrowheads="1"/>
            </p:cNvSpPr>
            <p:nvPr/>
          </p:nvSpPr>
          <p:spPr bwMode="auto">
            <a:xfrm>
              <a:off x="2832" y="3269"/>
              <a:ext cx="117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>
                  <a:solidFill>
                    <a:srgbClr val="0000FF"/>
                  </a:solidFill>
                  <a:latin typeface="Arial Black" panose="020B0A04020102020204" pitchFamily="34" charset="0"/>
                </a:rPr>
                <a:t>SStock Déporté</a:t>
              </a:r>
            </a:p>
          </p:txBody>
        </p:sp>
      </p:grpSp>
      <p:grpSp>
        <p:nvGrpSpPr>
          <p:cNvPr id="7173" name="Group 18"/>
          <p:cNvGrpSpPr>
            <a:grpSpLocks/>
          </p:cNvGrpSpPr>
          <p:nvPr/>
        </p:nvGrpSpPr>
        <p:grpSpPr bwMode="auto">
          <a:xfrm>
            <a:off x="6812845" y="1188156"/>
            <a:ext cx="1663700" cy="1171222"/>
            <a:chOff x="4782" y="1636"/>
            <a:chExt cx="1179" cy="830"/>
          </a:xfrm>
        </p:grpSpPr>
        <p:pic>
          <p:nvPicPr>
            <p:cNvPr id="7181" name="Picture 5" descr="IN00707_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1636"/>
              <a:ext cx="997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4782" y="2316"/>
              <a:ext cx="117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>
                  <a:solidFill>
                    <a:srgbClr val="0000FF"/>
                  </a:solidFill>
                  <a:latin typeface="Arial Black" panose="020B0A04020102020204" pitchFamily="34" charset="0"/>
                </a:rPr>
                <a:t>%Usine</a:t>
              </a:r>
            </a:p>
          </p:txBody>
        </p:sp>
      </p:grpSp>
      <p:grpSp>
        <p:nvGrpSpPr>
          <p:cNvPr id="7174" name="Group 19"/>
          <p:cNvGrpSpPr>
            <a:grpSpLocks/>
          </p:cNvGrpSpPr>
          <p:nvPr/>
        </p:nvGrpSpPr>
        <p:grpSpPr bwMode="auto">
          <a:xfrm>
            <a:off x="475545" y="2596442"/>
            <a:ext cx="1663700" cy="1106311"/>
            <a:chOff x="201" y="2316"/>
            <a:chExt cx="1179" cy="784"/>
          </a:xfrm>
        </p:grpSpPr>
        <p:pic>
          <p:nvPicPr>
            <p:cNvPr id="7179" name="Picture 20" descr="j028733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2316"/>
              <a:ext cx="475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21"/>
            <p:cNvSpPr txBox="1">
              <a:spLocks noChangeArrowheads="1"/>
            </p:cNvSpPr>
            <p:nvPr/>
          </p:nvSpPr>
          <p:spPr bwMode="auto">
            <a:xfrm>
              <a:off x="201" y="2951"/>
              <a:ext cx="117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>
                  <a:solidFill>
                    <a:srgbClr val="0000FF"/>
                  </a:solidFill>
                  <a:latin typeface="Arial Black" panose="020B0A04020102020204" pitchFamily="34" charset="0"/>
                </a:rPr>
                <a:t>FFournisseur</a:t>
              </a:r>
            </a:p>
          </p:txBody>
        </p:sp>
      </p:grpSp>
      <p:sp>
        <p:nvSpPr>
          <p:cNvPr id="7175" name="Line 28"/>
          <p:cNvSpPr>
            <a:spLocks noChangeShapeType="1"/>
          </p:cNvSpPr>
          <p:nvPr/>
        </p:nvSpPr>
        <p:spPr bwMode="auto">
          <a:xfrm>
            <a:off x="2396066" y="1828800"/>
            <a:ext cx="4159956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7176" name="Line 29"/>
          <p:cNvSpPr>
            <a:spLocks noChangeShapeType="1"/>
          </p:cNvSpPr>
          <p:nvPr/>
        </p:nvSpPr>
        <p:spPr bwMode="auto">
          <a:xfrm>
            <a:off x="2651479" y="3300589"/>
            <a:ext cx="1408289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7177" name="Line 30"/>
          <p:cNvSpPr>
            <a:spLocks noChangeShapeType="1"/>
          </p:cNvSpPr>
          <p:nvPr/>
        </p:nvSpPr>
        <p:spPr bwMode="auto">
          <a:xfrm flipV="1">
            <a:off x="6620934" y="2532945"/>
            <a:ext cx="575733" cy="76905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904672" name="Rectangle 32"/>
          <p:cNvSpPr>
            <a:spLocks noChangeArrowheads="1"/>
          </p:cNvSpPr>
          <p:nvPr/>
        </p:nvSpPr>
        <p:spPr bwMode="auto">
          <a:xfrm>
            <a:off x="683568" y="4453466"/>
            <a:ext cx="8130232" cy="107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L’usine n’a pas ou n’a plus la capacité de stockage nécessaire. Elle crée un entrepôt qui lui est propre ou qu’elle confie à un prestataire. Les produits à délai court ou sans taille mini de lot de commande sont livrés directement depuis le fournisseur à l’usine.</a:t>
            </a:r>
          </a:p>
        </p:txBody>
      </p:sp>
    </p:spTree>
    <p:extLst>
      <p:ext uri="{BB962C8B-B14F-4D97-AF65-F5344CB8AC3E}">
        <p14:creationId xmlns:p14="http://schemas.microsoft.com/office/powerpoint/2010/main" val="13346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77" grpId="0" animBg="1"/>
      <p:bldP spid="19046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3" name="WordArt 5"/>
          <p:cNvSpPr>
            <a:spLocks noChangeArrowheads="1" noChangeShapeType="1" noTextEdit="1"/>
          </p:cNvSpPr>
          <p:nvPr/>
        </p:nvSpPr>
        <p:spPr bwMode="auto">
          <a:xfrm>
            <a:off x="620193" y="548924"/>
            <a:ext cx="3124200" cy="3203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SN" sz="1600" kern="10" spc="427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Et centralisés.</a:t>
            </a:r>
          </a:p>
        </p:txBody>
      </p:sp>
      <p:grpSp>
        <p:nvGrpSpPr>
          <p:cNvPr id="8195" name="Group 9"/>
          <p:cNvGrpSpPr>
            <a:grpSpLocks/>
          </p:cNvGrpSpPr>
          <p:nvPr/>
        </p:nvGrpSpPr>
        <p:grpSpPr bwMode="auto">
          <a:xfrm>
            <a:off x="347134" y="1018386"/>
            <a:ext cx="1408289" cy="825084"/>
            <a:chOff x="201" y="2316"/>
            <a:chExt cx="1179" cy="853"/>
          </a:xfrm>
        </p:grpSpPr>
        <p:pic>
          <p:nvPicPr>
            <p:cNvPr id="8229" name="Picture 10" descr="j028733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2316"/>
              <a:ext cx="475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0" name="Text Box 11"/>
            <p:cNvSpPr txBox="1">
              <a:spLocks noChangeArrowheads="1"/>
            </p:cNvSpPr>
            <p:nvPr/>
          </p:nvSpPr>
          <p:spPr bwMode="auto">
            <a:xfrm>
              <a:off x="201" y="2951"/>
              <a:ext cx="117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 dirty="0">
                  <a:solidFill>
                    <a:srgbClr val="0000FF"/>
                  </a:solidFill>
                  <a:latin typeface="Arial Black" panose="020B0A04020102020204" pitchFamily="34" charset="0"/>
                </a:rPr>
                <a:t>Fournisseur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435060" y="4217330"/>
            <a:ext cx="1408289" cy="825084"/>
            <a:chOff x="201" y="2316"/>
            <a:chExt cx="1179" cy="853"/>
          </a:xfrm>
        </p:grpSpPr>
        <p:pic>
          <p:nvPicPr>
            <p:cNvPr id="8227" name="Picture 19" descr="j028733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2316"/>
              <a:ext cx="475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8" name="Text Box 20"/>
            <p:cNvSpPr txBox="1">
              <a:spLocks noChangeArrowheads="1"/>
            </p:cNvSpPr>
            <p:nvPr/>
          </p:nvSpPr>
          <p:spPr bwMode="auto">
            <a:xfrm>
              <a:off x="201" y="2951"/>
              <a:ext cx="117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>
                  <a:solidFill>
                    <a:srgbClr val="0000FF"/>
                  </a:solidFill>
                  <a:latin typeface="Arial Black" panose="020B0A04020102020204" pitchFamily="34" charset="0"/>
                </a:rPr>
                <a:t>FFournisseur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421923" y="2063671"/>
            <a:ext cx="1408289" cy="825083"/>
            <a:chOff x="201" y="2316"/>
            <a:chExt cx="1179" cy="853"/>
          </a:xfrm>
        </p:grpSpPr>
        <p:pic>
          <p:nvPicPr>
            <p:cNvPr id="8225" name="Picture 22" descr="j028733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2316"/>
              <a:ext cx="475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6" name="Text Box 23"/>
            <p:cNvSpPr txBox="1">
              <a:spLocks noChangeArrowheads="1"/>
            </p:cNvSpPr>
            <p:nvPr/>
          </p:nvSpPr>
          <p:spPr bwMode="auto">
            <a:xfrm>
              <a:off x="201" y="2951"/>
              <a:ext cx="117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 dirty="0" err="1">
                  <a:solidFill>
                    <a:srgbClr val="0000FF"/>
                  </a:solidFill>
                  <a:latin typeface="Arial Black" panose="020B0A04020102020204" pitchFamily="34" charset="0"/>
                </a:rPr>
                <a:t>FFournisseur</a:t>
              </a:r>
              <a:endParaRPr lang="fr-FR" altLang="fr-FR" sz="1244" dirty="0">
                <a:solidFill>
                  <a:srgbClr val="0000FF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198" name="Group 24"/>
          <p:cNvGrpSpPr>
            <a:grpSpLocks/>
          </p:cNvGrpSpPr>
          <p:nvPr/>
        </p:nvGrpSpPr>
        <p:grpSpPr bwMode="auto">
          <a:xfrm>
            <a:off x="435061" y="3199408"/>
            <a:ext cx="1408289" cy="825083"/>
            <a:chOff x="201" y="2316"/>
            <a:chExt cx="1179" cy="853"/>
          </a:xfrm>
        </p:grpSpPr>
        <p:pic>
          <p:nvPicPr>
            <p:cNvPr id="8223" name="Picture 25" descr="j028733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2316"/>
              <a:ext cx="475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4" name="Text Box 26"/>
            <p:cNvSpPr txBox="1">
              <a:spLocks noChangeArrowheads="1"/>
            </p:cNvSpPr>
            <p:nvPr/>
          </p:nvSpPr>
          <p:spPr bwMode="auto">
            <a:xfrm>
              <a:off x="201" y="2951"/>
              <a:ext cx="117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 dirty="0" err="1">
                  <a:solidFill>
                    <a:srgbClr val="0000FF"/>
                  </a:solidFill>
                  <a:latin typeface="Arial Black" panose="020B0A04020102020204" pitchFamily="34" charset="0"/>
                </a:rPr>
                <a:t>FFournisseur</a:t>
              </a:r>
              <a:endParaRPr lang="fr-FR" altLang="fr-FR" sz="1244" dirty="0">
                <a:solidFill>
                  <a:srgbClr val="0000FF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199" name="Group 27"/>
          <p:cNvGrpSpPr>
            <a:grpSpLocks/>
          </p:cNvGrpSpPr>
          <p:nvPr/>
        </p:nvGrpSpPr>
        <p:grpSpPr bwMode="auto">
          <a:xfrm>
            <a:off x="435059" y="5328275"/>
            <a:ext cx="1408289" cy="825083"/>
            <a:chOff x="201" y="2316"/>
            <a:chExt cx="1179" cy="853"/>
          </a:xfrm>
        </p:grpSpPr>
        <p:pic>
          <p:nvPicPr>
            <p:cNvPr id="8221" name="Picture 28" descr="j028733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2316"/>
              <a:ext cx="475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2" name="Text Box 29"/>
            <p:cNvSpPr txBox="1">
              <a:spLocks noChangeArrowheads="1"/>
            </p:cNvSpPr>
            <p:nvPr/>
          </p:nvSpPr>
          <p:spPr bwMode="auto">
            <a:xfrm>
              <a:off x="201" y="2951"/>
              <a:ext cx="117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 dirty="0" err="1">
                  <a:solidFill>
                    <a:srgbClr val="0000FF"/>
                  </a:solidFill>
                  <a:latin typeface="Arial Black" panose="020B0A04020102020204" pitchFamily="34" charset="0"/>
                </a:rPr>
                <a:t>FFournisseur</a:t>
              </a:r>
              <a:endParaRPr lang="fr-FR" altLang="fr-FR" sz="1244" dirty="0">
                <a:solidFill>
                  <a:srgbClr val="0000FF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200" name="Group 30"/>
          <p:cNvGrpSpPr>
            <a:grpSpLocks/>
          </p:cNvGrpSpPr>
          <p:nvPr/>
        </p:nvGrpSpPr>
        <p:grpSpPr bwMode="auto">
          <a:xfrm>
            <a:off x="3547534" y="2853268"/>
            <a:ext cx="1866900" cy="1171223"/>
            <a:chOff x="2741" y="2588"/>
            <a:chExt cx="1323" cy="830"/>
          </a:xfrm>
        </p:grpSpPr>
        <p:pic>
          <p:nvPicPr>
            <p:cNvPr id="8219" name="Picture 31" descr="j007907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2588"/>
              <a:ext cx="1323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0" name="Text Box 32"/>
            <p:cNvSpPr txBox="1">
              <a:spLocks noChangeArrowheads="1"/>
            </p:cNvSpPr>
            <p:nvPr/>
          </p:nvSpPr>
          <p:spPr bwMode="auto">
            <a:xfrm>
              <a:off x="2832" y="3269"/>
              <a:ext cx="117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>
                  <a:solidFill>
                    <a:srgbClr val="0000FF"/>
                  </a:solidFill>
                  <a:latin typeface="Arial Black" panose="020B0A04020102020204" pitchFamily="34" charset="0"/>
                </a:rPr>
                <a:t>SStock Déporté</a:t>
              </a:r>
            </a:p>
          </p:txBody>
        </p:sp>
      </p:grpSp>
      <p:grpSp>
        <p:nvGrpSpPr>
          <p:cNvPr id="8201" name="Group 33"/>
          <p:cNvGrpSpPr>
            <a:grpSpLocks/>
          </p:cNvGrpSpPr>
          <p:nvPr/>
        </p:nvGrpSpPr>
        <p:grpSpPr bwMode="auto">
          <a:xfrm>
            <a:off x="7068256" y="932745"/>
            <a:ext cx="1663700" cy="1171222"/>
            <a:chOff x="4782" y="1636"/>
            <a:chExt cx="1179" cy="830"/>
          </a:xfrm>
        </p:grpSpPr>
        <p:pic>
          <p:nvPicPr>
            <p:cNvPr id="8217" name="Picture 34" descr="IN00707_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1636"/>
              <a:ext cx="997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Text Box 35"/>
            <p:cNvSpPr txBox="1">
              <a:spLocks noChangeArrowheads="1"/>
            </p:cNvSpPr>
            <p:nvPr/>
          </p:nvSpPr>
          <p:spPr bwMode="auto">
            <a:xfrm>
              <a:off x="4782" y="2316"/>
              <a:ext cx="117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>
                  <a:solidFill>
                    <a:srgbClr val="0000FF"/>
                  </a:solidFill>
                  <a:latin typeface="Arial Black" panose="020B0A04020102020204" pitchFamily="34" charset="0"/>
                </a:rPr>
                <a:t>%Usine</a:t>
              </a:r>
            </a:p>
          </p:txBody>
        </p:sp>
      </p:grpSp>
      <p:grpSp>
        <p:nvGrpSpPr>
          <p:cNvPr id="8202" name="Group 36"/>
          <p:cNvGrpSpPr>
            <a:grpSpLocks/>
          </p:cNvGrpSpPr>
          <p:nvPr/>
        </p:nvGrpSpPr>
        <p:grpSpPr bwMode="auto">
          <a:xfrm>
            <a:off x="7068256" y="2661356"/>
            <a:ext cx="1663700" cy="1171222"/>
            <a:chOff x="4782" y="1636"/>
            <a:chExt cx="1179" cy="830"/>
          </a:xfrm>
        </p:grpSpPr>
        <p:pic>
          <p:nvPicPr>
            <p:cNvPr id="8215" name="Picture 37" descr="IN00707_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1636"/>
              <a:ext cx="997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6" name="Text Box 38"/>
            <p:cNvSpPr txBox="1">
              <a:spLocks noChangeArrowheads="1"/>
            </p:cNvSpPr>
            <p:nvPr/>
          </p:nvSpPr>
          <p:spPr bwMode="auto">
            <a:xfrm>
              <a:off x="4782" y="2316"/>
              <a:ext cx="117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>
                  <a:solidFill>
                    <a:srgbClr val="0000FF"/>
                  </a:solidFill>
                  <a:latin typeface="Arial Black" panose="020B0A04020102020204" pitchFamily="34" charset="0"/>
                </a:rPr>
                <a:t>%Usine</a:t>
              </a:r>
            </a:p>
          </p:txBody>
        </p:sp>
      </p:grpSp>
      <p:grpSp>
        <p:nvGrpSpPr>
          <p:cNvPr id="8203" name="Group 39"/>
          <p:cNvGrpSpPr>
            <a:grpSpLocks/>
          </p:cNvGrpSpPr>
          <p:nvPr/>
        </p:nvGrpSpPr>
        <p:grpSpPr bwMode="auto">
          <a:xfrm>
            <a:off x="7068256" y="4580467"/>
            <a:ext cx="1663700" cy="1171222"/>
            <a:chOff x="4782" y="1636"/>
            <a:chExt cx="1179" cy="830"/>
          </a:xfrm>
        </p:grpSpPr>
        <p:pic>
          <p:nvPicPr>
            <p:cNvPr id="8213" name="Picture 40" descr="IN00707_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1636"/>
              <a:ext cx="997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 Box 41"/>
            <p:cNvSpPr txBox="1">
              <a:spLocks noChangeArrowheads="1"/>
            </p:cNvSpPr>
            <p:nvPr/>
          </p:nvSpPr>
          <p:spPr bwMode="auto">
            <a:xfrm>
              <a:off x="4782" y="2316"/>
              <a:ext cx="117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>
                  <a:solidFill>
                    <a:srgbClr val="0000FF"/>
                  </a:solidFill>
                  <a:latin typeface="Arial Black" panose="020B0A04020102020204" pitchFamily="34" charset="0"/>
                </a:rPr>
                <a:t>%Usine</a:t>
              </a:r>
            </a:p>
          </p:txBody>
        </p:sp>
      </p:grpSp>
      <p:sp>
        <p:nvSpPr>
          <p:cNvPr id="8204" name="Line 42"/>
          <p:cNvSpPr>
            <a:spLocks noChangeShapeType="1"/>
          </p:cNvSpPr>
          <p:nvPr/>
        </p:nvSpPr>
        <p:spPr bwMode="auto">
          <a:xfrm>
            <a:off x="1371601" y="1573390"/>
            <a:ext cx="1792111" cy="147178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8205" name="Line 43"/>
          <p:cNvSpPr>
            <a:spLocks noChangeShapeType="1"/>
          </p:cNvSpPr>
          <p:nvPr/>
        </p:nvSpPr>
        <p:spPr bwMode="auto">
          <a:xfrm>
            <a:off x="1627012" y="2596445"/>
            <a:ext cx="1600200" cy="832556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8206" name="Line 44"/>
          <p:cNvSpPr>
            <a:spLocks noChangeShapeType="1"/>
          </p:cNvSpPr>
          <p:nvPr/>
        </p:nvSpPr>
        <p:spPr bwMode="auto">
          <a:xfrm>
            <a:off x="1627012" y="3684412"/>
            <a:ext cx="1600200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8207" name="Line 45"/>
          <p:cNvSpPr>
            <a:spLocks noChangeShapeType="1"/>
          </p:cNvSpPr>
          <p:nvPr/>
        </p:nvSpPr>
        <p:spPr bwMode="auto">
          <a:xfrm flipV="1">
            <a:off x="1755423" y="3877733"/>
            <a:ext cx="1471789" cy="83114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8208" name="Line 46"/>
          <p:cNvSpPr>
            <a:spLocks noChangeShapeType="1"/>
          </p:cNvSpPr>
          <p:nvPr/>
        </p:nvSpPr>
        <p:spPr bwMode="auto">
          <a:xfrm flipV="1">
            <a:off x="1371600" y="4133145"/>
            <a:ext cx="1855612" cy="1728611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8209" name="Line 47"/>
          <p:cNvSpPr>
            <a:spLocks noChangeShapeType="1"/>
          </p:cNvSpPr>
          <p:nvPr/>
        </p:nvSpPr>
        <p:spPr bwMode="auto">
          <a:xfrm flipV="1">
            <a:off x="5659967" y="1765301"/>
            <a:ext cx="1471788" cy="1408289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8210" name="Line 48"/>
          <p:cNvSpPr>
            <a:spLocks noChangeShapeType="1"/>
          </p:cNvSpPr>
          <p:nvPr/>
        </p:nvSpPr>
        <p:spPr bwMode="auto">
          <a:xfrm>
            <a:off x="5596467" y="3429000"/>
            <a:ext cx="1408289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8211" name="Line 49"/>
          <p:cNvSpPr>
            <a:spLocks noChangeShapeType="1"/>
          </p:cNvSpPr>
          <p:nvPr/>
        </p:nvSpPr>
        <p:spPr bwMode="auto">
          <a:xfrm>
            <a:off x="5659967" y="3684412"/>
            <a:ext cx="1471788" cy="16002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906738" name="Rectangle 50"/>
          <p:cNvSpPr>
            <a:spLocks noChangeArrowheads="1"/>
          </p:cNvSpPr>
          <p:nvPr/>
        </p:nvSpPr>
        <p:spPr bwMode="auto">
          <a:xfrm>
            <a:off x="2651479" y="5221112"/>
            <a:ext cx="3839633" cy="57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Arial" panose="020B0604020202020204" pitchFamily="34" charset="0"/>
              </a:rPr>
              <a:t>Le stock est déporté et sert à alimenter plusieurs usines.</a:t>
            </a:r>
          </a:p>
        </p:txBody>
      </p:sp>
    </p:spTree>
    <p:extLst>
      <p:ext uri="{BB962C8B-B14F-4D97-AF65-F5344CB8AC3E}">
        <p14:creationId xmlns:p14="http://schemas.microsoft.com/office/powerpoint/2010/main" val="8634427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6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6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6" name="Rectangle 4"/>
          <p:cNvSpPr>
            <a:spLocks noChangeArrowheads="1"/>
          </p:cNvSpPr>
          <p:nvPr/>
        </p:nvSpPr>
        <p:spPr bwMode="auto">
          <a:xfrm>
            <a:off x="539045" y="421642"/>
            <a:ext cx="8513233" cy="183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chemeClr val="hlink"/>
                </a:solidFill>
                <a:latin typeface="Arial" panose="020B0604020202020204" pitchFamily="34" charset="0"/>
              </a:rPr>
              <a:t> Avantages :</a:t>
            </a:r>
          </a:p>
          <a:p>
            <a:pPr algn="just">
              <a:buSzPct val="100000"/>
              <a:buFontTx/>
              <a:buChar char="•"/>
            </a:pPr>
            <a:r>
              <a:rPr lang="fr-FR" altLang="fr-FR" sz="1600" b="1" dirty="0">
                <a:latin typeface="Arial" panose="020B0604020202020204" pitchFamily="34" charset="0"/>
              </a:rPr>
              <a:t> Améliore l’affectation et les niveaux de stocks aux usines.</a:t>
            </a:r>
          </a:p>
          <a:p>
            <a:pPr algn="just">
              <a:buSzPct val="100000"/>
              <a:buFontTx/>
              <a:buChar char="•"/>
            </a:pPr>
            <a:r>
              <a:rPr lang="fr-FR" altLang="fr-FR" sz="1600" b="1" dirty="0">
                <a:latin typeface="Arial" panose="020B0604020202020204" pitchFamily="34" charset="0"/>
              </a:rPr>
              <a:t> Limite les risques de rupture</a:t>
            </a:r>
          </a:p>
          <a:p>
            <a:pPr algn="just">
              <a:buSzPct val="100000"/>
              <a:buFontTx/>
              <a:buChar char="•"/>
            </a:pPr>
            <a:r>
              <a:rPr lang="fr-FR" altLang="fr-FR" sz="1600" b="1" dirty="0">
                <a:latin typeface="Arial" panose="020B0604020202020204" pitchFamily="34" charset="0"/>
              </a:rPr>
              <a:t> Limite les besoins en main d’œuvre au niveau de la réception de chaque usine</a:t>
            </a:r>
          </a:p>
          <a:p>
            <a:pPr algn="just">
              <a:buSzPct val="100000"/>
              <a:buFontTx/>
              <a:buChar char="•"/>
            </a:pPr>
            <a:r>
              <a:rPr lang="fr-FR" altLang="fr-FR" sz="1600" b="1" dirty="0">
                <a:latin typeface="Arial" panose="020B0604020202020204" pitchFamily="34" charset="0"/>
              </a:rPr>
              <a:t> Optimise les transports</a:t>
            </a:r>
          </a:p>
          <a:p>
            <a:pPr algn="just">
              <a:buSzPct val="100000"/>
              <a:buFontTx/>
              <a:buChar char="•"/>
            </a:pPr>
            <a:r>
              <a:rPr lang="fr-FR" altLang="fr-FR" sz="1600" b="1" dirty="0">
                <a:latin typeface="Arial" panose="020B0604020202020204" pitchFamily="34" charset="0"/>
              </a:rPr>
              <a:t> Optimise les commandes et permet d’éclater sur ‘x’ usines un lot mini d’approvisionnement fournisseur.</a:t>
            </a:r>
          </a:p>
        </p:txBody>
      </p:sp>
      <p:sp>
        <p:nvSpPr>
          <p:cNvPr id="1907717" name="Rectangle 5"/>
          <p:cNvSpPr>
            <a:spLocks noChangeArrowheads="1"/>
          </p:cNvSpPr>
          <p:nvPr/>
        </p:nvSpPr>
        <p:spPr bwMode="auto">
          <a:xfrm>
            <a:off x="616984" y="2273152"/>
            <a:ext cx="8513233" cy="109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chemeClr val="hlink"/>
                </a:solidFill>
                <a:latin typeface="Arial" panose="020B0604020202020204" pitchFamily="34" charset="0"/>
              </a:rPr>
              <a:t> Exemple :</a:t>
            </a:r>
          </a:p>
          <a:p>
            <a:pPr algn="just">
              <a:buSzPct val="100000"/>
            </a:pPr>
            <a:r>
              <a:rPr lang="fr-FR" altLang="fr-FR" sz="1600" b="1" dirty="0">
                <a:latin typeface="Arial" panose="020B0604020202020204" pitchFamily="34" charset="0"/>
              </a:rPr>
              <a:t>Un groupe possédant trois usines approvisionne auprès d’un fournisseur des palettes de 300 cartons d’un produit A. La livraison minimale est 1 palette. Chaque usine consomme une palette par mois.</a:t>
            </a:r>
            <a:endParaRPr lang="fr-FR" altLang="fr-FR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07718" name="Rectangle 6"/>
          <p:cNvSpPr>
            <a:spLocks noChangeArrowheads="1"/>
          </p:cNvSpPr>
          <p:nvPr/>
        </p:nvSpPr>
        <p:spPr bwMode="auto">
          <a:xfrm>
            <a:off x="539044" y="3404358"/>
            <a:ext cx="8513233" cy="33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ü"/>
            </a:pPr>
            <a:r>
              <a:rPr lang="fr-FR" altLang="fr-FR" sz="1600" b="1" dirty="0">
                <a:solidFill>
                  <a:srgbClr val="0000FF"/>
                </a:solidFill>
                <a:latin typeface="Arial" panose="020B0604020202020204" pitchFamily="34" charset="0"/>
              </a:rPr>
              <a:t> Cas 1 : </a:t>
            </a:r>
            <a:r>
              <a:rPr lang="fr-FR" altLang="fr-FR" sz="1600" b="1" dirty="0">
                <a:latin typeface="Arial" panose="020B0604020202020204" pitchFamily="34" charset="0"/>
              </a:rPr>
              <a:t>Chaque usine s’approvisionne directement chez le fournisseur</a:t>
            </a:r>
            <a:endParaRPr lang="fr-FR" altLang="fr-FR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07719" name="Rectangle 7"/>
          <p:cNvSpPr>
            <a:spLocks noChangeArrowheads="1"/>
          </p:cNvSpPr>
          <p:nvPr/>
        </p:nvSpPr>
        <p:spPr bwMode="auto">
          <a:xfrm>
            <a:off x="539043" y="4304535"/>
            <a:ext cx="8513234" cy="33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ü"/>
            </a:pPr>
            <a:r>
              <a:rPr lang="fr-FR" altLang="fr-FR" sz="1600" b="1" dirty="0">
                <a:solidFill>
                  <a:srgbClr val="0000FF"/>
                </a:solidFill>
                <a:latin typeface="Arial" panose="020B0604020202020204" pitchFamily="34" charset="0"/>
              </a:rPr>
              <a:t> Cas 2: </a:t>
            </a:r>
            <a:r>
              <a:rPr lang="fr-FR" altLang="fr-FR" sz="1600" b="1" dirty="0">
                <a:latin typeface="Arial" panose="020B0604020202020204" pitchFamily="34" charset="0"/>
              </a:rPr>
              <a:t>C’est la plate forme qui centralise les achats et casse les palettes en 3*100 </a:t>
            </a:r>
            <a:endParaRPr lang="fr-FR" altLang="fr-FR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07720" name="Rectangle 8"/>
          <p:cNvSpPr>
            <a:spLocks noChangeArrowheads="1"/>
          </p:cNvSpPr>
          <p:nvPr/>
        </p:nvSpPr>
        <p:spPr bwMode="auto">
          <a:xfrm>
            <a:off x="616984" y="3741666"/>
            <a:ext cx="7680678" cy="57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Le stock moyen dans chaque usine (Q/2) est égal à 300/2 soit 150 cartons. Stock moyen global : 450 cartons</a:t>
            </a:r>
          </a:p>
        </p:txBody>
      </p:sp>
      <p:sp>
        <p:nvSpPr>
          <p:cNvPr id="1907721" name="Rectangle 9"/>
          <p:cNvSpPr>
            <a:spLocks noChangeArrowheads="1"/>
          </p:cNvSpPr>
          <p:nvPr/>
        </p:nvSpPr>
        <p:spPr bwMode="auto">
          <a:xfrm>
            <a:off x="616984" y="4593054"/>
            <a:ext cx="7680678" cy="57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Le stock moyen dans chaque usine (Q/2) est égal à 100/2 soit 50 cartons. Stock moyen global : 150 cartons</a:t>
            </a:r>
          </a:p>
        </p:txBody>
      </p:sp>
      <p:sp>
        <p:nvSpPr>
          <p:cNvPr id="1907722" name="Rectangle 10"/>
          <p:cNvSpPr>
            <a:spLocks noChangeArrowheads="1"/>
          </p:cNvSpPr>
          <p:nvPr/>
        </p:nvSpPr>
        <p:spPr bwMode="auto">
          <a:xfrm>
            <a:off x="514116" y="5370465"/>
            <a:ext cx="8257822" cy="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Si on procède de la même manière pour les 150 fournisseurs et 1200 références que comportent les usines et que l’on massifie les livraisons entrepôt - &gt; usines les gains financiers sur stocks et les gains de main d’œuvre peuvent être énormes.</a:t>
            </a:r>
          </a:p>
        </p:txBody>
      </p:sp>
    </p:spTree>
    <p:extLst>
      <p:ext uri="{BB962C8B-B14F-4D97-AF65-F5344CB8AC3E}">
        <p14:creationId xmlns:p14="http://schemas.microsoft.com/office/powerpoint/2010/main" val="25376796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7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7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7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0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0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0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7716" grpId="0"/>
      <p:bldP spid="1907717" grpId="0"/>
      <p:bldP spid="1907718" grpId="0"/>
      <p:bldP spid="1907719" grpId="0"/>
      <p:bldP spid="1907720" grpId="0"/>
      <p:bldP spid="1907721" grpId="0"/>
      <p:bldP spid="1907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WordArt 2"/>
          <p:cNvSpPr>
            <a:spLocks noChangeArrowheads="1" noChangeShapeType="1" noTextEdit="1"/>
          </p:cNvSpPr>
          <p:nvPr/>
        </p:nvSpPr>
        <p:spPr bwMode="auto">
          <a:xfrm>
            <a:off x="848376" y="229396"/>
            <a:ext cx="3584222" cy="3203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SN" sz="1600" kern="10" spc="427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Des plates formes 'départ'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476956" y="568873"/>
            <a:ext cx="1408289" cy="825084"/>
            <a:chOff x="201" y="2316"/>
            <a:chExt cx="1179" cy="853"/>
          </a:xfrm>
        </p:grpSpPr>
        <p:pic>
          <p:nvPicPr>
            <p:cNvPr id="10263" name="Picture 4" descr="j028733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2316"/>
              <a:ext cx="475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4" name="Text Box 5"/>
            <p:cNvSpPr txBox="1">
              <a:spLocks noChangeArrowheads="1"/>
            </p:cNvSpPr>
            <p:nvPr/>
          </p:nvSpPr>
          <p:spPr bwMode="auto">
            <a:xfrm>
              <a:off x="201" y="2951"/>
              <a:ext cx="117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>
                  <a:solidFill>
                    <a:srgbClr val="0000FF"/>
                  </a:solidFill>
                  <a:latin typeface="Arial Black" panose="020B0A04020102020204" pitchFamily="34" charset="0"/>
                </a:rPr>
                <a:t>FFournisseur</a:t>
              </a:r>
            </a:p>
          </p:txBody>
        </p:sp>
      </p:grpSp>
      <p:grpSp>
        <p:nvGrpSpPr>
          <p:cNvPr id="10244" name="Group 6"/>
          <p:cNvGrpSpPr>
            <a:grpSpLocks/>
          </p:cNvGrpSpPr>
          <p:nvPr/>
        </p:nvGrpSpPr>
        <p:grpSpPr bwMode="auto">
          <a:xfrm>
            <a:off x="452050" y="1994285"/>
            <a:ext cx="1408289" cy="825083"/>
            <a:chOff x="201" y="2316"/>
            <a:chExt cx="1179" cy="853"/>
          </a:xfrm>
        </p:grpSpPr>
        <p:pic>
          <p:nvPicPr>
            <p:cNvPr id="10261" name="Picture 7" descr="j028733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2316"/>
              <a:ext cx="475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2" name="Text Box 8"/>
            <p:cNvSpPr txBox="1">
              <a:spLocks noChangeArrowheads="1"/>
            </p:cNvSpPr>
            <p:nvPr/>
          </p:nvSpPr>
          <p:spPr bwMode="auto">
            <a:xfrm>
              <a:off x="201" y="2951"/>
              <a:ext cx="117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>
                  <a:solidFill>
                    <a:srgbClr val="0000FF"/>
                  </a:solidFill>
                  <a:latin typeface="Arial Black" panose="020B0A04020102020204" pitchFamily="34" charset="0"/>
                </a:rPr>
                <a:t>FFournisseur</a:t>
              </a:r>
            </a:p>
          </p:txBody>
        </p:sp>
      </p:grp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452050" y="3073840"/>
            <a:ext cx="1408289" cy="825084"/>
            <a:chOff x="201" y="2316"/>
            <a:chExt cx="1179" cy="853"/>
          </a:xfrm>
        </p:grpSpPr>
        <p:pic>
          <p:nvPicPr>
            <p:cNvPr id="10259" name="Picture 10" descr="j028733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2316"/>
              <a:ext cx="475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Text Box 11"/>
            <p:cNvSpPr txBox="1">
              <a:spLocks noChangeArrowheads="1"/>
            </p:cNvSpPr>
            <p:nvPr/>
          </p:nvSpPr>
          <p:spPr bwMode="auto">
            <a:xfrm>
              <a:off x="201" y="2951"/>
              <a:ext cx="117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>
                  <a:solidFill>
                    <a:srgbClr val="0000FF"/>
                  </a:solidFill>
                  <a:latin typeface="Arial Black" panose="020B0A04020102020204" pitchFamily="34" charset="0"/>
                </a:rPr>
                <a:t>FFournisseur</a:t>
              </a:r>
            </a:p>
          </p:txBody>
        </p:sp>
      </p:grpSp>
      <p:grpSp>
        <p:nvGrpSpPr>
          <p:cNvPr id="10246" name="Group 12"/>
          <p:cNvGrpSpPr>
            <a:grpSpLocks/>
          </p:cNvGrpSpPr>
          <p:nvPr/>
        </p:nvGrpSpPr>
        <p:grpSpPr bwMode="auto">
          <a:xfrm>
            <a:off x="2651478" y="1381479"/>
            <a:ext cx="1866900" cy="1171222"/>
            <a:chOff x="2741" y="2588"/>
            <a:chExt cx="1323" cy="830"/>
          </a:xfrm>
        </p:grpSpPr>
        <p:pic>
          <p:nvPicPr>
            <p:cNvPr id="10257" name="Picture 13" descr="j007907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2588"/>
              <a:ext cx="1323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Text Box 14"/>
            <p:cNvSpPr txBox="1">
              <a:spLocks noChangeArrowheads="1"/>
            </p:cNvSpPr>
            <p:nvPr/>
          </p:nvSpPr>
          <p:spPr bwMode="auto">
            <a:xfrm>
              <a:off x="2832" y="3269"/>
              <a:ext cx="117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>
                  <a:solidFill>
                    <a:srgbClr val="0000FF"/>
                  </a:solidFill>
                  <a:latin typeface="Arial Black" panose="020B0A04020102020204" pitchFamily="34" charset="0"/>
                </a:rPr>
                <a:t>Pplate Forme</a:t>
              </a:r>
            </a:p>
          </p:txBody>
        </p:sp>
      </p:grpSp>
      <p:grpSp>
        <p:nvGrpSpPr>
          <p:cNvPr id="10247" name="Group 15"/>
          <p:cNvGrpSpPr>
            <a:grpSpLocks/>
          </p:cNvGrpSpPr>
          <p:nvPr/>
        </p:nvGrpSpPr>
        <p:grpSpPr bwMode="auto">
          <a:xfrm>
            <a:off x="7260167" y="1188156"/>
            <a:ext cx="1663700" cy="1171222"/>
            <a:chOff x="4782" y="1636"/>
            <a:chExt cx="1179" cy="830"/>
          </a:xfrm>
        </p:grpSpPr>
        <p:pic>
          <p:nvPicPr>
            <p:cNvPr id="10255" name="Picture 16" descr="IN00707_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1636"/>
              <a:ext cx="997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Text Box 17"/>
            <p:cNvSpPr txBox="1">
              <a:spLocks noChangeArrowheads="1"/>
            </p:cNvSpPr>
            <p:nvPr/>
          </p:nvSpPr>
          <p:spPr bwMode="auto">
            <a:xfrm>
              <a:off x="4782" y="2316"/>
              <a:ext cx="117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000" tIns="9600" rIns="16000" bIns="9600">
              <a:spAutoFit/>
            </a:bodyPr>
            <a:lstStyle>
              <a:lvl1pPr indent="-2524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44">
                  <a:solidFill>
                    <a:srgbClr val="0000FF"/>
                  </a:solidFill>
                  <a:latin typeface="Arial Black" panose="020B0A04020102020204" pitchFamily="34" charset="0"/>
                </a:rPr>
                <a:t>%Usine</a:t>
              </a:r>
            </a:p>
          </p:txBody>
        </p:sp>
      </p:grpSp>
      <p:sp>
        <p:nvSpPr>
          <p:cNvPr id="10248" name="Line 18"/>
          <p:cNvSpPr>
            <a:spLocks noChangeShapeType="1"/>
          </p:cNvSpPr>
          <p:nvPr/>
        </p:nvSpPr>
        <p:spPr bwMode="auto">
          <a:xfrm flipV="1">
            <a:off x="1435101" y="2084212"/>
            <a:ext cx="1024467" cy="448733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0249" name="Line 19"/>
          <p:cNvSpPr>
            <a:spLocks noChangeShapeType="1"/>
          </p:cNvSpPr>
          <p:nvPr/>
        </p:nvSpPr>
        <p:spPr bwMode="auto">
          <a:xfrm flipV="1">
            <a:off x="1500011" y="2341034"/>
            <a:ext cx="959556" cy="1279877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0250" name="Line 20"/>
          <p:cNvSpPr>
            <a:spLocks noChangeShapeType="1"/>
          </p:cNvSpPr>
          <p:nvPr/>
        </p:nvSpPr>
        <p:spPr bwMode="auto">
          <a:xfrm>
            <a:off x="1371601" y="1381479"/>
            <a:ext cx="1087967" cy="51082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sp>
        <p:nvSpPr>
          <p:cNvPr id="10251" name="Freeform 22"/>
          <p:cNvSpPr>
            <a:spLocks/>
          </p:cNvSpPr>
          <p:nvPr/>
        </p:nvSpPr>
        <p:spPr bwMode="auto">
          <a:xfrm>
            <a:off x="4763911" y="804334"/>
            <a:ext cx="2112434" cy="1183923"/>
          </a:xfrm>
          <a:custGeom>
            <a:avLst/>
            <a:gdLst>
              <a:gd name="T0" fmla="*/ 0 w 1814"/>
              <a:gd name="T1" fmla="*/ 2114412681 h 839"/>
              <a:gd name="T2" fmla="*/ 1711164376 w 1814"/>
              <a:gd name="T3" fmla="*/ 57964409 h 839"/>
              <a:gd name="T4" fmla="*/ 2147483646 w 1814"/>
              <a:gd name="T5" fmla="*/ 1771671303 h 8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14" h="839">
                <a:moveTo>
                  <a:pt x="0" y="839"/>
                </a:moveTo>
                <a:cubicBezTo>
                  <a:pt x="347" y="442"/>
                  <a:pt x="695" y="46"/>
                  <a:pt x="997" y="23"/>
                </a:cubicBezTo>
                <a:cubicBezTo>
                  <a:pt x="1299" y="0"/>
                  <a:pt x="1556" y="351"/>
                  <a:pt x="1814" y="703"/>
                </a:cubicBezTo>
              </a:path>
            </a:pathLst>
          </a:custGeom>
          <a:noFill/>
          <a:ln w="3175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069" tIns="42329" rIns="86069" bIns="42329" anchor="ctr"/>
          <a:lstStyle/>
          <a:p>
            <a:endParaRPr lang="fr-SN" sz="1600"/>
          </a:p>
        </p:txBody>
      </p:sp>
      <p:pic>
        <p:nvPicPr>
          <p:cNvPr id="10252" name="Picture 23" descr="j0318260"/>
          <p:cNvPicPr>
            <a:picLocks noGrp="1" noChangeAspect="1" noChangeArrowheads="1"/>
          </p:cNvPicPr>
          <p:nvPr>
            <p:ph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34" y="1061155"/>
            <a:ext cx="1538111" cy="12093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7977" name="Rectangle 25"/>
          <p:cNvSpPr>
            <a:spLocks noChangeArrowheads="1"/>
          </p:cNvSpPr>
          <p:nvPr/>
        </p:nvSpPr>
        <p:spPr bwMode="auto">
          <a:xfrm>
            <a:off x="2396067" y="3173590"/>
            <a:ext cx="6464300" cy="8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>
                <a:solidFill>
                  <a:schemeClr val="hlink"/>
                </a:solidFill>
                <a:latin typeface="Arial" panose="020B0604020202020204" pitchFamily="34" charset="0"/>
              </a:rPr>
              <a:t> Exemple :</a:t>
            </a:r>
          </a:p>
          <a:p>
            <a:pPr algn="just">
              <a:buSzPct val="100000"/>
            </a:pPr>
            <a:r>
              <a:rPr lang="fr-FR" altLang="fr-FR" sz="1600" b="1">
                <a:latin typeface="Arial" panose="020B0604020202020204" pitchFamily="34" charset="0"/>
              </a:rPr>
              <a:t>A l’importation, les fournisseurs livrent tous à une même adresse proche d’un port ou d’un aéroport à une date précise.</a:t>
            </a:r>
            <a:endParaRPr lang="fr-FR" altLang="fr-FR" sz="1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17978" name="Rectangle 26"/>
          <p:cNvSpPr>
            <a:spLocks noChangeArrowheads="1"/>
          </p:cNvSpPr>
          <p:nvPr/>
        </p:nvSpPr>
        <p:spPr bwMode="auto">
          <a:xfrm>
            <a:off x="526775" y="4498011"/>
            <a:ext cx="8513233" cy="134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78" tIns="42333" rIns="86078" bIns="42333">
            <a:spAutoFit/>
          </a:bodyPr>
          <a:lstStyle>
            <a:lvl1pPr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  <a:tab pos="2255838" algn="l"/>
                <a:tab pos="4302125" algn="l"/>
                <a:tab pos="471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altLang="fr-FR" sz="1778" b="1" dirty="0">
                <a:solidFill>
                  <a:schemeClr val="hlink"/>
                </a:solidFill>
                <a:latin typeface="Arial" panose="020B0604020202020204" pitchFamily="34" charset="0"/>
              </a:rPr>
              <a:t> Avantages :</a:t>
            </a:r>
          </a:p>
          <a:p>
            <a:pPr algn="just">
              <a:buSzPct val="100000"/>
              <a:buFontTx/>
              <a:buChar char="•"/>
            </a:pPr>
            <a:r>
              <a:rPr lang="fr-FR" altLang="fr-FR" sz="1600" b="1" dirty="0">
                <a:latin typeface="Arial" panose="020B0604020202020204" pitchFamily="34" charset="0"/>
              </a:rPr>
              <a:t> Baisse des coûts de transport par la massification</a:t>
            </a:r>
          </a:p>
          <a:p>
            <a:pPr algn="just">
              <a:buSzPct val="100000"/>
              <a:buFontTx/>
              <a:buChar char="•"/>
            </a:pPr>
            <a:r>
              <a:rPr lang="fr-FR" altLang="fr-FR" sz="1600" b="1" dirty="0">
                <a:latin typeface="Arial" panose="020B0604020202020204" pitchFamily="34" charset="0"/>
              </a:rPr>
              <a:t>Synchronisation des flux</a:t>
            </a:r>
          </a:p>
          <a:p>
            <a:pPr algn="just">
              <a:buSzPct val="100000"/>
              <a:buFontTx/>
              <a:buChar char="•"/>
            </a:pPr>
            <a:r>
              <a:rPr lang="fr-FR" altLang="fr-FR" sz="1600" b="1" dirty="0">
                <a:latin typeface="Arial" panose="020B0604020202020204" pitchFamily="34" charset="0"/>
              </a:rPr>
              <a:t>Jalon dans la Supply Chain</a:t>
            </a:r>
          </a:p>
          <a:p>
            <a:pPr algn="just">
              <a:buSzPct val="100000"/>
              <a:buFontTx/>
              <a:buChar char="•"/>
            </a:pPr>
            <a:r>
              <a:rPr lang="fr-FR" altLang="fr-FR" sz="1600" b="1" dirty="0">
                <a:latin typeface="Arial" panose="020B0604020202020204" pitchFamily="34" charset="0"/>
              </a:rPr>
              <a:t> Appel à un transitaire</a:t>
            </a:r>
          </a:p>
        </p:txBody>
      </p:sp>
    </p:spTree>
    <p:extLst>
      <p:ext uri="{BB962C8B-B14F-4D97-AF65-F5344CB8AC3E}">
        <p14:creationId xmlns:p14="http://schemas.microsoft.com/office/powerpoint/2010/main" val="204193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7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7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7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7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7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7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7977" grpId="0"/>
      <p:bldP spid="19179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AAE7D94-4B35-4504-8B3F-953B20D97E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formation</Template>
  <TotalTime>0</TotalTime>
  <Words>3481</Words>
  <Application>Microsoft Office PowerPoint</Application>
  <PresentationFormat>Affichage à l'écran (4:3)</PresentationFormat>
  <Paragraphs>724</Paragraphs>
  <Slides>55</Slides>
  <Notes>29</Notes>
  <HiddenSlides>2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55</vt:i4>
      </vt:variant>
    </vt:vector>
  </HeadingPairs>
  <TitlesOfParts>
    <vt:vector size="68" baseType="lpstr">
      <vt:lpstr>Arial</vt:lpstr>
      <vt:lpstr>Arial Black</vt:lpstr>
      <vt:lpstr>Arial Unicode MS</vt:lpstr>
      <vt:lpstr>BankGothic Md BT</vt:lpstr>
      <vt:lpstr>Calibri</vt:lpstr>
      <vt:lpstr>Georgia</vt:lpstr>
      <vt:lpstr>Hobo</vt:lpstr>
      <vt:lpstr>PMingLiU</vt:lpstr>
      <vt:lpstr>Times New Roman</vt:lpstr>
      <vt:lpstr>Wingdings</vt:lpstr>
      <vt:lpstr>Training</vt:lpstr>
      <vt:lpstr>Image</vt:lpstr>
      <vt:lpstr>Image Bitmap</vt:lpstr>
      <vt:lpstr>Gestion optimisée de la plateforme logistique    Réception-Stockage-Préparation-Expédition   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Adressage en entrepôt</vt:lpstr>
      <vt:lpstr>Présentation PowerPoint</vt:lpstr>
      <vt:lpstr>Présentation PowerPoint</vt:lpstr>
      <vt:lpstr>Plan</vt:lpstr>
      <vt:lpstr>Présentation PowerPoint</vt:lpstr>
      <vt:lpstr>+ d’un million de colis à expédier en un jour!</vt:lpstr>
      <vt:lpstr>Présentation PowerPoint</vt:lpstr>
      <vt:lpstr>Présentation PowerPoint</vt:lpstr>
      <vt:lpstr>Présentation PowerPoint</vt:lpstr>
      <vt:lpstr>Vous avez des questions 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2014-08-15T17:21:22Z</dcterms:created>
  <dcterms:modified xsi:type="dcterms:W3CDTF">2017-01-30T17:03:45Z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