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7"/>
  </p:notesMasterIdLst>
  <p:sldIdLst>
    <p:sldId id="256" r:id="rId3"/>
    <p:sldId id="262" r:id="rId4"/>
    <p:sldId id="257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er, impressionner, collaborer" id="{B9B51309-D148-4332-87C2-07BE32FBCA3B}">
          <p14:sldIdLst>
            <p14:sldId id="262"/>
            <p14:sldId id="257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  <p14:section name="Plus d’infos" id="{2CC34DB2-6590-42C0-AD4B-A04C6060184E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eu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026"/>
    <a:srgbClr val="D2B4A6"/>
    <a:srgbClr val="734F29"/>
    <a:srgbClr val="D24726"/>
    <a:srgbClr val="DD462F"/>
    <a:srgbClr val="AEB785"/>
    <a:srgbClr val="EFD5A2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86355" autoAdjust="0"/>
  </p:normalViewPr>
  <p:slideViewPr>
    <p:cSldViewPr snapToGrid="0">
      <p:cViewPr varScale="1">
        <p:scale>
          <a:sx n="72" d="100"/>
          <a:sy n="72" d="100"/>
        </p:scale>
        <p:origin x="58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F61EA0F-A667-4B49-8422-0062BC55E249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>
              <a:buNone/>
            </a:pPr>
            <a:endParaRPr lang="en-US" sz="1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F61EA0F-A667-4B49-8422-0062BC55E249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Modifiez les styles du texte du masque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Deuxième niveau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Troisième niveau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Quatrième niveau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Modifiez les styles du texte du masque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Deuxième niveau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Troisième niveau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Quatrième niveau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Modifiez les styles du texte du masque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Deuxième niveau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Troisième niveau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Quatrième niveau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Modifiez les styles du texte du masque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Deuxième niveau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Troisième niveau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Quatrième niveau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Modifiez les styles du texte du masque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Deuxième niveau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Troisième niveau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Quatrième niveau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annexes%201-2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titution%20des%20tourn&#233;e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etape%205-r&#233;sultats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TMS%20eprelud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o15.officeredir.microsoft.com/r/rlid2013GettingStartedCntrPPT?clid=103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51962" y="195358"/>
            <a:ext cx="10749707" cy="2387600"/>
          </a:xfrm>
        </p:spPr>
        <p:txBody>
          <a:bodyPr>
            <a:normAutofit fontScale="90000"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TMS- Transport Management System</a:t>
            </a:r>
            <a:br>
              <a:rPr lang="fr-FR" dirty="0">
                <a:latin typeface="Segoe UI Light"/>
              </a:rPr>
            </a:br>
            <a:r>
              <a:rPr lang="fr-FR" dirty="0">
                <a:latin typeface="Segoe UI Light"/>
              </a:rPr>
              <a:t>Tournées de Livraisons </a:t>
            </a:r>
            <a:endParaRPr lang="fr-FR" sz="54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1328" y="6135757"/>
            <a:ext cx="7438508" cy="45822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6"/>
              </a:spcBef>
              <a:buNone/>
            </a:pPr>
            <a:r>
              <a:rPr lang="fr-FR" sz="2800" b="0" i="0" dirty="0" err="1">
                <a:solidFill>
                  <a:srgbClr val="D24726"/>
                </a:solidFill>
                <a:latin typeface="Segoe UI Light"/>
              </a:rPr>
              <a:t>Presented</a:t>
            </a:r>
            <a:r>
              <a:rPr lang="fr-FR" sz="2800" b="0" i="0" dirty="0">
                <a:solidFill>
                  <a:srgbClr val="D24726"/>
                </a:solidFill>
                <a:latin typeface="Segoe UI Light"/>
              </a:rPr>
              <a:t> by Ibrahima DIALLO - ibisdiallo@gmail</a:t>
            </a:r>
            <a:r>
              <a:rPr lang="fr-FR" dirty="0">
                <a:latin typeface="Segoe UI Light"/>
              </a:rPr>
              <a:t>.com</a:t>
            </a:r>
            <a:endParaRPr lang="fr-FR" sz="2800" b="0" i="0" dirty="0">
              <a:solidFill>
                <a:srgbClr val="D24726"/>
              </a:solidFill>
              <a:latin typeface="Segoe UI Light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503054" y="3899714"/>
            <a:ext cx="5035640" cy="814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fr-FR" dirty="0">
              <a:latin typeface="Segoe UI Ligh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78159" y="3673061"/>
            <a:ext cx="1692205" cy="9931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fr-FR" dirty="0">
              <a:latin typeface="Segoe UI Light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7309718" y="3851599"/>
            <a:ext cx="4511221" cy="814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dirty="0">
                <a:latin typeface="Segoe UI Light"/>
              </a:rPr>
              <a:t>Méthode des écarts</a:t>
            </a:r>
          </a:p>
        </p:txBody>
      </p:sp>
      <p:pic>
        <p:nvPicPr>
          <p:cNvPr id="1026" name="Picture 2" descr="Résultat de recherche d'images pour &quot;illustration tournée de livraison dhl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842" y="499378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APPLICATION GUIDEE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985079" y="1565079"/>
            <a:ext cx="7725631" cy="831663"/>
          </a:xfrm>
        </p:spPr>
        <p:txBody>
          <a:bodyPr>
            <a:normAutofit fontScale="85000" lnSpcReduction="20000"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THEME : la </a:t>
            </a:r>
            <a:r>
              <a:rPr lang="en-US" dirty="0" err="1"/>
              <a:t>société</a:t>
            </a:r>
            <a:r>
              <a:rPr lang="en-US" dirty="0"/>
              <a:t> </a:t>
            </a:r>
            <a:r>
              <a:rPr lang="en-US" b="1" dirty="0"/>
              <a:t>TRANS62</a:t>
            </a:r>
            <a:r>
              <a:rPr lang="en-US" dirty="0"/>
              <a:t>, </a:t>
            </a:r>
            <a:r>
              <a:rPr lang="en-US" dirty="0" err="1"/>
              <a:t>basée</a:t>
            </a:r>
            <a:r>
              <a:rPr lang="en-US" dirty="0"/>
              <a:t> à Calais (code O) </a:t>
            </a:r>
            <a:r>
              <a:rPr lang="en-US" dirty="0" err="1"/>
              <a:t>doit</a:t>
            </a:r>
            <a:r>
              <a:rPr lang="en-US" dirty="0"/>
              <a:t> </a:t>
            </a:r>
            <a:r>
              <a:rPr lang="en-US" dirty="0" err="1"/>
              <a:t>livrer</a:t>
            </a:r>
            <a:r>
              <a:rPr lang="en-US" dirty="0"/>
              <a:t>, au </a:t>
            </a:r>
            <a:r>
              <a:rPr lang="en-US" dirty="0" err="1"/>
              <a:t>moyen</a:t>
            </a:r>
            <a:r>
              <a:rPr lang="en-US" dirty="0"/>
              <a:t> de </a:t>
            </a:r>
            <a:r>
              <a:rPr lang="en-US" dirty="0" err="1"/>
              <a:t>deux</a:t>
            </a:r>
            <a:r>
              <a:rPr lang="en-US" dirty="0"/>
              <a:t> camions de charge utile de 15 T </a:t>
            </a:r>
            <a:r>
              <a:rPr lang="en-US" dirty="0" err="1"/>
              <a:t>ou</a:t>
            </a:r>
            <a:r>
              <a:rPr lang="en-US" dirty="0"/>
              <a:t> 30 palettes </a:t>
            </a:r>
            <a:r>
              <a:rPr lang="en-US" dirty="0" err="1"/>
              <a:t>chacun</a:t>
            </a:r>
            <a:r>
              <a:rPr lang="en-US" dirty="0"/>
              <a:t>, les clients </a:t>
            </a:r>
            <a:r>
              <a:rPr lang="en-US" dirty="0" err="1"/>
              <a:t>suivants</a:t>
            </a:r>
            <a:r>
              <a:rPr lang="en-US" dirty="0"/>
              <a:t> :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62503"/>
              </p:ext>
            </p:extLst>
          </p:nvPr>
        </p:nvGraphicFramePr>
        <p:xfrm>
          <a:off x="985079" y="2468953"/>
          <a:ext cx="8128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71410674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0211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723361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688134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78878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Clients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Villes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Tonnage à livrer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Nombre de palettes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89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PONCHEL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 err="1"/>
                        <a:t>Guines</a:t>
                      </a:r>
                      <a:endParaRPr lang="fr-S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04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NABOR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Ardres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52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KELLER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Marquise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116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LEROY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Boulogne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40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NOEL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Desvres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7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CRUSIAUX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Saint-Omer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208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ARDINO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 err="1"/>
                        <a:t>Hucquelier</a:t>
                      </a:r>
                      <a:r>
                        <a:rPr lang="fr-SN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SN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79743"/>
                  </a:ext>
                </a:extLst>
              </a:tr>
            </a:tbl>
          </a:graphicData>
        </a:graphic>
      </p:graphicFrame>
      <p:sp>
        <p:nvSpPr>
          <p:cNvPr id="5" name="Espace réservé de contenu 2"/>
          <p:cNvSpPr txBox="1">
            <a:spLocks/>
          </p:cNvSpPr>
          <p:nvPr/>
        </p:nvSpPr>
        <p:spPr>
          <a:xfrm>
            <a:off x="985079" y="6061124"/>
            <a:ext cx="7562573" cy="62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err="1"/>
              <a:t>Organisez</a:t>
            </a:r>
            <a:r>
              <a:rPr lang="en-US" dirty="0"/>
              <a:t> les tournées de livraison à </a:t>
            </a:r>
            <a:r>
              <a:rPr lang="en-US" dirty="0" err="1"/>
              <a:t>l’aide</a:t>
            </a:r>
            <a:r>
              <a:rPr lang="en-US" dirty="0"/>
              <a:t> des </a:t>
            </a:r>
            <a:r>
              <a:rPr lang="en-US" dirty="0">
                <a:hlinkClick r:id="rId2" action="ppaction://hlinkfile"/>
              </a:rPr>
              <a:t>annexes</a:t>
            </a:r>
            <a:r>
              <a:rPr lang="en-US" dirty="0"/>
              <a:t> 1(carte) et 2 (</a:t>
            </a:r>
            <a:r>
              <a:rPr lang="en-US" dirty="0" err="1"/>
              <a:t>distancier</a:t>
            </a:r>
            <a:r>
              <a:rPr lang="en-US" dirty="0"/>
              <a:t>).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79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APPLICATION GUIDEE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822021" y="1487467"/>
            <a:ext cx="9594188" cy="625275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1ere </a:t>
            </a:r>
            <a:r>
              <a:rPr lang="en-US" b="1" dirty="0" err="1"/>
              <a:t>étape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recueillir</a:t>
            </a:r>
            <a:r>
              <a:rPr lang="en-US" dirty="0"/>
              <a:t> les </a:t>
            </a:r>
            <a:r>
              <a:rPr lang="en-US" dirty="0" err="1"/>
              <a:t>données</a:t>
            </a:r>
            <a:r>
              <a:rPr lang="en-US" dirty="0"/>
              <a:t>: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s’agit</a:t>
            </a:r>
            <a:r>
              <a:rPr lang="en-US" dirty="0"/>
              <a:t> de </a:t>
            </a:r>
            <a:r>
              <a:rPr lang="en-US" dirty="0" err="1"/>
              <a:t>prendre</a:t>
            </a:r>
            <a:r>
              <a:rPr lang="en-US" dirty="0"/>
              <a:t> </a:t>
            </a:r>
            <a:r>
              <a:rPr lang="en-US" dirty="0" err="1"/>
              <a:t>connaissance</a:t>
            </a:r>
            <a:r>
              <a:rPr lang="en-US" dirty="0"/>
              <a:t> du </a:t>
            </a:r>
            <a:r>
              <a:rPr lang="en-US" dirty="0" err="1"/>
              <a:t>sujet</a:t>
            </a:r>
            <a:r>
              <a:rPr lang="en-US" dirty="0"/>
              <a:t> et des annexes.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e contenu 2"/>
              <p:cNvSpPr txBox="1">
                <a:spLocks/>
              </p:cNvSpPr>
              <p:nvPr/>
            </p:nvSpPr>
            <p:spPr>
              <a:xfrm>
                <a:off x="1157358" y="2867350"/>
                <a:ext cx="9563651" cy="29768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2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b="1" dirty="0"/>
                  <a:t>2 </a:t>
                </a:r>
                <a:r>
                  <a:rPr lang="en-US" b="1" dirty="0" err="1"/>
                  <a:t>éme</a:t>
                </a:r>
                <a:r>
                  <a:rPr lang="en-US" b="1" dirty="0"/>
                  <a:t> </a:t>
                </a:r>
                <a:r>
                  <a:rPr lang="en-US" b="1" dirty="0" err="1"/>
                  <a:t>étape</a:t>
                </a:r>
                <a:r>
                  <a:rPr lang="en-US" b="1" dirty="0"/>
                  <a:t> </a:t>
                </a:r>
                <a:r>
                  <a:rPr lang="en-US" dirty="0"/>
                  <a:t>: </a:t>
                </a:r>
                <a:r>
                  <a:rPr lang="en-US" dirty="0" err="1"/>
                  <a:t>calculer</a:t>
                </a:r>
                <a:r>
                  <a:rPr lang="en-US" dirty="0"/>
                  <a:t> les </a:t>
                </a:r>
                <a:r>
                  <a:rPr lang="en-US" dirty="0" err="1"/>
                  <a:t>écarts</a:t>
                </a:r>
                <a:r>
                  <a:rPr lang="en-US" dirty="0"/>
                  <a:t> :</a:t>
                </a:r>
              </a:p>
              <a:p>
                <a:pPr marL="971550" lvl="1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dirty="0" err="1"/>
                  <a:t>Nombre</a:t>
                </a:r>
                <a:r>
                  <a:rPr lang="en-US" dirty="0"/>
                  <a:t> </a:t>
                </a:r>
                <a:r>
                  <a:rPr lang="en-US" dirty="0" err="1"/>
                  <a:t>d’écart</a:t>
                </a:r>
                <a:r>
                  <a:rPr lang="en-US" dirty="0"/>
                  <a:t> : 7 </a:t>
                </a:r>
                <a:r>
                  <a:rPr lang="en-US" dirty="0" err="1"/>
                  <a:t>villes</a:t>
                </a:r>
                <a:r>
                  <a:rPr lang="en-US" dirty="0"/>
                  <a:t> à </a:t>
                </a:r>
                <a:r>
                  <a:rPr lang="en-US" dirty="0" err="1"/>
                  <a:t>desservir</a:t>
                </a:r>
                <a:endParaRPr lang="en-US" dirty="0"/>
              </a:p>
              <a:p>
                <a:pPr marL="971550" lvl="1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7×6</m:t>
                        </m:r>
                      </m:num>
                      <m:den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i="0" dirty="0" smtClean="0">
                        <a:latin typeface="Cambria Math" panose="02040503050406030204" pitchFamily="18" charset="0"/>
                      </a:rPr>
                      <m:t>=21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1600" dirty="0"/>
                  <a:t>écarts</a:t>
                </a:r>
              </a:p>
              <a:p>
                <a:pPr marL="28575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dirty="0"/>
              </a:p>
            </p:txBody>
          </p:sp>
        </mc:Choice>
        <mc:Fallback xmlns="">
          <p:sp>
            <p:nvSpPr>
              <p:cNvPr id="5" name="Espace réservé de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358" y="2867350"/>
                <a:ext cx="9563651" cy="2976859"/>
              </a:xfrm>
              <a:prstGeom prst="rect">
                <a:avLst/>
              </a:prstGeom>
              <a:blipFill>
                <a:blip r:embed="rId2"/>
                <a:stretch>
                  <a:fillRect l="-255"/>
                </a:stretch>
              </a:blipFill>
            </p:spPr>
            <p:txBody>
              <a:bodyPr/>
              <a:lstStyle/>
              <a:p>
                <a:r>
                  <a:rPr lang="fr-S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0948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APPLICATION GUIDEE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822021" y="1487467"/>
            <a:ext cx="9594188" cy="625275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err="1"/>
              <a:t>Calcul</a:t>
            </a:r>
            <a:r>
              <a:rPr lang="en-US" dirty="0"/>
              <a:t> des </a:t>
            </a:r>
            <a:r>
              <a:rPr lang="en-US" dirty="0" err="1"/>
              <a:t>écarts</a:t>
            </a:r>
            <a:r>
              <a:rPr lang="en-US" dirty="0"/>
              <a:t> :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4251842"/>
                  </p:ext>
                </p:extLst>
              </p:nvPr>
            </p:nvGraphicFramePr>
            <p:xfrm>
              <a:off x="0" y="2007028"/>
              <a:ext cx="10486009" cy="3997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05809">
                      <a:extLst>
                        <a:ext uri="{9D8B030D-6E8A-4147-A177-3AD203B41FA5}">
                          <a16:colId xmlns:a16="http://schemas.microsoft.com/office/drawing/2014/main" val="3068570777"/>
                        </a:ext>
                      </a:extLst>
                    </a:gridCol>
                    <a:gridCol w="3538551">
                      <a:extLst>
                        <a:ext uri="{9D8B030D-6E8A-4147-A177-3AD203B41FA5}">
                          <a16:colId xmlns:a16="http://schemas.microsoft.com/office/drawing/2014/main" val="2550448604"/>
                        </a:ext>
                      </a:extLst>
                    </a:gridCol>
                    <a:gridCol w="3541649">
                      <a:extLst>
                        <a:ext uri="{9D8B030D-6E8A-4147-A177-3AD203B41FA5}">
                          <a16:colId xmlns:a16="http://schemas.microsoft.com/office/drawing/2014/main" val="12299364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96854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fr-SN" sz="1400" dirty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AB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OA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OB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AB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=9+17−7=19</m:t>
                                </m:r>
                              </m:oMath>
                            </m:oMathPara>
                          </a14:m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BC= OB+OC-BC=17+22-22=17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CE= OC+OE-CE= 22+37-28=31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00477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fr-SN" sz="1400" dirty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AC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OA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OC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AC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=9+22−15=16</m:t>
                                </m:r>
                              </m:oMath>
                            </m:oMathPara>
                          </a14:m>
                          <a:endParaRPr lang="fr-SN" sz="1400" dirty="0">
                            <a:latin typeface="+mn-lt"/>
                          </a:endParaRP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BD=OB+OD-BD=</a:t>
                          </a:r>
                          <a:r>
                            <a:rPr lang="fr-SN" sz="1400" baseline="0" dirty="0">
                              <a:latin typeface="+mn-lt"/>
                            </a:rPr>
                            <a:t> 17+34-32=19</a:t>
                          </a:r>
                          <a:endParaRPr lang="fr-SN" sz="1400" dirty="0">
                            <a:latin typeface="+mn-lt"/>
                          </a:endParaRP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fr-SN" sz="1400" b="0" i="0" dirty="0" smtClean="0">
                                  <a:latin typeface="Cambria Math" panose="02040503050406030204" pitchFamily="18" charset="0"/>
                                </a:rPr>
                                <m:t>CF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=OC+OF-CF=22+40-45=17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818435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AD=</a:t>
                          </a:r>
                          <a:r>
                            <a:rPr lang="fr-SN" sz="1400" baseline="0" dirty="0">
                              <a:latin typeface="+mn-lt"/>
                            </a:rPr>
                            <a:t> OA+OD-AD= 9+34-27=16</a:t>
                          </a:r>
                          <a:endParaRPr lang="fr-SN" sz="1400" dirty="0">
                            <a:latin typeface="+mn-lt"/>
                          </a:endParaRP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BE= OB+OE-BE=17+37-28=26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fr-SN" sz="1400" dirty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CG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OC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CG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=22+49−40=31</m:t>
                                </m:r>
                              </m:oMath>
                            </m:oMathPara>
                          </a14:m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9594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AE= OA+OE-AE= 9+37-28=18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BF=</a:t>
                          </a:r>
                          <a:r>
                            <a:rPr lang="fr-SN" sz="1400" baseline="0" dirty="0">
                              <a:latin typeface="+mn-lt"/>
                            </a:rPr>
                            <a:t> OB+OF-BF=17+40-23=34</a:t>
                          </a:r>
                          <a:endParaRPr lang="fr-SN" sz="1400" dirty="0">
                            <a:latin typeface="+mn-lt"/>
                          </a:endParaRP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DE=OD+OE-DE=34+37-16=55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5734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AF=OA+OF-AF=9+40-30=19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BG=OB+OG-BG=17+49-40=26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fr-SN" sz="1400" b="0" i="0" dirty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F=OD+OF-DF=34+40-59=15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045462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AG=OA+OG-AG= 9+49+-40=18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CD=OC+OD-CD=22+34-12=44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fr-SN" sz="1400" dirty="0" smtClean="0"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DG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OD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OG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DG</m:t>
                                </m:r>
                                <m:r>
                                  <a:rPr lang="fr-SN" sz="1400" b="0" i="0" dirty="0" smtClean="0">
                                    <a:latin typeface="Cambria Math" panose="02040503050406030204" pitchFamily="18" charset="0"/>
                                  </a:rPr>
                                  <m:t>=34+49−28=55</m:t>
                                </m:r>
                              </m:oMath>
                            </m:oMathPara>
                          </a14:m>
                          <a:endParaRPr lang="fr-SN" sz="1400" dirty="0">
                            <a:latin typeface="+mn-lt"/>
                          </a:endParaRP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32247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EF=OE+OF-EF=37+40-43=34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EG=OE+OG-EG=37+49-12=74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fr-SN" sz="1400" dirty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oMath>
                          </a14:m>
                          <a:r>
                            <a:rPr lang="fr-SN" sz="1400" dirty="0">
                              <a:latin typeface="+mn-lt"/>
                            </a:rPr>
                            <a:t>FG=OF+OG-FG=40+49-44=45</a:t>
                          </a:r>
                        </a:p>
                        <a:p>
                          <a:pPr algn="l"/>
                          <a:endParaRPr lang="fr-SN" sz="14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427138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4251842"/>
                  </p:ext>
                </p:extLst>
              </p:nvPr>
            </p:nvGraphicFramePr>
            <p:xfrm>
              <a:off x="0" y="2007028"/>
              <a:ext cx="10486009" cy="3997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05809">
                      <a:extLst>
                        <a:ext uri="{9D8B030D-6E8A-4147-A177-3AD203B41FA5}">
                          <a16:colId xmlns:a16="http://schemas.microsoft.com/office/drawing/2014/main" val="3068570777"/>
                        </a:ext>
                      </a:extLst>
                    </a:gridCol>
                    <a:gridCol w="3538551">
                      <a:extLst>
                        <a:ext uri="{9D8B030D-6E8A-4147-A177-3AD203B41FA5}">
                          <a16:colId xmlns:a16="http://schemas.microsoft.com/office/drawing/2014/main" val="2550448604"/>
                        </a:ext>
                      </a:extLst>
                    </a:gridCol>
                    <a:gridCol w="3541649">
                      <a:extLst>
                        <a:ext uri="{9D8B030D-6E8A-4147-A177-3AD203B41FA5}">
                          <a16:colId xmlns:a16="http://schemas.microsoft.com/office/drawing/2014/main" val="122993643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968545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72941" r="-208587" b="-6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72941" r="-100688" b="-6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72941" r="-688" b="-6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004772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172941" r="-208587" b="-5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172941" r="-100688" b="-5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172941" r="-688" b="-5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184353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272941" r="-208587" b="-4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272941" r="-100688" b="-4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272941" r="-688" b="-4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9959400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368605" r="-208587" b="-2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368605" r="-100688" b="-2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368605" r="-688" b="-298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7573423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474118" r="-208587" b="-2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474118" r="-100688" b="-2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474118" r="-688" b="-20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4546255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574118" r="-208587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574118" r="-100688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574118" r="-688" b="-10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322477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358" t="-674118" r="-208587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6558" t="-674118" r="-100688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196558" t="-674118" r="-688" b="-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27138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6608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APPLICATION GUIDEE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822021" y="1487467"/>
            <a:ext cx="9594188" cy="625275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/>
              <a:t>3eme </a:t>
            </a:r>
            <a:r>
              <a:rPr lang="en-US" b="1" dirty="0" err="1"/>
              <a:t>étape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classement</a:t>
            </a:r>
            <a:r>
              <a:rPr lang="en-US" dirty="0"/>
              <a:t> des </a:t>
            </a:r>
            <a:r>
              <a:rPr lang="en-US" dirty="0" err="1"/>
              <a:t>écarts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l’ordre</a:t>
            </a:r>
            <a:r>
              <a:rPr lang="en-US" dirty="0"/>
              <a:t> </a:t>
            </a:r>
            <a:r>
              <a:rPr lang="en-US" dirty="0" err="1"/>
              <a:t>décroissant</a:t>
            </a:r>
            <a:r>
              <a:rPr lang="en-US" dirty="0"/>
              <a:t> :.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e contenu 2"/>
              <p:cNvSpPr txBox="1">
                <a:spLocks/>
              </p:cNvSpPr>
              <p:nvPr/>
            </p:nvSpPr>
            <p:spPr>
              <a:xfrm>
                <a:off x="822021" y="2391341"/>
                <a:ext cx="9563651" cy="64340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2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50000"/>
                  </a:lnSpc>
                  <a:spcBef>
                    <a:spcPct val="300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SN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fr-SN" b="0" i="0" dirty="0" smtClean="0"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r>
                  <a:rPr lang="fr-SN" dirty="0"/>
                  <a:t>G, DE, DG, FG, CD, BF, EF, CE, CG,BE, BG, AB, AF, BD, AE, AG, BC, CF, AC, AD, DF,   </a:t>
                </a:r>
                <a:endParaRPr lang="en-US" sz="1600" dirty="0"/>
              </a:p>
              <a:p>
                <a:pPr marL="285750" indent="-285750"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dirty="0"/>
              </a:p>
            </p:txBody>
          </p:sp>
        </mc:Choice>
        <mc:Fallback xmlns="">
          <p:sp>
            <p:nvSpPr>
              <p:cNvPr id="5" name="Espace réservé de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21" y="2391341"/>
                <a:ext cx="9563651" cy="6434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S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ce réservé de contenu 2"/>
          <p:cNvSpPr txBox="1">
            <a:spLocks/>
          </p:cNvSpPr>
          <p:nvPr/>
        </p:nvSpPr>
        <p:spPr>
          <a:xfrm>
            <a:off x="837289" y="3101009"/>
            <a:ext cx="9563651" cy="3551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SN" b="1" dirty="0"/>
              <a:t>4 éme étape</a:t>
            </a:r>
            <a:r>
              <a:rPr lang="fr-SN" dirty="0"/>
              <a:t>: </a:t>
            </a:r>
            <a:r>
              <a:rPr lang="fr-SN" dirty="0">
                <a:hlinkClick r:id="rId3" action="ppaction://hlinkfile"/>
              </a:rPr>
              <a:t>constitution des tournées</a:t>
            </a:r>
            <a:r>
              <a:rPr lang="fr-SN" dirty="0"/>
              <a:t>:</a:t>
            </a:r>
          </a:p>
          <a:p>
            <a:pPr>
              <a:spcBef>
                <a:spcPts val="0"/>
              </a:spcBef>
            </a:pPr>
            <a:r>
              <a:rPr lang="fr-SN" dirty="0"/>
              <a:t>5 éme et 6 éme étape :  </a:t>
            </a:r>
            <a:r>
              <a:rPr lang="fr-SN" dirty="0">
                <a:hlinkClick r:id="rId4" action="ppaction://hlinkfile"/>
              </a:rPr>
              <a:t>résultats</a:t>
            </a:r>
            <a:endParaRPr lang="fr-SN" dirty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79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en-US" sz="4800" b="0" i="0" dirty="0">
                <a:solidFill>
                  <a:srgbClr val="D24726"/>
                </a:solidFill>
                <a:latin typeface="Segoe UI Light"/>
              </a:rPr>
              <a:t>TMS : </a:t>
            </a:r>
            <a:r>
              <a:rPr lang="en-US" dirty="0">
                <a:latin typeface="Segoe UI Light"/>
              </a:rPr>
              <a:t>e-prelude</a:t>
            </a:r>
            <a:endParaRPr lang="fr-SN" sz="4800" b="0" i="0" dirty="0">
              <a:solidFill>
                <a:srgbClr val="D24726"/>
              </a:solidFill>
              <a:latin typeface="Segoe UI Ligh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28267" y="1931831"/>
            <a:ext cx="5859506" cy="3206839"/>
          </a:xfrm>
        </p:spPr>
        <p:txBody>
          <a:bodyPr>
            <a:noAutofit/>
          </a:bodyPr>
          <a:lstStyle/>
          <a:p>
            <a:pPr algn="ctr"/>
            <a:r>
              <a:rPr lang="fr-FR" sz="2400" dirty="0">
                <a:hlinkClick r:id="rId3" action="ppaction://hlinkpres?slideindex=1&amp;slidetitle="/>
              </a:rPr>
              <a:t>Présentation</a:t>
            </a:r>
            <a:endParaRPr lang="fr-FR" sz="2400" dirty="0"/>
          </a:p>
        </p:txBody>
      </p:sp>
      <p:sp>
        <p:nvSpPr>
          <p:cNvPr id="9" name="Espace réservé du texte 2">
            <a:hlinkClick r:id="rId4" tooltip="Plus d’infos"/>
          </p:cNvPr>
          <p:cNvSpPr txBox="1">
            <a:spLocks/>
          </p:cNvSpPr>
          <p:nvPr/>
        </p:nvSpPr>
        <p:spPr>
          <a:xfrm>
            <a:off x="2834728" y="5844663"/>
            <a:ext cx="8659850" cy="931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914400">
              <a:buNone/>
            </a:pPr>
            <a:endParaRPr lang="fr-FR" sz="1800" dirty="0">
              <a:solidFill>
                <a:srgbClr val="DD462F"/>
              </a:solidFill>
            </a:endParaRPr>
          </a:p>
        </p:txBody>
      </p:sp>
      <p:sp>
        <p:nvSpPr>
          <p:cNvPr id="4" name="Zone de texte 3"/>
          <p:cNvSpPr txBox="1"/>
          <p:nvPr/>
        </p:nvSpPr>
        <p:spPr>
          <a:xfrm>
            <a:off x="8434792" y="6477369"/>
            <a:ext cx="2963979" cy="298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buNone/>
            </a:pPr>
            <a:endParaRPr lang="fr-FR" sz="1200" dirty="0">
              <a:solidFill>
                <a:srgbClr val="D24726">
                  <a:alpha val="37000"/>
                </a:srgbClr>
              </a:solidFill>
            </a:endParaRPr>
          </a:p>
          <a:p>
            <a:pPr>
              <a:buNone/>
            </a:pPr>
            <a:endParaRPr lang="fr-FR" sz="1200" dirty="0">
              <a:solidFill>
                <a:srgbClr val="D24726">
                  <a:alpha val="37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015989" cy="1208868"/>
          </a:xfrm>
        </p:spPr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sz="3600" b="0" i="0" dirty="0">
                <a:solidFill>
                  <a:schemeClr val="bg1"/>
                </a:solidFill>
                <a:latin typeface="Segoe UI Light"/>
                <a:ea typeface="+mj-ea"/>
                <a:cs typeface="+mj-cs"/>
              </a:rPr>
              <a:t>La méthode des écarts</a:t>
            </a: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386366" y="1429555"/>
            <a:ext cx="6040192" cy="527708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576"/>
              </a:spcBef>
              <a:buFont typeface="Wingdings" panose="05000000000000000000" pitchFamily="2" charset="2"/>
              <a:buChar char="q"/>
            </a:pPr>
            <a:r>
              <a:rPr lang="fr-FR" sz="2300" b="0" i="0" dirty="0">
                <a:solidFill>
                  <a:srgbClr val="3B3026"/>
                </a:solidFill>
                <a:latin typeface="Segoe UI"/>
                <a:ea typeface="+mn-ea"/>
                <a:cs typeface="+mn-cs"/>
              </a:rPr>
              <a:t>Fiches de connaissances</a:t>
            </a:r>
          </a:p>
          <a:p>
            <a:pPr marL="342900" indent="-342900">
              <a:spcBef>
                <a:spcPts val="576"/>
              </a:spcBef>
              <a:buFont typeface="Wingdings" panose="05000000000000000000" pitchFamily="2" charset="2"/>
              <a:buChar char="q"/>
            </a:pPr>
            <a:r>
              <a:rPr lang="fr-FR" sz="2300" dirty="0">
                <a:solidFill>
                  <a:srgbClr val="3B3026"/>
                </a:solidFill>
                <a:latin typeface="Segoe UI"/>
              </a:rPr>
              <a:t>Fiche méthodologique</a:t>
            </a:r>
          </a:p>
          <a:p>
            <a:pPr marL="342900" indent="-342900">
              <a:spcBef>
                <a:spcPts val="576"/>
              </a:spcBef>
              <a:buFont typeface="Wingdings" panose="05000000000000000000" pitchFamily="2" charset="2"/>
              <a:buChar char="q"/>
            </a:pPr>
            <a:r>
              <a:rPr lang="fr-FR" sz="2300" b="0" i="0" dirty="0">
                <a:solidFill>
                  <a:srgbClr val="3B3026"/>
                </a:solidFill>
                <a:latin typeface="Segoe UI"/>
                <a:ea typeface="+mn-ea"/>
                <a:cs typeface="+mn-cs"/>
              </a:rPr>
              <a:t>Application guidée</a:t>
            </a:r>
          </a:p>
          <a:p>
            <a:pPr marL="342900" indent="-342900">
              <a:spcBef>
                <a:spcPts val="576"/>
              </a:spcBef>
              <a:buFont typeface="Wingdings" panose="05000000000000000000" pitchFamily="2" charset="2"/>
              <a:buChar char="q"/>
            </a:pPr>
            <a:r>
              <a:rPr lang="fr-FR" sz="2300" dirty="0">
                <a:solidFill>
                  <a:schemeClr val="bg1">
                    <a:lumMod val="85000"/>
                  </a:schemeClr>
                </a:solidFill>
                <a:latin typeface="Segoe UI"/>
              </a:rPr>
              <a:t>Application avec corrigée</a:t>
            </a:r>
          </a:p>
          <a:p>
            <a:pPr marL="342900" indent="-342900">
              <a:spcBef>
                <a:spcPts val="576"/>
              </a:spcBef>
              <a:buFont typeface="Wingdings" panose="05000000000000000000" pitchFamily="2" charset="2"/>
              <a:buChar char="q"/>
            </a:pPr>
            <a:r>
              <a:rPr lang="fr-FR" sz="2300" b="0" i="0" dirty="0">
                <a:solidFill>
                  <a:schemeClr val="bg1">
                    <a:lumMod val="85000"/>
                  </a:schemeClr>
                </a:solidFill>
                <a:latin typeface="Segoe UI"/>
                <a:ea typeface="+mn-ea"/>
                <a:cs typeface="+mn-cs"/>
              </a:rPr>
              <a:t>Thème récapitulatif EPISSEQUE</a:t>
            </a:r>
            <a:endParaRPr lang="fr-FR" sz="1900" b="0" i="0" dirty="0">
              <a:solidFill>
                <a:schemeClr val="bg1">
                  <a:lumMod val="85000"/>
                </a:schemeClr>
              </a:solidFill>
              <a:latin typeface="Segoe UI"/>
              <a:ea typeface="+mn-ea"/>
              <a:cs typeface="+mn-cs"/>
            </a:endParaRPr>
          </a:p>
          <a:p>
            <a:pPr marL="0" indent="0" algn="l" defTabSz="914400">
              <a:lnSpc>
                <a:spcPct val="150000"/>
              </a:lnSpc>
              <a:spcBef>
                <a:spcPts val="576"/>
              </a:spcBef>
              <a:buNone/>
            </a:pPr>
            <a:endParaRPr lang="fr-FR" sz="2300" b="0" i="0" dirty="0">
              <a:solidFill>
                <a:schemeClr val="bg1">
                  <a:lumMod val="50000"/>
                </a:schemeClr>
              </a:solidFill>
              <a:latin typeface="Segoe UI"/>
              <a:ea typeface="+mn-ea"/>
              <a:cs typeface="+mn-cs"/>
            </a:endParaRPr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 « CONNAISSANCES » 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822021" y="1487466"/>
            <a:ext cx="6289109" cy="5370533"/>
          </a:xfrm>
        </p:spPr>
        <p:txBody>
          <a:bodyPr>
            <a:normAutofit/>
          </a:bodyPr>
          <a:lstStyle/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Il existe </a:t>
            </a:r>
            <a:r>
              <a:rPr lang="en-US" b="1" dirty="0"/>
              <a:t>trois types </a:t>
            </a:r>
            <a:r>
              <a:rPr lang="en-US" dirty="0"/>
              <a:t>de tournées :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/>
              <a:t>Tournées fixes </a:t>
            </a:r>
            <a:r>
              <a:rPr lang="en-US" dirty="0"/>
              <a:t>: 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dirty="0"/>
              <a:t>le circuit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établi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fois</a:t>
            </a:r>
            <a:r>
              <a:rPr lang="en-US" dirty="0"/>
              <a:t> pour </a:t>
            </a:r>
            <a:r>
              <a:rPr lang="en-US" dirty="0" err="1"/>
              <a:t>toutes</a:t>
            </a:r>
            <a:r>
              <a:rPr lang="en-US" dirty="0"/>
              <a:t> ( simplification du travail </a:t>
            </a:r>
            <a:r>
              <a:rPr lang="en-US" dirty="0" err="1"/>
              <a:t>d’organisation</a:t>
            </a:r>
            <a:r>
              <a:rPr lang="en-US" dirty="0"/>
              <a:t>, </a:t>
            </a:r>
            <a:r>
              <a:rPr lang="en-US" dirty="0" err="1"/>
              <a:t>remplissage</a:t>
            </a:r>
            <a:r>
              <a:rPr lang="en-US" dirty="0"/>
              <a:t> du </a:t>
            </a:r>
            <a:r>
              <a:rPr lang="en-US" dirty="0" err="1"/>
              <a:t>véhicule</a:t>
            </a:r>
            <a:r>
              <a:rPr lang="en-US" dirty="0"/>
              <a:t> </a:t>
            </a:r>
            <a:r>
              <a:rPr lang="en-US" dirty="0" err="1"/>
              <a:t>faible</a:t>
            </a:r>
            <a:r>
              <a:rPr lang="en-US" dirty="0"/>
              <a:t> et </a:t>
            </a:r>
            <a:r>
              <a:rPr lang="en-US" dirty="0" err="1"/>
              <a:t>rigidité</a:t>
            </a:r>
            <a:r>
              <a:rPr lang="en-US" dirty="0"/>
              <a:t> du </a:t>
            </a:r>
            <a:r>
              <a:rPr lang="en-US" dirty="0" err="1"/>
              <a:t>parcours</a:t>
            </a:r>
            <a:r>
              <a:rPr lang="en-US" dirty="0"/>
              <a:t>)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/>
              <a:t>Tournées semi-variables </a:t>
            </a:r>
            <a:r>
              <a:rPr lang="en-US" dirty="0"/>
              <a:t>: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dirty="0"/>
              <a:t> les </a:t>
            </a:r>
            <a:r>
              <a:rPr lang="en-US" dirty="0" err="1"/>
              <a:t>secteurs</a:t>
            </a:r>
            <a:r>
              <a:rPr lang="en-US" dirty="0"/>
              <a:t> </a:t>
            </a:r>
            <a:r>
              <a:rPr lang="en-US" dirty="0" err="1"/>
              <a:t>géographiques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fixes </a:t>
            </a:r>
            <a:r>
              <a:rPr lang="en-US" dirty="0" err="1"/>
              <a:t>mais</a:t>
            </a:r>
            <a:r>
              <a:rPr lang="en-US" dirty="0"/>
              <a:t> les tournées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élaborées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fonction</a:t>
            </a:r>
            <a:r>
              <a:rPr lang="en-US" dirty="0"/>
              <a:t> des </a:t>
            </a:r>
            <a:r>
              <a:rPr lang="en-US" dirty="0" err="1"/>
              <a:t>commandes</a:t>
            </a:r>
            <a:r>
              <a:rPr lang="en-US" dirty="0"/>
              <a:t> recues et du </a:t>
            </a:r>
            <a:r>
              <a:rPr lang="en-US" dirty="0" err="1"/>
              <a:t>cumul</a:t>
            </a:r>
            <a:r>
              <a:rPr lang="en-US" dirty="0"/>
              <a:t> des tonnages ( </a:t>
            </a:r>
            <a:r>
              <a:rPr lang="en-US" dirty="0" err="1"/>
              <a:t>taux</a:t>
            </a:r>
            <a:r>
              <a:rPr lang="en-US" dirty="0"/>
              <a:t> de </a:t>
            </a:r>
            <a:r>
              <a:rPr lang="en-US" dirty="0" err="1"/>
              <a:t>remplissage</a:t>
            </a:r>
            <a:r>
              <a:rPr lang="en-US" dirty="0"/>
              <a:t> correct)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/>
              <a:t>Tournées variables </a:t>
            </a:r>
            <a:r>
              <a:rPr lang="en-US" dirty="0"/>
              <a:t>: 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dirty="0"/>
              <a:t>les tournées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réactualisées</a:t>
            </a:r>
            <a:r>
              <a:rPr lang="en-US" dirty="0"/>
              <a:t> </a:t>
            </a:r>
            <a:r>
              <a:rPr lang="en-US" dirty="0" err="1"/>
              <a:t>chaque</a:t>
            </a:r>
            <a:r>
              <a:rPr lang="en-US" dirty="0"/>
              <a:t> jour </a:t>
            </a:r>
            <a:r>
              <a:rPr lang="en-US" dirty="0" err="1"/>
              <a:t>d’après</a:t>
            </a:r>
            <a:r>
              <a:rPr lang="en-US" dirty="0"/>
              <a:t> les </a:t>
            </a:r>
            <a:r>
              <a:rPr lang="en-US" dirty="0" err="1"/>
              <a:t>commandes</a:t>
            </a:r>
            <a:r>
              <a:rPr lang="en-US" dirty="0"/>
              <a:t> </a:t>
            </a:r>
            <a:r>
              <a:rPr lang="en-US" dirty="0" err="1"/>
              <a:t>recueillies</a:t>
            </a:r>
            <a:r>
              <a:rPr lang="en-US" dirty="0"/>
              <a:t>. ( </a:t>
            </a:r>
            <a:r>
              <a:rPr lang="en-US" dirty="0" err="1"/>
              <a:t>optimisation</a:t>
            </a:r>
            <a:r>
              <a:rPr lang="en-US" dirty="0"/>
              <a:t> des </a:t>
            </a:r>
            <a:r>
              <a:rPr lang="en-US" dirty="0" err="1"/>
              <a:t>ressources</a:t>
            </a:r>
            <a:r>
              <a:rPr lang="en-US" dirty="0"/>
              <a:t> </a:t>
            </a:r>
            <a:r>
              <a:rPr lang="en-US" dirty="0" err="1"/>
              <a:t>matérielles</a:t>
            </a:r>
            <a:r>
              <a:rPr lang="en-US" dirty="0"/>
              <a:t> et </a:t>
            </a:r>
            <a:r>
              <a:rPr lang="en-US" dirty="0" err="1"/>
              <a:t>humaines</a:t>
            </a:r>
            <a:r>
              <a:rPr lang="en-US" dirty="0"/>
              <a:t>)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4" name="Picture 2" descr="Résultat de recherche d'images pour &quot;methode des écar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30" y="1841638"/>
            <a:ext cx="48291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 « CONNAISSANCES» 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822021" y="1487466"/>
            <a:ext cx="6289109" cy="5370533"/>
          </a:xfrm>
        </p:spPr>
        <p:txBody>
          <a:bodyPr>
            <a:normAutofit/>
          </a:bodyPr>
          <a:lstStyle/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b="1" dirty="0"/>
              <a:t>La </a:t>
            </a:r>
            <a:r>
              <a:rPr lang="en-US" sz="1800" b="1" dirty="0" err="1"/>
              <a:t>méthodes</a:t>
            </a:r>
            <a:r>
              <a:rPr lang="en-US" sz="1800" b="1" dirty="0"/>
              <a:t> des </a:t>
            </a:r>
            <a:r>
              <a:rPr lang="en-US" sz="1800" b="1" dirty="0" err="1"/>
              <a:t>écarts</a:t>
            </a:r>
            <a:r>
              <a:rPr lang="en-US" sz="1800" b="1" dirty="0"/>
              <a:t> </a:t>
            </a:r>
            <a:r>
              <a:rPr lang="en-US" sz="1800" dirty="0" err="1"/>
              <a:t>permet</a:t>
            </a:r>
            <a:r>
              <a:rPr lang="en-US" sz="1800" dirty="0"/>
              <a:t>, à </a:t>
            </a:r>
            <a:r>
              <a:rPr lang="en-US" sz="1800" dirty="0" err="1"/>
              <a:t>partir</a:t>
            </a:r>
            <a:r>
              <a:rPr lang="en-US" sz="1800" dirty="0"/>
              <a:t> d’un parc de </a:t>
            </a:r>
            <a:r>
              <a:rPr lang="en-US" sz="1800" dirty="0" err="1"/>
              <a:t>véhicules</a:t>
            </a:r>
            <a:r>
              <a:rPr lang="en-US" sz="1800" dirty="0"/>
              <a:t>, </a:t>
            </a:r>
            <a:r>
              <a:rPr lang="en-US" sz="1800" dirty="0" err="1"/>
              <a:t>d’établir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</a:t>
            </a:r>
            <a:r>
              <a:rPr lang="en-US" sz="1800" dirty="0" err="1"/>
              <a:t>tournée</a:t>
            </a:r>
            <a:r>
              <a:rPr lang="en-US" sz="1800" dirty="0"/>
              <a:t> de livraison, de </a:t>
            </a:r>
            <a:r>
              <a:rPr lang="en-US" sz="1800" dirty="0" err="1"/>
              <a:t>répondre</a:t>
            </a:r>
            <a:r>
              <a:rPr lang="en-US" sz="1800" dirty="0"/>
              <a:t> aux </a:t>
            </a:r>
            <a:r>
              <a:rPr lang="en-US" sz="1800" dirty="0" err="1"/>
              <a:t>besoins</a:t>
            </a:r>
            <a:r>
              <a:rPr lang="en-US" sz="1800" dirty="0"/>
              <a:t> des clients de </a:t>
            </a:r>
            <a:r>
              <a:rPr lang="en-US" sz="1800" dirty="0" err="1"/>
              <a:t>maniére</a:t>
            </a:r>
            <a:r>
              <a:rPr lang="en-US" sz="1800" dirty="0"/>
              <a:t> </a:t>
            </a:r>
            <a:r>
              <a:rPr lang="en-US" sz="1800" dirty="0" err="1"/>
              <a:t>logique</a:t>
            </a:r>
            <a:r>
              <a:rPr lang="en-US" sz="1800" dirty="0"/>
              <a:t> </a:t>
            </a:r>
            <a:r>
              <a:rPr lang="en-US" sz="1800" dirty="0" err="1"/>
              <a:t>tou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respectant</a:t>
            </a:r>
            <a:r>
              <a:rPr lang="en-US" sz="1800" dirty="0"/>
              <a:t> les </a:t>
            </a:r>
            <a:r>
              <a:rPr lang="en-US" sz="1800" dirty="0" err="1"/>
              <a:t>régles</a:t>
            </a:r>
            <a:r>
              <a:rPr lang="en-US" sz="1800" dirty="0"/>
              <a:t> </a:t>
            </a:r>
            <a:r>
              <a:rPr lang="en-US" sz="1800" dirty="0" err="1"/>
              <a:t>économiques</a:t>
            </a:r>
            <a:r>
              <a:rPr lang="en-US" sz="1800" dirty="0"/>
              <a:t>. </a:t>
            </a:r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/>
              <a:t>Elle a pour </a:t>
            </a:r>
            <a:r>
              <a:rPr lang="en-US" sz="1800" dirty="0" err="1"/>
              <a:t>objectifs</a:t>
            </a:r>
            <a:r>
              <a:rPr lang="en-US" sz="1800" dirty="0"/>
              <a:t> :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 err="1"/>
              <a:t>D’</a:t>
            </a:r>
            <a:r>
              <a:rPr lang="en-US" sz="1800" b="1" dirty="0" err="1"/>
              <a:t>évaluer</a:t>
            </a:r>
            <a:r>
              <a:rPr lang="en-US" sz="1800" dirty="0"/>
              <a:t> les </a:t>
            </a:r>
            <a:r>
              <a:rPr lang="en-US" sz="1800" dirty="0" err="1"/>
              <a:t>coûts</a:t>
            </a:r>
            <a:r>
              <a:rPr lang="en-US" sz="1800" dirty="0"/>
              <a:t> </a:t>
            </a:r>
            <a:r>
              <a:rPr lang="en-US" sz="1800" dirty="0" err="1"/>
              <a:t>d’une</a:t>
            </a:r>
            <a:r>
              <a:rPr lang="en-US" sz="1800" dirty="0"/>
              <a:t> </a:t>
            </a:r>
            <a:r>
              <a:rPr lang="en-US" sz="1800" dirty="0" err="1"/>
              <a:t>tournée</a:t>
            </a:r>
            <a:r>
              <a:rPr lang="en-US" sz="1800" dirty="0"/>
              <a:t> de livraison,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De </a:t>
            </a:r>
            <a:r>
              <a:rPr lang="en-US" sz="1800" b="1" dirty="0" err="1"/>
              <a:t>réduire</a:t>
            </a:r>
            <a:r>
              <a:rPr lang="en-US" sz="1800" dirty="0"/>
              <a:t> les </a:t>
            </a:r>
            <a:r>
              <a:rPr lang="en-US" sz="1800" dirty="0" err="1"/>
              <a:t>coûts</a:t>
            </a:r>
            <a:r>
              <a:rPr lang="en-US" sz="1800" dirty="0"/>
              <a:t> </a:t>
            </a:r>
            <a:r>
              <a:rPr lang="en-US" sz="1800" dirty="0" err="1"/>
              <a:t>d’une</a:t>
            </a:r>
            <a:r>
              <a:rPr lang="en-US" sz="1800" dirty="0"/>
              <a:t> </a:t>
            </a:r>
            <a:r>
              <a:rPr lang="en-US" sz="1800" dirty="0" err="1"/>
              <a:t>tournée</a:t>
            </a:r>
            <a:r>
              <a:rPr lang="en-US" sz="1800" dirty="0"/>
              <a:t> de livraison,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 err="1"/>
              <a:t>D’</a:t>
            </a:r>
            <a:r>
              <a:rPr lang="en-US" sz="1800" b="1" dirty="0" err="1"/>
              <a:t>optimiser</a:t>
            </a:r>
            <a:r>
              <a:rPr lang="en-US" sz="1800" dirty="0"/>
              <a:t> les circuits de livraison,</a:t>
            </a:r>
          </a:p>
          <a:p>
            <a:pPr algn="l" defTabSz="914400"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Fiche« connaissances » : détermination des coûts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604434" y="1487467"/>
            <a:ext cx="6289109" cy="5370533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Il </a:t>
            </a:r>
            <a:r>
              <a:rPr lang="en-US" sz="2000" dirty="0" err="1"/>
              <a:t>s’agit</a:t>
            </a:r>
            <a:r>
              <a:rPr lang="en-US" sz="2000" dirty="0"/>
              <a:t> d’un point </a:t>
            </a:r>
            <a:r>
              <a:rPr lang="en-US" sz="2000" dirty="0" err="1"/>
              <a:t>essentiel</a:t>
            </a:r>
            <a:r>
              <a:rPr lang="en-US" sz="2000" dirty="0"/>
              <a:t>. En </a:t>
            </a:r>
            <a:r>
              <a:rPr lang="en-US" sz="2000" dirty="0" err="1"/>
              <a:t>effet</a:t>
            </a:r>
            <a:r>
              <a:rPr lang="en-US" sz="2000" dirty="0"/>
              <a:t>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est</a:t>
            </a:r>
            <a:r>
              <a:rPr lang="en-US" sz="2000" dirty="0"/>
              <a:t> necessaire de fixer le prix de </a:t>
            </a:r>
            <a:r>
              <a:rPr lang="en-US" sz="2000" dirty="0" err="1"/>
              <a:t>vente</a:t>
            </a:r>
            <a:r>
              <a:rPr lang="en-US" sz="2000" dirty="0"/>
              <a:t> de la </a:t>
            </a:r>
            <a:r>
              <a:rPr lang="en-US" sz="2000" dirty="0" err="1"/>
              <a:t>prestation</a:t>
            </a:r>
            <a:r>
              <a:rPr lang="en-US" sz="2000" dirty="0"/>
              <a:t> de transport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fonction</a:t>
            </a:r>
            <a:r>
              <a:rPr lang="en-US" sz="2000" dirty="0"/>
              <a:t> des </a:t>
            </a:r>
            <a:r>
              <a:rPr lang="en-US" sz="2000" dirty="0" err="1"/>
              <a:t>coûts</a:t>
            </a:r>
            <a:r>
              <a:rPr lang="en-US" sz="2000" dirty="0"/>
              <a:t> </a:t>
            </a:r>
            <a:r>
              <a:rPr lang="en-US" sz="2000" dirty="0" err="1"/>
              <a:t>d’exploitation</a:t>
            </a:r>
            <a:r>
              <a:rPr lang="en-US" sz="2000" dirty="0"/>
              <a:t>.</a:t>
            </a:r>
          </a:p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Les </a:t>
            </a:r>
            <a:r>
              <a:rPr lang="en-US" sz="2000" b="1" dirty="0" err="1"/>
              <a:t>coûts</a:t>
            </a:r>
            <a:r>
              <a:rPr lang="en-US" sz="2000" b="1" dirty="0"/>
              <a:t> </a:t>
            </a:r>
            <a:r>
              <a:rPr lang="en-US" sz="2000" b="1" dirty="0" err="1"/>
              <a:t>d’exploitation</a:t>
            </a:r>
            <a:r>
              <a:rPr lang="en-US" sz="2000" b="1" dirty="0"/>
              <a:t> </a:t>
            </a:r>
            <a:r>
              <a:rPr lang="en-US" sz="2000" dirty="0" err="1"/>
              <a:t>d’une</a:t>
            </a:r>
            <a:r>
              <a:rPr lang="en-US" sz="2000" dirty="0"/>
              <a:t> </a:t>
            </a:r>
            <a:r>
              <a:rPr lang="en-US" sz="2000" dirty="0" err="1"/>
              <a:t>tournée</a:t>
            </a:r>
            <a:r>
              <a:rPr lang="en-US" sz="2000" dirty="0"/>
              <a:t> </a:t>
            </a:r>
            <a:r>
              <a:rPr lang="en-US" sz="2000" dirty="0" err="1"/>
              <a:t>sont</a:t>
            </a:r>
            <a:r>
              <a:rPr lang="en-US" sz="2000" dirty="0"/>
              <a:t> </a:t>
            </a:r>
            <a:r>
              <a:rPr lang="en-US" sz="2000" dirty="0" err="1"/>
              <a:t>fonction</a:t>
            </a:r>
            <a:r>
              <a:rPr lang="en-US" sz="2000" dirty="0"/>
              <a:t> de la </a:t>
            </a:r>
            <a:r>
              <a:rPr lang="en-US" sz="2000" dirty="0" err="1"/>
              <a:t>durée</a:t>
            </a:r>
            <a:r>
              <a:rPr lang="en-US" sz="2000" dirty="0"/>
              <a:t> </a:t>
            </a:r>
            <a:r>
              <a:rPr lang="en-US" sz="2000" dirty="0" err="1"/>
              <a:t>d’utilisation</a:t>
            </a:r>
            <a:r>
              <a:rPr lang="en-US" sz="2000" dirty="0"/>
              <a:t> du </a:t>
            </a:r>
            <a:r>
              <a:rPr lang="en-US" sz="2000" dirty="0" err="1"/>
              <a:t>véhicule</a:t>
            </a:r>
            <a:r>
              <a:rPr lang="en-US" sz="2000" dirty="0"/>
              <a:t> et du kilometrage </a:t>
            </a:r>
            <a:r>
              <a:rPr lang="en-US" sz="2000" dirty="0" err="1"/>
              <a:t>parcouru</a:t>
            </a:r>
            <a:r>
              <a:rPr lang="en-US" sz="2000" dirty="0"/>
              <a:t>. </a:t>
            </a:r>
            <a:r>
              <a:rPr lang="en-US" sz="2000" dirty="0" err="1"/>
              <a:t>Ils</a:t>
            </a:r>
            <a:r>
              <a:rPr lang="en-US" sz="2000" dirty="0"/>
              <a:t> </a:t>
            </a:r>
            <a:r>
              <a:rPr lang="en-US" sz="2000" dirty="0" err="1"/>
              <a:t>s’obstiennent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faisant</a:t>
            </a:r>
            <a:r>
              <a:rPr lang="en-US" sz="2000" dirty="0"/>
              <a:t> </a:t>
            </a:r>
            <a:r>
              <a:rPr lang="en-US" sz="2000" dirty="0" err="1"/>
              <a:t>l’addition</a:t>
            </a:r>
            <a:r>
              <a:rPr lang="en-US" sz="2000" dirty="0"/>
              <a:t> des </a:t>
            </a:r>
            <a:r>
              <a:rPr lang="en-US" sz="2000" b="1" dirty="0"/>
              <a:t>frais fixes </a:t>
            </a:r>
            <a:r>
              <a:rPr lang="en-US" sz="2000" dirty="0"/>
              <a:t>( </a:t>
            </a:r>
            <a:r>
              <a:rPr lang="en-US" sz="2000" dirty="0" err="1"/>
              <a:t>amortissement</a:t>
            </a:r>
            <a:r>
              <a:rPr lang="en-US" sz="2000" dirty="0"/>
              <a:t> du </a:t>
            </a:r>
            <a:r>
              <a:rPr lang="en-US" sz="2000" dirty="0" err="1"/>
              <a:t>véhicule</a:t>
            </a:r>
            <a:r>
              <a:rPr lang="en-US" sz="2000" dirty="0"/>
              <a:t>, </a:t>
            </a:r>
            <a:r>
              <a:rPr lang="en-US" sz="2000" dirty="0" err="1"/>
              <a:t>salaire</a:t>
            </a:r>
            <a:r>
              <a:rPr lang="en-US" sz="2000" dirty="0"/>
              <a:t> du chauffeur, …) et des </a:t>
            </a:r>
            <a:r>
              <a:rPr lang="en-US" sz="2000" b="1" dirty="0"/>
              <a:t>frais variables</a:t>
            </a:r>
            <a:r>
              <a:rPr lang="en-US" sz="2000" dirty="0"/>
              <a:t> </a:t>
            </a:r>
            <a:r>
              <a:rPr lang="en-US" sz="2000" dirty="0" err="1"/>
              <a:t>proportionnels</a:t>
            </a:r>
            <a:r>
              <a:rPr lang="en-US" sz="2000" dirty="0"/>
              <a:t> au kilometrage </a:t>
            </a:r>
            <a:r>
              <a:rPr lang="en-US" sz="2000" dirty="0" err="1"/>
              <a:t>parcouru</a:t>
            </a:r>
            <a:r>
              <a:rPr lang="en-US" sz="2000" dirty="0"/>
              <a:t> ( carburant, </a:t>
            </a:r>
            <a:r>
              <a:rPr lang="en-US" sz="2000" dirty="0" err="1"/>
              <a:t>pneu</a:t>
            </a:r>
            <a:r>
              <a:rPr lang="en-US" sz="2000" dirty="0"/>
              <a:t>…)</a:t>
            </a:r>
          </a:p>
        </p:txBody>
      </p:sp>
      <p:pic>
        <p:nvPicPr>
          <p:cNvPr id="3074" name="Picture 2" descr="Résultat de recherche d'images pour &quot;determination des coû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271" y="1781175"/>
            <a:ext cx="40576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9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Fiche« connaissances » : réduction des coûts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0" y="1381448"/>
            <a:ext cx="7111130" cy="5370533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Le principal </a:t>
            </a:r>
            <a:r>
              <a:rPr lang="en-US" dirty="0" err="1"/>
              <a:t>élément</a:t>
            </a:r>
            <a:r>
              <a:rPr lang="en-US" dirty="0"/>
              <a:t>, majorant les </a:t>
            </a:r>
            <a:r>
              <a:rPr lang="en-US" dirty="0" err="1"/>
              <a:t>coûts</a:t>
            </a:r>
            <a:r>
              <a:rPr lang="en-US" dirty="0"/>
              <a:t> </a:t>
            </a:r>
            <a:r>
              <a:rPr lang="en-US" dirty="0" err="1"/>
              <a:t>d’exploitation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b="1" dirty="0" err="1"/>
              <a:t>durée</a:t>
            </a:r>
            <a:r>
              <a:rPr lang="en-US" b="1" dirty="0"/>
              <a:t> de la </a:t>
            </a:r>
            <a:r>
              <a:rPr lang="en-US" b="1" dirty="0" err="1"/>
              <a:t>tournée</a:t>
            </a:r>
            <a:r>
              <a:rPr lang="en-US" dirty="0"/>
              <a:t>. Il </a:t>
            </a:r>
            <a:r>
              <a:rPr lang="en-US" dirty="0" err="1"/>
              <a:t>convient</a:t>
            </a:r>
            <a:r>
              <a:rPr lang="en-US" dirty="0"/>
              <a:t>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err="1"/>
              <a:t>d’influer</a:t>
            </a:r>
            <a:r>
              <a:rPr lang="en-US" dirty="0"/>
              <a:t> sur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composantes</a:t>
            </a:r>
            <a:r>
              <a:rPr lang="en-US" dirty="0"/>
              <a:t> </a:t>
            </a:r>
            <a:r>
              <a:rPr lang="en-US" dirty="0" err="1"/>
              <a:t>permettant</a:t>
            </a:r>
            <a:r>
              <a:rPr lang="en-US" dirty="0"/>
              <a:t> de </a:t>
            </a:r>
            <a:r>
              <a:rPr lang="en-US" dirty="0" err="1"/>
              <a:t>réduire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durée</a:t>
            </a:r>
            <a:r>
              <a:rPr lang="en-US" dirty="0"/>
              <a:t> : 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/>
              <a:t>Réaliser</a:t>
            </a:r>
            <a:r>
              <a:rPr lang="en-US" dirty="0"/>
              <a:t> le </a:t>
            </a:r>
            <a:r>
              <a:rPr lang="en-US" dirty="0" err="1"/>
              <a:t>chargemenr</a:t>
            </a:r>
            <a:r>
              <a:rPr lang="en-US" dirty="0"/>
              <a:t> </a:t>
            </a:r>
            <a:r>
              <a:rPr lang="en-US" dirty="0" err="1"/>
              <a:t>avant</a:t>
            </a:r>
            <a:r>
              <a:rPr lang="en-US" dirty="0"/>
              <a:t> </a:t>
            </a:r>
            <a:r>
              <a:rPr lang="en-US" dirty="0" err="1"/>
              <a:t>l’arrivée</a:t>
            </a:r>
            <a:r>
              <a:rPr lang="en-US" dirty="0"/>
              <a:t> du chauffeur </a:t>
            </a:r>
            <a:r>
              <a:rPr lang="en-US" dirty="0" err="1"/>
              <a:t>ou</a:t>
            </a:r>
            <a:r>
              <a:rPr lang="en-US" dirty="0"/>
              <a:t> pendant les temps </a:t>
            </a:r>
            <a:r>
              <a:rPr lang="en-US" dirty="0" err="1"/>
              <a:t>morts</a:t>
            </a:r>
            <a:r>
              <a:rPr lang="en-US" dirty="0"/>
              <a:t> (ex: pause </a:t>
            </a:r>
            <a:r>
              <a:rPr lang="en-US" dirty="0" err="1"/>
              <a:t>déjeuner</a:t>
            </a:r>
            <a:r>
              <a:rPr lang="en-US" dirty="0"/>
              <a:t> du chauffeur).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/>
              <a:t>Réduire</a:t>
            </a:r>
            <a:r>
              <a:rPr lang="en-US" dirty="0"/>
              <a:t> le </a:t>
            </a:r>
            <a:r>
              <a:rPr lang="en-US" dirty="0" err="1"/>
              <a:t>durée</a:t>
            </a:r>
            <a:r>
              <a:rPr lang="en-US" dirty="0"/>
              <a:t> des </a:t>
            </a:r>
            <a:r>
              <a:rPr lang="en-US" dirty="0" err="1"/>
              <a:t>arrêts</a:t>
            </a:r>
            <a:r>
              <a:rPr lang="en-US" dirty="0"/>
              <a:t> chez le client (</a:t>
            </a:r>
            <a:r>
              <a:rPr lang="en-US" dirty="0" err="1"/>
              <a:t>moyen</a:t>
            </a:r>
            <a:r>
              <a:rPr lang="en-US" dirty="0"/>
              <a:t> de manutention </a:t>
            </a:r>
            <a:r>
              <a:rPr lang="en-US" dirty="0" err="1"/>
              <a:t>approprié</a:t>
            </a:r>
            <a:r>
              <a:rPr lang="en-US" dirty="0"/>
              <a:t>, </a:t>
            </a:r>
            <a:r>
              <a:rPr lang="en-US" dirty="0" err="1"/>
              <a:t>réduction</a:t>
            </a:r>
            <a:r>
              <a:rPr lang="en-US" dirty="0"/>
              <a:t> au maximum de </a:t>
            </a:r>
            <a:r>
              <a:rPr lang="en-US" dirty="0" err="1"/>
              <a:t>tâches</a:t>
            </a:r>
            <a:r>
              <a:rPr lang="en-US" dirty="0"/>
              <a:t> </a:t>
            </a:r>
            <a:r>
              <a:rPr lang="en-US" dirty="0" err="1"/>
              <a:t>administratives</a:t>
            </a:r>
            <a:r>
              <a:rPr lang="en-US" dirty="0"/>
              <a:t>).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/>
              <a:t>Réduire</a:t>
            </a:r>
            <a:r>
              <a:rPr lang="en-US" dirty="0"/>
              <a:t> le </a:t>
            </a:r>
            <a:r>
              <a:rPr lang="en-US" dirty="0" err="1"/>
              <a:t>nombre</a:t>
            </a:r>
            <a:r>
              <a:rPr lang="en-US" dirty="0"/>
              <a:t> de clients par </a:t>
            </a:r>
            <a:r>
              <a:rPr lang="en-US" dirty="0" err="1"/>
              <a:t>tournée</a:t>
            </a:r>
            <a:r>
              <a:rPr lang="en-US" dirty="0"/>
              <a:t> pour </a:t>
            </a:r>
            <a:r>
              <a:rPr lang="en-US" dirty="0" err="1"/>
              <a:t>diminuer</a:t>
            </a:r>
            <a:r>
              <a:rPr lang="en-US" dirty="0"/>
              <a:t> le temps </a:t>
            </a:r>
            <a:r>
              <a:rPr lang="en-US" dirty="0" err="1"/>
              <a:t>d’arrêt</a:t>
            </a:r>
            <a:r>
              <a:rPr lang="en-US" dirty="0"/>
              <a:t> fixe ( </a:t>
            </a:r>
            <a:r>
              <a:rPr lang="en-US" dirty="0" err="1"/>
              <a:t>mise</a:t>
            </a:r>
            <a:r>
              <a:rPr lang="en-US" dirty="0"/>
              <a:t> à </a:t>
            </a:r>
            <a:r>
              <a:rPr lang="en-US" dirty="0" err="1"/>
              <a:t>quai</a:t>
            </a:r>
            <a:r>
              <a:rPr lang="en-US" dirty="0"/>
              <a:t>, contact avec le client,…)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/>
              <a:t>Minimiser</a:t>
            </a:r>
            <a:r>
              <a:rPr lang="en-US" dirty="0"/>
              <a:t> le </a:t>
            </a:r>
            <a:r>
              <a:rPr lang="en-US" dirty="0" err="1"/>
              <a:t>nombre</a:t>
            </a:r>
            <a:r>
              <a:rPr lang="en-US" dirty="0"/>
              <a:t> de kilometrage </a:t>
            </a:r>
            <a:r>
              <a:rPr lang="en-US" dirty="0" err="1"/>
              <a:t>parcourus</a:t>
            </a:r>
            <a:r>
              <a:rPr lang="en-US" dirty="0"/>
              <a:t>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Adapter les </a:t>
            </a:r>
            <a:r>
              <a:rPr lang="en-US" dirty="0" err="1"/>
              <a:t>véhicules</a:t>
            </a:r>
            <a:r>
              <a:rPr lang="en-US" dirty="0"/>
              <a:t> au traffic ( trop petit : beaucoup de tournées; trop grand : </a:t>
            </a:r>
            <a:r>
              <a:rPr lang="en-US" dirty="0" err="1"/>
              <a:t>hausse</a:t>
            </a:r>
            <a:r>
              <a:rPr lang="en-US" dirty="0"/>
              <a:t> du </a:t>
            </a:r>
            <a:r>
              <a:rPr lang="en-US" dirty="0" err="1"/>
              <a:t>coût</a:t>
            </a:r>
            <a:r>
              <a:rPr lang="en-US" dirty="0"/>
              <a:t> et </a:t>
            </a:r>
            <a:r>
              <a:rPr lang="en-US" dirty="0" err="1"/>
              <a:t>baisse</a:t>
            </a:r>
            <a:r>
              <a:rPr lang="en-US" dirty="0"/>
              <a:t> du </a:t>
            </a:r>
            <a:r>
              <a:rPr lang="en-US" dirty="0" err="1"/>
              <a:t>taux</a:t>
            </a:r>
            <a:r>
              <a:rPr lang="en-US" dirty="0"/>
              <a:t> de </a:t>
            </a:r>
            <a:r>
              <a:rPr lang="en-US" dirty="0" err="1"/>
              <a:t>remplissage</a:t>
            </a:r>
            <a:r>
              <a:rPr lang="en-US" dirty="0"/>
              <a:t>).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err="1"/>
              <a:t>Localiser</a:t>
            </a:r>
            <a:r>
              <a:rPr lang="en-US" dirty="0"/>
              <a:t> </a:t>
            </a:r>
            <a:r>
              <a:rPr lang="en-US" dirty="0" err="1"/>
              <a:t>l’entrepôt</a:t>
            </a:r>
            <a:r>
              <a:rPr lang="en-US" dirty="0"/>
              <a:t> </a:t>
            </a:r>
            <a:r>
              <a:rPr lang="en-US" dirty="0" err="1"/>
              <a:t>d’éclatement</a:t>
            </a:r>
            <a:r>
              <a:rPr lang="en-US" dirty="0"/>
              <a:t> au </a:t>
            </a:r>
            <a:r>
              <a:rPr lang="en-US" dirty="0" err="1"/>
              <a:t>meilleur</a:t>
            </a:r>
            <a:r>
              <a:rPr lang="en-US" dirty="0"/>
              <a:t> </a:t>
            </a:r>
            <a:r>
              <a:rPr lang="en-US" dirty="0" err="1"/>
              <a:t>endroit</a:t>
            </a:r>
            <a:r>
              <a:rPr lang="en-US" dirty="0"/>
              <a:t>.</a:t>
            </a:r>
          </a:p>
        </p:txBody>
      </p:sp>
      <p:pic>
        <p:nvPicPr>
          <p:cNvPr id="4098" name="Picture 2" descr="Résultat de recherche d'images pour &quot;réduction des coû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30" y="2186609"/>
            <a:ext cx="5080870" cy="351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077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Fiche« connaissances » : optimisation des circuits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sp>
        <p:nvSpPr>
          <p:cNvPr id="3" name="Espace réservé de contenu 2"/>
          <p:cNvSpPr>
            <a:spLocks noGrp="1"/>
          </p:cNvSpPr>
          <p:nvPr>
            <p:ph idx="1"/>
          </p:nvPr>
        </p:nvSpPr>
        <p:spPr>
          <a:xfrm>
            <a:off x="225673" y="1381448"/>
            <a:ext cx="6289109" cy="5370533"/>
          </a:xfrm>
        </p:spPr>
        <p:txBody>
          <a:bodyPr>
            <a:normAutofit/>
          </a:bodyPr>
          <a:lstStyle/>
          <a:p>
            <a:pPr marL="285750" indent="-285750" algn="l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Une des </a:t>
            </a:r>
            <a:r>
              <a:rPr lang="en-US" sz="2000" dirty="0" err="1"/>
              <a:t>méthodes</a:t>
            </a:r>
            <a:r>
              <a:rPr lang="en-US" sz="2000" dirty="0"/>
              <a:t> </a:t>
            </a:r>
            <a:r>
              <a:rPr lang="en-US" sz="2000" dirty="0" err="1"/>
              <a:t>d’optimisation</a:t>
            </a:r>
            <a:r>
              <a:rPr lang="en-US" sz="2000" dirty="0"/>
              <a:t> </a:t>
            </a:r>
            <a:r>
              <a:rPr lang="en-US" sz="2000" dirty="0" err="1"/>
              <a:t>utilisées</a:t>
            </a:r>
            <a:r>
              <a:rPr lang="en-US" sz="2000" dirty="0"/>
              <a:t> </a:t>
            </a:r>
            <a:r>
              <a:rPr lang="en-US" sz="2000" dirty="0" err="1"/>
              <a:t>est</a:t>
            </a:r>
            <a:r>
              <a:rPr lang="en-US" sz="2000" dirty="0"/>
              <a:t> </a:t>
            </a:r>
            <a:r>
              <a:rPr lang="en-US" sz="2000" dirty="0" err="1"/>
              <a:t>celle</a:t>
            </a:r>
            <a:r>
              <a:rPr lang="en-US" sz="2000" dirty="0"/>
              <a:t> </a:t>
            </a:r>
            <a:r>
              <a:rPr lang="en-US" sz="2000" dirty="0" err="1"/>
              <a:t>dite</a:t>
            </a:r>
            <a:r>
              <a:rPr lang="en-US" sz="2000" dirty="0"/>
              <a:t> “des </a:t>
            </a:r>
            <a:r>
              <a:rPr lang="en-US" sz="2000" dirty="0" err="1"/>
              <a:t>écarts</a:t>
            </a:r>
            <a:r>
              <a:rPr lang="en-US" sz="2000" dirty="0"/>
              <a:t>”. Pour la </a:t>
            </a:r>
            <a:r>
              <a:rPr lang="en-US" sz="2000" dirty="0" err="1"/>
              <a:t>mettre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oeuvre,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est</a:t>
            </a:r>
            <a:r>
              <a:rPr lang="en-US" sz="2000" dirty="0"/>
              <a:t> necessaire de </a:t>
            </a:r>
            <a:r>
              <a:rPr lang="en-US" sz="2000" dirty="0" err="1"/>
              <a:t>connaitre</a:t>
            </a:r>
            <a:r>
              <a:rPr lang="en-US" sz="2000" dirty="0"/>
              <a:t> :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Les distances </a:t>
            </a:r>
            <a:r>
              <a:rPr lang="en-US" sz="2000" dirty="0" err="1"/>
              <a:t>séparant</a:t>
            </a:r>
            <a:r>
              <a:rPr lang="en-US" sz="2000" dirty="0"/>
              <a:t> les clients de </a:t>
            </a:r>
            <a:r>
              <a:rPr lang="en-US" sz="2000" dirty="0" err="1"/>
              <a:t>l’entrepôt</a:t>
            </a:r>
            <a:r>
              <a:rPr lang="en-US" sz="2000" dirty="0"/>
              <a:t>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Les distances </a:t>
            </a:r>
            <a:r>
              <a:rPr lang="en-US" sz="2000" dirty="0" err="1"/>
              <a:t>séparant</a:t>
            </a:r>
            <a:r>
              <a:rPr lang="en-US" sz="2000" dirty="0"/>
              <a:t> les clients entre </a:t>
            </a:r>
            <a:r>
              <a:rPr lang="en-US" sz="2000" dirty="0" err="1"/>
              <a:t>eux</a:t>
            </a:r>
            <a:r>
              <a:rPr lang="en-US" sz="2000" dirty="0"/>
              <a:t>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Le </a:t>
            </a:r>
            <a:r>
              <a:rPr lang="en-US" sz="2000" dirty="0" err="1"/>
              <a:t>nombre</a:t>
            </a:r>
            <a:r>
              <a:rPr lang="en-US" sz="2000" dirty="0"/>
              <a:t> des </a:t>
            </a:r>
            <a:r>
              <a:rPr lang="en-US" sz="2000" dirty="0" err="1"/>
              <a:t>véhicules</a:t>
            </a:r>
            <a:r>
              <a:rPr lang="en-US" sz="2000" dirty="0"/>
              <a:t> et </a:t>
            </a:r>
            <a:r>
              <a:rPr lang="en-US" sz="2000" dirty="0" err="1"/>
              <a:t>leur</a:t>
            </a:r>
            <a:r>
              <a:rPr lang="en-US" sz="2000" dirty="0"/>
              <a:t> charge utile.</a:t>
            </a:r>
          </a:p>
          <a:p>
            <a:pPr marL="971550" lvl="1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Le </a:t>
            </a:r>
            <a:r>
              <a:rPr lang="en-US" sz="2000" dirty="0" err="1"/>
              <a:t>poids</a:t>
            </a:r>
            <a:r>
              <a:rPr lang="en-US" sz="2000" dirty="0"/>
              <a:t> des </a:t>
            </a:r>
            <a:r>
              <a:rPr lang="en-US" sz="2000" dirty="0" err="1"/>
              <a:t>marchandises</a:t>
            </a:r>
            <a:r>
              <a:rPr lang="en-US" sz="2000" dirty="0"/>
              <a:t> à </a:t>
            </a:r>
            <a:r>
              <a:rPr lang="en-US" sz="2000" dirty="0" err="1"/>
              <a:t>livrer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chaque</a:t>
            </a:r>
            <a:r>
              <a:rPr lang="en-US" sz="2000" dirty="0"/>
              <a:t> point.</a:t>
            </a:r>
          </a:p>
        </p:txBody>
      </p:sp>
    </p:spTree>
    <p:extLst>
      <p:ext uri="{BB962C8B-B14F-4D97-AF65-F5344CB8AC3E}">
        <p14:creationId xmlns:p14="http://schemas.microsoft.com/office/powerpoint/2010/main" val="377486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 METHODOLOGIQUE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2895544"/>
                  </p:ext>
                </p:extLst>
              </p:nvPr>
            </p:nvGraphicFramePr>
            <p:xfrm>
              <a:off x="293866" y="1354965"/>
              <a:ext cx="11370501" cy="53894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89690">
                      <a:extLst>
                        <a:ext uri="{9D8B030D-6E8A-4147-A177-3AD203B41FA5}">
                          <a16:colId xmlns:a16="http://schemas.microsoft.com/office/drawing/2014/main" val="418014025"/>
                        </a:ext>
                      </a:extLst>
                    </a:gridCol>
                    <a:gridCol w="5980811">
                      <a:extLst>
                        <a:ext uri="{9D8B030D-6E8A-4147-A177-3AD203B41FA5}">
                          <a16:colId xmlns:a16="http://schemas.microsoft.com/office/drawing/2014/main" val="2381475580"/>
                        </a:ext>
                      </a:extLst>
                    </a:gridCol>
                  </a:tblGrid>
                  <a:tr h="364325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ETAPES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MOYENS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8249831"/>
                      </a:ext>
                    </a:extLst>
                  </a:tr>
                  <a:tr h="2225478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1- </a:t>
                          </a:r>
                          <a:r>
                            <a:rPr lang="fr-SN" b="1" dirty="0"/>
                            <a:t>Recueillir les données nécessaires</a:t>
                          </a:r>
                          <a:r>
                            <a:rPr lang="fr-SN" dirty="0"/>
                            <a:t>: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Distances séparant les clients de l’entrepôt,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Distances séparant les client entre eux,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Nombre de véhicules et charge utile,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Poids de la marchandise à livrer en chaque point</a:t>
                          </a:r>
                        </a:p>
                        <a:p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-Distancier ou cartes routières</a:t>
                          </a:r>
                        </a:p>
                        <a:p>
                          <a:endParaRPr lang="fr-SN" dirty="0"/>
                        </a:p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-Documentation technique,</a:t>
                          </a:r>
                        </a:p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-Commandes reçues ou liste des clients à desservir.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3149990"/>
                      </a:ext>
                    </a:extLst>
                  </a:tr>
                  <a:tr h="1431910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2- </a:t>
                          </a:r>
                          <a:r>
                            <a:rPr lang="fr-SN" b="1" dirty="0"/>
                            <a:t>calculer les écarts : 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b="0" dirty="0"/>
                            <a:t>Déterminer le nombre d’écart à calculer,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b="0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b="0" dirty="0"/>
                            <a:t>Calculer les écarts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fr-SN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SN" sz="2400" i="1" dirty="0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SN" sz="240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fr-SN" sz="2400" i="0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fr-SN" sz="2400" i="0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fr-SN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SN" sz="240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fr-SN" sz="24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SN" sz="240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fr-SN" sz="2400" i="0" dirty="0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fr-SN" sz="2400" i="0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fr-SN" sz="1800" baseline="0" dirty="0">
                              <a:latin typeface="+mn-lt"/>
                            </a:rPr>
                            <a:t> où n  est le nombre de villes à desservir</a:t>
                          </a:r>
                          <a:endParaRPr lang="fr-SN" sz="1800" dirty="0"/>
                        </a:p>
                        <a:p>
                          <a:r>
                            <a:rPr lang="fr-SN" dirty="0"/>
                            <a:t> </a:t>
                          </a:r>
                        </a:p>
                        <a:p>
                          <a:r>
                            <a:rPr lang="fr-SN" dirty="0"/>
                            <a:t>   Ecart entre les villes A, B</a:t>
                          </a:r>
                          <a:r>
                            <a:rPr lang="fr-SN" baseline="0" dirty="0"/>
                            <a:t> et l’entrepôt O =</a:t>
                          </a:r>
                          <a:r>
                            <a:rPr lang="fr-SN" dirty="0"/>
                            <a:t> distance OA +distance OB – distance AB           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3355147"/>
                      </a:ext>
                    </a:extLst>
                  </a:tr>
                  <a:tr h="898335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3- </a:t>
                          </a:r>
                          <a:r>
                            <a:rPr lang="fr-SN" b="1" dirty="0"/>
                            <a:t>Classer les écarts dans l’ordre décroissant</a:t>
                          </a:r>
                        </a:p>
                        <a:p>
                          <a:r>
                            <a:rPr lang="fr-SN" dirty="0"/>
                            <a:t>Nb : (+ l’écart est grand, plus le gain en kilomètres est important)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0789696"/>
                      </a:ext>
                    </a:extLst>
                  </a:tr>
                  <a:tr h="364325"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9703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2895544"/>
                  </p:ext>
                </p:extLst>
              </p:nvPr>
            </p:nvGraphicFramePr>
            <p:xfrm>
              <a:off x="293866" y="1354965"/>
              <a:ext cx="11370501" cy="53894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89690">
                      <a:extLst>
                        <a:ext uri="{9D8B030D-6E8A-4147-A177-3AD203B41FA5}">
                          <a16:colId xmlns:a16="http://schemas.microsoft.com/office/drawing/2014/main" val="418014025"/>
                        </a:ext>
                      </a:extLst>
                    </a:gridCol>
                    <a:gridCol w="5980811">
                      <a:extLst>
                        <a:ext uri="{9D8B030D-6E8A-4147-A177-3AD203B41FA5}">
                          <a16:colId xmlns:a16="http://schemas.microsoft.com/office/drawing/2014/main" val="238147558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ETAPES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MOYENS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8249831"/>
                      </a:ext>
                    </a:extLst>
                  </a:tr>
                  <a:tr h="2286000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1- </a:t>
                          </a:r>
                          <a:r>
                            <a:rPr lang="fr-SN" b="1" dirty="0"/>
                            <a:t>Recueillir les données nécessaires</a:t>
                          </a:r>
                          <a:r>
                            <a:rPr lang="fr-SN" dirty="0"/>
                            <a:t>: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Distances séparant les clients de l’entrepôt,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Distances séparant les client entre eux,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Nombre de véhicules et charge utile,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dirty="0"/>
                            <a:t>Poids de la marchandise à livrer en chaque point</a:t>
                          </a:r>
                        </a:p>
                        <a:p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-Distancier ou cartes routières</a:t>
                          </a:r>
                        </a:p>
                        <a:p>
                          <a:endParaRPr lang="fr-SN" dirty="0"/>
                        </a:p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-Documentation technique,</a:t>
                          </a:r>
                        </a:p>
                        <a:p>
                          <a:endParaRPr lang="fr-SN" dirty="0"/>
                        </a:p>
                        <a:p>
                          <a:r>
                            <a:rPr lang="fr-SN" dirty="0"/>
                            <a:t>-Commandes reçues ou liste des clients à desservir.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3149990"/>
                      </a:ext>
                    </a:extLst>
                  </a:tr>
                  <a:tr h="1457516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2- </a:t>
                          </a:r>
                          <a:r>
                            <a:rPr lang="fr-SN" b="1" dirty="0"/>
                            <a:t>calculer les écarts : </a:t>
                          </a:r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b="0" dirty="0"/>
                            <a:t>Déterminer le nombre d’écart à calculer,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fr-SN" b="0" dirty="0"/>
                        </a:p>
                        <a:p>
                          <a:pPr marL="285750" indent="-285750">
                            <a:buFont typeface="Wingdings" panose="05000000000000000000" pitchFamily="2" charset="2"/>
                            <a:buChar char="§"/>
                          </a:pPr>
                          <a:r>
                            <a:rPr lang="fr-SN" b="0" dirty="0"/>
                            <a:t>Calculer les écarts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2"/>
                          <a:stretch>
                            <a:fillRect l="-90122" t="-182917" r="-407" b="-8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3355147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fr-SN" dirty="0"/>
                            <a:t>3- </a:t>
                          </a:r>
                          <a:r>
                            <a:rPr lang="fr-SN" b="1" dirty="0"/>
                            <a:t>Classer les écarts dans l’ordre décroissant</a:t>
                          </a:r>
                        </a:p>
                        <a:p>
                          <a:r>
                            <a:rPr lang="fr-SN" dirty="0"/>
                            <a:t>Nb : (+ l’écart est grand, plus le gain en kilomètres est important)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078969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S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9703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172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>
                <a:latin typeface="Segoe UI Light"/>
              </a:rPr>
              <a:t>FICHE METHODOLOGIQUE</a:t>
            </a:r>
            <a:endParaRPr lang="fr-FR" sz="3600" b="0" i="0" dirty="0">
              <a:solidFill>
                <a:schemeClr val="bg1"/>
              </a:solidFill>
              <a:latin typeface="Segoe UI Light"/>
              <a:ea typeface="+mj-ea"/>
              <a:cs typeface="+mj-cs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650362"/>
              </p:ext>
            </p:extLst>
          </p:nvPr>
        </p:nvGraphicFramePr>
        <p:xfrm>
          <a:off x="293866" y="1460982"/>
          <a:ext cx="11370501" cy="5120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9786">
                  <a:extLst>
                    <a:ext uri="{9D8B030D-6E8A-4147-A177-3AD203B41FA5}">
                      <a16:colId xmlns:a16="http://schemas.microsoft.com/office/drawing/2014/main" val="418014025"/>
                    </a:ext>
                  </a:extLst>
                </a:gridCol>
                <a:gridCol w="4640715">
                  <a:extLst>
                    <a:ext uri="{9D8B030D-6E8A-4147-A177-3AD203B41FA5}">
                      <a16:colId xmlns:a16="http://schemas.microsoft.com/office/drawing/2014/main" val="2381475580"/>
                    </a:ext>
                  </a:extLst>
                </a:gridCol>
              </a:tblGrid>
              <a:tr h="364325">
                <a:tc>
                  <a:txBody>
                    <a:bodyPr/>
                    <a:lstStyle/>
                    <a:p>
                      <a:r>
                        <a:rPr lang="fr-SN" dirty="0"/>
                        <a:t>ETAPES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SN" dirty="0"/>
                        <a:t>MOYENS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249831"/>
                  </a:ext>
                </a:extLst>
              </a:tr>
              <a:tr h="2039355">
                <a:tc>
                  <a:txBody>
                    <a:bodyPr/>
                    <a:lstStyle/>
                    <a:p>
                      <a:r>
                        <a:rPr lang="fr-SN" dirty="0"/>
                        <a:t>4- </a:t>
                      </a:r>
                      <a:r>
                        <a:rPr lang="fr-SN" b="1" dirty="0"/>
                        <a:t>Constituer les tournées </a:t>
                      </a:r>
                      <a:r>
                        <a:rPr lang="fr-SN" dirty="0"/>
                        <a:t>en sélectionnant les couples les uns après les autres dans l’ordre du classement en évitant ceux qui forment :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SN" dirty="0"/>
                        <a:t>Une fourche,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fr-SN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SN" dirty="0"/>
                        <a:t>Une boucle,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fr-SN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SN" dirty="0"/>
                        <a:t>avec les couples déjà retenus et en respectant la charge utile du véhicule.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49990"/>
                  </a:ext>
                </a:extLst>
              </a:tr>
              <a:tr h="913807">
                <a:tc>
                  <a:txBody>
                    <a:bodyPr/>
                    <a:lstStyle/>
                    <a:p>
                      <a:r>
                        <a:rPr lang="fr-SN" b="0" dirty="0"/>
                        <a:t>5- </a:t>
                      </a:r>
                      <a:r>
                        <a:rPr lang="fr-SN" b="1" dirty="0"/>
                        <a:t>Préciser le tonnage </a:t>
                      </a:r>
                      <a:r>
                        <a:rPr lang="fr-SN" b="0" dirty="0"/>
                        <a:t>à livrer et le </a:t>
                      </a:r>
                      <a:r>
                        <a:rPr lang="fr-SN" b="1" dirty="0"/>
                        <a:t>kilométrage</a:t>
                      </a:r>
                      <a:r>
                        <a:rPr lang="fr-SN" b="0" dirty="0"/>
                        <a:t> par tournée et pour l’ensemble des tournées.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355147"/>
                  </a:ext>
                </a:extLst>
              </a:tr>
              <a:tr h="898335">
                <a:tc>
                  <a:txBody>
                    <a:bodyPr/>
                    <a:lstStyle/>
                    <a:p>
                      <a:r>
                        <a:rPr lang="fr-SN" dirty="0"/>
                        <a:t>6- </a:t>
                      </a:r>
                      <a:r>
                        <a:rPr lang="fr-SN" b="1" dirty="0"/>
                        <a:t>calculer le taux de remplissage </a:t>
                      </a:r>
                      <a:r>
                        <a:rPr lang="fr-SN" dirty="0"/>
                        <a:t>de chaque véhicule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SN" dirty="0"/>
                        <a:t>                                        charge</a:t>
                      </a:r>
                    </a:p>
                    <a:p>
                      <a:r>
                        <a:rPr lang="fr-SN" dirty="0"/>
                        <a:t>Taux de remplissage =                    x 100</a:t>
                      </a:r>
                    </a:p>
                    <a:p>
                      <a:r>
                        <a:rPr lang="fr-SN" dirty="0"/>
                        <a:t>                                     charge utile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789696"/>
                  </a:ext>
                </a:extLst>
              </a:tr>
              <a:tr h="364325">
                <a:tc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970300"/>
                  </a:ext>
                </a:extLst>
              </a:tr>
            </a:tbl>
          </a:graphicData>
        </a:graphic>
      </p:graphicFrame>
      <p:cxnSp>
        <p:nvCxnSpPr>
          <p:cNvPr id="5" name="Connecteur droit 4"/>
          <p:cNvCxnSpPr/>
          <p:nvPr/>
        </p:nvCxnSpPr>
        <p:spPr>
          <a:xfrm>
            <a:off x="9448800" y="5777948"/>
            <a:ext cx="1086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59697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 to PowerPoint_TP10292394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F32F9D54-2448-4C7F-9FAB-AABF5A5809E8}" vid="{ED01AA91-E390-4F90-ADFB-1D54080CC4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0</TotalTime>
  <Words>1083</Words>
  <Application>Microsoft Office PowerPoint</Application>
  <PresentationFormat>Grand écran</PresentationFormat>
  <Paragraphs>163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Segoe UI</vt:lpstr>
      <vt:lpstr>Segoe UI Light</vt:lpstr>
      <vt:lpstr>Wingdings</vt:lpstr>
      <vt:lpstr>Welcome to PowerPoint_TP102923943</vt:lpstr>
      <vt:lpstr>TMS- Transport Management System Tournées de Livraisons </vt:lpstr>
      <vt:lpstr>La méthode des écarts</vt:lpstr>
      <vt:lpstr>FICHE « CONNAISSANCES » </vt:lpstr>
      <vt:lpstr>FICHE « CONNAISSANCES» </vt:lpstr>
      <vt:lpstr>Fiche« connaissances » : détermination des coûts</vt:lpstr>
      <vt:lpstr>Fiche« connaissances » : réduction des coûts</vt:lpstr>
      <vt:lpstr>Fiche« connaissances » : optimisation des circuits</vt:lpstr>
      <vt:lpstr>FICHE METHODOLOGIQUE</vt:lpstr>
      <vt:lpstr>FICHE METHODOLOGIQUE</vt:lpstr>
      <vt:lpstr>APPLICATION GUIDEE</vt:lpstr>
      <vt:lpstr>APPLICATION GUIDEE</vt:lpstr>
      <vt:lpstr>APPLICATION GUIDEE</vt:lpstr>
      <vt:lpstr>APPLICATION GUIDEE</vt:lpstr>
      <vt:lpstr>TMS : e-prelude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2014-03-03T23:17:36Z</dcterms:created>
  <dcterms:modified xsi:type="dcterms:W3CDTF">2017-01-23T10:36:21Z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