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9" r:id="rId4"/>
    <p:sldId id="257" r:id="rId5"/>
    <p:sldId id="258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15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8B13-9515-4760-B3E8-9AEA37A2C081}" type="datetimeFigureOut">
              <a:rPr lang="fr-FR" smtClean="0"/>
              <a:pPr/>
              <a:t>06/11/2012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BC320-2E8B-4397-9856-E38B3D4832A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8B13-9515-4760-B3E8-9AEA37A2C081}" type="datetimeFigureOut">
              <a:rPr lang="fr-FR" smtClean="0"/>
              <a:pPr/>
              <a:t>06/11/2012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BC320-2E8B-4397-9856-E38B3D4832A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8B13-9515-4760-B3E8-9AEA37A2C081}" type="datetimeFigureOut">
              <a:rPr lang="fr-FR" smtClean="0"/>
              <a:pPr/>
              <a:t>06/11/2012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BC320-2E8B-4397-9856-E38B3D4832A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8B13-9515-4760-B3E8-9AEA37A2C081}" type="datetimeFigureOut">
              <a:rPr lang="fr-FR" smtClean="0"/>
              <a:pPr/>
              <a:t>06/11/2012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BC320-2E8B-4397-9856-E38B3D4832A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8B13-9515-4760-B3E8-9AEA37A2C081}" type="datetimeFigureOut">
              <a:rPr lang="fr-FR" smtClean="0"/>
              <a:pPr/>
              <a:t>06/11/2012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BC320-2E8B-4397-9856-E38B3D4832A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8B13-9515-4760-B3E8-9AEA37A2C081}" type="datetimeFigureOut">
              <a:rPr lang="fr-FR" smtClean="0"/>
              <a:pPr/>
              <a:t>06/11/2012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BC320-2E8B-4397-9856-E38B3D4832A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8B13-9515-4760-B3E8-9AEA37A2C081}" type="datetimeFigureOut">
              <a:rPr lang="fr-FR" smtClean="0"/>
              <a:pPr/>
              <a:t>06/11/2012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BC320-2E8B-4397-9856-E38B3D4832A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8B13-9515-4760-B3E8-9AEA37A2C081}" type="datetimeFigureOut">
              <a:rPr lang="fr-FR" smtClean="0"/>
              <a:pPr/>
              <a:t>06/11/2012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BC320-2E8B-4397-9856-E38B3D4832A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8B13-9515-4760-B3E8-9AEA37A2C081}" type="datetimeFigureOut">
              <a:rPr lang="fr-FR" smtClean="0"/>
              <a:pPr/>
              <a:t>06/11/2012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BC320-2E8B-4397-9856-E38B3D4832A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8B13-9515-4760-B3E8-9AEA37A2C081}" type="datetimeFigureOut">
              <a:rPr lang="fr-FR" smtClean="0"/>
              <a:pPr/>
              <a:t>06/11/2012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BC320-2E8B-4397-9856-E38B3D4832A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8B13-9515-4760-B3E8-9AEA37A2C081}" type="datetimeFigureOut">
              <a:rPr lang="fr-FR" smtClean="0"/>
              <a:pPr/>
              <a:t>06/11/2012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BC320-2E8B-4397-9856-E38B3D4832A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988B13-9515-4760-B3E8-9AEA37A2C081}" type="datetimeFigureOut">
              <a:rPr lang="fr-FR" smtClean="0"/>
              <a:pPr/>
              <a:t>06/11/2012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ABC320-2E8B-4397-9856-E38B3D4832A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e-</a:t>
            </a:r>
            <a:r>
              <a:rPr lang="fr-FR" dirty="0" err="1" smtClean="0"/>
              <a:t>Prelude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Généralités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sz="2800" dirty="0" smtClean="0"/>
              <a:t>Accès au logiciel et aux dossiers entièrement par internet</a:t>
            </a:r>
          </a:p>
          <a:p>
            <a:r>
              <a:rPr lang="fr-FR" sz="2800" dirty="0" smtClean="0"/>
              <a:t>e-</a:t>
            </a:r>
            <a:r>
              <a:rPr lang="fr-FR" sz="2800" dirty="0" err="1" smtClean="0"/>
              <a:t>Prelude</a:t>
            </a:r>
            <a:r>
              <a:rPr lang="fr-FR" sz="2800" dirty="0" smtClean="0"/>
              <a:t> enregistre les clients (écoles, universités, entreprises, …)</a:t>
            </a:r>
          </a:p>
          <a:p>
            <a:r>
              <a:rPr lang="fr-FR" sz="2800" dirty="0" smtClean="0"/>
              <a:t>Le client demande l’ouverture de cours pour une période donnée avec un niveau d’utilisation choisi et pour un nombre d’étudiants précisé</a:t>
            </a:r>
          </a:p>
          <a:p>
            <a:r>
              <a:rPr lang="fr-FR" sz="2800" dirty="0" smtClean="0"/>
              <a:t>Les étudiants sont répertoriés individuellement dans chaque cours</a:t>
            </a:r>
          </a:p>
          <a:p>
            <a:r>
              <a:rPr lang="fr-FR" sz="2800" dirty="0" smtClean="0"/>
              <a:t>Ils s’identifient par leur adresse e-mail et par un code d’accès fourni</a:t>
            </a:r>
          </a:p>
          <a:p>
            <a:pPr>
              <a:buFont typeface="Wingdings" pitchFamily="2" charset="2"/>
              <a:buChar char="v"/>
            </a:pPr>
            <a:r>
              <a:rPr lang="fr-FR" sz="2800" dirty="0" smtClean="0"/>
              <a:t>Logiciel librement accessible en français ou en anglais</a:t>
            </a:r>
            <a:endParaRPr lang="fr-FR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Principe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400" dirty="0" smtClean="0"/>
              <a:t>Deux catégories d’utilisateurs :</a:t>
            </a:r>
          </a:p>
          <a:p>
            <a:pPr lvl="1"/>
            <a:r>
              <a:rPr lang="fr-FR" sz="2000" dirty="0" smtClean="0"/>
              <a:t>Les professeurs</a:t>
            </a:r>
          </a:p>
          <a:p>
            <a:pPr lvl="1"/>
            <a:r>
              <a:rPr lang="fr-FR" sz="2000" dirty="0" smtClean="0"/>
              <a:t>Les étudiants</a:t>
            </a:r>
          </a:p>
          <a:p>
            <a:pPr lvl="1">
              <a:buFont typeface="Wingdings" pitchFamily="2" charset="2"/>
              <a:buChar char="Ø"/>
            </a:pPr>
            <a:r>
              <a:rPr lang="fr-FR" sz="2000" dirty="0" smtClean="0"/>
              <a:t>Fonctions accessibles différentes</a:t>
            </a:r>
          </a:p>
          <a:p>
            <a:r>
              <a:rPr lang="fr-FR" sz="2400" dirty="0" smtClean="0"/>
              <a:t>Chaque utilisateur enregistré dispose de son propre espace de travail et de stockage</a:t>
            </a:r>
          </a:p>
          <a:p>
            <a:r>
              <a:rPr lang="fr-FR" sz="2400" dirty="0" smtClean="0"/>
              <a:t>Tous les dossiers sont stockés sur le serveur</a:t>
            </a:r>
          </a:p>
          <a:p>
            <a:pPr lvl="1"/>
            <a:r>
              <a:rPr lang="fr-FR" sz="2000" dirty="0" smtClean="0"/>
              <a:t>Mais possibilité de sauvegarde et de restauration sur l’ordinateur</a:t>
            </a:r>
          </a:p>
          <a:p>
            <a:pPr lvl="1"/>
            <a:r>
              <a:rPr lang="fr-FR" sz="2000" dirty="0" smtClean="0"/>
              <a:t>Récupération des dossiers .</a:t>
            </a:r>
            <a:r>
              <a:rPr lang="fr-FR" sz="2000" dirty="0" err="1" smtClean="0"/>
              <a:t>ppz</a:t>
            </a:r>
            <a:r>
              <a:rPr lang="fr-FR" sz="2000" dirty="0" smtClean="0"/>
              <a:t> de Prélude 7</a:t>
            </a:r>
          </a:p>
          <a:p>
            <a:r>
              <a:rPr lang="fr-FR" sz="2400" dirty="0" smtClean="0"/>
              <a:t>Les étudiants peuvent soumettre directement leur travail à leur professeur</a:t>
            </a:r>
            <a:endParaRPr lang="fr-FR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Fenêtre d’accueil</a:t>
            </a:r>
            <a:endParaRPr lang="fr-F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1556792"/>
            <a:ext cx="611505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à coins arrondis 5"/>
          <p:cNvSpPr/>
          <p:nvPr/>
        </p:nvSpPr>
        <p:spPr>
          <a:xfrm>
            <a:off x="539552" y="2276872"/>
            <a:ext cx="1728192" cy="648072"/>
          </a:xfrm>
          <a:prstGeom prst="wedgeRoundRectCallout">
            <a:avLst>
              <a:gd name="adj1" fmla="val 101461"/>
              <a:gd name="adj2" fmla="val 6649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Sélection de la langue</a:t>
            </a:r>
            <a:endParaRPr lang="fr-FR" dirty="0"/>
          </a:p>
        </p:txBody>
      </p:sp>
      <p:sp>
        <p:nvSpPr>
          <p:cNvPr id="7" name="Rectangle à coins arrondis 6"/>
          <p:cNvSpPr/>
          <p:nvPr/>
        </p:nvSpPr>
        <p:spPr>
          <a:xfrm>
            <a:off x="179512" y="3356992"/>
            <a:ext cx="1728192" cy="648072"/>
          </a:xfrm>
          <a:prstGeom prst="wedgeRoundRectCallout">
            <a:avLst>
              <a:gd name="adj1" fmla="val 113441"/>
              <a:gd name="adj2" fmla="val -405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Identification de l’utilisateur</a:t>
            </a:r>
            <a:endParaRPr lang="fr-FR" dirty="0"/>
          </a:p>
        </p:txBody>
      </p:sp>
      <p:sp>
        <p:nvSpPr>
          <p:cNvPr id="8" name="Rectangle à coins arrondis 7"/>
          <p:cNvSpPr/>
          <p:nvPr/>
        </p:nvSpPr>
        <p:spPr>
          <a:xfrm>
            <a:off x="5292080" y="4653136"/>
            <a:ext cx="1944216" cy="648072"/>
          </a:xfrm>
          <a:prstGeom prst="wedgeRoundRectCallout">
            <a:avLst>
              <a:gd name="adj1" fmla="val -17893"/>
              <a:gd name="adj2" fmla="val -28890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Changement de couleur</a:t>
            </a:r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répertoires de dossiers</a:t>
            </a:r>
            <a:endParaRPr lang="fr-F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1700808"/>
            <a:ext cx="611505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à coins arrondis 4"/>
          <p:cNvSpPr/>
          <p:nvPr/>
        </p:nvSpPr>
        <p:spPr>
          <a:xfrm>
            <a:off x="5292080" y="4653136"/>
            <a:ext cx="1944216" cy="648072"/>
          </a:xfrm>
          <a:prstGeom prst="wedgeRoundRectCallout">
            <a:avLst>
              <a:gd name="adj1" fmla="val -38303"/>
              <a:gd name="adj2" fmla="val -17443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Liste des dossiers de l’utilisateur</a:t>
            </a:r>
            <a:endParaRPr lang="fr-FR" dirty="0"/>
          </a:p>
        </p:txBody>
      </p:sp>
      <p:sp>
        <p:nvSpPr>
          <p:cNvPr id="6" name="Rectangle à coins arrondis 5"/>
          <p:cNvSpPr/>
          <p:nvPr/>
        </p:nvSpPr>
        <p:spPr>
          <a:xfrm>
            <a:off x="107504" y="2924944"/>
            <a:ext cx="2304256" cy="864096"/>
          </a:xfrm>
          <a:prstGeom prst="wedgeRoundRectCallout">
            <a:avLst>
              <a:gd name="adj1" fmla="val 72136"/>
              <a:gd name="adj2" fmla="val -338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Dossiers privés préparés par le professeur</a:t>
            </a:r>
            <a:endParaRPr lang="fr-FR" dirty="0"/>
          </a:p>
        </p:txBody>
      </p:sp>
      <p:sp>
        <p:nvSpPr>
          <p:cNvPr id="7" name="Rectangle à coins arrondis 6"/>
          <p:cNvSpPr/>
          <p:nvPr/>
        </p:nvSpPr>
        <p:spPr>
          <a:xfrm>
            <a:off x="179512" y="4149080"/>
            <a:ext cx="2304256" cy="648072"/>
          </a:xfrm>
          <a:prstGeom prst="wedgeRoundRectCallout">
            <a:avLst>
              <a:gd name="adj1" fmla="val 72511"/>
              <a:gd name="adj2" fmla="val -10355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Dossiers publics mis à la disposition de tous</a:t>
            </a:r>
            <a:endParaRPr 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Fonctions des dossiers</a:t>
            </a:r>
            <a:endParaRPr lang="fr-F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1700808"/>
            <a:ext cx="611505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à coins arrondis 4"/>
          <p:cNvSpPr/>
          <p:nvPr/>
        </p:nvSpPr>
        <p:spPr>
          <a:xfrm>
            <a:off x="1619672" y="4293096"/>
            <a:ext cx="2088232" cy="648072"/>
          </a:xfrm>
          <a:prstGeom prst="wedgeRoundRectCallout">
            <a:avLst>
              <a:gd name="adj1" fmla="val 148937"/>
              <a:gd name="adj2" fmla="val -267611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Suppression du dossier sélectionné</a:t>
            </a:r>
            <a:endParaRPr lang="fr-FR" dirty="0"/>
          </a:p>
        </p:txBody>
      </p:sp>
      <p:sp>
        <p:nvSpPr>
          <p:cNvPr id="6" name="Rectangle à coins arrondis 5"/>
          <p:cNvSpPr/>
          <p:nvPr/>
        </p:nvSpPr>
        <p:spPr>
          <a:xfrm>
            <a:off x="179512" y="1772816"/>
            <a:ext cx="2304256" cy="504056"/>
          </a:xfrm>
          <a:prstGeom prst="wedgeRoundRectCallout">
            <a:avLst>
              <a:gd name="adj1" fmla="val 137651"/>
              <a:gd name="adj2" fmla="val 15919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Ouverture du dossier</a:t>
            </a:r>
            <a:endParaRPr lang="fr-FR" dirty="0"/>
          </a:p>
        </p:txBody>
      </p:sp>
      <p:sp>
        <p:nvSpPr>
          <p:cNvPr id="7" name="Rectangle à coins arrondis 6"/>
          <p:cNvSpPr/>
          <p:nvPr/>
        </p:nvSpPr>
        <p:spPr>
          <a:xfrm>
            <a:off x="323528" y="3212976"/>
            <a:ext cx="2304256" cy="648072"/>
          </a:xfrm>
          <a:prstGeom prst="wedgeRoundRectCallout">
            <a:avLst>
              <a:gd name="adj1" fmla="val 153375"/>
              <a:gd name="adj2" fmla="val -100891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Création d’un nouveau dossier</a:t>
            </a:r>
            <a:endParaRPr lang="fr-FR" dirty="0"/>
          </a:p>
        </p:txBody>
      </p:sp>
      <p:sp>
        <p:nvSpPr>
          <p:cNvPr id="8" name="Rectangle à coins arrondis 7"/>
          <p:cNvSpPr/>
          <p:nvPr/>
        </p:nvSpPr>
        <p:spPr>
          <a:xfrm>
            <a:off x="3995936" y="4437112"/>
            <a:ext cx="2304256" cy="1728192"/>
          </a:xfrm>
          <a:prstGeom prst="wedgeRoundRectCallout">
            <a:avLst>
              <a:gd name="adj1" fmla="val 45314"/>
              <a:gd name="adj2" fmla="val -13822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Restauration d’un dossier sauvegardé sur l’ordinateur</a:t>
            </a:r>
          </a:p>
          <a:p>
            <a:pPr algn="ctr"/>
            <a:r>
              <a:rPr lang="fr-FR" dirty="0" smtClean="0"/>
              <a:t>Permet de convertir les dossiers .</a:t>
            </a:r>
            <a:r>
              <a:rPr lang="fr-FR" dirty="0" err="1" smtClean="0"/>
              <a:t>ppz</a:t>
            </a:r>
            <a:r>
              <a:rPr lang="fr-FR" dirty="0" smtClean="0"/>
              <a:t> de Prélude 7</a:t>
            </a:r>
            <a:endParaRPr lang="fr-FR" dirty="0"/>
          </a:p>
        </p:txBody>
      </p:sp>
      <p:sp>
        <p:nvSpPr>
          <p:cNvPr id="9" name="Rectangle à coins arrondis 8"/>
          <p:cNvSpPr/>
          <p:nvPr/>
        </p:nvSpPr>
        <p:spPr>
          <a:xfrm>
            <a:off x="6372200" y="5517232"/>
            <a:ext cx="1800200" cy="648072"/>
          </a:xfrm>
          <a:prstGeom prst="wedgeRoundRectCallout">
            <a:avLst>
              <a:gd name="adj1" fmla="val -31999"/>
              <a:gd name="adj2" fmla="val -44997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Copie du dossier sur l’ordinateur</a:t>
            </a:r>
            <a:endParaRPr lang="fr-FR" dirty="0"/>
          </a:p>
        </p:txBody>
      </p:sp>
      <p:sp>
        <p:nvSpPr>
          <p:cNvPr id="10" name="Rectangle à coins arrondis 9"/>
          <p:cNvSpPr/>
          <p:nvPr/>
        </p:nvSpPr>
        <p:spPr>
          <a:xfrm>
            <a:off x="7127776" y="3789040"/>
            <a:ext cx="1836712" cy="648072"/>
          </a:xfrm>
          <a:prstGeom prst="wedgeRoundRectCallout">
            <a:avLst>
              <a:gd name="adj1" fmla="val -27446"/>
              <a:gd name="adj2" fmla="val -18109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Envoi du dossier au professeur</a:t>
            </a:r>
            <a:endParaRPr lang="fr-F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professeur</a:t>
            </a:r>
            <a:endParaRPr lang="fr-F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1628800"/>
            <a:ext cx="611505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à coins arrondis 4"/>
          <p:cNvSpPr/>
          <p:nvPr/>
        </p:nvSpPr>
        <p:spPr>
          <a:xfrm>
            <a:off x="179512" y="2564904"/>
            <a:ext cx="2304256" cy="576064"/>
          </a:xfrm>
          <a:prstGeom prst="wedgeRoundRectCallout">
            <a:avLst>
              <a:gd name="adj1" fmla="val 63152"/>
              <a:gd name="adj2" fmla="val 5394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Dossiers soumis par les étudiants</a:t>
            </a:r>
            <a:endParaRPr lang="fr-FR" dirty="0"/>
          </a:p>
        </p:txBody>
      </p:sp>
      <p:sp>
        <p:nvSpPr>
          <p:cNvPr id="7" name="Rectangle à coins arrondis 6"/>
          <p:cNvSpPr/>
          <p:nvPr/>
        </p:nvSpPr>
        <p:spPr>
          <a:xfrm>
            <a:off x="6444208" y="3861048"/>
            <a:ext cx="2124744" cy="936104"/>
          </a:xfrm>
          <a:prstGeom prst="wedgeRoundRectCallout">
            <a:avLst>
              <a:gd name="adj1" fmla="val -6390"/>
              <a:gd name="adj2" fmla="val -16061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Publie un dossier préparé dans ‘Dossiers privés’</a:t>
            </a:r>
            <a:endParaRPr lang="fr-F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grpSp>
        <p:nvGrpSpPr>
          <p:cNvPr id="37" name="Groupe 36"/>
          <p:cNvGrpSpPr/>
          <p:nvPr/>
        </p:nvGrpSpPr>
        <p:grpSpPr>
          <a:xfrm>
            <a:off x="871520" y="1844824"/>
            <a:ext cx="7457771" cy="4668152"/>
            <a:chOff x="871520" y="1844824"/>
            <a:chExt cx="7457771" cy="4668152"/>
          </a:xfrm>
        </p:grpSpPr>
        <p:sp>
          <p:nvSpPr>
            <p:cNvPr id="4" name="Rectangle 3"/>
            <p:cNvSpPr>
              <a:spLocks noChangeArrowheads="1"/>
            </p:cNvSpPr>
            <p:nvPr/>
          </p:nvSpPr>
          <p:spPr bwMode="auto">
            <a:xfrm>
              <a:off x="3813188" y="2141538"/>
              <a:ext cx="1384300" cy="247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919191"/>
                  </a:solidFill>
                </a:rPr>
                <a:t>Présentation</a:t>
              </a:r>
              <a:endParaRPr lang="en-US"/>
            </a:p>
          </p:txBody>
        </p:sp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3462350" y="2393950"/>
              <a:ext cx="2108200" cy="247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919191"/>
                  </a:solidFill>
                </a:rPr>
                <a:t>Interface utilisateur</a:t>
              </a:r>
              <a:endParaRPr lang="en-US"/>
            </a:p>
          </p:txBody>
        </p:sp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2484450" y="1995488"/>
              <a:ext cx="3873500" cy="817562"/>
            </a:xfrm>
            <a:prstGeom prst="rect">
              <a:avLst/>
            </a:prstGeom>
            <a:solidFill>
              <a:srgbClr val="91919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2414600" y="1925638"/>
              <a:ext cx="3841750" cy="785812"/>
            </a:xfrm>
            <a:prstGeom prst="rect">
              <a:avLst/>
            </a:prstGeom>
            <a:solidFill>
              <a:srgbClr val="0070C0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sz="1800" b="1" dirty="0" smtClean="0"/>
                <a:t>Interface (</a:t>
              </a:r>
              <a:r>
                <a:rPr lang="en-US" sz="1800" b="1" dirty="0" err="1" smtClean="0"/>
                <a:t>navigateur</a:t>
              </a:r>
              <a:r>
                <a:rPr lang="en-US" sz="1800" b="1" dirty="0" smtClean="0"/>
                <a:t>)</a:t>
              </a:r>
              <a:endParaRPr lang="en-US" b="1" dirty="0"/>
            </a:p>
          </p:txBody>
        </p:sp>
        <p:sp>
          <p:nvSpPr>
            <p:cNvPr id="8" name="Rectangle 9"/>
            <p:cNvSpPr>
              <a:spLocks noChangeArrowheads="1"/>
            </p:cNvSpPr>
            <p:nvPr/>
          </p:nvSpPr>
          <p:spPr bwMode="auto">
            <a:xfrm>
              <a:off x="3816363" y="3662363"/>
              <a:ext cx="1371600" cy="247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919191"/>
                  </a:solidFill>
                </a:rPr>
                <a:t>Applications</a:t>
              </a:r>
              <a:endParaRPr lang="en-US"/>
            </a:p>
          </p:txBody>
        </p:sp>
        <p:sp>
          <p:nvSpPr>
            <p:cNvPr id="9" name="Rectangle 10"/>
            <p:cNvSpPr>
              <a:spLocks noChangeArrowheads="1"/>
            </p:cNvSpPr>
            <p:nvPr/>
          </p:nvSpPr>
          <p:spPr bwMode="auto">
            <a:xfrm>
              <a:off x="2484450" y="3390900"/>
              <a:ext cx="3873500" cy="817563"/>
            </a:xfrm>
            <a:prstGeom prst="rect">
              <a:avLst/>
            </a:prstGeom>
            <a:solidFill>
              <a:srgbClr val="91919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auto">
            <a:xfrm>
              <a:off x="2414600" y="3319463"/>
              <a:ext cx="3841750" cy="787400"/>
            </a:xfrm>
            <a:prstGeom prst="rect">
              <a:avLst/>
            </a:prstGeom>
            <a:solidFill>
              <a:srgbClr val="0070C0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sz="1800" b="1" dirty="0" smtClean="0"/>
                <a:t>Applications</a:t>
              </a:r>
              <a:endParaRPr lang="fr-FR" b="1" dirty="0"/>
            </a:p>
          </p:txBody>
        </p:sp>
        <p:sp>
          <p:nvSpPr>
            <p:cNvPr id="11" name="Rectangle 13"/>
            <p:cNvSpPr>
              <a:spLocks noChangeArrowheads="1"/>
            </p:cNvSpPr>
            <p:nvPr/>
          </p:nvSpPr>
          <p:spPr bwMode="auto">
            <a:xfrm>
              <a:off x="3576650" y="5056188"/>
              <a:ext cx="1879600" cy="247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919191"/>
                  </a:solidFill>
                </a:rPr>
                <a:t>Base de données</a:t>
              </a:r>
              <a:endParaRPr lang="en-US"/>
            </a:p>
          </p:txBody>
        </p:sp>
        <p:sp>
          <p:nvSpPr>
            <p:cNvPr id="12" name="Rectangle 14"/>
            <p:cNvSpPr>
              <a:spLocks noChangeArrowheads="1"/>
            </p:cNvSpPr>
            <p:nvPr/>
          </p:nvSpPr>
          <p:spPr bwMode="auto">
            <a:xfrm>
              <a:off x="2484450" y="4786313"/>
              <a:ext cx="3873500" cy="817562"/>
            </a:xfrm>
            <a:prstGeom prst="rect">
              <a:avLst/>
            </a:prstGeom>
            <a:solidFill>
              <a:srgbClr val="91919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" name="Rectangle 15"/>
            <p:cNvSpPr>
              <a:spLocks noChangeArrowheads="1"/>
            </p:cNvSpPr>
            <p:nvPr/>
          </p:nvSpPr>
          <p:spPr bwMode="auto">
            <a:xfrm>
              <a:off x="2414600" y="4714875"/>
              <a:ext cx="3841750" cy="787400"/>
            </a:xfrm>
            <a:prstGeom prst="rect">
              <a:avLst/>
            </a:prstGeom>
            <a:solidFill>
              <a:srgbClr val="0070C0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sz="1800" b="1" dirty="0" smtClean="0"/>
                <a:t>Bases de </a:t>
              </a:r>
              <a:r>
                <a:rPr lang="en-US" sz="1800" b="1" dirty="0" err="1" smtClean="0"/>
                <a:t>données</a:t>
              </a:r>
              <a:endParaRPr lang="en-US" b="1" dirty="0"/>
            </a:p>
          </p:txBody>
        </p:sp>
        <p:sp>
          <p:nvSpPr>
            <p:cNvPr id="14" name="Freeform 17"/>
            <p:cNvSpPr>
              <a:spLocks/>
            </p:cNvSpPr>
            <p:nvPr/>
          </p:nvSpPr>
          <p:spPr bwMode="auto">
            <a:xfrm>
              <a:off x="4333888" y="2797175"/>
              <a:ext cx="523875" cy="522288"/>
            </a:xfrm>
            <a:custGeom>
              <a:avLst/>
              <a:gdLst>
                <a:gd name="T0" fmla="*/ 0 w 330"/>
                <a:gd name="T1" fmla="*/ 206652983 h 329"/>
                <a:gd name="T2" fmla="*/ 206652786 w 330"/>
                <a:gd name="T3" fmla="*/ 206652983 h 329"/>
                <a:gd name="T4" fmla="*/ 206652786 w 330"/>
                <a:gd name="T5" fmla="*/ 829132885 h 329"/>
                <a:gd name="T6" fmla="*/ 622477768 w 330"/>
                <a:gd name="T7" fmla="*/ 829132885 h 329"/>
                <a:gd name="T8" fmla="*/ 622477768 w 330"/>
                <a:gd name="T9" fmla="*/ 206652983 h 329"/>
                <a:gd name="T10" fmla="*/ 831651453 w 330"/>
                <a:gd name="T11" fmla="*/ 206652983 h 329"/>
                <a:gd name="T12" fmla="*/ 415826520 w 330"/>
                <a:gd name="T13" fmla="*/ 0 h 329"/>
                <a:gd name="T14" fmla="*/ 0 w 330"/>
                <a:gd name="T15" fmla="*/ 206652983 h 32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30"/>
                <a:gd name="T25" fmla="*/ 0 h 329"/>
                <a:gd name="T26" fmla="*/ 330 w 330"/>
                <a:gd name="T27" fmla="*/ 329 h 32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30" h="329">
                  <a:moveTo>
                    <a:pt x="0" y="82"/>
                  </a:moveTo>
                  <a:lnTo>
                    <a:pt x="82" y="82"/>
                  </a:lnTo>
                  <a:lnTo>
                    <a:pt x="82" y="329"/>
                  </a:lnTo>
                  <a:lnTo>
                    <a:pt x="247" y="329"/>
                  </a:lnTo>
                  <a:lnTo>
                    <a:pt x="247" y="82"/>
                  </a:lnTo>
                  <a:lnTo>
                    <a:pt x="330" y="82"/>
                  </a:lnTo>
                  <a:lnTo>
                    <a:pt x="165" y="0"/>
                  </a:lnTo>
                  <a:lnTo>
                    <a:pt x="0" y="82"/>
                  </a:lnTo>
                  <a:close/>
                </a:path>
              </a:pathLst>
            </a:custGeom>
            <a:solidFill>
              <a:srgbClr val="00B0F0"/>
            </a:solidFill>
            <a:ln>
              <a:solidFill>
                <a:srgbClr val="0070C0"/>
              </a:solidFill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fr-FR"/>
            </a:p>
          </p:txBody>
        </p:sp>
        <p:sp>
          <p:nvSpPr>
            <p:cNvPr id="15" name="Freeform 18"/>
            <p:cNvSpPr>
              <a:spLocks/>
            </p:cNvSpPr>
            <p:nvPr/>
          </p:nvSpPr>
          <p:spPr bwMode="auto">
            <a:xfrm>
              <a:off x="3722700" y="2797175"/>
              <a:ext cx="523875" cy="522288"/>
            </a:xfrm>
            <a:custGeom>
              <a:avLst/>
              <a:gdLst>
                <a:gd name="T0" fmla="*/ 0 w 330"/>
                <a:gd name="T1" fmla="*/ 622479951 h 329"/>
                <a:gd name="T2" fmla="*/ 209172197 w 330"/>
                <a:gd name="T3" fmla="*/ 622479951 h 329"/>
                <a:gd name="T4" fmla="*/ 209172197 w 330"/>
                <a:gd name="T5" fmla="*/ 0 h 329"/>
                <a:gd name="T6" fmla="*/ 624998717 w 330"/>
                <a:gd name="T7" fmla="*/ 0 h 329"/>
                <a:gd name="T8" fmla="*/ 624998717 w 330"/>
                <a:gd name="T9" fmla="*/ 622479951 h 329"/>
                <a:gd name="T10" fmla="*/ 831651453 w 330"/>
                <a:gd name="T11" fmla="*/ 622479951 h 329"/>
                <a:gd name="T12" fmla="*/ 415826520 w 330"/>
                <a:gd name="T13" fmla="*/ 829132885 h 329"/>
                <a:gd name="T14" fmla="*/ 0 w 330"/>
                <a:gd name="T15" fmla="*/ 622479951 h 32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30"/>
                <a:gd name="T25" fmla="*/ 0 h 329"/>
                <a:gd name="T26" fmla="*/ 330 w 330"/>
                <a:gd name="T27" fmla="*/ 329 h 32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30" h="329">
                  <a:moveTo>
                    <a:pt x="0" y="247"/>
                  </a:moveTo>
                  <a:lnTo>
                    <a:pt x="83" y="247"/>
                  </a:lnTo>
                  <a:lnTo>
                    <a:pt x="83" y="0"/>
                  </a:lnTo>
                  <a:lnTo>
                    <a:pt x="248" y="0"/>
                  </a:lnTo>
                  <a:lnTo>
                    <a:pt x="248" y="247"/>
                  </a:lnTo>
                  <a:lnTo>
                    <a:pt x="330" y="247"/>
                  </a:lnTo>
                  <a:lnTo>
                    <a:pt x="165" y="329"/>
                  </a:lnTo>
                  <a:lnTo>
                    <a:pt x="0" y="247"/>
                  </a:lnTo>
                  <a:close/>
                </a:path>
              </a:pathLst>
            </a:custGeom>
            <a:solidFill>
              <a:srgbClr val="00B0F0"/>
            </a:solidFill>
            <a:ln>
              <a:solidFill>
                <a:srgbClr val="0070C0"/>
              </a:solidFill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fr-FR"/>
            </a:p>
          </p:txBody>
        </p:sp>
        <p:sp>
          <p:nvSpPr>
            <p:cNvPr id="16" name="Rectangle 19"/>
            <p:cNvSpPr>
              <a:spLocks noChangeArrowheads="1"/>
            </p:cNvSpPr>
            <p:nvPr/>
          </p:nvSpPr>
          <p:spPr bwMode="auto">
            <a:xfrm>
              <a:off x="4945075" y="2884488"/>
              <a:ext cx="1068388" cy="3270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" name="Rectangle 20"/>
            <p:cNvSpPr>
              <a:spLocks noChangeArrowheads="1"/>
            </p:cNvSpPr>
            <p:nvPr/>
          </p:nvSpPr>
          <p:spPr bwMode="auto">
            <a:xfrm>
              <a:off x="5160975" y="2925763"/>
              <a:ext cx="717761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dirty="0" err="1" smtClean="0"/>
                <a:t>Réponse</a:t>
              </a:r>
              <a:endParaRPr lang="en-US" dirty="0"/>
            </a:p>
          </p:txBody>
        </p:sp>
        <p:sp>
          <p:nvSpPr>
            <p:cNvPr id="18" name="Rectangle 21"/>
            <p:cNvSpPr>
              <a:spLocks noChangeArrowheads="1"/>
            </p:cNvSpPr>
            <p:nvPr/>
          </p:nvSpPr>
          <p:spPr bwMode="auto">
            <a:xfrm>
              <a:off x="2676538" y="2884488"/>
              <a:ext cx="1011237" cy="3270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" name="Rectangle 22"/>
            <p:cNvSpPr>
              <a:spLocks noChangeArrowheads="1"/>
            </p:cNvSpPr>
            <p:nvPr/>
          </p:nvSpPr>
          <p:spPr bwMode="auto">
            <a:xfrm>
              <a:off x="2843808" y="2925763"/>
              <a:ext cx="696857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dirty="0" err="1" smtClean="0"/>
                <a:t>Requête</a:t>
              </a:r>
              <a:endParaRPr lang="en-US" dirty="0"/>
            </a:p>
          </p:txBody>
        </p:sp>
        <p:sp>
          <p:nvSpPr>
            <p:cNvPr id="20" name="Freeform 23"/>
            <p:cNvSpPr>
              <a:spLocks/>
            </p:cNvSpPr>
            <p:nvPr/>
          </p:nvSpPr>
          <p:spPr bwMode="auto">
            <a:xfrm>
              <a:off x="4333888" y="4192588"/>
              <a:ext cx="523875" cy="522287"/>
            </a:xfrm>
            <a:custGeom>
              <a:avLst/>
              <a:gdLst>
                <a:gd name="T0" fmla="*/ 0 w 330"/>
                <a:gd name="T1" fmla="*/ 206652588 h 329"/>
                <a:gd name="T2" fmla="*/ 206652786 w 330"/>
                <a:gd name="T3" fmla="*/ 206652588 h 329"/>
                <a:gd name="T4" fmla="*/ 206652786 w 330"/>
                <a:gd name="T5" fmla="*/ 829129710 h 329"/>
                <a:gd name="T6" fmla="*/ 622477768 w 330"/>
                <a:gd name="T7" fmla="*/ 829129710 h 329"/>
                <a:gd name="T8" fmla="*/ 622477768 w 330"/>
                <a:gd name="T9" fmla="*/ 206652588 h 329"/>
                <a:gd name="T10" fmla="*/ 831651453 w 330"/>
                <a:gd name="T11" fmla="*/ 206652588 h 329"/>
                <a:gd name="T12" fmla="*/ 415826520 w 330"/>
                <a:gd name="T13" fmla="*/ 0 h 329"/>
                <a:gd name="T14" fmla="*/ 0 w 330"/>
                <a:gd name="T15" fmla="*/ 206652588 h 32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30"/>
                <a:gd name="T25" fmla="*/ 0 h 329"/>
                <a:gd name="T26" fmla="*/ 330 w 330"/>
                <a:gd name="T27" fmla="*/ 329 h 32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30" h="329">
                  <a:moveTo>
                    <a:pt x="0" y="82"/>
                  </a:moveTo>
                  <a:lnTo>
                    <a:pt x="82" y="82"/>
                  </a:lnTo>
                  <a:lnTo>
                    <a:pt x="82" y="329"/>
                  </a:lnTo>
                  <a:lnTo>
                    <a:pt x="247" y="329"/>
                  </a:lnTo>
                  <a:lnTo>
                    <a:pt x="247" y="82"/>
                  </a:lnTo>
                  <a:lnTo>
                    <a:pt x="330" y="82"/>
                  </a:lnTo>
                  <a:lnTo>
                    <a:pt x="165" y="0"/>
                  </a:lnTo>
                  <a:lnTo>
                    <a:pt x="0" y="82"/>
                  </a:lnTo>
                  <a:close/>
                </a:path>
              </a:pathLst>
            </a:custGeom>
            <a:solidFill>
              <a:srgbClr val="00B0F0"/>
            </a:solidFill>
            <a:ln>
              <a:solidFill>
                <a:srgbClr val="0070C0"/>
              </a:solidFill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fr-FR"/>
            </a:p>
          </p:txBody>
        </p:sp>
        <p:sp>
          <p:nvSpPr>
            <p:cNvPr id="21" name="Freeform 24"/>
            <p:cNvSpPr>
              <a:spLocks/>
            </p:cNvSpPr>
            <p:nvPr/>
          </p:nvSpPr>
          <p:spPr bwMode="auto">
            <a:xfrm>
              <a:off x="3722700" y="4192588"/>
              <a:ext cx="523875" cy="522287"/>
            </a:xfrm>
            <a:custGeom>
              <a:avLst/>
              <a:gdLst>
                <a:gd name="T0" fmla="*/ 0 w 330"/>
                <a:gd name="T1" fmla="*/ 622477172 h 329"/>
                <a:gd name="T2" fmla="*/ 209172197 w 330"/>
                <a:gd name="T3" fmla="*/ 622477172 h 329"/>
                <a:gd name="T4" fmla="*/ 209172197 w 330"/>
                <a:gd name="T5" fmla="*/ 0 h 329"/>
                <a:gd name="T6" fmla="*/ 624998717 w 330"/>
                <a:gd name="T7" fmla="*/ 0 h 329"/>
                <a:gd name="T8" fmla="*/ 624998717 w 330"/>
                <a:gd name="T9" fmla="*/ 622477172 h 329"/>
                <a:gd name="T10" fmla="*/ 831651453 w 330"/>
                <a:gd name="T11" fmla="*/ 622477172 h 329"/>
                <a:gd name="T12" fmla="*/ 415826520 w 330"/>
                <a:gd name="T13" fmla="*/ 829129710 h 329"/>
                <a:gd name="T14" fmla="*/ 0 w 330"/>
                <a:gd name="T15" fmla="*/ 622477172 h 32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30"/>
                <a:gd name="T25" fmla="*/ 0 h 329"/>
                <a:gd name="T26" fmla="*/ 330 w 330"/>
                <a:gd name="T27" fmla="*/ 329 h 32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30" h="329">
                  <a:moveTo>
                    <a:pt x="0" y="247"/>
                  </a:moveTo>
                  <a:lnTo>
                    <a:pt x="83" y="247"/>
                  </a:lnTo>
                  <a:lnTo>
                    <a:pt x="83" y="0"/>
                  </a:lnTo>
                  <a:lnTo>
                    <a:pt x="248" y="0"/>
                  </a:lnTo>
                  <a:lnTo>
                    <a:pt x="248" y="247"/>
                  </a:lnTo>
                  <a:lnTo>
                    <a:pt x="330" y="247"/>
                  </a:lnTo>
                  <a:lnTo>
                    <a:pt x="165" y="329"/>
                  </a:lnTo>
                  <a:lnTo>
                    <a:pt x="0" y="247"/>
                  </a:lnTo>
                  <a:close/>
                </a:path>
              </a:pathLst>
            </a:custGeom>
            <a:solidFill>
              <a:srgbClr val="00B0F0"/>
            </a:solidFill>
            <a:ln>
              <a:solidFill>
                <a:srgbClr val="0070C0"/>
              </a:solidFill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fr-FR"/>
            </a:p>
          </p:txBody>
        </p:sp>
        <p:sp>
          <p:nvSpPr>
            <p:cNvPr id="22" name="Rectangle 25"/>
            <p:cNvSpPr>
              <a:spLocks noChangeArrowheads="1"/>
            </p:cNvSpPr>
            <p:nvPr/>
          </p:nvSpPr>
          <p:spPr bwMode="auto">
            <a:xfrm>
              <a:off x="4770450" y="4279900"/>
              <a:ext cx="1463675" cy="3270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" name="Rectangle 26"/>
            <p:cNvSpPr>
              <a:spLocks noChangeArrowheads="1"/>
            </p:cNvSpPr>
            <p:nvPr/>
          </p:nvSpPr>
          <p:spPr bwMode="auto">
            <a:xfrm>
              <a:off x="5004048" y="4321175"/>
              <a:ext cx="1176284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dirty="0" smtClean="0"/>
                <a:t>Interrogations</a:t>
              </a:r>
              <a:endParaRPr lang="en-US" dirty="0"/>
            </a:p>
          </p:txBody>
        </p:sp>
        <p:sp>
          <p:nvSpPr>
            <p:cNvPr id="24" name="Rectangle 27"/>
            <p:cNvSpPr>
              <a:spLocks noChangeArrowheads="1"/>
            </p:cNvSpPr>
            <p:nvPr/>
          </p:nvSpPr>
          <p:spPr bwMode="auto">
            <a:xfrm>
              <a:off x="2501913" y="4279900"/>
              <a:ext cx="1271587" cy="3270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5" name="Rectangle 28"/>
            <p:cNvSpPr>
              <a:spLocks noChangeArrowheads="1"/>
            </p:cNvSpPr>
            <p:nvPr/>
          </p:nvSpPr>
          <p:spPr bwMode="auto">
            <a:xfrm>
              <a:off x="2699792" y="4321175"/>
              <a:ext cx="1013098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dirty="0" err="1" smtClean="0"/>
                <a:t>Mises</a:t>
              </a:r>
              <a:r>
                <a:rPr lang="en-US" sz="1600" dirty="0" smtClean="0"/>
                <a:t> à jour</a:t>
              </a:r>
              <a:endParaRPr lang="en-US" dirty="0"/>
            </a:p>
          </p:txBody>
        </p:sp>
        <p:sp>
          <p:nvSpPr>
            <p:cNvPr id="26" name="Text Box 30"/>
            <p:cNvSpPr txBox="1">
              <a:spLocks noChangeArrowheads="1"/>
            </p:cNvSpPr>
            <p:nvPr/>
          </p:nvSpPr>
          <p:spPr bwMode="auto">
            <a:xfrm>
              <a:off x="6689725" y="3370263"/>
              <a:ext cx="1597051" cy="92333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dirty="0" err="1" smtClean="0"/>
                <a:t>Mises</a:t>
              </a:r>
              <a:r>
                <a:rPr lang="en-US" dirty="0" smtClean="0"/>
                <a:t> à jour</a:t>
              </a:r>
              <a:endParaRPr lang="en-US" dirty="0"/>
            </a:p>
            <a:p>
              <a:pPr algn="ctr"/>
              <a:r>
                <a:rPr lang="en-US" dirty="0" err="1" smtClean="0"/>
                <a:t>Calculs</a:t>
              </a:r>
              <a:endParaRPr lang="en-US" dirty="0"/>
            </a:p>
            <a:p>
              <a:pPr algn="ctr"/>
              <a:r>
                <a:rPr lang="en-US" dirty="0" err="1" smtClean="0"/>
                <a:t>Etats</a:t>
              </a:r>
              <a:endParaRPr lang="en-US" dirty="0"/>
            </a:p>
          </p:txBody>
        </p:sp>
        <p:sp>
          <p:nvSpPr>
            <p:cNvPr id="27" name="Text Box 31"/>
            <p:cNvSpPr txBox="1">
              <a:spLocks noChangeArrowheads="1"/>
            </p:cNvSpPr>
            <p:nvPr/>
          </p:nvSpPr>
          <p:spPr bwMode="auto">
            <a:xfrm>
              <a:off x="1038233" y="4857760"/>
              <a:ext cx="889987" cy="3693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 err="1" smtClean="0"/>
                <a:t>SQLite</a:t>
              </a:r>
              <a:endParaRPr lang="en-US" dirty="0"/>
            </a:p>
          </p:txBody>
        </p:sp>
        <p:sp>
          <p:nvSpPr>
            <p:cNvPr id="28" name="ZoneTexte 27"/>
            <p:cNvSpPr txBox="1"/>
            <p:nvPr/>
          </p:nvSpPr>
          <p:spPr>
            <a:xfrm>
              <a:off x="871520" y="1844824"/>
              <a:ext cx="1223412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HTML</a:t>
              </a:r>
            </a:p>
            <a:p>
              <a:pPr algn="ctr"/>
              <a:r>
                <a:rPr lang="en-US" dirty="0" err="1" smtClean="0"/>
                <a:t>Javascript</a:t>
              </a:r>
              <a:r>
                <a:rPr lang="en-US" dirty="0" smtClean="0"/>
                <a:t/>
              </a:r>
              <a:br>
                <a:rPr lang="en-US" dirty="0" smtClean="0"/>
              </a:br>
              <a:r>
                <a:rPr lang="en-US" dirty="0" smtClean="0"/>
                <a:t>Ext JS</a:t>
              </a:r>
              <a:endParaRPr lang="en-US" dirty="0"/>
            </a:p>
          </p:txBody>
        </p:sp>
        <p:sp>
          <p:nvSpPr>
            <p:cNvPr id="29" name="ZoneTexte 28"/>
            <p:cNvSpPr txBox="1"/>
            <p:nvPr/>
          </p:nvSpPr>
          <p:spPr>
            <a:xfrm>
              <a:off x="6786578" y="2071678"/>
              <a:ext cx="13768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Présentation</a:t>
              </a:r>
              <a:endParaRPr lang="en-US" dirty="0"/>
            </a:p>
          </p:txBody>
        </p:sp>
        <p:sp>
          <p:nvSpPr>
            <p:cNvPr id="30" name="ZoneTexte 29"/>
            <p:cNvSpPr txBox="1"/>
            <p:nvPr/>
          </p:nvSpPr>
          <p:spPr>
            <a:xfrm>
              <a:off x="1102353" y="2928934"/>
              <a:ext cx="76174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AJAX</a:t>
              </a:r>
              <a:endParaRPr lang="en-US" dirty="0"/>
            </a:p>
          </p:txBody>
        </p:sp>
        <p:sp>
          <p:nvSpPr>
            <p:cNvPr id="31" name="ZoneTexte 30"/>
            <p:cNvSpPr txBox="1"/>
            <p:nvPr/>
          </p:nvSpPr>
          <p:spPr>
            <a:xfrm>
              <a:off x="1044645" y="3643314"/>
              <a:ext cx="8771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VB.net</a:t>
              </a:r>
              <a:endParaRPr lang="en-US" dirty="0"/>
            </a:p>
          </p:txBody>
        </p:sp>
        <p:sp>
          <p:nvSpPr>
            <p:cNvPr id="32" name="ZoneTexte 31"/>
            <p:cNvSpPr txBox="1"/>
            <p:nvPr/>
          </p:nvSpPr>
          <p:spPr>
            <a:xfrm>
              <a:off x="1172885" y="4286256"/>
              <a:ext cx="6206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Linq</a:t>
              </a:r>
              <a:endParaRPr lang="en-US" dirty="0"/>
            </a:p>
          </p:txBody>
        </p:sp>
        <p:sp>
          <p:nvSpPr>
            <p:cNvPr id="33" name="ZoneTexte 32"/>
            <p:cNvSpPr txBox="1"/>
            <p:nvPr/>
          </p:nvSpPr>
          <p:spPr>
            <a:xfrm>
              <a:off x="2621510" y="6143644"/>
              <a:ext cx="360252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ASP.net / Windows Server 2008</a:t>
              </a:r>
              <a:endParaRPr lang="en-US" b="1" dirty="0"/>
            </a:p>
          </p:txBody>
        </p:sp>
        <p:sp>
          <p:nvSpPr>
            <p:cNvPr id="34" name="ZoneTexte 33"/>
            <p:cNvSpPr txBox="1"/>
            <p:nvPr/>
          </p:nvSpPr>
          <p:spPr>
            <a:xfrm>
              <a:off x="3143240" y="5715016"/>
              <a:ext cx="22698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Plus de </a:t>
              </a:r>
              <a:r>
                <a:rPr lang="en-US" dirty="0" smtClean="0"/>
                <a:t>200 </a:t>
              </a:r>
              <a:r>
                <a:rPr lang="en-US" dirty="0" smtClean="0"/>
                <a:t>pages ASP</a:t>
              </a:r>
              <a:endParaRPr lang="en-US" dirty="0"/>
            </a:p>
          </p:txBody>
        </p:sp>
        <p:sp>
          <p:nvSpPr>
            <p:cNvPr id="35" name="Text Box 30"/>
            <p:cNvSpPr txBox="1">
              <a:spLocks noChangeArrowheads="1"/>
            </p:cNvSpPr>
            <p:nvPr/>
          </p:nvSpPr>
          <p:spPr bwMode="auto">
            <a:xfrm>
              <a:off x="6732240" y="4869160"/>
              <a:ext cx="1597051" cy="3693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dirty="0" err="1" smtClean="0"/>
                <a:t>Données</a:t>
              </a:r>
              <a:endParaRPr lang="en-US" dirty="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5010</TotalTime>
  <Words>267</Words>
  <Application>Microsoft Office PowerPoint</Application>
  <PresentationFormat>Affichage à l'écran (4:3)</PresentationFormat>
  <Paragraphs>61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Thème Office</vt:lpstr>
      <vt:lpstr>e-Prelude</vt:lpstr>
      <vt:lpstr>Généralités</vt:lpstr>
      <vt:lpstr>Principe</vt:lpstr>
      <vt:lpstr>Fenêtre d’accueil</vt:lpstr>
      <vt:lpstr>Les répertoires de dossiers</vt:lpstr>
      <vt:lpstr>Fonctions des dossiers</vt:lpstr>
      <vt:lpstr>Le professeur</vt:lpstr>
      <vt:lpstr>Diapositive 8</vt:lpstr>
    </vt:vector>
  </TitlesOfParts>
  <Company>CCIPPARIS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e-Prelude</dc:title>
  <dc:creator>GERARD</dc:creator>
  <cp:lastModifiedBy>GERARD</cp:lastModifiedBy>
  <cp:revision>37</cp:revision>
  <dcterms:created xsi:type="dcterms:W3CDTF">2012-04-04T12:02:51Z</dcterms:created>
  <dcterms:modified xsi:type="dcterms:W3CDTF">2012-11-09T07:52:47Z</dcterms:modified>
</cp:coreProperties>
</file>