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7"/>
  </p:notesMasterIdLst>
  <p:handoutMasterIdLst>
    <p:handoutMasterId r:id="rId28"/>
  </p:handoutMasterIdLst>
  <p:sldIdLst>
    <p:sldId id="322" r:id="rId2"/>
    <p:sldId id="323" r:id="rId3"/>
    <p:sldId id="257" r:id="rId4"/>
    <p:sldId id="297" r:id="rId5"/>
    <p:sldId id="317" r:id="rId6"/>
    <p:sldId id="316" r:id="rId7"/>
    <p:sldId id="324" r:id="rId8"/>
    <p:sldId id="325" r:id="rId9"/>
    <p:sldId id="258" r:id="rId10"/>
    <p:sldId id="260" r:id="rId11"/>
    <p:sldId id="299" r:id="rId12"/>
    <p:sldId id="300" r:id="rId13"/>
    <p:sldId id="301" r:id="rId14"/>
    <p:sldId id="302" r:id="rId15"/>
    <p:sldId id="318" r:id="rId16"/>
    <p:sldId id="303" r:id="rId17"/>
    <p:sldId id="304" r:id="rId18"/>
    <p:sldId id="305" r:id="rId19"/>
    <p:sldId id="306" r:id="rId20"/>
    <p:sldId id="307" r:id="rId21"/>
    <p:sldId id="308" r:id="rId22"/>
    <p:sldId id="309" r:id="rId23"/>
    <p:sldId id="319" r:id="rId24"/>
    <p:sldId id="320" r:id="rId25"/>
    <p:sldId id="321" r:id="rId26"/>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9F"/>
    <a:srgbClr val="000000"/>
    <a:srgbClr val="99FF99"/>
    <a:srgbClr val="FF99FF"/>
    <a:srgbClr val="00FFFF"/>
    <a:srgbClr val="0066FF"/>
    <a:srgbClr val="FF33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62881" autoAdjust="0"/>
  </p:normalViewPr>
  <p:slideViewPr>
    <p:cSldViewPr>
      <p:cViewPr varScale="1">
        <p:scale>
          <a:sx n="72" d="100"/>
          <a:sy n="72" d="100"/>
        </p:scale>
        <p:origin x="272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10" d="100"/>
          <a:sy n="110" d="100"/>
        </p:scale>
        <p:origin x="3264" y="-154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369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6150" y="4875213"/>
            <a:ext cx="5207000" cy="4630737"/>
          </a:xfrm>
          <a:prstGeom prst="rect">
            <a:avLst/>
          </a:prstGeom>
          <a:noFill/>
          <a:ln w="12700">
            <a:noFill/>
            <a:miter lim="800000"/>
            <a:headEnd/>
            <a:tailEnd/>
          </a:ln>
          <a:effectLst/>
        </p:spPr>
        <p:txBody>
          <a:bodyPr vert="horz" wrap="square" lIns="95479" tIns="46902" rIns="95479" bIns="46902" numCol="1" anchor="t" anchorCtr="0" compatLnSpc="1">
            <a:prstTxWarp prst="textNoShape">
              <a:avLst/>
            </a:prstTxWarp>
          </a:bodyPr>
          <a:lstStyle/>
          <a:p>
            <a:pPr lvl="0"/>
            <a:r>
              <a:rPr lang="fr-FR"/>
              <a:t>Corps du texte</a:t>
            </a:r>
          </a:p>
          <a:p>
            <a:pPr lvl="1"/>
            <a:r>
              <a:rPr lang="fr-FR"/>
              <a:t>Deuxième niveau</a:t>
            </a:r>
          </a:p>
          <a:p>
            <a:pPr lvl="2"/>
            <a:r>
              <a:rPr lang="fr-FR"/>
              <a:t>Troisième niveau</a:t>
            </a:r>
          </a:p>
          <a:p>
            <a:pPr lvl="3"/>
            <a:r>
              <a:rPr lang="fr-FR"/>
              <a:t>Quatrième niveau</a:t>
            </a:r>
          </a:p>
          <a:p>
            <a:pPr lvl="4"/>
            <a:r>
              <a:rPr lang="fr-FR"/>
              <a:t>Cinquième niveau</a:t>
            </a:r>
          </a:p>
        </p:txBody>
      </p:sp>
      <p:sp>
        <p:nvSpPr>
          <p:cNvPr id="2051" name="Rectangle 3"/>
          <p:cNvSpPr>
            <a:spLocks noGrp="1" noRot="1" noChangeAspect="1" noChangeArrowheads="1" noTextEdit="1"/>
          </p:cNvSpPr>
          <p:nvPr>
            <p:ph type="sldImg" idx="2"/>
          </p:nvPr>
        </p:nvSpPr>
        <p:spPr bwMode="auto">
          <a:xfrm>
            <a:off x="1166813" y="893763"/>
            <a:ext cx="4768850" cy="3576637"/>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5169306"/>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stocks sont présents partout dans un système logistique.</a:t>
            </a:r>
          </a:p>
          <a:p>
            <a:r>
              <a:rPr lang="fr-FR" dirty="0"/>
              <a:t>Un stock se constitue lors qu’il y a différence entre deux flux.</a:t>
            </a:r>
          </a:p>
        </p:txBody>
      </p:sp>
    </p:spTree>
    <p:extLst>
      <p:ext uri="{BB962C8B-B14F-4D97-AF65-F5344CB8AC3E}">
        <p14:creationId xmlns:p14="http://schemas.microsoft.com/office/powerpoint/2010/main" val="41234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Bien souvent, un processus de fabrication comporte plusieurs étapes (l’exemple ci-dessus concernait des machines à laver).</a:t>
            </a:r>
          </a:p>
          <a:p>
            <a:r>
              <a:rPr lang="fr-FR"/>
              <a:t>On peut constituer des stocks intermédiaires entre chacune de ces étapes du processus.</a:t>
            </a:r>
          </a:p>
          <a:p>
            <a:r>
              <a:rPr lang="fr-FR"/>
              <a:t>La constitution de stocks rend les phases relativement indépendantes : si une phase tombe en panne, les autres phases peuvent continuer à travailler (pendant un certain temps).</a:t>
            </a:r>
          </a:p>
          <a:p>
            <a:r>
              <a:rPr lang="fr-FR"/>
              <a:t>L’inconvénient de stocks, c’est la ralentissement du flux puisque les produis vont attendre avant d’être traités, d’où une moindre réactivité aux variations de la demande.</a:t>
            </a:r>
          </a:p>
          <a:p>
            <a:r>
              <a:rPr lang="fr-FR"/>
              <a:t>De plus le stock crée un besoin en fonds de roulement qui doit être financé.</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Les stocks masquent les problèmes de production ou d’approvisionnement : une défaillance (panne, défauts, retards…) reste </a:t>
            </a:r>
            <a:r>
              <a:rPr lang="fr-FR" b="1"/>
              <a:t>locale</a:t>
            </a:r>
            <a:r>
              <a:rPr lang="fr-FR"/>
              <a:t> puisque les autres étapes peuvent continuer à travailler.</a:t>
            </a:r>
          </a:p>
          <a:p>
            <a:r>
              <a:rPr lang="fr-FR"/>
              <a:t>L’absence de stock entrainerait un arrêt de la totalité du processus donc serait visible par tous.</a:t>
            </a:r>
          </a:p>
          <a:p>
            <a:r>
              <a:rPr lang="fr-FR"/>
              <a:t>La réduction volontaire des stocks intermédiaires est un moyen pour mettre en évidence les problèmes.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Dans un système parfaitement équilibré où à tout moment la production est égale à la demande, il n’y a pas de création de stock.</a:t>
            </a:r>
          </a:p>
          <a:p>
            <a:r>
              <a:rPr lang="fr-FR"/>
              <a:t>Dans, dans la majorité des situation, les flux entre les différentes étapes ne peuvent être parfaitement synchronisés. Cela peut</a:t>
            </a:r>
            <a:r>
              <a:rPr lang="fr-FR" baseline="0"/>
              <a:t> conduire a </a:t>
            </a:r>
            <a:r>
              <a:rPr lang="fr-FR"/>
              <a:t>deux situations :</a:t>
            </a:r>
          </a:p>
          <a:p>
            <a:pPr marL="171450" indent="-171450">
              <a:buFont typeface="Arial" panose="020B0604020202020204" pitchFamily="34" charset="0"/>
              <a:buChar char="•"/>
            </a:pPr>
            <a:r>
              <a:rPr lang="fr-FR"/>
              <a:t>soit la production est supérieure à la demande ; il en résulte des stocks</a:t>
            </a:r>
          </a:p>
          <a:p>
            <a:pPr marL="171450" indent="-171450">
              <a:buFont typeface="Arial" panose="020B0604020202020204" pitchFamily="34" charset="0"/>
              <a:buChar char="•"/>
            </a:pPr>
            <a:r>
              <a:rPr lang="fr-FR"/>
              <a:t>soit la production ne peut satisfaire la demande ; on constatera des ruptures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p:sp>
      <p:sp>
        <p:nvSpPr>
          <p:cNvPr id="25602" name="Rectangle 2"/>
          <p:cNvSpPr>
            <a:spLocks noGrp="1" noChangeArrowheads="1"/>
          </p:cNvSpPr>
          <p:nvPr>
            <p:ph type="body" idx="1"/>
          </p:nvPr>
        </p:nvSpPr>
        <p:spPr/>
        <p:txBody>
          <a:bodyPr/>
          <a:lstStyle/>
          <a:p>
            <a:r>
              <a:rPr lang="fr-FR" sz="1200" b="1" kern="1200">
                <a:solidFill>
                  <a:schemeClr val="tx1"/>
                </a:solidFill>
                <a:latin typeface="Arial" charset="0"/>
                <a:ea typeface="+mn-ea"/>
                <a:cs typeface="+mn-cs"/>
              </a:rPr>
              <a:t>Flux poussés :</a:t>
            </a:r>
            <a:endParaRPr lang="fr-FR" sz="1200" kern="1200">
              <a:solidFill>
                <a:schemeClr val="tx1"/>
              </a:solidFill>
              <a:latin typeface="Arial" charset="0"/>
              <a:ea typeface="+mn-ea"/>
              <a:cs typeface="+mn-cs"/>
            </a:endParaRPr>
          </a:p>
          <a:p>
            <a:r>
              <a:rPr lang="fr-FR" sz="1200" kern="1200">
                <a:solidFill>
                  <a:schemeClr val="tx1"/>
                </a:solidFill>
                <a:latin typeface="Arial" charset="0"/>
                <a:ea typeface="+mn-ea"/>
                <a:cs typeface="+mn-cs"/>
              </a:rPr>
              <a:t>Prenons l'exemple de vente sur stocks. L'entreprise va fabriquer des produits et constituer des stocks en fonction des prévisions des ventes ou de commandes fermes. Sur la base des prévisions de ventes (ou de commandes fermes) des systèmes de calcul (calcul des besoins) vont générer des ordres de fabrication.</a:t>
            </a:r>
          </a:p>
          <a:p>
            <a:r>
              <a:rPr lang="fr-FR" sz="1200" kern="1200">
                <a:solidFill>
                  <a:schemeClr val="tx1"/>
                </a:solidFill>
                <a:latin typeface="Arial" charset="0"/>
                <a:ea typeface="+mn-ea"/>
                <a:cs typeface="+mn-cs"/>
              </a:rPr>
              <a:t>Ces OF sont lancés, les produits commencent le processus de fabrication en passant par le premier poste de charge puis une fois les opérations terminées sur ce poste elles sont transférées sur le poste suivant.</a:t>
            </a:r>
          </a:p>
          <a:p>
            <a:r>
              <a:rPr lang="fr-FR" sz="1200" kern="1200">
                <a:solidFill>
                  <a:schemeClr val="tx1"/>
                </a:solidFill>
                <a:latin typeface="Arial" charset="0"/>
                <a:ea typeface="+mn-ea"/>
                <a:cs typeface="+mn-cs"/>
              </a:rPr>
              <a:t>On parle alors de flux poussé, on ne tient pas compte des besoins du centre de charge en aval mais on exécute les OF provenant des postes de charge amont.</a:t>
            </a:r>
          </a:p>
          <a:p>
            <a:r>
              <a:rPr lang="fr-FR" sz="1200" b="1" kern="1200">
                <a:solidFill>
                  <a:schemeClr val="tx1"/>
                </a:solidFill>
                <a:latin typeface="Arial" charset="0"/>
                <a:ea typeface="+mn-ea"/>
                <a:cs typeface="+mn-cs"/>
              </a:rPr>
              <a:t>Flux tirés :</a:t>
            </a:r>
            <a:endParaRPr lang="fr-FR" sz="1200" kern="1200">
              <a:solidFill>
                <a:schemeClr val="tx1"/>
              </a:solidFill>
              <a:latin typeface="Arial" charset="0"/>
              <a:ea typeface="+mn-ea"/>
              <a:cs typeface="+mn-cs"/>
            </a:endParaRPr>
          </a:p>
          <a:p>
            <a:r>
              <a:rPr lang="fr-FR" sz="1200" kern="1200">
                <a:solidFill>
                  <a:schemeClr val="tx1"/>
                </a:solidFill>
                <a:latin typeface="Arial" charset="0"/>
                <a:ea typeface="+mn-ea"/>
                <a:cs typeface="+mn-cs"/>
              </a:rPr>
              <a:t>Lorsque l'on est en flux tirés les ordres de fabrication (OF) sont réalisés uniquement dans le cas où le poste aval en aura le besoin.</a:t>
            </a:r>
          </a:p>
          <a:p>
            <a:r>
              <a:rPr lang="fr-FR" sz="1200" kern="1200">
                <a:solidFill>
                  <a:schemeClr val="tx1"/>
                </a:solidFill>
                <a:latin typeface="Arial" charset="0"/>
                <a:ea typeface="+mn-ea"/>
                <a:cs typeface="+mn-cs"/>
              </a:rPr>
              <a:t>Ces OF peuvent être générés par le calcul des besoins ou directement par le poste aval mais leur déclenchement dépend du poste aval et de ses besoins.</a:t>
            </a:r>
          </a:p>
          <a:p>
            <a:r>
              <a:rPr lang="fr-FR" sz="1200" kern="1200">
                <a:solidFill>
                  <a:schemeClr val="tx1"/>
                </a:solidFill>
                <a:latin typeface="Arial" charset="0"/>
                <a:ea typeface="+mn-ea"/>
                <a:cs typeface="+mn-cs"/>
              </a:rPr>
              <a:t>C'est-à-dire que si les besoins du poste aval sont nuls le poste amont suspend sa production. Si tous les postes fonctionnent de la même manière ce sont au final les besoins du client qui génèrent les ordres de fabrication.</a:t>
            </a:r>
          </a:p>
          <a:p>
            <a:r>
              <a:rPr lang="fr-FR" sz="1200" kern="1200">
                <a:solidFill>
                  <a:schemeClr val="tx1"/>
                </a:solidFill>
                <a:latin typeface="Arial" charset="0"/>
                <a:ea typeface="+mn-ea"/>
                <a:cs typeface="+mn-cs"/>
              </a:rPr>
              <a:t>Les deux types de flux peuvent coexister dans une entreprise, par exemple dans une entreprise où l'élaboration du produit est de type T.</a:t>
            </a:r>
          </a:p>
          <a:p>
            <a:r>
              <a:rPr lang="fr-FR" sz="1200" kern="1200">
                <a:solidFill>
                  <a:schemeClr val="tx1"/>
                </a:solidFill>
                <a:latin typeface="Arial" charset="0"/>
                <a:ea typeface="+mn-ea"/>
                <a:cs typeface="+mn-cs"/>
              </a:rPr>
              <a:t>La première partie qui va fabriquer des composants de base peut travailler en flux poussés et la dernière partie qui peut être une partie de montage ou d'assemblage va travailler en flux tirés en fonction des demandes des clients.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003300" y="774700"/>
            <a:ext cx="5097463" cy="3822700"/>
          </a:xfrm>
          <a:ln/>
        </p:spPr>
      </p:sp>
      <p:sp>
        <p:nvSpPr>
          <p:cNvPr id="51203" name="Rectangle 3"/>
          <p:cNvSpPr>
            <a:spLocks noGrp="1" noChangeArrowheads="1"/>
          </p:cNvSpPr>
          <p:nvPr>
            <p:ph type="body" idx="1"/>
          </p:nvPr>
        </p:nvSpPr>
        <p:spPr>
          <a:xfrm>
            <a:off x="946150" y="4864100"/>
            <a:ext cx="5207000" cy="4602163"/>
          </a:xfrm>
          <a:noFill/>
          <a:ln w="9525"/>
        </p:spPr>
        <p:txBody>
          <a:bodyPr/>
          <a:lstStyle/>
          <a:p>
            <a:r>
              <a:rPr lang="fr-FR"/>
              <a:t>Pour ne pas avoir de risque de surstock, l’idéal consiste à travailler à la commande. Mais lorsque le cycle de production est plus long que le délai de livraison admissible par le client, il est nécessaire d’anticiper certaines phases de la fabrication.</a:t>
            </a:r>
          </a:p>
          <a:p>
            <a:r>
              <a:rPr lang="fr-FR"/>
              <a:t>Dans une activité de production,  une première partie du flux peut être gérée en flux poussé, c’est-à-dire décidé à partir des prévisions de vente. Les produits semi-finis sont </a:t>
            </a:r>
            <a:r>
              <a:rPr lang="fr-FR" b="1"/>
              <a:t>poussés</a:t>
            </a:r>
            <a:r>
              <a:rPr lang="fr-FR"/>
              <a:t> dans un stock intermédiaire.</a:t>
            </a:r>
          </a:p>
          <a:p>
            <a:r>
              <a:rPr lang="fr-FR"/>
              <a:t>Lorsque les commandes des clients arrivent, on peut lancer la seconde partie du flux en puisant des composants dans le stock constitué. On dit qu’il est </a:t>
            </a:r>
            <a:r>
              <a:rPr lang="fr-FR" b="1"/>
              <a:t>tiré</a:t>
            </a:r>
            <a:r>
              <a:rPr lang="fr-FR"/>
              <a:t> par les commandes.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p:sp>
      <p:sp>
        <p:nvSpPr>
          <p:cNvPr id="25602" name="Rectangle 2"/>
          <p:cNvSpPr>
            <a:spLocks noGrp="1" noChangeArrowheads="1"/>
          </p:cNvSpPr>
          <p:nvPr>
            <p:ph type="body" idx="1"/>
          </p:nvPr>
        </p:nvSpPr>
        <p:spPr/>
        <p:txBody>
          <a:bodyPr/>
          <a:lstStyle/>
          <a:p>
            <a:r>
              <a:rPr lang="fr-FR" sz="1200" b="1" kern="1200">
                <a:solidFill>
                  <a:schemeClr val="tx1"/>
                </a:solidFill>
                <a:latin typeface="Arial" charset="0"/>
                <a:ea typeface="+mn-ea"/>
                <a:cs typeface="+mn-cs"/>
              </a:rPr>
              <a:t>Flux tendus :</a:t>
            </a:r>
            <a:endParaRPr lang="fr-FR" sz="1200" kern="1200">
              <a:solidFill>
                <a:schemeClr val="tx1"/>
              </a:solidFill>
              <a:latin typeface="Arial" charset="0"/>
              <a:ea typeface="+mn-ea"/>
              <a:cs typeface="+mn-cs"/>
            </a:endParaRPr>
          </a:p>
          <a:p>
            <a:r>
              <a:rPr lang="fr-FR" sz="1200" kern="1200">
                <a:solidFill>
                  <a:schemeClr val="tx1"/>
                </a:solidFill>
                <a:latin typeface="Arial" charset="0"/>
                <a:ea typeface="+mn-ea"/>
                <a:cs typeface="+mn-cs"/>
              </a:rPr>
              <a:t>Le flux tendu désigne une méthode de production issue du toyotisme. Il s'agit de réduire à zéro les stocks de matière première et de produits finis pour réduire les coûts et minimiser / optimiser les délais. La production en flux tendu s'applique majoritairement dans l'industrie et est rendue possible par un acheminement régulier des marchandises en amont et en aval de la production. Pour pratiquer le flux tendu, il faut mettre en place une coordination parfaite entre les différents acteurs, professionnels des achats, de la logistique, de la production et de la vente.</a:t>
            </a:r>
          </a:p>
          <a:p>
            <a:r>
              <a:rPr lang="fr-FR" sz="1200" kern="1200">
                <a:solidFill>
                  <a:schemeClr val="tx1"/>
                </a:solidFill>
                <a:latin typeface="Arial" charset="0"/>
                <a:ea typeface="+mn-ea"/>
                <a:cs typeface="+mn-cs"/>
              </a:rPr>
              <a:t>On peut produire à flux tendu de deux façons : à flux poussé, ce qui signifie que l'on produit en fonction d'un prévisionnel de ventes, ou à flux tiré, lorsqu'on ne produit que sur la base des demandes effectives.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a:solidFill>
                  <a:schemeClr val="tx1"/>
                </a:solidFill>
                <a:latin typeface="Arial" charset="0"/>
                <a:ea typeface="+mn-ea"/>
                <a:cs typeface="+mn-cs"/>
              </a:rPr>
              <a:t>On perçoit intuitivement que les notions de stocks, délais d’écoulement et flux sont reliées. Prenons l’exemple présenté. </a:t>
            </a:r>
          </a:p>
          <a:p>
            <a:r>
              <a:rPr lang="fr-FR" sz="1200" kern="1200">
                <a:solidFill>
                  <a:schemeClr val="tx1"/>
                </a:solidFill>
                <a:latin typeface="Arial" charset="0"/>
                <a:ea typeface="+mn-ea"/>
                <a:cs typeface="+mn-cs"/>
              </a:rPr>
              <a:t>On comprend bien que le temps nécessaire pour vider un réservoir de 100 litres sera de 100 secondes si le flux est d’un litre par seconde. </a:t>
            </a:r>
          </a:p>
          <a:p>
            <a:r>
              <a:rPr lang="fr-FR" sz="1200" kern="1200">
                <a:solidFill>
                  <a:schemeClr val="tx1"/>
                </a:solidFill>
                <a:latin typeface="Arial" charset="0"/>
                <a:ea typeface="+mn-ea"/>
                <a:cs typeface="+mn-cs"/>
              </a:rPr>
              <a:t>Si on applique ce raisonnement dans le cadre d’une </a:t>
            </a:r>
            <a:r>
              <a:rPr lang="fr-FR" sz="1200" kern="1200" err="1">
                <a:solidFill>
                  <a:schemeClr val="tx1"/>
                </a:solidFill>
                <a:latin typeface="Arial" charset="0"/>
                <a:ea typeface="+mn-ea"/>
                <a:cs typeface="+mn-cs"/>
              </a:rPr>
              <a:t>supply</a:t>
            </a:r>
            <a:r>
              <a:rPr lang="fr-FR" sz="1200" kern="1200">
                <a:solidFill>
                  <a:schemeClr val="tx1"/>
                </a:solidFill>
                <a:latin typeface="Arial" charset="0"/>
                <a:ea typeface="+mn-ea"/>
                <a:cs typeface="+mn-cs"/>
              </a:rPr>
              <a:t> </a:t>
            </a:r>
            <a:r>
              <a:rPr lang="fr-FR" sz="1200" kern="1200" err="1">
                <a:solidFill>
                  <a:schemeClr val="tx1"/>
                </a:solidFill>
                <a:latin typeface="Arial" charset="0"/>
                <a:ea typeface="+mn-ea"/>
                <a:cs typeface="+mn-cs"/>
              </a:rPr>
              <a:t>chain</a:t>
            </a:r>
            <a:r>
              <a:rPr lang="fr-FR" sz="1200" kern="1200">
                <a:solidFill>
                  <a:schemeClr val="tx1"/>
                </a:solidFill>
                <a:latin typeface="Arial" charset="0"/>
                <a:ea typeface="+mn-ea"/>
                <a:cs typeface="+mn-cs"/>
              </a:rPr>
              <a:t>, on obtient la règle suivante. Soit deux points sur un diagramme de flux, A et B, on trouve :</a:t>
            </a:r>
          </a:p>
          <a:p>
            <a:r>
              <a:rPr lang="fr-FR" sz="1200" kern="1200">
                <a:solidFill>
                  <a:schemeClr val="tx1"/>
                </a:solidFill>
                <a:latin typeface="Arial" charset="0"/>
                <a:ea typeface="+mn-ea"/>
                <a:cs typeface="+mn-cs"/>
              </a:rPr>
              <a:t>Délai moyen d’écoulement entre A et B = (Stock</a:t>
            </a:r>
            <a:r>
              <a:rPr lang="fr-FR" sz="1200" kern="1200" baseline="0">
                <a:solidFill>
                  <a:schemeClr val="tx1"/>
                </a:solidFill>
                <a:latin typeface="Arial" charset="0"/>
                <a:ea typeface="+mn-ea"/>
                <a:cs typeface="+mn-cs"/>
              </a:rPr>
              <a:t> moyen entre A et B) / (Flux moyen entre A et B)</a:t>
            </a:r>
          </a:p>
          <a:p>
            <a:r>
              <a:rPr lang="fr-FR" sz="1200" kern="1200">
                <a:solidFill>
                  <a:schemeClr val="tx1"/>
                </a:solidFill>
                <a:latin typeface="Arial" charset="0"/>
                <a:ea typeface="+mn-ea"/>
                <a:cs typeface="+mn-cs"/>
              </a:rPr>
              <a:t>Considérons par exemple une situation où le délai d’écoulement entre l’entrée des matières en stock et la livraison des produits finis aux clients est de 3 mois en moyenne. Si l’entreprise vend en moyenne 100 000 produits finis par mois, il y a approximativement l’équivalent de 300 000 produits (en pièces détachées et semi-finis) dans l’usine.</a:t>
            </a:r>
          </a:p>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Le péage limite le flux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Plus d’embouteillage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sz="1200" kern="1200">
                <a:solidFill>
                  <a:srgbClr val="C00000"/>
                </a:solidFill>
                <a:latin typeface="Arial" charset="0"/>
                <a:ea typeface="+mn-ea"/>
                <a:cs typeface="+mn-cs"/>
              </a:rPr>
              <a:t>Lorsqu’on considère les flux dans une </a:t>
            </a:r>
            <a:r>
              <a:rPr lang="fr-FR" sz="1200" kern="1200" err="1">
                <a:solidFill>
                  <a:srgbClr val="C00000"/>
                </a:solidFill>
                <a:latin typeface="Arial" charset="0"/>
                <a:ea typeface="+mn-ea"/>
                <a:cs typeface="+mn-cs"/>
              </a:rPr>
              <a:t>supply</a:t>
            </a:r>
            <a:r>
              <a:rPr lang="fr-FR" sz="1200" kern="1200">
                <a:solidFill>
                  <a:srgbClr val="C00000"/>
                </a:solidFill>
                <a:latin typeface="Arial" charset="0"/>
                <a:ea typeface="+mn-ea"/>
                <a:cs typeface="+mn-cs"/>
              </a:rPr>
              <a:t> </a:t>
            </a:r>
            <a:r>
              <a:rPr lang="fr-FR" sz="1200" kern="1200" err="1">
                <a:solidFill>
                  <a:srgbClr val="C00000"/>
                </a:solidFill>
                <a:latin typeface="Arial" charset="0"/>
                <a:ea typeface="+mn-ea"/>
                <a:cs typeface="+mn-cs"/>
              </a:rPr>
              <a:t>chain</a:t>
            </a:r>
            <a:r>
              <a:rPr lang="fr-FR" sz="1200" kern="1200">
                <a:solidFill>
                  <a:srgbClr val="C00000"/>
                </a:solidFill>
                <a:latin typeface="Arial" charset="0"/>
                <a:ea typeface="+mn-ea"/>
                <a:cs typeface="+mn-cs"/>
              </a:rPr>
              <a:t>, l’aspect temporel est important pour deux raisons principales. Tout, d’abord en termes de qualité de service aux clients, le délai entre la passation de commande et la réception du produit est bien entendu un critère de différenciation important. </a:t>
            </a:r>
          </a:p>
          <a:p>
            <a:r>
              <a:rPr lang="fr-FR" sz="1200" kern="1200">
                <a:solidFill>
                  <a:srgbClr val="C00000"/>
                </a:solidFill>
                <a:latin typeface="Arial" charset="0"/>
                <a:ea typeface="+mn-ea"/>
                <a:cs typeface="+mn-cs"/>
              </a:rPr>
              <a:t>Typiquement, plus ce délai est court et plus les clients seront satisfaits : il suffit de voir les sites Internet de nombreuses entreprises qui promettent des délais de livraison toujours moindres. De surcroît, on remarque que plus le temps de séjour d’un produit dans l’entreprise est élevé et plus les charges financières associées seront lourdes. </a:t>
            </a:r>
          </a:p>
          <a:p>
            <a:r>
              <a:rPr lang="fr-FR" sz="1200" kern="1200">
                <a:solidFill>
                  <a:srgbClr val="C00000"/>
                </a:solidFill>
                <a:latin typeface="Arial" charset="0"/>
                <a:ea typeface="+mn-ea"/>
                <a:cs typeface="+mn-cs"/>
              </a:rPr>
              <a:t>Trois types de délais peuvent être analysés : le délai d’obtention d’une commande ou d’un ordre, le délai de circulation du flux physique et le délai d’attente.</a:t>
            </a:r>
          </a:p>
          <a:p>
            <a:r>
              <a:rPr lang="fr-FR" sz="1200" kern="1200">
                <a:solidFill>
                  <a:schemeClr val="tx1"/>
                </a:solidFill>
                <a:effectLst/>
                <a:latin typeface="Arial" charset="0"/>
                <a:ea typeface="+mn-ea"/>
                <a:cs typeface="+mn-cs"/>
              </a:rPr>
              <a:t>Le temps de séjour total d’un produit à un poste lorsqu’une opération est réalisée est souvent supérieur au temps gamme de l’opération. En effet, un temps d’attente peut avoir été nécessaire avant que la ressource ne soit disponible pour réaliser l’opération, ou un aléa a pu perturber le processus.</a:t>
            </a:r>
          </a:p>
          <a:p>
            <a:r>
              <a:rPr lang="fr-FR" sz="1200" kern="1200">
                <a:solidFill>
                  <a:schemeClr val="tx1"/>
                </a:solidFill>
                <a:effectLst/>
                <a:latin typeface="Arial" charset="0"/>
                <a:ea typeface="+mn-ea"/>
                <a:cs typeface="+mn-cs"/>
              </a:rPr>
              <a:t>Globalement, le temps additionnel au temps opératoire théorique s’appelle le </a:t>
            </a:r>
            <a:r>
              <a:rPr lang="fr-FR" sz="1200" i="1" kern="1200">
                <a:solidFill>
                  <a:schemeClr val="tx1"/>
                </a:solidFill>
                <a:effectLst/>
                <a:latin typeface="Arial" charset="0"/>
                <a:ea typeface="+mn-ea"/>
                <a:cs typeface="+mn-cs"/>
              </a:rPr>
              <a:t>délai d’attente</a:t>
            </a:r>
            <a:r>
              <a:rPr lang="fr-FR" sz="1200" kern="1200">
                <a:solidFill>
                  <a:schemeClr val="tx1"/>
                </a:solidFill>
                <a:effectLst/>
                <a:latin typeface="Arial" charset="0"/>
                <a:ea typeface="+mn-ea"/>
                <a:cs typeface="+mn-cs"/>
              </a:rPr>
              <a:t> ou </a:t>
            </a:r>
            <a:r>
              <a:rPr lang="fr-FR" sz="1200" i="1" kern="1200">
                <a:solidFill>
                  <a:schemeClr val="tx1"/>
                </a:solidFill>
                <a:effectLst/>
                <a:latin typeface="Arial" charset="0"/>
                <a:ea typeface="+mn-ea"/>
                <a:cs typeface="+mn-cs"/>
              </a:rPr>
              <a:t>temps d’attente</a:t>
            </a:r>
            <a:r>
              <a:rPr lang="fr-FR" sz="1200" kern="1200">
                <a:solidFill>
                  <a:schemeClr val="tx1"/>
                </a:solidFill>
                <a:effectLst/>
                <a:latin typeface="Arial" charset="0"/>
                <a:ea typeface="+mn-ea"/>
                <a:cs typeface="+mn-cs"/>
              </a:rPr>
              <a:t>. Dans de nombreux cas, ces temps d’attente peuvent être importants et même très supérieurs aux temps opératoires. En effet, il suffit de penser au temps nécessaire pour traverser une grande ville à l’heure des embouteillages ! De telles situations peuvent également se présenter dans un système logistique.</a:t>
            </a:r>
          </a:p>
          <a:p>
            <a:br>
              <a:rPr lang="fr-FR" sz="1200" b="1" kern="1200">
                <a:solidFill>
                  <a:srgbClr val="C00000"/>
                </a:solidFill>
                <a:latin typeface="Arial" charset="0"/>
                <a:ea typeface="+mn-ea"/>
                <a:cs typeface="+mn-cs"/>
              </a:rPr>
            </a:br>
            <a:endParaRPr lang="fr-FR" sz="1200" kern="1200">
              <a:solidFill>
                <a:srgbClr val="C00000"/>
              </a:solidFill>
              <a:latin typeface="Arial" charset="0"/>
              <a:ea typeface="+mn-ea"/>
              <a:cs typeface="+mn-cs"/>
            </a:endParaRPr>
          </a:p>
          <a:p>
            <a:endParaRPr lang="fr-FR">
              <a:solidFill>
                <a:srgbClr val="C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marL="0" marR="0" indent="0" algn="l" defTabSz="914400" rtl="0" eaLnBrk="0" fontAlgn="base" latinLnBrk="0" hangingPunct="0">
              <a:lnSpc>
                <a:spcPct val="90000"/>
              </a:lnSpc>
              <a:spcBef>
                <a:spcPct val="40000"/>
              </a:spcBef>
              <a:spcAft>
                <a:spcPct val="0"/>
              </a:spcAft>
              <a:buClrTx/>
              <a:buSzTx/>
              <a:buFontTx/>
              <a:buNone/>
              <a:tabLst/>
              <a:defRPr/>
            </a:pPr>
            <a:r>
              <a:rPr lang="fr-FR" sz="1200" kern="1200">
                <a:solidFill>
                  <a:schemeClr val="tx1"/>
                </a:solidFill>
                <a:latin typeface="Arial" charset="0"/>
                <a:ea typeface="+mn-ea"/>
                <a:cs typeface="+mn-cs"/>
              </a:rPr>
              <a:t>Pour une entreprise, la quantité de produits ou services réalisés et vendus chaque année correspond aux flux réalisés (ou produits) par an. Le flux mesuré en moyenne à un endroit du système correspond à la quantité moyenne de clients servis, ou à la quantité moyenne de produits fabriqués, à cet endroit à chaque unité de temps. D’une façon générale le stock est défini comme l’accumulation d’une différence de flux.</a:t>
            </a:r>
          </a:p>
          <a:p>
            <a:pPr marL="171450" lvl="0" indent="-171450" algn="just">
              <a:buFont typeface="Arial" panose="020B0604020202020204" pitchFamily="34" charset="0"/>
              <a:buChar char="•"/>
            </a:pPr>
            <a:endParaRPr lang="fr-FR"/>
          </a:p>
          <a:p>
            <a:pPr defTabSz="701589"/>
            <a:endParaRPr lang="fr-FR">
              <a:latin typeface="Arial" panose="020B0604020202020204" pitchFamily="34" charset="0"/>
              <a:cs typeface="Arial" panose="020B0604020202020204" pitchFamily="34" charset="0"/>
              <a:sym typeface="Helvetic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sym typeface="Gill Sans Light" charset="0"/>
              </a:rPr>
              <a:t>Exemple 1</a:t>
            </a:r>
          </a:p>
          <a:p>
            <a:pPr lvl="1"/>
            <a:r>
              <a:rPr lang="fr-FR">
                <a:sym typeface="Gill Sans Light" charset="0"/>
              </a:rPr>
              <a:t>Cycle de fabrication : 3 semaines</a:t>
            </a:r>
          </a:p>
          <a:p>
            <a:pPr lvl="1"/>
            <a:r>
              <a:rPr lang="fr-FR">
                <a:sym typeface="Gill Sans Light" charset="0"/>
              </a:rPr>
              <a:t>Volume de l</a:t>
            </a:r>
            <a:r>
              <a:rPr lang="fr-FR" altLang="ja-JP">
                <a:sym typeface="Gill Sans Light" charset="0"/>
              </a:rPr>
              <a:t>'</a:t>
            </a:r>
            <a:r>
              <a:rPr lang="fr-FR">
                <a:sym typeface="Gill Sans Light" charset="0"/>
              </a:rPr>
              <a:t>en-cours : 12 000 unités</a:t>
            </a:r>
          </a:p>
          <a:p>
            <a:pPr lvl="1"/>
            <a:r>
              <a:rPr lang="fr-FR" b="1">
                <a:sym typeface="Gill Sans Light" charset="0"/>
              </a:rPr>
              <a:t>Quel est le flux moyen ?  4000 unités par semaine (12000/3)</a:t>
            </a:r>
          </a:p>
          <a:p>
            <a:r>
              <a:rPr lang="fr-FR">
                <a:sym typeface="Gill Sans Light" charset="0"/>
              </a:rPr>
              <a:t>Exemple 2</a:t>
            </a:r>
          </a:p>
          <a:p>
            <a:pPr lvl="1"/>
            <a:r>
              <a:rPr lang="fr-FR">
                <a:sym typeface="Gill Sans Light" charset="0"/>
              </a:rPr>
              <a:t>Flux : 800 unités / jour</a:t>
            </a:r>
          </a:p>
          <a:p>
            <a:pPr lvl="1"/>
            <a:r>
              <a:rPr lang="fr-FR">
                <a:sym typeface="Gill Sans Light" charset="0"/>
              </a:rPr>
              <a:t>Cycle de fabrication : 4 jours</a:t>
            </a:r>
          </a:p>
          <a:p>
            <a:pPr lvl="1"/>
            <a:r>
              <a:rPr lang="fr-FR" b="1">
                <a:sym typeface="Gill Sans Light" charset="0"/>
              </a:rPr>
              <a:t>Quel est le volume de l</a:t>
            </a:r>
            <a:r>
              <a:rPr lang="fr-FR" altLang="ja-JP" b="1">
                <a:sym typeface="Gill Sans Light" charset="0"/>
              </a:rPr>
              <a:t>'</a:t>
            </a:r>
            <a:r>
              <a:rPr lang="fr-FR" b="1">
                <a:sym typeface="Gill Sans Light" charset="0"/>
              </a:rPr>
              <a:t>en-cours ?  3200 unités (800</a:t>
            </a:r>
            <a:r>
              <a:rPr lang="fr-FR" b="1" baseline="0">
                <a:sym typeface="Gill Sans Light" charset="0"/>
              </a:rPr>
              <a:t> x 4)</a:t>
            </a:r>
            <a:endParaRPr lang="fr-FR" b="1">
              <a:sym typeface="Gill Sans Light" charset="0"/>
            </a:endParaRPr>
          </a:p>
          <a:p>
            <a:r>
              <a:rPr lang="fr-FR">
                <a:sym typeface="Gill Sans Light" charset="0"/>
              </a:rPr>
              <a:t>Exemple 3</a:t>
            </a:r>
          </a:p>
          <a:p>
            <a:pPr lvl="1"/>
            <a:r>
              <a:rPr lang="fr-FR">
                <a:sym typeface="Gill Sans Light" charset="0"/>
              </a:rPr>
              <a:t>Flux : 200 unités / heure </a:t>
            </a:r>
          </a:p>
          <a:p>
            <a:pPr lvl="1"/>
            <a:r>
              <a:rPr lang="fr-FR">
                <a:sym typeface="Gill Sans Light" charset="0"/>
              </a:rPr>
              <a:t>Volume de l</a:t>
            </a:r>
            <a:r>
              <a:rPr lang="fr-FR" altLang="ja-JP">
                <a:sym typeface="Gill Sans Light" charset="0"/>
              </a:rPr>
              <a:t>'</a:t>
            </a:r>
            <a:r>
              <a:rPr lang="fr-FR">
                <a:sym typeface="Gill Sans Light" charset="0"/>
              </a:rPr>
              <a:t>en-cours : 600 unités</a:t>
            </a:r>
          </a:p>
          <a:p>
            <a:pPr lvl="1"/>
            <a:r>
              <a:rPr lang="fr-FR" b="1">
                <a:sym typeface="Gill Sans Light" charset="0"/>
              </a:rPr>
              <a:t>Quel est le cycle de fabrication ? 3 heures (600/200)</a:t>
            </a:r>
            <a:endParaRPr lang="fr-FR" b="1"/>
          </a:p>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a:solidFill>
                  <a:srgbClr val="000000"/>
                </a:solidFill>
              </a:rPr>
              <a:t>Le niveau d'un stock dépend de la durée de la boucle d’information et de production qui l'alimente.</a:t>
            </a:r>
          </a:p>
          <a:p>
            <a:r>
              <a:rPr lang="fr-FR">
                <a:solidFill>
                  <a:srgbClr val="000000"/>
                </a:solidFill>
              </a:rPr>
              <a:t>Plus la durée est longue, plus il y a d’incertitude et donc plus il faut de stock pour se protéger contre les aléas.</a:t>
            </a:r>
          </a:p>
          <a:p>
            <a:r>
              <a:rPr lang="fr-FR">
                <a:solidFill>
                  <a:srgbClr val="000000"/>
                </a:solidFill>
              </a:rPr>
              <a:t>Si le système peut réagir très vite, le stock peut être réduit.</a:t>
            </a:r>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Rot="1" noChangeAspect="1" noChangeArrowheads="1"/>
          </p:cNvSpPr>
          <p:nvPr>
            <p:ph type="sldImg"/>
          </p:nvPr>
        </p:nvSpPr>
        <p:spPr/>
      </p:sp>
      <p:sp>
        <p:nvSpPr>
          <p:cNvPr id="37890" name="Rectangle 2"/>
          <p:cNvSpPr>
            <a:spLocks noGrp="1" noChangeArrowheads="1"/>
          </p:cNvSpPr>
          <p:nvPr>
            <p:ph type="body" idx="1"/>
          </p:nvPr>
        </p:nvSpPr>
        <p:spPr/>
        <p:txBody>
          <a:bodyPr/>
          <a:lstStyle/>
          <a:p>
            <a:pPr defTabSz="674075"/>
            <a:r>
              <a:rPr lang="fr-FR">
                <a:latin typeface="Arial" pitchFamily="34" charset="0"/>
                <a:cs typeface="Arial" pitchFamily="34" charset="0"/>
                <a:sym typeface="Helvetica" charset="0"/>
              </a:rPr>
              <a:t>Plus il y a du stock, plus il est difficile le fait de </a:t>
            </a:r>
            <a:r>
              <a:rPr lang="ja-JP" altLang="fr-FR">
                <a:latin typeface="Arial" pitchFamily="34" charset="0"/>
                <a:cs typeface="Arial" pitchFamily="34" charset="0"/>
                <a:sym typeface="Helvetica" charset="0"/>
              </a:rPr>
              <a:t>“</a:t>
            </a:r>
            <a:r>
              <a:rPr lang="fr-FR">
                <a:latin typeface="Arial" pitchFamily="34" charset="0"/>
                <a:cs typeface="Arial" pitchFamily="34" charset="0"/>
                <a:sym typeface="Helvetica" charset="0"/>
              </a:rPr>
              <a:t>traverser</a:t>
            </a:r>
            <a:r>
              <a:rPr lang="ja-JP" altLang="fr-FR">
                <a:latin typeface="Arial" pitchFamily="34" charset="0"/>
                <a:cs typeface="Arial" pitchFamily="34" charset="0"/>
                <a:sym typeface="Helvetica" charset="0"/>
              </a:rPr>
              <a:t>”</a:t>
            </a:r>
            <a:r>
              <a:rPr lang="fr-FR">
                <a:latin typeface="Arial" pitchFamily="34" charset="0"/>
                <a:cs typeface="Arial" pitchFamily="34" charset="0"/>
                <a:sym typeface="Helvetica" charset="0"/>
              </a:rPr>
              <a:t> le système et plus grande est la variablilité liée au délai. Si on réduit les niveaux de stock, on réduit les délais et vice versa!</a:t>
            </a:r>
          </a:p>
          <a:p>
            <a:pPr defTabSz="674075"/>
            <a:r>
              <a:rPr lang="fr-FR">
                <a:latin typeface="Arial" pitchFamily="34" charset="0"/>
                <a:cs typeface="Arial" pitchFamily="34" charset="0"/>
                <a:sym typeface="Helvetica" charset="0"/>
              </a:rPr>
              <a:t>De la même manière plus les délais sont longs, moins on maitrise les flux, c</a:t>
            </a:r>
            <a:r>
              <a:rPr lang="fr-FR" altLang="ja-JP">
                <a:latin typeface="Arial" pitchFamily="34" charset="0"/>
                <a:cs typeface="Arial" pitchFamily="34" charset="0"/>
                <a:sym typeface="Helvetica" charset="0"/>
              </a:rPr>
              <a:t>'</a:t>
            </a:r>
            <a:r>
              <a:rPr lang="fr-FR">
                <a:latin typeface="Arial" pitchFamily="34" charset="0"/>
                <a:cs typeface="Arial" pitchFamily="34" charset="0"/>
                <a:sym typeface="Helvetica" charset="0"/>
              </a:rPr>
              <a:t>est pour cela que le fait d</a:t>
            </a:r>
            <a:r>
              <a:rPr lang="fr-FR" altLang="ja-JP">
                <a:latin typeface="Arial" pitchFamily="34" charset="0"/>
                <a:cs typeface="Arial" pitchFamily="34" charset="0"/>
                <a:sym typeface="Helvetica" charset="0"/>
              </a:rPr>
              <a:t>'</a:t>
            </a:r>
            <a:r>
              <a:rPr lang="fr-FR">
                <a:latin typeface="Arial" pitchFamily="34" charset="0"/>
                <a:cs typeface="Arial" pitchFamily="34" charset="0"/>
                <a:sym typeface="Helvetica" charset="0"/>
              </a:rPr>
              <a:t>avoir des délais plus courts permet de diminuer les niveaux des stocks</a:t>
            </a:r>
            <a:endParaRPr lang="fr-FR">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a:solidFill>
                  <a:schemeClr val="tx1"/>
                </a:solidFill>
                <a:effectLst/>
                <a:latin typeface="Arial" charset="0"/>
                <a:ea typeface="+mn-ea"/>
                <a:cs typeface="+mn-cs"/>
              </a:rPr>
              <a:t>Ce ratio donne donc le pourcentage du délai d’écoulement pendant lequel le produit est transformé et peut être interprété comme une mesure de l’efficacité du système logistique.</a:t>
            </a:r>
          </a:p>
          <a:p>
            <a:pPr marL="0" marR="0" indent="0" algn="l" defTabSz="914400" rtl="0" eaLnBrk="0" fontAlgn="base" latinLnBrk="0" hangingPunct="0">
              <a:lnSpc>
                <a:spcPct val="90000"/>
              </a:lnSpc>
              <a:spcBef>
                <a:spcPct val="40000"/>
              </a:spcBef>
              <a:spcAft>
                <a:spcPct val="0"/>
              </a:spcAft>
              <a:buClrTx/>
              <a:buSzTx/>
              <a:buFontTx/>
              <a:buNone/>
              <a:tabLst/>
              <a:defRPr/>
            </a:pPr>
            <a:r>
              <a:rPr lang="fr-FR" sz="1200" kern="1200">
                <a:solidFill>
                  <a:schemeClr val="tx1"/>
                </a:solidFill>
                <a:effectLst/>
                <a:latin typeface="Arial" charset="0"/>
                <a:ea typeface="+mn-ea"/>
                <a:cs typeface="+mn-cs"/>
              </a:rPr>
              <a:t>Dans une ligne cadencée (de type chaîne de montage), les temps d’attente sont plus réduits. Le ratio de fluidité sera dans ce cas proche de 1. Au contraire, dans un atelier fabriquant des petites séries par lots groupés, les temps d’attente sont propor­tion­­nel­le­ment très élevés (chaque pièce fabriquée attend l’achève­ment de l’ensemble du lot auquel elle appartient avant d’aller sur la machine suivante). Le ratio de fluidité sera alors très faible.</a:t>
            </a:r>
          </a:p>
          <a:p>
            <a:pPr marL="0" marR="0" indent="0" algn="l" defTabSz="914400" rtl="0" eaLnBrk="0" fontAlgn="base" latinLnBrk="0" hangingPunct="0">
              <a:lnSpc>
                <a:spcPct val="90000"/>
              </a:lnSpc>
              <a:spcBef>
                <a:spcPct val="40000"/>
              </a:spcBef>
              <a:spcAft>
                <a:spcPct val="0"/>
              </a:spcAft>
              <a:buClrTx/>
              <a:buSzTx/>
              <a:buFontTx/>
              <a:buNone/>
              <a:tabLst/>
              <a:defRPr/>
            </a:pPr>
            <a:r>
              <a:rPr lang="fr-FR" sz="1200" kern="1200">
                <a:solidFill>
                  <a:schemeClr val="tx1"/>
                </a:solidFill>
                <a:effectLst/>
                <a:latin typeface="Arial" charset="0"/>
                <a:ea typeface="+mn-ea"/>
                <a:cs typeface="+mn-cs"/>
              </a:rPr>
              <a:t>Pour obtenir</a:t>
            </a:r>
            <a:r>
              <a:rPr lang="fr-FR" sz="1200" kern="1200" baseline="0">
                <a:solidFill>
                  <a:schemeClr val="tx1"/>
                </a:solidFill>
                <a:effectLst/>
                <a:latin typeface="Arial" charset="0"/>
                <a:ea typeface="+mn-ea"/>
                <a:cs typeface="+mn-cs"/>
              </a:rPr>
              <a:t> un passeport il faut au minimum 2 à 3 semaines de délai d’attente alors que le temps de traitement est probablement de l’ordre de quelques minutes.</a:t>
            </a:r>
            <a:endParaRPr lang="fr-FR" sz="1200" kern="1200">
              <a:solidFill>
                <a:schemeClr val="tx1"/>
              </a:solidFill>
              <a:effectLst/>
              <a:latin typeface="Arial" charset="0"/>
              <a:ea typeface="+mn-ea"/>
              <a:cs typeface="+mn-cs"/>
            </a:endParaRPr>
          </a:p>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Sur cet exemple :</a:t>
            </a:r>
          </a:p>
          <a:p>
            <a:r>
              <a:rPr lang="fr-FR" i="1"/>
              <a:t>Pourquoi le stock maximum de chaque portière atteint 1200</a:t>
            </a:r>
            <a:r>
              <a:rPr lang="fr-FR" i="1" baseline="0"/>
              <a:t> ?</a:t>
            </a:r>
          </a:p>
          <a:p>
            <a:r>
              <a:rPr lang="fr-FR"/>
              <a:t>Le stock augmente à la vitesse de (150 – 30 = 120) à chaque heure de production. La série dure 10 heures. Donc le stock atteint 120 * 10 = 1200</a:t>
            </a:r>
          </a:p>
          <a:p>
            <a:r>
              <a:rPr lang="fr-FR" baseline="0"/>
              <a:t>L’intervalle de temps entre le lancement</a:t>
            </a:r>
            <a:r>
              <a:rPr lang="fr-FR"/>
              <a:t> de deux séries d’une portière est de (10 + 2.5) * 4 = 50 heures</a:t>
            </a:r>
          </a:p>
          <a:p>
            <a:r>
              <a:rPr lang="fr-FR" baseline="0"/>
              <a:t>Le</a:t>
            </a:r>
            <a:r>
              <a:rPr lang="fr-FR"/>
              <a:t> stock décroit pendant (50 – 10) = 40 heures à la vitesse de 30 / heure</a:t>
            </a:r>
          </a:p>
          <a:p>
            <a:r>
              <a:rPr lang="fr-FR" baseline="0"/>
              <a:t>Le stock moyen d’un portière est de 1200 / 2 = 600</a:t>
            </a:r>
          </a:p>
          <a:p>
            <a:r>
              <a:rPr lang="fr-FR" i="1"/>
              <a:t>Combien de portières dans le système ?</a:t>
            </a:r>
            <a:endParaRPr lang="fr-FR" i="1" baseline="0"/>
          </a:p>
          <a:p>
            <a:r>
              <a:rPr lang="fr-FR"/>
              <a:t>On aura donc en moyenne (600 – 4 ) = 2400 portières en stock</a:t>
            </a:r>
          </a:p>
          <a:p>
            <a:r>
              <a:rPr lang="fr-FR" i="1" baseline="0"/>
              <a:t>Combien de temps une portière reste-t-elle en stock en moyenne ?</a:t>
            </a:r>
          </a:p>
          <a:p>
            <a:r>
              <a:rPr lang="fr-FR" baseline="0"/>
              <a:t>Durée d’écoulement du stock moyen : 600 / 30 = 20 heures</a:t>
            </a:r>
          </a:p>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Un système logistique a pour vocation de transformer des flux entrants en flux sortants en apportant de la valeur.</a:t>
            </a:r>
          </a:p>
          <a:p>
            <a:r>
              <a:rPr lang="fr-FR"/>
              <a:t>Dans une entreprise industrielle, on traite des matières premières et des composants achetés pour en faire des produits finis qu’elle distribue.</a:t>
            </a:r>
          </a:p>
          <a:p>
            <a:r>
              <a:rPr lang="fr-FR"/>
              <a:t>Dans une entreprise de distribution, on approvisionne des produits que l’on transporte et que l’on stocke pour les mettre à la disposition des clients.</a:t>
            </a:r>
          </a:p>
          <a:p>
            <a:r>
              <a:rPr lang="fr-FR"/>
              <a:t>Dans un entreprise de service, on traite des dossiers ou des personnes. Par exemple, dans un hôpital, rentrent des gens malades et sortent des gens guéris (souvent).</a:t>
            </a:r>
          </a:p>
          <a:p>
            <a:r>
              <a:rPr lang="fr-FR"/>
              <a:t>Pour effectuer cette transformation, il faut mobiliser des ressources : personnel, équipements (machines, moyens de transport), locaux, argent pour financer l’activité et savoir-faire (il faut savoir comment procéder à la transformation par expérience ou par achat de licences).</a:t>
            </a:r>
          </a:p>
          <a:p>
            <a:r>
              <a:rPr lang="fr-FR"/>
              <a:t>Les objectifs fixés au système logistique recouvrent :</a:t>
            </a:r>
          </a:p>
          <a:p>
            <a:pPr marL="171450" indent="-171450">
              <a:buFont typeface="Arial" panose="020B0604020202020204" pitchFamily="34" charset="0"/>
              <a:buChar char="•"/>
            </a:pPr>
            <a:r>
              <a:rPr lang="fr-FR"/>
              <a:t>un bon niveau de service (disponibilité des produits),</a:t>
            </a:r>
          </a:p>
          <a:p>
            <a:pPr marL="171450" indent="-171450">
              <a:buFont typeface="Arial" panose="020B0604020202020204" pitchFamily="34" charset="0"/>
              <a:buChar char="•"/>
            </a:pPr>
            <a:r>
              <a:rPr lang="fr-FR"/>
              <a:t>une qualité parfaite,</a:t>
            </a:r>
          </a:p>
          <a:p>
            <a:pPr marL="171450" indent="-171450">
              <a:buFont typeface="Arial" panose="020B0604020202020204" pitchFamily="34" charset="0"/>
              <a:buChar char="•"/>
            </a:pPr>
            <a:r>
              <a:rPr lang="fr-FR"/>
              <a:t>une capacité d’adaptation aux variations de la demande en nature et/ou en volume,</a:t>
            </a:r>
          </a:p>
          <a:p>
            <a:pPr marL="171450" indent="-171450">
              <a:buFont typeface="Arial" panose="020B0604020202020204" pitchFamily="34" charset="0"/>
              <a:buChar char="•"/>
            </a:pPr>
            <a:r>
              <a:rPr lang="fr-FR"/>
              <a:t>des délais de livraison courts,</a:t>
            </a:r>
          </a:p>
          <a:p>
            <a:pPr marL="171450" indent="-171450">
              <a:buFont typeface="Arial" panose="020B0604020202020204" pitchFamily="34" charset="0"/>
              <a:buChar char="•"/>
            </a:pPr>
            <a:r>
              <a:rPr lang="fr-FR"/>
              <a:t>des coûts de revient les plus bas possibles</a:t>
            </a:r>
          </a:p>
          <a:p>
            <a:pPr>
              <a:buFontTx/>
              <a:buChar char="-"/>
            </a:pPr>
            <a:endParaRPr lang="fr-FR"/>
          </a:p>
          <a:p>
            <a:pPr>
              <a:buFontTx/>
              <a:buChar char="-"/>
            </a:pPr>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a:solidFill>
                  <a:schemeClr val="tx1"/>
                </a:solidFill>
                <a:latin typeface="Arial" charset="0"/>
                <a:ea typeface="+mn-ea"/>
                <a:cs typeface="+mn-cs"/>
              </a:rPr>
              <a:t>Processus</a:t>
            </a:r>
            <a:endParaRPr lang="fr-FR" sz="1200" kern="1200">
              <a:solidFill>
                <a:schemeClr val="tx1"/>
              </a:solidFill>
              <a:latin typeface="Arial" charset="0"/>
              <a:ea typeface="+mn-ea"/>
              <a:cs typeface="+mn-cs"/>
            </a:endParaRPr>
          </a:p>
          <a:p>
            <a:r>
              <a:rPr lang="fr-FR" sz="1200" kern="1200">
                <a:solidFill>
                  <a:schemeClr val="tx1"/>
                </a:solidFill>
                <a:latin typeface="Arial" charset="0"/>
                <a:ea typeface="+mn-ea"/>
                <a:cs typeface="+mn-cs"/>
              </a:rPr>
              <a:t>Il est souvent fait référence au terme de « processus » dans les descriptions et les analyses des systèmes logistiques et industriels. Globalement, ces termes sont utilisés pour signifier tout ou partie d’une organisation qui transforme des inputs en outputs, ayant une valeur supérieure aux inputs initiaux. De manière précise, un processus est un ensemble de tâches, reliées par des flux de matières et des flux d’informations, qui transforment des inputs en outputs. </a:t>
            </a:r>
          </a:p>
          <a:p>
            <a:r>
              <a:rPr lang="fr-FR" sz="1200" b="1" kern="1200">
                <a:solidFill>
                  <a:schemeClr val="tx1"/>
                </a:solidFill>
                <a:latin typeface="Arial" charset="0"/>
                <a:ea typeface="+mn-ea"/>
                <a:cs typeface="+mn-cs"/>
              </a:rPr>
              <a:t>Inputs et outputs</a:t>
            </a:r>
            <a:r>
              <a:rPr lang="fr-FR" sz="1200" kern="1200">
                <a:solidFill>
                  <a:schemeClr val="tx1"/>
                </a:solidFill>
                <a:latin typeface="Arial" charset="0"/>
                <a:ea typeface="+mn-ea"/>
                <a:cs typeface="+mn-cs"/>
              </a:rPr>
              <a:t>. Les inputs d’un processus peuvent être classés en différentes catégories : la main-d’œuvre, les matières, l’énergie et le capital. Les outputs considérés ici seront en général des biens physiques. Pour analyser les performances d’un processus, il est donc nécessaire de connaître les quantités nécessaires de ces inputs pour réaliser l’objectif d’output. Ces quantités sont souvent mesurées en unités spécifiques, mais également en termes de coûts. Toutefois, l’évaluation du coût de revient d’une unité d’output est en général difficile, car de nombreuses hypothèses différentes peuvent être considérées. Par exemple, il est difficile d’évaluer exactement quelle part de la ressource en capital est consommée pour réaliser une unité d’output donnée. Il existe donc pour ce faire des règles comptables de référence. La valorisation de ces biens peut également être une tâche délicate, car cette valeur peut procéder d’un mécanisme de marché de type offre et demande.</a:t>
            </a:r>
          </a:p>
          <a:p>
            <a:r>
              <a:rPr lang="fr-FR"/>
              <a:t>Nous étudierons cela dans le module 03.</a:t>
            </a:r>
            <a:endParaRPr lang="fr-FR" sz="1200" kern="1200">
              <a:solidFill>
                <a:schemeClr val="tx1"/>
              </a:solidFill>
              <a:latin typeface="Arial" charset="0"/>
              <a:ea typeface="+mn-ea"/>
              <a:cs typeface="+mn-cs"/>
            </a:endParaRPr>
          </a:p>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a:solidFill>
                  <a:schemeClr val="tx1"/>
                </a:solidFill>
                <a:latin typeface="Arial" charset="0"/>
                <a:ea typeface="+mn-ea"/>
                <a:cs typeface="+mn-cs"/>
              </a:rPr>
              <a:t>Flux</a:t>
            </a:r>
            <a:endParaRPr lang="fr-FR" sz="1200" kern="1200">
              <a:solidFill>
                <a:schemeClr val="tx1"/>
              </a:solidFill>
              <a:latin typeface="Arial" charset="0"/>
              <a:ea typeface="+mn-ea"/>
              <a:cs typeface="+mn-cs"/>
            </a:endParaRPr>
          </a:p>
          <a:p>
            <a:r>
              <a:rPr lang="fr-FR" sz="1200" kern="1200">
                <a:solidFill>
                  <a:schemeClr val="tx1"/>
                </a:solidFill>
                <a:latin typeface="Arial" charset="0"/>
                <a:ea typeface="+mn-ea"/>
                <a:cs typeface="+mn-cs"/>
              </a:rPr>
              <a:t>Pour une entreprise, la quantité de produits fabriqués et vendus chaque année correspond aux flux physiques réalisés (ou produits) par an. </a:t>
            </a:r>
          </a:p>
          <a:p>
            <a:r>
              <a:rPr lang="fr-FR" sz="1200" kern="1200">
                <a:solidFill>
                  <a:schemeClr val="tx1"/>
                </a:solidFill>
                <a:latin typeface="Arial" charset="0"/>
                <a:ea typeface="+mn-ea"/>
                <a:cs typeface="+mn-cs"/>
              </a:rPr>
              <a:t>De manière plus rigoureuse, le flux physique mesuré à un endroit du système correspond à la quantité de produits qui passent à cet endroit à chaque unité de temps. </a:t>
            </a:r>
          </a:p>
          <a:p>
            <a:r>
              <a:rPr lang="fr-FR" sz="1200" kern="1200">
                <a:solidFill>
                  <a:schemeClr val="tx1"/>
                </a:solidFill>
                <a:latin typeface="Arial" charset="0"/>
                <a:ea typeface="+mn-ea"/>
                <a:cs typeface="+mn-cs"/>
              </a:rPr>
              <a:t>Par exemple, si on se positionne à la sortie d’une ligne de fabrication de yaourts, le flux est en moyenne de l’ordre de 14 400 unités à l’heure, soit un flux moyen de 4 unités par seconde. </a:t>
            </a:r>
          </a:p>
          <a:p>
            <a:r>
              <a:rPr lang="fr-FR" sz="1200" kern="1200">
                <a:solidFill>
                  <a:schemeClr val="tx1"/>
                </a:solidFill>
                <a:latin typeface="Arial" charset="0"/>
                <a:ea typeface="+mn-ea"/>
                <a:cs typeface="+mn-cs"/>
              </a:rPr>
              <a:t>Un grand constructeur d’avions réalisait à une époque un flux moyen de production sur son site d’assemblage égal à un avion par semaine.</a:t>
            </a:r>
          </a:p>
          <a:p>
            <a:r>
              <a:rPr lang="fr-FR" sz="1200" kern="1200">
                <a:solidFill>
                  <a:schemeClr val="tx1"/>
                </a:solidFill>
                <a:latin typeface="Arial" charset="0"/>
                <a:ea typeface="+mn-ea"/>
                <a:cs typeface="+mn-cs"/>
              </a:rPr>
              <a:t> Une nouvelle usine d’automobile qui doit être bientôt ouverte en Chine est prévue pour un flux moyen de production de 750 000 voitures par an. </a:t>
            </a:r>
          </a:p>
          <a:p>
            <a:r>
              <a:rPr lang="fr-FR" sz="1200" kern="1200">
                <a:solidFill>
                  <a:schemeClr val="tx1"/>
                </a:solidFill>
                <a:latin typeface="Arial" charset="0"/>
                <a:ea typeface="+mn-ea"/>
                <a:cs typeface="+mn-cs"/>
              </a:rPr>
              <a:t>Le flux moyen réalisé apparaît donc comme un des indicateurs les plus importants, en tout cas pour estimer les performances économiques de la </a:t>
            </a:r>
            <a:r>
              <a:rPr lang="fr-FR" sz="1200" kern="1200" err="1">
                <a:solidFill>
                  <a:schemeClr val="tx1"/>
                </a:solidFill>
                <a:latin typeface="Arial" charset="0"/>
                <a:ea typeface="+mn-ea"/>
                <a:cs typeface="+mn-cs"/>
              </a:rPr>
              <a:t>supply</a:t>
            </a:r>
            <a:r>
              <a:rPr lang="fr-FR" sz="1200" kern="1200">
                <a:solidFill>
                  <a:schemeClr val="tx1"/>
                </a:solidFill>
                <a:latin typeface="Arial" charset="0"/>
                <a:ea typeface="+mn-ea"/>
                <a:cs typeface="+mn-cs"/>
              </a:rPr>
              <a:t> </a:t>
            </a:r>
            <a:r>
              <a:rPr lang="fr-FR" sz="1200" kern="1200" err="1">
                <a:solidFill>
                  <a:schemeClr val="tx1"/>
                </a:solidFill>
                <a:latin typeface="Arial" charset="0"/>
                <a:ea typeface="+mn-ea"/>
                <a:cs typeface="+mn-cs"/>
              </a:rPr>
              <a:t>chain</a:t>
            </a:r>
            <a:r>
              <a:rPr lang="fr-FR" sz="1200" kern="1200">
                <a:solidFill>
                  <a:schemeClr val="tx1"/>
                </a:solidFill>
                <a:latin typeface="Arial" charset="0"/>
                <a:ea typeface="+mn-ea"/>
                <a:cs typeface="+mn-cs"/>
              </a:rPr>
              <a:t> (chiffre d’affaires, etc.).</a:t>
            </a:r>
          </a:p>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a:solidFill>
                  <a:schemeClr val="tx1"/>
                </a:solidFill>
                <a:latin typeface="Arial" charset="0"/>
                <a:ea typeface="+mn-ea"/>
                <a:cs typeface="+mn-cs"/>
              </a:rPr>
              <a:t>D’une façon générale, le stock est défini comme l’</a:t>
            </a:r>
            <a:r>
              <a:rPr lang="fr-FR" sz="1200" b="1" kern="1200">
                <a:solidFill>
                  <a:schemeClr val="tx1"/>
                </a:solidFill>
                <a:latin typeface="Arial" charset="0"/>
                <a:ea typeface="+mn-ea"/>
                <a:cs typeface="+mn-cs"/>
              </a:rPr>
              <a:t>accumulation d’une différence de flux</a:t>
            </a:r>
            <a:r>
              <a:rPr lang="fr-FR" sz="1200" kern="1200">
                <a:solidFill>
                  <a:schemeClr val="tx1"/>
                </a:solidFill>
                <a:latin typeface="Arial" charset="0"/>
                <a:ea typeface="+mn-ea"/>
                <a:cs typeface="+mn-cs"/>
              </a:rPr>
              <a:t>. L’image la plus courante est celle d’un réservoir, dont le niveau traduit la différence accumulée entre un flux entrant et un flux sortant </a:t>
            </a:r>
          </a:p>
          <a:p>
            <a:r>
              <a:rPr lang="fr-FR" sz="1200" kern="1200">
                <a:solidFill>
                  <a:schemeClr val="tx1"/>
                </a:solidFill>
                <a:latin typeface="Arial" charset="0"/>
                <a:ea typeface="+mn-ea"/>
                <a:cs typeface="+mn-cs"/>
              </a:rPr>
              <a:t>On peut constater que de tels stocks sont répartis entre les stocks rangés en magasins et les stocks directement présents dans le flux de production entre les différentes opérations, et dans les transports.</a:t>
            </a:r>
            <a:r>
              <a:rPr lang="fr-FR" sz="1200" b="1" kern="1200">
                <a:solidFill>
                  <a:schemeClr val="tx1"/>
                </a:solidFill>
                <a:latin typeface="Arial" charset="0"/>
                <a:ea typeface="+mn-ea"/>
                <a:cs typeface="+mn-cs"/>
              </a:rPr>
              <a:t> </a:t>
            </a:r>
            <a:endParaRPr lang="fr-FR" sz="1200" kern="1200">
              <a:solidFill>
                <a:schemeClr val="tx1"/>
              </a:solidFill>
              <a:latin typeface="Arial" charset="0"/>
              <a:ea typeface="+mn-ea"/>
              <a:cs typeface="+mn-cs"/>
            </a:endParaRPr>
          </a:p>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Arial" charset="0"/>
                <a:ea typeface="+mn-ea"/>
                <a:cs typeface="+mn-cs"/>
              </a:rPr>
              <a:t>L’image la plus courante </a:t>
            </a:r>
            <a:r>
              <a:rPr lang="fr-FR" sz="1200" kern="1200">
                <a:solidFill>
                  <a:schemeClr val="tx1"/>
                </a:solidFill>
                <a:effectLst/>
                <a:latin typeface="Arial" charset="0"/>
                <a:ea typeface="+mn-ea"/>
                <a:cs typeface="+mn-cs"/>
              </a:rPr>
              <a:t>du stock est </a:t>
            </a:r>
            <a:r>
              <a:rPr lang="fr-FR" sz="1200" kern="1200" dirty="0">
                <a:solidFill>
                  <a:schemeClr val="tx1"/>
                </a:solidFill>
                <a:effectLst/>
                <a:latin typeface="Arial" charset="0"/>
                <a:ea typeface="+mn-ea"/>
                <a:cs typeface="+mn-cs"/>
              </a:rPr>
              <a:t>celle d’un réservoir, dont le niveau traduit la différence accumulée entre un flux entrant et un flux sortant.</a:t>
            </a:r>
          </a:p>
          <a:p>
            <a:r>
              <a:rPr lang="fr-FR" sz="1200" kern="1200" dirty="0">
                <a:solidFill>
                  <a:schemeClr val="tx1"/>
                </a:solidFill>
                <a:effectLst/>
                <a:latin typeface="Arial" charset="0"/>
                <a:ea typeface="+mn-ea"/>
                <a:cs typeface="+mn-cs"/>
              </a:rPr>
              <a:t>Le stock absorbe les variations instantanées des flux entrant et sortant du fait de leur désynchronisation.</a:t>
            </a:r>
          </a:p>
          <a:p>
            <a:r>
              <a:rPr lang="fr-FR" sz="1200" kern="1200" dirty="0">
                <a:solidFill>
                  <a:schemeClr val="tx1"/>
                </a:solidFill>
                <a:effectLst/>
                <a:latin typeface="Arial" charset="0"/>
                <a:ea typeface="+mn-ea"/>
                <a:cs typeface="+mn-cs"/>
              </a:rPr>
              <a:t>Un stock insuffisant (ou nul) entraîne des ruptures dans la satisfaction des besoins des stades avals,</a:t>
            </a:r>
          </a:p>
          <a:p>
            <a:r>
              <a:rPr lang="fr-FR" sz="1200" kern="1200" dirty="0">
                <a:solidFill>
                  <a:schemeClr val="tx1"/>
                </a:solidFill>
                <a:effectLst/>
                <a:latin typeface="Arial" charset="0"/>
                <a:ea typeface="+mn-ea"/>
                <a:cs typeface="+mn-cs"/>
              </a:rPr>
              <a:t>Un stock trop important engendre des besoins en fonds de roulement qui coûtent cher à l’entreprise.</a:t>
            </a:r>
          </a:p>
          <a:p>
            <a:r>
              <a:rPr lang="fr-FR" sz="1200" kern="1200" dirty="0">
                <a:solidFill>
                  <a:schemeClr val="tx1"/>
                </a:solidFill>
                <a:effectLst/>
                <a:latin typeface="Arial" charset="0"/>
                <a:ea typeface="+mn-ea"/>
                <a:cs typeface="+mn-cs"/>
              </a:rPr>
              <a:t>Le gestionnaire doit donc définir des règles pour ajuster le piloter le niveau du stock face à ces effets contradictoires.</a:t>
            </a:r>
          </a:p>
          <a:p>
            <a:endParaRPr lang="fr-FR" dirty="0"/>
          </a:p>
        </p:txBody>
      </p:sp>
    </p:spTree>
    <p:extLst>
      <p:ext uri="{BB962C8B-B14F-4D97-AF65-F5344CB8AC3E}">
        <p14:creationId xmlns:p14="http://schemas.microsoft.com/office/powerpoint/2010/main" val="4217298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Fonction de service : </a:t>
            </a:r>
            <a:r>
              <a:rPr lang="fr-FR" dirty="0"/>
              <a:t>disponibilité immédiate des produits sur le lieu et au moment où le besoin est exprimé (marchandises dans un magasin).</a:t>
            </a:r>
          </a:p>
          <a:p>
            <a:r>
              <a:rPr lang="fr-FR" b="1" dirty="0"/>
              <a:t>Fonction de régulation ou d’anticipation :</a:t>
            </a:r>
            <a:r>
              <a:rPr lang="fr-FR" dirty="0"/>
              <a:t> face à une insuffisance prévisible de l’approvisionnement, on anticipe le besoin en le stockant. C’est le cas des stocks de produits saisonniers.</a:t>
            </a:r>
            <a:br>
              <a:rPr lang="fr-FR" dirty="0"/>
            </a:br>
            <a:r>
              <a:rPr lang="fr-FR" sz="1200" kern="1200" dirty="0">
                <a:solidFill>
                  <a:schemeClr val="tx1"/>
                </a:solidFill>
                <a:effectLst/>
                <a:latin typeface="Arial" charset="0"/>
                <a:ea typeface="+mn-ea"/>
                <a:cs typeface="+mn-cs"/>
              </a:rPr>
              <a:t>Prenons l’exemple d’un barrage d’irrigation. L’eau est produite en saison des pluies, mais le besoin est surtout ressenti en saison sèche. Le stock d’eau permet de continuer à satisfaire le besoin.</a:t>
            </a:r>
          </a:p>
          <a:p>
            <a:r>
              <a:rPr lang="fr-FR" sz="1200" b="1" kern="1200" dirty="0">
                <a:solidFill>
                  <a:schemeClr val="tx1"/>
                </a:solidFill>
                <a:effectLst/>
                <a:latin typeface="Arial" charset="0"/>
                <a:ea typeface="+mn-ea"/>
                <a:cs typeface="+mn-cs"/>
              </a:rPr>
              <a:t>Fonction de sécurité :</a:t>
            </a:r>
            <a:r>
              <a:rPr lang="fr-FR" sz="1200" b="0" kern="1200" dirty="0">
                <a:solidFill>
                  <a:schemeClr val="tx1"/>
                </a:solidFill>
                <a:effectLst/>
                <a:latin typeface="Arial" charset="0"/>
                <a:ea typeface="+mn-ea"/>
                <a:cs typeface="+mn-cs"/>
              </a:rPr>
              <a:t> f</a:t>
            </a:r>
            <a:r>
              <a:rPr lang="fr-FR" sz="1200" kern="1200" dirty="0">
                <a:solidFill>
                  <a:schemeClr val="tx1"/>
                </a:solidFill>
                <a:effectLst/>
                <a:latin typeface="Arial" charset="0"/>
                <a:ea typeface="+mn-ea"/>
                <a:cs typeface="+mn-cs"/>
              </a:rPr>
              <a:t>ace à une demande imprévisible, la présence d’un stock permet de satisfaire les pointes de demande. Autre exemple : l’existence d’un stock de pièces de rechange évite l’arrêt prolongé d’un équipement.</a:t>
            </a:r>
          </a:p>
          <a:p>
            <a:r>
              <a:rPr lang="fr-FR" sz="1200" b="1" kern="1200" dirty="0">
                <a:solidFill>
                  <a:schemeClr val="tx1"/>
                </a:solidFill>
                <a:effectLst/>
                <a:latin typeface="Arial" charset="0"/>
                <a:ea typeface="+mn-ea"/>
                <a:cs typeface="+mn-cs"/>
              </a:rPr>
              <a:t>Fonctions de découplage : l</a:t>
            </a:r>
            <a:r>
              <a:rPr lang="fr-FR" sz="1200" kern="1200" dirty="0">
                <a:solidFill>
                  <a:schemeClr val="tx1"/>
                </a:solidFill>
                <a:effectLst/>
                <a:latin typeface="Arial" charset="0"/>
                <a:ea typeface="+mn-ea"/>
                <a:cs typeface="+mn-cs"/>
              </a:rPr>
              <a:t>e stock de découplage apparait également lorsque les flux amont sont très irréguliers du fait des taille de lots de fabrication ou de transport. Par exemple, comme il est plus économique de transporter des marchandises par camion complet, il se créera un stock à l’arrivée.</a:t>
            </a:r>
          </a:p>
          <a:p>
            <a:r>
              <a:rPr lang="fr-FR" sz="1200" kern="1200" dirty="0">
                <a:solidFill>
                  <a:schemeClr val="tx1"/>
                </a:solidFill>
                <a:effectLst/>
                <a:latin typeface="Arial" charset="0"/>
                <a:ea typeface="+mn-ea"/>
                <a:cs typeface="+mn-cs"/>
              </a:rPr>
              <a:t>Un stock entre deux stades donne de l’autonomie. Si le stade amont ne peut fournir pendant un moment par exemple pour cause de panne, le stade aval peut continuer à travailler. </a:t>
            </a:r>
          </a:p>
          <a:p>
            <a:r>
              <a:rPr lang="fr-FR" sz="1200" b="1" kern="1200" dirty="0">
                <a:solidFill>
                  <a:schemeClr val="tx1"/>
                </a:solidFill>
                <a:effectLst/>
                <a:latin typeface="Arial" charset="0"/>
                <a:ea typeface="+mn-ea"/>
                <a:cs typeface="+mn-cs"/>
              </a:rPr>
              <a:t>Fonction technologique : </a:t>
            </a:r>
            <a:r>
              <a:rPr lang="fr-FR" sz="1200" kern="1200" dirty="0">
                <a:solidFill>
                  <a:schemeClr val="tx1"/>
                </a:solidFill>
                <a:effectLst/>
                <a:latin typeface="Arial" charset="0"/>
                <a:ea typeface="+mn-ea"/>
                <a:cs typeface="+mn-cs"/>
              </a:rPr>
              <a:t>une produit doit attendre avant de pouvoir être utilisé (quarantaine en pharmacie pour s’assurer de la qualité) ou prend de la valeur avec le temps comme le vin ou le whiskies.</a:t>
            </a:r>
          </a:p>
          <a:p>
            <a:endParaRPr lang="fr-FR" sz="1200" kern="1200" dirty="0">
              <a:solidFill>
                <a:schemeClr val="tx1"/>
              </a:solidFill>
              <a:effectLst/>
              <a:latin typeface="Arial" charset="0"/>
              <a:ea typeface="+mn-ea"/>
              <a:cs typeface="+mn-cs"/>
            </a:endParaRPr>
          </a:p>
          <a:p>
            <a:endParaRPr lang="fr-FR" dirty="0"/>
          </a:p>
        </p:txBody>
      </p:sp>
    </p:spTree>
    <p:extLst>
      <p:ext uri="{BB962C8B-B14F-4D97-AF65-F5344CB8AC3E}">
        <p14:creationId xmlns:p14="http://schemas.microsoft.com/office/powerpoint/2010/main" val="1877019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a:solidFill>
                  <a:schemeClr val="tx1"/>
                </a:solidFill>
                <a:latin typeface="Arial" charset="0"/>
                <a:ea typeface="+mn-ea"/>
                <a:cs typeface="+mn-cs"/>
              </a:rPr>
              <a:t>Les flux dans un processus logistique constituent un processus très complexe, soit suite à la structure des flux (il suffit de penser aux flux d’assemblage d’un avion qui comporte des centaines de milliers de composants), soit suite aux fluctuations temporelles (pannes, retards, réglage). </a:t>
            </a:r>
          </a:p>
          <a:p>
            <a:r>
              <a:rPr lang="fr-FR" sz="1200" b="1" i="0" kern="1200">
                <a:solidFill>
                  <a:schemeClr val="tx1"/>
                </a:solidFill>
                <a:latin typeface="Arial" charset="0"/>
                <a:ea typeface="+mn-ea"/>
                <a:cs typeface="+mn-cs"/>
              </a:rPr>
              <a:t>Complexité de la structure</a:t>
            </a:r>
          </a:p>
          <a:p>
            <a:r>
              <a:rPr lang="fr-FR" sz="1200" kern="1200">
                <a:solidFill>
                  <a:schemeClr val="tx1"/>
                </a:solidFill>
                <a:latin typeface="Arial" charset="0"/>
                <a:ea typeface="+mn-ea"/>
                <a:cs typeface="+mn-cs"/>
              </a:rPr>
              <a:t>Fréquemment, la structure des flux physiques est élaborée et fait ressortir des opérations d’assemblage de plusieurs composants. De telles opérations d’assemblage requièrent la </a:t>
            </a:r>
            <a:r>
              <a:rPr lang="fr-FR" sz="1200" b="1" kern="1200">
                <a:solidFill>
                  <a:schemeClr val="tx1"/>
                </a:solidFill>
                <a:latin typeface="Arial" charset="0"/>
                <a:ea typeface="+mn-ea"/>
                <a:cs typeface="+mn-cs"/>
              </a:rPr>
              <a:t>présence simultanée </a:t>
            </a:r>
            <a:r>
              <a:rPr lang="fr-FR" sz="1200" kern="1200">
                <a:solidFill>
                  <a:schemeClr val="tx1"/>
                </a:solidFill>
                <a:latin typeface="Arial" charset="0"/>
                <a:ea typeface="+mn-ea"/>
                <a:cs typeface="+mn-cs"/>
              </a:rPr>
              <a:t>de plusieurs produits. L’ajustement du débit devient alors plus complexe puisqu’il y a une contrainte supplémentaire entre les différents flux entrants.</a:t>
            </a:r>
          </a:p>
          <a:p>
            <a:r>
              <a:rPr lang="fr-FR" b="1"/>
              <a:t>Embouteillage</a:t>
            </a:r>
          </a:p>
          <a:p>
            <a:r>
              <a:rPr lang="fr-FR" sz="1200" kern="1200">
                <a:solidFill>
                  <a:schemeClr val="tx1"/>
                </a:solidFill>
                <a:latin typeface="Arial" charset="0"/>
                <a:ea typeface="+mn-ea"/>
                <a:cs typeface="+mn-cs"/>
              </a:rPr>
              <a:t>Dans un système logistique complexe, plusieurs flux peuvent requérir la même ressource en même temps. Il va donc falloir planifier le temps d’utilisation de la ressource.</a:t>
            </a:r>
          </a:p>
          <a:p>
            <a:r>
              <a:rPr lang="fr-FR"/>
              <a:t>Prenons l’exemple d’un carrefour ou se croisent un flux nord-sud et un flux est-ouest. Chacun des deux flux aimerait disposer de la ressource carrefour en permanence. Comme ce n’est pas possible, on partage le temps de la ressource carrefour grâce à un feu rouge.</a:t>
            </a:r>
          </a:p>
          <a:p>
            <a:r>
              <a:rPr lang="fr-FR" sz="1200" kern="1200">
                <a:solidFill>
                  <a:schemeClr val="tx1"/>
                </a:solidFill>
                <a:latin typeface="Arial" charset="0"/>
                <a:ea typeface="+mn-ea"/>
                <a:cs typeface="+mn-cs"/>
              </a:rPr>
              <a:t>Ce sera l’objet de la planification et de l’ordonnancement que nous étudierons ultérieurement.</a:t>
            </a:r>
          </a:p>
          <a:p>
            <a:endParaRPr lang="fr-FR" sz="1200" kern="1200">
              <a:solidFill>
                <a:schemeClr val="tx1"/>
              </a:solidFill>
              <a:latin typeface="Arial" charset="0"/>
              <a:ea typeface="+mn-ea"/>
              <a:cs typeface="+mn-cs"/>
            </a:endParaRPr>
          </a:p>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96050" y="990600"/>
            <a:ext cx="1809750" cy="48006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066800" y="990600"/>
            <a:ext cx="5276850" cy="4800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SAM">
    <p:spTree>
      <p:nvGrpSpPr>
        <p:cNvPr id="1" name=""/>
        <p:cNvGrpSpPr/>
        <p:nvPr/>
      </p:nvGrpSpPr>
      <p:grpSpPr>
        <a:xfrm>
          <a:off x="0" y="0"/>
          <a:ext cx="0" cy="0"/>
          <a:chOff x="0" y="0"/>
          <a:chExt cx="0" cy="0"/>
        </a:xfrm>
      </p:grpSpPr>
      <p:sp>
        <p:nvSpPr>
          <p:cNvPr id="9" name="Titre 1"/>
          <p:cNvSpPr>
            <a:spLocks noGrp="1"/>
          </p:cNvSpPr>
          <p:nvPr>
            <p:ph type="title"/>
          </p:nvPr>
        </p:nvSpPr>
        <p:spPr>
          <a:xfrm>
            <a:off x="609600" y="188640"/>
            <a:ext cx="8229600" cy="864096"/>
          </a:xfrm>
        </p:spPr>
        <p:txBody>
          <a:bodyPr/>
          <a:lstStyle>
            <a:lvl1pPr algn="r">
              <a:lnSpc>
                <a:spcPts val="4580"/>
              </a:lnSpc>
              <a:defRPr sz="4000">
                <a:solidFill>
                  <a:srgbClr val="000099"/>
                </a:solidFill>
                <a:effectLst>
                  <a:outerShdw blurRad="38100" dist="38100" dir="2700000" algn="tl">
                    <a:srgbClr val="000000">
                      <a:alpha val="43137"/>
                    </a:srgbClr>
                  </a:outerShdw>
                </a:effectLst>
                <a:latin typeface="Arial Narrow" pitchFamily="34" charset="0"/>
                <a:cs typeface="Arial Narrow" pitchFamily="34" charset="0"/>
              </a:defRPr>
            </a:lvl1pPr>
          </a:lstStyle>
          <a:p>
            <a:r>
              <a:rPr lang="fr-FR" noProof="0" dirty="0"/>
              <a:t>Cliquez et modifiez le titre</a:t>
            </a:r>
          </a:p>
        </p:txBody>
      </p:sp>
      <p:sp>
        <p:nvSpPr>
          <p:cNvPr id="10" name="Espace réservé du contenu 2"/>
          <p:cNvSpPr>
            <a:spLocks noGrp="1"/>
          </p:cNvSpPr>
          <p:nvPr>
            <p:ph idx="1"/>
          </p:nvPr>
        </p:nvSpPr>
        <p:spPr>
          <a:xfrm>
            <a:off x="609600" y="1412777"/>
            <a:ext cx="8077200" cy="4608512"/>
          </a:xfrm>
        </p:spPr>
        <p:txBody>
          <a:bodyPr anchor="ctr" anchorCtr="0"/>
          <a:lstStyle>
            <a:lvl1pPr marL="0" indent="0">
              <a:lnSpc>
                <a:spcPct val="110000"/>
              </a:lnSpc>
              <a:buClr>
                <a:srgbClr val="005490"/>
              </a:buClr>
              <a:buFont typeface="Arial"/>
              <a:buNone/>
              <a:defRPr sz="2400">
                <a:solidFill>
                  <a:srgbClr val="0A233F"/>
                </a:solidFill>
                <a:latin typeface="Arial Narrow" pitchFamily="34" charset="0"/>
                <a:cs typeface="Arial Narrow" pitchFamily="34" charset="0"/>
              </a:defRPr>
            </a:lvl1pPr>
            <a:lvl2pPr marL="457200" indent="0">
              <a:lnSpc>
                <a:spcPct val="110000"/>
              </a:lnSpc>
              <a:buClr>
                <a:srgbClr val="005490"/>
              </a:buClr>
              <a:buFont typeface="Arial"/>
              <a:buNone/>
              <a:defRPr sz="2000">
                <a:latin typeface="Arial Narrow" pitchFamily="34" charset="0"/>
                <a:cs typeface="Arial Narrow" pitchFamily="34" charset="0"/>
              </a:defRPr>
            </a:lvl2pPr>
            <a:lvl3pPr marL="914400" indent="0">
              <a:lnSpc>
                <a:spcPct val="110000"/>
              </a:lnSpc>
              <a:buClr>
                <a:srgbClr val="005490"/>
              </a:buClr>
              <a:buFont typeface="Arial"/>
              <a:buNone/>
              <a:defRPr sz="1800">
                <a:latin typeface="Arial Narrow" pitchFamily="34" charset="0"/>
                <a:cs typeface="Arial Narrow" pitchFamily="34" charset="0"/>
              </a:defRPr>
            </a:lvl3pPr>
            <a:lvl4pPr marL="1371600" indent="0">
              <a:lnSpc>
                <a:spcPct val="110000"/>
              </a:lnSpc>
              <a:buClr>
                <a:srgbClr val="005490"/>
              </a:buClr>
              <a:buFont typeface="Arial"/>
              <a:buNone/>
              <a:defRPr sz="1600">
                <a:latin typeface="Arial Narrow" pitchFamily="34" charset="0"/>
                <a:cs typeface="Arial Narrow" pitchFamily="34" charset="0"/>
              </a:defRPr>
            </a:lvl4pPr>
            <a:lvl5pPr marL="1828800" indent="0">
              <a:lnSpc>
                <a:spcPct val="110000"/>
              </a:lnSpc>
              <a:buClr>
                <a:srgbClr val="005490"/>
              </a:buClr>
              <a:buFont typeface="Arial"/>
              <a:buNone/>
              <a:defRPr sz="1600">
                <a:latin typeface="Arial Narrow" pitchFamily="34" charset="0"/>
                <a:cs typeface="Arial Narrow"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Slide Number Placeholder 3"/>
          <p:cNvSpPr>
            <a:spLocks noGrp="1"/>
          </p:cNvSpPr>
          <p:nvPr>
            <p:ph type="sldNum" sz="quarter" idx="4"/>
          </p:nvPr>
        </p:nvSpPr>
        <p:spPr>
          <a:xfrm>
            <a:off x="8393644" y="6492875"/>
            <a:ext cx="750356" cy="365125"/>
          </a:xfrm>
          <a:prstGeom prst="rect">
            <a:avLst/>
          </a:prstGeom>
        </p:spPr>
        <p:txBody>
          <a:bodyPr vert="horz" lIns="91440" tIns="45720" rIns="91440" bIns="45720" rtlCol="0" anchor="ctr"/>
          <a:lstStyle>
            <a:lvl1pPr algn="r">
              <a:defRPr sz="1600">
                <a:solidFill>
                  <a:schemeClr val="tx1">
                    <a:tint val="75000"/>
                  </a:schemeClr>
                </a:solidFill>
                <a:latin typeface="Arial Narrow"/>
                <a:cs typeface="Arial Narrow"/>
              </a:defRPr>
            </a:lvl1pPr>
          </a:lstStyle>
          <a:p>
            <a:fld id="{F0591563-C936-C24A-B817-5B070095CD7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60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0668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244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03648" y="764704"/>
            <a:ext cx="7239000" cy="457200"/>
          </a:xfrm>
        </p:spPr>
        <p:txBody>
          <a:bodyPr/>
          <a:lstStyle/>
          <a:p>
            <a:r>
              <a:rPr lang="fr-FR"/>
              <a:t>Cliquez pour modifier le style du 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066800" y="152400"/>
            <a:ext cx="6934200" cy="422167"/>
          </a:xfrm>
          <a:prstGeom prst="rect">
            <a:avLst/>
          </a:prstGeom>
          <a:noFill/>
          <a:ln w="12700">
            <a:noFill/>
            <a:miter lim="800000"/>
            <a:headEnd/>
            <a:tailEnd/>
          </a:ln>
          <a:effectLst/>
        </p:spPr>
        <p:txBody>
          <a:bodyPr lIns="90488" tIns="44450" rIns="90488" bIns="44450">
            <a:spAutoFit/>
          </a:bodyPr>
          <a:lstStyle/>
          <a:p>
            <a:pPr algn="r">
              <a:spcBef>
                <a:spcPct val="50000"/>
              </a:spcBef>
            </a:pPr>
            <a:r>
              <a:rPr lang="fr-FR" sz="2400" i="1">
                <a:solidFill>
                  <a:srgbClr val="00279F"/>
                </a:solidFill>
                <a:latin typeface="Tahoma" pitchFamily="34" charset="0"/>
              </a:rPr>
              <a:t>Flux et stocks</a:t>
            </a:r>
            <a:endParaRPr lang="fr-FR" sz="2400" i="1">
              <a:solidFill>
                <a:srgbClr val="00279F"/>
              </a:solidFill>
              <a:effectLst>
                <a:outerShdw blurRad="38100" dist="38100" dir="2700000" algn="tl">
                  <a:srgbClr val="C0C0C0"/>
                </a:outerShdw>
              </a:effectLst>
              <a:latin typeface="Tahoma" pitchFamily="34" charset="0"/>
            </a:endParaRPr>
          </a:p>
        </p:txBody>
      </p:sp>
      <p:sp>
        <p:nvSpPr>
          <p:cNvPr id="23556" name="Rectangle 4"/>
          <p:cNvSpPr>
            <a:spLocks noGrp="1" noChangeArrowheads="1"/>
          </p:cNvSpPr>
          <p:nvPr>
            <p:ph type="title"/>
          </p:nvPr>
        </p:nvSpPr>
        <p:spPr bwMode="auto">
          <a:xfrm>
            <a:off x="1331640" y="692696"/>
            <a:ext cx="7239000" cy="4572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fr-FR"/>
              <a:t>Titre de la diapositive</a:t>
            </a:r>
          </a:p>
        </p:txBody>
      </p:sp>
      <p:sp>
        <p:nvSpPr>
          <p:cNvPr id="23557" name="Rectangle 5"/>
          <p:cNvSpPr>
            <a:spLocks noGrp="1" noChangeArrowheads="1"/>
          </p:cNvSpPr>
          <p:nvPr>
            <p:ph type="body" idx="1"/>
          </p:nvPr>
        </p:nvSpPr>
        <p:spPr bwMode="auto">
          <a:xfrm>
            <a:off x="1066800" y="1676400"/>
            <a:ext cx="71628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fr-FR"/>
              <a:t>Corps du texte</a:t>
            </a:r>
          </a:p>
          <a:p>
            <a:pPr lvl="1"/>
            <a:r>
              <a:rPr lang="fr-FR"/>
              <a:t>Deuxième niveau</a:t>
            </a:r>
          </a:p>
          <a:p>
            <a:pPr lvl="2"/>
            <a:r>
              <a:rPr lang="fr-FR"/>
              <a:t>Troisième niveau</a:t>
            </a:r>
          </a:p>
          <a:p>
            <a:pPr lvl="3"/>
            <a:r>
              <a:rPr lang="fr-FR"/>
              <a:t>Quatrième niveau</a:t>
            </a:r>
          </a:p>
          <a:p>
            <a:pPr lvl="4"/>
            <a:r>
              <a:rPr lang="fr-FR"/>
              <a:t>Cinquième niveau</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p:txStyles>
    <p:titleStyle>
      <a:lvl1pPr algn="r" rtl="0" eaLnBrk="0" fontAlgn="base" hangingPunct="0">
        <a:lnSpc>
          <a:spcPct val="90000"/>
        </a:lnSpc>
        <a:spcBef>
          <a:spcPct val="0"/>
        </a:spcBef>
        <a:spcAft>
          <a:spcPct val="0"/>
        </a:spcAft>
        <a:defRPr sz="2800" b="1">
          <a:solidFill>
            <a:schemeClr val="accent2"/>
          </a:solidFill>
          <a:latin typeface="+mj-lt"/>
          <a:ea typeface="+mj-ea"/>
          <a:cs typeface="+mj-cs"/>
        </a:defRPr>
      </a:lvl1pPr>
      <a:lvl2pPr algn="r" rtl="0" eaLnBrk="0" fontAlgn="base" hangingPunct="0">
        <a:lnSpc>
          <a:spcPct val="90000"/>
        </a:lnSpc>
        <a:spcBef>
          <a:spcPct val="0"/>
        </a:spcBef>
        <a:spcAft>
          <a:spcPct val="0"/>
        </a:spcAft>
        <a:defRPr sz="2800" b="1">
          <a:solidFill>
            <a:schemeClr val="accent2"/>
          </a:solidFill>
          <a:latin typeface="Arial" charset="0"/>
        </a:defRPr>
      </a:lvl2pPr>
      <a:lvl3pPr algn="r" rtl="0" eaLnBrk="0" fontAlgn="base" hangingPunct="0">
        <a:lnSpc>
          <a:spcPct val="90000"/>
        </a:lnSpc>
        <a:spcBef>
          <a:spcPct val="0"/>
        </a:spcBef>
        <a:spcAft>
          <a:spcPct val="0"/>
        </a:spcAft>
        <a:defRPr sz="2800" b="1">
          <a:solidFill>
            <a:schemeClr val="accent2"/>
          </a:solidFill>
          <a:latin typeface="Arial" charset="0"/>
        </a:defRPr>
      </a:lvl3pPr>
      <a:lvl4pPr algn="r" rtl="0" eaLnBrk="0" fontAlgn="base" hangingPunct="0">
        <a:lnSpc>
          <a:spcPct val="90000"/>
        </a:lnSpc>
        <a:spcBef>
          <a:spcPct val="0"/>
        </a:spcBef>
        <a:spcAft>
          <a:spcPct val="0"/>
        </a:spcAft>
        <a:defRPr sz="2800" b="1">
          <a:solidFill>
            <a:schemeClr val="accent2"/>
          </a:solidFill>
          <a:latin typeface="Arial" charset="0"/>
        </a:defRPr>
      </a:lvl4pPr>
      <a:lvl5pPr algn="r" rtl="0" eaLnBrk="0" fontAlgn="base" hangingPunct="0">
        <a:lnSpc>
          <a:spcPct val="90000"/>
        </a:lnSpc>
        <a:spcBef>
          <a:spcPct val="0"/>
        </a:spcBef>
        <a:spcAft>
          <a:spcPct val="0"/>
        </a:spcAft>
        <a:defRPr sz="2800" b="1">
          <a:solidFill>
            <a:schemeClr val="accent2"/>
          </a:solidFill>
          <a:latin typeface="Arial" charset="0"/>
        </a:defRPr>
      </a:lvl5pPr>
      <a:lvl6pPr marL="457200" algn="r" rtl="0" eaLnBrk="0" fontAlgn="base" hangingPunct="0">
        <a:lnSpc>
          <a:spcPct val="90000"/>
        </a:lnSpc>
        <a:spcBef>
          <a:spcPct val="0"/>
        </a:spcBef>
        <a:spcAft>
          <a:spcPct val="0"/>
        </a:spcAft>
        <a:defRPr sz="2800" b="1">
          <a:solidFill>
            <a:schemeClr val="accent2"/>
          </a:solidFill>
          <a:latin typeface="Arial" charset="0"/>
        </a:defRPr>
      </a:lvl6pPr>
      <a:lvl7pPr marL="914400" algn="r" rtl="0" eaLnBrk="0" fontAlgn="base" hangingPunct="0">
        <a:lnSpc>
          <a:spcPct val="90000"/>
        </a:lnSpc>
        <a:spcBef>
          <a:spcPct val="0"/>
        </a:spcBef>
        <a:spcAft>
          <a:spcPct val="0"/>
        </a:spcAft>
        <a:defRPr sz="2800" b="1">
          <a:solidFill>
            <a:schemeClr val="accent2"/>
          </a:solidFill>
          <a:latin typeface="Arial" charset="0"/>
        </a:defRPr>
      </a:lvl7pPr>
      <a:lvl8pPr marL="1371600" algn="r" rtl="0" eaLnBrk="0" fontAlgn="base" hangingPunct="0">
        <a:lnSpc>
          <a:spcPct val="90000"/>
        </a:lnSpc>
        <a:spcBef>
          <a:spcPct val="0"/>
        </a:spcBef>
        <a:spcAft>
          <a:spcPct val="0"/>
        </a:spcAft>
        <a:defRPr sz="2800" b="1">
          <a:solidFill>
            <a:schemeClr val="accent2"/>
          </a:solidFill>
          <a:latin typeface="Arial" charset="0"/>
        </a:defRPr>
      </a:lvl8pPr>
      <a:lvl9pPr marL="1828800" algn="r" rtl="0" eaLnBrk="0" fontAlgn="base" hangingPunct="0">
        <a:lnSpc>
          <a:spcPct val="90000"/>
        </a:lnSpc>
        <a:spcBef>
          <a:spcPct val="0"/>
        </a:spcBef>
        <a:spcAft>
          <a:spcPct val="0"/>
        </a:spcAft>
        <a:defRPr sz="2800" b="1">
          <a:solidFill>
            <a:schemeClr val="accent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accent2"/>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rgbClr val="00279F"/>
          </a:solidFill>
          <a:latin typeface="+mn-lt"/>
        </a:defRPr>
      </a:lvl2pPr>
      <a:lvl3pPr marL="1143000" indent="-228600" algn="l" rtl="0" eaLnBrk="0" fontAlgn="base" hangingPunct="0">
        <a:lnSpc>
          <a:spcPct val="90000"/>
        </a:lnSpc>
        <a:spcBef>
          <a:spcPct val="30000"/>
        </a:spcBef>
        <a:spcAft>
          <a:spcPct val="0"/>
        </a:spcAft>
        <a:buSzPct val="100000"/>
        <a:buChar char="»"/>
        <a:defRPr b="1">
          <a:solidFill>
            <a:srgbClr val="00279F"/>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rgbClr val="00279F"/>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rgbClr val="00279F"/>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rgbClr val="00279F"/>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rgbClr val="00279F"/>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rgbClr val="00279F"/>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rgbClr val="00279F"/>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359532" y="2564904"/>
            <a:ext cx="8424936" cy="1143000"/>
          </a:xfrm>
          <a:prstGeom prst="rect">
            <a:avLst/>
          </a:prstGeom>
        </p:spPr>
        <p:txBody>
          <a:bodyPr/>
          <a:lstStyle>
            <a:lvl1pPr algn="r" rtl="0" eaLnBrk="0" fontAlgn="base" hangingPunct="0">
              <a:lnSpc>
                <a:spcPct val="90000"/>
              </a:lnSpc>
              <a:spcBef>
                <a:spcPct val="0"/>
              </a:spcBef>
              <a:spcAft>
                <a:spcPct val="0"/>
              </a:spcAft>
              <a:defRPr sz="2800" b="1">
                <a:solidFill>
                  <a:srgbClr val="008000"/>
                </a:solidFill>
                <a:latin typeface="+mj-lt"/>
                <a:ea typeface="+mj-ea"/>
                <a:cs typeface="+mj-cs"/>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lgn="ctr"/>
            <a:r>
              <a:rPr lang="fr-FR" sz="4000" kern="0"/>
              <a:t>Flux et stocks</a:t>
            </a:r>
          </a:p>
        </p:txBody>
      </p:sp>
    </p:spTree>
    <p:extLst>
      <p:ext uri="{BB962C8B-B14F-4D97-AF65-F5344CB8AC3E}">
        <p14:creationId xmlns:p14="http://schemas.microsoft.com/office/powerpoint/2010/main" val="87191277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990600"/>
            <a:ext cx="7620000" cy="457200"/>
          </a:xfrm>
          <a:noFill/>
          <a:ln/>
        </p:spPr>
        <p:txBody>
          <a:bodyPr/>
          <a:lstStyle/>
          <a:p>
            <a:r>
              <a:rPr lang="fr-FR"/>
              <a:t>Découpage du processus de fabrication</a:t>
            </a:r>
          </a:p>
        </p:txBody>
      </p:sp>
      <p:sp>
        <p:nvSpPr>
          <p:cNvPr id="8195" name="Rectangle 3"/>
          <p:cNvSpPr>
            <a:spLocks noGrp="1" noChangeArrowheads="1"/>
          </p:cNvSpPr>
          <p:nvPr>
            <p:ph type="body" idx="1"/>
          </p:nvPr>
        </p:nvSpPr>
        <p:spPr>
          <a:xfrm>
            <a:off x="4419600" y="1909192"/>
            <a:ext cx="4724400" cy="1447800"/>
          </a:xfrm>
          <a:noFill/>
          <a:ln/>
        </p:spPr>
        <p:txBody>
          <a:bodyPr/>
          <a:lstStyle/>
          <a:p>
            <a:pPr marL="228600" lvl="2" indent="0">
              <a:buFontTx/>
              <a:buNone/>
            </a:pPr>
            <a:r>
              <a:rPr lang="fr-FR"/>
              <a:t>Constitution de stocks intermédiaires</a:t>
            </a:r>
          </a:p>
          <a:p>
            <a:pPr marL="228600" lvl="2" indent="0">
              <a:buFontTx/>
              <a:buNone/>
            </a:pPr>
            <a:r>
              <a:rPr lang="fr-FR" i="1">
                <a:solidFill>
                  <a:schemeClr val="accent2"/>
                </a:solidFill>
              </a:rPr>
              <a:t>Avantage :</a:t>
            </a:r>
            <a:r>
              <a:rPr lang="fr-FR" i="1">
                <a:solidFill>
                  <a:srgbClr val="66FF33"/>
                </a:solidFill>
              </a:rPr>
              <a:t> </a:t>
            </a:r>
            <a:r>
              <a:rPr lang="fr-FR"/>
              <a:t>Indépendance des phases</a:t>
            </a:r>
          </a:p>
          <a:p>
            <a:pPr marL="228600" lvl="2" indent="0">
              <a:buFontTx/>
              <a:buNone/>
            </a:pPr>
            <a:r>
              <a:rPr lang="fr-FR" i="1">
                <a:solidFill>
                  <a:srgbClr val="FF33CC"/>
                </a:solidFill>
              </a:rPr>
              <a:t>Inconvénient :</a:t>
            </a:r>
            <a:r>
              <a:rPr lang="fr-FR" i="1">
                <a:solidFill>
                  <a:schemeClr val="hlink"/>
                </a:solidFill>
              </a:rPr>
              <a:t> </a:t>
            </a:r>
            <a:r>
              <a:rPr lang="fr-FR"/>
              <a:t>Ralentissement des flux</a:t>
            </a:r>
          </a:p>
          <a:p>
            <a:pPr marL="228600" lvl="2" indent="0">
              <a:buFontTx/>
              <a:buNone/>
            </a:pPr>
            <a:r>
              <a:rPr lang="fr-FR">
                <a:solidFill>
                  <a:srgbClr val="000000"/>
                </a:solidFill>
              </a:rPr>
              <a:t>=&gt; Nécessité de coordonner les flux</a:t>
            </a:r>
            <a:endParaRPr lang="fr-FR"/>
          </a:p>
        </p:txBody>
      </p:sp>
      <p:sp>
        <p:nvSpPr>
          <p:cNvPr id="33" name="Rectangle 462"/>
          <p:cNvSpPr>
            <a:spLocks noChangeArrowheads="1"/>
          </p:cNvSpPr>
          <p:nvPr/>
        </p:nvSpPr>
        <p:spPr bwMode="auto">
          <a:xfrm>
            <a:off x="1956869" y="2457086"/>
            <a:ext cx="935996" cy="755997"/>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a:extLst/>
        </p:spPr>
        <p:txBody>
          <a:bodyPr lIns="36000" tIns="46800" rIns="36000" bIns="46800" anchor="ctr"/>
          <a:lstStyle/>
          <a:p>
            <a:pPr algn="ctr"/>
            <a:r>
              <a:rPr lang="fr-FR" sz="1200">
                <a:solidFill>
                  <a:srgbClr val="FFFFFF"/>
                </a:solidFill>
                <a:latin typeface="Arial Narrow"/>
                <a:ea typeface="ＭＳ Ｐゴシック" charset="0"/>
                <a:cs typeface="Arial Narrow"/>
              </a:rPr>
              <a:t>Usinage</a:t>
            </a:r>
          </a:p>
          <a:p>
            <a:pPr algn="ctr"/>
            <a:r>
              <a:rPr lang="fr-FR" sz="1200">
                <a:solidFill>
                  <a:srgbClr val="FFFFFF"/>
                </a:solidFill>
                <a:latin typeface="Arial Narrow"/>
                <a:ea typeface="ＭＳ Ｐゴシック" charset="0"/>
                <a:cs typeface="Arial Narrow"/>
              </a:rPr>
              <a:t>composants</a:t>
            </a:r>
          </a:p>
        </p:txBody>
      </p:sp>
      <p:sp>
        <p:nvSpPr>
          <p:cNvPr id="34" name="Rectangle 463"/>
          <p:cNvSpPr>
            <a:spLocks noChangeArrowheads="1"/>
          </p:cNvSpPr>
          <p:nvPr/>
        </p:nvSpPr>
        <p:spPr bwMode="auto">
          <a:xfrm>
            <a:off x="3257444" y="3503976"/>
            <a:ext cx="935996" cy="755997"/>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a:extLst/>
        </p:spPr>
        <p:txBody>
          <a:bodyPr lIns="36000" tIns="46800" rIns="36000" bIns="46800" anchor="ctr"/>
          <a:lstStyle/>
          <a:p>
            <a:pPr algn="ctr"/>
            <a:r>
              <a:rPr lang="fr-FR" sz="1200">
                <a:solidFill>
                  <a:srgbClr val="FFFFFF"/>
                </a:solidFill>
                <a:latin typeface="Arial Narrow"/>
                <a:ea typeface="ＭＳ Ｐゴシック" charset="0"/>
                <a:cs typeface="Arial Narrow"/>
              </a:rPr>
              <a:t>Montage</a:t>
            </a:r>
          </a:p>
          <a:p>
            <a:pPr algn="ctr"/>
            <a:r>
              <a:rPr lang="fr-FR" sz="1200">
                <a:solidFill>
                  <a:srgbClr val="FFFFFF"/>
                </a:solidFill>
                <a:latin typeface="Arial Narrow"/>
                <a:ea typeface="ＭＳ Ｐゴシック" charset="0"/>
                <a:cs typeface="Arial Narrow"/>
              </a:rPr>
              <a:t>Sous-ensembles</a:t>
            </a:r>
          </a:p>
        </p:txBody>
      </p:sp>
      <p:sp>
        <p:nvSpPr>
          <p:cNvPr id="35" name="Rectangle 464"/>
          <p:cNvSpPr>
            <a:spLocks noChangeArrowheads="1"/>
          </p:cNvSpPr>
          <p:nvPr/>
        </p:nvSpPr>
        <p:spPr bwMode="auto">
          <a:xfrm>
            <a:off x="4558021" y="4560174"/>
            <a:ext cx="935996" cy="755997"/>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a:extLst/>
        </p:spPr>
        <p:txBody>
          <a:bodyPr lIns="36000" tIns="46800" rIns="36000" bIns="46800" anchor="ctr"/>
          <a:lstStyle/>
          <a:p>
            <a:pPr algn="ctr"/>
            <a:r>
              <a:rPr lang="fr-FR" sz="1200">
                <a:solidFill>
                  <a:srgbClr val="FFFFFF"/>
                </a:solidFill>
                <a:latin typeface="Arial Narrow"/>
                <a:ea typeface="ＭＳ Ｐゴシック" charset="0"/>
                <a:cs typeface="Arial Narrow"/>
              </a:rPr>
              <a:t>Pré-</a:t>
            </a:r>
          </a:p>
          <a:p>
            <a:pPr algn="ctr"/>
            <a:r>
              <a:rPr lang="fr-FR" sz="1200">
                <a:solidFill>
                  <a:srgbClr val="FFFFFF"/>
                </a:solidFill>
                <a:latin typeface="Arial Narrow"/>
                <a:ea typeface="ＭＳ Ｐゴシック" charset="0"/>
                <a:cs typeface="Arial Narrow"/>
              </a:rPr>
              <a:t>assemblage</a:t>
            </a:r>
          </a:p>
        </p:txBody>
      </p:sp>
      <p:sp>
        <p:nvSpPr>
          <p:cNvPr id="36" name="Rectangle 465"/>
          <p:cNvSpPr>
            <a:spLocks noChangeArrowheads="1"/>
          </p:cNvSpPr>
          <p:nvPr/>
        </p:nvSpPr>
        <p:spPr bwMode="auto">
          <a:xfrm>
            <a:off x="5858596" y="5625331"/>
            <a:ext cx="935996" cy="755997"/>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a:extLst/>
        </p:spPr>
        <p:txBody>
          <a:bodyPr lIns="36000" tIns="46800" rIns="36000" bIns="46800" anchor="ctr"/>
          <a:lstStyle/>
          <a:p>
            <a:pPr algn="ctr"/>
            <a:r>
              <a:rPr lang="fr-FR" sz="1200">
                <a:solidFill>
                  <a:srgbClr val="FFFFFF"/>
                </a:solidFill>
                <a:latin typeface="Arial Narrow"/>
                <a:ea typeface="ＭＳ Ｐゴシック" charset="0"/>
                <a:cs typeface="Arial Narrow"/>
              </a:rPr>
              <a:t>Assemblage</a:t>
            </a:r>
          </a:p>
          <a:p>
            <a:pPr algn="ctr"/>
            <a:r>
              <a:rPr lang="fr-FR" sz="1200">
                <a:solidFill>
                  <a:srgbClr val="FFFFFF"/>
                </a:solidFill>
                <a:latin typeface="Arial Narrow"/>
                <a:ea typeface="ＭＳ Ｐゴシック" charset="0"/>
                <a:cs typeface="Arial Narrow"/>
              </a:rPr>
              <a:t>final</a:t>
            </a:r>
          </a:p>
        </p:txBody>
      </p:sp>
      <p:sp>
        <p:nvSpPr>
          <p:cNvPr id="37" name="Isosceles Triangle 34"/>
          <p:cNvSpPr/>
          <p:nvPr/>
        </p:nvSpPr>
        <p:spPr>
          <a:xfrm>
            <a:off x="800006" y="2457086"/>
            <a:ext cx="936000" cy="755997"/>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a:solidFill>
                  <a:srgbClr val="FFFFFF"/>
                </a:solidFill>
                <a:latin typeface="Arial Narrow"/>
                <a:ea typeface="ＭＳ Ｐゴシック" charset="0"/>
                <a:cs typeface="Arial Narrow"/>
              </a:rPr>
              <a:t>Stock</a:t>
            </a:r>
          </a:p>
          <a:p>
            <a:pPr algn="ctr"/>
            <a:r>
              <a:rPr lang="en-US" sz="1100">
                <a:solidFill>
                  <a:srgbClr val="FFFFFF"/>
                </a:solidFill>
                <a:latin typeface="Arial Narrow"/>
                <a:ea typeface="ＭＳ Ｐゴシック" charset="0"/>
                <a:cs typeface="Arial Narrow"/>
              </a:rPr>
              <a:t>MP &amp; C</a:t>
            </a:r>
          </a:p>
        </p:txBody>
      </p:sp>
      <p:sp>
        <p:nvSpPr>
          <p:cNvPr id="38" name="Isosceles Triangle 35"/>
          <p:cNvSpPr/>
          <p:nvPr/>
        </p:nvSpPr>
        <p:spPr>
          <a:xfrm>
            <a:off x="3257440" y="2457086"/>
            <a:ext cx="936000" cy="755997"/>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a:solidFill>
                  <a:srgbClr val="FFFFFF"/>
                </a:solidFill>
                <a:latin typeface="Arial Narrow"/>
                <a:ea typeface="ＭＳ Ｐゴシック" charset="0"/>
                <a:cs typeface="Arial Narrow"/>
              </a:rPr>
              <a:t>Stocks</a:t>
            </a:r>
          </a:p>
          <a:p>
            <a:pPr algn="ctr"/>
            <a:r>
              <a:rPr lang="en-US" sz="1100">
                <a:solidFill>
                  <a:srgbClr val="FFFFFF"/>
                </a:solidFill>
                <a:latin typeface="Arial Narrow"/>
                <a:ea typeface="ＭＳ Ｐゴシック" charset="0"/>
                <a:cs typeface="Arial Narrow"/>
              </a:rPr>
              <a:t>Encours</a:t>
            </a:r>
          </a:p>
        </p:txBody>
      </p:sp>
      <p:sp>
        <p:nvSpPr>
          <p:cNvPr id="39" name="Isosceles Triangle 36"/>
          <p:cNvSpPr/>
          <p:nvPr/>
        </p:nvSpPr>
        <p:spPr>
          <a:xfrm>
            <a:off x="4558019" y="3513284"/>
            <a:ext cx="936000" cy="755997"/>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a:solidFill>
                  <a:srgbClr val="FFFFFF"/>
                </a:solidFill>
                <a:latin typeface="Arial Narrow"/>
                <a:ea typeface="ＭＳ Ｐゴシック" charset="0"/>
                <a:cs typeface="Arial Narrow"/>
              </a:rPr>
              <a:t>Stocks</a:t>
            </a:r>
          </a:p>
          <a:p>
            <a:pPr algn="ctr"/>
            <a:r>
              <a:rPr lang="en-US" sz="1100">
                <a:solidFill>
                  <a:srgbClr val="FFFFFF"/>
                </a:solidFill>
                <a:latin typeface="Arial Narrow"/>
                <a:ea typeface="ＭＳ Ｐゴシック" charset="0"/>
                <a:cs typeface="Arial Narrow"/>
              </a:rPr>
              <a:t>Encours</a:t>
            </a:r>
          </a:p>
        </p:txBody>
      </p:sp>
      <p:sp>
        <p:nvSpPr>
          <p:cNvPr id="40" name="Isosceles Triangle 37"/>
          <p:cNvSpPr/>
          <p:nvPr/>
        </p:nvSpPr>
        <p:spPr>
          <a:xfrm>
            <a:off x="5858594" y="4569482"/>
            <a:ext cx="936000" cy="755997"/>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a:solidFill>
                  <a:srgbClr val="FFFFFF"/>
                </a:solidFill>
                <a:latin typeface="Arial Narrow"/>
                <a:ea typeface="ＭＳ Ｐゴシック" charset="0"/>
                <a:cs typeface="Arial Narrow"/>
              </a:rPr>
              <a:t>Stocks</a:t>
            </a:r>
          </a:p>
          <a:p>
            <a:pPr algn="ctr"/>
            <a:r>
              <a:rPr lang="en-US" sz="1100">
                <a:solidFill>
                  <a:srgbClr val="FFFFFF"/>
                </a:solidFill>
                <a:latin typeface="Arial Narrow"/>
                <a:ea typeface="ＭＳ Ｐゴシック" charset="0"/>
                <a:cs typeface="Arial Narrow"/>
              </a:rPr>
              <a:t>Encours</a:t>
            </a:r>
          </a:p>
        </p:txBody>
      </p:sp>
      <p:sp>
        <p:nvSpPr>
          <p:cNvPr id="41" name="Isosceles Triangle 38"/>
          <p:cNvSpPr/>
          <p:nvPr/>
        </p:nvSpPr>
        <p:spPr>
          <a:xfrm>
            <a:off x="7010614" y="5625331"/>
            <a:ext cx="936000" cy="755997"/>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a:solidFill>
                  <a:srgbClr val="FFFFFF"/>
                </a:solidFill>
                <a:latin typeface="Arial Narrow"/>
                <a:ea typeface="ＭＳ Ｐゴシック" charset="0"/>
                <a:cs typeface="Arial Narrow"/>
              </a:rPr>
              <a:t>Stock</a:t>
            </a:r>
          </a:p>
          <a:p>
            <a:pPr algn="ctr"/>
            <a:r>
              <a:rPr lang="en-US" sz="1100">
                <a:solidFill>
                  <a:srgbClr val="FFFFFF"/>
                </a:solidFill>
                <a:latin typeface="Arial Narrow"/>
                <a:ea typeface="ＭＳ Ｐゴシック" charset="0"/>
                <a:cs typeface="Arial Narrow"/>
              </a:rPr>
              <a:t>PF</a:t>
            </a:r>
          </a:p>
        </p:txBody>
      </p:sp>
      <p:sp>
        <p:nvSpPr>
          <p:cNvPr id="42" name="Rectangle 3"/>
          <p:cNvSpPr>
            <a:spLocks noChangeArrowheads="1"/>
          </p:cNvSpPr>
          <p:nvPr/>
        </p:nvSpPr>
        <p:spPr bwMode="auto">
          <a:xfrm>
            <a:off x="-57108" y="1937805"/>
            <a:ext cx="1644683" cy="33906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1800">
                <a:solidFill>
                  <a:srgbClr val="000000"/>
                </a:solidFill>
                <a:latin typeface="+mj-lt"/>
              </a:rPr>
              <a:t>Fournisseurs</a:t>
            </a:r>
          </a:p>
        </p:txBody>
      </p:sp>
      <p:sp>
        <p:nvSpPr>
          <p:cNvPr id="43" name="Rectangle 3"/>
          <p:cNvSpPr>
            <a:spLocks noChangeArrowheads="1"/>
          </p:cNvSpPr>
          <p:nvPr/>
        </p:nvSpPr>
        <p:spPr bwMode="auto">
          <a:xfrm>
            <a:off x="7995286" y="5819946"/>
            <a:ext cx="952186" cy="33906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1800">
                <a:solidFill>
                  <a:srgbClr val="000000"/>
                </a:solidFill>
                <a:latin typeface="+mj-lt"/>
              </a:rPr>
              <a:t>Clients</a:t>
            </a:r>
          </a:p>
        </p:txBody>
      </p:sp>
      <p:cxnSp>
        <p:nvCxnSpPr>
          <p:cNvPr id="44" name="Straight Arrow Connector 3"/>
          <p:cNvCxnSpPr>
            <a:stCxn id="37" idx="5"/>
            <a:endCxn id="33" idx="1"/>
          </p:cNvCxnSpPr>
          <p:nvPr/>
        </p:nvCxnSpPr>
        <p:spPr>
          <a:xfrm>
            <a:off x="1502006" y="2835085"/>
            <a:ext cx="454863" cy="0"/>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56"/>
          <p:cNvCxnSpPr>
            <a:stCxn id="33" idx="3"/>
            <a:endCxn id="38" idx="1"/>
          </p:cNvCxnSpPr>
          <p:nvPr/>
        </p:nvCxnSpPr>
        <p:spPr>
          <a:xfrm>
            <a:off x="2892865" y="2835085"/>
            <a:ext cx="598575" cy="0"/>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59"/>
          <p:cNvCxnSpPr>
            <a:stCxn id="38" idx="3"/>
            <a:endCxn id="34" idx="0"/>
          </p:cNvCxnSpPr>
          <p:nvPr/>
        </p:nvCxnSpPr>
        <p:spPr>
          <a:xfrm>
            <a:off x="3725440" y="3213083"/>
            <a:ext cx="2" cy="290893"/>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62"/>
          <p:cNvCxnSpPr>
            <a:stCxn id="34" idx="3"/>
            <a:endCxn id="39" idx="1"/>
          </p:cNvCxnSpPr>
          <p:nvPr/>
        </p:nvCxnSpPr>
        <p:spPr>
          <a:xfrm>
            <a:off x="4193440" y="3881975"/>
            <a:ext cx="598579" cy="9308"/>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65"/>
          <p:cNvCxnSpPr>
            <a:stCxn id="39" idx="3"/>
            <a:endCxn id="35" idx="0"/>
          </p:cNvCxnSpPr>
          <p:nvPr/>
        </p:nvCxnSpPr>
        <p:spPr>
          <a:xfrm>
            <a:off x="5026019" y="4269281"/>
            <a:ext cx="0" cy="290893"/>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68"/>
          <p:cNvCxnSpPr>
            <a:stCxn id="40" idx="3"/>
            <a:endCxn id="36" idx="0"/>
          </p:cNvCxnSpPr>
          <p:nvPr/>
        </p:nvCxnSpPr>
        <p:spPr>
          <a:xfrm>
            <a:off x="6326594" y="5325479"/>
            <a:ext cx="0" cy="299852"/>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71"/>
          <p:cNvCxnSpPr>
            <a:stCxn id="35" idx="3"/>
            <a:endCxn id="40" idx="1"/>
          </p:cNvCxnSpPr>
          <p:nvPr/>
        </p:nvCxnSpPr>
        <p:spPr>
          <a:xfrm>
            <a:off x="5494017" y="4938173"/>
            <a:ext cx="598577" cy="9308"/>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74"/>
          <p:cNvCxnSpPr>
            <a:stCxn id="36" idx="3"/>
            <a:endCxn id="41" idx="1"/>
          </p:cNvCxnSpPr>
          <p:nvPr/>
        </p:nvCxnSpPr>
        <p:spPr>
          <a:xfrm>
            <a:off x="6794592" y="6003330"/>
            <a:ext cx="450022" cy="0"/>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77"/>
          <p:cNvCxnSpPr>
            <a:stCxn id="37" idx="3"/>
            <a:endCxn id="34" idx="1"/>
          </p:cNvCxnSpPr>
          <p:nvPr/>
        </p:nvCxnSpPr>
        <p:spPr>
          <a:xfrm rot="16200000" flipH="1">
            <a:off x="1928279" y="2552810"/>
            <a:ext cx="668892" cy="1989438"/>
          </a:xfrm>
          <a:prstGeom prst="bentConnector2">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80"/>
          <p:cNvCxnSpPr>
            <a:stCxn id="37" idx="3"/>
            <a:endCxn id="35" idx="1"/>
          </p:cNvCxnSpPr>
          <p:nvPr/>
        </p:nvCxnSpPr>
        <p:spPr>
          <a:xfrm rot="16200000" flipH="1">
            <a:off x="2050468" y="2430620"/>
            <a:ext cx="1725090" cy="3290015"/>
          </a:xfrm>
          <a:prstGeom prst="bentConnector2">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83"/>
          <p:cNvCxnSpPr>
            <a:stCxn id="37" idx="3"/>
            <a:endCxn id="36" idx="1"/>
          </p:cNvCxnSpPr>
          <p:nvPr/>
        </p:nvCxnSpPr>
        <p:spPr>
          <a:xfrm rot="16200000" flipH="1">
            <a:off x="2168178" y="2312911"/>
            <a:ext cx="2790247" cy="4590590"/>
          </a:xfrm>
          <a:prstGeom prst="bentConnector2">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77"/>
          <p:cNvCxnSpPr>
            <a:endCxn id="37" idx="1"/>
          </p:cNvCxnSpPr>
          <p:nvPr/>
        </p:nvCxnSpPr>
        <p:spPr>
          <a:xfrm rot="16200000" flipH="1">
            <a:off x="552143" y="2353221"/>
            <a:ext cx="541281" cy="422446"/>
          </a:xfrm>
          <a:prstGeom prst="bentConnector2">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89"/>
          <p:cNvCxnSpPr>
            <a:stCxn id="41" idx="5"/>
            <a:endCxn id="43" idx="1"/>
          </p:cNvCxnSpPr>
          <p:nvPr/>
        </p:nvCxnSpPr>
        <p:spPr>
          <a:xfrm flipV="1">
            <a:off x="7712614" y="5989480"/>
            <a:ext cx="282672" cy="13850"/>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75656" y="692696"/>
            <a:ext cx="7239000" cy="457200"/>
          </a:xfrm>
        </p:spPr>
        <p:txBody>
          <a:bodyPr/>
          <a:lstStyle/>
          <a:p>
            <a:r>
              <a:rPr lang="fr-FR"/>
              <a:t>L'utilité et les différents types de stocks</a:t>
            </a:r>
          </a:p>
        </p:txBody>
      </p:sp>
      <p:grpSp>
        <p:nvGrpSpPr>
          <p:cNvPr id="2" name="Group 2"/>
          <p:cNvGrpSpPr/>
          <p:nvPr/>
        </p:nvGrpSpPr>
        <p:grpSpPr>
          <a:xfrm>
            <a:off x="453767" y="1340768"/>
            <a:ext cx="4782655" cy="1991237"/>
            <a:chOff x="927100" y="4013200"/>
            <a:chExt cx="11137900" cy="4432300"/>
          </a:xfrm>
        </p:grpSpPr>
        <p:sp>
          <p:nvSpPr>
            <p:cNvPr id="29" name="AutoShape 3"/>
            <p:cNvSpPr>
              <a:spLocks/>
            </p:cNvSpPr>
            <p:nvPr/>
          </p:nvSpPr>
          <p:spPr bwMode="auto">
            <a:xfrm>
              <a:off x="2501900" y="4013200"/>
              <a:ext cx="3340100" cy="1231900"/>
            </a:xfrm>
            <a:prstGeom prst="roundRect">
              <a:avLst>
                <a:gd name="adj" fmla="val 15463"/>
              </a:avLst>
            </a:pr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600">
                  <a:solidFill>
                    <a:srgbClr val="FFFFFF"/>
                  </a:solidFill>
                  <a:latin typeface="+mj-lt"/>
                  <a:cs typeface="Gill Sans" charset="0"/>
                  <a:sym typeface="Gill Sans" charset="0"/>
                </a:rPr>
                <a:t>Pannes</a:t>
              </a:r>
              <a:endParaRPr lang="fr-FR" sz="1050">
                <a:latin typeface="+mj-lt"/>
              </a:endParaRPr>
            </a:p>
          </p:txBody>
        </p:sp>
        <p:sp>
          <p:nvSpPr>
            <p:cNvPr id="30" name="AutoShape 4"/>
            <p:cNvSpPr>
              <a:spLocks/>
            </p:cNvSpPr>
            <p:nvPr/>
          </p:nvSpPr>
          <p:spPr bwMode="auto">
            <a:xfrm>
              <a:off x="927100" y="5613400"/>
              <a:ext cx="3340100" cy="1231900"/>
            </a:xfrm>
            <a:prstGeom prst="roundRect">
              <a:avLst>
                <a:gd name="adj" fmla="val 15463"/>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400">
                  <a:solidFill>
                    <a:srgbClr val="FFFFFF"/>
                  </a:solidFill>
                  <a:latin typeface="+mj-lt"/>
                  <a:cs typeface="Gill Sans" charset="0"/>
                  <a:sym typeface="Gill Sans" charset="0"/>
                </a:rPr>
                <a:t>Procédés </a:t>
              </a:r>
            </a:p>
            <a:p>
              <a:pPr algn="ctr"/>
              <a:r>
                <a:rPr lang="fr-FR" sz="1400">
                  <a:solidFill>
                    <a:srgbClr val="FFFFFF"/>
                  </a:solidFill>
                  <a:latin typeface="+mj-lt"/>
                  <a:cs typeface="Gill Sans" charset="0"/>
                  <a:sym typeface="Gill Sans" charset="0"/>
                </a:rPr>
                <a:t>non maîtrisés</a:t>
              </a:r>
              <a:endParaRPr lang="fr-FR">
                <a:latin typeface="+mj-lt"/>
              </a:endParaRPr>
            </a:p>
          </p:txBody>
        </p:sp>
        <p:sp>
          <p:nvSpPr>
            <p:cNvPr id="31" name="AutoShape 5"/>
            <p:cNvSpPr>
              <a:spLocks/>
            </p:cNvSpPr>
            <p:nvPr/>
          </p:nvSpPr>
          <p:spPr bwMode="auto">
            <a:xfrm>
              <a:off x="2501900" y="7213600"/>
              <a:ext cx="3340100" cy="1231900"/>
            </a:xfrm>
            <a:prstGeom prst="roundRect">
              <a:avLst>
                <a:gd name="adj" fmla="val 15463"/>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400">
                  <a:solidFill>
                    <a:srgbClr val="FFFFFF"/>
                  </a:solidFill>
                  <a:latin typeface="+mj-lt"/>
                  <a:cs typeface="Gill Sans" charset="0"/>
                  <a:sym typeface="Gill Sans" charset="0"/>
                </a:rPr>
                <a:t>Absences</a:t>
              </a:r>
              <a:endParaRPr lang="fr-FR" sz="1050">
                <a:latin typeface="+mj-lt"/>
              </a:endParaRPr>
            </a:p>
          </p:txBody>
        </p:sp>
        <p:sp>
          <p:nvSpPr>
            <p:cNvPr id="32" name="AutoShape 6"/>
            <p:cNvSpPr>
              <a:spLocks/>
            </p:cNvSpPr>
            <p:nvPr/>
          </p:nvSpPr>
          <p:spPr bwMode="auto">
            <a:xfrm>
              <a:off x="7010400" y="4013200"/>
              <a:ext cx="3340100" cy="1231900"/>
            </a:xfrm>
            <a:prstGeom prst="roundRect">
              <a:avLst>
                <a:gd name="adj" fmla="val 15463"/>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400">
                  <a:solidFill>
                    <a:srgbClr val="FFFFFF"/>
                  </a:solidFill>
                  <a:latin typeface="+mj-lt"/>
                  <a:cs typeface="Gill Sans" charset="0"/>
                  <a:sym typeface="Gill Sans" charset="0"/>
                </a:rPr>
                <a:t>Incertitude </a:t>
              </a:r>
            </a:p>
            <a:p>
              <a:pPr algn="ctr"/>
              <a:r>
                <a:rPr lang="fr-FR" sz="1400">
                  <a:solidFill>
                    <a:srgbClr val="FFFFFF"/>
                  </a:solidFill>
                  <a:latin typeface="+mj-lt"/>
                  <a:cs typeface="Gill Sans" charset="0"/>
                  <a:sym typeface="Gill Sans" charset="0"/>
                </a:rPr>
                <a:t>prévisions</a:t>
              </a:r>
              <a:endParaRPr lang="fr-FR">
                <a:latin typeface="+mj-lt"/>
              </a:endParaRPr>
            </a:p>
          </p:txBody>
        </p:sp>
        <p:sp>
          <p:nvSpPr>
            <p:cNvPr id="33" name="AutoShape 7"/>
            <p:cNvSpPr>
              <a:spLocks/>
            </p:cNvSpPr>
            <p:nvPr/>
          </p:nvSpPr>
          <p:spPr bwMode="auto">
            <a:xfrm>
              <a:off x="8724900" y="5613400"/>
              <a:ext cx="3340100" cy="1231900"/>
            </a:xfrm>
            <a:prstGeom prst="roundRect">
              <a:avLst>
                <a:gd name="adj" fmla="val 15463"/>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400">
                  <a:solidFill>
                    <a:srgbClr val="FFFFFF"/>
                  </a:solidFill>
                  <a:latin typeface="+mj-lt"/>
                  <a:cs typeface="Gill Sans" charset="0"/>
                  <a:sym typeface="Gill Sans" charset="0"/>
                </a:rPr>
                <a:t>Problèmes </a:t>
              </a:r>
            </a:p>
            <a:p>
              <a:pPr algn="ctr"/>
              <a:r>
                <a:rPr lang="fr-FR" sz="1400">
                  <a:solidFill>
                    <a:srgbClr val="FFFFFF"/>
                  </a:solidFill>
                  <a:latin typeface="+mj-lt"/>
                  <a:cs typeface="Gill Sans" charset="0"/>
                  <a:sym typeface="Gill Sans" charset="0"/>
                </a:rPr>
                <a:t>de qualité</a:t>
              </a:r>
              <a:endParaRPr lang="fr-FR">
                <a:latin typeface="+mj-lt"/>
              </a:endParaRPr>
            </a:p>
          </p:txBody>
        </p:sp>
        <p:sp>
          <p:nvSpPr>
            <p:cNvPr id="34" name="AutoShape 8"/>
            <p:cNvSpPr>
              <a:spLocks/>
            </p:cNvSpPr>
            <p:nvPr/>
          </p:nvSpPr>
          <p:spPr bwMode="auto">
            <a:xfrm>
              <a:off x="7010400" y="7188200"/>
              <a:ext cx="3340100" cy="1231900"/>
            </a:xfrm>
            <a:prstGeom prst="roundRect">
              <a:avLst>
                <a:gd name="adj" fmla="val 15463"/>
              </a:avLst>
            </a:prstGeom>
            <a:gradFill rotWithShape="0">
              <a:gsLst>
                <a:gs pos="0">
                  <a:srgbClr val="006D8F"/>
                </a:gs>
                <a:gs pos="100000">
                  <a:srgbClr val="431579"/>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400">
                  <a:solidFill>
                    <a:srgbClr val="FFFFFF"/>
                  </a:solidFill>
                  <a:latin typeface="+mj-lt"/>
                  <a:cs typeface="Gill Sans" charset="0"/>
                  <a:sym typeface="Gill Sans" charset="0"/>
                </a:rPr>
                <a:t>Retards </a:t>
              </a:r>
            </a:p>
            <a:p>
              <a:pPr algn="ctr"/>
              <a:r>
                <a:rPr lang="fr-FR" sz="1400">
                  <a:solidFill>
                    <a:srgbClr val="FFFFFF"/>
                  </a:solidFill>
                  <a:latin typeface="+mj-lt"/>
                  <a:cs typeface="Gill Sans" charset="0"/>
                  <a:sym typeface="Gill Sans" charset="0"/>
                </a:rPr>
                <a:t>fournisseur</a:t>
              </a:r>
              <a:r>
                <a:rPr lang="fr-FR" sz="1100">
                  <a:solidFill>
                    <a:srgbClr val="FFFFFF"/>
                  </a:solidFill>
                  <a:latin typeface="+mj-lt"/>
                  <a:cs typeface="Gill Sans" charset="0"/>
                  <a:sym typeface="Gill Sans" charset="0"/>
                </a:rPr>
                <a:t>s</a:t>
              </a:r>
              <a:endParaRPr lang="fr-FR" sz="1050">
                <a:latin typeface="+mj-lt"/>
              </a:endParaRPr>
            </a:p>
          </p:txBody>
        </p:sp>
        <p:grpSp>
          <p:nvGrpSpPr>
            <p:cNvPr id="3" name="Group 9"/>
            <p:cNvGrpSpPr>
              <a:grpSpLocks/>
            </p:cNvGrpSpPr>
            <p:nvPr/>
          </p:nvGrpSpPr>
          <p:grpSpPr bwMode="auto">
            <a:xfrm>
              <a:off x="4622800" y="4940300"/>
              <a:ext cx="3746500" cy="2578100"/>
              <a:chOff x="0" y="0"/>
              <a:chExt cx="3746500" cy="2578100"/>
            </a:xfrm>
          </p:grpSpPr>
          <p:sp>
            <p:nvSpPr>
              <p:cNvPr id="41" name="AutoShape 10"/>
              <p:cNvSpPr>
                <a:spLocks/>
              </p:cNvSpPr>
              <p:nvPr/>
            </p:nvSpPr>
            <p:spPr bwMode="auto">
              <a:xfrm>
                <a:off x="0" y="0"/>
                <a:ext cx="3746500" cy="2578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62" y="4342"/>
                    </a:moveTo>
                    <a:lnTo>
                      <a:pt x="14789" y="0"/>
                    </a:lnTo>
                    <a:lnTo>
                      <a:pt x="14524" y="5777"/>
                    </a:lnTo>
                    <a:lnTo>
                      <a:pt x="18006" y="3172"/>
                    </a:lnTo>
                    <a:lnTo>
                      <a:pt x="16379" y="6532"/>
                    </a:lnTo>
                    <a:lnTo>
                      <a:pt x="21599" y="6645"/>
                    </a:lnTo>
                    <a:lnTo>
                      <a:pt x="16984" y="9401"/>
                    </a:lnTo>
                    <a:lnTo>
                      <a:pt x="18269" y="11290"/>
                    </a:lnTo>
                    <a:lnTo>
                      <a:pt x="16379" y="12310"/>
                    </a:lnTo>
                    <a:lnTo>
                      <a:pt x="18876" y="15632"/>
                    </a:lnTo>
                    <a:lnTo>
                      <a:pt x="14639" y="14350"/>
                    </a:lnTo>
                    <a:lnTo>
                      <a:pt x="14941" y="17369"/>
                    </a:lnTo>
                    <a:lnTo>
                      <a:pt x="12179" y="15935"/>
                    </a:lnTo>
                    <a:lnTo>
                      <a:pt x="11611" y="18842"/>
                    </a:lnTo>
                    <a:lnTo>
                      <a:pt x="9871" y="17369"/>
                    </a:lnTo>
                    <a:lnTo>
                      <a:pt x="8699" y="19712"/>
                    </a:lnTo>
                    <a:lnTo>
                      <a:pt x="7526" y="18125"/>
                    </a:lnTo>
                    <a:lnTo>
                      <a:pt x="4916" y="21599"/>
                    </a:lnTo>
                    <a:lnTo>
                      <a:pt x="4804" y="18239"/>
                    </a:lnTo>
                    <a:lnTo>
                      <a:pt x="1285" y="17824"/>
                    </a:lnTo>
                    <a:lnTo>
                      <a:pt x="3330" y="15370"/>
                    </a:lnTo>
                    <a:lnTo>
                      <a:pt x="0" y="12877"/>
                    </a:lnTo>
                    <a:lnTo>
                      <a:pt x="3935" y="11592"/>
                    </a:lnTo>
                    <a:lnTo>
                      <a:pt x="1171" y="8270"/>
                    </a:lnTo>
                    <a:lnTo>
                      <a:pt x="5371" y="7817"/>
                    </a:lnTo>
                    <a:lnTo>
                      <a:pt x="4502" y="3625"/>
                    </a:lnTo>
                    <a:lnTo>
                      <a:pt x="8549" y="6382"/>
                    </a:lnTo>
                    <a:lnTo>
                      <a:pt x="9721" y="1887"/>
                    </a:lnTo>
                    <a:close/>
                  </a:path>
                </a:pathLst>
              </a:custGeom>
              <a:gradFill rotWithShape="0">
                <a:gsLst>
                  <a:gs pos="0">
                    <a:srgbClr val="73FA79"/>
                  </a:gs>
                  <a:gs pos="100000">
                    <a:srgbClr val="FF9300"/>
                  </a:gs>
                </a:gsLst>
                <a:lin ang="5400000"/>
              </a:gradFill>
              <a:ln>
                <a:noFill/>
              </a:ln>
              <a:effectLst>
                <a:outerShdw blurRad="127000" algn="ctr" rotWithShape="0">
                  <a:srgbClr val="000000">
                    <a:alpha val="67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lIns="38100" tIns="38100" rIns="38100" bIns="38100" anchor="ctr"/>
              <a:lstStyle/>
              <a:p>
                <a:pPr algn="ctr">
                  <a:buClr>
                    <a:srgbClr val="000000"/>
                  </a:buClr>
                </a:pPr>
                <a:endParaRPr lang="fr-FR" sz="1600">
                  <a:solidFill>
                    <a:srgbClr val="FFFFFF"/>
                  </a:solidFill>
                  <a:effectLst>
                    <a:outerShdw blurRad="38100" dist="38100" dir="2700000" algn="tl">
                      <a:srgbClr val="000000"/>
                    </a:outerShdw>
                  </a:effectLst>
                  <a:latin typeface="+mj-lt"/>
                  <a:cs typeface="Calibri" charset="0"/>
                  <a:sym typeface="Calibri" charset="0"/>
                </a:endParaRPr>
              </a:p>
            </p:txBody>
          </p:sp>
          <p:sp>
            <p:nvSpPr>
              <p:cNvPr id="42" name="AutoShape 11"/>
              <p:cNvSpPr>
                <a:spLocks/>
              </p:cNvSpPr>
              <p:nvPr/>
            </p:nvSpPr>
            <p:spPr bwMode="auto">
              <a:xfrm>
                <a:off x="373658" y="864997"/>
                <a:ext cx="2650054" cy="8255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defTabSz="457200">
                  <a:buClr>
                    <a:srgbClr val="FFFFFF"/>
                  </a:buClr>
                </a:pPr>
                <a:r>
                  <a:rPr lang="fr-FR" sz="2000">
                    <a:solidFill>
                      <a:srgbClr val="000000"/>
                    </a:solidFill>
                    <a:latin typeface="+mj-lt"/>
                    <a:cs typeface="Calibri" charset="0"/>
                    <a:sym typeface="Calibri" charset="0"/>
                  </a:rPr>
                  <a:t>Stocks</a:t>
                </a:r>
                <a:endParaRPr lang="fr-FR" sz="1050">
                  <a:solidFill>
                    <a:srgbClr val="000000"/>
                  </a:solidFill>
                  <a:latin typeface="+mj-lt"/>
                </a:endParaRPr>
              </a:p>
            </p:txBody>
          </p:sp>
        </p:grpSp>
      </p:grpSp>
      <p:cxnSp>
        <p:nvCxnSpPr>
          <p:cNvPr id="45" name="AutoShape 6"/>
          <p:cNvCxnSpPr>
            <a:cxnSpLocks noChangeShapeType="1"/>
            <a:stCxn id="55" idx="5"/>
            <a:endCxn id="61" idx="0"/>
          </p:cNvCxnSpPr>
          <p:nvPr/>
        </p:nvCxnSpPr>
        <p:spPr bwMode="auto">
          <a:xfrm>
            <a:off x="4019825" y="4090012"/>
            <a:ext cx="489335" cy="565091"/>
          </a:xfrm>
          <a:prstGeom prst="curvedConnector2">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sp>
        <p:nvSpPr>
          <p:cNvPr id="48" name="AutoShape 9"/>
          <p:cNvSpPr>
            <a:spLocks/>
          </p:cNvSpPr>
          <p:nvPr/>
        </p:nvSpPr>
        <p:spPr bwMode="auto">
          <a:xfrm>
            <a:off x="2879182" y="4628620"/>
            <a:ext cx="649092" cy="557022"/>
          </a:xfrm>
          <a:prstGeom prst="triangle">
            <a:avLst>
              <a:gd name="adj" fmla="val 50000"/>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a:extLst/>
        </p:spPr>
        <p:txBody>
          <a:bodyPr lIns="0" tIns="0" rIns="0" bIns="0" anchor="t"/>
          <a:lstStyle/>
          <a:p>
            <a:pPr algn="ctr"/>
            <a:r>
              <a:rPr lang="en-US" sz="1100">
                <a:solidFill>
                  <a:srgbClr val="FFFFFF"/>
                </a:solidFill>
                <a:latin typeface="Arial Narrow"/>
                <a:ea typeface="ＭＳ Ｐゴシック" charset="0"/>
                <a:cs typeface="Arial Narrow"/>
                <a:sym typeface="Calibri" charset="0"/>
              </a:rPr>
              <a:t>MP</a:t>
            </a:r>
            <a:endParaRPr lang="en-US" sz="1100">
              <a:solidFill>
                <a:srgbClr val="FFFFFF"/>
              </a:solidFill>
              <a:latin typeface="Arial Narrow"/>
              <a:ea typeface="ＭＳ Ｐゴシック" charset="0"/>
              <a:cs typeface="Arial Narrow"/>
            </a:endParaRPr>
          </a:p>
        </p:txBody>
      </p:sp>
      <p:sp>
        <p:nvSpPr>
          <p:cNvPr id="55" name="AutoShape 14"/>
          <p:cNvSpPr>
            <a:spLocks/>
          </p:cNvSpPr>
          <p:nvPr/>
        </p:nvSpPr>
        <p:spPr bwMode="auto">
          <a:xfrm>
            <a:off x="3533582" y="3811501"/>
            <a:ext cx="648324" cy="557022"/>
          </a:xfrm>
          <a:prstGeom prst="triangle">
            <a:avLst>
              <a:gd name="adj" fmla="val 50000"/>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a:extLst/>
        </p:spPr>
        <p:txBody>
          <a:bodyPr lIns="0" tIns="0" rIns="0" bIns="0" anchor="t"/>
          <a:lstStyle/>
          <a:p>
            <a:pPr algn="ctr"/>
            <a:r>
              <a:rPr lang="en-US" sz="1100">
                <a:solidFill>
                  <a:srgbClr val="FFFFFF"/>
                </a:solidFill>
                <a:latin typeface="Arial Narrow"/>
                <a:ea typeface="ＭＳ Ｐゴシック" charset="0"/>
                <a:cs typeface="Arial Narrow"/>
                <a:sym typeface="Calibri" charset="0"/>
              </a:rPr>
              <a:t>C</a:t>
            </a:r>
            <a:endParaRPr lang="en-US" sz="1100">
              <a:solidFill>
                <a:srgbClr val="FFFFFF"/>
              </a:solidFill>
              <a:latin typeface="Arial Narrow"/>
              <a:ea typeface="ＭＳ Ｐゴシック" charset="0"/>
              <a:cs typeface="Arial Narrow"/>
            </a:endParaRPr>
          </a:p>
        </p:txBody>
      </p:sp>
      <p:sp>
        <p:nvSpPr>
          <p:cNvPr id="56" name="AutoShape 15"/>
          <p:cNvSpPr>
            <a:spLocks/>
          </p:cNvSpPr>
          <p:nvPr/>
        </p:nvSpPr>
        <p:spPr bwMode="auto">
          <a:xfrm>
            <a:off x="5490045" y="4628620"/>
            <a:ext cx="648324" cy="557022"/>
          </a:xfrm>
          <a:prstGeom prst="triangle">
            <a:avLst>
              <a:gd name="adj" fmla="val 50000"/>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a:extLst/>
        </p:spPr>
        <p:txBody>
          <a:bodyPr lIns="0" tIns="0" rIns="0" bIns="0" anchor="t"/>
          <a:lstStyle/>
          <a:p>
            <a:pPr algn="ctr"/>
            <a:r>
              <a:rPr lang="en-US" sz="1100">
                <a:solidFill>
                  <a:srgbClr val="FFFFFF"/>
                </a:solidFill>
                <a:latin typeface="Arial Narrow"/>
                <a:ea typeface="ＭＳ Ｐゴシック" charset="0"/>
                <a:cs typeface="Arial Narrow"/>
                <a:sym typeface="Calibri" charset="0"/>
              </a:rPr>
              <a:t>EC</a:t>
            </a:r>
            <a:endParaRPr lang="en-US" sz="1100">
              <a:solidFill>
                <a:srgbClr val="FFFFFF"/>
              </a:solidFill>
              <a:latin typeface="Arial Narrow"/>
              <a:ea typeface="ＭＳ Ｐゴシック" charset="0"/>
              <a:cs typeface="Arial Narrow"/>
            </a:endParaRPr>
          </a:p>
        </p:txBody>
      </p:sp>
      <p:sp>
        <p:nvSpPr>
          <p:cNvPr id="58" name="AutoShape 16"/>
          <p:cNvSpPr>
            <a:spLocks/>
          </p:cNvSpPr>
          <p:nvPr/>
        </p:nvSpPr>
        <p:spPr bwMode="auto">
          <a:xfrm>
            <a:off x="8100140" y="4628620"/>
            <a:ext cx="648324" cy="557022"/>
          </a:xfrm>
          <a:prstGeom prst="triangle">
            <a:avLst>
              <a:gd name="adj" fmla="val 50000"/>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a:extLst/>
        </p:spPr>
        <p:txBody>
          <a:bodyPr lIns="0" tIns="0" rIns="0" bIns="0" anchor="t"/>
          <a:lstStyle/>
          <a:p>
            <a:pPr algn="ctr"/>
            <a:r>
              <a:rPr lang="en-US" sz="1100">
                <a:solidFill>
                  <a:srgbClr val="FFFFFF"/>
                </a:solidFill>
                <a:latin typeface="Arial Narrow"/>
                <a:ea typeface="ＭＳ Ｐゴシック" charset="0"/>
                <a:cs typeface="Arial Narrow"/>
                <a:sym typeface="Calibri" charset="0"/>
              </a:rPr>
              <a:t>PF</a:t>
            </a:r>
            <a:endParaRPr lang="en-US" sz="1100">
              <a:solidFill>
                <a:srgbClr val="FFFFFF"/>
              </a:solidFill>
              <a:latin typeface="Arial Narrow"/>
              <a:ea typeface="ＭＳ Ｐゴシック" charset="0"/>
              <a:cs typeface="Arial Narrow"/>
            </a:endParaRPr>
          </a:p>
        </p:txBody>
      </p:sp>
      <p:sp>
        <p:nvSpPr>
          <p:cNvPr id="59" name="AutoShape 17"/>
          <p:cNvSpPr>
            <a:spLocks/>
          </p:cNvSpPr>
          <p:nvPr/>
        </p:nvSpPr>
        <p:spPr bwMode="auto">
          <a:xfrm>
            <a:off x="3533582" y="5536274"/>
            <a:ext cx="648324" cy="557022"/>
          </a:xfrm>
          <a:prstGeom prst="triangle">
            <a:avLst>
              <a:gd name="adj" fmla="val 50000"/>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a:extLst/>
        </p:spPr>
        <p:txBody>
          <a:bodyPr lIns="0" tIns="0" rIns="0" bIns="0" anchor="t"/>
          <a:lstStyle/>
          <a:p>
            <a:pPr algn="ctr"/>
            <a:r>
              <a:rPr lang="en-US" sz="1100">
                <a:solidFill>
                  <a:srgbClr val="FFFFFF"/>
                </a:solidFill>
                <a:latin typeface="Arial Narrow"/>
                <a:ea typeface="ＭＳ Ｐゴシック" charset="0"/>
                <a:cs typeface="Arial Narrow"/>
                <a:sym typeface="Calibri" charset="0"/>
              </a:rPr>
              <a:t>PD</a:t>
            </a:r>
            <a:endParaRPr lang="en-US" sz="1100">
              <a:solidFill>
                <a:srgbClr val="FFFFFF"/>
              </a:solidFill>
              <a:latin typeface="Arial Narrow"/>
              <a:ea typeface="ＭＳ Ｐゴシック" charset="0"/>
              <a:cs typeface="Arial Narrow"/>
            </a:endParaRPr>
          </a:p>
        </p:txBody>
      </p:sp>
      <p:sp>
        <p:nvSpPr>
          <p:cNvPr id="61" name="Rectangle 462"/>
          <p:cNvSpPr>
            <a:spLocks noChangeArrowheads="1"/>
          </p:cNvSpPr>
          <p:nvPr/>
        </p:nvSpPr>
        <p:spPr bwMode="auto">
          <a:xfrm>
            <a:off x="3894727" y="4655103"/>
            <a:ext cx="1228865" cy="504056"/>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a:extLst/>
        </p:spPr>
        <p:txBody>
          <a:bodyPr lIns="36000" tIns="46800" rIns="36000" bIns="46800" anchor="ctr"/>
          <a:lstStyle/>
          <a:p>
            <a:pPr algn="ctr"/>
            <a:r>
              <a:rPr lang="fr-FR" sz="1600">
                <a:solidFill>
                  <a:srgbClr val="FFFFFF"/>
                </a:solidFill>
                <a:latin typeface="Arial Narrow"/>
                <a:ea typeface="ＭＳ Ｐゴシック" charset="0"/>
                <a:cs typeface="Arial Narrow"/>
              </a:rPr>
              <a:t>Production</a:t>
            </a:r>
            <a:endParaRPr lang="fr-FR" sz="1200">
              <a:solidFill>
                <a:srgbClr val="FFFFFF"/>
              </a:solidFill>
              <a:latin typeface="Arial Narrow"/>
              <a:ea typeface="ＭＳ Ｐゴシック" charset="0"/>
              <a:cs typeface="Arial Narrow"/>
            </a:endParaRPr>
          </a:p>
        </p:txBody>
      </p:sp>
      <p:sp>
        <p:nvSpPr>
          <p:cNvPr id="62" name="Rectangle 462"/>
          <p:cNvSpPr>
            <a:spLocks noChangeArrowheads="1"/>
          </p:cNvSpPr>
          <p:nvPr/>
        </p:nvSpPr>
        <p:spPr bwMode="auto">
          <a:xfrm>
            <a:off x="6504822" y="4655103"/>
            <a:ext cx="1228865" cy="504056"/>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a:extLst/>
        </p:spPr>
        <p:txBody>
          <a:bodyPr lIns="36000" tIns="46800" rIns="36000" bIns="46800" anchor="ctr"/>
          <a:lstStyle/>
          <a:p>
            <a:pPr algn="ctr"/>
            <a:r>
              <a:rPr lang="fr-FR" sz="1600">
                <a:solidFill>
                  <a:srgbClr val="FFFFFF"/>
                </a:solidFill>
                <a:latin typeface="Arial Narrow"/>
                <a:ea typeface="ＭＳ Ｐゴシック" charset="0"/>
                <a:cs typeface="Arial Narrow"/>
              </a:rPr>
              <a:t>Montage</a:t>
            </a:r>
            <a:endParaRPr lang="fr-FR" sz="1200">
              <a:solidFill>
                <a:srgbClr val="FFFFFF"/>
              </a:solidFill>
              <a:latin typeface="Arial Narrow"/>
              <a:ea typeface="ＭＳ Ｐゴシック" charset="0"/>
              <a:cs typeface="Arial Narrow"/>
            </a:endParaRPr>
          </a:p>
        </p:txBody>
      </p:sp>
      <p:cxnSp>
        <p:nvCxnSpPr>
          <p:cNvPr id="65" name="AutoShape 6"/>
          <p:cNvCxnSpPr>
            <a:cxnSpLocks noChangeShapeType="1"/>
            <a:stCxn id="48" idx="5"/>
            <a:endCxn id="61" idx="1"/>
          </p:cNvCxnSpPr>
          <p:nvPr/>
        </p:nvCxnSpPr>
        <p:spPr bwMode="auto">
          <a:xfrm>
            <a:off x="3366001" y="4907131"/>
            <a:ext cx="528726" cy="0"/>
          </a:xfrm>
          <a:prstGeom prst="straightConnector1">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68" name="AutoShape 6"/>
          <p:cNvCxnSpPr>
            <a:cxnSpLocks noChangeShapeType="1"/>
            <a:stCxn id="59" idx="5"/>
            <a:endCxn id="61" idx="2"/>
          </p:cNvCxnSpPr>
          <p:nvPr/>
        </p:nvCxnSpPr>
        <p:spPr bwMode="auto">
          <a:xfrm flipV="1">
            <a:off x="4019825" y="5159159"/>
            <a:ext cx="489335" cy="655626"/>
          </a:xfrm>
          <a:prstGeom prst="curvedConnector2">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71" name="AutoShape 6"/>
          <p:cNvCxnSpPr>
            <a:cxnSpLocks noChangeShapeType="1"/>
            <a:stCxn id="59" idx="5"/>
            <a:endCxn id="62" idx="2"/>
          </p:cNvCxnSpPr>
          <p:nvPr/>
        </p:nvCxnSpPr>
        <p:spPr bwMode="auto">
          <a:xfrm flipV="1">
            <a:off x="4019825" y="5159159"/>
            <a:ext cx="3099430" cy="655626"/>
          </a:xfrm>
          <a:prstGeom prst="curvedConnector2">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sp>
        <p:nvSpPr>
          <p:cNvPr id="79" name="Content Placeholder 7"/>
          <p:cNvSpPr txBox="1">
            <a:spLocks/>
          </p:cNvSpPr>
          <p:nvPr/>
        </p:nvSpPr>
        <p:spPr bwMode="auto">
          <a:xfrm>
            <a:off x="251520" y="3861048"/>
            <a:ext cx="2592288" cy="24482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defTabSz="457200" rtl="0" eaLnBrk="0" fontAlgn="base" hangingPunct="0">
              <a:lnSpc>
                <a:spcPct val="110000"/>
              </a:lnSpc>
              <a:spcBef>
                <a:spcPct val="20000"/>
              </a:spcBef>
              <a:spcAft>
                <a:spcPct val="0"/>
              </a:spcAft>
              <a:buClr>
                <a:srgbClr val="005490"/>
              </a:buClr>
              <a:buFont typeface="Arial"/>
              <a:buNone/>
              <a:defRPr sz="2400" kern="1200">
                <a:solidFill>
                  <a:srgbClr val="0A233F"/>
                </a:solidFill>
                <a:latin typeface="Arial Narrow" pitchFamily="34" charset="0"/>
                <a:ea typeface="+mn-ea"/>
                <a:cs typeface="Arial Narrow" pitchFamily="34" charset="0"/>
              </a:defRPr>
            </a:lvl1pPr>
            <a:lvl2pPr marL="457200" indent="0" algn="l" defTabSz="457200" rtl="0" eaLnBrk="0" fontAlgn="base" hangingPunct="0">
              <a:lnSpc>
                <a:spcPct val="110000"/>
              </a:lnSpc>
              <a:spcBef>
                <a:spcPct val="20000"/>
              </a:spcBef>
              <a:spcAft>
                <a:spcPct val="0"/>
              </a:spcAft>
              <a:buClr>
                <a:srgbClr val="005490"/>
              </a:buClr>
              <a:buFont typeface="Arial"/>
              <a:buNone/>
              <a:defRPr sz="2000" kern="1200">
                <a:solidFill>
                  <a:schemeClr val="tx1"/>
                </a:solidFill>
                <a:latin typeface="Arial Narrow" pitchFamily="34" charset="0"/>
                <a:ea typeface="+mn-ea"/>
                <a:cs typeface="Arial Narrow" pitchFamily="34" charset="0"/>
              </a:defRPr>
            </a:lvl2pPr>
            <a:lvl3pPr marL="914400" indent="0" algn="l" defTabSz="457200" rtl="0" eaLnBrk="0" fontAlgn="base" hangingPunct="0">
              <a:lnSpc>
                <a:spcPct val="110000"/>
              </a:lnSpc>
              <a:spcBef>
                <a:spcPct val="20000"/>
              </a:spcBef>
              <a:spcAft>
                <a:spcPct val="0"/>
              </a:spcAft>
              <a:buClr>
                <a:srgbClr val="005490"/>
              </a:buClr>
              <a:buFont typeface="Arial"/>
              <a:buNone/>
              <a:defRPr sz="1800" kern="1200">
                <a:solidFill>
                  <a:schemeClr val="tx1"/>
                </a:solidFill>
                <a:latin typeface="Arial Narrow" pitchFamily="34" charset="0"/>
                <a:ea typeface="+mn-ea"/>
                <a:cs typeface="Arial Narrow" pitchFamily="34" charset="0"/>
              </a:defRPr>
            </a:lvl3pPr>
            <a:lvl4pPr marL="1371600" indent="0" algn="l" defTabSz="457200" rtl="0" eaLnBrk="0" fontAlgn="base" hangingPunct="0">
              <a:lnSpc>
                <a:spcPct val="110000"/>
              </a:lnSpc>
              <a:spcBef>
                <a:spcPct val="20000"/>
              </a:spcBef>
              <a:spcAft>
                <a:spcPct val="0"/>
              </a:spcAft>
              <a:buClr>
                <a:srgbClr val="005490"/>
              </a:buClr>
              <a:buFont typeface="Arial"/>
              <a:buNone/>
              <a:defRPr sz="1600" kern="1200">
                <a:solidFill>
                  <a:schemeClr val="tx1"/>
                </a:solidFill>
                <a:latin typeface="Arial Narrow" pitchFamily="34" charset="0"/>
                <a:ea typeface="+mn-ea"/>
                <a:cs typeface="Arial Narrow" pitchFamily="34" charset="0"/>
              </a:defRPr>
            </a:lvl4pPr>
            <a:lvl5pPr marL="1828800" indent="0" algn="l" defTabSz="457200" rtl="0" eaLnBrk="0" fontAlgn="base" hangingPunct="0">
              <a:lnSpc>
                <a:spcPct val="110000"/>
              </a:lnSpc>
              <a:spcBef>
                <a:spcPct val="20000"/>
              </a:spcBef>
              <a:spcAft>
                <a:spcPct val="0"/>
              </a:spcAft>
              <a:buClr>
                <a:srgbClr val="005490"/>
              </a:buClr>
              <a:buFont typeface="Arial"/>
              <a:buNone/>
              <a:defRPr sz="1600" kern="1200">
                <a:solidFill>
                  <a:schemeClr val="tx1"/>
                </a:solidFill>
                <a:latin typeface="Arial Narrow" pitchFamily="34" charset="0"/>
                <a:ea typeface="+mn-ea"/>
                <a:cs typeface="Arial Narrow"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000" b="0"/>
              <a:t>…mais en même temps </a:t>
            </a:r>
            <a:r>
              <a:rPr lang="fr-FR" sz="2000"/>
              <a:t>il immobilise de l'argent </a:t>
            </a:r>
            <a:r>
              <a:rPr lang="fr-FR" sz="2000" b="0"/>
              <a:t>(l'argent en stock n'est pas en trésorerie) et </a:t>
            </a:r>
            <a:r>
              <a:rPr lang="fr-FR" sz="2000"/>
              <a:t>il ralentit le flux</a:t>
            </a:r>
            <a:r>
              <a:rPr lang="fr-FR" sz="2000" b="0"/>
              <a:t> physique</a:t>
            </a:r>
          </a:p>
        </p:txBody>
      </p:sp>
      <p:cxnSp>
        <p:nvCxnSpPr>
          <p:cNvPr id="82" name="AutoShape 6"/>
          <p:cNvCxnSpPr>
            <a:cxnSpLocks noChangeShapeType="1"/>
            <a:stCxn id="61" idx="3"/>
            <a:endCxn id="56" idx="1"/>
          </p:cNvCxnSpPr>
          <p:nvPr/>
        </p:nvCxnSpPr>
        <p:spPr bwMode="auto">
          <a:xfrm>
            <a:off x="5123592" y="4907131"/>
            <a:ext cx="528534" cy="0"/>
          </a:xfrm>
          <a:prstGeom prst="straightConnector1">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85" name="AutoShape 6"/>
          <p:cNvCxnSpPr>
            <a:cxnSpLocks noChangeShapeType="1"/>
            <a:stCxn id="56" idx="5"/>
            <a:endCxn id="62" idx="1"/>
          </p:cNvCxnSpPr>
          <p:nvPr/>
        </p:nvCxnSpPr>
        <p:spPr bwMode="auto">
          <a:xfrm>
            <a:off x="5976288" y="4907131"/>
            <a:ext cx="528534" cy="0"/>
          </a:xfrm>
          <a:prstGeom prst="straightConnector1">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88" name="AutoShape 6"/>
          <p:cNvCxnSpPr>
            <a:cxnSpLocks noChangeShapeType="1"/>
            <a:stCxn id="62" idx="3"/>
            <a:endCxn id="58" idx="1"/>
          </p:cNvCxnSpPr>
          <p:nvPr/>
        </p:nvCxnSpPr>
        <p:spPr bwMode="auto">
          <a:xfrm>
            <a:off x="7733687" y="4907131"/>
            <a:ext cx="528534" cy="0"/>
          </a:xfrm>
          <a:prstGeom prst="straightConnector1">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sp>
        <p:nvSpPr>
          <p:cNvPr id="36" name="Content Placeholder 7"/>
          <p:cNvSpPr>
            <a:spLocks noGrp="1"/>
          </p:cNvSpPr>
          <p:nvPr>
            <p:ph idx="1"/>
          </p:nvPr>
        </p:nvSpPr>
        <p:spPr>
          <a:xfrm>
            <a:off x="5580112" y="2060848"/>
            <a:ext cx="3394935" cy="1008112"/>
          </a:xfrm>
        </p:spPr>
        <p:txBody>
          <a:bodyPr/>
          <a:lstStyle/>
          <a:p>
            <a:pPr marL="15875" indent="-15875">
              <a:buNone/>
            </a:pPr>
            <a:r>
              <a:rPr lang="fr-FR" sz="2000" b="1">
                <a:solidFill>
                  <a:srgbClr val="000000"/>
                </a:solidFill>
              </a:rPr>
              <a:t>Le stock permet de masquer les problèmes de production… </a:t>
            </a:r>
          </a:p>
        </p:txBody>
      </p:sp>
    </p:spTree>
    <p:extLst>
      <p:ext uri="{BB962C8B-B14F-4D97-AF65-F5344CB8AC3E}">
        <p14:creationId xmlns:p14="http://schemas.microsoft.com/office/powerpoint/2010/main" val="47935957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1259632" y="692696"/>
            <a:ext cx="7239000" cy="457200"/>
          </a:xfrm>
        </p:spPr>
        <p:txBody>
          <a:bodyPr/>
          <a:lstStyle/>
          <a:p>
            <a:r>
              <a:rPr lang="fr-FR"/>
              <a:t>Surstock  vs  Rupture</a:t>
            </a:r>
          </a:p>
        </p:txBody>
      </p:sp>
      <p:pic>
        <p:nvPicPr>
          <p:cNvPr id="26626" name="Picture 2" descr="Screen shot 2012-09-12 at 9.30.07 A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97284" y="2834059"/>
            <a:ext cx="43307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6627" name="Picture 3" descr="Screen shot 2012-09-12 at 9.36.52 AM.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4350072" y="2459013"/>
            <a:ext cx="4470400" cy="356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28" name="AutoShape 4"/>
          <p:cNvSpPr>
            <a:spLocks/>
          </p:cNvSpPr>
          <p:nvPr/>
        </p:nvSpPr>
        <p:spPr bwMode="auto">
          <a:xfrm>
            <a:off x="971104" y="1600647"/>
            <a:ext cx="2573982" cy="9108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27905" algn="ctr" defTabSz="535762">
              <a:lnSpc>
                <a:spcPct val="120000"/>
              </a:lnSpc>
              <a:buClr>
                <a:srgbClr val="000000"/>
              </a:buClr>
            </a:pPr>
            <a:r>
              <a:rPr lang="fr-FR" sz="2400">
                <a:solidFill>
                  <a:srgbClr val="000000"/>
                </a:solidFill>
                <a:latin typeface="+mj-lt"/>
              </a:rPr>
              <a:t>Flux parfaits </a:t>
            </a:r>
          </a:p>
          <a:p>
            <a:pPr marL="27905" algn="ctr" defTabSz="535762">
              <a:lnSpc>
                <a:spcPct val="120000"/>
              </a:lnSpc>
              <a:buClr>
                <a:srgbClr val="000000"/>
              </a:buClr>
            </a:pPr>
            <a:r>
              <a:rPr lang="fr-FR" sz="2400">
                <a:solidFill>
                  <a:srgbClr val="000000"/>
                </a:solidFill>
                <a:latin typeface="+mj-lt"/>
              </a:rPr>
              <a:t>(Stocks = 0)</a:t>
            </a:r>
            <a:endParaRPr lang="fr-FR" sz="1100">
              <a:latin typeface="+mj-lt"/>
            </a:endParaRPr>
          </a:p>
        </p:txBody>
      </p:sp>
      <p:sp>
        <p:nvSpPr>
          <p:cNvPr id="26629" name="AutoShape 5"/>
          <p:cNvSpPr>
            <a:spLocks/>
          </p:cNvSpPr>
          <p:nvPr/>
        </p:nvSpPr>
        <p:spPr bwMode="auto">
          <a:xfrm>
            <a:off x="4958209" y="1601763"/>
            <a:ext cx="3696891" cy="9108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27905" algn="ctr" defTabSz="535762">
              <a:lnSpc>
                <a:spcPct val="120000"/>
              </a:lnSpc>
              <a:buClr>
                <a:srgbClr val="000000"/>
              </a:buClr>
            </a:pPr>
            <a:r>
              <a:rPr lang="fr-FR" sz="2400">
                <a:solidFill>
                  <a:srgbClr val="000000"/>
                </a:solidFill>
                <a:latin typeface="+mj-lt"/>
              </a:rPr>
              <a:t>Flux imparfaits</a:t>
            </a:r>
          </a:p>
          <a:p>
            <a:pPr marL="27905" algn="ctr" defTabSz="535762">
              <a:lnSpc>
                <a:spcPct val="120000"/>
              </a:lnSpc>
              <a:buClr>
                <a:srgbClr val="000000"/>
              </a:buClr>
            </a:pPr>
            <a:r>
              <a:rPr lang="fr-FR" sz="2400">
                <a:solidFill>
                  <a:srgbClr val="000000"/>
                </a:solidFill>
                <a:latin typeface="+mj-lt"/>
              </a:rPr>
              <a:t>(Stocks &gt;&lt; 0)</a:t>
            </a:r>
            <a:endParaRPr lang="fr-FR" sz="1100">
              <a:latin typeface="+mj-lt"/>
            </a:endParaRPr>
          </a:p>
        </p:txBody>
      </p:sp>
    </p:spTree>
    <p:extLst>
      <p:ext uri="{BB962C8B-B14F-4D97-AF65-F5344CB8AC3E}">
        <p14:creationId xmlns:p14="http://schemas.microsoft.com/office/powerpoint/2010/main" val="2711431750"/>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656" y="620688"/>
            <a:ext cx="7239000" cy="457200"/>
          </a:xfrm>
        </p:spPr>
        <p:txBody>
          <a:bodyPr/>
          <a:lstStyle/>
          <a:p>
            <a:r>
              <a:rPr lang="fr-FR"/>
              <a:t>Types de gestion des flux</a:t>
            </a:r>
          </a:p>
        </p:txBody>
      </p:sp>
      <p:sp>
        <p:nvSpPr>
          <p:cNvPr id="7" name="Content Placeholder 6"/>
          <p:cNvSpPr>
            <a:spLocks noGrp="1"/>
          </p:cNvSpPr>
          <p:nvPr>
            <p:ph idx="4294967295"/>
          </p:nvPr>
        </p:nvSpPr>
        <p:spPr>
          <a:xfrm>
            <a:off x="1066800" y="1412875"/>
            <a:ext cx="8077200" cy="4608513"/>
          </a:xfrm>
        </p:spPr>
        <p:txBody>
          <a:bodyPr/>
          <a:lstStyle/>
          <a:p>
            <a:r>
              <a:rPr lang="fr-FR" b="1"/>
              <a:t>Flux poussés </a:t>
            </a:r>
          </a:p>
          <a:p>
            <a:pPr lvl="1"/>
            <a:r>
              <a:rPr lang="fr-FR"/>
              <a:t>Lorsqu'une étape de la production d'un produit est terminée, </a:t>
            </a:r>
            <a:r>
              <a:rPr lang="fr-FR">
                <a:solidFill>
                  <a:srgbClr val="FF0000"/>
                </a:solidFill>
              </a:rPr>
              <a:t>le produit est « poussé » vers l'étape suivante</a:t>
            </a:r>
            <a:r>
              <a:rPr lang="fr-FR"/>
              <a:t>. C'est la disponibilité du produit venant de l'amont qui déclenche l'étape suivante de fabrication.</a:t>
            </a:r>
          </a:p>
          <a:p>
            <a:r>
              <a:rPr lang="fr-FR" b="1"/>
              <a:t>Flux tirés</a:t>
            </a:r>
          </a:p>
          <a:p>
            <a:pPr lvl="1"/>
            <a:r>
              <a:rPr lang="fr-FR"/>
              <a:t>Le déclenchement d'une étape de fabrication d'un produit ne peut se faire que s'il y a une </a:t>
            </a:r>
            <a:r>
              <a:rPr lang="fr-FR">
                <a:solidFill>
                  <a:srgbClr val="FF0000"/>
                </a:solidFill>
              </a:rPr>
              <a:t>demande par l'étape suivante</a:t>
            </a:r>
            <a:r>
              <a:rPr lang="fr-FR"/>
              <a:t>. </a:t>
            </a:r>
          </a:p>
        </p:txBody>
      </p:sp>
      <p:sp>
        <p:nvSpPr>
          <p:cNvPr id="5" name="Slide Number Placeholder 4"/>
          <p:cNvSpPr>
            <a:spLocks noGrp="1"/>
          </p:cNvSpPr>
          <p:nvPr>
            <p:ph type="sldNum" sz="quarter" idx="4294967295"/>
          </p:nvPr>
        </p:nvSpPr>
        <p:spPr>
          <a:xfrm>
            <a:off x="8393113" y="6492875"/>
            <a:ext cx="750887" cy="365125"/>
          </a:xfrm>
          <a:prstGeom prst="rect">
            <a:avLst/>
          </a:prstGeom>
        </p:spPr>
        <p:txBody>
          <a:bodyPr/>
          <a:lstStyle/>
          <a:p>
            <a:fld id="{F0591563-C936-C24A-B817-5B070095CD79}" type="slidenum">
              <a:rPr lang="fr-FR" smtClean="0"/>
              <a:pPr/>
              <a:t>13</a:t>
            </a:fld>
            <a:endParaRPr lang="fr-FR"/>
          </a:p>
        </p:txBody>
      </p:sp>
    </p:spTree>
    <p:extLst>
      <p:ext uri="{BB962C8B-B14F-4D97-AF65-F5344CB8AC3E}">
        <p14:creationId xmlns:p14="http://schemas.microsoft.com/office/powerpoint/2010/main" val="2833266385"/>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a date 3"/>
          <p:cNvSpPr>
            <a:spLocks noGrp="1"/>
          </p:cNvSpPr>
          <p:nvPr>
            <p:ph type="dt" sz="quarter" idx="4294967295"/>
          </p:nvPr>
        </p:nvSpPr>
        <p:spPr>
          <a:xfrm>
            <a:off x="7251700" y="6477000"/>
            <a:ext cx="1712913" cy="228600"/>
          </a:xfrm>
          <a:prstGeom prst="rect">
            <a:avLst/>
          </a:prstGeom>
          <a:noFill/>
        </p:spPr>
        <p:txBody>
          <a:bodyPr/>
          <a:lstStyle/>
          <a:p>
            <a:fld id="{A7362369-308E-4F96-9935-E45E78F2B44D}" type="datetime1">
              <a:rPr lang="fr-FR"/>
              <a:pPr/>
              <a:t>27/03/2018</a:t>
            </a:fld>
            <a:endParaRPr lang="fr-FR"/>
          </a:p>
        </p:txBody>
      </p:sp>
      <p:sp>
        <p:nvSpPr>
          <p:cNvPr id="34819" name="Espace réservé du pied de page 4"/>
          <p:cNvSpPr>
            <a:spLocks noGrp="1"/>
          </p:cNvSpPr>
          <p:nvPr>
            <p:ph type="ftr" sz="quarter" idx="4294967295"/>
          </p:nvPr>
        </p:nvSpPr>
        <p:spPr>
          <a:xfrm>
            <a:off x="107950" y="6508750"/>
            <a:ext cx="7127875" cy="304800"/>
          </a:xfrm>
          <a:prstGeom prst="rect">
            <a:avLst/>
          </a:prstGeom>
          <a:noFill/>
        </p:spPr>
        <p:txBody>
          <a:bodyPr/>
          <a:lstStyle/>
          <a:p>
            <a:r>
              <a:rPr lang="fr-FR"/>
              <a:t>© HEC Paris - Département Management des Opérations et des Systèmes d'Information</a:t>
            </a:r>
          </a:p>
        </p:txBody>
      </p:sp>
      <p:sp>
        <p:nvSpPr>
          <p:cNvPr id="34820" name="Rectangle 2"/>
          <p:cNvSpPr>
            <a:spLocks noGrp="1" noChangeArrowheads="1"/>
          </p:cNvSpPr>
          <p:nvPr>
            <p:ph type="title"/>
          </p:nvPr>
        </p:nvSpPr>
        <p:spPr>
          <a:xfrm>
            <a:off x="1066800" y="764704"/>
            <a:ext cx="7897813" cy="683096"/>
          </a:xfrm>
        </p:spPr>
        <p:txBody>
          <a:bodyPr/>
          <a:lstStyle/>
          <a:p>
            <a:r>
              <a:rPr lang="fr-FR"/>
              <a:t>Flux poussé / flux tiré dans une</a:t>
            </a:r>
            <a:br>
              <a:rPr lang="fr-FR"/>
            </a:br>
            <a:r>
              <a:rPr lang="fr-FR"/>
              <a:t> Supply Chain</a:t>
            </a:r>
          </a:p>
        </p:txBody>
      </p:sp>
      <p:sp>
        <p:nvSpPr>
          <p:cNvPr id="34821" name="Freeform 3"/>
          <p:cNvSpPr>
            <a:spLocks/>
          </p:cNvSpPr>
          <p:nvPr/>
        </p:nvSpPr>
        <p:spPr bwMode="auto">
          <a:xfrm>
            <a:off x="603250" y="2740025"/>
            <a:ext cx="4748213" cy="1322388"/>
          </a:xfrm>
          <a:custGeom>
            <a:avLst/>
            <a:gdLst>
              <a:gd name="T0" fmla="*/ 2147483647 w 2991"/>
              <a:gd name="T1" fmla="*/ 0 h 833"/>
              <a:gd name="T2" fmla="*/ 2147483647 w 2991"/>
              <a:gd name="T3" fmla="*/ 2147483647 h 833"/>
              <a:gd name="T4" fmla="*/ 0 w 2991"/>
              <a:gd name="T5" fmla="*/ 2147483647 h 833"/>
              <a:gd name="T6" fmla="*/ 0 w 2991"/>
              <a:gd name="T7" fmla="*/ 2147483647 h 833"/>
              <a:gd name="T8" fmla="*/ 2147483647 w 2991"/>
              <a:gd name="T9" fmla="*/ 2147483647 h 833"/>
              <a:gd name="T10" fmla="*/ 2147483647 w 2991"/>
              <a:gd name="T11" fmla="*/ 2147483647 h 833"/>
              <a:gd name="T12" fmla="*/ 2147483647 w 2991"/>
              <a:gd name="T13" fmla="*/ 2147483647 h 833"/>
              <a:gd name="T14" fmla="*/ 2147483647 w 2991"/>
              <a:gd name="T15" fmla="*/ 0 h 833"/>
              <a:gd name="T16" fmla="*/ 0 60000 65536"/>
              <a:gd name="T17" fmla="*/ 0 60000 65536"/>
              <a:gd name="T18" fmla="*/ 0 60000 65536"/>
              <a:gd name="T19" fmla="*/ 0 60000 65536"/>
              <a:gd name="T20" fmla="*/ 0 60000 65536"/>
              <a:gd name="T21" fmla="*/ 0 60000 65536"/>
              <a:gd name="T22" fmla="*/ 0 60000 65536"/>
              <a:gd name="T23" fmla="*/ 0 60000 65536"/>
              <a:gd name="T24" fmla="*/ 0 w 2991"/>
              <a:gd name="T25" fmla="*/ 0 h 833"/>
              <a:gd name="T26" fmla="*/ 2991 w 2991"/>
              <a:gd name="T27" fmla="*/ 833 h 8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91" h="833">
                <a:moveTo>
                  <a:pt x="2245" y="0"/>
                </a:moveTo>
                <a:lnTo>
                  <a:pt x="2245" y="211"/>
                </a:lnTo>
                <a:lnTo>
                  <a:pt x="0" y="211"/>
                </a:lnTo>
                <a:lnTo>
                  <a:pt x="0" y="627"/>
                </a:lnTo>
                <a:lnTo>
                  <a:pt x="2245" y="627"/>
                </a:lnTo>
                <a:lnTo>
                  <a:pt x="2245" y="833"/>
                </a:lnTo>
                <a:lnTo>
                  <a:pt x="2991" y="417"/>
                </a:lnTo>
                <a:lnTo>
                  <a:pt x="2245" y="0"/>
                </a:lnTo>
                <a:close/>
              </a:path>
            </a:pathLst>
          </a:custGeom>
          <a:solidFill>
            <a:schemeClr val="accent2"/>
          </a:solidFill>
          <a:ln w="17463">
            <a:solidFill>
              <a:srgbClr val="000000"/>
            </a:solidFill>
            <a:prstDash val="solid"/>
            <a:round/>
            <a:headEnd/>
            <a:tailEnd/>
          </a:ln>
        </p:spPr>
        <p:txBody>
          <a:bodyPr/>
          <a:lstStyle/>
          <a:p>
            <a:endParaRPr lang="fr-FR"/>
          </a:p>
        </p:txBody>
      </p:sp>
      <p:sp>
        <p:nvSpPr>
          <p:cNvPr id="34822" name="Freeform 4"/>
          <p:cNvSpPr>
            <a:spLocks/>
          </p:cNvSpPr>
          <p:nvPr/>
        </p:nvSpPr>
        <p:spPr bwMode="auto">
          <a:xfrm>
            <a:off x="5526088" y="2740025"/>
            <a:ext cx="2462212" cy="1322388"/>
          </a:xfrm>
          <a:custGeom>
            <a:avLst/>
            <a:gdLst>
              <a:gd name="T0" fmla="*/ 2147483647 w 1551"/>
              <a:gd name="T1" fmla="*/ 0 h 833"/>
              <a:gd name="T2" fmla="*/ 2147483647 w 1551"/>
              <a:gd name="T3" fmla="*/ 2147483647 h 833"/>
              <a:gd name="T4" fmla="*/ 0 w 1551"/>
              <a:gd name="T5" fmla="*/ 2147483647 h 833"/>
              <a:gd name="T6" fmla="*/ 0 w 1551"/>
              <a:gd name="T7" fmla="*/ 2147483647 h 833"/>
              <a:gd name="T8" fmla="*/ 2147483647 w 1551"/>
              <a:gd name="T9" fmla="*/ 2147483647 h 833"/>
              <a:gd name="T10" fmla="*/ 2147483647 w 1551"/>
              <a:gd name="T11" fmla="*/ 2147483647 h 833"/>
              <a:gd name="T12" fmla="*/ 2147483647 w 1551"/>
              <a:gd name="T13" fmla="*/ 2147483647 h 833"/>
              <a:gd name="T14" fmla="*/ 2147483647 w 1551"/>
              <a:gd name="T15" fmla="*/ 0 h 833"/>
              <a:gd name="T16" fmla="*/ 0 60000 65536"/>
              <a:gd name="T17" fmla="*/ 0 60000 65536"/>
              <a:gd name="T18" fmla="*/ 0 60000 65536"/>
              <a:gd name="T19" fmla="*/ 0 60000 65536"/>
              <a:gd name="T20" fmla="*/ 0 60000 65536"/>
              <a:gd name="T21" fmla="*/ 0 60000 65536"/>
              <a:gd name="T22" fmla="*/ 0 60000 65536"/>
              <a:gd name="T23" fmla="*/ 0 60000 65536"/>
              <a:gd name="T24" fmla="*/ 0 w 1551"/>
              <a:gd name="T25" fmla="*/ 0 h 833"/>
              <a:gd name="T26" fmla="*/ 1551 w 1551"/>
              <a:gd name="T27" fmla="*/ 833 h 8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1" h="833">
                <a:moveTo>
                  <a:pt x="1164" y="0"/>
                </a:moveTo>
                <a:lnTo>
                  <a:pt x="1164" y="211"/>
                </a:lnTo>
                <a:lnTo>
                  <a:pt x="0" y="211"/>
                </a:lnTo>
                <a:lnTo>
                  <a:pt x="0" y="627"/>
                </a:lnTo>
                <a:lnTo>
                  <a:pt x="1164" y="627"/>
                </a:lnTo>
                <a:lnTo>
                  <a:pt x="1164" y="833"/>
                </a:lnTo>
                <a:lnTo>
                  <a:pt x="1551" y="417"/>
                </a:lnTo>
                <a:lnTo>
                  <a:pt x="1164" y="0"/>
                </a:lnTo>
                <a:close/>
              </a:path>
            </a:pathLst>
          </a:custGeom>
          <a:solidFill>
            <a:srgbClr val="99FF33"/>
          </a:solidFill>
          <a:ln w="17463">
            <a:solidFill>
              <a:srgbClr val="000000"/>
            </a:solidFill>
            <a:prstDash val="solid"/>
            <a:round/>
            <a:headEnd/>
            <a:tailEnd/>
          </a:ln>
        </p:spPr>
        <p:txBody>
          <a:bodyPr/>
          <a:lstStyle/>
          <a:p>
            <a:endParaRPr lang="fr-FR"/>
          </a:p>
        </p:txBody>
      </p:sp>
      <p:sp>
        <p:nvSpPr>
          <p:cNvPr id="34823" name="Rectangle 5"/>
          <p:cNvSpPr>
            <a:spLocks noChangeArrowheads="1"/>
          </p:cNvSpPr>
          <p:nvPr/>
        </p:nvSpPr>
        <p:spPr bwMode="auto">
          <a:xfrm>
            <a:off x="777875" y="1606550"/>
            <a:ext cx="2990850" cy="1322388"/>
          </a:xfrm>
          <a:prstGeom prst="rect">
            <a:avLst/>
          </a:prstGeom>
          <a:solidFill>
            <a:srgbClr val="FFFFFF"/>
          </a:solidFill>
          <a:ln w="9525">
            <a:noFill/>
            <a:miter lim="800000"/>
            <a:headEnd/>
            <a:tailEnd/>
          </a:ln>
        </p:spPr>
        <p:txBody>
          <a:bodyPr/>
          <a:lstStyle/>
          <a:p>
            <a:endParaRPr lang="fr-FR"/>
          </a:p>
        </p:txBody>
      </p:sp>
      <p:sp>
        <p:nvSpPr>
          <p:cNvPr id="34824" name="Rectangle 6"/>
          <p:cNvSpPr>
            <a:spLocks noChangeArrowheads="1"/>
          </p:cNvSpPr>
          <p:nvPr/>
        </p:nvSpPr>
        <p:spPr bwMode="auto">
          <a:xfrm>
            <a:off x="954088" y="1695450"/>
            <a:ext cx="4046537" cy="609600"/>
          </a:xfrm>
          <a:prstGeom prst="rect">
            <a:avLst/>
          </a:prstGeom>
          <a:noFill/>
          <a:ln w="9525">
            <a:noFill/>
            <a:miter lim="800000"/>
            <a:headEnd/>
            <a:tailEnd/>
          </a:ln>
        </p:spPr>
        <p:txBody>
          <a:bodyPr wrap="none" lIns="0" tIns="0" rIns="0" bIns="0">
            <a:spAutoFit/>
          </a:bodyPr>
          <a:lstStyle/>
          <a:p>
            <a:pPr>
              <a:lnSpc>
                <a:spcPct val="100000"/>
              </a:lnSpc>
            </a:pPr>
            <a:r>
              <a:rPr lang="fr-FR" sz="2000" b="0">
                <a:solidFill>
                  <a:srgbClr val="000000"/>
                </a:solidFill>
              </a:rPr>
              <a:t>Boucles d’approvisionnement,</a:t>
            </a:r>
            <a:br>
              <a:rPr lang="fr-FR" sz="2000" b="0">
                <a:solidFill>
                  <a:srgbClr val="000000"/>
                </a:solidFill>
              </a:rPr>
            </a:br>
            <a:r>
              <a:rPr lang="fr-FR" sz="2000" b="0">
                <a:solidFill>
                  <a:srgbClr val="000000"/>
                </a:solidFill>
              </a:rPr>
              <a:t>de fabrication et de recomplètement</a:t>
            </a:r>
          </a:p>
        </p:txBody>
      </p:sp>
      <p:sp>
        <p:nvSpPr>
          <p:cNvPr id="34825" name="Rectangle 7"/>
          <p:cNvSpPr>
            <a:spLocks noChangeArrowheads="1"/>
          </p:cNvSpPr>
          <p:nvPr/>
        </p:nvSpPr>
        <p:spPr bwMode="auto">
          <a:xfrm>
            <a:off x="5878513" y="1606550"/>
            <a:ext cx="2286000" cy="944563"/>
          </a:xfrm>
          <a:prstGeom prst="rect">
            <a:avLst/>
          </a:prstGeom>
          <a:solidFill>
            <a:srgbClr val="FFFFFF"/>
          </a:solidFill>
          <a:ln w="9525">
            <a:noFill/>
            <a:miter lim="800000"/>
            <a:headEnd/>
            <a:tailEnd/>
          </a:ln>
        </p:spPr>
        <p:txBody>
          <a:bodyPr/>
          <a:lstStyle/>
          <a:p>
            <a:endParaRPr lang="fr-FR"/>
          </a:p>
        </p:txBody>
      </p:sp>
      <p:sp>
        <p:nvSpPr>
          <p:cNvPr id="34826" name="Rectangle 8"/>
          <p:cNvSpPr>
            <a:spLocks noChangeArrowheads="1"/>
          </p:cNvSpPr>
          <p:nvPr/>
        </p:nvSpPr>
        <p:spPr bwMode="auto">
          <a:xfrm>
            <a:off x="6054725" y="1695450"/>
            <a:ext cx="2455863" cy="609600"/>
          </a:xfrm>
          <a:prstGeom prst="rect">
            <a:avLst/>
          </a:prstGeom>
          <a:noFill/>
          <a:ln w="9525">
            <a:noFill/>
            <a:miter lim="800000"/>
            <a:headEnd/>
            <a:tailEnd/>
          </a:ln>
        </p:spPr>
        <p:txBody>
          <a:bodyPr wrap="none" lIns="0" tIns="0" rIns="0" bIns="0">
            <a:spAutoFit/>
          </a:bodyPr>
          <a:lstStyle/>
          <a:p>
            <a:pPr>
              <a:lnSpc>
                <a:spcPct val="100000"/>
              </a:lnSpc>
            </a:pPr>
            <a:r>
              <a:rPr lang="fr-FR" sz="2000" b="0">
                <a:solidFill>
                  <a:srgbClr val="000000"/>
                </a:solidFill>
              </a:rPr>
              <a:t>Boucle de commande</a:t>
            </a:r>
            <a:br>
              <a:rPr lang="fr-FR" sz="2000" b="0">
                <a:solidFill>
                  <a:srgbClr val="000000"/>
                </a:solidFill>
              </a:rPr>
            </a:br>
            <a:r>
              <a:rPr lang="fr-FR" sz="2000" b="0">
                <a:solidFill>
                  <a:srgbClr val="000000"/>
                </a:solidFill>
              </a:rPr>
              <a:t>Client</a:t>
            </a:r>
            <a:endParaRPr lang="fr-FR" sz="2000" b="0">
              <a:solidFill>
                <a:schemeClr val="tx1"/>
              </a:solidFill>
            </a:endParaRPr>
          </a:p>
        </p:txBody>
      </p:sp>
      <p:grpSp>
        <p:nvGrpSpPr>
          <p:cNvPr id="2" name="Group 9"/>
          <p:cNvGrpSpPr>
            <a:grpSpLocks/>
          </p:cNvGrpSpPr>
          <p:nvPr/>
        </p:nvGrpSpPr>
        <p:grpSpPr bwMode="auto">
          <a:xfrm>
            <a:off x="603250" y="4643438"/>
            <a:ext cx="7385050" cy="358775"/>
            <a:chOff x="380" y="2925"/>
            <a:chExt cx="4652" cy="226"/>
          </a:xfrm>
        </p:grpSpPr>
        <p:sp>
          <p:nvSpPr>
            <p:cNvPr id="34835" name="Rectangle 10"/>
            <p:cNvSpPr>
              <a:spLocks noChangeArrowheads="1"/>
            </p:cNvSpPr>
            <p:nvPr/>
          </p:nvSpPr>
          <p:spPr bwMode="auto">
            <a:xfrm>
              <a:off x="380" y="3012"/>
              <a:ext cx="4453" cy="47"/>
            </a:xfrm>
            <a:prstGeom prst="rect">
              <a:avLst/>
            </a:prstGeom>
            <a:solidFill>
              <a:srgbClr val="000000"/>
            </a:solidFill>
            <a:ln w="9525">
              <a:noFill/>
              <a:miter lim="800000"/>
              <a:headEnd/>
              <a:tailEnd/>
            </a:ln>
          </p:spPr>
          <p:txBody>
            <a:bodyPr/>
            <a:lstStyle/>
            <a:p>
              <a:endParaRPr lang="fr-FR"/>
            </a:p>
          </p:txBody>
        </p:sp>
        <p:sp>
          <p:nvSpPr>
            <p:cNvPr id="34836" name="Freeform 11"/>
            <p:cNvSpPr>
              <a:spLocks/>
            </p:cNvSpPr>
            <p:nvPr/>
          </p:nvSpPr>
          <p:spPr bwMode="auto">
            <a:xfrm>
              <a:off x="4825" y="2925"/>
              <a:ext cx="207" cy="226"/>
            </a:xfrm>
            <a:custGeom>
              <a:avLst/>
              <a:gdLst>
                <a:gd name="T0" fmla="*/ 0 w 207"/>
                <a:gd name="T1" fmla="*/ 226 h 226"/>
                <a:gd name="T2" fmla="*/ 207 w 207"/>
                <a:gd name="T3" fmla="*/ 111 h 226"/>
                <a:gd name="T4" fmla="*/ 0 w 207"/>
                <a:gd name="T5" fmla="*/ 0 h 226"/>
                <a:gd name="T6" fmla="*/ 0 w 207"/>
                <a:gd name="T7" fmla="*/ 226 h 226"/>
                <a:gd name="T8" fmla="*/ 0 60000 65536"/>
                <a:gd name="T9" fmla="*/ 0 60000 65536"/>
                <a:gd name="T10" fmla="*/ 0 60000 65536"/>
                <a:gd name="T11" fmla="*/ 0 60000 65536"/>
                <a:gd name="T12" fmla="*/ 0 w 207"/>
                <a:gd name="T13" fmla="*/ 0 h 226"/>
                <a:gd name="T14" fmla="*/ 207 w 207"/>
                <a:gd name="T15" fmla="*/ 226 h 226"/>
              </a:gdLst>
              <a:ahLst/>
              <a:cxnLst>
                <a:cxn ang="T8">
                  <a:pos x="T0" y="T1"/>
                </a:cxn>
                <a:cxn ang="T9">
                  <a:pos x="T2" y="T3"/>
                </a:cxn>
                <a:cxn ang="T10">
                  <a:pos x="T4" y="T5"/>
                </a:cxn>
                <a:cxn ang="T11">
                  <a:pos x="T6" y="T7"/>
                </a:cxn>
              </a:cxnLst>
              <a:rect l="T12" t="T13" r="T14" b="T15"/>
              <a:pathLst>
                <a:path w="207" h="226">
                  <a:moveTo>
                    <a:pt x="0" y="226"/>
                  </a:moveTo>
                  <a:lnTo>
                    <a:pt x="207" y="111"/>
                  </a:lnTo>
                  <a:lnTo>
                    <a:pt x="0" y="0"/>
                  </a:lnTo>
                  <a:lnTo>
                    <a:pt x="0" y="226"/>
                  </a:lnTo>
                  <a:close/>
                </a:path>
              </a:pathLst>
            </a:custGeom>
            <a:solidFill>
              <a:srgbClr val="000000"/>
            </a:solidFill>
            <a:ln w="9525">
              <a:noFill/>
              <a:round/>
              <a:headEnd/>
              <a:tailEnd/>
            </a:ln>
          </p:spPr>
          <p:txBody>
            <a:bodyPr/>
            <a:lstStyle/>
            <a:p>
              <a:endParaRPr lang="fr-FR"/>
            </a:p>
          </p:txBody>
        </p:sp>
      </p:grpSp>
      <p:sp>
        <p:nvSpPr>
          <p:cNvPr id="34828" name="Rectangle 12"/>
          <p:cNvSpPr>
            <a:spLocks noChangeArrowheads="1"/>
          </p:cNvSpPr>
          <p:nvPr/>
        </p:nvSpPr>
        <p:spPr bwMode="auto">
          <a:xfrm>
            <a:off x="4648200" y="5386388"/>
            <a:ext cx="1933575" cy="944562"/>
          </a:xfrm>
          <a:prstGeom prst="rect">
            <a:avLst/>
          </a:prstGeom>
          <a:solidFill>
            <a:srgbClr val="FFFFFF"/>
          </a:solidFill>
          <a:ln w="9525">
            <a:noFill/>
            <a:miter lim="800000"/>
            <a:headEnd/>
            <a:tailEnd/>
          </a:ln>
        </p:spPr>
        <p:txBody>
          <a:bodyPr/>
          <a:lstStyle/>
          <a:p>
            <a:endParaRPr lang="fr-FR"/>
          </a:p>
        </p:txBody>
      </p:sp>
      <p:sp>
        <p:nvSpPr>
          <p:cNvPr id="34829" name="Rectangle 13"/>
          <p:cNvSpPr>
            <a:spLocks noChangeArrowheads="1"/>
          </p:cNvSpPr>
          <p:nvPr/>
        </p:nvSpPr>
        <p:spPr bwMode="auto">
          <a:xfrm>
            <a:off x="4419600" y="5410200"/>
            <a:ext cx="2525713" cy="609600"/>
          </a:xfrm>
          <a:prstGeom prst="rect">
            <a:avLst/>
          </a:prstGeom>
          <a:noFill/>
          <a:ln w="9525">
            <a:noFill/>
            <a:miter lim="800000"/>
            <a:headEnd/>
            <a:tailEnd/>
          </a:ln>
        </p:spPr>
        <p:txBody>
          <a:bodyPr wrap="none" lIns="0" tIns="0" rIns="0" bIns="0">
            <a:spAutoFit/>
          </a:bodyPr>
          <a:lstStyle/>
          <a:p>
            <a:pPr>
              <a:lnSpc>
                <a:spcPct val="100000"/>
              </a:lnSpc>
            </a:pPr>
            <a:r>
              <a:rPr lang="fr-FR" sz="2000" b="0">
                <a:solidFill>
                  <a:srgbClr val="000000"/>
                </a:solidFill>
              </a:rPr>
              <a:t>Point de pénétration</a:t>
            </a:r>
            <a:br>
              <a:rPr lang="fr-FR" sz="2000" b="0">
                <a:solidFill>
                  <a:srgbClr val="000000"/>
                </a:solidFill>
              </a:rPr>
            </a:br>
            <a:r>
              <a:rPr lang="fr-FR" sz="2000" b="0">
                <a:solidFill>
                  <a:srgbClr val="000000"/>
                </a:solidFill>
              </a:rPr>
              <a:t>des commandes client</a:t>
            </a:r>
            <a:endParaRPr lang="fr-FR" sz="1600" b="0">
              <a:solidFill>
                <a:schemeClr val="tx1"/>
              </a:solidFill>
              <a:latin typeface="Times New Roman" pitchFamily="18" charset="0"/>
            </a:endParaRPr>
          </a:p>
        </p:txBody>
      </p:sp>
      <p:sp>
        <p:nvSpPr>
          <p:cNvPr id="34830" name="Rectangle 14"/>
          <p:cNvSpPr>
            <a:spLocks noChangeArrowheads="1"/>
          </p:cNvSpPr>
          <p:nvPr/>
        </p:nvSpPr>
        <p:spPr bwMode="auto">
          <a:xfrm>
            <a:off x="954088" y="4062413"/>
            <a:ext cx="2814637" cy="568325"/>
          </a:xfrm>
          <a:prstGeom prst="rect">
            <a:avLst/>
          </a:prstGeom>
          <a:solidFill>
            <a:srgbClr val="FFFFFF"/>
          </a:solidFill>
          <a:ln w="9525">
            <a:noFill/>
            <a:miter lim="800000"/>
            <a:headEnd/>
            <a:tailEnd/>
          </a:ln>
        </p:spPr>
        <p:txBody>
          <a:bodyPr/>
          <a:lstStyle/>
          <a:p>
            <a:endParaRPr lang="fr-FR"/>
          </a:p>
        </p:txBody>
      </p:sp>
      <p:sp>
        <p:nvSpPr>
          <p:cNvPr id="34831" name="Rectangle 15"/>
          <p:cNvSpPr>
            <a:spLocks noChangeArrowheads="1"/>
          </p:cNvSpPr>
          <p:nvPr/>
        </p:nvSpPr>
        <p:spPr bwMode="auto">
          <a:xfrm>
            <a:off x="1187450" y="4076700"/>
            <a:ext cx="2325688" cy="609600"/>
          </a:xfrm>
          <a:prstGeom prst="rect">
            <a:avLst/>
          </a:prstGeom>
          <a:noFill/>
          <a:ln w="9525">
            <a:noFill/>
            <a:miter lim="800000"/>
            <a:headEnd/>
            <a:tailEnd/>
          </a:ln>
        </p:spPr>
        <p:txBody>
          <a:bodyPr wrap="none" lIns="0" tIns="0" rIns="0" bIns="0">
            <a:spAutoFit/>
          </a:bodyPr>
          <a:lstStyle/>
          <a:p>
            <a:pPr>
              <a:lnSpc>
                <a:spcPct val="100000"/>
              </a:lnSpc>
            </a:pPr>
            <a:r>
              <a:rPr lang="fr-FR" sz="2000" i="1">
                <a:solidFill>
                  <a:srgbClr val="000000"/>
                </a:solidFill>
              </a:rPr>
              <a:t>Flux poussés </a:t>
            </a:r>
            <a:br>
              <a:rPr lang="fr-FR" sz="2000" i="1">
                <a:solidFill>
                  <a:srgbClr val="000000"/>
                </a:solidFill>
              </a:rPr>
            </a:br>
            <a:r>
              <a:rPr lang="fr-FR" sz="2000" i="1">
                <a:solidFill>
                  <a:srgbClr val="000000"/>
                </a:solidFill>
              </a:rPr>
              <a:t>(par les prévisions)</a:t>
            </a:r>
            <a:endParaRPr lang="fr-FR" sz="1600" b="0">
              <a:solidFill>
                <a:schemeClr val="tx1"/>
              </a:solidFill>
              <a:latin typeface="Times New Roman" pitchFamily="18" charset="0"/>
            </a:endParaRPr>
          </a:p>
        </p:txBody>
      </p:sp>
      <p:sp>
        <p:nvSpPr>
          <p:cNvPr id="34832" name="Rectangle 16"/>
          <p:cNvSpPr>
            <a:spLocks noChangeArrowheads="1"/>
          </p:cNvSpPr>
          <p:nvPr/>
        </p:nvSpPr>
        <p:spPr bwMode="auto">
          <a:xfrm>
            <a:off x="5435600" y="4076700"/>
            <a:ext cx="2814638" cy="568325"/>
          </a:xfrm>
          <a:prstGeom prst="rect">
            <a:avLst/>
          </a:prstGeom>
          <a:solidFill>
            <a:srgbClr val="FFFFFF"/>
          </a:solidFill>
          <a:ln w="9525">
            <a:noFill/>
            <a:miter lim="800000"/>
            <a:headEnd/>
            <a:tailEnd/>
          </a:ln>
        </p:spPr>
        <p:txBody>
          <a:bodyPr/>
          <a:lstStyle/>
          <a:p>
            <a:endParaRPr lang="fr-FR"/>
          </a:p>
        </p:txBody>
      </p:sp>
      <p:sp>
        <p:nvSpPr>
          <p:cNvPr id="34833" name="Rectangle 17"/>
          <p:cNvSpPr>
            <a:spLocks noChangeArrowheads="1"/>
          </p:cNvSpPr>
          <p:nvPr/>
        </p:nvSpPr>
        <p:spPr bwMode="auto">
          <a:xfrm>
            <a:off x="5508625" y="4076700"/>
            <a:ext cx="2538413" cy="609600"/>
          </a:xfrm>
          <a:prstGeom prst="rect">
            <a:avLst/>
          </a:prstGeom>
          <a:noFill/>
          <a:ln w="9525">
            <a:noFill/>
            <a:miter lim="800000"/>
            <a:headEnd/>
            <a:tailEnd/>
          </a:ln>
        </p:spPr>
        <p:txBody>
          <a:bodyPr wrap="none" lIns="0" tIns="0" rIns="0" bIns="0">
            <a:spAutoFit/>
          </a:bodyPr>
          <a:lstStyle/>
          <a:p>
            <a:pPr>
              <a:lnSpc>
                <a:spcPct val="100000"/>
              </a:lnSpc>
            </a:pPr>
            <a:r>
              <a:rPr lang="fr-FR" sz="2000" i="1">
                <a:solidFill>
                  <a:srgbClr val="000000"/>
                </a:solidFill>
              </a:rPr>
              <a:t>Flux tiré </a:t>
            </a:r>
            <a:br>
              <a:rPr lang="fr-FR" sz="2000" i="1">
                <a:solidFill>
                  <a:srgbClr val="000000"/>
                </a:solidFill>
              </a:rPr>
            </a:br>
            <a:r>
              <a:rPr lang="fr-FR" sz="2000" i="1">
                <a:solidFill>
                  <a:srgbClr val="000000"/>
                </a:solidFill>
              </a:rPr>
              <a:t>(par les commandes)</a:t>
            </a:r>
            <a:endParaRPr lang="fr-FR" sz="1600" b="0">
              <a:solidFill>
                <a:schemeClr val="tx1"/>
              </a:solidFill>
              <a:latin typeface="Times New Roman" pitchFamily="18" charset="0"/>
            </a:endParaRPr>
          </a:p>
        </p:txBody>
      </p:sp>
      <p:sp>
        <p:nvSpPr>
          <p:cNvPr id="34834" name="Line 18"/>
          <p:cNvSpPr>
            <a:spLocks noChangeShapeType="1"/>
          </p:cNvSpPr>
          <p:nvPr/>
        </p:nvSpPr>
        <p:spPr bwMode="auto">
          <a:xfrm>
            <a:off x="5410200" y="3886200"/>
            <a:ext cx="0" cy="1371600"/>
          </a:xfrm>
          <a:prstGeom prst="line">
            <a:avLst/>
          </a:prstGeom>
          <a:noFill/>
          <a:ln w="12700">
            <a:solidFill>
              <a:srgbClr val="000000"/>
            </a:solidFill>
            <a:round/>
            <a:headEnd type="triangle" w="med" len="med"/>
            <a:tailEnd/>
          </a:ln>
        </p:spPr>
        <p:txBody>
          <a:bodyPr wrap="none" anchor="ctr"/>
          <a:lstStyle/>
          <a:p>
            <a:endParaRPr lang="fr-F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656" y="620688"/>
            <a:ext cx="7239000" cy="457200"/>
          </a:xfrm>
        </p:spPr>
        <p:txBody>
          <a:bodyPr/>
          <a:lstStyle/>
          <a:p>
            <a:r>
              <a:rPr lang="fr-FR"/>
              <a:t>Les flux tendus</a:t>
            </a:r>
          </a:p>
        </p:txBody>
      </p:sp>
      <p:sp>
        <p:nvSpPr>
          <p:cNvPr id="7" name="Content Placeholder 6"/>
          <p:cNvSpPr>
            <a:spLocks noGrp="1"/>
          </p:cNvSpPr>
          <p:nvPr>
            <p:ph idx="4294967295"/>
          </p:nvPr>
        </p:nvSpPr>
        <p:spPr>
          <a:xfrm>
            <a:off x="1066800" y="1412875"/>
            <a:ext cx="8077200" cy="4608513"/>
          </a:xfrm>
        </p:spPr>
        <p:txBody>
          <a:bodyPr/>
          <a:lstStyle/>
          <a:p>
            <a:r>
              <a:rPr lang="fr-FR" b="1"/>
              <a:t>Flux tendus</a:t>
            </a:r>
          </a:p>
          <a:p>
            <a:pPr lvl="1"/>
            <a:r>
              <a:rPr lang="fr-FR"/>
              <a:t>Le travail en flux tendu est équivalent au travail avec le minimum de stocks et d'en-cours. Souvent employée dans le cas de flux tirés, l'expression est synonyme de « mise en ligne » et peut tout aussi bien s'appliquer aux flux poussés qu'aux flux tirés.</a:t>
            </a:r>
          </a:p>
        </p:txBody>
      </p:sp>
      <p:sp>
        <p:nvSpPr>
          <p:cNvPr id="5" name="Slide Number Placeholder 4"/>
          <p:cNvSpPr>
            <a:spLocks noGrp="1"/>
          </p:cNvSpPr>
          <p:nvPr>
            <p:ph type="sldNum" sz="quarter" idx="4294967295"/>
          </p:nvPr>
        </p:nvSpPr>
        <p:spPr>
          <a:xfrm>
            <a:off x="8393113" y="6492875"/>
            <a:ext cx="750887" cy="365125"/>
          </a:xfrm>
          <a:prstGeom prst="rect">
            <a:avLst/>
          </a:prstGeom>
        </p:spPr>
        <p:txBody>
          <a:bodyPr/>
          <a:lstStyle/>
          <a:p>
            <a:fld id="{F0591563-C936-C24A-B817-5B070095CD79}" type="slidenum">
              <a:rPr lang="fr-FR" smtClean="0"/>
              <a:pPr/>
              <a:t>15</a:t>
            </a:fld>
            <a:endParaRPr lang="fr-FR"/>
          </a:p>
        </p:txBody>
      </p:sp>
    </p:spTree>
    <p:extLst>
      <p:ext uri="{BB962C8B-B14F-4D97-AF65-F5344CB8AC3E}">
        <p14:creationId xmlns:p14="http://schemas.microsoft.com/office/powerpoint/2010/main" val="2833266385"/>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611560" y="692696"/>
            <a:ext cx="8247112" cy="457200"/>
          </a:xfrm>
        </p:spPr>
        <p:txBody>
          <a:bodyPr/>
          <a:lstStyle/>
          <a:p>
            <a:r>
              <a:rPr lang="fr-FR">
                <a:latin typeface="+mj-lt"/>
              </a:rPr>
              <a:t>Cycle de production et volume d'en-cours</a:t>
            </a:r>
          </a:p>
        </p:txBody>
      </p:sp>
      <p:sp>
        <p:nvSpPr>
          <p:cNvPr id="4" name="Content Placeholder 3"/>
          <p:cNvSpPr>
            <a:spLocks noGrp="1"/>
          </p:cNvSpPr>
          <p:nvPr>
            <p:ph idx="4294967295"/>
          </p:nvPr>
        </p:nvSpPr>
        <p:spPr>
          <a:xfrm>
            <a:off x="4803775" y="1341438"/>
            <a:ext cx="4340225" cy="3122612"/>
          </a:xfrm>
        </p:spPr>
        <p:txBody>
          <a:bodyPr/>
          <a:lstStyle/>
          <a:p>
            <a:pPr marL="46879" defTabSz="964372">
              <a:buClr>
                <a:srgbClr val="434ED6"/>
              </a:buClr>
            </a:pPr>
            <a:r>
              <a:rPr lang="fr-FR" sz="1800">
                <a:solidFill>
                  <a:srgbClr val="000000"/>
                </a:solidFill>
              </a:rPr>
              <a:t>Cycle de production (délai ou « lead time ») :</a:t>
            </a:r>
          </a:p>
          <a:p>
            <a:pPr marL="287972" lvl="1" defTabSz="964372"/>
            <a:r>
              <a:rPr lang="fr-FR" sz="1800">
                <a:solidFill>
                  <a:srgbClr val="004D65"/>
                </a:solidFill>
              </a:rPr>
              <a:t>temps séparant l'entrée des matières premières de la sortie de transformation des produits</a:t>
            </a:r>
            <a:endParaRPr lang="fr-FR" sz="1800">
              <a:solidFill>
                <a:srgbClr val="000000"/>
              </a:solidFill>
            </a:endParaRPr>
          </a:p>
          <a:p>
            <a:pPr marL="46879" defTabSz="964372">
              <a:buClr>
                <a:srgbClr val="434ED6"/>
              </a:buClr>
            </a:pPr>
            <a:r>
              <a:rPr lang="fr-FR" sz="1800">
                <a:solidFill>
                  <a:srgbClr val="000000"/>
                </a:solidFill>
              </a:rPr>
              <a:t>Volume de l'en-cours:</a:t>
            </a:r>
          </a:p>
          <a:p>
            <a:pPr marL="287972" lvl="1" defTabSz="964372"/>
            <a:r>
              <a:rPr lang="fr-FR" sz="1800">
                <a:solidFill>
                  <a:srgbClr val="004D65"/>
                </a:solidFill>
              </a:rPr>
              <a:t>flux sortant * cycle de production</a:t>
            </a:r>
            <a:endParaRPr lang="fr-FR" sz="1800">
              <a:solidFill>
                <a:srgbClr val="000000"/>
              </a:solidFill>
            </a:endParaRPr>
          </a:p>
          <a:p>
            <a:pPr marL="46879" defTabSz="964372">
              <a:buClr>
                <a:srgbClr val="434ED6"/>
              </a:buClr>
            </a:pPr>
            <a:r>
              <a:rPr lang="fr-FR" sz="1800">
                <a:solidFill>
                  <a:srgbClr val="000000"/>
                </a:solidFill>
              </a:rPr>
              <a:t>Le cycle de production comprend :</a:t>
            </a:r>
          </a:p>
          <a:p>
            <a:pPr marL="573722" lvl="1" indent="-285750" defTabSz="964372">
              <a:buFont typeface="Arial"/>
              <a:buChar char="•"/>
            </a:pPr>
            <a:r>
              <a:rPr lang="fr-FR" sz="1800">
                <a:solidFill>
                  <a:srgbClr val="004D65"/>
                </a:solidFill>
              </a:rPr>
              <a:t>des temps de transformation des produits</a:t>
            </a:r>
          </a:p>
          <a:p>
            <a:pPr marL="573722" lvl="1" indent="-285750" defTabSz="964372">
              <a:buFont typeface="Arial"/>
              <a:buChar char="•"/>
            </a:pPr>
            <a:r>
              <a:rPr lang="fr-FR" sz="1800">
                <a:solidFill>
                  <a:srgbClr val="004D65"/>
                </a:solidFill>
              </a:rPr>
              <a:t>des temps d'attente</a:t>
            </a:r>
            <a:endParaRPr lang="fr-FR"/>
          </a:p>
        </p:txBody>
      </p:sp>
      <p:sp>
        <p:nvSpPr>
          <p:cNvPr id="6" name="Slide Number Placeholder 5"/>
          <p:cNvSpPr>
            <a:spLocks noGrp="1"/>
          </p:cNvSpPr>
          <p:nvPr>
            <p:ph type="sldNum" sz="quarter" idx="4294967295"/>
          </p:nvPr>
        </p:nvSpPr>
        <p:spPr>
          <a:xfrm>
            <a:off x="8393113" y="6492875"/>
            <a:ext cx="750887" cy="365125"/>
          </a:xfrm>
          <a:prstGeom prst="rect">
            <a:avLst/>
          </a:prstGeom>
        </p:spPr>
        <p:txBody>
          <a:bodyPr/>
          <a:lstStyle/>
          <a:p>
            <a:fld id="{F0591563-C936-C24A-B817-5B070095CD79}" type="slidenum">
              <a:rPr lang="fr-FR" smtClean="0"/>
              <a:pPr/>
              <a:t>16</a:t>
            </a:fld>
            <a:endParaRPr lang="fr-FR"/>
          </a:p>
        </p:txBody>
      </p:sp>
      <p:sp>
        <p:nvSpPr>
          <p:cNvPr id="45059" name="AutoShape 3"/>
          <p:cNvSpPr>
            <a:spLocks/>
          </p:cNvSpPr>
          <p:nvPr/>
        </p:nvSpPr>
        <p:spPr bwMode="auto">
          <a:xfrm>
            <a:off x="713159" y="2313533"/>
            <a:ext cx="886271" cy="303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lnSpc>
                <a:spcPct val="90000"/>
              </a:lnSpc>
              <a:buClr>
                <a:srgbClr val="000000"/>
              </a:buClr>
            </a:pPr>
            <a:r>
              <a:rPr lang="fr-FR" sz="1700">
                <a:solidFill>
                  <a:srgbClr val="000000"/>
                </a:solidFill>
                <a:latin typeface="+mj-lt"/>
              </a:rPr>
              <a:t>100 litres</a:t>
            </a:r>
            <a:endParaRPr lang="fr-FR">
              <a:latin typeface="+mj-lt"/>
            </a:endParaRPr>
          </a:p>
        </p:txBody>
      </p:sp>
      <p:sp>
        <p:nvSpPr>
          <p:cNvPr id="45060" name="AutoShape 4"/>
          <p:cNvSpPr>
            <a:spLocks/>
          </p:cNvSpPr>
          <p:nvPr/>
        </p:nvSpPr>
        <p:spPr bwMode="auto">
          <a:xfrm>
            <a:off x="1439069" y="3501008"/>
            <a:ext cx="1476747" cy="6772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buClr>
                <a:srgbClr val="003DAF"/>
              </a:buClr>
            </a:pPr>
            <a:r>
              <a:rPr lang="fr-FR" sz="1400">
                <a:solidFill>
                  <a:srgbClr val="000000"/>
                </a:solidFill>
                <a:latin typeface="+mj-lt"/>
              </a:rPr>
              <a:t>Flux moyen </a:t>
            </a:r>
          </a:p>
          <a:p>
            <a:pPr marL="46879" defTabSz="964372">
              <a:buClr>
                <a:srgbClr val="003DAF"/>
              </a:buClr>
            </a:pPr>
            <a:r>
              <a:rPr lang="fr-FR" sz="1400">
                <a:solidFill>
                  <a:srgbClr val="000000"/>
                </a:solidFill>
                <a:latin typeface="+mj-lt"/>
              </a:rPr>
              <a:t>= cadence</a:t>
            </a:r>
          </a:p>
          <a:p>
            <a:pPr marL="46879" defTabSz="964372">
              <a:buClr>
                <a:srgbClr val="003DAF"/>
              </a:buClr>
            </a:pPr>
            <a:r>
              <a:rPr lang="fr-FR" sz="1400">
                <a:solidFill>
                  <a:srgbClr val="000000"/>
                </a:solidFill>
                <a:latin typeface="+mj-lt"/>
              </a:rPr>
              <a:t>= 1 litre / seconde</a:t>
            </a:r>
            <a:endParaRPr lang="fr-FR" sz="1800">
              <a:latin typeface="+mj-lt"/>
            </a:endParaRPr>
          </a:p>
        </p:txBody>
      </p:sp>
      <p:sp>
        <p:nvSpPr>
          <p:cNvPr id="45062" name="AutoShape 6"/>
          <p:cNvSpPr>
            <a:spLocks/>
          </p:cNvSpPr>
          <p:nvPr/>
        </p:nvSpPr>
        <p:spPr bwMode="auto">
          <a:xfrm>
            <a:off x="1971129" y="2564904"/>
            <a:ext cx="2096815" cy="7590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buClr>
                <a:srgbClr val="003DAF"/>
              </a:buClr>
            </a:pPr>
            <a:r>
              <a:rPr lang="fr-FR" sz="1400">
                <a:solidFill>
                  <a:srgbClr val="000000"/>
                </a:solidFill>
                <a:latin typeface="+mj-lt"/>
              </a:rPr>
              <a:t>Temps d'écoulement </a:t>
            </a:r>
          </a:p>
          <a:p>
            <a:pPr marL="46879" defTabSz="964372">
              <a:buClr>
                <a:srgbClr val="003DAF"/>
              </a:buClr>
            </a:pPr>
            <a:r>
              <a:rPr lang="fr-FR" sz="1400">
                <a:solidFill>
                  <a:srgbClr val="000000"/>
                </a:solidFill>
                <a:latin typeface="+mj-lt"/>
              </a:rPr>
              <a:t>= délai (cycle de fabrication) </a:t>
            </a:r>
          </a:p>
          <a:p>
            <a:pPr marL="46879" defTabSz="964372">
              <a:buClr>
                <a:srgbClr val="003DAF"/>
              </a:buClr>
            </a:pPr>
            <a:r>
              <a:rPr lang="fr-FR" sz="1400">
                <a:solidFill>
                  <a:srgbClr val="000000"/>
                </a:solidFill>
                <a:latin typeface="+mj-lt"/>
              </a:rPr>
              <a:t>= 100 secondes</a:t>
            </a:r>
            <a:endParaRPr lang="fr-FR" sz="1800">
              <a:latin typeface="+mj-lt"/>
            </a:endParaRPr>
          </a:p>
        </p:txBody>
      </p:sp>
      <p:sp>
        <p:nvSpPr>
          <p:cNvPr id="45066" name="Line 10"/>
          <p:cNvSpPr>
            <a:spLocks noChangeShapeType="1"/>
          </p:cNvSpPr>
          <p:nvPr/>
        </p:nvSpPr>
        <p:spPr bwMode="auto">
          <a:xfrm>
            <a:off x="1181967" y="1445121"/>
            <a:ext cx="1117" cy="1981274"/>
          </a:xfrm>
          <a:prstGeom prst="line">
            <a:avLst/>
          </a:prstGeom>
          <a:noFill/>
          <a:ln w="28575" cap="flat" cmpd="sng">
            <a:solidFill>
              <a:srgbClr val="FF2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a:solidFill>
                <a:srgbClr val="000000"/>
              </a:solidFill>
              <a:latin typeface="+mj-lt"/>
              <a:cs typeface="Helvetica" charset="0"/>
              <a:sym typeface="Helvetica" charset="0"/>
            </a:endParaRPr>
          </a:p>
        </p:txBody>
      </p:sp>
      <p:grpSp>
        <p:nvGrpSpPr>
          <p:cNvPr id="2" name="Group 12"/>
          <p:cNvGrpSpPr>
            <a:grpSpLocks/>
          </p:cNvGrpSpPr>
          <p:nvPr/>
        </p:nvGrpSpPr>
        <p:grpSpPr bwMode="auto">
          <a:xfrm>
            <a:off x="431873" y="1448469"/>
            <a:ext cx="1491258" cy="2473523"/>
            <a:chOff x="0" y="0"/>
            <a:chExt cx="2120900" cy="3517900"/>
          </a:xfrm>
        </p:grpSpPr>
        <p:sp>
          <p:nvSpPr>
            <p:cNvPr id="45069" name="AutoShape 13"/>
            <p:cNvSpPr>
              <a:spLocks/>
            </p:cNvSpPr>
            <p:nvPr/>
          </p:nvSpPr>
          <p:spPr bwMode="auto">
            <a:xfrm>
              <a:off x="723900" y="2527299"/>
              <a:ext cx="673099" cy="990601"/>
            </a:xfrm>
            <a:prstGeom prst="roundRect">
              <a:avLst>
                <a:gd name="adj" fmla="val 28301"/>
              </a:avLst>
            </a:prstGeom>
            <a:solidFill>
              <a:srgbClr val="004D6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a:solidFill>
                  <a:srgbClr val="FFFFFF"/>
                </a:solidFill>
                <a:latin typeface="+mj-lt"/>
              </a:endParaRPr>
            </a:p>
          </p:txBody>
        </p:sp>
        <p:sp>
          <p:nvSpPr>
            <p:cNvPr id="45070" name="AutoShape 14"/>
            <p:cNvSpPr>
              <a:spLocks/>
            </p:cNvSpPr>
            <p:nvPr/>
          </p:nvSpPr>
          <p:spPr bwMode="auto">
            <a:xfrm>
              <a:off x="0" y="0"/>
              <a:ext cx="2120900" cy="2819400"/>
            </a:xfrm>
            <a:prstGeom prst="roundRect">
              <a:avLst>
                <a:gd name="adj" fmla="val 8981"/>
              </a:avLst>
            </a:prstGeom>
            <a:gradFill rotWithShape="0">
              <a:gsLst>
                <a:gs pos="0">
                  <a:srgbClr val="D6D6D6"/>
                </a:gs>
                <a:gs pos="100000">
                  <a:srgbClr val="004D65"/>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a:solidFill>
                  <a:srgbClr val="FFFFFF"/>
                </a:solidFill>
                <a:latin typeface="+mj-lt"/>
              </a:endParaRPr>
            </a:p>
          </p:txBody>
        </p:sp>
      </p:grpSp>
      <p:sp>
        <p:nvSpPr>
          <p:cNvPr id="45072" name="AutoShape 16"/>
          <p:cNvSpPr>
            <a:spLocks/>
          </p:cNvSpPr>
          <p:nvPr/>
        </p:nvSpPr>
        <p:spPr bwMode="auto">
          <a:xfrm>
            <a:off x="1012303" y="1268760"/>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a:solidFill>
                  <a:schemeClr val="bg1"/>
                </a:solidFill>
                <a:latin typeface="Arial Narrow"/>
                <a:cs typeface="Arial Narrow"/>
              </a:rPr>
              <a:t>A</a:t>
            </a:r>
          </a:p>
        </p:txBody>
      </p:sp>
      <p:sp>
        <p:nvSpPr>
          <p:cNvPr id="45073" name="AutoShape 17"/>
          <p:cNvSpPr>
            <a:spLocks/>
          </p:cNvSpPr>
          <p:nvPr/>
        </p:nvSpPr>
        <p:spPr bwMode="auto">
          <a:xfrm>
            <a:off x="1012303" y="372660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a:solidFill>
                  <a:schemeClr val="bg1"/>
                </a:solidFill>
                <a:latin typeface="Arial Narrow"/>
                <a:cs typeface="Arial Narrow"/>
              </a:rPr>
              <a:t>A</a:t>
            </a:r>
          </a:p>
        </p:txBody>
      </p:sp>
      <p:pic>
        <p:nvPicPr>
          <p:cNvPr id="45083" name="Picture 2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rot="5399681">
            <a:off x="244908" y="2469244"/>
            <a:ext cx="1866305" cy="362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5084" name="AutoShape 28"/>
          <p:cNvSpPr>
            <a:spLocks/>
          </p:cNvSpPr>
          <p:nvPr/>
        </p:nvSpPr>
        <p:spPr bwMode="auto">
          <a:xfrm>
            <a:off x="498846" y="2801316"/>
            <a:ext cx="598289"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l"/>
            <a:r>
              <a:rPr lang="fr-FR" sz="1600">
                <a:solidFill>
                  <a:srgbClr val="FFFFFF"/>
                </a:solidFill>
                <a:latin typeface="+mj-lt"/>
              </a:rPr>
              <a:t>100</a:t>
            </a:r>
          </a:p>
          <a:p>
            <a:pPr algn="l"/>
            <a:r>
              <a:rPr lang="fr-FR" sz="1400">
                <a:solidFill>
                  <a:srgbClr val="FFFFFF"/>
                </a:solidFill>
                <a:latin typeface="+mj-lt"/>
              </a:rPr>
              <a:t>litres</a:t>
            </a:r>
            <a:endParaRPr lang="fr-FR" sz="1100">
              <a:latin typeface="+mj-lt"/>
            </a:endParaRPr>
          </a:p>
        </p:txBody>
      </p:sp>
      <p:sp>
        <p:nvSpPr>
          <p:cNvPr id="34" name="AutoShape 6"/>
          <p:cNvSpPr>
            <a:spLocks/>
          </p:cNvSpPr>
          <p:nvPr/>
        </p:nvSpPr>
        <p:spPr bwMode="auto">
          <a:xfrm>
            <a:off x="1971129" y="1445121"/>
            <a:ext cx="2096815" cy="7590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buClr>
                <a:srgbClr val="003DAF"/>
              </a:buClr>
            </a:pPr>
            <a:r>
              <a:rPr lang="fr-FR" sz="1400">
                <a:solidFill>
                  <a:srgbClr val="000000"/>
                </a:solidFill>
                <a:latin typeface="+mj-lt"/>
              </a:rPr>
              <a:t>Volume du réservoir</a:t>
            </a:r>
          </a:p>
          <a:p>
            <a:pPr marL="46879" defTabSz="964372">
              <a:buClr>
                <a:srgbClr val="003DAF"/>
              </a:buClr>
            </a:pPr>
            <a:r>
              <a:rPr lang="fr-FR" sz="1400">
                <a:solidFill>
                  <a:srgbClr val="000000"/>
                </a:solidFill>
                <a:latin typeface="+mj-lt"/>
              </a:rPr>
              <a:t>= taille de l'en-cours</a:t>
            </a:r>
          </a:p>
          <a:p>
            <a:pPr marL="46879" defTabSz="964372">
              <a:buClr>
                <a:srgbClr val="003DAF"/>
              </a:buClr>
            </a:pPr>
            <a:r>
              <a:rPr lang="fr-FR" sz="1400">
                <a:solidFill>
                  <a:srgbClr val="000000"/>
                </a:solidFill>
                <a:latin typeface="+mj-lt"/>
              </a:rPr>
              <a:t>= 100 litres</a:t>
            </a:r>
            <a:endParaRPr lang="fr-FR" sz="1800">
              <a:latin typeface="+mj-lt"/>
            </a:endParaRPr>
          </a:p>
        </p:txBody>
      </p:sp>
      <p:grpSp>
        <p:nvGrpSpPr>
          <p:cNvPr id="3" name="Group 2"/>
          <p:cNvGrpSpPr/>
          <p:nvPr/>
        </p:nvGrpSpPr>
        <p:grpSpPr>
          <a:xfrm>
            <a:off x="107504" y="4869160"/>
            <a:ext cx="8766277" cy="1343919"/>
            <a:chOff x="107504" y="4869160"/>
            <a:chExt cx="8766277" cy="1343919"/>
          </a:xfrm>
        </p:grpSpPr>
        <p:sp>
          <p:nvSpPr>
            <p:cNvPr id="45063" name="AutoShape 7"/>
            <p:cNvSpPr>
              <a:spLocks/>
            </p:cNvSpPr>
            <p:nvPr/>
          </p:nvSpPr>
          <p:spPr bwMode="auto">
            <a:xfrm>
              <a:off x="1813054" y="4869160"/>
              <a:ext cx="5482828" cy="750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chemeClr val="tx1">
                <a:lumMod val="75000"/>
                <a:alpha val="75000"/>
              </a:schemeClr>
            </a:solidFill>
            <a:ln w="12700" cap="flat" cmpd="sng">
              <a:solidFill>
                <a:srgbClr val="000000">
                  <a:alpha val="75000"/>
                </a:srgbClr>
              </a:solidFill>
              <a:prstDash val="dash"/>
              <a:miter lim="0"/>
              <a:headEnd/>
              <a:tailEnd/>
            </a:ln>
            <a:effectLst/>
          </p:spPr>
          <p:txBody>
            <a:bodyPr lIns="26788" tIns="26788" rIns="26788" bIns="26788" anchor="ctr"/>
            <a:lstStyle/>
            <a:p>
              <a:endParaRPr lang="fr-FR">
                <a:solidFill>
                  <a:srgbClr val="FFFFFF"/>
                </a:solidFill>
                <a:latin typeface="+mj-lt"/>
              </a:endParaRPr>
            </a:p>
          </p:txBody>
        </p:sp>
        <p:sp>
          <p:nvSpPr>
            <p:cNvPr id="45065" name="AutoShape 9"/>
            <p:cNvSpPr>
              <a:spLocks/>
            </p:cNvSpPr>
            <p:nvPr/>
          </p:nvSpPr>
          <p:spPr bwMode="auto">
            <a:xfrm>
              <a:off x="3624665" y="5909469"/>
              <a:ext cx="1830586" cy="303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lnSpc>
                  <a:spcPct val="90000"/>
                </a:lnSpc>
                <a:buClr>
                  <a:srgbClr val="000000"/>
                </a:buClr>
              </a:pPr>
              <a:r>
                <a:rPr lang="fr-FR" sz="1700">
                  <a:solidFill>
                    <a:srgbClr val="000000"/>
                  </a:solidFill>
                  <a:latin typeface="+mj-lt"/>
                </a:rPr>
                <a:t>Cycle de production</a:t>
              </a:r>
              <a:endParaRPr lang="fr-FR">
                <a:latin typeface="+mj-lt"/>
              </a:endParaRPr>
            </a:p>
          </p:txBody>
        </p:sp>
        <p:pic>
          <p:nvPicPr>
            <p:cNvPr id="45074" name="Picture 18"/>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rot="32723">
              <a:off x="1819751" y="5234162"/>
              <a:ext cx="5500688" cy="50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5075" name="AutoShape 19"/>
            <p:cNvSpPr>
              <a:spLocks/>
            </p:cNvSpPr>
            <p:nvPr/>
          </p:nvSpPr>
          <p:spPr bwMode="auto">
            <a:xfrm>
              <a:off x="3183587" y="5018509"/>
              <a:ext cx="2899916" cy="437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r>
                <a:rPr lang="fr-FR" sz="1800">
                  <a:solidFill>
                    <a:srgbClr val="000000"/>
                  </a:solidFill>
                  <a:latin typeface="+mj-lt"/>
                </a:rPr>
                <a:t>Volume de l</a:t>
              </a:r>
              <a:r>
                <a:rPr lang="fr-FR" altLang="ja-JP" sz="1800">
                  <a:solidFill>
                    <a:srgbClr val="000000"/>
                  </a:solidFill>
                  <a:latin typeface="+mj-lt"/>
                </a:rPr>
                <a:t>'</a:t>
              </a:r>
              <a:r>
                <a:rPr lang="fr-FR" sz="1800">
                  <a:solidFill>
                    <a:srgbClr val="000000"/>
                  </a:solidFill>
                  <a:latin typeface="+mj-lt"/>
                </a:rPr>
                <a:t>en-cours</a:t>
              </a:r>
            </a:p>
          </p:txBody>
        </p:sp>
        <p:sp>
          <p:nvSpPr>
            <p:cNvPr id="45077" name="AutoShape 21"/>
            <p:cNvSpPr>
              <a:spLocks/>
            </p:cNvSpPr>
            <p:nvPr/>
          </p:nvSpPr>
          <p:spPr bwMode="auto">
            <a:xfrm>
              <a:off x="692381"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a:solidFill>
                    <a:schemeClr val="bg1"/>
                  </a:solidFill>
                  <a:latin typeface="Arial Narrow"/>
                  <a:cs typeface="Arial Narrow"/>
                </a:rPr>
                <a:t>C</a:t>
              </a:r>
            </a:p>
          </p:txBody>
        </p:sp>
        <p:sp>
          <p:nvSpPr>
            <p:cNvPr id="45078" name="AutoShape 22"/>
            <p:cNvSpPr>
              <a:spLocks/>
            </p:cNvSpPr>
            <p:nvPr/>
          </p:nvSpPr>
          <p:spPr bwMode="auto">
            <a:xfrm>
              <a:off x="1058498"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a:solidFill>
                    <a:schemeClr val="bg1"/>
                  </a:solidFill>
                  <a:latin typeface="Arial Narrow"/>
                  <a:cs typeface="Arial Narrow"/>
                </a:rPr>
                <a:t>B</a:t>
              </a:r>
            </a:p>
          </p:txBody>
        </p:sp>
        <p:sp>
          <p:nvSpPr>
            <p:cNvPr id="45079" name="AutoShape 23"/>
            <p:cNvSpPr>
              <a:spLocks/>
            </p:cNvSpPr>
            <p:nvPr/>
          </p:nvSpPr>
          <p:spPr bwMode="auto">
            <a:xfrm>
              <a:off x="1424615"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a:solidFill>
                    <a:schemeClr val="bg1"/>
                  </a:solidFill>
                  <a:latin typeface="Arial Narrow"/>
                  <a:cs typeface="Arial Narrow"/>
                </a:rPr>
                <a:t>A</a:t>
              </a:r>
            </a:p>
          </p:txBody>
        </p:sp>
        <p:sp>
          <p:nvSpPr>
            <p:cNvPr id="45080" name="AutoShape 24"/>
            <p:cNvSpPr>
              <a:spLocks/>
            </p:cNvSpPr>
            <p:nvPr/>
          </p:nvSpPr>
          <p:spPr bwMode="auto">
            <a:xfrm>
              <a:off x="6574810"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a:solidFill>
                    <a:schemeClr val="bg1"/>
                  </a:solidFill>
                  <a:latin typeface="Arial Narrow"/>
                  <a:cs typeface="Arial Narrow"/>
                </a:rPr>
                <a:t>C</a:t>
              </a:r>
            </a:p>
          </p:txBody>
        </p:sp>
        <p:sp>
          <p:nvSpPr>
            <p:cNvPr id="45081" name="AutoShape 25"/>
            <p:cNvSpPr>
              <a:spLocks/>
            </p:cNvSpPr>
            <p:nvPr/>
          </p:nvSpPr>
          <p:spPr bwMode="auto">
            <a:xfrm>
              <a:off x="6949857"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a:solidFill>
                    <a:schemeClr val="bg1"/>
                  </a:solidFill>
                  <a:latin typeface="Arial Narrow"/>
                  <a:cs typeface="Arial Narrow"/>
                </a:rPr>
                <a:t>B</a:t>
              </a:r>
            </a:p>
          </p:txBody>
        </p:sp>
        <p:sp>
          <p:nvSpPr>
            <p:cNvPr id="45082" name="AutoShape 26"/>
            <p:cNvSpPr>
              <a:spLocks/>
            </p:cNvSpPr>
            <p:nvPr/>
          </p:nvSpPr>
          <p:spPr bwMode="auto">
            <a:xfrm>
              <a:off x="7307044"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a:solidFill>
                    <a:schemeClr val="bg1"/>
                  </a:solidFill>
                  <a:latin typeface="Arial Narrow"/>
                  <a:cs typeface="Arial Narrow"/>
                </a:rPr>
                <a:t>A</a:t>
              </a:r>
            </a:p>
          </p:txBody>
        </p:sp>
        <p:sp>
          <p:nvSpPr>
            <p:cNvPr id="35" name="AutoShape 4"/>
            <p:cNvSpPr>
              <a:spLocks/>
            </p:cNvSpPr>
            <p:nvPr/>
          </p:nvSpPr>
          <p:spPr bwMode="auto">
            <a:xfrm>
              <a:off x="107504" y="5295950"/>
              <a:ext cx="1583511" cy="725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r" defTabSz="964372">
                <a:buClr>
                  <a:srgbClr val="003DAF"/>
                </a:buClr>
              </a:pPr>
              <a:r>
                <a:rPr lang="fr-FR" sz="1400">
                  <a:solidFill>
                    <a:srgbClr val="000000"/>
                  </a:solidFill>
                  <a:latin typeface="+mj-lt"/>
                </a:rPr>
                <a:t>Nouveaux produits </a:t>
              </a:r>
            </a:p>
            <a:p>
              <a:pPr marL="46879" algn="r" defTabSz="964372">
                <a:buClr>
                  <a:srgbClr val="003DAF"/>
                </a:buClr>
              </a:pPr>
              <a:r>
                <a:rPr lang="fr-FR" sz="1400">
                  <a:solidFill>
                    <a:srgbClr val="000000"/>
                  </a:solidFill>
                  <a:latin typeface="+mj-lt"/>
                </a:rPr>
                <a:t>(ou lots) demandés</a:t>
              </a:r>
              <a:endParaRPr lang="fr-FR" sz="1800">
                <a:latin typeface="+mj-lt"/>
              </a:endParaRPr>
            </a:p>
          </p:txBody>
        </p:sp>
        <p:sp>
          <p:nvSpPr>
            <p:cNvPr id="36" name="AutoShape 4"/>
            <p:cNvSpPr>
              <a:spLocks/>
            </p:cNvSpPr>
            <p:nvPr/>
          </p:nvSpPr>
          <p:spPr bwMode="auto">
            <a:xfrm>
              <a:off x="7349014" y="5295950"/>
              <a:ext cx="1524767" cy="389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buClr>
                  <a:srgbClr val="003DAF"/>
                </a:buClr>
              </a:pPr>
              <a:r>
                <a:rPr lang="fr-FR" sz="1400">
                  <a:solidFill>
                    <a:srgbClr val="000000"/>
                  </a:solidFill>
                  <a:latin typeface="+mj-lt"/>
                </a:rPr>
                <a:t>Sortie des produits transformés</a:t>
              </a:r>
              <a:endParaRPr lang="fr-FR" sz="1800">
                <a:latin typeface="+mj-lt"/>
              </a:endParaRPr>
            </a:p>
          </p:txBody>
        </p:sp>
        <p:cxnSp>
          <p:nvCxnSpPr>
            <p:cNvPr id="37" name="Straight Arrow Connector 36"/>
            <p:cNvCxnSpPr/>
            <p:nvPr/>
          </p:nvCxnSpPr>
          <p:spPr>
            <a:xfrm>
              <a:off x="1814435" y="5877272"/>
              <a:ext cx="5465820" cy="0"/>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nvGrpSpPr>
            <p:cNvPr id="5" name="Group 6"/>
            <p:cNvGrpSpPr/>
            <p:nvPr/>
          </p:nvGrpSpPr>
          <p:grpSpPr>
            <a:xfrm>
              <a:off x="1814435" y="5672297"/>
              <a:ext cx="5483709" cy="540782"/>
              <a:chOff x="1814435" y="5672296"/>
              <a:chExt cx="5483709" cy="1919915"/>
            </a:xfrm>
          </p:grpSpPr>
          <p:cxnSp>
            <p:nvCxnSpPr>
              <p:cNvPr id="39" name="Straight Connector 38"/>
              <p:cNvCxnSpPr/>
              <p:nvPr/>
            </p:nvCxnSpPr>
            <p:spPr>
              <a:xfrm>
                <a:off x="7298144" y="5672296"/>
                <a:ext cx="0" cy="1919915"/>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814435" y="5672296"/>
                <a:ext cx="0" cy="1919915"/>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13803352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49" name="Picture 1" descr="Bouchonsd.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0" y="-7219"/>
            <a:ext cx="9144000" cy="6892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
        <p:nvSpPr>
          <p:cNvPr id="6" name="Slide Number Placeholder 5"/>
          <p:cNvSpPr>
            <a:spLocks noGrp="1"/>
          </p:cNvSpPr>
          <p:nvPr>
            <p:ph type="sldNum" sz="quarter" idx="4"/>
          </p:nvPr>
        </p:nvSpPr>
        <p:spPr/>
        <p:txBody>
          <a:bodyPr/>
          <a:lstStyle/>
          <a:p>
            <a:fld id="{F0591563-C936-C24A-B817-5B070095CD79}" type="slidenum">
              <a:rPr lang="fr-FR" smtClean="0"/>
              <a:pPr/>
              <a:t>17</a:t>
            </a:fld>
            <a:endParaRPr lang="fr-FR"/>
          </a:p>
        </p:txBody>
      </p:sp>
    </p:spTree>
    <p:extLst>
      <p:ext uri="{BB962C8B-B14F-4D97-AF65-F5344CB8AC3E}">
        <p14:creationId xmlns:p14="http://schemas.microsoft.com/office/powerpoint/2010/main" val="3912976434"/>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AutorouteSuisseA1.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8836"/>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Title 3"/>
          <p:cNvSpPr>
            <a:spLocks noGrp="1"/>
          </p:cNvSpPr>
          <p:nvPr>
            <p:ph type="title"/>
          </p:nvPr>
        </p:nvSpPr>
        <p:spPr/>
        <p:txBody>
          <a:bodyPr/>
          <a:lstStyle/>
          <a:p>
            <a:endParaRPr lang="en-US"/>
          </a:p>
        </p:txBody>
      </p:sp>
      <p:sp>
        <p:nvSpPr>
          <p:cNvPr id="5" name="Slide Number Placeholder 4"/>
          <p:cNvSpPr>
            <a:spLocks noGrp="1"/>
          </p:cNvSpPr>
          <p:nvPr>
            <p:ph type="sldNum" sz="quarter" idx="4"/>
          </p:nvPr>
        </p:nvSpPr>
        <p:spPr/>
        <p:txBody>
          <a:bodyPr/>
          <a:lstStyle/>
          <a:p>
            <a:fld id="{F0591563-C936-C24A-B817-5B070095CD79}" type="slidenum">
              <a:rPr lang="fr-FR" smtClean="0"/>
              <a:pPr/>
              <a:t>18</a:t>
            </a:fld>
            <a:endParaRPr lang="fr-FR"/>
          </a:p>
        </p:txBody>
      </p:sp>
    </p:spTree>
    <p:extLst>
      <p:ext uri="{BB962C8B-B14F-4D97-AF65-F5344CB8AC3E}">
        <p14:creationId xmlns:p14="http://schemas.microsoft.com/office/powerpoint/2010/main" val="294053096"/>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Qu'est-ce que le délai ?</a:t>
            </a:r>
          </a:p>
        </p:txBody>
      </p:sp>
      <p:sp>
        <p:nvSpPr>
          <p:cNvPr id="44" name="Content Placeholder 43"/>
          <p:cNvSpPr>
            <a:spLocks noGrp="1"/>
          </p:cNvSpPr>
          <p:nvPr>
            <p:ph idx="4294967295"/>
          </p:nvPr>
        </p:nvSpPr>
        <p:spPr>
          <a:xfrm>
            <a:off x="827584" y="5157192"/>
            <a:ext cx="8077200" cy="1008063"/>
          </a:xfrm>
        </p:spPr>
        <p:txBody>
          <a:bodyPr/>
          <a:lstStyle/>
          <a:p>
            <a:pPr algn="ctr">
              <a:buNone/>
            </a:pPr>
            <a:r>
              <a:rPr lang="fr-FR">
                <a:solidFill>
                  <a:srgbClr val="000000"/>
                </a:solidFill>
              </a:rPr>
              <a:t>Temps "morts" : environ 80% du temps total !</a:t>
            </a:r>
          </a:p>
        </p:txBody>
      </p:sp>
      <p:grpSp>
        <p:nvGrpSpPr>
          <p:cNvPr id="3" name="Group 10"/>
          <p:cNvGrpSpPr/>
          <p:nvPr/>
        </p:nvGrpSpPr>
        <p:grpSpPr>
          <a:xfrm>
            <a:off x="755577" y="3212976"/>
            <a:ext cx="7272807" cy="1905988"/>
            <a:chOff x="231387" y="3541963"/>
            <a:chExt cx="8289438" cy="2172416"/>
          </a:xfrm>
        </p:grpSpPr>
        <p:pic>
          <p:nvPicPr>
            <p:cNvPr id="10" name="Picture 9" descr="boy pushing boy.jpg"/>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4425182" y="3721391"/>
              <a:ext cx="2261379" cy="1867850"/>
            </a:xfrm>
            <a:prstGeom prst="rect">
              <a:avLst/>
            </a:prstGeom>
            <a:ln>
              <a:noFill/>
            </a:ln>
            <a:effectLst>
              <a:softEdge rad="112500"/>
            </a:effectLst>
          </p:spPr>
        </p:pic>
        <p:grpSp>
          <p:nvGrpSpPr>
            <p:cNvPr id="4" name="Group 17"/>
            <p:cNvGrpSpPr>
              <a:grpSpLocks/>
            </p:cNvGrpSpPr>
            <p:nvPr/>
          </p:nvGrpSpPr>
          <p:grpSpPr bwMode="auto">
            <a:xfrm>
              <a:off x="231387" y="3541963"/>
              <a:ext cx="4487244" cy="2172416"/>
              <a:chOff x="116821" y="472491"/>
              <a:chExt cx="6950875" cy="3365501"/>
            </a:xfrm>
          </p:grpSpPr>
          <p:pic>
            <p:nvPicPr>
              <p:cNvPr id="6" name="Picture 18" descr="Boys1.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389420" y="472491"/>
                <a:ext cx="5678276" cy="33655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19" descr="boy with journal.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6821" y="750459"/>
                <a:ext cx="1536563" cy="2671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9" name="Picture 8" descr="boy doctor all.jpg"/>
            <p:cNvPicPr>
              <a:picLocks noChangeAspect="1"/>
            </p:cNvPicPr>
            <p:nvPr/>
          </p:nvPicPr>
          <p:blipFill rotWithShape="1">
            <a:blip r:embed="rId6" cstate="print">
              <a:grayscl/>
              <a:extLst>
                <a:ext uri="{28A0092B-C50C-407E-A947-70E740481C1C}">
                  <a14:useLocalDpi xmlns:a14="http://schemas.microsoft.com/office/drawing/2010/main"/>
                </a:ext>
              </a:extLst>
            </a:blip>
            <a:srcRect/>
            <a:stretch/>
          </p:blipFill>
          <p:spPr>
            <a:xfrm flipH="1">
              <a:off x="7165601" y="3596339"/>
              <a:ext cx="1355224" cy="2064909"/>
            </a:xfrm>
            <a:prstGeom prst="rect">
              <a:avLst/>
            </a:prstGeom>
            <a:ln>
              <a:noFill/>
            </a:ln>
            <a:effectLst>
              <a:softEdge rad="112500"/>
            </a:effectLst>
          </p:spPr>
        </p:pic>
      </p:grpSp>
      <p:cxnSp>
        <p:nvCxnSpPr>
          <p:cNvPr id="12" name="Straight Arrow Connector 11"/>
          <p:cNvCxnSpPr/>
          <p:nvPr/>
        </p:nvCxnSpPr>
        <p:spPr>
          <a:xfrm>
            <a:off x="898651" y="1988840"/>
            <a:ext cx="7345757" cy="0"/>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nvGrpSpPr>
          <p:cNvPr id="5" name="Group 40"/>
          <p:cNvGrpSpPr/>
          <p:nvPr/>
        </p:nvGrpSpPr>
        <p:grpSpPr>
          <a:xfrm>
            <a:off x="898651" y="1628799"/>
            <a:ext cx="7345757" cy="1919915"/>
            <a:chOff x="898651" y="1628800"/>
            <a:chExt cx="7345757" cy="1656184"/>
          </a:xfrm>
        </p:grpSpPr>
        <p:cxnSp>
          <p:nvCxnSpPr>
            <p:cNvPr id="16" name="Straight Connector 15"/>
            <p:cNvCxnSpPr/>
            <p:nvPr/>
          </p:nvCxnSpPr>
          <p:spPr>
            <a:xfrm>
              <a:off x="8244408" y="1628800"/>
              <a:ext cx="0" cy="1656184"/>
            </a:xfrm>
            <a:prstGeom prst="line">
              <a:avLst/>
            </a:prstGeom>
            <a:ln w="1270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98651" y="1628800"/>
              <a:ext cx="0" cy="1656184"/>
            </a:xfrm>
            <a:prstGeom prst="line">
              <a:avLst/>
            </a:prstGeom>
            <a:ln w="1270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660232" y="2780928"/>
              <a:ext cx="0" cy="504056"/>
            </a:xfrm>
            <a:prstGeom prst="line">
              <a:avLst/>
            </a:prstGeom>
            <a:ln w="1270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grpSp>
      <p:cxnSp>
        <p:nvCxnSpPr>
          <p:cNvPr id="21" name="Straight Arrow Connector 20"/>
          <p:cNvCxnSpPr/>
          <p:nvPr/>
        </p:nvCxnSpPr>
        <p:spPr>
          <a:xfrm>
            <a:off x="916872" y="2996952"/>
            <a:ext cx="5743360" cy="0"/>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660232" y="2996952"/>
            <a:ext cx="1584176" cy="0"/>
          </a:xfrm>
          <a:prstGeom prst="straightConnector1">
            <a:avLst/>
          </a:prstGeom>
          <a:ln>
            <a:solidFill>
              <a:srgbClr val="00804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2760756" y="1484784"/>
            <a:ext cx="3402535" cy="341632"/>
          </a:xfrm>
          <a:prstGeom prst="rect">
            <a:avLst/>
          </a:prstGeom>
        </p:spPr>
        <p:txBody>
          <a:bodyPr wrap="none">
            <a:spAutoFit/>
          </a:bodyPr>
          <a:lstStyle/>
          <a:p>
            <a:pPr algn="ctr"/>
            <a:r>
              <a:rPr lang="fr-FR" sz="1800">
                <a:solidFill>
                  <a:srgbClr val="000000"/>
                </a:solidFill>
                <a:latin typeface="+mj-lt"/>
              </a:rPr>
              <a:t>Délai d'obtention (Lead Time)</a:t>
            </a:r>
          </a:p>
        </p:txBody>
      </p:sp>
      <p:sp>
        <p:nvSpPr>
          <p:cNvPr id="34" name="Rectangle 33"/>
          <p:cNvSpPr/>
          <p:nvPr/>
        </p:nvSpPr>
        <p:spPr>
          <a:xfrm>
            <a:off x="3044408" y="2326668"/>
            <a:ext cx="1372692" cy="584776"/>
          </a:xfrm>
          <a:prstGeom prst="rect">
            <a:avLst/>
          </a:prstGeom>
        </p:spPr>
        <p:txBody>
          <a:bodyPr wrap="none">
            <a:spAutoFit/>
          </a:bodyPr>
          <a:lstStyle/>
          <a:p>
            <a:pPr algn="ctr"/>
            <a:r>
              <a:rPr lang="fr-FR" sz="1600">
                <a:solidFill>
                  <a:srgbClr val="FF0000"/>
                </a:solidFill>
                <a:latin typeface="+mj-lt"/>
              </a:rPr>
              <a:t>Temps d'attente </a:t>
            </a:r>
          </a:p>
          <a:p>
            <a:pPr algn="ctr"/>
            <a:r>
              <a:rPr lang="fr-FR" sz="1600">
                <a:solidFill>
                  <a:srgbClr val="FF0000"/>
                </a:solidFill>
                <a:latin typeface="+mj-lt"/>
              </a:rPr>
              <a:t>(temps mort)</a:t>
            </a:r>
          </a:p>
        </p:txBody>
      </p:sp>
      <p:sp>
        <p:nvSpPr>
          <p:cNvPr id="35" name="Rectangle 34"/>
          <p:cNvSpPr/>
          <p:nvPr/>
        </p:nvSpPr>
        <p:spPr>
          <a:xfrm>
            <a:off x="6374665" y="2326668"/>
            <a:ext cx="1983749" cy="563231"/>
          </a:xfrm>
          <a:prstGeom prst="rect">
            <a:avLst/>
          </a:prstGeom>
        </p:spPr>
        <p:txBody>
          <a:bodyPr wrap="none">
            <a:spAutoFit/>
          </a:bodyPr>
          <a:lstStyle/>
          <a:p>
            <a:pPr algn="ctr"/>
            <a:r>
              <a:rPr lang="fr-FR" sz="1800">
                <a:solidFill>
                  <a:srgbClr val="008040"/>
                </a:solidFill>
                <a:latin typeface="+mj-lt"/>
              </a:rPr>
              <a:t>Temps</a:t>
            </a:r>
            <a:r>
              <a:rPr lang="fr-FR" sz="1600">
                <a:solidFill>
                  <a:srgbClr val="008040"/>
                </a:solidFill>
                <a:latin typeface="+mj-lt"/>
              </a:rPr>
              <a:t> de gamme</a:t>
            </a:r>
          </a:p>
          <a:p>
            <a:pPr algn="ctr"/>
            <a:r>
              <a:rPr lang="fr-FR" sz="1600">
                <a:solidFill>
                  <a:srgbClr val="008040"/>
                </a:solidFill>
                <a:latin typeface="+mj-lt"/>
              </a:rPr>
              <a:t>(temps utile)</a:t>
            </a:r>
          </a:p>
        </p:txBody>
      </p:sp>
    </p:spTree>
    <p:extLst>
      <p:ext uri="{BB962C8B-B14F-4D97-AF65-F5344CB8AC3E}">
        <p14:creationId xmlns:p14="http://schemas.microsoft.com/office/powerpoint/2010/main" val="19713337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idx="1"/>
            <p:custDataLst>
              <p:tags r:id="rId1"/>
            </p:custDataLst>
          </p:nvPr>
        </p:nvSpPr>
        <p:spPr>
          <a:xfrm>
            <a:off x="2690044" y="1412777"/>
            <a:ext cx="6202436" cy="4608512"/>
          </a:xfrm>
        </p:spPr>
        <p:txBody>
          <a:bodyPr/>
          <a:lstStyle/>
          <a:p>
            <a:pPr marL="342900" indent="-342900">
              <a:buFont typeface="Arial"/>
              <a:buChar char="•"/>
            </a:pPr>
            <a:r>
              <a:rPr lang="fr-FR" sz="2000"/>
              <a:t>Le modèle logistique</a:t>
            </a:r>
          </a:p>
          <a:p>
            <a:pPr marL="342900" indent="-342900">
              <a:buFont typeface="Arial"/>
              <a:buChar char="•"/>
            </a:pPr>
            <a:r>
              <a:rPr lang="fr-FR" sz="2000"/>
              <a:t>Notions fondamentales de gestion des flux</a:t>
            </a:r>
          </a:p>
          <a:p>
            <a:pPr marL="800100" lvl="1" indent="-342900">
              <a:buFont typeface="Arial"/>
              <a:buChar char="•"/>
            </a:pPr>
            <a:r>
              <a:rPr lang="fr-FR" sz="1600">
                <a:sym typeface="Gill Sans Light" charset="0"/>
              </a:rPr>
              <a:t>Processus</a:t>
            </a:r>
          </a:p>
          <a:p>
            <a:pPr marL="800100" lvl="1" indent="-342900">
              <a:buFont typeface="Arial"/>
              <a:buChar char="•"/>
            </a:pPr>
            <a:r>
              <a:rPr lang="fr-FR" sz="1600">
                <a:sym typeface="Gill Sans Light" charset="0"/>
              </a:rPr>
              <a:t>Flux </a:t>
            </a:r>
          </a:p>
          <a:p>
            <a:pPr marL="800100" lvl="1" indent="-342900">
              <a:buFont typeface="Arial"/>
              <a:buChar char="•"/>
            </a:pPr>
            <a:r>
              <a:rPr lang="fr-FR" sz="1600">
                <a:sym typeface="Gill Sans Light" charset="0"/>
              </a:rPr>
              <a:t>Stock</a:t>
            </a:r>
          </a:p>
          <a:p>
            <a:pPr marL="342900" indent="-342900">
              <a:buFont typeface="Arial"/>
              <a:buChar char="•"/>
            </a:pPr>
            <a:r>
              <a:rPr lang="fr-FR">
                <a:sym typeface="Gill Sans Light" charset="0"/>
              </a:rPr>
              <a:t>Mode de gestion des flux</a:t>
            </a:r>
          </a:p>
          <a:p>
            <a:pPr marL="800100" lvl="1" indent="-342900">
              <a:buFont typeface="Arial"/>
              <a:buChar char="•"/>
            </a:pPr>
            <a:r>
              <a:rPr lang="fr-FR">
                <a:sym typeface="Gill Sans Light" charset="0"/>
              </a:rPr>
              <a:t>Flux poussés vs Flux tirés</a:t>
            </a:r>
          </a:p>
          <a:p>
            <a:pPr marL="342900" indent="-342900">
              <a:buFont typeface="Arial"/>
              <a:buChar char="•"/>
            </a:pPr>
            <a:r>
              <a:rPr lang="fr-FR">
                <a:sym typeface="Gill Sans Light" charset="0"/>
              </a:rPr>
              <a:t>Délai, Cycle de production et volume de l'en-cours</a:t>
            </a:r>
          </a:p>
          <a:p>
            <a:pPr marL="342900" indent="-342900">
              <a:buFont typeface="Arial"/>
              <a:buChar char="•"/>
            </a:pPr>
            <a:r>
              <a:rPr lang="fr-FR">
                <a:sym typeface="Gill Sans Light" charset="0"/>
              </a:rPr>
              <a:t>Encours vs Variabilité et maîtrise des processus</a:t>
            </a:r>
          </a:p>
        </p:txBody>
      </p:sp>
      <p:grpSp>
        <p:nvGrpSpPr>
          <p:cNvPr id="7" name="Group 6"/>
          <p:cNvGrpSpPr/>
          <p:nvPr>
            <p:custDataLst>
              <p:tags r:id="rId2"/>
            </p:custDataLst>
          </p:nvPr>
        </p:nvGrpSpPr>
        <p:grpSpPr>
          <a:xfrm>
            <a:off x="467544" y="1988840"/>
            <a:ext cx="2222500" cy="3460800"/>
            <a:chOff x="1587500" y="2420889"/>
            <a:chExt cx="2222500" cy="3460800"/>
          </a:xfrm>
        </p:grpSpPr>
        <p:pic>
          <p:nvPicPr>
            <p:cNvPr id="8" name="Picture 7" descr="boy with board.jpg"/>
            <p:cNvPicPr>
              <a:picLocks noChangeAspect="1"/>
            </p:cNvPicPr>
            <p:nvPr/>
          </p:nvPicPr>
          <p:blipFill rotWithShape="1">
            <a:blip r:embed="rId7" cstate="print">
              <a:extLst>
                <a:ext uri="{28A0092B-C50C-407E-A947-70E740481C1C}">
                  <a14:useLocalDpi xmlns:a14="http://schemas.microsoft.com/office/drawing/2010/main"/>
                </a:ext>
              </a:extLst>
            </a:blip>
            <a:srcRect b="-851"/>
            <a:stretch/>
          </p:blipFill>
          <p:spPr>
            <a:xfrm>
              <a:off x="1587500" y="2420889"/>
              <a:ext cx="2222500" cy="3460800"/>
            </a:xfrm>
            <a:prstGeom prst="rect">
              <a:avLst/>
            </a:prstGeom>
          </p:spPr>
        </p:pic>
        <p:sp>
          <p:nvSpPr>
            <p:cNvPr id="9" name="TextBox 8"/>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a:solidFill>
                    <a:schemeClr val="bg1">
                      <a:lumMod val="50000"/>
                    </a:schemeClr>
                  </a:solidFill>
                  <a:latin typeface="Arial Narrow"/>
                  <a:cs typeface="Arial Narrow"/>
                </a:rPr>
                <a:t>Menu </a:t>
              </a:r>
            </a:p>
            <a:p>
              <a:pPr algn="ctr">
                <a:lnSpc>
                  <a:spcPct val="90000"/>
                </a:lnSpc>
              </a:pPr>
              <a:r>
                <a:rPr lang="en-US">
                  <a:solidFill>
                    <a:schemeClr val="bg1">
                      <a:lumMod val="50000"/>
                    </a:schemeClr>
                  </a:solidFill>
                  <a:latin typeface="Arial Narrow"/>
                  <a:cs typeface="Arial Narrow"/>
                </a:rPr>
                <a:t>du jour!</a:t>
              </a:r>
            </a:p>
          </p:txBody>
        </p:sp>
      </p:grpSp>
      <p:sp>
        <p:nvSpPr>
          <p:cNvPr id="3" name="Slide Number Placeholder 2"/>
          <p:cNvSpPr>
            <a:spLocks noGrp="1"/>
          </p:cNvSpPr>
          <p:nvPr>
            <p:ph type="sldNum" sz="quarter" idx="4"/>
            <p:custDataLst>
              <p:tags r:id="rId3"/>
            </p:custDataLst>
          </p:nvPr>
        </p:nvSpPr>
        <p:spPr/>
        <p:txBody>
          <a:bodyPr/>
          <a:lstStyle/>
          <a:p>
            <a:fld id="{F0591563-C936-C24A-B817-5B070095CD79}" type="slidenum">
              <a:rPr lang="fr-FR" smtClean="0"/>
              <a:pPr/>
              <a:t>2</a:t>
            </a:fld>
            <a:endParaRPr lang="fr-FR"/>
          </a:p>
        </p:txBody>
      </p:sp>
      <p:sp>
        <p:nvSpPr>
          <p:cNvPr id="10" name="Rectangle 1"/>
          <p:cNvSpPr txBox="1">
            <a:spLocks noChangeArrowheads="1"/>
          </p:cNvSpPr>
          <p:nvPr>
            <p:custDataLst>
              <p:tags r:id="rId4"/>
            </p:custDataLst>
          </p:nvPr>
        </p:nvSpPr>
        <p:spPr bwMode="auto">
          <a:xfrm>
            <a:off x="887518" y="678753"/>
            <a:ext cx="8229600" cy="864096"/>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r" rtl="0" eaLnBrk="0" fontAlgn="base" hangingPunct="0">
              <a:lnSpc>
                <a:spcPts val="4580"/>
              </a:lnSpc>
              <a:spcBef>
                <a:spcPct val="0"/>
              </a:spcBef>
              <a:spcAft>
                <a:spcPct val="0"/>
              </a:spcAft>
              <a:defRPr sz="4000" b="1">
                <a:solidFill>
                  <a:srgbClr val="000099"/>
                </a:solidFill>
                <a:effectLst>
                  <a:outerShdw blurRad="38100" dist="38100" dir="2700000" algn="tl">
                    <a:srgbClr val="000000">
                      <a:alpha val="43137"/>
                    </a:srgbClr>
                  </a:outerShdw>
                </a:effectLst>
                <a:latin typeface="Arial Narrow" pitchFamily="34" charset="0"/>
                <a:ea typeface="+mj-ea"/>
                <a:cs typeface="Arial Narrow" pitchFamily="34" charset="0"/>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tabLst>
                <a:tab pos="3225800" algn="l"/>
              </a:tabLst>
            </a:pPr>
            <a:r>
              <a:rPr lang="fr-FR" kern="0">
                <a:solidFill>
                  <a:srgbClr val="008000"/>
                </a:solidFill>
                <a:effectLst/>
                <a:latin typeface="+mn-lt"/>
              </a:rPr>
              <a:t>Contenu</a:t>
            </a:r>
          </a:p>
        </p:txBody>
      </p:sp>
    </p:spTree>
    <p:extLst>
      <p:ext uri="{BB962C8B-B14F-4D97-AF65-F5344CB8AC3E}">
        <p14:creationId xmlns:p14="http://schemas.microsoft.com/office/powerpoint/2010/main" val="410993657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a:t>Délai et volume d'en-cours (exemples)</a:t>
            </a:r>
          </a:p>
        </p:txBody>
      </p:sp>
      <p:sp>
        <p:nvSpPr>
          <p:cNvPr id="46081" name="Rectangle 1"/>
          <p:cNvSpPr>
            <a:spLocks noGrp="1" noChangeArrowheads="1"/>
          </p:cNvSpPr>
          <p:nvPr>
            <p:ph idx="4294967295"/>
          </p:nvPr>
        </p:nvSpPr>
        <p:spPr>
          <a:xfrm>
            <a:off x="611560" y="1772816"/>
            <a:ext cx="8077200" cy="4608513"/>
          </a:xfrm>
        </p:spPr>
        <p:txBody>
          <a:bodyPr/>
          <a:lstStyle/>
          <a:p>
            <a:r>
              <a:rPr lang="fr-FR">
                <a:sym typeface="Gill Sans Light" charset="0"/>
              </a:rPr>
              <a:t>Exemple 1</a:t>
            </a:r>
          </a:p>
          <a:p>
            <a:pPr lvl="1"/>
            <a:r>
              <a:rPr lang="fr-FR">
                <a:sym typeface="Gill Sans Light" charset="0"/>
              </a:rPr>
              <a:t>Cycle de fabrication : 3 semaines</a:t>
            </a:r>
          </a:p>
          <a:p>
            <a:pPr lvl="1"/>
            <a:r>
              <a:rPr lang="fr-FR">
                <a:sym typeface="Gill Sans Light" charset="0"/>
              </a:rPr>
              <a:t>Volume de l</a:t>
            </a:r>
            <a:r>
              <a:rPr lang="fr-FR" altLang="ja-JP">
                <a:sym typeface="Gill Sans Light" charset="0"/>
              </a:rPr>
              <a:t>'</a:t>
            </a:r>
            <a:r>
              <a:rPr lang="fr-FR">
                <a:sym typeface="Gill Sans Light" charset="0"/>
              </a:rPr>
              <a:t>en-cours : 12 000 unités</a:t>
            </a:r>
          </a:p>
          <a:p>
            <a:pPr lvl="1"/>
            <a:r>
              <a:rPr lang="fr-FR" b="1">
                <a:solidFill>
                  <a:srgbClr val="C00000"/>
                </a:solidFill>
                <a:sym typeface="Gill Sans Light" charset="0"/>
              </a:rPr>
              <a:t>Quel est le flux moyen ?  </a:t>
            </a:r>
          </a:p>
          <a:p>
            <a:r>
              <a:rPr lang="fr-FR">
                <a:sym typeface="Gill Sans Light" charset="0"/>
              </a:rPr>
              <a:t>Exemple 2</a:t>
            </a:r>
          </a:p>
          <a:p>
            <a:pPr lvl="1"/>
            <a:r>
              <a:rPr lang="fr-FR">
                <a:sym typeface="Gill Sans Light" charset="0"/>
              </a:rPr>
              <a:t>Flux : 800 unités / jour</a:t>
            </a:r>
          </a:p>
          <a:p>
            <a:pPr lvl="1"/>
            <a:r>
              <a:rPr lang="fr-FR">
                <a:sym typeface="Gill Sans Light" charset="0"/>
              </a:rPr>
              <a:t>Cycle de fabrication : 4 jours</a:t>
            </a:r>
          </a:p>
          <a:p>
            <a:pPr lvl="1"/>
            <a:r>
              <a:rPr lang="fr-FR" b="1">
                <a:solidFill>
                  <a:srgbClr val="C00000"/>
                </a:solidFill>
                <a:sym typeface="Gill Sans Light" charset="0"/>
              </a:rPr>
              <a:t>Quel est le volume de l</a:t>
            </a:r>
            <a:r>
              <a:rPr lang="fr-FR" altLang="ja-JP" b="1">
                <a:solidFill>
                  <a:srgbClr val="C00000"/>
                </a:solidFill>
                <a:sym typeface="Gill Sans Light" charset="0"/>
              </a:rPr>
              <a:t>'</a:t>
            </a:r>
            <a:r>
              <a:rPr lang="fr-FR" b="1">
                <a:solidFill>
                  <a:srgbClr val="C00000"/>
                </a:solidFill>
                <a:sym typeface="Gill Sans Light" charset="0"/>
              </a:rPr>
              <a:t>en-cours ?  </a:t>
            </a:r>
          </a:p>
          <a:p>
            <a:r>
              <a:rPr lang="fr-FR">
                <a:sym typeface="Gill Sans Light" charset="0"/>
              </a:rPr>
              <a:t>Exemple 3</a:t>
            </a:r>
          </a:p>
          <a:p>
            <a:pPr lvl="1"/>
            <a:r>
              <a:rPr lang="fr-FR">
                <a:sym typeface="Gill Sans Light" charset="0"/>
              </a:rPr>
              <a:t>Flux : 200 unités / heure </a:t>
            </a:r>
          </a:p>
          <a:p>
            <a:pPr lvl="1"/>
            <a:r>
              <a:rPr lang="fr-FR">
                <a:sym typeface="Gill Sans Light" charset="0"/>
              </a:rPr>
              <a:t>Volume de l</a:t>
            </a:r>
            <a:r>
              <a:rPr lang="fr-FR" altLang="ja-JP">
                <a:sym typeface="Gill Sans Light" charset="0"/>
              </a:rPr>
              <a:t>'</a:t>
            </a:r>
            <a:r>
              <a:rPr lang="fr-FR">
                <a:sym typeface="Gill Sans Light" charset="0"/>
              </a:rPr>
              <a:t>en-cours : 600 unités</a:t>
            </a:r>
          </a:p>
          <a:p>
            <a:pPr lvl="1"/>
            <a:r>
              <a:rPr lang="fr-FR" b="1">
                <a:solidFill>
                  <a:srgbClr val="C00000"/>
                </a:solidFill>
                <a:sym typeface="Gill Sans Light" charset="0"/>
              </a:rPr>
              <a:t>Quel est le cycle de fabrication ? </a:t>
            </a:r>
            <a:endParaRPr lang="fr-FR" b="1">
              <a:solidFill>
                <a:srgbClr val="C00000"/>
              </a:solidFill>
            </a:endParaRPr>
          </a:p>
        </p:txBody>
      </p:sp>
    </p:spTree>
    <p:extLst>
      <p:ext uri="{BB962C8B-B14F-4D97-AF65-F5344CB8AC3E}">
        <p14:creationId xmlns:p14="http://schemas.microsoft.com/office/powerpoint/2010/main" val="535734671"/>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Différents points de découplage</a:t>
            </a:r>
          </a:p>
        </p:txBody>
      </p:sp>
      <p:sp>
        <p:nvSpPr>
          <p:cNvPr id="47" name="Content Placeholder 46"/>
          <p:cNvSpPr>
            <a:spLocks noGrp="1"/>
          </p:cNvSpPr>
          <p:nvPr>
            <p:ph idx="4294967295"/>
          </p:nvPr>
        </p:nvSpPr>
        <p:spPr>
          <a:xfrm>
            <a:off x="683568" y="1412776"/>
            <a:ext cx="8077200" cy="1081087"/>
          </a:xfrm>
        </p:spPr>
        <p:txBody>
          <a:bodyPr/>
          <a:lstStyle/>
          <a:p>
            <a:r>
              <a:rPr lang="fr-FR" sz="2000">
                <a:solidFill>
                  <a:srgbClr val="000000"/>
                </a:solidFill>
              </a:rPr>
              <a:t>Le niveau d'un stock dépend de la durée de la boucle d’information et de production qui l'alimente…</a:t>
            </a:r>
          </a:p>
        </p:txBody>
      </p:sp>
      <p:grpSp>
        <p:nvGrpSpPr>
          <p:cNvPr id="34" name="Groupe 33"/>
          <p:cNvGrpSpPr/>
          <p:nvPr/>
        </p:nvGrpSpPr>
        <p:grpSpPr>
          <a:xfrm>
            <a:off x="157185" y="3092872"/>
            <a:ext cx="8913089" cy="3216448"/>
            <a:chOff x="157185" y="3092872"/>
            <a:chExt cx="8913089" cy="3216448"/>
          </a:xfrm>
        </p:grpSpPr>
        <p:sp>
          <p:nvSpPr>
            <p:cNvPr id="4" name="Rectangle 3"/>
            <p:cNvSpPr/>
            <p:nvPr/>
          </p:nvSpPr>
          <p:spPr>
            <a:xfrm>
              <a:off x="1265702" y="3092872"/>
              <a:ext cx="6616661" cy="3216448"/>
            </a:xfrm>
            <a:prstGeom prst="rect">
              <a:avLst/>
            </a:prstGeom>
            <a:solidFill>
              <a:schemeClr val="tx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mj-lt"/>
              </a:endParaRPr>
            </a:p>
          </p:txBody>
        </p:sp>
        <p:sp>
          <p:nvSpPr>
            <p:cNvPr id="5" name="TextBox 4"/>
            <p:cNvSpPr txBox="1"/>
            <p:nvPr/>
          </p:nvSpPr>
          <p:spPr>
            <a:xfrm>
              <a:off x="157185" y="4518173"/>
              <a:ext cx="1053495" cy="369332"/>
            </a:xfrm>
            <a:prstGeom prst="rect">
              <a:avLst/>
            </a:prstGeom>
            <a:noFill/>
          </p:spPr>
          <p:txBody>
            <a:bodyPr wrap="none" rtlCol="0">
              <a:spAutoFit/>
            </a:bodyPr>
            <a:lstStyle/>
            <a:p>
              <a:r>
                <a:rPr lang="fr-FR" sz="2000" err="1">
                  <a:solidFill>
                    <a:srgbClr val="000000"/>
                  </a:solidFill>
                  <a:latin typeface="+mj-lt"/>
                </a:rPr>
                <a:t>Fourn</a:t>
              </a:r>
              <a:r>
                <a:rPr lang="fr-FR" sz="2000">
                  <a:solidFill>
                    <a:srgbClr val="000000"/>
                  </a:solidFill>
                  <a:latin typeface="+mj-lt"/>
                </a:rPr>
                <a:t>.</a:t>
              </a:r>
              <a:r>
                <a:rPr lang="fr-FR" sz="2000">
                  <a:latin typeface="+mj-lt"/>
                </a:rPr>
                <a:t>.</a:t>
              </a:r>
            </a:p>
          </p:txBody>
        </p:sp>
        <p:sp>
          <p:nvSpPr>
            <p:cNvPr id="6" name="TextBox 5"/>
            <p:cNvSpPr txBox="1"/>
            <p:nvPr/>
          </p:nvSpPr>
          <p:spPr>
            <a:xfrm>
              <a:off x="8031207" y="4518173"/>
              <a:ext cx="1039067" cy="369332"/>
            </a:xfrm>
            <a:prstGeom prst="rect">
              <a:avLst/>
            </a:prstGeom>
            <a:noFill/>
          </p:spPr>
          <p:txBody>
            <a:bodyPr wrap="none" rtlCol="0">
              <a:spAutoFit/>
            </a:bodyPr>
            <a:lstStyle/>
            <a:p>
              <a:r>
                <a:rPr lang="fr-FR" sz="2000">
                  <a:solidFill>
                    <a:srgbClr val="000000"/>
                  </a:solidFill>
                  <a:latin typeface="+mj-lt"/>
                </a:rPr>
                <a:t>Clients</a:t>
              </a:r>
            </a:p>
          </p:txBody>
        </p:sp>
        <p:cxnSp>
          <p:nvCxnSpPr>
            <p:cNvPr id="8" name="Straight Arrow Connector 7"/>
            <p:cNvCxnSpPr>
              <a:stCxn id="6" idx="0"/>
              <a:endCxn id="10" idx="3"/>
            </p:cNvCxnSpPr>
            <p:nvPr/>
          </p:nvCxnSpPr>
          <p:spPr>
            <a:xfrm rot="16200000" flipV="1">
              <a:off x="7597601" y="3565032"/>
              <a:ext cx="1237897" cy="668385"/>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646056" y="3109460"/>
              <a:ext cx="1236300" cy="341632"/>
            </a:xfrm>
            <a:prstGeom prst="rect">
              <a:avLst/>
            </a:prstGeom>
            <a:noFill/>
            <a:ln>
              <a:noFill/>
            </a:ln>
          </p:spPr>
          <p:txBody>
            <a:bodyPr wrap="none" rtlCol="0">
              <a:spAutoFit/>
            </a:bodyPr>
            <a:lstStyle/>
            <a:p>
              <a:pPr algn="r"/>
              <a:r>
                <a:rPr lang="fr-FR" sz="1800">
                  <a:solidFill>
                    <a:srgbClr val="000000"/>
                  </a:solidFill>
                  <a:latin typeface="+mj-lt"/>
                </a:rPr>
                <a:t>Trait. Cde</a:t>
              </a:r>
            </a:p>
          </p:txBody>
        </p:sp>
        <p:cxnSp>
          <p:nvCxnSpPr>
            <p:cNvPr id="12" name="Elbow Connector 11"/>
            <p:cNvCxnSpPr>
              <a:stCxn id="19" idx="3"/>
              <a:endCxn id="6" idx="2"/>
            </p:cNvCxnSpPr>
            <p:nvPr/>
          </p:nvCxnSpPr>
          <p:spPr>
            <a:xfrm flipV="1">
              <a:off x="7882356" y="4887505"/>
              <a:ext cx="668385" cy="1235290"/>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7"/>
            <p:cNvCxnSpPr>
              <a:stCxn id="20" idx="0"/>
              <a:endCxn id="5" idx="0"/>
            </p:cNvCxnSpPr>
            <p:nvPr/>
          </p:nvCxnSpPr>
          <p:spPr>
            <a:xfrm rot="16200000" flipH="1" flipV="1">
              <a:off x="1163040" y="3765680"/>
              <a:ext cx="273385" cy="1231599"/>
            </a:xfrm>
            <a:prstGeom prst="curvedConnector3">
              <a:avLst>
                <a:gd name="adj1" fmla="val -83618"/>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 name="Elbow Connector 11"/>
            <p:cNvCxnSpPr>
              <a:stCxn id="5" idx="2"/>
              <a:endCxn id="20" idx="3"/>
            </p:cNvCxnSpPr>
            <p:nvPr/>
          </p:nvCxnSpPr>
          <p:spPr>
            <a:xfrm rot="16200000" flipH="1">
              <a:off x="1185787" y="4385650"/>
              <a:ext cx="227891" cy="1231599"/>
            </a:xfrm>
            <a:prstGeom prst="curvedConnector3">
              <a:avLst>
                <a:gd name="adj1" fmla="val 200311"/>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620472" y="5951979"/>
              <a:ext cx="1261884" cy="341632"/>
            </a:xfrm>
            <a:prstGeom prst="rect">
              <a:avLst/>
            </a:prstGeom>
            <a:noFill/>
            <a:ln>
              <a:noFill/>
            </a:ln>
          </p:spPr>
          <p:txBody>
            <a:bodyPr wrap="none" rtlCol="0">
              <a:spAutoFit/>
            </a:bodyPr>
            <a:lstStyle/>
            <a:p>
              <a:pPr algn="r"/>
              <a:r>
                <a:rPr lang="fr-FR" sz="1800">
                  <a:solidFill>
                    <a:srgbClr val="000000"/>
                  </a:solidFill>
                  <a:latin typeface="+mj-lt"/>
                </a:rPr>
                <a:t>Prep. Cde</a:t>
              </a:r>
            </a:p>
          </p:txBody>
        </p:sp>
        <p:sp>
          <p:nvSpPr>
            <p:cNvPr id="20" name="Isosceles Triangle 19"/>
            <p:cNvSpPr/>
            <p:nvPr/>
          </p:nvSpPr>
          <p:spPr>
            <a:xfrm>
              <a:off x="1410579" y="4244788"/>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a:solidFill>
                    <a:srgbClr val="FFFFFF"/>
                  </a:solidFill>
                  <a:latin typeface="+mj-lt"/>
                  <a:ea typeface="ＭＳ Ｐゴシック" charset="0"/>
                  <a:cs typeface="Arial Narrow"/>
                </a:rPr>
                <a:t>MP</a:t>
              </a:r>
            </a:p>
          </p:txBody>
        </p:sp>
        <p:cxnSp>
          <p:nvCxnSpPr>
            <p:cNvPr id="21" name="Straight Arrow Connector 7"/>
            <p:cNvCxnSpPr>
              <a:stCxn id="10" idx="1"/>
              <a:endCxn id="20" idx="0"/>
            </p:cNvCxnSpPr>
            <p:nvPr/>
          </p:nvCxnSpPr>
          <p:spPr>
            <a:xfrm rot="10800000" flipV="1">
              <a:off x="1915532" y="3280276"/>
              <a:ext cx="4730524" cy="964512"/>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4" name="Elbow Connector 11"/>
            <p:cNvCxnSpPr>
              <a:stCxn id="20" idx="3"/>
              <a:endCxn id="19" idx="1"/>
            </p:cNvCxnSpPr>
            <p:nvPr/>
          </p:nvCxnSpPr>
          <p:spPr>
            <a:xfrm rot="16200000" flipH="1">
              <a:off x="3764303" y="3266625"/>
              <a:ext cx="1007399" cy="4704940"/>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9" name="Isosceles Triangle 28"/>
            <p:cNvSpPr/>
            <p:nvPr/>
          </p:nvSpPr>
          <p:spPr>
            <a:xfrm>
              <a:off x="3728774" y="4244787"/>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a:solidFill>
                    <a:srgbClr val="FFFFFF"/>
                  </a:solidFill>
                  <a:latin typeface="+mj-lt"/>
                  <a:ea typeface="ＭＳ Ｐゴシック" charset="0"/>
                  <a:cs typeface="Arial Narrow"/>
                </a:rPr>
                <a:t>SE</a:t>
              </a:r>
            </a:p>
          </p:txBody>
        </p:sp>
        <p:cxnSp>
          <p:nvCxnSpPr>
            <p:cNvPr id="30" name="Straight Arrow Connector 7"/>
            <p:cNvCxnSpPr>
              <a:stCxn id="10" idx="1"/>
              <a:endCxn id="29" idx="0"/>
            </p:cNvCxnSpPr>
            <p:nvPr/>
          </p:nvCxnSpPr>
          <p:spPr>
            <a:xfrm rot="10800000" flipV="1">
              <a:off x="4233728" y="3280275"/>
              <a:ext cx="2412329" cy="964511"/>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3" name="Elbow Connector 11"/>
            <p:cNvCxnSpPr>
              <a:stCxn id="29" idx="3"/>
              <a:endCxn id="19" idx="1"/>
            </p:cNvCxnSpPr>
            <p:nvPr/>
          </p:nvCxnSpPr>
          <p:spPr>
            <a:xfrm rot="16200000" flipH="1">
              <a:off x="4923399" y="4425722"/>
              <a:ext cx="1007400" cy="2386745"/>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7"/>
            <p:cNvCxnSpPr>
              <a:stCxn id="29" idx="0"/>
              <a:endCxn id="20" idx="0"/>
            </p:cNvCxnSpPr>
            <p:nvPr/>
          </p:nvCxnSpPr>
          <p:spPr>
            <a:xfrm rot="16200000" flipH="1" flipV="1">
              <a:off x="3074629" y="3085689"/>
              <a:ext cx="1" cy="2318195"/>
            </a:xfrm>
            <a:prstGeom prst="curvedConnector3">
              <a:avLst>
                <a:gd name="adj1" fmla="val -22860000000"/>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0" name="Elbow Connector 11"/>
            <p:cNvCxnSpPr>
              <a:stCxn id="20" idx="3"/>
              <a:endCxn id="29" idx="3"/>
            </p:cNvCxnSpPr>
            <p:nvPr/>
          </p:nvCxnSpPr>
          <p:spPr>
            <a:xfrm rot="5400000" flipH="1" flipV="1">
              <a:off x="3074628" y="3956298"/>
              <a:ext cx="1" cy="2318195"/>
            </a:xfrm>
            <a:prstGeom prst="curvedConnector3">
              <a:avLst>
                <a:gd name="adj1" fmla="val -22860000000"/>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5" name="Isosceles Triangle 44"/>
            <p:cNvSpPr/>
            <p:nvPr/>
          </p:nvSpPr>
          <p:spPr>
            <a:xfrm>
              <a:off x="6046968" y="4244789"/>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a:solidFill>
                    <a:srgbClr val="FFFFFF"/>
                  </a:solidFill>
                  <a:latin typeface="+mj-lt"/>
                  <a:ea typeface="ＭＳ Ｐゴシック" charset="0"/>
                  <a:cs typeface="Arial Narrow"/>
                </a:rPr>
                <a:t>PF</a:t>
              </a:r>
            </a:p>
          </p:txBody>
        </p:sp>
        <p:cxnSp>
          <p:nvCxnSpPr>
            <p:cNvPr id="46" name="Straight Arrow Connector 7"/>
            <p:cNvCxnSpPr>
              <a:stCxn id="10" idx="1"/>
              <a:endCxn id="45" idx="0"/>
            </p:cNvCxnSpPr>
            <p:nvPr/>
          </p:nvCxnSpPr>
          <p:spPr>
            <a:xfrm rot="10800000" flipV="1">
              <a:off x="6551922" y="3280275"/>
              <a:ext cx="94135" cy="964513"/>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9" name="Elbow Connector 11"/>
            <p:cNvCxnSpPr>
              <a:stCxn id="45" idx="3"/>
              <a:endCxn id="19" idx="1"/>
            </p:cNvCxnSpPr>
            <p:nvPr/>
          </p:nvCxnSpPr>
          <p:spPr>
            <a:xfrm rot="16200000" flipH="1">
              <a:off x="6082497" y="5584820"/>
              <a:ext cx="1007398" cy="68551"/>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7"/>
            <p:cNvCxnSpPr>
              <a:stCxn id="45" idx="0"/>
              <a:endCxn id="29" idx="0"/>
            </p:cNvCxnSpPr>
            <p:nvPr/>
          </p:nvCxnSpPr>
          <p:spPr>
            <a:xfrm rot="16200000" flipV="1">
              <a:off x="5392823" y="3085691"/>
              <a:ext cx="2" cy="2318194"/>
            </a:xfrm>
            <a:prstGeom prst="curvedConnector3">
              <a:avLst>
                <a:gd name="adj1" fmla="val 11430100000"/>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3" name="Elbow Connector 11"/>
            <p:cNvCxnSpPr>
              <a:stCxn id="29" idx="3"/>
              <a:endCxn id="45" idx="3"/>
            </p:cNvCxnSpPr>
            <p:nvPr/>
          </p:nvCxnSpPr>
          <p:spPr>
            <a:xfrm rot="16200000" flipH="1">
              <a:off x="5392823" y="3956299"/>
              <a:ext cx="2" cy="2318194"/>
            </a:xfrm>
            <a:prstGeom prst="curvedConnector3">
              <a:avLst>
                <a:gd name="adj1" fmla="val 11430100000"/>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2410439" y="520650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a:solidFill>
                  <a:srgbClr val="FFFFFF"/>
                </a:solidFill>
                <a:latin typeface="+mj-lt"/>
                <a:ea typeface="ＭＳ Ｐゴシック" charset="0"/>
                <a:cs typeface="Arial Narrow"/>
              </a:endParaRPr>
            </a:p>
          </p:txBody>
        </p:sp>
        <p:sp>
          <p:nvSpPr>
            <p:cNvPr id="65" name="Rectangle 64"/>
            <p:cNvSpPr/>
            <p:nvPr/>
          </p:nvSpPr>
          <p:spPr>
            <a:xfrm>
              <a:off x="2949167" y="5247470"/>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a:solidFill>
                  <a:srgbClr val="FFFFFF"/>
                </a:solidFill>
                <a:latin typeface="+mj-lt"/>
                <a:ea typeface="ＭＳ Ｐゴシック" charset="0"/>
                <a:cs typeface="Arial Narrow"/>
              </a:endParaRPr>
            </a:p>
          </p:txBody>
        </p:sp>
        <p:sp>
          <p:nvSpPr>
            <p:cNvPr id="66" name="Rectangle 65"/>
            <p:cNvSpPr/>
            <p:nvPr/>
          </p:nvSpPr>
          <p:spPr>
            <a:xfrm>
              <a:off x="3487895" y="520650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a:solidFill>
                  <a:srgbClr val="FFFFFF"/>
                </a:solidFill>
                <a:latin typeface="+mj-lt"/>
                <a:ea typeface="ＭＳ Ｐゴシック" charset="0"/>
                <a:cs typeface="Arial Narrow"/>
              </a:endParaRPr>
            </a:p>
          </p:txBody>
        </p:sp>
        <p:sp>
          <p:nvSpPr>
            <p:cNvPr id="77" name="Rectangle 76"/>
            <p:cNvSpPr/>
            <p:nvPr/>
          </p:nvSpPr>
          <p:spPr>
            <a:xfrm>
              <a:off x="4684215" y="520650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a:solidFill>
                  <a:srgbClr val="FFFFFF"/>
                </a:solidFill>
                <a:latin typeface="+mj-lt"/>
                <a:ea typeface="ＭＳ Ｐゴシック" charset="0"/>
                <a:cs typeface="Arial Narrow"/>
              </a:endParaRPr>
            </a:p>
          </p:txBody>
        </p:sp>
        <p:sp>
          <p:nvSpPr>
            <p:cNvPr id="78" name="Rectangle 77"/>
            <p:cNvSpPr/>
            <p:nvPr/>
          </p:nvSpPr>
          <p:spPr>
            <a:xfrm>
              <a:off x="5222943" y="5247470"/>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a:solidFill>
                  <a:srgbClr val="FFFFFF"/>
                </a:solidFill>
                <a:latin typeface="+mj-lt"/>
                <a:ea typeface="ＭＳ Ｐゴシック" charset="0"/>
                <a:cs typeface="Arial Narrow"/>
              </a:endParaRPr>
            </a:p>
          </p:txBody>
        </p:sp>
        <p:sp>
          <p:nvSpPr>
            <p:cNvPr id="79" name="Rectangle 78"/>
            <p:cNvSpPr/>
            <p:nvPr/>
          </p:nvSpPr>
          <p:spPr>
            <a:xfrm>
              <a:off x="5761671" y="520650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a:solidFill>
                  <a:srgbClr val="FFFFFF"/>
                </a:solidFill>
                <a:latin typeface="+mj-lt"/>
                <a:ea typeface="ＭＳ Ｐゴシック" charset="0"/>
                <a:cs typeface="Arial Narrow"/>
              </a:endParaRPr>
            </a:p>
          </p:txBody>
        </p:sp>
        <p:sp>
          <p:nvSpPr>
            <p:cNvPr id="39" name="Rectangle 38"/>
            <p:cNvSpPr/>
            <p:nvPr/>
          </p:nvSpPr>
          <p:spPr>
            <a:xfrm>
              <a:off x="2524325" y="3111431"/>
              <a:ext cx="2263699" cy="535531"/>
            </a:xfrm>
            <a:prstGeom prst="rect">
              <a:avLst/>
            </a:prstGeom>
            <a:ln>
              <a:noFill/>
            </a:ln>
          </p:spPr>
          <p:txBody>
            <a:bodyPr wrap="square">
              <a:spAutoFit/>
            </a:bodyPr>
            <a:lstStyle/>
            <a:p>
              <a:pPr defTabSz="822325" eaLnBrk="0" hangingPunct="0">
                <a:defRPr/>
              </a:pPr>
              <a:r>
                <a:rPr lang="fr-FR" sz="1600">
                  <a:solidFill>
                    <a:srgbClr val="000000"/>
                  </a:solidFill>
                  <a:latin typeface="+mj-lt"/>
                </a:rPr>
                <a:t>FLUX  D'INFORMATION</a:t>
              </a:r>
            </a:p>
          </p:txBody>
        </p:sp>
        <p:sp>
          <p:nvSpPr>
            <p:cNvPr id="41" name="Rectangle 40"/>
            <p:cNvSpPr/>
            <p:nvPr/>
          </p:nvSpPr>
          <p:spPr>
            <a:xfrm>
              <a:off x="2524325" y="5970952"/>
              <a:ext cx="2263699" cy="313932"/>
            </a:xfrm>
            <a:prstGeom prst="rect">
              <a:avLst/>
            </a:prstGeom>
            <a:ln>
              <a:noFill/>
            </a:ln>
          </p:spPr>
          <p:txBody>
            <a:bodyPr wrap="square">
              <a:spAutoFit/>
            </a:bodyPr>
            <a:lstStyle/>
            <a:p>
              <a:r>
                <a:rPr lang="fr-FR" sz="1600">
                  <a:solidFill>
                    <a:srgbClr val="000000"/>
                  </a:solidFill>
                  <a:latin typeface="+mj-lt"/>
                </a:rPr>
                <a:t>FLUX PHYSIQUES </a:t>
              </a:r>
            </a:p>
          </p:txBody>
        </p:sp>
      </p:grpSp>
    </p:spTree>
    <p:extLst>
      <p:ext uri="{BB962C8B-B14F-4D97-AF65-F5344CB8AC3E}">
        <p14:creationId xmlns:p14="http://schemas.microsoft.com/office/powerpoint/2010/main" val="394515393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AutoShape 3"/>
          <p:cNvSpPr>
            <a:spLocks/>
          </p:cNvSpPr>
          <p:nvPr/>
        </p:nvSpPr>
        <p:spPr bwMode="auto">
          <a:xfrm>
            <a:off x="323528" y="6228681"/>
            <a:ext cx="8604448" cy="303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35717" defTabSz="849407">
              <a:buClr>
                <a:srgbClr val="434ED6"/>
              </a:buClr>
            </a:pPr>
            <a:r>
              <a:rPr lang="fr-FR">
                <a:solidFill>
                  <a:srgbClr val="00364A"/>
                </a:solidFill>
                <a:latin typeface="+mj-lt"/>
              </a:rPr>
              <a:t>Plus la durée de transport est longue, moins on maîtrise l</a:t>
            </a:r>
            <a:r>
              <a:rPr lang="fr-FR" altLang="ja-JP">
                <a:solidFill>
                  <a:srgbClr val="00364A"/>
                </a:solidFill>
                <a:latin typeface="+mj-lt"/>
              </a:rPr>
              <a:t>'</a:t>
            </a:r>
            <a:r>
              <a:rPr lang="fr-FR">
                <a:solidFill>
                  <a:srgbClr val="00364A"/>
                </a:solidFill>
                <a:latin typeface="+mj-lt"/>
              </a:rPr>
              <a:t>heure d</a:t>
            </a:r>
            <a:r>
              <a:rPr lang="fr-FR" altLang="ja-JP">
                <a:solidFill>
                  <a:srgbClr val="00364A"/>
                </a:solidFill>
                <a:latin typeface="+mj-lt"/>
              </a:rPr>
              <a:t>'</a:t>
            </a:r>
            <a:r>
              <a:rPr lang="fr-FR">
                <a:solidFill>
                  <a:srgbClr val="00364A"/>
                </a:solidFill>
                <a:latin typeface="+mj-lt"/>
              </a:rPr>
              <a:t>arrivée</a:t>
            </a:r>
            <a:endParaRPr lang="fr-FR" sz="3600">
              <a:latin typeface="+mj-lt"/>
            </a:endParaRPr>
          </a:p>
        </p:txBody>
      </p:sp>
      <p:sp>
        <p:nvSpPr>
          <p:cNvPr id="36876" name="AutoShape 12"/>
          <p:cNvSpPr>
            <a:spLocks/>
          </p:cNvSpPr>
          <p:nvPr/>
        </p:nvSpPr>
        <p:spPr bwMode="auto">
          <a:xfrm>
            <a:off x="323528" y="5685578"/>
            <a:ext cx="1531856" cy="30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35717" defTabSz="849407">
              <a:buClr>
                <a:srgbClr val="000000"/>
              </a:buClr>
            </a:pPr>
            <a:r>
              <a:rPr lang="fr-FR" sz="1400" b="0">
                <a:solidFill>
                  <a:srgbClr val="11053B"/>
                </a:solidFill>
                <a:latin typeface="+mj-lt"/>
              </a:rPr>
              <a:t>Heure de départ</a:t>
            </a:r>
            <a:endParaRPr lang="fr-FR" sz="1050" b="0">
              <a:latin typeface="+mj-lt"/>
            </a:endParaRPr>
          </a:p>
        </p:txBody>
      </p:sp>
      <p:sp>
        <p:nvSpPr>
          <p:cNvPr id="36879" name="Line 15"/>
          <p:cNvSpPr>
            <a:spLocks noChangeShapeType="1"/>
          </p:cNvSpPr>
          <p:nvPr/>
        </p:nvSpPr>
        <p:spPr bwMode="auto">
          <a:xfrm flipH="1">
            <a:off x="7164288" y="4157402"/>
            <a:ext cx="1344184" cy="0"/>
          </a:xfrm>
          <a:prstGeom prst="line">
            <a:avLst/>
          </a:prstGeom>
          <a:ln w="28575" cmpd="sng">
            <a:solidFill>
              <a:schemeClr val="bg1">
                <a:lumMod val="50000"/>
              </a:schemeClr>
            </a:solidFill>
            <a:headEnd type="none"/>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lIns="0" tIns="0" rIns="0" bIns="0" anchor="ctr"/>
          <a:lstStyle/>
          <a:p>
            <a:pPr defTabSz="321457"/>
            <a:endParaRPr lang="fr-FR" sz="800">
              <a:solidFill>
                <a:srgbClr val="000000"/>
              </a:solidFill>
              <a:latin typeface="+mj-lt"/>
              <a:cs typeface="Helvetica" charset="0"/>
              <a:sym typeface="Helvetica" charset="0"/>
            </a:endParaRPr>
          </a:p>
        </p:txBody>
      </p:sp>
      <p:sp>
        <p:nvSpPr>
          <p:cNvPr id="36880" name="AutoShape 16"/>
          <p:cNvSpPr>
            <a:spLocks/>
          </p:cNvSpPr>
          <p:nvPr/>
        </p:nvSpPr>
        <p:spPr bwMode="auto">
          <a:xfrm>
            <a:off x="7172388" y="4211384"/>
            <a:ext cx="1336084" cy="553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marL="35717" defTabSz="849407">
              <a:buClr>
                <a:srgbClr val="000000"/>
              </a:buClr>
            </a:pPr>
            <a:r>
              <a:rPr lang="fr-FR" sz="1400">
                <a:solidFill>
                  <a:srgbClr val="11053B"/>
                </a:solidFill>
                <a:latin typeface="+mj-lt"/>
              </a:rPr>
              <a:t>Heure arrivée</a:t>
            </a:r>
          </a:p>
          <a:p>
            <a:pPr marL="35717" defTabSz="849407">
              <a:buClr>
                <a:srgbClr val="000000"/>
              </a:buClr>
            </a:pPr>
            <a:r>
              <a:rPr lang="fr-FR" sz="1400">
                <a:solidFill>
                  <a:srgbClr val="11053B"/>
                </a:solidFill>
                <a:latin typeface="+mj-lt"/>
              </a:rPr>
              <a:t>au plus tôt</a:t>
            </a:r>
            <a:endParaRPr lang="fr-FR" sz="1800">
              <a:latin typeface="+mj-lt"/>
            </a:endParaRPr>
          </a:p>
        </p:txBody>
      </p:sp>
      <p:sp>
        <p:nvSpPr>
          <p:cNvPr id="36881" name="Line 17"/>
          <p:cNvSpPr>
            <a:spLocks noChangeShapeType="1"/>
          </p:cNvSpPr>
          <p:nvPr/>
        </p:nvSpPr>
        <p:spPr bwMode="auto">
          <a:xfrm flipH="1">
            <a:off x="7164288" y="2307886"/>
            <a:ext cx="1349238" cy="0"/>
          </a:xfrm>
          <a:prstGeom prst="line">
            <a:avLst/>
          </a:prstGeom>
          <a:ln w="28575" cmpd="sng">
            <a:solidFill>
              <a:schemeClr val="bg1">
                <a:lumMod val="50000"/>
              </a:schemeClr>
            </a:solidFill>
            <a:headEnd type="none"/>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lIns="0" tIns="0" rIns="0" bIns="0" anchor="ctr"/>
          <a:lstStyle/>
          <a:p>
            <a:pPr defTabSz="321457"/>
            <a:endParaRPr lang="fr-FR" sz="800">
              <a:solidFill>
                <a:srgbClr val="000000"/>
              </a:solidFill>
              <a:latin typeface="+mj-lt"/>
              <a:cs typeface="Helvetica" charset="0"/>
              <a:sym typeface="Helvetica" charset="0"/>
            </a:endParaRPr>
          </a:p>
        </p:txBody>
      </p:sp>
      <p:sp>
        <p:nvSpPr>
          <p:cNvPr id="36882" name="AutoShape 18"/>
          <p:cNvSpPr>
            <a:spLocks/>
          </p:cNvSpPr>
          <p:nvPr/>
        </p:nvSpPr>
        <p:spPr bwMode="auto">
          <a:xfrm>
            <a:off x="7172388" y="2355826"/>
            <a:ext cx="1336084" cy="553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marL="35717" defTabSz="849407">
              <a:buClr>
                <a:srgbClr val="000000"/>
              </a:buClr>
            </a:pPr>
            <a:r>
              <a:rPr lang="fr-FR" sz="1400">
                <a:solidFill>
                  <a:srgbClr val="11053B"/>
                </a:solidFill>
                <a:latin typeface="+mj-lt"/>
              </a:rPr>
              <a:t>Heure arrivée</a:t>
            </a:r>
          </a:p>
          <a:p>
            <a:pPr marL="35717" defTabSz="849407">
              <a:buClr>
                <a:srgbClr val="000000"/>
              </a:buClr>
            </a:pPr>
            <a:r>
              <a:rPr lang="fr-FR" sz="1400">
                <a:solidFill>
                  <a:srgbClr val="11053B"/>
                </a:solidFill>
                <a:latin typeface="+mj-lt"/>
              </a:rPr>
              <a:t>au plus tard</a:t>
            </a:r>
            <a:endParaRPr lang="fr-FR" sz="1800">
              <a:latin typeface="+mj-lt"/>
            </a:endParaRPr>
          </a:p>
        </p:txBody>
      </p:sp>
      <p:sp>
        <p:nvSpPr>
          <p:cNvPr id="4" name="Title 3"/>
          <p:cNvSpPr>
            <a:spLocks noGrp="1"/>
          </p:cNvSpPr>
          <p:nvPr>
            <p:ph type="title"/>
          </p:nvPr>
        </p:nvSpPr>
        <p:spPr/>
        <p:txBody>
          <a:bodyPr/>
          <a:lstStyle/>
          <a:p>
            <a:r>
              <a:rPr lang="fr-FR">
                <a:latin typeface="+mj-lt"/>
              </a:rPr>
              <a:t>Performances : encours et variabilité</a:t>
            </a:r>
          </a:p>
        </p:txBody>
      </p:sp>
      <p:sp>
        <p:nvSpPr>
          <p:cNvPr id="5" name="Content Placeholder 4"/>
          <p:cNvSpPr>
            <a:spLocks noGrp="1"/>
          </p:cNvSpPr>
          <p:nvPr>
            <p:ph idx="4294967295"/>
          </p:nvPr>
        </p:nvSpPr>
        <p:spPr>
          <a:xfrm>
            <a:off x="0" y="1916832"/>
            <a:ext cx="5580112" cy="1735138"/>
          </a:xfrm>
        </p:spPr>
        <p:txBody>
          <a:bodyPr/>
          <a:lstStyle/>
          <a:p>
            <a:r>
              <a:rPr lang="fr-FR" b="0">
                <a:solidFill>
                  <a:srgbClr val="000000"/>
                </a:solidFill>
                <a:latin typeface="+mj-lt"/>
              </a:rPr>
              <a:t>Pour traverser une ville il faut :</a:t>
            </a:r>
          </a:p>
          <a:p>
            <a:r>
              <a:rPr lang="fr-FR" sz="1800" b="0">
                <a:solidFill>
                  <a:srgbClr val="000000"/>
                </a:solidFill>
                <a:latin typeface="+mj-lt"/>
              </a:rPr>
              <a:t>à 5 heures du matin  20 minutes +/- 5 minutes </a:t>
            </a:r>
          </a:p>
          <a:p>
            <a:r>
              <a:rPr lang="fr-FR" sz="1800" b="0">
                <a:solidFill>
                  <a:srgbClr val="000000"/>
                </a:solidFill>
                <a:latin typeface="+mj-lt"/>
              </a:rPr>
              <a:t>à 7 heures du matin  40 minutes +/- 20 minutes</a:t>
            </a:r>
          </a:p>
          <a:p>
            <a:r>
              <a:rPr lang="fr-FR" sz="1800" b="0">
                <a:solidFill>
                  <a:srgbClr val="000000"/>
                </a:solidFill>
                <a:latin typeface="+mj-lt"/>
              </a:rPr>
              <a:t>à 9 heures du matin  60 minutes +/- 40 minutes</a:t>
            </a:r>
          </a:p>
        </p:txBody>
      </p:sp>
      <p:sp>
        <p:nvSpPr>
          <p:cNvPr id="54" name="Line 15"/>
          <p:cNvSpPr>
            <a:spLocks noChangeShapeType="1"/>
          </p:cNvSpPr>
          <p:nvPr/>
        </p:nvSpPr>
        <p:spPr bwMode="auto">
          <a:xfrm flipH="1">
            <a:off x="7169342" y="3233627"/>
            <a:ext cx="1339130" cy="0"/>
          </a:xfrm>
          <a:prstGeom prst="line">
            <a:avLst/>
          </a:prstGeom>
          <a:ln w="28575" cmpd="sng">
            <a:solidFill>
              <a:schemeClr val="bg1">
                <a:lumMod val="50000"/>
              </a:schemeClr>
            </a:solidFill>
            <a:headEnd type="none"/>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lIns="0" tIns="0" rIns="0" bIns="0" anchor="ctr"/>
          <a:lstStyle/>
          <a:p>
            <a:pPr defTabSz="321457"/>
            <a:endParaRPr lang="fr-FR" sz="800">
              <a:solidFill>
                <a:srgbClr val="000000"/>
              </a:solidFill>
              <a:latin typeface="+mj-lt"/>
              <a:cs typeface="Helvetica" charset="0"/>
              <a:sym typeface="Helvetica" charset="0"/>
            </a:endParaRPr>
          </a:p>
        </p:txBody>
      </p:sp>
      <p:sp>
        <p:nvSpPr>
          <p:cNvPr id="55" name="AutoShape 16"/>
          <p:cNvSpPr>
            <a:spLocks/>
          </p:cNvSpPr>
          <p:nvPr/>
        </p:nvSpPr>
        <p:spPr bwMode="auto">
          <a:xfrm>
            <a:off x="7177442" y="3287609"/>
            <a:ext cx="1336084" cy="553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marL="35717" defTabSz="849407">
              <a:buClr>
                <a:srgbClr val="000000"/>
              </a:buClr>
            </a:pPr>
            <a:r>
              <a:rPr lang="fr-FR" sz="1400">
                <a:solidFill>
                  <a:srgbClr val="11053B"/>
                </a:solidFill>
                <a:latin typeface="+mj-lt"/>
              </a:rPr>
              <a:t>Heure arrivée</a:t>
            </a:r>
          </a:p>
          <a:p>
            <a:pPr marL="35717" defTabSz="849407">
              <a:buClr>
                <a:srgbClr val="000000"/>
              </a:buClr>
            </a:pPr>
            <a:r>
              <a:rPr lang="fr-FR" sz="1400">
                <a:solidFill>
                  <a:srgbClr val="11053B"/>
                </a:solidFill>
                <a:latin typeface="+mj-lt"/>
              </a:rPr>
              <a:t>normale</a:t>
            </a:r>
            <a:endParaRPr lang="fr-FR" sz="1800">
              <a:latin typeface="+mj-lt"/>
            </a:endParaRPr>
          </a:p>
        </p:txBody>
      </p:sp>
      <p:sp>
        <p:nvSpPr>
          <p:cNvPr id="36872" name="AutoShape 8"/>
          <p:cNvSpPr>
            <a:spLocks/>
          </p:cNvSpPr>
          <p:nvPr/>
        </p:nvSpPr>
        <p:spPr bwMode="auto">
          <a:xfrm>
            <a:off x="1882915" y="5619248"/>
            <a:ext cx="607247" cy="4375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35717" defTabSz="849407">
              <a:buClr>
                <a:srgbClr val="000000"/>
              </a:buClr>
            </a:pPr>
            <a:r>
              <a:rPr lang="fr-FR">
                <a:solidFill>
                  <a:srgbClr val="000000"/>
                </a:solidFill>
                <a:latin typeface="+mj-lt"/>
              </a:rPr>
              <a:t>5 H</a:t>
            </a:r>
          </a:p>
        </p:txBody>
      </p:sp>
      <p:grpSp>
        <p:nvGrpSpPr>
          <p:cNvPr id="2" name="Group 12"/>
          <p:cNvGrpSpPr/>
          <p:nvPr/>
        </p:nvGrpSpPr>
        <p:grpSpPr>
          <a:xfrm>
            <a:off x="1885824" y="4824766"/>
            <a:ext cx="529653" cy="746762"/>
            <a:chOff x="2458171" y="4697127"/>
            <a:chExt cx="529653" cy="509381"/>
          </a:xfrm>
        </p:grpSpPr>
        <p:sp>
          <p:nvSpPr>
            <p:cNvPr id="9" name="Rectangle 8"/>
            <p:cNvSpPr/>
            <p:nvPr/>
          </p:nvSpPr>
          <p:spPr>
            <a:xfrm>
              <a:off x="2458171" y="4883598"/>
              <a:ext cx="529653" cy="322910"/>
            </a:xfrm>
            <a:prstGeom prst="rect">
              <a:avLst/>
            </a:pr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anchor="ctr"/>
            <a:lstStyle/>
            <a:p>
              <a:pPr algn="ctr"/>
              <a:endParaRPr lang="fr-FR" sz="1400">
                <a:solidFill>
                  <a:schemeClr val="bg1"/>
                </a:solidFill>
                <a:latin typeface="Arial Narrow"/>
                <a:ea typeface="ＭＳ Ｐゴシック" pitchFamily="-123" charset="-128"/>
                <a:cs typeface="Arial Narrow"/>
              </a:endParaRPr>
            </a:p>
          </p:txBody>
        </p:sp>
        <p:sp>
          <p:nvSpPr>
            <p:cNvPr id="38" name="Rectangle 37"/>
            <p:cNvSpPr/>
            <p:nvPr/>
          </p:nvSpPr>
          <p:spPr>
            <a:xfrm>
              <a:off x="2458171" y="4790362"/>
              <a:ext cx="529653" cy="100025"/>
            </a:xfrm>
            <a:prstGeom prst="rect">
              <a:avLst/>
            </a:prstGeom>
            <a:gradFill rotWithShape="0">
              <a:gsLst>
                <a:gs pos="0">
                  <a:srgbClr val="6C7472"/>
                </a:gs>
                <a:gs pos="100000">
                  <a:srgbClr val="464658"/>
                </a:gs>
              </a:gsLst>
              <a:lin ang="5400000" scaled="1"/>
            </a:gradFill>
            <a:ln w="28575" cap="flat" cmpd="sng">
              <a:solidFill>
                <a:schemeClr val="bg1"/>
              </a:solidFill>
              <a:miter lim="800000"/>
              <a:headEnd type="none" w="med" len="med"/>
              <a:tailEnd type="none" w="med" len="med"/>
            </a:ln>
          </p:spPr>
          <p:txBody>
            <a:bodyPr lIns="0" tIns="0" rIns="0" bIns="0" anchor="ctr"/>
            <a:lstStyle/>
            <a:p>
              <a:pPr algn="ctr"/>
              <a:endParaRPr lang="fr-FR" sz="1400">
                <a:solidFill>
                  <a:srgbClr val="FFFFFF"/>
                </a:solidFill>
                <a:latin typeface="Arial Narrow"/>
                <a:ea typeface="ＭＳ Ｐゴシック" charset="0"/>
                <a:cs typeface="Arial Narrow"/>
              </a:endParaRPr>
            </a:p>
          </p:txBody>
        </p:sp>
        <p:sp>
          <p:nvSpPr>
            <p:cNvPr id="39" name="Rectangle 38"/>
            <p:cNvSpPr/>
            <p:nvPr/>
          </p:nvSpPr>
          <p:spPr>
            <a:xfrm>
              <a:off x="2458171" y="4697127"/>
              <a:ext cx="529653" cy="100025"/>
            </a:xfrm>
            <a:prstGeom prst="rect">
              <a:avLst/>
            </a:prstGeom>
            <a:gradFill rotWithShape="0">
              <a:gsLst>
                <a:gs pos="0">
                  <a:srgbClr val="005A7C"/>
                </a:gs>
                <a:gs pos="100000">
                  <a:srgbClr val="330066"/>
                </a:gs>
              </a:gsLst>
              <a:lin ang="5400000" scaled="1"/>
            </a:gradFill>
            <a:ln w="28575" cap="flat" cmpd="sng">
              <a:solidFill>
                <a:schemeClr val="bg1"/>
              </a:solidFill>
              <a:miter lim="800000"/>
              <a:headEnd type="none" w="med" len="med"/>
              <a:tailEnd type="none" w="med" len="med"/>
            </a:ln>
          </p:spPr>
          <p:txBody>
            <a:bodyPr lIns="0" tIns="0" rIns="0" bIns="0" anchor="ctr"/>
            <a:lstStyle/>
            <a:p>
              <a:pPr algn="ctr"/>
              <a:endParaRPr lang="fr-FR" sz="1400">
                <a:solidFill>
                  <a:srgbClr val="FFFFFF"/>
                </a:solidFill>
                <a:latin typeface="Arial Narrow"/>
                <a:ea typeface="ＭＳ Ｐゴシック" charset="0"/>
                <a:cs typeface="Arial Narrow"/>
              </a:endParaRPr>
            </a:p>
          </p:txBody>
        </p:sp>
      </p:grpSp>
      <p:sp>
        <p:nvSpPr>
          <p:cNvPr id="36873" name="AutoShape 9"/>
          <p:cNvSpPr>
            <a:spLocks/>
          </p:cNvSpPr>
          <p:nvPr/>
        </p:nvSpPr>
        <p:spPr bwMode="auto">
          <a:xfrm>
            <a:off x="3852335" y="5619248"/>
            <a:ext cx="607247" cy="4375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35717" defTabSz="849407">
              <a:buClr>
                <a:srgbClr val="000000"/>
              </a:buClr>
            </a:pPr>
            <a:r>
              <a:rPr lang="fr-FR">
                <a:solidFill>
                  <a:srgbClr val="000000"/>
                </a:solidFill>
                <a:latin typeface="+mj-lt"/>
              </a:rPr>
              <a:t>7 H</a:t>
            </a:r>
          </a:p>
        </p:txBody>
      </p:sp>
      <p:grpSp>
        <p:nvGrpSpPr>
          <p:cNvPr id="3" name="Group 11"/>
          <p:cNvGrpSpPr/>
          <p:nvPr/>
        </p:nvGrpSpPr>
        <p:grpSpPr>
          <a:xfrm>
            <a:off x="3901255" y="3702630"/>
            <a:ext cx="529653" cy="1868897"/>
            <a:chOff x="3687283" y="3910507"/>
            <a:chExt cx="529653" cy="1274811"/>
          </a:xfrm>
        </p:grpSpPr>
        <p:sp>
          <p:nvSpPr>
            <p:cNvPr id="40" name="Rectangle 39"/>
            <p:cNvSpPr/>
            <p:nvPr/>
          </p:nvSpPr>
          <p:spPr>
            <a:xfrm>
              <a:off x="3687283" y="4539498"/>
              <a:ext cx="529653" cy="645820"/>
            </a:xfrm>
            <a:prstGeom prst="rect">
              <a:avLst/>
            </a:pr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anchor="ctr"/>
            <a:lstStyle/>
            <a:p>
              <a:pPr algn="ctr"/>
              <a:endParaRPr lang="fr-FR" sz="1400">
                <a:solidFill>
                  <a:schemeClr val="bg1"/>
                </a:solidFill>
                <a:latin typeface="Arial Narrow"/>
                <a:ea typeface="ＭＳ Ｐゴシック" pitchFamily="-123" charset="-128"/>
                <a:cs typeface="Arial Narrow"/>
              </a:endParaRPr>
            </a:p>
          </p:txBody>
        </p:sp>
        <p:sp>
          <p:nvSpPr>
            <p:cNvPr id="43" name="Rectangle 42"/>
            <p:cNvSpPr/>
            <p:nvPr/>
          </p:nvSpPr>
          <p:spPr>
            <a:xfrm>
              <a:off x="3687283" y="3910507"/>
              <a:ext cx="529653" cy="322910"/>
            </a:xfrm>
            <a:prstGeom prst="rect">
              <a:avLst/>
            </a:prstGeom>
            <a:gradFill rotWithShape="0">
              <a:gsLst>
                <a:gs pos="0">
                  <a:srgbClr val="005A7C"/>
                </a:gs>
                <a:gs pos="100000">
                  <a:srgbClr val="330066"/>
                </a:gs>
              </a:gsLst>
              <a:lin ang="5400000" scaled="1"/>
            </a:gradFill>
            <a:ln w="28575" cap="flat" cmpd="sng">
              <a:solidFill>
                <a:schemeClr val="bg1"/>
              </a:solidFill>
              <a:miter lim="800000"/>
              <a:headEnd type="none" w="med" len="med"/>
              <a:tailEnd type="none" w="med" len="med"/>
            </a:ln>
          </p:spPr>
          <p:txBody>
            <a:bodyPr lIns="0" tIns="0" rIns="0" bIns="0" anchor="ctr"/>
            <a:lstStyle/>
            <a:p>
              <a:pPr algn="ctr"/>
              <a:r>
                <a:rPr lang="fr-FR" sz="1400">
                  <a:solidFill>
                    <a:srgbClr val="FFFFFF"/>
                  </a:solidFill>
                  <a:latin typeface="Arial Narrow"/>
                  <a:ea typeface="ＭＳ Ｐゴシック" charset="0"/>
                  <a:cs typeface="Arial Narrow"/>
                </a:rPr>
                <a:t> </a:t>
              </a:r>
            </a:p>
          </p:txBody>
        </p:sp>
        <p:sp>
          <p:nvSpPr>
            <p:cNvPr id="44" name="Rectangle 43"/>
            <p:cNvSpPr/>
            <p:nvPr/>
          </p:nvSpPr>
          <p:spPr>
            <a:xfrm>
              <a:off x="3687283" y="4225002"/>
              <a:ext cx="529653" cy="322910"/>
            </a:xfrm>
            <a:prstGeom prst="rect">
              <a:avLst/>
            </a:prstGeom>
            <a:gradFill rotWithShape="0">
              <a:gsLst>
                <a:gs pos="0">
                  <a:srgbClr val="6C7472"/>
                </a:gs>
                <a:gs pos="100000">
                  <a:srgbClr val="464658"/>
                </a:gs>
              </a:gsLst>
              <a:lin ang="5400000" scaled="1"/>
            </a:gradFill>
            <a:ln w="28575" cap="flat" cmpd="sng">
              <a:solidFill>
                <a:schemeClr val="bg1"/>
              </a:solidFill>
              <a:miter lim="800000"/>
              <a:headEnd type="none" w="med" len="med"/>
              <a:tailEnd type="none" w="med" len="med"/>
            </a:ln>
          </p:spPr>
          <p:txBody>
            <a:bodyPr lIns="0" tIns="0" rIns="0" bIns="0" anchor="ctr"/>
            <a:lstStyle/>
            <a:p>
              <a:pPr algn="ctr"/>
              <a:r>
                <a:rPr lang="fr-FR" sz="1400">
                  <a:solidFill>
                    <a:srgbClr val="FFFFFF"/>
                  </a:solidFill>
                  <a:latin typeface="Arial Narrow"/>
                  <a:ea typeface="ＭＳ Ｐゴシック" charset="0"/>
                  <a:cs typeface="Arial Narrow"/>
                </a:rPr>
                <a:t> </a:t>
              </a:r>
            </a:p>
          </p:txBody>
        </p:sp>
      </p:grpSp>
      <p:sp>
        <p:nvSpPr>
          <p:cNvPr id="36874" name="AutoShape 10"/>
          <p:cNvSpPr>
            <a:spLocks/>
          </p:cNvSpPr>
          <p:nvPr/>
        </p:nvSpPr>
        <p:spPr bwMode="auto">
          <a:xfrm>
            <a:off x="5868144" y="5619248"/>
            <a:ext cx="607247" cy="4375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35717" defTabSz="849407">
              <a:buClr>
                <a:srgbClr val="000000"/>
              </a:buClr>
            </a:pPr>
            <a:r>
              <a:rPr lang="fr-FR">
                <a:solidFill>
                  <a:srgbClr val="000000"/>
                </a:solidFill>
                <a:latin typeface="+mj-lt"/>
              </a:rPr>
              <a:t>9 H</a:t>
            </a:r>
          </a:p>
        </p:txBody>
      </p:sp>
      <p:grpSp>
        <p:nvGrpSpPr>
          <p:cNvPr id="7" name="Group 9"/>
          <p:cNvGrpSpPr/>
          <p:nvPr/>
        </p:nvGrpSpPr>
        <p:grpSpPr>
          <a:xfrm>
            <a:off x="5917064" y="2283818"/>
            <a:ext cx="529653" cy="3287709"/>
            <a:chOff x="4573069" y="2974260"/>
            <a:chExt cx="529653" cy="2242610"/>
          </a:xfrm>
        </p:grpSpPr>
        <p:sp>
          <p:nvSpPr>
            <p:cNvPr id="45" name="Rectangle 44"/>
            <p:cNvSpPr/>
            <p:nvPr/>
          </p:nvSpPr>
          <p:spPr>
            <a:xfrm>
              <a:off x="4573069" y="4233571"/>
              <a:ext cx="529653" cy="983299"/>
            </a:xfrm>
            <a:prstGeom prst="rect">
              <a:avLst/>
            </a:pr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anchor="ctr"/>
            <a:lstStyle/>
            <a:p>
              <a:pPr algn="ctr"/>
              <a:endParaRPr lang="fr-FR" sz="1400">
                <a:solidFill>
                  <a:schemeClr val="bg1"/>
                </a:solidFill>
                <a:latin typeface="Arial Narrow"/>
                <a:ea typeface="ＭＳ Ｐゴシック" pitchFamily="-123" charset="-128"/>
                <a:cs typeface="Arial Narrow"/>
              </a:endParaRPr>
            </a:p>
          </p:txBody>
        </p:sp>
        <p:sp>
          <p:nvSpPr>
            <p:cNvPr id="46" name="Rectangle 45"/>
            <p:cNvSpPr/>
            <p:nvPr/>
          </p:nvSpPr>
          <p:spPr>
            <a:xfrm>
              <a:off x="4573069" y="3603916"/>
              <a:ext cx="529653" cy="645820"/>
            </a:xfrm>
            <a:prstGeom prst="rect">
              <a:avLst/>
            </a:prstGeom>
            <a:gradFill rotWithShape="0">
              <a:gsLst>
                <a:gs pos="0">
                  <a:srgbClr val="6C7472"/>
                </a:gs>
                <a:gs pos="100000">
                  <a:srgbClr val="464658"/>
                </a:gs>
              </a:gsLst>
              <a:lin ang="5400000" scaled="1"/>
            </a:gradFill>
            <a:ln w="28575" cap="flat" cmpd="sng">
              <a:solidFill>
                <a:schemeClr val="bg1"/>
              </a:solidFill>
              <a:miter lim="800000"/>
              <a:headEnd type="none" w="med" len="med"/>
              <a:tailEnd type="none" w="med" len="med"/>
            </a:ln>
          </p:spPr>
          <p:txBody>
            <a:bodyPr lIns="0" tIns="0" rIns="0" bIns="0" anchor="ctr"/>
            <a:lstStyle/>
            <a:p>
              <a:pPr algn="ctr"/>
              <a:endParaRPr lang="fr-FR" sz="1400">
                <a:solidFill>
                  <a:srgbClr val="FFFFFF"/>
                </a:solidFill>
                <a:latin typeface="Arial Narrow"/>
                <a:ea typeface="ＭＳ Ｐゴシック" charset="0"/>
                <a:cs typeface="Arial Narrow"/>
              </a:endParaRPr>
            </a:p>
          </p:txBody>
        </p:sp>
        <p:sp>
          <p:nvSpPr>
            <p:cNvPr id="47" name="Rectangle 46"/>
            <p:cNvSpPr/>
            <p:nvPr/>
          </p:nvSpPr>
          <p:spPr>
            <a:xfrm>
              <a:off x="4573069" y="2974260"/>
              <a:ext cx="529653" cy="645820"/>
            </a:xfrm>
            <a:prstGeom prst="rect">
              <a:avLst/>
            </a:prstGeom>
            <a:gradFill rotWithShape="0">
              <a:gsLst>
                <a:gs pos="0">
                  <a:srgbClr val="005A7C"/>
                </a:gs>
                <a:gs pos="100000">
                  <a:srgbClr val="330066"/>
                </a:gs>
              </a:gsLst>
              <a:lin ang="5400000" scaled="1"/>
            </a:gradFill>
            <a:ln w="28575" cap="flat" cmpd="sng">
              <a:solidFill>
                <a:schemeClr val="bg1"/>
              </a:solidFill>
              <a:miter lim="800000"/>
              <a:headEnd type="none" w="med" len="med"/>
              <a:tailEnd type="none" w="med" len="med"/>
            </a:ln>
          </p:spPr>
          <p:txBody>
            <a:bodyPr lIns="0" tIns="0" rIns="0" bIns="0" anchor="ctr"/>
            <a:lstStyle/>
            <a:p>
              <a:pPr algn="ctr"/>
              <a:endParaRPr lang="fr-FR" sz="1400">
                <a:solidFill>
                  <a:srgbClr val="FFFFFF"/>
                </a:solidFill>
                <a:latin typeface="Arial Narrow"/>
                <a:ea typeface="ＭＳ Ｐゴシック" charset="0"/>
                <a:cs typeface="Arial Narrow"/>
              </a:endParaRPr>
            </a:p>
          </p:txBody>
        </p:sp>
      </p:grpSp>
      <p:grpSp>
        <p:nvGrpSpPr>
          <p:cNvPr id="8" name="Group 19"/>
          <p:cNvGrpSpPr/>
          <p:nvPr/>
        </p:nvGrpSpPr>
        <p:grpSpPr>
          <a:xfrm>
            <a:off x="2450008" y="2152834"/>
            <a:ext cx="4643023" cy="3443352"/>
            <a:chOff x="2450008" y="1588898"/>
            <a:chExt cx="4643023" cy="3443352"/>
          </a:xfrm>
        </p:grpSpPr>
        <p:grpSp>
          <p:nvGrpSpPr>
            <p:cNvPr id="10" name="Group 14"/>
            <p:cNvGrpSpPr/>
            <p:nvPr/>
          </p:nvGrpSpPr>
          <p:grpSpPr>
            <a:xfrm>
              <a:off x="2450008" y="4194319"/>
              <a:ext cx="609824" cy="837931"/>
              <a:chOff x="2905216" y="4194319"/>
              <a:chExt cx="609824" cy="837931"/>
            </a:xfrm>
          </p:grpSpPr>
          <p:pic>
            <p:nvPicPr>
              <p:cNvPr id="29" name="Picture 28"/>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2905216" y="4733538"/>
                <a:ext cx="298711" cy="298712"/>
              </a:xfrm>
              <a:prstGeom prst="rect">
                <a:avLst/>
              </a:prstGeom>
            </p:spPr>
          </p:pic>
          <p:pic>
            <p:nvPicPr>
              <p:cNvPr id="30" name="Picture 29"/>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2905216" y="4553798"/>
                <a:ext cx="298711" cy="298712"/>
              </a:xfrm>
              <a:prstGeom prst="rect">
                <a:avLst/>
              </a:prstGeom>
            </p:spPr>
          </p:pic>
          <p:pic>
            <p:nvPicPr>
              <p:cNvPr id="31" name="Picture 30"/>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2905216" y="4374059"/>
                <a:ext cx="298711" cy="298712"/>
              </a:xfrm>
              <a:prstGeom prst="rect">
                <a:avLst/>
              </a:prstGeom>
            </p:spPr>
          </p:pic>
          <p:pic>
            <p:nvPicPr>
              <p:cNvPr id="33" name="Picture 32"/>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2905216" y="4194319"/>
                <a:ext cx="298711" cy="298712"/>
              </a:xfrm>
              <a:prstGeom prst="rect">
                <a:avLst/>
              </a:prstGeom>
            </p:spPr>
          </p:pic>
          <p:pic>
            <p:nvPicPr>
              <p:cNvPr id="35" name="Picture 34"/>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3216329" y="4733538"/>
                <a:ext cx="298711" cy="298712"/>
              </a:xfrm>
              <a:prstGeom prst="rect">
                <a:avLst/>
              </a:prstGeom>
            </p:spPr>
          </p:pic>
          <p:pic>
            <p:nvPicPr>
              <p:cNvPr id="36" name="Picture 35"/>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3216329" y="4553798"/>
                <a:ext cx="298711" cy="298712"/>
              </a:xfrm>
              <a:prstGeom prst="rect">
                <a:avLst/>
              </a:prstGeom>
            </p:spPr>
          </p:pic>
          <p:pic>
            <p:nvPicPr>
              <p:cNvPr id="37" name="Picture 36"/>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3216329" y="4374059"/>
                <a:ext cx="298711" cy="298712"/>
              </a:xfrm>
              <a:prstGeom prst="rect">
                <a:avLst/>
              </a:prstGeom>
            </p:spPr>
          </p:pic>
          <p:pic>
            <p:nvPicPr>
              <p:cNvPr id="41" name="Picture 40"/>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3216329" y="4194319"/>
                <a:ext cx="298711" cy="298712"/>
              </a:xfrm>
              <a:prstGeom prst="rect">
                <a:avLst/>
              </a:prstGeom>
            </p:spPr>
          </p:pic>
        </p:grpSp>
        <p:grpSp>
          <p:nvGrpSpPr>
            <p:cNvPr id="11" name="Group 13"/>
            <p:cNvGrpSpPr/>
            <p:nvPr/>
          </p:nvGrpSpPr>
          <p:grpSpPr>
            <a:xfrm>
              <a:off x="4465652" y="3068960"/>
              <a:ext cx="609825" cy="1963290"/>
              <a:chOff x="4800325" y="3068960"/>
              <a:chExt cx="609825" cy="1963290"/>
            </a:xfrm>
          </p:grpSpPr>
          <p:pic>
            <p:nvPicPr>
              <p:cNvPr id="56" name="Picture 55"/>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4800325" y="4733538"/>
                <a:ext cx="298712" cy="298712"/>
              </a:xfrm>
              <a:prstGeom prst="rect">
                <a:avLst/>
              </a:prstGeom>
            </p:spPr>
          </p:pic>
          <p:pic>
            <p:nvPicPr>
              <p:cNvPr id="57" name="Picture 56"/>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4800325" y="4548582"/>
                <a:ext cx="298712" cy="298712"/>
              </a:xfrm>
              <a:prstGeom prst="rect">
                <a:avLst/>
              </a:prstGeom>
            </p:spPr>
          </p:pic>
          <p:pic>
            <p:nvPicPr>
              <p:cNvPr id="58" name="Picture 57"/>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4800325" y="4363629"/>
                <a:ext cx="298712" cy="298712"/>
              </a:xfrm>
              <a:prstGeom prst="rect">
                <a:avLst/>
              </a:prstGeom>
            </p:spPr>
          </p:pic>
          <p:pic>
            <p:nvPicPr>
              <p:cNvPr id="59" name="Picture 58"/>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4800325" y="4178677"/>
                <a:ext cx="298712" cy="298712"/>
              </a:xfrm>
              <a:prstGeom prst="rect">
                <a:avLst/>
              </a:prstGeom>
            </p:spPr>
          </p:pic>
          <p:pic>
            <p:nvPicPr>
              <p:cNvPr id="50" name="Picture 49"/>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5111438" y="4733538"/>
                <a:ext cx="298712" cy="298712"/>
              </a:xfrm>
              <a:prstGeom prst="rect">
                <a:avLst/>
              </a:prstGeom>
            </p:spPr>
          </p:pic>
          <p:pic>
            <p:nvPicPr>
              <p:cNvPr id="51" name="Picture 50"/>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5111438" y="4548582"/>
                <a:ext cx="298712" cy="298712"/>
              </a:xfrm>
              <a:prstGeom prst="rect">
                <a:avLst/>
              </a:prstGeom>
            </p:spPr>
          </p:pic>
          <p:pic>
            <p:nvPicPr>
              <p:cNvPr id="52" name="Picture 51"/>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5111438" y="4363629"/>
                <a:ext cx="298712" cy="298712"/>
              </a:xfrm>
              <a:prstGeom prst="rect">
                <a:avLst/>
              </a:prstGeom>
            </p:spPr>
          </p:pic>
          <p:pic>
            <p:nvPicPr>
              <p:cNvPr id="53" name="Picture 52"/>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5111438" y="4178677"/>
                <a:ext cx="298712" cy="298712"/>
              </a:xfrm>
              <a:prstGeom prst="rect">
                <a:avLst/>
              </a:prstGeom>
            </p:spPr>
          </p:pic>
          <p:pic>
            <p:nvPicPr>
              <p:cNvPr id="67" name="Picture 66"/>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4800325" y="3993724"/>
                <a:ext cx="298712" cy="298712"/>
              </a:xfrm>
              <a:prstGeom prst="rect">
                <a:avLst/>
              </a:prstGeom>
            </p:spPr>
          </p:pic>
          <p:pic>
            <p:nvPicPr>
              <p:cNvPr id="68" name="Picture 67"/>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4800325" y="3808771"/>
                <a:ext cx="298712" cy="298712"/>
              </a:xfrm>
              <a:prstGeom prst="rect">
                <a:avLst/>
              </a:prstGeom>
            </p:spPr>
          </p:pic>
          <p:pic>
            <p:nvPicPr>
              <p:cNvPr id="69" name="Picture 68"/>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4800325" y="3623818"/>
                <a:ext cx="298712" cy="298712"/>
              </a:xfrm>
              <a:prstGeom prst="rect">
                <a:avLst/>
              </a:prstGeom>
            </p:spPr>
          </p:pic>
          <p:pic>
            <p:nvPicPr>
              <p:cNvPr id="70" name="Picture 69"/>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4800325" y="3438866"/>
                <a:ext cx="298712" cy="298712"/>
              </a:xfrm>
              <a:prstGeom prst="rect">
                <a:avLst/>
              </a:prstGeom>
            </p:spPr>
          </p:pic>
          <p:pic>
            <p:nvPicPr>
              <p:cNvPr id="63" name="Picture 62"/>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5111438" y="3993724"/>
                <a:ext cx="298712" cy="298712"/>
              </a:xfrm>
              <a:prstGeom prst="rect">
                <a:avLst/>
              </a:prstGeom>
            </p:spPr>
          </p:pic>
          <p:pic>
            <p:nvPicPr>
              <p:cNvPr id="64" name="Picture 63"/>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5111438" y="3808771"/>
                <a:ext cx="298712" cy="298712"/>
              </a:xfrm>
              <a:prstGeom prst="rect">
                <a:avLst/>
              </a:prstGeom>
            </p:spPr>
          </p:pic>
          <p:pic>
            <p:nvPicPr>
              <p:cNvPr id="65" name="Picture 64"/>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5111438" y="3623818"/>
                <a:ext cx="298712" cy="298712"/>
              </a:xfrm>
              <a:prstGeom prst="rect">
                <a:avLst/>
              </a:prstGeom>
            </p:spPr>
          </p:pic>
          <p:pic>
            <p:nvPicPr>
              <p:cNvPr id="66" name="Picture 65"/>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5111438" y="3438866"/>
                <a:ext cx="298712" cy="298712"/>
              </a:xfrm>
              <a:prstGeom prst="rect">
                <a:avLst/>
              </a:prstGeom>
            </p:spPr>
          </p:pic>
          <p:pic>
            <p:nvPicPr>
              <p:cNvPr id="78" name="Picture 77"/>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4800325" y="3253913"/>
                <a:ext cx="298712" cy="298712"/>
              </a:xfrm>
              <a:prstGeom prst="rect">
                <a:avLst/>
              </a:prstGeom>
            </p:spPr>
          </p:pic>
          <p:pic>
            <p:nvPicPr>
              <p:cNvPr id="79" name="Picture 78"/>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4800325" y="3068960"/>
                <a:ext cx="298712" cy="298712"/>
              </a:xfrm>
              <a:prstGeom prst="rect">
                <a:avLst/>
              </a:prstGeom>
            </p:spPr>
          </p:pic>
          <p:pic>
            <p:nvPicPr>
              <p:cNvPr id="74" name="Picture 73"/>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5111438" y="3253913"/>
                <a:ext cx="298712" cy="298712"/>
              </a:xfrm>
              <a:prstGeom prst="rect">
                <a:avLst/>
              </a:prstGeom>
            </p:spPr>
          </p:pic>
          <p:pic>
            <p:nvPicPr>
              <p:cNvPr id="75" name="Picture 74"/>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5111438" y="3068960"/>
                <a:ext cx="298712" cy="298712"/>
              </a:xfrm>
              <a:prstGeom prst="rect">
                <a:avLst/>
              </a:prstGeom>
            </p:spPr>
          </p:pic>
        </p:grpSp>
        <p:grpSp>
          <p:nvGrpSpPr>
            <p:cNvPr id="12" name="Group 10"/>
            <p:cNvGrpSpPr/>
            <p:nvPr/>
          </p:nvGrpSpPr>
          <p:grpSpPr>
            <a:xfrm>
              <a:off x="6483206" y="1588898"/>
              <a:ext cx="609825" cy="3443352"/>
              <a:chOff x="6602270" y="1588898"/>
              <a:chExt cx="609825" cy="3443352"/>
            </a:xfrm>
          </p:grpSpPr>
          <p:pic>
            <p:nvPicPr>
              <p:cNvPr id="83" name="Picture 82"/>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602270" y="4733538"/>
                <a:ext cx="298712" cy="298712"/>
              </a:xfrm>
              <a:prstGeom prst="rect">
                <a:avLst/>
              </a:prstGeom>
            </p:spPr>
          </p:pic>
          <p:pic>
            <p:nvPicPr>
              <p:cNvPr id="84" name="Picture 83"/>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602270" y="4548582"/>
                <a:ext cx="298712" cy="298712"/>
              </a:xfrm>
              <a:prstGeom prst="rect">
                <a:avLst/>
              </a:prstGeom>
            </p:spPr>
          </p:pic>
          <p:pic>
            <p:nvPicPr>
              <p:cNvPr id="85" name="Picture 84"/>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602270" y="4363629"/>
                <a:ext cx="298712" cy="298712"/>
              </a:xfrm>
              <a:prstGeom prst="rect">
                <a:avLst/>
              </a:prstGeom>
            </p:spPr>
          </p:pic>
          <p:pic>
            <p:nvPicPr>
              <p:cNvPr id="86" name="Picture 85"/>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602270" y="4178677"/>
                <a:ext cx="298712" cy="298712"/>
              </a:xfrm>
              <a:prstGeom prst="rect">
                <a:avLst/>
              </a:prstGeom>
            </p:spPr>
          </p:pic>
          <p:pic>
            <p:nvPicPr>
              <p:cNvPr id="87" name="Picture 86"/>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913383" y="4733538"/>
                <a:ext cx="298712" cy="298712"/>
              </a:xfrm>
              <a:prstGeom prst="rect">
                <a:avLst/>
              </a:prstGeom>
            </p:spPr>
          </p:pic>
          <p:pic>
            <p:nvPicPr>
              <p:cNvPr id="88" name="Picture 87"/>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913383" y="4548582"/>
                <a:ext cx="298712" cy="298712"/>
              </a:xfrm>
              <a:prstGeom prst="rect">
                <a:avLst/>
              </a:prstGeom>
            </p:spPr>
          </p:pic>
          <p:pic>
            <p:nvPicPr>
              <p:cNvPr id="89" name="Picture 88"/>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913383" y="4363629"/>
                <a:ext cx="298712" cy="298712"/>
              </a:xfrm>
              <a:prstGeom prst="rect">
                <a:avLst/>
              </a:prstGeom>
            </p:spPr>
          </p:pic>
          <p:pic>
            <p:nvPicPr>
              <p:cNvPr id="90" name="Picture 89"/>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913383" y="4178677"/>
                <a:ext cx="298712" cy="298712"/>
              </a:xfrm>
              <a:prstGeom prst="rect">
                <a:avLst/>
              </a:prstGeom>
            </p:spPr>
          </p:pic>
          <p:pic>
            <p:nvPicPr>
              <p:cNvPr id="91" name="Picture 90"/>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602270" y="3993724"/>
                <a:ext cx="298712" cy="298712"/>
              </a:xfrm>
              <a:prstGeom prst="rect">
                <a:avLst/>
              </a:prstGeom>
            </p:spPr>
          </p:pic>
          <p:pic>
            <p:nvPicPr>
              <p:cNvPr id="92" name="Picture 91"/>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602270" y="3808771"/>
                <a:ext cx="298712" cy="298712"/>
              </a:xfrm>
              <a:prstGeom prst="rect">
                <a:avLst/>
              </a:prstGeom>
            </p:spPr>
          </p:pic>
          <p:pic>
            <p:nvPicPr>
              <p:cNvPr id="93" name="Picture 92"/>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602270" y="3623818"/>
                <a:ext cx="298712" cy="298712"/>
              </a:xfrm>
              <a:prstGeom prst="rect">
                <a:avLst/>
              </a:prstGeom>
            </p:spPr>
          </p:pic>
          <p:pic>
            <p:nvPicPr>
              <p:cNvPr id="94" name="Picture 93"/>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602270" y="3438866"/>
                <a:ext cx="298712" cy="298712"/>
              </a:xfrm>
              <a:prstGeom prst="rect">
                <a:avLst/>
              </a:prstGeom>
            </p:spPr>
          </p:pic>
          <p:pic>
            <p:nvPicPr>
              <p:cNvPr id="95" name="Picture 94"/>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913383" y="3993724"/>
                <a:ext cx="298712" cy="298712"/>
              </a:xfrm>
              <a:prstGeom prst="rect">
                <a:avLst/>
              </a:prstGeom>
            </p:spPr>
          </p:pic>
          <p:pic>
            <p:nvPicPr>
              <p:cNvPr id="96" name="Picture 95"/>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913383" y="3808771"/>
                <a:ext cx="298712" cy="298712"/>
              </a:xfrm>
              <a:prstGeom prst="rect">
                <a:avLst/>
              </a:prstGeom>
            </p:spPr>
          </p:pic>
          <p:pic>
            <p:nvPicPr>
              <p:cNvPr id="97" name="Picture 96"/>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913383" y="3623818"/>
                <a:ext cx="298712" cy="298712"/>
              </a:xfrm>
              <a:prstGeom prst="rect">
                <a:avLst/>
              </a:prstGeom>
            </p:spPr>
          </p:pic>
          <p:pic>
            <p:nvPicPr>
              <p:cNvPr id="98" name="Picture 97"/>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913383" y="3438866"/>
                <a:ext cx="298712" cy="298712"/>
              </a:xfrm>
              <a:prstGeom prst="rect">
                <a:avLst/>
              </a:prstGeom>
            </p:spPr>
          </p:pic>
          <p:pic>
            <p:nvPicPr>
              <p:cNvPr id="99" name="Picture 98"/>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602270" y="3253913"/>
                <a:ext cx="298712" cy="298712"/>
              </a:xfrm>
              <a:prstGeom prst="rect">
                <a:avLst/>
              </a:prstGeom>
            </p:spPr>
          </p:pic>
          <p:pic>
            <p:nvPicPr>
              <p:cNvPr id="100" name="Picture 99"/>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602270" y="3068960"/>
                <a:ext cx="298712" cy="298712"/>
              </a:xfrm>
              <a:prstGeom prst="rect">
                <a:avLst/>
              </a:prstGeom>
            </p:spPr>
          </p:pic>
          <p:pic>
            <p:nvPicPr>
              <p:cNvPr id="101" name="Picture 100"/>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913383" y="3253913"/>
                <a:ext cx="298712" cy="298712"/>
              </a:xfrm>
              <a:prstGeom prst="rect">
                <a:avLst/>
              </a:prstGeom>
            </p:spPr>
          </p:pic>
          <p:pic>
            <p:nvPicPr>
              <p:cNvPr id="102" name="Picture 101"/>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913383" y="3068960"/>
                <a:ext cx="298712" cy="298712"/>
              </a:xfrm>
              <a:prstGeom prst="rect">
                <a:avLst/>
              </a:prstGeom>
            </p:spPr>
          </p:pic>
          <p:pic>
            <p:nvPicPr>
              <p:cNvPr id="104" name="Picture 103"/>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602270" y="2883570"/>
                <a:ext cx="298712" cy="298712"/>
              </a:xfrm>
              <a:prstGeom prst="rect">
                <a:avLst/>
              </a:prstGeom>
            </p:spPr>
          </p:pic>
          <p:pic>
            <p:nvPicPr>
              <p:cNvPr id="105" name="Picture 104"/>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602270" y="2698614"/>
                <a:ext cx="298712" cy="298712"/>
              </a:xfrm>
              <a:prstGeom prst="rect">
                <a:avLst/>
              </a:prstGeom>
            </p:spPr>
          </p:pic>
          <p:pic>
            <p:nvPicPr>
              <p:cNvPr id="106" name="Picture 105"/>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602270" y="2513662"/>
                <a:ext cx="298712" cy="298712"/>
              </a:xfrm>
              <a:prstGeom prst="rect">
                <a:avLst/>
              </a:prstGeom>
            </p:spPr>
          </p:pic>
          <p:pic>
            <p:nvPicPr>
              <p:cNvPr id="107" name="Picture 106"/>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602270" y="2328709"/>
                <a:ext cx="298712" cy="298712"/>
              </a:xfrm>
              <a:prstGeom prst="rect">
                <a:avLst/>
              </a:prstGeom>
            </p:spPr>
          </p:pic>
          <p:pic>
            <p:nvPicPr>
              <p:cNvPr id="108" name="Picture 107"/>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913383" y="2883570"/>
                <a:ext cx="298712" cy="298712"/>
              </a:xfrm>
              <a:prstGeom prst="rect">
                <a:avLst/>
              </a:prstGeom>
            </p:spPr>
          </p:pic>
          <p:pic>
            <p:nvPicPr>
              <p:cNvPr id="109" name="Picture 108"/>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913383" y="2698614"/>
                <a:ext cx="298712" cy="298712"/>
              </a:xfrm>
              <a:prstGeom prst="rect">
                <a:avLst/>
              </a:prstGeom>
            </p:spPr>
          </p:pic>
          <p:pic>
            <p:nvPicPr>
              <p:cNvPr id="110" name="Picture 109"/>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913383" y="2513662"/>
                <a:ext cx="298712" cy="298712"/>
              </a:xfrm>
              <a:prstGeom prst="rect">
                <a:avLst/>
              </a:prstGeom>
            </p:spPr>
          </p:pic>
          <p:pic>
            <p:nvPicPr>
              <p:cNvPr id="111" name="Picture 110"/>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913383" y="2328709"/>
                <a:ext cx="298712" cy="298712"/>
              </a:xfrm>
              <a:prstGeom prst="rect">
                <a:avLst/>
              </a:prstGeom>
            </p:spPr>
          </p:pic>
          <p:pic>
            <p:nvPicPr>
              <p:cNvPr id="112" name="Picture 111"/>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602270" y="2143756"/>
                <a:ext cx="298712" cy="298712"/>
              </a:xfrm>
              <a:prstGeom prst="rect">
                <a:avLst/>
              </a:prstGeom>
            </p:spPr>
          </p:pic>
          <p:pic>
            <p:nvPicPr>
              <p:cNvPr id="113" name="Picture 112"/>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602270" y="1958803"/>
                <a:ext cx="298712" cy="298712"/>
              </a:xfrm>
              <a:prstGeom prst="rect">
                <a:avLst/>
              </a:prstGeom>
            </p:spPr>
          </p:pic>
          <p:pic>
            <p:nvPicPr>
              <p:cNvPr id="114" name="Picture 113"/>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602270" y="1773851"/>
                <a:ext cx="298712" cy="298712"/>
              </a:xfrm>
              <a:prstGeom prst="rect">
                <a:avLst/>
              </a:prstGeom>
            </p:spPr>
          </p:pic>
          <p:pic>
            <p:nvPicPr>
              <p:cNvPr id="115" name="Picture 114"/>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602270" y="1588898"/>
                <a:ext cx="298712" cy="298712"/>
              </a:xfrm>
              <a:prstGeom prst="rect">
                <a:avLst/>
              </a:prstGeom>
            </p:spPr>
          </p:pic>
          <p:pic>
            <p:nvPicPr>
              <p:cNvPr id="116" name="Picture 115"/>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913383" y="2143756"/>
                <a:ext cx="298712" cy="298712"/>
              </a:xfrm>
              <a:prstGeom prst="rect">
                <a:avLst/>
              </a:prstGeom>
            </p:spPr>
          </p:pic>
          <p:pic>
            <p:nvPicPr>
              <p:cNvPr id="117" name="Picture 116"/>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913383" y="1958803"/>
                <a:ext cx="298712" cy="298712"/>
              </a:xfrm>
              <a:prstGeom prst="rect">
                <a:avLst/>
              </a:prstGeom>
            </p:spPr>
          </p:pic>
          <p:pic>
            <p:nvPicPr>
              <p:cNvPr id="118" name="Picture 117"/>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913383" y="1773851"/>
                <a:ext cx="298712" cy="298712"/>
              </a:xfrm>
              <a:prstGeom prst="rect">
                <a:avLst/>
              </a:prstGeom>
            </p:spPr>
          </p:pic>
          <p:pic>
            <p:nvPicPr>
              <p:cNvPr id="119" name="Picture 118"/>
              <p:cNvPicPr>
                <a:picLocks noChangeAspect="1"/>
              </p:cNvPicPr>
              <p:nvPr/>
            </p:nvPicPr>
            <p:blipFill>
              <a:blip r:embed="rId3" cstate="print">
                <a:alphaModFix amt="35000"/>
                <a:extLst>
                  <a:ext uri="{28A0092B-C50C-407E-A947-70E740481C1C}">
                    <a14:useLocalDpi xmlns:a14="http://schemas.microsoft.com/office/drawing/2010/main"/>
                  </a:ext>
                </a:extLst>
              </a:blip>
              <a:stretch>
                <a:fillRect/>
              </a:stretch>
            </p:blipFill>
            <p:spPr>
              <a:xfrm>
                <a:off x="6913383" y="1588898"/>
                <a:ext cx="298712" cy="298712"/>
              </a:xfrm>
              <a:prstGeom prst="rect">
                <a:avLst/>
              </a:prstGeom>
            </p:spPr>
          </p:pic>
        </p:grpSp>
      </p:grpSp>
      <p:cxnSp>
        <p:nvCxnSpPr>
          <p:cNvPr id="32" name="Straight Arrow Connector 31"/>
          <p:cNvCxnSpPr/>
          <p:nvPr/>
        </p:nvCxnSpPr>
        <p:spPr>
          <a:xfrm>
            <a:off x="395536" y="5571528"/>
            <a:ext cx="8028421" cy="0"/>
          </a:xfrm>
          <a:prstGeom prst="straightConnector1">
            <a:avLst/>
          </a:prstGeom>
          <a:ln w="28575"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67592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2.59812E-6 4.25729E-7 L -0.00069 -0.75914 " pathEditMode="relative" rAng="0" ptsTypes="AA">
                                      <p:cBhvr>
                                        <p:cTn id="6" dur="2000" fill="hold"/>
                                        <p:tgtEl>
                                          <p:spTgt spid="8"/>
                                        </p:tgtEl>
                                        <p:attrNameLst>
                                          <p:attrName>ppt_x</p:attrName>
                                          <p:attrName>ppt_y</p:attrName>
                                        </p:attrNameLst>
                                      </p:cBhvr>
                                      <p:rCtr x="-35" y="-37969"/>
                                    </p:animMotion>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6867"/>
                                        </p:tgtEl>
                                        <p:attrNameLst>
                                          <p:attrName>style.visibility</p:attrName>
                                        </p:attrNameLst>
                                      </p:cBhvr>
                                      <p:to>
                                        <p:strVal val="visible"/>
                                      </p:to>
                                    </p:set>
                                    <p:anim calcmode="lin" valueType="num">
                                      <p:cBhvr>
                                        <p:cTn id="11" dur="500" fill="hold"/>
                                        <p:tgtEl>
                                          <p:spTgt spid="36867"/>
                                        </p:tgtEl>
                                        <p:attrNameLst>
                                          <p:attrName>ppt_w</p:attrName>
                                        </p:attrNameLst>
                                      </p:cBhvr>
                                      <p:tavLst>
                                        <p:tav tm="0">
                                          <p:val>
                                            <p:fltVal val="0"/>
                                          </p:val>
                                        </p:tav>
                                        <p:tav tm="100000">
                                          <p:val>
                                            <p:strVal val="#ppt_w"/>
                                          </p:val>
                                        </p:tav>
                                      </p:tavLst>
                                    </p:anim>
                                    <p:anim calcmode="lin" valueType="num">
                                      <p:cBhvr>
                                        <p:cTn id="12" dur="500" fill="hold"/>
                                        <p:tgtEl>
                                          <p:spTgt spid="368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Espace réservé de la date 3"/>
          <p:cNvSpPr>
            <a:spLocks noGrp="1"/>
          </p:cNvSpPr>
          <p:nvPr>
            <p:ph type="dt" sz="half" idx="4294967295"/>
          </p:nvPr>
        </p:nvSpPr>
        <p:spPr>
          <a:xfrm>
            <a:off x="6781800" y="6477000"/>
            <a:ext cx="1905000" cy="228600"/>
          </a:xfrm>
          <a:prstGeom prst="rect">
            <a:avLst/>
          </a:prstGeom>
        </p:spPr>
        <p:txBody>
          <a:bodyPr/>
          <a:lstStyle/>
          <a:p>
            <a:fld id="{42270394-6EAF-4A5E-98AE-6ED67D225FCE}" type="datetime1">
              <a:rPr lang="fr-FR"/>
              <a:pPr/>
              <a:t>27/03/2018</a:t>
            </a:fld>
            <a:endParaRPr lang="fr-FR"/>
          </a:p>
        </p:txBody>
      </p:sp>
      <p:sp>
        <p:nvSpPr>
          <p:cNvPr id="46" name="Espace réservé du pied de page 4"/>
          <p:cNvSpPr>
            <a:spLocks noGrp="1"/>
          </p:cNvSpPr>
          <p:nvPr>
            <p:ph type="ftr" sz="quarter" idx="4294967295"/>
          </p:nvPr>
        </p:nvSpPr>
        <p:spPr>
          <a:xfrm>
            <a:off x="107950" y="6477000"/>
            <a:ext cx="6985000" cy="228600"/>
          </a:xfrm>
          <a:prstGeom prst="rect">
            <a:avLst/>
          </a:prstGeom>
        </p:spPr>
        <p:txBody>
          <a:bodyPr/>
          <a:lstStyle/>
          <a:p>
            <a:r>
              <a:rPr lang="fr-FR"/>
              <a:t>© HEC Paris - Département Management des Opérations et des Systèmes d'Information</a:t>
            </a:r>
          </a:p>
        </p:txBody>
      </p:sp>
      <p:sp>
        <p:nvSpPr>
          <p:cNvPr id="35842" name="Rectangle 2"/>
          <p:cNvSpPr>
            <a:spLocks noGrp="1" noChangeArrowheads="1"/>
          </p:cNvSpPr>
          <p:nvPr>
            <p:ph type="title"/>
          </p:nvPr>
        </p:nvSpPr>
        <p:spPr/>
        <p:txBody>
          <a:bodyPr/>
          <a:lstStyle/>
          <a:p>
            <a:r>
              <a:rPr lang="fr-FR"/>
              <a:t>L’indice de fluidité</a:t>
            </a:r>
          </a:p>
        </p:txBody>
      </p:sp>
      <p:sp>
        <p:nvSpPr>
          <p:cNvPr id="35843" name="Rectangle 3"/>
          <p:cNvSpPr>
            <a:spLocks noGrp="1" noChangeArrowheads="1"/>
          </p:cNvSpPr>
          <p:nvPr>
            <p:ph type="body" idx="1"/>
          </p:nvPr>
        </p:nvSpPr>
        <p:spPr>
          <a:xfrm>
            <a:off x="1066800" y="1676400"/>
            <a:ext cx="7467600" cy="2743200"/>
          </a:xfrm>
        </p:spPr>
        <p:txBody>
          <a:bodyPr/>
          <a:lstStyle/>
          <a:p>
            <a:r>
              <a:rPr lang="fr-FR"/>
              <a:t>Rapport entre</a:t>
            </a:r>
          </a:p>
          <a:p>
            <a:pPr lvl="1"/>
            <a:r>
              <a:rPr lang="fr-FR"/>
              <a:t>le temps à valeur ajoutée (temps de transformation)</a:t>
            </a:r>
          </a:p>
          <a:p>
            <a:pPr lvl="1"/>
            <a:r>
              <a:rPr lang="fr-FR"/>
              <a:t>et le temps total de séjour dans le système</a:t>
            </a:r>
          </a:p>
          <a:p>
            <a:r>
              <a:rPr lang="fr-FR"/>
              <a:t>Exemple</a:t>
            </a:r>
          </a:p>
          <a:p>
            <a:pPr lvl="1"/>
            <a:r>
              <a:rPr lang="fr-FR"/>
              <a:t>Une pièce brute est prise dans un conteneur de 100 pièces</a:t>
            </a:r>
          </a:p>
          <a:p>
            <a:pPr lvl="1"/>
            <a:r>
              <a:rPr lang="fr-FR"/>
              <a:t>Son temps de transformation est de 1 minute</a:t>
            </a:r>
          </a:p>
          <a:p>
            <a:pPr lvl="1"/>
            <a:r>
              <a:rPr lang="fr-FR"/>
              <a:t>La pièce transformée est placée dans un conteneur de 100 pièces</a:t>
            </a:r>
          </a:p>
        </p:txBody>
      </p:sp>
      <p:grpSp>
        <p:nvGrpSpPr>
          <p:cNvPr id="2" name="Group 60"/>
          <p:cNvGrpSpPr>
            <a:grpSpLocks/>
          </p:cNvGrpSpPr>
          <p:nvPr/>
        </p:nvGrpSpPr>
        <p:grpSpPr bwMode="auto">
          <a:xfrm>
            <a:off x="2971800" y="4495800"/>
            <a:ext cx="3810000" cy="609600"/>
            <a:chOff x="1872" y="3216"/>
            <a:chExt cx="2400" cy="384"/>
          </a:xfrm>
        </p:grpSpPr>
        <p:grpSp>
          <p:nvGrpSpPr>
            <p:cNvPr id="3" name="Group 4"/>
            <p:cNvGrpSpPr>
              <a:grpSpLocks/>
            </p:cNvGrpSpPr>
            <p:nvPr/>
          </p:nvGrpSpPr>
          <p:grpSpPr bwMode="auto">
            <a:xfrm>
              <a:off x="2825" y="3216"/>
              <a:ext cx="247" cy="370"/>
              <a:chOff x="2731" y="2044"/>
              <a:chExt cx="247" cy="370"/>
            </a:xfrm>
          </p:grpSpPr>
          <p:sp>
            <p:nvSpPr>
              <p:cNvPr id="35845" name="Freeform 5"/>
              <p:cNvSpPr>
                <a:spLocks/>
              </p:cNvSpPr>
              <p:nvPr/>
            </p:nvSpPr>
            <p:spPr bwMode="auto">
              <a:xfrm>
                <a:off x="2919" y="2094"/>
                <a:ext cx="59" cy="60"/>
              </a:xfrm>
              <a:custGeom>
                <a:avLst/>
                <a:gdLst/>
                <a:ahLst/>
                <a:cxnLst>
                  <a:cxn ang="0">
                    <a:pos x="27" y="0"/>
                  </a:cxn>
                  <a:cxn ang="0">
                    <a:pos x="19" y="0"/>
                  </a:cxn>
                  <a:cxn ang="0">
                    <a:pos x="19" y="4"/>
                  </a:cxn>
                  <a:cxn ang="0">
                    <a:pos x="15" y="4"/>
                  </a:cxn>
                  <a:cxn ang="0">
                    <a:pos x="14" y="8"/>
                  </a:cxn>
                  <a:cxn ang="0">
                    <a:pos x="10" y="8"/>
                  </a:cxn>
                  <a:cxn ang="0">
                    <a:pos x="8" y="10"/>
                  </a:cxn>
                  <a:cxn ang="0">
                    <a:pos x="8" y="13"/>
                  </a:cxn>
                  <a:cxn ang="0">
                    <a:pos x="2" y="13"/>
                  </a:cxn>
                  <a:cxn ang="0">
                    <a:pos x="2" y="25"/>
                  </a:cxn>
                  <a:cxn ang="0">
                    <a:pos x="0" y="25"/>
                  </a:cxn>
                  <a:cxn ang="0">
                    <a:pos x="0" y="38"/>
                  </a:cxn>
                  <a:cxn ang="0">
                    <a:pos x="2" y="38"/>
                  </a:cxn>
                  <a:cxn ang="0">
                    <a:pos x="2" y="44"/>
                  </a:cxn>
                  <a:cxn ang="0">
                    <a:pos x="6" y="44"/>
                  </a:cxn>
                  <a:cxn ang="0">
                    <a:pos x="6" y="50"/>
                  </a:cxn>
                  <a:cxn ang="0">
                    <a:pos x="8" y="52"/>
                  </a:cxn>
                  <a:cxn ang="0">
                    <a:pos x="10" y="55"/>
                  </a:cxn>
                  <a:cxn ang="0">
                    <a:pos x="14" y="55"/>
                  </a:cxn>
                  <a:cxn ang="0">
                    <a:pos x="14" y="57"/>
                  </a:cxn>
                  <a:cxn ang="0">
                    <a:pos x="19" y="57"/>
                  </a:cxn>
                  <a:cxn ang="0">
                    <a:pos x="19" y="59"/>
                  </a:cxn>
                  <a:cxn ang="0">
                    <a:pos x="38" y="59"/>
                  </a:cxn>
                  <a:cxn ang="0">
                    <a:pos x="38" y="57"/>
                  </a:cxn>
                  <a:cxn ang="0">
                    <a:pos x="44" y="57"/>
                  </a:cxn>
                  <a:cxn ang="0">
                    <a:pos x="44" y="55"/>
                  </a:cxn>
                  <a:cxn ang="0">
                    <a:pos x="46" y="55"/>
                  </a:cxn>
                  <a:cxn ang="0">
                    <a:pos x="50" y="52"/>
                  </a:cxn>
                  <a:cxn ang="0">
                    <a:pos x="52" y="52"/>
                  </a:cxn>
                  <a:cxn ang="0">
                    <a:pos x="52" y="44"/>
                  </a:cxn>
                  <a:cxn ang="0">
                    <a:pos x="58" y="44"/>
                  </a:cxn>
                  <a:cxn ang="0">
                    <a:pos x="58" y="19"/>
                  </a:cxn>
                  <a:cxn ang="0">
                    <a:pos x="56" y="19"/>
                  </a:cxn>
                  <a:cxn ang="0">
                    <a:pos x="56" y="13"/>
                  </a:cxn>
                  <a:cxn ang="0">
                    <a:pos x="52" y="13"/>
                  </a:cxn>
                  <a:cxn ang="0">
                    <a:pos x="52" y="10"/>
                  </a:cxn>
                  <a:cxn ang="0">
                    <a:pos x="50" y="10"/>
                  </a:cxn>
                  <a:cxn ang="0">
                    <a:pos x="46" y="8"/>
                  </a:cxn>
                  <a:cxn ang="0">
                    <a:pos x="44" y="8"/>
                  </a:cxn>
                  <a:cxn ang="0">
                    <a:pos x="40" y="4"/>
                  </a:cxn>
                  <a:cxn ang="0">
                    <a:pos x="38" y="4"/>
                  </a:cxn>
                  <a:cxn ang="0">
                    <a:pos x="38" y="0"/>
                  </a:cxn>
                  <a:cxn ang="0">
                    <a:pos x="27" y="0"/>
                  </a:cxn>
                </a:cxnLst>
                <a:rect l="0" t="0" r="r" b="b"/>
                <a:pathLst>
                  <a:path w="59" h="60">
                    <a:moveTo>
                      <a:pt x="27" y="0"/>
                    </a:moveTo>
                    <a:lnTo>
                      <a:pt x="19" y="0"/>
                    </a:lnTo>
                    <a:lnTo>
                      <a:pt x="19" y="4"/>
                    </a:lnTo>
                    <a:lnTo>
                      <a:pt x="15" y="4"/>
                    </a:lnTo>
                    <a:lnTo>
                      <a:pt x="14" y="8"/>
                    </a:lnTo>
                    <a:lnTo>
                      <a:pt x="10" y="8"/>
                    </a:lnTo>
                    <a:lnTo>
                      <a:pt x="8" y="10"/>
                    </a:lnTo>
                    <a:lnTo>
                      <a:pt x="8" y="13"/>
                    </a:lnTo>
                    <a:lnTo>
                      <a:pt x="2" y="13"/>
                    </a:lnTo>
                    <a:lnTo>
                      <a:pt x="2" y="25"/>
                    </a:lnTo>
                    <a:lnTo>
                      <a:pt x="0" y="25"/>
                    </a:lnTo>
                    <a:lnTo>
                      <a:pt x="0" y="38"/>
                    </a:lnTo>
                    <a:lnTo>
                      <a:pt x="2" y="38"/>
                    </a:lnTo>
                    <a:lnTo>
                      <a:pt x="2" y="44"/>
                    </a:lnTo>
                    <a:lnTo>
                      <a:pt x="6" y="44"/>
                    </a:lnTo>
                    <a:lnTo>
                      <a:pt x="6" y="50"/>
                    </a:lnTo>
                    <a:lnTo>
                      <a:pt x="8" y="52"/>
                    </a:lnTo>
                    <a:lnTo>
                      <a:pt x="10" y="55"/>
                    </a:lnTo>
                    <a:lnTo>
                      <a:pt x="14" y="55"/>
                    </a:lnTo>
                    <a:lnTo>
                      <a:pt x="14" y="57"/>
                    </a:lnTo>
                    <a:lnTo>
                      <a:pt x="19" y="57"/>
                    </a:lnTo>
                    <a:lnTo>
                      <a:pt x="19" y="59"/>
                    </a:lnTo>
                    <a:lnTo>
                      <a:pt x="38" y="59"/>
                    </a:lnTo>
                    <a:lnTo>
                      <a:pt x="38" y="57"/>
                    </a:lnTo>
                    <a:lnTo>
                      <a:pt x="44" y="57"/>
                    </a:lnTo>
                    <a:lnTo>
                      <a:pt x="44" y="55"/>
                    </a:lnTo>
                    <a:lnTo>
                      <a:pt x="46" y="55"/>
                    </a:lnTo>
                    <a:lnTo>
                      <a:pt x="50" y="52"/>
                    </a:lnTo>
                    <a:lnTo>
                      <a:pt x="52" y="52"/>
                    </a:lnTo>
                    <a:lnTo>
                      <a:pt x="52" y="44"/>
                    </a:lnTo>
                    <a:lnTo>
                      <a:pt x="58" y="44"/>
                    </a:lnTo>
                    <a:lnTo>
                      <a:pt x="58" y="19"/>
                    </a:lnTo>
                    <a:lnTo>
                      <a:pt x="56" y="19"/>
                    </a:lnTo>
                    <a:lnTo>
                      <a:pt x="56" y="13"/>
                    </a:lnTo>
                    <a:lnTo>
                      <a:pt x="52" y="13"/>
                    </a:lnTo>
                    <a:lnTo>
                      <a:pt x="52" y="10"/>
                    </a:lnTo>
                    <a:lnTo>
                      <a:pt x="50" y="10"/>
                    </a:lnTo>
                    <a:lnTo>
                      <a:pt x="46" y="8"/>
                    </a:lnTo>
                    <a:lnTo>
                      <a:pt x="44" y="8"/>
                    </a:lnTo>
                    <a:lnTo>
                      <a:pt x="40" y="4"/>
                    </a:lnTo>
                    <a:lnTo>
                      <a:pt x="38" y="4"/>
                    </a:lnTo>
                    <a:lnTo>
                      <a:pt x="38" y="0"/>
                    </a:lnTo>
                    <a:lnTo>
                      <a:pt x="27" y="0"/>
                    </a:lnTo>
                  </a:path>
                </a:pathLst>
              </a:custGeom>
              <a:solidFill>
                <a:schemeClr val="tx2"/>
              </a:solidFill>
              <a:ln w="12700" cap="rnd" cmpd="sng">
                <a:solidFill>
                  <a:srgbClr val="000000"/>
                </a:solidFill>
                <a:prstDash val="solid"/>
                <a:round/>
                <a:headEnd type="none" w="med" len="med"/>
                <a:tailEnd type="none" w="med" len="med"/>
              </a:ln>
              <a:effectLst/>
            </p:spPr>
            <p:txBody>
              <a:bodyPr/>
              <a:lstStyle/>
              <a:p>
                <a:endParaRPr lang="fr-FR"/>
              </a:p>
            </p:txBody>
          </p:sp>
          <p:sp>
            <p:nvSpPr>
              <p:cNvPr id="35846" name="Oval 6"/>
              <p:cNvSpPr>
                <a:spLocks noChangeArrowheads="1"/>
              </p:cNvSpPr>
              <p:nvPr/>
            </p:nvSpPr>
            <p:spPr bwMode="auto">
              <a:xfrm>
                <a:off x="2764" y="2044"/>
                <a:ext cx="49" cy="51"/>
              </a:xfrm>
              <a:prstGeom prst="ellipse">
                <a:avLst/>
              </a:prstGeom>
              <a:solidFill>
                <a:srgbClr val="FFFFFF"/>
              </a:solidFill>
              <a:ln w="12700">
                <a:solidFill>
                  <a:srgbClr val="000000"/>
                </a:solidFill>
                <a:round/>
                <a:headEnd/>
                <a:tailEnd/>
              </a:ln>
              <a:effectLst/>
            </p:spPr>
            <p:txBody>
              <a:bodyPr wrap="none" anchor="ctr"/>
              <a:lstStyle/>
              <a:p>
                <a:endParaRPr lang="fr-FR"/>
              </a:p>
            </p:txBody>
          </p:sp>
          <p:sp>
            <p:nvSpPr>
              <p:cNvPr id="35847" name="Oval 7"/>
              <p:cNvSpPr>
                <a:spLocks noChangeArrowheads="1"/>
              </p:cNvSpPr>
              <p:nvPr/>
            </p:nvSpPr>
            <p:spPr bwMode="auto">
              <a:xfrm>
                <a:off x="2917" y="2151"/>
                <a:ext cx="2" cy="2"/>
              </a:xfrm>
              <a:prstGeom prst="ellipse">
                <a:avLst/>
              </a:prstGeom>
              <a:solidFill>
                <a:srgbClr val="FFFFFF"/>
              </a:solidFill>
              <a:ln w="12700">
                <a:solidFill>
                  <a:srgbClr val="000000"/>
                </a:solidFill>
                <a:round/>
                <a:headEnd/>
                <a:tailEnd/>
              </a:ln>
              <a:effectLst/>
            </p:spPr>
            <p:txBody>
              <a:bodyPr wrap="none" anchor="ctr"/>
              <a:lstStyle/>
              <a:p>
                <a:endParaRPr lang="fr-FR"/>
              </a:p>
            </p:txBody>
          </p:sp>
          <p:sp>
            <p:nvSpPr>
              <p:cNvPr id="35848" name="Freeform 8"/>
              <p:cNvSpPr>
                <a:spLocks/>
              </p:cNvSpPr>
              <p:nvPr/>
            </p:nvSpPr>
            <p:spPr bwMode="auto">
              <a:xfrm>
                <a:off x="2756" y="2390"/>
                <a:ext cx="43" cy="24"/>
              </a:xfrm>
              <a:custGeom>
                <a:avLst/>
                <a:gdLst/>
                <a:ahLst/>
                <a:cxnLst>
                  <a:cxn ang="0">
                    <a:pos x="0" y="17"/>
                  </a:cxn>
                  <a:cxn ang="0">
                    <a:pos x="0" y="19"/>
                  </a:cxn>
                  <a:cxn ang="0">
                    <a:pos x="2" y="23"/>
                  </a:cxn>
                  <a:cxn ang="0">
                    <a:pos x="8" y="23"/>
                  </a:cxn>
                  <a:cxn ang="0">
                    <a:pos x="16" y="21"/>
                  </a:cxn>
                  <a:cxn ang="0">
                    <a:pos x="21" y="21"/>
                  </a:cxn>
                  <a:cxn ang="0">
                    <a:pos x="29" y="19"/>
                  </a:cxn>
                  <a:cxn ang="0">
                    <a:pos x="35" y="15"/>
                  </a:cxn>
                  <a:cxn ang="0">
                    <a:pos x="39" y="13"/>
                  </a:cxn>
                  <a:cxn ang="0">
                    <a:pos x="41" y="10"/>
                  </a:cxn>
                  <a:cxn ang="0">
                    <a:pos x="42" y="8"/>
                  </a:cxn>
                  <a:cxn ang="0">
                    <a:pos x="41" y="4"/>
                  </a:cxn>
                  <a:cxn ang="0">
                    <a:pos x="41" y="2"/>
                  </a:cxn>
                  <a:cxn ang="0">
                    <a:pos x="37" y="0"/>
                  </a:cxn>
                  <a:cxn ang="0">
                    <a:pos x="25" y="0"/>
                  </a:cxn>
                  <a:cxn ang="0">
                    <a:pos x="18" y="4"/>
                  </a:cxn>
                  <a:cxn ang="0">
                    <a:pos x="10" y="8"/>
                  </a:cxn>
                  <a:cxn ang="0">
                    <a:pos x="2" y="12"/>
                  </a:cxn>
                  <a:cxn ang="0">
                    <a:pos x="0" y="17"/>
                  </a:cxn>
                </a:cxnLst>
                <a:rect l="0" t="0" r="r" b="b"/>
                <a:pathLst>
                  <a:path w="43" h="24">
                    <a:moveTo>
                      <a:pt x="0" y="17"/>
                    </a:moveTo>
                    <a:lnTo>
                      <a:pt x="0" y="19"/>
                    </a:lnTo>
                    <a:lnTo>
                      <a:pt x="2" y="23"/>
                    </a:lnTo>
                    <a:lnTo>
                      <a:pt x="8" y="23"/>
                    </a:lnTo>
                    <a:lnTo>
                      <a:pt x="16" y="21"/>
                    </a:lnTo>
                    <a:lnTo>
                      <a:pt x="21" y="21"/>
                    </a:lnTo>
                    <a:lnTo>
                      <a:pt x="29" y="19"/>
                    </a:lnTo>
                    <a:lnTo>
                      <a:pt x="35" y="15"/>
                    </a:lnTo>
                    <a:lnTo>
                      <a:pt x="39" y="13"/>
                    </a:lnTo>
                    <a:lnTo>
                      <a:pt x="41" y="10"/>
                    </a:lnTo>
                    <a:lnTo>
                      <a:pt x="42" y="8"/>
                    </a:lnTo>
                    <a:lnTo>
                      <a:pt x="41" y="4"/>
                    </a:lnTo>
                    <a:lnTo>
                      <a:pt x="41" y="2"/>
                    </a:lnTo>
                    <a:lnTo>
                      <a:pt x="37" y="0"/>
                    </a:lnTo>
                    <a:lnTo>
                      <a:pt x="25" y="0"/>
                    </a:lnTo>
                    <a:lnTo>
                      <a:pt x="18" y="4"/>
                    </a:lnTo>
                    <a:lnTo>
                      <a:pt x="10" y="8"/>
                    </a:lnTo>
                    <a:lnTo>
                      <a:pt x="2" y="12"/>
                    </a:lnTo>
                    <a:lnTo>
                      <a:pt x="0" y="17"/>
                    </a:lnTo>
                  </a:path>
                </a:pathLst>
              </a:custGeom>
              <a:solidFill>
                <a:srgbClr val="402000"/>
              </a:solidFill>
              <a:ln w="12700" cap="rnd" cmpd="sng">
                <a:solidFill>
                  <a:srgbClr val="000000"/>
                </a:solidFill>
                <a:prstDash val="solid"/>
                <a:round/>
                <a:headEnd type="none" w="med" len="med"/>
                <a:tailEnd type="none" w="med" len="med"/>
              </a:ln>
              <a:effectLst/>
            </p:spPr>
            <p:txBody>
              <a:bodyPr/>
              <a:lstStyle/>
              <a:p>
                <a:endParaRPr lang="fr-FR"/>
              </a:p>
            </p:txBody>
          </p:sp>
          <p:sp>
            <p:nvSpPr>
              <p:cNvPr id="35849" name="Freeform 9"/>
              <p:cNvSpPr>
                <a:spLocks/>
              </p:cNvSpPr>
              <p:nvPr/>
            </p:nvSpPr>
            <p:spPr bwMode="auto">
              <a:xfrm>
                <a:off x="2814" y="2388"/>
                <a:ext cx="43" cy="24"/>
              </a:xfrm>
              <a:custGeom>
                <a:avLst/>
                <a:gdLst/>
                <a:ahLst/>
                <a:cxnLst>
                  <a:cxn ang="0">
                    <a:pos x="0" y="17"/>
                  </a:cxn>
                  <a:cxn ang="0">
                    <a:pos x="0" y="19"/>
                  </a:cxn>
                  <a:cxn ang="0">
                    <a:pos x="2" y="23"/>
                  </a:cxn>
                  <a:cxn ang="0">
                    <a:pos x="15" y="23"/>
                  </a:cxn>
                  <a:cxn ang="0">
                    <a:pos x="21" y="21"/>
                  </a:cxn>
                  <a:cxn ang="0">
                    <a:pos x="29" y="19"/>
                  </a:cxn>
                  <a:cxn ang="0">
                    <a:pos x="34" y="17"/>
                  </a:cxn>
                  <a:cxn ang="0">
                    <a:pos x="38" y="14"/>
                  </a:cxn>
                  <a:cxn ang="0">
                    <a:pos x="40" y="10"/>
                  </a:cxn>
                  <a:cxn ang="0">
                    <a:pos x="42" y="8"/>
                  </a:cxn>
                  <a:cxn ang="0">
                    <a:pos x="40" y="4"/>
                  </a:cxn>
                  <a:cxn ang="0">
                    <a:pos x="40" y="2"/>
                  </a:cxn>
                  <a:cxn ang="0">
                    <a:pos x="36" y="0"/>
                  </a:cxn>
                  <a:cxn ang="0">
                    <a:pos x="25" y="0"/>
                  </a:cxn>
                  <a:cxn ang="0">
                    <a:pos x="17" y="4"/>
                  </a:cxn>
                  <a:cxn ang="0">
                    <a:pos x="9" y="8"/>
                  </a:cxn>
                  <a:cxn ang="0">
                    <a:pos x="2" y="12"/>
                  </a:cxn>
                  <a:cxn ang="0">
                    <a:pos x="0" y="17"/>
                  </a:cxn>
                </a:cxnLst>
                <a:rect l="0" t="0" r="r" b="b"/>
                <a:pathLst>
                  <a:path w="43" h="24">
                    <a:moveTo>
                      <a:pt x="0" y="17"/>
                    </a:moveTo>
                    <a:lnTo>
                      <a:pt x="0" y="19"/>
                    </a:lnTo>
                    <a:lnTo>
                      <a:pt x="2" y="23"/>
                    </a:lnTo>
                    <a:lnTo>
                      <a:pt x="15" y="23"/>
                    </a:lnTo>
                    <a:lnTo>
                      <a:pt x="21" y="21"/>
                    </a:lnTo>
                    <a:lnTo>
                      <a:pt x="29" y="19"/>
                    </a:lnTo>
                    <a:lnTo>
                      <a:pt x="34" y="17"/>
                    </a:lnTo>
                    <a:lnTo>
                      <a:pt x="38" y="14"/>
                    </a:lnTo>
                    <a:lnTo>
                      <a:pt x="40" y="10"/>
                    </a:lnTo>
                    <a:lnTo>
                      <a:pt x="42" y="8"/>
                    </a:lnTo>
                    <a:lnTo>
                      <a:pt x="40" y="4"/>
                    </a:lnTo>
                    <a:lnTo>
                      <a:pt x="40" y="2"/>
                    </a:lnTo>
                    <a:lnTo>
                      <a:pt x="36" y="0"/>
                    </a:lnTo>
                    <a:lnTo>
                      <a:pt x="25" y="0"/>
                    </a:lnTo>
                    <a:lnTo>
                      <a:pt x="17" y="4"/>
                    </a:lnTo>
                    <a:lnTo>
                      <a:pt x="9" y="8"/>
                    </a:lnTo>
                    <a:lnTo>
                      <a:pt x="2" y="12"/>
                    </a:lnTo>
                    <a:lnTo>
                      <a:pt x="0" y="17"/>
                    </a:lnTo>
                  </a:path>
                </a:pathLst>
              </a:custGeom>
              <a:solidFill>
                <a:srgbClr val="402000"/>
              </a:solidFill>
              <a:ln w="12700" cap="rnd" cmpd="sng">
                <a:solidFill>
                  <a:srgbClr val="000000"/>
                </a:solidFill>
                <a:prstDash val="solid"/>
                <a:round/>
                <a:headEnd type="none" w="med" len="med"/>
                <a:tailEnd type="none" w="med" len="med"/>
              </a:ln>
              <a:effectLst/>
            </p:spPr>
            <p:txBody>
              <a:bodyPr/>
              <a:lstStyle/>
              <a:p>
                <a:endParaRPr lang="fr-FR"/>
              </a:p>
            </p:txBody>
          </p:sp>
          <p:sp>
            <p:nvSpPr>
              <p:cNvPr id="35850" name="Freeform 10"/>
              <p:cNvSpPr>
                <a:spLocks/>
              </p:cNvSpPr>
              <p:nvPr/>
            </p:nvSpPr>
            <p:spPr bwMode="auto">
              <a:xfrm>
                <a:off x="2731" y="2102"/>
                <a:ext cx="189" cy="304"/>
              </a:xfrm>
              <a:custGeom>
                <a:avLst/>
                <a:gdLst/>
                <a:ahLst/>
                <a:cxnLst>
                  <a:cxn ang="0">
                    <a:pos x="20" y="0"/>
                  </a:cxn>
                  <a:cxn ang="0">
                    <a:pos x="25" y="0"/>
                  </a:cxn>
                  <a:cxn ang="0">
                    <a:pos x="89" y="3"/>
                  </a:cxn>
                  <a:cxn ang="0">
                    <a:pos x="92" y="3"/>
                  </a:cxn>
                  <a:cxn ang="0">
                    <a:pos x="96" y="7"/>
                  </a:cxn>
                  <a:cxn ang="0">
                    <a:pos x="138" y="47"/>
                  </a:cxn>
                  <a:cxn ang="0">
                    <a:pos x="188" y="45"/>
                  </a:cxn>
                  <a:cxn ang="0">
                    <a:pos x="186" y="59"/>
                  </a:cxn>
                  <a:cxn ang="0">
                    <a:pos x="127" y="72"/>
                  </a:cxn>
                  <a:cxn ang="0">
                    <a:pos x="96" y="51"/>
                  </a:cxn>
                  <a:cxn ang="0">
                    <a:pos x="90" y="114"/>
                  </a:cxn>
                  <a:cxn ang="0">
                    <a:pos x="106" y="292"/>
                  </a:cxn>
                  <a:cxn ang="0">
                    <a:pos x="83" y="303"/>
                  </a:cxn>
                  <a:cxn ang="0">
                    <a:pos x="52" y="158"/>
                  </a:cxn>
                  <a:cxn ang="0">
                    <a:pos x="52" y="294"/>
                  </a:cxn>
                  <a:cxn ang="0">
                    <a:pos x="25" y="303"/>
                  </a:cxn>
                  <a:cxn ang="0">
                    <a:pos x="16" y="156"/>
                  </a:cxn>
                  <a:cxn ang="0">
                    <a:pos x="16" y="130"/>
                  </a:cxn>
                  <a:cxn ang="0">
                    <a:pos x="21" y="97"/>
                  </a:cxn>
                  <a:cxn ang="0">
                    <a:pos x="0" y="45"/>
                  </a:cxn>
                  <a:cxn ang="0">
                    <a:pos x="18" y="3"/>
                  </a:cxn>
                  <a:cxn ang="0">
                    <a:pos x="20" y="0"/>
                  </a:cxn>
                </a:cxnLst>
                <a:rect l="0" t="0" r="r" b="b"/>
                <a:pathLst>
                  <a:path w="189" h="304">
                    <a:moveTo>
                      <a:pt x="20" y="0"/>
                    </a:moveTo>
                    <a:lnTo>
                      <a:pt x="25" y="0"/>
                    </a:lnTo>
                    <a:lnTo>
                      <a:pt x="89" y="3"/>
                    </a:lnTo>
                    <a:lnTo>
                      <a:pt x="92" y="3"/>
                    </a:lnTo>
                    <a:lnTo>
                      <a:pt x="96" y="7"/>
                    </a:lnTo>
                    <a:lnTo>
                      <a:pt x="138" y="47"/>
                    </a:lnTo>
                    <a:lnTo>
                      <a:pt x="188" y="45"/>
                    </a:lnTo>
                    <a:lnTo>
                      <a:pt x="186" y="59"/>
                    </a:lnTo>
                    <a:lnTo>
                      <a:pt x="127" y="72"/>
                    </a:lnTo>
                    <a:lnTo>
                      <a:pt x="96" y="51"/>
                    </a:lnTo>
                    <a:lnTo>
                      <a:pt x="90" y="114"/>
                    </a:lnTo>
                    <a:lnTo>
                      <a:pt x="106" y="292"/>
                    </a:lnTo>
                    <a:lnTo>
                      <a:pt x="83" y="303"/>
                    </a:lnTo>
                    <a:lnTo>
                      <a:pt x="52" y="158"/>
                    </a:lnTo>
                    <a:lnTo>
                      <a:pt x="52" y="294"/>
                    </a:lnTo>
                    <a:lnTo>
                      <a:pt x="25" y="303"/>
                    </a:lnTo>
                    <a:lnTo>
                      <a:pt x="16" y="156"/>
                    </a:lnTo>
                    <a:lnTo>
                      <a:pt x="16" y="130"/>
                    </a:lnTo>
                    <a:lnTo>
                      <a:pt x="21" y="97"/>
                    </a:lnTo>
                    <a:lnTo>
                      <a:pt x="0" y="45"/>
                    </a:lnTo>
                    <a:lnTo>
                      <a:pt x="18" y="3"/>
                    </a:lnTo>
                    <a:lnTo>
                      <a:pt x="20" y="0"/>
                    </a:lnTo>
                  </a:path>
                </a:pathLst>
              </a:custGeom>
              <a:solidFill>
                <a:srgbClr val="0066FF"/>
              </a:solidFill>
              <a:ln w="12700" cap="rnd" cmpd="sng">
                <a:solidFill>
                  <a:srgbClr val="000000"/>
                </a:solidFill>
                <a:prstDash val="solid"/>
                <a:round/>
                <a:headEnd type="none" w="med" len="med"/>
                <a:tailEnd type="none" w="med" len="med"/>
              </a:ln>
              <a:effectLst/>
            </p:spPr>
            <p:txBody>
              <a:bodyPr/>
              <a:lstStyle/>
              <a:p>
                <a:endParaRPr lang="fr-FR"/>
              </a:p>
            </p:txBody>
          </p:sp>
        </p:grpSp>
        <p:grpSp>
          <p:nvGrpSpPr>
            <p:cNvPr id="4" name="Group 11"/>
            <p:cNvGrpSpPr>
              <a:grpSpLocks/>
            </p:cNvGrpSpPr>
            <p:nvPr/>
          </p:nvGrpSpPr>
          <p:grpSpPr bwMode="auto">
            <a:xfrm>
              <a:off x="3012" y="3356"/>
              <a:ext cx="455" cy="219"/>
              <a:chOff x="3199" y="2184"/>
              <a:chExt cx="455" cy="219"/>
            </a:xfrm>
          </p:grpSpPr>
          <p:sp>
            <p:nvSpPr>
              <p:cNvPr id="35852" name="Freeform 12"/>
              <p:cNvSpPr>
                <a:spLocks/>
              </p:cNvSpPr>
              <p:nvPr/>
            </p:nvSpPr>
            <p:spPr bwMode="auto">
              <a:xfrm>
                <a:off x="3199" y="2184"/>
                <a:ext cx="455" cy="219"/>
              </a:xfrm>
              <a:custGeom>
                <a:avLst/>
                <a:gdLst/>
                <a:ahLst/>
                <a:cxnLst>
                  <a:cxn ang="0">
                    <a:pos x="0" y="0"/>
                  </a:cxn>
                  <a:cxn ang="0">
                    <a:pos x="90" y="0"/>
                  </a:cxn>
                  <a:cxn ang="0">
                    <a:pos x="90" y="97"/>
                  </a:cxn>
                  <a:cxn ang="0">
                    <a:pos x="362" y="97"/>
                  </a:cxn>
                  <a:cxn ang="0">
                    <a:pos x="362" y="0"/>
                  </a:cxn>
                  <a:cxn ang="0">
                    <a:pos x="454" y="0"/>
                  </a:cxn>
                  <a:cxn ang="0">
                    <a:pos x="454" y="218"/>
                  </a:cxn>
                  <a:cxn ang="0">
                    <a:pos x="0" y="218"/>
                  </a:cxn>
                  <a:cxn ang="0">
                    <a:pos x="0" y="0"/>
                  </a:cxn>
                </a:cxnLst>
                <a:rect l="0" t="0" r="r" b="b"/>
                <a:pathLst>
                  <a:path w="455" h="219">
                    <a:moveTo>
                      <a:pt x="0" y="0"/>
                    </a:moveTo>
                    <a:lnTo>
                      <a:pt x="90" y="0"/>
                    </a:lnTo>
                    <a:lnTo>
                      <a:pt x="90" y="97"/>
                    </a:lnTo>
                    <a:lnTo>
                      <a:pt x="362" y="97"/>
                    </a:lnTo>
                    <a:lnTo>
                      <a:pt x="362" y="0"/>
                    </a:lnTo>
                    <a:lnTo>
                      <a:pt x="454" y="0"/>
                    </a:lnTo>
                    <a:lnTo>
                      <a:pt x="454" y="218"/>
                    </a:lnTo>
                    <a:lnTo>
                      <a:pt x="0" y="218"/>
                    </a:lnTo>
                    <a:lnTo>
                      <a:pt x="0" y="0"/>
                    </a:lnTo>
                  </a:path>
                </a:pathLst>
              </a:custGeom>
              <a:solidFill>
                <a:schemeClr val="hlink"/>
              </a:solidFill>
              <a:ln w="12700" cap="rnd" cmpd="sng">
                <a:solidFill>
                  <a:srgbClr val="000000"/>
                </a:solidFill>
                <a:prstDash val="solid"/>
                <a:round/>
                <a:headEnd type="none" w="med" len="med"/>
                <a:tailEnd type="none" w="med" len="med"/>
              </a:ln>
              <a:effectLst/>
            </p:spPr>
            <p:txBody>
              <a:bodyPr/>
              <a:lstStyle/>
              <a:p>
                <a:endParaRPr lang="fr-FR"/>
              </a:p>
            </p:txBody>
          </p:sp>
          <p:sp>
            <p:nvSpPr>
              <p:cNvPr id="35853" name="Freeform 13"/>
              <p:cNvSpPr>
                <a:spLocks/>
              </p:cNvSpPr>
              <p:nvPr/>
            </p:nvSpPr>
            <p:spPr bwMode="auto">
              <a:xfrm>
                <a:off x="3289" y="2199"/>
                <a:ext cx="26" cy="49"/>
              </a:xfrm>
              <a:custGeom>
                <a:avLst/>
                <a:gdLst/>
                <a:ahLst/>
                <a:cxnLst>
                  <a:cxn ang="0">
                    <a:pos x="0" y="0"/>
                  </a:cxn>
                  <a:cxn ang="0">
                    <a:pos x="0" y="48"/>
                  </a:cxn>
                  <a:cxn ang="0">
                    <a:pos x="25" y="48"/>
                  </a:cxn>
                  <a:cxn ang="0">
                    <a:pos x="25" y="0"/>
                  </a:cxn>
                  <a:cxn ang="0">
                    <a:pos x="0" y="0"/>
                  </a:cxn>
                </a:cxnLst>
                <a:rect l="0" t="0" r="r" b="b"/>
                <a:pathLst>
                  <a:path w="26" h="49">
                    <a:moveTo>
                      <a:pt x="0" y="0"/>
                    </a:moveTo>
                    <a:lnTo>
                      <a:pt x="0" y="48"/>
                    </a:lnTo>
                    <a:lnTo>
                      <a:pt x="25" y="48"/>
                    </a:lnTo>
                    <a:lnTo>
                      <a:pt x="25"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fr-FR"/>
              </a:p>
            </p:txBody>
          </p:sp>
          <p:sp>
            <p:nvSpPr>
              <p:cNvPr id="35854" name="Freeform 14"/>
              <p:cNvSpPr>
                <a:spLocks/>
              </p:cNvSpPr>
              <p:nvPr/>
            </p:nvSpPr>
            <p:spPr bwMode="auto">
              <a:xfrm>
                <a:off x="3314" y="2209"/>
                <a:ext cx="20" cy="27"/>
              </a:xfrm>
              <a:custGeom>
                <a:avLst/>
                <a:gdLst/>
                <a:ahLst/>
                <a:cxnLst>
                  <a:cxn ang="0">
                    <a:pos x="0" y="0"/>
                  </a:cxn>
                  <a:cxn ang="0">
                    <a:pos x="0" y="26"/>
                  </a:cxn>
                  <a:cxn ang="0">
                    <a:pos x="19" y="26"/>
                  </a:cxn>
                  <a:cxn ang="0">
                    <a:pos x="19" y="0"/>
                  </a:cxn>
                  <a:cxn ang="0">
                    <a:pos x="0" y="0"/>
                  </a:cxn>
                </a:cxnLst>
                <a:rect l="0" t="0" r="r" b="b"/>
                <a:pathLst>
                  <a:path w="20" h="27">
                    <a:moveTo>
                      <a:pt x="0" y="0"/>
                    </a:moveTo>
                    <a:lnTo>
                      <a:pt x="0" y="26"/>
                    </a:lnTo>
                    <a:lnTo>
                      <a:pt x="19" y="26"/>
                    </a:lnTo>
                    <a:lnTo>
                      <a:pt x="19"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fr-FR"/>
              </a:p>
            </p:txBody>
          </p:sp>
          <p:sp>
            <p:nvSpPr>
              <p:cNvPr id="35855" name="Freeform 15"/>
              <p:cNvSpPr>
                <a:spLocks/>
              </p:cNvSpPr>
              <p:nvPr/>
            </p:nvSpPr>
            <p:spPr bwMode="auto">
              <a:xfrm>
                <a:off x="3540" y="2191"/>
                <a:ext cx="24" cy="66"/>
              </a:xfrm>
              <a:custGeom>
                <a:avLst/>
                <a:gdLst/>
                <a:ahLst/>
                <a:cxnLst>
                  <a:cxn ang="0">
                    <a:pos x="0" y="0"/>
                  </a:cxn>
                  <a:cxn ang="0">
                    <a:pos x="0" y="65"/>
                  </a:cxn>
                  <a:cxn ang="0">
                    <a:pos x="23" y="65"/>
                  </a:cxn>
                  <a:cxn ang="0">
                    <a:pos x="23" y="0"/>
                  </a:cxn>
                  <a:cxn ang="0">
                    <a:pos x="0" y="0"/>
                  </a:cxn>
                </a:cxnLst>
                <a:rect l="0" t="0" r="r" b="b"/>
                <a:pathLst>
                  <a:path w="24" h="66">
                    <a:moveTo>
                      <a:pt x="0" y="0"/>
                    </a:moveTo>
                    <a:lnTo>
                      <a:pt x="0" y="65"/>
                    </a:lnTo>
                    <a:lnTo>
                      <a:pt x="23" y="65"/>
                    </a:lnTo>
                    <a:lnTo>
                      <a:pt x="23"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fr-FR"/>
              </a:p>
            </p:txBody>
          </p:sp>
          <p:sp>
            <p:nvSpPr>
              <p:cNvPr id="35856" name="Freeform 16"/>
              <p:cNvSpPr>
                <a:spLocks/>
              </p:cNvSpPr>
              <p:nvPr/>
            </p:nvSpPr>
            <p:spPr bwMode="auto">
              <a:xfrm>
                <a:off x="3331" y="2218"/>
                <a:ext cx="26" cy="7"/>
              </a:xfrm>
              <a:custGeom>
                <a:avLst/>
                <a:gdLst/>
                <a:ahLst/>
                <a:cxnLst>
                  <a:cxn ang="0">
                    <a:pos x="0" y="0"/>
                  </a:cxn>
                  <a:cxn ang="0">
                    <a:pos x="0" y="6"/>
                  </a:cxn>
                  <a:cxn ang="0">
                    <a:pos x="25" y="6"/>
                  </a:cxn>
                  <a:cxn ang="0">
                    <a:pos x="25" y="0"/>
                  </a:cxn>
                  <a:cxn ang="0">
                    <a:pos x="0" y="0"/>
                  </a:cxn>
                </a:cxnLst>
                <a:rect l="0" t="0" r="r" b="b"/>
                <a:pathLst>
                  <a:path w="26" h="7">
                    <a:moveTo>
                      <a:pt x="0" y="0"/>
                    </a:moveTo>
                    <a:lnTo>
                      <a:pt x="0" y="6"/>
                    </a:lnTo>
                    <a:lnTo>
                      <a:pt x="25" y="6"/>
                    </a:lnTo>
                    <a:lnTo>
                      <a:pt x="25"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fr-FR"/>
              </a:p>
            </p:txBody>
          </p:sp>
          <p:sp>
            <p:nvSpPr>
              <p:cNvPr id="35857" name="Freeform 17"/>
              <p:cNvSpPr>
                <a:spLocks/>
              </p:cNvSpPr>
              <p:nvPr/>
            </p:nvSpPr>
            <p:spPr bwMode="auto">
              <a:xfrm>
                <a:off x="3507" y="2212"/>
                <a:ext cx="36" cy="21"/>
              </a:xfrm>
              <a:custGeom>
                <a:avLst/>
                <a:gdLst/>
                <a:ahLst/>
                <a:cxnLst>
                  <a:cxn ang="0">
                    <a:pos x="0" y="0"/>
                  </a:cxn>
                  <a:cxn ang="0">
                    <a:pos x="0" y="20"/>
                  </a:cxn>
                  <a:cxn ang="0">
                    <a:pos x="35" y="20"/>
                  </a:cxn>
                  <a:cxn ang="0">
                    <a:pos x="35" y="0"/>
                  </a:cxn>
                  <a:cxn ang="0">
                    <a:pos x="0" y="0"/>
                  </a:cxn>
                </a:cxnLst>
                <a:rect l="0" t="0" r="r" b="b"/>
                <a:pathLst>
                  <a:path w="36" h="21">
                    <a:moveTo>
                      <a:pt x="0" y="0"/>
                    </a:moveTo>
                    <a:lnTo>
                      <a:pt x="0" y="20"/>
                    </a:lnTo>
                    <a:lnTo>
                      <a:pt x="35" y="20"/>
                    </a:lnTo>
                    <a:lnTo>
                      <a:pt x="35"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fr-FR"/>
              </a:p>
            </p:txBody>
          </p:sp>
          <p:sp>
            <p:nvSpPr>
              <p:cNvPr id="35858" name="Freeform 18"/>
              <p:cNvSpPr>
                <a:spLocks/>
              </p:cNvSpPr>
              <p:nvPr/>
            </p:nvSpPr>
            <p:spPr bwMode="auto">
              <a:xfrm>
                <a:off x="3406" y="2199"/>
                <a:ext cx="60" cy="58"/>
              </a:xfrm>
              <a:custGeom>
                <a:avLst/>
                <a:gdLst/>
                <a:ahLst/>
                <a:cxnLst>
                  <a:cxn ang="0">
                    <a:pos x="29" y="0"/>
                  </a:cxn>
                  <a:cxn ang="0">
                    <a:pos x="19" y="0"/>
                  </a:cxn>
                  <a:cxn ang="0">
                    <a:pos x="19" y="2"/>
                  </a:cxn>
                  <a:cxn ang="0">
                    <a:pos x="15" y="2"/>
                  </a:cxn>
                  <a:cxn ang="0">
                    <a:pos x="15" y="6"/>
                  </a:cxn>
                  <a:cxn ang="0">
                    <a:pos x="9" y="6"/>
                  </a:cxn>
                  <a:cxn ang="0">
                    <a:pos x="9" y="11"/>
                  </a:cxn>
                  <a:cxn ang="0">
                    <a:pos x="6" y="11"/>
                  </a:cxn>
                  <a:cxn ang="0">
                    <a:pos x="6" y="13"/>
                  </a:cxn>
                  <a:cxn ang="0">
                    <a:pos x="4" y="13"/>
                  </a:cxn>
                  <a:cxn ang="0">
                    <a:pos x="4" y="23"/>
                  </a:cxn>
                  <a:cxn ang="0">
                    <a:pos x="0" y="23"/>
                  </a:cxn>
                  <a:cxn ang="0">
                    <a:pos x="0" y="36"/>
                  </a:cxn>
                  <a:cxn ang="0">
                    <a:pos x="4" y="36"/>
                  </a:cxn>
                  <a:cxn ang="0">
                    <a:pos x="4" y="44"/>
                  </a:cxn>
                  <a:cxn ang="0">
                    <a:pos x="6" y="44"/>
                  </a:cxn>
                  <a:cxn ang="0">
                    <a:pos x="6" y="48"/>
                  </a:cxn>
                  <a:cxn ang="0">
                    <a:pos x="9" y="50"/>
                  </a:cxn>
                  <a:cxn ang="0">
                    <a:pos x="9" y="54"/>
                  </a:cxn>
                  <a:cxn ang="0">
                    <a:pos x="15" y="54"/>
                  </a:cxn>
                  <a:cxn ang="0">
                    <a:pos x="15" y="55"/>
                  </a:cxn>
                  <a:cxn ang="0">
                    <a:pos x="19" y="55"/>
                  </a:cxn>
                  <a:cxn ang="0">
                    <a:pos x="19" y="57"/>
                  </a:cxn>
                  <a:cxn ang="0">
                    <a:pos x="40" y="57"/>
                  </a:cxn>
                  <a:cxn ang="0">
                    <a:pos x="40" y="55"/>
                  </a:cxn>
                  <a:cxn ang="0">
                    <a:pos x="44" y="55"/>
                  </a:cxn>
                  <a:cxn ang="0">
                    <a:pos x="44" y="54"/>
                  </a:cxn>
                  <a:cxn ang="0">
                    <a:pos x="48" y="54"/>
                  </a:cxn>
                  <a:cxn ang="0">
                    <a:pos x="50" y="50"/>
                  </a:cxn>
                  <a:cxn ang="0">
                    <a:pos x="54" y="50"/>
                  </a:cxn>
                  <a:cxn ang="0">
                    <a:pos x="54" y="44"/>
                  </a:cxn>
                  <a:cxn ang="0">
                    <a:pos x="55" y="44"/>
                  </a:cxn>
                  <a:cxn ang="0">
                    <a:pos x="59" y="42"/>
                  </a:cxn>
                  <a:cxn ang="0">
                    <a:pos x="59" y="19"/>
                  </a:cxn>
                  <a:cxn ang="0">
                    <a:pos x="55" y="17"/>
                  </a:cxn>
                  <a:cxn ang="0">
                    <a:pos x="55" y="13"/>
                  </a:cxn>
                  <a:cxn ang="0">
                    <a:pos x="54" y="13"/>
                  </a:cxn>
                  <a:cxn ang="0">
                    <a:pos x="54" y="8"/>
                  </a:cxn>
                  <a:cxn ang="0">
                    <a:pos x="50" y="8"/>
                  </a:cxn>
                  <a:cxn ang="0">
                    <a:pos x="48" y="6"/>
                  </a:cxn>
                  <a:cxn ang="0">
                    <a:pos x="44" y="6"/>
                  </a:cxn>
                  <a:cxn ang="0">
                    <a:pos x="40" y="2"/>
                  </a:cxn>
                  <a:cxn ang="0">
                    <a:pos x="40" y="0"/>
                  </a:cxn>
                  <a:cxn ang="0">
                    <a:pos x="29" y="0"/>
                  </a:cxn>
                </a:cxnLst>
                <a:rect l="0" t="0" r="r" b="b"/>
                <a:pathLst>
                  <a:path w="60" h="58">
                    <a:moveTo>
                      <a:pt x="29" y="0"/>
                    </a:moveTo>
                    <a:lnTo>
                      <a:pt x="19" y="0"/>
                    </a:lnTo>
                    <a:lnTo>
                      <a:pt x="19" y="2"/>
                    </a:lnTo>
                    <a:lnTo>
                      <a:pt x="15" y="2"/>
                    </a:lnTo>
                    <a:lnTo>
                      <a:pt x="15" y="6"/>
                    </a:lnTo>
                    <a:lnTo>
                      <a:pt x="9" y="6"/>
                    </a:lnTo>
                    <a:lnTo>
                      <a:pt x="9" y="11"/>
                    </a:lnTo>
                    <a:lnTo>
                      <a:pt x="6" y="11"/>
                    </a:lnTo>
                    <a:lnTo>
                      <a:pt x="6" y="13"/>
                    </a:lnTo>
                    <a:lnTo>
                      <a:pt x="4" y="13"/>
                    </a:lnTo>
                    <a:lnTo>
                      <a:pt x="4" y="23"/>
                    </a:lnTo>
                    <a:lnTo>
                      <a:pt x="0" y="23"/>
                    </a:lnTo>
                    <a:lnTo>
                      <a:pt x="0" y="36"/>
                    </a:lnTo>
                    <a:lnTo>
                      <a:pt x="4" y="36"/>
                    </a:lnTo>
                    <a:lnTo>
                      <a:pt x="4" y="44"/>
                    </a:lnTo>
                    <a:lnTo>
                      <a:pt x="6" y="44"/>
                    </a:lnTo>
                    <a:lnTo>
                      <a:pt x="6" y="48"/>
                    </a:lnTo>
                    <a:lnTo>
                      <a:pt x="9" y="50"/>
                    </a:lnTo>
                    <a:lnTo>
                      <a:pt x="9" y="54"/>
                    </a:lnTo>
                    <a:lnTo>
                      <a:pt x="15" y="54"/>
                    </a:lnTo>
                    <a:lnTo>
                      <a:pt x="15" y="55"/>
                    </a:lnTo>
                    <a:lnTo>
                      <a:pt x="19" y="55"/>
                    </a:lnTo>
                    <a:lnTo>
                      <a:pt x="19" y="57"/>
                    </a:lnTo>
                    <a:lnTo>
                      <a:pt x="40" y="57"/>
                    </a:lnTo>
                    <a:lnTo>
                      <a:pt x="40" y="55"/>
                    </a:lnTo>
                    <a:lnTo>
                      <a:pt x="44" y="55"/>
                    </a:lnTo>
                    <a:lnTo>
                      <a:pt x="44" y="54"/>
                    </a:lnTo>
                    <a:lnTo>
                      <a:pt x="48" y="54"/>
                    </a:lnTo>
                    <a:lnTo>
                      <a:pt x="50" y="50"/>
                    </a:lnTo>
                    <a:lnTo>
                      <a:pt x="54" y="50"/>
                    </a:lnTo>
                    <a:lnTo>
                      <a:pt x="54" y="44"/>
                    </a:lnTo>
                    <a:lnTo>
                      <a:pt x="55" y="44"/>
                    </a:lnTo>
                    <a:lnTo>
                      <a:pt x="59" y="42"/>
                    </a:lnTo>
                    <a:lnTo>
                      <a:pt x="59" y="19"/>
                    </a:lnTo>
                    <a:lnTo>
                      <a:pt x="55" y="17"/>
                    </a:lnTo>
                    <a:lnTo>
                      <a:pt x="55" y="13"/>
                    </a:lnTo>
                    <a:lnTo>
                      <a:pt x="54" y="13"/>
                    </a:lnTo>
                    <a:lnTo>
                      <a:pt x="54" y="8"/>
                    </a:lnTo>
                    <a:lnTo>
                      <a:pt x="50" y="8"/>
                    </a:lnTo>
                    <a:lnTo>
                      <a:pt x="48" y="6"/>
                    </a:lnTo>
                    <a:lnTo>
                      <a:pt x="44" y="6"/>
                    </a:lnTo>
                    <a:lnTo>
                      <a:pt x="40" y="2"/>
                    </a:lnTo>
                    <a:lnTo>
                      <a:pt x="40" y="0"/>
                    </a:lnTo>
                    <a:lnTo>
                      <a:pt x="29" y="0"/>
                    </a:lnTo>
                  </a:path>
                </a:pathLst>
              </a:custGeom>
              <a:solidFill>
                <a:schemeClr val="tx2"/>
              </a:solidFill>
              <a:ln w="12700" cap="rnd" cmpd="sng">
                <a:solidFill>
                  <a:srgbClr val="000000"/>
                </a:solidFill>
                <a:prstDash val="solid"/>
                <a:round/>
                <a:headEnd type="none" w="med" len="med"/>
                <a:tailEnd type="none" w="med" len="med"/>
              </a:ln>
              <a:effectLst/>
            </p:spPr>
            <p:txBody>
              <a:bodyPr/>
              <a:lstStyle/>
              <a:p>
                <a:endParaRPr lang="fr-FR"/>
              </a:p>
            </p:txBody>
          </p:sp>
          <p:sp>
            <p:nvSpPr>
              <p:cNvPr id="35859" name="Freeform 19"/>
              <p:cNvSpPr>
                <a:spLocks/>
              </p:cNvSpPr>
              <p:nvPr/>
            </p:nvSpPr>
            <p:spPr bwMode="auto">
              <a:xfrm>
                <a:off x="3333" y="2237"/>
                <a:ext cx="189" cy="7"/>
              </a:xfrm>
              <a:custGeom>
                <a:avLst/>
                <a:gdLst/>
                <a:ahLst/>
                <a:cxnLst>
                  <a:cxn ang="0">
                    <a:pos x="6" y="0"/>
                  </a:cxn>
                  <a:cxn ang="0">
                    <a:pos x="2" y="0"/>
                  </a:cxn>
                  <a:cxn ang="0">
                    <a:pos x="2" y="1"/>
                  </a:cxn>
                  <a:cxn ang="0">
                    <a:pos x="0" y="1"/>
                  </a:cxn>
                  <a:cxn ang="0">
                    <a:pos x="0" y="4"/>
                  </a:cxn>
                  <a:cxn ang="0">
                    <a:pos x="4" y="6"/>
                  </a:cxn>
                  <a:cxn ang="0">
                    <a:pos x="182" y="6"/>
                  </a:cxn>
                  <a:cxn ang="0">
                    <a:pos x="184" y="5"/>
                  </a:cxn>
                  <a:cxn ang="0">
                    <a:pos x="186" y="5"/>
                  </a:cxn>
                  <a:cxn ang="0">
                    <a:pos x="186" y="4"/>
                  </a:cxn>
                  <a:cxn ang="0">
                    <a:pos x="188" y="3"/>
                  </a:cxn>
                  <a:cxn ang="0">
                    <a:pos x="188" y="2"/>
                  </a:cxn>
                  <a:cxn ang="0">
                    <a:pos x="184" y="0"/>
                  </a:cxn>
                  <a:cxn ang="0">
                    <a:pos x="182" y="0"/>
                  </a:cxn>
                  <a:cxn ang="0">
                    <a:pos x="6" y="0"/>
                  </a:cxn>
                </a:cxnLst>
                <a:rect l="0" t="0" r="r" b="b"/>
                <a:pathLst>
                  <a:path w="189" h="7">
                    <a:moveTo>
                      <a:pt x="6" y="0"/>
                    </a:moveTo>
                    <a:lnTo>
                      <a:pt x="2" y="0"/>
                    </a:lnTo>
                    <a:lnTo>
                      <a:pt x="2" y="1"/>
                    </a:lnTo>
                    <a:lnTo>
                      <a:pt x="0" y="1"/>
                    </a:lnTo>
                    <a:lnTo>
                      <a:pt x="0" y="4"/>
                    </a:lnTo>
                    <a:lnTo>
                      <a:pt x="4" y="6"/>
                    </a:lnTo>
                    <a:lnTo>
                      <a:pt x="182" y="6"/>
                    </a:lnTo>
                    <a:lnTo>
                      <a:pt x="184" y="5"/>
                    </a:lnTo>
                    <a:lnTo>
                      <a:pt x="186" y="5"/>
                    </a:lnTo>
                    <a:lnTo>
                      <a:pt x="186" y="4"/>
                    </a:lnTo>
                    <a:lnTo>
                      <a:pt x="188" y="3"/>
                    </a:lnTo>
                    <a:lnTo>
                      <a:pt x="188" y="2"/>
                    </a:lnTo>
                    <a:lnTo>
                      <a:pt x="184" y="0"/>
                    </a:lnTo>
                    <a:lnTo>
                      <a:pt x="182" y="0"/>
                    </a:lnTo>
                    <a:lnTo>
                      <a:pt x="6" y="0"/>
                    </a:lnTo>
                  </a:path>
                </a:pathLst>
              </a:custGeom>
              <a:solidFill>
                <a:schemeClr val="bg2"/>
              </a:solidFill>
              <a:ln w="12700" cap="rnd" cmpd="sng">
                <a:solidFill>
                  <a:srgbClr val="000000"/>
                </a:solidFill>
                <a:prstDash val="solid"/>
                <a:round/>
                <a:headEnd type="none" w="med" len="med"/>
                <a:tailEnd type="none" w="med" len="med"/>
              </a:ln>
              <a:effectLst/>
            </p:spPr>
            <p:txBody>
              <a:bodyPr/>
              <a:lstStyle/>
              <a:p>
                <a:endParaRPr lang="fr-FR"/>
              </a:p>
            </p:txBody>
          </p:sp>
        </p:grpSp>
        <p:sp>
          <p:nvSpPr>
            <p:cNvPr id="35860" name="Line 20"/>
            <p:cNvSpPr>
              <a:spLocks noChangeShapeType="1"/>
            </p:cNvSpPr>
            <p:nvPr/>
          </p:nvSpPr>
          <p:spPr bwMode="auto">
            <a:xfrm>
              <a:off x="1872" y="3600"/>
              <a:ext cx="2400" cy="0"/>
            </a:xfrm>
            <a:prstGeom prst="line">
              <a:avLst/>
            </a:prstGeom>
            <a:noFill/>
            <a:ln w="12700">
              <a:solidFill>
                <a:srgbClr val="000000"/>
              </a:solidFill>
              <a:round/>
              <a:headEnd/>
              <a:tailEnd/>
            </a:ln>
            <a:effectLst/>
          </p:spPr>
          <p:txBody>
            <a:bodyPr wrap="none" anchor="ctr"/>
            <a:lstStyle/>
            <a:p>
              <a:endParaRPr lang="fr-FR"/>
            </a:p>
          </p:txBody>
        </p:sp>
        <p:grpSp>
          <p:nvGrpSpPr>
            <p:cNvPr id="5" name="Group 48"/>
            <p:cNvGrpSpPr>
              <a:grpSpLocks/>
            </p:cNvGrpSpPr>
            <p:nvPr/>
          </p:nvGrpSpPr>
          <p:grpSpPr bwMode="auto">
            <a:xfrm>
              <a:off x="2304" y="3328"/>
              <a:ext cx="288" cy="258"/>
              <a:chOff x="2256" y="3312"/>
              <a:chExt cx="288" cy="258"/>
            </a:xfrm>
          </p:grpSpPr>
          <p:sp>
            <p:nvSpPr>
              <p:cNvPr id="35868" name="Freeform 28"/>
              <p:cNvSpPr>
                <a:spLocks/>
              </p:cNvSpPr>
              <p:nvPr/>
            </p:nvSpPr>
            <p:spPr bwMode="auto">
              <a:xfrm>
                <a:off x="2268" y="3509"/>
                <a:ext cx="60" cy="59"/>
              </a:xfrm>
              <a:custGeom>
                <a:avLst/>
                <a:gdLst/>
                <a:ahLst/>
                <a:cxnLst>
                  <a:cxn ang="0">
                    <a:pos x="28" y="0"/>
                  </a:cxn>
                  <a:cxn ang="0">
                    <a:pos x="19" y="0"/>
                  </a:cxn>
                  <a:cxn ang="0">
                    <a:pos x="19" y="2"/>
                  </a:cxn>
                  <a:cxn ang="0">
                    <a:pos x="13" y="2"/>
                  </a:cxn>
                  <a:cxn ang="0">
                    <a:pos x="13" y="4"/>
                  </a:cxn>
                  <a:cxn ang="0">
                    <a:pos x="11" y="4"/>
                  </a:cxn>
                  <a:cxn ang="0">
                    <a:pos x="9" y="8"/>
                  </a:cxn>
                  <a:cxn ang="0">
                    <a:pos x="7" y="8"/>
                  </a:cxn>
                  <a:cxn ang="0">
                    <a:pos x="5" y="10"/>
                  </a:cxn>
                  <a:cxn ang="0">
                    <a:pos x="5" y="14"/>
                  </a:cxn>
                  <a:cxn ang="0">
                    <a:pos x="3" y="14"/>
                  </a:cxn>
                  <a:cxn ang="0">
                    <a:pos x="2" y="16"/>
                  </a:cxn>
                  <a:cxn ang="0">
                    <a:pos x="2" y="21"/>
                  </a:cxn>
                  <a:cxn ang="0">
                    <a:pos x="0" y="21"/>
                  </a:cxn>
                  <a:cxn ang="0">
                    <a:pos x="0" y="39"/>
                  </a:cxn>
                  <a:cxn ang="0">
                    <a:pos x="2" y="39"/>
                  </a:cxn>
                  <a:cxn ang="0">
                    <a:pos x="2" y="41"/>
                  </a:cxn>
                  <a:cxn ang="0">
                    <a:pos x="3" y="44"/>
                  </a:cxn>
                  <a:cxn ang="0">
                    <a:pos x="3" y="46"/>
                  </a:cxn>
                  <a:cxn ang="0">
                    <a:pos x="5" y="46"/>
                  </a:cxn>
                  <a:cxn ang="0">
                    <a:pos x="7" y="50"/>
                  </a:cxn>
                  <a:cxn ang="0">
                    <a:pos x="7" y="52"/>
                  </a:cxn>
                  <a:cxn ang="0">
                    <a:pos x="13" y="52"/>
                  </a:cxn>
                  <a:cxn ang="0">
                    <a:pos x="13" y="54"/>
                  </a:cxn>
                  <a:cxn ang="0">
                    <a:pos x="15" y="54"/>
                  </a:cxn>
                  <a:cxn ang="0">
                    <a:pos x="17" y="58"/>
                  </a:cxn>
                  <a:cxn ang="0">
                    <a:pos x="42" y="58"/>
                  </a:cxn>
                  <a:cxn ang="0">
                    <a:pos x="44" y="54"/>
                  </a:cxn>
                  <a:cxn ang="0">
                    <a:pos x="44" y="52"/>
                  </a:cxn>
                  <a:cxn ang="0">
                    <a:pos x="51" y="52"/>
                  </a:cxn>
                  <a:cxn ang="0">
                    <a:pos x="51" y="50"/>
                  </a:cxn>
                  <a:cxn ang="0">
                    <a:pos x="53" y="46"/>
                  </a:cxn>
                  <a:cxn ang="0">
                    <a:pos x="55" y="46"/>
                  </a:cxn>
                  <a:cxn ang="0">
                    <a:pos x="55" y="44"/>
                  </a:cxn>
                  <a:cxn ang="0">
                    <a:pos x="57" y="41"/>
                  </a:cxn>
                  <a:cxn ang="0">
                    <a:pos x="57" y="39"/>
                  </a:cxn>
                  <a:cxn ang="0">
                    <a:pos x="59" y="39"/>
                  </a:cxn>
                  <a:cxn ang="0">
                    <a:pos x="59" y="21"/>
                  </a:cxn>
                  <a:cxn ang="0">
                    <a:pos x="57" y="21"/>
                  </a:cxn>
                  <a:cxn ang="0">
                    <a:pos x="57" y="16"/>
                  </a:cxn>
                  <a:cxn ang="0">
                    <a:pos x="55" y="14"/>
                  </a:cxn>
                  <a:cxn ang="0">
                    <a:pos x="53" y="14"/>
                  </a:cxn>
                  <a:cxn ang="0">
                    <a:pos x="53" y="10"/>
                  </a:cxn>
                  <a:cxn ang="0">
                    <a:pos x="51" y="8"/>
                  </a:cxn>
                  <a:cxn ang="0">
                    <a:pos x="49" y="8"/>
                  </a:cxn>
                  <a:cxn ang="0">
                    <a:pos x="48" y="4"/>
                  </a:cxn>
                  <a:cxn ang="0">
                    <a:pos x="44" y="4"/>
                  </a:cxn>
                  <a:cxn ang="0">
                    <a:pos x="44" y="2"/>
                  </a:cxn>
                  <a:cxn ang="0">
                    <a:pos x="38" y="2"/>
                  </a:cxn>
                  <a:cxn ang="0">
                    <a:pos x="38" y="0"/>
                  </a:cxn>
                  <a:cxn ang="0">
                    <a:pos x="28" y="0"/>
                  </a:cxn>
                </a:cxnLst>
                <a:rect l="0" t="0" r="r" b="b"/>
                <a:pathLst>
                  <a:path w="60" h="59">
                    <a:moveTo>
                      <a:pt x="28" y="0"/>
                    </a:moveTo>
                    <a:lnTo>
                      <a:pt x="19" y="0"/>
                    </a:lnTo>
                    <a:lnTo>
                      <a:pt x="19" y="2"/>
                    </a:lnTo>
                    <a:lnTo>
                      <a:pt x="13" y="2"/>
                    </a:lnTo>
                    <a:lnTo>
                      <a:pt x="13" y="4"/>
                    </a:lnTo>
                    <a:lnTo>
                      <a:pt x="11" y="4"/>
                    </a:lnTo>
                    <a:lnTo>
                      <a:pt x="9" y="8"/>
                    </a:lnTo>
                    <a:lnTo>
                      <a:pt x="7" y="8"/>
                    </a:lnTo>
                    <a:lnTo>
                      <a:pt x="5" y="10"/>
                    </a:lnTo>
                    <a:lnTo>
                      <a:pt x="5" y="14"/>
                    </a:lnTo>
                    <a:lnTo>
                      <a:pt x="3" y="14"/>
                    </a:lnTo>
                    <a:lnTo>
                      <a:pt x="2" y="16"/>
                    </a:lnTo>
                    <a:lnTo>
                      <a:pt x="2" y="21"/>
                    </a:lnTo>
                    <a:lnTo>
                      <a:pt x="0" y="21"/>
                    </a:lnTo>
                    <a:lnTo>
                      <a:pt x="0" y="39"/>
                    </a:lnTo>
                    <a:lnTo>
                      <a:pt x="2" y="39"/>
                    </a:lnTo>
                    <a:lnTo>
                      <a:pt x="2" y="41"/>
                    </a:lnTo>
                    <a:lnTo>
                      <a:pt x="3" y="44"/>
                    </a:lnTo>
                    <a:lnTo>
                      <a:pt x="3" y="46"/>
                    </a:lnTo>
                    <a:lnTo>
                      <a:pt x="5" y="46"/>
                    </a:lnTo>
                    <a:lnTo>
                      <a:pt x="7" y="50"/>
                    </a:lnTo>
                    <a:lnTo>
                      <a:pt x="7" y="52"/>
                    </a:lnTo>
                    <a:lnTo>
                      <a:pt x="13" y="52"/>
                    </a:lnTo>
                    <a:lnTo>
                      <a:pt x="13" y="54"/>
                    </a:lnTo>
                    <a:lnTo>
                      <a:pt x="15" y="54"/>
                    </a:lnTo>
                    <a:lnTo>
                      <a:pt x="17" y="58"/>
                    </a:lnTo>
                    <a:lnTo>
                      <a:pt x="42" y="58"/>
                    </a:lnTo>
                    <a:lnTo>
                      <a:pt x="44" y="54"/>
                    </a:lnTo>
                    <a:lnTo>
                      <a:pt x="44" y="52"/>
                    </a:lnTo>
                    <a:lnTo>
                      <a:pt x="51" y="52"/>
                    </a:lnTo>
                    <a:lnTo>
                      <a:pt x="51" y="50"/>
                    </a:lnTo>
                    <a:lnTo>
                      <a:pt x="53" y="46"/>
                    </a:lnTo>
                    <a:lnTo>
                      <a:pt x="55" y="46"/>
                    </a:lnTo>
                    <a:lnTo>
                      <a:pt x="55" y="44"/>
                    </a:lnTo>
                    <a:lnTo>
                      <a:pt x="57" y="41"/>
                    </a:lnTo>
                    <a:lnTo>
                      <a:pt x="57" y="39"/>
                    </a:lnTo>
                    <a:lnTo>
                      <a:pt x="59" y="39"/>
                    </a:lnTo>
                    <a:lnTo>
                      <a:pt x="59" y="21"/>
                    </a:lnTo>
                    <a:lnTo>
                      <a:pt x="57" y="21"/>
                    </a:lnTo>
                    <a:lnTo>
                      <a:pt x="57" y="16"/>
                    </a:lnTo>
                    <a:lnTo>
                      <a:pt x="55" y="14"/>
                    </a:lnTo>
                    <a:lnTo>
                      <a:pt x="53" y="14"/>
                    </a:lnTo>
                    <a:lnTo>
                      <a:pt x="53" y="10"/>
                    </a:lnTo>
                    <a:lnTo>
                      <a:pt x="51" y="8"/>
                    </a:lnTo>
                    <a:lnTo>
                      <a:pt x="49" y="8"/>
                    </a:lnTo>
                    <a:lnTo>
                      <a:pt x="48" y="4"/>
                    </a:lnTo>
                    <a:lnTo>
                      <a:pt x="44" y="4"/>
                    </a:lnTo>
                    <a:lnTo>
                      <a:pt x="44" y="2"/>
                    </a:lnTo>
                    <a:lnTo>
                      <a:pt x="38" y="2"/>
                    </a:lnTo>
                    <a:lnTo>
                      <a:pt x="38" y="0"/>
                    </a:lnTo>
                    <a:lnTo>
                      <a:pt x="28"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69" name="Freeform 29"/>
              <p:cNvSpPr>
                <a:spLocks/>
              </p:cNvSpPr>
              <p:nvPr/>
            </p:nvSpPr>
            <p:spPr bwMode="auto">
              <a:xfrm>
                <a:off x="2327" y="3509"/>
                <a:ext cx="59" cy="59"/>
              </a:xfrm>
              <a:custGeom>
                <a:avLst/>
                <a:gdLst/>
                <a:ahLst/>
                <a:cxnLst>
                  <a:cxn ang="0">
                    <a:pos x="29" y="0"/>
                  </a:cxn>
                  <a:cxn ang="0">
                    <a:pos x="21" y="0"/>
                  </a:cxn>
                  <a:cxn ang="0">
                    <a:pos x="21" y="2"/>
                  </a:cxn>
                  <a:cxn ang="0">
                    <a:pos x="13" y="2"/>
                  </a:cxn>
                  <a:cxn ang="0">
                    <a:pos x="13" y="4"/>
                  </a:cxn>
                  <a:cxn ang="0">
                    <a:pos x="12" y="4"/>
                  </a:cxn>
                  <a:cxn ang="0">
                    <a:pos x="10" y="8"/>
                  </a:cxn>
                  <a:cxn ang="0">
                    <a:pos x="8" y="8"/>
                  </a:cxn>
                  <a:cxn ang="0">
                    <a:pos x="6" y="10"/>
                  </a:cxn>
                  <a:cxn ang="0">
                    <a:pos x="6" y="14"/>
                  </a:cxn>
                  <a:cxn ang="0">
                    <a:pos x="4" y="14"/>
                  </a:cxn>
                  <a:cxn ang="0">
                    <a:pos x="2" y="16"/>
                  </a:cxn>
                  <a:cxn ang="0">
                    <a:pos x="2" y="21"/>
                  </a:cxn>
                  <a:cxn ang="0">
                    <a:pos x="0" y="21"/>
                  </a:cxn>
                  <a:cxn ang="0">
                    <a:pos x="0" y="39"/>
                  </a:cxn>
                  <a:cxn ang="0">
                    <a:pos x="2" y="39"/>
                  </a:cxn>
                  <a:cxn ang="0">
                    <a:pos x="2" y="41"/>
                  </a:cxn>
                  <a:cxn ang="0">
                    <a:pos x="4" y="44"/>
                  </a:cxn>
                  <a:cxn ang="0">
                    <a:pos x="4" y="46"/>
                  </a:cxn>
                  <a:cxn ang="0">
                    <a:pos x="6" y="46"/>
                  </a:cxn>
                  <a:cxn ang="0">
                    <a:pos x="8" y="50"/>
                  </a:cxn>
                  <a:cxn ang="0">
                    <a:pos x="8" y="52"/>
                  </a:cxn>
                  <a:cxn ang="0">
                    <a:pos x="13" y="52"/>
                  </a:cxn>
                  <a:cxn ang="0">
                    <a:pos x="13" y="54"/>
                  </a:cxn>
                  <a:cxn ang="0">
                    <a:pos x="15" y="54"/>
                  </a:cxn>
                  <a:cxn ang="0">
                    <a:pos x="17" y="58"/>
                  </a:cxn>
                  <a:cxn ang="0">
                    <a:pos x="40" y="58"/>
                  </a:cxn>
                  <a:cxn ang="0">
                    <a:pos x="42" y="54"/>
                  </a:cxn>
                  <a:cxn ang="0">
                    <a:pos x="44" y="54"/>
                  </a:cxn>
                  <a:cxn ang="0">
                    <a:pos x="44" y="52"/>
                  </a:cxn>
                  <a:cxn ang="0">
                    <a:pos x="50" y="52"/>
                  </a:cxn>
                  <a:cxn ang="0">
                    <a:pos x="50" y="50"/>
                  </a:cxn>
                  <a:cxn ang="0">
                    <a:pos x="52" y="46"/>
                  </a:cxn>
                  <a:cxn ang="0">
                    <a:pos x="54" y="46"/>
                  </a:cxn>
                  <a:cxn ang="0">
                    <a:pos x="54" y="44"/>
                  </a:cxn>
                  <a:cxn ang="0">
                    <a:pos x="56" y="41"/>
                  </a:cxn>
                  <a:cxn ang="0">
                    <a:pos x="56" y="39"/>
                  </a:cxn>
                  <a:cxn ang="0">
                    <a:pos x="58" y="39"/>
                  </a:cxn>
                  <a:cxn ang="0">
                    <a:pos x="58" y="21"/>
                  </a:cxn>
                  <a:cxn ang="0">
                    <a:pos x="56" y="21"/>
                  </a:cxn>
                  <a:cxn ang="0">
                    <a:pos x="56" y="16"/>
                  </a:cxn>
                  <a:cxn ang="0">
                    <a:pos x="54" y="14"/>
                  </a:cxn>
                  <a:cxn ang="0">
                    <a:pos x="52" y="14"/>
                  </a:cxn>
                  <a:cxn ang="0">
                    <a:pos x="52" y="10"/>
                  </a:cxn>
                  <a:cxn ang="0">
                    <a:pos x="50" y="8"/>
                  </a:cxn>
                  <a:cxn ang="0">
                    <a:pos x="48" y="8"/>
                  </a:cxn>
                  <a:cxn ang="0">
                    <a:pos x="46" y="4"/>
                  </a:cxn>
                  <a:cxn ang="0">
                    <a:pos x="44" y="4"/>
                  </a:cxn>
                  <a:cxn ang="0">
                    <a:pos x="44" y="2"/>
                  </a:cxn>
                  <a:cxn ang="0">
                    <a:pos x="36" y="2"/>
                  </a:cxn>
                  <a:cxn ang="0">
                    <a:pos x="36" y="0"/>
                  </a:cxn>
                  <a:cxn ang="0">
                    <a:pos x="29" y="0"/>
                  </a:cxn>
                </a:cxnLst>
                <a:rect l="0" t="0" r="r" b="b"/>
                <a:pathLst>
                  <a:path w="59" h="59">
                    <a:moveTo>
                      <a:pt x="29" y="0"/>
                    </a:moveTo>
                    <a:lnTo>
                      <a:pt x="21" y="0"/>
                    </a:lnTo>
                    <a:lnTo>
                      <a:pt x="21" y="2"/>
                    </a:lnTo>
                    <a:lnTo>
                      <a:pt x="13" y="2"/>
                    </a:lnTo>
                    <a:lnTo>
                      <a:pt x="13" y="4"/>
                    </a:lnTo>
                    <a:lnTo>
                      <a:pt x="12" y="4"/>
                    </a:lnTo>
                    <a:lnTo>
                      <a:pt x="10" y="8"/>
                    </a:lnTo>
                    <a:lnTo>
                      <a:pt x="8" y="8"/>
                    </a:lnTo>
                    <a:lnTo>
                      <a:pt x="6" y="10"/>
                    </a:lnTo>
                    <a:lnTo>
                      <a:pt x="6" y="14"/>
                    </a:lnTo>
                    <a:lnTo>
                      <a:pt x="4" y="14"/>
                    </a:lnTo>
                    <a:lnTo>
                      <a:pt x="2" y="16"/>
                    </a:lnTo>
                    <a:lnTo>
                      <a:pt x="2" y="21"/>
                    </a:lnTo>
                    <a:lnTo>
                      <a:pt x="0" y="21"/>
                    </a:lnTo>
                    <a:lnTo>
                      <a:pt x="0" y="39"/>
                    </a:lnTo>
                    <a:lnTo>
                      <a:pt x="2" y="39"/>
                    </a:lnTo>
                    <a:lnTo>
                      <a:pt x="2" y="41"/>
                    </a:lnTo>
                    <a:lnTo>
                      <a:pt x="4" y="44"/>
                    </a:lnTo>
                    <a:lnTo>
                      <a:pt x="4" y="46"/>
                    </a:lnTo>
                    <a:lnTo>
                      <a:pt x="6" y="46"/>
                    </a:lnTo>
                    <a:lnTo>
                      <a:pt x="8" y="50"/>
                    </a:lnTo>
                    <a:lnTo>
                      <a:pt x="8" y="52"/>
                    </a:lnTo>
                    <a:lnTo>
                      <a:pt x="13" y="52"/>
                    </a:lnTo>
                    <a:lnTo>
                      <a:pt x="13" y="54"/>
                    </a:lnTo>
                    <a:lnTo>
                      <a:pt x="15" y="54"/>
                    </a:lnTo>
                    <a:lnTo>
                      <a:pt x="17" y="58"/>
                    </a:lnTo>
                    <a:lnTo>
                      <a:pt x="40" y="58"/>
                    </a:lnTo>
                    <a:lnTo>
                      <a:pt x="42" y="54"/>
                    </a:lnTo>
                    <a:lnTo>
                      <a:pt x="44" y="54"/>
                    </a:lnTo>
                    <a:lnTo>
                      <a:pt x="44" y="52"/>
                    </a:lnTo>
                    <a:lnTo>
                      <a:pt x="50" y="52"/>
                    </a:lnTo>
                    <a:lnTo>
                      <a:pt x="50" y="50"/>
                    </a:lnTo>
                    <a:lnTo>
                      <a:pt x="52" y="46"/>
                    </a:lnTo>
                    <a:lnTo>
                      <a:pt x="54" y="46"/>
                    </a:lnTo>
                    <a:lnTo>
                      <a:pt x="54" y="44"/>
                    </a:lnTo>
                    <a:lnTo>
                      <a:pt x="56" y="41"/>
                    </a:lnTo>
                    <a:lnTo>
                      <a:pt x="56" y="39"/>
                    </a:lnTo>
                    <a:lnTo>
                      <a:pt x="58" y="39"/>
                    </a:lnTo>
                    <a:lnTo>
                      <a:pt x="58" y="21"/>
                    </a:lnTo>
                    <a:lnTo>
                      <a:pt x="56" y="21"/>
                    </a:lnTo>
                    <a:lnTo>
                      <a:pt x="56" y="16"/>
                    </a:lnTo>
                    <a:lnTo>
                      <a:pt x="54" y="14"/>
                    </a:lnTo>
                    <a:lnTo>
                      <a:pt x="52" y="14"/>
                    </a:lnTo>
                    <a:lnTo>
                      <a:pt x="52" y="10"/>
                    </a:lnTo>
                    <a:lnTo>
                      <a:pt x="50" y="8"/>
                    </a:lnTo>
                    <a:lnTo>
                      <a:pt x="48" y="8"/>
                    </a:lnTo>
                    <a:lnTo>
                      <a:pt x="46" y="4"/>
                    </a:lnTo>
                    <a:lnTo>
                      <a:pt x="44" y="4"/>
                    </a:lnTo>
                    <a:lnTo>
                      <a:pt x="44" y="2"/>
                    </a:lnTo>
                    <a:lnTo>
                      <a:pt x="36" y="2"/>
                    </a:lnTo>
                    <a:lnTo>
                      <a:pt x="36"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70" name="Freeform 30"/>
              <p:cNvSpPr>
                <a:spLocks/>
              </p:cNvSpPr>
              <p:nvPr/>
            </p:nvSpPr>
            <p:spPr bwMode="auto">
              <a:xfrm>
                <a:off x="2386" y="3509"/>
                <a:ext cx="61" cy="59"/>
              </a:xfrm>
              <a:custGeom>
                <a:avLst/>
                <a:gdLst/>
                <a:ahLst/>
                <a:cxnLst>
                  <a:cxn ang="0">
                    <a:pos x="29" y="0"/>
                  </a:cxn>
                  <a:cxn ang="0">
                    <a:pos x="22" y="0"/>
                  </a:cxn>
                  <a:cxn ang="0">
                    <a:pos x="22" y="2"/>
                  </a:cxn>
                  <a:cxn ang="0">
                    <a:pos x="14" y="2"/>
                  </a:cxn>
                  <a:cxn ang="0">
                    <a:pos x="14" y="4"/>
                  </a:cxn>
                  <a:cxn ang="0">
                    <a:pos x="12" y="4"/>
                  </a:cxn>
                  <a:cxn ang="0">
                    <a:pos x="10" y="8"/>
                  </a:cxn>
                  <a:cxn ang="0">
                    <a:pos x="8" y="8"/>
                  </a:cxn>
                  <a:cxn ang="0">
                    <a:pos x="6" y="10"/>
                  </a:cxn>
                  <a:cxn ang="0">
                    <a:pos x="6" y="14"/>
                  </a:cxn>
                  <a:cxn ang="0">
                    <a:pos x="4" y="14"/>
                  </a:cxn>
                  <a:cxn ang="0">
                    <a:pos x="2" y="16"/>
                  </a:cxn>
                  <a:cxn ang="0">
                    <a:pos x="2" y="21"/>
                  </a:cxn>
                  <a:cxn ang="0">
                    <a:pos x="0" y="21"/>
                  </a:cxn>
                  <a:cxn ang="0">
                    <a:pos x="0" y="39"/>
                  </a:cxn>
                  <a:cxn ang="0">
                    <a:pos x="2" y="39"/>
                  </a:cxn>
                  <a:cxn ang="0">
                    <a:pos x="2" y="41"/>
                  </a:cxn>
                  <a:cxn ang="0">
                    <a:pos x="4" y="44"/>
                  </a:cxn>
                  <a:cxn ang="0">
                    <a:pos x="4" y="46"/>
                  </a:cxn>
                  <a:cxn ang="0">
                    <a:pos x="6" y="46"/>
                  </a:cxn>
                  <a:cxn ang="0">
                    <a:pos x="8" y="50"/>
                  </a:cxn>
                  <a:cxn ang="0">
                    <a:pos x="8" y="52"/>
                  </a:cxn>
                  <a:cxn ang="0">
                    <a:pos x="14" y="52"/>
                  </a:cxn>
                  <a:cxn ang="0">
                    <a:pos x="14" y="54"/>
                  </a:cxn>
                  <a:cxn ang="0">
                    <a:pos x="16" y="54"/>
                  </a:cxn>
                  <a:cxn ang="0">
                    <a:pos x="18" y="58"/>
                  </a:cxn>
                  <a:cxn ang="0">
                    <a:pos x="43" y="58"/>
                  </a:cxn>
                  <a:cxn ang="0">
                    <a:pos x="45" y="54"/>
                  </a:cxn>
                  <a:cxn ang="0">
                    <a:pos x="46" y="54"/>
                  </a:cxn>
                  <a:cxn ang="0">
                    <a:pos x="46" y="52"/>
                  </a:cxn>
                  <a:cxn ang="0">
                    <a:pos x="52" y="52"/>
                  </a:cxn>
                  <a:cxn ang="0">
                    <a:pos x="52" y="50"/>
                  </a:cxn>
                  <a:cxn ang="0">
                    <a:pos x="54" y="46"/>
                  </a:cxn>
                  <a:cxn ang="0">
                    <a:pos x="56" y="46"/>
                  </a:cxn>
                  <a:cxn ang="0">
                    <a:pos x="56" y="44"/>
                  </a:cxn>
                  <a:cxn ang="0">
                    <a:pos x="58" y="41"/>
                  </a:cxn>
                  <a:cxn ang="0">
                    <a:pos x="58" y="39"/>
                  </a:cxn>
                  <a:cxn ang="0">
                    <a:pos x="60" y="39"/>
                  </a:cxn>
                  <a:cxn ang="0">
                    <a:pos x="60" y="21"/>
                  </a:cxn>
                  <a:cxn ang="0">
                    <a:pos x="58" y="21"/>
                  </a:cxn>
                  <a:cxn ang="0">
                    <a:pos x="58" y="16"/>
                  </a:cxn>
                  <a:cxn ang="0">
                    <a:pos x="56" y="14"/>
                  </a:cxn>
                  <a:cxn ang="0">
                    <a:pos x="54" y="14"/>
                  </a:cxn>
                  <a:cxn ang="0">
                    <a:pos x="54" y="10"/>
                  </a:cxn>
                  <a:cxn ang="0">
                    <a:pos x="52" y="8"/>
                  </a:cxn>
                  <a:cxn ang="0">
                    <a:pos x="50" y="8"/>
                  </a:cxn>
                  <a:cxn ang="0">
                    <a:pos x="48" y="4"/>
                  </a:cxn>
                  <a:cxn ang="0">
                    <a:pos x="46" y="4"/>
                  </a:cxn>
                  <a:cxn ang="0">
                    <a:pos x="46" y="2"/>
                  </a:cxn>
                  <a:cxn ang="0">
                    <a:pos x="39" y="2"/>
                  </a:cxn>
                  <a:cxn ang="0">
                    <a:pos x="39" y="0"/>
                  </a:cxn>
                  <a:cxn ang="0">
                    <a:pos x="29" y="0"/>
                  </a:cxn>
                </a:cxnLst>
                <a:rect l="0" t="0" r="r" b="b"/>
                <a:pathLst>
                  <a:path w="61" h="59">
                    <a:moveTo>
                      <a:pt x="29" y="0"/>
                    </a:moveTo>
                    <a:lnTo>
                      <a:pt x="22" y="0"/>
                    </a:lnTo>
                    <a:lnTo>
                      <a:pt x="22" y="2"/>
                    </a:lnTo>
                    <a:lnTo>
                      <a:pt x="14" y="2"/>
                    </a:lnTo>
                    <a:lnTo>
                      <a:pt x="14" y="4"/>
                    </a:lnTo>
                    <a:lnTo>
                      <a:pt x="12" y="4"/>
                    </a:lnTo>
                    <a:lnTo>
                      <a:pt x="10" y="8"/>
                    </a:lnTo>
                    <a:lnTo>
                      <a:pt x="8" y="8"/>
                    </a:lnTo>
                    <a:lnTo>
                      <a:pt x="6" y="10"/>
                    </a:lnTo>
                    <a:lnTo>
                      <a:pt x="6" y="14"/>
                    </a:lnTo>
                    <a:lnTo>
                      <a:pt x="4" y="14"/>
                    </a:lnTo>
                    <a:lnTo>
                      <a:pt x="2" y="16"/>
                    </a:lnTo>
                    <a:lnTo>
                      <a:pt x="2" y="21"/>
                    </a:lnTo>
                    <a:lnTo>
                      <a:pt x="0" y="21"/>
                    </a:lnTo>
                    <a:lnTo>
                      <a:pt x="0" y="39"/>
                    </a:lnTo>
                    <a:lnTo>
                      <a:pt x="2" y="39"/>
                    </a:lnTo>
                    <a:lnTo>
                      <a:pt x="2" y="41"/>
                    </a:lnTo>
                    <a:lnTo>
                      <a:pt x="4" y="44"/>
                    </a:lnTo>
                    <a:lnTo>
                      <a:pt x="4" y="46"/>
                    </a:lnTo>
                    <a:lnTo>
                      <a:pt x="6" y="46"/>
                    </a:lnTo>
                    <a:lnTo>
                      <a:pt x="8" y="50"/>
                    </a:lnTo>
                    <a:lnTo>
                      <a:pt x="8" y="52"/>
                    </a:lnTo>
                    <a:lnTo>
                      <a:pt x="14" y="52"/>
                    </a:lnTo>
                    <a:lnTo>
                      <a:pt x="14" y="54"/>
                    </a:lnTo>
                    <a:lnTo>
                      <a:pt x="16" y="54"/>
                    </a:lnTo>
                    <a:lnTo>
                      <a:pt x="18" y="58"/>
                    </a:lnTo>
                    <a:lnTo>
                      <a:pt x="43" y="58"/>
                    </a:lnTo>
                    <a:lnTo>
                      <a:pt x="45" y="54"/>
                    </a:lnTo>
                    <a:lnTo>
                      <a:pt x="46" y="54"/>
                    </a:lnTo>
                    <a:lnTo>
                      <a:pt x="46" y="52"/>
                    </a:lnTo>
                    <a:lnTo>
                      <a:pt x="52" y="52"/>
                    </a:lnTo>
                    <a:lnTo>
                      <a:pt x="52" y="50"/>
                    </a:lnTo>
                    <a:lnTo>
                      <a:pt x="54" y="46"/>
                    </a:lnTo>
                    <a:lnTo>
                      <a:pt x="56" y="46"/>
                    </a:lnTo>
                    <a:lnTo>
                      <a:pt x="56" y="44"/>
                    </a:lnTo>
                    <a:lnTo>
                      <a:pt x="58" y="41"/>
                    </a:lnTo>
                    <a:lnTo>
                      <a:pt x="58" y="39"/>
                    </a:lnTo>
                    <a:lnTo>
                      <a:pt x="60" y="39"/>
                    </a:lnTo>
                    <a:lnTo>
                      <a:pt x="60" y="21"/>
                    </a:lnTo>
                    <a:lnTo>
                      <a:pt x="58" y="21"/>
                    </a:lnTo>
                    <a:lnTo>
                      <a:pt x="58" y="16"/>
                    </a:lnTo>
                    <a:lnTo>
                      <a:pt x="56" y="14"/>
                    </a:lnTo>
                    <a:lnTo>
                      <a:pt x="54" y="14"/>
                    </a:lnTo>
                    <a:lnTo>
                      <a:pt x="54" y="10"/>
                    </a:lnTo>
                    <a:lnTo>
                      <a:pt x="52" y="8"/>
                    </a:lnTo>
                    <a:lnTo>
                      <a:pt x="50" y="8"/>
                    </a:lnTo>
                    <a:lnTo>
                      <a:pt x="48" y="4"/>
                    </a:lnTo>
                    <a:lnTo>
                      <a:pt x="46" y="4"/>
                    </a:lnTo>
                    <a:lnTo>
                      <a:pt x="46" y="2"/>
                    </a:lnTo>
                    <a:lnTo>
                      <a:pt x="39" y="2"/>
                    </a:lnTo>
                    <a:lnTo>
                      <a:pt x="39"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71" name="Freeform 31"/>
              <p:cNvSpPr>
                <a:spLocks/>
              </p:cNvSpPr>
              <p:nvPr/>
            </p:nvSpPr>
            <p:spPr bwMode="auto">
              <a:xfrm>
                <a:off x="2300" y="3458"/>
                <a:ext cx="61" cy="60"/>
              </a:xfrm>
              <a:custGeom>
                <a:avLst/>
                <a:gdLst/>
                <a:ahLst/>
                <a:cxnLst>
                  <a:cxn ang="0">
                    <a:pos x="29" y="0"/>
                  </a:cxn>
                  <a:cxn ang="0">
                    <a:pos x="21" y="0"/>
                  </a:cxn>
                  <a:cxn ang="0">
                    <a:pos x="21" y="2"/>
                  </a:cxn>
                  <a:cxn ang="0">
                    <a:pos x="12" y="2"/>
                  </a:cxn>
                  <a:cxn ang="0">
                    <a:pos x="12" y="6"/>
                  </a:cxn>
                  <a:cxn ang="0">
                    <a:pos x="10" y="9"/>
                  </a:cxn>
                  <a:cxn ang="0">
                    <a:pos x="8" y="9"/>
                  </a:cxn>
                  <a:cxn ang="0">
                    <a:pos x="6" y="11"/>
                  </a:cxn>
                  <a:cxn ang="0">
                    <a:pos x="6" y="15"/>
                  </a:cxn>
                  <a:cxn ang="0">
                    <a:pos x="4" y="15"/>
                  </a:cxn>
                  <a:cxn ang="0">
                    <a:pos x="2" y="17"/>
                  </a:cxn>
                  <a:cxn ang="0">
                    <a:pos x="2" y="21"/>
                  </a:cxn>
                  <a:cxn ang="0">
                    <a:pos x="0" y="21"/>
                  </a:cxn>
                  <a:cxn ang="0">
                    <a:pos x="0" y="36"/>
                  </a:cxn>
                  <a:cxn ang="0">
                    <a:pos x="2" y="36"/>
                  </a:cxn>
                  <a:cxn ang="0">
                    <a:pos x="2" y="40"/>
                  </a:cxn>
                  <a:cxn ang="0">
                    <a:pos x="4" y="42"/>
                  </a:cxn>
                  <a:cxn ang="0">
                    <a:pos x="4" y="46"/>
                  </a:cxn>
                  <a:cxn ang="0">
                    <a:pos x="6" y="46"/>
                  </a:cxn>
                  <a:cxn ang="0">
                    <a:pos x="8" y="48"/>
                  </a:cxn>
                  <a:cxn ang="0">
                    <a:pos x="8" y="51"/>
                  </a:cxn>
                  <a:cxn ang="0">
                    <a:pos x="10" y="51"/>
                  </a:cxn>
                  <a:cxn ang="0">
                    <a:pos x="12" y="53"/>
                  </a:cxn>
                  <a:cxn ang="0">
                    <a:pos x="16" y="53"/>
                  </a:cxn>
                  <a:cxn ang="0">
                    <a:pos x="17" y="55"/>
                  </a:cxn>
                  <a:cxn ang="0">
                    <a:pos x="21" y="55"/>
                  </a:cxn>
                  <a:cxn ang="0">
                    <a:pos x="21" y="59"/>
                  </a:cxn>
                  <a:cxn ang="0">
                    <a:pos x="39" y="59"/>
                  </a:cxn>
                  <a:cxn ang="0">
                    <a:pos x="39" y="55"/>
                  </a:cxn>
                  <a:cxn ang="0">
                    <a:pos x="42" y="55"/>
                  </a:cxn>
                  <a:cxn ang="0">
                    <a:pos x="44" y="53"/>
                  </a:cxn>
                  <a:cxn ang="0">
                    <a:pos x="48" y="53"/>
                  </a:cxn>
                  <a:cxn ang="0">
                    <a:pos x="50" y="51"/>
                  </a:cxn>
                  <a:cxn ang="0">
                    <a:pos x="52" y="51"/>
                  </a:cxn>
                  <a:cxn ang="0">
                    <a:pos x="52" y="48"/>
                  </a:cxn>
                  <a:cxn ang="0">
                    <a:pos x="54" y="46"/>
                  </a:cxn>
                  <a:cxn ang="0">
                    <a:pos x="56" y="46"/>
                  </a:cxn>
                  <a:cxn ang="0">
                    <a:pos x="56" y="42"/>
                  </a:cxn>
                  <a:cxn ang="0">
                    <a:pos x="58" y="40"/>
                  </a:cxn>
                  <a:cxn ang="0">
                    <a:pos x="58" y="36"/>
                  </a:cxn>
                  <a:cxn ang="0">
                    <a:pos x="60" y="36"/>
                  </a:cxn>
                  <a:cxn ang="0">
                    <a:pos x="60" y="21"/>
                  </a:cxn>
                  <a:cxn ang="0">
                    <a:pos x="58" y="21"/>
                  </a:cxn>
                  <a:cxn ang="0">
                    <a:pos x="58" y="17"/>
                  </a:cxn>
                  <a:cxn ang="0">
                    <a:pos x="56" y="15"/>
                  </a:cxn>
                  <a:cxn ang="0">
                    <a:pos x="54" y="15"/>
                  </a:cxn>
                  <a:cxn ang="0">
                    <a:pos x="54" y="11"/>
                  </a:cxn>
                  <a:cxn ang="0">
                    <a:pos x="52" y="9"/>
                  </a:cxn>
                  <a:cxn ang="0">
                    <a:pos x="50" y="9"/>
                  </a:cxn>
                  <a:cxn ang="0">
                    <a:pos x="48" y="6"/>
                  </a:cxn>
                  <a:cxn ang="0">
                    <a:pos x="46" y="6"/>
                  </a:cxn>
                  <a:cxn ang="0">
                    <a:pos x="46" y="2"/>
                  </a:cxn>
                  <a:cxn ang="0">
                    <a:pos x="39" y="2"/>
                  </a:cxn>
                  <a:cxn ang="0">
                    <a:pos x="39" y="0"/>
                  </a:cxn>
                  <a:cxn ang="0">
                    <a:pos x="29" y="0"/>
                  </a:cxn>
                </a:cxnLst>
                <a:rect l="0" t="0" r="r" b="b"/>
                <a:pathLst>
                  <a:path w="61" h="60">
                    <a:moveTo>
                      <a:pt x="29" y="0"/>
                    </a:moveTo>
                    <a:lnTo>
                      <a:pt x="21" y="0"/>
                    </a:lnTo>
                    <a:lnTo>
                      <a:pt x="21" y="2"/>
                    </a:lnTo>
                    <a:lnTo>
                      <a:pt x="12" y="2"/>
                    </a:lnTo>
                    <a:lnTo>
                      <a:pt x="12" y="6"/>
                    </a:lnTo>
                    <a:lnTo>
                      <a:pt x="10" y="9"/>
                    </a:lnTo>
                    <a:lnTo>
                      <a:pt x="8" y="9"/>
                    </a:lnTo>
                    <a:lnTo>
                      <a:pt x="6" y="11"/>
                    </a:lnTo>
                    <a:lnTo>
                      <a:pt x="6" y="15"/>
                    </a:lnTo>
                    <a:lnTo>
                      <a:pt x="4" y="15"/>
                    </a:lnTo>
                    <a:lnTo>
                      <a:pt x="2" y="17"/>
                    </a:lnTo>
                    <a:lnTo>
                      <a:pt x="2" y="21"/>
                    </a:lnTo>
                    <a:lnTo>
                      <a:pt x="0" y="21"/>
                    </a:lnTo>
                    <a:lnTo>
                      <a:pt x="0" y="36"/>
                    </a:lnTo>
                    <a:lnTo>
                      <a:pt x="2" y="36"/>
                    </a:lnTo>
                    <a:lnTo>
                      <a:pt x="2" y="40"/>
                    </a:lnTo>
                    <a:lnTo>
                      <a:pt x="4" y="42"/>
                    </a:lnTo>
                    <a:lnTo>
                      <a:pt x="4" y="46"/>
                    </a:lnTo>
                    <a:lnTo>
                      <a:pt x="6" y="46"/>
                    </a:lnTo>
                    <a:lnTo>
                      <a:pt x="8" y="48"/>
                    </a:lnTo>
                    <a:lnTo>
                      <a:pt x="8" y="51"/>
                    </a:lnTo>
                    <a:lnTo>
                      <a:pt x="10" y="51"/>
                    </a:lnTo>
                    <a:lnTo>
                      <a:pt x="12" y="53"/>
                    </a:lnTo>
                    <a:lnTo>
                      <a:pt x="16" y="53"/>
                    </a:lnTo>
                    <a:lnTo>
                      <a:pt x="17" y="55"/>
                    </a:lnTo>
                    <a:lnTo>
                      <a:pt x="21" y="55"/>
                    </a:lnTo>
                    <a:lnTo>
                      <a:pt x="21" y="59"/>
                    </a:lnTo>
                    <a:lnTo>
                      <a:pt x="39" y="59"/>
                    </a:lnTo>
                    <a:lnTo>
                      <a:pt x="39" y="55"/>
                    </a:lnTo>
                    <a:lnTo>
                      <a:pt x="42" y="55"/>
                    </a:lnTo>
                    <a:lnTo>
                      <a:pt x="44" y="53"/>
                    </a:lnTo>
                    <a:lnTo>
                      <a:pt x="48" y="53"/>
                    </a:lnTo>
                    <a:lnTo>
                      <a:pt x="50" y="51"/>
                    </a:lnTo>
                    <a:lnTo>
                      <a:pt x="52" y="51"/>
                    </a:lnTo>
                    <a:lnTo>
                      <a:pt x="52" y="48"/>
                    </a:lnTo>
                    <a:lnTo>
                      <a:pt x="54" y="46"/>
                    </a:lnTo>
                    <a:lnTo>
                      <a:pt x="56" y="46"/>
                    </a:lnTo>
                    <a:lnTo>
                      <a:pt x="56" y="42"/>
                    </a:lnTo>
                    <a:lnTo>
                      <a:pt x="58" y="40"/>
                    </a:lnTo>
                    <a:lnTo>
                      <a:pt x="58" y="36"/>
                    </a:lnTo>
                    <a:lnTo>
                      <a:pt x="60" y="36"/>
                    </a:lnTo>
                    <a:lnTo>
                      <a:pt x="60" y="21"/>
                    </a:lnTo>
                    <a:lnTo>
                      <a:pt x="58" y="21"/>
                    </a:lnTo>
                    <a:lnTo>
                      <a:pt x="58" y="17"/>
                    </a:lnTo>
                    <a:lnTo>
                      <a:pt x="56" y="15"/>
                    </a:lnTo>
                    <a:lnTo>
                      <a:pt x="54" y="15"/>
                    </a:lnTo>
                    <a:lnTo>
                      <a:pt x="54" y="11"/>
                    </a:lnTo>
                    <a:lnTo>
                      <a:pt x="52" y="9"/>
                    </a:lnTo>
                    <a:lnTo>
                      <a:pt x="50" y="9"/>
                    </a:lnTo>
                    <a:lnTo>
                      <a:pt x="48" y="6"/>
                    </a:lnTo>
                    <a:lnTo>
                      <a:pt x="46" y="6"/>
                    </a:lnTo>
                    <a:lnTo>
                      <a:pt x="46" y="2"/>
                    </a:lnTo>
                    <a:lnTo>
                      <a:pt x="39" y="2"/>
                    </a:lnTo>
                    <a:lnTo>
                      <a:pt x="39"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72" name="Freeform 32"/>
              <p:cNvSpPr>
                <a:spLocks/>
              </p:cNvSpPr>
              <p:nvPr/>
            </p:nvSpPr>
            <p:spPr bwMode="auto">
              <a:xfrm>
                <a:off x="2362" y="3458"/>
                <a:ext cx="58" cy="60"/>
              </a:xfrm>
              <a:custGeom>
                <a:avLst/>
                <a:gdLst/>
                <a:ahLst/>
                <a:cxnLst>
                  <a:cxn ang="0">
                    <a:pos x="28" y="0"/>
                  </a:cxn>
                  <a:cxn ang="0">
                    <a:pos x="21" y="0"/>
                  </a:cxn>
                  <a:cxn ang="0">
                    <a:pos x="21" y="2"/>
                  </a:cxn>
                  <a:cxn ang="0">
                    <a:pos x="13" y="2"/>
                  </a:cxn>
                  <a:cxn ang="0">
                    <a:pos x="13" y="6"/>
                  </a:cxn>
                  <a:cxn ang="0">
                    <a:pos x="11" y="6"/>
                  </a:cxn>
                  <a:cxn ang="0">
                    <a:pos x="9" y="9"/>
                  </a:cxn>
                  <a:cxn ang="0">
                    <a:pos x="7" y="9"/>
                  </a:cxn>
                  <a:cxn ang="0">
                    <a:pos x="5" y="11"/>
                  </a:cxn>
                  <a:cxn ang="0">
                    <a:pos x="5" y="15"/>
                  </a:cxn>
                  <a:cxn ang="0">
                    <a:pos x="3" y="15"/>
                  </a:cxn>
                  <a:cxn ang="0">
                    <a:pos x="1" y="17"/>
                  </a:cxn>
                  <a:cxn ang="0">
                    <a:pos x="1" y="21"/>
                  </a:cxn>
                  <a:cxn ang="0">
                    <a:pos x="0" y="21"/>
                  </a:cxn>
                  <a:cxn ang="0">
                    <a:pos x="0" y="36"/>
                  </a:cxn>
                  <a:cxn ang="0">
                    <a:pos x="1" y="36"/>
                  </a:cxn>
                  <a:cxn ang="0">
                    <a:pos x="1" y="40"/>
                  </a:cxn>
                  <a:cxn ang="0">
                    <a:pos x="3" y="42"/>
                  </a:cxn>
                  <a:cxn ang="0">
                    <a:pos x="3" y="46"/>
                  </a:cxn>
                  <a:cxn ang="0">
                    <a:pos x="5" y="46"/>
                  </a:cxn>
                  <a:cxn ang="0">
                    <a:pos x="7" y="48"/>
                  </a:cxn>
                  <a:cxn ang="0">
                    <a:pos x="7" y="51"/>
                  </a:cxn>
                  <a:cxn ang="0">
                    <a:pos x="9" y="51"/>
                  </a:cxn>
                  <a:cxn ang="0">
                    <a:pos x="11" y="53"/>
                  </a:cxn>
                  <a:cxn ang="0">
                    <a:pos x="15" y="53"/>
                  </a:cxn>
                  <a:cxn ang="0">
                    <a:pos x="17" y="55"/>
                  </a:cxn>
                  <a:cxn ang="0">
                    <a:pos x="21" y="55"/>
                  </a:cxn>
                  <a:cxn ang="0">
                    <a:pos x="21" y="59"/>
                  </a:cxn>
                  <a:cxn ang="0">
                    <a:pos x="36" y="59"/>
                  </a:cxn>
                  <a:cxn ang="0">
                    <a:pos x="36" y="55"/>
                  </a:cxn>
                  <a:cxn ang="0">
                    <a:pos x="40" y="55"/>
                  </a:cxn>
                  <a:cxn ang="0">
                    <a:pos x="42" y="53"/>
                  </a:cxn>
                  <a:cxn ang="0">
                    <a:pos x="46" y="53"/>
                  </a:cxn>
                  <a:cxn ang="0">
                    <a:pos x="47" y="51"/>
                  </a:cxn>
                  <a:cxn ang="0">
                    <a:pos x="49" y="51"/>
                  </a:cxn>
                  <a:cxn ang="0">
                    <a:pos x="49" y="48"/>
                  </a:cxn>
                  <a:cxn ang="0">
                    <a:pos x="51" y="46"/>
                  </a:cxn>
                  <a:cxn ang="0">
                    <a:pos x="53" y="46"/>
                  </a:cxn>
                  <a:cxn ang="0">
                    <a:pos x="53" y="42"/>
                  </a:cxn>
                  <a:cxn ang="0">
                    <a:pos x="55" y="40"/>
                  </a:cxn>
                  <a:cxn ang="0">
                    <a:pos x="55" y="36"/>
                  </a:cxn>
                  <a:cxn ang="0">
                    <a:pos x="57" y="36"/>
                  </a:cxn>
                  <a:cxn ang="0">
                    <a:pos x="57" y="21"/>
                  </a:cxn>
                  <a:cxn ang="0">
                    <a:pos x="55" y="21"/>
                  </a:cxn>
                  <a:cxn ang="0">
                    <a:pos x="55" y="17"/>
                  </a:cxn>
                  <a:cxn ang="0">
                    <a:pos x="53" y="15"/>
                  </a:cxn>
                  <a:cxn ang="0">
                    <a:pos x="51" y="15"/>
                  </a:cxn>
                  <a:cxn ang="0">
                    <a:pos x="51" y="11"/>
                  </a:cxn>
                  <a:cxn ang="0">
                    <a:pos x="49" y="9"/>
                  </a:cxn>
                  <a:cxn ang="0">
                    <a:pos x="47" y="9"/>
                  </a:cxn>
                  <a:cxn ang="0">
                    <a:pos x="46" y="6"/>
                  </a:cxn>
                  <a:cxn ang="0">
                    <a:pos x="44" y="6"/>
                  </a:cxn>
                  <a:cxn ang="0">
                    <a:pos x="44" y="2"/>
                  </a:cxn>
                  <a:cxn ang="0">
                    <a:pos x="36" y="2"/>
                  </a:cxn>
                  <a:cxn ang="0">
                    <a:pos x="36" y="0"/>
                  </a:cxn>
                  <a:cxn ang="0">
                    <a:pos x="28" y="0"/>
                  </a:cxn>
                </a:cxnLst>
                <a:rect l="0" t="0" r="r" b="b"/>
                <a:pathLst>
                  <a:path w="58" h="60">
                    <a:moveTo>
                      <a:pt x="28" y="0"/>
                    </a:moveTo>
                    <a:lnTo>
                      <a:pt x="21" y="0"/>
                    </a:lnTo>
                    <a:lnTo>
                      <a:pt x="21" y="2"/>
                    </a:lnTo>
                    <a:lnTo>
                      <a:pt x="13" y="2"/>
                    </a:lnTo>
                    <a:lnTo>
                      <a:pt x="13" y="6"/>
                    </a:lnTo>
                    <a:lnTo>
                      <a:pt x="11" y="6"/>
                    </a:lnTo>
                    <a:lnTo>
                      <a:pt x="9" y="9"/>
                    </a:lnTo>
                    <a:lnTo>
                      <a:pt x="7" y="9"/>
                    </a:lnTo>
                    <a:lnTo>
                      <a:pt x="5" y="11"/>
                    </a:lnTo>
                    <a:lnTo>
                      <a:pt x="5" y="15"/>
                    </a:lnTo>
                    <a:lnTo>
                      <a:pt x="3" y="15"/>
                    </a:lnTo>
                    <a:lnTo>
                      <a:pt x="1" y="17"/>
                    </a:lnTo>
                    <a:lnTo>
                      <a:pt x="1" y="21"/>
                    </a:lnTo>
                    <a:lnTo>
                      <a:pt x="0" y="21"/>
                    </a:lnTo>
                    <a:lnTo>
                      <a:pt x="0" y="36"/>
                    </a:lnTo>
                    <a:lnTo>
                      <a:pt x="1" y="36"/>
                    </a:lnTo>
                    <a:lnTo>
                      <a:pt x="1" y="40"/>
                    </a:lnTo>
                    <a:lnTo>
                      <a:pt x="3" y="42"/>
                    </a:lnTo>
                    <a:lnTo>
                      <a:pt x="3" y="46"/>
                    </a:lnTo>
                    <a:lnTo>
                      <a:pt x="5" y="46"/>
                    </a:lnTo>
                    <a:lnTo>
                      <a:pt x="7" y="48"/>
                    </a:lnTo>
                    <a:lnTo>
                      <a:pt x="7" y="51"/>
                    </a:lnTo>
                    <a:lnTo>
                      <a:pt x="9" y="51"/>
                    </a:lnTo>
                    <a:lnTo>
                      <a:pt x="11" y="53"/>
                    </a:lnTo>
                    <a:lnTo>
                      <a:pt x="15" y="53"/>
                    </a:lnTo>
                    <a:lnTo>
                      <a:pt x="17" y="55"/>
                    </a:lnTo>
                    <a:lnTo>
                      <a:pt x="21" y="55"/>
                    </a:lnTo>
                    <a:lnTo>
                      <a:pt x="21" y="59"/>
                    </a:lnTo>
                    <a:lnTo>
                      <a:pt x="36" y="59"/>
                    </a:lnTo>
                    <a:lnTo>
                      <a:pt x="36" y="55"/>
                    </a:lnTo>
                    <a:lnTo>
                      <a:pt x="40" y="55"/>
                    </a:lnTo>
                    <a:lnTo>
                      <a:pt x="42" y="53"/>
                    </a:lnTo>
                    <a:lnTo>
                      <a:pt x="46" y="53"/>
                    </a:lnTo>
                    <a:lnTo>
                      <a:pt x="47" y="51"/>
                    </a:lnTo>
                    <a:lnTo>
                      <a:pt x="49" y="51"/>
                    </a:lnTo>
                    <a:lnTo>
                      <a:pt x="49" y="48"/>
                    </a:lnTo>
                    <a:lnTo>
                      <a:pt x="51" y="46"/>
                    </a:lnTo>
                    <a:lnTo>
                      <a:pt x="53" y="46"/>
                    </a:lnTo>
                    <a:lnTo>
                      <a:pt x="53" y="42"/>
                    </a:lnTo>
                    <a:lnTo>
                      <a:pt x="55" y="40"/>
                    </a:lnTo>
                    <a:lnTo>
                      <a:pt x="55" y="36"/>
                    </a:lnTo>
                    <a:lnTo>
                      <a:pt x="57" y="36"/>
                    </a:lnTo>
                    <a:lnTo>
                      <a:pt x="57" y="21"/>
                    </a:lnTo>
                    <a:lnTo>
                      <a:pt x="55" y="21"/>
                    </a:lnTo>
                    <a:lnTo>
                      <a:pt x="55" y="17"/>
                    </a:lnTo>
                    <a:lnTo>
                      <a:pt x="53" y="15"/>
                    </a:lnTo>
                    <a:lnTo>
                      <a:pt x="51" y="15"/>
                    </a:lnTo>
                    <a:lnTo>
                      <a:pt x="51" y="11"/>
                    </a:lnTo>
                    <a:lnTo>
                      <a:pt x="49" y="9"/>
                    </a:lnTo>
                    <a:lnTo>
                      <a:pt x="47" y="9"/>
                    </a:lnTo>
                    <a:lnTo>
                      <a:pt x="46" y="6"/>
                    </a:lnTo>
                    <a:lnTo>
                      <a:pt x="44" y="6"/>
                    </a:lnTo>
                    <a:lnTo>
                      <a:pt x="44" y="2"/>
                    </a:lnTo>
                    <a:lnTo>
                      <a:pt x="36" y="2"/>
                    </a:lnTo>
                    <a:lnTo>
                      <a:pt x="36" y="0"/>
                    </a:lnTo>
                    <a:lnTo>
                      <a:pt x="28"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73" name="Freeform 33"/>
              <p:cNvSpPr>
                <a:spLocks/>
              </p:cNvSpPr>
              <p:nvPr/>
            </p:nvSpPr>
            <p:spPr bwMode="auto">
              <a:xfrm>
                <a:off x="2331" y="3404"/>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84" name="Rectangle 44"/>
              <p:cNvSpPr>
                <a:spLocks noChangeArrowheads="1"/>
              </p:cNvSpPr>
              <p:nvPr/>
            </p:nvSpPr>
            <p:spPr bwMode="auto">
              <a:xfrm>
                <a:off x="2256" y="3312"/>
                <a:ext cx="288" cy="258"/>
              </a:xfrm>
              <a:prstGeom prst="rect">
                <a:avLst/>
              </a:prstGeom>
              <a:noFill/>
              <a:ln w="12700">
                <a:solidFill>
                  <a:srgbClr val="000000"/>
                </a:solidFill>
                <a:miter lim="800000"/>
                <a:headEnd/>
                <a:tailEnd/>
              </a:ln>
              <a:effectLst/>
            </p:spPr>
            <p:txBody>
              <a:bodyPr wrap="none" anchor="ctr"/>
              <a:lstStyle/>
              <a:p>
                <a:endParaRPr lang="fr-FR"/>
              </a:p>
            </p:txBody>
          </p:sp>
          <p:sp>
            <p:nvSpPr>
              <p:cNvPr id="35885" name="Freeform 45"/>
              <p:cNvSpPr>
                <a:spLocks/>
              </p:cNvSpPr>
              <p:nvPr/>
            </p:nvSpPr>
            <p:spPr bwMode="auto">
              <a:xfrm>
                <a:off x="2448" y="3502"/>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86" name="Freeform 46"/>
              <p:cNvSpPr>
                <a:spLocks/>
              </p:cNvSpPr>
              <p:nvPr/>
            </p:nvSpPr>
            <p:spPr bwMode="auto">
              <a:xfrm>
                <a:off x="2421" y="3450"/>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87" name="Freeform 47"/>
              <p:cNvSpPr>
                <a:spLocks/>
              </p:cNvSpPr>
              <p:nvPr/>
            </p:nvSpPr>
            <p:spPr bwMode="auto">
              <a:xfrm>
                <a:off x="2386" y="3396"/>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grpSp>
        <p:grpSp>
          <p:nvGrpSpPr>
            <p:cNvPr id="6" name="Group 49"/>
            <p:cNvGrpSpPr>
              <a:grpSpLocks/>
            </p:cNvGrpSpPr>
            <p:nvPr/>
          </p:nvGrpSpPr>
          <p:grpSpPr bwMode="auto">
            <a:xfrm>
              <a:off x="3624" y="3328"/>
              <a:ext cx="288" cy="258"/>
              <a:chOff x="2256" y="3312"/>
              <a:chExt cx="288" cy="258"/>
            </a:xfrm>
          </p:grpSpPr>
          <p:sp>
            <p:nvSpPr>
              <p:cNvPr id="35890" name="Freeform 50"/>
              <p:cNvSpPr>
                <a:spLocks/>
              </p:cNvSpPr>
              <p:nvPr/>
            </p:nvSpPr>
            <p:spPr bwMode="auto">
              <a:xfrm>
                <a:off x="2268" y="3509"/>
                <a:ext cx="60" cy="59"/>
              </a:xfrm>
              <a:custGeom>
                <a:avLst/>
                <a:gdLst/>
                <a:ahLst/>
                <a:cxnLst>
                  <a:cxn ang="0">
                    <a:pos x="28" y="0"/>
                  </a:cxn>
                  <a:cxn ang="0">
                    <a:pos x="19" y="0"/>
                  </a:cxn>
                  <a:cxn ang="0">
                    <a:pos x="19" y="2"/>
                  </a:cxn>
                  <a:cxn ang="0">
                    <a:pos x="13" y="2"/>
                  </a:cxn>
                  <a:cxn ang="0">
                    <a:pos x="13" y="4"/>
                  </a:cxn>
                  <a:cxn ang="0">
                    <a:pos x="11" y="4"/>
                  </a:cxn>
                  <a:cxn ang="0">
                    <a:pos x="9" y="8"/>
                  </a:cxn>
                  <a:cxn ang="0">
                    <a:pos x="7" y="8"/>
                  </a:cxn>
                  <a:cxn ang="0">
                    <a:pos x="5" y="10"/>
                  </a:cxn>
                  <a:cxn ang="0">
                    <a:pos x="5" y="14"/>
                  </a:cxn>
                  <a:cxn ang="0">
                    <a:pos x="3" y="14"/>
                  </a:cxn>
                  <a:cxn ang="0">
                    <a:pos x="2" y="16"/>
                  </a:cxn>
                  <a:cxn ang="0">
                    <a:pos x="2" y="21"/>
                  </a:cxn>
                  <a:cxn ang="0">
                    <a:pos x="0" y="21"/>
                  </a:cxn>
                  <a:cxn ang="0">
                    <a:pos x="0" y="39"/>
                  </a:cxn>
                  <a:cxn ang="0">
                    <a:pos x="2" y="39"/>
                  </a:cxn>
                  <a:cxn ang="0">
                    <a:pos x="2" y="41"/>
                  </a:cxn>
                  <a:cxn ang="0">
                    <a:pos x="3" y="44"/>
                  </a:cxn>
                  <a:cxn ang="0">
                    <a:pos x="3" y="46"/>
                  </a:cxn>
                  <a:cxn ang="0">
                    <a:pos x="5" y="46"/>
                  </a:cxn>
                  <a:cxn ang="0">
                    <a:pos x="7" y="50"/>
                  </a:cxn>
                  <a:cxn ang="0">
                    <a:pos x="7" y="52"/>
                  </a:cxn>
                  <a:cxn ang="0">
                    <a:pos x="13" y="52"/>
                  </a:cxn>
                  <a:cxn ang="0">
                    <a:pos x="13" y="54"/>
                  </a:cxn>
                  <a:cxn ang="0">
                    <a:pos x="15" y="54"/>
                  </a:cxn>
                  <a:cxn ang="0">
                    <a:pos x="17" y="58"/>
                  </a:cxn>
                  <a:cxn ang="0">
                    <a:pos x="42" y="58"/>
                  </a:cxn>
                  <a:cxn ang="0">
                    <a:pos x="44" y="54"/>
                  </a:cxn>
                  <a:cxn ang="0">
                    <a:pos x="44" y="52"/>
                  </a:cxn>
                  <a:cxn ang="0">
                    <a:pos x="51" y="52"/>
                  </a:cxn>
                  <a:cxn ang="0">
                    <a:pos x="51" y="50"/>
                  </a:cxn>
                  <a:cxn ang="0">
                    <a:pos x="53" y="46"/>
                  </a:cxn>
                  <a:cxn ang="0">
                    <a:pos x="55" y="46"/>
                  </a:cxn>
                  <a:cxn ang="0">
                    <a:pos x="55" y="44"/>
                  </a:cxn>
                  <a:cxn ang="0">
                    <a:pos x="57" y="41"/>
                  </a:cxn>
                  <a:cxn ang="0">
                    <a:pos x="57" y="39"/>
                  </a:cxn>
                  <a:cxn ang="0">
                    <a:pos x="59" y="39"/>
                  </a:cxn>
                  <a:cxn ang="0">
                    <a:pos x="59" y="21"/>
                  </a:cxn>
                  <a:cxn ang="0">
                    <a:pos x="57" y="21"/>
                  </a:cxn>
                  <a:cxn ang="0">
                    <a:pos x="57" y="16"/>
                  </a:cxn>
                  <a:cxn ang="0">
                    <a:pos x="55" y="14"/>
                  </a:cxn>
                  <a:cxn ang="0">
                    <a:pos x="53" y="14"/>
                  </a:cxn>
                  <a:cxn ang="0">
                    <a:pos x="53" y="10"/>
                  </a:cxn>
                  <a:cxn ang="0">
                    <a:pos x="51" y="8"/>
                  </a:cxn>
                  <a:cxn ang="0">
                    <a:pos x="49" y="8"/>
                  </a:cxn>
                  <a:cxn ang="0">
                    <a:pos x="48" y="4"/>
                  </a:cxn>
                  <a:cxn ang="0">
                    <a:pos x="44" y="4"/>
                  </a:cxn>
                  <a:cxn ang="0">
                    <a:pos x="44" y="2"/>
                  </a:cxn>
                  <a:cxn ang="0">
                    <a:pos x="38" y="2"/>
                  </a:cxn>
                  <a:cxn ang="0">
                    <a:pos x="38" y="0"/>
                  </a:cxn>
                  <a:cxn ang="0">
                    <a:pos x="28" y="0"/>
                  </a:cxn>
                </a:cxnLst>
                <a:rect l="0" t="0" r="r" b="b"/>
                <a:pathLst>
                  <a:path w="60" h="59">
                    <a:moveTo>
                      <a:pt x="28" y="0"/>
                    </a:moveTo>
                    <a:lnTo>
                      <a:pt x="19" y="0"/>
                    </a:lnTo>
                    <a:lnTo>
                      <a:pt x="19" y="2"/>
                    </a:lnTo>
                    <a:lnTo>
                      <a:pt x="13" y="2"/>
                    </a:lnTo>
                    <a:lnTo>
                      <a:pt x="13" y="4"/>
                    </a:lnTo>
                    <a:lnTo>
                      <a:pt x="11" y="4"/>
                    </a:lnTo>
                    <a:lnTo>
                      <a:pt x="9" y="8"/>
                    </a:lnTo>
                    <a:lnTo>
                      <a:pt x="7" y="8"/>
                    </a:lnTo>
                    <a:lnTo>
                      <a:pt x="5" y="10"/>
                    </a:lnTo>
                    <a:lnTo>
                      <a:pt x="5" y="14"/>
                    </a:lnTo>
                    <a:lnTo>
                      <a:pt x="3" y="14"/>
                    </a:lnTo>
                    <a:lnTo>
                      <a:pt x="2" y="16"/>
                    </a:lnTo>
                    <a:lnTo>
                      <a:pt x="2" y="21"/>
                    </a:lnTo>
                    <a:lnTo>
                      <a:pt x="0" y="21"/>
                    </a:lnTo>
                    <a:lnTo>
                      <a:pt x="0" y="39"/>
                    </a:lnTo>
                    <a:lnTo>
                      <a:pt x="2" y="39"/>
                    </a:lnTo>
                    <a:lnTo>
                      <a:pt x="2" y="41"/>
                    </a:lnTo>
                    <a:lnTo>
                      <a:pt x="3" y="44"/>
                    </a:lnTo>
                    <a:lnTo>
                      <a:pt x="3" y="46"/>
                    </a:lnTo>
                    <a:lnTo>
                      <a:pt x="5" y="46"/>
                    </a:lnTo>
                    <a:lnTo>
                      <a:pt x="7" y="50"/>
                    </a:lnTo>
                    <a:lnTo>
                      <a:pt x="7" y="52"/>
                    </a:lnTo>
                    <a:lnTo>
                      <a:pt x="13" y="52"/>
                    </a:lnTo>
                    <a:lnTo>
                      <a:pt x="13" y="54"/>
                    </a:lnTo>
                    <a:lnTo>
                      <a:pt x="15" y="54"/>
                    </a:lnTo>
                    <a:lnTo>
                      <a:pt x="17" y="58"/>
                    </a:lnTo>
                    <a:lnTo>
                      <a:pt x="42" y="58"/>
                    </a:lnTo>
                    <a:lnTo>
                      <a:pt x="44" y="54"/>
                    </a:lnTo>
                    <a:lnTo>
                      <a:pt x="44" y="52"/>
                    </a:lnTo>
                    <a:lnTo>
                      <a:pt x="51" y="52"/>
                    </a:lnTo>
                    <a:lnTo>
                      <a:pt x="51" y="50"/>
                    </a:lnTo>
                    <a:lnTo>
                      <a:pt x="53" y="46"/>
                    </a:lnTo>
                    <a:lnTo>
                      <a:pt x="55" y="46"/>
                    </a:lnTo>
                    <a:lnTo>
                      <a:pt x="55" y="44"/>
                    </a:lnTo>
                    <a:lnTo>
                      <a:pt x="57" y="41"/>
                    </a:lnTo>
                    <a:lnTo>
                      <a:pt x="57" y="39"/>
                    </a:lnTo>
                    <a:lnTo>
                      <a:pt x="59" y="39"/>
                    </a:lnTo>
                    <a:lnTo>
                      <a:pt x="59" y="21"/>
                    </a:lnTo>
                    <a:lnTo>
                      <a:pt x="57" y="21"/>
                    </a:lnTo>
                    <a:lnTo>
                      <a:pt x="57" y="16"/>
                    </a:lnTo>
                    <a:lnTo>
                      <a:pt x="55" y="14"/>
                    </a:lnTo>
                    <a:lnTo>
                      <a:pt x="53" y="14"/>
                    </a:lnTo>
                    <a:lnTo>
                      <a:pt x="53" y="10"/>
                    </a:lnTo>
                    <a:lnTo>
                      <a:pt x="51" y="8"/>
                    </a:lnTo>
                    <a:lnTo>
                      <a:pt x="49" y="8"/>
                    </a:lnTo>
                    <a:lnTo>
                      <a:pt x="48" y="4"/>
                    </a:lnTo>
                    <a:lnTo>
                      <a:pt x="44" y="4"/>
                    </a:lnTo>
                    <a:lnTo>
                      <a:pt x="44" y="2"/>
                    </a:lnTo>
                    <a:lnTo>
                      <a:pt x="38" y="2"/>
                    </a:lnTo>
                    <a:lnTo>
                      <a:pt x="38" y="0"/>
                    </a:lnTo>
                    <a:lnTo>
                      <a:pt x="28"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1" name="Freeform 51"/>
              <p:cNvSpPr>
                <a:spLocks/>
              </p:cNvSpPr>
              <p:nvPr/>
            </p:nvSpPr>
            <p:spPr bwMode="auto">
              <a:xfrm>
                <a:off x="2327" y="3509"/>
                <a:ext cx="59" cy="59"/>
              </a:xfrm>
              <a:custGeom>
                <a:avLst/>
                <a:gdLst/>
                <a:ahLst/>
                <a:cxnLst>
                  <a:cxn ang="0">
                    <a:pos x="29" y="0"/>
                  </a:cxn>
                  <a:cxn ang="0">
                    <a:pos x="21" y="0"/>
                  </a:cxn>
                  <a:cxn ang="0">
                    <a:pos x="21" y="2"/>
                  </a:cxn>
                  <a:cxn ang="0">
                    <a:pos x="13" y="2"/>
                  </a:cxn>
                  <a:cxn ang="0">
                    <a:pos x="13" y="4"/>
                  </a:cxn>
                  <a:cxn ang="0">
                    <a:pos x="12" y="4"/>
                  </a:cxn>
                  <a:cxn ang="0">
                    <a:pos x="10" y="8"/>
                  </a:cxn>
                  <a:cxn ang="0">
                    <a:pos x="8" y="8"/>
                  </a:cxn>
                  <a:cxn ang="0">
                    <a:pos x="6" y="10"/>
                  </a:cxn>
                  <a:cxn ang="0">
                    <a:pos x="6" y="14"/>
                  </a:cxn>
                  <a:cxn ang="0">
                    <a:pos x="4" y="14"/>
                  </a:cxn>
                  <a:cxn ang="0">
                    <a:pos x="2" y="16"/>
                  </a:cxn>
                  <a:cxn ang="0">
                    <a:pos x="2" y="21"/>
                  </a:cxn>
                  <a:cxn ang="0">
                    <a:pos x="0" y="21"/>
                  </a:cxn>
                  <a:cxn ang="0">
                    <a:pos x="0" y="39"/>
                  </a:cxn>
                  <a:cxn ang="0">
                    <a:pos x="2" y="39"/>
                  </a:cxn>
                  <a:cxn ang="0">
                    <a:pos x="2" y="41"/>
                  </a:cxn>
                  <a:cxn ang="0">
                    <a:pos x="4" y="44"/>
                  </a:cxn>
                  <a:cxn ang="0">
                    <a:pos x="4" y="46"/>
                  </a:cxn>
                  <a:cxn ang="0">
                    <a:pos x="6" y="46"/>
                  </a:cxn>
                  <a:cxn ang="0">
                    <a:pos x="8" y="50"/>
                  </a:cxn>
                  <a:cxn ang="0">
                    <a:pos x="8" y="52"/>
                  </a:cxn>
                  <a:cxn ang="0">
                    <a:pos x="13" y="52"/>
                  </a:cxn>
                  <a:cxn ang="0">
                    <a:pos x="13" y="54"/>
                  </a:cxn>
                  <a:cxn ang="0">
                    <a:pos x="15" y="54"/>
                  </a:cxn>
                  <a:cxn ang="0">
                    <a:pos x="17" y="58"/>
                  </a:cxn>
                  <a:cxn ang="0">
                    <a:pos x="40" y="58"/>
                  </a:cxn>
                  <a:cxn ang="0">
                    <a:pos x="42" y="54"/>
                  </a:cxn>
                  <a:cxn ang="0">
                    <a:pos x="44" y="54"/>
                  </a:cxn>
                  <a:cxn ang="0">
                    <a:pos x="44" y="52"/>
                  </a:cxn>
                  <a:cxn ang="0">
                    <a:pos x="50" y="52"/>
                  </a:cxn>
                  <a:cxn ang="0">
                    <a:pos x="50" y="50"/>
                  </a:cxn>
                  <a:cxn ang="0">
                    <a:pos x="52" y="46"/>
                  </a:cxn>
                  <a:cxn ang="0">
                    <a:pos x="54" y="46"/>
                  </a:cxn>
                  <a:cxn ang="0">
                    <a:pos x="54" y="44"/>
                  </a:cxn>
                  <a:cxn ang="0">
                    <a:pos x="56" y="41"/>
                  </a:cxn>
                  <a:cxn ang="0">
                    <a:pos x="56" y="39"/>
                  </a:cxn>
                  <a:cxn ang="0">
                    <a:pos x="58" y="39"/>
                  </a:cxn>
                  <a:cxn ang="0">
                    <a:pos x="58" y="21"/>
                  </a:cxn>
                  <a:cxn ang="0">
                    <a:pos x="56" y="21"/>
                  </a:cxn>
                  <a:cxn ang="0">
                    <a:pos x="56" y="16"/>
                  </a:cxn>
                  <a:cxn ang="0">
                    <a:pos x="54" y="14"/>
                  </a:cxn>
                  <a:cxn ang="0">
                    <a:pos x="52" y="14"/>
                  </a:cxn>
                  <a:cxn ang="0">
                    <a:pos x="52" y="10"/>
                  </a:cxn>
                  <a:cxn ang="0">
                    <a:pos x="50" y="8"/>
                  </a:cxn>
                  <a:cxn ang="0">
                    <a:pos x="48" y="8"/>
                  </a:cxn>
                  <a:cxn ang="0">
                    <a:pos x="46" y="4"/>
                  </a:cxn>
                  <a:cxn ang="0">
                    <a:pos x="44" y="4"/>
                  </a:cxn>
                  <a:cxn ang="0">
                    <a:pos x="44" y="2"/>
                  </a:cxn>
                  <a:cxn ang="0">
                    <a:pos x="36" y="2"/>
                  </a:cxn>
                  <a:cxn ang="0">
                    <a:pos x="36" y="0"/>
                  </a:cxn>
                  <a:cxn ang="0">
                    <a:pos x="29" y="0"/>
                  </a:cxn>
                </a:cxnLst>
                <a:rect l="0" t="0" r="r" b="b"/>
                <a:pathLst>
                  <a:path w="59" h="59">
                    <a:moveTo>
                      <a:pt x="29" y="0"/>
                    </a:moveTo>
                    <a:lnTo>
                      <a:pt x="21" y="0"/>
                    </a:lnTo>
                    <a:lnTo>
                      <a:pt x="21" y="2"/>
                    </a:lnTo>
                    <a:lnTo>
                      <a:pt x="13" y="2"/>
                    </a:lnTo>
                    <a:lnTo>
                      <a:pt x="13" y="4"/>
                    </a:lnTo>
                    <a:lnTo>
                      <a:pt x="12" y="4"/>
                    </a:lnTo>
                    <a:lnTo>
                      <a:pt x="10" y="8"/>
                    </a:lnTo>
                    <a:lnTo>
                      <a:pt x="8" y="8"/>
                    </a:lnTo>
                    <a:lnTo>
                      <a:pt x="6" y="10"/>
                    </a:lnTo>
                    <a:lnTo>
                      <a:pt x="6" y="14"/>
                    </a:lnTo>
                    <a:lnTo>
                      <a:pt x="4" y="14"/>
                    </a:lnTo>
                    <a:lnTo>
                      <a:pt x="2" y="16"/>
                    </a:lnTo>
                    <a:lnTo>
                      <a:pt x="2" y="21"/>
                    </a:lnTo>
                    <a:lnTo>
                      <a:pt x="0" y="21"/>
                    </a:lnTo>
                    <a:lnTo>
                      <a:pt x="0" y="39"/>
                    </a:lnTo>
                    <a:lnTo>
                      <a:pt x="2" y="39"/>
                    </a:lnTo>
                    <a:lnTo>
                      <a:pt x="2" y="41"/>
                    </a:lnTo>
                    <a:lnTo>
                      <a:pt x="4" y="44"/>
                    </a:lnTo>
                    <a:lnTo>
                      <a:pt x="4" y="46"/>
                    </a:lnTo>
                    <a:lnTo>
                      <a:pt x="6" y="46"/>
                    </a:lnTo>
                    <a:lnTo>
                      <a:pt x="8" y="50"/>
                    </a:lnTo>
                    <a:lnTo>
                      <a:pt x="8" y="52"/>
                    </a:lnTo>
                    <a:lnTo>
                      <a:pt x="13" y="52"/>
                    </a:lnTo>
                    <a:lnTo>
                      <a:pt x="13" y="54"/>
                    </a:lnTo>
                    <a:lnTo>
                      <a:pt x="15" y="54"/>
                    </a:lnTo>
                    <a:lnTo>
                      <a:pt x="17" y="58"/>
                    </a:lnTo>
                    <a:lnTo>
                      <a:pt x="40" y="58"/>
                    </a:lnTo>
                    <a:lnTo>
                      <a:pt x="42" y="54"/>
                    </a:lnTo>
                    <a:lnTo>
                      <a:pt x="44" y="54"/>
                    </a:lnTo>
                    <a:lnTo>
                      <a:pt x="44" y="52"/>
                    </a:lnTo>
                    <a:lnTo>
                      <a:pt x="50" y="52"/>
                    </a:lnTo>
                    <a:lnTo>
                      <a:pt x="50" y="50"/>
                    </a:lnTo>
                    <a:lnTo>
                      <a:pt x="52" y="46"/>
                    </a:lnTo>
                    <a:lnTo>
                      <a:pt x="54" y="46"/>
                    </a:lnTo>
                    <a:lnTo>
                      <a:pt x="54" y="44"/>
                    </a:lnTo>
                    <a:lnTo>
                      <a:pt x="56" y="41"/>
                    </a:lnTo>
                    <a:lnTo>
                      <a:pt x="56" y="39"/>
                    </a:lnTo>
                    <a:lnTo>
                      <a:pt x="58" y="39"/>
                    </a:lnTo>
                    <a:lnTo>
                      <a:pt x="58" y="21"/>
                    </a:lnTo>
                    <a:lnTo>
                      <a:pt x="56" y="21"/>
                    </a:lnTo>
                    <a:lnTo>
                      <a:pt x="56" y="16"/>
                    </a:lnTo>
                    <a:lnTo>
                      <a:pt x="54" y="14"/>
                    </a:lnTo>
                    <a:lnTo>
                      <a:pt x="52" y="14"/>
                    </a:lnTo>
                    <a:lnTo>
                      <a:pt x="52" y="10"/>
                    </a:lnTo>
                    <a:lnTo>
                      <a:pt x="50" y="8"/>
                    </a:lnTo>
                    <a:lnTo>
                      <a:pt x="48" y="8"/>
                    </a:lnTo>
                    <a:lnTo>
                      <a:pt x="46" y="4"/>
                    </a:lnTo>
                    <a:lnTo>
                      <a:pt x="44" y="4"/>
                    </a:lnTo>
                    <a:lnTo>
                      <a:pt x="44" y="2"/>
                    </a:lnTo>
                    <a:lnTo>
                      <a:pt x="36" y="2"/>
                    </a:lnTo>
                    <a:lnTo>
                      <a:pt x="36"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2" name="Freeform 52"/>
              <p:cNvSpPr>
                <a:spLocks/>
              </p:cNvSpPr>
              <p:nvPr/>
            </p:nvSpPr>
            <p:spPr bwMode="auto">
              <a:xfrm>
                <a:off x="2386" y="3509"/>
                <a:ext cx="61" cy="59"/>
              </a:xfrm>
              <a:custGeom>
                <a:avLst/>
                <a:gdLst/>
                <a:ahLst/>
                <a:cxnLst>
                  <a:cxn ang="0">
                    <a:pos x="29" y="0"/>
                  </a:cxn>
                  <a:cxn ang="0">
                    <a:pos x="22" y="0"/>
                  </a:cxn>
                  <a:cxn ang="0">
                    <a:pos x="22" y="2"/>
                  </a:cxn>
                  <a:cxn ang="0">
                    <a:pos x="14" y="2"/>
                  </a:cxn>
                  <a:cxn ang="0">
                    <a:pos x="14" y="4"/>
                  </a:cxn>
                  <a:cxn ang="0">
                    <a:pos x="12" y="4"/>
                  </a:cxn>
                  <a:cxn ang="0">
                    <a:pos x="10" y="8"/>
                  </a:cxn>
                  <a:cxn ang="0">
                    <a:pos x="8" y="8"/>
                  </a:cxn>
                  <a:cxn ang="0">
                    <a:pos x="6" y="10"/>
                  </a:cxn>
                  <a:cxn ang="0">
                    <a:pos x="6" y="14"/>
                  </a:cxn>
                  <a:cxn ang="0">
                    <a:pos x="4" y="14"/>
                  </a:cxn>
                  <a:cxn ang="0">
                    <a:pos x="2" y="16"/>
                  </a:cxn>
                  <a:cxn ang="0">
                    <a:pos x="2" y="21"/>
                  </a:cxn>
                  <a:cxn ang="0">
                    <a:pos x="0" y="21"/>
                  </a:cxn>
                  <a:cxn ang="0">
                    <a:pos x="0" y="39"/>
                  </a:cxn>
                  <a:cxn ang="0">
                    <a:pos x="2" y="39"/>
                  </a:cxn>
                  <a:cxn ang="0">
                    <a:pos x="2" y="41"/>
                  </a:cxn>
                  <a:cxn ang="0">
                    <a:pos x="4" y="44"/>
                  </a:cxn>
                  <a:cxn ang="0">
                    <a:pos x="4" y="46"/>
                  </a:cxn>
                  <a:cxn ang="0">
                    <a:pos x="6" y="46"/>
                  </a:cxn>
                  <a:cxn ang="0">
                    <a:pos x="8" y="50"/>
                  </a:cxn>
                  <a:cxn ang="0">
                    <a:pos x="8" y="52"/>
                  </a:cxn>
                  <a:cxn ang="0">
                    <a:pos x="14" y="52"/>
                  </a:cxn>
                  <a:cxn ang="0">
                    <a:pos x="14" y="54"/>
                  </a:cxn>
                  <a:cxn ang="0">
                    <a:pos x="16" y="54"/>
                  </a:cxn>
                  <a:cxn ang="0">
                    <a:pos x="18" y="58"/>
                  </a:cxn>
                  <a:cxn ang="0">
                    <a:pos x="43" y="58"/>
                  </a:cxn>
                  <a:cxn ang="0">
                    <a:pos x="45" y="54"/>
                  </a:cxn>
                  <a:cxn ang="0">
                    <a:pos x="46" y="54"/>
                  </a:cxn>
                  <a:cxn ang="0">
                    <a:pos x="46" y="52"/>
                  </a:cxn>
                  <a:cxn ang="0">
                    <a:pos x="52" y="52"/>
                  </a:cxn>
                  <a:cxn ang="0">
                    <a:pos x="52" y="50"/>
                  </a:cxn>
                  <a:cxn ang="0">
                    <a:pos x="54" y="46"/>
                  </a:cxn>
                  <a:cxn ang="0">
                    <a:pos x="56" y="46"/>
                  </a:cxn>
                  <a:cxn ang="0">
                    <a:pos x="56" y="44"/>
                  </a:cxn>
                  <a:cxn ang="0">
                    <a:pos x="58" y="41"/>
                  </a:cxn>
                  <a:cxn ang="0">
                    <a:pos x="58" y="39"/>
                  </a:cxn>
                  <a:cxn ang="0">
                    <a:pos x="60" y="39"/>
                  </a:cxn>
                  <a:cxn ang="0">
                    <a:pos x="60" y="21"/>
                  </a:cxn>
                  <a:cxn ang="0">
                    <a:pos x="58" y="21"/>
                  </a:cxn>
                  <a:cxn ang="0">
                    <a:pos x="58" y="16"/>
                  </a:cxn>
                  <a:cxn ang="0">
                    <a:pos x="56" y="14"/>
                  </a:cxn>
                  <a:cxn ang="0">
                    <a:pos x="54" y="14"/>
                  </a:cxn>
                  <a:cxn ang="0">
                    <a:pos x="54" y="10"/>
                  </a:cxn>
                  <a:cxn ang="0">
                    <a:pos x="52" y="8"/>
                  </a:cxn>
                  <a:cxn ang="0">
                    <a:pos x="50" y="8"/>
                  </a:cxn>
                  <a:cxn ang="0">
                    <a:pos x="48" y="4"/>
                  </a:cxn>
                  <a:cxn ang="0">
                    <a:pos x="46" y="4"/>
                  </a:cxn>
                  <a:cxn ang="0">
                    <a:pos x="46" y="2"/>
                  </a:cxn>
                  <a:cxn ang="0">
                    <a:pos x="39" y="2"/>
                  </a:cxn>
                  <a:cxn ang="0">
                    <a:pos x="39" y="0"/>
                  </a:cxn>
                  <a:cxn ang="0">
                    <a:pos x="29" y="0"/>
                  </a:cxn>
                </a:cxnLst>
                <a:rect l="0" t="0" r="r" b="b"/>
                <a:pathLst>
                  <a:path w="61" h="59">
                    <a:moveTo>
                      <a:pt x="29" y="0"/>
                    </a:moveTo>
                    <a:lnTo>
                      <a:pt x="22" y="0"/>
                    </a:lnTo>
                    <a:lnTo>
                      <a:pt x="22" y="2"/>
                    </a:lnTo>
                    <a:lnTo>
                      <a:pt x="14" y="2"/>
                    </a:lnTo>
                    <a:lnTo>
                      <a:pt x="14" y="4"/>
                    </a:lnTo>
                    <a:lnTo>
                      <a:pt x="12" y="4"/>
                    </a:lnTo>
                    <a:lnTo>
                      <a:pt x="10" y="8"/>
                    </a:lnTo>
                    <a:lnTo>
                      <a:pt x="8" y="8"/>
                    </a:lnTo>
                    <a:lnTo>
                      <a:pt x="6" y="10"/>
                    </a:lnTo>
                    <a:lnTo>
                      <a:pt x="6" y="14"/>
                    </a:lnTo>
                    <a:lnTo>
                      <a:pt x="4" y="14"/>
                    </a:lnTo>
                    <a:lnTo>
                      <a:pt x="2" y="16"/>
                    </a:lnTo>
                    <a:lnTo>
                      <a:pt x="2" y="21"/>
                    </a:lnTo>
                    <a:lnTo>
                      <a:pt x="0" y="21"/>
                    </a:lnTo>
                    <a:lnTo>
                      <a:pt x="0" y="39"/>
                    </a:lnTo>
                    <a:lnTo>
                      <a:pt x="2" y="39"/>
                    </a:lnTo>
                    <a:lnTo>
                      <a:pt x="2" y="41"/>
                    </a:lnTo>
                    <a:lnTo>
                      <a:pt x="4" y="44"/>
                    </a:lnTo>
                    <a:lnTo>
                      <a:pt x="4" y="46"/>
                    </a:lnTo>
                    <a:lnTo>
                      <a:pt x="6" y="46"/>
                    </a:lnTo>
                    <a:lnTo>
                      <a:pt x="8" y="50"/>
                    </a:lnTo>
                    <a:lnTo>
                      <a:pt x="8" y="52"/>
                    </a:lnTo>
                    <a:lnTo>
                      <a:pt x="14" y="52"/>
                    </a:lnTo>
                    <a:lnTo>
                      <a:pt x="14" y="54"/>
                    </a:lnTo>
                    <a:lnTo>
                      <a:pt x="16" y="54"/>
                    </a:lnTo>
                    <a:lnTo>
                      <a:pt x="18" y="58"/>
                    </a:lnTo>
                    <a:lnTo>
                      <a:pt x="43" y="58"/>
                    </a:lnTo>
                    <a:lnTo>
                      <a:pt x="45" y="54"/>
                    </a:lnTo>
                    <a:lnTo>
                      <a:pt x="46" y="54"/>
                    </a:lnTo>
                    <a:lnTo>
                      <a:pt x="46" y="52"/>
                    </a:lnTo>
                    <a:lnTo>
                      <a:pt x="52" y="52"/>
                    </a:lnTo>
                    <a:lnTo>
                      <a:pt x="52" y="50"/>
                    </a:lnTo>
                    <a:lnTo>
                      <a:pt x="54" y="46"/>
                    </a:lnTo>
                    <a:lnTo>
                      <a:pt x="56" y="46"/>
                    </a:lnTo>
                    <a:lnTo>
                      <a:pt x="56" y="44"/>
                    </a:lnTo>
                    <a:lnTo>
                      <a:pt x="58" y="41"/>
                    </a:lnTo>
                    <a:lnTo>
                      <a:pt x="58" y="39"/>
                    </a:lnTo>
                    <a:lnTo>
                      <a:pt x="60" y="39"/>
                    </a:lnTo>
                    <a:lnTo>
                      <a:pt x="60" y="21"/>
                    </a:lnTo>
                    <a:lnTo>
                      <a:pt x="58" y="21"/>
                    </a:lnTo>
                    <a:lnTo>
                      <a:pt x="58" y="16"/>
                    </a:lnTo>
                    <a:lnTo>
                      <a:pt x="56" y="14"/>
                    </a:lnTo>
                    <a:lnTo>
                      <a:pt x="54" y="14"/>
                    </a:lnTo>
                    <a:lnTo>
                      <a:pt x="54" y="10"/>
                    </a:lnTo>
                    <a:lnTo>
                      <a:pt x="52" y="8"/>
                    </a:lnTo>
                    <a:lnTo>
                      <a:pt x="50" y="8"/>
                    </a:lnTo>
                    <a:lnTo>
                      <a:pt x="48" y="4"/>
                    </a:lnTo>
                    <a:lnTo>
                      <a:pt x="46" y="4"/>
                    </a:lnTo>
                    <a:lnTo>
                      <a:pt x="46" y="2"/>
                    </a:lnTo>
                    <a:lnTo>
                      <a:pt x="39" y="2"/>
                    </a:lnTo>
                    <a:lnTo>
                      <a:pt x="39"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3" name="Freeform 53"/>
              <p:cNvSpPr>
                <a:spLocks/>
              </p:cNvSpPr>
              <p:nvPr/>
            </p:nvSpPr>
            <p:spPr bwMode="auto">
              <a:xfrm>
                <a:off x="2300" y="3458"/>
                <a:ext cx="61" cy="60"/>
              </a:xfrm>
              <a:custGeom>
                <a:avLst/>
                <a:gdLst/>
                <a:ahLst/>
                <a:cxnLst>
                  <a:cxn ang="0">
                    <a:pos x="29" y="0"/>
                  </a:cxn>
                  <a:cxn ang="0">
                    <a:pos x="21" y="0"/>
                  </a:cxn>
                  <a:cxn ang="0">
                    <a:pos x="21" y="2"/>
                  </a:cxn>
                  <a:cxn ang="0">
                    <a:pos x="12" y="2"/>
                  </a:cxn>
                  <a:cxn ang="0">
                    <a:pos x="12" y="6"/>
                  </a:cxn>
                  <a:cxn ang="0">
                    <a:pos x="10" y="9"/>
                  </a:cxn>
                  <a:cxn ang="0">
                    <a:pos x="8" y="9"/>
                  </a:cxn>
                  <a:cxn ang="0">
                    <a:pos x="6" y="11"/>
                  </a:cxn>
                  <a:cxn ang="0">
                    <a:pos x="6" y="15"/>
                  </a:cxn>
                  <a:cxn ang="0">
                    <a:pos x="4" y="15"/>
                  </a:cxn>
                  <a:cxn ang="0">
                    <a:pos x="2" y="17"/>
                  </a:cxn>
                  <a:cxn ang="0">
                    <a:pos x="2" y="21"/>
                  </a:cxn>
                  <a:cxn ang="0">
                    <a:pos x="0" y="21"/>
                  </a:cxn>
                  <a:cxn ang="0">
                    <a:pos x="0" y="36"/>
                  </a:cxn>
                  <a:cxn ang="0">
                    <a:pos x="2" y="36"/>
                  </a:cxn>
                  <a:cxn ang="0">
                    <a:pos x="2" y="40"/>
                  </a:cxn>
                  <a:cxn ang="0">
                    <a:pos x="4" y="42"/>
                  </a:cxn>
                  <a:cxn ang="0">
                    <a:pos x="4" y="46"/>
                  </a:cxn>
                  <a:cxn ang="0">
                    <a:pos x="6" y="46"/>
                  </a:cxn>
                  <a:cxn ang="0">
                    <a:pos x="8" y="48"/>
                  </a:cxn>
                  <a:cxn ang="0">
                    <a:pos x="8" y="51"/>
                  </a:cxn>
                  <a:cxn ang="0">
                    <a:pos x="10" y="51"/>
                  </a:cxn>
                  <a:cxn ang="0">
                    <a:pos x="12" y="53"/>
                  </a:cxn>
                  <a:cxn ang="0">
                    <a:pos x="16" y="53"/>
                  </a:cxn>
                  <a:cxn ang="0">
                    <a:pos x="17" y="55"/>
                  </a:cxn>
                  <a:cxn ang="0">
                    <a:pos x="21" y="55"/>
                  </a:cxn>
                  <a:cxn ang="0">
                    <a:pos x="21" y="59"/>
                  </a:cxn>
                  <a:cxn ang="0">
                    <a:pos x="39" y="59"/>
                  </a:cxn>
                  <a:cxn ang="0">
                    <a:pos x="39" y="55"/>
                  </a:cxn>
                  <a:cxn ang="0">
                    <a:pos x="42" y="55"/>
                  </a:cxn>
                  <a:cxn ang="0">
                    <a:pos x="44" y="53"/>
                  </a:cxn>
                  <a:cxn ang="0">
                    <a:pos x="48" y="53"/>
                  </a:cxn>
                  <a:cxn ang="0">
                    <a:pos x="50" y="51"/>
                  </a:cxn>
                  <a:cxn ang="0">
                    <a:pos x="52" y="51"/>
                  </a:cxn>
                  <a:cxn ang="0">
                    <a:pos x="52" y="48"/>
                  </a:cxn>
                  <a:cxn ang="0">
                    <a:pos x="54" y="46"/>
                  </a:cxn>
                  <a:cxn ang="0">
                    <a:pos x="56" y="46"/>
                  </a:cxn>
                  <a:cxn ang="0">
                    <a:pos x="56" y="42"/>
                  </a:cxn>
                  <a:cxn ang="0">
                    <a:pos x="58" y="40"/>
                  </a:cxn>
                  <a:cxn ang="0">
                    <a:pos x="58" y="36"/>
                  </a:cxn>
                  <a:cxn ang="0">
                    <a:pos x="60" y="36"/>
                  </a:cxn>
                  <a:cxn ang="0">
                    <a:pos x="60" y="21"/>
                  </a:cxn>
                  <a:cxn ang="0">
                    <a:pos x="58" y="21"/>
                  </a:cxn>
                  <a:cxn ang="0">
                    <a:pos x="58" y="17"/>
                  </a:cxn>
                  <a:cxn ang="0">
                    <a:pos x="56" y="15"/>
                  </a:cxn>
                  <a:cxn ang="0">
                    <a:pos x="54" y="15"/>
                  </a:cxn>
                  <a:cxn ang="0">
                    <a:pos x="54" y="11"/>
                  </a:cxn>
                  <a:cxn ang="0">
                    <a:pos x="52" y="9"/>
                  </a:cxn>
                  <a:cxn ang="0">
                    <a:pos x="50" y="9"/>
                  </a:cxn>
                  <a:cxn ang="0">
                    <a:pos x="48" y="6"/>
                  </a:cxn>
                  <a:cxn ang="0">
                    <a:pos x="46" y="6"/>
                  </a:cxn>
                  <a:cxn ang="0">
                    <a:pos x="46" y="2"/>
                  </a:cxn>
                  <a:cxn ang="0">
                    <a:pos x="39" y="2"/>
                  </a:cxn>
                  <a:cxn ang="0">
                    <a:pos x="39" y="0"/>
                  </a:cxn>
                  <a:cxn ang="0">
                    <a:pos x="29" y="0"/>
                  </a:cxn>
                </a:cxnLst>
                <a:rect l="0" t="0" r="r" b="b"/>
                <a:pathLst>
                  <a:path w="61" h="60">
                    <a:moveTo>
                      <a:pt x="29" y="0"/>
                    </a:moveTo>
                    <a:lnTo>
                      <a:pt x="21" y="0"/>
                    </a:lnTo>
                    <a:lnTo>
                      <a:pt x="21" y="2"/>
                    </a:lnTo>
                    <a:lnTo>
                      <a:pt x="12" y="2"/>
                    </a:lnTo>
                    <a:lnTo>
                      <a:pt x="12" y="6"/>
                    </a:lnTo>
                    <a:lnTo>
                      <a:pt x="10" y="9"/>
                    </a:lnTo>
                    <a:lnTo>
                      <a:pt x="8" y="9"/>
                    </a:lnTo>
                    <a:lnTo>
                      <a:pt x="6" y="11"/>
                    </a:lnTo>
                    <a:lnTo>
                      <a:pt x="6" y="15"/>
                    </a:lnTo>
                    <a:lnTo>
                      <a:pt x="4" y="15"/>
                    </a:lnTo>
                    <a:lnTo>
                      <a:pt x="2" y="17"/>
                    </a:lnTo>
                    <a:lnTo>
                      <a:pt x="2" y="21"/>
                    </a:lnTo>
                    <a:lnTo>
                      <a:pt x="0" y="21"/>
                    </a:lnTo>
                    <a:lnTo>
                      <a:pt x="0" y="36"/>
                    </a:lnTo>
                    <a:lnTo>
                      <a:pt x="2" y="36"/>
                    </a:lnTo>
                    <a:lnTo>
                      <a:pt x="2" y="40"/>
                    </a:lnTo>
                    <a:lnTo>
                      <a:pt x="4" y="42"/>
                    </a:lnTo>
                    <a:lnTo>
                      <a:pt x="4" y="46"/>
                    </a:lnTo>
                    <a:lnTo>
                      <a:pt x="6" y="46"/>
                    </a:lnTo>
                    <a:lnTo>
                      <a:pt x="8" y="48"/>
                    </a:lnTo>
                    <a:lnTo>
                      <a:pt x="8" y="51"/>
                    </a:lnTo>
                    <a:lnTo>
                      <a:pt x="10" y="51"/>
                    </a:lnTo>
                    <a:lnTo>
                      <a:pt x="12" y="53"/>
                    </a:lnTo>
                    <a:lnTo>
                      <a:pt x="16" y="53"/>
                    </a:lnTo>
                    <a:lnTo>
                      <a:pt x="17" y="55"/>
                    </a:lnTo>
                    <a:lnTo>
                      <a:pt x="21" y="55"/>
                    </a:lnTo>
                    <a:lnTo>
                      <a:pt x="21" y="59"/>
                    </a:lnTo>
                    <a:lnTo>
                      <a:pt x="39" y="59"/>
                    </a:lnTo>
                    <a:lnTo>
                      <a:pt x="39" y="55"/>
                    </a:lnTo>
                    <a:lnTo>
                      <a:pt x="42" y="55"/>
                    </a:lnTo>
                    <a:lnTo>
                      <a:pt x="44" y="53"/>
                    </a:lnTo>
                    <a:lnTo>
                      <a:pt x="48" y="53"/>
                    </a:lnTo>
                    <a:lnTo>
                      <a:pt x="50" y="51"/>
                    </a:lnTo>
                    <a:lnTo>
                      <a:pt x="52" y="51"/>
                    </a:lnTo>
                    <a:lnTo>
                      <a:pt x="52" y="48"/>
                    </a:lnTo>
                    <a:lnTo>
                      <a:pt x="54" y="46"/>
                    </a:lnTo>
                    <a:lnTo>
                      <a:pt x="56" y="46"/>
                    </a:lnTo>
                    <a:lnTo>
                      <a:pt x="56" y="42"/>
                    </a:lnTo>
                    <a:lnTo>
                      <a:pt x="58" y="40"/>
                    </a:lnTo>
                    <a:lnTo>
                      <a:pt x="58" y="36"/>
                    </a:lnTo>
                    <a:lnTo>
                      <a:pt x="60" y="36"/>
                    </a:lnTo>
                    <a:lnTo>
                      <a:pt x="60" y="21"/>
                    </a:lnTo>
                    <a:lnTo>
                      <a:pt x="58" y="21"/>
                    </a:lnTo>
                    <a:lnTo>
                      <a:pt x="58" y="17"/>
                    </a:lnTo>
                    <a:lnTo>
                      <a:pt x="56" y="15"/>
                    </a:lnTo>
                    <a:lnTo>
                      <a:pt x="54" y="15"/>
                    </a:lnTo>
                    <a:lnTo>
                      <a:pt x="54" y="11"/>
                    </a:lnTo>
                    <a:lnTo>
                      <a:pt x="52" y="9"/>
                    </a:lnTo>
                    <a:lnTo>
                      <a:pt x="50" y="9"/>
                    </a:lnTo>
                    <a:lnTo>
                      <a:pt x="48" y="6"/>
                    </a:lnTo>
                    <a:lnTo>
                      <a:pt x="46" y="6"/>
                    </a:lnTo>
                    <a:lnTo>
                      <a:pt x="46" y="2"/>
                    </a:lnTo>
                    <a:lnTo>
                      <a:pt x="39" y="2"/>
                    </a:lnTo>
                    <a:lnTo>
                      <a:pt x="39"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4" name="Freeform 54"/>
              <p:cNvSpPr>
                <a:spLocks/>
              </p:cNvSpPr>
              <p:nvPr/>
            </p:nvSpPr>
            <p:spPr bwMode="auto">
              <a:xfrm>
                <a:off x="2362" y="3458"/>
                <a:ext cx="58" cy="60"/>
              </a:xfrm>
              <a:custGeom>
                <a:avLst/>
                <a:gdLst/>
                <a:ahLst/>
                <a:cxnLst>
                  <a:cxn ang="0">
                    <a:pos x="28" y="0"/>
                  </a:cxn>
                  <a:cxn ang="0">
                    <a:pos x="21" y="0"/>
                  </a:cxn>
                  <a:cxn ang="0">
                    <a:pos x="21" y="2"/>
                  </a:cxn>
                  <a:cxn ang="0">
                    <a:pos x="13" y="2"/>
                  </a:cxn>
                  <a:cxn ang="0">
                    <a:pos x="13" y="6"/>
                  </a:cxn>
                  <a:cxn ang="0">
                    <a:pos x="11" y="6"/>
                  </a:cxn>
                  <a:cxn ang="0">
                    <a:pos x="9" y="9"/>
                  </a:cxn>
                  <a:cxn ang="0">
                    <a:pos x="7" y="9"/>
                  </a:cxn>
                  <a:cxn ang="0">
                    <a:pos x="5" y="11"/>
                  </a:cxn>
                  <a:cxn ang="0">
                    <a:pos x="5" y="15"/>
                  </a:cxn>
                  <a:cxn ang="0">
                    <a:pos x="3" y="15"/>
                  </a:cxn>
                  <a:cxn ang="0">
                    <a:pos x="1" y="17"/>
                  </a:cxn>
                  <a:cxn ang="0">
                    <a:pos x="1" y="21"/>
                  </a:cxn>
                  <a:cxn ang="0">
                    <a:pos x="0" y="21"/>
                  </a:cxn>
                  <a:cxn ang="0">
                    <a:pos x="0" y="36"/>
                  </a:cxn>
                  <a:cxn ang="0">
                    <a:pos x="1" y="36"/>
                  </a:cxn>
                  <a:cxn ang="0">
                    <a:pos x="1" y="40"/>
                  </a:cxn>
                  <a:cxn ang="0">
                    <a:pos x="3" y="42"/>
                  </a:cxn>
                  <a:cxn ang="0">
                    <a:pos x="3" y="46"/>
                  </a:cxn>
                  <a:cxn ang="0">
                    <a:pos x="5" y="46"/>
                  </a:cxn>
                  <a:cxn ang="0">
                    <a:pos x="7" y="48"/>
                  </a:cxn>
                  <a:cxn ang="0">
                    <a:pos x="7" y="51"/>
                  </a:cxn>
                  <a:cxn ang="0">
                    <a:pos x="9" y="51"/>
                  </a:cxn>
                  <a:cxn ang="0">
                    <a:pos x="11" y="53"/>
                  </a:cxn>
                  <a:cxn ang="0">
                    <a:pos x="15" y="53"/>
                  </a:cxn>
                  <a:cxn ang="0">
                    <a:pos x="17" y="55"/>
                  </a:cxn>
                  <a:cxn ang="0">
                    <a:pos x="21" y="55"/>
                  </a:cxn>
                  <a:cxn ang="0">
                    <a:pos x="21" y="59"/>
                  </a:cxn>
                  <a:cxn ang="0">
                    <a:pos x="36" y="59"/>
                  </a:cxn>
                  <a:cxn ang="0">
                    <a:pos x="36" y="55"/>
                  </a:cxn>
                  <a:cxn ang="0">
                    <a:pos x="40" y="55"/>
                  </a:cxn>
                  <a:cxn ang="0">
                    <a:pos x="42" y="53"/>
                  </a:cxn>
                  <a:cxn ang="0">
                    <a:pos x="46" y="53"/>
                  </a:cxn>
                  <a:cxn ang="0">
                    <a:pos x="47" y="51"/>
                  </a:cxn>
                  <a:cxn ang="0">
                    <a:pos x="49" y="51"/>
                  </a:cxn>
                  <a:cxn ang="0">
                    <a:pos x="49" y="48"/>
                  </a:cxn>
                  <a:cxn ang="0">
                    <a:pos x="51" y="46"/>
                  </a:cxn>
                  <a:cxn ang="0">
                    <a:pos x="53" y="46"/>
                  </a:cxn>
                  <a:cxn ang="0">
                    <a:pos x="53" y="42"/>
                  </a:cxn>
                  <a:cxn ang="0">
                    <a:pos x="55" y="40"/>
                  </a:cxn>
                  <a:cxn ang="0">
                    <a:pos x="55" y="36"/>
                  </a:cxn>
                  <a:cxn ang="0">
                    <a:pos x="57" y="36"/>
                  </a:cxn>
                  <a:cxn ang="0">
                    <a:pos x="57" y="21"/>
                  </a:cxn>
                  <a:cxn ang="0">
                    <a:pos x="55" y="21"/>
                  </a:cxn>
                  <a:cxn ang="0">
                    <a:pos x="55" y="17"/>
                  </a:cxn>
                  <a:cxn ang="0">
                    <a:pos x="53" y="15"/>
                  </a:cxn>
                  <a:cxn ang="0">
                    <a:pos x="51" y="15"/>
                  </a:cxn>
                  <a:cxn ang="0">
                    <a:pos x="51" y="11"/>
                  </a:cxn>
                  <a:cxn ang="0">
                    <a:pos x="49" y="9"/>
                  </a:cxn>
                  <a:cxn ang="0">
                    <a:pos x="47" y="9"/>
                  </a:cxn>
                  <a:cxn ang="0">
                    <a:pos x="46" y="6"/>
                  </a:cxn>
                  <a:cxn ang="0">
                    <a:pos x="44" y="6"/>
                  </a:cxn>
                  <a:cxn ang="0">
                    <a:pos x="44" y="2"/>
                  </a:cxn>
                  <a:cxn ang="0">
                    <a:pos x="36" y="2"/>
                  </a:cxn>
                  <a:cxn ang="0">
                    <a:pos x="36" y="0"/>
                  </a:cxn>
                  <a:cxn ang="0">
                    <a:pos x="28" y="0"/>
                  </a:cxn>
                </a:cxnLst>
                <a:rect l="0" t="0" r="r" b="b"/>
                <a:pathLst>
                  <a:path w="58" h="60">
                    <a:moveTo>
                      <a:pt x="28" y="0"/>
                    </a:moveTo>
                    <a:lnTo>
                      <a:pt x="21" y="0"/>
                    </a:lnTo>
                    <a:lnTo>
                      <a:pt x="21" y="2"/>
                    </a:lnTo>
                    <a:lnTo>
                      <a:pt x="13" y="2"/>
                    </a:lnTo>
                    <a:lnTo>
                      <a:pt x="13" y="6"/>
                    </a:lnTo>
                    <a:lnTo>
                      <a:pt x="11" y="6"/>
                    </a:lnTo>
                    <a:lnTo>
                      <a:pt x="9" y="9"/>
                    </a:lnTo>
                    <a:lnTo>
                      <a:pt x="7" y="9"/>
                    </a:lnTo>
                    <a:lnTo>
                      <a:pt x="5" y="11"/>
                    </a:lnTo>
                    <a:lnTo>
                      <a:pt x="5" y="15"/>
                    </a:lnTo>
                    <a:lnTo>
                      <a:pt x="3" y="15"/>
                    </a:lnTo>
                    <a:lnTo>
                      <a:pt x="1" y="17"/>
                    </a:lnTo>
                    <a:lnTo>
                      <a:pt x="1" y="21"/>
                    </a:lnTo>
                    <a:lnTo>
                      <a:pt x="0" y="21"/>
                    </a:lnTo>
                    <a:lnTo>
                      <a:pt x="0" y="36"/>
                    </a:lnTo>
                    <a:lnTo>
                      <a:pt x="1" y="36"/>
                    </a:lnTo>
                    <a:lnTo>
                      <a:pt x="1" y="40"/>
                    </a:lnTo>
                    <a:lnTo>
                      <a:pt x="3" y="42"/>
                    </a:lnTo>
                    <a:lnTo>
                      <a:pt x="3" y="46"/>
                    </a:lnTo>
                    <a:lnTo>
                      <a:pt x="5" y="46"/>
                    </a:lnTo>
                    <a:lnTo>
                      <a:pt x="7" y="48"/>
                    </a:lnTo>
                    <a:lnTo>
                      <a:pt x="7" y="51"/>
                    </a:lnTo>
                    <a:lnTo>
                      <a:pt x="9" y="51"/>
                    </a:lnTo>
                    <a:lnTo>
                      <a:pt x="11" y="53"/>
                    </a:lnTo>
                    <a:lnTo>
                      <a:pt x="15" y="53"/>
                    </a:lnTo>
                    <a:lnTo>
                      <a:pt x="17" y="55"/>
                    </a:lnTo>
                    <a:lnTo>
                      <a:pt x="21" y="55"/>
                    </a:lnTo>
                    <a:lnTo>
                      <a:pt x="21" y="59"/>
                    </a:lnTo>
                    <a:lnTo>
                      <a:pt x="36" y="59"/>
                    </a:lnTo>
                    <a:lnTo>
                      <a:pt x="36" y="55"/>
                    </a:lnTo>
                    <a:lnTo>
                      <a:pt x="40" y="55"/>
                    </a:lnTo>
                    <a:lnTo>
                      <a:pt x="42" y="53"/>
                    </a:lnTo>
                    <a:lnTo>
                      <a:pt x="46" y="53"/>
                    </a:lnTo>
                    <a:lnTo>
                      <a:pt x="47" y="51"/>
                    </a:lnTo>
                    <a:lnTo>
                      <a:pt x="49" y="51"/>
                    </a:lnTo>
                    <a:lnTo>
                      <a:pt x="49" y="48"/>
                    </a:lnTo>
                    <a:lnTo>
                      <a:pt x="51" y="46"/>
                    </a:lnTo>
                    <a:lnTo>
                      <a:pt x="53" y="46"/>
                    </a:lnTo>
                    <a:lnTo>
                      <a:pt x="53" y="42"/>
                    </a:lnTo>
                    <a:lnTo>
                      <a:pt x="55" y="40"/>
                    </a:lnTo>
                    <a:lnTo>
                      <a:pt x="55" y="36"/>
                    </a:lnTo>
                    <a:lnTo>
                      <a:pt x="57" y="36"/>
                    </a:lnTo>
                    <a:lnTo>
                      <a:pt x="57" y="21"/>
                    </a:lnTo>
                    <a:lnTo>
                      <a:pt x="55" y="21"/>
                    </a:lnTo>
                    <a:lnTo>
                      <a:pt x="55" y="17"/>
                    </a:lnTo>
                    <a:lnTo>
                      <a:pt x="53" y="15"/>
                    </a:lnTo>
                    <a:lnTo>
                      <a:pt x="51" y="15"/>
                    </a:lnTo>
                    <a:lnTo>
                      <a:pt x="51" y="11"/>
                    </a:lnTo>
                    <a:lnTo>
                      <a:pt x="49" y="9"/>
                    </a:lnTo>
                    <a:lnTo>
                      <a:pt x="47" y="9"/>
                    </a:lnTo>
                    <a:lnTo>
                      <a:pt x="46" y="6"/>
                    </a:lnTo>
                    <a:lnTo>
                      <a:pt x="44" y="6"/>
                    </a:lnTo>
                    <a:lnTo>
                      <a:pt x="44" y="2"/>
                    </a:lnTo>
                    <a:lnTo>
                      <a:pt x="36" y="2"/>
                    </a:lnTo>
                    <a:lnTo>
                      <a:pt x="36" y="0"/>
                    </a:lnTo>
                    <a:lnTo>
                      <a:pt x="28"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5" name="Freeform 55"/>
              <p:cNvSpPr>
                <a:spLocks/>
              </p:cNvSpPr>
              <p:nvPr/>
            </p:nvSpPr>
            <p:spPr bwMode="auto">
              <a:xfrm>
                <a:off x="2331" y="3404"/>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6" name="Rectangle 56"/>
              <p:cNvSpPr>
                <a:spLocks noChangeArrowheads="1"/>
              </p:cNvSpPr>
              <p:nvPr/>
            </p:nvSpPr>
            <p:spPr bwMode="auto">
              <a:xfrm>
                <a:off x="2256" y="3312"/>
                <a:ext cx="288" cy="258"/>
              </a:xfrm>
              <a:prstGeom prst="rect">
                <a:avLst/>
              </a:prstGeom>
              <a:noFill/>
              <a:ln w="12700">
                <a:solidFill>
                  <a:srgbClr val="000000"/>
                </a:solidFill>
                <a:miter lim="800000"/>
                <a:headEnd/>
                <a:tailEnd/>
              </a:ln>
              <a:effectLst/>
            </p:spPr>
            <p:txBody>
              <a:bodyPr wrap="none" anchor="ctr"/>
              <a:lstStyle/>
              <a:p>
                <a:endParaRPr lang="fr-FR"/>
              </a:p>
            </p:txBody>
          </p:sp>
          <p:sp>
            <p:nvSpPr>
              <p:cNvPr id="35897" name="Freeform 57"/>
              <p:cNvSpPr>
                <a:spLocks/>
              </p:cNvSpPr>
              <p:nvPr/>
            </p:nvSpPr>
            <p:spPr bwMode="auto">
              <a:xfrm>
                <a:off x="2448" y="3502"/>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8" name="Freeform 58"/>
              <p:cNvSpPr>
                <a:spLocks/>
              </p:cNvSpPr>
              <p:nvPr/>
            </p:nvSpPr>
            <p:spPr bwMode="auto">
              <a:xfrm>
                <a:off x="2421" y="3450"/>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9" name="Freeform 59"/>
              <p:cNvSpPr>
                <a:spLocks/>
              </p:cNvSpPr>
              <p:nvPr/>
            </p:nvSpPr>
            <p:spPr bwMode="auto">
              <a:xfrm>
                <a:off x="2386" y="3396"/>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grpSp>
      </p:grpSp>
      <p:sp>
        <p:nvSpPr>
          <p:cNvPr id="35901" name="Text Box 61"/>
          <p:cNvSpPr txBox="1">
            <a:spLocks noChangeArrowheads="1"/>
          </p:cNvSpPr>
          <p:nvPr/>
        </p:nvSpPr>
        <p:spPr bwMode="auto">
          <a:xfrm>
            <a:off x="1358900" y="5562600"/>
            <a:ext cx="7246938" cy="641350"/>
          </a:xfrm>
          <a:prstGeom prst="rect">
            <a:avLst/>
          </a:prstGeom>
          <a:noFill/>
          <a:ln w="12700">
            <a:noFill/>
            <a:miter lim="800000"/>
            <a:headEnd/>
            <a:tailEnd/>
          </a:ln>
          <a:effectLst/>
        </p:spPr>
        <p:txBody>
          <a:bodyPr wrap="none">
            <a:spAutoFit/>
          </a:bodyPr>
          <a:lstStyle/>
          <a:p>
            <a:r>
              <a:rPr lang="fr-FR" sz="2000">
                <a:solidFill>
                  <a:schemeClr val="accent2"/>
                </a:solidFill>
              </a:rPr>
              <a:t>Temps total de séjour pour toutes les pièces : 100 minutes</a:t>
            </a:r>
            <a:br>
              <a:rPr lang="fr-FR" sz="2000">
                <a:solidFill>
                  <a:schemeClr val="accent2"/>
                </a:solidFill>
              </a:rPr>
            </a:br>
            <a:r>
              <a:rPr lang="fr-FR" sz="2000">
                <a:solidFill>
                  <a:srgbClr val="FF33CC"/>
                </a:solidFill>
              </a:rPr>
              <a:t>Indice de fluidité : 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space réservé de la date 3"/>
          <p:cNvSpPr>
            <a:spLocks noGrp="1"/>
          </p:cNvSpPr>
          <p:nvPr>
            <p:ph type="dt" sz="half" idx="4294967295"/>
          </p:nvPr>
        </p:nvSpPr>
        <p:spPr>
          <a:xfrm>
            <a:off x="6781800" y="6477000"/>
            <a:ext cx="1905000" cy="228600"/>
          </a:xfrm>
          <a:prstGeom prst="rect">
            <a:avLst/>
          </a:prstGeom>
        </p:spPr>
        <p:txBody>
          <a:bodyPr/>
          <a:lstStyle/>
          <a:p>
            <a:fld id="{80A1152C-CC8E-40E7-8CC6-E47F0A64E264}" type="datetime1">
              <a:rPr lang="fr-FR"/>
              <a:pPr/>
              <a:t>27/03/2018</a:t>
            </a:fld>
            <a:endParaRPr lang="fr-FR"/>
          </a:p>
        </p:txBody>
      </p:sp>
      <p:sp>
        <p:nvSpPr>
          <p:cNvPr id="45" name="Espace réservé du pied de page 4"/>
          <p:cNvSpPr>
            <a:spLocks noGrp="1"/>
          </p:cNvSpPr>
          <p:nvPr>
            <p:ph type="ftr" sz="quarter" idx="4294967295"/>
          </p:nvPr>
        </p:nvSpPr>
        <p:spPr>
          <a:xfrm>
            <a:off x="107950" y="6477000"/>
            <a:ext cx="6985000" cy="228600"/>
          </a:xfrm>
          <a:prstGeom prst="rect">
            <a:avLst/>
          </a:prstGeom>
        </p:spPr>
        <p:txBody>
          <a:bodyPr/>
          <a:lstStyle/>
          <a:p>
            <a:r>
              <a:rPr lang="fr-FR"/>
              <a:t>© HEC Paris - Département Management des Opérations et des Systèmes d'Information</a:t>
            </a:r>
          </a:p>
        </p:txBody>
      </p:sp>
      <p:sp>
        <p:nvSpPr>
          <p:cNvPr id="16386" name="Rectangle 2"/>
          <p:cNvSpPr>
            <a:spLocks noGrp="1" noChangeArrowheads="1"/>
          </p:cNvSpPr>
          <p:nvPr>
            <p:ph type="title"/>
          </p:nvPr>
        </p:nvSpPr>
        <p:spPr>
          <a:xfrm>
            <a:off x="1143000" y="990600"/>
            <a:ext cx="7239000" cy="457200"/>
          </a:xfrm>
          <a:noFill/>
          <a:ln/>
        </p:spPr>
        <p:txBody>
          <a:bodyPr/>
          <a:lstStyle/>
          <a:p>
            <a:r>
              <a:rPr lang="fr-FR"/>
              <a:t>Le partage des ressources</a:t>
            </a:r>
          </a:p>
        </p:txBody>
      </p:sp>
      <p:sp>
        <p:nvSpPr>
          <p:cNvPr id="16387" name="Freeform 3"/>
          <p:cNvSpPr>
            <a:spLocks/>
          </p:cNvSpPr>
          <p:nvPr/>
        </p:nvSpPr>
        <p:spPr bwMode="auto">
          <a:xfrm>
            <a:off x="5934075" y="5232400"/>
            <a:ext cx="71438" cy="57150"/>
          </a:xfrm>
          <a:custGeom>
            <a:avLst/>
            <a:gdLst/>
            <a:ahLst/>
            <a:cxnLst>
              <a:cxn ang="0">
                <a:pos x="0" y="0"/>
              </a:cxn>
              <a:cxn ang="0">
                <a:pos x="0" y="35"/>
              </a:cxn>
              <a:cxn ang="0">
                <a:pos x="44" y="35"/>
              </a:cxn>
              <a:cxn ang="0">
                <a:pos x="0" y="0"/>
              </a:cxn>
            </a:cxnLst>
            <a:rect l="0" t="0" r="r" b="b"/>
            <a:pathLst>
              <a:path w="45" h="36">
                <a:moveTo>
                  <a:pt x="0" y="0"/>
                </a:moveTo>
                <a:lnTo>
                  <a:pt x="0" y="35"/>
                </a:lnTo>
                <a:lnTo>
                  <a:pt x="44" y="35"/>
                </a:lnTo>
                <a:lnTo>
                  <a:pt x="0" y="0"/>
                </a:lnTo>
              </a:path>
            </a:pathLst>
          </a:custGeom>
          <a:solidFill>
            <a:srgbClr val="000000"/>
          </a:solidFill>
          <a:ln w="38100" cap="rnd" cmpd="sng">
            <a:solidFill>
              <a:schemeClr val="tx1"/>
            </a:solidFill>
            <a:prstDash val="solid"/>
            <a:round/>
            <a:headEnd type="none" w="med" len="med"/>
            <a:tailEnd type="none" w="med" len="med"/>
          </a:ln>
          <a:effectLst/>
        </p:spPr>
        <p:txBody>
          <a:bodyPr/>
          <a:lstStyle/>
          <a:p>
            <a:endParaRPr lang="fr-FR"/>
          </a:p>
        </p:txBody>
      </p:sp>
      <p:sp>
        <p:nvSpPr>
          <p:cNvPr id="16389" name="Line 5"/>
          <p:cNvSpPr>
            <a:spLocks noChangeShapeType="1"/>
          </p:cNvSpPr>
          <p:nvPr/>
        </p:nvSpPr>
        <p:spPr bwMode="auto">
          <a:xfrm flipH="1" flipV="1">
            <a:off x="2286000" y="5303838"/>
            <a:ext cx="5486400" cy="0"/>
          </a:xfrm>
          <a:prstGeom prst="line">
            <a:avLst/>
          </a:prstGeom>
          <a:noFill/>
          <a:ln w="38100">
            <a:solidFill>
              <a:srgbClr val="000000"/>
            </a:solidFill>
            <a:round/>
            <a:headEnd type="triangle" w="med" len="med"/>
            <a:tailEnd/>
          </a:ln>
          <a:effectLst/>
        </p:spPr>
        <p:txBody>
          <a:bodyPr wrap="none" anchor="ctr"/>
          <a:lstStyle/>
          <a:p>
            <a:endParaRPr lang="fr-FR"/>
          </a:p>
        </p:txBody>
      </p:sp>
      <p:sp>
        <p:nvSpPr>
          <p:cNvPr id="16392" name="Line 8"/>
          <p:cNvSpPr>
            <a:spLocks noChangeShapeType="1"/>
          </p:cNvSpPr>
          <p:nvPr/>
        </p:nvSpPr>
        <p:spPr bwMode="auto">
          <a:xfrm flipV="1">
            <a:off x="2297113" y="3246438"/>
            <a:ext cx="4762" cy="2057400"/>
          </a:xfrm>
          <a:prstGeom prst="line">
            <a:avLst/>
          </a:prstGeom>
          <a:noFill/>
          <a:ln w="25400">
            <a:solidFill>
              <a:srgbClr val="000000"/>
            </a:solidFill>
            <a:round/>
            <a:headEnd/>
            <a:tailEnd type="triangle" w="med" len="med"/>
          </a:ln>
          <a:effectLst/>
        </p:spPr>
        <p:txBody>
          <a:bodyPr wrap="none" anchor="ctr"/>
          <a:lstStyle/>
          <a:p>
            <a:endParaRPr lang="fr-FR"/>
          </a:p>
        </p:txBody>
      </p:sp>
      <p:sp>
        <p:nvSpPr>
          <p:cNvPr id="16393" name="Line 9"/>
          <p:cNvSpPr>
            <a:spLocks noChangeShapeType="1"/>
          </p:cNvSpPr>
          <p:nvPr/>
        </p:nvSpPr>
        <p:spPr bwMode="auto">
          <a:xfrm>
            <a:off x="2328863" y="3694113"/>
            <a:ext cx="4475162" cy="0"/>
          </a:xfrm>
          <a:prstGeom prst="line">
            <a:avLst/>
          </a:prstGeom>
          <a:noFill/>
          <a:ln w="38100">
            <a:solidFill>
              <a:srgbClr val="000000"/>
            </a:solidFill>
            <a:prstDash val="dash"/>
            <a:round/>
            <a:headEnd/>
            <a:tailEnd/>
          </a:ln>
          <a:effectLst/>
        </p:spPr>
        <p:txBody>
          <a:bodyPr wrap="none" anchor="ctr"/>
          <a:lstStyle/>
          <a:p>
            <a:endParaRPr lang="fr-FR"/>
          </a:p>
        </p:txBody>
      </p:sp>
      <p:sp>
        <p:nvSpPr>
          <p:cNvPr id="16394" name="Line 10"/>
          <p:cNvSpPr>
            <a:spLocks noChangeShapeType="1"/>
          </p:cNvSpPr>
          <p:nvPr/>
        </p:nvSpPr>
        <p:spPr bwMode="auto">
          <a:xfrm flipV="1">
            <a:off x="2335213" y="3681413"/>
            <a:ext cx="509587" cy="1597025"/>
          </a:xfrm>
          <a:prstGeom prst="line">
            <a:avLst/>
          </a:prstGeom>
          <a:noFill/>
          <a:ln w="38100">
            <a:solidFill>
              <a:schemeClr val="tx2"/>
            </a:solidFill>
            <a:round/>
            <a:headEnd/>
            <a:tailEnd/>
          </a:ln>
          <a:effectLst/>
        </p:spPr>
        <p:txBody>
          <a:bodyPr wrap="none" anchor="ctr"/>
          <a:lstStyle/>
          <a:p>
            <a:endParaRPr lang="fr-FR"/>
          </a:p>
        </p:txBody>
      </p:sp>
      <p:sp>
        <p:nvSpPr>
          <p:cNvPr id="16395" name="Line 11"/>
          <p:cNvSpPr>
            <a:spLocks noChangeShapeType="1"/>
          </p:cNvSpPr>
          <p:nvPr/>
        </p:nvSpPr>
        <p:spPr bwMode="auto">
          <a:xfrm flipV="1">
            <a:off x="2997200" y="3687763"/>
            <a:ext cx="520700" cy="1609725"/>
          </a:xfrm>
          <a:prstGeom prst="line">
            <a:avLst/>
          </a:prstGeom>
          <a:noFill/>
          <a:ln w="38100">
            <a:solidFill>
              <a:schemeClr val="hlink"/>
            </a:solidFill>
            <a:round/>
            <a:headEnd/>
            <a:tailEnd/>
          </a:ln>
          <a:effectLst/>
        </p:spPr>
        <p:txBody>
          <a:bodyPr wrap="none" anchor="ctr"/>
          <a:lstStyle/>
          <a:p>
            <a:endParaRPr lang="fr-FR"/>
          </a:p>
        </p:txBody>
      </p:sp>
      <p:sp>
        <p:nvSpPr>
          <p:cNvPr id="16396" name="Line 12"/>
          <p:cNvSpPr>
            <a:spLocks noChangeShapeType="1"/>
          </p:cNvSpPr>
          <p:nvPr/>
        </p:nvSpPr>
        <p:spPr bwMode="auto">
          <a:xfrm flipV="1">
            <a:off x="3667125" y="3687763"/>
            <a:ext cx="519113" cy="1609725"/>
          </a:xfrm>
          <a:prstGeom prst="line">
            <a:avLst/>
          </a:prstGeom>
          <a:noFill/>
          <a:ln w="38100">
            <a:solidFill>
              <a:srgbClr val="66FF33"/>
            </a:solidFill>
            <a:round/>
            <a:headEnd/>
            <a:tailEnd/>
          </a:ln>
          <a:effectLst/>
        </p:spPr>
        <p:txBody>
          <a:bodyPr wrap="none" anchor="ctr"/>
          <a:lstStyle/>
          <a:p>
            <a:endParaRPr lang="fr-FR"/>
          </a:p>
        </p:txBody>
      </p:sp>
      <p:sp>
        <p:nvSpPr>
          <p:cNvPr id="16397" name="Line 13"/>
          <p:cNvSpPr>
            <a:spLocks noChangeShapeType="1"/>
          </p:cNvSpPr>
          <p:nvPr/>
        </p:nvSpPr>
        <p:spPr bwMode="auto">
          <a:xfrm flipV="1">
            <a:off x="4332288" y="3687763"/>
            <a:ext cx="547687" cy="1609725"/>
          </a:xfrm>
          <a:prstGeom prst="line">
            <a:avLst/>
          </a:prstGeom>
          <a:noFill/>
          <a:ln w="38100">
            <a:solidFill>
              <a:schemeClr val="accent1"/>
            </a:solidFill>
            <a:round/>
            <a:headEnd/>
            <a:tailEnd/>
          </a:ln>
          <a:effectLst/>
        </p:spPr>
        <p:txBody>
          <a:bodyPr wrap="none" anchor="ctr"/>
          <a:lstStyle/>
          <a:p>
            <a:endParaRPr lang="fr-FR"/>
          </a:p>
        </p:txBody>
      </p:sp>
      <p:sp>
        <p:nvSpPr>
          <p:cNvPr id="16398" name="Line 14"/>
          <p:cNvSpPr>
            <a:spLocks noChangeShapeType="1"/>
          </p:cNvSpPr>
          <p:nvPr/>
        </p:nvSpPr>
        <p:spPr bwMode="auto">
          <a:xfrm flipV="1">
            <a:off x="5006975" y="3681413"/>
            <a:ext cx="508000" cy="1597025"/>
          </a:xfrm>
          <a:prstGeom prst="line">
            <a:avLst/>
          </a:prstGeom>
          <a:noFill/>
          <a:ln w="38100">
            <a:solidFill>
              <a:schemeClr val="tx2"/>
            </a:solidFill>
            <a:round/>
            <a:headEnd/>
            <a:tailEnd/>
          </a:ln>
          <a:effectLst/>
        </p:spPr>
        <p:txBody>
          <a:bodyPr wrap="none" anchor="ctr"/>
          <a:lstStyle/>
          <a:p>
            <a:endParaRPr lang="fr-FR"/>
          </a:p>
        </p:txBody>
      </p:sp>
      <p:sp>
        <p:nvSpPr>
          <p:cNvPr id="16399" name="Line 15"/>
          <p:cNvSpPr>
            <a:spLocks noChangeShapeType="1"/>
          </p:cNvSpPr>
          <p:nvPr/>
        </p:nvSpPr>
        <p:spPr bwMode="auto">
          <a:xfrm>
            <a:off x="2870200" y="3706813"/>
            <a:ext cx="2109788" cy="1546225"/>
          </a:xfrm>
          <a:prstGeom prst="line">
            <a:avLst/>
          </a:prstGeom>
          <a:noFill/>
          <a:ln w="38100">
            <a:solidFill>
              <a:schemeClr val="tx2"/>
            </a:solidFill>
            <a:round/>
            <a:headEnd/>
            <a:tailEnd/>
          </a:ln>
          <a:effectLst/>
        </p:spPr>
        <p:txBody>
          <a:bodyPr wrap="none" anchor="ctr"/>
          <a:lstStyle/>
          <a:p>
            <a:endParaRPr lang="fr-FR"/>
          </a:p>
        </p:txBody>
      </p:sp>
      <p:sp>
        <p:nvSpPr>
          <p:cNvPr id="16400" name="Line 16"/>
          <p:cNvSpPr>
            <a:spLocks noChangeShapeType="1"/>
          </p:cNvSpPr>
          <p:nvPr/>
        </p:nvSpPr>
        <p:spPr bwMode="auto">
          <a:xfrm>
            <a:off x="3557588" y="3700463"/>
            <a:ext cx="2122487" cy="1558925"/>
          </a:xfrm>
          <a:prstGeom prst="line">
            <a:avLst/>
          </a:prstGeom>
          <a:noFill/>
          <a:ln w="38100">
            <a:solidFill>
              <a:schemeClr val="hlink"/>
            </a:solidFill>
            <a:round/>
            <a:headEnd/>
            <a:tailEnd/>
          </a:ln>
          <a:effectLst/>
        </p:spPr>
        <p:txBody>
          <a:bodyPr wrap="none" anchor="ctr"/>
          <a:lstStyle/>
          <a:p>
            <a:endParaRPr lang="fr-FR"/>
          </a:p>
        </p:txBody>
      </p:sp>
      <p:sp>
        <p:nvSpPr>
          <p:cNvPr id="16401" name="Line 17"/>
          <p:cNvSpPr>
            <a:spLocks noChangeShapeType="1"/>
          </p:cNvSpPr>
          <p:nvPr/>
        </p:nvSpPr>
        <p:spPr bwMode="auto">
          <a:xfrm>
            <a:off x="4894263" y="3700463"/>
            <a:ext cx="2124075" cy="1558925"/>
          </a:xfrm>
          <a:prstGeom prst="line">
            <a:avLst/>
          </a:prstGeom>
          <a:noFill/>
          <a:ln w="38100">
            <a:solidFill>
              <a:schemeClr val="accent1"/>
            </a:solidFill>
            <a:round/>
            <a:headEnd/>
            <a:tailEnd/>
          </a:ln>
          <a:effectLst/>
        </p:spPr>
        <p:txBody>
          <a:bodyPr wrap="none" anchor="ctr"/>
          <a:lstStyle/>
          <a:p>
            <a:endParaRPr lang="fr-FR"/>
          </a:p>
        </p:txBody>
      </p:sp>
      <p:sp>
        <p:nvSpPr>
          <p:cNvPr id="16402" name="Line 18"/>
          <p:cNvSpPr>
            <a:spLocks noChangeShapeType="1"/>
          </p:cNvSpPr>
          <p:nvPr/>
        </p:nvSpPr>
        <p:spPr bwMode="auto">
          <a:xfrm>
            <a:off x="4206875" y="3709988"/>
            <a:ext cx="2122488" cy="1558925"/>
          </a:xfrm>
          <a:prstGeom prst="line">
            <a:avLst/>
          </a:prstGeom>
          <a:noFill/>
          <a:ln w="38100">
            <a:solidFill>
              <a:srgbClr val="66FF33"/>
            </a:solidFill>
            <a:round/>
            <a:headEnd/>
            <a:tailEnd/>
          </a:ln>
          <a:effectLst/>
        </p:spPr>
        <p:txBody>
          <a:bodyPr wrap="none" anchor="ctr"/>
          <a:lstStyle/>
          <a:p>
            <a:endParaRPr lang="fr-FR"/>
          </a:p>
        </p:txBody>
      </p:sp>
      <p:sp>
        <p:nvSpPr>
          <p:cNvPr id="16403" name="Line 19"/>
          <p:cNvSpPr>
            <a:spLocks noChangeShapeType="1"/>
          </p:cNvSpPr>
          <p:nvPr/>
        </p:nvSpPr>
        <p:spPr bwMode="auto">
          <a:xfrm>
            <a:off x="5540375" y="3706813"/>
            <a:ext cx="2109788" cy="1546225"/>
          </a:xfrm>
          <a:prstGeom prst="line">
            <a:avLst/>
          </a:prstGeom>
          <a:noFill/>
          <a:ln w="38100">
            <a:solidFill>
              <a:schemeClr val="tx2"/>
            </a:solidFill>
            <a:round/>
            <a:headEnd/>
            <a:tailEnd/>
          </a:ln>
          <a:effectLst/>
        </p:spPr>
        <p:txBody>
          <a:bodyPr wrap="none" anchor="ctr"/>
          <a:lstStyle/>
          <a:p>
            <a:endParaRPr lang="fr-FR"/>
          </a:p>
        </p:txBody>
      </p:sp>
      <p:sp>
        <p:nvSpPr>
          <p:cNvPr id="16404" name="Rectangle 20"/>
          <p:cNvSpPr>
            <a:spLocks noChangeArrowheads="1"/>
          </p:cNvSpPr>
          <p:nvPr/>
        </p:nvSpPr>
        <p:spPr bwMode="auto">
          <a:xfrm>
            <a:off x="2581275" y="4332288"/>
            <a:ext cx="290513" cy="254000"/>
          </a:xfrm>
          <a:prstGeom prst="rect">
            <a:avLst/>
          </a:prstGeom>
          <a:noFill/>
          <a:ln w="38100">
            <a:noFill/>
            <a:miter lim="800000"/>
            <a:headEnd/>
            <a:tailEnd/>
          </a:ln>
          <a:effectLst/>
        </p:spPr>
        <p:txBody>
          <a:bodyPr wrap="none" lIns="90488" tIns="44450" rIns="90488" bIns="44450">
            <a:spAutoFit/>
          </a:bodyPr>
          <a:lstStyle/>
          <a:p>
            <a:pPr algn="l"/>
            <a:r>
              <a:rPr lang="fr-FR">
                <a:solidFill>
                  <a:srgbClr val="00279F"/>
                </a:solidFill>
              </a:rPr>
              <a:t>A</a:t>
            </a:r>
          </a:p>
        </p:txBody>
      </p:sp>
      <p:sp>
        <p:nvSpPr>
          <p:cNvPr id="16405" name="Rectangle 21"/>
          <p:cNvSpPr>
            <a:spLocks noChangeArrowheads="1"/>
          </p:cNvSpPr>
          <p:nvPr/>
        </p:nvSpPr>
        <p:spPr bwMode="auto">
          <a:xfrm>
            <a:off x="3221038" y="4572000"/>
            <a:ext cx="290512" cy="254000"/>
          </a:xfrm>
          <a:prstGeom prst="rect">
            <a:avLst/>
          </a:prstGeom>
          <a:noFill/>
          <a:ln w="38100">
            <a:noFill/>
            <a:miter lim="800000"/>
            <a:headEnd/>
            <a:tailEnd/>
          </a:ln>
          <a:effectLst/>
        </p:spPr>
        <p:txBody>
          <a:bodyPr wrap="none" lIns="90488" tIns="44450" rIns="90488" bIns="44450">
            <a:spAutoFit/>
          </a:bodyPr>
          <a:lstStyle/>
          <a:p>
            <a:pPr algn="l"/>
            <a:r>
              <a:rPr lang="fr-FR">
                <a:solidFill>
                  <a:srgbClr val="00279F"/>
                </a:solidFill>
              </a:rPr>
              <a:t>B</a:t>
            </a:r>
          </a:p>
        </p:txBody>
      </p:sp>
      <p:sp>
        <p:nvSpPr>
          <p:cNvPr id="16406" name="Rectangle 22"/>
          <p:cNvSpPr>
            <a:spLocks noChangeArrowheads="1"/>
          </p:cNvSpPr>
          <p:nvPr/>
        </p:nvSpPr>
        <p:spPr bwMode="auto">
          <a:xfrm>
            <a:off x="3808413" y="4826000"/>
            <a:ext cx="300037" cy="268288"/>
          </a:xfrm>
          <a:prstGeom prst="rect">
            <a:avLst/>
          </a:prstGeom>
          <a:noFill/>
          <a:ln w="38100">
            <a:noFill/>
            <a:miter lim="800000"/>
            <a:headEnd/>
            <a:tailEnd/>
          </a:ln>
          <a:effectLst/>
        </p:spPr>
        <p:txBody>
          <a:bodyPr wrap="none" lIns="90488" tIns="44450" rIns="90488" bIns="44450">
            <a:spAutoFit/>
          </a:bodyPr>
          <a:lstStyle/>
          <a:p>
            <a:pPr algn="l"/>
            <a:r>
              <a:rPr lang="fr-FR" sz="1300">
                <a:solidFill>
                  <a:srgbClr val="00279F"/>
                </a:solidFill>
              </a:rPr>
              <a:t>C</a:t>
            </a:r>
          </a:p>
        </p:txBody>
      </p:sp>
      <p:sp>
        <p:nvSpPr>
          <p:cNvPr id="16407" name="Rectangle 23"/>
          <p:cNvSpPr>
            <a:spLocks noChangeArrowheads="1"/>
          </p:cNvSpPr>
          <p:nvPr/>
        </p:nvSpPr>
        <p:spPr bwMode="auto">
          <a:xfrm>
            <a:off x="4397375" y="5013325"/>
            <a:ext cx="300038" cy="268288"/>
          </a:xfrm>
          <a:prstGeom prst="rect">
            <a:avLst/>
          </a:prstGeom>
          <a:noFill/>
          <a:ln w="38100">
            <a:noFill/>
            <a:miter lim="800000"/>
            <a:headEnd/>
            <a:tailEnd/>
          </a:ln>
          <a:effectLst/>
        </p:spPr>
        <p:txBody>
          <a:bodyPr wrap="none" lIns="90488" tIns="44450" rIns="90488" bIns="44450">
            <a:spAutoFit/>
          </a:bodyPr>
          <a:lstStyle/>
          <a:p>
            <a:pPr algn="l"/>
            <a:r>
              <a:rPr lang="fr-FR" sz="1300">
                <a:solidFill>
                  <a:srgbClr val="00279F"/>
                </a:solidFill>
              </a:rPr>
              <a:t>D</a:t>
            </a:r>
          </a:p>
        </p:txBody>
      </p:sp>
      <p:sp>
        <p:nvSpPr>
          <p:cNvPr id="16408" name="Rectangle 24"/>
          <p:cNvSpPr>
            <a:spLocks noChangeArrowheads="1"/>
          </p:cNvSpPr>
          <p:nvPr/>
        </p:nvSpPr>
        <p:spPr bwMode="auto">
          <a:xfrm>
            <a:off x="5170488" y="4545013"/>
            <a:ext cx="290512" cy="254000"/>
          </a:xfrm>
          <a:prstGeom prst="rect">
            <a:avLst/>
          </a:prstGeom>
          <a:noFill/>
          <a:ln w="38100">
            <a:noFill/>
            <a:miter lim="800000"/>
            <a:headEnd/>
            <a:tailEnd/>
          </a:ln>
          <a:effectLst/>
        </p:spPr>
        <p:txBody>
          <a:bodyPr wrap="none" lIns="90488" tIns="44450" rIns="90488" bIns="44450">
            <a:spAutoFit/>
          </a:bodyPr>
          <a:lstStyle/>
          <a:p>
            <a:pPr algn="l"/>
            <a:r>
              <a:rPr lang="fr-FR">
                <a:solidFill>
                  <a:srgbClr val="00279F"/>
                </a:solidFill>
              </a:rPr>
              <a:t>A</a:t>
            </a:r>
          </a:p>
        </p:txBody>
      </p:sp>
      <p:sp>
        <p:nvSpPr>
          <p:cNvPr id="16409" name="Rectangle 25"/>
          <p:cNvSpPr>
            <a:spLocks noChangeArrowheads="1"/>
          </p:cNvSpPr>
          <p:nvPr/>
        </p:nvSpPr>
        <p:spPr bwMode="auto">
          <a:xfrm>
            <a:off x="5570538" y="5365750"/>
            <a:ext cx="628650" cy="254000"/>
          </a:xfrm>
          <a:prstGeom prst="rect">
            <a:avLst/>
          </a:prstGeom>
          <a:noFill/>
          <a:ln w="12700">
            <a:noFill/>
            <a:miter lim="800000"/>
            <a:headEnd/>
            <a:tailEnd/>
          </a:ln>
          <a:effectLst/>
        </p:spPr>
        <p:txBody>
          <a:bodyPr wrap="none" lIns="90488" tIns="44450" rIns="90488" bIns="44450">
            <a:spAutoFit/>
          </a:bodyPr>
          <a:lstStyle/>
          <a:p>
            <a:pPr algn="l"/>
            <a:r>
              <a:rPr lang="fr-FR">
                <a:solidFill>
                  <a:srgbClr val="00279F"/>
                </a:solidFill>
              </a:rPr>
              <a:t>temps</a:t>
            </a:r>
          </a:p>
        </p:txBody>
      </p:sp>
      <p:sp>
        <p:nvSpPr>
          <p:cNvPr id="16410" name="Rectangle 26"/>
          <p:cNvSpPr>
            <a:spLocks noChangeArrowheads="1"/>
          </p:cNvSpPr>
          <p:nvPr/>
        </p:nvSpPr>
        <p:spPr bwMode="auto">
          <a:xfrm>
            <a:off x="1670050" y="3224213"/>
            <a:ext cx="595313" cy="254000"/>
          </a:xfrm>
          <a:prstGeom prst="rect">
            <a:avLst/>
          </a:prstGeom>
          <a:noFill/>
          <a:ln w="12700">
            <a:noFill/>
            <a:miter lim="800000"/>
            <a:headEnd/>
            <a:tailEnd/>
          </a:ln>
          <a:effectLst/>
        </p:spPr>
        <p:txBody>
          <a:bodyPr wrap="none" lIns="90488" tIns="44450" rIns="90488" bIns="44450">
            <a:spAutoFit/>
          </a:bodyPr>
          <a:lstStyle/>
          <a:p>
            <a:pPr algn="l"/>
            <a:r>
              <a:rPr lang="fr-FR">
                <a:solidFill>
                  <a:srgbClr val="00279F"/>
                </a:solidFill>
              </a:rPr>
              <a:t>Stock</a:t>
            </a:r>
          </a:p>
        </p:txBody>
      </p:sp>
      <p:sp>
        <p:nvSpPr>
          <p:cNvPr id="16411" name="Rectangle 27"/>
          <p:cNvSpPr>
            <a:spLocks noChangeArrowheads="1"/>
          </p:cNvSpPr>
          <p:nvPr/>
        </p:nvSpPr>
        <p:spPr bwMode="auto">
          <a:xfrm>
            <a:off x="1676400" y="3505200"/>
            <a:ext cx="587375" cy="306388"/>
          </a:xfrm>
          <a:prstGeom prst="rect">
            <a:avLst/>
          </a:prstGeom>
          <a:noFill/>
          <a:ln w="38100">
            <a:solidFill>
              <a:schemeClr val="tx1"/>
            </a:solidFill>
            <a:miter lim="800000"/>
            <a:headEnd/>
            <a:tailEnd/>
          </a:ln>
          <a:effectLst/>
        </p:spPr>
        <p:txBody>
          <a:bodyPr wrap="none" lIns="90488" tIns="44450" rIns="90488" bIns="44450">
            <a:spAutoFit/>
          </a:bodyPr>
          <a:lstStyle/>
          <a:p>
            <a:pPr algn="l"/>
            <a:r>
              <a:rPr lang="fr-FR" sz="1300">
                <a:solidFill>
                  <a:srgbClr val="00279F"/>
                </a:solidFill>
              </a:rPr>
              <a:t>1200</a:t>
            </a:r>
          </a:p>
        </p:txBody>
      </p:sp>
      <p:sp>
        <p:nvSpPr>
          <p:cNvPr id="16412" name="Line 28"/>
          <p:cNvSpPr>
            <a:spLocks noChangeShapeType="1"/>
          </p:cNvSpPr>
          <p:nvPr/>
        </p:nvSpPr>
        <p:spPr bwMode="auto">
          <a:xfrm>
            <a:off x="3517900" y="5303838"/>
            <a:ext cx="1588" cy="82550"/>
          </a:xfrm>
          <a:prstGeom prst="line">
            <a:avLst/>
          </a:prstGeom>
          <a:noFill/>
          <a:ln w="38100">
            <a:solidFill>
              <a:schemeClr val="tx1"/>
            </a:solidFill>
            <a:round/>
            <a:headEnd/>
            <a:tailEnd/>
          </a:ln>
          <a:effectLst/>
        </p:spPr>
        <p:txBody>
          <a:bodyPr wrap="none" anchor="ctr"/>
          <a:lstStyle/>
          <a:p>
            <a:endParaRPr lang="fr-FR"/>
          </a:p>
        </p:txBody>
      </p:sp>
      <p:sp>
        <p:nvSpPr>
          <p:cNvPr id="16413" name="Line 29"/>
          <p:cNvSpPr>
            <a:spLocks noChangeShapeType="1"/>
          </p:cNvSpPr>
          <p:nvPr/>
        </p:nvSpPr>
        <p:spPr bwMode="auto">
          <a:xfrm>
            <a:off x="3651250" y="5303838"/>
            <a:ext cx="0" cy="82550"/>
          </a:xfrm>
          <a:prstGeom prst="line">
            <a:avLst/>
          </a:prstGeom>
          <a:noFill/>
          <a:ln w="38100">
            <a:solidFill>
              <a:schemeClr val="tx1"/>
            </a:solidFill>
            <a:round/>
            <a:headEnd/>
            <a:tailEnd/>
          </a:ln>
          <a:effectLst/>
        </p:spPr>
        <p:txBody>
          <a:bodyPr wrap="none" anchor="ctr"/>
          <a:lstStyle/>
          <a:p>
            <a:endParaRPr lang="fr-FR"/>
          </a:p>
        </p:txBody>
      </p:sp>
      <p:sp>
        <p:nvSpPr>
          <p:cNvPr id="16414" name="Rectangle 30"/>
          <p:cNvSpPr>
            <a:spLocks noChangeArrowheads="1"/>
          </p:cNvSpPr>
          <p:nvPr/>
        </p:nvSpPr>
        <p:spPr bwMode="auto">
          <a:xfrm>
            <a:off x="3433763" y="5392738"/>
            <a:ext cx="303212" cy="266700"/>
          </a:xfrm>
          <a:prstGeom prst="rect">
            <a:avLst/>
          </a:prstGeom>
          <a:noFill/>
          <a:ln w="12700">
            <a:solidFill>
              <a:srgbClr val="FF33CC"/>
            </a:solidFill>
            <a:miter lim="800000"/>
            <a:headEnd/>
            <a:tailEnd/>
          </a:ln>
          <a:effectLst/>
        </p:spPr>
        <p:txBody>
          <a:bodyPr wrap="none" lIns="90488" tIns="44450" rIns="90488" bIns="44450">
            <a:spAutoFit/>
          </a:bodyPr>
          <a:lstStyle/>
          <a:p>
            <a:pPr algn="l"/>
            <a:r>
              <a:rPr lang="fr-FR">
                <a:solidFill>
                  <a:srgbClr val="FF33CC"/>
                </a:solidFill>
              </a:rPr>
              <a:t>R</a:t>
            </a:r>
          </a:p>
        </p:txBody>
      </p:sp>
      <p:sp>
        <p:nvSpPr>
          <p:cNvPr id="16415" name="Line 31"/>
          <p:cNvSpPr>
            <a:spLocks noChangeShapeType="1"/>
          </p:cNvSpPr>
          <p:nvPr/>
        </p:nvSpPr>
        <p:spPr bwMode="auto">
          <a:xfrm>
            <a:off x="2855913" y="5303838"/>
            <a:ext cx="0" cy="82550"/>
          </a:xfrm>
          <a:prstGeom prst="line">
            <a:avLst/>
          </a:prstGeom>
          <a:noFill/>
          <a:ln w="38100">
            <a:solidFill>
              <a:schemeClr val="tx1"/>
            </a:solidFill>
            <a:round/>
            <a:headEnd/>
            <a:tailEnd/>
          </a:ln>
          <a:effectLst/>
        </p:spPr>
        <p:txBody>
          <a:bodyPr wrap="none" anchor="ctr"/>
          <a:lstStyle/>
          <a:p>
            <a:endParaRPr lang="fr-FR"/>
          </a:p>
        </p:txBody>
      </p:sp>
      <p:sp>
        <p:nvSpPr>
          <p:cNvPr id="16416" name="Line 32"/>
          <p:cNvSpPr>
            <a:spLocks noChangeShapeType="1"/>
          </p:cNvSpPr>
          <p:nvPr/>
        </p:nvSpPr>
        <p:spPr bwMode="auto">
          <a:xfrm>
            <a:off x="2989263" y="5303838"/>
            <a:ext cx="0" cy="82550"/>
          </a:xfrm>
          <a:prstGeom prst="line">
            <a:avLst/>
          </a:prstGeom>
          <a:noFill/>
          <a:ln w="38100">
            <a:solidFill>
              <a:schemeClr val="tx1"/>
            </a:solidFill>
            <a:round/>
            <a:headEnd/>
            <a:tailEnd/>
          </a:ln>
          <a:effectLst/>
        </p:spPr>
        <p:txBody>
          <a:bodyPr wrap="none" anchor="ctr"/>
          <a:lstStyle/>
          <a:p>
            <a:endParaRPr lang="fr-FR"/>
          </a:p>
        </p:txBody>
      </p:sp>
      <p:sp>
        <p:nvSpPr>
          <p:cNvPr id="16417" name="Rectangle 33"/>
          <p:cNvSpPr>
            <a:spLocks noChangeArrowheads="1"/>
          </p:cNvSpPr>
          <p:nvPr/>
        </p:nvSpPr>
        <p:spPr bwMode="auto">
          <a:xfrm>
            <a:off x="2773363" y="5392738"/>
            <a:ext cx="303212" cy="266700"/>
          </a:xfrm>
          <a:prstGeom prst="rect">
            <a:avLst/>
          </a:prstGeom>
          <a:noFill/>
          <a:ln w="12700">
            <a:solidFill>
              <a:srgbClr val="FF33CC"/>
            </a:solidFill>
            <a:miter lim="800000"/>
            <a:headEnd/>
            <a:tailEnd/>
          </a:ln>
          <a:effectLst/>
        </p:spPr>
        <p:txBody>
          <a:bodyPr wrap="none" lIns="90488" tIns="44450" rIns="90488" bIns="44450">
            <a:spAutoFit/>
          </a:bodyPr>
          <a:lstStyle/>
          <a:p>
            <a:pPr algn="l"/>
            <a:r>
              <a:rPr lang="fr-FR">
                <a:solidFill>
                  <a:srgbClr val="FF33CC"/>
                </a:solidFill>
              </a:rPr>
              <a:t>R</a:t>
            </a:r>
          </a:p>
        </p:txBody>
      </p:sp>
      <p:sp>
        <p:nvSpPr>
          <p:cNvPr id="16418" name="Line 34"/>
          <p:cNvSpPr>
            <a:spLocks noChangeShapeType="1"/>
          </p:cNvSpPr>
          <p:nvPr/>
        </p:nvSpPr>
        <p:spPr bwMode="auto">
          <a:xfrm>
            <a:off x="4862513" y="5314950"/>
            <a:ext cx="0" cy="80963"/>
          </a:xfrm>
          <a:prstGeom prst="line">
            <a:avLst/>
          </a:prstGeom>
          <a:noFill/>
          <a:ln w="38100">
            <a:solidFill>
              <a:schemeClr val="tx1"/>
            </a:solidFill>
            <a:round/>
            <a:headEnd/>
            <a:tailEnd/>
          </a:ln>
          <a:effectLst/>
        </p:spPr>
        <p:txBody>
          <a:bodyPr wrap="none" anchor="ctr"/>
          <a:lstStyle/>
          <a:p>
            <a:endParaRPr lang="fr-FR"/>
          </a:p>
        </p:txBody>
      </p:sp>
      <p:sp>
        <p:nvSpPr>
          <p:cNvPr id="16419" name="Line 35"/>
          <p:cNvSpPr>
            <a:spLocks noChangeShapeType="1"/>
          </p:cNvSpPr>
          <p:nvPr/>
        </p:nvSpPr>
        <p:spPr bwMode="auto">
          <a:xfrm>
            <a:off x="4994275" y="5314950"/>
            <a:ext cx="0" cy="80963"/>
          </a:xfrm>
          <a:prstGeom prst="line">
            <a:avLst/>
          </a:prstGeom>
          <a:noFill/>
          <a:ln w="38100">
            <a:solidFill>
              <a:schemeClr val="tx1"/>
            </a:solidFill>
            <a:round/>
            <a:headEnd/>
            <a:tailEnd/>
          </a:ln>
          <a:effectLst/>
        </p:spPr>
        <p:txBody>
          <a:bodyPr wrap="none" anchor="ctr"/>
          <a:lstStyle/>
          <a:p>
            <a:endParaRPr lang="fr-FR"/>
          </a:p>
        </p:txBody>
      </p:sp>
      <p:sp>
        <p:nvSpPr>
          <p:cNvPr id="16420" name="Rectangle 36"/>
          <p:cNvSpPr>
            <a:spLocks noChangeArrowheads="1"/>
          </p:cNvSpPr>
          <p:nvPr/>
        </p:nvSpPr>
        <p:spPr bwMode="auto">
          <a:xfrm>
            <a:off x="4778375" y="5402263"/>
            <a:ext cx="303213" cy="266700"/>
          </a:xfrm>
          <a:prstGeom prst="rect">
            <a:avLst/>
          </a:prstGeom>
          <a:noFill/>
          <a:ln w="12700">
            <a:solidFill>
              <a:srgbClr val="FF33CC"/>
            </a:solidFill>
            <a:miter lim="800000"/>
            <a:headEnd/>
            <a:tailEnd/>
          </a:ln>
          <a:effectLst/>
        </p:spPr>
        <p:txBody>
          <a:bodyPr wrap="none" lIns="90488" tIns="44450" rIns="90488" bIns="44450">
            <a:spAutoFit/>
          </a:bodyPr>
          <a:lstStyle/>
          <a:p>
            <a:pPr algn="l"/>
            <a:r>
              <a:rPr lang="fr-FR">
                <a:solidFill>
                  <a:srgbClr val="FF33CC"/>
                </a:solidFill>
              </a:rPr>
              <a:t>R</a:t>
            </a:r>
          </a:p>
        </p:txBody>
      </p:sp>
      <p:sp>
        <p:nvSpPr>
          <p:cNvPr id="16421" name="Line 37"/>
          <p:cNvSpPr>
            <a:spLocks noChangeShapeType="1"/>
          </p:cNvSpPr>
          <p:nvPr/>
        </p:nvSpPr>
        <p:spPr bwMode="auto">
          <a:xfrm>
            <a:off x="4197350" y="5303838"/>
            <a:ext cx="0" cy="82550"/>
          </a:xfrm>
          <a:prstGeom prst="line">
            <a:avLst/>
          </a:prstGeom>
          <a:noFill/>
          <a:ln w="38100">
            <a:solidFill>
              <a:schemeClr val="tx1"/>
            </a:solidFill>
            <a:round/>
            <a:headEnd/>
            <a:tailEnd/>
          </a:ln>
          <a:effectLst/>
        </p:spPr>
        <p:txBody>
          <a:bodyPr wrap="none" anchor="ctr"/>
          <a:lstStyle/>
          <a:p>
            <a:endParaRPr lang="fr-FR"/>
          </a:p>
        </p:txBody>
      </p:sp>
      <p:sp>
        <p:nvSpPr>
          <p:cNvPr id="16422" name="Line 38"/>
          <p:cNvSpPr>
            <a:spLocks noChangeShapeType="1"/>
          </p:cNvSpPr>
          <p:nvPr/>
        </p:nvSpPr>
        <p:spPr bwMode="auto">
          <a:xfrm>
            <a:off x="4329113" y="5303838"/>
            <a:ext cx="1587" cy="82550"/>
          </a:xfrm>
          <a:prstGeom prst="line">
            <a:avLst/>
          </a:prstGeom>
          <a:noFill/>
          <a:ln w="38100">
            <a:solidFill>
              <a:schemeClr val="tx1"/>
            </a:solidFill>
            <a:round/>
            <a:headEnd/>
            <a:tailEnd/>
          </a:ln>
          <a:effectLst/>
        </p:spPr>
        <p:txBody>
          <a:bodyPr wrap="none" anchor="ctr"/>
          <a:lstStyle/>
          <a:p>
            <a:endParaRPr lang="fr-FR"/>
          </a:p>
        </p:txBody>
      </p:sp>
      <p:sp>
        <p:nvSpPr>
          <p:cNvPr id="16423" name="Rectangle 39"/>
          <p:cNvSpPr>
            <a:spLocks noChangeArrowheads="1"/>
          </p:cNvSpPr>
          <p:nvPr/>
        </p:nvSpPr>
        <p:spPr bwMode="auto">
          <a:xfrm>
            <a:off x="4113213" y="5392738"/>
            <a:ext cx="303212" cy="266700"/>
          </a:xfrm>
          <a:prstGeom prst="rect">
            <a:avLst/>
          </a:prstGeom>
          <a:noFill/>
          <a:ln w="12700">
            <a:solidFill>
              <a:srgbClr val="FF33CC"/>
            </a:solidFill>
            <a:miter lim="800000"/>
            <a:headEnd/>
            <a:tailEnd/>
          </a:ln>
          <a:effectLst/>
        </p:spPr>
        <p:txBody>
          <a:bodyPr wrap="none" lIns="90488" tIns="44450" rIns="90488" bIns="44450">
            <a:spAutoFit/>
          </a:bodyPr>
          <a:lstStyle/>
          <a:p>
            <a:pPr algn="l"/>
            <a:r>
              <a:rPr lang="fr-FR">
                <a:solidFill>
                  <a:srgbClr val="FF33CC"/>
                </a:solidFill>
              </a:rPr>
              <a:t>R</a:t>
            </a:r>
          </a:p>
        </p:txBody>
      </p:sp>
      <p:sp>
        <p:nvSpPr>
          <p:cNvPr id="16424" name="Line 40"/>
          <p:cNvSpPr>
            <a:spLocks noChangeShapeType="1"/>
          </p:cNvSpPr>
          <p:nvPr/>
        </p:nvSpPr>
        <p:spPr bwMode="auto">
          <a:xfrm>
            <a:off x="2857500" y="3713163"/>
            <a:ext cx="0" cy="1574800"/>
          </a:xfrm>
          <a:prstGeom prst="line">
            <a:avLst/>
          </a:prstGeom>
          <a:noFill/>
          <a:ln w="12700">
            <a:solidFill>
              <a:srgbClr val="000000"/>
            </a:solidFill>
            <a:round/>
            <a:headEnd/>
            <a:tailEnd/>
          </a:ln>
          <a:effectLst/>
        </p:spPr>
        <p:txBody>
          <a:bodyPr wrap="none" anchor="ctr"/>
          <a:lstStyle/>
          <a:p>
            <a:endParaRPr lang="fr-FR"/>
          </a:p>
        </p:txBody>
      </p:sp>
      <p:sp>
        <p:nvSpPr>
          <p:cNvPr id="16425" name="Line 41"/>
          <p:cNvSpPr>
            <a:spLocks noChangeShapeType="1"/>
          </p:cNvSpPr>
          <p:nvPr/>
        </p:nvSpPr>
        <p:spPr bwMode="auto">
          <a:xfrm>
            <a:off x="3538538" y="3692525"/>
            <a:ext cx="0" cy="1584325"/>
          </a:xfrm>
          <a:prstGeom prst="line">
            <a:avLst/>
          </a:prstGeom>
          <a:noFill/>
          <a:ln w="12700">
            <a:solidFill>
              <a:srgbClr val="000000"/>
            </a:solidFill>
            <a:round/>
            <a:headEnd/>
            <a:tailEnd/>
          </a:ln>
          <a:effectLst/>
        </p:spPr>
        <p:txBody>
          <a:bodyPr wrap="none" anchor="ctr"/>
          <a:lstStyle/>
          <a:p>
            <a:endParaRPr lang="fr-FR"/>
          </a:p>
        </p:txBody>
      </p:sp>
      <p:sp>
        <p:nvSpPr>
          <p:cNvPr id="16426" name="Line 42"/>
          <p:cNvSpPr>
            <a:spLocks noChangeShapeType="1"/>
          </p:cNvSpPr>
          <p:nvPr/>
        </p:nvSpPr>
        <p:spPr bwMode="auto">
          <a:xfrm>
            <a:off x="4192588" y="3721100"/>
            <a:ext cx="0" cy="1576388"/>
          </a:xfrm>
          <a:prstGeom prst="line">
            <a:avLst/>
          </a:prstGeom>
          <a:noFill/>
          <a:ln w="9525">
            <a:solidFill>
              <a:srgbClr val="000000"/>
            </a:solidFill>
            <a:round/>
            <a:headEnd/>
            <a:tailEnd/>
          </a:ln>
          <a:effectLst/>
        </p:spPr>
        <p:txBody>
          <a:bodyPr wrap="none" anchor="ctr"/>
          <a:lstStyle/>
          <a:p>
            <a:endParaRPr lang="fr-FR"/>
          </a:p>
        </p:txBody>
      </p:sp>
      <p:sp>
        <p:nvSpPr>
          <p:cNvPr id="16427" name="Line 43"/>
          <p:cNvSpPr>
            <a:spLocks noChangeShapeType="1"/>
          </p:cNvSpPr>
          <p:nvPr/>
        </p:nvSpPr>
        <p:spPr bwMode="auto">
          <a:xfrm>
            <a:off x="4878388" y="3713163"/>
            <a:ext cx="0" cy="1574800"/>
          </a:xfrm>
          <a:prstGeom prst="line">
            <a:avLst/>
          </a:prstGeom>
          <a:noFill/>
          <a:ln w="12700">
            <a:solidFill>
              <a:srgbClr val="000000"/>
            </a:solidFill>
            <a:round/>
            <a:headEnd/>
            <a:tailEnd/>
          </a:ln>
          <a:effectLst/>
        </p:spPr>
        <p:txBody>
          <a:bodyPr wrap="none" anchor="ctr"/>
          <a:lstStyle/>
          <a:p>
            <a:endParaRPr lang="fr-FR"/>
          </a:p>
        </p:txBody>
      </p:sp>
      <p:sp>
        <p:nvSpPr>
          <p:cNvPr id="16429" name="Rectangle 45"/>
          <p:cNvSpPr>
            <a:spLocks noChangeArrowheads="1"/>
          </p:cNvSpPr>
          <p:nvPr/>
        </p:nvSpPr>
        <p:spPr bwMode="auto">
          <a:xfrm>
            <a:off x="1125538" y="1674813"/>
            <a:ext cx="7194550" cy="1327150"/>
          </a:xfrm>
          <a:prstGeom prst="rect">
            <a:avLst/>
          </a:prstGeom>
          <a:noFill/>
          <a:ln w="12700">
            <a:noFill/>
            <a:miter lim="800000"/>
            <a:headEnd/>
            <a:tailEnd/>
          </a:ln>
          <a:effectLst/>
        </p:spPr>
        <p:txBody>
          <a:bodyPr wrap="none" lIns="90488" tIns="44450" rIns="90488" bIns="44450">
            <a:spAutoFit/>
          </a:bodyPr>
          <a:lstStyle/>
          <a:p>
            <a:pPr algn="l"/>
            <a:r>
              <a:rPr lang="fr-FR" sz="1800">
                <a:solidFill>
                  <a:srgbClr val="00279F"/>
                </a:solidFill>
              </a:rPr>
              <a:t>Exemple : une presse fabrique les quatre portières d'un véhicule</a:t>
            </a:r>
          </a:p>
          <a:p>
            <a:pPr algn="l"/>
            <a:r>
              <a:rPr lang="fr-FR" sz="1800">
                <a:solidFill>
                  <a:srgbClr val="00279F"/>
                </a:solidFill>
              </a:rPr>
              <a:t>Cadence de production : 150 portières / heure</a:t>
            </a:r>
          </a:p>
          <a:p>
            <a:pPr algn="l"/>
            <a:r>
              <a:rPr lang="fr-FR" sz="1800">
                <a:solidFill>
                  <a:srgbClr val="00279F"/>
                </a:solidFill>
              </a:rPr>
              <a:t>Cadence de montage : 30 voitures / heure</a:t>
            </a:r>
          </a:p>
          <a:p>
            <a:pPr algn="l"/>
            <a:r>
              <a:rPr lang="fr-FR" sz="1800">
                <a:solidFill>
                  <a:srgbClr val="00279F"/>
                </a:solidFill>
              </a:rPr>
              <a:t>Temps de changement d'outil : 2 h 30</a:t>
            </a:r>
          </a:p>
          <a:p>
            <a:pPr algn="l"/>
            <a:r>
              <a:rPr lang="fr-FR" sz="1800">
                <a:solidFill>
                  <a:srgbClr val="00279F"/>
                </a:solidFill>
              </a:rPr>
              <a:t>Séries de 10 heures</a:t>
            </a:r>
          </a:p>
        </p:txBody>
      </p:sp>
      <p:sp>
        <p:nvSpPr>
          <p:cNvPr id="16430" name="Rectangle 46"/>
          <p:cNvSpPr>
            <a:spLocks noChangeArrowheads="1"/>
          </p:cNvSpPr>
          <p:nvPr/>
        </p:nvSpPr>
        <p:spPr bwMode="auto">
          <a:xfrm>
            <a:off x="3948113" y="3092450"/>
            <a:ext cx="2009775" cy="336550"/>
          </a:xfrm>
          <a:prstGeom prst="rect">
            <a:avLst/>
          </a:prstGeom>
          <a:noFill/>
          <a:ln w="12700">
            <a:noFill/>
            <a:miter lim="800000"/>
            <a:headEnd/>
            <a:tailEnd/>
          </a:ln>
          <a:effectLst/>
        </p:spPr>
        <p:txBody>
          <a:bodyPr wrap="none" lIns="90488" tIns="44450" rIns="90488" bIns="44450">
            <a:spAutoFit/>
          </a:bodyPr>
          <a:lstStyle/>
          <a:p>
            <a:pPr algn="l"/>
            <a:r>
              <a:rPr lang="fr-FR" sz="1800">
                <a:solidFill>
                  <a:srgbClr val="00279F"/>
                </a:solidFill>
              </a:rPr>
              <a:t>Profil des stocks</a:t>
            </a:r>
          </a:p>
        </p:txBody>
      </p:sp>
      <p:sp>
        <p:nvSpPr>
          <p:cNvPr id="16431" name="Rectangle 47"/>
          <p:cNvSpPr>
            <a:spLocks noChangeArrowheads="1"/>
          </p:cNvSpPr>
          <p:nvPr/>
        </p:nvSpPr>
        <p:spPr bwMode="auto">
          <a:xfrm>
            <a:off x="1450975" y="5759450"/>
            <a:ext cx="6699250" cy="336550"/>
          </a:xfrm>
          <a:prstGeom prst="rect">
            <a:avLst/>
          </a:prstGeom>
          <a:noFill/>
          <a:ln w="12700">
            <a:noFill/>
            <a:miter lim="800000"/>
            <a:headEnd/>
            <a:tailEnd/>
          </a:ln>
          <a:effectLst/>
        </p:spPr>
        <p:txBody>
          <a:bodyPr wrap="none" lIns="90488" tIns="44450" rIns="90488" bIns="44450">
            <a:spAutoFit/>
          </a:bodyPr>
          <a:lstStyle/>
          <a:p>
            <a:r>
              <a:rPr lang="fr-FR" sz="1800">
                <a:solidFill>
                  <a:srgbClr val="00279F"/>
                </a:solidFill>
              </a:rPr>
              <a:t>Ressources partagées =&gt; Constitution de stocks d'en-cours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4294967295"/>
          </p:nvPr>
        </p:nvSpPr>
        <p:spPr>
          <a:xfrm>
            <a:off x="6781800" y="6477000"/>
            <a:ext cx="1905000" cy="228600"/>
          </a:xfrm>
          <a:prstGeom prst="rect">
            <a:avLst/>
          </a:prstGeom>
        </p:spPr>
        <p:txBody>
          <a:bodyPr/>
          <a:lstStyle/>
          <a:p>
            <a:fld id="{C18192EB-2AC9-4479-97C9-661B04085502}" type="datetime1">
              <a:rPr lang="fr-FR"/>
              <a:pPr/>
              <a:t>27/03/2018</a:t>
            </a:fld>
            <a:endParaRPr lang="fr-FR"/>
          </a:p>
        </p:txBody>
      </p:sp>
      <p:sp>
        <p:nvSpPr>
          <p:cNvPr id="5" name="Espace réservé du pied de page 4"/>
          <p:cNvSpPr>
            <a:spLocks noGrp="1"/>
          </p:cNvSpPr>
          <p:nvPr>
            <p:ph type="ftr" sz="quarter" idx="4294967295"/>
          </p:nvPr>
        </p:nvSpPr>
        <p:spPr>
          <a:xfrm>
            <a:off x="107950" y="6477000"/>
            <a:ext cx="6985000" cy="228600"/>
          </a:xfrm>
          <a:prstGeom prst="rect">
            <a:avLst/>
          </a:prstGeom>
        </p:spPr>
        <p:txBody>
          <a:bodyPr/>
          <a:lstStyle/>
          <a:p>
            <a:r>
              <a:rPr lang="fr-FR"/>
              <a:t>© HEC Paris - Département Management des Opérations et des Systèmes d'Information</a:t>
            </a:r>
          </a:p>
        </p:txBody>
      </p:sp>
      <p:sp>
        <p:nvSpPr>
          <p:cNvPr id="17410" name="Rectangle 2"/>
          <p:cNvSpPr>
            <a:spLocks noGrp="1" noChangeArrowheads="1"/>
          </p:cNvSpPr>
          <p:nvPr>
            <p:ph type="title"/>
          </p:nvPr>
        </p:nvSpPr>
        <p:spPr>
          <a:noFill/>
          <a:ln/>
        </p:spPr>
        <p:txBody>
          <a:bodyPr/>
          <a:lstStyle/>
          <a:p>
            <a:r>
              <a:rPr lang="fr-FR"/>
              <a:t>Partage des ressources et diversité</a:t>
            </a:r>
          </a:p>
        </p:txBody>
      </p:sp>
      <p:sp>
        <p:nvSpPr>
          <p:cNvPr id="17411" name="Rectangle 3"/>
          <p:cNvSpPr>
            <a:spLocks noGrp="1" noChangeArrowheads="1"/>
          </p:cNvSpPr>
          <p:nvPr>
            <p:ph type="body" idx="1"/>
          </p:nvPr>
        </p:nvSpPr>
        <p:spPr>
          <a:xfrm>
            <a:off x="1066800" y="1676400"/>
            <a:ext cx="7753350" cy="4632325"/>
          </a:xfrm>
          <a:noFill/>
          <a:ln/>
        </p:spPr>
        <p:txBody>
          <a:bodyPr/>
          <a:lstStyle/>
          <a:p>
            <a:pPr marL="263525" indent="-263525"/>
            <a:r>
              <a:rPr lang="fr-FR" sz="2000"/>
              <a:t>Le partage des ressources est nécessaire quand on ne peut avoir un équipement dédié à chaque produit</a:t>
            </a:r>
          </a:p>
          <a:p>
            <a:pPr marL="263525" indent="-263525"/>
            <a:r>
              <a:rPr lang="fr-FR" sz="2000"/>
              <a:t>Le partage des ressources par plusieurs produits entraîne :</a:t>
            </a:r>
          </a:p>
          <a:p>
            <a:pPr marL="635000" lvl="1" indent="-163513"/>
            <a:r>
              <a:rPr lang="fr-FR"/>
              <a:t>une perte de capacité</a:t>
            </a:r>
          </a:p>
          <a:p>
            <a:pPr marL="1042988" lvl="2"/>
            <a:r>
              <a:rPr lang="fr-FR" sz="1600"/>
              <a:t>donc une augmentation du coût de fabrication</a:t>
            </a:r>
          </a:p>
          <a:p>
            <a:pPr marL="635000" lvl="1" indent="-163513"/>
            <a:r>
              <a:rPr lang="fr-FR"/>
              <a:t>la création de stocks d'en-cours</a:t>
            </a:r>
          </a:p>
          <a:p>
            <a:pPr marL="1042988" lvl="2"/>
            <a:r>
              <a:rPr lang="fr-FR" sz="1600"/>
              <a:t>donc une augmentation du besoin en fonds de roulement</a:t>
            </a:r>
          </a:p>
          <a:p>
            <a:pPr marL="635000" lvl="1" indent="-163513"/>
            <a:r>
              <a:rPr lang="fr-FR"/>
              <a:t>l'allongement du cycle de fabrication</a:t>
            </a:r>
          </a:p>
          <a:p>
            <a:pPr marL="1042988" lvl="2"/>
            <a:r>
              <a:rPr lang="fr-FR" sz="1600"/>
              <a:t>donc un allongement des délais</a:t>
            </a:r>
          </a:p>
          <a:p>
            <a:pPr marL="263525" indent="-263525"/>
            <a:r>
              <a:rPr lang="fr-FR" sz="2000"/>
              <a:t>Plus les produits sont nombreux, plus ces inconvénients sont importants</a:t>
            </a:r>
          </a:p>
          <a:p>
            <a:pPr marL="263525" indent="-263525"/>
            <a:r>
              <a:rPr lang="fr-FR" sz="2000"/>
              <a:t>C'est de la responsabilité du commercial que de limiter le nombre de produits offerts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fr-FR"/>
              <a:t>Le modèle logistique de l'entreprise</a:t>
            </a:r>
          </a:p>
        </p:txBody>
      </p:sp>
      <p:sp>
        <p:nvSpPr>
          <p:cNvPr id="5123" name="Rectangle 3"/>
          <p:cNvSpPr>
            <a:spLocks noChangeArrowheads="1"/>
          </p:cNvSpPr>
          <p:nvPr/>
        </p:nvSpPr>
        <p:spPr bwMode="auto">
          <a:xfrm>
            <a:off x="2119313" y="4774902"/>
            <a:ext cx="1400175" cy="584200"/>
          </a:xfrm>
          <a:prstGeom prst="rect">
            <a:avLst/>
          </a:prstGeom>
          <a:noFill/>
          <a:ln w="12700">
            <a:noFill/>
            <a:miter lim="800000"/>
            <a:headEnd/>
            <a:tailEnd/>
          </a:ln>
          <a:effectLst/>
        </p:spPr>
        <p:txBody>
          <a:bodyPr wrap="none" lIns="90488" tIns="44450" rIns="90488" bIns="44450">
            <a:spAutoFit/>
          </a:bodyPr>
          <a:lstStyle/>
          <a:p>
            <a:r>
              <a:rPr lang="fr-FR" sz="1800">
                <a:solidFill>
                  <a:srgbClr val="00279F"/>
                </a:solidFill>
              </a:rPr>
              <a:t>Flux amont</a:t>
            </a:r>
          </a:p>
          <a:p>
            <a:r>
              <a:rPr lang="fr-FR" sz="1800">
                <a:solidFill>
                  <a:srgbClr val="00279F"/>
                </a:solidFill>
              </a:rPr>
              <a:t>(entrant)</a:t>
            </a:r>
          </a:p>
        </p:txBody>
      </p:sp>
      <p:sp>
        <p:nvSpPr>
          <p:cNvPr id="5124" name="Rectangle 4"/>
          <p:cNvSpPr>
            <a:spLocks noChangeArrowheads="1"/>
          </p:cNvSpPr>
          <p:nvPr/>
        </p:nvSpPr>
        <p:spPr bwMode="auto">
          <a:xfrm>
            <a:off x="4024313" y="4774902"/>
            <a:ext cx="1552575" cy="1822450"/>
          </a:xfrm>
          <a:prstGeom prst="rect">
            <a:avLst/>
          </a:prstGeom>
          <a:noFill/>
          <a:ln w="12700">
            <a:noFill/>
            <a:miter lim="800000"/>
            <a:headEnd/>
            <a:tailEnd/>
          </a:ln>
          <a:effectLst/>
        </p:spPr>
        <p:txBody>
          <a:bodyPr wrap="none" lIns="90488" tIns="44450" rIns="90488" bIns="44450">
            <a:spAutoFit/>
          </a:bodyPr>
          <a:lstStyle/>
          <a:p>
            <a:pPr algn="l"/>
            <a:r>
              <a:rPr lang="fr-FR" sz="1800">
                <a:solidFill>
                  <a:srgbClr val="00279F"/>
                </a:solidFill>
              </a:rPr>
              <a:t>Ressources</a:t>
            </a:r>
          </a:p>
          <a:p>
            <a:pPr algn="l"/>
            <a:r>
              <a:rPr lang="fr-FR" sz="1800">
                <a:solidFill>
                  <a:srgbClr val="00279F"/>
                </a:solidFill>
              </a:rPr>
              <a:t>- personnel</a:t>
            </a:r>
          </a:p>
          <a:p>
            <a:pPr algn="l"/>
            <a:r>
              <a:rPr lang="fr-FR" sz="1800">
                <a:solidFill>
                  <a:srgbClr val="00279F"/>
                </a:solidFill>
              </a:rPr>
              <a:t>- machines</a:t>
            </a:r>
          </a:p>
          <a:p>
            <a:pPr algn="l"/>
            <a:r>
              <a:rPr lang="fr-FR" sz="1800">
                <a:solidFill>
                  <a:srgbClr val="00279F"/>
                </a:solidFill>
              </a:rPr>
              <a:t>- locaux</a:t>
            </a:r>
          </a:p>
          <a:p>
            <a:pPr algn="l"/>
            <a:r>
              <a:rPr lang="fr-FR" sz="1800">
                <a:solidFill>
                  <a:srgbClr val="00279F"/>
                </a:solidFill>
              </a:rPr>
              <a:t>- argent</a:t>
            </a:r>
          </a:p>
          <a:p>
            <a:pPr algn="l"/>
            <a:r>
              <a:rPr lang="fr-FR" sz="1800">
                <a:solidFill>
                  <a:srgbClr val="00279F"/>
                </a:solidFill>
              </a:rPr>
              <a:t>- savoir-faire</a:t>
            </a:r>
          </a:p>
          <a:p>
            <a:pPr algn="l"/>
            <a:r>
              <a:rPr lang="fr-FR" sz="1800">
                <a:solidFill>
                  <a:srgbClr val="00279F"/>
                </a:solidFill>
              </a:rPr>
              <a:t>- etc.</a:t>
            </a:r>
          </a:p>
        </p:txBody>
      </p:sp>
      <p:sp>
        <p:nvSpPr>
          <p:cNvPr id="5125" name="Rectangle 5"/>
          <p:cNvSpPr>
            <a:spLocks noChangeArrowheads="1"/>
          </p:cNvSpPr>
          <p:nvPr/>
        </p:nvSpPr>
        <p:spPr bwMode="auto">
          <a:xfrm>
            <a:off x="5942013" y="4774902"/>
            <a:ext cx="1158875" cy="584200"/>
          </a:xfrm>
          <a:prstGeom prst="rect">
            <a:avLst/>
          </a:prstGeom>
          <a:noFill/>
          <a:ln w="12700">
            <a:noFill/>
            <a:miter lim="800000"/>
            <a:headEnd/>
            <a:tailEnd/>
          </a:ln>
          <a:effectLst/>
        </p:spPr>
        <p:txBody>
          <a:bodyPr wrap="none" lIns="90488" tIns="44450" rIns="90488" bIns="44450">
            <a:spAutoFit/>
          </a:bodyPr>
          <a:lstStyle/>
          <a:p>
            <a:r>
              <a:rPr lang="fr-FR" sz="1800">
                <a:solidFill>
                  <a:srgbClr val="00279F"/>
                </a:solidFill>
              </a:rPr>
              <a:t>Flux aval</a:t>
            </a:r>
          </a:p>
          <a:p>
            <a:r>
              <a:rPr lang="fr-FR" sz="1800">
                <a:solidFill>
                  <a:srgbClr val="00279F"/>
                </a:solidFill>
              </a:rPr>
              <a:t>(sortant)</a:t>
            </a:r>
          </a:p>
        </p:txBody>
      </p:sp>
      <p:sp>
        <p:nvSpPr>
          <p:cNvPr id="80" name="Content Placeholder 9"/>
          <p:cNvSpPr>
            <a:spLocks noGrp="1"/>
          </p:cNvSpPr>
          <p:nvPr>
            <p:ph idx="1"/>
          </p:nvPr>
        </p:nvSpPr>
        <p:spPr>
          <a:xfrm>
            <a:off x="0" y="2420888"/>
            <a:ext cx="1488455" cy="432048"/>
          </a:xfrm>
        </p:spPr>
        <p:txBody>
          <a:bodyPr/>
          <a:lstStyle/>
          <a:p>
            <a:pPr>
              <a:buNone/>
            </a:pPr>
            <a:r>
              <a:rPr lang="fr-FR" sz="1800">
                <a:solidFill>
                  <a:srgbClr val="000000"/>
                </a:solidFill>
              </a:rPr>
              <a:t>Objectifs</a:t>
            </a:r>
            <a:endParaRPr lang="fr-FR" sz="1800"/>
          </a:p>
        </p:txBody>
      </p:sp>
      <p:sp>
        <p:nvSpPr>
          <p:cNvPr id="81" name="Up Arrow 44"/>
          <p:cNvSpPr>
            <a:spLocks/>
          </p:cNvSpPr>
          <p:nvPr/>
        </p:nvSpPr>
        <p:spPr>
          <a:xfrm>
            <a:off x="1464357" y="2060848"/>
            <a:ext cx="1449314" cy="878377"/>
          </a:xfrm>
          <a:prstGeom prst="upArrow">
            <a:avLst>
              <a:gd name="adj1" fmla="val 73910"/>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lIns="36000" tIns="0" rIns="36000" bIns="0" rtlCol="0" anchor="t"/>
          <a:lstStyle/>
          <a:p>
            <a:pPr algn="ctr"/>
            <a:r>
              <a:rPr lang="fr-FR" sz="1600">
                <a:latin typeface="+mj-lt"/>
              </a:rPr>
              <a:t>Qualité </a:t>
            </a:r>
          </a:p>
        </p:txBody>
      </p:sp>
      <p:sp>
        <p:nvSpPr>
          <p:cNvPr id="82" name="Down Arrow 4"/>
          <p:cNvSpPr>
            <a:spLocks/>
          </p:cNvSpPr>
          <p:nvPr/>
        </p:nvSpPr>
        <p:spPr>
          <a:xfrm>
            <a:off x="7299150" y="2190583"/>
            <a:ext cx="1449314" cy="878377"/>
          </a:xfrm>
          <a:prstGeom prst="downArrow">
            <a:avLst>
              <a:gd name="adj1" fmla="val 77296"/>
              <a:gd name="adj2" fmla="val 50000"/>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36000" tIns="0" rIns="36000" bIns="0" anchor="b"/>
          <a:lstStyle/>
          <a:p>
            <a:pPr algn="ctr"/>
            <a:r>
              <a:rPr lang="fr-FR" sz="1600">
                <a:latin typeface="+mj-lt"/>
                <a:ea typeface="ＭＳ Ｐゴシック" charset="0"/>
                <a:cs typeface="Arial Narrow"/>
              </a:rPr>
              <a:t>Coût </a:t>
            </a:r>
          </a:p>
        </p:txBody>
      </p:sp>
      <p:sp>
        <p:nvSpPr>
          <p:cNvPr id="83" name="Up Arrow 48"/>
          <p:cNvSpPr>
            <a:spLocks/>
          </p:cNvSpPr>
          <p:nvPr/>
        </p:nvSpPr>
        <p:spPr>
          <a:xfrm>
            <a:off x="2923055" y="2060848"/>
            <a:ext cx="1449314" cy="878377"/>
          </a:xfrm>
          <a:prstGeom prst="upArrow">
            <a:avLst>
              <a:gd name="adj1" fmla="val 73910"/>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lIns="36000" tIns="0" rIns="36000" bIns="0" rtlCol="0" anchor="t"/>
          <a:lstStyle/>
          <a:p>
            <a:pPr algn="ctr"/>
            <a:r>
              <a:rPr lang="fr-FR" sz="1600">
                <a:latin typeface="+mj-lt"/>
              </a:rPr>
              <a:t>Flexibilité </a:t>
            </a:r>
          </a:p>
        </p:txBody>
      </p:sp>
      <p:sp>
        <p:nvSpPr>
          <p:cNvPr id="84" name="Up Arrow 49"/>
          <p:cNvSpPr>
            <a:spLocks/>
          </p:cNvSpPr>
          <p:nvPr/>
        </p:nvSpPr>
        <p:spPr>
          <a:xfrm>
            <a:off x="4381753" y="2060848"/>
            <a:ext cx="1449314" cy="878377"/>
          </a:xfrm>
          <a:prstGeom prst="upArrow">
            <a:avLst>
              <a:gd name="adj1" fmla="val 73910"/>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lIns="36000" tIns="0" rIns="36000" bIns="0" rtlCol="0" anchor="t"/>
          <a:lstStyle/>
          <a:p>
            <a:pPr algn="ctr"/>
            <a:r>
              <a:rPr lang="fr-FR" sz="1600">
                <a:latin typeface="+mj-lt"/>
              </a:rPr>
              <a:t>Niveau de Service</a:t>
            </a:r>
          </a:p>
        </p:txBody>
      </p:sp>
      <p:sp>
        <p:nvSpPr>
          <p:cNvPr id="85" name="Down Arrow 50"/>
          <p:cNvSpPr>
            <a:spLocks/>
          </p:cNvSpPr>
          <p:nvPr/>
        </p:nvSpPr>
        <p:spPr>
          <a:xfrm>
            <a:off x="5840451" y="2190583"/>
            <a:ext cx="1449314" cy="878377"/>
          </a:xfrm>
          <a:prstGeom prst="downArrow">
            <a:avLst>
              <a:gd name="adj1" fmla="val 77296"/>
              <a:gd name="adj2" fmla="val 50000"/>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36000" tIns="0" rIns="36000" bIns="0" anchor="b"/>
          <a:lstStyle/>
          <a:p>
            <a:pPr algn="ctr"/>
            <a:r>
              <a:rPr lang="fr-FR" sz="1600">
                <a:latin typeface="+mj-lt"/>
                <a:ea typeface="ＭＳ Ｐゴシック" charset="0"/>
                <a:cs typeface="Arial Narrow"/>
              </a:rPr>
              <a:t>Délai </a:t>
            </a:r>
          </a:p>
        </p:txBody>
      </p:sp>
      <p:grpSp>
        <p:nvGrpSpPr>
          <p:cNvPr id="86" name="Group 88"/>
          <p:cNvGrpSpPr/>
          <p:nvPr/>
        </p:nvGrpSpPr>
        <p:grpSpPr>
          <a:xfrm flipH="1">
            <a:off x="618789" y="3894207"/>
            <a:ext cx="1547974" cy="614913"/>
            <a:chOff x="620386" y="2038026"/>
            <a:chExt cx="2241696" cy="890485"/>
          </a:xfrm>
          <a:solidFill>
            <a:srgbClr val="252525"/>
          </a:solidFill>
        </p:grpSpPr>
        <p:sp>
          <p:nvSpPr>
            <p:cNvPr id="87" name="Rectangle 86"/>
            <p:cNvSpPr/>
            <p:nvPr/>
          </p:nvSpPr>
          <p:spPr>
            <a:xfrm>
              <a:off x="1259632" y="2038026"/>
              <a:ext cx="1572884" cy="74290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8" name="Rectangle 87"/>
            <p:cNvSpPr/>
            <p:nvPr/>
          </p:nvSpPr>
          <p:spPr>
            <a:xfrm>
              <a:off x="883700" y="2204864"/>
              <a:ext cx="339383" cy="5760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9" name="Rectangle 88"/>
            <p:cNvSpPr/>
            <p:nvPr/>
          </p:nvSpPr>
          <p:spPr>
            <a:xfrm>
              <a:off x="669000" y="2397978"/>
              <a:ext cx="428803" cy="3829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0" name="Rectangle 89"/>
            <p:cNvSpPr/>
            <p:nvPr/>
          </p:nvSpPr>
          <p:spPr>
            <a:xfrm>
              <a:off x="620386" y="2695235"/>
              <a:ext cx="2241696" cy="9483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1" name="Oval 93"/>
            <p:cNvSpPr/>
            <p:nvPr/>
          </p:nvSpPr>
          <p:spPr>
            <a:xfrm>
              <a:off x="778399" y="2677029"/>
              <a:ext cx="251483" cy="251482"/>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2" name="Oval 94"/>
            <p:cNvSpPr/>
            <p:nvPr/>
          </p:nvSpPr>
          <p:spPr>
            <a:xfrm>
              <a:off x="1440197" y="2667826"/>
              <a:ext cx="251483" cy="251483"/>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3" name="Oval 95"/>
            <p:cNvSpPr/>
            <p:nvPr/>
          </p:nvSpPr>
          <p:spPr>
            <a:xfrm>
              <a:off x="2448309" y="2667826"/>
              <a:ext cx="251483" cy="251483"/>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94" name="Group 7"/>
          <p:cNvGrpSpPr/>
          <p:nvPr/>
        </p:nvGrpSpPr>
        <p:grpSpPr>
          <a:xfrm>
            <a:off x="3710888" y="3240586"/>
            <a:ext cx="1801462" cy="1261073"/>
            <a:chOff x="227177" y="3812296"/>
            <a:chExt cx="1801462" cy="1261073"/>
          </a:xfrm>
          <a:solidFill>
            <a:srgbClr val="252525"/>
          </a:solidFill>
        </p:grpSpPr>
        <p:grpSp>
          <p:nvGrpSpPr>
            <p:cNvPr id="95" name="Group 6"/>
            <p:cNvGrpSpPr/>
            <p:nvPr/>
          </p:nvGrpSpPr>
          <p:grpSpPr>
            <a:xfrm>
              <a:off x="227177" y="3812296"/>
              <a:ext cx="1801462" cy="1261073"/>
              <a:chOff x="227177" y="3812296"/>
              <a:chExt cx="1801462" cy="1261073"/>
            </a:xfrm>
            <a:grpFill/>
          </p:grpSpPr>
          <p:sp>
            <p:nvSpPr>
              <p:cNvPr id="105" name="Rectangle 104"/>
              <p:cNvSpPr/>
              <p:nvPr/>
            </p:nvSpPr>
            <p:spPr>
              <a:xfrm flipH="1">
                <a:off x="237939" y="4189412"/>
                <a:ext cx="1790700" cy="88395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6" name="Right Triangle 2"/>
              <p:cNvSpPr/>
              <p:nvPr/>
            </p:nvSpPr>
            <p:spPr>
              <a:xfrm flipH="1">
                <a:off x="227177"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ight Triangle 99"/>
              <p:cNvSpPr/>
              <p:nvPr/>
            </p:nvSpPr>
            <p:spPr>
              <a:xfrm flipH="1">
                <a:off x="593745"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0"/>
              <p:cNvSpPr/>
              <p:nvPr/>
            </p:nvSpPr>
            <p:spPr>
              <a:xfrm flipH="1">
                <a:off x="959166"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ight Triangle 101"/>
              <p:cNvSpPr/>
              <p:nvPr/>
            </p:nvSpPr>
            <p:spPr>
              <a:xfrm flipH="1">
                <a:off x="1337404"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flipH="1">
                <a:off x="1878731" y="3812296"/>
                <a:ext cx="149908" cy="39779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96" name="Group 5"/>
            <p:cNvGrpSpPr/>
            <p:nvPr/>
          </p:nvGrpSpPr>
          <p:grpSpPr>
            <a:xfrm>
              <a:off x="358084" y="4711588"/>
              <a:ext cx="376998" cy="360040"/>
              <a:chOff x="437796" y="4624953"/>
              <a:chExt cx="461008" cy="440271"/>
            </a:xfrm>
            <a:grpFill/>
          </p:grpSpPr>
          <p:pic>
            <p:nvPicPr>
              <p:cNvPr id="103"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37796" y="4624953"/>
                <a:ext cx="202341" cy="440271"/>
              </a:xfrm>
              <a:prstGeom prst="rect">
                <a:avLst/>
              </a:prstGeom>
              <a:grpFill/>
            </p:spPr>
          </p:pic>
          <p:sp>
            <p:nvSpPr>
              <p:cNvPr id="104" name="Rectangle 103"/>
              <p:cNvSpPr/>
              <p:nvPr/>
            </p:nvSpPr>
            <p:spPr>
              <a:xfrm flipH="1">
                <a:off x="676559" y="4775628"/>
                <a:ext cx="222245" cy="288032"/>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97" name="Group 108"/>
            <p:cNvGrpSpPr/>
            <p:nvPr/>
          </p:nvGrpSpPr>
          <p:grpSpPr>
            <a:xfrm>
              <a:off x="918477" y="4711588"/>
              <a:ext cx="376998" cy="360040"/>
              <a:chOff x="384971" y="4624953"/>
              <a:chExt cx="461008" cy="440271"/>
            </a:xfrm>
            <a:grpFill/>
          </p:grpSpPr>
          <p:pic>
            <p:nvPicPr>
              <p:cNvPr id="101" name="Picture 10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4971" y="4624953"/>
                <a:ext cx="202341" cy="440271"/>
              </a:xfrm>
              <a:prstGeom prst="rect">
                <a:avLst/>
              </a:prstGeom>
              <a:grpFill/>
            </p:spPr>
          </p:pic>
          <p:sp>
            <p:nvSpPr>
              <p:cNvPr id="102" name="Rectangle 101"/>
              <p:cNvSpPr/>
              <p:nvPr/>
            </p:nvSpPr>
            <p:spPr>
              <a:xfrm flipH="1">
                <a:off x="623734" y="4775628"/>
                <a:ext cx="222245" cy="288032"/>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98" name="Group 111"/>
            <p:cNvGrpSpPr/>
            <p:nvPr/>
          </p:nvGrpSpPr>
          <p:grpSpPr>
            <a:xfrm>
              <a:off x="1487506" y="4711588"/>
              <a:ext cx="376998" cy="360040"/>
              <a:chOff x="342711" y="4624953"/>
              <a:chExt cx="461008" cy="440271"/>
            </a:xfrm>
            <a:grpFill/>
          </p:grpSpPr>
          <p:pic>
            <p:nvPicPr>
              <p:cNvPr id="99" name="Picture 11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711" y="4624953"/>
                <a:ext cx="202341" cy="440271"/>
              </a:xfrm>
              <a:prstGeom prst="rect">
                <a:avLst/>
              </a:prstGeom>
              <a:grpFill/>
            </p:spPr>
          </p:pic>
          <p:sp>
            <p:nvSpPr>
              <p:cNvPr id="100" name="Rectangle 99"/>
              <p:cNvSpPr/>
              <p:nvPr/>
            </p:nvSpPr>
            <p:spPr>
              <a:xfrm flipH="1">
                <a:off x="581474" y="4775628"/>
                <a:ext cx="222245" cy="288032"/>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nvGrpSpPr>
          <p:cNvPr id="111" name="Group 116"/>
          <p:cNvGrpSpPr/>
          <p:nvPr/>
        </p:nvGrpSpPr>
        <p:grpSpPr>
          <a:xfrm flipH="1">
            <a:off x="7056474" y="3894207"/>
            <a:ext cx="1547974" cy="614913"/>
            <a:chOff x="620386" y="2038026"/>
            <a:chExt cx="2241696" cy="890485"/>
          </a:xfrm>
          <a:solidFill>
            <a:srgbClr val="252525"/>
          </a:solidFill>
        </p:grpSpPr>
        <p:sp>
          <p:nvSpPr>
            <p:cNvPr id="112" name="Rectangle 111"/>
            <p:cNvSpPr/>
            <p:nvPr/>
          </p:nvSpPr>
          <p:spPr>
            <a:xfrm>
              <a:off x="1259632" y="2038026"/>
              <a:ext cx="1572884" cy="74290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3" name="Rectangle 112"/>
            <p:cNvSpPr/>
            <p:nvPr/>
          </p:nvSpPr>
          <p:spPr>
            <a:xfrm>
              <a:off x="883700" y="2204864"/>
              <a:ext cx="339383" cy="5760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4" name="Rectangle 113"/>
            <p:cNvSpPr/>
            <p:nvPr/>
          </p:nvSpPr>
          <p:spPr>
            <a:xfrm>
              <a:off x="669000" y="2397978"/>
              <a:ext cx="428803" cy="3829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5" name="Rectangle 114"/>
            <p:cNvSpPr/>
            <p:nvPr/>
          </p:nvSpPr>
          <p:spPr>
            <a:xfrm>
              <a:off x="620386" y="2695235"/>
              <a:ext cx="2241696" cy="9483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6" name="Oval 121"/>
            <p:cNvSpPr/>
            <p:nvPr/>
          </p:nvSpPr>
          <p:spPr>
            <a:xfrm>
              <a:off x="778399" y="2677029"/>
              <a:ext cx="251483" cy="251482"/>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7" name="Oval 122"/>
            <p:cNvSpPr/>
            <p:nvPr/>
          </p:nvSpPr>
          <p:spPr>
            <a:xfrm>
              <a:off x="1440197" y="2667826"/>
              <a:ext cx="251483" cy="251483"/>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8" name="Oval 123"/>
            <p:cNvSpPr/>
            <p:nvPr/>
          </p:nvSpPr>
          <p:spPr>
            <a:xfrm>
              <a:off x="2448309" y="2667826"/>
              <a:ext cx="251483" cy="251483"/>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19" name="Line 34"/>
          <p:cNvSpPr>
            <a:spLocks noChangeShapeType="1"/>
          </p:cNvSpPr>
          <p:nvPr/>
        </p:nvSpPr>
        <p:spPr bwMode="auto">
          <a:xfrm>
            <a:off x="2171870" y="4221088"/>
            <a:ext cx="1478418" cy="0"/>
          </a:xfrm>
          <a:prstGeom prst="line">
            <a:avLst/>
          </a:prstGeom>
          <a:ln w="57150" cmpd="dbl">
            <a:solidFill>
              <a:schemeClr val="accent2">
                <a:lumMod val="75000"/>
              </a:schemeClr>
            </a:solidFill>
            <a:headEnd type="none" w="med" len="med"/>
            <a:tailEnd type="triangle" w="med" len="med"/>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a:p>
        </p:txBody>
      </p:sp>
      <p:sp>
        <p:nvSpPr>
          <p:cNvPr id="120" name="Line 34"/>
          <p:cNvSpPr>
            <a:spLocks noChangeShapeType="1"/>
          </p:cNvSpPr>
          <p:nvPr/>
        </p:nvSpPr>
        <p:spPr bwMode="auto">
          <a:xfrm>
            <a:off x="5572552" y="4221088"/>
            <a:ext cx="1478418" cy="0"/>
          </a:xfrm>
          <a:prstGeom prst="line">
            <a:avLst/>
          </a:prstGeom>
          <a:ln w="57150" cmpd="dbl">
            <a:solidFill>
              <a:schemeClr val="accent2">
                <a:lumMod val="75000"/>
              </a:schemeClr>
            </a:solidFill>
            <a:headEnd type="none" w="med" len="med"/>
            <a:tailEnd type="triangle" w="med" len="med"/>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fr-FR"/>
              <a:t>Définitions</a:t>
            </a:r>
          </a:p>
        </p:txBody>
      </p:sp>
      <p:sp>
        <p:nvSpPr>
          <p:cNvPr id="10242" name="Rectangle 2"/>
          <p:cNvSpPr>
            <a:spLocks noGrp="1" noChangeArrowheads="1"/>
          </p:cNvSpPr>
          <p:nvPr>
            <p:ph idx="1"/>
          </p:nvPr>
        </p:nvSpPr>
        <p:spPr/>
        <p:txBody>
          <a:bodyPr/>
          <a:lstStyle/>
          <a:p>
            <a:r>
              <a:rPr lang="fr-FR" b="1">
                <a:solidFill>
                  <a:srgbClr val="00279F"/>
                </a:solidFill>
                <a:sym typeface="Gill Sans Light" charset="0"/>
              </a:rPr>
              <a:t>Processus : </a:t>
            </a:r>
            <a:r>
              <a:rPr lang="fr-FR" b="0">
                <a:solidFill>
                  <a:srgbClr val="000000"/>
                </a:solidFill>
                <a:latin typeface="Arial" pitchFamily="34" charset="0"/>
                <a:cs typeface="Arial" pitchFamily="34" charset="0"/>
                <a:sym typeface="Gill Sans Light" charset="0"/>
              </a:rPr>
              <a:t>un processus est un </a:t>
            </a:r>
            <a:r>
              <a:rPr lang="fr-FR" b="0">
                <a:solidFill>
                  <a:srgbClr val="000000"/>
                </a:solidFill>
                <a:latin typeface="Arial" pitchFamily="34" charset="0"/>
                <a:cs typeface="Arial" pitchFamily="34" charset="0"/>
                <a:sym typeface="Gill Sans" charset="0"/>
              </a:rPr>
              <a:t>ensemble de tâches</a:t>
            </a:r>
            <a:r>
              <a:rPr lang="fr-FR" b="0">
                <a:solidFill>
                  <a:srgbClr val="000000"/>
                </a:solidFill>
                <a:latin typeface="Arial" pitchFamily="34" charset="0"/>
                <a:cs typeface="Arial" pitchFamily="34" charset="0"/>
                <a:sym typeface="Gill Sans Light" charset="0"/>
              </a:rPr>
              <a:t>, reliées par des </a:t>
            </a:r>
            <a:r>
              <a:rPr lang="fr-FR" b="0">
                <a:solidFill>
                  <a:srgbClr val="000000"/>
                </a:solidFill>
                <a:latin typeface="Arial" pitchFamily="34" charset="0"/>
                <a:cs typeface="Arial" pitchFamily="34" charset="0"/>
                <a:sym typeface="Gill Sans" charset="0"/>
              </a:rPr>
              <a:t>flux de matières</a:t>
            </a:r>
            <a:r>
              <a:rPr lang="fr-FR" b="0">
                <a:solidFill>
                  <a:srgbClr val="000000"/>
                </a:solidFill>
                <a:latin typeface="Arial" pitchFamily="34" charset="0"/>
                <a:cs typeface="Arial" pitchFamily="34" charset="0"/>
                <a:sym typeface="Gill Sans Light" charset="0"/>
              </a:rPr>
              <a:t> et des </a:t>
            </a:r>
            <a:r>
              <a:rPr lang="fr-FR" b="0">
                <a:solidFill>
                  <a:srgbClr val="000000"/>
                </a:solidFill>
                <a:latin typeface="Arial" pitchFamily="34" charset="0"/>
                <a:cs typeface="Arial" pitchFamily="34" charset="0"/>
                <a:sym typeface="Gill Sans" charset="0"/>
              </a:rPr>
              <a:t>flux d</a:t>
            </a:r>
            <a:r>
              <a:rPr lang="fr-FR" altLang="ja-JP" b="0">
                <a:solidFill>
                  <a:srgbClr val="000000"/>
                </a:solidFill>
                <a:latin typeface="Arial" pitchFamily="34" charset="0"/>
                <a:cs typeface="Arial" pitchFamily="34" charset="0"/>
                <a:sym typeface="Gill Sans" charset="0"/>
              </a:rPr>
              <a:t>'</a:t>
            </a:r>
            <a:r>
              <a:rPr lang="fr-FR" b="0">
                <a:solidFill>
                  <a:srgbClr val="000000"/>
                </a:solidFill>
                <a:latin typeface="Arial" pitchFamily="34" charset="0"/>
                <a:cs typeface="Arial" pitchFamily="34" charset="0"/>
                <a:sym typeface="Gill Sans" charset="0"/>
              </a:rPr>
              <a:t>informations</a:t>
            </a:r>
            <a:r>
              <a:rPr lang="fr-FR" b="0">
                <a:solidFill>
                  <a:srgbClr val="000000"/>
                </a:solidFill>
                <a:latin typeface="Arial" pitchFamily="34" charset="0"/>
                <a:cs typeface="Arial" pitchFamily="34" charset="0"/>
                <a:sym typeface="Gill Sans Light" charset="0"/>
              </a:rPr>
              <a:t>, qui transforment des </a:t>
            </a:r>
            <a:r>
              <a:rPr lang="fr-FR" b="0">
                <a:solidFill>
                  <a:srgbClr val="000000"/>
                </a:solidFill>
                <a:latin typeface="Arial" pitchFamily="34" charset="0"/>
                <a:cs typeface="Arial" pitchFamily="34" charset="0"/>
                <a:sym typeface="Gill Sans" charset="0"/>
              </a:rPr>
              <a:t>entrées</a:t>
            </a:r>
            <a:r>
              <a:rPr lang="fr-FR" b="0">
                <a:solidFill>
                  <a:srgbClr val="000000"/>
                </a:solidFill>
                <a:latin typeface="Arial" pitchFamily="34" charset="0"/>
                <a:cs typeface="Arial" pitchFamily="34" charset="0"/>
                <a:sym typeface="Gill Sans Light" charset="0"/>
              </a:rPr>
              <a:t> en </a:t>
            </a:r>
            <a:r>
              <a:rPr lang="fr-FR" b="0">
                <a:solidFill>
                  <a:srgbClr val="000000"/>
                </a:solidFill>
                <a:latin typeface="Arial" pitchFamily="34" charset="0"/>
                <a:cs typeface="Arial" pitchFamily="34" charset="0"/>
                <a:sym typeface="Gill Sans" charset="0"/>
              </a:rPr>
              <a:t>sorties</a:t>
            </a:r>
            <a:endParaRPr lang="fr-FR" b="0">
              <a:solidFill>
                <a:srgbClr val="000000"/>
              </a:solidFill>
              <a:latin typeface="Arial" pitchFamily="34" charset="0"/>
              <a:cs typeface="Arial" pitchFamily="34" charset="0"/>
              <a:sym typeface="Gill Sans Light" charset="0"/>
            </a:endParaRPr>
          </a:p>
          <a:p>
            <a:endParaRPr lang="fr-FR">
              <a:sym typeface="Gill Sans Light" charset="0"/>
            </a:endParaRPr>
          </a:p>
          <a:p>
            <a:r>
              <a:rPr lang="fr-FR" b="1">
                <a:solidFill>
                  <a:schemeClr val="tx1">
                    <a:lumMod val="65000"/>
                  </a:schemeClr>
                </a:solidFill>
                <a:sym typeface="Gill Sans Light" charset="0"/>
              </a:rPr>
              <a:t>Flux : </a:t>
            </a:r>
            <a:r>
              <a:rPr lang="fr-FR" b="0">
                <a:solidFill>
                  <a:schemeClr val="tx1">
                    <a:lumMod val="65000"/>
                  </a:schemeClr>
                </a:solidFill>
                <a:sym typeface="Gill Sans Light" charset="0"/>
              </a:rPr>
              <a:t>le flux physique mesuré à un endroit du système correspond a la </a:t>
            </a:r>
            <a:r>
              <a:rPr lang="fr-FR" b="0">
                <a:solidFill>
                  <a:schemeClr val="tx1">
                    <a:lumMod val="65000"/>
                  </a:schemeClr>
                </a:solidFill>
                <a:sym typeface="Gill Sans" charset="0"/>
              </a:rPr>
              <a:t>quantité de produits qui passent</a:t>
            </a:r>
            <a:r>
              <a:rPr lang="fr-FR" b="0">
                <a:solidFill>
                  <a:schemeClr val="tx1">
                    <a:lumMod val="65000"/>
                  </a:schemeClr>
                </a:solidFill>
                <a:sym typeface="Gill Sans Light" charset="0"/>
              </a:rPr>
              <a:t> à cet endroit </a:t>
            </a:r>
            <a:r>
              <a:rPr lang="fr-FR" b="0">
                <a:solidFill>
                  <a:schemeClr val="tx1">
                    <a:lumMod val="65000"/>
                  </a:schemeClr>
                </a:solidFill>
                <a:sym typeface="Gill Sans" charset="0"/>
              </a:rPr>
              <a:t>à chaque unité de temps</a:t>
            </a:r>
            <a:endParaRPr lang="fr-FR" b="0">
              <a:solidFill>
                <a:schemeClr val="tx1">
                  <a:lumMod val="65000"/>
                </a:schemeClr>
              </a:solidFill>
              <a:sym typeface="Gill Sans Light" charset="0"/>
            </a:endParaRPr>
          </a:p>
          <a:p>
            <a:endParaRPr lang="fr-FR">
              <a:solidFill>
                <a:schemeClr val="tx1">
                  <a:lumMod val="65000"/>
                </a:schemeClr>
              </a:solidFill>
              <a:sym typeface="Gill Sans Light" charset="0"/>
            </a:endParaRPr>
          </a:p>
          <a:p>
            <a:r>
              <a:rPr lang="fr-FR" b="1">
                <a:solidFill>
                  <a:schemeClr val="tx1">
                    <a:lumMod val="65000"/>
                  </a:schemeClr>
                </a:solidFill>
                <a:sym typeface="Gill Sans Light" charset="0"/>
              </a:rPr>
              <a:t>Stock : </a:t>
            </a:r>
            <a:r>
              <a:rPr lang="fr-FR" b="0">
                <a:solidFill>
                  <a:schemeClr val="tx1">
                    <a:lumMod val="65000"/>
                  </a:schemeClr>
                </a:solidFill>
                <a:sym typeface="Gill Sans Light" charset="0"/>
              </a:rPr>
              <a:t>d</a:t>
            </a:r>
            <a:r>
              <a:rPr lang="fr-FR" altLang="ja-JP" b="0">
                <a:solidFill>
                  <a:schemeClr val="tx1">
                    <a:lumMod val="65000"/>
                  </a:schemeClr>
                </a:solidFill>
                <a:sym typeface="Gill Sans Light" charset="0"/>
              </a:rPr>
              <a:t>'</a:t>
            </a:r>
            <a:r>
              <a:rPr lang="fr-FR" b="0">
                <a:solidFill>
                  <a:schemeClr val="tx1">
                    <a:lumMod val="65000"/>
                  </a:schemeClr>
                </a:solidFill>
                <a:sym typeface="Gill Sans Light" charset="0"/>
              </a:rPr>
              <a:t>une façon générale, le stock est défini comme l</a:t>
            </a:r>
            <a:r>
              <a:rPr lang="fr-FR" altLang="ja-JP" b="0">
                <a:solidFill>
                  <a:schemeClr val="tx1">
                    <a:lumMod val="65000"/>
                  </a:schemeClr>
                </a:solidFill>
                <a:sym typeface="Gill Sans Light" charset="0"/>
              </a:rPr>
              <a:t>'</a:t>
            </a:r>
            <a:r>
              <a:rPr lang="fr-FR" b="0">
                <a:solidFill>
                  <a:schemeClr val="tx1">
                    <a:lumMod val="65000"/>
                  </a:schemeClr>
                </a:solidFill>
                <a:sym typeface="Gill Sans" charset="0"/>
              </a:rPr>
              <a:t>accumulation générée en raison d</a:t>
            </a:r>
            <a:r>
              <a:rPr lang="fr-FR" altLang="ja-JP" b="0">
                <a:solidFill>
                  <a:schemeClr val="tx1">
                    <a:lumMod val="65000"/>
                  </a:schemeClr>
                </a:solidFill>
                <a:sym typeface="Gill Sans" charset="0"/>
              </a:rPr>
              <a:t>'</a:t>
            </a:r>
            <a:r>
              <a:rPr lang="fr-FR" b="0">
                <a:solidFill>
                  <a:schemeClr val="tx1">
                    <a:lumMod val="65000"/>
                  </a:schemeClr>
                </a:solidFill>
                <a:sym typeface="Gill Sans" charset="0"/>
              </a:rPr>
              <a:t>une différence de flux</a:t>
            </a:r>
            <a:endParaRPr lang="fr-FR" b="0">
              <a:solidFill>
                <a:schemeClr val="tx1">
                  <a:lumMod val="65000"/>
                </a:schemeClr>
              </a:solidFill>
            </a:endParaRPr>
          </a:p>
        </p:txBody>
      </p:sp>
      <p:sp>
        <p:nvSpPr>
          <p:cNvPr id="4" name="Slide Number Placeholder 3"/>
          <p:cNvSpPr>
            <a:spLocks noGrp="1"/>
          </p:cNvSpPr>
          <p:nvPr>
            <p:ph type="sldNum" sz="quarter" idx="4294967295"/>
          </p:nvPr>
        </p:nvSpPr>
        <p:spPr>
          <a:xfrm>
            <a:off x="8393113" y="6492875"/>
            <a:ext cx="750887" cy="365125"/>
          </a:xfrm>
          <a:prstGeom prst="rect">
            <a:avLst/>
          </a:prstGeom>
        </p:spPr>
        <p:txBody>
          <a:bodyPr/>
          <a:lstStyle/>
          <a:p>
            <a:fld id="{F0591563-C936-C24A-B817-5B070095CD79}" type="slidenum">
              <a:rPr lang="fr-FR" smtClean="0"/>
              <a:pPr/>
              <a:t>4</a:t>
            </a:fld>
            <a:endParaRPr lang="fr-FR"/>
          </a:p>
        </p:txBody>
      </p:sp>
    </p:spTree>
    <p:extLst>
      <p:ext uri="{BB962C8B-B14F-4D97-AF65-F5344CB8AC3E}">
        <p14:creationId xmlns:p14="http://schemas.microsoft.com/office/powerpoint/2010/main" val="3435513143"/>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fr-FR"/>
              <a:t>Définitions</a:t>
            </a:r>
          </a:p>
        </p:txBody>
      </p:sp>
      <p:sp>
        <p:nvSpPr>
          <p:cNvPr id="10242" name="Rectangle 2"/>
          <p:cNvSpPr>
            <a:spLocks noGrp="1" noChangeArrowheads="1"/>
          </p:cNvSpPr>
          <p:nvPr>
            <p:ph idx="1"/>
          </p:nvPr>
        </p:nvSpPr>
        <p:spPr/>
        <p:txBody>
          <a:bodyPr/>
          <a:lstStyle/>
          <a:p>
            <a:r>
              <a:rPr lang="fr-FR" b="1">
                <a:solidFill>
                  <a:srgbClr val="00279F"/>
                </a:solidFill>
                <a:sym typeface="Gill Sans Light" charset="0"/>
              </a:rPr>
              <a:t>Processus : </a:t>
            </a:r>
            <a:r>
              <a:rPr lang="fr-FR" b="0">
                <a:solidFill>
                  <a:srgbClr val="000000"/>
                </a:solidFill>
                <a:latin typeface="Arial" pitchFamily="34" charset="0"/>
                <a:cs typeface="Arial" pitchFamily="34" charset="0"/>
                <a:sym typeface="Gill Sans Light" charset="0"/>
              </a:rPr>
              <a:t>un processus est un </a:t>
            </a:r>
            <a:r>
              <a:rPr lang="fr-FR" b="0">
                <a:solidFill>
                  <a:srgbClr val="000000"/>
                </a:solidFill>
                <a:latin typeface="Arial" pitchFamily="34" charset="0"/>
                <a:cs typeface="Arial" pitchFamily="34" charset="0"/>
                <a:sym typeface="Gill Sans" charset="0"/>
              </a:rPr>
              <a:t>ensemble de tâches</a:t>
            </a:r>
            <a:r>
              <a:rPr lang="fr-FR" b="0">
                <a:solidFill>
                  <a:srgbClr val="000000"/>
                </a:solidFill>
                <a:latin typeface="Arial" pitchFamily="34" charset="0"/>
                <a:cs typeface="Arial" pitchFamily="34" charset="0"/>
                <a:sym typeface="Gill Sans Light" charset="0"/>
              </a:rPr>
              <a:t>, reliées par des </a:t>
            </a:r>
            <a:r>
              <a:rPr lang="fr-FR" b="0">
                <a:solidFill>
                  <a:srgbClr val="000000"/>
                </a:solidFill>
                <a:latin typeface="Arial" pitchFamily="34" charset="0"/>
                <a:cs typeface="Arial" pitchFamily="34" charset="0"/>
                <a:sym typeface="Gill Sans" charset="0"/>
              </a:rPr>
              <a:t>flux de matières</a:t>
            </a:r>
            <a:r>
              <a:rPr lang="fr-FR" b="0">
                <a:solidFill>
                  <a:srgbClr val="000000"/>
                </a:solidFill>
                <a:latin typeface="Arial" pitchFamily="34" charset="0"/>
                <a:cs typeface="Arial" pitchFamily="34" charset="0"/>
                <a:sym typeface="Gill Sans Light" charset="0"/>
              </a:rPr>
              <a:t> et des </a:t>
            </a:r>
            <a:r>
              <a:rPr lang="fr-FR" b="0">
                <a:solidFill>
                  <a:srgbClr val="000000"/>
                </a:solidFill>
                <a:latin typeface="Arial" pitchFamily="34" charset="0"/>
                <a:cs typeface="Arial" pitchFamily="34" charset="0"/>
                <a:sym typeface="Gill Sans" charset="0"/>
              </a:rPr>
              <a:t>flux d</a:t>
            </a:r>
            <a:r>
              <a:rPr lang="fr-FR" altLang="ja-JP" b="0">
                <a:solidFill>
                  <a:srgbClr val="000000"/>
                </a:solidFill>
                <a:latin typeface="Arial" pitchFamily="34" charset="0"/>
                <a:cs typeface="Arial" pitchFamily="34" charset="0"/>
                <a:sym typeface="Gill Sans" charset="0"/>
              </a:rPr>
              <a:t>'</a:t>
            </a:r>
            <a:r>
              <a:rPr lang="fr-FR" b="0">
                <a:solidFill>
                  <a:srgbClr val="000000"/>
                </a:solidFill>
                <a:latin typeface="Arial" pitchFamily="34" charset="0"/>
                <a:cs typeface="Arial" pitchFamily="34" charset="0"/>
                <a:sym typeface="Gill Sans" charset="0"/>
              </a:rPr>
              <a:t>informations</a:t>
            </a:r>
            <a:r>
              <a:rPr lang="fr-FR" b="0">
                <a:solidFill>
                  <a:srgbClr val="000000"/>
                </a:solidFill>
                <a:latin typeface="Arial" pitchFamily="34" charset="0"/>
                <a:cs typeface="Arial" pitchFamily="34" charset="0"/>
                <a:sym typeface="Gill Sans Light" charset="0"/>
              </a:rPr>
              <a:t>, qui transforment des </a:t>
            </a:r>
            <a:r>
              <a:rPr lang="fr-FR" b="0">
                <a:solidFill>
                  <a:srgbClr val="000000"/>
                </a:solidFill>
                <a:latin typeface="Arial" pitchFamily="34" charset="0"/>
                <a:cs typeface="Arial" pitchFamily="34" charset="0"/>
                <a:sym typeface="Gill Sans" charset="0"/>
              </a:rPr>
              <a:t>entrées</a:t>
            </a:r>
            <a:r>
              <a:rPr lang="fr-FR" b="0">
                <a:solidFill>
                  <a:srgbClr val="000000"/>
                </a:solidFill>
                <a:latin typeface="Arial" pitchFamily="34" charset="0"/>
                <a:cs typeface="Arial" pitchFamily="34" charset="0"/>
                <a:sym typeface="Gill Sans Light" charset="0"/>
              </a:rPr>
              <a:t> en </a:t>
            </a:r>
            <a:r>
              <a:rPr lang="fr-FR" b="0">
                <a:solidFill>
                  <a:srgbClr val="000000"/>
                </a:solidFill>
                <a:latin typeface="Arial" pitchFamily="34" charset="0"/>
                <a:cs typeface="Arial" pitchFamily="34" charset="0"/>
                <a:sym typeface="Gill Sans" charset="0"/>
              </a:rPr>
              <a:t>sorties</a:t>
            </a:r>
            <a:endParaRPr lang="fr-FR" b="0">
              <a:solidFill>
                <a:srgbClr val="000000"/>
              </a:solidFill>
              <a:latin typeface="Arial" pitchFamily="34" charset="0"/>
              <a:cs typeface="Arial" pitchFamily="34" charset="0"/>
              <a:sym typeface="Gill Sans Light" charset="0"/>
            </a:endParaRPr>
          </a:p>
          <a:p>
            <a:endParaRPr lang="fr-FR">
              <a:sym typeface="Gill Sans Light" charset="0"/>
            </a:endParaRPr>
          </a:p>
          <a:p>
            <a:r>
              <a:rPr lang="fr-FR" b="1">
                <a:solidFill>
                  <a:srgbClr val="00279F"/>
                </a:solidFill>
                <a:sym typeface="Gill Sans Light" charset="0"/>
              </a:rPr>
              <a:t>Flux :</a:t>
            </a:r>
            <a:r>
              <a:rPr lang="fr-FR" b="1">
                <a:solidFill>
                  <a:srgbClr val="000000"/>
                </a:solidFill>
                <a:sym typeface="Gill Sans Light" charset="0"/>
              </a:rPr>
              <a:t> </a:t>
            </a:r>
            <a:r>
              <a:rPr lang="fr-FR" b="0">
                <a:solidFill>
                  <a:srgbClr val="000000"/>
                </a:solidFill>
                <a:sym typeface="Gill Sans Light" charset="0"/>
              </a:rPr>
              <a:t>le flux physique mesuré à un endroit du système correspond a la </a:t>
            </a:r>
            <a:r>
              <a:rPr lang="fr-FR" b="0">
                <a:solidFill>
                  <a:srgbClr val="000000"/>
                </a:solidFill>
                <a:sym typeface="Gill Sans" charset="0"/>
              </a:rPr>
              <a:t>quantité de produits qui passent</a:t>
            </a:r>
            <a:r>
              <a:rPr lang="fr-FR" b="0">
                <a:solidFill>
                  <a:srgbClr val="000000"/>
                </a:solidFill>
                <a:sym typeface="Gill Sans Light" charset="0"/>
              </a:rPr>
              <a:t> à cet endroit </a:t>
            </a:r>
            <a:r>
              <a:rPr lang="fr-FR" b="0">
                <a:solidFill>
                  <a:srgbClr val="000000"/>
                </a:solidFill>
                <a:sym typeface="Gill Sans" charset="0"/>
              </a:rPr>
              <a:t>à chaque unité de temps</a:t>
            </a:r>
            <a:endParaRPr lang="fr-FR" b="0">
              <a:solidFill>
                <a:srgbClr val="000000"/>
              </a:solidFill>
              <a:sym typeface="Gill Sans Light" charset="0"/>
            </a:endParaRPr>
          </a:p>
          <a:p>
            <a:endParaRPr lang="fr-FR">
              <a:sym typeface="Gill Sans Light" charset="0"/>
            </a:endParaRPr>
          </a:p>
          <a:p>
            <a:r>
              <a:rPr lang="fr-FR" b="1">
                <a:solidFill>
                  <a:schemeClr val="tx1">
                    <a:lumMod val="65000"/>
                  </a:schemeClr>
                </a:solidFill>
                <a:sym typeface="Gill Sans Light" charset="0"/>
              </a:rPr>
              <a:t>Stock : </a:t>
            </a:r>
            <a:r>
              <a:rPr lang="fr-FR" b="0">
                <a:solidFill>
                  <a:schemeClr val="tx1">
                    <a:lumMod val="65000"/>
                  </a:schemeClr>
                </a:solidFill>
                <a:sym typeface="Gill Sans Light" charset="0"/>
              </a:rPr>
              <a:t>d</a:t>
            </a:r>
            <a:r>
              <a:rPr lang="fr-FR" altLang="ja-JP" b="0">
                <a:solidFill>
                  <a:schemeClr val="tx1">
                    <a:lumMod val="65000"/>
                  </a:schemeClr>
                </a:solidFill>
                <a:sym typeface="Gill Sans Light" charset="0"/>
              </a:rPr>
              <a:t>'</a:t>
            </a:r>
            <a:r>
              <a:rPr lang="fr-FR" b="0">
                <a:solidFill>
                  <a:schemeClr val="tx1">
                    <a:lumMod val="65000"/>
                  </a:schemeClr>
                </a:solidFill>
                <a:sym typeface="Gill Sans Light" charset="0"/>
              </a:rPr>
              <a:t>une façon générale, le stock est défini comme l</a:t>
            </a:r>
            <a:r>
              <a:rPr lang="fr-FR" altLang="ja-JP" b="0">
                <a:solidFill>
                  <a:schemeClr val="tx1">
                    <a:lumMod val="65000"/>
                  </a:schemeClr>
                </a:solidFill>
                <a:sym typeface="Gill Sans Light" charset="0"/>
              </a:rPr>
              <a:t>'</a:t>
            </a:r>
            <a:r>
              <a:rPr lang="fr-FR" b="0">
                <a:solidFill>
                  <a:schemeClr val="tx1">
                    <a:lumMod val="65000"/>
                  </a:schemeClr>
                </a:solidFill>
                <a:sym typeface="Gill Sans" charset="0"/>
              </a:rPr>
              <a:t>accumulation générée en raison d</a:t>
            </a:r>
            <a:r>
              <a:rPr lang="fr-FR" altLang="ja-JP" b="0">
                <a:solidFill>
                  <a:schemeClr val="tx1">
                    <a:lumMod val="65000"/>
                  </a:schemeClr>
                </a:solidFill>
                <a:sym typeface="Gill Sans" charset="0"/>
              </a:rPr>
              <a:t>'</a:t>
            </a:r>
            <a:r>
              <a:rPr lang="fr-FR" b="0">
                <a:solidFill>
                  <a:schemeClr val="tx1">
                    <a:lumMod val="65000"/>
                  </a:schemeClr>
                </a:solidFill>
                <a:sym typeface="Gill Sans" charset="0"/>
              </a:rPr>
              <a:t>une différence de flux</a:t>
            </a:r>
            <a:endParaRPr lang="fr-FR" b="0">
              <a:solidFill>
                <a:schemeClr val="tx1">
                  <a:lumMod val="65000"/>
                </a:schemeClr>
              </a:solidFill>
            </a:endParaRPr>
          </a:p>
        </p:txBody>
      </p:sp>
      <p:sp>
        <p:nvSpPr>
          <p:cNvPr id="4" name="Slide Number Placeholder 3"/>
          <p:cNvSpPr>
            <a:spLocks noGrp="1"/>
          </p:cNvSpPr>
          <p:nvPr>
            <p:ph type="sldNum" sz="quarter" idx="4294967295"/>
          </p:nvPr>
        </p:nvSpPr>
        <p:spPr>
          <a:xfrm>
            <a:off x="8393113" y="6492875"/>
            <a:ext cx="750887" cy="365125"/>
          </a:xfrm>
          <a:prstGeom prst="rect">
            <a:avLst/>
          </a:prstGeom>
        </p:spPr>
        <p:txBody>
          <a:bodyPr/>
          <a:lstStyle/>
          <a:p>
            <a:fld id="{F0591563-C936-C24A-B817-5B070095CD79}" type="slidenum">
              <a:rPr lang="fr-FR" smtClean="0"/>
              <a:pPr/>
              <a:t>5</a:t>
            </a:fld>
            <a:endParaRPr lang="fr-FR"/>
          </a:p>
        </p:txBody>
      </p:sp>
    </p:spTree>
    <p:extLst>
      <p:ext uri="{BB962C8B-B14F-4D97-AF65-F5344CB8AC3E}">
        <p14:creationId xmlns:p14="http://schemas.microsoft.com/office/powerpoint/2010/main" val="3435513143"/>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fr-FR"/>
              <a:t>Définitions</a:t>
            </a:r>
          </a:p>
        </p:txBody>
      </p:sp>
      <p:sp>
        <p:nvSpPr>
          <p:cNvPr id="10242" name="Rectangle 2"/>
          <p:cNvSpPr>
            <a:spLocks noGrp="1" noChangeArrowheads="1"/>
          </p:cNvSpPr>
          <p:nvPr>
            <p:ph idx="1"/>
          </p:nvPr>
        </p:nvSpPr>
        <p:spPr/>
        <p:txBody>
          <a:bodyPr/>
          <a:lstStyle/>
          <a:p>
            <a:r>
              <a:rPr lang="fr-FR" b="1">
                <a:solidFill>
                  <a:srgbClr val="00279F"/>
                </a:solidFill>
                <a:sym typeface="Gill Sans Light" charset="0"/>
              </a:rPr>
              <a:t>Processus : </a:t>
            </a:r>
            <a:r>
              <a:rPr lang="fr-FR" b="0">
                <a:solidFill>
                  <a:srgbClr val="000000"/>
                </a:solidFill>
                <a:latin typeface="Arial" pitchFamily="34" charset="0"/>
                <a:cs typeface="Arial" pitchFamily="34" charset="0"/>
                <a:sym typeface="Gill Sans Light" charset="0"/>
              </a:rPr>
              <a:t>un processus est un </a:t>
            </a:r>
            <a:r>
              <a:rPr lang="fr-FR" b="0">
                <a:solidFill>
                  <a:srgbClr val="000000"/>
                </a:solidFill>
                <a:latin typeface="Arial" pitchFamily="34" charset="0"/>
                <a:cs typeface="Arial" pitchFamily="34" charset="0"/>
                <a:sym typeface="Gill Sans" charset="0"/>
              </a:rPr>
              <a:t>ensemble de tâches</a:t>
            </a:r>
            <a:r>
              <a:rPr lang="fr-FR" b="0">
                <a:solidFill>
                  <a:srgbClr val="000000"/>
                </a:solidFill>
                <a:latin typeface="Arial" pitchFamily="34" charset="0"/>
                <a:cs typeface="Arial" pitchFamily="34" charset="0"/>
                <a:sym typeface="Gill Sans Light" charset="0"/>
              </a:rPr>
              <a:t>, reliées par des </a:t>
            </a:r>
            <a:r>
              <a:rPr lang="fr-FR" b="0">
                <a:solidFill>
                  <a:srgbClr val="000000"/>
                </a:solidFill>
                <a:latin typeface="Arial" pitchFamily="34" charset="0"/>
                <a:cs typeface="Arial" pitchFamily="34" charset="0"/>
                <a:sym typeface="Gill Sans" charset="0"/>
              </a:rPr>
              <a:t>flux de matières</a:t>
            </a:r>
            <a:r>
              <a:rPr lang="fr-FR" b="0">
                <a:solidFill>
                  <a:srgbClr val="000000"/>
                </a:solidFill>
                <a:latin typeface="Arial" pitchFamily="34" charset="0"/>
                <a:cs typeface="Arial" pitchFamily="34" charset="0"/>
                <a:sym typeface="Gill Sans Light" charset="0"/>
              </a:rPr>
              <a:t> et des </a:t>
            </a:r>
            <a:r>
              <a:rPr lang="fr-FR" b="0">
                <a:solidFill>
                  <a:srgbClr val="000000"/>
                </a:solidFill>
                <a:latin typeface="Arial" pitchFamily="34" charset="0"/>
                <a:cs typeface="Arial" pitchFamily="34" charset="0"/>
                <a:sym typeface="Gill Sans" charset="0"/>
              </a:rPr>
              <a:t>flux d</a:t>
            </a:r>
            <a:r>
              <a:rPr lang="fr-FR" altLang="ja-JP" b="0">
                <a:solidFill>
                  <a:srgbClr val="000000"/>
                </a:solidFill>
                <a:latin typeface="Arial" pitchFamily="34" charset="0"/>
                <a:cs typeface="Arial" pitchFamily="34" charset="0"/>
                <a:sym typeface="Gill Sans" charset="0"/>
              </a:rPr>
              <a:t>'</a:t>
            </a:r>
            <a:r>
              <a:rPr lang="fr-FR" b="0">
                <a:solidFill>
                  <a:srgbClr val="000000"/>
                </a:solidFill>
                <a:latin typeface="Arial" pitchFamily="34" charset="0"/>
                <a:cs typeface="Arial" pitchFamily="34" charset="0"/>
                <a:sym typeface="Gill Sans" charset="0"/>
              </a:rPr>
              <a:t>informations</a:t>
            </a:r>
            <a:r>
              <a:rPr lang="fr-FR" b="0">
                <a:solidFill>
                  <a:srgbClr val="000000"/>
                </a:solidFill>
                <a:latin typeface="Arial" pitchFamily="34" charset="0"/>
                <a:cs typeface="Arial" pitchFamily="34" charset="0"/>
                <a:sym typeface="Gill Sans Light" charset="0"/>
              </a:rPr>
              <a:t>, qui transforment des </a:t>
            </a:r>
            <a:r>
              <a:rPr lang="fr-FR" b="0">
                <a:solidFill>
                  <a:srgbClr val="000000"/>
                </a:solidFill>
                <a:latin typeface="Arial" pitchFamily="34" charset="0"/>
                <a:cs typeface="Arial" pitchFamily="34" charset="0"/>
                <a:sym typeface="Gill Sans" charset="0"/>
              </a:rPr>
              <a:t>entrées</a:t>
            </a:r>
            <a:r>
              <a:rPr lang="fr-FR" b="0">
                <a:solidFill>
                  <a:srgbClr val="000000"/>
                </a:solidFill>
                <a:latin typeface="Arial" pitchFamily="34" charset="0"/>
                <a:cs typeface="Arial" pitchFamily="34" charset="0"/>
                <a:sym typeface="Gill Sans Light" charset="0"/>
              </a:rPr>
              <a:t> en </a:t>
            </a:r>
            <a:r>
              <a:rPr lang="fr-FR" b="0">
                <a:solidFill>
                  <a:srgbClr val="000000"/>
                </a:solidFill>
                <a:latin typeface="Arial" pitchFamily="34" charset="0"/>
                <a:cs typeface="Arial" pitchFamily="34" charset="0"/>
                <a:sym typeface="Gill Sans" charset="0"/>
              </a:rPr>
              <a:t>sorties</a:t>
            </a:r>
            <a:endParaRPr lang="fr-FR" b="0">
              <a:solidFill>
                <a:srgbClr val="000000"/>
              </a:solidFill>
              <a:latin typeface="Arial" pitchFamily="34" charset="0"/>
              <a:cs typeface="Arial" pitchFamily="34" charset="0"/>
              <a:sym typeface="Gill Sans Light" charset="0"/>
            </a:endParaRPr>
          </a:p>
          <a:p>
            <a:endParaRPr lang="fr-FR">
              <a:sym typeface="Gill Sans Light" charset="0"/>
            </a:endParaRPr>
          </a:p>
          <a:p>
            <a:r>
              <a:rPr lang="fr-FR" b="1">
                <a:solidFill>
                  <a:srgbClr val="00279F"/>
                </a:solidFill>
                <a:sym typeface="Gill Sans Light" charset="0"/>
              </a:rPr>
              <a:t>Flux :</a:t>
            </a:r>
            <a:r>
              <a:rPr lang="fr-FR" b="1">
                <a:solidFill>
                  <a:srgbClr val="000000"/>
                </a:solidFill>
                <a:sym typeface="Gill Sans Light" charset="0"/>
              </a:rPr>
              <a:t> </a:t>
            </a:r>
            <a:r>
              <a:rPr lang="fr-FR" b="0">
                <a:solidFill>
                  <a:srgbClr val="000000"/>
                </a:solidFill>
                <a:sym typeface="Gill Sans Light" charset="0"/>
              </a:rPr>
              <a:t>le flux physique mesuré à un endroit du système correspond a la </a:t>
            </a:r>
            <a:r>
              <a:rPr lang="fr-FR" b="0">
                <a:solidFill>
                  <a:srgbClr val="000000"/>
                </a:solidFill>
                <a:sym typeface="Gill Sans" charset="0"/>
              </a:rPr>
              <a:t>quantité de produits qui passent</a:t>
            </a:r>
            <a:r>
              <a:rPr lang="fr-FR" b="0">
                <a:solidFill>
                  <a:srgbClr val="000000"/>
                </a:solidFill>
                <a:sym typeface="Gill Sans Light" charset="0"/>
              </a:rPr>
              <a:t> à cet endroit </a:t>
            </a:r>
            <a:r>
              <a:rPr lang="fr-FR" b="0">
                <a:solidFill>
                  <a:srgbClr val="000000"/>
                </a:solidFill>
                <a:sym typeface="Gill Sans" charset="0"/>
              </a:rPr>
              <a:t>à chaque unité de temps</a:t>
            </a:r>
            <a:endParaRPr lang="fr-FR" b="0">
              <a:solidFill>
                <a:srgbClr val="000000"/>
              </a:solidFill>
              <a:sym typeface="Gill Sans Light" charset="0"/>
            </a:endParaRPr>
          </a:p>
          <a:p>
            <a:endParaRPr lang="fr-FR">
              <a:sym typeface="Gill Sans Light" charset="0"/>
            </a:endParaRPr>
          </a:p>
          <a:p>
            <a:r>
              <a:rPr lang="fr-FR" b="1">
                <a:solidFill>
                  <a:srgbClr val="00279F"/>
                </a:solidFill>
                <a:sym typeface="Gill Sans Light" charset="0"/>
              </a:rPr>
              <a:t>Stock :</a:t>
            </a:r>
            <a:r>
              <a:rPr lang="fr-FR" b="1">
                <a:solidFill>
                  <a:srgbClr val="000000"/>
                </a:solidFill>
                <a:sym typeface="Gill Sans Light" charset="0"/>
              </a:rPr>
              <a:t> </a:t>
            </a:r>
            <a:r>
              <a:rPr lang="fr-FR" b="0">
                <a:solidFill>
                  <a:srgbClr val="000000"/>
                </a:solidFill>
                <a:sym typeface="Gill Sans Light" charset="0"/>
              </a:rPr>
              <a:t>d</a:t>
            </a:r>
            <a:r>
              <a:rPr lang="fr-FR" altLang="ja-JP" b="0">
                <a:solidFill>
                  <a:srgbClr val="000000"/>
                </a:solidFill>
                <a:sym typeface="Gill Sans Light" charset="0"/>
              </a:rPr>
              <a:t>'</a:t>
            </a:r>
            <a:r>
              <a:rPr lang="fr-FR" b="0">
                <a:solidFill>
                  <a:srgbClr val="000000"/>
                </a:solidFill>
                <a:sym typeface="Gill Sans Light" charset="0"/>
              </a:rPr>
              <a:t>une façon générale, le stock est défini comme l</a:t>
            </a:r>
            <a:r>
              <a:rPr lang="fr-FR" altLang="ja-JP" b="0">
                <a:solidFill>
                  <a:srgbClr val="000000"/>
                </a:solidFill>
                <a:sym typeface="Gill Sans Light" charset="0"/>
              </a:rPr>
              <a:t>'</a:t>
            </a:r>
            <a:r>
              <a:rPr lang="fr-FR" b="0">
                <a:solidFill>
                  <a:srgbClr val="000000"/>
                </a:solidFill>
                <a:sym typeface="Gill Sans" charset="0"/>
              </a:rPr>
              <a:t>accumulation générée en raison d</a:t>
            </a:r>
            <a:r>
              <a:rPr lang="fr-FR" altLang="ja-JP" b="0">
                <a:solidFill>
                  <a:srgbClr val="000000"/>
                </a:solidFill>
                <a:sym typeface="Gill Sans" charset="0"/>
              </a:rPr>
              <a:t>'</a:t>
            </a:r>
            <a:r>
              <a:rPr lang="fr-FR" b="0">
                <a:solidFill>
                  <a:srgbClr val="000000"/>
                </a:solidFill>
                <a:sym typeface="Gill Sans" charset="0"/>
              </a:rPr>
              <a:t>une différence de flux</a:t>
            </a:r>
            <a:endParaRPr lang="fr-FR" b="0">
              <a:solidFill>
                <a:srgbClr val="000000"/>
              </a:solidFill>
            </a:endParaRPr>
          </a:p>
        </p:txBody>
      </p:sp>
      <p:sp>
        <p:nvSpPr>
          <p:cNvPr id="4" name="Slide Number Placeholder 3"/>
          <p:cNvSpPr>
            <a:spLocks noGrp="1"/>
          </p:cNvSpPr>
          <p:nvPr>
            <p:ph type="sldNum" sz="quarter" idx="4294967295"/>
          </p:nvPr>
        </p:nvSpPr>
        <p:spPr>
          <a:xfrm>
            <a:off x="8393113" y="6492875"/>
            <a:ext cx="750887" cy="365125"/>
          </a:xfrm>
          <a:prstGeom prst="rect">
            <a:avLst/>
          </a:prstGeom>
        </p:spPr>
        <p:txBody>
          <a:bodyPr/>
          <a:lstStyle/>
          <a:p>
            <a:fld id="{F0591563-C936-C24A-B817-5B070095CD79}" type="slidenum">
              <a:rPr lang="fr-FR" smtClean="0"/>
              <a:pPr/>
              <a:t>6</a:t>
            </a:fld>
            <a:endParaRPr lang="fr-FR"/>
          </a:p>
        </p:txBody>
      </p:sp>
    </p:spTree>
    <p:extLst>
      <p:ext uri="{BB962C8B-B14F-4D97-AF65-F5344CB8AC3E}">
        <p14:creationId xmlns:p14="http://schemas.microsoft.com/office/powerpoint/2010/main" val="3435513143"/>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BF5FB6-D35F-4202-9B11-9437DB90E3B0}"/>
              </a:ext>
            </a:extLst>
          </p:cNvPr>
          <p:cNvSpPr>
            <a:spLocks noGrp="1"/>
          </p:cNvSpPr>
          <p:nvPr>
            <p:ph type="title"/>
          </p:nvPr>
        </p:nvSpPr>
        <p:spPr/>
        <p:txBody>
          <a:bodyPr/>
          <a:lstStyle/>
          <a:p>
            <a:r>
              <a:rPr lang="fr-FR"/>
              <a:t>Les stocks</a:t>
            </a:r>
          </a:p>
        </p:txBody>
      </p:sp>
      <p:sp>
        <p:nvSpPr>
          <p:cNvPr id="3" name="Espace réservé du contenu 2">
            <a:extLst>
              <a:ext uri="{FF2B5EF4-FFF2-40B4-BE49-F238E27FC236}">
                <a16:creationId xmlns:a16="http://schemas.microsoft.com/office/drawing/2014/main" id="{22FF854C-25B2-454B-86C8-49255CFAF475}"/>
              </a:ext>
            </a:extLst>
          </p:cNvPr>
          <p:cNvSpPr>
            <a:spLocks noGrp="1"/>
          </p:cNvSpPr>
          <p:nvPr>
            <p:ph idx="1"/>
          </p:nvPr>
        </p:nvSpPr>
        <p:spPr>
          <a:xfrm>
            <a:off x="1066799" y="1676399"/>
            <a:ext cx="7609653" cy="2802087"/>
          </a:xfrm>
        </p:spPr>
        <p:txBody>
          <a:bodyPr/>
          <a:lstStyle/>
          <a:p>
            <a:r>
              <a:rPr lang="fr-FR">
                <a:solidFill>
                  <a:srgbClr val="00279F"/>
                </a:solidFill>
              </a:rPr>
              <a:t>Un stock se crée par accumulation de la différence entre un flux entrant et un flux sortant</a:t>
            </a:r>
          </a:p>
          <a:p>
            <a:r>
              <a:rPr lang="fr-FR">
                <a:solidFill>
                  <a:srgbClr val="00279F"/>
                </a:solidFill>
              </a:rPr>
              <a:t>Comme souvent on ne peut maîtriser le </a:t>
            </a:r>
            <a:r>
              <a:rPr lang="fr-FR">
                <a:solidFill>
                  <a:srgbClr val="00B050"/>
                </a:solidFill>
              </a:rPr>
              <a:t>flux sortant</a:t>
            </a:r>
            <a:r>
              <a:rPr lang="fr-FR">
                <a:solidFill>
                  <a:srgbClr val="00279F"/>
                </a:solidFill>
              </a:rPr>
              <a:t>, on ajuste le niveau du stock en contrôlant le </a:t>
            </a:r>
            <a:r>
              <a:rPr lang="fr-FR">
                <a:solidFill>
                  <a:srgbClr val="00B050"/>
                </a:solidFill>
              </a:rPr>
              <a:t>flux entrant </a:t>
            </a:r>
            <a:r>
              <a:rPr lang="fr-FR">
                <a:solidFill>
                  <a:srgbClr val="00279F"/>
                </a:solidFill>
              </a:rPr>
              <a:t>(commande fournisseur, lancement en production)</a:t>
            </a:r>
          </a:p>
          <a:p>
            <a:r>
              <a:rPr lang="fr-FR" i="1">
                <a:solidFill>
                  <a:srgbClr val="00B050"/>
                </a:solidFill>
              </a:rPr>
              <a:t>Un stock immobilise de l’argent</a:t>
            </a:r>
          </a:p>
        </p:txBody>
      </p:sp>
      <p:grpSp>
        <p:nvGrpSpPr>
          <p:cNvPr id="4" name="Groupe 3">
            <a:extLst>
              <a:ext uri="{FF2B5EF4-FFF2-40B4-BE49-F238E27FC236}">
                <a16:creationId xmlns:a16="http://schemas.microsoft.com/office/drawing/2014/main" id="{6574DFB6-1193-4053-8CBB-6BF8B8DCB7B8}"/>
              </a:ext>
            </a:extLst>
          </p:cNvPr>
          <p:cNvGrpSpPr/>
          <p:nvPr/>
        </p:nvGrpSpPr>
        <p:grpSpPr>
          <a:xfrm>
            <a:off x="2515964" y="4780111"/>
            <a:ext cx="4432300" cy="1673225"/>
            <a:chOff x="2324100" y="4187825"/>
            <a:chExt cx="4432300" cy="1673225"/>
          </a:xfrm>
        </p:grpSpPr>
        <p:sp>
          <p:nvSpPr>
            <p:cNvPr id="5" name="Rectangle 6">
              <a:extLst>
                <a:ext uri="{FF2B5EF4-FFF2-40B4-BE49-F238E27FC236}">
                  <a16:creationId xmlns:a16="http://schemas.microsoft.com/office/drawing/2014/main" id="{E1A11E7C-87EC-44E5-ACEB-2CBBBDFAD21D}"/>
                </a:ext>
              </a:extLst>
            </p:cNvPr>
            <p:cNvSpPr>
              <a:spLocks noChangeArrowheads="1"/>
            </p:cNvSpPr>
            <p:nvPr/>
          </p:nvSpPr>
          <p:spPr bwMode="auto">
            <a:xfrm>
              <a:off x="2678113" y="4876800"/>
              <a:ext cx="2155825" cy="823913"/>
            </a:xfrm>
            <a:prstGeom prst="rect">
              <a:avLst/>
            </a:prstGeom>
            <a:solidFill>
              <a:schemeClr val="accent2"/>
            </a:solidFill>
            <a:ln w="12700">
              <a:solidFill>
                <a:schemeClr val="bg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endParaRPr lang="fr-FR" altLang="fr-FR"/>
            </a:p>
          </p:txBody>
        </p:sp>
        <p:sp>
          <p:nvSpPr>
            <p:cNvPr id="6" name="Line 7">
              <a:extLst>
                <a:ext uri="{FF2B5EF4-FFF2-40B4-BE49-F238E27FC236}">
                  <a16:creationId xmlns:a16="http://schemas.microsoft.com/office/drawing/2014/main" id="{78DED015-4A82-4125-A2B2-11D9EFCB6E69}"/>
                </a:ext>
              </a:extLst>
            </p:cNvPr>
            <p:cNvSpPr>
              <a:spLocks noChangeShapeType="1"/>
            </p:cNvSpPr>
            <p:nvPr/>
          </p:nvSpPr>
          <p:spPr bwMode="auto">
            <a:xfrm>
              <a:off x="2667000" y="4641850"/>
              <a:ext cx="1588" cy="106045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 name="Freeform 8">
              <a:extLst>
                <a:ext uri="{FF2B5EF4-FFF2-40B4-BE49-F238E27FC236}">
                  <a16:creationId xmlns:a16="http://schemas.microsoft.com/office/drawing/2014/main" id="{B0B6F716-68A4-4359-B45F-86C80593059A}"/>
                </a:ext>
              </a:extLst>
            </p:cNvPr>
            <p:cNvSpPr>
              <a:spLocks/>
            </p:cNvSpPr>
            <p:nvPr/>
          </p:nvSpPr>
          <p:spPr bwMode="auto">
            <a:xfrm>
              <a:off x="2324100" y="4405313"/>
              <a:ext cx="695325" cy="327025"/>
            </a:xfrm>
            <a:custGeom>
              <a:avLst/>
              <a:gdLst>
                <a:gd name="T0" fmla="*/ 0 w 438"/>
                <a:gd name="T1" fmla="*/ 3175 h 206"/>
                <a:gd name="T2" fmla="*/ 23812 w 438"/>
                <a:gd name="T3" fmla="*/ 3175 h 206"/>
                <a:gd name="T4" fmla="*/ 46037 w 438"/>
                <a:gd name="T5" fmla="*/ 0 h 206"/>
                <a:gd name="T6" fmla="*/ 309563 w 438"/>
                <a:gd name="T7" fmla="*/ 0 h 206"/>
                <a:gd name="T8" fmla="*/ 328613 w 438"/>
                <a:gd name="T9" fmla="*/ 3175 h 206"/>
                <a:gd name="T10" fmla="*/ 361950 w 438"/>
                <a:gd name="T11" fmla="*/ 3175 h 206"/>
                <a:gd name="T12" fmla="*/ 376237 w 438"/>
                <a:gd name="T13" fmla="*/ 6350 h 206"/>
                <a:gd name="T14" fmla="*/ 395287 w 438"/>
                <a:gd name="T15" fmla="*/ 9525 h 206"/>
                <a:gd name="T16" fmla="*/ 409575 w 438"/>
                <a:gd name="T17" fmla="*/ 9525 h 206"/>
                <a:gd name="T18" fmla="*/ 425450 w 438"/>
                <a:gd name="T19" fmla="*/ 12700 h 206"/>
                <a:gd name="T20" fmla="*/ 441325 w 438"/>
                <a:gd name="T21" fmla="*/ 15875 h 206"/>
                <a:gd name="T22" fmla="*/ 452438 w 438"/>
                <a:gd name="T23" fmla="*/ 19050 h 206"/>
                <a:gd name="T24" fmla="*/ 468313 w 438"/>
                <a:gd name="T25" fmla="*/ 22225 h 206"/>
                <a:gd name="T26" fmla="*/ 481013 w 438"/>
                <a:gd name="T27" fmla="*/ 25400 h 206"/>
                <a:gd name="T28" fmla="*/ 495300 w 438"/>
                <a:gd name="T29" fmla="*/ 28575 h 206"/>
                <a:gd name="T30" fmla="*/ 508000 w 438"/>
                <a:gd name="T31" fmla="*/ 30163 h 206"/>
                <a:gd name="T32" fmla="*/ 519113 w 438"/>
                <a:gd name="T33" fmla="*/ 33338 h 206"/>
                <a:gd name="T34" fmla="*/ 531813 w 438"/>
                <a:gd name="T35" fmla="*/ 39688 h 206"/>
                <a:gd name="T36" fmla="*/ 541338 w 438"/>
                <a:gd name="T37" fmla="*/ 42862 h 206"/>
                <a:gd name="T38" fmla="*/ 552450 w 438"/>
                <a:gd name="T39" fmla="*/ 49212 h 206"/>
                <a:gd name="T40" fmla="*/ 561975 w 438"/>
                <a:gd name="T41" fmla="*/ 55563 h 206"/>
                <a:gd name="T42" fmla="*/ 574675 w 438"/>
                <a:gd name="T43" fmla="*/ 61913 h 206"/>
                <a:gd name="T44" fmla="*/ 584200 w 438"/>
                <a:gd name="T45" fmla="*/ 63500 h 206"/>
                <a:gd name="T46" fmla="*/ 598488 w 438"/>
                <a:gd name="T47" fmla="*/ 79375 h 206"/>
                <a:gd name="T48" fmla="*/ 608013 w 438"/>
                <a:gd name="T49" fmla="*/ 85725 h 206"/>
                <a:gd name="T50" fmla="*/ 614363 w 438"/>
                <a:gd name="T51" fmla="*/ 92075 h 206"/>
                <a:gd name="T52" fmla="*/ 623888 w 438"/>
                <a:gd name="T53" fmla="*/ 96837 h 206"/>
                <a:gd name="T54" fmla="*/ 628650 w 438"/>
                <a:gd name="T55" fmla="*/ 106363 h 206"/>
                <a:gd name="T56" fmla="*/ 635000 w 438"/>
                <a:gd name="T57" fmla="*/ 112713 h 206"/>
                <a:gd name="T58" fmla="*/ 641350 w 438"/>
                <a:gd name="T59" fmla="*/ 122238 h 206"/>
                <a:gd name="T60" fmla="*/ 644525 w 438"/>
                <a:gd name="T61" fmla="*/ 130175 h 206"/>
                <a:gd name="T62" fmla="*/ 650875 w 438"/>
                <a:gd name="T63" fmla="*/ 136525 h 206"/>
                <a:gd name="T64" fmla="*/ 657225 w 438"/>
                <a:gd name="T65" fmla="*/ 146050 h 206"/>
                <a:gd name="T66" fmla="*/ 658813 w 438"/>
                <a:gd name="T67" fmla="*/ 155575 h 206"/>
                <a:gd name="T68" fmla="*/ 661988 w 438"/>
                <a:gd name="T69" fmla="*/ 163513 h 206"/>
                <a:gd name="T70" fmla="*/ 668338 w 438"/>
                <a:gd name="T71" fmla="*/ 173037 h 206"/>
                <a:gd name="T72" fmla="*/ 671513 w 438"/>
                <a:gd name="T73" fmla="*/ 182562 h 206"/>
                <a:gd name="T74" fmla="*/ 674688 w 438"/>
                <a:gd name="T75" fmla="*/ 192087 h 206"/>
                <a:gd name="T76" fmla="*/ 677863 w 438"/>
                <a:gd name="T77" fmla="*/ 200025 h 206"/>
                <a:gd name="T78" fmla="*/ 677863 w 438"/>
                <a:gd name="T79" fmla="*/ 209550 h 206"/>
                <a:gd name="T80" fmla="*/ 681038 w 438"/>
                <a:gd name="T81" fmla="*/ 222250 h 206"/>
                <a:gd name="T82" fmla="*/ 684213 w 438"/>
                <a:gd name="T83" fmla="*/ 230188 h 206"/>
                <a:gd name="T84" fmla="*/ 684213 w 438"/>
                <a:gd name="T85" fmla="*/ 239713 h 206"/>
                <a:gd name="T86" fmla="*/ 687388 w 438"/>
                <a:gd name="T87" fmla="*/ 252413 h 206"/>
                <a:gd name="T88" fmla="*/ 687388 w 438"/>
                <a:gd name="T89" fmla="*/ 269875 h 206"/>
                <a:gd name="T90" fmla="*/ 690563 w 438"/>
                <a:gd name="T91" fmla="*/ 282575 h 206"/>
                <a:gd name="T92" fmla="*/ 690563 w 438"/>
                <a:gd name="T93" fmla="*/ 325438 h 206"/>
                <a:gd name="T94" fmla="*/ 693738 w 438"/>
                <a:gd name="T95" fmla="*/ 325438 h 2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8"/>
                <a:gd name="T145" fmla="*/ 0 h 206"/>
                <a:gd name="T146" fmla="*/ 438 w 438"/>
                <a:gd name="T147" fmla="*/ 206 h 2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8" h="206">
                  <a:moveTo>
                    <a:pt x="0" y="2"/>
                  </a:moveTo>
                  <a:lnTo>
                    <a:pt x="15" y="2"/>
                  </a:lnTo>
                  <a:lnTo>
                    <a:pt x="29" y="0"/>
                  </a:lnTo>
                  <a:lnTo>
                    <a:pt x="195" y="0"/>
                  </a:lnTo>
                  <a:lnTo>
                    <a:pt x="207" y="2"/>
                  </a:lnTo>
                  <a:lnTo>
                    <a:pt x="228" y="2"/>
                  </a:lnTo>
                  <a:lnTo>
                    <a:pt x="237" y="4"/>
                  </a:lnTo>
                  <a:lnTo>
                    <a:pt x="249" y="6"/>
                  </a:lnTo>
                  <a:lnTo>
                    <a:pt x="258" y="6"/>
                  </a:lnTo>
                  <a:lnTo>
                    <a:pt x="268" y="8"/>
                  </a:lnTo>
                  <a:lnTo>
                    <a:pt x="278" y="10"/>
                  </a:lnTo>
                  <a:lnTo>
                    <a:pt x="285" y="12"/>
                  </a:lnTo>
                  <a:lnTo>
                    <a:pt x="295" y="14"/>
                  </a:lnTo>
                  <a:lnTo>
                    <a:pt x="303" y="16"/>
                  </a:lnTo>
                  <a:lnTo>
                    <a:pt x="312" y="18"/>
                  </a:lnTo>
                  <a:lnTo>
                    <a:pt x="320" y="19"/>
                  </a:lnTo>
                  <a:lnTo>
                    <a:pt x="327" y="21"/>
                  </a:lnTo>
                  <a:lnTo>
                    <a:pt x="335" y="25"/>
                  </a:lnTo>
                  <a:lnTo>
                    <a:pt x="341" y="27"/>
                  </a:lnTo>
                  <a:lnTo>
                    <a:pt x="348" y="31"/>
                  </a:lnTo>
                  <a:lnTo>
                    <a:pt x="354" y="35"/>
                  </a:lnTo>
                  <a:lnTo>
                    <a:pt x="362" y="39"/>
                  </a:lnTo>
                  <a:lnTo>
                    <a:pt x="368" y="40"/>
                  </a:lnTo>
                  <a:lnTo>
                    <a:pt x="377" y="50"/>
                  </a:lnTo>
                  <a:lnTo>
                    <a:pt x="383" y="54"/>
                  </a:lnTo>
                  <a:lnTo>
                    <a:pt x="387" y="58"/>
                  </a:lnTo>
                  <a:lnTo>
                    <a:pt x="393" y="61"/>
                  </a:lnTo>
                  <a:lnTo>
                    <a:pt x="396" y="67"/>
                  </a:lnTo>
                  <a:lnTo>
                    <a:pt x="400" y="71"/>
                  </a:lnTo>
                  <a:lnTo>
                    <a:pt x="404" y="77"/>
                  </a:lnTo>
                  <a:lnTo>
                    <a:pt x="406" y="82"/>
                  </a:lnTo>
                  <a:lnTo>
                    <a:pt x="410" y="86"/>
                  </a:lnTo>
                  <a:lnTo>
                    <a:pt x="414" y="92"/>
                  </a:lnTo>
                  <a:lnTo>
                    <a:pt x="415" y="98"/>
                  </a:lnTo>
                  <a:lnTo>
                    <a:pt x="417" y="103"/>
                  </a:lnTo>
                  <a:lnTo>
                    <a:pt x="421" y="109"/>
                  </a:lnTo>
                  <a:lnTo>
                    <a:pt x="423" y="115"/>
                  </a:lnTo>
                  <a:lnTo>
                    <a:pt x="425" y="121"/>
                  </a:lnTo>
                  <a:lnTo>
                    <a:pt x="427" y="126"/>
                  </a:lnTo>
                  <a:lnTo>
                    <a:pt x="427" y="132"/>
                  </a:lnTo>
                  <a:lnTo>
                    <a:pt x="429" y="140"/>
                  </a:lnTo>
                  <a:lnTo>
                    <a:pt x="431" y="145"/>
                  </a:lnTo>
                  <a:lnTo>
                    <a:pt x="431" y="151"/>
                  </a:lnTo>
                  <a:lnTo>
                    <a:pt x="433" y="159"/>
                  </a:lnTo>
                  <a:lnTo>
                    <a:pt x="433" y="170"/>
                  </a:lnTo>
                  <a:lnTo>
                    <a:pt x="435" y="178"/>
                  </a:lnTo>
                  <a:lnTo>
                    <a:pt x="435" y="205"/>
                  </a:lnTo>
                  <a:lnTo>
                    <a:pt x="437" y="205"/>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 name="Freeform 9">
              <a:extLst>
                <a:ext uri="{FF2B5EF4-FFF2-40B4-BE49-F238E27FC236}">
                  <a16:creationId xmlns:a16="http://schemas.microsoft.com/office/drawing/2014/main" id="{3A29A005-3FA4-42C5-AA35-CF218F090BE7}"/>
                </a:ext>
              </a:extLst>
            </p:cNvPr>
            <p:cNvSpPr>
              <a:spLocks/>
            </p:cNvSpPr>
            <p:nvPr/>
          </p:nvSpPr>
          <p:spPr bwMode="auto">
            <a:xfrm>
              <a:off x="2324100" y="4471988"/>
              <a:ext cx="625475" cy="260350"/>
            </a:xfrm>
            <a:custGeom>
              <a:avLst/>
              <a:gdLst>
                <a:gd name="T0" fmla="*/ 0 w 394"/>
                <a:gd name="T1" fmla="*/ 6350 h 164"/>
                <a:gd name="T2" fmla="*/ 60325 w 394"/>
                <a:gd name="T3" fmla="*/ 6350 h 164"/>
                <a:gd name="T4" fmla="*/ 79375 w 394"/>
                <a:gd name="T5" fmla="*/ 3175 h 164"/>
                <a:gd name="T6" fmla="*/ 206375 w 394"/>
                <a:gd name="T7" fmla="*/ 3175 h 164"/>
                <a:gd name="T8" fmla="*/ 222250 w 394"/>
                <a:gd name="T9" fmla="*/ 0 h 164"/>
                <a:gd name="T10" fmla="*/ 285750 w 394"/>
                <a:gd name="T11" fmla="*/ 0 h 164"/>
                <a:gd name="T12" fmla="*/ 301625 w 394"/>
                <a:gd name="T13" fmla="*/ 3175 h 164"/>
                <a:gd name="T14" fmla="*/ 342900 w 394"/>
                <a:gd name="T15" fmla="*/ 3175 h 164"/>
                <a:gd name="T16" fmla="*/ 358775 w 394"/>
                <a:gd name="T17" fmla="*/ 6350 h 164"/>
                <a:gd name="T18" fmla="*/ 371475 w 394"/>
                <a:gd name="T19" fmla="*/ 6350 h 164"/>
                <a:gd name="T20" fmla="*/ 382587 w 394"/>
                <a:gd name="T21" fmla="*/ 9525 h 164"/>
                <a:gd name="T22" fmla="*/ 398462 w 394"/>
                <a:gd name="T23" fmla="*/ 9525 h 164"/>
                <a:gd name="T24" fmla="*/ 409575 w 394"/>
                <a:gd name="T25" fmla="*/ 12700 h 164"/>
                <a:gd name="T26" fmla="*/ 419100 w 394"/>
                <a:gd name="T27" fmla="*/ 15875 h 164"/>
                <a:gd name="T28" fmla="*/ 431800 w 394"/>
                <a:gd name="T29" fmla="*/ 15875 h 164"/>
                <a:gd name="T30" fmla="*/ 444500 w 394"/>
                <a:gd name="T31" fmla="*/ 19050 h 164"/>
                <a:gd name="T32" fmla="*/ 455613 w 394"/>
                <a:gd name="T33" fmla="*/ 22225 h 164"/>
                <a:gd name="T34" fmla="*/ 465138 w 394"/>
                <a:gd name="T35" fmla="*/ 25400 h 164"/>
                <a:gd name="T36" fmla="*/ 477838 w 394"/>
                <a:gd name="T37" fmla="*/ 30163 h 164"/>
                <a:gd name="T38" fmla="*/ 485775 w 394"/>
                <a:gd name="T39" fmla="*/ 33337 h 164"/>
                <a:gd name="T40" fmla="*/ 495300 w 394"/>
                <a:gd name="T41" fmla="*/ 36512 h 164"/>
                <a:gd name="T42" fmla="*/ 504825 w 394"/>
                <a:gd name="T43" fmla="*/ 42862 h 164"/>
                <a:gd name="T44" fmla="*/ 514350 w 394"/>
                <a:gd name="T45" fmla="*/ 46037 h 164"/>
                <a:gd name="T46" fmla="*/ 522288 w 394"/>
                <a:gd name="T47" fmla="*/ 52388 h 164"/>
                <a:gd name="T48" fmla="*/ 528638 w 394"/>
                <a:gd name="T49" fmla="*/ 55563 h 164"/>
                <a:gd name="T50" fmla="*/ 538163 w 394"/>
                <a:gd name="T51" fmla="*/ 60325 h 164"/>
                <a:gd name="T52" fmla="*/ 544513 w 394"/>
                <a:gd name="T53" fmla="*/ 63500 h 164"/>
                <a:gd name="T54" fmla="*/ 574675 w 394"/>
                <a:gd name="T55" fmla="*/ 93662 h 164"/>
                <a:gd name="T56" fmla="*/ 577850 w 394"/>
                <a:gd name="T57" fmla="*/ 100012 h 164"/>
                <a:gd name="T58" fmla="*/ 584200 w 394"/>
                <a:gd name="T59" fmla="*/ 106363 h 164"/>
                <a:gd name="T60" fmla="*/ 587375 w 394"/>
                <a:gd name="T61" fmla="*/ 112713 h 164"/>
                <a:gd name="T62" fmla="*/ 592138 w 394"/>
                <a:gd name="T63" fmla="*/ 119063 h 164"/>
                <a:gd name="T64" fmla="*/ 595313 w 394"/>
                <a:gd name="T65" fmla="*/ 125413 h 164"/>
                <a:gd name="T66" fmla="*/ 598488 w 394"/>
                <a:gd name="T67" fmla="*/ 133350 h 164"/>
                <a:gd name="T68" fmla="*/ 601663 w 394"/>
                <a:gd name="T69" fmla="*/ 139700 h 164"/>
                <a:gd name="T70" fmla="*/ 604838 w 394"/>
                <a:gd name="T71" fmla="*/ 149225 h 164"/>
                <a:gd name="T72" fmla="*/ 608013 w 394"/>
                <a:gd name="T73" fmla="*/ 155575 h 164"/>
                <a:gd name="T74" fmla="*/ 611188 w 394"/>
                <a:gd name="T75" fmla="*/ 163512 h 164"/>
                <a:gd name="T76" fmla="*/ 611188 w 394"/>
                <a:gd name="T77" fmla="*/ 173037 h 164"/>
                <a:gd name="T78" fmla="*/ 614363 w 394"/>
                <a:gd name="T79" fmla="*/ 179387 h 164"/>
                <a:gd name="T80" fmla="*/ 614363 w 394"/>
                <a:gd name="T81" fmla="*/ 188912 h 164"/>
                <a:gd name="T82" fmla="*/ 617538 w 394"/>
                <a:gd name="T83" fmla="*/ 196850 h 164"/>
                <a:gd name="T84" fmla="*/ 617538 w 394"/>
                <a:gd name="T85" fmla="*/ 206375 h 164"/>
                <a:gd name="T86" fmla="*/ 620713 w 394"/>
                <a:gd name="T87" fmla="*/ 215900 h 164"/>
                <a:gd name="T88" fmla="*/ 620713 w 394"/>
                <a:gd name="T89" fmla="*/ 258763 h 164"/>
                <a:gd name="T90" fmla="*/ 623888 w 394"/>
                <a:gd name="T91" fmla="*/ 258763 h 1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4"/>
                <a:gd name="T139" fmla="*/ 0 h 164"/>
                <a:gd name="T140" fmla="*/ 394 w 394"/>
                <a:gd name="T141" fmla="*/ 164 h 1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4" h="164">
                  <a:moveTo>
                    <a:pt x="0" y="4"/>
                  </a:moveTo>
                  <a:lnTo>
                    <a:pt x="38" y="4"/>
                  </a:lnTo>
                  <a:lnTo>
                    <a:pt x="50" y="2"/>
                  </a:lnTo>
                  <a:lnTo>
                    <a:pt x="130" y="2"/>
                  </a:lnTo>
                  <a:lnTo>
                    <a:pt x="140" y="0"/>
                  </a:lnTo>
                  <a:lnTo>
                    <a:pt x="180" y="0"/>
                  </a:lnTo>
                  <a:lnTo>
                    <a:pt x="190" y="2"/>
                  </a:lnTo>
                  <a:lnTo>
                    <a:pt x="216" y="2"/>
                  </a:lnTo>
                  <a:lnTo>
                    <a:pt x="226" y="4"/>
                  </a:lnTo>
                  <a:lnTo>
                    <a:pt x="234" y="4"/>
                  </a:lnTo>
                  <a:lnTo>
                    <a:pt x="241" y="6"/>
                  </a:lnTo>
                  <a:lnTo>
                    <a:pt x="251" y="6"/>
                  </a:lnTo>
                  <a:lnTo>
                    <a:pt x="258" y="8"/>
                  </a:lnTo>
                  <a:lnTo>
                    <a:pt x="264" y="10"/>
                  </a:lnTo>
                  <a:lnTo>
                    <a:pt x="272" y="10"/>
                  </a:lnTo>
                  <a:lnTo>
                    <a:pt x="280" y="12"/>
                  </a:lnTo>
                  <a:lnTo>
                    <a:pt x="287" y="14"/>
                  </a:lnTo>
                  <a:lnTo>
                    <a:pt x="293" y="16"/>
                  </a:lnTo>
                  <a:lnTo>
                    <a:pt x="301" y="19"/>
                  </a:lnTo>
                  <a:lnTo>
                    <a:pt x="306" y="21"/>
                  </a:lnTo>
                  <a:lnTo>
                    <a:pt x="312" y="23"/>
                  </a:lnTo>
                  <a:lnTo>
                    <a:pt x="318" y="27"/>
                  </a:lnTo>
                  <a:lnTo>
                    <a:pt x="324" y="29"/>
                  </a:lnTo>
                  <a:lnTo>
                    <a:pt x="329" y="33"/>
                  </a:lnTo>
                  <a:lnTo>
                    <a:pt x="333" y="35"/>
                  </a:lnTo>
                  <a:lnTo>
                    <a:pt x="339" y="38"/>
                  </a:lnTo>
                  <a:lnTo>
                    <a:pt x="343" y="40"/>
                  </a:lnTo>
                  <a:lnTo>
                    <a:pt x="362" y="59"/>
                  </a:lnTo>
                  <a:lnTo>
                    <a:pt x="364" y="63"/>
                  </a:lnTo>
                  <a:lnTo>
                    <a:pt x="368" y="67"/>
                  </a:lnTo>
                  <a:lnTo>
                    <a:pt x="370" y="71"/>
                  </a:lnTo>
                  <a:lnTo>
                    <a:pt x="373" y="75"/>
                  </a:lnTo>
                  <a:lnTo>
                    <a:pt x="375" y="79"/>
                  </a:lnTo>
                  <a:lnTo>
                    <a:pt x="377" y="84"/>
                  </a:lnTo>
                  <a:lnTo>
                    <a:pt x="379" y="88"/>
                  </a:lnTo>
                  <a:lnTo>
                    <a:pt x="381" y="94"/>
                  </a:lnTo>
                  <a:lnTo>
                    <a:pt x="383" y="98"/>
                  </a:lnTo>
                  <a:lnTo>
                    <a:pt x="385" y="103"/>
                  </a:lnTo>
                  <a:lnTo>
                    <a:pt x="385" y="109"/>
                  </a:lnTo>
                  <a:lnTo>
                    <a:pt x="387" y="113"/>
                  </a:lnTo>
                  <a:lnTo>
                    <a:pt x="387" y="119"/>
                  </a:lnTo>
                  <a:lnTo>
                    <a:pt x="389" y="124"/>
                  </a:lnTo>
                  <a:lnTo>
                    <a:pt x="389" y="130"/>
                  </a:lnTo>
                  <a:lnTo>
                    <a:pt x="391" y="136"/>
                  </a:lnTo>
                  <a:lnTo>
                    <a:pt x="391" y="163"/>
                  </a:lnTo>
                  <a:lnTo>
                    <a:pt x="393" y="163"/>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 name="Freeform 10">
              <a:extLst>
                <a:ext uri="{FF2B5EF4-FFF2-40B4-BE49-F238E27FC236}">
                  <a16:creationId xmlns:a16="http://schemas.microsoft.com/office/drawing/2014/main" id="{488858AC-9362-4B7D-B269-FB6A304ABC13}"/>
                </a:ext>
              </a:extLst>
            </p:cNvPr>
            <p:cNvSpPr>
              <a:spLocks/>
            </p:cNvSpPr>
            <p:nvPr/>
          </p:nvSpPr>
          <p:spPr bwMode="auto">
            <a:xfrm>
              <a:off x="2473325" y="4260850"/>
              <a:ext cx="153988" cy="142875"/>
            </a:xfrm>
            <a:custGeom>
              <a:avLst/>
              <a:gdLst>
                <a:gd name="T0" fmla="*/ 60325 w 97"/>
                <a:gd name="T1" fmla="*/ 0 h 90"/>
                <a:gd name="T2" fmla="*/ 47625 w 97"/>
                <a:gd name="T3" fmla="*/ 3175 h 90"/>
                <a:gd name="T4" fmla="*/ 42863 w 97"/>
                <a:gd name="T5" fmla="*/ 6350 h 90"/>
                <a:gd name="T6" fmla="*/ 36513 w 97"/>
                <a:gd name="T7" fmla="*/ 7938 h 90"/>
                <a:gd name="T8" fmla="*/ 30163 w 97"/>
                <a:gd name="T9" fmla="*/ 11112 h 90"/>
                <a:gd name="T10" fmla="*/ 26988 w 97"/>
                <a:gd name="T11" fmla="*/ 14288 h 90"/>
                <a:gd name="T12" fmla="*/ 23813 w 97"/>
                <a:gd name="T13" fmla="*/ 17463 h 90"/>
                <a:gd name="T14" fmla="*/ 17463 w 97"/>
                <a:gd name="T15" fmla="*/ 26988 h 90"/>
                <a:gd name="T16" fmla="*/ 14288 w 97"/>
                <a:gd name="T17" fmla="*/ 30163 h 90"/>
                <a:gd name="T18" fmla="*/ 11113 w 97"/>
                <a:gd name="T19" fmla="*/ 33338 h 90"/>
                <a:gd name="T20" fmla="*/ 9525 w 97"/>
                <a:gd name="T21" fmla="*/ 39687 h 90"/>
                <a:gd name="T22" fmla="*/ 6350 w 97"/>
                <a:gd name="T23" fmla="*/ 44450 h 90"/>
                <a:gd name="T24" fmla="*/ 3175 w 97"/>
                <a:gd name="T25" fmla="*/ 53975 h 90"/>
                <a:gd name="T26" fmla="*/ 0 w 97"/>
                <a:gd name="T27" fmla="*/ 69850 h 90"/>
                <a:gd name="T28" fmla="*/ 0 w 97"/>
                <a:gd name="T29" fmla="*/ 84137 h 90"/>
                <a:gd name="T30" fmla="*/ 3175 w 97"/>
                <a:gd name="T31" fmla="*/ 93662 h 90"/>
                <a:gd name="T32" fmla="*/ 6350 w 97"/>
                <a:gd name="T33" fmla="*/ 103188 h 90"/>
                <a:gd name="T34" fmla="*/ 9525 w 97"/>
                <a:gd name="T35" fmla="*/ 106363 h 90"/>
                <a:gd name="T36" fmla="*/ 11113 w 97"/>
                <a:gd name="T37" fmla="*/ 111125 h 90"/>
                <a:gd name="T38" fmla="*/ 14288 w 97"/>
                <a:gd name="T39" fmla="*/ 114300 h 90"/>
                <a:gd name="T40" fmla="*/ 17463 w 97"/>
                <a:gd name="T41" fmla="*/ 117475 h 90"/>
                <a:gd name="T42" fmla="*/ 26988 w 97"/>
                <a:gd name="T43" fmla="*/ 123825 h 90"/>
                <a:gd name="T44" fmla="*/ 30163 w 97"/>
                <a:gd name="T45" fmla="*/ 127000 h 90"/>
                <a:gd name="T46" fmla="*/ 33338 w 97"/>
                <a:gd name="T47" fmla="*/ 130175 h 90"/>
                <a:gd name="T48" fmla="*/ 42863 w 97"/>
                <a:gd name="T49" fmla="*/ 133350 h 90"/>
                <a:gd name="T50" fmla="*/ 47625 w 97"/>
                <a:gd name="T51" fmla="*/ 136525 h 90"/>
                <a:gd name="T52" fmla="*/ 60325 w 97"/>
                <a:gd name="T53" fmla="*/ 139700 h 90"/>
                <a:gd name="T54" fmla="*/ 76200 w 97"/>
                <a:gd name="T55" fmla="*/ 141288 h 90"/>
                <a:gd name="T56" fmla="*/ 90488 w 97"/>
                <a:gd name="T57" fmla="*/ 139700 h 90"/>
                <a:gd name="T58" fmla="*/ 103188 w 97"/>
                <a:gd name="T59" fmla="*/ 136525 h 90"/>
                <a:gd name="T60" fmla="*/ 109538 w 97"/>
                <a:gd name="T61" fmla="*/ 133350 h 90"/>
                <a:gd name="T62" fmla="*/ 117475 w 97"/>
                <a:gd name="T63" fmla="*/ 130175 h 90"/>
                <a:gd name="T64" fmla="*/ 120650 w 97"/>
                <a:gd name="T65" fmla="*/ 127000 h 90"/>
                <a:gd name="T66" fmla="*/ 123825 w 97"/>
                <a:gd name="T67" fmla="*/ 123825 h 90"/>
                <a:gd name="T68" fmla="*/ 133350 w 97"/>
                <a:gd name="T69" fmla="*/ 117475 h 90"/>
                <a:gd name="T70" fmla="*/ 136525 w 97"/>
                <a:gd name="T71" fmla="*/ 114300 h 90"/>
                <a:gd name="T72" fmla="*/ 139700 w 97"/>
                <a:gd name="T73" fmla="*/ 111125 h 90"/>
                <a:gd name="T74" fmla="*/ 142875 w 97"/>
                <a:gd name="T75" fmla="*/ 106363 h 90"/>
                <a:gd name="T76" fmla="*/ 146050 w 97"/>
                <a:gd name="T77" fmla="*/ 103188 h 90"/>
                <a:gd name="T78" fmla="*/ 149225 w 97"/>
                <a:gd name="T79" fmla="*/ 93662 h 90"/>
                <a:gd name="T80" fmla="*/ 152400 w 97"/>
                <a:gd name="T81" fmla="*/ 84137 h 90"/>
                <a:gd name="T82" fmla="*/ 152400 w 97"/>
                <a:gd name="T83" fmla="*/ 69850 h 90"/>
                <a:gd name="T84" fmla="*/ 149225 w 97"/>
                <a:gd name="T85" fmla="*/ 53975 h 90"/>
                <a:gd name="T86" fmla="*/ 146050 w 97"/>
                <a:gd name="T87" fmla="*/ 44450 h 90"/>
                <a:gd name="T88" fmla="*/ 142875 w 97"/>
                <a:gd name="T89" fmla="*/ 39687 h 90"/>
                <a:gd name="T90" fmla="*/ 139700 w 97"/>
                <a:gd name="T91" fmla="*/ 33338 h 90"/>
                <a:gd name="T92" fmla="*/ 136525 w 97"/>
                <a:gd name="T93" fmla="*/ 30163 h 90"/>
                <a:gd name="T94" fmla="*/ 133350 w 97"/>
                <a:gd name="T95" fmla="*/ 26988 h 90"/>
                <a:gd name="T96" fmla="*/ 127000 w 97"/>
                <a:gd name="T97" fmla="*/ 17463 h 90"/>
                <a:gd name="T98" fmla="*/ 123825 w 97"/>
                <a:gd name="T99" fmla="*/ 14288 h 90"/>
                <a:gd name="T100" fmla="*/ 120650 w 97"/>
                <a:gd name="T101" fmla="*/ 11112 h 90"/>
                <a:gd name="T102" fmla="*/ 115888 w 97"/>
                <a:gd name="T103" fmla="*/ 7938 h 90"/>
                <a:gd name="T104" fmla="*/ 109538 w 97"/>
                <a:gd name="T105" fmla="*/ 6350 h 90"/>
                <a:gd name="T106" fmla="*/ 103188 w 97"/>
                <a:gd name="T107" fmla="*/ 3175 h 90"/>
                <a:gd name="T108" fmla="*/ 90488 w 97"/>
                <a:gd name="T109" fmla="*/ 0 h 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
                <a:gd name="T166" fmla="*/ 0 h 90"/>
                <a:gd name="T167" fmla="*/ 97 w 97"/>
                <a:gd name="T168" fmla="*/ 90 h 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 h="90">
                  <a:moveTo>
                    <a:pt x="48" y="0"/>
                  </a:moveTo>
                  <a:lnTo>
                    <a:pt x="38" y="0"/>
                  </a:lnTo>
                  <a:lnTo>
                    <a:pt x="38" y="2"/>
                  </a:lnTo>
                  <a:lnTo>
                    <a:pt x="30" y="2"/>
                  </a:lnTo>
                  <a:lnTo>
                    <a:pt x="30" y="4"/>
                  </a:lnTo>
                  <a:lnTo>
                    <a:pt x="27" y="4"/>
                  </a:lnTo>
                  <a:lnTo>
                    <a:pt x="27" y="5"/>
                  </a:lnTo>
                  <a:lnTo>
                    <a:pt x="23" y="5"/>
                  </a:lnTo>
                  <a:lnTo>
                    <a:pt x="21" y="7"/>
                  </a:lnTo>
                  <a:lnTo>
                    <a:pt x="19" y="7"/>
                  </a:lnTo>
                  <a:lnTo>
                    <a:pt x="19" y="9"/>
                  </a:lnTo>
                  <a:lnTo>
                    <a:pt x="17" y="9"/>
                  </a:lnTo>
                  <a:lnTo>
                    <a:pt x="17" y="11"/>
                  </a:lnTo>
                  <a:lnTo>
                    <a:pt x="15" y="11"/>
                  </a:lnTo>
                  <a:lnTo>
                    <a:pt x="11" y="15"/>
                  </a:lnTo>
                  <a:lnTo>
                    <a:pt x="11" y="17"/>
                  </a:lnTo>
                  <a:lnTo>
                    <a:pt x="9" y="17"/>
                  </a:lnTo>
                  <a:lnTo>
                    <a:pt x="9" y="19"/>
                  </a:lnTo>
                  <a:lnTo>
                    <a:pt x="7" y="19"/>
                  </a:lnTo>
                  <a:lnTo>
                    <a:pt x="7" y="21"/>
                  </a:lnTo>
                  <a:lnTo>
                    <a:pt x="6" y="23"/>
                  </a:lnTo>
                  <a:lnTo>
                    <a:pt x="6" y="25"/>
                  </a:lnTo>
                  <a:lnTo>
                    <a:pt x="4" y="25"/>
                  </a:lnTo>
                  <a:lnTo>
                    <a:pt x="4" y="28"/>
                  </a:lnTo>
                  <a:lnTo>
                    <a:pt x="2" y="30"/>
                  </a:lnTo>
                  <a:lnTo>
                    <a:pt x="2" y="34"/>
                  </a:lnTo>
                  <a:lnTo>
                    <a:pt x="0" y="36"/>
                  </a:lnTo>
                  <a:lnTo>
                    <a:pt x="0" y="44"/>
                  </a:lnTo>
                  <a:lnTo>
                    <a:pt x="0" y="46"/>
                  </a:lnTo>
                  <a:lnTo>
                    <a:pt x="0" y="53"/>
                  </a:lnTo>
                  <a:lnTo>
                    <a:pt x="2" y="55"/>
                  </a:lnTo>
                  <a:lnTo>
                    <a:pt x="2" y="59"/>
                  </a:lnTo>
                  <a:lnTo>
                    <a:pt x="4" y="61"/>
                  </a:lnTo>
                  <a:lnTo>
                    <a:pt x="4" y="65"/>
                  </a:lnTo>
                  <a:lnTo>
                    <a:pt x="6" y="65"/>
                  </a:lnTo>
                  <a:lnTo>
                    <a:pt x="6" y="67"/>
                  </a:lnTo>
                  <a:lnTo>
                    <a:pt x="7" y="68"/>
                  </a:lnTo>
                  <a:lnTo>
                    <a:pt x="7" y="70"/>
                  </a:lnTo>
                  <a:lnTo>
                    <a:pt x="9" y="70"/>
                  </a:lnTo>
                  <a:lnTo>
                    <a:pt x="9" y="72"/>
                  </a:lnTo>
                  <a:lnTo>
                    <a:pt x="11" y="72"/>
                  </a:lnTo>
                  <a:lnTo>
                    <a:pt x="11" y="74"/>
                  </a:lnTo>
                  <a:lnTo>
                    <a:pt x="15" y="78"/>
                  </a:lnTo>
                  <a:lnTo>
                    <a:pt x="17" y="78"/>
                  </a:lnTo>
                  <a:lnTo>
                    <a:pt x="17" y="80"/>
                  </a:lnTo>
                  <a:lnTo>
                    <a:pt x="19" y="80"/>
                  </a:lnTo>
                  <a:lnTo>
                    <a:pt x="19" y="82"/>
                  </a:lnTo>
                  <a:lnTo>
                    <a:pt x="21" y="82"/>
                  </a:lnTo>
                  <a:lnTo>
                    <a:pt x="23" y="84"/>
                  </a:lnTo>
                  <a:lnTo>
                    <a:pt x="27" y="84"/>
                  </a:lnTo>
                  <a:lnTo>
                    <a:pt x="27" y="86"/>
                  </a:lnTo>
                  <a:lnTo>
                    <a:pt x="30" y="86"/>
                  </a:lnTo>
                  <a:lnTo>
                    <a:pt x="30" y="88"/>
                  </a:lnTo>
                  <a:lnTo>
                    <a:pt x="38" y="88"/>
                  </a:lnTo>
                  <a:lnTo>
                    <a:pt x="38" y="89"/>
                  </a:lnTo>
                  <a:lnTo>
                    <a:pt x="48" y="89"/>
                  </a:lnTo>
                  <a:lnTo>
                    <a:pt x="57" y="89"/>
                  </a:lnTo>
                  <a:lnTo>
                    <a:pt x="57" y="88"/>
                  </a:lnTo>
                  <a:lnTo>
                    <a:pt x="65" y="88"/>
                  </a:lnTo>
                  <a:lnTo>
                    <a:pt x="65" y="86"/>
                  </a:lnTo>
                  <a:lnTo>
                    <a:pt x="69" y="86"/>
                  </a:lnTo>
                  <a:lnTo>
                    <a:pt x="69" y="84"/>
                  </a:lnTo>
                  <a:lnTo>
                    <a:pt x="73" y="84"/>
                  </a:lnTo>
                  <a:lnTo>
                    <a:pt x="74" y="82"/>
                  </a:lnTo>
                  <a:lnTo>
                    <a:pt x="76" y="82"/>
                  </a:lnTo>
                  <a:lnTo>
                    <a:pt x="76" y="80"/>
                  </a:lnTo>
                  <a:lnTo>
                    <a:pt x="78" y="80"/>
                  </a:lnTo>
                  <a:lnTo>
                    <a:pt x="78" y="78"/>
                  </a:lnTo>
                  <a:lnTo>
                    <a:pt x="80" y="78"/>
                  </a:lnTo>
                  <a:lnTo>
                    <a:pt x="84" y="74"/>
                  </a:lnTo>
                  <a:lnTo>
                    <a:pt x="84" y="72"/>
                  </a:lnTo>
                  <a:lnTo>
                    <a:pt x="86" y="72"/>
                  </a:lnTo>
                  <a:lnTo>
                    <a:pt x="86" y="70"/>
                  </a:lnTo>
                  <a:lnTo>
                    <a:pt x="88" y="70"/>
                  </a:lnTo>
                  <a:lnTo>
                    <a:pt x="88" y="68"/>
                  </a:lnTo>
                  <a:lnTo>
                    <a:pt x="90" y="67"/>
                  </a:lnTo>
                  <a:lnTo>
                    <a:pt x="90" y="65"/>
                  </a:lnTo>
                  <a:lnTo>
                    <a:pt x="92" y="65"/>
                  </a:lnTo>
                  <a:lnTo>
                    <a:pt x="92" y="61"/>
                  </a:lnTo>
                  <a:lnTo>
                    <a:pt x="94" y="59"/>
                  </a:lnTo>
                  <a:lnTo>
                    <a:pt x="94" y="55"/>
                  </a:lnTo>
                  <a:lnTo>
                    <a:pt x="96" y="53"/>
                  </a:lnTo>
                  <a:lnTo>
                    <a:pt x="96" y="46"/>
                  </a:lnTo>
                  <a:lnTo>
                    <a:pt x="96" y="44"/>
                  </a:lnTo>
                  <a:lnTo>
                    <a:pt x="96" y="36"/>
                  </a:lnTo>
                  <a:lnTo>
                    <a:pt x="94" y="34"/>
                  </a:lnTo>
                  <a:lnTo>
                    <a:pt x="94" y="30"/>
                  </a:lnTo>
                  <a:lnTo>
                    <a:pt x="92" y="28"/>
                  </a:lnTo>
                  <a:lnTo>
                    <a:pt x="92" y="25"/>
                  </a:lnTo>
                  <a:lnTo>
                    <a:pt x="90" y="25"/>
                  </a:lnTo>
                  <a:lnTo>
                    <a:pt x="90" y="23"/>
                  </a:lnTo>
                  <a:lnTo>
                    <a:pt x="88" y="21"/>
                  </a:lnTo>
                  <a:lnTo>
                    <a:pt x="88" y="19"/>
                  </a:lnTo>
                  <a:lnTo>
                    <a:pt x="86" y="19"/>
                  </a:lnTo>
                  <a:lnTo>
                    <a:pt x="86" y="17"/>
                  </a:lnTo>
                  <a:lnTo>
                    <a:pt x="84" y="17"/>
                  </a:lnTo>
                  <a:lnTo>
                    <a:pt x="84" y="15"/>
                  </a:lnTo>
                  <a:lnTo>
                    <a:pt x="80" y="11"/>
                  </a:lnTo>
                  <a:lnTo>
                    <a:pt x="78" y="11"/>
                  </a:lnTo>
                  <a:lnTo>
                    <a:pt x="78" y="9"/>
                  </a:lnTo>
                  <a:lnTo>
                    <a:pt x="76" y="9"/>
                  </a:lnTo>
                  <a:lnTo>
                    <a:pt x="76" y="7"/>
                  </a:lnTo>
                  <a:lnTo>
                    <a:pt x="74" y="7"/>
                  </a:lnTo>
                  <a:lnTo>
                    <a:pt x="73" y="5"/>
                  </a:lnTo>
                  <a:lnTo>
                    <a:pt x="69" y="5"/>
                  </a:lnTo>
                  <a:lnTo>
                    <a:pt x="69" y="4"/>
                  </a:lnTo>
                  <a:lnTo>
                    <a:pt x="65" y="4"/>
                  </a:lnTo>
                  <a:lnTo>
                    <a:pt x="65" y="2"/>
                  </a:lnTo>
                  <a:lnTo>
                    <a:pt x="57" y="2"/>
                  </a:lnTo>
                  <a:lnTo>
                    <a:pt x="57" y="0"/>
                  </a:lnTo>
                  <a:lnTo>
                    <a:pt x="48" y="0"/>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 name="Freeform 11">
              <a:extLst>
                <a:ext uri="{FF2B5EF4-FFF2-40B4-BE49-F238E27FC236}">
                  <a16:creationId xmlns:a16="http://schemas.microsoft.com/office/drawing/2014/main" id="{85FF4D39-CE6B-4017-BB8B-99DA45E8D34B}"/>
                </a:ext>
              </a:extLst>
            </p:cNvPr>
            <p:cNvSpPr>
              <a:spLocks/>
            </p:cNvSpPr>
            <p:nvPr/>
          </p:nvSpPr>
          <p:spPr bwMode="auto">
            <a:xfrm>
              <a:off x="2433638" y="4187825"/>
              <a:ext cx="247650" cy="71438"/>
            </a:xfrm>
            <a:custGeom>
              <a:avLst/>
              <a:gdLst>
                <a:gd name="T0" fmla="*/ 26988 w 156"/>
                <a:gd name="T1" fmla="*/ 0 h 45"/>
                <a:gd name="T2" fmla="*/ 17462 w 156"/>
                <a:gd name="T3" fmla="*/ 0 h 45"/>
                <a:gd name="T4" fmla="*/ 17462 w 156"/>
                <a:gd name="T5" fmla="*/ 3175 h 45"/>
                <a:gd name="T6" fmla="*/ 12700 w 156"/>
                <a:gd name="T7" fmla="*/ 3175 h 45"/>
                <a:gd name="T8" fmla="*/ 12700 w 156"/>
                <a:gd name="T9" fmla="*/ 6350 h 45"/>
                <a:gd name="T10" fmla="*/ 9525 w 156"/>
                <a:gd name="T11" fmla="*/ 6350 h 45"/>
                <a:gd name="T12" fmla="*/ 9525 w 156"/>
                <a:gd name="T13" fmla="*/ 9525 h 45"/>
                <a:gd name="T14" fmla="*/ 6350 w 156"/>
                <a:gd name="T15" fmla="*/ 9525 h 45"/>
                <a:gd name="T16" fmla="*/ 6350 w 156"/>
                <a:gd name="T17" fmla="*/ 12700 h 45"/>
                <a:gd name="T18" fmla="*/ 3175 w 156"/>
                <a:gd name="T19" fmla="*/ 12700 h 45"/>
                <a:gd name="T20" fmla="*/ 3175 w 156"/>
                <a:gd name="T21" fmla="*/ 17463 h 45"/>
                <a:gd name="T22" fmla="*/ 0 w 156"/>
                <a:gd name="T23" fmla="*/ 17463 h 45"/>
                <a:gd name="T24" fmla="*/ 0 w 156"/>
                <a:gd name="T25" fmla="*/ 26988 h 45"/>
                <a:gd name="T26" fmla="*/ 0 w 156"/>
                <a:gd name="T27" fmla="*/ 42863 h 45"/>
                <a:gd name="T28" fmla="*/ 0 w 156"/>
                <a:gd name="T29" fmla="*/ 50800 h 45"/>
                <a:gd name="T30" fmla="*/ 3175 w 156"/>
                <a:gd name="T31" fmla="*/ 50800 h 45"/>
                <a:gd name="T32" fmla="*/ 3175 w 156"/>
                <a:gd name="T33" fmla="*/ 57150 h 45"/>
                <a:gd name="T34" fmla="*/ 6350 w 156"/>
                <a:gd name="T35" fmla="*/ 57150 h 45"/>
                <a:gd name="T36" fmla="*/ 6350 w 156"/>
                <a:gd name="T37" fmla="*/ 60325 h 45"/>
                <a:gd name="T38" fmla="*/ 9525 w 156"/>
                <a:gd name="T39" fmla="*/ 60325 h 45"/>
                <a:gd name="T40" fmla="*/ 9525 w 156"/>
                <a:gd name="T41" fmla="*/ 63500 h 45"/>
                <a:gd name="T42" fmla="*/ 12700 w 156"/>
                <a:gd name="T43" fmla="*/ 63500 h 45"/>
                <a:gd name="T44" fmla="*/ 12700 w 156"/>
                <a:gd name="T45" fmla="*/ 66675 h 45"/>
                <a:gd name="T46" fmla="*/ 17462 w 156"/>
                <a:gd name="T47" fmla="*/ 66675 h 45"/>
                <a:gd name="T48" fmla="*/ 17462 w 156"/>
                <a:gd name="T49" fmla="*/ 69850 h 45"/>
                <a:gd name="T50" fmla="*/ 26988 w 156"/>
                <a:gd name="T51" fmla="*/ 69850 h 45"/>
                <a:gd name="T52" fmla="*/ 219075 w 156"/>
                <a:gd name="T53" fmla="*/ 69850 h 45"/>
                <a:gd name="T54" fmla="*/ 227013 w 156"/>
                <a:gd name="T55" fmla="*/ 69850 h 45"/>
                <a:gd name="T56" fmla="*/ 227013 w 156"/>
                <a:gd name="T57" fmla="*/ 66675 h 45"/>
                <a:gd name="T58" fmla="*/ 233363 w 156"/>
                <a:gd name="T59" fmla="*/ 66675 h 45"/>
                <a:gd name="T60" fmla="*/ 233363 w 156"/>
                <a:gd name="T61" fmla="*/ 63500 h 45"/>
                <a:gd name="T62" fmla="*/ 236538 w 156"/>
                <a:gd name="T63" fmla="*/ 63500 h 45"/>
                <a:gd name="T64" fmla="*/ 236538 w 156"/>
                <a:gd name="T65" fmla="*/ 60325 h 45"/>
                <a:gd name="T66" fmla="*/ 239713 w 156"/>
                <a:gd name="T67" fmla="*/ 60325 h 45"/>
                <a:gd name="T68" fmla="*/ 239713 w 156"/>
                <a:gd name="T69" fmla="*/ 57150 h 45"/>
                <a:gd name="T70" fmla="*/ 242888 w 156"/>
                <a:gd name="T71" fmla="*/ 57150 h 45"/>
                <a:gd name="T72" fmla="*/ 242888 w 156"/>
                <a:gd name="T73" fmla="*/ 50800 h 45"/>
                <a:gd name="T74" fmla="*/ 246063 w 156"/>
                <a:gd name="T75" fmla="*/ 50800 h 45"/>
                <a:gd name="T76" fmla="*/ 246063 w 156"/>
                <a:gd name="T77" fmla="*/ 42863 h 45"/>
                <a:gd name="T78" fmla="*/ 246063 w 156"/>
                <a:gd name="T79" fmla="*/ 26988 h 45"/>
                <a:gd name="T80" fmla="*/ 246063 w 156"/>
                <a:gd name="T81" fmla="*/ 17463 h 45"/>
                <a:gd name="T82" fmla="*/ 242888 w 156"/>
                <a:gd name="T83" fmla="*/ 17463 h 45"/>
                <a:gd name="T84" fmla="*/ 242888 w 156"/>
                <a:gd name="T85" fmla="*/ 12700 h 45"/>
                <a:gd name="T86" fmla="*/ 239713 w 156"/>
                <a:gd name="T87" fmla="*/ 12700 h 45"/>
                <a:gd name="T88" fmla="*/ 239713 w 156"/>
                <a:gd name="T89" fmla="*/ 9525 h 45"/>
                <a:gd name="T90" fmla="*/ 236538 w 156"/>
                <a:gd name="T91" fmla="*/ 9525 h 45"/>
                <a:gd name="T92" fmla="*/ 236538 w 156"/>
                <a:gd name="T93" fmla="*/ 6350 h 45"/>
                <a:gd name="T94" fmla="*/ 233363 w 156"/>
                <a:gd name="T95" fmla="*/ 6350 h 45"/>
                <a:gd name="T96" fmla="*/ 233363 w 156"/>
                <a:gd name="T97" fmla="*/ 3175 h 45"/>
                <a:gd name="T98" fmla="*/ 227013 w 156"/>
                <a:gd name="T99" fmla="*/ 3175 h 45"/>
                <a:gd name="T100" fmla="*/ 227013 w 156"/>
                <a:gd name="T101" fmla="*/ 0 h 45"/>
                <a:gd name="T102" fmla="*/ 219075 w 156"/>
                <a:gd name="T103" fmla="*/ 0 h 45"/>
                <a:gd name="T104" fmla="*/ 26988 w 156"/>
                <a:gd name="T105" fmla="*/ 0 h 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45"/>
                <a:gd name="T161" fmla="*/ 156 w 156"/>
                <a:gd name="T162" fmla="*/ 45 h 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45">
                  <a:moveTo>
                    <a:pt x="17" y="0"/>
                  </a:moveTo>
                  <a:lnTo>
                    <a:pt x="11" y="0"/>
                  </a:lnTo>
                  <a:lnTo>
                    <a:pt x="11" y="2"/>
                  </a:lnTo>
                  <a:lnTo>
                    <a:pt x="8" y="2"/>
                  </a:lnTo>
                  <a:lnTo>
                    <a:pt x="8" y="4"/>
                  </a:lnTo>
                  <a:lnTo>
                    <a:pt x="6" y="4"/>
                  </a:lnTo>
                  <a:lnTo>
                    <a:pt x="6" y="6"/>
                  </a:lnTo>
                  <a:lnTo>
                    <a:pt x="4" y="6"/>
                  </a:lnTo>
                  <a:lnTo>
                    <a:pt x="4" y="8"/>
                  </a:lnTo>
                  <a:lnTo>
                    <a:pt x="2" y="8"/>
                  </a:lnTo>
                  <a:lnTo>
                    <a:pt x="2" y="11"/>
                  </a:lnTo>
                  <a:lnTo>
                    <a:pt x="0" y="11"/>
                  </a:lnTo>
                  <a:lnTo>
                    <a:pt x="0" y="17"/>
                  </a:lnTo>
                  <a:lnTo>
                    <a:pt x="0" y="27"/>
                  </a:lnTo>
                  <a:lnTo>
                    <a:pt x="0" y="32"/>
                  </a:lnTo>
                  <a:lnTo>
                    <a:pt x="2" y="32"/>
                  </a:lnTo>
                  <a:lnTo>
                    <a:pt x="2" y="36"/>
                  </a:lnTo>
                  <a:lnTo>
                    <a:pt x="4" y="36"/>
                  </a:lnTo>
                  <a:lnTo>
                    <a:pt x="4" y="38"/>
                  </a:lnTo>
                  <a:lnTo>
                    <a:pt x="6" y="38"/>
                  </a:lnTo>
                  <a:lnTo>
                    <a:pt x="6" y="40"/>
                  </a:lnTo>
                  <a:lnTo>
                    <a:pt x="8" y="40"/>
                  </a:lnTo>
                  <a:lnTo>
                    <a:pt x="8" y="42"/>
                  </a:lnTo>
                  <a:lnTo>
                    <a:pt x="11" y="42"/>
                  </a:lnTo>
                  <a:lnTo>
                    <a:pt x="11" y="44"/>
                  </a:lnTo>
                  <a:lnTo>
                    <a:pt x="17" y="44"/>
                  </a:lnTo>
                  <a:lnTo>
                    <a:pt x="138" y="44"/>
                  </a:lnTo>
                  <a:lnTo>
                    <a:pt x="143" y="44"/>
                  </a:lnTo>
                  <a:lnTo>
                    <a:pt x="143" y="42"/>
                  </a:lnTo>
                  <a:lnTo>
                    <a:pt x="147" y="42"/>
                  </a:lnTo>
                  <a:lnTo>
                    <a:pt x="147" y="40"/>
                  </a:lnTo>
                  <a:lnTo>
                    <a:pt x="149" y="40"/>
                  </a:lnTo>
                  <a:lnTo>
                    <a:pt x="149" y="38"/>
                  </a:lnTo>
                  <a:lnTo>
                    <a:pt x="151" y="38"/>
                  </a:lnTo>
                  <a:lnTo>
                    <a:pt x="151" y="36"/>
                  </a:lnTo>
                  <a:lnTo>
                    <a:pt x="153" y="36"/>
                  </a:lnTo>
                  <a:lnTo>
                    <a:pt x="153" y="32"/>
                  </a:lnTo>
                  <a:lnTo>
                    <a:pt x="155" y="32"/>
                  </a:lnTo>
                  <a:lnTo>
                    <a:pt x="155" y="27"/>
                  </a:lnTo>
                  <a:lnTo>
                    <a:pt x="155" y="17"/>
                  </a:lnTo>
                  <a:lnTo>
                    <a:pt x="155" y="11"/>
                  </a:lnTo>
                  <a:lnTo>
                    <a:pt x="153" y="11"/>
                  </a:lnTo>
                  <a:lnTo>
                    <a:pt x="153" y="8"/>
                  </a:lnTo>
                  <a:lnTo>
                    <a:pt x="151" y="8"/>
                  </a:lnTo>
                  <a:lnTo>
                    <a:pt x="151" y="6"/>
                  </a:lnTo>
                  <a:lnTo>
                    <a:pt x="149" y="6"/>
                  </a:lnTo>
                  <a:lnTo>
                    <a:pt x="149" y="4"/>
                  </a:lnTo>
                  <a:lnTo>
                    <a:pt x="147" y="4"/>
                  </a:lnTo>
                  <a:lnTo>
                    <a:pt x="147" y="2"/>
                  </a:lnTo>
                  <a:lnTo>
                    <a:pt x="143" y="2"/>
                  </a:lnTo>
                  <a:lnTo>
                    <a:pt x="143" y="0"/>
                  </a:lnTo>
                  <a:lnTo>
                    <a:pt x="138" y="0"/>
                  </a:lnTo>
                  <a:lnTo>
                    <a:pt x="17" y="0"/>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1" name="Freeform 12">
              <a:extLst>
                <a:ext uri="{FF2B5EF4-FFF2-40B4-BE49-F238E27FC236}">
                  <a16:creationId xmlns:a16="http://schemas.microsoft.com/office/drawing/2014/main" id="{EB3AA2FE-0E42-4919-B76C-D0B19A8B8DF3}"/>
                </a:ext>
              </a:extLst>
            </p:cNvPr>
            <p:cNvSpPr>
              <a:spLocks/>
            </p:cNvSpPr>
            <p:nvPr/>
          </p:nvSpPr>
          <p:spPr bwMode="auto">
            <a:xfrm>
              <a:off x="2549525" y="4402138"/>
              <a:ext cx="4763" cy="80962"/>
            </a:xfrm>
            <a:custGeom>
              <a:avLst/>
              <a:gdLst>
                <a:gd name="T0" fmla="*/ 0 w 3"/>
                <a:gd name="T1" fmla="*/ 0 h 51"/>
                <a:gd name="T2" fmla="*/ 0 w 3"/>
                <a:gd name="T3" fmla="*/ 79375 h 51"/>
                <a:gd name="T4" fmla="*/ 3175 w 3"/>
                <a:gd name="T5" fmla="*/ 79375 h 51"/>
                <a:gd name="T6" fmla="*/ 0 60000 65536"/>
                <a:gd name="T7" fmla="*/ 0 60000 65536"/>
                <a:gd name="T8" fmla="*/ 0 60000 65536"/>
                <a:gd name="T9" fmla="*/ 0 w 3"/>
                <a:gd name="T10" fmla="*/ 0 h 51"/>
                <a:gd name="T11" fmla="*/ 3 w 3"/>
                <a:gd name="T12" fmla="*/ 51 h 51"/>
              </a:gdLst>
              <a:ahLst/>
              <a:cxnLst>
                <a:cxn ang="T6">
                  <a:pos x="T0" y="T1"/>
                </a:cxn>
                <a:cxn ang="T7">
                  <a:pos x="T2" y="T3"/>
                </a:cxn>
                <a:cxn ang="T8">
                  <a:pos x="T4" y="T5"/>
                </a:cxn>
              </a:cxnLst>
              <a:rect l="T9" t="T10" r="T11" b="T12"/>
              <a:pathLst>
                <a:path w="3" h="51">
                  <a:moveTo>
                    <a:pt x="0" y="0"/>
                  </a:moveTo>
                  <a:lnTo>
                    <a:pt x="0" y="50"/>
                  </a:lnTo>
                  <a:lnTo>
                    <a:pt x="2" y="50"/>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 name="Freeform 13">
              <a:extLst>
                <a:ext uri="{FF2B5EF4-FFF2-40B4-BE49-F238E27FC236}">
                  <a16:creationId xmlns:a16="http://schemas.microsoft.com/office/drawing/2014/main" id="{70485C53-BE01-4F6F-8AFE-13E887BD7857}"/>
                </a:ext>
              </a:extLst>
            </p:cNvPr>
            <p:cNvSpPr>
              <a:spLocks/>
            </p:cNvSpPr>
            <p:nvPr/>
          </p:nvSpPr>
          <p:spPr bwMode="auto">
            <a:xfrm>
              <a:off x="4838700" y="5405438"/>
              <a:ext cx="693738" cy="325437"/>
            </a:xfrm>
            <a:custGeom>
              <a:avLst/>
              <a:gdLst>
                <a:gd name="T0" fmla="*/ 0 w 437"/>
                <a:gd name="T1" fmla="*/ 3175 h 205"/>
                <a:gd name="T2" fmla="*/ 23813 w 437"/>
                <a:gd name="T3" fmla="*/ 3175 h 205"/>
                <a:gd name="T4" fmla="*/ 44450 w 437"/>
                <a:gd name="T5" fmla="*/ 0 h 205"/>
                <a:gd name="T6" fmla="*/ 309563 w 437"/>
                <a:gd name="T7" fmla="*/ 0 h 205"/>
                <a:gd name="T8" fmla="*/ 328613 w 437"/>
                <a:gd name="T9" fmla="*/ 3175 h 205"/>
                <a:gd name="T10" fmla="*/ 361950 w 437"/>
                <a:gd name="T11" fmla="*/ 3175 h 205"/>
                <a:gd name="T12" fmla="*/ 376238 w 437"/>
                <a:gd name="T13" fmla="*/ 6350 h 205"/>
                <a:gd name="T14" fmla="*/ 395288 w 437"/>
                <a:gd name="T15" fmla="*/ 9525 h 205"/>
                <a:gd name="T16" fmla="*/ 409575 w 437"/>
                <a:gd name="T17" fmla="*/ 9525 h 205"/>
                <a:gd name="T18" fmla="*/ 425450 w 437"/>
                <a:gd name="T19" fmla="*/ 12700 h 205"/>
                <a:gd name="T20" fmla="*/ 439738 w 437"/>
                <a:gd name="T21" fmla="*/ 15875 h 205"/>
                <a:gd name="T22" fmla="*/ 452438 w 437"/>
                <a:gd name="T23" fmla="*/ 19050 h 205"/>
                <a:gd name="T24" fmla="*/ 468313 w 437"/>
                <a:gd name="T25" fmla="*/ 22225 h 205"/>
                <a:gd name="T26" fmla="*/ 479425 w 437"/>
                <a:gd name="T27" fmla="*/ 23812 h 205"/>
                <a:gd name="T28" fmla="*/ 495300 w 437"/>
                <a:gd name="T29" fmla="*/ 26987 h 205"/>
                <a:gd name="T30" fmla="*/ 508000 w 437"/>
                <a:gd name="T31" fmla="*/ 30162 h 205"/>
                <a:gd name="T32" fmla="*/ 519113 w 437"/>
                <a:gd name="T33" fmla="*/ 33337 h 205"/>
                <a:gd name="T34" fmla="*/ 531813 w 437"/>
                <a:gd name="T35" fmla="*/ 39687 h 205"/>
                <a:gd name="T36" fmla="*/ 541338 w 437"/>
                <a:gd name="T37" fmla="*/ 42862 h 205"/>
                <a:gd name="T38" fmla="*/ 552450 w 437"/>
                <a:gd name="T39" fmla="*/ 49212 h 205"/>
                <a:gd name="T40" fmla="*/ 561975 w 437"/>
                <a:gd name="T41" fmla="*/ 55562 h 205"/>
                <a:gd name="T42" fmla="*/ 574675 w 437"/>
                <a:gd name="T43" fmla="*/ 60325 h 205"/>
                <a:gd name="T44" fmla="*/ 582613 w 437"/>
                <a:gd name="T45" fmla="*/ 63500 h 205"/>
                <a:gd name="T46" fmla="*/ 598488 w 437"/>
                <a:gd name="T47" fmla="*/ 79375 h 205"/>
                <a:gd name="T48" fmla="*/ 608013 w 437"/>
                <a:gd name="T49" fmla="*/ 85725 h 205"/>
                <a:gd name="T50" fmla="*/ 614363 w 437"/>
                <a:gd name="T51" fmla="*/ 90487 h 205"/>
                <a:gd name="T52" fmla="*/ 622300 w 437"/>
                <a:gd name="T53" fmla="*/ 96837 h 205"/>
                <a:gd name="T54" fmla="*/ 628650 w 437"/>
                <a:gd name="T55" fmla="*/ 106362 h 205"/>
                <a:gd name="T56" fmla="*/ 635000 w 437"/>
                <a:gd name="T57" fmla="*/ 112712 h 205"/>
                <a:gd name="T58" fmla="*/ 641350 w 437"/>
                <a:gd name="T59" fmla="*/ 122237 h 205"/>
                <a:gd name="T60" fmla="*/ 644525 w 437"/>
                <a:gd name="T61" fmla="*/ 130175 h 205"/>
                <a:gd name="T62" fmla="*/ 650875 w 437"/>
                <a:gd name="T63" fmla="*/ 136525 h 205"/>
                <a:gd name="T64" fmla="*/ 655638 w 437"/>
                <a:gd name="T65" fmla="*/ 146050 h 205"/>
                <a:gd name="T66" fmla="*/ 658813 w 437"/>
                <a:gd name="T67" fmla="*/ 155575 h 205"/>
                <a:gd name="T68" fmla="*/ 661988 w 437"/>
                <a:gd name="T69" fmla="*/ 163512 h 205"/>
                <a:gd name="T70" fmla="*/ 668338 w 437"/>
                <a:gd name="T71" fmla="*/ 173037 h 205"/>
                <a:gd name="T72" fmla="*/ 671513 w 437"/>
                <a:gd name="T73" fmla="*/ 182562 h 205"/>
                <a:gd name="T74" fmla="*/ 674688 w 437"/>
                <a:gd name="T75" fmla="*/ 190500 h 205"/>
                <a:gd name="T76" fmla="*/ 677863 w 437"/>
                <a:gd name="T77" fmla="*/ 200025 h 205"/>
                <a:gd name="T78" fmla="*/ 677863 w 437"/>
                <a:gd name="T79" fmla="*/ 209550 h 205"/>
                <a:gd name="T80" fmla="*/ 681038 w 437"/>
                <a:gd name="T81" fmla="*/ 220662 h 205"/>
                <a:gd name="T82" fmla="*/ 684213 w 437"/>
                <a:gd name="T83" fmla="*/ 230187 h 205"/>
                <a:gd name="T84" fmla="*/ 684213 w 437"/>
                <a:gd name="T85" fmla="*/ 239712 h 205"/>
                <a:gd name="T86" fmla="*/ 687388 w 437"/>
                <a:gd name="T87" fmla="*/ 252412 h 205"/>
                <a:gd name="T88" fmla="*/ 687388 w 437"/>
                <a:gd name="T89" fmla="*/ 269875 h 205"/>
                <a:gd name="T90" fmla="*/ 688975 w 437"/>
                <a:gd name="T91" fmla="*/ 282575 h 205"/>
                <a:gd name="T92" fmla="*/ 688975 w 437"/>
                <a:gd name="T93" fmla="*/ 323850 h 205"/>
                <a:gd name="T94" fmla="*/ 692150 w 437"/>
                <a:gd name="T95" fmla="*/ 323850 h 2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7"/>
                <a:gd name="T145" fmla="*/ 0 h 205"/>
                <a:gd name="T146" fmla="*/ 437 w 437"/>
                <a:gd name="T147" fmla="*/ 205 h 2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7" h="205">
                  <a:moveTo>
                    <a:pt x="0" y="2"/>
                  </a:moveTo>
                  <a:lnTo>
                    <a:pt x="15" y="2"/>
                  </a:lnTo>
                  <a:lnTo>
                    <a:pt x="28" y="0"/>
                  </a:lnTo>
                  <a:lnTo>
                    <a:pt x="195" y="0"/>
                  </a:lnTo>
                  <a:lnTo>
                    <a:pt x="207" y="2"/>
                  </a:lnTo>
                  <a:lnTo>
                    <a:pt x="228" y="2"/>
                  </a:lnTo>
                  <a:lnTo>
                    <a:pt x="237" y="4"/>
                  </a:lnTo>
                  <a:lnTo>
                    <a:pt x="249" y="6"/>
                  </a:lnTo>
                  <a:lnTo>
                    <a:pt x="258" y="6"/>
                  </a:lnTo>
                  <a:lnTo>
                    <a:pt x="268" y="8"/>
                  </a:lnTo>
                  <a:lnTo>
                    <a:pt x="277" y="10"/>
                  </a:lnTo>
                  <a:lnTo>
                    <a:pt x="285" y="12"/>
                  </a:lnTo>
                  <a:lnTo>
                    <a:pt x="295" y="14"/>
                  </a:lnTo>
                  <a:lnTo>
                    <a:pt x="302" y="15"/>
                  </a:lnTo>
                  <a:lnTo>
                    <a:pt x="312" y="17"/>
                  </a:lnTo>
                  <a:lnTo>
                    <a:pt x="320" y="19"/>
                  </a:lnTo>
                  <a:lnTo>
                    <a:pt x="327" y="21"/>
                  </a:lnTo>
                  <a:lnTo>
                    <a:pt x="335" y="25"/>
                  </a:lnTo>
                  <a:lnTo>
                    <a:pt x="341" y="27"/>
                  </a:lnTo>
                  <a:lnTo>
                    <a:pt x="348" y="31"/>
                  </a:lnTo>
                  <a:lnTo>
                    <a:pt x="354" y="35"/>
                  </a:lnTo>
                  <a:lnTo>
                    <a:pt x="362" y="38"/>
                  </a:lnTo>
                  <a:lnTo>
                    <a:pt x="367" y="40"/>
                  </a:lnTo>
                  <a:lnTo>
                    <a:pt x="377" y="50"/>
                  </a:lnTo>
                  <a:lnTo>
                    <a:pt x="383" y="54"/>
                  </a:lnTo>
                  <a:lnTo>
                    <a:pt x="387" y="57"/>
                  </a:lnTo>
                  <a:lnTo>
                    <a:pt x="392" y="61"/>
                  </a:lnTo>
                  <a:lnTo>
                    <a:pt x="396" y="67"/>
                  </a:lnTo>
                  <a:lnTo>
                    <a:pt x="400" y="71"/>
                  </a:lnTo>
                  <a:lnTo>
                    <a:pt x="404" y="77"/>
                  </a:lnTo>
                  <a:lnTo>
                    <a:pt x="406" y="82"/>
                  </a:lnTo>
                  <a:lnTo>
                    <a:pt x="410" y="86"/>
                  </a:lnTo>
                  <a:lnTo>
                    <a:pt x="413" y="92"/>
                  </a:lnTo>
                  <a:lnTo>
                    <a:pt x="415" y="98"/>
                  </a:lnTo>
                  <a:lnTo>
                    <a:pt x="417" y="103"/>
                  </a:lnTo>
                  <a:lnTo>
                    <a:pt x="421" y="109"/>
                  </a:lnTo>
                  <a:lnTo>
                    <a:pt x="423" y="115"/>
                  </a:lnTo>
                  <a:lnTo>
                    <a:pt x="425" y="120"/>
                  </a:lnTo>
                  <a:lnTo>
                    <a:pt x="427" y="126"/>
                  </a:lnTo>
                  <a:lnTo>
                    <a:pt x="427" y="132"/>
                  </a:lnTo>
                  <a:lnTo>
                    <a:pt x="429" y="139"/>
                  </a:lnTo>
                  <a:lnTo>
                    <a:pt x="431" y="145"/>
                  </a:lnTo>
                  <a:lnTo>
                    <a:pt x="431" y="151"/>
                  </a:lnTo>
                  <a:lnTo>
                    <a:pt x="433" y="159"/>
                  </a:lnTo>
                  <a:lnTo>
                    <a:pt x="433" y="170"/>
                  </a:lnTo>
                  <a:lnTo>
                    <a:pt x="434" y="178"/>
                  </a:lnTo>
                  <a:lnTo>
                    <a:pt x="434" y="204"/>
                  </a:lnTo>
                  <a:lnTo>
                    <a:pt x="436" y="204"/>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 name="Freeform 14">
              <a:extLst>
                <a:ext uri="{FF2B5EF4-FFF2-40B4-BE49-F238E27FC236}">
                  <a16:creationId xmlns:a16="http://schemas.microsoft.com/office/drawing/2014/main" id="{A30F6F73-86A2-4BF6-B0DC-C00A0DBFE9A8}"/>
                </a:ext>
              </a:extLst>
            </p:cNvPr>
            <p:cNvSpPr>
              <a:spLocks/>
            </p:cNvSpPr>
            <p:nvPr/>
          </p:nvSpPr>
          <p:spPr bwMode="auto">
            <a:xfrm>
              <a:off x="4838700" y="5472113"/>
              <a:ext cx="623888" cy="258762"/>
            </a:xfrm>
            <a:custGeom>
              <a:avLst/>
              <a:gdLst>
                <a:gd name="T0" fmla="*/ 0 w 393"/>
                <a:gd name="T1" fmla="*/ 6350 h 163"/>
                <a:gd name="T2" fmla="*/ 60325 w 393"/>
                <a:gd name="T3" fmla="*/ 6350 h 163"/>
                <a:gd name="T4" fmla="*/ 77788 w 393"/>
                <a:gd name="T5" fmla="*/ 3175 h 163"/>
                <a:gd name="T6" fmla="*/ 206375 w 393"/>
                <a:gd name="T7" fmla="*/ 3175 h 163"/>
                <a:gd name="T8" fmla="*/ 222250 w 393"/>
                <a:gd name="T9" fmla="*/ 0 h 163"/>
                <a:gd name="T10" fmla="*/ 285750 w 393"/>
                <a:gd name="T11" fmla="*/ 0 h 163"/>
                <a:gd name="T12" fmla="*/ 300038 w 393"/>
                <a:gd name="T13" fmla="*/ 3175 h 163"/>
                <a:gd name="T14" fmla="*/ 342900 w 393"/>
                <a:gd name="T15" fmla="*/ 3175 h 163"/>
                <a:gd name="T16" fmla="*/ 358775 w 393"/>
                <a:gd name="T17" fmla="*/ 6350 h 163"/>
                <a:gd name="T18" fmla="*/ 369888 w 393"/>
                <a:gd name="T19" fmla="*/ 6350 h 163"/>
                <a:gd name="T20" fmla="*/ 382588 w 393"/>
                <a:gd name="T21" fmla="*/ 9525 h 163"/>
                <a:gd name="T22" fmla="*/ 398463 w 393"/>
                <a:gd name="T23" fmla="*/ 9525 h 163"/>
                <a:gd name="T24" fmla="*/ 409575 w 393"/>
                <a:gd name="T25" fmla="*/ 12700 h 163"/>
                <a:gd name="T26" fmla="*/ 419100 w 393"/>
                <a:gd name="T27" fmla="*/ 15875 h 163"/>
                <a:gd name="T28" fmla="*/ 431800 w 393"/>
                <a:gd name="T29" fmla="*/ 15875 h 163"/>
                <a:gd name="T30" fmla="*/ 442913 w 393"/>
                <a:gd name="T31" fmla="*/ 19050 h 163"/>
                <a:gd name="T32" fmla="*/ 455613 w 393"/>
                <a:gd name="T33" fmla="*/ 22225 h 163"/>
                <a:gd name="T34" fmla="*/ 465138 w 393"/>
                <a:gd name="T35" fmla="*/ 23812 h 163"/>
                <a:gd name="T36" fmla="*/ 476250 w 393"/>
                <a:gd name="T37" fmla="*/ 30162 h 163"/>
                <a:gd name="T38" fmla="*/ 485775 w 393"/>
                <a:gd name="T39" fmla="*/ 33337 h 163"/>
                <a:gd name="T40" fmla="*/ 495300 w 393"/>
                <a:gd name="T41" fmla="*/ 36512 h 163"/>
                <a:gd name="T42" fmla="*/ 504825 w 393"/>
                <a:gd name="T43" fmla="*/ 42862 h 163"/>
                <a:gd name="T44" fmla="*/ 512763 w 393"/>
                <a:gd name="T45" fmla="*/ 46037 h 163"/>
                <a:gd name="T46" fmla="*/ 522288 w 393"/>
                <a:gd name="T47" fmla="*/ 52387 h 163"/>
                <a:gd name="T48" fmla="*/ 528638 w 393"/>
                <a:gd name="T49" fmla="*/ 55562 h 163"/>
                <a:gd name="T50" fmla="*/ 538163 w 393"/>
                <a:gd name="T51" fmla="*/ 60325 h 163"/>
                <a:gd name="T52" fmla="*/ 544513 w 393"/>
                <a:gd name="T53" fmla="*/ 63500 h 163"/>
                <a:gd name="T54" fmla="*/ 574675 w 393"/>
                <a:gd name="T55" fmla="*/ 93662 h 163"/>
                <a:gd name="T56" fmla="*/ 577850 w 393"/>
                <a:gd name="T57" fmla="*/ 100012 h 163"/>
                <a:gd name="T58" fmla="*/ 582613 w 393"/>
                <a:gd name="T59" fmla="*/ 106362 h 163"/>
                <a:gd name="T60" fmla="*/ 585788 w 393"/>
                <a:gd name="T61" fmla="*/ 112712 h 163"/>
                <a:gd name="T62" fmla="*/ 592138 w 393"/>
                <a:gd name="T63" fmla="*/ 119062 h 163"/>
                <a:gd name="T64" fmla="*/ 595313 w 393"/>
                <a:gd name="T65" fmla="*/ 123825 h 163"/>
                <a:gd name="T66" fmla="*/ 598488 w 393"/>
                <a:gd name="T67" fmla="*/ 133350 h 163"/>
                <a:gd name="T68" fmla="*/ 601663 w 393"/>
                <a:gd name="T69" fmla="*/ 139700 h 163"/>
                <a:gd name="T70" fmla="*/ 604838 w 393"/>
                <a:gd name="T71" fmla="*/ 149225 h 163"/>
                <a:gd name="T72" fmla="*/ 608013 w 393"/>
                <a:gd name="T73" fmla="*/ 153987 h 163"/>
                <a:gd name="T74" fmla="*/ 611188 w 393"/>
                <a:gd name="T75" fmla="*/ 163512 h 163"/>
                <a:gd name="T76" fmla="*/ 611188 w 393"/>
                <a:gd name="T77" fmla="*/ 173037 h 163"/>
                <a:gd name="T78" fmla="*/ 614363 w 393"/>
                <a:gd name="T79" fmla="*/ 179387 h 163"/>
                <a:gd name="T80" fmla="*/ 614363 w 393"/>
                <a:gd name="T81" fmla="*/ 187325 h 163"/>
                <a:gd name="T82" fmla="*/ 615950 w 393"/>
                <a:gd name="T83" fmla="*/ 196850 h 163"/>
                <a:gd name="T84" fmla="*/ 615950 w 393"/>
                <a:gd name="T85" fmla="*/ 206375 h 163"/>
                <a:gd name="T86" fmla="*/ 619125 w 393"/>
                <a:gd name="T87" fmla="*/ 215900 h 163"/>
                <a:gd name="T88" fmla="*/ 619125 w 393"/>
                <a:gd name="T89" fmla="*/ 257175 h 163"/>
                <a:gd name="T90" fmla="*/ 622300 w 393"/>
                <a:gd name="T91" fmla="*/ 257175 h 1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3"/>
                <a:gd name="T139" fmla="*/ 0 h 163"/>
                <a:gd name="T140" fmla="*/ 393 w 393"/>
                <a:gd name="T141" fmla="*/ 163 h 1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3" h="163">
                  <a:moveTo>
                    <a:pt x="0" y="4"/>
                  </a:moveTo>
                  <a:lnTo>
                    <a:pt x="38" y="4"/>
                  </a:lnTo>
                  <a:lnTo>
                    <a:pt x="49" y="2"/>
                  </a:lnTo>
                  <a:lnTo>
                    <a:pt x="130" y="2"/>
                  </a:lnTo>
                  <a:lnTo>
                    <a:pt x="140" y="0"/>
                  </a:lnTo>
                  <a:lnTo>
                    <a:pt x="180" y="0"/>
                  </a:lnTo>
                  <a:lnTo>
                    <a:pt x="189" y="2"/>
                  </a:lnTo>
                  <a:lnTo>
                    <a:pt x="216" y="2"/>
                  </a:lnTo>
                  <a:lnTo>
                    <a:pt x="226" y="4"/>
                  </a:lnTo>
                  <a:lnTo>
                    <a:pt x="233" y="4"/>
                  </a:lnTo>
                  <a:lnTo>
                    <a:pt x="241" y="6"/>
                  </a:lnTo>
                  <a:lnTo>
                    <a:pt x="251" y="6"/>
                  </a:lnTo>
                  <a:lnTo>
                    <a:pt x="258" y="8"/>
                  </a:lnTo>
                  <a:lnTo>
                    <a:pt x="264" y="10"/>
                  </a:lnTo>
                  <a:lnTo>
                    <a:pt x="272" y="10"/>
                  </a:lnTo>
                  <a:lnTo>
                    <a:pt x="279" y="12"/>
                  </a:lnTo>
                  <a:lnTo>
                    <a:pt x="287" y="14"/>
                  </a:lnTo>
                  <a:lnTo>
                    <a:pt x="293" y="15"/>
                  </a:lnTo>
                  <a:lnTo>
                    <a:pt x="300" y="19"/>
                  </a:lnTo>
                  <a:lnTo>
                    <a:pt x="306" y="21"/>
                  </a:lnTo>
                  <a:lnTo>
                    <a:pt x="312" y="23"/>
                  </a:lnTo>
                  <a:lnTo>
                    <a:pt x="318" y="27"/>
                  </a:lnTo>
                  <a:lnTo>
                    <a:pt x="323" y="29"/>
                  </a:lnTo>
                  <a:lnTo>
                    <a:pt x="329" y="33"/>
                  </a:lnTo>
                  <a:lnTo>
                    <a:pt x="333" y="35"/>
                  </a:lnTo>
                  <a:lnTo>
                    <a:pt x="339" y="38"/>
                  </a:lnTo>
                  <a:lnTo>
                    <a:pt x="343" y="40"/>
                  </a:lnTo>
                  <a:lnTo>
                    <a:pt x="362" y="59"/>
                  </a:lnTo>
                  <a:lnTo>
                    <a:pt x="364" y="63"/>
                  </a:lnTo>
                  <a:lnTo>
                    <a:pt x="367" y="67"/>
                  </a:lnTo>
                  <a:lnTo>
                    <a:pt x="369" y="71"/>
                  </a:lnTo>
                  <a:lnTo>
                    <a:pt x="373" y="75"/>
                  </a:lnTo>
                  <a:lnTo>
                    <a:pt x="375" y="78"/>
                  </a:lnTo>
                  <a:lnTo>
                    <a:pt x="377" y="84"/>
                  </a:lnTo>
                  <a:lnTo>
                    <a:pt x="379" y="88"/>
                  </a:lnTo>
                  <a:lnTo>
                    <a:pt x="381" y="94"/>
                  </a:lnTo>
                  <a:lnTo>
                    <a:pt x="383" y="97"/>
                  </a:lnTo>
                  <a:lnTo>
                    <a:pt x="385" y="103"/>
                  </a:lnTo>
                  <a:lnTo>
                    <a:pt x="385" y="109"/>
                  </a:lnTo>
                  <a:lnTo>
                    <a:pt x="387" y="113"/>
                  </a:lnTo>
                  <a:lnTo>
                    <a:pt x="387" y="118"/>
                  </a:lnTo>
                  <a:lnTo>
                    <a:pt x="388" y="124"/>
                  </a:lnTo>
                  <a:lnTo>
                    <a:pt x="388" y="130"/>
                  </a:lnTo>
                  <a:lnTo>
                    <a:pt x="390" y="136"/>
                  </a:lnTo>
                  <a:lnTo>
                    <a:pt x="390" y="162"/>
                  </a:lnTo>
                  <a:lnTo>
                    <a:pt x="392" y="162"/>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4" name="Freeform 15">
              <a:extLst>
                <a:ext uri="{FF2B5EF4-FFF2-40B4-BE49-F238E27FC236}">
                  <a16:creationId xmlns:a16="http://schemas.microsoft.com/office/drawing/2014/main" id="{3EB40C82-829C-4F33-9730-92CD72D02059}"/>
                </a:ext>
              </a:extLst>
            </p:cNvPr>
            <p:cNvSpPr>
              <a:spLocks/>
            </p:cNvSpPr>
            <p:nvPr/>
          </p:nvSpPr>
          <p:spPr bwMode="auto">
            <a:xfrm>
              <a:off x="4987925" y="5260975"/>
              <a:ext cx="152400" cy="142875"/>
            </a:xfrm>
            <a:custGeom>
              <a:avLst/>
              <a:gdLst>
                <a:gd name="T0" fmla="*/ 60325 w 96"/>
                <a:gd name="T1" fmla="*/ 0 h 90"/>
                <a:gd name="T2" fmla="*/ 47625 w 96"/>
                <a:gd name="T3" fmla="*/ 1588 h 90"/>
                <a:gd name="T4" fmla="*/ 41275 w 96"/>
                <a:gd name="T5" fmla="*/ 4762 h 90"/>
                <a:gd name="T6" fmla="*/ 36513 w 96"/>
                <a:gd name="T7" fmla="*/ 7938 h 90"/>
                <a:gd name="T8" fmla="*/ 30163 w 96"/>
                <a:gd name="T9" fmla="*/ 11112 h 90"/>
                <a:gd name="T10" fmla="*/ 26988 w 96"/>
                <a:gd name="T11" fmla="*/ 14288 h 90"/>
                <a:gd name="T12" fmla="*/ 23812 w 96"/>
                <a:gd name="T13" fmla="*/ 17463 h 90"/>
                <a:gd name="T14" fmla="*/ 17463 w 96"/>
                <a:gd name="T15" fmla="*/ 26988 h 90"/>
                <a:gd name="T16" fmla="*/ 14288 w 96"/>
                <a:gd name="T17" fmla="*/ 30163 h 90"/>
                <a:gd name="T18" fmla="*/ 11112 w 96"/>
                <a:gd name="T19" fmla="*/ 33338 h 90"/>
                <a:gd name="T20" fmla="*/ 7938 w 96"/>
                <a:gd name="T21" fmla="*/ 38100 h 90"/>
                <a:gd name="T22" fmla="*/ 4763 w 96"/>
                <a:gd name="T23" fmla="*/ 44450 h 90"/>
                <a:gd name="T24" fmla="*/ 1588 w 96"/>
                <a:gd name="T25" fmla="*/ 53975 h 90"/>
                <a:gd name="T26" fmla="*/ 0 w 96"/>
                <a:gd name="T27" fmla="*/ 68263 h 90"/>
                <a:gd name="T28" fmla="*/ 0 w 96"/>
                <a:gd name="T29" fmla="*/ 84137 h 90"/>
                <a:gd name="T30" fmla="*/ 1588 w 96"/>
                <a:gd name="T31" fmla="*/ 93662 h 90"/>
                <a:gd name="T32" fmla="*/ 4763 w 96"/>
                <a:gd name="T33" fmla="*/ 101600 h 90"/>
                <a:gd name="T34" fmla="*/ 7938 w 96"/>
                <a:gd name="T35" fmla="*/ 104775 h 90"/>
                <a:gd name="T36" fmla="*/ 11112 w 96"/>
                <a:gd name="T37" fmla="*/ 111125 h 90"/>
                <a:gd name="T38" fmla="*/ 14288 w 96"/>
                <a:gd name="T39" fmla="*/ 114300 h 90"/>
                <a:gd name="T40" fmla="*/ 17463 w 96"/>
                <a:gd name="T41" fmla="*/ 117475 h 90"/>
                <a:gd name="T42" fmla="*/ 26988 w 96"/>
                <a:gd name="T43" fmla="*/ 123825 h 90"/>
                <a:gd name="T44" fmla="*/ 30163 w 96"/>
                <a:gd name="T45" fmla="*/ 127000 h 90"/>
                <a:gd name="T46" fmla="*/ 33338 w 96"/>
                <a:gd name="T47" fmla="*/ 130175 h 90"/>
                <a:gd name="T48" fmla="*/ 41275 w 96"/>
                <a:gd name="T49" fmla="*/ 133350 h 90"/>
                <a:gd name="T50" fmla="*/ 47625 w 96"/>
                <a:gd name="T51" fmla="*/ 134938 h 90"/>
                <a:gd name="T52" fmla="*/ 60325 w 96"/>
                <a:gd name="T53" fmla="*/ 138113 h 90"/>
                <a:gd name="T54" fmla="*/ 74613 w 96"/>
                <a:gd name="T55" fmla="*/ 141288 h 90"/>
                <a:gd name="T56" fmla="*/ 90487 w 96"/>
                <a:gd name="T57" fmla="*/ 138113 h 90"/>
                <a:gd name="T58" fmla="*/ 103188 w 96"/>
                <a:gd name="T59" fmla="*/ 134938 h 90"/>
                <a:gd name="T60" fmla="*/ 107950 w 96"/>
                <a:gd name="T61" fmla="*/ 133350 h 90"/>
                <a:gd name="T62" fmla="*/ 117475 w 96"/>
                <a:gd name="T63" fmla="*/ 130175 h 90"/>
                <a:gd name="T64" fmla="*/ 120650 w 96"/>
                <a:gd name="T65" fmla="*/ 127000 h 90"/>
                <a:gd name="T66" fmla="*/ 123825 w 96"/>
                <a:gd name="T67" fmla="*/ 123825 h 90"/>
                <a:gd name="T68" fmla="*/ 133350 w 96"/>
                <a:gd name="T69" fmla="*/ 117475 h 90"/>
                <a:gd name="T70" fmla="*/ 136525 w 96"/>
                <a:gd name="T71" fmla="*/ 114300 h 90"/>
                <a:gd name="T72" fmla="*/ 139700 w 96"/>
                <a:gd name="T73" fmla="*/ 111125 h 90"/>
                <a:gd name="T74" fmla="*/ 142875 w 96"/>
                <a:gd name="T75" fmla="*/ 104775 h 90"/>
                <a:gd name="T76" fmla="*/ 144463 w 96"/>
                <a:gd name="T77" fmla="*/ 101600 h 90"/>
                <a:gd name="T78" fmla="*/ 147638 w 96"/>
                <a:gd name="T79" fmla="*/ 93662 h 90"/>
                <a:gd name="T80" fmla="*/ 150813 w 96"/>
                <a:gd name="T81" fmla="*/ 84137 h 90"/>
                <a:gd name="T82" fmla="*/ 150813 w 96"/>
                <a:gd name="T83" fmla="*/ 68263 h 90"/>
                <a:gd name="T84" fmla="*/ 147638 w 96"/>
                <a:gd name="T85" fmla="*/ 53975 h 90"/>
                <a:gd name="T86" fmla="*/ 144463 w 96"/>
                <a:gd name="T87" fmla="*/ 44450 h 90"/>
                <a:gd name="T88" fmla="*/ 142875 w 96"/>
                <a:gd name="T89" fmla="*/ 38100 h 90"/>
                <a:gd name="T90" fmla="*/ 139700 w 96"/>
                <a:gd name="T91" fmla="*/ 33338 h 90"/>
                <a:gd name="T92" fmla="*/ 136525 w 96"/>
                <a:gd name="T93" fmla="*/ 30163 h 90"/>
                <a:gd name="T94" fmla="*/ 133350 w 96"/>
                <a:gd name="T95" fmla="*/ 26988 h 90"/>
                <a:gd name="T96" fmla="*/ 127000 w 96"/>
                <a:gd name="T97" fmla="*/ 17463 h 90"/>
                <a:gd name="T98" fmla="*/ 123825 w 96"/>
                <a:gd name="T99" fmla="*/ 14288 h 90"/>
                <a:gd name="T100" fmla="*/ 120650 w 96"/>
                <a:gd name="T101" fmla="*/ 11112 h 90"/>
                <a:gd name="T102" fmla="*/ 114300 w 96"/>
                <a:gd name="T103" fmla="*/ 7938 h 90"/>
                <a:gd name="T104" fmla="*/ 107950 w 96"/>
                <a:gd name="T105" fmla="*/ 4762 h 90"/>
                <a:gd name="T106" fmla="*/ 103188 w 96"/>
                <a:gd name="T107" fmla="*/ 1588 h 90"/>
                <a:gd name="T108" fmla="*/ 90487 w 96"/>
                <a:gd name="T109" fmla="*/ 0 h 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90"/>
                <a:gd name="T167" fmla="*/ 96 w 96"/>
                <a:gd name="T168" fmla="*/ 90 h 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90">
                  <a:moveTo>
                    <a:pt x="47" y="0"/>
                  </a:moveTo>
                  <a:lnTo>
                    <a:pt x="38" y="0"/>
                  </a:lnTo>
                  <a:lnTo>
                    <a:pt x="38" y="1"/>
                  </a:lnTo>
                  <a:lnTo>
                    <a:pt x="30" y="1"/>
                  </a:lnTo>
                  <a:lnTo>
                    <a:pt x="30" y="3"/>
                  </a:lnTo>
                  <a:lnTo>
                    <a:pt x="26" y="3"/>
                  </a:lnTo>
                  <a:lnTo>
                    <a:pt x="26" y="5"/>
                  </a:lnTo>
                  <a:lnTo>
                    <a:pt x="23" y="5"/>
                  </a:lnTo>
                  <a:lnTo>
                    <a:pt x="21" y="7"/>
                  </a:lnTo>
                  <a:lnTo>
                    <a:pt x="19" y="7"/>
                  </a:lnTo>
                  <a:lnTo>
                    <a:pt x="19" y="9"/>
                  </a:lnTo>
                  <a:lnTo>
                    <a:pt x="17" y="9"/>
                  </a:lnTo>
                  <a:lnTo>
                    <a:pt x="17" y="11"/>
                  </a:lnTo>
                  <a:lnTo>
                    <a:pt x="15" y="11"/>
                  </a:lnTo>
                  <a:lnTo>
                    <a:pt x="11" y="15"/>
                  </a:lnTo>
                  <a:lnTo>
                    <a:pt x="11" y="17"/>
                  </a:lnTo>
                  <a:lnTo>
                    <a:pt x="9" y="17"/>
                  </a:lnTo>
                  <a:lnTo>
                    <a:pt x="9" y="19"/>
                  </a:lnTo>
                  <a:lnTo>
                    <a:pt x="7" y="19"/>
                  </a:lnTo>
                  <a:lnTo>
                    <a:pt x="7" y="21"/>
                  </a:lnTo>
                  <a:lnTo>
                    <a:pt x="5" y="22"/>
                  </a:lnTo>
                  <a:lnTo>
                    <a:pt x="5" y="24"/>
                  </a:lnTo>
                  <a:lnTo>
                    <a:pt x="3" y="24"/>
                  </a:lnTo>
                  <a:lnTo>
                    <a:pt x="3" y="28"/>
                  </a:lnTo>
                  <a:lnTo>
                    <a:pt x="1" y="30"/>
                  </a:lnTo>
                  <a:lnTo>
                    <a:pt x="1" y="34"/>
                  </a:lnTo>
                  <a:lnTo>
                    <a:pt x="0" y="36"/>
                  </a:lnTo>
                  <a:lnTo>
                    <a:pt x="0" y="43"/>
                  </a:lnTo>
                  <a:lnTo>
                    <a:pt x="0" y="45"/>
                  </a:lnTo>
                  <a:lnTo>
                    <a:pt x="0" y="53"/>
                  </a:lnTo>
                  <a:lnTo>
                    <a:pt x="1" y="55"/>
                  </a:lnTo>
                  <a:lnTo>
                    <a:pt x="1" y="59"/>
                  </a:lnTo>
                  <a:lnTo>
                    <a:pt x="3" y="61"/>
                  </a:lnTo>
                  <a:lnTo>
                    <a:pt x="3" y="64"/>
                  </a:lnTo>
                  <a:lnTo>
                    <a:pt x="5" y="64"/>
                  </a:lnTo>
                  <a:lnTo>
                    <a:pt x="5" y="66"/>
                  </a:lnTo>
                  <a:lnTo>
                    <a:pt x="7" y="68"/>
                  </a:lnTo>
                  <a:lnTo>
                    <a:pt x="7" y="70"/>
                  </a:lnTo>
                  <a:lnTo>
                    <a:pt x="9" y="70"/>
                  </a:lnTo>
                  <a:lnTo>
                    <a:pt x="9" y="72"/>
                  </a:lnTo>
                  <a:lnTo>
                    <a:pt x="11" y="72"/>
                  </a:lnTo>
                  <a:lnTo>
                    <a:pt x="11" y="74"/>
                  </a:lnTo>
                  <a:lnTo>
                    <a:pt x="15" y="78"/>
                  </a:lnTo>
                  <a:lnTo>
                    <a:pt x="17" y="78"/>
                  </a:lnTo>
                  <a:lnTo>
                    <a:pt x="17" y="80"/>
                  </a:lnTo>
                  <a:lnTo>
                    <a:pt x="19" y="80"/>
                  </a:lnTo>
                  <a:lnTo>
                    <a:pt x="19" y="82"/>
                  </a:lnTo>
                  <a:lnTo>
                    <a:pt x="21" y="82"/>
                  </a:lnTo>
                  <a:lnTo>
                    <a:pt x="23" y="84"/>
                  </a:lnTo>
                  <a:lnTo>
                    <a:pt x="26" y="84"/>
                  </a:lnTo>
                  <a:lnTo>
                    <a:pt x="26" y="85"/>
                  </a:lnTo>
                  <a:lnTo>
                    <a:pt x="30" y="85"/>
                  </a:lnTo>
                  <a:lnTo>
                    <a:pt x="30" y="87"/>
                  </a:lnTo>
                  <a:lnTo>
                    <a:pt x="38" y="87"/>
                  </a:lnTo>
                  <a:lnTo>
                    <a:pt x="38" y="89"/>
                  </a:lnTo>
                  <a:lnTo>
                    <a:pt x="47" y="89"/>
                  </a:lnTo>
                  <a:lnTo>
                    <a:pt x="57" y="89"/>
                  </a:lnTo>
                  <a:lnTo>
                    <a:pt x="57" y="87"/>
                  </a:lnTo>
                  <a:lnTo>
                    <a:pt x="65" y="87"/>
                  </a:lnTo>
                  <a:lnTo>
                    <a:pt x="65" y="85"/>
                  </a:lnTo>
                  <a:lnTo>
                    <a:pt x="68" y="85"/>
                  </a:lnTo>
                  <a:lnTo>
                    <a:pt x="68" y="84"/>
                  </a:lnTo>
                  <a:lnTo>
                    <a:pt x="72" y="84"/>
                  </a:lnTo>
                  <a:lnTo>
                    <a:pt x="74" y="82"/>
                  </a:lnTo>
                  <a:lnTo>
                    <a:pt x="76" y="82"/>
                  </a:lnTo>
                  <a:lnTo>
                    <a:pt x="76" y="80"/>
                  </a:lnTo>
                  <a:lnTo>
                    <a:pt x="78" y="80"/>
                  </a:lnTo>
                  <a:lnTo>
                    <a:pt x="78" y="78"/>
                  </a:lnTo>
                  <a:lnTo>
                    <a:pt x="80" y="78"/>
                  </a:lnTo>
                  <a:lnTo>
                    <a:pt x="84" y="74"/>
                  </a:lnTo>
                  <a:lnTo>
                    <a:pt x="84" y="72"/>
                  </a:lnTo>
                  <a:lnTo>
                    <a:pt x="86" y="72"/>
                  </a:lnTo>
                  <a:lnTo>
                    <a:pt x="86" y="70"/>
                  </a:lnTo>
                  <a:lnTo>
                    <a:pt x="88" y="70"/>
                  </a:lnTo>
                  <a:lnTo>
                    <a:pt x="88" y="68"/>
                  </a:lnTo>
                  <a:lnTo>
                    <a:pt x="90" y="66"/>
                  </a:lnTo>
                  <a:lnTo>
                    <a:pt x="90" y="64"/>
                  </a:lnTo>
                  <a:lnTo>
                    <a:pt x="91" y="64"/>
                  </a:lnTo>
                  <a:lnTo>
                    <a:pt x="91" y="61"/>
                  </a:lnTo>
                  <a:lnTo>
                    <a:pt x="93" y="59"/>
                  </a:lnTo>
                  <a:lnTo>
                    <a:pt x="93" y="55"/>
                  </a:lnTo>
                  <a:lnTo>
                    <a:pt x="95" y="53"/>
                  </a:lnTo>
                  <a:lnTo>
                    <a:pt x="95" y="45"/>
                  </a:lnTo>
                  <a:lnTo>
                    <a:pt x="95" y="43"/>
                  </a:lnTo>
                  <a:lnTo>
                    <a:pt x="95" y="36"/>
                  </a:lnTo>
                  <a:lnTo>
                    <a:pt x="93" y="34"/>
                  </a:lnTo>
                  <a:lnTo>
                    <a:pt x="93" y="30"/>
                  </a:lnTo>
                  <a:lnTo>
                    <a:pt x="91" y="28"/>
                  </a:lnTo>
                  <a:lnTo>
                    <a:pt x="91" y="24"/>
                  </a:lnTo>
                  <a:lnTo>
                    <a:pt x="90" y="24"/>
                  </a:lnTo>
                  <a:lnTo>
                    <a:pt x="90" y="22"/>
                  </a:lnTo>
                  <a:lnTo>
                    <a:pt x="88" y="21"/>
                  </a:lnTo>
                  <a:lnTo>
                    <a:pt x="88" y="19"/>
                  </a:lnTo>
                  <a:lnTo>
                    <a:pt x="86" y="19"/>
                  </a:lnTo>
                  <a:lnTo>
                    <a:pt x="86" y="17"/>
                  </a:lnTo>
                  <a:lnTo>
                    <a:pt x="84" y="17"/>
                  </a:lnTo>
                  <a:lnTo>
                    <a:pt x="84" y="15"/>
                  </a:lnTo>
                  <a:lnTo>
                    <a:pt x="80" y="11"/>
                  </a:lnTo>
                  <a:lnTo>
                    <a:pt x="78" y="11"/>
                  </a:lnTo>
                  <a:lnTo>
                    <a:pt x="78" y="9"/>
                  </a:lnTo>
                  <a:lnTo>
                    <a:pt x="76" y="9"/>
                  </a:lnTo>
                  <a:lnTo>
                    <a:pt x="76" y="7"/>
                  </a:lnTo>
                  <a:lnTo>
                    <a:pt x="74" y="7"/>
                  </a:lnTo>
                  <a:lnTo>
                    <a:pt x="72" y="5"/>
                  </a:lnTo>
                  <a:lnTo>
                    <a:pt x="68" y="5"/>
                  </a:lnTo>
                  <a:lnTo>
                    <a:pt x="68" y="3"/>
                  </a:lnTo>
                  <a:lnTo>
                    <a:pt x="65" y="3"/>
                  </a:lnTo>
                  <a:lnTo>
                    <a:pt x="65" y="1"/>
                  </a:lnTo>
                  <a:lnTo>
                    <a:pt x="57" y="1"/>
                  </a:lnTo>
                  <a:lnTo>
                    <a:pt x="57" y="0"/>
                  </a:lnTo>
                  <a:lnTo>
                    <a:pt x="47" y="0"/>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 name="Freeform 16">
              <a:extLst>
                <a:ext uri="{FF2B5EF4-FFF2-40B4-BE49-F238E27FC236}">
                  <a16:creationId xmlns:a16="http://schemas.microsoft.com/office/drawing/2014/main" id="{3989AB4A-D210-4AD1-8DF0-DE673188B87C}"/>
                </a:ext>
              </a:extLst>
            </p:cNvPr>
            <p:cNvSpPr>
              <a:spLocks/>
            </p:cNvSpPr>
            <p:nvPr/>
          </p:nvSpPr>
          <p:spPr bwMode="auto">
            <a:xfrm>
              <a:off x="4948238" y="5187950"/>
              <a:ext cx="247650" cy="71438"/>
            </a:xfrm>
            <a:custGeom>
              <a:avLst/>
              <a:gdLst>
                <a:gd name="T0" fmla="*/ 26988 w 156"/>
                <a:gd name="T1" fmla="*/ 0 h 45"/>
                <a:gd name="T2" fmla="*/ 17462 w 156"/>
                <a:gd name="T3" fmla="*/ 0 h 45"/>
                <a:gd name="T4" fmla="*/ 17462 w 156"/>
                <a:gd name="T5" fmla="*/ 3175 h 45"/>
                <a:gd name="T6" fmla="*/ 11112 w 156"/>
                <a:gd name="T7" fmla="*/ 3175 h 45"/>
                <a:gd name="T8" fmla="*/ 11112 w 156"/>
                <a:gd name="T9" fmla="*/ 6350 h 45"/>
                <a:gd name="T10" fmla="*/ 7937 w 156"/>
                <a:gd name="T11" fmla="*/ 6350 h 45"/>
                <a:gd name="T12" fmla="*/ 7937 w 156"/>
                <a:gd name="T13" fmla="*/ 7938 h 45"/>
                <a:gd name="T14" fmla="*/ 4762 w 156"/>
                <a:gd name="T15" fmla="*/ 7938 h 45"/>
                <a:gd name="T16" fmla="*/ 4762 w 156"/>
                <a:gd name="T17" fmla="*/ 11113 h 45"/>
                <a:gd name="T18" fmla="*/ 3175 w 156"/>
                <a:gd name="T19" fmla="*/ 11113 h 45"/>
                <a:gd name="T20" fmla="*/ 3175 w 156"/>
                <a:gd name="T21" fmla="*/ 17463 h 45"/>
                <a:gd name="T22" fmla="*/ 0 w 156"/>
                <a:gd name="T23" fmla="*/ 17463 h 45"/>
                <a:gd name="T24" fmla="*/ 0 w 156"/>
                <a:gd name="T25" fmla="*/ 26988 h 45"/>
                <a:gd name="T26" fmla="*/ 0 w 156"/>
                <a:gd name="T27" fmla="*/ 41275 h 45"/>
                <a:gd name="T28" fmla="*/ 0 w 156"/>
                <a:gd name="T29" fmla="*/ 50800 h 45"/>
                <a:gd name="T30" fmla="*/ 3175 w 156"/>
                <a:gd name="T31" fmla="*/ 50800 h 45"/>
                <a:gd name="T32" fmla="*/ 3175 w 156"/>
                <a:gd name="T33" fmla="*/ 57150 h 45"/>
                <a:gd name="T34" fmla="*/ 4762 w 156"/>
                <a:gd name="T35" fmla="*/ 57150 h 45"/>
                <a:gd name="T36" fmla="*/ 4762 w 156"/>
                <a:gd name="T37" fmla="*/ 60325 h 45"/>
                <a:gd name="T38" fmla="*/ 7937 w 156"/>
                <a:gd name="T39" fmla="*/ 60325 h 45"/>
                <a:gd name="T40" fmla="*/ 7937 w 156"/>
                <a:gd name="T41" fmla="*/ 63500 h 45"/>
                <a:gd name="T42" fmla="*/ 11112 w 156"/>
                <a:gd name="T43" fmla="*/ 63500 h 45"/>
                <a:gd name="T44" fmla="*/ 11112 w 156"/>
                <a:gd name="T45" fmla="*/ 66675 h 45"/>
                <a:gd name="T46" fmla="*/ 17462 w 156"/>
                <a:gd name="T47" fmla="*/ 66675 h 45"/>
                <a:gd name="T48" fmla="*/ 17462 w 156"/>
                <a:gd name="T49" fmla="*/ 69850 h 45"/>
                <a:gd name="T50" fmla="*/ 26988 w 156"/>
                <a:gd name="T51" fmla="*/ 69850 h 45"/>
                <a:gd name="T52" fmla="*/ 219075 w 156"/>
                <a:gd name="T53" fmla="*/ 69850 h 45"/>
                <a:gd name="T54" fmla="*/ 227013 w 156"/>
                <a:gd name="T55" fmla="*/ 69850 h 45"/>
                <a:gd name="T56" fmla="*/ 227013 w 156"/>
                <a:gd name="T57" fmla="*/ 66675 h 45"/>
                <a:gd name="T58" fmla="*/ 233363 w 156"/>
                <a:gd name="T59" fmla="*/ 66675 h 45"/>
                <a:gd name="T60" fmla="*/ 233363 w 156"/>
                <a:gd name="T61" fmla="*/ 63500 h 45"/>
                <a:gd name="T62" fmla="*/ 236538 w 156"/>
                <a:gd name="T63" fmla="*/ 63500 h 45"/>
                <a:gd name="T64" fmla="*/ 236538 w 156"/>
                <a:gd name="T65" fmla="*/ 60325 h 45"/>
                <a:gd name="T66" fmla="*/ 239713 w 156"/>
                <a:gd name="T67" fmla="*/ 60325 h 45"/>
                <a:gd name="T68" fmla="*/ 239713 w 156"/>
                <a:gd name="T69" fmla="*/ 57150 h 45"/>
                <a:gd name="T70" fmla="*/ 242888 w 156"/>
                <a:gd name="T71" fmla="*/ 57150 h 45"/>
                <a:gd name="T72" fmla="*/ 242888 w 156"/>
                <a:gd name="T73" fmla="*/ 50800 h 45"/>
                <a:gd name="T74" fmla="*/ 246063 w 156"/>
                <a:gd name="T75" fmla="*/ 50800 h 45"/>
                <a:gd name="T76" fmla="*/ 246063 w 156"/>
                <a:gd name="T77" fmla="*/ 41275 h 45"/>
                <a:gd name="T78" fmla="*/ 246063 w 156"/>
                <a:gd name="T79" fmla="*/ 26988 h 45"/>
                <a:gd name="T80" fmla="*/ 246063 w 156"/>
                <a:gd name="T81" fmla="*/ 17463 h 45"/>
                <a:gd name="T82" fmla="*/ 242888 w 156"/>
                <a:gd name="T83" fmla="*/ 17463 h 45"/>
                <a:gd name="T84" fmla="*/ 242888 w 156"/>
                <a:gd name="T85" fmla="*/ 11113 h 45"/>
                <a:gd name="T86" fmla="*/ 239713 w 156"/>
                <a:gd name="T87" fmla="*/ 11113 h 45"/>
                <a:gd name="T88" fmla="*/ 239713 w 156"/>
                <a:gd name="T89" fmla="*/ 7938 h 45"/>
                <a:gd name="T90" fmla="*/ 236538 w 156"/>
                <a:gd name="T91" fmla="*/ 7938 h 45"/>
                <a:gd name="T92" fmla="*/ 236538 w 156"/>
                <a:gd name="T93" fmla="*/ 6350 h 45"/>
                <a:gd name="T94" fmla="*/ 233363 w 156"/>
                <a:gd name="T95" fmla="*/ 6350 h 45"/>
                <a:gd name="T96" fmla="*/ 233363 w 156"/>
                <a:gd name="T97" fmla="*/ 3175 h 45"/>
                <a:gd name="T98" fmla="*/ 227013 w 156"/>
                <a:gd name="T99" fmla="*/ 3175 h 45"/>
                <a:gd name="T100" fmla="*/ 227013 w 156"/>
                <a:gd name="T101" fmla="*/ 0 h 45"/>
                <a:gd name="T102" fmla="*/ 219075 w 156"/>
                <a:gd name="T103" fmla="*/ 0 h 45"/>
                <a:gd name="T104" fmla="*/ 26988 w 156"/>
                <a:gd name="T105" fmla="*/ 0 h 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45"/>
                <a:gd name="T161" fmla="*/ 156 w 156"/>
                <a:gd name="T162" fmla="*/ 45 h 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45">
                  <a:moveTo>
                    <a:pt x="17" y="0"/>
                  </a:moveTo>
                  <a:lnTo>
                    <a:pt x="11" y="0"/>
                  </a:lnTo>
                  <a:lnTo>
                    <a:pt x="11" y="2"/>
                  </a:lnTo>
                  <a:lnTo>
                    <a:pt x="7" y="2"/>
                  </a:lnTo>
                  <a:lnTo>
                    <a:pt x="7" y="4"/>
                  </a:lnTo>
                  <a:lnTo>
                    <a:pt x="5" y="4"/>
                  </a:lnTo>
                  <a:lnTo>
                    <a:pt x="5" y="5"/>
                  </a:lnTo>
                  <a:lnTo>
                    <a:pt x="3" y="5"/>
                  </a:lnTo>
                  <a:lnTo>
                    <a:pt x="3" y="7"/>
                  </a:lnTo>
                  <a:lnTo>
                    <a:pt x="2" y="7"/>
                  </a:lnTo>
                  <a:lnTo>
                    <a:pt x="2" y="11"/>
                  </a:lnTo>
                  <a:lnTo>
                    <a:pt x="0" y="11"/>
                  </a:lnTo>
                  <a:lnTo>
                    <a:pt x="0" y="17"/>
                  </a:lnTo>
                  <a:lnTo>
                    <a:pt x="0" y="26"/>
                  </a:lnTo>
                  <a:lnTo>
                    <a:pt x="0" y="32"/>
                  </a:lnTo>
                  <a:lnTo>
                    <a:pt x="2" y="32"/>
                  </a:lnTo>
                  <a:lnTo>
                    <a:pt x="2" y="36"/>
                  </a:lnTo>
                  <a:lnTo>
                    <a:pt x="3" y="36"/>
                  </a:lnTo>
                  <a:lnTo>
                    <a:pt x="3" y="38"/>
                  </a:lnTo>
                  <a:lnTo>
                    <a:pt x="5" y="38"/>
                  </a:lnTo>
                  <a:lnTo>
                    <a:pt x="5" y="40"/>
                  </a:lnTo>
                  <a:lnTo>
                    <a:pt x="7" y="40"/>
                  </a:lnTo>
                  <a:lnTo>
                    <a:pt x="7" y="42"/>
                  </a:lnTo>
                  <a:lnTo>
                    <a:pt x="11" y="42"/>
                  </a:lnTo>
                  <a:lnTo>
                    <a:pt x="11" y="44"/>
                  </a:lnTo>
                  <a:lnTo>
                    <a:pt x="17" y="44"/>
                  </a:lnTo>
                  <a:lnTo>
                    <a:pt x="138" y="44"/>
                  </a:lnTo>
                  <a:lnTo>
                    <a:pt x="143" y="44"/>
                  </a:lnTo>
                  <a:lnTo>
                    <a:pt x="143" y="42"/>
                  </a:lnTo>
                  <a:lnTo>
                    <a:pt x="147" y="42"/>
                  </a:lnTo>
                  <a:lnTo>
                    <a:pt x="147" y="40"/>
                  </a:lnTo>
                  <a:lnTo>
                    <a:pt x="149" y="40"/>
                  </a:lnTo>
                  <a:lnTo>
                    <a:pt x="149" y="38"/>
                  </a:lnTo>
                  <a:lnTo>
                    <a:pt x="151" y="38"/>
                  </a:lnTo>
                  <a:lnTo>
                    <a:pt x="151" y="36"/>
                  </a:lnTo>
                  <a:lnTo>
                    <a:pt x="153" y="36"/>
                  </a:lnTo>
                  <a:lnTo>
                    <a:pt x="153" y="32"/>
                  </a:lnTo>
                  <a:lnTo>
                    <a:pt x="155" y="32"/>
                  </a:lnTo>
                  <a:lnTo>
                    <a:pt x="155" y="26"/>
                  </a:lnTo>
                  <a:lnTo>
                    <a:pt x="155" y="17"/>
                  </a:lnTo>
                  <a:lnTo>
                    <a:pt x="155" y="11"/>
                  </a:lnTo>
                  <a:lnTo>
                    <a:pt x="153" y="11"/>
                  </a:lnTo>
                  <a:lnTo>
                    <a:pt x="153" y="7"/>
                  </a:lnTo>
                  <a:lnTo>
                    <a:pt x="151" y="7"/>
                  </a:lnTo>
                  <a:lnTo>
                    <a:pt x="151" y="5"/>
                  </a:lnTo>
                  <a:lnTo>
                    <a:pt x="149" y="5"/>
                  </a:lnTo>
                  <a:lnTo>
                    <a:pt x="149" y="4"/>
                  </a:lnTo>
                  <a:lnTo>
                    <a:pt x="147" y="4"/>
                  </a:lnTo>
                  <a:lnTo>
                    <a:pt x="147" y="2"/>
                  </a:lnTo>
                  <a:lnTo>
                    <a:pt x="143" y="2"/>
                  </a:lnTo>
                  <a:lnTo>
                    <a:pt x="143" y="0"/>
                  </a:lnTo>
                  <a:lnTo>
                    <a:pt x="138" y="0"/>
                  </a:lnTo>
                  <a:lnTo>
                    <a:pt x="17" y="0"/>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 name="Freeform 17">
              <a:extLst>
                <a:ext uri="{FF2B5EF4-FFF2-40B4-BE49-F238E27FC236}">
                  <a16:creationId xmlns:a16="http://schemas.microsoft.com/office/drawing/2014/main" id="{E3988C2B-8939-4413-9D32-AD9D8D603673}"/>
                </a:ext>
              </a:extLst>
            </p:cNvPr>
            <p:cNvSpPr>
              <a:spLocks/>
            </p:cNvSpPr>
            <p:nvPr/>
          </p:nvSpPr>
          <p:spPr bwMode="auto">
            <a:xfrm>
              <a:off x="5062538" y="5402263"/>
              <a:ext cx="4762" cy="80962"/>
            </a:xfrm>
            <a:custGeom>
              <a:avLst/>
              <a:gdLst>
                <a:gd name="T0" fmla="*/ 0 w 3"/>
                <a:gd name="T1" fmla="*/ 0 h 51"/>
                <a:gd name="T2" fmla="*/ 0 w 3"/>
                <a:gd name="T3" fmla="*/ 79375 h 51"/>
                <a:gd name="T4" fmla="*/ 3175 w 3"/>
                <a:gd name="T5" fmla="*/ 79375 h 51"/>
                <a:gd name="T6" fmla="*/ 0 60000 65536"/>
                <a:gd name="T7" fmla="*/ 0 60000 65536"/>
                <a:gd name="T8" fmla="*/ 0 60000 65536"/>
                <a:gd name="T9" fmla="*/ 0 w 3"/>
                <a:gd name="T10" fmla="*/ 0 h 51"/>
                <a:gd name="T11" fmla="*/ 3 w 3"/>
                <a:gd name="T12" fmla="*/ 51 h 51"/>
              </a:gdLst>
              <a:ahLst/>
              <a:cxnLst>
                <a:cxn ang="T6">
                  <a:pos x="T0" y="T1"/>
                </a:cxn>
                <a:cxn ang="T7">
                  <a:pos x="T2" y="T3"/>
                </a:cxn>
                <a:cxn ang="T8">
                  <a:pos x="T4" y="T5"/>
                </a:cxn>
              </a:cxnLst>
              <a:rect l="T9" t="T10" r="T11" b="T12"/>
              <a:pathLst>
                <a:path w="3" h="51">
                  <a:moveTo>
                    <a:pt x="0" y="0"/>
                  </a:moveTo>
                  <a:lnTo>
                    <a:pt x="0" y="50"/>
                  </a:lnTo>
                  <a:lnTo>
                    <a:pt x="2" y="50"/>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 name="Rectangle 18" descr="Treillis blanc">
              <a:extLst>
                <a:ext uri="{FF2B5EF4-FFF2-40B4-BE49-F238E27FC236}">
                  <a16:creationId xmlns:a16="http://schemas.microsoft.com/office/drawing/2014/main" id="{79530E78-7B65-4269-B9FF-353E91D8DDC3}"/>
                </a:ext>
              </a:extLst>
            </p:cNvPr>
            <p:cNvSpPr>
              <a:spLocks noChangeArrowheads="1"/>
            </p:cNvSpPr>
            <p:nvPr/>
          </p:nvSpPr>
          <p:spPr bwMode="auto">
            <a:xfrm>
              <a:off x="2949575" y="4737100"/>
              <a:ext cx="68263" cy="119063"/>
            </a:xfrm>
            <a:prstGeom prst="rect">
              <a:avLst/>
            </a:prstGeom>
            <a:pattFill prst="openDmnd">
              <a:fgClr>
                <a:srgbClr val="000000"/>
              </a:fgClr>
              <a:bgClr>
                <a:srgbClr val="FFFFFF"/>
              </a:bgClr>
            </a:pattFill>
            <a:ln w="12700">
              <a:solidFill>
                <a:schemeClr val="bg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endParaRPr lang="fr-FR" altLang="fr-FR"/>
            </a:p>
          </p:txBody>
        </p:sp>
        <p:sp>
          <p:nvSpPr>
            <p:cNvPr id="18" name="Line 19">
              <a:extLst>
                <a:ext uri="{FF2B5EF4-FFF2-40B4-BE49-F238E27FC236}">
                  <a16:creationId xmlns:a16="http://schemas.microsoft.com/office/drawing/2014/main" id="{EFC28026-0DCA-475A-B869-433F296B07CB}"/>
                </a:ext>
              </a:extLst>
            </p:cNvPr>
            <p:cNvSpPr>
              <a:spLocks noChangeShapeType="1"/>
            </p:cNvSpPr>
            <p:nvPr/>
          </p:nvSpPr>
          <p:spPr bwMode="auto">
            <a:xfrm>
              <a:off x="2690813" y="5721350"/>
              <a:ext cx="2128837" cy="158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 name="Line 20">
              <a:extLst>
                <a:ext uri="{FF2B5EF4-FFF2-40B4-BE49-F238E27FC236}">
                  <a16:creationId xmlns:a16="http://schemas.microsoft.com/office/drawing/2014/main" id="{89A49F7F-C7C2-48DA-831D-1AEEA95B81C7}"/>
                </a:ext>
              </a:extLst>
            </p:cNvPr>
            <p:cNvSpPr>
              <a:spLocks noChangeShapeType="1"/>
            </p:cNvSpPr>
            <p:nvPr/>
          </p:nvSpPr>
          <p:spPr bwMode="auto">
            <a:xfrm flipV="1">
              <a:off x="4832350" y="4595813"/>
              <a:ext cx="0" cy="113665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 name="Rectangle 21" descr="Treillis blanc">
              <a:extLst>
                <a:ext uri="{FF2B5EF4-FFF2-40B4-BE49-F238E27FC236}">
                  <a16:creationId xmlns:a16="http://schemas.microsoft.com/office/drawing/2014/main" id="{8D1C9191-34F2-49F2-874F-9E33546F56C4}"/>
                </a:ext>
              </a:extLst>
            </p:cNvPr>
            <p:cNvSpPr>
              <a:spLocks noChangeArrowheads="1"/>
            </p:cNvSpPr>
            <p:nvPr/>
          </p:nvSpPr>
          <p:spPr bwMode="auto">
            <a:xfrm>
              <a:off x="4814888" y="5407025"/>
              <a:ext cx="33337" cy="73025"/>
            </a:xfrm>
            <a:prstGeom prst="rect">
              <a:avLst/>
            </a:prstGeom>
            <a:pattFill prst="openDmnd">
              <a:fgClr>
                <a:srgbClr val="000000"/>
              </a:fgClr>
              <a:bgClr>
                <a:srgbClr val="FFFFFF"/>
              </a:bgClr>
            </a:pattFill>
            <a:ln w="12700">
              <a:solidFill>
                <a:schemeClr val="bg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endParaRPr lang="fr-FR" altLang="fr-FR"/>
            </a:p>
          </p:txBody>
        </p:sp>
        <p:sp>
          <p:nvSpPr>
            <p:cNvPr id="21" name="Rectangle 22" descr="Treillis blanc">
              <a:extLst>
                <a:ext uri="{FF2B5EF4-FFF2-40B4-BE49-F238E27FC236}">
                  <a16:creationId xmlns:a16="http://schemas.microsoft.com/office/drawing/2014/main" id="{F32ED73A-DCFC-4AD4-8C7E-DEAB43DF430D}"/>
                </a:ext>
              </a:extLst>
            </p:cNvPr>
            <p:cNvSpPr>
              <a:spLocks noChangeArrowheads="1"/>
            </p:cNvSpPr>
            <p:nvPr/>
          </p:nvSpPr>
          <p:spPr bwMode="auto">
            <a:xfrm>
              <a:off x="5459413" y="5743575"/>
              <a:ext cx="69850" cy="117475"/>
            </a:xfrm>
            <a:prstGeom prst="rect">
              <a:avLst/>
            </a:prstGeom>
            <a:pattFill prst="openDmnd">
              <a:fgClr>
                <a:srgbClr val="000000"/>
              </a:fgClr>
              <a:bgClr>
                <a:srgbClr val="FFFFFF"/>
              </a:bgClr>
            </a:pattFill>
            <a:ln w="12700">
              <a:solidFill>
                <a:schemeClr val="bg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endParaRPr lang="fr-FR" altLang="fr-FR"/>
            </a:p>
          </p:txBody>
        </p:sp>
        <p:sp>
          <p:nvSpPr>
            <p:cNvPr id="22" name="Rectangle 23">
              <a:extLst>
                <a:ext uri="{FF2B5EF4-FFF2-40B4-BE49-F238E27FC236}">
                  <a16:creationId xmlns:a16="http://schemas.microsoft.com/office/drawing/2014/main" id="{D447F51A-3DBD-426B-9112-407A11F1E76B}"/>
                </a:ext>
              </a:extLst>
            </p:cNvPr>
            <p:cNvSpPr>
              <a:spLocks noChangeArrowheads="1"/>
            </p:cNvSpPr>
            <p:nvPr/>
          </p:nvSpPr>
          <p:spPr bwMode="auto">
            <a:xfrm>
              <a:off x="3048000" y="4343400"/>
              <a:ext cx="11938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a:lnSpc>
                  <a:spcPct val="90000"/>
                </a:lnSpc>
              </a:pPr>
              <a:r>
                <a:rPr lang="fr-FR" altLang="fr-FR" sz="1400" b="1">
                  <a:solidFill>
                    <a:srgbClr val="00279F"/>
                  </a:solidFill>
                </a:rPr>
                <a:t>Flux entrant</a:t>
              </a:r>
            </a:p>
          </p:txBody>
        </p:sp>
        <p:sp>
          <p:nvSpPr>
            <p:cNvPr id="23" name="Rectangle 24">
              <a:extLst>
                <a:ext uri="{FF2B5EF4-FFF2-40B4-BE49-F238E27FC236}">
                  <a16:creationId xmlns:a16="http://schemas.microsoft.com/office/drawing/2014/main" id="{F1CD182C-DDAD-4ABB-8512-1373B6A2D212}"/>
                </a:ext>
              </a:extLst>
            </p:cNvPr>
            <p:cNvSpPr>
              <a:spLocks noChangeArrowheads="1"/>
            </p:cNvSpPr>
            <p:nvPr/>
          </p:nvSpPr>
          <p:spPr bwMode="auto">
            <a:xfrm>
              <a:off x="5562600" y="5410200"/>
              <a:ext cx="11938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a:lnSpc>
                  <a:spcPct val="90000"/>
                </a:lnSpc>
              </a:pPr>
              <a:r>
                <a:rPr lang="fr-FR" altLang="fr-FR" sz="1400" b="1">
                  <a:solidFill>
                    <a:srgbClr val="00279F"/>
                  </a:solidFill>
                </a:rPr>
                <a:t>Flux sortant</a:t>
              </a:r>
            </a:p>
          </p:txBody>
        </p:sp>
        <p:sp>
          <p:nvSpPr>
            <p:cNvPr id="24" name="Rectangle 25">
              <a:extLst>
                <a:ext uri="{FF2B5EF4-FFF2-40B4-BE49-F238E27FC236}">
                  <a16:creationId xmlns:a16="http://schemas.microsoft.com/office/drawing/2014/main" id="{BFF89A09-3251-474C-B24A-7A58C1FA7AAB}"/>
                </a:ext>
              </a:extLst>
            </p:cNvPr>
            <p:cNvSpPr>
              <a:spLocks noChangeArrowheads="1"/>
            </p:cNvSpPr>
            <p:nvPr/>
          </p:nvSpPr>
          <p:spPr bwMode="auto">
            <a:xfrm>
              <a:off x="3340100" y="5105400"/>
              <a:ext cx="815975" cy="293688"/>
            </a:xfrm>
            <a:prstGeom prst="rect">
              <a:avLst/>
            </a:prstGeom>
            <a:solidFill>
              <a:schemeClr val="tx1"/>
            </a:solidFill>
            <a:ln w="12700">
              <a:solidFill>
                <a:schemeClr val="bg1"/>
              </a:solidFill>
              <a:miter lim="800000"/>
              <a:headEnd/>
              <a:tailEnd/>
            </a:ln>
          </p:spPr>
          <p:txBody>
            <a:bodyPr wrap="none" lIns="90488" tIns="44450" rIns="90488" bIns="44450">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a:lnSpc>
                  <a:spcPct val="90000"/>
                </a:lnSpc>
              </a:pPr>
              <a:r>
                <a:rPr lang="fr-FR" altLang="fr-FR" sz="1400" b="1">
                  <a:solidFill>
                    <a:schemeClr val="hlink"/>
                  </a:solidFill>
                </a:rPr>
                <a:t>STOCK</a:t>
              </a:r>
            </a:p>
          </p:txBody>
        </p:sp>
      </p:grpSp>
    </p:spTree>
    <p:extLst>
      <p:ext uri="{BB962C8B-B14F-4D97-AF65-F5344CB8AC3E}">
        <p14:creationId xmlns:p14="http://schemas.microsoft.com/office/powerpoint/2010/main" val="372828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522EE8-BB5F-44CA-B658-153CC83AC7D5}"/>
              </a:ext>
            </a:extLst>
          </p:cNvPr>
          <p:cNvSpPr>
            <a:spLocks noGrp="1"/>
          </p:cNvSpPr>
          <p:nvPr>
            <p:ph type="title"/>
          </p:nvPr>
        </p:nvSpPr>
        <p:spPr/>
        <p:txBody>
          <a:bodyPr/>
          <a:lstStyle/>
          <a:p>
            <a:r>
              <a:rPr lang="fr-FR"/>
              <a:t>Les fonctions des stocks</a:t>
            </a:r>
          </a:p>
        </p:txBody>
      </p:sp>
      <p:sp>
        <p:nvSpPr>
          <p:cNvPr id="3" name="Espace réservé du contenu 2">
            <a:extLst>
              <a:ext uri="{FF2B5EF4-FFF2-40B4-BE49-F238E27FC236}">
                <a16:creationId xmlns:a16="http://schemas.microsoft.com/office/drawing/2014/main" id="{A3AD8EC2-74D8-476E-9A10-56F4509AACE1}"/>
              </a:ext>
            </a:extLst>
          </p:cNvPr>
          <p:cNvSpPr>
            <a:spLocks noGrp="1"/>
          </p:cNvSpPr>
          <p:nvPr>
            <p:ph idx="1"/>
          </p:nvPr>
        </p:nvSpPr>
        <p:spPr>
          <a:xfrm>
            <a:off x="1017644" y="1412776"/>
            <a:ext cx="7162800" cy="5328592"/>
          </a:xfrm>
        </p:spPr>
        <p:txBody>
          <a:bodyPr/>
          <a:lstStyle/>
          <a:p>
            <a:r>
              <a:rPr lang="fr-FR" sz="2000"/>
              <a:t>Fonction de service</a:t>
            </a:r>
          </a:p>
          <a:p>
            <a:pPr lvl="1"/>
            <a:r>
              <a:rPr lang="fr-FR" sz="1600"/>
              <a:t>Assurer la disponibilité immédiate des produits</a:t>
            </a:r>
          </a:p>
          <a:p>
            <a:r>
              <a:rPr lang="fr-FR" sz="2000"/>
              <a:t>Fonction de régulation ou d’anticipation</a:t>
            </a:r>
          </a:p>
          <a:p>
            <a:pPr lvl="1"/>
            <a:r>
              <a:rPr lang="fr-FR" sz="1600"/>
              <a:t>Faire face à des augmentation prévisibles des besoins</a:t>
            </a:r>
          </a:p>
          <a:p>
            <a:r>
              <a:rPr lang="fr-FR" sz="2000"/>
              <a:t>Fonction de sécurité</a:t>
            </a:r>
          </a:p>
          <a:p>
            <a:pPr lvl="1"/>
            <a:r>
              <a:rPr lang="fr-FR" sz="1600"/>
              <a:t>Faire face à des variations imprévisibles des besoins</a:t>
            </a:r>
          </a:p>
          <a:p>
            <a:r>
              <a:rPr lang="fr-FR" sz="2000"/>
              <a:t>Fonctions de découplage</a:t>
            </a:r>
          </a:p>
          <a:p>
            <a:pPr lvl="1"/>
            <a:r>
              <a:rPr lang="fr-FR" sz="1600"/>
              <a:t>Donner une autonomie aux stades successifs dans un processus</a:t>
            </a:r>
          </a:p>
          <a:p>
            <a:pPr lvl="1"/>
            <a:r>
              <a:rPr lang="fr-FR" sz="1600"/>
              <a:t>Découplage quantitatif :</a:t>
            </a:r>
          </a:p>
          <a:p>
            <a:pPr lvl="2"/>
            <a:r>
              <a:rPr lang="fr-FR" sz="1400"/>
              <a:t>Taille des lots lancés en fabrication</a:t>
            </a:r>
          </a:p>
          <a:p>
            <a:pPr lvl="2"/>
            <a:r>
              <a:rPr lang="fr-FR" sz="1400"/>
              <a:t>Taille des lots de transport</a:t>
            </a:r>
            <a:endParaRPr lang="fr-FR" sz="1600"/>
          </a:p>
          <a:p>
            <a:pPr lvl="1"/>
            <a:r>
              <a:rPr lang="fr-FR" sz="1600"/>
              <a:t>Découplage temporel</a:t>
            </a:r>
          </a:p>
          <a:p>
            <a:pPr lvl="2"/>
            <a:r>
              <a:rPr lang="fr-FR" sz="1400"/>
              <a:t>Chaque stade du processus peut travailler indépendamment (vitesses différentes, pannes…)</a:t>
            </a:r>
            <a:endParaRPr lang="fr-FR" sz="1600"/>
          </a:p>
          <a:p>
            <a:r>
              <a:rPr lang="fr-FR" sz="2000"/>
              <a:t>Fonctions technologiques</a:t>
            </a:r>
          </a:p>
          <a:p>
            <a:pPr lvl="1"/>
            <a:r>
              <a:rPr lang="fr-FR" sz="1600"/>
              <a:t>Vieillissement nécessaire, quarantaine…</a:t>
            </a:r>
          </a:p>
        </p:txBody>
      </p:sp>
    </p:spTree>
    <p:extLst>
      <p:ext uri="{BB962C8B-B14F-4D97-AF65-F5344CB8AC3E}">
        <p14:creationId xmlns:p14="http://schemas.microsoft.com/office/powerpoint/2010/main" val="59557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fr-FR"/>
              <a:t>Le processus de transformation</a:t>
            </a:r>
          </a:p>
        </p:txBody>
      </p:sp>
      <p:sp>
        <p:nvSpPr>
          <p:cNvPr id="6230" name="Rectangle 86"/>
          <p:cNvSpPr>
            <a:spLocks noGrp="1" noChangeArrowheads="1"/>
          </p:cNvSpPr>
          <p:nvPr>
            <p:ph type="body" idx="1"/>
          </p:nvPr>
        </p:nvSpPr>
        <p:spPr>
          <a:xfrm>
            <a:off x="304800" y="4953000"/>
            <a:ext cx="8534400" cy="990600"/>
          </a:xfrm>
          <a:noFill/>
          <a:ln/>
        </p:spPr>
        <p:txBody>
          <a:bodyPr/>
          <a:lstStyle/>
          <a:p>
            <a:pPr lvl="2"/>
            <a:r>
              <a:rPr lang="fr-FR"/>
              <a:t>Flux souvent complexes</a:t>
            </a:r>
          </a:p>
          <a:p>
            <a:pPr lvl="2"/>
            <a:r>
              <a:rPr lang="fr-FR"/>
              <a:t>Nécessité de rassembler plusieurs composants simultanément</a:t>
            </a:r>
          </a:p>
          <a:p>
            <a:pPr lvl="2"/>
            <a:r>
              <a:rPr lang="fr-FR"/>
              <a:t>Conflits sur l'utilisation des ressources</a:t>
            </a:r>
          </a:p>
        </p:txBody>
      </p:sp>
      <p:sp>
        <p:nvSpPr>
          <p:cNvPr id="6242" name="Rectangle 98"/>
          <p:cNvSpPr>
            <a:spLocks noChangeArrowheads="1"/>
          </p:cNvSpPr>
          <p:nvPr/>
        </p:nvSpPr>
        <p:spPr bwMode="auto">
          <a:xfrm>
            <a:off x="2971800" y="1905000"/>
            <a:ext cx="3527425" cy="349250"/>
          </a:xfrm>
          <a:prstGeom prst="rect">
            <a:avLst/>
          </a:prstGeom>
          <a:noFill/>
          <a:ln w="12700">
            <a:noFill/>
            <a:miter lim="800000"/>
            <a:headEnd/>
            <a:tailEnd/>
          </a:ln>
          <a:effectLst/>
        </p:spPr>
        <p:txBody>
          <a:bodyPr wrap="none" lIns="90488" tIns="44450" rIns="90488" bIns="44450">
            <a:spAutoFit/>
          </a:bodyPr>
          <a:lstStyle/>
          <a:p>
            <a:pPr algn="l"/>
            <a:r>
              <a:rPr lang="fr-FR" sz="1900">
                <a:solidFill>
                  <a:srgbClr val="00279F"/>
                </a:solidFill>
              </a:rPr>
              <a:t>Processus de transformation</a:t>
            </a:r>
          </a:p>
        </p:txBody>
      </p:sp>
      <p:sp>
        <p:nvSpPr>
          <p:cNvPr id="41" name="Rectangle 40"/>
          <p:cNvSpPr/>
          <p:nvPr/>
        </p:nvSpPr>
        <p:spPr>
          <a:xfrm>
            <a:off x="2230593" y="2348880"/>
            <a:ext cx="4578251" cy="2422525"/>
          </a:xfrm>
          <a:prstGeom prst="rect">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2" name="Freeform 88"/>
          <p:cNvSpPr>
            <a:spLocks/>
          </p:cNvSpPr>
          <p:nvPr/>
        </p:nvSpPr>
        <p:spPr bwMode="auto">
          <a:xfrm>
            <a:off x="5130856" y="2592537"/>
            <a:ext cx="588963" cy="296862"/>
          </a:xfrm>
          <a:custGeom>
            <a:avLst/>
            <a:gdLst>
              <a:gd name="T0" fmla="*/ 0 w 371"/>
              <a:gd name="T1" fmla="*/ 0 h 187"/>
              <a:gd name="T2" fmla="*/ 0 w 371"/>
              <a:gd name="T3" fmla="*/ 186 h 187"/>
              <a:gd name="T4" fmla="*/ 370 w 371"/>
              <a:gd name="T5" fmla="*/ 186 h 187"/>
              <a:gd name="T6" fmla="*/ 370 w 371"/>
              <a:gd name="T7" fmla="*/ 0 h 187"/>
              <a:gd name="T8" fmla="*/ 0 w 371"/>
              <a:gd name="T9" fmla="*/ 0 h 187"/>
            </a:gdLst>
            <a:ahLst/>
            <a:cxnLst>
              <a:cxn ang="0">
                <a:pos x="T0" y="T1"/>
              </a:cxn>
              <a:cxn ang="0">
                <a:pos x="T2" y="T3"/>
              </a:cxn>
              <a:cxn ang="0">
                <a:pos x="T4" y="T5"/>
              </a:cxn>
              <a:cxn ang="0">
                <a:pos x="T6" y="T7"/>
              </a:cxn>
              <a:cxn ang="0">
                <a:pos x="T8" y="T9"/>
              </a:cxn>
            </a:cxnLst>
            <a:rect l="0" t="0" r="r" b="b"/>
            <a:pathLst>
              <a:path w="371" h="187">
                <a:moveTo>
                  <a:pt x="0" y="0"/>
                </a:moveTo>
                <a:lnTo>
                  <a:pt x="0" y="186"/>
                </a:lnTo>
                <a:lnTo>
                  <a:pt x="370" y="186"/>
                </a:lnTo>
                <a:lnTo>
                  <a:pt x="370"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a:latin typeface="+mj-lt"/>
              <a:ea typeface="ＭＳ Ｐゴシック" charset="0"/>
              <a:cs typeface="Arial Narrow"/>
            </a:endParaRPr>
          </a:p>
        </p:txBody>
      </p:sp>
      <p:sp>
        <p:nvSpPr>
          <p:cNvPr id="43" name="Freeform 89"/>
          <p:cNvSpPr>
            <a:spLocks/>
          </p:cNvSpPr>
          <p:nvPr/>
        </p:nvSpPr>
        <p:spPr bwMode="auto">
          <a:xfrm>
            <a:off x="3929119" y="3132096"/>
            <a:ext cx="585787" cy="292100"/>
          </a:xfrm>
          <a:custGeom>
            <a:avLst/>
            <a:gdLst>
              <a:gd name="T0" fmla="*/ 0 w 369"/>
              <a:gd name="T1" fmla="*/ 0 h 184"/>
              <a:gd name="T2" fmla="*/ 0 w 369"/>
              <a:gd name="T3" fmla="*/ 183 h 184"/>
              <a:gd name="T4" fmla="*/ 368 w 369"/>
              <a:gd name="T5" fmla="*/ 183 h 184"/>
              <a:gd name="T6" fmla="*/ 368 w 369"/>
              <a:gd name="T7" fmla="*/ 0 h 184"/>
              <a:gd name="T8" fmla="*/ 0 w 369"/>
              <a:gd name="T9" fmla="*/ 0 h 184"/>
            </a:gdLst>
            <a:ahLst/>
            <a:cxnLst>
              <a:cxn ang="0">
                <a:pos x="T0" y="T1"/>
              </a:cxn>
              <a:cxn ang="0">
                <a:pos x="T2" y="T3"/>
              </a:cxn>
              <a:cxn ang="0">
                <a:pos x="T4" y="T5"/>
              </a:cxn>
              <a:cxn ang="0">
                <a:pos x="T6" y="T7"/>
              </a:cxn>
              <a:cxn ang="0">
                <a:pos x="T8" y="T9"/>
              </a:cxn>
            </a:cxnLst>
            <a:rect l="0" t="0" r="r" b="b"/>
            <a:pathLst>
              <a:path w="369" h="184">
                <a:moveTo>
                  <a:pt x="0" y="0"/>
                </a:moveTo>
                <a:lnTo>
                  <a:pt x="0" y="183"/>
                </a:lnTo>
                <a:lnTo>
                  <a:pt x="368" y="183"/>
                </a:lnTo>
                <a:lnTo>
                  <a:pt x="368"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a:latin typeface="+mj-lt"/>
              <a:ea typeface="ＭＳ Ｐゴシック" charset="0"/>
              <a:cs typeface="Arial Narrow"/>
            </a:endParaRPr>
          </a:p>
        </p:txBody>
      </p:sp>
      <p:sp>
        <p:nvSpPr>
          <p:cNvPr id="44" name="Freeform 90"/>
          <p:cNvSpPr>
            <a:spLocks/>
          </p:cNvSpPr>
          <p:nvPr/>
        </p:nvSpPr>
        <p:spPr bwMode="auto">
          <a:xfrm>
            <a:off x="2937774" y="3671942"/>
            <a:ext cx="588963" cy="292100"/>
          </a:xfrm>
          <a:custGeom>
            <a:avLst/>
            <a:gdLst>
              <a:gd name="T0" fmla="*/ 0 w 371"/>
              <a:gd name="T1" fmla="*/ 0 h 184"/>
              <a:gd name="T2" fmla="*/ 0 w 371"/>
              <a:gd name="T3" fmla="*/ 183 h 184"/>
              <a:gd name="T4" fmla="*/ 370 w 371"/>
              <a:gd name="T5" fmla="*/ 183 h 184"/>
              <a:gd name="T6" fmla="*/ 370 w 371"/>
              <a:gd name="T7" fmla="*/ 0 h 184"/>
              <a:gd name="T8" fmla="*/ 0 w 371"/>
              <a:gd name="T9" fmla="*/ 0 h 184"/>
            </a:gdLst>
            <a:ahLst/>
            <a:cxnLst>
              <a:cxn ang="0">
                <a:pos x="T0" y="T1"/>
              </a:cxn>
              <a:cxn ang="0">
                <a:pos x="T2" y="T3"/>
              </a:cxn>
              <a:cxn ang="0">
                <a:pos x="T4" y="T5"/>
              </a:cxn>
              <a:cxn ang="0">
                <a:pos x="T6" y="T7"/>
              </a:cxn>
              <a:cxn ang="0">
                <a:pos x="T8" y="T9"/>
              </a:cxn>
            </a:cxnLst>
            <a:rect l="0" t="0" r="r" b="b"/>
            <a:pathLst>
              <a:path w="371" h="184">
                <a:moveTo>
                  <a:pt x="0" y="0"/>
                </a:moveTo>
                <a:lnTo>
                  <a:pt x="0" y="183"/>
                </a:lnTo>
                <a:lnTo>
                  <a:pt x="370" y="183"/>
                </a:lnTo>
                <a:lnTo>
                  <a:pt x="370"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a:latin typeface="+mj-lt"/>
              <a:ea typeface="ＭＳ Ｐゴシック" charset="0"/>
              <a:cs typeface="Arial Narrow"/>
            </a:endParaRPr>
          </a:p>
        </p:txBody>
      </p:sp>
      <p:sp>
        <p:nvSpPr>
          <p:cNvPr id="45" name="Freeform 91"/>
          <p:cNvSpPr>
            <a:spLocks/>
          </p:cNvSpPr>
          <p:nvPr/>
        </p:nvSpPr>
        <p:spPr bwMode="auto">
          <a:xfrm>
            <a:off x="4218564" y="3671942"/>
            <a:ext cx="588962" cy="292100"/>
          </a:xfrm>
          <a:custGeom>
            <a:avLst/>
            <a:gdLst>
              <a:gd name="T0" fmla="*/ 0 w 371"/>
              <a:gd name="T1" fmla="*/ 0 h 184"/>
              <a:gd name="T2" fmla="*/ 0 w 371"/>
              <a:gd name="T3" fmla="*/ 183 h 184"/>
              <a:gd name="T4" fmla="*/ 370 w 371"/>
              <a:gd name="T5" fmla="*/ 183 h 184"/>
              <a:gd name="T6" fmla="*/ 370 w 371"/>
              <a:gd name="T7" fmla="*/ 0 h 184"/>
              <a:gd name="T8" fmla="*/ 0 w 371"/>
              <a:gd name="T9" fmla="*/ 0 h 184"/>
            </a:gdLst>
            <a:ahLst/>
            <a:cxnLst>
              <a:cxn ang="0">
                <a:pos x="T0" y="T1"/>
              </a:cxn>
              <a:cxn ang="0">
                <a:pos x="T2" y="T3"/>
              </a:cxn>
              <a:cxn ang="0">
                <a:pos x="T4" y="T5"/>
              </a:cxn>
              <a:cxn ang="0">
                <a:pos x="T6" y="T7"/>
              </a:cxn>
              <a:cxn ang="0">
                <a:pos x="T8" y="T9"/>
              </a:cxn>
            </a:cxnLst>
            <a:rect l="0" t="0" r="r" b="b"/>
            <a:pathLst>
              <a:path w="371" h="184">
                <a:moveTo>
                  <a:pt x="0" y="0"/>
                </a:moveTo>
                <a:lnTo>
                  <a:pt x="0" y="183"/>
                </a:lnTo>
                <a:lnTo>
                  <a:pt x="370" y="183"/>
                </a:lnTo>
                <a:lnTo>
                  <a:pt x="370"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a:latin typeface="+mj-lt"/>
              <a:ea typeface="ＭＳ Ｐゴシック" charset="0"/>
              <a:cs typeface="Arial Narrow"/>
            </a:endParaRPr>
          </a:p>
        </p:txBody>
      </p:sp>
      <p:sp>
        <p:nvSpPr>
          <p:cNvPr id="46" name="Freeform 92"/>
          <p:cNvSpPr>
            <a:spLocks/>
          </p:cNvSpPr>
          <p:nvPr/>
        </p:nvSpPr>
        <p:spPr bwMode="auto">
          <a:xfrm>
            <a:off x="5423476" y="3671942"/>
            <a:ext cx="585788" cy="292100"/>
          </a:xfrm>
          <a:custGeom>
            <a:avLst/>
            <a:gdLst>
              <a:gd name="T0" fmla="*/ 0 w 369"/>
              <a:gd name="T1" fmla="*/ 0 h 184"/>
              <a:gd name="T2" fmla="*/ 0 w 369"/>
              <a:gd name="T3" fmla="*/ 183 h 184"/>
              <a:gd name="T4" fmla="*/ 368 w 369"/>
              <a:gd name="T5" fmla="*/ 183 h 184"/>
              <a:gd name="T6" fmla="*/ 368 w 369"/>
              <a:gd name="T7" fmla="*/ 0 h 184"/>
              <a:gd name="T8" fmla="*/ 0 w 369"/>
              <a:gd name="T9" fmla="*/ 0 h 184"/>
            </a:gdLst>
            <a:ahLst/>
            <a:cxnLst>
              <a:cxn ang="0">
                <a:pos x="T0" y="T1"/>
              </a:cxn>
              <a:cxn ang="0">
                <a:pos x="T2" y="T3"/>
              </a:cxn>
              <a:cxn ang="0">
                <a:pos x="T4" y="T5"/>
              </a:cxn>
              <a:cxn ang="0">
                <a:pos x="T6" y="T7"/>
              </a:cxn>
              <a:cxn ang="0">
                <a:pos x="T8" y="T9"/>
              </a:cxn>
            </a:cxnLst>
            <a:rect l="0" t="0" r="r" b="b"/>
            <a:pathLst>
              <a:path w="369" h="184">
                <a:moveTo>
                  <a:pt x="0" y="0"/>
                </a:moveTo>
                <a:lnTo>
                  <a:pt x="0" y="183"/>
                </a:lnTo>
                <a:lnTo>
                  <a:pt x="368" y="183"/>
                </a:lnTo>
                <a:lnTo>
                  <a:pt x="368"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a:latin typeface="+mj-lt"/>
              <a:ea typeface="ＭＳ Ｐゴシック" charset="0"/>
              <a:cs typeface="Arial Narrow"/>
            </a:endParaRPr>
          </a:p>
        </p:txBody>
      </p:sp>
      <p:sp>
        <p:nvSpPr>
          <p:cNvPr id="47" name="Freeform 93"/>
          <p:cNvSpPr>
            <a:spLocks/>
          </p:cNvSpPr>
          <p:nvPr/>
        </p:nvSpPr>
        <p:spPr bwMode="auto">
          <a:xfrm>
            <a:off x="4841931" y="4211787"/>
            <a:ext cx="582613" cy="293687"/>
          </a:xfrm>
          <a:custGeom>
            <a:avLst/>
            <a:gdLst>
              <a:gd name="T0" fmla="*/ 0 w 367"/>
              <a:gd name="T1" fmla="*/ 0 h 185"/>
              <a:gd name="T2" fmla="*/ 0 w 367"/>
              <a:gd name="T3" fmla="*/ 184 h 185"/>
              <a:gd name="T4" fmla="*/ 366 w 367"/>
              <a:gd name="T5" fmla="*/ 184 h 185"/>
              <a:gd name="T6" fmla="*/ 366 w 367"/>
              <a:gd name="T7" fmla="*/ 0 h 185"/>
              <a:gd name="T8" fmla="*/ 0 w 367"/>
              <a:gd name="T9" fmla="*/ 0 h 185"/>
            </a:gdLst>
            <a:ahLst/>
            <a:cxnLst>
              <a:cxn ang="0">
                <a:pos x="T0" y="T1"/>
              </a:cxn>
              <a:cxn ang="0">
                <a:pos x="T2" y="T3"/>
              </a:cxn>
              <a:cxn ang="0">
                <a:pos x="T4" y="T5"/>
              </a:cxn>
              <a:cxn ang="0">
                <a:pos x="T6" y="T7"/>
              </a:cxn>
              <a:cxn ang="0">
                <a:pos x="T8" y="T9"/>
              </a:cxn>
            </a:cxnLst>
            <a:rect l="0" t="0" r="r" b="b"/>
            <a:pathLst>
              <a:path w="367" h="185">
                <a:moveTo>
                  <a:pt x="0" y="0"/>
                </a:moveTo>
                <a:lnTo>
                  <a:pt x="0" y="184"/>
                </a:lnTo>
                <a:lnTo>
                  <a:pt x="366" y="184"/>
                </a:lnTo>
                <a:lnTo>
                  <a:pt x="366"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a:latin typeface="+mj-lt"/>
              <a:ea typeface="ＭＳ Ｐゴシック" charset="0"/>
              <a:cs typeface="Arial Narrow"/>
            </a:endParaRPr>
          </a:p>
        </p:txBody>
      </p:sp>
      <p:sp>
        <p:nvSpPr>
          <p:cNvPr id="48" name="Freeform 94"/>
          <p:cNvSpPr>
            <a:spLocks/>
          </p:cNvSpPr>
          <p:nvPr/>
        </p:nvSpPr>
        <p:spPr bwMode="auto">
          <a:xfrm>
            <a:off x="3487794" y="4211787"/>
            <a:ext cx="588962" cy="293687"/>
          </a:xfrm>
          <a:custGeom>
            <a:avLst/>
            <a:gdLst>
              <a:gd name="T0" fmla="*/ 0 w 371"/>
              <a:gd name="T1" fmla="*/ 0 h 185"/>
              <a:gd name="T2" fmla="*/ 0 w 371"/>
              <a:gd name="T3" fmla="*/ 184 h 185"/>
              <a:gd name="T4" fmla="*/ 370 w 371"/>
              <a:gd name="T5" fmla="*/ 184 h 185"/>
              <a:gd name="T6" fmla="*/ 370 w 371"/>
              <a:gd name="T7" fmla="*/ 0 h 185"/>
              <a:gd name="T8" fmla="*/ 0 w 371"/>
              <a:gd name="T9" fmla="*/ 0 h 185"/>
            </a:gdLst>
            <a:ahLst/>
            <a:cxnLst>
              <a:cxn ang="0">
                <a:pos x="T0" y="T1"/>
              </a:cxn>
              <a:cxn ang="0">
                <a:pos x="T2" y="T3"/>
              </a:cxn>
              <a:cxn ang="0">
                <a:pos x="T4" y="T5"/>
              </a:cxn>
              <a:cxn ang="0">
                <a:pos x="T6" y="T7"/>
              </a:cxn>
              <a:cxn ang="0">
                <a:pos x="T8" y="T9"/>
              </a:cxn>
            </a:cxnLst>
            <a:rect l="0" t="0" r="r" b="b"/>
            <a:pathLst>
              <a:path w="371" h="185">
                <a:moveTo>
                  <a:pt x="0" y="0"/>
                </a:moveTo>
                <a:lnTo>
                  <a:pt x="0" y="184"/>
                </a:lnTo>
                <a:lnTo>
                  <a:pt x="370" y="184"/>
                </a:lnTo>
                <a:lnTo>
                  <a:pt x="370"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a:latin typeface="+mj-lt"/>
              <a:ea typeface="ＭＳ Ｐゴシック" charset="0"/>
              <a:cs typeface="Arial Narrow"/>
            </a:endParaRPr>
          </a:p>
        </p:txBody>
      </p:sp>
      <p:sp>
        <p:nvSpPr>
          <p:cNvPr id="49" name="Line 99"/>
          <p:cNvSpPr>
            <a:spLocks noChangeShapeType="1"/>
          </p:cNvSpPr>
          <p:nvPr/>
        </p:nvSpPr>
        <p:spPr bwMode="auto">
          <a:xfrm flipV="1">
            <a:off x="1575625" y="27592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0" name="Line 100"/>
          <p:cNvSpPr>
            <a:spLocks noChangeShapeType="1"/>
          </p:cNvSpPr>
          <p:nvPr/>
        </p:nvSpPr>
        <p:spPr bwMode="auto">
          <a:xfrm flipV="1">
            <a:off x="1575625" y="38260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1" name="Line 101"/>
          <p:cNvSpPr>
            <a:spLocks noChangeShapeType="1"/>
          </p:cNvSpPr>
          <p:nvPr/>
        </p:nvSpPr>
        <p:spPr bwMode="auto">
          <a:xfrm>
            <a:off x="1575625" y="43594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2" name="Line 102"/>
          <p:cNvSpPr>
            <a:spLocks noChangeShapeType="1"/>
          </p:cNvSpPr>
          <p:nvPr/>
        </p:nvSpPr>
        <p:spPr bwMode="auto">
          <a:xfrm flipV="1">
            <a:off x="2374610" y="4359424"/>
            <a:ext cx="1000471"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3" name="Line 103"/>
          <p:cNvSpPr>
            <a:spLocks noChangeShapeType="1"/>
          </p:cNvSpPr>
          <p:nvPr/>
        </p:nvSpPr>
        <p:spPr bwMode="auto">
          <a:xfrm flipV="1">
            <a:off x="4137081" y="4359424"/>
            <a:ext cx="6096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4" name="Line 104"/>
          <p:cNvSpPr>
            <a:spLocks noChangeShapeType="1"/>
          </p:cNvSpPr>
          <p:nvPr/>
        </p:nvSpPr>
        <p:spPr bwMode="auto">
          <a:xfrm flipV="1">
            <a:off x="6880281" y="27592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5" name="Line 108"/>
          <p:cNvSpPr>
            <a:spLocks noChangeShapeType="1"/>
          </p:cNvSpPr>
          <p:nvPr/>
        </p:nvSpPr>
        <p:spPr bwMode="auto">
          <a:xfrm>
            <a:off x="5584881" y="4359424"/>
            <a:ext cx="10668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6" name="Line 109"/>
          <p:cNvSpPr>
            <a:spLocks noChangeShapeType="1"/>
          </p:cNvSpPr>
          <p:nvPr/>
        </p:nvSpPr>
        <p:spPr bwMode="auto">
          <a:xfrm flipV="1">
            <a:off x="3832281" y="2759224"/>
            <a:ext cx="12192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7" name="Line 110"/>
          <p:cNvSpPr>
            <a:spLocks noChangeShapeType="1"/>
          </p:cNvSpPr>
          <p:nvPr/>
        </p:nvSpPr>
        <p:spPr bwMode="auto">
          <a:xfrm>
            <a:off x="5813481" y="2759224"/>
            <a:ext cx="8382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8" name="Line 111"/>
          <p:cNvSpPr>
            <a:spLocks noChangeShapeType="1"/>
          </p:cNvSpPr>
          <p:nvPr/>
        </p:nvSpPr>
        <p:spPr bwMode="auto">
          <a:xfrm flipV="1">
            <a:off x="6042081" y="3826024"/>
            <a:ext cx="6096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9" name="Line 112"/>
          <p:cNvSpPr>
            <a:spLocks noChangeShapeType="1"/>
          </p:cNvSpPr>
          <p:nvPr/>
        </p:nvSpPr>
        <p:spPr bwMode="auto">
          <a:xfrm flipV="1">
            <a:off x="3544017" y="3826024"/>
            <a:ext cx="6096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0" name="Line 113"/>
          <p:cNvSpPr>
            <a:spLocks noChangeShapeType="1"/>
          </p:cNvSpPr>
          <p:nvPr/>
        </p:nvSpPr>
        <p:spPr bwMode="auto">
          <a:xfrm flipV="1">
            <a:off x="4848801" y="38260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1" name="Line 114"/>
          <p:cNvSpPr>
            <a:spLocks noChangeShapeType="1"/>
          </p:cNvSpPr>
          <p:nvPr/>
        </p:nvSpPr>
        <p:spPr bwMode="auto">
          <a:xfrm flipV="1">
            <a:off x="4594281" y="3292624"/>
            <a:ext cx="2057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2" name="Line 115"/>
          <p:cNvSpPr>
            <a:spLocks noChangeShapeType="1"/>
          </p:cNvSpPr>
          <p:nvPr/>
        </p:nvSpPr>
        <p:spPr bwMode="auto">
          <a:xfrm>
            <a:off x="3438581" y="2952899"/>
            <a:ext cx="431800" cy="203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3" name="Line 116"/>
          <p:cNvSpPr>
            <a:spLocks noChangeShapeType="1"/>
          </p:cNvSpPr>
          <p:nvPr/>
        </p:nvSpPr>
        <p:spPr bwMode="auto">
          <a:xfrm flipV="1">
            <a:off x="4581581" y="2927499"/>
            <a:ext cx="431800" cy="2540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4" name="Line 117"/>
          <p:cNvSpPr>
            <a:spLocks noChangeShapeType="1"/>
          </p:cNvSpPr>
          <p:nvPr/>
        </p:nvSpPr>
        <p:spPr bwMode="auto">
          <a:xfrm>
            <a:off x="4594281" y="3424195"/>
            <a:ext cx="723900" cy="265303"/>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5" name="Line 118"/>
          <p:cNvSpPr>
            <a:spLocks noChangeShapeType="1"/>
          </p:cNvSpPr>
          <p:nvPr/>
        </p:nvSpPr>
        <p:spPr bwMode="auto">
          <a:xfrm flipV="1">
            <a:off x="3438581" y="3308499"/>
            <a:ext cx="431800" cy="2540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6" name="Line 119"/>
          <p:cNvSpPr>
            <a:spLocks noChangeShapeType="1"/>
          </p:cNvSpPr>
          <p:nvPr/>
        </p:nvSpPr>
        <p:spPr bwMode="auto">
          <a:xfrm flipV="1">
            <a:off x="3878501" y="3948527"/>
            <a:ext cx="217028" cy="197651"/>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7" name="Line 120"/>
          <p:cNvSpPr>
            <a:spLocks noChangeShapeType="1"/>
          </p:cNvSpPr>
          <p:nvPr/>
        </p:nvSpPr>
        <p:spPr bwMode="auto">
          <a:xfrm>
            <a:off x="3544017" y="3964042"/>
            <a:ext cx="217163" cy="182656"/>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8" name="Line 121"/>
          <p:cNvSpPr>
            <a:spLocks noChangeShapeType="1"/>
          </p:cNvSpPr>
          <p:nvPr/>
        </p:nvSpPr>
        <p:spPr bwMode="auto">
          <a:xfrm flipV="1">
            <a:off x="5154766" y="3955401"/>
            <a:ext cx="165100" cy="208057"/>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9" name="Line 122"/>
          <p:cNvSpPr>
            <a:spLocks noChangeShapeType="1"/>
          </p:cNvSpPr>
          <p:nvPr/>
        </p:nvSpPr>
        <p:spPr bwMode="auto">
          <a:xfrm flipV="1">
            <a:off x="6880281" y="32926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70" name="Line 123"/>
          <p:cNvSpPr>
            <a:spLocks noChangeShapeType="1"/>
          </p:cNvSpPr>
          <p:nvPr/>
        </p:nvSpPr>
        <p:spPr bwMode="auto">
          <a:xfrm flipV="1">
            <a:off x="6880281" y="38260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71" name="Line 124"/>
          <p:cNvSpPr>
            <a:spLocks noChangeShapeType="1"/>
          </p:cNvSpPr>
          <p:nvPr/>
        </p:nvSpPr>
        <p:spPr bwMode="auto">
          <a:xfrm flipV="1">
            <a:off x="6880281" y="43594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72" name="Freeform 88"/>
          <p:cNvSpPr>
            <a:spLocks/>
          </p:cNvSpPr>
          <p:nvPr/>
        </p:nvSpPr>
        <p:spPr bwMode="auto">
          <a:xfrm>
            <a:off x="3164737" y="2587488"/>
            <a:ext cx="588963" cy="296862"/>
          </a:xfrm>
          <a:custGeom>
            <a:avLst/>
            <a:gdLst>
              <a:gd name="T0" fmla="*/ 0 w 371"/>
              <a:gd name="T1" fmla="*/ 0 h 187"/>
              <a:gd name="T2" fmla="*/ 0 w 371"/>
              <a:gd name="T3" fmla="*/ 186 h 187"/>
              <a:gd name="T4" fmla="*/ 370 w 371"/>
              <a:gd name="T5" fmla="*/ 186 h 187"/>
              <a:gd name="T6" fmla="*/ 370 w 371"/>
              <a:gd name="T7" fmla="*/ 0 h 187"/>
              <a:gd name="T8" fmla="*/ 0 w 371"/>
              <a:gd name="T9" fmla="*/ 0 h 187"/>
            </a:gdLst>
            <a:ahLst/>
            <a:cxnLst>
              <a:cxn ang="0">
                <a:pos x="T0" y="T1"/>
              </a:cxn>
              <a:cxn ang="0">
                <a:pos x="T2" y="T3"/>
              </a:cxn>
              <a:cxn ang="0">
                <a:pos x="T4" y="T5"/>
              </a:cxn>
              <a:cxn ang="0">
                <a:pos x="T6" y="T7"/>
              </a:cxn>
              <a:cxn ang="0">
                <a:pos x="T8" y="T9"/>
              </a:cxn>
            </a:cxnLst>
            <a:rect l="0" t="0" r="r" b="b"/>
            <a:pathLst>
              <a:path w="371" h="187">
                <a:moveTo>
                  <a:pt x="0" y="0"/>
                </a:moveTo>
                <a:lnTo>
                  <a:pt x="0" y="186"/>
                </a:lnTo>
                <a:lnTo>
                  <a:pt x="370" y="186"/>
                </a:lnTo>
                <a:lnTo>
                  <a:pt x="370"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a:latin typeface="+mj-lt"/>
              <a:ea typeface="ＭＳ Ｐゴシック" charset="0"/>
              <a:cs typeface="Arial Narrow"/>
            </a:endParaRPr>
          </a:p>
        </p:txBody>
      </p:sp>
      <p:sp>
        <p:nvSpPr>
          <p:cNvPr id="73" name="Rectangle 3"/>
          <p:cNvSpPr>
            <a:spLocks noChangeArrowheads="1"/>
          </p:cNvSpPr>
          <p:nvPr/>
        </p:nvSpPr>
        <p:spPr bwMode="auto">
          <a:xfrm>
            <a:off x="248185" y="3238259"/>
            <a:ext cx="1413851" cy="5883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r>
              <a:rPr lang="fr-FR" sz="1800">
                <a:solidFill>
                  <a:srgbClr val="000000"/>
                </a:solidFill>
                <a:latin typeface="+mj-lt"/>
              </a:rPr>
              <a:t>Flux amont</a:t>
            </a:r>
          </a:p>
          <a:p>
            <a:pPr algn="ctr"/>
            <a:r>
              <a:rPr lang="fr-FR" sz="1800">
                <a:solidFill>
                  <a:srgbClr val="000000"/>
                </a:solidFill>
                <a:latin typeface="+mj-lt"/>
              </a:rPr>
              <a:t>(entrant)</a:t>
            </a:r>
          </a:p>
        </p:txBody>
      </p:sp>
      <p:sp>
        <p:nvSpPr>
          <p:cNvPr id="74" name="Rectangle 5"/>
          <p:cNvSpPr>
            <a:spLocks noChangeArrowheads="1"/>
          </p:cNvSpPr>
          <p:nvPr/>
        </p:nvSpPr>
        <p:spPr bwMode="auto">
          <a:xfrm>
            <a:off x="7448397" y="3238259"/>
            <a:ext cx="1170194" cy="5883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r>
              <a:rPr lang="fr-FR" sz="1800">
                <a:solidFill>
                  <a:srgbClr val="000000"/>
                </a:solidFill>
                <a:latin typeface="+mj-lt"/>
              </a:rPr>
              <a:t>Flux aval</a:t>
            </a:r>
          </a:p>
          <a:p>
            <a:pPr algn="ctr"/>
            <a:r>
              <a:rPr lang="fr-FR" sz="1800">
                <a:solidFill>
                  <a:srgbClr val="000000"/>
                </a:solidFill>
                <a:latin typeface="+mj-lt"/>
              </a:rPr>
              <a:t>(sortant)</a:t>
            </a:r>
          </a:p>
        </p:txBody>
      </p:sp>
      <p:sp>
        <p:nvSpPr>
          <p:cNvPr id="75" name="Line 99"/>
          <p:cNvSpPr>
            <a:spLocks noChangeShapeType="1"/>
          </p:cNvSpPr>
          <p:nvPr/>
        </p:nvSpPr>
        <p:spPr bwMode="auto">
          <a:xfrm flipV="1">
            <a:off x="2374610" y="2759224"/>
            <a:ext cx="762346"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grpSp>
        <p:nvGrpSpPr>
          <p:cNvPr id="76" name="Group 4"/>
          <p:cNvGrpSpPr/>
          <p:nvPr/>
        </p:nvGrpSpPr>
        <p:grpSpPr>
          <a:xfrm>
            <a:off x="2764306" y="2506619"/>
            <a:ext cx="2978145" cy="1998855"/>
            <a:chOff x="2513425" y="2172326"/>
            <a:chExt cx="2978145" cy="1998855"/>
          </a:xfrm>
        </p:grpSpPr>
        <p:sp>
          <p:nvSpPr>
            <p:cNvPr id="77" name="Isosceles Triangle 2"/>
            <p:cNvSpPr/>
            <p:nvPr/>
          </p:nvSpPr>
          <p:spPr>
            <a:xfrm>
              <a:off x="2734273" y="2262240"/>
              <a:ext cx="357231" cy="27996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78" name="Isosceles Triangle 48"/>
            <p:cNvSpPr/>
            <p:nvPr/>
          </p:nvSpPr>
          <p:spPr>
            <a:xfrm>
              <a:off x="4591050" y="2172326"/>
              <a:ext cx="474565" cy="371916"/>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79" name="Isosceles Triangle 49"/>
            <p:cNvSpPr/>
            <p:nvPr/>
          </p:nvSpPr>
          <p:spPr>
            <a:xfrm>
              <a:off x="4855755" y="3131462"/>
              <a:ext cx="635815" cy="498287"/>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80" name="Isosceles Triangle 50"/>
            <p:cNvSpPr/>
            <p:nvPr/>
          </p:nvSpPr>
          <p:spPr>
            <a:xfrm>
              <a:off x="3514912" y="2834013"/>
              <a:ext cx="310818" cy="243587"/>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81" name="Isosceles Triangle 52"/>
            <p:cNvSpPr/>
            <p:nvPr/>
          </p:nvSpPr>
          <p:spPr>
            <a:xfrm>
              <a:off x="3789067" y="3349788"/>
              <a:ext cx="357231" cy="27996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82" name="Isosceles Triangle 54"/>
            <p:cNvSpPr/>
            <p:nvPr/>
          </p:nvSpPr>
          <p:spPr>
            <a:xfrm>
              <a:off x="4430793" y="3891220"/>
              <a:ext cx="357231" cy="27996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83" name="Isosceles Triangle 55"/>
            <p:cNvSpPr/>
            <p:nvPr/>
          </p:nvSpPr>
          <p:spPr>
            <a:xfrm>
              <a:off x="2513425" y="3343714"/>
              <a:ext cx="357231" cy="27996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84" name="Isosceles Triangle 56"/>
            <p:cNvSpPr/>
            <p:nvPr/>
          </p:nvSpPr>
          <p:spPr>
            <a:xfrm>
              <a:off x="3058297" y="3885150"/>
              <a:ext cx="357231" cy="27996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grpSp>
      <p:grpSp>
        <p:nvGrpSpPr>
          <p:cNvPr id="85" name="Group 3"/>
          <p:cNvGrpSpPr/>
          <p:nvPr/>
        </p:nvGrpSpPr>
        <p:grpSpPr>
          <a:xfrm>
            <a:off x="1726537" y="2830493"/>
            <a:ext cx="5581109" cy="780291"/>
            <a:chOff x="1475656" y="2496200"/>
            <a:chExt cx="5581109" cy="780291"/>
          </a:xfrm>
        </p:grpSpPr>
        <p:sp>
          <p:nvSpPr>
            <p:cNvPr id="86" name="Isosceles Triangle 57"/>
            <p:cNvSpPr/>
            <p:nvPr/>
          </p:nvSpPr>
          <p:spPr>
            <a:xfrm>
              <a:off x="1475656" y="2496200"/>
              <a:ext cx="995653" cy="78029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1800">
                  <a:latin typeface="Arial Narrow"/>
                  <a:ea typeface="ＭＳ Ｐゴシック" charset="0"/>
                  <a:cs typeface="Arial Narrow"/>
                </a:rPr>
                <a:t>MP</a:t>
              </a:r>
            </a:p>
          </p:txBody>
        </p:sp>
        <p:sp>
          <p:nvSpPr>
            <p:cNvPr id="87" name="Isosceles Triangle 58"/>
            <p:cNvSpPr/>
            <p:nvPr/>
          </p:nvSpPr>
          <p:spPr>
            <a:xfrm>
              <a:off x="6061112" y="2496200"/>
              <a:ext cx="995653" cy="78029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1800">
                  <a:latin typeface="Arial Narrow"/>
                  <a:ea typeface="ＭＳ Ｐゴシック" charset="0"/>
                  <a:cs typeface="Arial Narrow"/>
                </a:rPr>
                <a:t>PF</a:t>
              </a:r>
            </a:p>
          </p:txBody>
        </p:sp>
      </p:grpSp>
      <p:sp>
        <p:nvSpPr>
          <p:cNvPr id="88" name="Line 100"/>
          <p:cNvSpPr>
            <a:spLocks noChangeShapeType="1"/>
          </p:cNvSpPr>
          <p:nvPr/>
        </p:nvSpPr>
        <p:spPr bwMode="auto">
          <a:xfrm flipV="1">
            <a:off x="2374609" y="3835301"/>
            <a:ext cx="432047"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mil">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m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fr-FR"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fr-FR" sz="1200" b="1" i="0" u="none" strike="noStrike" cap="none" normalizeH="0" baseline="0" smtClean="0">
            <a:ln>
              <a:noFill/>
            </a:ln>
            <a:solidFill>
              <a:schemeClr val="tx1"/>
            </a:solidFill>
            <a:effectLst/>
            <a:latin typeface="Arial" charset="0"/>
          </a:defRPr>
        </a:defPPr>
      </a:lstStyle>
    </a:lnDef>
  </a:objectDefaults>
  <a:extraClrSchemeLst>
    <a:extraClrScheme>
      <a:clrScheme name="mi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Office\Modèles\mil.pot</Template>
  <TotalTime>0</TotalTime>
  <Pages>19</Pages>
  <Words>3715</Words>
  <Application>Microsoft Office PowerPoint</Application>
  <PresentationFormat>Format US (216 x 279 mm)</PresentationFormat>
  <Paragraphs>411</Paragraphs>
  <Slides>25</Slides>
  <Notes>25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25</vt:i4>
      </vt:variant>
    </vt:vector>
  </HeadingPairs>
  <TitlesOfParts>
    <vt:vector size="35" baseType="lpstr">
      <vt:lpstr>ＭＳ Ｐゴシック</vt:lpstr>
      <vt:lpstr>Arial</vt:lpstr>
      <vt:lpstr>Arial Narrow</vt:lpstr>
      <vt:lpstr>Calibri</vt:lpstr>
      <vt:lpstr>Gill Sans</vt:lpstr>
      <vt:lpstr>Gill Sans Light</vt:lpstr>
      <vt:lpstr>Helvetica</vt:lpstr>
      <vt:lpstr>Tahoma</vt:lpstr>
      <vt:lpstr>Times New Roman</vt:lpstr>
      <vt:lpstr>mil</vt:lpstr>
      <vt:lpstr>Présentation PowerPoint</vt:lpstr>
      <vt:lpstr>Présentation PowerPoint</vt:lpstr>
      <vt:lpstr>Le modèle logistique de l'entreprise</vt:lpstr>
      <vt:lpstr>Définitions</vt:lpstr>
      <vt:lpstr>Définitions</vt:lpstr>
      <vt:lpstr>Définitions</vt:lpstr>
      <vt:lpstr>Les stocks</vt:lpstr>
      <vt:lpstr>Les fonctions des stocks</vt:lpstr>
      <vt:lpstr>Le processus de transformation</vt:lpstr>
      <vt:lpstr>Découpage du processus de fabrication</vt:lpstr>
      <vt:lpstr>L'utilité et les différents types de stocks</vt:lpstr>
      <vt:lpstr>Surstock  vs  Rupture</vt:lpstr>
      <vt:lpstr>Types de gestion des flux</vt:lpstr>
      <vt:lpstr>Flux poussé / flux tiré dans une  Supply Chain</vt:lpstr>
      <vt:lpstr>Les flux tendus</vt:lpstr>
      <vt:lpstr>Cycle de production et volume d'en-cours</vt:lpstr>
      <vt:lpstr>Présentation PowerPoint</vt:lpstr>
      <vt:lpstr>Présentation PowerPoint</vt:lpstr>
      <vt:lpstr>Qu'est-ce que le délai ?</vt:lpstr>
      <vt:lpstr>Délai et volume d'en-cours (exemples)</vt:lpstr>
      <vt:lpstr>Différents points de découplage</vt:lpstr>
      <vt:lpstr>Performances : encours et variabilité</vt:lpstr>
      <vt:lpstr>L’indice de fluidité</vt:lpstr>
      <vt:lpstr>Le partage des ressources</vt:lpstr>
      <vt:lpstr>Partage des ressources et diversité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Flux et stocks</dc:title>
  <dc:creator>Groupe HEC</dc:creator>
  <cp:lastModifiedBy>Gerard Baglin</cp:lastModifiedBy>
  <cp:revision>123</cp:revision>
  <cp:lastPrinted>2003-09-04T06:35:07Z</cp:lastPrinted>
  <dcterms:created xsi:type="dcterms:W3CDTF">1997-12-29T12:22:28Z</dcterms:created>
  <dcterms:modified xsi:type="dcterms:W3CDTF">2018-03-27T15:56:19Z</dcterms:modified>
</cp:coreProperties>
</file>