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4"/>
  </p:notesMasterIdLst>
  <p:handoutMasterIdLst>
    <p:handoutMasterId r:id="rId25"/>
  </p:handoutMasterIdLst>
  <p:sldIdLst>
    <p:sldId id="297" r:id="rId2"/>
    <p:sldId id="298" r:id="rId3"/>
    <p:sldId id="261" r:id="rId4"/>
    <p:sldId id="299" r:id="rId5"/>
    <p:sldId id="263" r:id="rId6"/>
    <p:sldId id="308" r:id="rId7"/>
    <p:sldId id="300" r:id="rId8"/>
    <p:sldId id="301" r:id="rId9"/>
    <p:sldId id="280" r:id="rId10"/>
    <p:sldId id="295" r:id="rId11"/>
    <p:sldId id="281" r:id="rId12"/>
    <p:sldId id="264" r:id="rId13"/>
    <p:sldId id="302" r:id="rId14"/>
    <p:sldId id="306" r:id="rId15"/>
    <p:sldId id="307" r:id="rId16"/>
    <p:sldId id="272" r:id="rId17"/>
    <p:sldId id="285" r:id="rId18"/>
    <p:sldId id="273" r:id="rId19"/>
    <p:sldId id="274" r:id="rId20"/>
    <p:sldId id="304" r:id="rId21"/>
    <p:sldId id="275" r:id="rId22"/>
    <p:sldId id="279" r:id="rId23"/>
  </p:sldIdLst>
  <p:sldSz cx="9144000" cy="6858000" type="letter"/>
  <p:notesSz cx="7099300" cy="10234613"/>
  <p:kinsoku lang="ja-JP" invalStChars="、。，．・：；？！゛゜ヽヾゝゞ々ー’”）〕］｝〉》」』】°‰′″℃￠％ぁぃぅぇぉっゃゅょゎァィゥェォッャュョヮヵヶ!%),.:;?]}｡｣､･ｧｨｩｪｫｬｭｮｯｰﾞﾟ" invalEndChars="‘“（〔［｛〈《「『【￥＄$([\{｢￡"/>
  <p:defaultTextStyle>
    <a:defPPr>
      <a:defRPr lang="fr-FR"/>
    </a:defPPr>
    <a:lvl1pPr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279F"/>
    <a:srgbClr val="FF33CC"/>
    <a:srgbClr val="99FF99"/>
    <a:srgbClr val="FF99FF"/>
    <a:srgbClr val="00FFFF"/>
    <a:srgbClr val="0066FF"/>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51585" autoAdjust="0"/>
  </p:normalViewPr>
  <p:slideViewPr>
    <p:cSldViewPr>
      <p:cViewPr>
        <p:scale>
          <a:sx n="100" d="100"/>
          <a:sy n="100" d="100"/>
        </p:scale>
        <p:origin x="-1020" y="-72"/>
      </p:cViewPr>
      <p:guideLst>
        <p:guide orient="horz" pos="2160"/>
        <p:guide pos="2880"/>
      </p:guideLst>
    </p:cSldViewPr>
  </p:slideViewPr>
  <p:outlineViewPr>
    <p:cViewPr>
      <p:scale>
        <a:sx n="33" d="100"/>
        <a:sy n="33" d="100"/>
      </p:scale>
      <p:origin x="0" y="0"/>
    </p:cViewPr>
  </p:outlineViewPr>
  <p:notesTextViewPr>
    <p:cViewPr>
      <p:scale>
        <a:sx n="33" d="100"/>
        <a:sy n="33" d="100"/>
      </p:scale>
      <p:origin x="0" y="0"/>
    </p:cViewPr>
  </p:notesTextViewPr>
  <p:sorterViewPr>
    <p:cViewPr>
      <p:scale>
        <a:sx n="66" d="100"/>
        <a:sy n="66" d="100"/>
      </p:scale>
      <p:origin x="0" y="0"/>
    </p:cViewPr>
  </p:sorterViewPr>
  <p:notesViewPr>
    <p:cSldViewPr>
      <p:cViewPr varScale="1">
        <p:scale>
          <a:sx n="59" d="100"/>
          <a:sy n="59" d="100"/>
        </p:scale>
        <p:origin x="-3342" y="-10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0093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46150" y="4875213"/>
            <a:ext cx="5207000" cy="4630737"/>
          </a:xfrm>
          <a:prstGeom prst="rect">
            <a:avLst/>
          </a:prstGeom>
          <a:noFill/>
          <a:ln w="12700">
            <a:noFill/>
            <a:miter lim="800000"/>
            <a:headEnd/>
            <a:tailEnd/>
          </a:ln>
          <a:effectLst/>
        </p:spPr>
        <p:txBody>
          <a:bodyPr vert="horz" wrap="square" lIns="95479" tIns="46902" rIns="95479" bIns="46902"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
        <p:nvSpPr>
          <p:cNvPr id="2051" name="Rectangle 3"/>
          <p:cNvSpPr>
            <a:spLocks noGrp="1" noRot="1" noChangeAspect="1" noChangeArrowheads="1" noTextEdit="1"/>
          </p:cNvSpPr>
          <p:nvPr>
            <p:ph type="sldImg" idx="2"/>
          </p:nvPr>
        </p:nvSpPr>
        <p:spPr bwMode="auto">
          <a:xfrm>
            <a:off x="1166813" y="893763"/>
            <a:ext cx="4768850" cy="3576637"/>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2185944725"/>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Les ressources constituent l’ensemble des moyens nécessaires pour réaliser la transformation des matières premières et composants en produits finis livrés aux clients. Suivant le type d’entreprise, ces ressources comprennent de la main-d’œuvre, des équipements, des outillages, des véhicules de transport, des bâtiments, etc.</a:t>
            </a:r>
          </a:p>
          <a:p>
            <a:r>
              <a:rPr lang="fr-FR" dirty="0"/>
              <a:t>Les décisions concernant les ressources sont importantes. En effet, les quantités de ressources disponibles conditionnent la quantité maximale de flux qu’il est possible de traiter : c’est ce qu’on appelle la capacité de ces ressources. Il va donc falloir vérifier si cette capacité correspond bien aux objectifs de ventes en termes de flux. Il s’agit là du concept d’équilibre entre charge de travail associée au flux et capacité des ressources. La recherche de cet équilibre est importante à la fois pour la rentabilité de l’entreprise (un excès de ressources est générateur de coûts inutiles) et pour sa capacité à répondre à la demande du marché (une insuffisance de ressources peut empêcher de livrer les clients dans les délais convenus).</a:t>
            </a:r>
          </a:p>
          <a:p>
            <a:r>
              <a:rPr lang="fr-FR" dirty="0"/>
              <a:t> </a:t>
            </a:r>
          </a:p>
          <a:p>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a:solidFill>
                  <a:schemeClr val="tx1"/>
                </a:solidFill>
                <a:effectLst/>
                <a:latin typeface="Arial" charset="0"/>
                <a:ea typeface="+mn-ea"/>
                <a:cs typeface="+mn-cs"/>
              </a:rPr>
              <a:t>Lorsque des tâches identiques sont répétées, un phénomène important prend place : l’apprentissage. Le temps nécessaire pour réaliser une opération manuelle diminue en fonction du nombre de réalisations de la tâche. Ces gains sont d’autant plus considérables que la tâche en question est complexe et longue. Le schéma montre l’évolution des temps opératoires pour un article produit sur une ligne de fabrication en fonction du nombre cumulé de pièces réalisées.</a:t>
            </a:r>
          </a:p>
          <a:p>
            <a:r>
              <a:rPr lang="fr-FR" sz="1200" kern="1200" dirty="0">
                <a:solidFill>
                  <a:schemeClr val="tx1"/>
                </a:solidFill>
                <a:effectLst/>
                <a:latin typeface="Arial" charset="0"/>
                <a:ea typeface="+mn-ea"/>
                <a:cs typeface="+mn-cs"/>
              </a:rPr>
              <a:t>En général, la réduction de temps à chaque nouvelle réalisation devient de plus en plus faible au fur et à mesure que le nombre total de répétitions augmente. Il a été constaté empiriquement qu’une bonne approximation du processus d’apprentissage consiste à supposer qu’à chaque doublement du nombre de réalisations le temps opératoire baisse d’un pourcentage constant, appelé « pourcentage d’apprentissage ». Ce phénomène apparaît aussi bien à un niveau organisationnel global qu’au niveau d’un poste particulier. Ainsi, on peut observer qu’à long terme un constructeur d’avion améliorera progressivement le processus de développement d’un nouvel appareil et qu’à court terme sur un poste particulier, pour une opération donnée, le temps nécessaire diminuera progressivement.</a:t>
            </a:r>
          </a:p>
          <a:p>
            <a:endParaRPr lang="fr-F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Capacité en machines heures machine = 8*5 = 40h</a:t>
            </a:r>
          </a:p>
          <a:p>
            <a:r>
              <a:rPr lang="fr-FR" dirty="0"/>
              <a:t>Charge en heures machine  = 100*0.25 = 25h</a:t>
            </a:r>
          </a:p>
          <a:p>
            <a:r>
              <a:rPr lang="fr-FR" dirty="0"/>
              <a:t>Rapport charge/capacité heures machine  = 25/40 = 62.5%</a:t>
            </a:r>
          </a:p>
          <a:p>
            <a:endParaRPr lang="fr-FR" dirty="0"/>
          </a:p>
          <a:p>
            <a:r>
              <a:rPr lang="fr-FR" dirty="0"/>
              <a:t>Capacité en heures de MOD : 64h</a:t>
            </a:r>
          </a:p>
          <a:p>
            <a:r>
              <a:rPr lang="fr-FR" dirty="0"/>
              <a:t>Charge en heures de MOD : 50h</a:t>
            </a:r>
          </a:p>
          <a:p>
            <a:r>
              <a:rPr lang="fr-FR" dirty="0"/>
              <a:t>Rapport charge/capacité heures de MOD : 83%</a:t>
            </a:r>
          </a:p>
          <a:p>
            <a:endParaRPr lang="fr-FR" dirty="0"/>
          </a:p>
          <a:p>
            <a:endParaRPr lang="fr-F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18329188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41347763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Exemple : si une usine dispose de deux machines identiques, pouvant travailler chacun 35 heures par mois, elle atteint une capacité de 2 x 35 = 70 heures/mois. </a:t>
            </a:r>
          </a:p>
          <a:p>
            <a:r>
              <a:rPr lang="fr-FR" dirty="0"/>
              <a:t>De même, une usine de 200 ouvriers travaillant 35 heures/semaine dispose d’une capacité théorique de 7 000 heures de main-d’œuvre par semaine.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a:solidFill>
                  <a:schemeClr val="tx1"/>
                </a:solidFill>
                <a:effectLst/>
                <a:latin typeface="Arial" charset="0"/>
                <a:ea typeface="+mn-ea"/>
                <a:cs typeface="+mn-cs"/>
              </a:rPr>
              <a:t>Lorsque plusieurs processus sont mis en œuvre dans un flux de production, le flux réalisable est limité par la capacité de l’un des processus : c’est la capacité la plus faible qui détermine celle de l’ensemble (comme dans un système hydraulique). On dit qu’il y a une ressource contraignante ou ressource </a:t>
            </a:r>
            <a:r>
              <a:rPr lang="fr-FR" sz="1200" i="1" kern="1200" dirty="0">
                <a:solidFill>
                  <a:schemeClr val="tx1"/>
                </a:solidFill>
                <a:effectLst/>
                <a:latin typeface="Arial" charset="0"/>
                <a:ea typeface="+mn-ea"/>
                <a:cs typeface="+mn-cs"/>
              </a:rPr>
              <a:t>goulet</a:t>
            </a:r>
            <a:r>
              <a:rPr lang="fr-FR" sz="1200" kern="1200" dirty="0">
                <a:solidFill>
                  <a:schemeClr val="tx1"/>
                </a:solidFill>
                <a:effectLst/>
                <a:latin typeface="Arial" charset="0"/>
                <a:ea typeface="+mn-ea"/>
                <a:cs typeface="+mn-cs"/>
              </a:rPr>
              <a:t> par rapport au flux à réaliser.</a:t>
            </a:r>
          </a:p>
          <a:p>
            <a:r>
              <a:rPr lang="fr-FR" sz="1200" kern="1200" dirty="0">
                <a:solidFill>
                  <a:schemeClr val="tx1"/>
                </a:solidFill>
                <a:effectLst/>
                <a:latin typeface="Arial" charset="0"/>
                <a:ea typeface="+mn-ea"/>
                <a:cs typeface="+mn-cs"/>
              </a:rPr>
              <a:t>Pour un flux objectif, les processus du réseau peuvent donc être séparés en deux familles : les processus non-goulets et les processus goulets. Nous allons examiner les relations entre ces deux types de ressources. Afin de les illustrer, on considère un réseau à deux processus. </a:t>
            </a:r>
          </a:p>
          <a:p>
            <a:r>
              <a:rPr lang="fr-FR" sz="1200" kern="1200" dirty="0">
                <a:solidFill>
                  <a:schemeClr val="tx1"/>
                </a:solidFill>
                <a:effectLst/>
                <a:latin typeface="Arial" charset="0"/>
                <a:ea typeface="+mn-ea"/>
                <a:cs typeface="+mn-cs"/>
              </a:rPr>
              <a:t>Notons </a:t>
            </a:r>
            <a:r>
              <a:rPr lang="fr-FR" sz="1200" i="1" kern="1200" dirty="0">
                <a:solidFill>
                  <a:schemeClr val="tx1"/>
                </a:solidFill>
                <a:effectLst/>
                <a:latin typeface="Arial" charset="0"/>
                <a:ea typeface="+mn-ea"/>
                <a:cs typeface="+mn-cs"/>
              </a:rPr>
              <a:t>G</a:t>
            </a:r>
            <a:r>
              <a:rPr lang="fr-FR" sz="1200" kern="1200" dirty="0">
                <a:solidFill>
                  <a:schemeClr val="tx1"/>
                </a:solidFill>
                <a:effectLst/>
                <a:latin typeface="Arial" charset="0"/>
                <a:ea typeface="+mn-ea"/>
                <a:cs typeface="+mn-cs"/>
              </a:rPr>
              <a:t> le processus goulet par rapport à la demande du marché. Pour ce processus, la demande correspond à une charge de travail de 200 heures par mois. De plus, supposons que cette demande corresponde exactement à la capacité disponible de ce processus (soit 200 heures/mois).</a:t>
            </a:r>
          </a:p>
          <a:p>
            <a:r>
              <a:rPr lang="fr-FR" sz="1200" kern="1200" dirty="0">
                <a:solidFill>
                  <a:schemeClr val="tx1"/>
                </a:solidFill>
                <a:effectLst/>
                <a:latin typeface="Arial" charset="0"/>
                <a:ea typeface="+mn-ea"/>
                <a:cs typeface="+mn-cs"/>
              </a:rPr>
              <a:t>Soit </a:t>
            </a:r>
            <a:r>
              <a:rPr lang="fr-FR" sz="1200" i="1" kern="1200" dirty="0">
                <a:solidFill>
                  <a:schemeClr val="tx1"/>
                </a:solidFill>
                <a:effectLst/>
                <a:latin typeface="Arial" charset="0"/>
                <a:ea typeface="+mn-ea"/>
                <a:cs typeface="+mn-cs"/>
              </a:rPr>
              <a:t>NG</a:t>
            </a:r>
            <a:r>
              <a:rPr lang="fr-FR" sz="1200" kern="1200" dirty="0">
                <a:solidFill>
                  <a:schemeClr val="tx1"/>
                </a:solidFill>
                <a:effectLst/>
                <a:latin typeface="Arial" charset="0"/>
                <a:ea typeface="+mn-ea"/>
                <a:cs typeface="+mn-cs"/>
              </a:rPr>
              <a:t> le processus non-goulet pour lequel la demande du marché induit une charge de travail de 150 heures par mois. On suppose que </a:t>
            </a:r>
            <a:r>
              <a:rPr lang="fr-FR" sz="1200" i="1" kern="1200" dirty="0">
                <a:solidFill>
                  <a:schemeClr val="tx1"/>
                </a:solidFill>
                <a:effectLst/>
                <a:latin typeface="Arial" charset="0"/>
                <a:ea typeface="+mn-ea"/>
                <a:cs typeface="+mn-cs"/>
              </a:rPr>
              <a:t>NG</a:t>
            </a:r>
            <a:r>
              <a:rPr lang="fr-FR" sz="1200" kern="1200" dirty="0">
                <a:solidFill>
                  <a:schemeClr val="tx1"/>
                </a:solidFill>
                <a:effectLst/>
                <a:latin typeface="Arial" charset="0"/>
                <a:ea typeface="+mn-ea"/>
                <a:cs typeface="+mn-cs"/>
              </a:rPr>
              <a:t> a une capacité de 200 heures. Nous pouvons maintenant examiner les trois relations différentes entre les ressources goulets et non-goulets qui composent la structure fondamentale de tout système de production. </a:t>
            </a:r>
          </a:p>
          <a:p>
            <a:endParaRPr lang="fr-F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i="1" dirty="0"/>
              <a:t>1er cas : G précède NG dans le flux</a:t>
            </a:r>
          </a:p>
          <a:p>
            <a:r>
              <a:rPr lang="fr-FR" dirty="0"/>
              <a:t>G alimente NG. NG ne peut travailler à pleine capacité car il ne reçoit pas assez de composants</a:t>
            </a:r>
          </a:p>
          <a:p>
            <a:endParaRPr lang="fr-FR" dirty="0"/>
          </a:p>
          <a:p>
            <a:r>
              <a:rPr lang="fr-FR" b="1" i="1" dirty="0"/>
              <a:t>2eme cas : NG précède G</a:t>
            </a:r>
          </a:p>
          <a:p>
            <a:r>
              <a:rPr lang="fr-FR" dirty="0"/>
              <a:t>Si l’on fait travailler NG à pleine capacité, il se constituera un stock infini.</a:t>
            </a:r>
          </a:p>
          <a:p>
            <a:r>
              <a:rPr lang="fr-FR" dirty="0"/>
              <a:t>La production de NG doit donc être limitée à ce que consomme G.</a:t>
            </a:r>
          </a:p>
          <a:p>
            <a:endParaRPr lang="fr-FR" dirty="0"/>
          </a:p>
          <a:p>
            <a:r>
              <a:rPr lang="fr-FR" dirty="0"/>
              <a:t>Exemple :</a:t>
            </a:r>
          </a:p>
          <a:p>
            <a:endParaRPr lang="fr-FR" dirty="0"/>
          </a:p>
        </p:txBody>
      </p:sp>
      <p:grpSp>
        <p:nvGrpSpPr>
          <p:cNvPr id="14" name="Groupe 13">
            <a:extLst>
              <a:ext uri="{FF2B5EF4-FFF2-40B4-BE49-F238E27FC236}">
                <a16:creationId xmlns="" xmlns:a16="http://schemas.microsoft.com/office/drawing/2014/main" id="{341DFCEA-94E3-4A6C-93B6-1A9F8A632E70}"/>
              </a:ext>
            </a:extLst>
          </p:cNvPr>
          <p:cNvGrpSpPr/>
          <p:nvPr/>
        </p:nvGrpSpPr>
        <p:grpSpPr>
          <a:xfrm>
            <a:off x="453306" y="7381966"/>
            <a:ext cx="6285954" cy="1931796"/>
            <a:chOff x="1143000" y="1828800"/>
            <a:chExt cx="6858000" cy="2819400"/>
          </a:xfrm>
        </p:grpSpPr>
        <p:sp>
          <p:nvSpPr>
            <p:cNvPr id="15" name="AutoShape 3">
              <a:extLst>
                <a:ext uri="{FF2B5EF4-FFF2-40B4-BE49-F238E27FC236}">
                  <a16:creationId xmlns="" xmlns:a16="http://schemas.microsoft.com/office/drawing/2014/main" id="{537EBE70-E0B7-42DE-B5B8-36C9880FD3DE}"/>
                </a:ext>
              </a:extLst>
            </p:cNvPr>
            <p:cNvSpPr>
              <a:spLocks noChangeArrowheads="1"/>
            </p:cNvSpPr>
            <p:nvPr/>
          </p:nvSpPr>
          <p:spPr bwMode="auto">
            <a:xfrm>
              <a:off x="1143000" y="18288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dirty="0">
                  <a:solidFill>
                    <a:srgbClr val="000000"/>
                  </a:solidFill>
                </a:rPr>
                <a:t>M1</a:t>
              </a:r>
            </a:p>
            <a:p>
              <a:r>
                <a:rPr lang="fr-FR" dirty="0">
                  <a:solidFill>
                    <a:srgbClr val="000000"/>
                  </a:solidFill>
                </a:rPr>
                <a:t>Cadence :</a:t>
              </a:r>
            </a:p>
            <a:p>
              <a:r>
                <a:rPr lang="fr-FR" dirty="0">
                  <a:solidFill>
                    <a:srgbClr val="000000"/>
                  </a:solidFill>
                </a:rPr>
                <a:t>30 / h</a:t>
              </a:r>
            </a:p>
          </p:txBody>
        </p:sp>
        <p:sp>
          <p:nvSpPr>
            <p:cNvPr id="16" name="AutoShape 4">
              <a:extLst>
                <a:ext uri="{FF2B5EF4-FFF2-40B4-BE49-F238E27FC236}">
                  <a16:creationId xmlns="" xmlns:a16="http://schemas.microsoft.com/office/drawing/2014/main" id="{9F19C532-8AF8-4609-8174-9B86BE9AA8FA}"/>
                </a:ext>
              </a:extLst>
            </p:cNvPr>
            <p:cNvSpPr>
              <a:spLocks noChangeArrowheads="1"/>
            </p:cNvSpPr>
            <p:nvPr/>
          </p:nvSpPr>
          <p:spPr bwMode="auto">
            <a:xfrm>
              <a:off x="3276600" y="18288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a:solidFill>
                    <a:srgbClr val="000000"/>
                  </a:solidFill>
                </a:rPr>
                <a:t>M2</a:t>
              </a:r>
            </a:p>
            <a:p>
              <a:r>
                <a:rPr lang="fr-FR">
                  <a:solidFill>
                    <a:srgbClr val="000000"/>
                  </a:solidFill>
                </a:rPr>
                <a:t>Cadence :</a:t>
              </a:r>
            </a:p>
            <a:p>
              <a:r>
                <a:rPr lang="fr-FR">
                  <a:solidFill>
                    <a:srgbClr val="000000"/>
                  </a:solidFill>
                </a:rPr>
                <a:t>45 / h</a:t>
              </a:r>
            </a:p>
          </p:txBody>
        </p:sp>
        <p:sp>
          <p:nvSpPr>
            <p:cNvPr id="17" name="Line 5">
              <a:extLst>
                <a:ext uri="{FF2B5EF4-FFF2-40B4-BE49-F238E27FC236}">
                  <a16:creationId xmlns="" xmlns:a16="http://schemas.microsoft.com/office/drawing/2014/main" id="{115F3672-2E03-41F9-B657-DDB60114F955}"/>
                </a:ext>
              </a:extLst>
            </p:cNvPr>
            <p:cNvSpPr>
              <a:spLocks noChangeShapeType="1"/>
            </p:cNvSpPr>
            <p:nvPr/>
          </p:nvSpPr>
          <p:spPr bwMode="auto">
            <a:xfrm>
              <a:off x="5029200" y="2173288"/>
              <a:ext cx="990600" cy="0"/>
            </a:xfrm>
            <a:prstGeom prst="line">
              <a:avLst/>
            </a:prstGeom>
            <a:noFill/>
            <a:ln w="76200" cmpd="tri">
              <a:solidFill>
                <a:srgbClr val="000000"/>
              </a:solidFill>
              <a:round/>
              <a:headEnd/>
              <a:tailEnd type="triangle" w="med" len="med"/>
            </a:ln>
            <a:effectLst/>
          </p:spPr>
          <p:txBody>
            <a:bodyPr wrap="none" anchor="ctr"/>
            <a:lstStyle/>
            <a:p>
              <a:endParaRPr lang="fr-FR"/>
            </a:p>
          </p:txBody>
        </p:sp>
        <p:sp>
          <p:nvSpPr>
            <p:cNvPr id="18" name="Text Box 6">
              <a:extLst>
                <a:ext uri="{FF2B5EF4-FFF2-40B4-BE49-F238E27FC236}">
                  <a16:creationId xmlns="" xmlns:a16="http://schemas.microsoft.com/office/drawing/2014/main" id="{02A06D58-3B14-4769-BF4A-8AADF7B03B5A}"/>
                </a:ext>
              </a:extLst>
            </p:cNvPr>
            <p:cNvSpPr txBox="1">
              <a:spLocks noChangeArrowheads="1"/>
            </p:cNvSpPr>
            <p:nvPr/>
          </p:nvSpPr>
          <p:spPr bwMode="auto">
            <a:xfrm>
              <a:off x="6096000" y="2034737"/>
              <a:ext cx="1905000" cy="377320"/>
            </a:xfrm>
            <a:prstGeom prst="rect">
              <a:avLst/>
            </a:prstGeom>
            <a:noFill/>
            <a:ln w="12700">
              <a:noFill/>
              <a:miter lim="800000"/>
              <a:headEnd/>
              <a:tailEnd/>
            </a:ln>
            <a:effectLst/>
          </p:spPr>
          <p:txBody>
            <a:bodyPr>
              <a:spAutoFit/>
            </a:bodyPr>
            <a:lstStyle/>
            <a:p>
              <a:r>
                <a:rPr lang="fr-FR" dirty="0">
                  <a:solidFill>
                    <a:srgbClr val="000000"/>
                  </a:solidFill>
                </a:rPr>
                <a:t>Capacité : 30 / h</a:t>
              </a:r>
            </a:p>
          </p:txBody>
        </p:sp>
        <p:sp>
          <p:nvSpPr>
            <p:cNvPr id="19" name="Line 7">
              <a:extLst>
                <a:ext uri="{FF2B5EF4-FFF2-40B4-BE49-F238E27FC236}">
                  <a16:creationId xmlns="" xmlns:a16="http://schemas.microsoft.com/office/drawing/2014/main" id="{36A11F48-CC15-481F-9648-F2FC9642F267}"/>
                </a:ext>
              </a:extLst>
            </p:cNvPr>
            <p:cNvSpPr>
              <a:spLocks noChangeShapeType="1"/>
            </p:cNvSpPr>
            <p:nvPr/>
          </p:nvSpPr>
          <p:spPr bwMode="auto">
            <a:xfrm>
              <a:off x="2819400" y="2209800"/>
              <a:ext cx="457200" cy="0"/>
            </a:xfrm>
            <a:prstGeom prst="line">
              <a:avLst/>
            </a:prstGeom>
            <a:noFill/>
            <a:ln w="57150">
              <a:solidFill>
                <a:srgbClr val="000000"/>
              </a:solidFill>
              <a:round/>
              <a:headEnd/>
              <a:tailEnd type="triangle" w="med" len="med"/>
            </a:ln>
            <a:effectLst/>
          </p:spPr>
          <p:txBody>
            <a:bodyPr wrap="none" anchor="ctr"/>
            <a:lstStyle/>
            <a:p>
              <a:endParaRPr lang="fr-FR"/>
            </a:p>
          </p:txBody>
        </p:sp>
        <p:sp>
          <p:nvSpPr>
            <p:cNvPr id="20" name="AutoShape 8">
              <a:extLst>
                <a:ext uri="{FF2B5EF4-FFF2-40B4-BE49-F238E27FC236}">
                  <a16:creationId xmlns="" xmlns:a16="http://schemas.microsoft.com/office/drawing/2014/main" id="{58850C7D-7789-4DC7-B509-122D22C81D7F}"/>
                </a:ext>
              </a:extLst>
            </p:cNvPr>
            <p:cNvSpPr>
              <a:spLocks noChangeArrowheads="1"/>
            </p:cNvSpPr>
            <p:nvPr/>
          </p:nvSpPr>
          <p:spPr bwMode="auto">
            <a:xfrm>
              <a:off x="1143000" y="38862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a:solidFill>
                    <a:srgbClr val="000000"/>
                  </a:solidFill>
                </a:rPr>
                <a:t>M1</a:t>
              </a:r>
            </a:p>
            <a:p>
              <a:r>
                <a:rPr lang="fr-FR">
                  <a:solidFill>
                    <a:srgbClr val="000000"/>
                  </a:solidFill>
                </a:rPr>
                <a:t>Cadence :</a:t>
              </a:r>
            </a:p>
            <a:p>
              <a:r>
                <a:rPr lang="fr-FR">
                  <a:solidFill>
                    <a:srgbClr val="000000"/>
                  </a:solidFill>
                </a:rPr>
                <a:t>60 / h</a:t>
              </a:r>
            </a:p>
          </p:txBody>
        </p:sp>
        <p:sp>
          <p:nvSpPr>
            <p:cNvPr id="21" name="AutoShape 9">
              <a:extLst>
                <a:ext uri="{FF2B5EF4-FFF2-40B4-BE49-F238E27FC236}">
                  <a16:creationId xmlns="" xmlns:a16="http://schemas.microsoft.com/office/drawing/2014/main" id="{DBC3517F-4184-4FED-9D4D-C07821A1F5D0}"/>
                </a:ext>
              </a:extLst>
            </p:cNvPr>
            <p:cNvSpPr>
              <a:spLocks noChangeArrowheads="1"/>
            </p:cNvSpPr>
            <p:nvPr/>
          </p:nvSpPr>
          <p:spPr bwMode="auto">
            <a:xfrm>
              <a:off x="3276600" y="38862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dirty="0">
                  <a:solidFill>
                    <a:srgbClr val="000000"/>
                  </a:solidFill>
                </a:rPr>
                <a:t>M2</a:t>
              </a:r>
            </a:p>
            <a:p>
              <a:r>
                <a:rPr lang="fr-FR" dirty="0">
                  <a:solidFill>
                    <a:srgbClr val="000000"/>
                  </a:solidFill>
                </a:rPr>
                <a:t>Cadence :</a:t>
              </a:r>
            </a:p>
            <a:p>
              <a:r>
                <a:rPr lang="fr-FR" dirty="0">
                  <a:solidFill>
                    <a:srgbClr val="000000"/>
                  </a:solidFill>
                </a:rPr>
                <a:t>45 / h</a:t>
              </a:r>
            </a:p>
          </p:txBody>
        </p:sp>
        <p:sp>
          <p:nvSpPr>
            <p:cNvPr id="22" name="Line 10">
              <a:extLst>
                <a:ext uri="{FF2B5EF4-FFF2-40B4-BE49-F238E27FC236}">
                  <a16:creationId xmlns="" xmlns:a16="http://schemas.microsoft.com/office/drawing/2014/main" id="{BD2F3A5F-899E-4E65-B42D-5FDC8DE67AE9}"/>
                </a:ext>
              </a:extLst>
            </p:cNvPr>
            <p:cNvSpPr>
              <a:spLocks noChangeShapeType="1"/>
            </p:cNvSpPr>
            <p:nvPr/>
          </p:nvSpPr>
          <p:spPr bwMode="auto">
            <a:xfrm>
              <a:off x="5029200" y="4230688"/>
              <a:ext cx="990600" cy="0"/>
            </a:xfrm>
            <a:prstGeom prst="line">
              <a:avLst/>
            </a:prstGeom>
            <a:noFill/>
            <a:ln w="76200" cmpd="tri">
              <a:solidFill>
                <a:srgbClr val="000000"/>
              </a:solidFill>
              <a:round/>
              <a:headEnd/>
              <a:tailEnd type="triangle" w="med" len="med"/>
            </a:ln>
            <a:effectLst/>
          </p:spPr>
          <p:txBody>
            <a:bodyPr wrap="none" anchor="ctr"/>
            <a:lstStyle/>
            <a:p>
              <a:endParaRPr lang="fr-FR"/>
            </a:p>
          </p:txBody>
        </p:sp>
        <p:sp>
          <p:nvSpPr>
            <p:cNvPr id="23" name="Text Box 11">
              <a:extLst>
                <a:ext uri="{FF2B5EF4-FFF2-40B4-BE49-F238E27FC236}">
                  <a16:creationId xmlns="" xmlns:a16="http://schemas.microsoft.com/office/drawing/2014/main" id="{4B642833-AE4A-491F-8301-5A4A87A332F4}"/>
                </a:ext>
              </a:extLst>
            </p:cNvPr>
            <p:cNvSpPr txBox="1">
              <a:spLocks noChangeArrowheads="1"/>
            </p:cNvSpPr>
            <p:nvPr/>
          </p:nvSpPr>
          <p:spPr bwMode="auto">
            <a:xfrm>
              <a:off x="6096000" y="3988461"/>
              <a:ext cx="1905000" cy="377320"/>
            </a:xfrm>
            <a:prstGeom prst="rect">
              <a:avLst/>
            </a:prstGeom>
            <a:noFill/>
            <a:ln w="12700">
              <a:noFill/>
              <a:miter lim="800000"/>
              <a:headEnd/>
              <a:tailEnd/>
            </a:ln>
            <a:effectLst/>
          </p:spPr>
          <p:txBody>
            <a:bodyPr>
              <a:spAutoFit/>
            </a:bodyPr>
            <a:lstStyle/>
            <a:p>
              <a:r>
                <a:rPr lang="fr-FR">
                  <a:solidFill>
                    <a:srgbClr val="000000"/>
                  </a:solidFill>
                </a:rPr>
                <a:t>Capacité : 45 / h</a:t>
              </a:r>
            </a:p>
          </p:txBody>
        </p:sp>
        <p:sp>
          <p:nvSpPr>
            <p:cNvPr id="24" name="Line 12">
              <a:extLst>
                <a:ext uri="{FF2B5EF4-FFF2-40B4-BE49-F238E27FC236}">
                  <a16:creationId xmlns="" xmlns:a16="http://schemas.microsoft.com/office/drawing/2014/main" id="{7491C1D1-0094-4F12-B6AB-8B558DFEC87A}"/>
                </a:ext>
              </a:extLst>
            </p:cNvPr>
            <p:cNvSpPr>
              <a:spLocks noChangeShapeType="1"/>
            </p:cNvSpPr>
            <p:nvPr/>
          </p:nvSpPr>
          <p:spPr bwMode="auto">
            <a:xfrm>
              <a:off x="2819400" y="4267200"/>
              <a:ext cx="457200" cy="0"/>
            </a:xfrm>
            <a:prstGeom prst="line">
              <a:avLst/>
            </a:prstGeom>
            <a:noFill/>
            <a:ln w="57150">
              <a:solidFill>
                <a:srgbClr val="000000"/>
              </a:solidFill>
              <a:round/>
              <a:headEnd/>
              <a:tailEnd type="triangle" w="med" len="med"/>
            </a:ln>
            <a:effectLst/>
          </p:spPr>
          <p:txBody>
            <a:bodyPr wrap="none" anchor="ctr"/>
            <a:lstStyle/>
            <a:p>
              <a:endParaRPr lang="fr-FR"/>
            </a:p>
          </p:txBody>
        </p:sp>
      </p:gr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fr-FR" sz="1200" i="1" kern="1200" dirty="0">
                <a:solidFill>
                  <a:schemeClr val="tx1"/>
                </a:solidFill>
                <a:effectLst/>
                <a:latin typeface="Arial" charset="0"/>
                <a:ea typeface="+mn-ea"/>
                <a:cs typeface="+mn-cs"/>
              </a:rPr>
              <a:t>G</a:t>
            </a:r>
            <a:r>
              <a:rPr lang="fr-FR" sz="1200" kern="1200" dirty="0">
                <a:solidFill>
                  <a:schemeClr val="tx1"/>
                </a:solidFill>
                <a:effectLst/>
                <a:latin typeface="Arial" charset="0"/>
                <a:ea typeface="+mn-ea"/>
                <a:cs typeface="+mn-cs"/>
              </a:rPr>
              <a:t> et </a:t>
            </a:r>
            <a:r>
              <a:rPr lang="fr-FR" sz="1200" i="1" kern="1200" dirty="0">
                <a:solidFill>
                  <a:schemeClr val="tx1"/>
                </a:solidFill>
                <a:effectLst/>
                <a:latin typeface="Arial" charset="0"/>
                <a:ea typeface="+mn-ea"/>
                <a:cs typeface="+mn-cs"/>
              </a:rPr>
              <a:t>NG</a:t>
            </a:r>
            <a:r>
              <a:rPr lang="fr-FR" sz="1200" kern="1200" dirty="0">
                <a:solidFill>
                  <a:schemeClr val="tx1"/>
                </a:solidFill>
                <a:effectLst/>
                <a:latin typeface="Arial" charset="0"/>
                <a:ea typeface="+mn-ea"/>
                <a:cs typeface="+mn-cs"/>
              </a:rPr>
              <a:t> produisent des pièces qui doivent être assemblées et alimentent un poste de montage non goulet. À nouveau, on peut utiliser la ressource </a:t>
            </a:r>
            <a:r>
              <a:rPr lang="fr-FR" sz="1200" i="1" kern="1200" dirty="0">
                <a:solidFill>
                  <a:schemeClr val="tx1"/>
                </a:solidFill>
                <a:effectLst/>
                <a:latin typeface="Arial" charset="0"/>
                <a:ea typeface="+mn-ea"/>
                <a:cs typeface="+mn-cs"/>
              </a:rPr>
              <a:t>G</a:t>
            </a:r>
            <a:r>
              <a:rPr lang="fr-FR" sz="1200" kern="1200" dirty="0">
                <a:solidFill>
                  <a:schemeClr val="tx1"/>
                </a:solidFill>
                <a:effectLst/>
                <a:latin typeface="Arial" charset="0"/>
                <a:ea typeface="+mn-ea"/>
                <a:cs typeface="+mn-cs"/>
              </a:rPr>
              <a:t> à 100 %. Toutefois, si l’on active la ressource </a:t>
            </a:r>
            <a:r>
              <a:rPr lang="fr-FR" sz="1200" i="1" kern="1200" dirty="0">
                <a:solidFill>
                  <a:schemeClr val="tx1"/>
                </a:solidFill>
                <a:effectLst/>
                <a:latin typeface="Arial" charset="0"/>
                <a:ea typeface="+mn-ea"/>
                <a:cs typeface="+mn-cs"/>
              </a:rPr>
              <a:t>NG</a:t>
            </a:r>
            <a:r>
              <a:rPr lang="fr-FR" sz="1200" kern="1200" dirty="0">
                <a:solidFill>
                  <a:schemeClr val="tx1"/>
                </a:solidFill>
                <a:effectLst/>
                <a:latin typeface="Arial" charset="0"/>
                <a:ea typeface="+mn-ea"/>
                <a:cs typeface="+mn-cs"/>
              </a:rPr>
              <a:t> au-delà de 75 %, on va fabriquer des composants qui attendront devant le poste d’assemblage. Là encore, </a:t>
            </a:r>
            <a:r>
              <a:rPr lang="fr-FR" sz="1200" i="1" kern="1200" dirty="0">
                <a:solidFill>
                  <a:schemeClr val="tx1"/>
                </a:solidFill>
                <a:effectLst/>
                <a:latin typeface="Arial" charset="0"/>
                <a:ea typeface="+mn-ea"/>
                <a:cs typeface="+mn-cs"/>
              </a:rPr>
              <a:t>NG</a:t>
            </a:r>
            <a:r>
              <a:rPr lang="fr-FR" sz="1200" kern="1200" dirty="0">
                <a:solidFill>
                  <a:schemeClr val="tx1"/>
                </a:solidFill>
                <a:effectLst/>
                <a:latin typeface="Arial" charset="0"/>
                <a:ea typeface="+mn-ea"/>
                <a:cs typeface="+mn-cs"/>
              </a:rPr>
              <a:t> ne devrait pas être utilisée à plus de 75 % de son temps.</a:t>
            </a:r>
          </a:p>
          <a:p>
            <a:endParaRPr lang="fr-FR" dirty="0"/>
          </a:p>
        </p:txBody>
      </p:sp>
      <p:grpSp>
        <p:nvGrpSpPr>
          <p:cNvPr id="4" name="Groupe 3">
            <a:extLst>
              <a:ext uri="{FF2B5EF4-FFF2-40B4-BE49-F238E27FC236}">
                <a16:creationId xmlns="" xmlns:a16="http://schemas.microsoft.com/office/drawing/2014/main" id="{095A7B35-3AB3-4912-9E9E-06D8C7E8D7D3}"/>
              </a:ext>
            </a:extLst>
          </p:cNvPr>
          <p:cNvGrpSpPr/>
          <p:nvPr/>
        </p:nvGrpSpPr>
        <p:grpSpPr>
          <a:xfrm>
            <a:off x="1166812" y="6557466"/>
            <a:ext cx="5551189" cy="1656184"/>
            <a:chOff x="1143000" y="2209800"/>
            <a:chExt cx="7391400" cy="1981200"/>
          </a:xfrm>
        </p:grpSpPr>
        <p:sp>
          <p:nvSpPr>
            <p:cNvPr id="5" name="AutoShape 3">
              <a:extLst>
                <a:ext uri="{FF2B5EF4-FFF2-40B4-BE49-F238E27FC236}">
                  <a16:creationId xmlns="" xmlns:a16="http://schemas.microsoft.com/office/drawing/2014/main" id="{709054FD-83ED-4ECF-8698-A3D70A4569D7}"/>
                </a:ext>
              </a:extLst>
            </p:cNvPr>
            <p:cNvSpPr>
              <a:spLocks noChangeArrowheads="1"/>
            </p:cNvSpPr>
            <p:nvPr/>
          </p:nvSpPr>
          <p:spPr bwMode="auto">
            <a:xfrm>
              <a:off x="1143000" y="22098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a:solidFill>
                    <a:srgbClr val="000000"/>
                  </a:solidFill>
                </a:rPr>
                <a:t>M1</a:t>
              </a:r>
            </a:p>
            <a:p>
              <a:r>
                <a:rPr lang="fr-FR">
                  <a:solidFill>
                    <a:srgbClr val="000000"/>
                  </a:solidFill>
                </a:rPr>
                <a:t>Cadence :</a:t>
              </a:r>
            </a:p>
            <a:p>
              <a:r>
                <a:rPr lang="fr-FR">
                  <a:solidFill>
                    <a:srgbClr val="000000"/>
                  </a:solidFill>
                </a:rPr>
                <a:t>30 / h</a:t>
              </a:r>
            </a:p>
          </p:txBody>
        </p:sp>
        <p:sp>
          <p:nvSpPr>
            <p:cNvPr id="6" name="AutoShape 4">
              <a:extLst>
                <a:ext uri="{FF2B5EF4-FFF2-40B4-BE49-F238E27FC236}">
                  <a16:creationId xmlns="" xmlns:a16="http://schemas.microsoft.com/office/drawing/2014/main" id="{7E42B0C3-C9F1-46B9-8403-868D166570D2}"/>
                </a:ext>
              </a:extLst>
            </p:cNvPr>
            <p:cNvSpPr>
              <a:spLocks noChangeArrowheads="1"/>
            </p:cNvSpPr>
            <p:nvPr/>
          </p:nvSpPr>
          <p:spPr bwMode="auto">
            <a:xfrm>
              <a:off x="1143000" y="34290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a:solidFill>
                    <a:srgbClr val="000000"/>
                  </a:solidFill>
                </a:rPr>
                <a:t>M2</a:t>
              </a:r>
            </a:p>
            <a:p>
              <a:r>
                <a:rPr lang="fr-FR">
                  <a:solidFill>
                    <a:srgbClr val="000000"/>
                  </a:solidFill>
                </a:rPr>
                <a:t>Cadence :</a:t>
              </a:r>
            </a:p>
            <a:p>
              <a:r>
                <a:rPr lang="fr-FR">
                  <a:solidFill>
                    <a:srgbClr val="000000"/>
                  </a:solidFill>
                </a:rPr>
                <a:t>60 / h</a:t>
              </a:r>
            </a:p>
          </p:txBody>
        </p:sp>
        <p:sp>
          <p:nvSpPr>
            <p:cNvPr id="7" name="Line 5">
              <a:extLst>
                <a:ext uri="{FF2B5EF4-FFF2-40B4-BE49-F238E27FC236}">
                  <a16:creationId xmlns="" xmlns:a16="http://schemas.microsoft.com/office/drawing/2014/main" id="{D5D77571-FE7B-4C6C-AEB6-77835E2C0EEA}"/>
                </a:ext>
              </a:extLst>
            </p:cNvPr>
            <p:cNvSpPr>
              <a:spLocks noChangeShapeType="1"/>
            </p:cNvSpPr>
            <p:nvPr/>
          </p:nvSpPr>
          <p:spPr bwMode="auto">
            <a:xfrm>
              <a:off x="5562600" y="3240088"/>
              <a:ext cx="990600" cy="0"/>
            </a:xfrm>
            <a:prstGeom prst="line">
              <a:avLst/>
            </a:prstGeom>
            <a:noFill/>
            <a:ln w="76200" cmpd="tri">
              <a:solidFill>
                <a:srgbClr val="000000"/>
              </a:solidFill>
              <a:round/>
              <a:headEnd/>
              <a:tailEnd type="triangle" w="med" len="med"/>
            </a:ln>
            <a:effectLst/>
          </p:spPr>
          <p:txBody>
            <a:bodyPr wrap="none" anchor="ctr"/>
            <a:lstStyle/>
            <a:p>
              <a:endParaRPr lang="fr-FR"/>
            </a:p>
          </p:txBody>
        </p:sp>
        <p:sp>
          <p:nvSpPr>
            <p:cNvPr id="8" name="Text Box 6">
              <a:extLst>
                <a:ext uri="{FF2B5EF4-FFF2-40B4-BE49-F238E27FC236}">
                  <a16:creationId xmlns="" xmlns:a16="http://schemas.microsoft.com/office/drawing/2014/main" id="{9A8CC39C-F7A9-4F7F-80B5-CB25D8176FE2}"/>
                </a:ext>
              </a:extLst>
            </p:cNvPr>
            <p:cNvSpPr txBox="1">
              <a:spLocks noChangeArrowheads="1"/>
            </p:cNvSpPr>
            <p:nvPr/>
          </p:nvSpPr>
          <p:spPr bwMode="auto">
            <a:xfrm>
              <a:off x="6629400" y="2985052"/>
              <a:ext cx="1905000" cy="772057"/>
            </a:xfrm>
            <a:prstGeom prst="rect">
              <a:avLst/>
            </a:prstGeom>
            <a:noFill/>
            <a:ln w="12700">
              <a:noFill/>
              <a:miter lim="800000"/>
              <a:headEnd/>
              <a:tailEnd/>
            </a:ln>
            <a:effectLst/>
          </p:spPr>
          <p:txBody>
            <a:bodyPr>
              <a:spAutoFit/>
            </a:bodyPr>
            <a:lstStyle/>
            <a:p>
              <a:r>
                <a:rPr lang="fr-FR" dirty="0">
                  <a:solidFill>
                    <a:srgbClr val="000000"/>
                  </a:solidFill>
                </a:rPr>
                <a:t>Capacité : 30 / h</a:t>
              </a:r>
            </a:p>
          </p:txBody>
        </p:sp>
        <p:sp>
          <p:nvSpPr>
            <p:cNvPr id="9" name="AutoShape 8">
              <a:extLst>
                <a:ext uri="{FF2B5EF4-FFF2-40B4-BE49-F238E27FC236}">
                  <a16:creationId xmlns="" xmlns:a16="http://schemas.microsoft.com/office/drawing/2014/main" id="{41F16A5B-6DAD-46A7-A450-B8BC1107D4A4}"/>
                </a:ext>
              </a:extLst>
            </p:cNvPr>
            <p:cNvSpPr>
              <a:spLocks noChangeArrowheads="1"/>
            </p:cNvSpPr>
            <p:nvPr/>
          </p:nvSpPr>
          <p:spPr bwMode="auto">
            <a:xfrm>
              <a:off x="3810000" y="28956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a:solidFill>
                    <a:srgbClr val="000000"/>
                  </a:solidFill>
                </a:rPr>
                <a:t>M3</a:t>
              </a:r>
            </a:p>
            <a:p>
              <a:r>
                <a:rPr lang="fr-FR">
                  <a:solidFill>
                    <a:srgbClr val="000000"/>
                  </a:solidFill>
                </a:rPr>
                <a:t>Cadence :</a:t>
              </a:r>
            </a:p>
            <a:p>
              <a:r>
                <a:rPr lang="fr-FR">
                  <a:solidFill>
                    <a:srgbClr val="000000"/>
                  </a:solidFill>
                </a:rPr>
                <a:t>45 / h</a:t>
              </a:r>
            </a:p>
          </p:txBody>
        </p:sp>
        <p:cxnSp>
          <p:nvCxnSpPr>
            <p:cNvPr id="10" name="AutoShape 9">
              <a:extLst>
                <a:ext uri="{FF2B5EF4-FFF2-40B4-BE49-F238E27FC236}">
                  <a16:creationId xmlns="" xmlns:a16="http://schemas.microsoft.com/office/drawing/2014/main" id="{EC988876-CD99-41D6-959E-43DE8D7067A0}"/>
                </a:ext>
              </a:extLst>
            </p:cNvPr>
            <p:cNvCxnSpPr>
              <a:cxnSpLocks noChangeShapeType="1"/>
              <a:stCxn id="5" idx="3"/>
              <a:endCxn id="9" idx="1"/>
            </p:cNvCxnSpPr>
            <p:nvPr/>
          </p:nvCxnSpPr>
          <p:spPr bwMode="auto">
            <a:xfrm>
              <a:off x="2819400" y="2590800"/>
              <a:ext cx="990600" cy="685800"/>
            </a:xfrm>
            <a:prstGeom prst="straightConnector1">
              <a:avLst/>
            </a:prstGeom>
            <a:noFill/>
            <a:ln w="57150">
              <a:solidFill>
                <a:srgbClr val="000000"/>
              </a:solidFill>
              <a:round/>
              <a:headEnd/>
              <a:tailEnd type="triangle" w="med" len="med"/>
            </a:ln>
            <a:effectLst/>
          </p:spPr>
        </p:cxnSp>
        <p:cxnSp>
          <p:nvCxnSpPr>
            <p:cNvPr id="11" name="AutoShape 10">
              <a:extLst>
                <a:ext uri="{FF2B5EF4-FFF2-40B4-BE49-F238E27FC236}">
                  <a16:creationId xmlns="" xmlns:a16="http://schemas.microsoft.com/office/drawing/2014/main" id="{0F277521-7F3B-42E5-A7A7-0DE40DD11EAE}"/>
                </a:ext>
              </a:extLst>
            </p:cNvPr>
            <p:cNvCxnSpPr>
              <a:cxnSpLocks noChangeShapeType="1"/>
              <a:stCxn id="6" idx="3"/>
              <a:endCxn id="9" idx="1"/>
            </p:cNvCxnSpPr>
            <p:nvPr/>
          </p:nvCxnSpPr>
          <p:spPr bwMode="auto">
            <a:xfrm flipV="1">
              <a:off x="2819400" y="3276600"/>
              <a:ext cx="990600" cy="533400"/>
            </a:xfrm>
            <a:prstGeom prst="straightConnector1">
              <a:avLst/>
            </a:prstGeom>
            <a:noFill/>
            <a:ln w="38100">
              <a:solidFill>
                <a:srgbClr val="000000"/>
              </a:solidFill>
              <a:round/>
              <a:headEnd/>
              <a:tailEnd type="triangle" w="med" len="med"/>
            </a:ln>
            <a:effectLst/>
          </p:spPr>
        </p:cxnSp>
      </p:gr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Rot="1" noChangeAspect="1" noChangeArrowheads="1"/>
          </p:cNvSpPr>
          <p:nvPr>
            <p:ph type="sldImg"/>
          </p:nvPr>
        </p:nvSpPr>
        <p:spPr/>
      </p:sp>
      <p:sp>
        <p:nvSpPr>
          <p:cNvPr id="5122" name="Rectangle 2"/>
          <p:cNvSpPr>
            <a:spLocks noGrp="1" noChangeArrowheads="1"/>
          </p:cNvSpPr>
          <p:nvPr>
            <p:ph type="body" idx="1"/>
          </p:nvPr>
        </p:nvSpPr>
        <p:spPr/>
        <p:txBody>
          <a:bodyPr/>
          <a:lstStyle/>
          <a:p>
            <a:pPr defTabSz="701589"/>
            <a:r>
              <a:rPr lang="fr-FR" sz="1700" dirty="0" smtClean="0">
                <a:latin typeface="Helvetica" charset="0"/>
                <a:cs typeface="Helvetica" charset="0"/>
                <a:sym typeface="Helvetica" charset="0"/>
              </a:rPr>
              <a:t>Notions de CAPACITE et CHARGE</a:t>
            </a:r>
          </a:p>
          <a:p>
            <a:pPr defTabSz="701589"/>
            <a:r>
              <a:rPr lang="fr-FR" sz="1700" dirty="0" smtClean="0">
                <a:latin typeface="Helvetica" charset="0"/>
                <a:cs typeface="Helvetica" charset="0"/>
                <a:sym typeface="Helvetica" charset="0"/>
              </a:rPr>
              <a:t>Capacité théorique Vs Capacité pratique</a:t>
            </a:r>
            <a:r>
              <a:rPr lang="fr-FR" sz="1700" baseline="0" dirty="0" smtClean="0">
                <a:latin typeface="Helvetica" charset="0"/>
                <a:cs typeface="Helvetica" charset="0"/>
                <a:sym typeface="Helvetica" charset="0"/>
              </a:rPr>
              <a:t> : </a:t>
            </a:r>
            <a:r>
              <a:rPr lang="fr-FR" sz="1700" dirty="0" smtClean="0">
                <a:latin typeface="Helvetica" charset="0"/>
                <a:cs typeface="Helvetica" charset="0"/>
                <a:sym typeface="Helvetica" charset="0"/>
              </a:rPr>
              <a:t>Taux de rendement global</a:t>
            </a:r>
          </a:p>
          <a:p>
            <a:pPr defTabSz="701589"/>
            <a:r>
              <a:rPr lang="fr-FR" sz="1700" dirty="0" smtClean="0">
                <a:latin typeface="Helvetica" charset="0"/>
                <a:cs typeface="Helvetica" charset="0"/>
                <a:sym typeface="Helvetica" charset="0"/>
              </a:rPr>
              <a:t>Charge commerciale Vs charge réelle</a:t>
            </a:r>
          </a:p>
          <a:p>
            <a:pPr defTabSz="701589"/>
            <a:r>
              <a:rPr lang="fr-FR" sz="1700" dirty="0" smtClean="0">
                <a:latin typeface="Helvetica" charset="0"/>
                <a:cs typeface="Helvetica" charset="0"/>
                <a:sym typeface="Helvetica" charset="0"/>
              </a:rPr>
              <a:t>Détermination des temps standards</a:t>
            </a:r>
          </a:p>
          <a:p>
            <a:pPr defTabSz="701589"/>
            <a:r>
              <a:rPr lang="fr-FR" sz="1700" dirty="0" smtClean="0">
                <a:latin typeface="Helvetica" charset="0"/>
                <a:cs typeface="Helvetica" charset="0"/>
                <a:sym typeface="Helvetica" charset="0"/>
              </a:rPr>
              <a:t>Courbe d'apprentissage</a:t>
            </a:r>
          </a:p>
          <a:p>
            <a:pPr defTabSz="701589"/>
            <a:r>
              <a:rPr lang="fr-FR" sz="1700" dirty="0" smtClean="0">
                <a:latin typeface="Helvetica" charset="0"/>
                <a:cs typeface="Helvetica" charset="0"/>
                <a:sym typeface="Helvetica" charset="0"/>
              </a:rPr>
              <a:t>Equilibre charge/capacité</a:t>
            </a:r>
          </a:p>
          <a:p>
            <a:pPr defTabSz="701589"/>
            <a:r>
              <a:rPr lang="fr-FR" sz="1700" dirty="0" smtClean="0">
                <a:latin typeface="Helvetica" charset="0"/>
                <a:cs typeface="Helvetica" charset="0"/>
                <a:sym typeface="Helvetica" charset="0"/>
              </a:rPr>
              <a:t>Goulets d'étranglement et OPT</a:t>
            </a:r>
          </a:p>
          <a:p>
            <a:pPr defTabSz="701589"/>
            <a:endParaRPr lang="fr-FR" sz="1700" dirty="0">
              <a:latin typeface="Helvetica" charset="0"/>
              <a:cs typeface="Helvetica" charset="0"/>
              <a:sym typeface="Helvetica"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Le méchant peut produire à la cadence de 30/h donc, comme il faut 3 C3 dans un C2, il peut alimenter le mal-rasé pour un flux de 10/h.</a:t>
            </a:r>
          </a:p>
          <a:p>
            <a:r>
              <a:rPr lang="fr-FR" dirty="0"/>
              <a:t>La mal-rasé peut produire des C1 à la cadence de 20/h mais ne reçoit des composants que pour 10/h. Il travaillera donc à 50% de sa capacité.</a:t>
            </a:r>
          </a:p>
          <a:p>
            <a:r>
              <a:rPr lang="fr-FR" dirty="0"/>
              <a:t>Le poste d’assemblage du moustachu a besoin de 2 C1 et de 2 C2 pour sortir un PF.</a:t>
            </a:r>
          </a:p>
          <a:p>
            <a:r>
              <a:rPr lang="fr-FR" dirty="0"/>
              <a:t>Il reçoit 2 C1 à la cadence de 5/h et 2 C2 à la cadence de 7,5/h.</a:t>
            </a:r>
          </a:p>
          <a:p>
            <a:r>
              <a:rPr lang="fr-FR" dirty="0"/>
              <a:t>Donc le flux de production en sortie sera de 5/h,</a:t>
            </a:r>
          </a:p>
          <a:p>
            <a:r>
              <a:rPr lang="fr-FR" dirty="0"/>
              <a:t>Cela correspond à la consommation de 10 C2.</a:t>
            </a:r>
          </a:p>
          <a:p>
            <a:r>
              <a:rPr lang="fr-FR" dirty="0"/>
              <a:t>Le TRG de Toto sera donc de 10/15 soit 66%.</a:t>
            </a:r>
          </a:p>
          <a:p>
            <a:r>
              <a:rPr lang="fr-FR" dirty="0"/>
              <a:t>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Arial" charset="0"/>
                <a:ea typeface="+mn-ea"/>
                <a:cs typeface="+mn-cs"/>
              </a:rPr>
              <a:t>La généralisation de la notion de ressource goulet se retrouve dans les concepts d’OPT (</a:t>
            </a:r>
            <a:r>
              <a:rPr lang="fr-FR" sz="1200" i="1" kern="1200" dirty="0" err="1">
                <a:solidFill>
                  <a:schemeClr val="tx1"/>
                </a:solidFill>
                <a:effectLst/>
                <a:latin typeface="Arial" charset="0"/>
                <a:ea typeface="+mn-ea"/>
                <a:cs typeface="+mn-cs"/>
              </a:rPr>
              <a:t>Optimized</a:t>
            </a:r>
            <a:r>
              <a:rPr lang="fr-FR" sz="1200" i="1" kern="1200" dirty="0">
                <a:solidFill>
                  <a:schemeClr val="tx1"/>
                </a:solidFill>
                <a:effectLst/>
                <a:latin typeface="Arial" charset="0"/>
                <a:ea typeface="+mn-ea"/>
                <a:cs typeface="+mn-cs"/>
              </a:rPr>
              <a:t> Production </a:t>
            </a:r>
            <a:r>
              <a:rPr lang="fr-FR" sz="1200" i="1" kern="1200" dirty="0" err="1">
                <a:solidFill>
                  <a:schemeClr val="tx1"/>
                </a:solidFill>
                <a:effectLst/>
                <a:latin typeface="Arial" charset="0"/>
                <a:ea typeface="+mn-ea"/>
                <a:cs typeface="+mn-cs"/>
              </a:rPr>
              <a:t>Technology</a:t>
            </a:r>
            <a:r>
              <a:rPr lang="fr-FR" sz="1200" kern="1200" dirty="0">
                <a:solidFill>
                  <a:schemeClr val="tx1"/>
                </a:solidFill>
                <a:effectLst/>
                <a:latin typeface="Arial" charset="0"/>
                <a:ea typeface="+mn-ea"/>
                <a:cs typeface="+mn-cs"/>
              </a:rPr>
              <a:t>). Conçue et développée par E. </a:t>
            </a:r>
            <a:r>
              <a:rPr lang="fr-FR" sz="1200" kern="1200" dirty="0" err="1">
                <a:solidFill>
                  <a:schemeClr val="tx1"/>
                </a:solidFill>
                <a:effectLst/>
                <a:latin typeface="Arial" charset="0"/>
                <a:ea typeface="+mn-ea"/>
                <a:cs typeface="+mn-cs"/>
              </a:rPr>
              <a:t>Goldratt</a:t>
            </a:r>
            <a:r>
              <a:rPr lang="fr-FR" sz="1200" kern="1200" dirty="0">
                <a:solidFill>
                  <a:schemeClr val="tx1"/>
                </a:solidFill>
                <a:effectLst/>
                <a:latin typeface="Arial" charset="0"/>
                <a:ea typeface="+mn-ea"/>
                <a:cs typeface="+mn-cs"/>
              </a:rPr>
              <a:t> dans les années 1980, cette méthode se présente comme une nouvelle vision de la planification visant à utiliser au mieux les capacités de production ; elle a fait l’objet de plusieurs applications, en particulier aux États-Unis, dans le domaine de l’automobile.</a:t>
            </a:r>
          </a:p>
          <a:p>
            <a:r>
              <a:rPr lang="fr-FR" sz="1200" kern="1200" dirty="0">
                <a:solidFill>
                  <a:schemeClr val="tx1"/>
                </a:solidFill>
                <a:effectLst/>
                <a:latin typeface="Arial" charset="0"/>
                <a:ea typeface="+mn-ea"/>
                <a:cs typeface="+mn-cs"/>
              </a:rPr>
              <a:t>La première étape de la méthode consiste à définir un graphe complet du processus de transformation qui représente les relations entre les produits fabriqués et les ressources nécessaires. Par ressources on entend ici aussi bien les matières premières que la main-d’œuvre, les machines, les outillages, les engins de manu­tention, etc.</a:t>
            </a:r>
          </a:p>
          <a:p>
            <a:r>
              <a:rPr lang="fr-FR" sz="1200" kern="1200" dirty="0">
                <a:solidFill>
                  <a:schemeClr val="tx1"/>
                </a:solidFill>
                <a:effectLst/>
                <a:latin typeface="Arial" charset="0"/>
                <a:ea typeface="+mn-ea"/>
                <a:cs typeface="+mn-cs"/>
              </a:rPr>
              <a:t>Dans une seconde étape, l’utilisateur différencie deux types de ressources : les ressources goulets ou critiques qui limitent la production et les ressources non-goulets qui présentent une surcapacité.</a:t>
            </a:r>
          </a:p>
          <a:p>
            <a:endParaRPr lang="fr-FR" dirty="0"/>
          </a:p>
        </p:txBody>
      </p:sp>
    </p:spTree>
    <p:extLst>
      <p:ext uri="{BB962C8B-B14F-4D97-AF65-F5344CB8AC3E}">
        <p14:creationId xmlns:p14="http://schemas.microsoft.com/office/powerpoint/2010/main" val="35204381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Arial" charset="0"/>
                <a:ea typeface="+mn-ea"/>
                <a:cs typeface="+mn-cs"/>
              </a:rPr>
              <a:t>La philosophie de la méthode OPT peut se résumer par l’application de six règles :</a:t>
            </a:r>
          </a:p>
          <a:p>
            <a:pPr marL="228600" lvl="0" indent="-228600">
              <a:buFont typeface="+mj-lt"/>
              <a:buAutoNum type="arabicPeriod"/>
            </a:pPr>
            <a:r>
              <a:rPr lang="fr-FR" sz="1200" kern="1200" dirty="0" smtClean="0">
                <a:solidFill>
                  <a:schemeClr val="tx1"/>
                </a:solidFill>
                <a:effectLst/>
                <a:latin typeface="Arial" charset="0"/>
                <a:ea typeface="+mn-ea"/>
                <a:cs typeface="+mn-cs"/>
              </a:rPr>
              <a:t>Il </a:t>
            </a:r>
            <a:r>
              <a:rPr lang="fr-FR" sz="1200" kern="1200" dirty="0">
                <a:solidFill>
                  <a:schemeClr val="tx1"/>
                </a:solidFill>
                <a:effectLst/>
                <a:latin typeface="Arial" charset="0"/>
                <a:ea typeface="+mn-ea"/>
                <a:cs typeface="+mn-cs"/>
              </a:rPr>
              <a:t>faut équilibrer les flux et non les capacités. En effet, si un lot présente un certain retard, dû par exemple aux variations de temps opératoire autour de la valeur moyenne, celui-ci se propage tout au long de la chaîne de fabrication, même si chaque poste respecte la cadence prévue. Il ne sert à rien d’égaliser les capacités des différentes ressources, le retard demeure.</a:t>
            </a:r>
          </a:p>
          <a:p>
            <a:pPr marL="228600" lvl="0" indent="-228600">
              <a:buFont typeface="+mj-lt"/>
              <a:buAutoNum type="arabicPeriod"/>
            </a:pPr>
            <a:r>
              <a:rPr lang="fr-FR" sz="1200" kern="1200" dirty="0" smtClean="0">
                <a:solidFill>
                  <a:schemeClr val="tx1"/>
                </a:solidFill>
                <a:effectLst/>
                <a:latin typeface="Arial" charset="0"/>
                <a:ea typeface="+mn-ea"/>
                <a:cs typeface="+mn-cs"/>
              </a:rPr>
              <a:t>Le </a:t>
            </a:r>
            <a:r>
              <a:rPr lang="fr-FR" sz="1200" kern="1200" dirty="0">
                <a:solidFill>
                  <a:schemeClr val="tx1"/>
                </a:solidFill>
                <a:effectLst/>
                <a:latin typeface="Arial" charset="0"/>
                <a:ea typeface="+mn-ea"/>
                <a:cs typeface="+mn-cs"/>
              </a:rPr>
              <a:t>niveau d’utilisation d’un non-goulet n’est pas déterminé par son propre potentiel mais par d’autres contraintes du système.</a:t>
            </a:r>
          </a:p>
          <a:p>
            <a:pPr marL="228600" lvl="0" indent="-228600">
              <a:buFont typeface="+mj-lt"/>
              <a:buAutoNum type="arabicPeriod"/>
            </a:pPr>
            <a:r>
              <a:rPr lang="fr-FR" sz="1200" kern="1200" dirty="0" smtClean="0">
                <a:solidFill>
                  <a:schemeClr val="tx1"/>
                </a:solidFill>
                <a:effectLst/>
                <a:latin typeface="Arial" charset="0"/>
                <a:ea typeface="+mn-ea"/>
                <a:cs typeface="+mn-cs"/>
              </a:rPr>
              <a:t>L’utilisation </a:t>
            </a:r>
            <a:r>
              <a:rPr lang="fr-FR" sz="1200" kern="1200" dirty="0">
                <a:solidFill>
                  <a:schemeClr val="tx1"/>
                </a:solidFill>
                <a:effectLst/>
                <a:latin typeface="Arial" charset="0"/>
                <a:ea typeface="+mn-ea"/>
                <a:cs typeface="+mn-cs"/>
              </a:rPr>
              <a:t>optimale d’une ressource ne correspond pas nécessairement à la saturation de sa capacité.</a:t>
            </a:r>
          </a:p>
          <a:p>
            <a:pPr marL="228600" lvl="0" indent="-228600">
              <a:buFont typeface="+mj-lt"/>
              <a:buAutoNum type="arabicPeriod"/>
            </a:pPr>
            <a:r>
              <a:rPr lang="fr-FR" sz="1200" kern="1200" dirty="0" smtClean="0">
                <a:solidFill>
                  <a:schemeClr val="tx1"/>
                </a:solidFill>
                <a:effectLst/>
                <a:latin typeface="Arial" charset="0"/>
                <a:ea typeface="+mn-ea"/>
                <a:cs typeface="+mn-cs"/>
              </a:rPr>
              <a:t>Une </a:t>
            </a:r>
            <a:r>
              <a:rPr lang="fr-FR" sz="1200" kern="1200" dirty="0">
                <a:solidFill>
                  <a:schemeClr val="tx1"/>
                </a:solidFill>
                <a:effectLst/>
                <a:latin typeface="Arial" charset="0"/>
                <a:ea typeface="+mn-ea"/>
                <a:cs typeface="+mn-cs"/>
              </a:rPr>
              <a:t>heure gagnée sur une ressource goulet se traduit par une capacité supplémentaire d’une heure pour tout le système de production. Inversement, une heure perdue sur un goulet est une heure perdue pour la capacité globale su système.</a:t>
            </a:r>
          </a:p>
          <a:p>
            <a:pPr marL="228600" lvl="0" indent="-228600">
              <a:buFont typeface="+mj-lt"/>
              <a:buAutoNum type="arabicPeriod"/>
            </a:pPr>
            <a:r>
              <a:rPr lang="fr-FR" sz="1200" kern="1200" dirty="0" smtClean="0">
                <a:solidFill>
                  <a:schemeClr val="tx1"/>
                </a:solidFill>
                <a:effectLst/>
                <a:latin typeface="Arial" charset="0"/>
                <a:ea typeface="+mn-ea"/>
                <a:cs typeface="+mn-cs"/>
              </a:rPr>
              <a:t>Une </a:t>
            </a:r>
            <a:r>
              <a:rPr lang="fr-FR" sz="1200" kern="1200" dirty="0">
                <a:solidFill>
                  <a:schemeClr val="tx1"/>
                </a:solidFill>
                <a:effectLst/>
                <a:latin typeface="Arial" charset="0"/>
                <a:ea typeface="+mn-ea"/>
                <a:cs typeface="+mn-cs"/>
              </a:rPr>
              <a:t>heure économisée sur une ressource non critique n’apporte rien sur le plan logistique.</a:t>
            </a:r>
          </a:p>
          <a:p>
            <a:pPr marL="228600" lvl="0" indent="-228600">
              <a:buFont typeface="+mj-lt"/>
              <a:buAutoNum type="arabicPeriod"/>
            </a:pPr>
            <a:r>
              <a:rPr lang="fr-FR" sz="1200" kern="1200" dirty="0" smtClean="0">
                <a:solidFill>
                  <a:schemeClr val="tx1"/>
                </a:solidFill>
                <a:effectLst/>
                <a:latin typeface="Arial" charset="0"/>
                <a:ea typeface="+mn-ea"/>
                <a:cs typeface="+mn-cs"/>
              </a:rPr>
              <a:t>Les </a:t>
            </a:r>
            <a:r>
              <a:rPr lang="fr-FR" sz="1200" kern="1200" dirty="0">
                <a:solidFill>
                  <a:schemeClr val="tx1"/>
                </a:solidFill>
                <a:effectLst/>
                <a:latin typeface="Arial" charset="0"/>
                <a:ea typeface="+mn-ea"/>
                <a:cs typeface="+mn-cs"/>
              </a:rPr>
              <a:t>ressources goulets déterminent le débit de sortie et les niveaux de stock. Il s’avère donc totalement inutile de lancer en production une quantité supérieure à la capacité de celles-ci, car on crée ainsi des en-cours supplémentaires.</a:t>
            </a:r>
          </a:p>
          <a:p>
            <a:endParaRPr lang="fr-FR" dirty="0"/>
          </a:p>
        </p:txBody>
      </p:sp>
    </p:spTree>
    <p:extLst>
      <p:ext uri="{BB962C8B-B14F-4D97-AF65-F5344CB8AC3E}">
        <p14:creationId xmlns:p14="http://schemas.microsoft.com/office/powerpoint/2010/main" val="919455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La capacité est une mesure de l'aptitude d'une ressource à traiter un flux. Une bonne image d'une capacité est fournie par le débit d'une route : 3 000 véhicules à l'heure, pour une autoroute, par exemple. On retrouve une notion équivalente dans tout système logistique : 600 clients à l'heure pour un restaurant fast-food, 120 dossiers par jour pour une agence de prêts immobiliers, 6 copies corrigées par heure pour un professeur, etc.</a:t>
            </a:r>
          </a:p>
          <a:p>
            <a:r>
              <a:rPr lang="fr-FR" dirty="0"/>
              <a:t>Le concept de capacité résulte :</a:t>
            </a:r>
          </a:p>
          <a:p>
            <a:pPr lvl="0"/>
            <a:r>
              <a:rPr lang="fr-FR" dirty="0"/>
              <a:t>de la durée de disponibilité de la ressource par période calendaire (la journée, la semaine, le mois, etc.),</a:t>
            </a:r>
          </a:p>
          <a:p>
            <a:pPr lvl="0"/>
            <a:r>
              <a:rPr lang="fr-FR" dirty="0"/>
              <a:t>du choix d'une unité de mesure qui permet d'additionner les débits de produits éventuellement différents, étant entendus que si les produits sont assez semblables, une seule unité physique convient.</a:t>
            </a:r>
          </a:p>
          <a:p>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La capacité effective (ou capacité pratique) d’une ressource peut être inférieure à la capacité théorique, ou nominale, pour de nombreuses raisons : la machine doit être arrêtée pour un entretien préventif, pour réparer une panne mineure ou majeure, l’opérateur est absent ou une partie des pièces produites est défectueuse. La mesure de l’efficience est faite par le Taux de Rendement Global ou TRG. Le TRG d’une ressource  mesure le rapport entre le temps réellement utilisé par cette ressource pour réaliser des produits (de bonne qualité) et le temps disponible (autrement dit la capacité de production nominale). </a:t>
            </a:r>
          </a:p>
          <a:p>
            <a:r>
              <a:rPr lang="fr-FR" dirty="0"/>
              <a:t>Les pannes constituent bien entendu une première source de perte de capacité. Ensuite, dans le cas, très fréquent, où une même ressource traite plusieurs flux de produits, il existe souvent une perte de temps au passage de l’un à l’autre. Par exemple, si la ressource est une machine, il faut l’arrêter, changer l’outillage, modifier le réglage, préparer une autre matière. Cette perte de capacité incite les entreprises à organiser le flux sous forme d’une suite de lots homogènes plus importants, encore dénommés campagnes de production.</a:t>
            </a:r>
          </a:p>
          <a:p>
            <a:r>
              <a:rPr lang="fr-FR" dirty="0"/>
              <a:t>Le TRS</a:t>
            </a:r>
            <a:r>
              <a:rPr lang="fr-FR" baseline="0" dirty="0"/>
              <a:t> (TAUX DE RENDENDEMENT SYNTHETIQUE) </a:t>
            </a:r>
            <a:r>
              <a:rPr lang="fr-FR" b="1" baseline="0" dirty="0"/>
              <a:t>= </a:t>
            </a:r>
            <a:r>
              <a:rPr lang="fr-FR" sz="1300" b="1" dirty="0">
                <a:latin typeface="+mn-lt"/>
                <a:ea typeface="ＭＳ Ｐゴシック" pitchFamily="-123" charset="-128"/>
                <a:cs typeface="ＭＳ Ｐゴシック" pitchFamily="-123" charset="-128"/>
              </a:rPr>
              <a:t>Temps utile / Temps employé </a:t>
            </a:r>
          </a:p>
          <a:p>
            <a:r>
              <a:rPr lang="fr-FR" sz="1300" dirty="0">
                <a:latin typeface="+mn-lt"/>
                <a:ea typeface="ＭＳ Ｐゴシック" pitchFamily="-123" charset="-128"/>
                <a:cs typeface="ＭＳ Ｐゴシック" pitchFamily="-123" charset="-128"/>
              </a:rPr>
              <a:t>DANS LA FIGURE D / B</a:t>
            </a:r>
          </a:p>
          <a:p>
            <a:r>
              <a:rPr lang="fr-FR" sz="1300" dirty="0">
                <a:latin typeface="+mn-lt"/>
                <a:ea typeface="ＭＳ Ｐゴシック" pitchFamily="-123" charset="-128"/>
                <a:cs typeface="ＭＳ Ｐゴシック" pitchFamily="-123" charset="-128"/>
              </a:rPr>
              <a:t> Le Taux de rendement global est défini par le TRS multiplié par le taux de charge (temps de travail sur temps d'ouverture de l'atelier)</a:t>
            </a:r>
          </a:p>
          <a:p>
            <a:endParaRPr lang="fr-FR" b="0" dirty="0"/>
          </a:p>
        </p:txBody>
      </p:sp>
    </p:spTree>
    <p:extLst>
      <p:ext uri="{BB962C8B-B14F-4D97-AF65-F5344CB8AC3E}">
        <p14:creationId xmlns:p14="http://schemas.microsoft.com/office/powerpoint/2010/main" val="506748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dirty="0"/>
              <a:t>La charge mesure la quantité de flux requise pour satisfaire la demande. C'est donc une mesure de débit demandé. Les concepts de capacité et de charge se correspondent, comme ceux de l'offre et de la demande. Il est recommandé de les exprimer dans les mêmes unités.</a:t>
            </a:r>
          </a:p>
          <a:p>
            <a:r>
              <a:rPr lang="fr-FR" dirty="0"/>
              <a:t>Une compagnie d'aviation possède une capacité de transport de 20 000 passagers par jour. La charge à transporter le 14 avril a été de 17 000 passagers. Toute sa capacité n'a pas été utilisée. La mesure de la charge pose le même problème de choix d'unité que celle de la capacité : si la demande est homogène, on choisit, en général, une unité physique simple.</a:t>
            </a:r>
          </a:p>
          <a:p>
            <a:r>
              <a:rPr lang="fr-FR" dirty="0"/>
              <a:t>Par exemple, la charge d'un atelier qui fabrique des chaussures est de 42 000 paires pour le mois de mars. En revanche, si la demande est hétérogène, il faut choisir une unité de mesure plus abstraite.</a:t>
            </a:r>
          </a:p>
          <a:p>
            <a:r>
              <a:rPr lang="fr-FR" dirty="0"/>
              <a:t>Par exemple, la charge d'un atelier d'usinage est de 2 400 heures d'usinage pour le mois de juin. Cela signifie que les ordres des clients, transformés en heures de travail par le biais des gammes de fabrication, représentent une durée de travail de 2 400 heures. Si l'usine possède 15 machines, chaque machine réalise en juin (2 400/15) soit 160 heures de travail (en moyenne théorique car, en pratique, compte tenu des spécificités du matériel, certaines machines ont plus de travail que d'autres).</a:t>
            </a:r>
          </a:p>
          <a:p>
            <a:r>
              <a:rPr lang="fr-FR" dirty="0"/>
              <a:t>Par exemple, un centre d'usinage travaillant en 3 équipes offre une capacité de 111 heures par semaine (3 x 37 heures). Pour que cette unité de mesure soit utilisable, il faut que les commandes des clients soient elles-mêmes converties en heures. On voit que le centre d'usinage est chargé pendant 105 heures dans la semaine. Sa capacité étant de 111 heures, il reste 6 heures théoriquement disponible.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Dans l’industrie et dans les services, c’est la fonction </a:t>
            </a:r>
            <a:r>
              <a:rPr lang="fr-FR" b="1" i="1" dirty="0"/>
              <a:t>Méthodes</a:t>
            </a:r>
            <a:r>
              <a:rPr lang="fr-FR" dirty="0"/>
              <a:t> qui étudie et implémente les processus de fabrication ou de service.</a:t>
            </a:r>
          </a:p>
          <a:p>
            <a:r>
              <a:rPr lang="fr-FR" dirty="0"/>
              <a:t>Lorsque l’on définit les caractéristiques d’une opération de transformation, on doit indiquer trois temps :</a:t>
            </a:r>
          </a:p>
          <a:p>
            <a:r>
              <a:rPr lang="fr-FR" dirty="0"/>
              <a:t>Un temps fixe que l’on nomme temps de réglage, temps de changement d’outil ou de série, temps de préparation. Cela recouvre la préparation de tout ce qui est nécessaire pour la réalisation : approvisionnement de matières, mis en place d’un outillage, réglage, montée en température… dépendant de la nature de l’opération. Qu’on lance la fabrication d’une ou de 1000 pièces, on n’échappe pas à cette activité qui peut être réalisée par du personnel spécialisé (régleurs) ou par les opérateurs de production eux-mêmes.</a:t>
            </a:r>
          </a:p>
          <a:p>
            <a:r>
              <a:rPr lang="fr-FR" dirty="0"/>
              <a:t>Le temps opératoire est un temps unitaire de réalisation d’une pièce donc le temps opératoire total est proportionnel à la quantité fabriquée : on suppose que réaliser 100 pièces prend 10 fois plus de temps que de réaliser 10 pièces. Il peut être exprimé en temps par pièce ou en cadence (nombre de pièces par unité de temps).</a:t>
            </a:r>
          </a:p>
          <a:p>
            <a:r>
              <a:rPr lang="fr-FR" dirty="0"/>
              <a:t>Le temps de transfert permet de prendre en compte le fait que les opérations successives ne peuvent s’enchaîner parfaitement et qu’il faut prévoir un certain battement entre leurs réalisations.</a:t>
            </a:r>
          </a:p>
          <a:p>
            <a:r>
              <a:rPr lang="fr-FR" dirty="0"/>
              <a:t>Notons que, pour certaines opérations, il n’existe qu’un temps fixe, indépendant de la quantité fabriquée (dans certaines limites). C’est, par exemple, le cas d’opération de traitement thermique : que l’on mette une ou dix pièces dans un four, le temps de traitement sera le même.</a:t>
            </a:r>
          </a:p>
        </p:txBody>
      </p:sp>
    </p:spTree>
    <p:extLst>
      <p:ext uri="{BB962C8B-B14F-4D97-AF65-F5344CB8AC3E}">
        <p14:creationId xmlns:p14="http://schemas.microsoft.com/office/powerpoint/2010/main" val="3728367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Il faut cependant distinguer la capacité théorique et la capacité réelle. La capacité théorique est celle que l'on peut faire au maximum sur un poste de charge par période de référence. </a:t>
            </a:r>
          </a:p>
          <a:p>
            <a:r>
              <a:rPr lang="fr-FR" dirty="0"/>
              <a:t>Exemple :</a:t>
            </a:r>
          </a:p>
          <a:p>
            <a:r>
              <a:rPr lang="fr-FR" dirty="0"/>
              <a:t>Une machine à commande numérique dans un atelier a une capacité théorique de</a:t>
            </a:r>
          </a:p>
          <a:p>
            <a:r>
              <a:rPr lang="fr-FR" dirty="0"/>
              <a:t>35h/semaine.</a:t>
            </a:r>
          </a:p>
          <a:p>
            <a:r>
              <a:rPr lang="fr-FR" dirty="0"/>
              <a:t>La capacité réelle est celle qui est prise en compte lors de l'élaboration du planning dans le cas d'un ordonnancement centralisé. Elle correspond à ce que l'on peut réellement réaliser sur un poste de charge compte tenu des aléas possibles, (pannes, rebuts, absence des opérateurs...).</a:t>
            </a:r>
          </a:p>
          <a:p>
            <a:r>
              <a:rPr lang="fr-FR" dirty="0"/>
              <a:t>La machine à commande numérique de l'exemple précédent a un taux d'aléa de 10%, et sa capacité réelle est de 31,5h /semaine.</a:t>
            </a:r>
          </a:p>
          <a:p>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Le temps de fabrication d’un lot est de 50 / 20 soit 2,5 heures.</a:t>
            </a:r>
          </a:p>
          <a:p>
            <a:r>
              <a:rPr lang="fr-FR" dirty="0"/>
              <a:t>Le temps total pour obtenir un lot est égal au temps de changement de fabrication + le temps de fabrication soir 2,5 + 1 soit 3,5 heures.</a:t>
            </a:r>
          </a:p>
          <a:p>
            <a:r>
              <a:rPr lang="fr-FR" dirty="0"/>
              <a:t>Le taux de rendement global est de 2,5 / 3,5 soit 71,42 %,</a:t>
            </a:r>
          </a:p>
          <a:p>
            <a:r>
              <a:rPr lang="fr-FR" dirty="0"/>
              <a:t>La perte relative de capacité est de 100 – 71,42 soit 28,58 %.</a:t>
            </a:r>
          </a:p>
          <a:p>
            <a:endParaRPr lang="fr-FR" dirty="0"/>
          </a:p>
          <a:p>
            <a:r>
              <a:rPr lang="fr-FR" dirty="0"/>
              <a:t>Si on lance des lots de 500 unités, le temps de fabrication serait de 25 heures,</a:t>
            </a:r>
          </a:p>
          <a:p>
            <a:r>
              <a:rPr lang="fr-FR" dirty="0"/>
              <a:t>Le temps total pour obtenir un lot est égal au temps de changement de fabrication + le temps de fabrication soir 25 + 1 soit 26 heures.</a:t>
            </a:r>
          </a:p>
          <a:p>
            <a:r>
              <a:rPr lang="fr-FR" dirty="0"/>
              <a:t>Le taux de rendement global est de 25 / 26 soit 96 %,</a:t>
            </a:r>
          </a:p>
          <a:p>
            <a:r>
              <a:rPr lang="fr-FR" dirty="0"/>
              <a:t>La perte relative de capacité est de 100 – 96 soit 4 %.</a:t>
            </a:r>
          </a:p>
          <a:p>
            <a:endParaRPr lang="fr-FR" dirty="0"/>
          </a:p>
          <a:p>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237282" y="4875213"/>
            <a:ext cx="6552728" cy="4994621"/>
          </a:xfrm>
        </p:spPr>
        <p:txBody>
          <a:bodyPr>
            <a:noAutofit/>
          </a:bodyPr>
          <a:lstStyle/>
          <a:p>
            <a:r>
              <a:rPr lang="fr-FR" kern="1200" dirty="0">
                <a:solidFill>
                  <a:schemeClr val="tx1"/>
                </a:solidFill>
                <a:effectLst/>
                <a:latin typeface="Arial" charset="0"/>
                <a:ea typeface="+mn-ea"/>
                <a:cs typeface="+mn-cs"/>
              </a:rPr>
              <a:t>Pour concevoir les gammes opératoires, il faut évaluer les temps standard des opérations. Les deux méthodes les plus utilisées en organisation scientifique du travail pour évaluer le temps standard d’une opération sont le chronométrage et la méthode des temps prédéterminés.</a:t>
            </a:r>
          </a:p>
          <a:p>
            <a:r>
              <a:rPr lang="fr-FR" b="1" i="1" kern="1200" dirty="0">
                <a:solidFill>
                  <a:schemeClr val="tx1"/>
                </a:solidFill>
                <a:effectLst/>
                <a:latin typeface="Arial" charset="0"/>
                <a:ea typeface="+mn-ea"/>
                <a:cs typeface="+mn-cs"/>
              </a:rPr>
              <a:t>Chronométrage  : </a:t>
            </a:r>
            <a:r>
              <a:rPr lang="fr-FR" kern="1200" dirty="0">
                <a:solidFill>
                  <a:schemeClr val="tx1"/>
                </a:solidFill>
                <a:effectLst/>
                <a:latin typeface="Arial" charset="0"/>
                <a:ea typeface="+mn-ea"/>
                <a:cs typeface="+mn-cs"/>
              </a:rPr>
              <a:t>Cette méthode, qui ne convient que dans le cas où les opérations sont mises en œuvre, consiste simplement à chronométrer le temps de chacune des opérations. Cette approche directe doit tenir compte du fait que des aléas ou des perturbations peuvent faire varier les temps opératoires mesurés autour de leur valeur moyenne réelle. </a:t>
            </a:r>
          </a:p>
          <a:p>
            <a:r>
              <a:rPr lang="fr-FR" b="1" i="1" kern="1200" dirty="0">
                <a:solidFill>
                  <a:schemeClr val="tx1"/>
                </a:solidFill>
                <a:effectLst/>
                <a:latin typeface="Arial" charset="0"/>
                <a:ea typeface="+mn-ea"/>
                <a:cs typeface="+mn-cs"/>
              </a:rPr>
              <a:t>Méthode des temps standards élémentaires : </a:t>
            </a:r>
            <a:r>
              <a:rPr lang="fr-FR" kern="1200" dirty="0">
                <a:solidFill>
                  <a:schemeClr val="tx1"/>
                </a:solidFill>
                <a:effectLst/>
                <a:latin typeface="Arial" charset="0"/>
                <a:ea typeface="+mn-ea"/>
                <a:cs typeface="+mn-cs"/>
              </a:rPr>
              <a:t>Lorsqu’un nouveau produit est en phase d’étude, les opérations n’existent pas encore. Pour évaluer de manière prévisionnelle les temps opératoires correspondant à ce futur produit, on recourt à la méthode des temps prédéterminés. Le principe de cette méthode est de considérer chaque mouvement comme la répétition combinée de quelques gestes élémentaires. Si l’on identifie ceux-ci et que l’on évalue leur durée de façon standard, le temps d’une opération peut être obtenu en additionnant les temps correspondant aux gestes élémentaires qui la composent.</a:t>
            </a:r>
          </a:p>
          <a:p>
            <a:pPr marL="0" marR="0" lvl="0" indent="0" algn="l" defTabSz="914400" rtl="0" eaLnBrk="0" fontAlgn="base" latinLnBrk="0" hangingPunct="0">
              <a:lnSpc>
                <a:spcPct val="90000"/>
              </a:lnSpc>
              <a:spcBef>
                <a:spcPct val="40000"/>
              </a:spcBef>
              <a:spcAft>
                <a:spcPct val="0"/>
              </a:spcAft>
              <a:buClrTx/>
              <a:buSzTx/>
              <a:buFontTx/>
              <a:buNone/>
              <a:tabLst/>
              <a:defRPr/>
            </a:pPr>
            <a:r>
              <a:rPr lang="fr-FR" kern="1200" dirty="0">
                <a:solidFill>
                  <a:schemeClr val="tx1"/>
                </a:solidFill>
                <a:effectLst/>
                <a:latin typeface="Arial" charset="0"/>
                <a:ea typeface="+mn-ea"/>
                <a:cs typeface="+mn-cs"/>
              </a:rPr>
              <a:t>La méthode la plus utilisée est la méthode MTM (</a:t>
            </a:r>
            <a:r>
              <a:rPr lang="fr-FR" i="1" kern="1200" dirty="0">
                <a:solidFill>
                  <a:schemeClr val="tx1"/>
                </a:solidFill>
                <a:effectLst/>
                <a:latin typeface="Arial" charset="0"/>
                <a:ea typeface="+mn-ea"/>
                <a:cs typeface="+mn-cs"/>
              </a:rPr>
              <a:t>Motion Time </a:t>
            </a:r>
            <a:r>
              <a:rPr lang="fr-FR" i="1" kern="1200" dirty="0" err="1">
                <a:solidFill>
                  <a:schemeClr val="tx1"/>
                </a:solidFill>
                <a:effectLst/>
                <a:latin typeface="Arial" charset="0"/>
                <a:ea typeface="+mn-ea"/>
                <a:cs typeface="+mn-cs"/>
              </a:rPr>
              <a:t>Measurement</a:t>
            </a:r>
            <a:r>
              <a:rPr lang="fr-FR" i="1" kern="1200" dirty="0">
                <a:solidFill>
                  <a:schemeClr val="tx1"/>
                </a:solidFill>
                <a:effectLst/>
                <a:latin typeface="Arial" charset="0"/>
                <a:ea typeface="+mn-ea"/>
                <a:cs typeface="+mn-cs"/>
              </a:rPr>
              <a:t>)</a:t>
            </a:r>
            <a:r>
              <a:rPr lang="fr-FR" kern="1200" dirty="0">
                <a:solidFill>
                  <a:schemeClr val="tx1"/>
                </a:solidFill>
                <a:effectLst/>
                <a:latin typeface="Arial" charset="0"/>
                <a:ea typeface="+mn-ea"/>
                <a:cs typeface="+mn-cs"/>
              </a:rPr>
              <a:t>, qui retient dix mouvements de base : Atteindre, Saisir, Mouvoir, Tourner, Mouvement de manivelle, Appliquer une pression, Positionner (et son contraire), Lâcher, auxquels s’ajoutent les mouvements visuels, les mouvements du corps et des membres supérieurs. La mesure par chronométrage de ces éléments de base a fourni des temps standard, universels, exprimés en 100 000e d’heure (</a:t>
            </a:r>
            <a:r>
              <a:rPr lang="fr-FR" kern="1200" dirty="0" err="1">
                <a:solidFill>
                  <a:schemeClr val="tx1"/>
                </a:solidFill>
                <a:effectLst/>
                <a:latin typeface="Arial" charset="0"/>
                <a:ea typeface="+mn-ea"/>
                <a:cs typeface="+mn-cs"/>
              </a:rPr>
              <a:t>cmh</a:t>
            </a:r>
            <a:r>
              <a:rPr lang="fr-FR" kern="1200" dirty="0">
                <a:solidFill>
                  <a:schemeClr val="tx1"/>
                </a:solidFill>
                <a:effectLst/>
                <a:latin typeface="Arial" charset="0"/>
                <a:ea typeface="+mn-ea"/>
                <a:cs typeface="+mn-cs"/>
              </a:rPr>
              <a:t>), regroupés dans des tables qui représentent le fondement même de la méthode.</a:t>
            </a:r>
          </a:p>
          <a:p>
            <a:r>
              <a:rPr lang="fr-FR" b="1" i="1" dirty="0"/>
              <a:t>Taux d'activité : </a:t>
            </a:r>
            <a:r>
              <a:rPr lang="fr-FR" kern="1200" dirty="0">
                <a:solidFill>
                  <a:schemeClr val="tx1"/>
                </a:solidFill>
                <a:effectLst/>
                <a:latin typeface="Arial" charset="0"/>
                <a:ea typeface="+mn-ea"/>
                <a:cs typeface="+mn-cs"/>
              </a:rPr>
              <a:t>Les temps obtenus par ces méthodes dépendent étroitement de l’habileté et de la rapidité des opérateurs par rapport à une performance moyenne. Il faut donc pondérer les résultats par un </a:t>
            </a:r>
            <a:r>
              <a:rPr lang="fr-FR" i="1" kern="1200" dirty="0">
                <a:solidFill>
                  <a:schemeClr val="tx1"/>
                </a:solidFill>
                <a:effectLst/>
                <a:latin typeface="Arial" charset="0"/>
                <a:ea typeface="+mn-ea"/>
                <a:cs typeface="+mn-cs"/>
              </a:rPr>
              <a:t>taux d’activité</a:t>
            </a:r>
            <a:r>
              <a:rPr lang="fr-FR" kern="1200" dirty="0">
                <a:solidFill>
                  <a:schemeClr val="tx1"/>
                </a:solidFill>
                <a:effectLst/>
                <a:latin typeface="Arial" charset="0"/>
                <a:ea typeface="+mn-ea"/>
                <a:cs typeface="+mn-cs"/>
              </a:rPr>
              <a:t>, qui est un coefficient défini à partir d’une allure moyenne de référence. Ainsi, l’allure standard correspond au rythme d’un individu moyen, qui par définition a un taux d’activité de 100 %. Un opérateur plus rapide aura un taux d’activité supérieur à 100 %, alors qu’un débutant aura un taux nettement inférieur.</a:t>
            </a:r>
          </a:p>
          <a:p>
            <a:pPr marL="0" marR="0" lvl="0" indent="0" algn="l" defTabSz="914400" rtl="0" eaLnBrk="0" fontAlgn="base" latinLnBrk="0" hangingPunct="0">
              <a:lnSpc>
                <a:spcPct val="90000"/>
              </a:lnSpc>
              <a:spcBef>
                <a:spcPct val="40000"/>
              </a:spcBef>
              <a:spcAft>
                <a:spcPct val="0"/>
              </a:spcAft>
              <a:buClrTx/>
              <a:buSzTx/>
              <a:buFontTx/>
              <a:buNone/>
              <a:tabLst/>
              <a:defRPr/>
            </a:pPr>
            <a:endParaRPr lang="fr-FR" kern="1200" dirty="0">
              <a:solidFill>
                <a:schemeClr val="tx1"/>
              </a:solidFill>
              <a:effectLst/>
              <a:latin typeface="Arial" charset="0"/>
              <a:ea typeface="+mn-ea"/>
              <a:cs typeface="+mn-cs"/>
            </a:endParaRPr>
          </a:p>
          <a:p>
            <a:r>
              <a:rPr lang="fr-FR" kern="1200" dirty="0">
                <a:solidFill>
                  <a:schemeClr val="tx1"/>
                </a:solidFill>
                <a:effectLst/>
                <a:latin typeface="Arial" charset="0"/>
                <a:ea typeface="+mn-ea"/>
                <a:cs typeface="+mn-cs"/>
              </a:rPr>
              <a:t>	</a:t>
            </a:r>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96050" y="990600"/>
            <a:ext cx="1809750" cy="4800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990600"/>
            <a:ext cx="5276850" cy="4800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NSAM">
    <p:spTree>
      <p:nvGrpSpPr>
        <p:cNvPr id="1" name=""/>
        <p:cNvGrpSpPr/>
        <p:nvPr/>
      </p:nvGrpSpPr>
      <p:grpSpPr>
        <a:xfrm>
          <a:off x="0" y="0"/>
          <a:ext cx="0" cy="0"/>
          <a:chOff x="0" y="0"/>
          <a:chExt cx="0" cy="0"/>
        </a:xfrm>
      </p:grpSpPr>
      <p:sp>
        <p:nvSpPr>
          <p:cNvPr id="9" name="Titre 1"/>
          <p:cNvSpPr>
            <a:spLocks noGrp="1"/>
          </p:cNvSpPr>
          <p:nvPr>
            <p:ph type="title"/>
          </p:nvPr>
        </p:nvSpPr>
        <p:spPr>
          <a:xfrm>
            <a:off x="609600" y="188640"/>
            <a:ext cx="8229600" cy="864096"/>
          </a:xfrm>
        </p:spPr>
        <p:txBody>
          <a:bodyPr/>
          <a:lstStyle>
            <a:lvl1pPr algn="r">
              <a:lnSpc>
                <a:spcPts val="4580"/>
              </a:lnSpc>
              <a:defRPr sz="4000">
                <a:solidFill>
                  <a:srgbClr val="000099"/>
                </a:solidFill>
                <a:effectLst>
                  <a:outerShdw blurRad="38100" dist="38100" dir="2700000" algn="tl">
                    <a:srgbClr val="000000">
                      <a:alpha val="43137"/>
                    </a:srgbClr>
                  </a:outerShdw>
                </a:effectLst>
                <a:latin typeface="Arial Narrow" pitchFamily="34" charset="0"/>
                <a:cs typeface="Arial Narrow" pitchFamily="34" charset="0"/>
              </a:defRPr>
            </a:lvl1pPr>
          </a:lstStyle>
          <a:p>
            <a:r>
              <a:rPr lang="fr-FR" noProof="0" dirty="0"/>
              <a:t>Cliquez et modifiez le titre</a:t>
            </a:r>
          </a:p>
        </p:txBody>
      </p:sp>
      <p:sp>
        <p:nvSpPr>
          <p:cNvPr id="10" name="Espace réservé du contenu 2"/>
          <p:cNvSpPr>
            <a:spLocks noGrp="1"/>
          </p:cNvSpPr>
          <p:nvPr>
            <p:ph idx="1"/>
          </p:nvPr>
        </p:nvSpPr>
        <p:spPr>
          <a:xfrm>
            <a:off x="609600" y="1412777"/>
            <a:ext cx="8077200" cy="4608512"/>
          </a:xfrm>
        </p:spPr>
        <p:txBody>
          <a:bodyPr anchor="ctr" anchorCtr="0"/>
          <a:lstStyle>
            <a:lvl1pPr marL="0" indent="0">
              <a:lnSpc>
                <a:spcPct val="110000"/>
              </a:lnSpc>
              <a:buClr>
                <a:srgbClr val="005490"/>
              </a:buClr>
              <a:buFont typeface="Arial"/>
              <a:buNone/>
              <a:defRPr sz="2400">
                <a:solidFill>
                  <a:srgbClr val="0A233F"/>
                </a:solidFill>
                <a:latin typeface="Arial Narrow" pitchFamily="34" charset="0"/>
                <a:cs typeface="Arial Narrow" pitchFamily="34" charset="0"/>
              </a:defRPr>
            </a:lvl1pPr>
            <a:lvl2pPr marL="457200" indent="0">
              <a:lnSpc>
                <a:spcPct val="110000"/>
              </a:lnSpc>
              <a:buClr>
                <a:srgbClr val="005490"/>
              </a:buClr>
              <a:buFont typeface="Arial"/>
              <a:buNone/>
              <a:defRPr sz="2000">
                <a:latin typeface="Arial Narrow" pitchFamily="34" charset="0"/>
                <a:cs typeface="Arial Narrow" pitchFamily="34" charset="0"/>
              </a:defRPr>
            </a:lvl2pPr>
            <a:lvl3pPr marL="914400" indent="0">
              <a:lnSpc>
                <a:spcPct val="110000"/>
              </a:lnSpc>
              <a:buClr>
                <a:srgbClr val="005490"/>
              </a:buClr>
              <a:buFont typeface="Arial"/>
              <a:buNone/>
              <a:defRPr sz="1800">
                <a:latin typeface="Arial Narrow" pitchFamily="34" charset="0"/>
                <a:cs typeface="Arial Narrow" pitchFamily="34" charset="0"/>
              </a:defRPr>
            </a:lvl3pPr>
            <a:lvl4pPr marL="1371600" indent="0">
              <a:lnSpc>
                <a:spcPct val="110000"/>
              </a:lnSpc>
              <a:buClr>
                <a:srgbClr val="005490"/>
              </a:buClr>
              <a:buFont typeface="Arial"/>
              <a:buNone/>
              <a:defRPr sz="1600">
                <a:latin typeface="Arial Narrow" pitchFamily="34" charset="0"/>
                <a:cs typeface="Arial Narrow" pitchFamily="34" charset="0"/>
              </a:defRPr>
            </a:lvl4pPr>
            <a:lvl5pPr marL="1828800" indent="0">
              <a:lnSpc>
                <a:spcPct val="110000"/>
              </a:lnSpc>
              <a:buClr>
                <a:srgbClr val="005490"/>
              </a:buClr>
              <a:buFont typeface="Arial"/>
              <a:buNone/>
              <a:defRPr sz="1600">
                <a:latin typeface="Arial Narrow" pitchFamily="34" charset="0"/>
                <a:cs typeface="Arial Narrow" pitchFamily="34" charset="0"/>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1" name="Slide Number Placeholder 3"/>
          <p:cNvSpPr>
            <a:spLocks noGrp="1"/>
          </p:cNvSpPr>
          <p:nvPr>
            <p:ph type="sldNum" sz="quarter" idx="4"/>
          </p:nvPr>
        </p:nvSpPr>
        <p:spPr>
          <a:xfrm>
            <a:off x="8393644" y="6492875"/>
            <a:ext cx="750356" cy="365125"/>
          </a:xfrm>
          <a:prstGeom prst="rect">
            <a:avLst/>
          </a:prstGeom>
        </p:spPr>
        <p:txBody>
          <a:bodyPr vert="horz" lIns="91440" tIns="45720" rIns="91440" bIns="45720" rtlCol="0" anchor="ctr"/>
          <a:lstStyle>
            <a:lvl1pPr algn="r">
              <a:defRPr sz="1600">
                <a:solidFill>
                  <a:schemeClr val="tx1">
                    <a:tint val="75000"/>
                  </a:schemeClr>
                </a:solidFill>
                <a:latin typeface="Arial Narrow"/>
                <a:cs typeface="Arial Narrow"/>
              </a:defRPr>
            </a:lvl1pPr>
          </a:lstStyle>
          <a:p>
            <a:fld id="{F0591563-C936-C24A-B817-5B070095CD79}"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03648" y="764704"/>
            <a:ext cx="7239000" cy="457200"/>
          </a:xfrm>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1066800" y="152400"/>
            <a:ext cx="6934200" cy="363538"/>
          </a:xfrm>
          <a:prstGeom prst="rect">
            <a:avLst/>
          </a:prstGeom>
          <a:noFill/>
          <a:ln w="12700">
            <a:noFill/>
            <a:miter lim="800000"/>
            <a:headEnd/>
            <a:tailEnd/>
          </a:ln>
          <a:effectLst/>
        </p:spPr>
        <p:txBody>
          <a:bodyPr lIns="90488" tIns="44450" rIns="90488" bIns="44450">
            <a:spAutoFit/>
          </a:bodyPr>
          <a:lstStyle/>
          <a:p>
            <a:pPr algn="r">
              <a:spcBef>
                <a:spcPct val="50000"/>
              </a:spcBef>
            </a:pPr>
            <a:r>
              <a:rPr lang="fr-FR" sz="2000" i="1" dirty="0">
                <a:solidFill>
                  <a:srgbClr val="00279F"/>
                </a:solidFill>
                <a:latin typeface="Tahoma" pitchFamily="34" charset="0"/>
              </a:rPr>
              <a:t>Capacité et charges</a:t>
            </a:r>
            <a:endParaRPr lang="fr-FR" sz="2000" i="1" dirty="0">
              <a:solidFill>
                <a:srgbClr val="00279F"/>
              </a:solidFill>
              <a:effectLst>
                <a:outerShdw blurRad="38100" dist="38100" dir="2700000" algn="tl">
                  <a:srgbClr val="C0C0C0"/>
                </a:outerShdw>
              </a:effectLst>
              <a:latin typeface="Tahoma" pitchFamily="34" charset="0"/>
            </a:endParaRPr>
          </a:p>
        </p:txBody>
      </p:sp>
      <p:sp>
        <p:nvSpPr>
          <p:cNvPr id="23556" name="Rectangle 4"/>
          <p:cNvSpPr>
            <a:spLocks noGrp="1" noChangeArrowheads="1"/>
          </p:cNvSpPr>
          <p:nvPr>
            <p:ph type="title"/>
          </p:nvPr>
        </p:nvSpPr>
        <p:spPr bwMode="auto">
          <a:xfrm>
            <a:off x="1331640" y="692696"/>
            <a:ext cx="7239000" cy="4572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fr-FR"/>
              <a:t>Titre de la diapositive</a:t>
            </a:r>
          </a:p>
        </p:txBody>
      </p:sp>
      <p:sp>
        <p:nvSpPr>
          <p:cNvPr id="23557" name="Rectangle 5"/>
          <p:cNvSpPr>
            <a:spLocks noGrp="1" noChangeArrowheads="1"/>
          </p:cNvSpPr>
          <p:nvPr>
            <p:ph type="body" idx="1"/>
          </p:nvPr>
        </p:nvSpPr>
        <p:spPr bwMode="auto">
          <a:xfrm>
            <a:off x="1066800" y="1676400"/>
            <a:ext cx="71628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p:txStyles>
    <p:title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a:t>Capacité et charges </a:t>
            </a:r>
            <a:br>
              <a:rPr lang="fr-FR" dirty="0"/>
            </a:br>
            <a:r>
              <a:rPr lang="fr-FR" dirty="0"/>
              <a:t>Equilibre charge / capacité</a:t>
            </a:r>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fr-FR" dirty="0"/>
              <a:t>Exemple de table MTM</a:t>
            </a:r>
          </a:p>
        </p:txBody>
      </p:sp>
      <p:graphicFrame>
        <p:nvGraphicFramePr>
          <p:cNvPr id="65671" name="Object 135"/>
          <p:cNvGraphicFramePr>
            <a:graphicFrameLocks noChangeAspect="1"/>
          </p:cNvGraphicFramePr>
          <p:nvPr/>
        </p:nvGraphicFramePr>
        <p:xfrm>
          <a:off x="1293097" y="1412776"/>
          <a:ext cx="7165103" cy="4405412"/>
        </p:xfrm>
        <a:graphic>
          <a:graphicData uri="http://schemas.openxmlformats.org/presentationml/2006/ole">
            <mc:AlternateContent xmlns:mc="http://schemas.openxmlformats.org/markup-compatibility/2006">
              <mc:Choice xmlns:v="urn:schemas-microsoft-com:vml" Requires="v">
                <p:oleObj spid="_x0000_s65685" name="Feuille de calcul" r:id="rId4" imgW="4831560" imgH="2978280" progId="Excel.Sheet.8">
                  <p:embed/>
                </p:oleObj>
              </mc:Choice>
              <mc:Fallback>
                <p:oleObj name="Feuille de calcul" r:id="rId4" imgW="4831560" imgH="2978280" progId="Excel.Sheet.8">
                  <p:embed/>
                  <p:pic>
                    <p:nvPicPr>
                      <p:cNvPr id="0" name="Picture 1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3097" y="1412776"/>
                        <a:ext cx="7165103" cy="44054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p:spPr>
        <p:txBody>
          <a:bodyPr/>
          <a:lstStyle/>
          <a:p>
            <a:r>
              <a:rPr lang="fr-FR" dirty="0"/>
              <a:t>La courbe d'apprentissage</a:t>
            </a:r>
            <a:br>
              <a:rPr lang="fr-FR" dirty="0"/>
            </a:br>
            <a:r>
              <a:rPr lang="fr-FR" dirty="0"/>
              <a:t>(ou d’expérience)</a:t>
            </a:r>
          </a:p>
        </p:txBody>
      </p:sp>
      <p:sp>
        <p:nvSpPr>
          <p:cNvPr id="17" name="Content Placeholder 3"/>
          <p:cNvSpPr>
            <a:spLocks noGrp="1"/>
          </p:cNvSpPr>
          <p:nvPr>
            <p:ph idx="1"/>
          </p:nvPr>
        </p:nvSpPr>
        <p:spPr>
          <a:xfrm>
            <a:off x="609600" y="1444700"/>
            <a:ext cx="8077200" cy="2272332"/>
          </a:xfrm>
        </p:spPr>
        <p:txBody>
          <a:bodyPr/>
          <a:lstStyle/>
          <a:p>
            <a:r>
              <a:rPr lang="fr-FR" dirty="0">
                <a:solidFill>
                  <a:srgbClr val="000000"/>
                </a:solidFill>
              </a:rPr>
              <a:t>Diminution du temps standard requis selon le nombre cumulé d'unités produites</a:t>
            </a:r>
          </a:p>
        </p:txBody>
      </p:sp>
      <p:grpSp>
        <p:nvGrpSpPr>
          <p:cNvPr id="18" name="Group 1"/>
          <p:cNvGrpSpPr/>
          <p:nvPr/>
        </p:nvGrpSpPr>
        <p:grpSpPr>
          <a:xfrm>
            <a:off x="237193" y="3898286"/>
            <a:ext cx="6348299" cy="2483042"/>
            <a:chOff x="1593588" y="3282527"/>
            <a:chExt cx="5444431" cy="2129508"/>
          </a:xfrm>
        </p:grpSpPr>
        <p:sp>
          <p:nvSpPr>
            <p:cNvPr id="19" name="Arc 4"/>
            <p:cNvSpPr>
              <a:spLocks/>
            </p:cNvSpPr>
            <p:nvPr/>
          </p:nvSpPr>
          <p:spPr bwMode="auto">
            <a:xfrm>
              <a:off x="2611079" y="3583125"/>
              <a:ext cx="4219575" cy="1270296"/>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599"/>
                  </a:moveTo>
                  <a:cubicBezTo>
                    <a:pt x="9670" y="21599"/>
                    <a:pt x="-1" y="11929"/>
                    <a:pt x="-1" y="-1"/>
                  </a:cubicBezTo>
                </a:path>
                <a:path w="21600" h="21600" stroke="0" extrusionOk="0">
                  <a:moveTo>
                    <a:pt x="21600" y="21599"/>
                  </a:moveTo>
                  <a:cubicBezTo>
                    <a:pt x="9670" y="21599"/>
                    <a:pt x="-1" y="11929"/>
                    <a:pt x="-1" y="-1"/>
                  </a:cubicBezTo>
                  <a:lnTo>
                    <a:pt x="21600" y="0"/>
                  </a:lnTo>
                  <a:close/>
                </a:path>
              </a:pathLst>
            </a:custGeom>
            <a:noFill/>
            <a:ln w="38100" cap="rnd">
              <a:solidFill>
                <a:srgbClr val="FF33CC"/>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dirty="0">
                <a:solidFill>
                  <a:srgbClr val="000000"/>
                </a:solidFill>
                <a:latin typeface="+mj-lt"/>
              </a:endParaRPr>
            </a:p>
          </p:txBody>
        </p:sp>
        <p:sp>
          <p:nvSpPr>
            <p:cNvPr id="20" name="Line 5"/>
            <p:cNvSpPr>
              <a:spLocks noChangeShapeType="1"/>
            </p:cNvSpPr>
            <p:nvPr/>
          </p:nvSpPr>
          <p:spPr bwMode="auto">
            <a:xfrm>
              <a:off x="2549047" y="3324283"/>
              <a:ext cx="0" cy="1798638"/>
            </a:xfrm>
            <a:prstGeom prst="line">
              <a:avLst/>
            </a:prstGeom>
            <a:ln>
              <a:solidFill>
                <a:srgbClr val="000000"/>
              </a:solidFill>
              <a:headEnd type="arrow"/>
              <a:tailEnd type="none"/>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solidFill>
                  <a:srgbClr val="000000"/>
                </a:solidFill>
                <a:latin typeface="+mn-lt"/>
                <a:ea typeface="+mn-ea"/>
                <a:cs typeface="+mn-cs"/>
              </a:endParaRPr>
            </a:p>
          </p:txBody>
        </p:sp>
        <p:sp>
          <p:nvSpPr>
            <p:cNvPr id="21" name="Line 6"/>
            <p:cNvSpPr>
              <a:spLocks noChangeShapeType="1"/>
            </p:cNvSpPr>
            <p:nvPr/>
          </p:nvSpPr>
          <p:spPr bwMode="auto">
            <a:xfrm>
              <a:off x="2546981" y="5120853"/>
              <a:ext cx="4491038" cy="0"/>
            </a:xfrm>
            <a:prstGeom prst="line">
              <a:avLst/>
            </a:prstGeom>
            <a:ln>
              <a:solidFill>
                <a:schemeClr val="tx1"/>
              </a:solidFill>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solidFill>
                  <a:srgbClr val="000000"/>
                </a:solidFill>
                <a:latin typeface="+mn-lt"/>
                <a:ea typeface="+mn-ea"/>
                <a:cs typeface="+mn-cs"/>
              </a:endParaRPr>
            </a:p>
          </p:txBody>
        </p:sp>
        <p:sp>
          <p:nvSpPr>
            <p:cNvPr id="22" name="Rectangle 7"/>
            <p:cNvSpPr>
              <a:spLocks noChangeArrowheads="1"/>
            </p:cNvSpPr>
            <p:nvPr/>
          </p:nvSpPr>
          <p:spPr bwMode="auto">
            <a:xfrm>
              <a:off x="1593588" y="3282527"/>
              <a:ext cx="890851" cy="45708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algn="r"/>
              <a:r>
                <a:rPr lang="fr-FR" sz="1600" dirty="0">
                  <a:solidFill>
                    <a:srgbClr val="000000"/>
                  </a:solidFill>
                  <a:latin typeface="+mj-lt"/>
                </a:rPr>
                <a:t>Temps</a:t>
              </a:r>
            </a:p>
            <a:p>
              <a:pPr algn="r"/>
              <a:r>
                <a:rPr lang="fr-FR" sz="1600" dirty="0">
                  <a:solidFill>
                    <a:srgbClr val="000000"/>
                  </a:solidFill>
                  <a:latin typeface="+mj-lt"/>
                </a:rPr>
                <a:t>unitaires</a:t>
              </a:r>
            </a:p>
          </p:txBody>
        </p:sp>
        <p:sp>
          <p:nvSpPr>
            <p:cNvPr id="23" name="Rectangle 8"/>
            <p:cNvSpPr>
              <a:spLocks noChangeArrowheads="1"/>
            </p:cNvSpPr>
            <p:nvPr/>
          </p:nvSpPr>
          <p:spPr bwMode="auto">
            <a:xfrm>
              <a:off x="4594854" y="5145000"/>
              <a:ext cx="2387974" cy="26703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r>
                <a:rPr lang="fr-FR" sz="1600" dirty="0">
                  <a:solidFill>
                    <a:srgbClr val="000000"/>
                  </a:solidFill>
                  <a:latin typeface="+mj-lt"/>
                </a:rPr>
                <a:t>Nombre d'unités produites</a:t>
              </a:r>
            </a:p>
          </p:txBody>
        </p:sp>
      </p:grpSp>
      <p:sp>
        <p:nvSpPr>
          <p:cNvPr id="27" name="Slide Number Placeholder 6"/>
          <p:cNvSpPr txBox="1">
            <a:spLocks/>
          </p:cNvSpPr>
          <p:nvPr/>
        </p:nvSpPr>
        <p:spPr>
          <a:xfrm>
            <a:off x="8393644" y="6492875"/>
            <a:ext cx="750356" cy="365125"/>
          </a:xfrm>
          <a:prstGeom prst="rect">
            <a:avLst/>
          </a:prstGeom>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fld id="{F0591563-C936-C24A-B817-5B070095CD79}" type="slidenum">
              <a:rPr kumimoji="0" lang="fr-FR" sz="1200" b="1" i="0" u="none" strike="noStrike" kern="1200" cap="none" spc="0" normalizeH="0" baseline="0" noProof="0" smtClean="0">
                <a:ln>
                  <a:noFill/>
                </a:ln>
                <a:solidFill>
                  <a:schemeClr val="tx1"/>
                </a:solidFill>
                <a:effectLst/>
                <a:uLnTx/>
                <a:uFillTx/>
                <a:latin typeface="Arial" charset="0"/>
                <a:ea typeface="+mn-ea"/>
                <a:cs typeface="+mn-cs"/>
              </a:rPr>
              <a:pPr marL="0" marR="0" lvl="0" indent="0" algn="ctr" defTabSz="914400" rtl="0" eaLnBrk="0" fontAlgn="base" latinLnBrk="0" hangingPunct="0">
                <a:lnSpc>
                  <a:spcPct val="90000"/>
                </a:lnSpc>
                <a:spcBef>
                  <a:spcPct val="0"/>
                </a:spcBef>
                <a:spcAft>
                  <a:spcPct val="0"/>
                </a:spcAft>
                <a:buClrTx/>
                <a:buSzTx/>
                <a:buFontTx/>
                <a:buNone/>
                <a:tabLst/>
                <a:defRPr/>
              </a:pPr>
              <a:t>11</a:t>
            </a:fld>
            <a:endParaRPr kumimoji="0" lang="fr-FR" sz="1200" b="1" i="0" u="none" strike="noStrike" kern="1200" cap="none" spc="0" normalizeH="0" baseline="0" noProof="0" dirty="0">
              <a:ln>
                <a:noFill/>
              </a:ln>
              <a:solidFill>
                <a:schemeClr val="tx1"/>
              </a:solidFill>
              <a:effectLst/>
              <a:uLnTx/>
              <a:uFillTx/>
              <a:latin typeface="Arial" charset="0"/>
              <a:ea typeface="+mn-ea"/>
              <a:cs typeface="+mn-cs"/>
            </a:endParaRPr>
          </a:p>
        </p:txBody>
      </p:sp>
      <p:sp>
        <p:nvSpPr>
          <p:cNvPr id="28" name="Line 6"/>
          <p:cNvSpPr>
            <a:spLocks noChangeShapeType="1"/>
          </p:cNvSpPr>
          <p:nvPr/>
        </p:nvSpPr>
        <p:spPr bwMode="auto">
          <a:xfrm>
            <a:off x="1351597" y="6018008"/>
            <a:ext cx="5236627" cy="0"/>
          </a:xfrm>
          <a:prstGeom prst="line">
            <a:avLst/>
          </a:prstGeom>
          <a:ln>
            <a:solidFill>
              <a:srgbClr val="000000"/>
            </a:solidFill>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n-lt"/>
              <a:ea typeface="+mn-ea"/>
              <a:cs typeface="+mn-cs"/>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a:lstStyle/>
          <a:p>
            <a:r>
              <a:rPr lang="fr-FR" dirty="0"/>
              <a:t>L'équilibre charge - capacité</a:t>
            </a:r>
          </a:p>
        </p:txBody>
      </p:sp>
      <p:sp>
        <p:nvSpPr>
          <p:cNvPr id="12291" name="Rectangle 3"/>
          <p:cNvSpPr>
            <a:spLocks noGrp="1" noChangeArrowheads="1"/>
          </p:cNvSpPr>
          <p:nvPr>
            <p:ph type="body" idx="1"/>
          </p:nvPr>
        </p:nvSpPr>
        <p:spPr>
          <a:xfrm>
            <a:off x="1187624" y="1700808"/>
            <a:ext cx="7753672" cy="4114800"/>
          </a:xfrm>
          <a:noFill/>
          <a:ln/>
        </p:spPr>
        <p:txBody>
          <a:bodyPr/>
          <a:lstStyle/>
          <a:p>
            <a:r>
              <a:rPr lang="fr-FR" sz="2000" dirty="0"/>
              <a:t>Le problème de la gestion opérationnelle</a:t>
            </a:r>
            <a:br>
              <a:rPr lang="fr-FR" sz="2000" dirty="0"/>
            </a:br>
            <a:r>
              <a:rPr lang="fr-FR" sz="2000" dirty="0"/>
              <a:t>est de parvenir à un rapport charge / capacité inférieur à 1 mais proche de 1</a:t>
            </a:r>
          </a:p>
          <a:p>
            <a:pPr lvl="1"/>
            <a:r>
              <a:rPr lang="fr-FR" sz="1600" dirty="0"/>
              <a:t>S'il est très faible : les équipements sont surdimensionnés et les coûts trop élevés</a:t>
            </a:r>
          </a:p>
          <a:p>
            <a:pPr lvl="1"/>
            <a:r>
              <a:rPr lang="fr-FR" sz="1600" dirty="0"/>
              <a:t>S'il est trop élevé : on ne peut satisfaire la demande</a:t>
            </a:r>
          </a:p>
          <a:p>
            <a:pPr>
              <a:lnSpc>
                <a:spcPct val="80000"/>
              </a:lnSpc>
            </a:pPr>
            <a:r>
              <a:rPr lang="fr-FR" sz="2000" dirty="0"/>
              <a:t>Planifier les capacités selon la charge prévisionnelle</a:t>
            </a:r>
          </a:p>
          <a:p>
            <a:pPr lvl="1">
              <a:lnSpc>
                <a:spcPct val="80000"/>
              </a:lnSpc>
            </a:pPr>
            <a:r>
              <a:rPr lang="fr-FR" sz="1600" dirty="0"/>
              <a:t>à long terme (plusieurs mois)</a:t>
            </a:r>
          </a:p>
          <a:p>
            <a:pPr lvl="1">
              <a:lnSpc>
                <a:spcPct val="80000"/>
              </a:lnSpc>
            </a:pPr>
            <a:r>
              <a:rPr lang="fr-FR" sz="1600" dirty="0"/>
              <a:t>à moyen terme (quelques semaines)</a:t>
            </a:r>
          </a:p>
          <a:p>
            <a:pPr lvl="1">
              <a:lnSpc>
                <a:spcPct val="80000"/>
              </a:lnSpc>
            </a:pPr>
            <a:r>
              <a:rPr lang="fr-FR" sz="1600" dirty="0"/>
              <a:t>à court terme (journée)</a:t>
            </a:r>
          </a:p>
          <a:p>
            <a:r>
              <a:rPr lang="fr-FR" sz="2000" dirty="0"/>
              <a:t>Recherche des moyens d'agir</a:t>
            </a:r>
          </a:p>
          <a:p>
            <a:pPr lvl="1"/>
            <a:r>
              <a:rPr lang="fr-FR" sz="1600" dirty="0"/>
              <a:t>sur la capacité</a:t>
            </a:r>
          </a:p>
          <a:p>
            <a:pPr lvl="1"/>
            <a:r>
              <a:rPr lang="fr-FR" sz="1600" dirty="0"/>
              <a:t>sur la charge</a:t>
            </a:r>
          </a:p>
        </p:txBody>
      </p:sp>
      <p:pic>
        <p:nvPicPr>
          <p:cNvPr id="6" name="Picture 1"/>
          <p:cNvPicPr>
            <a:picLocks noChangeAspect="1"/>
          </p:cNvPicPr>
          <p:nvPr/>
        </p:nvPicPr>
        <p:blipFill>
          <a:blip r:embed="rId3" cstate="print"/>
          <a:stretch>
            <a:fillRect/>
          </a:stretch>
        </p:blipFill>
        <p:spPr>
          <a:xfrm>
            <a:off x="287521" y="1628920"/>
            <a:ext cx="971998" cy="971998"/>
          </a:xfrm>
          <a:prstGeom prst="rect">
            <a:avLst/>
          </a:prstGeom>
        </p:spPr>
      </p:pic>
      <p:pic>
        <p:nvPicPr>
          <p:cNvPr id="7" name="Picture 2"/>
          <p:cNvPicPr>
            <a:picLocks noChangeAspect="1"/>
          </p:cNvPicPr>
          <p:nvPr/>
        </p:nvPicPr>
        <p:blipFill>
          <a:blip r:embed="rId4" cstate="print"/>
          <a:stretch>
            <a:fillRect/>
          </a:stretch>
        </p:blipFill>
        <p:spPr>
          <a:xfrm>
            <a:off x="359523" y="3351924"/>
            <a:ext cx="827995" cy="827995"/>
          </a:xfrm>
          <a:prstGeom prst="rect">
            <a:avLst/>
          </a:prstGeom>
        </p:spPr>
      </p:pic>
      <p:pic>
        <p:nvPicPr>
          <p:cNvPr id="8" name="Picture 3"/>
          <p:cNvPicPr>
            <a:picLocks noChangeAspect="1"/>
          </p:cNvPicPr>
          <p:nvPr/>
        </p:nvPicPr>
        <p:blipFill>
          <a:blip r:embed="rId5" cstate="print"/>
          <a:stretch>
            <a:fillRect/>
          </a:stretch>
        </p:blipFill>
        <p:spPr>
          <a:xfrm>
            <a:off x="179512" y="4581128"/>
            <a:ext cx="1044000" cy="1044000"/>
          </a:xfrm>
          <a:prstGeom prst="rect">
            <a:avLst/>
          </a:prstGeom>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fr-FR" dirty="0"/>
              <a:t>Exemple rapport charge / capacité</a:t>
            </a:r>
          </a:p>
        </p:txBody>
      </p:sp>
      <p:sp>
        <p:nvSpPr>
          <p:cNvPr id="54275" name="Rectangle 3"/>
          <p:cNvSpPr>
            <a:spLocks noGrp="1" noChangeArrowheads="1"/>
          </p:cNvSpPr>
          <p:nvPr>
            <p:ph idx="4294967295"/>
          </p:nvPr>
        </p:nvSpPr>
        <p:spPr>
          <a:xfrm>
            <a:off x="1066800" y="1412875"/>
            <a:ext cx="8077200" cy="4608513"/>
          </a:xfrm>
        </p:spPr>
        <p:txBody>
          <a:bodyPr/>
          <a:lstStyle/>
          <a:p>
            <a:r>
              <a:rPr lang="fr-FR" sz="2000" b="0" dirty="0">
                <a:solidFill>
                  <a:srgbClr val="000000"/>
                </a:solidFill>
                <a:latin typeface="Arial" pitchFamily="34" charset="0"/>
                <a:cs typeface="Arial" pitchFamily="34" charset="0"/>
              </a:rPr>
              <a:t>Dans un atelier qui travaille </a:t>
            </a:r>
            <a:r>
              <a:rPr lang="fr-FR" sz="2000" b="0" dirty="0">
                <a:solidFill>
                  <a:srgbClr val="00279F"/>
                </a:solidFill>
                <a:latin typeface="Arial" pitchFamily="34" charset="0"/>
                <a:cs typeface="Arial" pitchFamily="34" charset="0"/>
              </a:rPr>
              <a:t>8h par jour </a:t>
            </a:r>
            <a:r>
              <a:rPr lang="fr-FR" sz="2000" b="0" dirty="0">
                <a:solidFill>
                  <a:srgbClr val="000000"/>
                </a:solidFill>
                <a:latin typeface="Arial" pitchFamily="34" charset="0"/>
                <a:cs typeface="Arial" pitchFamily="34" charset="0"/>
              </a:rPr>
              <a:t>on doit satisfaire une demande de </a:t>
            </a:r>
            <a:r>
              <a:rPr lang="fr-FR" sz="2000" b="0" dirty="0">
                <a:solidFill>
                  <a:srgbClr val="00279F"/>
                </a:solidFill>
                <a:latin typeface="Arial" pitchFamily="34" charset="0"/>
                <a:cs typeface="Arial" pitchFamily="34" charset="0"/>
              </a:rPr>
              <a:t>100 unités (par jour). </a:t>
            </a:r>
            <a:r>
              <a:rPr lang="fr-FR" sz="2000" b="0" dirty="0">
                <a:solidFill>
                  <a:srgbClr val="000000"/>
                </a:solidFill>
                <a:latin typeface="Arial" pitchFamily="34" charset="0"/>
                <a:cs typeface="Arial" pitchFamily="34" charset="0"/>
              </a:rPr>
              <a:t>On dispose de </a:t>
            </a:r>
            <a:r>
              <a:rPr lang="fr-FR" sz="2000" b="0" dirty="0">
                <a:solidFill>
                  <a:srgbClr val="00279F"/>
                </a:solidFill>
                <a:latin typeface="Arial" pitchFamily="34" charset="0"/>
                <a:cs typeface="Arial" pitchFamily="34" charset="0"/>
              </a:rPr>
              <a:t>5 machines </a:t>
            </a:r>
            <a:r>
              <a:rPr lang="fr-FR" sz="2000" b="0" dirty="0">
                <a:solidFill>
                  <a:srgbClr val="000000"/>
                </a:solidFill>
                <a:latin typeface="Arial" pitchFamily="34" charset="0"/>
                <a:cs typeface="Arial" pitchFamily="34" charset="0"/>
              </a:rPr>
              <a:t>qui nécessitent </a:t>
            </a:r>
            <a:r>
              <a:rPr lang="fr-FR" sz="2000" b="0" dirty="0">
                <a:solidFill>
                  <a:srgbClr val="00279F"/>
                </a:solidFill>
                <a:latin typeface="Arial" pitchFamily="34" charset="0"/>
                <a:cs typeface="Arial" pitchFamily="34" charset="0"/>
              </a:rPr>
              <a:t>15 minutes </a:t>
            </a:r>
            <a:r>
              <a:rPr lang="fr-FR" sz="2000" b="0" dirty="0">
                <a:solidFill>
                  <a:srgbClr val="000000"/>
                </a:solidFill>
                <a:latin typeface="Arial" pitchFamily="34" charset="0"/>
                <a:cs typeface="Arial" pitchFamily="34" charset="0"/>
              </a:rPr>
              <a:t>pour fabriquer chaque unité. </a:t>
            </a:r>
            <a:br>
              <a:rPr lang="fr-FR" sz="2000" b="0" dirty="0">
                <a:solidFill>
                  <a:srgbClr val="000000"/>
                </a:solidFill>
                <a:latin typeface="Arial" pitchFamily="34" charset="0"/>
                <a:cs typeface="Arial" pitchFamily="34" charset="0"/>
              </a:rPr>
            </a:br>
            <a:r>
              <a:rPr lang="fr-FR" sz="2000" b="0" i="1" dirty="0">
                <a:solidFill>
                  <a:srgbClr val="000000"/>
                </a:solidFill>
                <a:latin typeface="Arial" pitchFamily="34" charset="0"/>
                <a:cs typeface="Arial" pitchFamily="34" charset="0"/>
              </a:rPr>
              <a:t>Quel est le rapport charge/capacité des machines ?</a:t>
            </a:r>
          </a:p>
          <a:p>
            <a:endParaRPr lang="fr-FR" sz="2000" b="0" dirty="0">
              <a:solidFill>
                <a:srgbClr val="000000"/>
              </a:solidFill>
              <a:latin typeface="Arial" pitchFamily="34" charset="0"/>
              <a:cs typeface="Arial" pitchFamily="34" charset="0"/>
            </a:endParaRPr>
          </a:p>
          <a:p>
            <a:r>
              <a:rPr lang="fr-FR" sz="2000" b="0" dirty="0">
                <a:solidFill>
                  <a:srgbClr val="000000"/>
                </a:solidFill>
                <a:latin typeface="Arial" pitchFamily="34" charset="0"/>
                <a:cs typeface="Arial" pitchFamily="34" charset="0"/>
              </a:rPr>
              <a:t>On considère maintenant la main-d'œuvre directe (MOD), on dispose de </a:t>
            </a:r>
            <a:r>
              <a:rPr lang="fr-FR" sz="2000" b="0" dirty="0">
                <a:solidFill>
                  <a:srgbClr val="00279F"/>
                </a:solidFill>
                <a:latin typeface="Arial" pitchFamily="34" charset="0"/>
                <a:cs typeface="Arial" pitchFamily="34" charset="0"/>
              </a:rPr>
              <a:t>8 opérateurs </a:t>
            </a:r>
            <a:r>
              <a:rPr lang="fr-FR" sz="2000" b="0" dirty="0">
                <a:solidFill>
                  <a:srgbClr val="000000"/>
                </a:solidFill>
                <a:latin typeface="Arial" pitchFamily="34" charset="0"/>
                <a:cs typeface="Arial" pitchFamily="34" charset="0"/>
              </a:rPr>
              <a:t>et on sait que pour effectuer chaque opération, il faut 2 opérateurs par machine. </a:t>
            </a:r>
            <a:br>
              <a:rPr lang="fr-FR" sz="2000" b="0" dirty="0">
                <a:solidFill>
                  <a:srgbClr val="000000"/>
                </a:solidFill>
                <a:latin typeface="Arial" pitchFamily="34" charset="0"/>
                <a:cs typeface="Arial" pitchFamily="34" charset="0"/>
              </a:rPr>
            </a:br>
            <a:r>
              <a:rPr lang="fr-FR" sz="2000" b="0" i="1" dirty="0">
                <a:solidFill>
                  <a:srgbClr val="000000"/>
                </a:solidFill>
                <a:latin typeface="Arial" pitchFamily="34" charset="0"/>
                <a:cs typeface="Arial" pitchFamily="34" charset="0"/>
              </a:rPr>
              <a:t>Quel est le rapport charge/capacité de la MOD ?</a:t>
            </a:r>
          </a:p>
          <a:p>
            <a:endParaRPr lang="fr-FR" sz="2000" b="0" dirty="0">
              <a:solidFill>
                <a:srgbClr val="000000"/>
              </a:solidFill>
              <a:latin typeface="Arial" pitchFamily="34" charset="0"/>
              <a:cs typeface="Arial" pitchFamily="34" charset="0"/>
            </a:endParaRPr>
          </a:p>
          <a:p>
            <a:endParaRPr lang="fr-FR" sz="2000" b="0" dirty="0">
              <a:solidFill>
                <a:srgbClr val="000000"/>
              </a:solidFill>
              <a:latin typeface="Arial" pitchFamily="34" charset="0"/>
              <a:cs typeface="Arial" pitchFamily="34" charset="0"/>
            </a:endParaRPr>
          </a:p>
          <a:p>
            <a:endParaRPr lang="fr-FR" sz="2000" b="0" dirty="0">
              <a:solidFill>
                <a:srgbClr val="000000"/>
              </a:solidFill>
              <a:latin typeface="Arial" pitchFamily="34" charset="0"/>
              <a:cs typeface="Arial" pitchFamily="34" charset="0"/>
            </a:endParaRPr>
          </a:p>
        </p:txBody>
      </p:sp>
      <p:sp>
        <p:nvSpPr>
          <p:cNvPr id="4" name="Slide Number Placeholder 3"/>
          <p:cNvSpPr>
            <a:spLocks noGrp="1"/>
          </p:cNvSpPr>
          <p:nvPr>
            <p:ph type="sldNum" sz="quarter" idx="4294967295"/>
          </p:nvPr>
        </p:nvSpPr>
        <p:spPr>
          <a:xfrm>
            <a:off x="8393113" y="6492875"/>
            <a:ext cx="750887" cy="365125"/>
          </a:xfrm>
          <a:prstGeom prst="rect">
            <a:avLst/>
          </a:prstGeom>
        </p:spPr>
        <p:txBody>
          <a:bodyPr/>
          <a:lstStyle/>
          <a:p>
            <a:fld id="{F0591563-C936-C24A-B817-5B070095CD79}" type="slidenum">
              <a:rPr lang="fr-FR" smtClean="0"/>
              <a:pPr/>
              <a:t>13</a:t>
            </a:fld>
            <a:endParaRPr lang="fr-FR" dirty="0"/>
          </a:p>
        </p:txBody>
      </p:sp>
    </p:spTree>
    <p:extLst>
      <p:ext uri="{BB962C8B-B14F-4D97-AF65-F5344CB8AC3E}">
        <p14:creationId xmlns:p14="http://schemas.microsoft.com/office/powerpoint/2010/main" val="125649891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a date 3"/>
          <p:cNvSpPr>
            <a:spLocks noGrp="1"/>
          </p:cNvSpPr>
          <p:nvPr>
            <p:ph type="dt" sz="quarter" idx="4294967295"/>
          </p:nvPr>
        </p:nvSpPr>
        <p:spPr>
          <a:xfrm>
            <a:off x="7010400" y="6453188"/>
            <a:ext cx="2133600" cy="288925"/>
          </a:xfrm>
          <a:prstGeom prst="rect">
            <a:avLst/>
          </a:prstGeom>
          <a:noFill/>
        </p:spPr>
        <p:txBody>
          <a:bodyPr/>
          <a:lstStyle/>
          <a:p>
            <a:fld id="{A3EA0CA1-DC82-4FA0-ADF8-138230576010}" type="datetime1">
              <a:rPr lang="fr-FR" altLang="fr-FR"/>
              <a:pPr/>
              <a:t>28/03/2018</a:t>
            </a:fld>
            <a:endParaRPr lang="fr-FR" altLang="fr-FR"/>
          </a:p>
        </p:txBody>
      </p:sp>
      <p:sp>
        <p:nvSpPr>
          <p:cNvPr id="9219" name="Espace réservé du pied de page 4"/>
          <p:cNvSpPr>
            <a:spLocks noGrp="1"/>
          </p:cNvSpPr>
          <p:nvPr>
            <p:ph type="ftr" sz="quarter" idx="4294967295"/>
          </p:nvPr>
        </p:nvSpPr>
        <p:spPr>
          <a:xfrm>
            <a:off x="107950" y="6453188"/>
            <a:ext cx="6840538" cy="260350"/>
          </a:xfrm>
          <a:prstGeom prst="rect">
            <a:avLst/>
          </a:prstGeom>
          <a:noFill/>
        </p:spPr>
        <p:txBody>
          <a:bodyPr/>
          <a:lstStyle/>
          <a:p>
            <a:r>
              <a:rPr lang="fr-FR" altLang="fr-FR">
                <a:latin typeface="Arial" charset="0"/>
              </a:rPr>
              <a:t>© Groupe HEC - Département Management des Opérations et des Systèmes d'Information</a:t>
            </a:r>
          </a:p>
        </p:txBody>
      </p:sp>
      <p:sp>
        <p:nvSpPr>
          <p:cNvPr id="9220" name="Rectangle 2"/>
          <p:cNvSpPr>
            <a:spLocks noGrp="1" noChangeArrowheads="1"/>
          </p:cNvSpPr>
          <p:nvPr>
            <p:ph type="title"/>
          </p:nvPr>
        </p:nvSpPr>
        <p:spPr/>
        <p:txBody>
          <a:bodyPr/>
          <a:lstStyle/>
          <a:p>
            <a:pPr eaLnBrk="1" hangingPunct="1"/>
            <a:r>
              <a:rPr lang="fr-FR" altLang="fr-FR" smtClean="0">
                <a:ea typeface="ＭＳ Ｐゴシック" pitchFamily="34" charset="-128"/>
              </a:rPr>
              <a:t>Actions possibles sur la capacité</a:t>
            </a:r>
          </a:p>
        </p:txBody>
      </p:sp>
      <p:sp>
        <p:nvSpPr>
          <p:cNvPr id="9221" name="Rectangle 3"/>
          <p:cNvSpPr>
            <a:spLocks noGrp="1" noChangeArrowheads="1"/>
          </p:cNvSpPr>
          <p:nvPr>
            <p:ph type="body" idx="1"/>
          </p:nvPr>
        </p:nvSpPr>
        <p:spPr/>
        <p:txBody>
          <a:bodyPr/>
          <a:lstStyle/>
          <a:p>
            <a:pPr eaLnBrk="1" hangingPunct="1"/>
            <a:r>
              <a:rPr lang="fr-FR" altLang="fr-FR" dirty="0" smtClean="0">
                <a:ea typeface="ＭＳ Ｐゴシック" pitchFamily="34" charset="-128"/>
              </a:rPr>
              <a:t>Acheter une seconde machine</a:t>
            </a:r>
          </a:p>
          <a:p>
            <a:pPr lvl="1" eaLnBrk="1" hangingPunct="1"/>
            <a:r>
              <a:rPr lang="fr-FR" altLang="fr-FR" dirty="0" smtClean="0">
                <a:ea typeface="ＭＳ Ｐゴシック" pitchFamily="34" charset="-128"/>
              </a:rPr>
              <a:t>Taux d</a:t>
            </a:r>
            <a:r>
              <a:rPr lang="ja-JP" altLang="fr-FR" dirty="0" smtClean="0">
                <a:ea typeface="ＭＳ Ｐゴシック" pitchFamily="34" charset="-128"/>
              </a:rPr>
              <a:t>’</a:t>
            </a:r>
            <a:r>
              <a:rPr lang="fr-FR" altLang="ja-JP" dirty="0" smtClean="0">
                <a:ea typeface="ＭＳ Ｐゴシック" pitchFamily="34" charset="-128"/>
              </a:rPr>
              <a:t>utilisation ?</a:t>
            </a:r>
          </a:p>
          <a:p>
            <a:pPr eaLnBrk="1" hangingPunct="1"/>
            <a:r>
              <a:rPr lang="fr-FR" altLang="fr-FR" dirty="0" smtClean="0">
                <a:ea typeface="ＭＳ Ｐゴシック" pitchFamily="34" charset="-128"/>
              </a:rPr>
              <a:t>Faire de heures supplémentaires</a:t>
            </a:r>
          </a:p>
          <a:p>
            <a:pPr lvl="1" eaLnBrk="1" hangingPunct="1"/>
            <a:r>
              <a:rPr lang="fr-FR" altLang="fr-FR" dirty="0" smtClean="0">
                <a:ea typeface="ＭＳ Ｐゴシック" pitchFamily="34" charset="-128"/>
              </a:rPr>
              <a:t>Coût, stock induit</a:t>
            </a:r>
          </a:p>
          <a:p>
            <a:pPr eaLnBrk="1" hangingPunct="1"/>
            <a:r>
              <a:rPr lang="fr-FR" altLang="fr-FR" dirty="0" smtClean="0">
                <a:ea typeface="ＭＳ Ｐゴシック" pitchFamily="34" charset="-128"/>
              </a:rPr>
              <a:t>Augmenter la fiabilité</a:t>
            </a:r>
          </a:p>
          <a:p>
            <a:pPr lvl="1" eaLnBrk="1" hangingPunct="1"/>
            <a:r>
              <a:rPr lang="fr-FR" altLang="fr-FR" dirty="0" smtClean="0">
                <a:ea typeface="ＭＳ Ｐゴシック" pitchFamily="34" charset="-128"/>
              </a:rPr>
              <a:t>Maintenance préventive</a:t>
            </a:r>
          </a:p>
          <a:p>
            <a:pPr eaLnBrk="1" hangingPunct="1"/>
            <a:r>
              <a:rPr lang="fr-FR" altLang="fr-FR" dirty="0" smtClean="0">
                <a:ea typeface="ＭＳ Ｐゴシック" pitchFamily="34" charset="-128"/>
              </a:rPr>
              <a:t>Sous-traiter une partie de l’activité</a:t>
            </a:r>
          </a:p>
          <a:p>
            <a:pPr lvl="1" eaLnBrk="1" hangingPunct="1"/>
            <a:r>
              <a:rPr lang="fr-FR" altLang="fr-FR" dirty="0" smtClean="0">
                <a:ea typeface="ＭＳ Ｐゴシック" pitchFamily="34" charset="-128"/>
              </a:rPr>
              <a:t>Problèmes de transport et de manutention, Coût</a:t>
            </a:r>
          </a:p>
        </p:txBody>
      </p:sp>
    </p:spTree>
    <p:extLst>
      <p:ext uri="{BB962C8B-B14F-4D97-AF65-F5344CB8AC3E}">
        <p14:creationId xmlns:p14="http://schemas.microsoft.com/office/powerpoint/2010/main" val="31937907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e la date 3"/>
          <p:cNvSpPr>
            <a:spLocks noGrp="1"/>
          </p:cNvSpPr>
          <p:nvPr>
            <p:ph type="dt" sz="quarter" idx="4294967295"/>
          </p:nvPr>
        </p:nvSpPr>
        <p:spPr>
          <a:xfrm>
            <a:off x="7010400" y="6453188"/>
            <a:ext cx="2133600" cy="288925"/>
          </a:xfrm>
          <a:prstGeom prst="rect">
            <a:avLst/>
          </a:prstGeom>
          <a:noFill/>
        </p:spPr>
        <p:txBody>
          <a:bodyPr/>
          <a:lstStyle/>
          <a:p>
            <a:fld id="{B45BFFE8-F05C-4CB0-8257-EF2F0E913253}" type="datetime1">
              <a:rPr lang="fr-FR" altLang="fr-FR"/>
              <a:pPr/>
              <a:t>28/03/2018</a:t>
            </a:fld>
            <a:endParaRPr lang="fr-FR" altLang="fr-FR"/>
          </a:p>
        </p:txBody>
      </p:sp>
      <p:sp>
        <p:nvSpPr>
          <p:cNvPr id="10243" name="Espace réservé du pied de page 4"/>
          <p:cNvSpPr>
            <a:spLocks noGrp="1"/>
          </p:cNvSpPr>
          <p:nvPr>
            <p:ph type="ftr" sz="quarter" idx="4294967295"/>
          </p:nvPr>
        </p:nvSpPr>
        <p:spPr>
          <a:xfrm>
            <a:off x="107950" y="6453188"/>
            <a:ext cx="6840538" cy="260350"/>
          </a:xfrm>
          <a:prstGeom prst="rect">
            <a:avLst/>
          </a:prstGeom>
          <a:noFill/>
        </p:spPr>
        <p:txBody>
          <a:bodyPr/>
          <a:lstStyle/>
          <a:p>
            <a:r>
              <a:rPr lang="fr-FR" altLang="fr-FR">
                <a:latin typeface="Arial" charset="0"/>
              </a:rPr>
              <a:t>© Groupe HEC - Département Management des Opérations et des Systèmes d'Information</a:t>
            </a:r>
          </a:p>
        </p:txBody>
      </p:sp>
      <p:sp>
        <p:nvSpPr>
          <p:cNvPr id="10244" name="Rectangle 2"/>
          <p:cNvSpPr>
            <a:spLocks noGrp="1" noChangeArrowheads="1"/>
          </p:cNvSpPr>
          <p:nvPr>
            <p:ph type="title"/>
          </p:nvPr>
        </p:nvSpPr>
        <p:spPr/>
        <p:txBody>
          <a:bodyPr/>
          <a:lstStyle/>
          <a:p>
            <a:pPr eaLnBrk="1" hangingPunct="1"/>
            <a:r>
              <a:rPr lang="fr-FR" altLang="fr-FR" dirty="0" smtClean="0">
                <a:ea typeface="ＭＳ Ｐゴシック" pitchFamily="34" charset="-128"/>
              </a:rPr>
              <a:t>Actions possibles sur la charge</a:t>
            </a:r>
          </a:p>
        </p:txBody>
      </p:sp>
      <p:sp>
        <p:nvSpPr>
          <p:cNvPr id="10245" name="Rectangle 3"/>
          <p:cNvSpPr>
            <a:spLocks noGrp="1" noChangeArrowheads="1"/>
          </p:cNvSpPr>
          <p:nvPr>
            <p:ph type="body" idx="1"/>
          </p:nvPr>
        </p:nvSpPr>
        <p:spPr>
          <a:xfrm>
            <a:off x="685800" y="1981200"/>
            <a:ext cx="8077200" cy="4114800"/>
          </a:xfrm>
        </p:spPr>
        <p:txBody>
          <a:bodyPr/>
          <a:lstStyle/>
          <a:p>
            <a:pPr eaLnBrk="1" hangingPunct="1"/>
            <a:r>
              <a:rPr lang="fr-FR" altLang="fr-FR" dirty="0" smtClean="0">
                <a:ea typeface="ＭＳ Ｐゴシック" pitchFamily="34" charset="-128"/>
              </a:rPr>
              <a:t>Augmenter la vitesse des équipements</a:t>
            </a:r>
          </a:p>
          <a:p>
            <a:pPr marL="914400" lvl="2" indent="0" eaLnBrk="1" hangingPunct="1">
              <a:buNone/>
            </a:pPr>
            <a:r>
              <a:rPr lang="fr-FR" altLang="fr-FR" dirty="0">
                <a:ea typeface="ＭＳ Ｐゴシック" pitchFamily="34" charset="-128"/>
              </a:rPr>
              <a:t>Conséquences en termes de qualité ?</a:t>
            </a:r>
          </a:p>
          <a:p>
            <a:pPr eaLnBrk="1" hangingPunct="1"/>
            <a:r>
              <a:rPr lang="fr-FR" altLang="fr-FR" dirty="0" smtClean="0">
                <a:ea typeface="ＭＳ Ｐゴシック" pitchFamily="34" charset="-128"/>
              </a:rPr>
              <a:t>Diminuer le taux de non-qualité</a:t>
            </a:r>
          </a:p>
          <a:p>
            <a:pPr eaLnBrk="1" hangingPunct="1"/>
            <a:r>
              <a:rPr lang="fr-FR" altLang="fr-FR" dirty="0" smtClean="0">
                <a:ea typeface="ＭＳ Ｐゴシック" pitchFamily="34" charset="-128"/>
              </a:rPr>
              <a:t>Diminuer le temps perdu en changements de fabrication</a:t>
            </a:r>
          </a:p>
          <a:p>
            <a:pPr lvl="1" eaLnBrk="1" hangingPunct="1"/>
            <a:r>
              <a:rPr lang="fr-FR" altLang="fr-FR" dirty="0" smtClean="0">
                <a:ea typeface="ＭＳ Ｐゴシック" pitchFamily="34" charset="-128"/>
              </a:rPr>
              <a:t>Diminuer le nombre de références (-&gt; marketing)</a:t>
            </a:r>
          </a:p>
          <a:p>
            <a:pPr lvl="1" eaLnBrk="1" hangingPunct="1"/>
            <a:r>
              <a:rPr lang="fr-FR" altLang="fr-FR" dirty="0" smtClean="0">
                <a:ea typeface="ＭＳ Ｐゴシック" pitchFamily="34" charset="-128"/>
              </a:rPr>
              <a:t>Diminuer la fréquence des réglages (-&gt; planification)</a:t>
            </a:r>
          </a:p>
          <a:p>
            <a:pPr lvl="1" eaLnBrk="1" hangingPunct="1"/>
            <a:r>
              <a:rPr lang="fr-FR" altLang="fr-FR" dirty="0" smtClean="0">
                <a:ea typeface="ＭＳ Ｐゴシック" pitchFamily="34" charset="-128"/>
              </a:rPr>
              <a:t>Diminuer le temps de réglage (-&gt; technique)</a:t>
            </a:r>
          </a:p>
        </p:txBody>
      </p:sp>
    </p:spTree>
    <p:extLst>
      <p:ext uri="{BB962C8B-B14F-4D97-AF65-F5344CB8AC3E}">
        <p14:creationId xmlns:p14="http://schemas.microsoft.com/office/powerpoint/2010/main" val="37242334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66800" y="1066800"/>
            <a:ext cx="7239000" cy="457200"/>
          </a:xfrm>
          <a:noFill/>
          <a:ln/>
        </p:spPr>
        <p:txBody>
          <a:bodyPr/>
          <a:lstStyle/>
          <a:p>
            <a:r>
              <a:rPr lang="fr-FR" dirty="0"/>
              <a:t>La capacité d'un réseau de ressources</a:t>
            </a:r>
            <a:br>
              <a:rPr lang="fr-FR" dirty="0"/>
            </a:br>
            <a:r>
              <a:rPr lang="fr-FR" dirty="0"/>
              <a:t>Ressources en parallèle</a:t>
            </a:r>
          </a:p>
        </p:txBody>
      </p:sp>
      <p:sp>
        <p:nvSpPr>
          <p:cNvPr id="20485" name="Freeform 5"/>
          <p:cNvSpPr>
            <a:spLocks/>
          </p:cNvSpPr>
          <p:nvPr/>
        </p:nvSpPr>
        <p:spPr bwMode="auto">
          <a:xfrm>
            <a:off x="2746375" y="2867025"/>
            <a:ext cx="141288" cy="136525"/>
          </a:xfrm>
          <a:custGeom>
            <a:avLst/>
            <a:gdLst/>
            <a:ahLst/>
            <a:cxnLst>
              <a:cxn ang="0">
                <a:pos x="34" y="2"/>
              </a:cxn>
              <a:cxn ang="0">
                <a:pos x="29" y="4"/>
              </a:cxn>
              <a:cxn ang="0">
                <a:pos x="25" y="5"/>
              </a:cxn>
              <a:cxn ang="0">
                <a:pos x="20" y="8"/>
              </a:cxn>
              <a:cxn ang="0">
                <a:pos x="16" y="10"/>
              </a:cxn>
              <a:cxn ang="0">
                <a:pos x="10" y="12"/>
              </a:cxn>
              <a:cxn ang="0">
                <a:pos x="7" y="18"/>
              </a:cxn>
              <a:cxn ang="0">
                <a:pos x="6" y="20"/>
              </a:cxn>
              <a:cxn ang="0">
                <a:pos x="4" y="23"/>
              </a:cxn>
              <a:cxn ang="0">
                <a:pos x="2" y="26"/>
              </a:cxn>
              <a:cxn ang="0">
                <a:pos x="0" y="34"/>
              </a:cxn>
              <a:cxn ang="0">
                <a:pos x="2" y="51"/>
              </a:cxn>
              <a:cxn ang="0">
                <a:pos x="4" y="59"/>
              </a:cxn>
              <a:cxn ang="0">
                <a:pos x="6" y="62"/>
              </a:cxn>
              <a:cxn ang="0">
                <a:pos x="7" y="65"/>
              </a:cxn>
              <a:cxn ang="0">
                <a:pos x="10" y="69"/>
              </a:cxn>
              <a:cxn ang="0">
                <a:pos x="12" y="73"/>
              </a:cxn>
              <a:cxn ang="0">
                <a:pos x="16" y="75"/>
              </a:cxn>
              <a:cxn ang="0">
                <a:pos x="20" y="78"/>
              </a:cxn>
              <a:cxn ang="0">
                <a:pos x="23" y="80"/>
              </a:cxn>
              <a:cxn ang="0">
                <a:pos x="29" y="81"/>
              </a:cxn>
              <a:cxn ang="0">
                <a:pos x="34" y="83"/>
              </a:cxn>
              <a:cxn ang="0">
                <a:pos x="53" y="85"/>
              </a:cxn>
              <a:cxn ang="0">
                <a:pos x="59" y="83"/>
              </a:cxn>
              <a:cxn ang="0">
                <a:pos x="63" y="81"/>
              </a:cxn>
              <a:cxn ang="0">
                <a:pos x="68" y="80"/>
              </a:cxn>
              <a:cxn ang="0">
                <a:pos x="72" y="77"/>
              </a:cxn>
              <a:cxn ang="0">
                <a:pos x="75" y="73"/>
              </a:cxn>
              <a:cxn ang="0">
                <a:pos x="77" y="69"/>
              </a:cxn>
              <a:cxn ang="0">
                <a:pos x="81" y="65"/>
              </a:cxn>
              <a:cxn ang="0">
                <a:pos x="82" y="62"/>
              </a:cxn>
              <a:cxn ang="0">
                <a:pos x="84" y="59"/>
              </a:cxn>
              <a:cxn ang="0">
                <a:pos x="86" y="51"/>
              </a:cxn>
              <a:cxn ang="0">
                <a:pos x="88" y="34"/>
              </a:cxn>
              <a:cxn ang="0">
                <a:pos x="86" y="26"/>
              </a:cxn>
              <a:cxn ang="0">
                <a:pos x="84" y="23"/>
              </a:cxn>
              <a:cxn ang="0">
                <a:pos x="82" y="20"/>
              </a:cxn>
              <a:cxn ang="0">
                <a:pos x="79" y="16"/>
              </a:cxn>
              <a:cxn ang="0">
                <a:pos x="77" y="12"/>
              </a:cxn>
              <a:cxn ang="0">
                <a:pos x="75" y="10"/>
              </a:cxn>
              <a:cxn ang="0">
                <a:pos x="70" y="7"/>
              </a:cxn>
              <a:cxn ang="0">
                <a:pos x="68" y="5"/>
              </a:cxn>
              <a:cxn ang="0">
                <a:pos x="65" y="4"/>
              </a:cxn>
              <a:cxn ang="0">
                <a:pos x="59" y="2"/>
              </a:cxn>
              <a:cxn ang="0">
                <a:pos x="53" y="0"/>
              </a:cxn>
            </a:cxnLst>
            <a:rect l="0" t="0" r="r" b="b"/>
            <a:pathLst>
              <a:path w="89" h="86">
                <a:moveTo>
                  <a:pt x="34" y="0"/>
                </a:moveTo>
                <a:lnTo>
                  <a:pt x="34" y="2"/>
                </a:lnTo>
                <a:lnTo>
                  <a:pt x="29" y="2"/>
                </a:lnTo>
                <a:lnTo>
                  <a:pt x="29" y="4"/>
                </a:lnTo>
                <a:lnTo>
                  <a:pt x="25" y="4"/>
                </a:lnTo>
                <a:lnTo>
                  <a:pt x="25" y="5"/>
                </a:lnTo>
                <a:lnTo>
                  <a:pt x="20" y="5"/>
                </a:lnTo>
                <a:lnTo>
                  <a:pt x="20" y="8"/>
                </a:lnTo>
                <a:lnTo>
                  <a:pt x="16" y="8"/>
                </a:lnTo>
                <a:lnTo>
                  <a:pt x="16" y="10"/>
                </a:lnTo>
                <a:lnTo>
                  <a:pt x="12" y="12"/>
                </a:lnTo>
                <a:lnTo>
                  <a:pt x="10" y="12"/>
                </a:lnTo>
                <a:lnTo>
                  <a:pt x="10" y="16"/>
                </a:lnTo>
                <a:lnTo>
                  <a:pt x="7" y="18"/>
                </a:lnTo>
                <a:lnTo>
                  <a:pt x="7" y="20"/>
                </a:lnTo>
                <a:lnTo>
                  <a:pt x="6" y="20"/>
                </a:lnTo>
                <a:lnTo>
                  <a:pt x="6" y="23"/>
                </a:lnTo>
                <a:lnTo>
                  <a:pt x="4" y="23"/>
                </a:lnTo>
                <a:lnTo>
                  <a:pt x="4" y="26"/>
                </a:lnTo>
                <a:lnTo>
                  <a:pt x="2" y="26"/>
                </a:lnTo>
                <a:lnTo>
                  <a:pt x="2" y="34"/>
                </a:lnTo>
                <a:lnTo>
                  <a:pt x="0" y="34"/>
                </a:lnTo>
                <a:lnTo>
                  <a:pt x="0" y="51"/>
                </a:lnTo>
                <a:lnTo>
                  <a:pt x="2" y="51"/>
                </a:lnTo>
                <a:lnTo>
                  <a:pt x="2" y="59"/>
                </a:lnTo>
                <a:lnTo>
                  <a:pt x="4" y="59"/>
                </a:lnTo>
                <a:lnTo>
                  <a:pt x="4" y="62"/>
                </a:lnTo>
                <a:lnTo>
                  <a:pt x="6" y="62"/>
                </a:lnTo>
                <a:lnTo>
                  <a:pt x="6" y="65"/>
                </a:lnTo>
                <a:lnTo>
                  <a:pt x="7" y="65"/>
                </a:lnTo>
                <a:lnTo>
                  <a:pt x="8" y="69"/>
                </a:lnTo>
                <a:lnTo>
                  <a:pt x="10" y="69"/>
                </a:lnTo>
                <a:lnTo>
                  <a:pt x="10" y="73"/>
                </a:lnTo>
                <a:lnTo>
                  <a:pt x="12" y="73"/>
                </a:lnTo>
                <a:lnTo>
                  <a:pt x="12" y="75"/>
                </a:lnTo>
                <a:lnTo>
                  <a:pt x="16" y="75"/>
                </a:lnTo>
                <a:lnTo>
                  <a:pt x="18" y="78"/>
                </a:lnTo>
                <a:lnTo>
                  <a:pt x="20" y="78"/>
                </a:lnTo>
                <a:lnTo>
                  <a:pt x="20" y="80"/>
                </a:lnTo>
                <a:lnTo>
                  <a:pt x="23" y="80"/>
                </a:lnTo>
                <a:lnTo>
                  <a:pt x="23" y="81"/>
                </a:lnTo>
                <a:lnTo>
                  <a:pt x="29" y="81"/>
                </a:lnTo>
                <a:lnTo>
                  <a:pt x="29" y="83"/>
                </a:lnTo>
                <a:lnTo>
                  <a:pt x="34" y="83"/>
                </a:lnTo>
                <a:lnTo>
                  <a:pt x="34" y="85"/>
                </a:lnTo>
                <a:lnTo>
                  <a:pt x="53" y="85"/>
                </a:lnTo>
                <a:lnTo>
                  <a:pt x="53" y="83"/>
                </a:lnTo>
                <a:lnTo>
                  <a:pt x="59" y="83"/>
                </a:lnTo>
                <a:lnTo>
                  <a:pt x="59" y="81"/>
                </a:lnTo>
                <a:lnTo>
                  <a:pt x="63" y="81"/>
                </a:lnTo>
                <a:lnTo>
                  <a:pt x="63" y="80"/>
                </a:lnTo>
                <a:lnTo>
                  <a:pt x="68" y="80"/>
                </a:lnTo>
                <a:lnTo>
                  <a:pt x="68" y="77"/>
                </a:lnTo>
                <a:lnTo>
                  <a:pt x="72" y="77"/>
                </a:lnTo>
                <a:lnTo>
                  <a:pt x="72" y="75"/>
                </a:lnTo>
                <a:lnTo>
                  <a:pt x="75" y="73"/>
                </a:lnTo>
                <a:lnTo>
                  <a:pt x="77" y="73"/>
                </a:lnTo>
                <a:lnTo>
                  <a:pt x="77" y="69"/>
                </a:lnTo>
                <a:lnTo>
                  <a:pt x="81" y="67"/>
                </a:lnTo>
                <a:lnTo>
                  <a:pt x="81" y="65"/>
                </a:lnTo>
                <a:lnTo>
                  <a:pt x="82" y="65"/>
                </a:lnTo>
                <a:lnTo>
                  <a:pt x="82" y="62"/>
                </a:lnTo>
                <a:lnTo>
                  <a:pt x="84" y="62"/>
                </a:lnTo>
                <a:lnTo>
                  <a:pt x="84" y="59"/>
                </a:lnTo>
                <a:lnTo>
                  <a:pt x="86" y="59"/>
                </a:lnTo>
                <a:lnTo>
                  <a:pt x="86" y="51"/>
                </a:lnTo>
                <a:lnTo>
                  <a:pt x="88" y="51"/>
                </a:lnTo>
                <a:lnTo>
                  <a:pt x="88" y="34"/>
                </a:lnTo>
                <a:lnTo>
                  <a:pt x="86" y="34"/>
                </a:lnTo>
                <a:lnTo>
                  <a:pt x="86" y="26"/>
                </a:lnTo>
                <a:lnTo>
                  <a:pt x="84" y="26"/>
                </a:lnTo>
                <a:lnTo>
                  <a:pt x="84" y="23"/>
                </a:lnTo>
                <a:lnTo>
                  <a:pt x="82" y="23"/>
                </a:lnTo>
                <a:lnTo>
                  <a:pt x="82" y="20"/>
                </a:lnTo>
                <a:lnTo>
                  <a:pt x="81" y="20"/>
                </a:lnTo>
                <a:lnTo>
                  <a:pt x="79" y="16"/>
                </a:lnTo>
                <a:lnTo>
                  <a:pt x="77" y="16"/>
                </a:lnTo>
                <a:lnTo>
                  <a:pt x="77" y="12"/>
                </a:lnTo>
                <a:lnTo>
                  <a:pt x="75" y="12"/>
                </a:lnTo>
                <a:lnTo>
                  <a:pt x="75" y="10"/>
                </a:lnTo>
                <a:lnTo>
                  <a:pt x="72" y="10"/>
                </a:lnTo>
                <a:lnTo>
                  <a:pt x="70" y="7"/>
                </a:lnTo>
                <a:lnTo>
                  <a:pt x="68" y="7"/>
                </a:lnTo>
                <a:lnTo>
                  <a:pt x="68" y="5"/>
                </a:lnTo>
                <a:lnTo>
                  <a:pt x="65" y="5"/>
                </a:lnTo>
                <a:lnTo>
                  <a:pt x="65" y="4"/>
                </a:lnTo>
                <a:lnTo>
                  <a:pt x="59" y="4"/>
                </a:lnTo>
                <a:lnTo>
                  <a:pt x="59" y="2"/>
                </a:lnTo>
                <a:lnTo>
                  <a:pt x="53" y="2"/>
                </a:lnTo>
                <a:lnTo>
                  <a:pt x="53" y="0"/>
                </a:lnTo>
                <a:lnTo>
                  <a:pt x="3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86" name="Oval 6"/>
          <p:cNvSpPr>
            <a:spLocks noChangeArrowheads="1"/>
          </p:cNvSpPr>
          <p:nvPr/>
        </p:nvSpPr>
        <p:spPr bwMode="auto">
          <a:xfrm>
            <a:off x="2763838" y="2884488"/>
            <a:ext cx="96837" cy="96837"/>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487" name="Oval 7"/>
          <p:cNvSpPr>
            <a:spLocks noChangeArrowheads="1"/>
          </p:cNvSpPr>
          <p:nvPr/>
        </p:nvSpPr>
        <p:spPr bwMode="auto">
          <a:xfrm>
            <a:off x="2786063" y="2906713"/>
            <a:ext cx="53975" cy="53975"/>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488" name="Oval 8"/>
          <p:cNvSpPr>
            <a:spLocks noChangeArrowheads="1"/>
          </p:cNvSpPr>
          <p:nvPr/>
        </p:nvSpPr>
        <p:spPr bwMode="auto">
          <a:xfrm>
            <a:off x="2806700" y="2927350"/>
            <a:ext cx="12700" cy="1111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489" name="Oval 9"/>
          <p:cNvSpPr>
            <a:spLocks noChangeArrowheads="1"/>
          </p:cNvSpPr>
          <p:nvPr/>
        </p:nvSpPr>
        <p:spPr bwMode="auto">
          <a:xfrm>
            <a:off x="2752725" y="2873375"/>
            <a:ext cx="123825"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490" name="Freeform 10"/>
          <p:cNvSpPr>
            <a:spLocks/>
          </p:cNvSpPr>
          <p:nvPr/>
        </p:nvSpPr>
        <p:spPr bwMode="auto">
          <a:xfrm>
            <a:off x="2943225" y="2867025"/>
            <a:ext cx="104775" cy="19050"/>
          </a:xfrm>
          <a:custGeom>
            <a:avLst/>
            <a:gdLst/>
            <a:ahLst/>
            <a:cxnLst>
              <a:cxn ang="0">
                <a:pos x="23" y="0"/>
              </a:cxn>
              <a:cxn ang="0">
                <a:pos x="23" y="1"/>
              </a:cxn>
              <a:cxn ang="0">
                <a:pos x="19" y="1"/>
              </a:cxn>
              <a:cxn ang="0">
                <a:pos x="19" y="3"/>
              </a:cxn>
              <a:cxn ang="0">
                <a:pos x="13" y="3"/>
              </a:cxn>
              <a:cxn ang="0">
                <a:pos x="13" y="3"/>
              </a:cxn>
              <a:cxn ang="0">
                <a:pos x="9" y="5"/>
              </a:cxn>
              <a:cxn ang="0">
                <a:pos x="7" y="5"/>
              </a:cxn>
              <a:cxn ang="0">
                <a:pos x="7" y="7"/>
              </a:cxn>
              <a:cxn ang="0">
                <a:pos x="2" y="7"/>
              </a:cxn>
              <a:cxn ang="0">
                <a:pos x="2" y="10"/>
              </a:cxn>
              <a:cxn ang="0">
                <a:pos x="0" y="10"/>
              </a:cxn>
              <a:cxn ang="0">
                <a:pos x="0" y="11"/>
              </a:cxn>
              <a:cxn ang="0">
                <a:pos x="65" y="11"/>
              </a:cxn>
              <a:cxn ang="0">
                <a:pos x="65" y="8"/>
              </a:cxn>
              <a:cxn ang="0">
                <a:pos x="63" y="8"/>
              </a:cxn>
              <a:cxn ang="0">
                <a:pos x="63" y="7"/>
              </a:cxn>
              <a:cxn ang="0">
                <a:pos x="60" y="7"/>
              </a:cxn>
              <a:cxn ang="0">
                <a:pos x="59" y="5"/>
              </a:cxn>
              <a:cxn ang="0">
                <a:pos x="57" y="5"/>
              </a:cxn>
              <a:cxn ang="0">
                <a:pos x="57" y="3"/>
              </a:cxn>
              <a:cxn ang="0">
                <a:pos x="53" y="3"/>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3"/>
                </a:lnTo>
                <a:lnTo>
                  <a:pt x="9" y="5"/>
                </a:lnTo>
                <a:lnTo>
                  <a:pt x="7" y="5"/>
                </a:lnTo>
                <a:lnTo>
                  <a:pt x="7" y="7"/>
                </a:lnTo>
                <a:lnTo>
                  <a:pt x="2" y="7"/>
                </a:lnTo>
                <a:lnTo>
                  <a:pt x="2" y="10"/>
                </a:lnTo>
                <a:lnTo>
                  <a:pt x="0" y="10"/>
                </a:lnTo>
                <a:lnTo>
                  <a:pt x="0" y="11"/>
                </a:lnTo>
                <a:lnTo>
                  <a:pt x="65" y="11"/>
                </a:lnTo>
                <a:lnTo>
                  <a:pt x="65" y="8"/>
                </a:lnTo>
                <a:lnTo>
                  <a:pt x="63" y="8"/>
                </a:lnTo>
                <a:lnTo>
                  <a:pt x="63" y="7"/>
                </a:lnTo>
                <a:lnTo>
                  <a:pt x="60" y="7"/>
                </a:lnTo>
                <a:lnTo>
                  <a:pt x="59" y="5"/>
                </a:lnTo>
                <a:lnTo>
                  <a:pt x="57" y="5"/>
                </a:lnTo>
                <a:lnTo>
                  <a:pt x="57" y="3"/>
                </a:lnTo>
                <a:lnTo>
                  <a:pt x="53" y="3"/>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1" name="Freeform 11"/>
          <p:cNvSpPr>
            <a:spLocks/>
          </p:cNvSpPr>
          <p:nvPr/>
        </p:nvSpPr>
        <p:spPr bwMode="auto">
          <a:xfrm>
            <a:off x="2928938" y="2890838"/>
            <a:ext cx="134937" cy="19050"/>
          </a:xfrm>
          <a:custGeom>
            <a:avLst/>
            <a:gdLst/>
            <a:ahLst/>
            <a:cxnLst>
              <a:cxn ang="0">
                <a:pos x="8" y="0"/>
              </a:cxn>
              <a:cxn ang="0">
                <a:pos x="8" y="1"/>
              </a:cxn>
              <a:cxn ang="0">
                <a:pos x="6" y="3"/>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8" y="0"/>
              </a:cxn>
            </a:cxnLst>
            <a:rect l="0" t="0" r="r" b="b"/>
            <a:pathLst>
              <a:path w="85" h="12">
                <a:moveTo>
                  <a:pt x="8" y="0"/>
                </a:moveTo>
                <a:lnTo>
                  <a:pt x="8" y="1"/>
                </a:lnTo>
                <a:lnTo>
                  <a:pt x="6" y="3"/>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2" name="Freeform 12"/>
          <p:cNvSpPr>
            <a:spLocks/>
          </p:cNvSpPr>
          <p:nvPr/>
        </p:nvSpPr>
        <p:spPr bwMode="auto">
          <a:xfrm>
            <a:off x="2925763" y="2914650"/>
            <a:ext cx="141287"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3" name="Freeform 13"/>
          <p:cNvSpPr>
            <a:spLocks/>
          </p:cNvSpPr>
          <p:nvPr/>
        </p:nvSpPr>
        <p:spPr bwMode="auto">
          <a:xfrm>
            <a:off x="2925763" y="2938463"/>
            <a:ext cx="141287" cy="20637"/>
          </a:xfrm>
          <a:custGeom>
            <a:avLst/>
            <a:gdLst/>
            <a:ahLst/>
            <a:cxnLst>
              <a:cxn ang="0">
                <a:pos x="0" y="0"/>
              </a:cxn>
              <a:cxn ang="0">
                <a:pos x="0" y="7"/>
              </a:cxn>
              <a:cxn ang="0">
                <a:pos x="2" y="7"/>
              </a:cxn>
              <a:cxn ang="0">
                <a:pos x="2" y="12"/>
              </a:cxn>
              <a:cxn ang="0">
                <a:pos x="84" y="12"/>
              </a:cxn>
              <a:cxn ang="0">
                <a:pos x="84" y="11"/>
              </a:cxn>
              <a:cxn ang="0">
                <a:pos x="86" y="11"/>
              </a:cxn>
              <a:cxn ang="0">
                <a:pos x="86" y="7"/>
              </a:cxn>
              <a:cxn ang="0">
                <a:pos x="88" y="7"/>
              </a:cxn>
              <a:cxn ang="0">
                <a:pos x="88" y="0"/>
              </a:cxn>
              <a:cxn ang="0">
                <a:pos x="0" y="0"/>
              </a:cxn>
            </a:cxnLst>
            <a:rect l="0" t="0" r="r" b="b"/>
            <a:pathLst>
              <a:path w="89" h="13">
                <a:moveTo>
                  <a:pt x="0" y="0"/>
                </a:moveTo>
                <a:lnTo>
                  <a:pt x="0" y="7"/>
                </a:lnTo>
                <a:lnTo>
                  <a:pt x="2" y="7"/>
                </a:lnTo>
                <a:lnTo>
                  <a:pt x="2" y="12"/>
                </a:lnTo>
                <a:lnTo>
                  <a:pt x="84" y="12"/>
                </a:lnTo>
                <a:lnTo>
                  <a:pt x="84" y="11"/>
                </a:lnTo>
                <a:lnTo>
                  <a:pt x="86" y="11"/>
                </a:lnTo>
                <a:lnTo>
                  <a:pt x="86" y="7"/>
                </a:lnTo>
                <a:lnTo>
                  <a:pt x="88" y="7"/>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4" name="Freeform 14"/>
          <p:cNvSpPr>
            <a:spLocks/>
          </p:cNvSpPr>
          <p:nvPr/>
        </p:nvSpPr>
        <p:spPr bwMode="auto">
          <a:xfrm>
            <a:off x="2928938" y="2963863"/>
            <a:ext cx="131762" cy="19050"/>
          </a:xfrm>
          <a:custGeom>
            <a:avLst/>
            <a:gdLst/>
            <a:ahLst/>
            <a:cxnLst>
              <a:cxn ang="0">
                <a:pos x="0" y="0"/>
              </a:cxn>
              <a:cxn ang="0">
                <a:pos x="2" y="3"/>
              </a:cxn>
              <a:cxn ang="0">
                <a:pos x="4" y="5"/>
              </a:cxn>
              <a:cxn ang="0">
                <a:pos x="6" y="7"/>
              </a:cxn>
              <a:cxn ang="0">
                <a:pos x="7" y="7"/>
              </a:cxn>
              <a:cxn ang="0">
                <a:pos x="8" y="10"/>
              </a:cxn>
              <a:cxn ang="0">
                <a:pos x="8" y="11"/>
              </a:cxn>
              <a:cxn ang="0">
                <a:pos x="73" y="11"/>
              </a:cxn>
              <a:cxn ang="0">
                <a:pos x="73" y="10"/>
              </a:cxn>
              <a:cxn ang="0">
                <a:pos x="76" y="8"/>
              </a:cxn>
              <a:cxn ang="0">
                <a:pos x="76" y="7"/>
              </a:cxn>
              <a:cxn ang="0">
                <a:pos x="78" y="7"/>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7"/>
                </a:lnTo>
                <a:lnTo>
                  <a:pt x="7" y="7"/>
                </a:lnTo>
                <a:lnTo>
                  <a:pt x="8" y="10"/>
                </a:lnTo>
                <a:lnTo>
                  <a:pt x="8" y="11"/>
                </a:lnTo>
                <a:lnTo>
                  <a:pt x="73" y="11"/>
                </a:lnTo>
                <a:lnTo>
                  <a:pt x="73" y="10"/>
                </a:lnTo>
                <a:lnTo>
                  <a:pt x="76" y="8"/>
                </a:lnTo>
                <a:lnTo>
                  <a:pt x="76" y="7"/>
                </a:lnTo>
                <a:lnTo>
                  <a:pt x="78" y="7"/>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5" name="Freeform 15"/>
          <p:cNvSpPr>
            <a:spLocks/>
          </p:cNvSpPr>
          <p:nvPr/>
        </p:nvSpPr>
        <p:spPr bwMode="auto">
          <a:xfrm>
            <a:off x="2943225" y="2987675"/>
            <a:ext cx="101600" cy="15875"/>
          </a:xfrm>
          <a:custGeom>
            <a:avLst/>
            <a:gdLst/>
            <a:ahLst/>
            <a:cxnLst>
              <a:cxn ang="0">
                <a:pos x="0" y="0"/>
              </a:cxn>
              <a:cxn ang="0">
                <a:pos x="2" y="2"/>
              </a:cxn>
              <a:cxn ang="0">
                <a:pos x="5" y="2"/>
              </a:cxn>
              <a:cxn ang="0">
                <a:pos x="7" y="5"/>
              </a:cxn>
              <a:cxn ang="0">
                <a:pos x="9" y="5"/>
              </a:cxn>
              <a:cxn ang="0">
                <a:pos x="9" y="6"/>
              </a:cxn>
              <a:cxn ang="0">
                <a:pos x="13" y="6"/>
              </a:cxn>
              <a:cxn ang="0">
                <a:pos x="13" y="7"/>
              </a:cxn>
              <a:cxn ang="0">
                <a:pos x="18" y="7"/>
              </a:cxn>
              <a:cxn ang="0">
                <a:pos x="18" y="8"/>
              </a:cxn>
              <a:cxn ang="0">
                <a:pos x="23" y="8"/>
              </a:cxn>
              <a:cxn ang="0">
                <a:pos x="23" y="9"/>
              </a:cxn>
              <a:cxn ang="0">
                <a:pos x="42" y="9"/>
              </a:cxn>
              <a:cxn ang="0">
                <a:pos x="42" y="8"/>
              </a:cxn>
              <a:cxn ang="0">
                <a:pos x="46" y="8"/>
              </a:cxn>
              <a:cxn ang="0">
                <a:pos x="46" y="7"/>
              </a:cxn>
              <a:cxn ang="0">
                <a:pos x="53" y="7"/>
              </a:cxn>
              <a:cxn ang="0">
                <a:pos x="53" y="6"/>
              </a:cxn>
              <a:cxn ang="0">
                <a:pos x="57" y="5"/>
              </a:cxn>
              <a:cxn ang="0">
                <a:pos x="58" y="5"/>
              </a:cxn>
              <a:cxn ang="0">
                <a:pos x="58" y="2"/>
              </a:cxn>
              <a:cxn ang="0">
                <a:pos x="63" y="2"/>
              </a:cxn>
              <a:cxn ang="0">
                <a:pos x="63" y="0"/>
              </a:cxn>
              <a:cxn ang="0">
                <a:pos x="0" y="0"/>
              </a:cxn>
            </a:cxnLst>
            <a:rect l="0" t="0" r="r" b="b"/>
            <a:pathLst>
              <a:path w="64" h="10">
                <a:moveTo>
                  <a:pt x="0" y="0"/>
                </a:moveTo>
                <a:lnTo>
                  <a:pt x="2" y="2"/>
                </a:lnTo>
                <a:lnTo>
                  <a:pt x="5" y="2"/>
                </a:lnTo>
                <a:lnTo>
                  <a:pt x="7" y="5"/>
                </a:lnTo>
                <a:lnTo>
                  <a:pt x="9" y="5"/>
                </a:lnTo>
                <a:lnTo>
                  <a:pt x="9" y="6"/>
                </a:lnTo>
                <a:lnTo>
                  <a:pt x="13" y="6"/>
                </a:lnTo>
                <a:lnTo>
                  <a:pt x="13" y="7"/>
                </a:lnTo>
                <a:lnTo>
                  <a:pt x="18" y="7"/>
                </a:lnTo>
                <a:lnTo>
                  <a:pt x="18" y="8"/>
                </a:lnTo>
                <a:lnTo>
                  <a:pt x="23" y="8"/>
                </a:lnTo>
                <a:lnTo>
                  <a:pt x="23" y="9"/>
                </a:lnTo>
                <a:lnTo>
                  <a:pt x="42" y="9"/>
                </a:lnTo>
                <a:lnTo>
                  <a:pt x="42" y="8"/>
                </a:lnTo>
                <a:lnTo>
                  <a:pt x="46" y="8"/>
                </a:lnTo>
                <a:lnTo>
                  <a:pt x="46" y="7"/>
                </a:lnTo>
                <a:lnTo>
                  <a:pt x="53" y="7"/>
                </a:lnTo>
                <a:lnTo>
                  <a:pt x="53" y="6"/>
                </a:lnTo>
                <a:lnTo>
                  <a:pt x="57" y="5"/>
                </a:lnTo>
                <a:lnTo>
                  <a:pt x="58" y="5"/>
                </a:lnTo>
                <a:lnTo>
                  <a:pt x="58" y="2"/>
                </a:lnTo>
                <a:lnTo>
                  <a:pt x="63" y="2"/>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6" name="Oval 16"/>
          <p:cNvSpPr>
            <a:spLocks noChangeArrowheads="1"/>
          </p:cNvSpPr>
          <p:nvPr/>
        </p:nvSpPr>
        <p:spPr bwMode="auto">
          <a:xfrm>
            <a:off x="2932113" y="2873375"/>
            <a:ext cx="123825"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497" name="Freeform 17"/>
          <p:cNvSpPr>
            <a:spLocks/>
          </p:cNvSpPr>
          <p:nvPr/>
        </p:nvSpPr>
        <p:spPr bwMode="auto">
          <a:xfrm>
            <a:off x="3086100" y="2867025"/>
            <a:ext cx="107950" cy="19050"/>
          </a:xfrm>
          <a:custGeom>
            <a:avLst/>
            <a:gdLst/>
            <a:ahLst/>
            <a:cxnLst>
              <a:cxn ang="0">
                <a:pos x="25" y="0"/>
              </a:cxn>
              <a:cxn ang="0">
                <a:pos x="25" y="1"/>
              </a:cxn>
              <a:cxn ang="0">
                <a:pos x="19" y="1"/>
              </a:cxn>
              <a:cxn ang="0">
                <a:pos x="19" y="3"/>
              </a:cxn>
              <a:cxn ang="0">
                <a:pos x="15" y="3"/>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1" y="6"/>
              </a:cxn>
              <a:cxn ang="0">
                <a:pos x="61" y="5"/>
              </a:cxn>
              <a:cxn ang="0">
                <a:pos x="57" y="5"/>
              </a:cxn>
              <a:cxn ang="0">
                <a:pos x="57" y="3"/>
              </a:cxn>
              <a:cxn ang="0">
                <a:pos x="53" y="3"/>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1" y="6"/>
                </a:lnTo>
                <a:lnTo>
                  <a:pt x="61" y="5"/>
                </a:lnTo>
                <a:lnTo>
                  <a:pt x="57" y="5"/>
                </a:lnTo>
                <a:lnTo>
                  <a:pt x="57" y="3"/>
                </a:lnTo>
                <a:lnTo>
                  <a:pt x="53" y="3"/>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8" name="Freeform 18"/>
          <p:cNvSpPr>
            <a:spLocks/>
          </p:cNvSpPr>
          <p:nvPr/>
        </p:nvSpPr>
        <p:spPr bwMode="auto">
          <a:xfrm>
            <a:off x="3074988" y="2890838"/>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499" name="Freeform 19"/>
          <p:cNvSpPr>
            <a:spLocks/>
          </p:cNvSpPr>
          <p:nvPr/>
        </p:nvSpPr>
        <p:spPr bwMode="auto">
          <a:xfrm>
            <a:off x="3071813" y="2914650"/>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0" name="Freeform 20"/>
          <p:cNvSpPr>
            <a:spLocks/>
          </p:cNvSpPr>
          <p:nvPr/>
        </p:nvSpPr>
        <p:spPr bwMode="auto">
          <a:xfrm>
            <a:off x="3071813" y="2938463"/>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1" name="Freeform 21"/>
          <p:cNvSpPr>
            <a:spLocks/>
          </p:cNvSpPr>
          <p:nvPr/>
        </p:nvSpPr>
        <p:spPr bwMode="auto">
          <a:xfrm>
            <a:off x="3074988" y="2963863"/>
            <a:ext cx="128587" cy="19050"/>
          </a:xfrm>
          <a:custGeom>
            <a:avLst/>
            <a:gdLst/>
            <a:ahLst/>
            <a:cxnLst>
              <a:cxn ang="0">
                <a:pos x="0" y="0"/>
              </a:cxn>
              <a:cxn ang="0">
                <a:pos x="2" y="3"/>
              </a:cxn>
              <a:cxn ang="0">
                <a:pos x="4"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2" name="Freeform 22"/>
          <p:cNvSpPr>
            <a:spLocks/>
          </p:cNvSpPr>
          <p:nvPr/>
        </p:nvSpPr>
        <p:spPr bwMode="auto">
          <a:xfrm>
            <a:off x="3089275" y="2987675"/>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6"/>
              </a:cxn>
              <a:cxn ang="0">
                <a:pos x="55" y="5"/>
              </a:cxn>
              <a:cxn ang="0">
                <a:pos x="58" y="5"/>
              </a:cxn>
              <a:cxn ang="0">
                <a:pos x="58"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6" y="7"/>
                </a:lnTo>
                <a:lnTo>
                  <a:pt x="16" y="8"/>
                </a:lnTo>
                <a:lnTo>
                  <a:pt x="23" y="8"/>
                </a:lnTo>
                <a:lnTo>
                  <a:pt x="23" y="9"/>
                </a:lnTo>
                <a:lnTo>
                  <a:pt x="40" y="9"/>
                </a:lnTo>
                <a:lnTo>
                  <a:pt x="40" y="8"/>
                </a:lnTo>
                <a:lnTo>
                  <a:pt x="46" y="8"/>
                </a:lnTo>
                <a:lnTo>
                  <a:pt x="46" y="7"/>
                </a:lnTo>
                <a:lnTo>
                  <a:pt x="51" y="7"/>
                </a:lnTo>
                <a:lnTo>
                  <a:pt x="51" y="6"/>
                </a:lnTo>
                <a:lnTo>
                  <a:pt x="55" y="5"/>
                </a:lnTo>
                <a:lnTo>
                  <a:pt x="58" y="5"/>
                </a:lnTo>
                <a:lnTo>
                  <a:pt x="58"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3" name="Oval 23"/>
          <p:cNvSpPr>
            <a:spLocks noChangeArrowheads="1"/>
          </p:cNvSpPr>
          <p:nvPr/>
        </p:nvSpPr>
        <p:spPr bwMode="auto">
          <a:xfrm>
            <a:off x="3078163" y="2873375"/>
            <a:ext cx="120650"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04" name="Freeform 24"/>
          <p:cNvSpPr>
            <a:spLocks/>
          </p:cNvSpPr>
          <p:nvPr/>
        </p:nvSpPr>
        <p:spPr bwMode="auto">
          <a:xfrm>
            <a:off x="3265488" y="2867025"/>
            <a:ext cx="107950" cy="19050"/>
          </a:xfrm>
          <a:custGeom>
            <a:avLst/>
            <a:gdLst/>
            <a:ahLst/>
            <a:cxnLst>
              <a:cxn ang="0">
                <a:pos x="25" y="0"/>
              </a:cxn>
              <a:cxn ang="0">
                <a:pos x="25" y="1"/>
              </a:cxn>
              <a:cxn ang="0">
                <a:pos x="19" y="1"/>
              </a:cxn>
              <a:cxn ang="0">
                <a:pos x="19" y="3"/>
              </a:cxn>
              <a:cxn ang="0">
                <a:pos x="15" y="3"/>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7" y="5"/>
              </a:cxn>
              <a:cxn ang="0">
                <a:pos x="57" y="3"/>
              </a:cxn>
              <a:cxn ang="0">
                <a:pos x="53" y="3"/>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7" y="5"/>
                </a:lnTo>
                <a:lnTo>
                  <a:pt x="57" y="3"/>
                </a:lnTo>
                <a:lnTo>
                  <a:pt x="53" y="3"/>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5" name="Freeform 25"/>
          <p:cNvSpPr>
            <a:spLocks/>
          </p:cNvSpPr>
          <p:nvPr/>
        </p:nvSpPr>
        <p:spPr bwMode="auto">
          <a:xfrm>
            <a:off x="3254375" y="2890838"/>
            <a:ext cx="131763"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6" name="Freeform 26"/>
          <p:cNvSpPr>
            <a:spLocks/>
          </p:cNvSpPr>
          <p:nvPr/>
        </p:nvSpPr>
        <p:spPr bwMode="auto">
          <a:xfrm>
            <a:off x="3251200" y="2914650"/>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7" name="Freeform 27"/>
          <p:cNvSpPr>
            <a:spLocks/>
          </p:cNvSpPr>
          <p:nvPr/>
        </p:nvSpPr>
        <p:spPr bwMode="auto">
          <a:xfrm>
            <a:off x="3251200" y="2938463"/>
            <a:ext cx="138113"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8" name="Freeform 28"/>
          <p:cNvSpPr>
            <a:spLocks/>
          </p:cNvSpPr>
          <p:nvPr/>
        </p:nvSpPr>
        <p:spPr bwMode="auto">
          <a:xfrm>
            <a:off x="3254375" y="2963863"/>
            <a:ext cx="128588" cy="19050"/>
          </a:xfrm>
          <a:custGeom>
            <a:avLst/>
            <a:gdLst/>
            <a:ahLst/>
            <a:cxnLst>
              <a:cxn ang="0">
                <a:pos x="0" y="0"/>
              </a:cxn>
              <a:cxn ang="0">
                <a:pos x="2" y="3"/>
              </a:cxn>
              <a:cxn ang="0">
                <a:pos x="4"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09" name="Freeform 29"/>
          <p:cNvSpPr>
            <a:spLocks/>
          </p:cNvSpPr>
          <p:nvPr/>
        </p:nvSpPr>
        <p:spPr bwMode="auto">
          <a:xfrm>
            <a:off x="3268663" y="2987675"/>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6" y="7"/>
                </a:lnTo>
                <a:lnTo>
                  <a:pt x="16"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0" name="Oval 30"/>
          <p:cNvSpPr>
            <a:spLocks noChangeArrowheads="1"/>
          </p:cNvSpPr>
          <p:nvPr/>
        </p:nvSpPr>
        <p:spPr bwMode="auto">
          <a:xfrm>
            <a:off x="3257550" y="2873375"/>
            <a:ext cx="120650"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11" name="Freeform 31"/>
          <p:cNvSpPr>
            <a:spLocks/>
          </p:cNvSpPr>
          <p:nvPr/>
        </p:nvSpPr>
        <p:spPr bwMode="auto">
          <a:xfrm>
            <a:off x="2763838" y="3044825"/>
            <a:ext cx="104775" cy="19050"/>
          </a:xfrm>
          <a:custGeom>
            <a:avLst/>
            <a:gdLst/>
            <a:ahLst/>
            <a:cxnLst>
              <a:cxn ang="0">
                <a:pos x="23" y="0"/>
              </a:cxn>
              <a:cxn ang="0">
                <a:pos x="23" y="1"/>
              </a:cxn>
              <a:cxn ang="0">
                <a:pos x="19" y="1"/>
              </a:cxn>
              <a:cxn ang="0">
                <a:pos x="19" y="3"/>
              </a:cxn>
              <a:cxn ang="0">
                <a:pos x="13" y="3"/>
              </a:cxn>
              <a:cxn ang="0">
                <a:pos x="13" y="4"/>
              </a:cxn>
              <a:cxn ang="0">
                <a:pos x="9" y="5"/>
              </a:cxn>
              <a:cxn ang="0">
                <a:pos x="7" y="5"/>
              </a:cxn>
              <a:cxn ang="0">
                <a:pos x="7" y="8"/>
              </a:cxn>
              <a:cxn ang="0">
                <a:pos x="2" y="8"/>
              </a:cxn>
              <a:cxn ang="0">
                <a:pos x="2" y="10"/>
              </a:cxn>
              <a:cxn ang="0">
                <a:pos x="0" y="10"/>
              </a:cxn>
              <a:cxn ang="0">
                <a:pos x="0" y="11"/>
              </a:cxn>
              <a:cxn ang="0">
                <a:pos x="65" y="11"/>
              </a:cxn>
              <a:cxn ang="0">
                <a:pos x="65" y="9"/>
              </a:cxn>
              <a:cxn ang="0">
                <a:pos x="63" y="9"/>
              </a:cxn>
              <a:cxn ang="0">
                <a:pos x="63" y="8"/>
              </a:cxn>
              <a:cxn ang="0">
                <a:pos x="60" y="8"/>
              </a:cxn>
              <a:cxn ang="0">
                <a:pos x="59" y="5"/>
              </a:cxn>
              <a:cxn ang="0">
                <a:pos x="57" y="5"/>
              </a:cxn>
              <a:cxn ang="0">
                <a:pos x="57" y="4"/>
              </a:cxn>
              <a:cxn ang="0">
                <a:pos x="53" y="4"/>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4"/>
                </a:lnTo>
                <a:lnTo>
                  <a:pt x="9" y="5"/>
                </a:lnTo>
                <a:lnTo>
                  <a:pt x="7" y="5"/>
                </a:lnTo>
                <a:lnTo>
                  <a:pt x="7" y="8"/>
                </a:lnTo>
                <a:lnTo>
                  <a:pt x="2" y="8"/>
                </a:lnTo>
                <a:lnTo>
                  <a:pt x="2" y="10"/>
                </a:lnTo>
                <a:lnTo>
                  <a:pt x="0" y="10"/>
                </a:lnTo>
                <a:lnTo>
                  <a:pt x="0" y="11"/>
                </a:lnTo>
                <a:lnTo>
                  <a:pt x="65" y="11"/>
                </a:lnTo>
                <a:lnTo>
                  <a:pt x="65" y="9"/>
                </a:lnTo>
                <a:lnTo>
                  <a:pt x="63" y="9"/>
                </a:lnTo>
                <a:lnTo>
                  <a:pt x="63" y="8"/>
                </a:lnTo>
                <a:lnTo>
                  <a:pt x="60" y="8"/>
                </a:lnTo>
                <a:lnTo>
                  <a:pt x="59" y="5"/>
                </a:lnTo>
                <a:lnTo>
                  <a:pt x="57" y="5"/>
                </a:lnTo>
                <a:lnTo>
                  <a:pt x="57" y="4"/>
                </a:lnTo>
                <a:lnTo>
                  <a:pt x="53" y="4"/>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2" name="Freeform 32"/>
          <p:cNvSpPr>
            <a:spLocks/>
          </p:cNvSpPr>
          <p:nvPr/>
        </p:nvSpPr>
        <p:spPr bwMode="auto">
          <a:xfrm>
            <a:off x="2749550" y="3068638"/>
            <a:ext cx="134938" cy="20637"/>
          </a:xfrm>
          <a:custGeom>
            <a:avLst/>
            <a:gdLst/>
            <a:ahLst/>
            <a:cxnLst>
              <a:cxn ang="0">
                <a:pos x="8" y="0"/>
              </a:cxn>
              <a:cxn ang="0">
                <a:pos x="8" y="1"/>
              </a:cxn>
              <a:cxn ang="0">
                <a:pos x="6" y="3"/>
              </a:cxn>
              <a:cxn ang="0">
                <a:pos x="6" y="5"/>
              </a:cxn>
              <a:cxn ang="0">
                <a:pos x="4" y="5"/>
              </a:cxn>
              <a:cxn ang="0">
                <a:pos x="4" y="8"/>
              </a:cxn>
              <a:cxn ang="0">
                <a:pos x="2" y="8"/>
              </a:cxn>
              <a:cxn ang="0">
                <a:pos x="2" y="11"/>
              </a:cxn>
              <a:cxn ang="0">
                <a:pos x="0" y="11"/>
              </a:cxn>
              <a:cxn ang="0">
                <a:pos x="0" y="12"/>
              </a:cxn>
              <a:cxn ang="0">
                <a:pos x="84" y="12"/>
              </a:cxn>
              <a:cxn ang="0">
                <a:pos x="84" y="9"/>
              </a:cxn>
              <a:cxn ang="0">
                <a:pos x="82" y="9"/>
              </a:cxn>
              <a:cxn ang="0">
                <a:pos x="82" y="7"/>
              </a:cxn>
              <a:cxn ang="0">
                <a:pos x="80" y="7"/>
              </a:cxn>
              <a:cxn ang="0">
                <a:pos x="80" y="4"/>
              </a:cxn>
              <a:cxn ang="0">
                <a:pos x="78" y="4"/>
              </a:cxn>
              <a:cxn ang="0">
                <a:pos x="77" y="1"/>
              </a:cxn>
              <a:cxn ang="0">
                <a:pos x="75" y="1"/>
              </a:cxn>
              <a:cxn ang="0">
                <a:pos x="75" y="0"/>
              </a:cxn>
              <a:cxn ang="0">
                <a:pos x="8" y="0"/>
              </a:cxn>
            </a:cxnLst>
            <a:rect l="0" t="0" r="r" b="b"/>
            <a:pathLst>
              <a:path w="85" h="13">
                <a:moveTo>
                  <a:pt x="8" y="0"/>
                </a:moveTo>
                <a:lnTo>
                  <a:pt x="8" y="1"/>
                </a:lnTo>
                <a:lnTo>
                  <a:pt x="6" y="3"/>
                </a:lnTo>
                <a:lnTo>
                  <a:pt x="6" y="5"/>
                </a:lnTo>
                <a:lnTo>
                  <a:pt x="4" y="5"/>
                </a:lnTo>
                <a:lnTo>
                  <a:pt x="4" y="8"/>
                </a:lnTo>
                <a:lnTo>
                  <a:pt x="2" y="8"/>
                </a:lnTo>
                <a:lnTo>
                  <a:pt x="2" y="11"/>
                </a:lnTo>
                <a:lnTo>
                  <a:pt x="0" y="11"/>
                </a:lnTo>
                <a:lnTo>
                  <a:pt x="0" y="12"/>
                </a:lnTo>
                <a:lnTo>
                  <a:pt x="84" y="12"/>
                </a:lnTo>
                <a:lnTo>
                  <a:pt x="84" y="9"/>
                </a:lnTo>
                <a:lnTo>
                  <a:pt x="82" y="9"/>
                </a:lnTo>
                <a:lnTo>
                  <a:pt x="82" y="7"/>
                </a:lnTo>
                <a:lnTo>
                  <a:pt x="80" y="7"/>
                </a:lnTo>
                <a:lnTo>
                  <a:pt x="80" y="4"/>
                </a:lnTo>
                <a:lnTo>
                  <a:pt x="78" y="4"/>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3" name="Freeform 33"/>
          <p:cNvSpPr>
            <a:spLocks/>
          </p:cNvSpPr>
          <p:nvPr/>
        </p:nvSpPr>
        <p:spPr bwMode="auto">
          <a:xfrm>
            <a:off x="2746375" y="3094038"/>
            <a:ext cx="141288" cy="19050"/>
          </a:xfrm>
          <a:custGeom>
            <a:avLst/>
            <a:gdLst/>
            <a:ahLst/>
            <a:cxnLst>
              <a:cxn ang="0">
                <a:pos x="2" y="0"/>
              </a:cxn>
              <a:cxn ang="0">
                <a:pos x="2" y="3"/>
              </a:cxn>
              <a:cxn ang="0">
                <a:pos x="0" y="3"/>
              </a:cxn>
              <a:cxn ang="0">
                <a:pos x="0" y="11"/>
              </a:cxn>
              <a:cxn ang="0">
                <a:pos x="88" y="11"/>
              </a:cxn>
              <a:cxn ang="0">
                <a:pos x="88" y="3"/>
              </a:cxn>
              <a:cxn ang="0">
                <a:pos x="86" y="3"/>
              </a:cxn>
              <a:cxn ang="0">
                <a:pos x="86" y="0"/>
              </a:cxn>
              <a:cxn ang="0">
                <a:pos x="2" y="0"/>
              </a:cxn>
            </a:cxnLst>
            <a:rect l="0" t="0" r="r" b="b"/>
            <a:pathLst>
              <a:path w="89" h="12">
                <a:moveTo>
                  <a:pt x="2" y="0"/>
                </a:moveTo>
                <a:lnTo>
                  <a:pt x="2" y="3"/>
                </a:lnTo>
                <a:lnTo>
                  <a:pt x="0" y="3"/>
                </a:lnTo>
                <a:lnTo>
                  <a:pt x="0" y="11"/>
                </a:lnTo>
                <a:lnTo>
                  <a:pt x="88" y="11"/>
                </a:lnTo>
                <a:lnTo>
                  <a:pt x="88" y="3"/>
                </a:lnTo>
                <a:lnTo>
                  <a:pt x="86" y="3"/>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4" name="Freeform 34"/>
          <p:cNvSpPr>
            <a:spLocks/>
          </p:cNvSpPr>
          <p:nvPr/>
        </p:nvSpPr>
        <p:spPr bwMode="auto">
          <a:xfrm>
            <a:off x="2746375" y="3117850"/>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5" name="Freeform 35"/>
          <p:cNvSpPr>
            <a:spLocks/>
          </p:cNvSpPr>
          <p:nvPr/>
        </p:nvSpPr>
        <p:spPr bwMode="auto">
          <a:xfrm>
            <a:off x="2749550" y="3141663"/>
            <a:ext cx="131763" cy="19050"/>
          </a:xfrm>
          <a:custGeom>
            <a:avLst/>
            <a:gdLst/>
            <a:ahLst/>
            <a:cxnLst>
              <a:cxn ang="0">
                <a:pos x="0" y="0"/>
              </a:cxn>
              <a:cxn ang="0">
                <a:pos x="2" y="3"/>
              </a:cxn>
              <a:cxn ang="0">
                <a:pos x="4" y="5"/>
              </a:cxn>
              <a:cxn ang="0">
                <a:pos x="6" y="8"/>
              </a:cxn>
              <a:cxn ang="0">
                <a:pos x="7" y="8"/>
              </a:cxn>
              <a:cxn ang="0">
                <a:pos x="8" y="10"/>
              </a:cxn>
              <a:cxn ang="0">
                <a:pos x="8" y="11"/>
              </a:cxn>
              <a:cxn ang="0">
                <a:pos x="73" y="11"/>
              </a:cxn>
              <a:cxn ang="0">
                <a:pos x="73" y="10"/>
              </a:cxn>
              <a:cxn ang="0">
                <a:pos x="76" y="8"/>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8" y="10"/>
                </a:lnTo>
                <a:lnTo>
                  <a:pt x="8" y="11"/>
                </a:lnTo>
                <a:lnTo>
                  <a:pt x="73" y="11"/>
                </a:lnTo>
                <a:lnTo>
                  <a:pt x="73" y="10"/>
                </a:lnTo>
                <a:lnTo>
                  <a:pt x="76" y="8"/>
                </a:lnTo>
                <a:lnTo>
                  <a:pt x="76" y="8"/>
                </a:lnTo>
                <a:lnTo>
                  <a:pt x="78" y="8"/>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6" name="Freeform 36"/>
          <p:cNvSpPr>
            <a:spLocks/>
          </p:cNvSpPr>
          <p:nvPr/>
        </p:nvSpPr>
        <p:spPr bwMode="auto">
          <a:xfrm>
            <a:off x="2763838" y="3165475"/>
            <a:ext cx="101600" cy="17463"/>
          </a:xfrm>
          <a:custGeom>
            <a:avLst/>
            <a:gdLst/>
            <a:ahLst/>
            <a:cxnLst>
              <a:cxn ang="0">
                <a:pos x="0" y="0"/>
              </a:cxn>
              <a:cxn ang="0">
                <a:pos x="2" y="3"/>
              </a:cxn>
              <a:cxn ang="0">
                <a:pos x="5" y="3"/>
              </a:cxn>
              <a:cxn ang="0">
                <a:pos x="7" y="5"/>
              </a:cxn>
              <a:cxn ang="0">
                <a:pos x="9" y="5"/>
              </a:cxn>
              <a:cxn ang="0">
                <a:pos x="9" y="6"/>
              </a:cxn>
              <a:cxn ang="0">
                <a:pos x="13" y="6"/>
              </a:cxn>
              <a:cxn ang="0">
                <a:pos x="13" y="8"/>
              </a:cxn>
              <a:cxn ang="0">
                <a:pos x="18" y="8"/>
              </a:cxn>
              <a:cxn ang="0">
                <a:pos x="18" y="9"/>
              </a:cxn>
              <a:cxn ang="0">
                <a:pos x="23" y="9"/>
              </a:cxn>
              <a:cxn ang="0">
                <a:pos x="23" y="10"/>
              </a:cxn>
              <a:cxn ang="0">
                <a:pos x="42" y="10"/>
              </a:cxn>
              <a:cxn ang="0">
                <a:pos x="42" y="9"/>
              </a:cxn>
              <a:cxn ang="0">
                <a:pos x="46" y="9"/>
              </a:cxn>
              <a:cxn ang="0">
                <a:pos x="46" y="8"/>
              </a:cxn>
              <a:cxn ang="0">
                <a:pos x="53" y="8"/>
              </a:cxn>
              <a:cxn ang="0">
                <a:pos x="53" y="6"/>
              </a:cxn>
              <a:cxn ang="0">
                <a:pos x="57" y="5"/>
              </a:cxn>
              <a:cxn ang="0">
                <a:pos x="58" y="5"/>
              </a:cxn>
              <a:cxn ang="0">
                <a:pos x="58" y="3"/>
              </a:cxn>
              <a:cxn ang="0">
                <a:pos x="63" y="3"/>
              </a:cxn>
              <a:cxn ang="0">
                <a:pos x="63" y="0"/>
              </a:cxn>
              <a:cxn ang="0">
                <a:pos x="0" y="0"/>
              </a:cxn>
            </a:cxnLst>
            <a:rect l="0" t="0" r="r" b="b"/>
            <a:pathLst>
              <a:path w="64" h="11">
                <a:moveTo>
                  <a:pt x="0" y="0"/>
                </a:moveTo>
                <a:lnTo>
                  <a:pt x="2" y="3"/>
                </a:lnTo>
                <a:lnTo>
                  <a:pt x="5" y="3"/>
                </a:lnTo>
                <a:lnTo>
                  <a:pt x="7" y="5"/>
                </a:lnTo>
                <a:lnTo>
                  <a:pt x="9" y="5"/>
                </a:lnTo>
                <a:lnTo>
                  <a:pt x="9" y="6"/>
                </a:lnTo>
                <a:lnTo>
                  <a:pt x="13" y="6"/>
                </a:lnTo>
                <a:lnTo>
                  <a:pt x="13" y="8"/>
                </a:lnTo>
                <a:lnTo>
                  <a:pt x="18" y="8"/>
                </a:lnTo>
                <a:lnTo>
                  <a:pt x="18" y="9"/>
                </a:lnTo>
                <a:lnTo>
                  <a:pt x="23" y="9"/>
                </a:lnTo>
                <a:lnTo>
                  <a:pt x="23" y="10"/>
                </a:lnTo>
                <a:lnTo>
                  <a:pt x="42" y="10"/>
                </a:lnTo>
                <a:lnTo>
                  <a:pt x="42" y="9"/>
                </a:lnTo>
                <a:lnTo>
                  <a:pt x="46" y="9"/>
                </a:lnTo>
                <a:lnTo>
                  <a:pt x="46" y="8"/>
                </a:lnTo>
                <a:lnTo>
                  <a:pt x="53" y="8"/>
                </a:lnTo>
                <a:lnTo>
                  <a:pt x="53" y="6"/>
                </a:lnTo>
                <a:lnTo>
                  <a:pt x="57" y="5"/>
                </a:lnTo>
                <a:lnTo>
                  <a:pt x="58" y="5"/>
                </a:lnTo>
                <a:lnTo>
                  <a:pt x="58" y="3"/>
                </a:lnTo>
                <a:lnTo>
                  <a:pt x="63" y="3"/>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7" name="Oval 37"/>
          <p:cNvSpPr>
            <a:spLocks noChangeArrowheads="1"/>
          </p:cNvSpPr>
          <p:nvPr/>
        </p:nvSpPr>
        <p:spPr bwMode="auto">
          <a:xfrm>
            <a:off x="2752725" y="3051175"/>
            <a:ext cx="123825"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18" name="Freeform 38"/>
          <p:cNvSpPr>
            <a:spLocks/>
          </p:cNvSpPr>
          <p:nvPr/>
        </p:nvSpPr>
        <p:spPr bwMode="auto">
          <a:xfrm>
            <a:off x="2943225" y="3044825"/>
            <a:ext cx="104775" cy="19050"/>
          </a:xfrm>
          <a:custGeom>
            <a:avLst/>
            <a:gdLst/>
            <a:ahLst/>
            <a:cxnLst>
              <a:cxn ang="0">
                <a:pos x="23" y="0"/>
              </a:cxn>
              <a:cxn ang="0">
                <a:pos x="23" y="1"/>
              </a:cxn>
              <a:cxn ang="0">
                <a:pos x="19" y="1"/>
              </a:cxn>
              <a:cxn ang="0">
                <a:pos x="19" y="3"/>
              </a:cxn>
              <a:cxn ang="0">
                <a:pos x="13" y="3"/>
              </a:cxn>
              <a:cxn ang="0">
                <a:pos x="13" y="4"/>
              </a:cxn>
              <a:cxn ang="0">
                <a:pos x="9" y="5"/>
              </a:cxn>
              <a:cxn ang="0">
                <a:pos x="7" y="5"/>
              </a:cxn>
              <a:cxn ang="0">
                <a:pos x="7" y="8"/>
              </a:cxn>
              <a:cxn ang="0">
                <a:pos x="2" y="8"/>
              </a:cxn>
              <a:cxn ang="0">
                <a:pos x="2" y="10"/>
              </a:cxn>
              <a:cxn ang="0">
                <a:pos x="0" y="10"/>
              </a:cxn>
              <a:cxn ang="0">
                <a:pos x="0" y="11"/>
              </a:cxn>
              <a:cxn ang="0">
                <a:pos x="65" y="11"/>
              </a:cxn>
              <a:cxn ang="0">
                <a:pos x="65" y="9"/>
              </a:cxn>
              <a:cxn ang="0">
                <a:pos x="63" y="9"/>
              </a:cxn>
              <a:cxn ang="0">
                <a:pos x="63" y="8"/>
              </a:cxn>
              <a:cxn ang="0">
                <a:pos x="60" y="8"/>
              </a:cxn>
              <a:cxn ang="0">
                <a:pos x="59" y="5"/>
              </a:cxn>
              <a:cxn ang="0">
                <a:pos x="57" y="5"/>
              </a:cxn>
              <a:cxn ang="0">
                <a:pos x="57" y="4"/>
              </a:cxn>
              <a:cxn ang="0">
                <a:pos x="53" y="4"/>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4"/>
                </a:lnTo>
                <a:lnTo>
                  <a:pt x="9" y="5"/>
                </a:lnTo>
                <a:lnTo>
                  <a:pt x="7" y="5"/>
                </a:lnTo>
                <a:lnTo>
                  <a:pt x="7" y="8"/>
                </a:lnTo>
                <a:lnTo>
                  <a:pt x="2" y="8"/>
                </a:lnTo>
                <a:lnTo>
                  <a:pt x="2" y="10"/>
                </a:lnTo>
                <a:lnTo>
                  <a:pt x="0" y="10"/>
                </a:lnTo>
                <a:lnTo>
                  <a:pt x="0" y="11"/>
                </a:lnTo>
                <a:lnTo>
                  <a:pt x="65" y="11"/>
                </a:lnTo>
                <a:lnTo>
                  <a:pt x="65" y="9"/>
                </a:lnTo>
                <a:lnTo>
                  <a:pt x="63" y="9"/>
                </a:lnTo>
                <a:lnTo>
                  <a:pt x="63" y="8"/>
                </a:lnTo>
                <a:lnTo>
                  <a:pt x="60" y="8"/>
                </a:lnTo>
                <a:lnTo>
                  <a:pt x="59" y="5"/>
                </a:lnTo>
                <a:lnTo>
                  <a:pt x="57" y="5"/>
                </a:lnTo>
                <a:lnTo>
                  <a:pt x="57" y="4"/>
                </a:lnTo>
                <a:lnTo>
                  <a:pt x="53" y="4"/>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19" name="Freeform 39"/>
          <p:cNvSpPr>
            <a:spLocks/>
          </p:cNvSpPr>
          <p:nvPr/>
        </p:nvSpPr>
        <p:spPr bwMode="auto">
          <a:xfrm>
            <a:off x="2928938" y="3068638"/>
            <a:ext cx="134937" cy="20637"/>
          </a:xfrm>
          <a:custGeom>
            <a:avLst/>
            <a:gdLst/>
            <a:ahLst/>
            <a:cxnLst>
              <a:cxn ang="0">
                <a:pos x="8" y="0"/>
              </a:cxn>
              <a:cxn ang="0">
                <a:pos x="8" y="1"/>
              </a:cxn>
              <a:cxn ang="0">
                <a:pos x="6" y="3"/>
              </a:cxn>
              <a:cxn ang="0">
                <a:pos x="6" y="5"/>
              </a:cxn>
              <a:cxn ang="0">
                <a:pos x="4" y="5"/>
              </a:cxn>
              <a:cxn ang="0">
                <a:pos x="4" y="8"/>
              </a:cxn>
              <a:cxn ang="0">
                <a:pos x="2" y="8"/>
              </a:cxn>
              <a:cxn ang="0">
                <a:pos x="2" y="11"/>
              </a:cxn>
              <a:cxn ang="0">
                <a:pos x="0" y="11"/>
              </a:cxn>
              <a:cxn ang="0">
                <a:pos x="0" y="12"/>
              </a:cxn>
              <a:cxn ang="0">
                <a:pos x="84" y="12"/>
              </a:cxn>
              <a:cxn ang="0">
                <a:pos x="84" y="9"/>
              </a:cxn>
              <a:cxn ang="0">
                <a:pos x="82" y="9"/>
              </a:cxn>
              <a:cxn ang="0">
                <a:pos x="82" y="7"/>
              </a:cxn>
              <a:cxn ang="0">
                <a:pos x="80" y="7"/>
              </a:cxn>
              <a:cxn ang="0">
                <a:pos x="80" y="4"/>
              </a:cxn>
              <a:cxn ang="0">
                <a:pos x="78" y="4"/>
              </a:cxn>
              <a:cxn ang="0">
                <a:pos x="77" y="1"/>
              </a:cxn>
              <a:cxn ang="0">
                <a:pos x="75" y="1"/>
              </a:cxn>
              <a:cxn ang="0">
                <a:pos x="75" y="0"/>
              </a:cxn>
              <a:cxn ang="0">
                <a:pos x="8" y="0"/>
              </a:cxn>
            </a:cxnLst>
            <a:rect l="0" t="0" r="r" b="b"/>
            <a:pathLst>
              <a:path w="85" h="13">
                <a:moveTo>
                  <a:pt x="8" y="0"/>
                </a:moveTo>
                <a:lnTo>
                  <a:pt x="8" y="1"/>
                </a:lnTo>
                <a:lnTo>
                  <a:pt x="6" y="3"/>
                </a:lnTo>
                <a:lnTo>
                  <a:pt x="6" y="5"/>
                </a:lnTo>
                <a:lnTo>
                  <a:pt x="4" y="5"/>
                </a:lnTo>
                <a:lnTo>
                  <a:pt x="4" y="8"/>
                </a:lnTo>
                <a:lnTo>
                  <a:pt x="2" y="8"/>
                </a:lnTo>
                <a:lnTo>
                  <a:pt x="2" y="11"/>
                </a:lnTo>
                <a:lnTo>
                  <a:pt x="0" y="11"/>
                </a:lnTo>
                <a:lnTo>
                  <a:pt x="0" y="12"/>
                </a:lnTo>
                <a:lnTo>
                  <a:pt x="84" y="12"/>
                </a:lnTo>
                <a:lnTo>
                  <a:pt x="84" y="9"/>
                </a:lnTo>
                <a:lnTo>
                  <a:pt x="82" y="9"/>
                </a:lnTo>
                <a:lnTo>
                  <a:pt x="82" y="7"/>
                </a:lnTo>
                <a:lnTo>
                  <a:pt x="80" y="7"/>
                </a:lnTo>
                <a:lnTo>
                  <a:pt x="80" y="4"/>
                </a:lnTo>
                <a:lnTo>
                  <a:pt x="78" y="4"/>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0" name="Freeform 40"/>
          <p:cNvSpPr>
            <a:spLocks/>
          </p:cNvSpPr>
          <p:nvPr/>
        </p:nvSpPr>
        <p:spPr bwMode="auto">
          <a:xfrm>
            <a:off x="2925763" y="3094038"/>
            <a:ext cx="141287" cy="19050"/>
          </a:xfrm>
          <a:custGeom>
            <a:avLst/>
            <a:gdLst/>
            <a:ahLst/>
            <a:cxnLst>
              <a:cxn ang="0">
                <a:pos x="2" y="0"/>
              </a:cxn>
              <a:cxn ang="0">
                <a:pos x="2" y="3"/>
              </a:cxn>
              <a:cxn ang="0">
                <a:pos x="0" y="3"/>
              </a:cxn>
              <a:cxn ang="0">
                <a:pos x="0" y="11"/>
              </a:cxn>
              <a:cxn ang="0">
                <a:pos x="88" y="11"/>
              </a:cxn>
              <a:cxn ang="0">
                <a:pos x="88" y="3"/>
              </a:cxn>
              <a:cxn ang="0">
                <a:pos x="86" y="3"/>
              </a:cxn>
              <a:cxn ang="0">
                <a:pos x="86" y="0"/>
              </a:cxn>
              <a:cxn ang="0">
                <a:pos x="2" y="0"/>
              </a:cxn>
            </a:cxnLst>
            <a:rect l="0" t="0" r="r" b="b"/>
            <a:pathLst>
              <a:path w="89" h="12">
                <a:moveTo>
                  <a:pt x="2" y="0"/>
                </a:moveTo>
                <a:lnTo>
                  <a:pt x="2" y="3"/>
                </a:lnTo>
                <a:lnTo>
                  <a:pt x="0" y="3"/>
                </a:lnTo>
                <a:lnTo>
                  <a:pt x="0" y="11"/>
                </a:lnTo>
                <a:lnTo>
                  <a:pt x="88" y="11"/>
                </a:lnTo>
                <a:lnTo>
                  <a:pt x="88" y="3"/>
                </a:lnTo>
                <a:lnTo>
                  <a:pt x="86" y="3"/>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1" name="Freeform 41"/>
          <p:cNvSpPr>
            <a:spLocks/>
          </p:cNvSpPr>
          <p:nvPr/>
        </p:nvSpPr>
        <p:spPr bwMode="auto">
          <a:xfrm>
            <a:off x="2925763" y="3117850"/>
            <a:ext cx="141287"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2" name="Freeform 42"/>
          <p:cNvSpPr>
            <a:spLocks/>
          </p:cNvSpPr>
          <p:nvPr/>
        </p:nvSpPr>
        <p:spPr bwMode="auto">
          <a:xfrm>
            <a:off x="2928938" y="3141663"/>
            <a:ext cx="131762" cy="19050"/>
          </a:xfrm>
          <a:custGeom>
            <a:avLst/>
            <a:gdLst/>
            <a:ahLst/>
            <a:cxnLst>
              <a:cxn ang="0">
                <a:pos x="0" y="0"/>
              </a:cxn>
              <a:cxn ang="0">
                <a:pos x="2" y="3"/>
              </a:cxn>
              <a:cxn ang="0">
                <a:pos x="4" y="5"/>
              </a:cxn>
              <a:cxn ang="0">
                <a:pos x="6" y="8"/>
              </a:cxn>
              <a:cxn ang="0">
                <a:pos x="7" y="8"/>
              </a:cxn>
              <a:cxn ang="0">
                <a:pos x="8" y="10"/>
              </a:cxn>
              <a:cxn ang="0">
                <a:pos x="8" y="11"/>
              </a:cxn>
              <a:cxn ang="0">
                <a:pos x="73" y="11"/>
              </a:cxn>
              <a:cxn ang="0">
                <a:pos x="73" y="10"/>
              </a:cxn>
              <a:cxn ang="0">
                <a:pos x="76" y="8"/>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8" y="10"/>
                </a:lnTo>
                <a:lnTo>
                  <a:pt x="8" y="11"/>
                </a:lnTo>
                <a:lnTo>
                  <a:pt x="73" y="11"/>
                </a:lnTo>
                <a:lnTo>
                  <a:pt x="73" y="10"/>
                </a:lnTo>
                <a:lnTo>
                  <a:pt x="76" y="8"/>
                </a:lnTo>
                <a:lnTo>
                  <a:pt x="76" y="8"/>
                </a:lnTo>
                <a:lnTo>
                  <a:pt x="78" y="8"/>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3" name="Freeform 43"/>
          <p:cNvSpPr>
            <a:spLocks/>
          </p:cNvSpPr>
          <p:nvPr/>
        </p:nvSpPr>
        <p:spPr bwMode="auto">
          <a:xfrm>
            <a:off x="2943225" y="3165475"/>
            <a:ext cx="101600" cy="17463"/>
          </a:xfrm>
          <a:custGeom>
            <a:avLst/>
            <a:gdLst/>
            <a:ahLst/>
            <a:cxnLst>
              <a:cxn ang="0">
                <a:pos x="0" y="0"/>
              </a:cxn>
              <a:cxn ang="0">
                <a:pos x="2" y="3"/>
              </a:cxn>
              <a:cxn ang="0">
                <a:pos x="5" y="3"/>
              </a:cxn>
              <a:cxn ang="0">
                <a:pos x="7" y="5"/>
              </a:cxn>
              <a:cxn ang="0">
                <a:pos x="9" y="5"/>
              </a:cxn>
              <a:cxn ang="0">
                <a:pos x="9" y="6"/>
              </a:cxn>
              <a:cxn ang="0">
                <a:pos x="13" y="6"/>
              </a:cxn>
              <a:cxn ang="0">
                <a:pos x="13" y="8"/>
              </a:cxn>
              <a:cxn ang="0">
                <a:pos x="18" y="8"/>
              </a:cxn>
              <a:cxn ang="0">
                <a:pos x="18" y="9"/>
              </a:cxn>
              <a:cxn ang="0">
                <a:pos x="23" y="9"/>
              </a:cxn>
              <a:cxn ang="0">
                <a:pos x="23" y="10"/>
              </a:cxn>
              <a:cxn ang="0">
                <a:pos x="42" y="10"/>
              </a:cxn>
              <a:cxn ang="0">
                <a:pos x="42" y="9"/>
              </a:cxn>
              <a:cxn ang="0">
                <a:pos x="46" y="9"/>
              </a:cxn>
              <a:cxn ang="0">
                <a:pos x="46" y="8"/>
              </a:cxn>
              <a:cxn ang="0">
                <a:pos x="53" y="8"/>
              </a:cxn>
              <a:cxn ang="0">
                <a:pos x="53" y="6"/>
              </a:cxn>
              <a:cxn ang="0">
                <a:pos x="57" y="5"/>
              </a:cxn>
              <a:cxn ang="0">
                <a:pos x="58" y="5"/>
              </a:cxn>
              <a:cxn ang="0">
                <a:pos x="58" y="3"/>
              </a:cxn>
              <a:cxn ang="0">
                <a:pos x="63" y="3"/>
              </a:cxn>
              <a:cxn ang="0">
                <a:pos x="63" y="0"/>
              </a:cxn>
              <a:cxn ang="0">
                <a:pos x="0" y="0"/>
              </a:cxn>
            </a:cxnLst>
            <a:rect l="0" t="0" r="r" b="b"/>
            <a:pathLst>
              <a:path w="64" h="11">
                <a:moveTo>
                  <a:pt x="0" y="0"/>
                </a:moveTo>
                <a:lnTo>
                  <a:pt x="2" y="3"/>
                </a:lnTo>
                <a:lnTo>
                  <a:pt x="5" y="3"/>
                </a:lnTo>
                <a:lnTo>
                  <a:pt x="7" y="5"/>
                </a:lnTo>
                <a:lnTo>
                  <a:pt x="9" y="5"/>
                </a:lnTo>
                <a:lnTo>
                  <a:pt x="9" y="6"/>
                </a:lnTo>
                <a:lnTo>
                  <a:pt x="13" y="6"/>
                </a:lnTo>
                <a:lnTo>
                  <a:pt x="13" y="8"/>
                </a:lnTo>
                <a:lnTo>
                  <a:pt x="18" y="8"/>
                </a:lnTo>
                <a:lnTo>
                  <a:pt x="18" y="9"/>
                </a:lnTo>
                <a:lnTo>
                  <a:pt x="23" y="9"/>
                </a:lnTo>
                <a:lnTo>
                  <a:pt x="23" y="10"/>
                </a:lnTo>
                <a:lnTo>
                  <a:pt x="42" y="10"/>
                </a:lnTo>
                <a:lnTo>
                  <a:pt x="42" y="9"/>
                </a:lnTo>
                <a:lnTo>
                  <a:pt x="46" y="9"/>
                </a:lnTo>
                <a:lnTo>
                  <a:pt x="46" y="8"/>
                </a:lnTo>
                <a:lnTo>
                  <a:pt x="53" y="8"/>
                </a:lnTo>
                <a:lnTo>
                  <a:pt x="53" y="6"/>
                </a:lnTo>
                <a:lnTo>
                  <a:pt x="57" y="5"/>
                </a:lnTo>
                <a:lnTo>
                  <a:pt x="58" y="5"/>
                </a:lnTo>
                <a:lnTo>
                  <a:pt x="58" y="3"/>
                </a:lnTo>
                <a:lnTo>
                  <a:pt x="63" y="3"/>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4" name="Oval 44"/>
          <p:cNvSpPr>
            <a:spLocks noChangeArrowheads="1"/>
          </p:cNvSpPr>
          <p:nvPr/>
        </p:nvSpPr>
        <p:spPr bwMode="auto">
          <a:xfrm>
            <a:off x="2932113" y="3051175"/>
            <a:ext cx="123825"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25" name="Freeform 45"/>
          <p:cNvSpPr>
            <a:spLocks/>
          </p:cNvSpPr>
          <p:nvPr/>
        </p:nvSpPr>
        <p:spPr bwMode="auto">
          <a:xfrm>
            <a:off x="3086100" y="3044825"/>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0"/>
              </a:cxn>
              <a:cxn ang="0">
                <a:pos x="0" y="10"/>
              </a:cxn>
              <a:cxn ang="0">
                <a:pos x="0" y="11"/>
              </a:cxn>
              <a:cxn ang="0">
                <a:pos x="67" y="11"/>
              </a:cxn>
              <a:cxn ang="0">
                <a:pos x="65" y="9"/>
              </a:cxn>
              <a:cxn ang="0">
                <a:pos x="63" y="9"/>
              </a:cxn>
              <a:cxn ang="0">
                <a:pos x="61"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8"/>
                </a:lnTo>
                <a:lnTo>
                  <a:pt x="4" y="8"/>
                </a:lnTo>
                <a:lnTo>
                  <a:pt x="4" y="10"/>
                </a:lnTo>
                <a:lnTo>
                  <a:pt x="0" y="10"/>
                </a:lnTo>
                <a:lnTo>
                  <a:pt x="0" y="11"/>
                </a:lnTo>
                <a:lnTo>
                  <a:pt x="67" y="11"/>
                </a:lnTo>
                <a:lnTo>
                  <a:pt x="65" y="9"/>
                </a:lnTo>
                <a:lnTo>
                  <a:pt x="63" y="9"/>
                </a:lnTo>
                <a:lnTo>
                  <a:pt x="61"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6" name="Freeform 46"/>
          <p:cNvSpPr>
            <a:spLocks/>
          </p:cNvSpPr>
          <p:nvPr/>
        </p:nvSpPr>
        <p:spPr bwMode="auto">
          <a:xfrm>
            <a:off x="3074988" y="3068638"/>
            <a:ext cx="131762" cy="20637"/>
          </a:xfrm>
          <a:custGeom>
            <a:avLst/>
            <a:gdLst/>
            <a:ahLst/>
            <a:cxnLst>
              <a:cxn ang="0">
                <a:pos x="7" y="0"/>
              </a:cxn>
              <a:cxn ang="0">
                <a:pos x="7" y="3"/>
              </a:cxn>
              <a:cxn ang="0">
                <a:pos x="4" y="4"/>
              </a:cxn>
              <a:cxn ang="0">
                <a:pos x="4" y="8"/>
              </a:cxn>
              <a:cxn ang="0">
                <a:pos x="2" y="8"/>
              </a:cxn>
              <a:cxn ang="0">
                <a:pos x="2" y="11"/>
              </a:cxn>
              <a:cxn ang="0">
                <a:pos x="0" y="11"/>
              </a:cxn>
              <a:cxn ang="0">
                <a:pos x="0" y="12"/>
              </a:cxn>
              <a:cxn ang="0">
                <a:pos x="82" y="12"/>
              </a:cxn>
              <a:cxn ang="0">
                <a:pos x="82" y="9"/>
              </a:cxn>
              <a:cxn ang="0">
                <a:pos x="80" y="9"/>
              </a:cxn>
              <a:cxn ang="0">
                <a:pos x="80" y="7"/>
              </a:cxn>
              <a:cxn ang="0">
                <a:pos x="78" y="7"/>
              </a:cxn>
              <a:cxn ang="0">
                <a:pos x="78" y="4"/>
              </a:cxn>
              <a:cxn ang="0">
                <a:pos x="76" y="4"/>
              </a:cxn>
              <a:cxn ang="0">
                <a:pos x="76" y="1"/>
              </a:cxn>
              <a:cxn ang="0">
                <a:pos x="75" y="1"/>
              </a:cxn>
              <a:cxn ang="0">
                <a:pos x="75" y="0"/>
              </a:cxn>
              <a:cxn ang="0">
                <a:pos x="7" y="0"/>
              </a:cxn>
            </a:cxnLst>
            <a:rect l="0" t="0" r="r" b="b"/>
            <a:pathLst>
              <a:path w="83" h="13">
                <a:moveTo>
                  <a:pt x="7" y="0"/>
                </a:moveTo>
                <a:lnTo>
                  <a:pt x="7" y="3"/>
                </a:lnTo>
                <a:lnTo>
                  <a:pt x="4" y="4"/>
                </a:lnTo>
                <a:lnTo>
                  <a:pt x="4" y="8"/>
                </a:lnTo>
                <a:lnTo>
                  <a:pt x="2" y="8"/>
                </a:lnTo>
                <a:lnTo>
                  <a:pt x="2" y="11"/>
                </a:lnTo>
                <a:lnTo>
                  <a:pt x="0" y="11"/>
                </a:lnTo>
                <a:lnTo>
                  <a:pt x="0" y="12"/>
                </a:lnTo>
                <a:lnTo>
                  <a:pt x="82" y="12"/>
                </a:lnTo>
                <a:lnTo>
                  <a:pt x="82" y="9"/>
                </a:lnTo>
                <a:lnTo>
                  <a:pt x="80" y="9"/>
                </a:lnTo>
                <a:lnTo>
                  <a:pt x="80" y="7"/>
                </a:lnTo>
                <a:lnTo>
                  <a:pt x="78" y="7"/>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7" name="Freeform 47"/>
          <p:cNvSpPr>
            <a:spLocks/>
          </p:cNvSpPr>
          <p:nvPr/>
        </p:nvSpPr>
        <p:spPr bwMode="auto">
          <a:xfrm>
            <a:off x="3071813" y="3094038"/>
            <a:ext cx="138112" cy="19050"/>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8" name="Freeform 48"/>
          <p:cNvSpPr>
            <a:spLocks/>
          </p:cNvSpPr>
          <p:nvPr/>
        </p:nvSpPr>
        <p:spPr bwMode="auto">
          <a:xfrm>
            <a:off x="3071813" y="311785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29" name="Freeform 49"/>
          <p:cNvSpPr>
            <a:spLocks/>
          </p:cNvSpPr>
          <p:nvPr/>
        </p:nvSpPr>
        <p:spPr bwMode="auto">
          <a:xfrm>
            <a:off x="3074988" y="3141663"/>
            <a:ext cx="128587" cy="19050"/>
          </a:xfrm>
          <a:custGeom>
            <a:avLst/>
            <a:gdLst/>
            <a:ahLst/>
            <a:cxnLst>
              <a:cxn ang="0">
                <a:pos x="0" y="0"/>
              </a:cxn>
              <a:cxn ang="0">
                <a:pos x="2" y="3"/>
              </a:cxn>
              <a:cxn ang="0">
                <a:pos x="4" y="5"/>
              </a:cxn>
              <a:cxn ang="0">
                <a:pos x="5"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5"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0" name="Freeform 50"/>
          <p:cNvSpPr>
            <a:spLocks/>
          </p:cNvSpPr>
          <p:nvPr/>
        </p:nvSpPr>
        <p:spPr bwMode="auto">
          <a:xfrm>
            <a:off x="3089275" y="316547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1" name="Oval 51"/>
          <p:cNvSpPr>
            <a:spLocks noChangeArrowheads="1"/>
          </p:cNvSpPr>
          <p:nvPr/>
        </p:nvSpPr>
        <p:spPr bwMode="auto">
          <a:xfrm>
            <a:off x="3078163" y="3051175"/>
            <a:ext cx="120650"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32" name="Freeform 52"/>
          <p:cNvSpPr>
            <a:spLocks/>
          </p:cNvSpPr>
          <p:nvPr/>
        </p:nvSpPr>
        <p:spPr bwMode="auto">
          <a:xfrm>
            <a:off x="3265488" y="3044825"/>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0"/>
              </a:cxn>
              <a:cxn ang="0">
                <a:pos x="0" y="10"/>
              </a:cxn>
              <a:cxn ang="0">
                <a:pos x="0" y="11"/>
              </a:cxn>
              <a:cxn ang="0">
                <a:pos x="67" y="11"/>
              </a:cxn>
              <a:cxn ang="0">
                <a:pos x="65" y="9"/>
              </a:cxn>
              <a:cxn ang="0">
                <a:pos x="63" y="9"/>
              </a:cxn>
              <a:cxn ang="0">
                <a:pos x="61" y="6"/>
              </a:cxn>
              <a:cxn ang="0">
                <a:pos x="60" y="6"/>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8"/>
                </a:lnTo>
                <a:lnTo>
                  <a:pt x="4" y="8"/>
                </a:lnTo>
                <a:lnTo>
                  <a:pt x="4" y="10"/>
                </a:lnTo>
                <a:lnTo>
                  <a:pt x="0" y="10"/>
                </a:lnTo>
                <a:lnTo>
                  <a:pt x="0" y="11"/>
                </a:lnTo>
                <a:lnTo>
                  <a:pt x="67" y="11"/>
                </a:lnTo>
                <a:lnTo>
                  <a:pt x="65" y="9"/>
                </a:lnTo>
                <a:lnTo>
                  <a:pt x="63" y="9"/>
                </a:lnTo>
                <a:lnTo>
                  <a:pt x="61" y="6"/>
                </a:lnTo>
                <a:lnTo>
                  <a:pt x="60" y="6"/>
                </a:lnTo>
                <a:lnTo>
                  <a:pt x="60" y="5"/>
                </a:lnTo>
                <a:lnTo>
                  <a:pt x="57" y="5"/>
                </a:lnTo>
                <a:lnTo>
                  <a:pt x="57" y="4"/>
                </a:lnTo>
                <a:lnTo>
                  <a:pt x="53" y="4"/>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3" name="Freeform 53"/>
          <p:cNvSpPr>
            <a:spLocks/>
          </p:cNvSpPr>
          <p:nvPr/>
        </p:nvSpPr>
        <p:spPr bwMode="auto">
          <a:xfrm>
            <a:off x="3254375" y="3068638"/>
            <a:ext cx="131763" cy="20637"/>
          </a:xfrm>
          <a:custGeom>
            <a:avLst/>
            <a:gdLst/>
            <a:ahLst/>
            <a:cxnLst>
              <a:cxn ang="0">
                <a:pos x="7" y="0"/>
              </a:cxn>
              <a:cxn ang="0">
                <a:pos x="7" y="3"/>
              </a:cxn>
              <a:cxn ang="0">
                <a:pos x="4" y="4"/>
              </a:cxn>
              <a:cxn ang="0">
                <a:pos x="4" y="8"/>
              </a:cxn>
              <a:cxn ang="0">
                <a:pos x="2" y="8"/>
              </a:cxn>
              <a:cxn ang="0">
                <a:pos x="2" y="11"/>
              </a:cxn>
              <a:cxn ang="0">
                <a:pos x="0" y="11"/>
              </a:cxn>
              <a:cxn ang="0">
                <a:pos x="0" y="12"/>
              </a:cxn>
              <a:cxn ang="0">
                <a:pos x="82" y="12"/>
              </a:cxn>
              <a:cxn ang="0">
                <a:pos x="82" y="9"/>
              </a:cxn>
              <a:cxn ang="0">
                <a:pos x="80" y="9"/>
              </a:cxn>
              <a:cxn ang="0">
                <a:pos x="80" y="7"/>
              </a:cxn>
              <a:cxn ang="0">
                <a:pos x="78" y="7"/>
              </a:cxn>
              <a:cxn ang="0">
                <a:pos x="78" y="4"/>
              </a:cxn>
              <a:cxn ang="0">
                <a:pos x="76" y="4"/>
              </a:cxn>
              <a:cxn ang="0">
                <a:pos x="76" y="1"/>
              </a:cxn>
              <a:cxn ang="0">
                <a:pos x="75" y="1"/>
              </a:cxn>
              <a:cxn ang="0">
                <a:pos x="75" y="0"/>
              </a:cxn>
              <a:cxn ang="0">
                <a:pos x="7" y="0"/>
              </a:cxn>
            </a:cxnLst>
            <a:rect l="0" t="0" r="r" b="b"/>
            <a:pathLst>
              <a:path w="83" h="13">
                <a:moveTo>
                  <a:pt x="7" y="0"/>
                </a:moveTo>
                <a:lnTo>
                  <a:pt x="7" y="3"/>
                </a:lnTo>
                <a:lnTo>
                  <a:pt x="4" y="4"/>
                </a:lnTo>
                <a:lnTo>
                  <a:pt x="4" y="8"/>
                </a:lnTo>
                <a:lnTo>
                  <a:pt x="2" y="8"/>
                </a:lnTo>
                <a:lnTo>
                  <a:pt x="2" y="11"/>
                </a:lnTo>
                <a:lnTo>
                  <a:pt x="0" y="11"/>
                </a:lnTo>
                <a:lnTo>
                  <a:pt x="0" y="12"/>
                </a:lnTo>
                <a:lnTo>
                  <a:pt x="82" y="12"/>
                </a:lnTo>
                <a:lnTo>
                  <a:pt x="82" y="9"/>
                </a:lnTo>
                <a:lnTo>
                  <a:pt x="80" y="9"/>
                </a:lnTo>
                <a:lnTo>
                  <a:pt x="80" y="7"/>
                </a:lnTo>
                <a:lnTo>
                  <a:pt x="78" y="7"/>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4" name="Freeform 54"/>
          <p:cNvSpPr>
            <a:spLocks/>
          </p:cNvSpPr>
          <p:nvPr/>
        </p:nvSpPr>
        <p:spPr bwMode="auto">
          <a:xfrm>
            <a:off x="3251200" y="3094038"/>
            <a:ext cx="138113" cy="19050"/>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5" name="Freeform 55"/>
          <p:cNvSpPr>
            <a:spLocks/>
          </p:cNvSpPr>
          <p:nvPr/>
        </p:nvSpPr>
        <p:spPr bwMode="auto">
          <a:xfrm>
            <a:off x="3251200" y="3117850"/>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6" name="Freeform 56"/>
          <p:cNvSpPr>
            <a:spLocks/>
          </p:cNvSpPr>
          <p:nvPr/>
        </p:nvSpPr>
        <p:spPr bwMode="auto">
          <a:xfrm>
            <a:off x="3254375" y="3141663"/>
            <a:ext cx="128588" cy="19050"/>
          </a:xfrm>
          <a:custGeom>
            <a:avLst/>
            <a:gdLst/>
            <a:ahLst/>
            <a:cxnLst>
              <a:cxn ang="0">
                <a:pos x="0" y="0"/>
              </a:cxn>
              <a:cxn ang="0">
                <a:pos x="2" y="3"/>
              </a:cxn>
              <a:cxn ang="0">
                <a:pos x="4" y="5"/>
              </a:cxn>
              <a:cxn ang="0">
                <a:pos x="5"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5"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7" name="Freeform 57"/>
          <p:cNvSpPr>
            <a:spLocks/>
          </p:cNvSpPr>
          <p:nvPr/>
        </p:nvSpPr>
        <p:spPr bwMode="auto">
          <a:xfrm>
            <a:off x="3268663" y="316547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7" y="5"/>
                </a:lnTo>
                <a:lnTo>
                  <a:pt x="57" y="3"/>
                </a:lnTo>
                <a:lnTo>
                  <a:pt x="61" y="3"/>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38" name="Oval 58"/>
          <p:cNvSpPr>
            <a:spLocks noChangeArrowheads="1"/>
          </p:cNvSpPr>
          <p:nvPr/>
        </p:nvSpPr>
        <p:spPr bwMode="auto">
          <a:xfrm>
            <a:off x="3257550" y="3051175"/>
            <a:ext cx="120650"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39" name="Freeform 59"/>
          <p:cNvSpPr>
            <a:spLocks/>
          </p:cNvSpPr>
          <p:nvPr/>
        </p:nvSpPr>
        <p:spPr bwMode="auto">
          <a:xfrm>
            <a:off x="2767013" y="2971800"/>
            <a:ext cx="98425" cy="17463"/>
          </a:xfrm>
          <a:custGeom>
            <a:avLst/>
            <a:gdLst/>
            <a:ahLst/>
            <a:cxnLst>
              <a:cxn ang="0">
                <a:pos x="21" y="0"/>
              </a:cxn>
              <a:cxn ang="0">
                <a:pos x="21" y="1"/>
              </a:cxn>
              <a:cxn ang="0">
                <a:pos x="17" y="1"/>
              </a:cxn>
              <a:cxn ang="0">
                <a:pos x="17" y="3"/>
              </a:cxn>
              <a:cxn ang="0">
                <a:pos x="11" y="3"/>
              </a:cxn>
              <a:cxn ang="0">
                <a:pos x="11" y="5"/>
              </a:cxn>
              <a:cxn ang="0">
                <a:pos x="5" y="5"/>
              </a:cxn>
              <a:cxn ang="0">
                <a:pos x="5" y="8"/>
              </a:cxn>
              <a:cxn ang="0">
                <a:pos x="2" y="8"/>
              </a:cxn>
              <a:cxn ang="0">
                <a:pos x="2" y="9"/>
              </a:cxn>
              <a:cxn ang="0">
                <a:pos x="0" y="9"/>
              </a:cxn>
              <a:cxn ang="0">
                <a:pos x="0" y="10"/>
              </a:cxn>
              <a:cxn ang="0">
                <a:pos x="61" y="10"/>
              </a:cxn>
              <a:cxn ang="0">
                <a:pos x="59" y="8"/>
              </a:cxn>
              <a:cxn ang="0">
                <a:pos x="58" y="8"/>
              </a:cxn>
              <a:cxn ang="0">
                <a:pos x="56" y="5"/>
              </a:cxn>
              <a:cxn ang="0">
                <a:pos x="53" y="5"/>
              </a:cxn>
              <a:cxn ang="0">
                <a:pos x="51" y="3"/>
              </a:cxn>
              <a:cxn ang="0">
                <a:pos x="46" y="3"/>
              </a:cxn>
              <a:cxn ang="0">
                <a:pos x="46" y="1"/>
              </a:cxn>
              <a:cxn ang="0">
                <a:pos x="40" y="1"/>
              </a:cxn>
              <a:cxn ang="0">
                <a:pos x="40" y="0"/>
              </a:cxn>
              <a:cxn ang="0">
                <a:pos x="21" y="0"/>
              </a:cxn>
            </a:cxnLst>
            <a:rect l="0" t="0" r="r" b="b"/>
            <a:pathLst>
              <a:path w="62" h="11">
                <a:moveTo>
                  <a:pt x="21" y="0"/>
                </a:moveTo>
                <a:lnTo>
                  <a:pt x="21" y="1"/>
                </a:lnTo>
                <a:lnTo>
                  <a:pt x="17" y="1"/>
                </a:lnTo>
                <a:lnTo>
                  <a:pt x="17" y="3"/>
                </a:lnTo>
                <a:lnTo>
                  <a:pt x="11" y="3"/>
                </a:lnTo>
                <a:lnTo>
                  <a:pt x="11" y="5"/>
                </a:lnTo>
                <a:lnTo>
                  <a:pt x="5" y="5"/>
                </a:lnTo>
                <a:lnTo>
                  <a:pt x="5" y="8"/>
                </a:lnTo>
                <a:lnTo>
                  <a:pt x="2" y="8"/>
                </a:lnTo>
                <a:lnTo>
                  <a:pt x="2" y="9"/>
                </a:lnTo>
                <a:lnTo>
                  <a:pt x="0" y="9"/>
                </a:lnTo>
                <a:lnTo>
                  <a:pt x="0" y="10"/>
                </a:lnTo>
                <a:lnTo>
                  <a:pt x="61" y="10"/>
                </a:lnTo>
                <a:lnTo>
                  <a:pt x="59" y="8"/>
                </a:lnTo>
                <a:lnTo>
                  <a:pt x="58" y="8"/>
                </a:lnTo>
                <a:lnTo>
                  <a:pt x="56" y="5"/>
                </a:lnTo>
                <a:lnTo>
                  <a:pt x="53" y="5"/>
                </a:lnTo>
                <a:lnTo>
                  <a:pt x="51" y="3"/>
                </a:lnTo>
                <a:lnTo>
                  <a:pt x="46" y="3"/>
                </a:lnTo>
                <a:lnTo>
                  <a:pt x="46" y="1"/>
                </a:lnTo>
                <a:lnTo>
                  <a:pt x="40" y="1"/>
                </a:lnTo>
                <a:lnTo>
                  <a:pt x="40"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0" name="Freeform 60"/>
          <p:cNvSpPr>
            <a:spLocks/>
          </p:cNvSpPr>
          <p:nvPr/>
        </p:nvSpPr>
        <p:spPr bwMode="auto">
          <a:xfrm>
            <a:off x="2752725" y="2994025"/>
            <a:ext cx="128588" cy="15875"/>
          </a:xfrm>
          <a:custGeom>
            <a:avLst/>
            <a:gdLst/>
            <a:ahLst/>
            <a:cxnLst>
              <a:cxn ang="0">
                <a:pos x="8" y="0"/>
              </a:cxn>
              <a:cxn ang="0">
                <a:pos x="8" y="1"/>
              </a:cxn>
              <a:cxn ang="0">
                <a:pos x="5" y="2"/>
              </a:cxn>
              <a:cxn ang="0">
                <a:pos x="5" y="4"/>
              </a:cxn>
              <a:cxn ang="0">
                <a:pos x="2" y="5"/>
              </a:cxn>
              <a:cxn ang="0">
                <a:pos x="2" y="7"/>
              </a:cxn>
              <a:cxn ang="0">
                <a:pos x="0" y="7"/>
              </a:cxn>
              <a:cxn ang="0">
                <a:pos x="0" y="9"/>
              </a:cxn>
              <a:cxn ang="0">
                <a:pos x="80" y="9"/>
              </a:cxn>
              <a:cxn ang="0">
                <a:pos x="80" y="7"/>
              </a:cxn>
              <a:cxn ang="0">
                <a:pos x="78" y="7"/>
              </a:cxn>
              <a:cxn ang="0">
                <a:pos x="76" y="4"/>
              </a:cxn>
              <a:cxn ang="0">
                <a:pos x="74" y="2"/>
              </a:cxn>
              <a:cxn ang="0">
                <a:pos x="73" y="2"/>
              </a:cxn>
              <a:cxn ang="0">
                <a:pos x="71" y="0"/>
              </a:cxn>
              <a:cxn ang="0">
                <a:pos x="8" y="0"/>
              </a:cxn>
            </a:cxnLst>
            <a:rect l="0" t="0" r="r" b="b"/>
            <a:pathLst>
              <a:path w="81" h="10">
                <a:moveTo>
                  <a:pt x="8" y="0"/>
                </a:moveTo>
                <a:lnTo>
                  <a:pt x="8" y="1"/>
                </a:lnTo>
                <a:lnTo>
                  <a:pt x="5" y="2"/>
                </a:lnTo>
                <a:lnTo>
                  <a:pt x="5" y="4"/>
                </a:lnTo>
                <a:lnTo>
                  <a:pt x="2" y="5"/>
                </a:lnTo>
                <a:lnTo>
                  <a:pt x="2" y="7"/>
                </a:lnTo>
                <a:lnTo>
                  <a:pt x="0" y="7"/>
                </a:lnTo>
                <a:lnTo>
                  <a:pt x="0" y="9"/>
                </a:lnTo>
                <a:lnTo>
                  <a:pt x="80" y="9"/>
                </a:lnTo>
                <a:lnTo>
                  <a:pt x="80" y="7"/>
                </a:lnTo>
                <a:lnTo>
                  <a:pt x="78" y="7"/>
                </a:lnTo>
                <a:lnTo>
                  <a:pt x="76" y="4"/>
                </a:lnTo>
                <a:lnTo>
                  <a:pt x="74" y="2"/>
                </a:lnTo>
                <a:lnTo>
                  <a:pt x="73" y="2"/>
                </a:lnTo>
                <a:lnTo>
                  <a:pt x="71"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1" name="Freeform 61"/>
          <p:cNvSpPr>
            <a:spLocks/>
          </p:cNvSpPr>
          <p:nvPr/>
        </p:nvSpPr>
        <p:spPr bwMode="auto">
          <a:xfrm>
            <a:off x="2746375" y="3014663"/>
            <a:ext cx="141288" cy="15875"/>
          </a:xfrm>
          <a:custGeom>
            <a:avLst/>
            <a:gdLst/>
            <a:ahLst/>
            <a:cxnLst>
              <a:cxn ang="0">
                <a:pos x="4" y="0"/>
              </a:cxn>
              <a:cxn ang="0">
                <a:pos x="4" y="2"/>
              </a:cxn>
              <a:cxn ang="0">
                <a:pos x="2" y="2"/>
              </a:cxn>
              <a:cxn ang="0">
                <a:pos x="2" y="7"/>
              </a:cxn>
              <a:cxn ang="0">
                <a:pos x="0" y="7"/>
              </a:cxn>
              <a:cxn ang="0">
                <a:pos x="0" y="9"/>
              </a:cxn>
              <a:cxn ang="0">
                <a:pos x="88" y="9"/>
              </a:cxn>
              <a:cxn ang="0">
                <a:pos x="88" y="6"/>
              </a:cxn>
              <a:cxn ang="0">
                <a:pos x="86" y="6"/>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6"/>
                </a:lnTo>
                <a:lnTo>
                  <a:pt x="86" y="6"/>
                </a:lnTo>
                <a:lnTo>
                  <a:pt x="86" y="2"/>
                </a:lnTo>
                <a:lnTo>
                  <a:pt x="84" y="2"/>
                </a:lnTo>
                <a:lnTo>
                  <a:pt x="84"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2" name="Freeform 62"/>
          <p:cNvSpPr>
            <a:spLocks/>
          </p:cNvSpPr>
          <p:nvPr/>
        </p:nvSpPr>
        <p:spPr bwMode="auto">
          <a:xfrm>
            <a:off x="2746375" y="3035300"/>
            <a:ext cx="141288" cy="17463"/>
          </a:xfrm>
          <a:custGeom>
            <a:avLst/>
            <a:gdLst/>
            <a:ahLst/>
            <a:cxnLst>
              <a:cxn ang="0">
                <a:pos x="0" y="0"/>
              </a:cxn>
              <a:cxn ang="0">
                <a:pos x="0" y="10"/>
              </a:cxn>
              <a:cxn ang="0">
                <a:pos x="88" y="10"/>
              </a:cxn>
              <a:cxn ang="0">
                <a:pos x="88" y="0"/>
              </a:cxn>
              <a:cxn ang="0">
                <a:pos x="0" y="0"/>
              </a:cxn>
            </a:cxnLst>
            <a:rect l="0" t="0" r="r" b="b"/>
            <a:pathLst>
              <a:path w="89" h="11">
                <a:moveTo>
                  <a:pt x="0" y="0"/>
                </a:moveTo>
                <a:lnTo>
                  <a:pt x="0" y="10"/>
                </a:lnTo>
                <a:lnTo>
                  <a:pt x="88" y="10"/>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3" name="Freeform 63"/>
          <p:cNvSpPr>
            <a:spLocks/>
          </p:cNvSpPr>
          <p:nvPr/>
        </p:nvSpPr>
        <p:spPr bwMode="auto">
          <a:xfrm>
            <a:off x="2746375" y="3057525"/>
            <a:ext cx="141288" cy="15875"/>
          </a:xfrm>
          <a:custGeom>
            <a:avLst/>
            <a:gdLst/>
            <a:ahLst/>
            <a:cxnLst>
              <a:cxn ang="0">
                <a:pos x="0" y="0"/>
              </a:cxn>
              <a:cxn ang="0">
                <a:pos x="0" y="2"/>
              </a:cxn>
              <a:cxn ang="0">
                <a:pos x="2" y="2"/>
              </a:cxn>
              <a:cxn ang="0">
                <a:pos x="2" y="5"/>
              </a:cxn>
              <a:cxn ang="0">
                <a:pos x="4" y="5"/>
              </a:cxn>
              <a:cxn ang="0">
                <a:pos x="4" y="9"/>
              </a:cxn>
              <a:cxn ang="0">
                <a:pos x="84" y="9"/>
              </a:cxn>
              <a:cxn ang="0">
                <a:pos x="84" y="5"/>
              </a:cxn>
              <a:cxn ang="0">
                <a:pos x="86" y="5"/>
              </a:cxn>
              <a:cxn ang="0">
                <a:pos x="86" y="2"/>
              </a:cxn>
              <a:cxn ang="0">
                <a:pos x="88" y="2"/>
              </a:cxn>
              <a:cxn ang="0">
                <a:pos x="88" y="0"/>
              </a:cxn>
              <a:cxn ang="0">
                <a:pos x="0" y="0"/>
              </a:cxn>
            </a:cxnLst>
            <a:rect l="0" t="0" r="r" b="b"/>
            <a:pathLst>
              <a:path w="89" h="10">
                <a:moveTo>
                  <a:pt x="0" y="0"/>
                </a:moveTo>
                <a:lnTo>
                  <a:pt x="0" y="2"/>
                </a:lnTo>
                <a:lnTo>
                  <a:pt x="2" y="2"/>
                </a:lnTo>
                <a:lnTo>
                  <a:pt x="2" y="5"/>
                </a:lnTo>
                <a:lnTo>
                  <a:pt x="4" y="5"/>
                </a:lnTo>
                <a:lnTo>
                  <a:pt x="4" y="9"/>
                </a:lnTo>
                <a:lnTo>
                  <a:pt x="84" y="9"/>
                </a:lnTo>
                <a:lnTo>
                  <a:pt x="84" y="5"/>
                </a:lnTo>
                <a:lnTo>
                  <a:pt x="86" y="5"/>
                </a:lnTo>
                <a:lnTo>
                  <a:pt x="86" y="2"/>
                </a:lnTo>
                <a:lnTo>
                  <a:pt x="88" y="2"/>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4" name="Freeform 64"/>
          <p:cNvSpPr>
            <a:spLocks/>
          </p:cNvSpPr>
          <p:nvPr/>
        </p:nvSpPr>
        <p:spPr bwMode="auto">
          <a:xfrm>
            <a:off x="2752725" y="3078163"/>
            <a:ext cx="125413" cy="15875"/>
          </a:xfrm>
          <a:custGeom>
            <a:avLst/>
            <a:gdLst/>
            <a:ahLst/>
            <a:cxnLst>
              <a:cxn ang="0">
                <a:pos x="0" y="0"/>
              </a:cxn>
              <a:cxn ang="0">
                <a:pos x="2" y="2"/>
              </a:cxn>
              <a:cxn ang="0">
                <a:pos x="4" y="2"/>
              </a:cxn>
              <a:cxn ang="0">
                <a:pos x="4" y="5"/>
              </a:cxn>
              <a:cxn ang="0">
                <a:pos x="5" y="5"/>
              </a:cxn>
              <a:cxn ang="0">
                <a:pos x="7" y="7"/>
              </a:cxn>
              <a:cxn ang="0">
                <a:pos x="8" y="7"/>
              </a:cxn>
              <a:cxn ang="0">
                <a:pos x="10" y="9"/>
              </a:cxn>
              <a:cxn ang="0">
                <a:pos x="69" y="9"/>
              </a:cxn>
              <a:cxn ang="0">
                <a:pos x="69" y="8"/>
              </a:cxn>
              <a:cxn ang="0">
                <a:pos x="72" y="7"/>
              </a:cxn>
              <a:cxn ang="0">
                <a:pos x="72" y="5"/>
              </a:cxn>
              <a:cxn ang="0">
                <a:pos x="76" y="5"/>
              </a:cxn>
              <a:cxn ang="0">
                <a:pos x="76" y="2"/>
              </a:cxn>
              <a:cxn ang="0">
                <a:pos x="78" y="2"/>
              </a:cxn>
              <a:cxn ang="0">
                <a:pos x="78" y="0"/>
              </a:cxn>
              <a:cxn ang="0">
                <a:pos x="0" y="0"/>
              </a:cxn>
            </a:cxnLst>
            <a:rect l="0" t="0" r="r" b="b"/>
            <a:pathLst>
              <a:path w="79" h="10">
                <a:moveTo>
                  <a:pt x="0" y="0"/>
                </a:moveTo>
                <a:lnTo>
                  <a:pt x="2" y="2"/>
                </a:lnTo>
                <a:lnTo>
                  <a:pt x="4" y="2"/>
                </a:lnTo>
                <a:lnTo>
                  <a:pt x="4" y="5"/>
                </a:lnTo>
                <a:lnTo>
                  <a:pt x="5" y="5"/>
                </a:lnTo>
                <a:lnTo>
                  <a:pt x="7" y="7"/>
                </a:lnTo>
                <a:lnTo>
                  <a:pt x="8" y="7"/>
                </a:lnTo>
                <a:lnTo>
                  <a:pt x="10" y="9"/>
                </a:lnTo>
                <a:lnTo>
                  <a:pt x="69" y="9"/>
                </a:lnTo>
                <a:lnTo>
                  <a:pt x="69" y="8"/>
                </a:lnTo>
                <a:lnTo>
                  <a:pt x="72" y="7"/>
                </a:lnTo>
                <a:lnTo>
                  <a:pt x="72" y="5"/>
                </a:lnTo>
                <a:lnTo>
                  <a:pt x="76" y="5"/>
                </a:lnTo>
                <a:lnTo>
                  <a:pt x="76" y="2"/>
                </a:lnTo>
                <a:lnTo>
                  <a:pt x="78" y="2"/>
                </a:lnTo>
                <a:lnTo>
                  <a:pt x="7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5" name="Freeform 65"/>
          <p:cNvSpPr>
            <a:spLocks/>
          </p:cNvSpPr>
          <p:nvPr/>
        </p:nvSpPr>
        <p:spPr bwMode="auto">
          <a:xfrm>
            <a:off x="2770188" y="3098800"/>
            <a:ext cx="90487" cy="14288"/>
          </a:xfrm>
          <a:custGeom>
            <a:avLst/>
            <a:gdLst/>
            <a:ahLst/>
            <a:cxnLst>
              <a:cxn ang="0">
                <a:pos x="0" y="0"/>
              </a:cxn>
              <a:cxn ang="0">
                <a:pos x="2" y="2"/>
              </a:cxn>
              <a:cxn ang="0">
                <a:pos x="4" y="2"/>
              </a:cxn>
              <a:cxn ang="0">
                <a:pos x="4" y="3"/>
              </a:cxn>
              <a:cxn ang="0">
                <a:pos x="7" y="3"/>
              </a:cxn>
              <a:cxn ang="0">
                <a:pos x="9" y="6"/>
              </a:cxn>
              <a:cxn ang="0">
                <a:pos x="14" y="6"/>
              </a:cxn>
              <a:cxn ang="0">
                <a:pos x="14" y="7"/>
              </a:cxn>
              <a:cxn ang="0">
                <a:pos x="19" y="7"/>
              </a:cxn>
              <a:cxn ang="0">
                <a:pos x="19" y="8"/>
              </a:cxn>
              <a:cxn ang="0">
                <a:pos x="38" y="8"/>
              </a:cxn>
              <a:cxn ang="0">
                <a:pos x="38" y="7"/>
              </a:cxn>
              <a:cxn ang="0">
                <a:pos x="43" y="7"/>
              </a:cxn>
              <a:cxn ang="0">
                <a:pos x="43" y="6"/>
              </a:cxn>
              <a:cxn ang="0">
                <a:pos x="47" y="6"/>
              </a:cxn>
              <a:cxn ang="0">
                <a:pos x="47" y="5"/>
              </a:cxn>
              <a:cxn ang="0">
                <a:pos x="51" y="5"/>
              </a:cxn>
              <a:cxn ang="0">
                <a:pos x="51" y="3"/>
              </a:cxn>
              <a:cxn ang="0">
                <a:pos x="54" y="2"/>
              </a:cxn>
              <a:cxn ang="0">
                <a:pos x="56" y="2"/>
              </a:cxn>
              <a:cxn ang="0">
                <a:pos x="56" y="0"/>
              </a:cxn>
              <a:cxn ang="0">
                <a:pos x="0" y="0"/>
              </a:cxn>
            </a:cxnLst>
            <a:rect l="0" t="0" r="r" b="b"/>
            <a:pathLst>
              <a:path w="57" h="9">
                <a:moveTo>
                  <a:pt x="0" y="0"/>
                </a:moveTo>
                <a:lnTo>
                  <a:pt x="2" y="2"/>
                </a:lnTo>
                <a:lnTo>
                  <a:pt x="4" y="2"/>
                </a:lnTo>
                <a:lnTo>
                  <a:pt x="4" y="3"/>
                </a:lnTo>
                <a:lnTo>
                  <a:pt x="7" y="3"/>
                </a:lnTo>
                <a:lnTo>
                  <a:pt x="9" y="6"/>
                </a:lnTo>
                <a:lnTo>
                  <a:pt x="14" y="6"/>
                </a:lnTo>
                <a:lnTo>
                  <a:pt x="14" y="7"/>
                </a:lnTo>
                <a:lnTo>
                  <a:pt x="19" y="7"/>
                </a:lnTo>
                <a:lnTo>
                  <a:pt x="19" y="8"/>
                </a:lnTo>
                <a:lnTo>
                  <a:pt x="38" y="8"/>
                </a:lnTo>
                <a:lnTo>
                  <a:pt x="38" y="7"/>
                </a:lnTo>
                <a:lnTo>
                  <a:pt x="43" y="7"/>
                </a:lnTo>
                <a:lnTo>
                  <a:pt x="43" y="6"/>
                </a:lnTo>
                <a:lnTo>
                  <a:pt x="47" y="6"/>
                </a:lnTo>
                <a:lnTo>
                  <a:pt x="47" y="5"/>
                </a:lnTo>
                <a:lnTo>
                  <a:pt x="51" y="5"/>
                </a:lnTo>
                <a:lnTo>
                  <a:pt x="51" y="3"/>
                </a:lnTo>
                <a:lnTo>
                  <a:pt x="54" y="2"/>
                </a:lnTo>
                <a:lnTo>
                  <a:pt x="56" y="2"/>
                </a:lnTo>
                <a:lnTo>
                  <a:pt x="5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6" name="Oval 66"/>
          <p:cNvSpPr>
            <a:spLocks noChangeArrowheads="1"/>
          </p:cNvSpPr>
          <p:nvPr/>
        </p:nvSpPr>
        <p:spPr bwMode="auto">
          <a:xfrm>
            <a:off x="2752725" y="2978150"/>
            <a:ext cx="123825" cy="123825"/>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47" name="Freeform 67"/>
          <p:cNvSpPr>
            <a:spLocks/>
          </p:cNvSpPr>
          <p:nvPr/>
        </p:nvSpPr>
        <p:spPr bwMode="auto">
          <a:xfrm>
            <a:off x="2946400" y="2971800"/>
            <a:ext cx="98425" cy="17463"/>
          </a:xfrm>
          <a:custGeom>
            <a:avLst/>
            <a:gdLst/>
            <a:ahLst/>
            <a:cxnLst>
              <a:cxn ang="0">
                <a:pos x="21" y="0"/>
              </a:cxn>
              <a:cxn ang="0">
                <a:pos x="21" y="1"/>
              </a:cxn>
              <a:cxn ang="0">
                <a:pos x="17" y="1"/>
              </a:cxn>
              <a:cxn ang="0">
                <a:pos x="17" y="3"/>
              </a:cxn>
              <a:cxn ang="0">
                <a:pos x="11" y="3"/>
              </a:cxn>
              <a:cxn ang="0">
                <a:pos x="11" y="5"/>
              </a:cxn>
              <a:cxn ang="0">
                <a:pos x="5" y="5"/>
              </a:cxn>
              <a:cxn ang="0">
                <a:pos x="5" y="8"/>
              </a:cxn>
              <a:cxn ang="0">
                <a:pos x="2" y="8"/>
              </a:cxn>
              <a:cxn ang="0">
                <a:pos x="2" y="9"/>
              </a:cxn>
              <a:cxn ang="0">
                <a:pos x="0" y="9"/>
              </a:cxn>
              <a:cxn ang="0">
                <a:pos x="0" y="10"/>
              </a:cxn>
              <a:cxn ang="0">
                <a:pos x="61" y="10"/>
              </a:cxn>
              <a:cxn ang="0">
                <a:pos x="59" y="8"/>
              </a:cxn>
              <a:cxn ang="0">
                <a:pos x="58" y="8"/>
              </a:cxn>
              <a:cxn ang="0">
                <a:pos x="56" y="5"/>
              </a:cxn>
              <a:cxn ang="0">
                <a:pos x="53" y="5"/>
              </a:cxn>
              <a:cxn ang="0">
                <a:pos x="51" y="3"/>
              </a:cxn>
              <a:cxn ang="0">
                <a:pos x="46" y="3"/>
              </a:cxn>
              <a:cxn ang="0">
                <a:pos x="46" y="1"/>
              </a:cxn>
              <a:cxn ang="0">
                <a:pos x="40" y="1"/>
              </a:cxn>
              <a:cxn ang="0">
                <a:pos x="40" y="0"/>
              </a:cxn>
              <a:cxn ang="0">
                <a:pos x="21" y="0"/>
              </a:cxn>
            </a:cxnLst>
            <a:rect l="0" t="0" r="r" b="b"/>
            <a:pathLst>
              <a:path w="62" h="11">
                <a:moveTo>
                  <a:pt x="21" y="0"/>
                </a:moveTo>
                <a:lnTo>
                  <a:pt x="21" y="1"/>
                </a:lnTo>
                <a:lnTo>
                  <a:pt x="17" y="1"/>
                </a:lnTo>
                <a:lnTo>
                  <a:pt x="17" y="3"/>
                </a:lnTo>
                <a:lnTo>
                  <a:pt x="11" y="3"/>
                </a:lnTo>
                <a:lnTo>
                  <a:pt x="11" y="5"/>
                </a:lnTo>
                <a:lnTo>
                  <a:pt x="5" y="5"/>
                </a:lnTo>
                <a:lnTo>
                  <a:pt x="5" y="8"/>
                </a:lnTo>
                <a:lnTo>
                  <a:pt x="2" y="8"/>
                </a:lnTo>
                <a:lnTo>
                  <a:pt x="2" y="9"/>
                </a:lnTo>
                <a:lnTo>
                  <a:pt x="0" y="9"/>
                </a:lnTo>
                <a:lnTo>
                  <a:pt x="0" y="10"/>
                </a:lnTo>
                <a:lnTo>
                  <a:pt x="61" y="10"/>
                </a:lnTo>
                <a:lnTo>
                  <a:pt x="59" y="8"/>
                </a:lnTo>
                <a:lnTo>
                  <a:pt x="58" y="8"/>
                </a:lnTo>
                <a:lnTo>
                  <a:pt x="56" y="5"/>
                </a:lnTo>
                <a:lnTo>
                  <a:pt x="53" y="5"/>
                </a:lnTo>
                <a:lnTo>
                  <a:pt x="51" y="3"/>
                </a:lnTo>
                <a:lnTo>
                  <a:pt x="46" y="3"/>
                </a:lnTo>
                <a:lnTo>
                  <a:pt x="46" y="1"/>
                </a:lnTo>
                <a:lnTo>
                  <a:pt x="40" y="1"/>
                </a:lnTo>
                <a:lnTo>
                  <a:pt x="40"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8" name="Freeform 68"/>
          <p:cNvSpPr>
            <a:spLocks/>
          </p:cNvSpPr>
          <p:nvPr/>
        </p:nvSpPr>
        <p:spPr bwMode="auto">
          <a:xfrm>
            <a:off x="2932113" y="2994025"/>
            <a:ext cx="128587" cy="15875"/>
          </a:xfrm>
          <a:custGeom>
            <a:avLst/>
            <a:gdLst/>
            <a:ahLst/>
            <a:cxnLst>
              <a:cxn ang="0">
                <a:pos x="8" y="0"/>
              </a:cxn>
              <a:cxn ang="0">
                <a:pos x="8" y="1"/>
              </a:cxn>
              <a:cxn ang="0">
                <a:pos x="5" y="2"/>
              </a:cxn>
              <a:cxn ang="0">
                <a:pos x="5" y="4"/>
              </a:cxn>
              <a:cxn ang="0">
                <a:pos x="2" y="5"/>
              </a:cxn>
              <a:cxn ang="0">
                <a:pos x="2" y="7"/>
              </a:cxn>
              <a:cxn ang="0">
                <a:pos x="0" y="7"/>
              </a:cxn>
              <a:cxn ang="0">
                <a:pos x="0" y="9"/>
              </a:cxn>
              <a:cxn ang="0">
                <a:pos x="80" y="9"/>
              </a:cxn>
              <a:cxn ang="0">
                <a:pos x="80" y="7"/>
              </a:cxn>
              <a:cxn ang="0">
                <a:pos x="78" y="7"/>
              </a:cxn>
              <a:cxn ang="0">
                <a:pos x="76" y="4"/>
              </a:cxn>
              <a:cxn ang="0">
                <a:pos x="74" y="2"/>
              </a:cxn>
              <a:cxn ang="0">
                <a:pos x="73" y="2"/>
              </a:cxn>
              <a:cxn ang="0">
                <a:pos x="71" y="0"/>
              </a:cxn>
              <a:cxn ang="0">
                <a:pos x="8" y="0"/>
              </a:cxn>
            </a:cxnLst>
            <a:rect l="0" t="0" r="r" b="b"/>
            <a:pathLst>
              <a:path w="81" h="10">
                <a:moveTo>
                  <a:pt x="8" y="0"/>
                </a:moveTo>
                <a:lnTo>
                  <a:pt x="8" y="1"/>
                </a:lnTo>
                <a:lnTo>
                  <a:pt x="5" y="2"/>
                </a:lnTo>
                <a:lnTo>
                  <a:pt x="5" y="4"/>
                </a:lnTo>
                <a:lnTo>
                  <a:pt x="2" y="5"/>
                </a:lnTo>
                <a:lnTo>
                  <a:pt x="2" y="7"/>
                </a:lnTo>
                <a:lnTo>
                  <a:pt x="0" y="7"/>
                </a:lnTo>
                <a:lnTo>
                  <a:pt x="0" y="9"/>
                </a:lnTo>
                <a:lnTo>
                  <a:pt x="80" y="9"/>
                </a:lnTo>
                <a:lnTo>
                  <a:pt x="80" y="7"/>
                </a:lnTo>
                <a:lnTo>
                  <a:pt x="78" y="7"/>
                </a:lnTo>
                <a:lnTo>
                  <a:pt x="76" y="4"/>
                </a:lnTo>
                <a:lnTo>
                  <a:pt x="74" y="2"/>
                </a:lnTo>
                <a:lnTo>
                  <a:pt x="73" y="2"/>
                </a:lnTo>
                <a:lnTo>
                  <a:pt x="71"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49" name="Freeform 69"/>
          <p:cNvSpPr>
            <a:spLocks/>
          </p:cNvSpPr>
          <p:nvPr/>
        </p:nvSpPr>
        <p:spPr bwMode="auto">
          <a:xfrm>
            <a:off x="2925763" y="3014663"/>
            <a:ext cx="141287" cy="15875"/>
          </a:xfrm>
          <a:custGeom>
            <a:avLst/>
            <a:gdLst/>
            <a:ahLst/>
            <a:cxnLst>
              <a:cxn ang="0">
                <a:pos x="4" y="0"/>
              </a:cxn>
              <a:cxn ang="0">
                <a:pos x="4" y="2"/>
              </a:cxn>
              <a:cxn ang="0">
                <a:pos x="2" y="2"/>
              </a:cxn>
              <a:cxn ang="0">
                <a:pos x="2" y="7"/>
              </a:cxn>
              <a:cxn ang="0">
                <a:pos x="0" y="7"/>
              </a:cxn>
              <a:cxn ang="0">
                <a:pos x="0" y="9"/>
              </a:cxn>
              <a:cxn ang="0">
                <a:pos x="88" y="9"/>
              </a:cxn>
              <a:cxn ang="0">
                <a:pos x="88" y="6"/>
              </a:cxn>
              <a:cxn ang="0">
                <a:pos x="86" y="6"/>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6"/>
                </a:lnTo>
                <a:lnTo>
                  <a:pt x="86" y="6"/>
                </a:lnTo>
                <a:lnTo>
                  <a:pt x="86" y="2"/>
                </a:lnTo>
                <a:lnTo>
                  <a:pt x="84" y="2"/>
                </a:lnTo>
                <a:lnTo>
                  <a:pt x="84"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0" name="Freeform 70"/>
          <p:cNvSpPr>
            <a:spLocks/>
          </p:cNvSpPr>
          <p:nvPr/>
        </p:nvSpPr>
        <p:spPr bwMode="auto">
          <a:xfrm>
            <a:off x="2925763" y="3035300"/>
            <a:ext cx="141287" cy="17463"/>
          </a:xfrm>
          <a:custGeom>
            <a:avLst/>
            <a:gdLst/>
            <a:ahLst/>
            <a:cxnLst>
              <a:cxn ang="0">
                <a:pos x="0" y="0"/>
              </a:cxn>
              <a:cxn ang="0">
                <a:pos x="0" y="10"/>
              </a:cxn>
              <a:cxn ang="0">
                <a:pos x="88" y="10"/>
              </a:cxn>
              <a:cxn ang="0">
                <a:pos x="88" y="0"/>
              </a:cxn>
              <a:cxn ang="0">
                <a:pos x="0" y="0"/>
              </a:cxn>
            </a:cxnLst>
            <a:rect l="0" t="0" r="r" b="b"/>
            <a:pathLst>
              <a:path w="89" h="11">
                <a:moveTo>
                  <a:pt x="0" y="0"/>
                </a:moveTo>
                <a:lnTo>
                  <a:pt x="0" y="10"/>
                </a:lnTo>
                <a:lnTo>
                  <a:pt x="88" y="10"/>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1" name="Freeform 71"/>
          <p:cNvSpPr>
            <a:spLocks/>
          </p:cNvSpPr>
          <p:nvPr/>
        </p:nvSpPr>
        <p:spPr bwMode="auto">
          <a:xfrm>
            <a:off x="2925763" y="3057525"/>
            <a:ext cx="141287" cy="15875"/>
          </a:xfrm>
          <a:custGeom>
            <a:avLst/>
            <a:gdLst/>
            <a:ahLst/>
            <a:cxnLst>
              <a:cxn ang="0">
                <a:pos x="0" y="0"/>
              </a:cxn>
              <a:cxn ang="0">
                <a:pos x="0" y="2"/>
              </a:cxn>
              <a:cxn ang="0">
                <a:pos x="2" y="2"/>
              </a:cxn>
              <a:cxn ang="0">
                <a:pos x="2" y="5"/>
              </a:cxn>
              <a:cxn ang="0">
                <a:pos x="4" y="5"/>
              </a:cxn>
              <a:cxn ang="0">
                <a:pos x="4" y="9"/>
              </a:cxn>
              <a:cxn ang="0">
                <a:pos x="84" y="9"/>
              </a:cxn>
              <a:cxn ang="0">
                <a:pos x="84" y="5"/>
              </a:cxn>
              <a:cxn ang="0">
                <a:pos x="86" y="5"/>
              </a:cxn>
              <a:cxn ang="0">
                <a:pos x="86" y="2"/>
              </a:cxn>
              <a:cxn ang="0">
                <a:pos x="88" y="2"/>
              </a:cxn>
              <a:cxn ang="0">
                <a:pos x="88" y="0"/>
              </a:cxn>
              <a:cxn ang="0">
                <a:pos x="0" y="0"/>
              </a:cxn>
            </a:cxnLst>
            <a:rect l="0" t="0" r="r" b="b"/>
            <a:pathLst>
              <a:path w="89" h="10">
                <a:moveTo>
                  <a:pt x="0" y="0"/>
                </a:moveTo>
                <a:lnTo>
                  <a:pt x="0" y="2"/>
                </a:lnTo>
                <a:lnTo>
                  <a:pt x="2" y="2"/>
                </a:lnTo>
                <a:lnTo>
                  <a:pt x="2" y="5"/>
                </a:lnTo>
                <a:lnTo>
                  <a:pt x="4" y="5"/>
                </a:lnTo>
                <a:lnTo>
                  <a:pt x="4" y="9"/>
                </a:lnTo>
                <a:lnTo>
                  <a:pt x="84" y="9"/>
                </a:lnTo>
                <a:lnTo>
                  <a:pt x="84" y="5"/>
                </a:lnTo>
                <a:lnTo>
                  <a:pt x="86" y="5"/>
                </a:lnTo>
                <a:lnTo>
                  <a:pt x="86" y="2"/>
                </a:lnTo>
                <a:lnTo>
                  <a:pt x="88" y="2"/>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2" name="Freeform 72"/>
          <p:cNvSpPr>
            <a:spLocks/>
          </p:cNvSpPr>
          <p:nvPr/>
        </p:nvSpPr>
        <p:spPr bwMode="auto">
          <a:xfrm>
            <a:off x="2932113" y="3078163"/>
            <a:ext cx="125412" cy="15875"/>
          </a:xfrm>
          <a:custGeom>
            <a:avLst/>
            <a:gdLst/>
            <a:ahLst/>
            <a:cxnLst>
              <a:cxn ang="0">
                <a:pos x="0" y="0"/>
              </a:cxn>
              <a:cxn ang="0">
                <a:pos x="2" y="2"/>
              </a:cxn>
              <a:cxn ang="0">
                <a:pos x="4" y="2"/>
              </a:cxn>
              <a:cxn ang="0">
                <a:pos x="4" y="5"/>
              </a:cxn>
              <a:cxn ang="0">
                <a:pos x="5" y="5"/>
              </a:cxn>
              <a:cxn ang="0">
                <a:pos x="7" y="7"/>
              </a:cxn>
              <a:cxn ang="0">
                <a:pos x="8" y="7"/>
              </a:cxn>
              <a:cxn ang="0">
                <a:pos x="10" y="9"/>
              </a:cxn>
              <a:cxn ang="0">
                <a:pos x="69" y="9"/>
              </a:cxn>
              <a:cxn ang="0">
                <a:pos x="69" y="8"/>
              </a:cxn>
              <a:cxn ang="0">
                <a:pos x="72" y="7"/>
              </a:cxn>
              <a:cxn ang="0">
                <a:pos x="72" y="5"/>
              </a:cxn>
              <a:cxn ang="0">
                <a:pos x="76" y="5"/>
              </a:cxn>
              <a:cxn ang="0">
                <a:pos x="76" y="2"/>
              </a:cxn>
              <a:cxn ang="0">
                <a:pos x="78" y="2"/>
              </a:cxn>
              <a:cxn ang="0">
                <a:pos x="78" y="0"/>
              </a:cxn>
              <a:cxn ang="0">
                <a:pos x="0" y="0"/>
              </a:cxn>
            </a:cxnLst>
            <a:rect l="0" t="0" r="r" b="b"/>
            <a:pathLst>
              <a:path w="79" h="10">
                <a:moveTo>
                  <a:pt x="0" y="0"/>
                </a:moveTo>
                <a:lnTo>
                  <a:pt x="2" y="2"/>
                </a:lnTo>
                <a:lnTo>
                  <a:pt x="4" y="2"/>
                </a:lnTo>
                <a:lnTo>
                  <a:pt x="4" y="5"/>
                </a:lnTo>
                <a:lnTo>
                  <a:pt x="5" y="5"/>
                </a:lnTo>
                <a:lnTo>
                  <a:pt x="7" y="7"/>
                </a:lnTo>
                <a:lnTo>
                  <a:pt x="8" y="7"/>
                </a:lnTo>
                <a:lnTo>
                  <a:pt x="10" y="9"/>
                </a:lnTo>
                <a:lnTo>
                  <a:pt x="69" y="9"/>
                </a:lnTo>
                <a:lnTo>
                  <a:pt x="69" y="8"/>
                </a:lnTo>
                <a:lnTo>
                  <a:pt x="72" y="7"/>
                </a:lnTo>
                <a:lnTo>
                  <a:pt x="72" y="5"/>
                </a:lnTo>
                <a:lnTo>
                  <a:pt x="76" y="5"/>
                </a:lnTo>
                <a:lnTo>
                  <a:pt x="76" y="2"/>
                </a:lnTo>
                <a:lnTo>
                  <a:pt x="78" y="2"/>
                </a:lnTo>
                <a:lnTo>
                  <a:pt x="7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3" name="Freeform 73"/>
          <p:cNvSpPr>
            <a:spLocks/>
          </p:cNvSpPr>
          <p:nvPr/>
        </p:nvSpPr>
        <p:spPr bwMode="auto">
          <a:xfrm>
            <a:off x="2949575" y="3098800"/>
            <a:ext cx="90488" cy="14288"/>
          </a:xfrm>
          <a:custGeom>
            <a:avLst/>
            <a:gdLst/>
            <a:ahLst/>
            <a:cxnLst>
              <a:cxn ang="0">
                <a:pos x="0" y="0"/>
              </a:cxn>
              <a:cxn ang="0">
                <a:pos x="2" y="2"/>
              </a:cxn>
              <a:cxn ang="0">
                <a:pos x="4" y="2"/>
              </a:cxn>
              <a:cxn ang="0">
                <a:pos x="4" y="3"/>
              </a:cxn>
              <a:cxn ang="0">
                <a:pos x="7" y="3"/>
              </a:cxn>
              <a:cxn ang="0">
                <a:pos x="9" y="6"/>
              </a:cxn>
              <a:cxn ang="0">
                <a:pos x="14" y="6"/>
              </a:cxn>
              <a:cxn ang="0">
                <a:pos x="14" y="7"/>
              </a:cxn>
              <a:cxn ang="0">
                <a:pos x="19" y="7"/>
              </a:cxn>
              <a:cxn ang="0">
                <a:pos x="19" y="8"/>
              </a:cxn>
              <a:cxn ang="0">
                <a:pos x="38" y="8"/>
              </a:cxn>
              <a:cxn ang="0">
                <a:pos x="38" y="7"/>
              </a:cxn>
              <a:cxn ang="0">
                <a:pos x="43" y="7"/>
              </a:cxn>
              <a:cxn ang="0">
                <a:pos x="43" y="6"/>
              </a:cxn>
              <a:cxn ang="0">
                <a:pos x="47" y="6"/>
              </a:cxn>
              <a:cxn ang="0">
                <a:pos x="47" y="5"/>
              </a:cxn>
              <a:cxn ang="0">
                <a:pos x="51" y="5"/>
              </a:cxn>
              <a:cxn ang="0">
                <a:pos x="51" y="3"/>
              </a:cxn>
              <a:cxn ang="0">
                <a:pos x="54" y="2"/>
              </a:cxn>
              <a:cxn ang="0">
                <a:pos x="56" y="2"/>
              </a:cxn>
              <a:cxn ang="0">
                <a:pos x="56" y="0"/>
              </a:cxn>
              <a:cxn ang="0">
                <a:pos x="0" y="0"/>
              </a:cxn>
            </a:cxnLst>
            <a:rect l="0" t="0" r="r" b="b"/>
            <a:pathLst>
              <a:path w="57" h="9">
                <a:moveTo>
                  <a:pt x="0" y="0"/>
                </a:moveTo>
                <a:lnTo>
                  <a:pt x="2" y="2"/>
                </a:lnTo>
                <a:lnTo>
                  <a:pt x="4" y="2"/>
                </a:lnTo>
                <a:lnTo>
                  <a:pt x="4" y="3"/>
                </a:lnTo>
                <a:lnTo>
                  <a:pt x="7" y="3"/>
                </a:lnTo>
                <a:lnTo>
                  <a:pt x="9" y="6"/>
                </a:lnTo>
                <a:lnTo>
                  <a:pt x="14" y="6"/>
                </a:lnTo>
                <a:lnTo>
                  <a:pt x="14" y="7"/>
                </a:lnTo>
                <a:lnTo>
                  <a:pt x="19" y="7"/>
                </a:lnTo>
                <a:lnTo>
                  <a:pt x="19" y="8"/>
                </a:lnTo>
                <a:lnTo>
                  <a:pt x="38" y="8"/>
                </a:lnTo>
                <a:lnTo>
                  <a:pt x="38" y="7"/>
                </a:lnTo>
                <a:lnTo>
                  <a:pt x="43" y="7"/>
                </a:lnTo>
                <a:lnTo>
                  <a:pt x="43" y="6"/>
                </a:lnTo>
                <a:lnTo>
                  <a:pt x="47" y="6"/>
                </a:lnTo>
                <a:lnTo>
                  <a:pt x="47" y="5"/>
                </a:lnTo>
                <a:lnTo>
                  <a:pt x="51" y="5"/>
                </a:lnTo>
                <a:lnTo>
                  <a:pt x="51" y="3"/>
                </a:lnTo>
                <a:lnTo>
                  <a:pt x="54" y="2"/>
                </a:lnTo>
                <a:lnTo>
                  <a:pt x="56" y="2"/>
                </a:lnTo>
                <a:lnTo>
                  <a:pt x="5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4" name="Oval 74"/>
          <p:cNvSpPr>
            <a:spLocks noChangeArrowheads="1"/>
          </p:cNvSpPr>
          <p:nvPr/>
        </p:nvSpPr>
        <p:spPr bwMode="auto">
          <a:xfrm>
            <a:off x="2932113" y="2978150"/>
            <a:ext cx="123825" cy="123825"/>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55" name="Freeform 75"/>
          <p:cNvSpPr>
            <a:spLocks/>
          </p:cNvSpPr>
          <p:nvPr/>
        </p:nvSpPr>
        <p:spPr bwMode="auto">
          <a:xfrm>
            <a:off x="3092450" y="2971800"/>
            <a:ext cx="98425" cy="17463"/>
          </a:xfrm>
          <a:custGeom>
            <a:avLst/>
            <a:gdLst/>
            <a:ahLst/>
            <a:cxnLst>
              <a:cxn ang="0">
                <a:pos x="21" y="0"/>
              </a:cxn>
              <a:cxn ang="0">
                <a:pos x="21" y="1"/>
              </a:cxn>
              <a:cxn ang="0">
                <a:pos x="15" y="1"/>
              </a:cxn>
              <a:cxn ang="0">
                <a:pos x="15" y="3"/>
              </a:cxn>
              <a:cxn ang="0">
                <a:pos x="11" y="3"/>
              </a:cxn>
              <a:cxn ang="0">
                <a:pos x="11" y="4"/>
              </a:cxn>
              <a:cxn ang="0">
                <a:pos x="7" y="5"/>
              </a:cxn>
              <a:cxn ang="0">
                <a:pos x="4" y="6"/>
              </a:cxn>
              <a:cxn ang="0">
                <a:pos x="4" y="8"/>
              </a:cxn>
              <a:cxn ang="0">
                <a:pos x="0" y="8"/>
              </a:cxn>
              <a:cxn ang="0">
                <a:pos x="0" y="10"/>
              </a:cxn>
              <a:cxn ang="0">
                <a:pos x="61" y="10"/>
              </a:cxn>
              <a:cxn ang="0">
                <a:pos x="59" y="8"/>
              </a:cxn>
              <a:cxn ang="0">
                <a:pos x="56" y="8"/>
              </a:cxn>
              <a:cxn ang="0">
                <a:pos x="55" y="5"/>
              </a:cxn>
              <a:cxn ang="0">
                <a:pos x="53" y="5"/>
              </a:cxn>
              <a:cxn ang="0">
                <a:pos x="53"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5" y="1"/>
                </a:lnTo>
                <a:lnTo>
                  <a:pt x="15" y="3"/>
                </a:lnTo>
                <a:lnTo>
                  <a:pt x="11" y="3"/>
                </a:lnTo>
                <a:lnTo>
                  <a:pt x="11" y="4"/>
                </a:lnTo>
                <a:lnTo>
                  <a:pt x="7" y="5"/>
                </a:lnTo>
                <a:lnTo>
                  <a:pt x="4" y="6"/>
                </a:lnTo>
                <a:lnTo>
                  <a:pt x="4" y="8"/>
                </a:lnTo>
                <a:lnTo>
                  <a:pt x="0" y="8"/>
                </a:lnTo>
                <a:lnTo>
                  <a:pt x="0" y="10"/>
                </a:lnTo>
                <a:lnTo>
                  <a:pt x="61" y="10"/>
                </a:lnTo>
                <a:lnTo>
                  <a:pt x="59" y="8"/>
                </a:lnTo>
                <a:lnTo>
                  <a:pt x="56" y="8"/>
                </a:lnTo>
                <a:lnTo>
                  <a:pt x="55" y="5"/>
                </a:lnTo>
                <a:lnTo>
                  <a:pt x="53" y="5"/>
                </a:lnTo>
                <a:lnTo>
                  <a:pt x="53" y="4"/>
                </a:lnTo>
                <a:lnTo>
                  <a:pt x="49" y="4"/>
                </a:lnTo>
                <a:lnTo>
                  <a:pt x="49" y="3"/>
                </a:lnTo>
                <a:lnTo>
                  <a:pt x="46" y="3"/>
                </a:lnTo>
                <a:lnTo>
                  <a:pt x="46" y="1"/>
                </a:lnTo>
                <a:lnTo>
                  <a:pt x="38" y="1"/>
                </a:lnTo>
                <a:lnTo>
                  <a:pt x="38"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6" name="Freeform 76"/>
          <p:cNvSpPr>
            <a:spLocks/>
          </p:cNvSpPr>
          <p:nvPr/>
        </p:nvSpPr>
        <p:spPr bwMode="auto">
          <a:xfrm>
            <a:off x="3078163" y="2994025"/>
            <a:ext cx="125412" cy="15875"/>
          </a:xfrm>
          <a:custGeom>
            <a:avLst/>
            <a:gdLst/>
            <a:ahLst/>
            <a:cxnLst>
              <a:cxn ang="0">
                <a:pos x="7" y="0"/>
              </a:cxn>
              <a:cxn ang="0">
                <a:pos x="7" y="2"/>
              </a:cxn>
              <a:cxn ang="0">
                <a:pos x="5" y="2"/>
              </a:cxn>
              <a:cxn ang="0">
                <a:pos x="5" y="4"/>
              </a:cxn>
              <a:cxn ang="0">
                <a:pos x="2" y="4"/>
              </a:cxn>
              <a:cxn ang="0">
                <a:pos x="2" y="7"/>
              </a:cxn>
              <a:cxn ang="0">
                <a:pos x="0" y="7"/>
              </a:cxn>
              <a:cxn ang="0">
                <a:pos x="0" y="9"/>
              </a:cxn>
              <a:cxn ang="0">
                <a:pos x="78" y="9"/>
              </a:cxn>
              <a:cxn ang="0">
                <a:pos x="78" y="7"/>
              </a:cxn>
              <a:cxn ang="0">
                <a:pos x="76" y="7"/>
              </a:cxn>
              <a:cxn ang="0">
                <a:pos x="76" y="4"/>
              </a:cxn>
              <a:cxn ang="0">
                <a:pos x="74" y="4"/>
              </a:cxn>
              <a:cxn ang="0">
                <a:pos x="72" y="2"/>
              </a:cxn>
              <a:cxn ang="0">
                <a:pos x="71" y="2"/>
              </a:cxn>
              <a:cxn ang="0">
                <a:pos x="71" y="0"/>
              </a:cxn>
              <a:cxn ang="0">
                <a:pos x="7" y="0"/>
              </a:cxn>
            </a:cxnLst>
            <a:rect l="0" t="0" r="r" b="b"/>
            <a:pathLst>
              <a:path w="79" h="10">
                <a:moveTo>
                  <a:pt x="7" y="0"/>
                </a:moveTo>
                <a:lnTo>
                  <a:pt x="7" y="2"/>
                </a:lnTo>
                <a:lnTo>
                  <a:pt x="5" y="2"/>
                </a:lnTo>
                <a:lnTo>
                  <a:pt x="5" y="4"/>
                </a:lnTo>
                <a:lnTo>
                  <a:pt x="2" y="4"/>
                </a:lnTo>
                <a:lnTo>
                  <a:pt x="2" y="7"/>
                </a:lnTo>
                <a:lnTo>
                  <a:pt x="0" y="7"/>
                </a:lnTo>
                <a:lnTo>
                  <a:pt x="0" y="9"/>
                </a:lnTo>
                <a:lnTo>
                  <a:pt x="78" y="9"/>
                </a:lnTo>
                <a:lnTo>
                  <a:pt x="78" y="7"/>
                </a:lnTo>
                <a:lnTo>
                  <a:pt x="76" y="7"/>
                </a:lnTo>
                <a:lnTo>
                  <a:pt x="76" y="4"/>
                </a:lnTo>
                <a:lnTo>
                  <a:pt x="74" y="4"/>
                </a:lnTo>
                <a:lnTo>
                  <a:pt x="72" y="2"/>
                </a:lnTo>
                <a:lnTo>
                  <a:pt x="71" y="2"/>
                </a:lnTo>
                <a:lnTo>
                  <a:pt x="71"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7" name="Freeform 77"/>
          <p:cNvSpPr>
            <a:spLocks/>
          </p:cNvSpPr>
          <p:nvPr/>
        </p:nvSpPr>
        <p:spPr bwMode="auto">
          <a:xfrm>
            <a:off x="3071813" y="3014663"/>
            <a:ext cx="138112"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8" name="Freeform 78"/>
          <p:cNvSpPr>
            <a:spLocks/>
          </p:cNvSpPr>
          <p:nvPr/>
        </p:nvSpPr>
        <p:spPr bwMode="auto">
          <a:xfrm>
            <a:off x="3071813" y="3035300"/>
            <a:ext cx="138112" cy="17463"/>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59" name="Freeform 79"/>
          <p:cNvSpPr>
            <a:spLocks/>
          </p:cNvSpPr>
          <p:nvPr/>
        </p:nvSpPr>
        <p:spPr bwMode="auto">
          <a:xfrm>
            <a:off x="3071813" y="3057525"/>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0" name="Freeform 80"/>
          <p:cNvSpPr>
            <a:spLocks/>
          </p:cNvSpPr>
          <p:nvPr/>
        </p:nvSpPr>
        <p:spPr bwMode="auto">
          <a:xfrm>
            <a:off x="3078163" y="3078163"/>
            <a:ext cx="122237" cy="15875"/>
          </a:xfrm>
          <a:custGeom>
            <a:avLst/>
            <a:gdLst/>
            <a:ahLst/>
            <a:cxnLst>
              <a:cxn ang="0">
                <a:pos x="0" y="0"/>
              </a:cxn>
              <a:cxn ang="0">
                <a:pos x="2" y="2"/>
              </a:cxn>
              <a:cxn ang="0">
                <a:pos x="3" y="5"/>
              </a:cxn>
              <a:cxn ang="0">
                <a:pos x="5" y="5"/>
              </a:cxn>
              <a:cxn ang="0">
                <a:pos x="6" y="7"/>
              </a:cxn>
              <a:cxn ang="0">
                <a:pos x="8" y="9"/>
              </a:cxn>
              <a:cxn ang="0">
                <a:pos x="69" y="9"/>
              </a:cxn>
              <a:cxn ang="0">
                <a:pos x="69" y="7"/>
              </a:cxn>
              <a:cxn ang="0">
                <a:pos x="72" y="6"/>
              </a:cxn>
              <a:cxn ang="0">
                <a:pos x="72" y="5"/>
              </a:cxn>
              <a:cxn ang="0">
                <a:pos x="74" y="5"/>
              </a:cxn>
              <a:cxn ang="0">
                <a:pos x="74" y="2"/>
              </a:cxn>
              <a:cxn ang="0">
                <a:pos x="76" y="2"/>
              </a:cxn>
              <a:cxn ang="0">
                <a:pos x="76" y="0"/>
              </a:cxn>
              <a:cxn ang="0">
                <a:pos x="0" y="0"/>
              </a:cxn>
            </a:cxnLst>
            <a:rect l="0" t="0" r="r" b="b"/>
            <a:pathLst>
              <a:path w="77" h="10">
                <a:moveTo>
                  <a:pt x="0" y="0"/>
                </a:moveTo>
                <a:lnTo>
                  <a:pt x="2" y="2"/>
                </a:lnTo>
                <a:lnTo>
                  <a:pt x="3" y="5"/>
                </a:lnTo>
                <a:lnTo>
                  <a:pt x="5" y="5"/>
                </a:lnTo>
                <a:lnTo>
                  <a:pt x="6" y="7"/>
                </a:lnTo>
                <a:lnTo>
                  <a:pt x="8" y="9"/>
                </a:lnTo>
                <a:lnTo>
                  <a:pt x="69" y="9"/>
                </a:lnTo>
                <a:lnTo>
                  <a:pt x="69" y="7"/>
                </a:lnTo>
                <a:lnTo>
                  <a:pt x="72" y="6"/>
                </a:lnTo>
                <a:lnTo>
                  <a:pt x="72" y="5"/>
                </a:lnTo>
                <a:lnTo>
                  <a:pt x="74" y="5"/>
                </a:lnTo>
                <a:lnTo>
                  <a:pt x="74" y="2"/>
                </a:lnTo>
                <a:lnTo>
                  <a:pt x="76" y="2"/>
                </a:lnTo>
                <a:lnTo>
                  <a:pt x="7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1" name="Freeform 81"/>
          <p:cNvSpPr>
            <a:spLocks/>
          </p:cNvSpPr>
          <p:nvPr/>
        </p:nvSpPr>
        <p:spPr bwMode="auto">
          <a:xfrm>
            <a:off x="3092450" y="3098800"/>
            <a:ext cx="92075" cy="14288"/>
          </a:xfrm>
          <a:custGeom>
            <a:avLst/>
            <a:gdLst/>
            <a:ahLst/>
            <a:cxnLst>
              <a:cxn ang="0">
                <a:pos x="0" y="0"/>
              </a:cxn>
              <a:cxn ang="0">
                <a:pos x="0" y="1"/>
              </a:cxn>
              <a:cxn ang="0">
                <a:pos x="4" y="1"/>
              </a:cxn>
              <a:cxn ang="0">
                <a:pos x="5" y="3"/>
              </a:cxn>
              <a:cxn ang="0">
                <a:pos x="7" y="3"/>
              </a:cxn>
              <a:cxn ang="0">
                <a:pos x="7" y="5"/>
              </a:cxn>
              <a:cxn ang="0">
                <a:pos x="11" y="5"/>
              </a:cxn>
              <a:cxn ang="0">
                <a:pos x="11" y="6"/>
              </a:cxn>
              <a:cxn ang="0">
                <a:pos x="14" y="6"/>
              </a:cxn>
              <a:cxn ang="0">
                <a:pos x="14" y="7"/>
              </a:cxn>
              <a:cxn ang="0">
                <a:pos x="21" y="7"/>
              </a:cxn>
              <a:cxn ang="0">
                <a:pos x="21" y="8"/>
              </a:cxn>
              <a:cxn ang="0">
                <a:pos x="38" y="8"/>
              </a:cxn>
              <a:cxn ang="0">
                <a:pos x="38" y="7"/>
              </a:cxn>
              <a:cxn ang="0">
                <a:pos x="45" y="7"/>
              </a:cxn>
              <a:cxn ang="0">
                <a:pos x="45" y="6"/>
              </a:cxn>
              <a:cxn ang="0">
                <a:pos x="49" y="5"/>
              </a:cxn>
              <a:cxn ang="0">
                <a:pos x="52" y="5"/>
              </a:cxn>
              <a:cxn ang="0">
                <a:pos x="52" y="2"/>
              </a:cxn>
              <a:cxn ang="0">
                <a:pos x="56" y="2"/>
              </a:cxn>
              <a:cxn ang="0">
                <a:pos x="56" y="1"/>
              </a:cxn>
              <a:cxn ang="0">
                <a:pos x="57" y="1"/>
              </a:cxn>
              <a:cxn ang="0">
                <a:pos x="57" y="0"/>
              </a:cxn>
              <a:cxn ang="0">
                <a:pos x="0" y="0"/>
              </a:cxn>
            </a:cxnLst>
            <a:rect l="0" t="0" r="r" b="b"/>
            <a:pathLst>
              <a:path w="58" h="9">
                <a:moveTo>
                  <a:pt x="0" y="0"/>
                </a:moveTo>
                <a:lnTo>
                  <a:pt x="0" y="1"/>
                </a:lnTo>
                <a:lnTo>
                  <a:pt x="4" y="1"/>
                </a:lnTo>
                <a:lnTo>
                  <a:pt x="5" y="3"/>
                </a:lnTo>
                <a:lnTo>
                  <a:pt x="7" y="3"/>
                </a:lnTo>
                <a:lnTo>
                  <a:pt x="7" y="5"/>
                </a:lnTo>
                <a:lnTo>
                  <a:pt x="11" y="5"/>
                </a:lnTo>
                <a:lnTo>
                  <a:pt x="11" y="6"/>
                </a:lnTo>
                <a:lnTo>
                  <a:pt x="14" y="6"/>
                </a:lnTo>
                <a:lnTo>
                  <a:pt x="14" y="7"/>
                </a:lnTo>
                <a:lnTo>
                  <a:pt x="21" y="7"/>
                </a:lnTo>
                <a:lnTo>
                  <a:pt x="21" y="8"/>
                </a:lnTo>
                <a:lnTo>
                  <a:pt x="38" y="8"/>
                </a:lnTo>
                <a:lnTo>
                  <a:pt x="38" y="7"/>
                </a:lnTo>
                <a:lnTo>
                  <a:pt x="45" y="7"/>
                </a:lnTo>
                <a:lnTo>
                  <a:pt x="45" y="6"/>
                </a:lnTo>
                <a:lnTo>
                  <a:pt x="49" y="5"/>
                </a:lnTo>
                <a:lnTo>
                  <a:pt x="52" y="5"/>
                </a:lnTo>
                <a:lnTo>
                  <a:pt x="52" y="2"/>
                </a:lnTo>
                <a:lnTo>
                  <a:pt x="56" y="2"/>
                </a:lnTo>
                <a:lnTo>
                  <a:pt x="56" y="1"/>
                </a:lnTo>
                <a:lnTo>
                  <a:pt x="57" y="1"/>
                </a:lnTo>
                <a:lnTo>
                  <a:pt x="57"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2" name="Oval 82"/>
          <p:cNvSpPr>
            <a:spLocks noChangeArrowheads="1"/>
          </p:cNvSpPr>
          <p:nvPr/>
        </p:nvSpPr>
        <p:spPr bwMode="auto">
          <a:xfrm>
            <a:off x="3078163" y="2978150"/>
            <a:ext cx="120650" cy="123825"/>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63" name="Freeform 83"/>
          <p:cNvSpPr>
            <a:spLocks/>
          </p:cNvSpPr>
          <p:nvPr/>
        </p:nvSpPr>
        <p:spPr bwMode="auto">
          <a:xfrm>
            <a:off x="3271838" y="2971800"/>
            <a:ext cx="98425" cy="17463"/>
          </a:xfrm>
          <a:custGeom>
            <a:avLst/>
            <a:gdLst/>
            <a:ahLst/>
            <a:cxnLst>
              <a:cxn ang="0">
                <a:pos x="21" y="0"/>
              </a:cxn>
              <a:cxn ang="0">
                <a:pos x="21" y="1"/>
              </a:cxn>
              <a:cxn ang="0">
                <a:pos x="15" y="1"/>
              </a:cxn>
              <a:cxn ang="0">
                <a:pos x="15" y="3"/>
              </a:cxn>
              <a:cxn ang="0">
                <a:pos x="11" y="3"/>
              </a:cxn>
              <a:cxn ang="0">
                <a:pos x="11" y="4"/>
              </a:cxn>
              <a:cxn ang="0">
                <a:pos x="7" y="5"/>
              </a:cxn>
              <a:cxn ang="0">
                <a:pos x="4" y="6"/>
              </a:cxn>
              <a:cxn ang="0">
                <a:pos x="4" y="8"/>
              </a:cxn>
              <a:cxn ang="0">
                <a:pos x="0" y="8"/>
              </a:cxn>
              <a:cxn ang="0">
                <a:pos x="0" y="10"/>
              </a:cxn>
              <a:cxn ang="0">
                <a:pos x="61" y="10"/>
              </a:cxn>
              <a:cxn ang="0">
                <a:pos x="59" y="8"/>
              </a:cxn>
              <a:cxn ang="0">
                <a:pos x="56" y="8"/>
              </a:cxn>
              <a:cxn ang="0">
                <a:pos x="55" y="5"/>
              </a:cxn>
              <a:cxn ang="0">
                <a:pos x="53" y="5"/>
              </a:cxn>
              <a:cxn ang="0">
                <a:pos x="53"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5" y="1"/>
                </a:lnTo>
                <a:lnTo>
                  <a:pt x="15" y="3"/>
                </a:lnTo>
                <a:lnTo>
                  <a:pt x="11" y="3"/>
                </a:lnTo>
                <a:lnTo>
                  <a:pt x="11" y="4"/>
                </a:lnTo>
                <a:lnTo>
                  <a:pt x="7" y="5"/>
                </a:lnTo>
                <a:lnTo>
                  <a:pt x="4" y="6"/>
                </a:lnTo>
                <a:lnTo>
                  <a:pt x="4" y="8"/>
                </a:lnTo>
                <a:lnTo>
                  <a:pt x="0" y="8"/>
                </a:lnTo>
                <a:lnTo>
                  <a:pt x="0" y="10"/>
                </a:lnTo>
                <a:lnTo>
                  <a:pt x="61" y="10"/>
                </a:lnTo>
                <a:lnTo>
                  <a:pt x="59" y="8"/>
                </a:lnTo>
                <a:lnTo>
                  <a:pt x="56" y="8"/>
                </a:lnTo>
                <a:lnTo>
                  <a:pt x="55" y="5"/>
                </a:lnTo>
                <a:lnTo>
                  <a:pt x="53" y="5"/>
                </a:lnTo>
                <a:lnTo>
                  <a:pt x="53" y="4"/>
                </a:lnTo>
                <a:lnTo>
                  <a:pt x="49" y="4"/>
                </a:lnTo>
                <a:lnTo>
                  <a:pt x="49" y="3"/>
                </a:lnTo>
                <a:lnTo>
                  <a:pt x="46" y="3"/>
                </a:lnTo>
                <a:lnTo>
                  <a:pt x="46" y="1"/>
                </a:lnTo>
                <a:lnTo>
                  <a:pt x="38" y="1"/>
                </a:lnTo>
                <a:lnTo>
                  <a:pt x="38"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4" name="Freeform 84"/>
          <p:cNvSpPr>
            <a:spLocks/>
          </p:cNvSpPr>
          <p:nvPr/>
        </p:nvSpPr>
        <p:spPr bwMode="auto">
          <a:xfrm>
            <a:off x="3257550" y="2994025"/>
            <a:ext cx="125413" cy="15875"/>
          </a:xfrm>
          <a:custGeom>
            <a:avLst/>
            <a:gdLst/>
            <a:ahLst/>
            <a:cxnLst>
              <a:cxn ang="0">
                <a:pos x="7" y="0"/>
              </a:cxn>
              <a:cxn ang="0">
                <a:pos x="7" y="2"/>
              </a:cxn>
              <a:cxn ang="0">
                <a:pos x="5" y="2"/>
              </a:cxn>
              <a:cxn ang="0">
                <a:pos x="5" y="4"/>
              </a:cxn>
              <a:cxn ang="0">
                <a:pos x="2" y="4"/>
              </a:cxn>
              <a:cxn ang="0">
                <a:pos x="2" y="7"/>
              </a:cxn>
              <a:cxn ang="0">
                <a:pos x="0" y="7"/>
              </a:cxn>
              <a:cxn ang="0">
                <a:pos x="0" y="9"/>
              </a:cxn>
              <a:cxn ang="0">
                <a:pos x="78" y="9"/>
              </a:cxn>
              <a:cxn ang="0">
                <a:pos x="78" y="7"/>
              </a:cxn>
              <a:cxn ang="0">
                <a:pos x="76" y="7"/>
              </a:cxn>
              <a:cxn ang="0">
                <a:pos x="76" y="4"/>
              </a:cxn>
              <a:cxn ang="0">
                <a:pos x="74" y="4"/>
              </a:cxn>
              <a:cxn ang="0">
                <a:pos x="72" y="2"/>
              </a:cxn>
              <a:cxn ang="0">
                <a:pos x="71" y="2"/>
              </a:cxn>
              <a:cxn ang="0">
                <a:pos x="71" y="0"/>
              </a:cxn>
              <a:cxn ang="0">
                <a:pos x="7" y="0"/>
              </a:cxn>
            </a:cxnLst>
            <a:rect l="0" t="0" r="r" b="b"/>
            <a:pathLst>
              <a:path w="79" h="10">
                <a:moveTo>
                  <a:pt x="7" y="0"/>
                </a:moveTo>
                <a:lnTo>
                  <a:pt x="7" y="2"/>
                </a:lnTo>
                <a:lnTo>
                  <a:pt x="5" y="2"/>
                </a:lnTo>
                <a:lnTo>
                  <a:pt x="5" y="4"/>
                </a:lnTo>
                <a:lnTo>
                  <a:pt x="2" y="4"/>
                </a:lnTo>
                <a:lnTo>
                  <a:pt x="2" y="7"/>
                </a:lnTo>
                <a:lnTo>
                  <a:pt x="0" y="7"/>
                </a:lnTo>
                <a:lnTo>
                  <a:pt x="0" y="9"/>
                </a:lnTo>
                <a:lnTo>
                  <a:pt x="78" y="9"/>
                </a:lnTo>
                <a:lnTo>
                  <a:pt x="78" y="7"/>
                </a:lnTo>
                <a:lnTo>
                  <a:pt x="76" y="7"/>
                </a:lnTo>
                <a:lnTo>
                  <a:pt x="76" y="4"/>
                </a:lnTo>
                <a:lnTo>
                  <a:pt x="74" y="4"/>
                </a:lnTo>
                <a:lnTo>
                  <a:pt x="72" y="2"/>
                </a:lnTo>
                <a:lnTo>
                  <a:pt x="71" y="2"/>
                </a:lnTo>
                <a:lnTo>
                  <a:pt x="71"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5" name="Freeform 85"/>
          <p:cNvSpPr>
            <a:spLocks/>
          </p:cNvSpPr>
          <p:nvPr/>
        </p:nvSpPr>
        <p:spPr bwMode="auto">
          <a:xfrm>
            <a:off x="3251200" y="3014663"/>
            <a:ext cx="138113"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6" name="Freeform 86"/>
          <p:cNvSpPr>
            <a:spLocks/>
          </p:cNvSpPr>
          <p:nvPr/>
        </p:nvSpPr>
        <p:spPr bwMode="auto">
          <a:xfrm>
            <a:off x="3251200" y="3035300"/>
            <a:ext cx="138113" cy="17463"/>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7" name="Freeform 87"/>
          <p:cNvSpPr>
            <a:spLocks/>
          </p:cNvSpPr>
          <p:nvPr/>
        </p:nvSpPr>
        <p:spPr bwMode="auto">
          <a:xfrm>
            <a:off x="3251200" y="3057525"/>
            <a:ext cx="138113"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8" name="Freeform 88"/>
          <p:cNvSpPr>
            <a:spLocks/>
          </p:cNvSpPr>
          <p:nvPr/>
        </p:nvSpPr>
        <p:spPr bwMode="auto">
          <a:xfrm>
            <a:off x="3257550" y="3078163"/>
            <a:ext cx="122238" cy="15875"/>
          </a:xfrm>
          <a:custGeom>
            <a:avLst/>
            <a:gdLst/>
            <a:ahLst/>
            <a:cxnLst>
              <a:cxn ang="0">
                <a:pos x="0" y="0"/>
              </a:cxn>
              <a:cxn ang="0">
                <a:pos x="2" y="2"/>
              </a:cxn>
              <a:cxn ang="0">
                <a:pos x="3" y="5"/>
              </a:cxn>
              <a:cxn ang="0">
                <a:pos x="5" y="5"/>
              </a:cxn>
              <a:cxn ang="0">
                <a:pos x="6" y="7"/>
              </a:cxn>
              <a:cxn ang="0">
                <a:pos x="8" y="9"/>
              </a:cxn>
              <a:cxn ang="0">
                <a:pos x="69" y="9"/>
              </a:cxn>
              <a:cxn ang="0">
                <a:pos x="69" y="7"/>
              </a:cxn>
              <a:cxn ang="0">
                <a:pos x="72" y="6"/>
              </a:cxn>
              <a:cxn ang="0">
                <a:pos x="72" y="5"/>
              </a:cxn>
              <a:cxn ang="0">
                <a:pos x="74" y="5"/>
              </a:cxn>
              <a:cxn ang="0">
                <a:pos x="74" y="2"/>
              </a:cxn>
              <a:cxn ang="0">
                <a:pos x="76" y="2"/>
              </a:cxn>
              <a:cxn ang="0">
                <a:pos x="76" y="0"/>
              </a:cxn>
              <a:cxn ang="0">
                <a:pos x="0" y="0"/>
              </a:cxn>
            </a:cxnLst>
            <a:rect l="0" t="0" r="r" b="b"/>
            <a:pathLst>
              <a:path w="77" h="10">
                <a:moveTo>
                  <a:pt x="0" y="0"/>
                </a:moveTo>
                <a:lnTo>
                  <a:pt x="2" y="2"/>
                </a:lnTo>
                <a:lnTo>
                  <a:pt x="3" y="5"/>
                </a:lnTo>
                <a:lnTo>
                  <a:pt x="5" y="5"/>
                </a:lnTo>
                <a:lnTo>
                  <a:pt x="6" y="7"/>
                </a:lnTo>
                <a:lnTo>
                  <a:pt x="8" y="9"/>
                </a:lnTo>
                <a:lnTo>
                  <a:pt x="69" y="9"/>
                </a:lnTo>
                <a:lnTo>
                  <a:pt x="69" y="7"/>
                </a:lnTo>
                <a:lnTo>
                  <a:pt x="72" y="6"/>
                </a:lnTo>
                <a:lnTo>
                  <a:pt x="72" y="5"/>
                </a:lnTo>
                <a:lnTo>
                  <a:pt x="74" y="5"/>
                </a:lnTo>
                <a:lnTo>
                  <a:pt x="74" y="2"/>
                </a:lnTo>
                <a:lnTo>
                  <a:pt x="76" y="2"/>
                </a:lnTo>
                <a:lnTo>
                  <a:pt x="7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69" name="Freeform 89"/>
          <p:cNvSpPr>
            <a:spLocks/>
          </p:cNvSpPr>
          <p:nvPr/>
        </p:nvSpPr>
        <p:spPr bwMode="auto">
          <a:xfrm>
            <a:off x="3271838" y="3098800"/>
            <a:ext cx="92075" cy="14288"/>
          </a:xfrm>
          <a:custGeom>
            <a:avLst/>
            <a:gdLst/>
            <a:ahLst/>
            <a:cxnLst>
              <a:cxn ang="0">
                <a:pos x="0" y="0"/>
              </a:cxn>
              <a:cxn ang="0">
                <a:pos x="0" y="1"/>
              </a:cxn>
              <a:cxn ang="0">
                <a:pos x="4" y="1"/>
              </a:cxn>
              <a:cxn ang="0">
                <a:pos x="5" y="3"/>
              </a:cxn>
              <a:cxn ang="0">
                <a:pos x="7" y="3"/>
              </a:cxn>
              <a:cxn ang="0">
                <a:pos x="7" y="5"/>
              </a:cxn>
              <a:cxn ang="0">
                <a:pos x="11" y="5"/>
              </a:cxn>
              <a:cxn ang="0">
                <a:pos x="11" y="6"/>
              </a:cxn>
              <a:cxn ang="0">
                <a:pos x="14" y="6"/>
              </a:cxn>
              <a:cxn ang="0">
                <a:pos x="14" y="7"/>
              </a:cxn>
              <a:cxn ang="0">
                <a:pos x="21" y="7"/>
              </a:cxn>
              <a:cxn ang="0">
                <a:pos x="21" y="8"/>
              </a:cxn>
              <a:cxn ang="0">
                <a:pos x="38" y="8"/>
              </a:cxn>
              <a:cxn ang="0">
                <a:pos x="38" y="7"/>
              </a:cxn>
              <a:cxn ang="0">
                <a:pos x="45" y="7"/>
              </a:cxn>
              <a:cxn ang="0">
                <a:pos x="45" y="6"/>
              </a:cxn>
              <a:cxn ang="0">
                <a:pos x="49" y="5"/>
              </a:cxn>
              <a:cxn ang="0">
                <a:pos x="52" y="5"/>
              </a:cxn>
              <a:cxn ang="0">
                <a:pos x="52" y="2"/>
              </a:cxn>
              <a:cxn ang="0">
                <a:pos x="55" y="2"/>
              </a:cxn>
              <a:cxn ang="0">
                <a:pos x="55" y="1"/>
              </a:cxn>
              <a:cxn ang="0">
                <a:pos x="57" y="1"/>
              </a:cxn>
              <a:cxn ang="0">
                <a:pos x="57" y="0"/>
              </a:cxn>
              <a:cxn ang="0">
                <a:pos x="0" y="0"/>
              </a:cxn>
            </a:cxnLst>
            <a:rect l="0" t="0" r="r" b="b"/>
            <a:pathLst>
              <a:path w="58" h="9">
                <a:moveTo>
                  <a:pt x="0" y="0"/>
                </a:moveTo>
                <a:lnTo>
                  <a:pt x="0" y="1"/>
                </a:lnTo>
                <a:lnTo>
                  <a:pt x="4" y="1"/>
                </a:lnTo>
                <a:lnTo>
                  <a:pt x="5" y="3"/>
                </a:lnTo>
                <a:lnTo>
                  <a:pt x="7" y="3"/>
                </a:lnTo>
                <a:lnTo>
                  <a:pt x="7" y="5"/>
                </a:lnTo>
                <a:lnTo>
                  <a:pt x="11" y="5"/>
                </a:lnTo>
                <a:lnTo>
                  <a:pt x="11" y="6"/>
                </a:lnTo>
                <a:lnTo>
                  <a:pt x="14" y="6"/>
                </a:lnTo>
                <a:lnTo>
                  <a:pt x="14" y="7"/>
                </a:lnTo>
                <a:lnTo>
                  <a:pt x="21" y="7"/>
                </a:lnTo>
                <a:lnTo>
                  <a:pt x="21" y="8"/>
                </a:lnTo>
                <a:lnTo>
                  <a:pt x="38" y="8"/>
                </a:lnTo>
                <a:lnTo>
                  <a:pt x="38" y="7"/>
                </a:lnTo>
                <a:lnTo>
                  <a:pt x="45" y="7"/>
                </a:lnTo>
                <a:lnTo>
                  <a:pt x="45" y="6"/>
                </a:lnTo>
                <a:lnTo>
                  <a:pt x="49" y="5"/>
                </a:lnTo>
                <a:lnTo>
                  <a:pt x="52" y="5"/>
                </a:lnTo>
                <a:lnTo>
                  <a:pt x="52" y="2"/>
                </a:lnTo>
                <a:lnTo>
                  <a:pt x="55" y="2"/>
                </a:lnTo>
                <a:lnTo>
                  <a:pt x="55" y="1"/>
                </a:lnTo>
                <a:lnTo>
                  <a:pt x="57" y="1"/>
                </a:lnTo>
                <a:lnTo>
                  <a:pt x="57"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0" name="Oval 90"/>
          <p:cNvSpPr>
            <a:spLocks noChangeArrowheads="1"/>
          </p:cNvSpPr>
          <p:nvPr/>
        </p:nvSpPr>
        <p:spPr bwMode="auto">
          <a:xfrm>
            <a:off x="3257550" y="2978150"/>
            <a:ext cx="120650" cy="123825"/>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71" name="Freeform 91"/>
          <p:cNvSpPr>
            <a:spLocks/>
          </p:cNvSpPr>
          <p:nvPr/>
        </p:nvSpPr>
        <p:spPr bwMode="auto">
          <a:xfrm>
            <a:off x="2763838" y="2687638"/>
            <a:ext cx="104775" cy="19050"/>
          </a:xfrm>
          <a:custGeom>
            <a:avLst/>
            <a:gdLst/>
            <a:ahLst/>
            <a:cxnLst>
              <a:cxn ang="0">
                <a:pos x="23" y="0"/>
              </a:cxn>
              <a:cxn ang="0">
                <a:pos x="23" y="1"/>
              </a:cxn>
              <a:cxn ang="0">
                <a:pos x="19" y="1"/>
              </a:cxn>
              <a:cxn ang="0">
                <a:pos x="19" y="3"/>
              </a:cxn>
              <a:cxn ang="0">
                <a:pos x="13" y="3"/>
              </a:cxn>
              <a:cxn ang="0">
                <a:pos x="13" y="4"/>
              </a:cxn>
              <a:cxn ang="0">
                <a:pos x="9" y="5"/>
              </a:cxn>
              <a:cxn ang="0">
                <a:pos x="7" y="5"/>
              </a:cxn>
              <a:cxn ang="0">
                <a:pos x="7" y="8"/>
              </a:cxn>
              <a:cxn ang="0">
                <a:pos x="2" y="8"/>
              </a:cxn>
              <a:cxn ang="0">
                <a:pos x="2" y="10"/>
              </a:cxn>
              <a:cxn ang="0">
                <a:pos x="0" y="10"/>
              </a:cxn>
              <a:cxn ang="0">
                <a:pos x="0" y="11"/>
              </a:cxn>
              <a:cxn ang="0">
                <a:pos x="65" y="11"/>
              </a:cxn>
              <a:cxn ang="0">
                <a:pos x="65" y="9"/>
              </a:cxn>
              <a:cxn ang="0">
                <a:pos x="63" y="9"/>
              </a:cxn>
              <a:cxn ang="0">
                <a:pos x="63" y="8"/>
              </a:cxn>
              <a:cxn ang="0">
                <a:pos x="60" y="8"/>
              </a:cxn>
              <a:cxn ang="0">
                <a:pos x="59" y="5"/>
              </a:cxn>
              <a:cxn ang="0">
                <a:pos x="57" y="5"/>
              </a:cxn>
              <a:cxn ang="0">
                <a:pos x="57" y="4"/>
              </a:cxn>
              <a:cxn ang="0">
                <a:pos x="53" y="4"/>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4"/>
                </a:lnTo>
                <a:lnTo>
                  <a:pt x="9" y="5"/>
                </a:lnTo>
                <a:lnTo>
                  <a:pt x="7" y="5"/>
                </a:lnTo>
                <a:lnTo>
                  <a:pt x="7" y="8"/>
                </a:lnTo>
                <a:lnTo>
                  <a:pt x="2" y="8"/>
                </a:lnTo>
                <a:lnTo>
                  <a:pt x="2" y="10"/>
                </a:lnTo>
                <a:lnTo>
                  <a:pt x="0" y="10"/>
                </a:lnTo>
                <a:lnTo>
                  <a:pt x="0" y="11"/>
                </a:lnTo>
                <a:lnTo>
                  <a:pt x="65" y="11"/>
                </a:lnTo>
                <a:lnTo>
                  <a:pt x="65" y="9"/>
                </a:lnTo>
                <a:lnTo>
                  <a:pt x="63" y="9"/>
                </a:lnTo>
                <a:lnTo>
                  <a:pt x="63" y="8"/>
                </a:lnTo>
                <a:lnTo>
                  <a:pt x="60" y="8"/>
                </a:lnTo>
                <a:lnTo>
                  <a:pt x="59" y="5"/>
                </a:lnTo>
                <a:lnTo>
                  <a:pt x="57" y="5"/>
                </a:lnTo>
                <a:lnTo>
                  <a:pt x="57" y="4"/>
                </a:lnTo>
                <a:lnTo>
                  <a:pt x="53" y="4"/>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2" name="Freeform 92"/>
          <p:cNvSpPr>
            <a:spLocks/>
          </p:cNvSpPr>
          <p:nvPr/>
        </p:nvSpPr>
        <p:spPr bwMode="auto">
          <a:xfrm>
            <a:off x="2749550" y="2713038"/>
            <a:ext cx="134938" cy="19050"/>
          </a:xfrm>
          <a:custGeom>
            <a:avLst/>
            <a:gdLst/>
            <a:ahLst/>
            <a:cxnLst>
              <a:cxn ang="0">
                <a:pos x="8" y="0"/>
              </a:cxn>
              <a:cxn ang="0">
                <a:pos x="8" y="1"/>
              </a:cxn>
              <a:cxn ang="0">
                <a:pos x="6" y="2"/>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3"/>
              </a:cxn>
              <a:cxn ang="0">
                <a:pos x="78" y="3"/>
              </a:cxn>
              <a:cxn ang="0">
                <a:pos x="77" y="1"/>
              </a:cxn>
              <a:cxn ang="0">
                <a:pos x="75" y="1"/>
              </a:cxn>
              <a:cxn ang="0">
                <a:pos x="75" y="0"/>
              </a:cxn>
              <a:cxn ang="0">
                <a:pos x="8" y="0"/>
              </a:cxn>
            </a:cxnLst>
            <a:rect l="0" t="0" r="r" b="b"/>
            <a:pathLst>
              <a:path w="85" h="12">
                <a:moveTo>
                  <a:pt x="8" y="0"/>
                </a:moveTo>
                <a:lnTo>
                  <a:pt x="8" y="1"/>
                </a:lnTo>
                <a:lnTo>
                  <a:pt x="6" y="2"/>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3"/>
                </a:lnTo>
                <a:lnTo>
                  <a:pt x="78" y="3"/>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3" name="Freeform 93"/>
          <p:cNvSpPr>
            <a:spLocks/>
          </p:cNvSpPr>
          <p:nvPr/>
        </p:nvSpPr>
        <p:spPr bwMode="auto">
          <a:xfrm>
            <a:off x="2746375" y="2736850"/>
            <a:ext cx="141288"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4" name="Freeform 94"/>
          <p:cNvSpPr>
            <a:spLocks/>
          </p:cNvSpPr>
          <p:nvPr/>
        </p:nvSpPr>
        <p:spPr bwMode="auto">
          <a:xfrm>
            <a:off x="2746375" y="2760663"/>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5" name="Freeform 95"/>
          <p:cNvSpPr>
            <a:spLocks/>
          </p:cNvSpPr>
          <p:nvPr/>
        </p:nvSpPr>
        <p:spPr bwMode="auto">
          <a:xfrm>
            <a:off x="2749550" y="2784475"/>
            <a:ext cx="131763" cy="19050"/>
          </a:xfrm>
          <a:custGeom>
            <a:avLst/>
            <a:gdLst/>
            <a:ahLst/>
            <a:cxnLst>
              <a:cxn ang="0">
                <a:pos x="0" y="0"/>
              </a:cxn>
              <a:cxn ang="0">
                <a:pos x="2" y="3"/>
              </a:cxn>
              <a:cxn ang="0">
                <a:pos x="4" y="5"/>
              </a:cxn>
              <a:cxn ang="0">
                <a:pos x="6" y="8"/>
              </a:cxn>
              <a:cxn ang="0">
                <a:pos x="7" y="8"/>
              </a:cxn>
              <a:cxn ang="0">
                <a:pos x="8" y="10"/>
              </a:cxn>
              <a:cxn ang="0">
                <a:pos x="8" y="11"/>
              </a:cxn>
              <a:cxn ang="0">
                <a:pos x="73" y="11"/>
              </a:cxn>
              <a:cxn ang="0">
                <a:pos x="73" y="10"/>
              </a:cxn>
              <a:cxn ang="0">
                <a:pos x="76" y="9"/>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8" y="10"/>
                </a:lnTo>
                <a:lnTo>
                  <a:pt x="8" y="11"/>
                </a:lnTo>
                <a:lnTo>
                  <a:pt x="73" y="11"/>
                </a:lnTo>
                <a:lnTo>
                  <a:pt x="73" y="10"/>
                </a:lnTo>
                <a:lnTo>
                  <a:pt x="76" y="9"/>
                </a:lnTo>
                <a:lnTo>
                  <a:pt x="76" y="8"/>
                </a:lnTo>
                <a:lnTo>
                  <a:pt x="78" y="8"/>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6" name="Freeform 96"/>
          <p:cNvSpPr>
            <a:spLocks/>
          </p:cNvSpPr>
          <p:nvPr/>
        </p:nvSpPr>
        <p:spPr bwMode="auto">
          <a:xfrm>
            <a:off x="2763838" y="2809875"/>
            <a:ext cx="101600" cy="15875"/>
          </a:xfrm>
          <a:custGeom>
            <a:avLst/>
            <a:gdLst/>
            <a:ahLst/>
            <a:cxnLst>
              <a:cxn ang="0">
                <a:pos x="0" y="0"/>
              </a:cxn>
              <a:cxn ang="0">
                <a:pos x="2" y="2"/>
              </a:cxn>
              <a:cxn ang="0">
                <a:pos x="5" y="2"/>
              </a:cxn>
              <a:cxn ang="0">
                <a:pos x="7" y="4"/>
              </a:cxn>
              <a:cxn ang="0">
                <a:pos x="9" y="4"/>
              </a:cxn>
              <a:cxn ang="0">
                <a:pos x="9" y="5"/>
              </a:cxn>
              <a:cxn ang="0">
                <a:pos x="13" y="5"/>
              </a:cxn>
              <a:cxn ang="0">
                <a:pos x="13" y="7"/>
              </a:cxn>
              <a:cxn ang="0">
                <a:pos x="18" y="7"/>
              </a:cxn>
              <a:cxn ang="0">
                <a:pos x="18" y="8"/>
              </a:cxn>
              <a:cxn ang="0">
                <a:pos x="23" y="8"/>
              </a:cxn>
              <a:cxn ang="0">
                <a:pos x="23" y="9"/>
              </a:cxn>
              <a:cxn ang="0">
                <a:pos x="42" y="9"/>
              </a:cxn>
              <a:cxn ang="0">
                <a:pos x="42" y="8"/>
              </a:cxn>
              <a:cxn ang="0">
                <a:pos x="46" y="8"/>
              </a:cxn>
              <a:cxn ang="0">
                <a:pos x="46" y="7"/>
              </a:cxn>
              <a:cxn ang="0">
                <a:pos x="53" y="7"/>
              </a:cxn>
              <a:cxn ang="0">
                <a:pos x="53" y="5"/>
              </a:cxn>
              <a:cxn ang="0">
                <a:pos x="57" y="4"/>
              </a:cxn>
              <a:cxn ang="0">
                <a:pos x="58" y="4"/>
              </a:cxn>
              <a:cxn ang="0">
                <a:pos x="58" y="2"/>
              </a:cxn>
              <a:cxn ang="0">
                <a:pos x="63" y="2"/>
              </a:cxn>
              <a:cxn ang="0">
                <a:pos x="63" y="0"/>
              </a:cxn>
              <a:cxn ang="0">
                <a:pos x="0" y="0"/>
              </a:cxn>
            </a:cxnLst>
            <a:rect l="0" t="0" r="r" b="b"/>
            <a:pathLst>
              <a:path w="64" h="10">
                <a:moveTo>
                  <a:pt x="0" y="0"/>
                </a:moveTo>
                <a:lnTo>
                  <a:pt x="2" y="2"/>
                </a:lnTo>
                <a:lnTo>
                  <a:pt x="5" y="2"/>
                </a:lnTo>
                <a:lnTo>
                  <a:pt x="7" y="4"/>
                </a:lnTo>
                <a:lnTo>
                  <a:pt x="9" y="4"/>
                </a:lnTo>
                <a:lnTo>
                  <a:pt x="9" y="5"/>
                </a:lnTo>
                <a:lnTo>
                  <a:pt x="13" y="5"/>
                </a:lnTo>
                <a:lnTo>
                  <a:pt x="13" y="7"/>
                </a:lnTo>
                <a:lnTo>
                  <a:pt x="18" y="7"/>
                </a:lnTo>
                <a:lnTo>
                  <a:pt x="18" y="8"/>
                </a:lnTo>
                <a:lnTo>
                  <a:pt x="23" y="8"/>
                </a:lnTo>
                <a:lnTo>
                  <a:pt x="23" y="9"/>
                </a:lnTo>
                <a:lnTo>
                  <a:pt x="42" y="9"/>
                </a:lnTo>
                <a:lnTo>
                  <a:pt x="42" y="8"/>
                </a:lnTo>
                <a:lnTo>
                  <a:pt x="46" y="8"/>
                </a:lnTo>
                <a:lnTo>
                  <a:pt x="46" y="7"/>
                </a:lnTo>
                <a:lnTo>
                  <a:pt x="53" y="7"/>
                </a:lnTo>
                <a:lnTo>
                  <a:pt x="53" y="5"/>
                </a:lnTo>
                <a:lnTo>
                  <a:pt x="57" y="4"/>
                </a:lnTo>
                <a:lnTo>
                  <a:pt x="58" y="4"/>
                </a:lnTo>
                <a:lnTo>
                  <a:pt x="58" y="2"/>
                </a:lnTo>
                <a:lnTo>
                  <a:pt x="63" y="2"/>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7" name="Oval 97"/>
          <p:cNvSpPr>
            <a:spLocks noChangeArrowheads="1"/>
          </p:cNvSpPr>
          <p:nvPr/>
        </p:nvSpPr>
        <p:spPr bwMode="auto">
          <a:xfrm>
            <a:off x="2752725" y="2693988"/>
            <a:ext cx="123825"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78" name="Freeform 98"/>
          <p:cNvSpPr>
            <a:spLocks/>
          </p:cNvSpPr>
          <p:nvPr/>
        </p:nvSpPr>
        <p:spPr bwMode="auto">
          <a:xfrm>
            <a:off x="2943225" y="2687638"/>
            <a:ext cx="104775" cy="19050"/>
          </a:xfrm>
          <a:custGeom>
            <a:avLst/>
            <a:gdLst/>
            <a:ahLst/>
            <a:cxnLst>
              <a:cxn ang="0">
                <a:pos x="23" y="0"/>
              </a:cxn>
              <a:cxn ang="0">
                <a:pos x="23" y="1"/>
              </a:cxn>
              <a:cxn ang="0">
                <a:pos x="19" y="1"/>
              </a:cxn>
              <a:cxn ang="0">
                <a:pos x="19" y="3"/>
              </a:cxn>
              <a:cxn ang="0">
                <a:pos x="13" y="3"/>
              </a:cxn>
              <a:cxn ang="0">
                <a:pos x="13" y="4"/>
              </a:cxn>
              <a:cxn ang="0">
                <a:pos x="9" y="5"/>
              </a:cxn>
              <a:cxn ang="0">
                <a:pos x="7" y="5"/>
              </a:cxn>
              <a:cxn ang="0">
                <a:pos x="7" y="8"/>
              </a:cxn>
              <a:cxn ang="0">
                <a:pos x="2" y="8"/>
              </a:cxn>
              <a:cxn ang="0">
                <a:pos x="2" y="10"/>
              </a:cxn>
              <a:cxn ang="0">
                <a:pos x="0" y="10"/>
              </a:cxn>
              <a:cxn ang="0">
                <a:pos x="0" y="11"/>
              </a:cxn>
              <a:cxn ang="0">
                <a:pos x="65" y="11"/>
              </a:cxn>
              <a:cxn ang="0">
                <a:pos x="65" y="9"/>
              </a:cxn>
              <a:cxn ang="0">
                <a:pos x="63" y="9"/>
              </a:cxn>
              <a:cxn ang="0">
                <a:pos x="63" y="8"/>
              </a:cxn>
              <a:cxn ang="0">
                <a:pos x="60" y="8"/>
              </a:cxn>
              <a:cxn ang="0">
                <a:pos x="59" y="5"/>
              </a:cxn>
              <a:cxn ang="0">
                <a:pos x="57" y="5"/>
              </a:cxn>
              <a:cxn ang="0">
                <a:pos x="57" y="4"/>
              </a:cxn>
              <a:cxn ang="0">
                <a:pos x="53" y="4"/>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4"/>
                </a:lnTo>
                <a:lnTo>
                  <a:pt x="9" y="5"/>
                </a:lnTo>
                <a:lnTo>
                  <a:pt x="7" y="5"/>
                </a:lnTo>
                <a:lnTo>
                  <a:pt x="7" y="8"/>
                </a:lnTo>
                <a:lnTo>
                  <a:pt x="2" y="8"/>
                </a:lnTo>
                <a:lnTo>
                  <a:pt x="2" y="10"/>
                </a:lnTo>
                <a:lnTo>
                  <a:pt x="0" y="10"/>
                </a:lnTo>
                <a:lnTo>
                  <a:pt x="0" y="11"/>
                </a:lnTo>
                <a:lnTo>
                  <a:pt x="65" y="11"/>
                </a:lnTo>
                <a:lnTo>
                  <a:pt x="65" y="9"/>
                </a:lnTo>
                <a:lnTo>
                  <a:pt x="63" y="9"/>
                </a:lnTo>
                <a:lnTo>
                  <a:pt x="63" y="8"/>
                </a:lnTo>
                <a:lnTo>
                  <a:pt x="60" y="8"/>
                </a:lnTo>
                <a:lnTo>
                  <a:pt x="59" y="5"/>
                </a:lnTo>
                <a:lnTo>
                  <a:pt x="57" y="5"/>
                </a:lnTo>
                <a:lnTo>
                  <a:pt x="57" y="4"/>
                </a:lnTo>
                <a:lnTo>
                  <a:pt x="53" y="4"/>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79" name="Freeform 99"/>
          <p:cNvSpPr>
            <a:spLocks/>
          </p:cNvSpPr>
          <p:nvPr/>
        </p:nvSpPr>
        <p:spPr bwMode="auto">
          <a:xfrm>
            <a:off x="2928938" y="2713038"/>
            <a:ext cx="134937" cy="19050"/>
          </a:xfrm>
          <a:custGeom>
            <a:avLst/>
            <a:gdLst/>
            <a:ahLst/>
            <a:cxnLst>
              <a:cxn ang="0">
                <a:pos x="8" y="0"/>
              </a:cxn>
              <a:cxn ang="0">
                <a:pos x="8" y="1"/>
              </a:cxn>
              <a:cxn ang="0">
                <a:pos x="6" y="2"/>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3"/>
              </a:cxn>
              <a:cxn ang="0">
                <a:pos x="78" y="3"/>
              </a:cxn>
              <a:cxn ang="0">
                <a:pos x="77" y="1"/>
              </a:cxn>
              <a:cxn ang="0">
                <a:pos x="75" y="1"/>
              </a:cxn>
              <a:cxn ang="0">
                <a:pos x="75" y="0"/>
              </a:cxn>
              <a:cxn ang="0">
                <a:pos x="8" y="0"/>
              </a:cxn>
            </a:cxnLst>
            <a:rect l="0" t="0" r="r" b="b"/>
            <a:pathLst>
              <a:path w="85" h="12">
                <a:moveTo>
                  <a:pt x="8" y="0"/>
                </a:moveTo>
                <a:lnTo>
                  <a:pt x="8" y="1"/>
                </a:lnTo>
                <a:lnTo>
                  <a:pt x="6" y="2"/>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3"/>
                </a:lnTo>
                <a:lnTo>
                  <a:pt x="78" y="3"/>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0" name="Freeform 100"/>
          <p:cNvSpPr>
            <a:spLocks/>
          </p:cNvSpPr>
          <p:nvPr/>
        </p:nvSpPr>
        <p:spPr bwMode="auto">
          <a:xfrm>
            <a:off x="2925763" y="2736850"/>
            <a:ext cx="141287"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1" name="Freeform 101"/>
          <p:cNvSpPr>
            <a:spLocks/>
          </p:cNvSpPr>
          <p:nvPr/>
        </p:nvSpPr>
        <p:spPr bwMode="auto">
          <a:xfrm>
            <a:off x="2925763" y="2760663"/>
            <a:ext cx="141287"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2" name="Freeform 102"/>
          <p:cNvSpPr>
            <a:spLocks/>
          </p:cNvSpPr>
          <p:nvPr/>
        </p:nvSpPr>
        <p:spPr bwMode="auto">
          <a:xfrm>
            <a:off x="2928938" y="2784475"/>
            <a:ext cx="131762" cy="19050"/>
          </a:xfrm>
          <a:custGeom>
            <a:avLst/>
            <a:gdLst/>
            <a:ahLst/>
            <a:cxnLst>
              <a:cxn ang="0">
                <a:pos x="0" y="0"/>
              </a:cxn>
              <a:cxn ang="0">
                <a:pos x="2" y="3"/>
              </a:cxn>
              <a:cxn ang="0">
                <a:pos x="4" y="5"/>
              </a:cxn>
              <a:cxn ang="0">
                <a:pos x="6" y="8"/>
              </a:cxn>
              <a:cxn ang="0">
                <a:pos x="7" y="8"/>
              </a:cxn>
              <a:cxn ang="0">
                <a:pos x="8" y="10"/>
              </a:cxn>
              <a:cxn ang="0">
                <a:pos x="8" y="11"/>
              </a:cxn>
              <a:cxn ang="0">
                <a:pos x="73" y="11"/>
              </a:cxn>
              <a:cxn ang="0">
                <a:pos x="73" y="10"/>
              </a:cxn>
              <a:cxn ang="0">
                <a:pos x="76" y="9"/>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8" y="10"/>
                </a:lnTo>
                <a:lnTo>
                  <a:pt x="8" y="11"/>
                </a:lnTo>
                <a:lnTo>
                  <a:pt x="73" y="11"/>
                </a:lnTo>
                <a:lnTo>
                  <a:pt x="73" y="10"/>
                </a:lnTo>
                <a:lnTo>
                  <a:pt x="76" y="9"/>
                </a:lnTo>
                <a:lnTo>
                  <a:pt x="76" y="8"/>
                </a:lnTo>
                <a:lnTo>
                  <a:pt x="78" y="8"/>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3" name="Freeform 103"/>
          <p:cNvSpPr>
            <a:spLocks/>
          </p:cNvSpPr>
          <p:nvPr/>
        </p:nvSpPr>
        <p:spPr bwMode="auto">
          <a:xfrm>
            <a:off x="2943225" y="2809875"/>
            <a:ext cx="101600" cy="15875"/>
          </a:xfrm>
          <a:custGeom>
            <a:avLst/>
            <a:gdLst/>
            <a:ahLst/>
            <a:cxnLst>
              <a:cxn ang="0">
                <a:pos x="0" y="0"/>
              </a:cxn>
              <a:cxn ang="0">
                <a:pos x="2" y="2"/>
              </a:cxn>
              <a:cxn ang="0">
                <a:pos x="5" y="2"/>
              </a:cxn>
              <a:cxn ang="0">
                <a:pos x="7" y="4"/>
              </a:cxn>
              <a:cxn ang="0">
                <a:pos x="9" y="4"/>
              </a:cxn>
              <a:cxn ang="0">
                <a:pos x="9" y="5"/>
              </a:cxn>
              <a:cxn ang="0">
                <a:pos x="13" y="5"/>
              </a:cxn>
              <a:cxn ang="0">
                <a:pos x="13" y="7"/>
              </a:cxn>
              <a:cxn ang="0">
                <a:pos x="18" y="7"/>
              </a:cxn>
              <a:cxn ang="0">
                <a:pos x="18" y="8"/>
              </a:cxn>
              <a:cxn ang="0">
                <a:pos x="23" y="8"/>
              </a:cxn>
              <a:cxn ang="0">
                <a:pos x="23" y="9"/>
              </a:cxn>
              <a:cxn ang="0">
                <a:pos x="42" y="9"/>
              </a:cxn>
              <a:cxn ang="0">
                <a:pos x="42" y="8"/>
              </a:cxn>
              <a:cxn ang="0">
                <a:pos x="46" y="8"/>
              </a:cxn>
              <a:cxn ang="0">
                <a:pos x="46" y="7"/>
              </a:cxn>
              <a:cxn ang="0">
                <a:pos x="53" y="7"/>
              </a:cxn>
              <a:cxn ang="0">
                <a:pos x="53" y="5"/>
              </a:cxn>
              <a:cxn ang="0">
                <a:pos x="57" y="4"/>
              </a:cxn>
              <a:cxn ang="0">
                <a:pos x="58" y="4"/>
              </a:cxn>
              <a:cxn ang="0">
                <a:pos x="58" y="2"/>
              </a:cxn>
              <a:cxn ang="0">
                <a:pos x="63" y="2"/>
              </a:cxn>
              <a:cxn ang="0">
                <a:pos x="63" y="0"/>
              </a:cxn>
              <a:cxn ang="0">
                <a:pos x="0" y="0"/>
              </a:cxn>
            </a:cxnLst>
            <a:rect l="0" t="0" r="r" b="b"/>
            <a:pathLst>
              <a:path w="64" h="10">
                <a:moveTo>
                  <a:pt x="0" y="0"/>
                </a:moveTo>
                <a:lnTo>
                  <a:pt x="2" y="2"/>
                </a:lnTo>
                <a:lnTo>
                  <a:pt x="5" y="2"/>
                </a:lnTo>
                <a:lnTo>
                  <a:pt x="7" y="4"/>
                </a:lnTo>
                <a:lnTo>
                  <a:pt x="9" y="4"/>
                </a:lnTo>
                <a:lnTo>
                  <a:pt x="9" y="5"/>
                </a:lnTo>
                <a:lnTo>
                  <a:pt x="13" y="5"/>
                </a:lnTo>
                <a:lnTo>
                  <a:pt x="13" y="7"/>
                </a:lnTo>
                <a:lnTo>
                  <a:pt x="18" y="7"/>
                </a:lnTo>
                <a:lnTo>
                  <a:pt x="18" y="8"/>
                </a:lnTo>
                <a:lnTo>
                  <a:pt x="23" y="8"/>
                </a:lnTo>
                <a:lnTo>
                  <a:pt x="23" y="9"/>
                </a:lnTo>
                <a:lnTo>
                  <a:pt x="42" y="9"/>
                </a:lnTo>
                <a:lnTo>
                  <a:pt x="42" y="8"/>
                </a:lnTo>
                <a:lnTo>
                  <a:pt x="46" y="8"/>
                </a:lnTo>
                <a:lnTo>
                  <a:pt x="46" y="7"/>
                </a:lnTo>
                <a:lnTo>
                  <a:pt x="53" y="7"/>
                </a:lnTo>
                <a:lnTo>
                  <a:pt x="53" y="5"/>
                </a:lnTo>
                <a:lnTo>
                  <a:pt x="57" y="4"/>
                </a:lnTo>
                <a:lnTo>
                  <a:pt x="58" y="4"/>
                </a:lnTo>
                <a:lnTo>
                  <a:pt x="58" y="2"/>
                </a:lnTo>
                <a:lnTo>
                  <a:pt x="63" y="2"/>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4" name="Oval 104"/>
          <p:cNvSpPr>
            <a:spLocks noChangeArrowheads="1"/>
          </p:cNvSpPr>
          <p:nvPr/>
        </p:nvSpPr>
        <p:spPr bwMode="auto">
          <a:xfrm>
            <a:off x="2932113" y="2693988"/>
            <a:ext cx="123825"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85" name="Freeform 105"/>
          <p:cNvSpPr>
            <a:spLocks/>
          </p:cNvSpPr>
          <p:nvPr/>
        </p:nvSpPr>
        <p:spPr bwMode="auto">
          <a:xfrm>
            <a:off x="3086100" y="2687638"/>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0"/>
              </a:cxn>
              <a:cxn ang="0">
                <a:pos x="0" y="10"/>
              </a:cxn>
              <a:cxn ang="0">
                <a:pos x="0" y="11"/>
              </a:cxn>
              <a:cxn ang="0">
                <a:pos x="67" y="11"/>
              </a:cxn>
              <a:cxn ang="0">
                <a:pos x="65" y="9"/>
              </a:cxn>
              <a:cxn ang="0">
                <a:pos x="63" y="9"/>
              </a:cxn>
              <a:cxn ang="0">
                <a:pos x="61"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8"/>
                </a:lnTo>
                <a:lnTo>
                  <a:pt x="4" y="8"/>
                </a:lnTo>
                <a:lnTo>
                  <a:pt x="4" y="10"/>
                </a:lnTo>
                <a:lnTo>
                  <a:pt x="0" y="10"/>
                </a:lnTo>
                <a:lnTo>
                  <a:pt x="0" y="11"/>
                </a:lnTo>
                <a:lnTo>
                  <a:pt x="67" y="11"/>
                </a:lnTo>
                <a:lnTo>
                  <a:pt x="65" y="9"/>
                </a:lnTo>
                <a:lnTo>
                  <a:pt x="63" y="9"/>
                </a:lnTo>
                <a:lnTo>
                  <a:pt x="61"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6" name="Freeform 106"/>
          <p:cNvSpPr>
            <a:spLocks/>
          </p:cNvSpPr>
          <p:nvPr/>
        </p:nvSpPr>
        <p:spPr bwMode="auto">
          <a:xfrm>
            <a:off x="3074988" y="2713038"/>
            <a:ext cx="131762"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4" y="3"/>
                </a:lnTo>
                <a:lnTo>
                  <a:pt x="4"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7" name="Freeform 107"/>
          <p:cNvSpPr>
            <a:spLocks/>
          </p:cNvSpPr>
          <p:nvPr/>
        </p:nvSpPr>
        <p:spPr bwMode="auto">
          <a:xfrm>
            <a:off x="3071813" y="2736850"/>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8" name="Freeform 108"/>
          <p:cNvSpPr>
            <a:spLocks/>
          </p:cNvSpPr>
          <p:nvPr/>
        </p:nvSpPr>
        <p:spPr bwMode="auto">
          <a:xfrm>
            <a:off x="3071813" y="2760663"/>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89" name="Freeform 109"/>
          <p:cNvSpPr>
            <a:spLocks/>
          </p:cNvSpPr>
          <p:nvPr/>
        </p:nvSpPr>
        <p:spPr bwMode="auto">
          <a:xfrm>
            <a:off x="3074988" y="2784475"/>
            <a:ext cx="128587" cy="19050"/>
          </a:xfrm>
          <a:custGeom>
            <a:avLst/>
            <a:gdLst/>
            <a:ahLst/>
            <a:cxnLst>
              <a:cxn ang="0">
                <a:pos x="0" y="0"/>
              </a:cxn>
              <a:cxn ang="0">
                <a:pos x="2" y="3"/>
              </a:cxn>
              <a:cxn ang="0">
                <a:pos x="4" y="5"/>
              </a:cxn>
              <a:cxn ang="0">
                <a:pos x="5"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5"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0" name="Freeform 110"/>
          <p:cNvSpPr>
            <a:spLocks/>
          </p:cNvSpPr>
          <p:nvPr/>
        </p:nvSpPr>
        <p:spPr bwMode="auto">
          <a:xfrm>
            <a:off x="3089275" y="2809875"/>
            <a:ext cx="98425"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5"/>
              </a:cxn>
              <a:cxn ang="0">
                <a:pos x="55" y="4"/>
              </a:cxn>
              <a:cxn ang="0">
                <a:pos x="58" y="4"/>
              </a:cxn>
              <a:cxn ang="0">
                <a:pos x="58"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3" y="5"/>
                </a:lnTo>
                <a:lnTo>
                  <a:pt x="13" y="7"/>
                </a:lnTo>
                <a:lnTo>
                  <a:pt x="16" y="7"/>
                </a:lnTo>
                <a:lnTo>
                  <a:pt x="16" y="8"/>
                </a:lnTo>
                <a:lnTo>
                  <a:pt x="23" y="8"/>
                </a:lnTo>
                <a:lnTo>
                  <a:pt x="23" y="9"/>
                </a:lnTo>
                <a:lnTo>
                  <a:pt x="40" y="9"/>
                </a:lnTo>
                <a:lnTo>
                  <a:pt x="40" y="8"/>
                </a:lnTo>
                <a:lnTo>
                  <a:pt x="46" y="8"/>
                </a:lnTo>
                <a:lnTo>
                  <a:pt x="46" y="7"/>
                </a:lnTo>
                <a:lnTo>
                  <a:pt x="51" y="7"/>
                </a:lnTo>
                <a:lnTo>
                  <a:pt x="51" y="5"/>
                </a:lnTo>
                <a:lnTo>
                  <a:pt x="55" y="4"/>
                </a:lnTo>
                <a:lnTo>
                  <a:pt x="58" y="4"/>
                </a:lnTo>
                <a:lnTo>
                  <a:pt x="58"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1" name="Oval 111"/>
          <p:cNvSpPr>
            <a:spLocks noChangeArrowheads="1"/>
          </p:cNvSpPr>
          <p:nvPr/>
        </p:nvSpPr>
        <p:spPr bwMode="auto">
          <a:xfrm>
            <a:off x="3078163" y="2693988"/>
            <a:ext cx="120650"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92" name="Freeform 112"/>
          <p:cNvSpPr>
            <a:spLocks/>
          </p:cNvSpPr>
          <p:nvPr/>
        </p:nvSpPr>
        <p:spPr bwMode="auto">
          <a:xfrm>
            <a:off x="3265488" y="2687638"/>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0"/>
              </a:cxn>
              <a:cxn ang="0">
                <a:pos x="0" y="10"/>
              </a:cxn>
              <a:cxn ang="0">
                <a:pos x="0" y="11"/>
              </a:cxn>
              <a:cxn ang="0">
                <a:pos x="67" y="11"/>
              </a:cxn>
              <a:cxn ang="0">
                <a:pos x="65" y="9"/>
              </a:cxn>
              <a:cxn ang="0">
                <a:pos x="63" y="9"/>
              </a:cxn>
              <a:cxn ang="0">
                <a:pos x="61" y="6"/>
              </a:cxn>
              <a:cxn ang="0">
                <a:pos x="60" y="6"/>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8"/>
                </a:lnTo>
                <a:lnTo>
                  <a:pt x="4" y="8"/>
                </a:lnTo>
                <a:lnTo>
                  <a:pt x="4" y="10"/>
                </a:lnTo>
                <a:lnTo>
                  <a:pt x="0" y="10"/>
                </a:lnTo>
                <a:lnTo>
                  <a:pt x="0" y="11"/>
                </a:lnTo>
                <a:lnTo>
                  <a:pt x="67" y="11"/>
                </a:lnTo>
                <a:lnTo>
                  <a:pt x="65" y="9"/>
                </a:lnTo>
                <a:lnTo>
                  <a:pt x="63" y="9"/>
                </a:lnTo>
                <a:lnTo>
                  <a:pt x="61" y="6"/>
                </a:lnTo>
                <a:lnTo>
                  <a:pt x="60" y="6"/>
                </a:lnTo>
                <a:lnTo>
                  <a:pt x="60" y="5"/>
                </a:lnTo>
                <a:lnTo>
                  <a:pt x="57" y="5"/>
                </a:lnTo>
                <a:lnTo>
                  <a:pt x="57" y="4"/>
                </a:lnTo>
                <a:lnTo>
                  <a:pt x="53" y="4"/>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3" name="Freeform 113"/>
          <p:cNvSpPr>
            <a:spLocks/>
          </p:cNvSpPr>
          <p:nvPr/>
        </p:nvSpPr>
        <p:spPr bwMode="auto">
          <a:xfrm>
            <a:off x="3254375" y="2713038"/>
            <a:ext cx="131763"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4" y="3"/>
                </a:lnTo>
                <a:lnTo>
                  <a:pt x="4"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4" name="Freeform 114"/>
          <p:cNvSpPr>
            <a:spLocks/>
          </p:cNvSpPr>
          <p:nvPr/>
        </p:nvSpPr>
        <p:spPr bwMode="auto">
          <a:xfrm>
            <a:off x="3251200" y="2736850"/>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5" name="Freeform 115"/>
          <p:cNvSpPr>
            <a:spLocks/>
          </p:cNvSpPr>
          <p:nvPr/>
        </p:nvSpPr>
        <p:spPr bwMode="auto">
          <a:xfrm>
            <a:off x="3251200" y="2760663"/>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6" name="Freeform 116"/>
          <p:cNvSpPr>
            <a:spLocks/>
          </p:cNvSpPr>
          <p:nvPr/>
        </p:nvSpPr>
        <p:spPr bwMode="auto">
          <a:xfrm>
            <a:off x="3254375" y="2784475"/>
            <a:ext cx="128588" cy="19050"/>
          </a:xfrm>
          <a:custGeom>
            <a:avLst/>
            <a:gdLst/>
            <a:ahLst/>
            <a:cxnLst>
              <a:cxn ang="0">
                <a:pos x="0" y="0"/>
              </a:cxn>
              <a:cxn ang="0">
                <a:pos x="2" y="3"/>
              </a:cxn>
              <a:cxn ang="0">
                <a:pos x="4" y="5"/>
              </a:cxn>
              <a:cxn ang="0">
                <a:pos x="5"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5"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7" name="Freeform 117"/>
          <p:cNvSpPr>
            <a:spLocks/>
          </p:cNvSpPr>
          <p:nvPr/>
        </p:nvSpPr>
        <p:spPr bwMode="auto">
          <a:xfrm>
            <a:off x="3268663" y="2809875"/>
            <a:ext cx="98425"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5"/>
              </a:cxn>
              <a:cxn ang="0">
                <a:pos x="55" y="4"/>
              </a:cxn>
              <a:cxn ang="0">
                <a:pos x="57" y="4"/>
              </a:cxn>
              <a:cxn ang="0">
                <a:pos x="57"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3" y="5"/>
                </a:lnTo>
                <a:lnTo>
                  <a:pt x="13" y="7"/>
                </a:lnTo>
                <a:lnTo>
                  <a:pt x="16" y="7"/>
                </a:lnTo>
                <a:lnTo>
                  <a:pt x="16" y="8"/>
                </a:lnTo>
                <a:lnTo>
                  <a:pt x="23" y="8"/>
                </a:lnTo>
                <a:lnTo>
                  <a:pt x="23" y="9"/>
                </a:lnTo>
                <a:lnTo>
                  <a:pt x="40" y="9"/>
                </a:lnTo>
                <a:lnTo>
                  <a:pt x="40" y="8"/>
                </a:lnTo>
                <a:lnTo>
                  <a:pt x="46" y="8"/>
                </a:lnTo>
                <a:lnTo>
                  <a:pt x="46" y="7"/>
                </a:lnTo>
                <a:lnTo>
                  <a:pt x="51" y="7"/>
                </a:lnTo>
                <a:lnTo>
                  <a:pt x="51" y="5"/>
                </a:lnTo>
                <a:lnTo>
                  <a:pt x="55" y="4"/>
                </a:lnTo>
                <a:lnTo>
                  <a:pt x="57" y="4"/>
                </a:lnTo>
                <a:lnTo>
                  <a:pt x="57"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598" name="Oval 118"/>
          <p:cNvSpPr>
            <a:spLocks noChangeArrowheads="1"/>
          </p:cNvSpPr>
          <p:nvPr/>
        </p:nvSpPr>
        <p:spPr bwMode="auto">
          <a:xfrm>
            <a:off x="3257550" y="2693988"/>
            <a:ext cx="120650" cy="120650"/>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599" name="Freeform 119"/>
          <p:cNvSpPr>
            <a:spLocks/>
          </p:cNvSpPr>
          <p:nvPr/>
        </p:nvSpPr>
        <p:spPr bwMode="auto">
          <a:xfrm>
            <a:off x="2767013" y="2794000"/>
            <a:ext cx="98425" cy="15875"/>
          </a:xfrm>
          <a:custGeom>
            <a:avLst/>
            <a:gdLst/>
            <a:ahLst/>
            <a:cxnLst>
              <a:cxn ang="0">
                <a:pos x="21" y="0"/>
              </a:cxn>
              <a:cxn ang="0">
                <a:pos x="21" y="1"/>
              </a:cxn>
              <a:cxn ang="0">
                <a:pos x="17" y="1"/>
              </a:cxn>
              <a:cxn ang="0">
                <a:pos x="17" y="2"/>
              </a:cxn>
              <a:cxn ang="0">
                <a:pos x="11" y="2"/>
              </a:cxn>
              <a:cxn ang="0">
                <a:pos x="11" y="5"/>
              </a:cxn>
              <a:cxn ang="0">
                <a:pos x="5" y="5"/>
              </a:cxn>
              <a:cxn ang="0">
                <a:pos x="5" y="7"/>
              </a:cxn>
              <a:cxn ang="0">
                <a:pos x="2" y="7"/>
              </a:cxn>
              <a:cxn ang="0">
                <a:pos x="2" y="8"/>
              </a:cxn>
              <a:cxn ang="0">
                <a:pos x="0" y="8"/>
              </a:cxn>
              <a:cxn ang="0">
                <a:pos x="0" y="9"/>
              </a:cxn>
              <a:cxn ang="0">
                <a:pos x="61" y="9"/>
              </a:cxn>
              <a:cxn ang="0">
                <a:pos x="59" y="7"/>
              </a:cxn>
              <a:cxn ang="0">
                <a:pos x="58" y="7"/>
              </a:cxn>
              <a:cxn ang="0">
                <a:pos x="56" y="5"/>
              </a:cxn>
              <a:cxn ang="0">
                <a:pos x="53" y="5"/>
              </a:cxn>
              <a:cxn ang="0">
                <a:pos x="51" y="2"/>
              </a:cxn>
              <a:cxn ang="0">
                <a:pos x="46" y="2"/>
              </a:cxn>
              <a:cxn ang="0">
                <a:pos x="46" y="1"/>
              </a:cxn>
              <a:cxn ang="0">
                <a:pos x="40" y="1"/>
              </a:cxn>
              <a:cxn ang="0">
                <a:pos x="40" y="0"/>
              </a:cxn>
              <a:cxn ang="0">
                <a:pos x="21" y="0"/>
              </a:cxn>
            </a:cxnLst>
            <a:rect l="0" t="0" r="r" b="b"/>
            <a:pathLst>
              <a:path w="62" h="10">
                <a:moveTo>
                  <a:pt x="21" y="0"/>
                </a:moveTo>
                <a:lnTo>
                  <a:pt x="21" y="1"/>
                </a:lnTo>
                <a:lnTo>
                  <a:pt x="17" y="1"/>
                </a:lnTo>
                <a:lnTo>
                  <a:pt x="17" y="2"/>
                </a:lnTo>
                <a:lnTo>
                  <a:pt x="11" y="2"/>
                </a:lnTo>
                <a:lnTo>
                  <a:pt x="11" y="5"/>
                </a:lnTo>
                <a:lnTo>
                  <a:pt x="5" y="5"/>
                </a:lnTo>
                <a:lnTo>
                  <a:pt x="5" y="7"/>
                </a:lnTo>
                <a:lnTo>
                  <a:pt x="2" y="7"/>
                </a:lnTo>
                <a:lnTo>
                  <a:pt x="2" y="8"/>
                </a:lnTo>
                <a:lnTo>
                  <a:pt x="0" y="8"/>
                </a:lnTo>
                <a:lnTo>
                  <a:pt x="0" y="9"/>
                </a:lnTo>
                <a:lnTo>
                  <a:pt x="61" y="9"/>
                </a:lnTo>
                <a:lnTo>
                  <a:pt x="59" y="7"/>
                </a:lnTo>
                <a:lnTo>
                  <a:pt x="58" y="7"/>
                </a:lnTo>
                <a:lnTo>
                  <a:pt x="56" y="5"/>
                </a:lnTo>
                <a:lnTo>
                  <a:pt x="53" y="5"/>
                </a:lnTo>
                <a:lnTo>
                  <a:pt x="51" y="2"/>
                </a:lnTo>
                <a:lnTo>
                  <a:pt x="46" y="2"/>
                </a:lnTo>
                <a:lnTo>
                  <a:pt x="46" y="1"/>
                </a:lnTo>
                <a:lnTo>
                  <a:pt x="40" y="1"/>
                </a:lnTo>
                <a:lnTo>
                  <a:pt x="40"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0" name="Freeform 120"/>
          <p:cNvSpPr>
            <a:spLocks/>
          </p:cNvSpPr>
          <p:nvPr/>
        </p:nvSpPr>
        <p:spPr bwMode="auto">
          <a:xfrm>
            <a:off x="2752725" y="2814638"/>
            <a:ext cx="128588" cy="17462"/>
          </a:xfrm>
          <a:custGeom>
            <a:avLst/>
            <a:gdLst/>
            <a:ahLst/>
            <a:cxnLst>
              <a:cxn ang="0">
                <a:pos x="8" y="0"/>
              </a:cxn>
              <a:cxn ang="0">
                <a:pos x="8" y="1"/>
              </a:cxn>
              <a:cxn ang="0">
                <a:pos x="5" y="3"/>
              </a:cxn>
              <a:cxn ang="0">
                <a:pos x="5" y="5"/>
              </a:cxn>
              <a:cxn ang="0">
                <a:pos x="2" y="6"/>
              </a:cxn>
              <a:cxn ang="0">
                <a:pos x="2" y="8"/>
              </a:cxn>
              <a:cxn ang="0">
                <a:pos x="0" y="8"/>
              </a:cxn>
              <a:cxn ang="0">
                <a:pos x="0" y="10"/>
              </a:cxn>
              <a:cxn ang="0">
                <a:pos x="80" y="10"/>
              </a:cxn>
              <a:cxn ang="0">
                <a:pos x="80" y="8"/>
              </a:cxn>
              <a:cxn ang="0">
                <a:pos x="78" y="8"/>
              </a:cxn>
              <a:cxn ang="0">
                <a:pos x="76" y="5"/>
              </a:cxn>
              <a:cxn ang="0">
                <a:pos x="74" y="3"/>
              </a:cxn>
              <a:cxn ang="0">
                <a:pos x="73" y="3"/>
              </a:cxn>
              <a:cxn ang="0">
                <a:pos x="71" y="0"/>
              </a:cxn>
              <a:cxn ang="0">
                <a:pos x="8" y="0"/>
              </a:cxn>
            </a:cxnLst>
            <a:rect l="0" t="0" r="r" b="b"/>
            <a:pathLst>
              <a:path w="81" h="11">
                <a:moveTo>
                  <a:pt x="8" y="0"/>
                </a:moveTo>
                <a:lnTo>
                  <a:pt x="8" y="1"/>
                </a:lnTo>
                <a:lnTo>
                  <a:pt x="5" y="3"/>
                </a:lnTo>
                <a:lnTo>
                  <a:pt x="5" y="5"/>
                </a:lnTo>
                <a:lnTo>
                  <a:pt x="2" y="6"/>
                </a:lnTo>
                <a:lnTo>
                  <a:pt x="2" y="8"/>
                </a:lnTo>
                <a:lnTo>
                  <a:pt x="0" y="8"/>
                </a:lnTo>
                <a:lnTo>
                  <a:pt x="0" y="10"/>
                </a:lnTo>
                <a:lnTo>
                  <a:pt x="80" y="10"/>
                </a:lnTo>
                <a:lnTo>
                  <a:pt x="80" y="8"/>
                </a:lnTo>
                <a:lnTo>
                  <a:pt x="78" y="8"/>
                </a:lnTo>
                <a:lnTo>
                  <a:pt x="76" y="5"/>
                </a:lnTo>
                <a:lnTo>
                  <a:pt x="74" y="3"/>
                </a:lnTo>
                <a:lnTo>
                  <a:pt x="73" y="3"/>
                </a:lnTo>
                <a:lnTo>
                  <a:pt x="71"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1" name="Freeform 121"/>
          <p:cNvSpPr>
            <a:spLocks/>
          </p:cNvSpPr>
          <p:nvPr/>
        </p:nvSpPr>
        <p:spPr bwMode="auto">
          <a:xfrm>
            <a:off x="2746375" y="2836863"/>
            <a:ext cx="141288" cy="15875"/>
          </a:xfrm>
          <a:custGeom>
            <a:avLst/>
            <a:gdLst/>
            <a:ahLst/>
            <a:cxnLst>
              <a:cxn ang="0">
                <a:pos x="4" y="0"/>
              </a:cxn>
              <a:cxn ang="0">
                <a:pos x="4" y="2"/>
              </a:cxn>
              <a:cxn ang="0">
                <a:pos x="2" y="2"/>
              </a:cxn>
              <a:cxn ang="0">
                <a:pos x="2" y="7"/>
              </a:cxn>
              <a:cxn ang="0">
                <a:pos x="0" y="7"/>
              </a:cxn>
              <a:cxn ang="0">
                <a:pos x="0" y="9"/>
              </a:cxn>
              <a:cxn ang="0">
                <a:pos x="88" y="9"/>
              </a:cxn>
              <a:cxn ang="0">
                <a:pos x="88" y="5"/>
              </a:cxn>
              <a:cxn ang="0">
                <a:pos x="86" y="5"/>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5"/>
                </a:lnTo>
                <a:lnTo>
                  <a:pt x="86" y="5"/>
                </a:lnTo>
                <a:lnTo>
                  <a:pt x="86" y="2"/>
                </a:lnTo>
                <a:lnTo>
                  <a:pt x="84" y="2"/>
                </a:lnTo>
                <a:lnTo>
                  <a:pt x="84"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2" name="Freeform 122"/>
          <p:cNvSpPr>
            <a:spLocks/>
          </p:cNvSpPr>
          <p:nvPr/>
        </p:nvSpPr>
        <p:spPr bwMode="auto">
          <a:xfrm>
            <a:off x="2746375" y="2857500"/>
            <a:ext cx="141288" cy="15875"/>
          </a:xfrm>
          <a:custGeom>
            <a:avLst/>
            <a:gdLst/>
            <a:ahLst/>
            <a:cxnLst>
              <a:cxn ang="0">
                <a:pos x="0" y="0"/>
              </a:cxn>
              <a:cxn ang="0">
                <a:pos x="0" y="9"/>
              </a:cxn>
              <a:cxn ang="0">
                <a:pos x="88" y="9"/>
              </a:cxn>
              <a:cxn ang="0">
                <a:pos x="88" y="0"/>
              </a:cxn>
              <a:cxn ang="0">
                <a:pos x="0" y="0"/>
              </a:cxn>
            </a:cxnLst>
            <a:rect l="0" t="0" r="r" b="b"/>
            <a:pathLst>
              <a:path w="89" h="10">
                <a:moveTo>
                  <a:pt x="0" y="0"/>
                </a:moveTo>
                <a:lnTo>
                  <a:pt x="0" y="9"/>
                </a:lnTo>
                <a:lnTo>
                  <a:pt x="88" y="9"/>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3" name="Freeform 123"/>
          <p:cNvSpPr>
            <a:spLocks/>
          </p:cNvSpPr>
          <p:nvPr/>
        </p:nvSpPr>
        <p:spPr bwMode="auto">
          <a:xfrm>
            <a:off x="2746375" y="2878138"/>
            <a:ext cx="141288" cy="17462"/>
          </a:xfrm>
          <a:custGeom>
            <a:avLst/>
            <a:gdLst/>
            <a:ahLst/>
            <a:cxnLst>
              <a:cxn ang="0">
                <a:pos x="0" y="0"/>
              </a:cxn>
              <a:cxn ang="0">
                <a:pos x="0" y="3"/>
              </a:cxn>
              <a:cxn ang="0">
                <a:pos x="2" y="3"/>
              </a:cxn>
              <a:cxn ang="0">
                <a:pos x="2" y="6"/>
              </a:cxn>
              <a:cxn ang="0">
                <a:pos x="4" y="6"/>
              </a:cxn>
              <a:cxn ang="0">
                <a:pos x="4" y="10"/>
              </a:cxn>
              <a:cxn ang="0">
                <a:pos x="84" y="10"/>
              </a:cxn>
              <a:cxn ang="0">
                <a:pos x="84" y="6"/>
              </a:cxn>
              <a:cxn ang="0">
                <a:pos x="86" y="6"/>
              </a:cxn>
              <a:cxn ang="0">
                <a:pos x="86" y="3"/>
              </a:cxn>
              <a:cxn ang="0">
                <a:pos x="88" y="3"/>
              </a:cxn>
              <a:cxn ang="0">
                <a:pos x="88" y="0"/>
              </a:cxn>
              <a:cxn ang="0">
                <a:pos x="0" y="0"/>
              </a:cxn>
            </a:cxnLst>
            <a:rect l="0" t="0" r="r" b="b"/>
            <a:pathLst>
              <a:path w="89" h="11">
                <a:moveTo>
                  <a:pt x="0" y="0"/>
                </a:moveTo>
                <a:lnTo>
                  <a:pt x="0" y="3"/>
                </a:lnTo>
                <a:lnTo>
                  <a:pt x="2" y="3"/>
                </a:lnTo>
                <a:lnTo>
                  <a:pt x="2" y="6"/>
                </a:lnTo>
                <a:lnTo>
                  <a:pt x="4" y="6"/>
                </a:lnTo>
                <a:lnTo>
                  <a:pt x="4" y="10"/>
                </a:lnTo>
                <a:lnTo>
                  <a:pt x="84" y="10"/>
                </a:lnTo>
                <a:lnTo>
                  <a:pt x="84" y="6"/>
                </a:lnTo>
                <a:lnTo>
                  <a:pt x="86" y="6"/>
                </a:lnTo>
                <a:lnTo>
                  <a:pt x="86" y="3"/>
                </a:lnTo>
                <a:lnTo>
                  <a:pt x="88" y="3"/>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4" name="Freeform 124"/>
          <p:cNvSpPr>
            <a:spLocks/>
          </p:cNvSpPr>
          <p:nvPr/>
        </p:nvSpPr>
        <p:spPr bwMode="auto">
          <a:xfrm>
            <a:off x="2752725" y="2900363"/>
            <a:ext cx="125413" cy="15875"/>
          </a:xfrm>
          <a:custGeom>
            <a:avLst/>
            <a:gdLst/>
            <a:ahLst/>
            <a:cxnLst>
              <a:cxn ang="0">
                <a:pos x="0" y="0"/>
              </a:cxn>
              <a:cxn ang="0">
                <a:pos x="2" y="2"/>
              </a:cxn>
              <a:cxn ang="0">
                <a:pos x="4" y="2"/>
              </a:cxn>
              <a:cxn ang="0">
                <a:pos x="4" y="4"/>
              </a:cxn>
              <a:cxn ang="0">
                <a:pos x="5" y="4"/>
              </a:cxn>
              <a:cxn ang="0">
                <a:pos x="7" y="7"/>
              </a:cxn>
              <a:cxn ang="0">
                <a:pos x="8" y="7"/>
              </a:cxn>
              <a:cxn ang="0">
                <a:pos x="10" y="9"/>
              </a:cxn>
              <a:cxn ang="0">
                <a:pos x="69" y="9"/>
              </a:cxn>
              <a:cxn ang="0">
                <a:pos x="69" y="8"/>
              </a:cxn>
              <a:cxn ang="0">
                <a:pos x="72" y="7"/>
              </a:cxn>
              <a:cxn ang="0">
                <a:pos x="72" y="4"/>
              </a:cxn>
              <a:cxn ang="0">
                <a:pos x="76" y="4"/>
              </a:cxn>
              <a:cxn ang="0">
                <a:pos x="76" y="2"/>
              </a:cxn>
              <a:cxn ang="0">
                <a:pos x="78" y="2"/>
              </a:cxn>
              <a:cxn ang="0">
                <a:pos x="78" y="0"/>
              </a:cxn>
              <a:cxn ang="0">
                <a:pos x="0" y="0"/>
              </a:cxn>
            </a:cxnLst>
            <a:rect l="0" t="0" r="r" b="b"/>
            <a:pathLst>
              <a:path w="79" h="10">
                <a:moveTo>
                  <a:pt x="0" y="0"/>
                </a:moveTo>
                <a:lnTo>
                  <a:pt x="2" y="2"/>
                </a:lnTo>
                <a:lnTo>
                  <a:pt x="4" y="2"/>
                </a:lnTo>
                <a:lnTo>
                  <a:pt x="4" y="4"/>
                </a:lnTo>
                <a:lnTo>
                  <a:pt x="5" y="4"/>
                </a:lnTo>
                <a:lnTo>
                  <a:pt x="7" y="7"/>
                </a:lnTo>
                <a:lnTo>
                  <a:pt x="8" y="7"/>
                </a:lnTo>
                <a:lnTo>
                  <a:pt x="10" y="9"/>
                </a:lnTo>
                <a:lnTo>
                  <a:pt x="69" y="9"/>
                </a:lnTo>
                <a:lnTo>
                  <a:pt x="69" y="8"/>
                </a:lnTo>
                <a:lnTo>
                  <a:pt x="72" y="7"/>
                </a:lnTo>
                <a:lnTo>
                  <a:pt x="72" y="4"/>
                </a:lnTo>
                <a:lnTo>
                  <a:pt x="76" y="4"/>
                </a:lnTo>
                <a:lnTo>
                  <a:pt x="76" y="2"/>
                </a:lnTo>
                <a:lnTo>
                  <a:pt x="78" y="2"/>
                </a:lnTo>
                <a:lnTo>
                  <a:pt x="7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5" name="Freeform 125"/>
          <p:cNvSpPr>
            <a:spLocks/>
          </p:cNvSpPr>
          <p:nvPr/>
        </p:nvSpPr>
        <p:spPr bwMode="auto">
          <a:xfrm>
            <a:off x="2770188" y="2921000"/>
            <a:ext cx="90487" cy="12700"/>
          </a:xfrm>
          <a:custGeom>
            <a:avLst/>
            <a:gdLst/>
            <a:ahLst/>
            <a:cxnLst>
              <a:cxn ang="0">
                <a:pos x="0" y="0"/>
              </a:cxn>
              <a:cxn ang="0">
                <a:pos x="2" y="2"/>
              </a:cxn>
              <a:cxn ang="0">
                <a:pos x="4" y="2"/>
              </a:cxn>
              <a:cxn ang="0">
                <a:pos x="4" y="3"/>
              </a:cxn>
              <a:cxn ang="0">
                <a:pos x="7" y="3"/>
              </a:cxn>
              <a:cxn ang="0">
                <a:pos x="9" y="5"/>
              </a:cxn>
              <a:cxn ang="0">
                <a:pos x="14" y="5"/>
              </a:cxn>
              <a:cxn ang="0">
                <a:pos x="14" y="6"/>
              </a:cxn>
              <a:cxn ang="0">
                <a:pos x="19" y="6"/>
              </a:cxn>
              <a:cxn ang="0">
                <a:pos x="19" y="7"/>
              </a:cxn>
              <a:cxn ang="0">
                <a:pos x="38" y="7"/>
              </a:cxn>
              <a:cxn ang="0">
                <a:pos x="38" y="6"/>
              </a:cxn>
              <a:cxn ang="0">
                <a:pos x="43" y="6"/>
              </a:cxn>
              <a:cxn ang="0">
                <a:pos x="43" y="5"/>
              </a:cxn>
              <a:cxn ang="0">
                <a:pos x="47" y="5"/>
              </a:cxn>
              <a:cxn ang="0">
                <a:pos x="47" y="4"/>
              </a:cxn>
              <a:cxn ang="0">
                <a:pos x="51" y="4"/>
              </a:cxn>
              <a:cxn ang="0">
                <a:pos x="51" y="3"/>
              </a:cxn>
              <a:cxn ang="0">
                <a:pos x="54" y="2"/>
              </a:cxn>
              <a:cxn ang="0">
                <a:pos x="56" y="2"/>
              </a:cxn>
              <a:cxn ang="0">
                <a:pos x="56" y="0"/>
              </a:cxn>
              <a:cxn ang="0">
                <a:pos x="0" y="0"/>
              </a:cxn>
            </a:cxnLst>
            <a:rect l="0" t="0" r="r" b="b"/>
            <a:pathLst>
              <a:path w="57" h="8">
                <a:moveTo>
                  <a:pt x="0" y="0"/>
                </a:moveTo>
                <a:lnTo>
                  <a:pt x="2" y="2"/>
                </a:lnTo>
                <a:lnTo>
                  <a:pt x="4" y="2"/>
                </a:lnTo>
                <a:lnTo>
                  <a:pt x="4" y="3"/>
                </a:lnTo>
                <a:lnTo>
                  <a:pt x="7" y="3"/>
                </a:lnTo>
                <a:lnTo>
                  <a:pt x="9" y="5"/>
                </a:lnTo>
                <a:lnTo>
                  <a:pt x="14" y="5"/>
                </a:lnTo>
                <a:lnTo>
                  <a:pt x="14" y="6"/>
                </a:lnTo>
                <a:lnTo>
                  <a:pt x="19" y="6"/>
                </a:lnTo>
                <a:lnTo>
                  <a:pt x="19" y="7"/>
                </a:lnTo>
                <a:lnTo>
                  <a:pt x="38" y="7"/>
                </a:lnTo>
                <a:lnTo>
                  <a:pt x="38" y="6"/>
                </a:lnTo>
                <a:lnTo>
                  <a:pt x="43" y="6"/>
                </a:lnTo>
                <a:lnTo>
                  <a:pt x="43" y="5"/>
                </a:lnTo>
                <a:lnTo>
                  <a:pt x="47" y="5"/>
                </a:lnTo>
                <a:lnTo>
                  <a:pt x="47" y="4"/>
                </a:lnTo>
                <a:lnTo>
                  <a:pt x="51" y="4"/>
                </a:lnTo>
                <a:lnTo>
                  <a:pt x="51" y="3"/>
                </a:lnTo>
                <a:lnTo>
                  <a:pt x="54" y="2"/>
                </a:lnTo>
                <a:lnTo>
                  <a:pt x="56" y="2"/>
                </a:lnTo>
                <a:lnTo>
                  <a:pt x="5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6" name="Oval 126"/>
          <p:cNvSpPr>
            <a:spLocks noChangeArrowheads="1"/>
          </p:cNvSpPr>
          <p:nvPr/>
        </p:nvSpPr>
        <p:spPr bwMode="auto">
          <a:xfrm>
            <a:off x="2752725" y="2800350"/>
            <a:ext cx="123825" cy="122238"/>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07" name="Freeform 127"/>
          <p:cNvSpPr>
            <a:spLocks/>
          </p:cNvSpPr>
          <p:nvPr/>
        </p:nvSpPr>
        <p:spPr bwMode="auto">
          <a:xfrm>
            <a:off x="2946400" y="2794000"/>
            <a:ext cx="98425" cy="15875"/>
          </a:xfrm>
          <a:custGeom>
            <a:avLst/>
            <a:gdLst/>
            <a:ahLst/>
            <a:cxnLst>
              <a:cxn ang="0">
                <a:pos x="21" y="0"/>
              </a:cxn>
              <a:cxn ang="0">
                <a:pos x="21" y="1"/>
              </a:cxn>
              <a:cxn ang="0">
                <a:pos x="17" y="1"/>
              </a:cxn>
              <a:cxn ang="0">
                <a:pos x="17" y="2"/>
              </a:cxn>
              <a:cxn ang="0">
                <a:pos x="11" y="2"/>
              </a:cxn>
              <a:cxn ang="0">
                <a:pos x="11" y="5"/>
              </a:cxn>
              <a:cxn ang="0">
                <a:pos x="5" y="5"/>
              </a:cxn>
              <a:cxn ang="0">
                <a:pos x="5" y="7"/>
              </a:cxn>
              <a:cxn ang="0">
                <a:pos x="2" y="7"/>
              </a:cxn>
              <a:cxn ang="0">
                <a:pos x="2" y="8"/>
              </a:cxn>
              <a:cxn ang="0">
                <a:pos x="0" y="8"/>
              </a:cxn>
              <a:cxn ang="0">
                <a:pos x="0" y="9"/>
              </a:cxn>
              <a:cxn ang="0">
                <a:pos x="61" y="9"/>
              </a:cxn>
              <a:cxn ang="0">
                <a:pos x="59" y="7"/>
              </a:cxn>
              <a:cxn ang="0">
                <a:pos x="58" y="7"/>
              </a:cxn>
              <a:cxn ang="0">
                <a:pos x="56" y="5"/>
              </a:cxn>
              <a:cxn ang="0">
                <a:pos x="53" y="5"/>
              </a:cxn>
              <a:cxn ang="0">
                <a:pos x="51" y="2"/>
              </a:cxn>
              <a:cxn ang="0">
                <a:pos x="46" y="2"/>
              </a:cxn>
              <a:cxn ang="0">
                <a:pos x="46" y="1"/>
              </a:cxn>
              <a:cxn ang="0">
                <a:pos x="40" y="1"/>
              </a:cxn>
              <a:cxn ang="0">
                <a:pos x="40" y="0"/>
              </a:cxn>
              <a:cxn ang="0">
                <a:pos x="21" y="0"/>
              </a:cxn>
            </a:cxnLst>
            <a:rect l="0" t="0" r="r" b="b"/>
            <a:pathLst>
              <a:path w="62" h="10">
                <a:moveTo>
                  <a:pt x="21" y="0"/>
                </a:moveTo>
                <a:lnTo>
                  <a:pt x="21" y="1"/>
                </a:lnTo>
                <a:lnTo>
                  <a:pt x="17" y="1"/>
                </a:lnTo>
                <a:lnTo>
                  <a:pt x="17" y="2"/>
                </a:lnTo>
                <a:lnTo>
                  <a:pt x="11" y="2"/>
                </a:lnTo>
                <a:lnTo>
                  <a:pt x="11" y="5"/>
                </a:lnTo>
                <a:lnTo>
                  <a:pt x="5" y="5"/>
                </a:lnTo>
                <a:lnTo>
                  <a:pt x="5" y="7"/>
                </a:lnTo>
                <a:lnTo>
                  <a:pt x="2" y="7"/>
                </a:lnTo>
                <a:lnTo>
                  <a:pt x="2" y="8"/>
                </a:lnTo>
                <a:lnTo>
                  <a:pt x="0" y="8"/>
                </a:lnTo>
                <a:lnTo>
                  <a:pt x="0" y="9"/>
                </a:lnTo>
                <a:lnTo>
                  <a:pt x="61" y="9"/>
                </a:lnTo>
                <a:lnTo>
                  <a:pt x="59" y="7"/>
                </a:lnTo>
                <a:lnTo>
                  <a:pt x="58" y="7"/>
                </a:lnTo>
                <a:lnTo>
                  <a:pt x="56" y="5"/>
                </a:lnTo>
                <a:lnTo>
                  <a:pt x="53" y="5"/>
                </a:lnTo>
                <a:lnTo>
                  <a:pt x="51" y="2"/>
                </a:lnTo>
                <a:lnTo>
                  <a:pt x="46" y="2"/>
                </a:lnTo>
                <a:lnTo>
                  <a:pt x="46" y="1"/>
                </a:lnTo>
                <a:lnTo>
                  <a:pt x="40" y="1"/>
                </a:lnTo>
                <a:lnTo>
                  <a:pt x="40"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8" name="Freeform 128"/>
          <p:cNvSpPr>
            <a:spLocks/>
          </p:cNvSpPr>
          <p:nvPr/>
        </p:nvSpPr>
        <p:spPr bwMode="auto">
          <a:xfrm>
            <a:off x="2932113" y="2814638"/>
            <a:ext cx="128587" cy="17462"/>
          </a:xfrm>
          <a:custGeom>
            <a:avLst/>
            <a:gdLst/>
            <a:ahLst/>
            <a:cxnLst>
              <a:cxn ang="0">
                <a:pos x="8" y="0"/>
              </a:cxn>
              <a:cxn ang="0">
                <a:pos x="8" y="1"/>
              </a:cxn>
              <a:cxn ang="0">
                <a:pos x="5" y="3"/>
              </a:cxn>
              <a:cxn ang="0">
                <a:pos x="5" y="5"/>
              </a:cxn>
              <a:cxn ang="0">
                <a:pos x="2" y="6"/>
              </a:cxn>
              <a:cxn ang="0">
                <a:pos x="2" y="8"/>
              </a:cxn>
              <a:cxn ang="0">
                <a:pos x="0" y="8"/>
              </a:cxn>
              <a:cxn ang="0">
                <a:pos x="0" y="10"/>
              </a:cxn>
              <a:cxn ang="0">
                <a:pos x="80" y="10"/>
              </a:cxn>
              <a:cxn ang="0">
                <a:pos x="80" y="8"/>
              </a:cxn>
              <a:cxn ang="0">
                <a:pos x="78" y="8"/>
              </a:cxn>
              <a:cxn ang="0">
                <a:pos x="76" y="5"/>
              </a:cxn>
              <a:cxn ang="0">
                <a:pos x="74" y="3"/>
              </a:cxn>
              <a:cxn ang="0">
                <a:pos x="73" y="3"/>
              </a:cxn>
              <a:cxn ang="0">
                <a:pos x="71" y="0"/>
              </a:cxn>
              <a:cxn ang="0">
                <a:pos x="8" y="0"/>
              </a:cxn>
            </a:cxnLst>
            <a:rect l="0" t="0" r="r" b="b"/>
            <a:pathLst>
              <a:path w="81" h="11">
                <a:moveTo>
                  <a:pt x="8" y="0"/>
                </a:moveTo>
                <a:lnTo>
                  <a:pt x="8" y="1"/>
                </a:lnTo>
                <a:lnTo>
                  <a:pt x="5" y="3"/>
                </a:lnTo>
                <a:lnTo>
                  <a:pt x="5" y="5"/>
                </a:lnTo>
                <a:lnTo>
                  <a:pt x="2" y="6"/>
                </a:lnTo>
                <a:lnTo>
                  <a:pt x="2" y="8"/>
                </a:lnTo>
                <a:lnTo>
                  <a:pt x="0" y="8"/>
                </a:lnTo>
                <a:lnTo>
                  <a:pt x="0" y="10"/>
                </a:lnTo>
                <a:lnTo>
                  <a:pt x="80" y="10"/>
                </a:lnTo>
                <a:lnTo>
                  <a:pt x="80" y="8"/>
                </a:lnTo>
                <a:lnTo>
                  <a:pt x="78" y="8"/>
                </a:lnTo>
                <a:lnTo>
                  <a:pt x="76" y="5"/>
                </a:lnTo>
                <a:lnTo>
                  <a:pt x="74" y="3"/>
                </a:lnTo>
                <a:lnTo>
                  <a:pt x="73" y="3"/>
                </a:lnTo>
                <a:lnTo>
                  <a:pt x="71"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09" name="Freeform 129"/>
          <p:cNvSpPr>
            <a:spLocks/>
          </p:cNvSpPr>
          <p:nvPr/>
        </p:nvSpPr>
        <p:spPr bwMode="auto">
          <a:xfrm>
            <a:off x="2925763" y="2836863"/>
            <a:ext cx="141287" cy="15875"/>
          </a:xfrm>
          <a:custGeom>
            <a:avLst/>
            <a:gdLst/>
            <a:ahLst/>
            <a:cxnLst>
              <a:cxn ang="0">
                <a:pos x="4" y="0"/>
              </a:cxn>
              <a:cxn ang="0">
                <a:pos x="4" y="2"/>
              </a:cxn>
              <a:cxn ang="0">
                <a:pos x="2" y="2"/>
              </a:cxn>
              <a:cxn ang="0">
                <a:pos x="2" y="7"/>
              </a:cxn>
              <a:cxn ang="0">
                <a:pos x="0" y="7"/>
              </a:cxn>
              <a:cxn ang="0">
                <a:pos x="0" y="9"/>
              </a:cxn>
              <a:cxn ang="0">
                <a:pos x="88" y="9"/>
              </a:cxn>
              <a:cxn ang="0">
                <a:pos x="88" y="5"/>
              </a:cxn>
              <a:cxn ang="0">
                <a:pos x="86" y="5"/>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5"/>
                </a:lnTo>
                <a:lnTo>
                  <a:pt x="86" y="5"/>
                </a:lnTo>
                <a:lnTo>
                  <a:pt x="86" y="2"/>
                </a:lnTo>
                <a:lnTo>
                  <a:pt x="84" y="2"/>
                </a:lnTo>
                <a:lnTo>
                  <a:pt x="84"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0" name="Freeform 130"/>
          <p:cNvSpPr>
            <a:spLocks/>
          </p:cNvSpPr>
          <p:nvPr/>
        </p:nvSpPr>
        <p:spPr bwMode="auto">
          <a:xfrm>
            <a:off x="2925763" y="2857500"/>
            <a:ext cx="141287" cy="15875"/>
          </a:xfrm>
          <a:custGeom>
            <a:avLst/>
            <a:gdLst/>
            <a:ahLst/>
            <a:cxnLst>
              <a:cxn ang="0">
                <a:pos x="0" y="0"/>
              </a:cxn>
              <a:cxn ang="0">
                <a:pos x="0" y="9"/>
              </a:cxn>
              <a:cxn ang="0">
                <a:pos x="88" y="9"/>
              </a:cxn>
              <a:cxn ang="0">
                <a:pos x="88" y="0"/>
              </a:cxn>
              <a:cxn ang="0">
                <a:pos x="0" y="0"/>
              </a:cxn>
            </a:cxnLst>
            <a:rect l="0" t="0" r="r" b="b"/>
            <a:pathLst>
              <a:path w="89" h="10">
                <a:moveTo>
                  <a:pt x="0" y="0"/>
                </a:moveTo>
                <a:lnTo>
                  <a:pt x="0" y="9"/>
                </a:lnTo>
                <a:lnTo>
                  <a:pt x="88" y="9"/>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1" name="Freeform 131"/>
          <p:cNvSpPr>
            <a:spLocks/>
          </p:cNvSpPr>
          <p:nvPr/>
        </p:nvSpPr>
        <p:spPr bwMode="auto">
          <a:xfrm>
            <a:off x="2925763" y="2878138"/>
            <a:ext cx="141287" cy="17462"/>
          </a:xfrm>
          <a:custGeom>
            <a:avLst/>
            <a:gdLst/>
            <a:ahLst/>
            <a:cxnLst>
              <a:cxn ang="0">
                <a:pos x="0" y="0"/>
              </a:cxn>
              <a:cxn ang="0">
                <a:pos x="0" y="3"/>
              </a:cxn>
              <a:cxn ang="0">
                <a:pos x="2" y="3"/>
              </a:cxn>
              <a:cxn ang="0">
                <a:pos x="2" y="6"/>
              </a:cxn>
              <a:cxn ang="0">
                <a:pos x="4" y="6"/>
              </a:cxn>
              <a:cxn ang="0">
                <a:pos x="4" y="10"/>
              </a:cxn>
              <a:cxn ang="0">
                <a:pos x="84" y="10"/>
              </a:cxn>
              <a:cxn ang="0">
                <a:pos x="84" y="6"/>
              </a:cxn>
              <a:cxn ang="0">
                <a:pos x="86" y="6"/>
              </a:cxn>
              <a:cxn ang="0">
                <a:pos x="86" y="3"/>
              </a:cxn>
              <a:cxn ang="0">
                <a:pos x="88" y="3"/>
              </a:cxn>
              <a:cxn ang="0">
                <a:pos x="88" y="0"/>
              </a:cxn>
              <a:cxn ang="0">
                <a:pos x="0" y="0"/>
              </a:cxn>
            </a:cxnLst>
            <a:rect l="0" t="0" r="r" b="b"/>
            <a:pathLst>
              <a:path w="89" h="11">
                <a:moveTo>
                  <a:pt x="0" y="0"/>
                </a:moveTo>
                <a:lnTo>
                  <a:pt x="0" y="3"/>
                </a:lnTo>
                <a:lnTo>
                  <a:pt x="2" y="3"/>
                </a:lnTo>
                <a:lnTo>
                  <a:pt x="2" y="6"/>
                </a:lnTo>
                <a:lnTo>
                  <a:pt x="4" y="6"/>
                </a:lnTo>
                <a:lnTo>
                  <a:pt x="4" y="10"/>
                </a:lnTo>
                <a:lnTo>
                  <a:pt x="84" y="10"/>
                </a:lnTo>
                <a:lnTo>
                  <a:pt x="84" y="6"/>
                </a:lnTo>
                <a:lnTo>
                  <a:pt x="86" y="6"/>
                </a:lnTo>
                <a:lnTo>
                  <a:pt x="86" y="3"/>
                </a:lnTo>
                <a:lnTo>
                  <a:pt x="88" y="3"/>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2" name="Freeform 132"/>
          <p:cNvSpPr>
            <a:spLocks/>
          </p:cNvSpPr>
          <p:nvPr/>
        </p:nvSpPr>
        <p:spPr bwMode="auto">
          <a:xfrm>
            <a:off x="2932113" y="2900363"/>
            <a:ext cx="125412" cy="15875"/>
          </a:xfrm>
          <a:custGeom>
            <a:avLst/>
            <a:gdLst/>
            <a:ahLst/>
            <a:cxnLst>
              <a:cxn ang="0">
                <a:pos x="0" y="0"/>
              </a:cxn>
              <a:cxn ang="0">
                <a:pos x="2" y="2"/>
              </a:cxn>
              <a:cxn ang="0">
                <a:pos x="4" y="2"/>
              </a:cxn>
              <a:cxn ang="0">
                <a:pos x="4" y="4"/>
              </a:cxn>
              <a:cxn ang="0">
                <a:pos x="5" y="4"/>
              </a:cxn>
              <a:cxn ang="0">
                <a:pos x="7" y="7"/>
              </a:cxn>
              <a:cxn ang="0">
                <a:pos x="8" y="7"/>
              </a:cxn>
              <a:cxn ang="0">
                <a:pos x="10" y="9"/>
              </a:cxn>
              <a:cxn ang="0">
                <a:pos x="69" y="9"/>
              </a:cxn>
              <a:cxn ang="0">
                <a:pos x="69" y="8"/>
              </a:cxn>
              <a:cxn ang="0">
                <a:pos x="72" y="7"/>
              </a:cxn>
              <a:cxn ang="0">
                <a:pos x="72" y="4"/>
              </a:cxn>
              <a:cxn ang="0">
                <a:pos x="76" y="4"/>
              </a:cxn>
              <a:cxn ang="0">
                <a:pos x="76" y="2"/>
              </a:cxn>
              <a:cxn ang="0">
                <a:pos x="78" y="2"/>
              </a:cxn>
              <a:cxn ang="0">
                <a:pos x="78" y="0"/>
              </a:cxn>
              <a:cxn ang="0">
                <a:pos x="0" y="0"/>
              </a:cxn>
            </a:cxnLst>
            <a:rect l="0" t="0" r="r" b="b"/>
            <a:pathLst>
              <a:path w="79" h="10">
                <a:moveTo>
                  <a:pt x="0" y="0"/>
                </a:moveTo>
                <a:lnTo>
                  <a:pt x="2" y="2"/>
                </a:lnTo>
                <a:lnTo>
                  <a:pt x="4" y="2"/>
                </a:lnTo>
                <a:lnTo>
                  <a:pt x="4" y="4"/>
                </a:lnTo>
                <a:lnTo>
                  <a:pt x="5" y="4"/>
                </a:lnTo>
                <a:lnTo>
                  <a:pt x="7" y="7"/>
                </a:lnTo>
                <a:lnTo>
                  <a:pt x="8" y="7"/>
                </a:lnTo>
                <a:lnTo>
                  <a:pt x="10" y="9"/>
                </a:lnTo>
                <a:lnTo>
                  <a:pt x="69" y="9"/>
                </a:lnTo>
                <a:lnTo>
                  <a:pt x="69" y="8"/>
                </a:lnTo>
                <a:lnTo>
                  <a:pt x="72" y="7"/>
                </a:lnTo>
                <a:lnTo>
                  <a:pt x="72" y="4"/>
                </a:lnTo>
                <a:lnTo>
                  <a:pt x="76" y="4"/>
                </a:lnTo>
                <a:lnTo>
                  <a:pt x="76" y="2"/>
                </a:lnTo>
                <a:lnTo>
                  <a:pt x="78" y="2"/>
                </a:lnTo>
                <a:lnTo>
                  <a:pt x="7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3" name="Freeform 133"/>
          <p:cNvSpPr>
            <a:spLocks/>
          </p:cNvSpPr>
          <p:nvPr/>
        </p:nvSpPr>
        <p:spPr bwMode="auto">
          <a:xfrm>
            <a:off x="2949575" y="2921000"/>
            <a:ext cx="90488" cy="12700"/>
          </a:xfrm>
          <a:custGeom>
            <a:avLst/>
            <a:gdLst/>
            <a:ahLst/>
            <a:cxnLst>
              <a:cxn ang="0">
                <a:pos x="0" y="0"/>
              </a:cxn>
              <a:cxn ang="0">
                <a:pos x="2" y="2"/>
              </a:cxn>
              <a:cxn ang="0">
                <a:pos x="4" y="2"/>
              </a:cxn>
              <a:cxn ang="0">
                <a:pos x="4" y="3"/>
              </a:cxn>
              <a:cxn ang="0">
                <a:pos x="7" y="3"/>
              </a:cxn>
              <a:cxn ang="0">
                <a:pos x="9" y="5"/>
              </a:cxn>
              <a:cxn ang="0">
                <a:pos x="14" y="5"/>
              </a:cxn>
              <a:cxn ang="0">
                <a:pos x="14" y="6"/>
              </a:cxn>
              <a:cxn ang="0">
                <a:pos x="19" y="6"/>
              </a:cxn>
              <a:cxn ang="0">
                <a:pos x="19" y="7"/>
              </a:cxn>
              <a:cxn ang="0">
                <a:pos x="38" y="7"/>
              </a:cxn>
              <a:cxn ang="0">
                <a:pos x="38" y="6"/>
              </a:cxn>
              <a:cxn ang="0">
                <a:pos x="43" y="6"/>
              </a:cxn>
              <a:cxn ang="0">
                <a:pos x="43" y="5"/>
              </a:cxn>
              <a:cxn ang="0">
                <a:pos x="47" y="5"/>
              </a:cxn>
              <a:cxn ang="0">
                <a:pos x="47" y="4"/>
              </a:cxn>
              <a:cxn ang="0">
                <a:pos x="51" y="4"/>
              </a:cxn>
              <a:cxn ang="0">
                <a:pos x="51" y="3"/>
              </a:cxn>
              <a:cxn ang="0">
                <a:pos x="54" y="2"/>
              </a:cxn>
              <a:cxn ang="0">
                <a:pos x="56" y="2"/>
              </a:cxn>
              <a:cxn ang="0">
                <a:pos x="56" y="0"/>
              </a:cxn>
              <a:cxn ang="0">
                <a:pos x="0" y="0"/>
              </a:cxn>
            </a:cxnLst>
            <a:rect l="0" t="0" r="r" b="b"/>
            <a:pathLst>
              <a:path w="57" h="8">
                <a:moveTo>
                  <a:pt x="0" y="0"/>
                </a:moveTo>
                <a:lnTo>
                  <a:pt x="2" y="2"/>
                </a:lnTo>
                <a:lnTo>
                  <a:pt x="4" y="2"/>
                </a:lnTo>
                <a:lnTo>
                  <a:pt x="4" y="3"/>
                </a:lnTo>
                <a:lnTo>
                  <a:pt x="7" y="3"/>
                </a:lnTo>
                <a:lnTo>
                  <a:pt x="9" y="5"/>
                </a:lnTo>
                <a:lnTo>
                  <a:pt x="14" y="5"/>
                </a:lnTo>
                <a:lnTo>
                  <a:pt x="14" y="6"/>
                </a:lnTo>
                <a:lnTo>
                  <a:pt x="19" y="6"/>
                </a:lnTo>
                <a:lnTo>
                  <a:pt x="19" y="7"/>
                </a:lnTo>
                <a:lnTo>
                  <a:pt x="38" y="7"/>
                </a:lnTo>
                <a:lnTo>
                  <a:pt x="38" y="6"/>
                </a:lnTo>
                <a:lnTo>
                  <a:pt x="43" y="6"/>
                </a:lnTo>
                <a:lnTo>
                  <a:pt x="43" y="5"/>
                </a:lnTo>
                <a:lnTo>
                  <a:pt x="47" y="5"/>
                </a:lnTo>
                <a:lnTo>
                  <a:pt x="47" y="4"/>
                </a:lnTo>
                <a:lnTo>
                  <a:pt x="51" y="4"/>
                </a:lnTo>
                <a:lnTo>
                  <a:pt x="51" y="3"/>
                </a:lnTo>
                <a:lnTo>
                  <a:pt x="54" y="2"/>
                </a:lnTo>
                <a:lnTo>
                  <a:pt x="56" y="2"/>
                </a:lnTo>
                <a:lnTo>
                  <a:pt x="5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4" name="Oval 134"/>
          <p:cNvSpPr>
            <a:spLocks noChangeArrowheads="1"/>
          </p:cNvSpPr>
          <p:nvPr/>
        </p:nvSpPr>
        <p:spPr bwMode="auto">
          <a:xfrm>
            <a:off x="2932113" y="2800350"/>
            <a:ext cx="123825" cy="122238"/>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15" name="Freeform 135"/>
          <p:cNvSpPr>
            <a:spLocks/>
          </p:cNvSpPr>
          <p:nvPr/>
        </p:nvSpPr>
        <p:spPr bwMode="auto">
          <a:xfrm>
            <a:off x="3092450" y="2794000"/>
            <a:ext cx="98425" cy="15875"/>
          </a:xfrm>
          <a:custGeom>
            <a:avLst/>
            <a:gdLst/>
            <a:ahLst/>
            <a:cxnLst>
              <a:cxn ang="0">
                <a:pos x="21" y="0"/>
              </a:cxn>
              <a:cxn ang="0">
                <a:pos x="21" y="1"/>
              </a:cxn>
              <a:cxn ang="0">
                <a:pos x="15" y="1"/>
              </a:cxn>
              <a:cxn ang="0">
                <a:pos x="15" y="2"/>
              </a:cxn>
              <a:cxn ang="0">
                <a:pos x="11" y="2"/>
              </a:cxn>
              <a:cxn ang="0">
                <a:pos x="11" y="4"/>
              </a:cxn>
              <a:cxn ang="0">
                <a:pos x="7" y="5"/>
              </a:cxn>
              <a:cxn ang="0">
                <a:pos x="4" y="6"/>
              </a:cxn>
              <a:cxn ang="0">
                <a:pos x="4" y="7"/>
              </a:cxn>
              <a:cxn ang="0">
                <a:pos x="0" y="7"/>
              </a:cxn>
              <a:cxn ang="0">
                <a:pos x="0" y="9"/>
              </a:cxn>
              <a:cxn ang="0">
                <a:pos x="61" y="9"/>
              </a:cxn>
              <a:cxn ang="0">
                <a:pos x="59" y="7"/>
              </a:cxn>
              <a:cxn ang="0">
                <a:pos x="56" y="7"/>
              </a:cxn>
              <a:cxn ang="0">
                <a:pos x="55" y="5"/>
              </a:cxn>
              <a:cxn ang="0">
                <a:pos x="53" y="5"/>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5" y="1"/>
                </a:lnTo>
                <a:lnTo>
                  <a:pt x="15" y="2"/>
                </a:lnTo>
                <a:lnTo>
                  <a:pt x="11" y="2"/>
                </a:lnTo>
                <a:lnTo>
                  <a:pt x="11" y="4"/>
                </a:lnTo>
                <a:lnTo>
                  <a:pt x="7" y="5"/>
                </a:lnTo>
                <a:lnTo>
                  <a:pt x="4" y="6"/>
                </a:lnTo>
                <a:lnTo>
                  <a:pt x="4" y="7"/>
                </a:lnTo>
                <a:lnTo>
                  <a:pt x="0" y="7"/>
                </a:lnTo>
                <a:lnTo>
                  <a:pt x="0" y="9"/>
                </a:lnTo>
                <a:lnTo>
                  <a:pt x="61" y="9"/>
                </a:lnTo>
                <a:lnTo>
                  <a:pt x="59" y="7"/>
                </a:lnTo>
                <a:lnTo>
                  <a:pt x="56" y="7"/>
                </a:lnTo>
                <a:lnTo>
                  <a:pt x="55" y="5"/>
                </a:lnTo>
                <a:lnTo>
                  <a:pt x="53" y="5"/>
                </a:lnTo>
                <a:lnTo>
                  <a:pt x="53" y="4"/>
                </a:lnTo>
                <a:lnTo>
                  <a:pt x="49" y="4"/>
                </a:lnTo>
                <a:lnTo>
                  <a:pt x="49" y="2"/>
                </a:lnTo>
                <a:lnTo>
                  <a:pt x="46" y="2"/>
                </a:lnTo>
                <a:lnTo>
                  <a:pt x="46" y="1"/>
                </a:lnTo>
                <a:lnTo>
                  <a:pt x="38" y="1"/>
                </a:lnTo>
                <a:lnTo>
                  <a:pt x="38"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6" name="Freeform 136"/>
          <p:cNvSpPr>
            <a:spLocks/>
          </p:cNvSpPr>
          <p:nvPr/>
        </p:nvSpPr>
        <p:spPr bwMode="auto">
          <a:xfrm>
            <a:off x="3078163" y="2814638"/>
            <a:ext cx="125412" cy="17462"/>
          </a:xfrm>
          <a:custGeom>
            <a:avLst/>
            <a:gdLst/>
            <a:ahLst/>
            <a:cxnLst>
              <a:cxn ang="0">
                <a:pos x="7" y="0"/>
              </a:cxn>
              <a:cxn ang="0">
                <a:pos x="7" y="3"/>
              </a:cxn>
              <a:cxn ang="0">
                <a:pos x="5" y="3"/>
              </a:cxn>
              <a:cxn ang="0">
                <a:pos x="5" y="5"/>
              </a:cxn>
              <a:cxn ang="0">
                <a:pos x="2" y="5"/>
              </a:cxn>
              <a:cxn ang="0">
                <a:pos x="2" y="8"/>
              </a:cxn>
              <a:cxn ang="0">
                <a:pos x="0" y="8"/>
              </a:cxn>
              <a:cxn ang="0">
                <a:pos x="0" y="10"/>
              </a:cxn>
              <a:cxn ang="0">
                <a:pos x="78" y="10"/>
              </a:cxn>
              <a:cxn ang="0">
                <a:pos x="78" y="8"/>
              </a:cxn>
              <a:cxn ang="0">
                <a:pos x="76" y="8"/>
              </a:cxn>
              <a:cxn ang="0">
                <a:pos x="76" y="5"/>
              </a:cxn>
              <a:cxn ang="0">
                <a:pos x="74" y="5"/>
              </a:cxn>
              <a:cxn ang="0">
                <a:pos x="72" y="3"/>
              </a:cxn>
              <a:cxn ang="0">
                <a:pos x="71" y="3"/>
              </a:cxn>
              <a:cxn ang="0">
                <a:pos x="71" y="0"/>
              </a:cxn>
              <a:cxn ang="0">
                <a:pos x="7" y="0"/>
              </a:cxn>
            </a:cxnLst>
            <a:rect l="0" t="0" r="r" b="b"/>
            <a:pathLst>
              <a:path w="79" h="11">
                <a:moveTo>
                  <a:pt x="7" y="0"/>
                </a:moveTo>
                <a:lnTo>
                  <a:pt x="7" y="3"/>
                </a:lnTo>
                <a:lnTo>
                  <a:pt x="5" y="3"/>
                </a:lnTo>
                <a:lnTo>
                  <a:pt x="5" y="5"/>
                </a:lnTo>
                <a:lnTo>
                  <a:pt x="2" y="5"/>
                </a:lnTo>
                <a:lnTo>
                  <a:pt x="2" y="8"/>
                </a:lnTo>
                <a:lnTo>
                  <a:pt x="0" y="8"/>
                </a:lnTo>
                <a:lnTo>
                  <a:pt x="0" y="10"/>
                </a:lnTo>
                <a:lnTo>
                  <a:pt x="78" y="10"/>
                </a:lnTo>
                <a:lnTo>
                  <a:pt x="78" y="8"/>
                </a:lnTo>
                <a:lnTo>
                  <a:pt x="76" y="8"/>
                </a:lnTo>
                <a:lnTo>
                  <a:pt x="76" y="5"/>
                </a:lnTo>
                <a:lnTo>
                  <a:pt x="74" y="5"/>
                </a:lnTo>
                <a:lnTo>
                  <a:pt x="72" y="3"/>
                </a:lnTo>
                <a:lnTo>
                  <a:pt x="71" y="3"/>
                </a:lnTo>
                <a:lnTo>
                  <a:pt x="71"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7" name="Freeform 137"/>
          <p:cNvSpPr>
            <a:spLocks/>
          </p:cNvSpPr>
          <p:nvPr/>
        </p:nvSpPr>
        <p:spPr bwMode="auto">
          <a:xfrm>
            <a:off x="3071813" y="2836863"/>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8" name="Freeform 138"/>
          <p:cNvSpPr>
            <a:spLocks/>
          </p:cNvSpPr>
          <p:nvPr/>
        </p:nvSpPr>
        <p:spPr bwMode="auto">
          <a:xfrm>
            <a:off x="3071813" y="2857500"/>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19" name="Freeform 139"/>
          <p:cNvSpPr>
            <a:spLocks/>
          </p:cNvSpPr>
          <p:nvPr/>
        </p:nvSpPr>
        <p:spPr bwMode="auto">
          <a:xfrm>
            <a:off x="3071813" y="2878138"/>
            <a:ext cx="138112" cy="17462"/>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0" name="Freeform 140"/>
          <p:cNvSpPr>
            <a:spLocks/>
          </p:cNvSpPr>
          <p:nvPr/>
        </p:nvSpPr>
        <p:spPr bwMode="auto">
          <a:xfrm>
            <a:off x="3078163" y="2900363"/>
            <a:ext cx="122237" cy="15875"/>
          </a:xfrm>
          <a:custGeom>
            <a:avLst/>
            <a:gdLst/>
            <a:ahLst/>
            <a:cxnLst>
              <a:cxn ang="0">
                <a:pos x="0" y="0"/>
              </a:cxn>
              <a:cxn ang="0">
                <a:pos x="2" y="2"/>
              </a:cxn>
              <a:cxn ang="0">
                <a:pos x="3" y="4"/>
              </a:cxn>
              <a:cxn ang="0">
                <a:pos x="5"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3" y="4"/>
                </a:lnTo>
                <a:lnTo>
                  <a:pt x="5"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1" name="Freeform 141"/>
          <p:cNvSpPr>
            <a:spLocks/>
          </p:cNvSpPr>
          <p:nvPr/>
        </p:nvSpPr>
        <p:spPr bwMode="auto">
          <a:xfrm>
            <a:off x="3092450" y="2921000"/>
            <a:ext cx="92075"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6" y="2"/>
              </a:cxn>
              <a:cxn ang="0">
                <a:pos x="56"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2" y="4"/>
                </a:lnTo>
                <a:lnTo>
                  <a:pt x="52" y="2"/>
                </a:lnTo>
                <a:lnTo>
                  <a:pt x="56" y="2"/>
                </a:lnTo>
                <a:lnTo>
                  <a:pt x="56" y="1"/>
                </a:lnTo>
                <a:lnTo>
                  <a:pt x="57" y="1"/>
                </a:lnTo>
                <a:lnTo>
                  <a:pt x="57"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2" name="Oval 142"/>
          <p:cNvSpPr>
            <a:spLocks noChangeArrowheads="1"/>
          </p:cNvSpPr>
          <p:nvPr/>
        </p:nvSpPr>
        <p:spPr bwMode="auto">
          <a:xfrm>
            <a:off x="3078163" y="2800350"/>
            <a:ext cx="120650" cy="122238"/>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23" name="Freeform 143"/>
          <p:cNvSpPr>
            <a:spLocks/>
          </p:cNvSpPr>
          <p:nvPr/>
        </p:nvSpPr>
        <p:spPr bwMode="auto">
          <a:xfrm>
            <a:off x="3271838" y="2794000"/>
            <a:ext cx="98425" cy="15875"/>
          </a:xfrm>
          <a:custGeom>
            <a:avLst/>
            <a:gdLst/>
            <a:ahLst/>
            <a:cxnLst>
              <a:cxn ang="0">
                <a:pos x="21" y="0"/>
              </a:cxn>
              <a:cxn ang="0">
                <a:pos x="21" y="1"/>
              </a:cxn>
              <a:cxn ang="0">
                <a:pos x="15" y="1"/>
              </a:cxn>
              <a:cxn ang="0">
                <a:pos x="15" y="2"/>
              </a:cxn>
              <a:cxn ang="0">
                <a:pos x="11" y="2"/>
              </a:cxn>
              <a:cxn ang="0">
                <a:pos x="11" y="4"/>
              </a:cxn>
              <a:cxn ang="0">
                <a:pos x="7" y="5"/>
              </a:cxn>
              <a:cxn ang="0">
                <a:pos x="4" y="6"/>
              </a:cxn>
              <a:cxn ang="0">
                <a:pos x="4" y="7"/>
              </a:cxn>
              <a:cxn ang="0">
                <a:pos x="0" y="7"/>
              </a:cxn>
              <a:cxn ang="0">
                <a:pos x="0" y="9"/>
              </a:cxn>
              <a:cxn ang="0">
                <a:pos x="61" y="9"/>
              </a:cxn>
              <a:cxn ang="0">
                <a:pos x="59" y="7"/>
              </a:cxn>
              <a:cxn ang="0">
                <a:pos x="56" y="7"/>
              </a:cxn>
              <a:cxn ang="0">
                <a:pos x="55" y="5"/>
              </a:cxn>
              <a:cxn ang="0">
                <a:pos x="53" y="5"/>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5" y="1"/>
                </a:lnTo>
                <a:lnTo>
                  <a:pt x="15" y="2"/>
                </a:lnTo>
                <a:lnTo>
                  <a:pt x="11" y="2"/>
                </a:lnTo>
                <a:lnTo>
                  <a:pt x="11" y="4"/>
                </a:lnTo>
                <a:lnTo>
                  <a:pt x="7" y="5"/>
                </a:lnTo>
                <a:lnTo>
                  <a:pt x="4" y="6"/>
                </a:lnTo>
                <a:lnTo>
                  <a:pt x="4" y="7"/>
                </a:lnTo>
                <a:lnTo>
                  <a:pt x="0" y="7"/>
                </a:lnTo>
                <a:lnTo>
                  <a:pt x="0" y="9"/>
                </a:lnTo>
                <a:lnTo>
                  <a:pt x="61" y="9"/>
                </a:lnTo>
                <a:lnTo>
                  <a:pt x="59" y="7"/>
                </a:lnTo>
                <a:lnTo>
                  <a:pt x="56" y="7"/>
                </a:lnTo>
                <a:lnTo>
                  <a:pt x="55" y="5"/>
                </a:lnTo>
                <a:lnTo>
                  <a:pt x="53" y="5"/>
                </a:lnTo>
                <a:lnTo>
                  <a:pt x="53" y="4"/>
                </a:lnTo>
                <a:lnTo>
                  <a:pt x="49" y="4"/>
                </a:lnTo>
                <a:lnTo>
                  <a:pt x="49" y="2"/>
                </a:lnTo>
                <a:lnTo>
                  <a:pt x="46" y="2"/>
                </a:lnTo>
                <a:lnTo>
                  <a:pt x="46" y="1"/>
                </a:lnTo>
                <a:lnTo>
                  <a:pt x="38" y="1"/>
                </a:lnTo>
                <a:lnTo>
                  <a:pt x="38" y="0"/>
                </a:lnTo>
                <a:lnTo>
                  <a:pt x="21"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4" name="Freeform 144"/>
          <p:cNvSpPr>
            <a:spLocks/>
          </p:cNvSpPr>
          <p:nvPr/>
        </p:nvSpPr>
        <p:spPr bwMode="auto">
          <a:xfrm>
            <a:off x="3257550" y="2814638"/>
            <a:ext cx="125413" cy="17462"/>
          </a:xfrm>
          <a:custGeom>
            <a:avLst/>
            <a:gdLst/>
            <a:ahLst/>
            <a:cxnLst>
              <a:cxn ang="0">
                <a:pos x="7" y="0"/>
              </a:cxn>
              <a:cxn ang="0">
                <a:pos x="7" y="3"/>
              </a:cxn>
              <a:cxn ang="0">
                <a:pos x="5" y="3"/>
              </a:cxn>
              <a:cxn ang="0">
                <a:pos x="5" y="5"/>
              </a:cxn>
              <a:cxn ang="0">
                <a:pos x="2" y="5"/>
              </a:cxn>
              <a:cxn ang="0">
                <a:pos x="2" y="8"/>
              </a:cxn>
              <a:cxn ang="0">
                <a:pos x="0" y="8"/>
              </a:cxn>
              <a:cxn ang="0">
                <a:pos x="0" y="10"/>
              </a:cxn>
              <a:cxn ang="0">
                <a:pos x="78" y="10"/>
              </a:cxn>
              <a:cxn ang="0">
                <a:pos x="78" y="8"/>
              </a:cxn>
              <a:cxn ang="0">
                <a:pos x="76" y="8"/>
              </a:cxn>
              <a:cxn ang="0">
                <a:pos x="76" y="5"/>
              </a:cxn>
              <a:cxn ang="0">
                <a:pos x="74" y="5"/>
              </a:cxn>
              <a:cxn ang="0">
                <a:pos x="72" y="3"/>
              </a:cxn>
              <a:cxn ang="0">
                <a:pos x="71" y="3"/>
              </a:cxn>
              <a:cxn ang="0">
                <a:pos x="71" y="0"/>
              </a:cxn>
              <a:cxn ang="0">
                <a:pos x="7" y="0"/>
              </a:cxn>
            </a:cxnLst>
            <a:rect l="0" t="0" r="r" b="b"/>
            <a:pathLst>
              <a:path w="79" h="11">
                <a:moveTo>
                  <a:pt x="7" y="0"/>
                </a:moveTo>
                <a:lnTo>
                  <a:pt x="7" y="3"/>
                </a:lnTo>
                <a:lnTo>
                  <a:pt x="5" y="3"/>
                </a:lnTo>
                <a:lnTo>
                  <a:pt x="5" y="5"/>
                </a:lnTo>
                <a:lnTo>
                  <a:pt x="2" y="5"/>
                </a:lnTo>
                <a:lnTo>
                  <a:pt x="2" y="8"/>
                </a:lnTo>
                <a:lnTo>
                  <a:pt x="0" y="8"/>
                </a:lnTo>
                <a:lnTo>
                  <a:pt x="0" y="10"/>
                </a:lnTo>
                <a:lnTo>
                  <a:pt x="78" y="10"/>
                </a:lnTo>
                <a:lnTo>
                  <a:pt x="78" y="8"/>
                </a:lnTo>
                <a:lnTo>
                  <a:pt x="76" y="8"/>
                </a:lnTo>
                <a:lnTo>
                  <a:pt x="76" y="5"/>
                </a:lnTo>
                <a:lnTo>
                  <a:pt x="74" y="5"/>
                </a:lnTo>
                <a:lnTo>
                  <a:pt x="72" y="3"/>
                </a:lnTo>
                <a:lnTo>
                  <a:pt x="71" y="3"/>
                </a:lnTo>
                <a:lnTo>
                  <a:pt x="71"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5" name="Freeform 145"/>
          <p:cNvSpPr>
            <a:spLocks/>
          </p:cNvSpPr>
          <p:nvPr/>
        </p:nvSpPr>
        <p:spPr bwMode="auto">
          <a:xfrm>
            <a:off x="3251200" y="2836863"/>
            <a:ext cx="138113"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6" name="Freeform 146"/>
          <p:cNvSpPr>
            <a:spLocks/>
          </p:cNvSpPr>
          <p:nvPr/>
        </p:nvSpPr>
        <p:spPr bwMode="auto">
          <a:xfrm>
            <a:off x="3251200" y="2857500"/>
            <a:ext cx="138113"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7" name="Freeform 147"/>
          <p:cNvSpPr>
            <a:spLocks/>
          </p:cNvSpPr>
          <p:nvPr/>
        </p:nvSpPr>
        <p:spPr bwMode="auto">
          <a:xfrm>
            <a:off x="3251200" y="2878138"/>
            <a:ext cx="138113" cy="17462"/>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8" name="Freeform 148"/>
          <p:cNvSpPr>
            <a:spLocks/>
          </p:cNvSpPr>
          <p:nvPr/>
        </p:nvSpPr>
        <p:spPr bwMode="auto">
          <a:xfrm>
            <a:off x="3257550" y="2900363"/>
            <a:ext cx="122238" cy="15875"/>
          </a:xfrm>
          <a:custGeom>
            <a:avLst/>
            <a:gdLst/>
            <a:ahLst/>
            <a:cxnLst>
              <a:cxn ang="0">
                <a:pos x="0" y="0"/>
              </a:cxn>
              <a:cxn ang="0">
                <a:pos x="2" y="2"/>
              </a:cxn>
              <a:cxn ang="0">
                <a:pos x="3" y="4"/>
              </a:cxn>
              <a:cxn ang="0">
                <a:pos x="5"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3" y="4"/>
                </a:lnTo>
                <a:lnTo>
                  <a:pt x="5"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29" name="Freeform 149"/>
          <p:cNvSpPr>
            <a:spLocks/>
          </p:cNvSpPr>
          <p:nvPr/>
        </p:nvSpPr>
        <p:spPr bwMode="auto">
          <a:xfrm>
            <a:off x="3271838" y="2921000"/>
            <a:ext cx="92075"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5" y="2"/>
              </a:cxn>
              <a:cxn ang="0">
                <a:pos x="55"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2" y="4"/>
                </a:lnTo>
                <a:lnTo>
                  <a:pt x="52" y="2"/>
                </a:lnTo>
                <a:lnTo>
                  <a:pt x="55" y="2"/>
                </a:lnTo>
                <a:lnTo>
                  <a:pt x="55" y="1"/>
                </a:lnTo>
                <a:lnTo>
                  <a:pt x="57" y="1"/>
                </a:lnTo>
                <a:lnTo>
                  <a:pt x="57"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0" name="Oval 150"/>
          <p:cNvSpPr>
            <a:spLocks noChangeArrowheads="1"/>
          </p:cNvSpPr>
          <p:nvPr/>
        </p:nvSpPr>
        <p:spPr bwMode="auto">
          <a:xfrm>
            <a:off x="3257550" y="2800350"/>
            <a:ext cx="120650" cy="122238"/>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31" name="Freeform 151"/>
          <p:cNvSpPr>
            <a:spLocks/>
          </p:cNvSpPr>
          <p:nvPr/>
        </p:nvSpPr>
        <p:spPr bwMode="auto">
          <a:xfrm>
            <a:off x="2763838" y="2867025"/>
            <a:ext cx="104775" cy="19050"/>
          </a:xfrm>
          <a:custGeom>
            <a:avLst/>
            <a:gdLst/>
            <a:ahLst/>
            <a:cxnLst>
              <a:cxn ang="0">
                <a:pos x="23" y="0"/>
              </a:cxn>
              <a:cxn ang="0">
                <a:pos x="23" y="1"/>
              </a:cxn>
              <a:cxn ang="0">
                <a:pos x="19" y="1"/>
              </a:cxn>
              <a:cxn ang="0">
                <a:pos x="19" y="3"/>
              </a:cxn>
              <a:cxn ang="0">
                <a:pos x="13" y="3"/>
              </a:cxn>
              <a:cxn ang="0">
                <a:pos x="13" y="3"/>
              </a:cxn>
              <a:cxn ang="0">
                <a:pos x="9" y="5"/>
              </a:cxn>
              <a:cxn ang="0">
                <a:pos x="7" y="5"/>
              </a:cxn>
              <a:cxn ang="0">
                <a:pos x="7" y="7"/>
              </a:cxn>
              <a:cxn ang="0">
                <a:pos x="2" y="7"/>
              </a:cxn>
              <a:cxn ang="0">
                <a:pos x="2" y="10"/>
              </a:cxn>
              <a:cxn ang="0">
                <a:pos x="0" y="10"/>
              </a:cxn>
              <a:cxn ang="0">
                <a:pos x="0" y="11"/>
              </a:cxn>
              <a:cxn ang="0">
                <a:pos x="65" y="11"/>
              </a:cxn>
              <a:cxn ang="0">
                <a:pos x="65" y="8"/>
              </a:cxn>
              <a:cxn ang="0">
                <a:pos x="63" y="8"/>
              </a:cxn>
              <a:cxn ang="0">
                <a:pos x="63" y="7"/>
              </a:cxn>
              <a:cxn ang="0">
                <a:pos x="60" y="7"/>
              </a:cxn>
              <a:cxn ang="0">
                <a:pos x="59" y="5"/>
              </a:cxn>
              <a:cxn ang="0">
                <a:pos x="57" y="5"/>
              </a:cxn>
              <a:cxn ang="0">
                <a:pos x="57" y="3"/>
              </a:cxn>
              <a:cxn ang="0">
                <a:pos x="53" y="3"/>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3"/>
                </a:lnTo>
                <a:lnTo>
                  <a:pt x="9" y="5"/>
                </a:lnTo>
                <a:lnTo>
                  <a:pt x="7" y="5"/>
                </a:lnTo>
                <a:lnTo>
                  <a:pt x="7" y="7"/>
                </a:lnTo>
                <a:lnTo>
                  <a:pt x="2" y="7"/>
                </a:lnTo>
                <a:lnTo>
                  <a:pt x="2" y="10"/>
                </a:lnTo>
                <a:lnTo>
                  <a:pt x="0" y="10"/>
                </a:lnTo>
                <a:lnTo>
                  <a:pt x="0" y="11"/>
                </a:lnTo>
                <a:lnTo>
                  <a:pt x="65" y="11"/>
                </a:lnTo>
                <a:lnTo>
                  <a:pt x="65" y="8"/>
                </a:lnTo>
                <a:lnTo>
                  <a:pt x="63" y="8"/>
                </a:lnTo>
                <a:lnTo>
                  <a:pt x="63" y="7"/>
                </a:lnTo>
                <a:lnTo>
                  <a:pt x="60" y="7"/>
                </a:lnTo>
                <a:lnTo>
                  <a:pt x="59" y="5"/>
                </a:lnTo>
                <a:lnTo>
                  <a:pt x="57" y="5"/>
                </a:lnTo>
                <a:lnTo>
                  <a:pt x="57" y="3"/>
                </a:lnTo>
                <a:lnTo>
                  <a:pt x="53" y="3"/>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2" name="Freeform 152"/>
          <p:cNvSpPr>
            <a:spLocks/>
          </p:cNvSpPr>
          <p:nvPr/>
        </p:nvSpPr>
        <p:spPr bwMode="auto">
          <a:xfrm>
            <a:off x="2749550" y="2890838"/>
            <a:ext cx="134938" cy="19050"/>
          </a:xfrm>
          <a:custGeom>
            <a:avLst/>
            <a:gdLst/>
            <a:ahLst/>
            <a:cxnLst>
              <a:cxn ang="0">
                <a:pos x="8" y="0"/>
              </a:cxn>
              <a:cxn ang="0">
                <a:pos x="8" y="1"/>
              </a:cxn>
              <a:cxn ang="0">
                <a:pos x="6" y="3"/>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8" y="0"/>
              </a:cxn>
            </a:cxnLst>
            <a:rect l="0" t="0" r="r" b="b"/>
            <a:pathLst>
              <a:path w="85" h="12">
                <a:moveTo>
                  <a:pt x="8" y="0"/>
                </a:moveTo>
                <a:lnTo>
                  <a:pt x="8" y="1"/>
                </a:lnTo>
                <a:lnTo>
                  <a:pt x="6" y="3"/>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3" name="Freeform 153"/>
          <p:cNvSpPr>
            <a:spLocks/>
          </p:cNvSpPr>
          <p:nvPr/>
        </p:nvSpPr>
        <p:spPr bwMode="auto">
          <a:xfrm>
            <a:off x="2746375" y="2914650"/>
            <a:ext cx="141288"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4" name="Freeform 154"/>
          <p:cNvSpPr>
            <a:spLocks/>
          </p:cNvSpPr>
          <p:nvPr/>
        </p:nvSpPr>
        <p:spPr bwMode="auto">
          <a:xfrm>
            <a:off x="2746375" y="2938463"/>
            <a:ext cx="141288" cy="20637"/>
          </a:xfrm>
          <a:custGeom>
            <a:avLst/>
            <a:gdLst/>
            <a:ahLst/>
            <a:cxnLst>
              <a:cxn ang="0">
                <a:pos x="0" y="0"/>
              </a:cxn>
              <a:cxn ang="0">
                <a:pos x="0" y="7"/>
              </a:cxn>
              <a:cxn ang="0">
                <a:pos x="2" y="7"/>
              </a:cxn>
              <a:cxn ang="0">
                <a:pos x="2" y="12"/>
              </a:cxn>
              <a:cxn ang="0">
                <a:pos x="84" y="12"/>
              </a:cxn>
              <a:cxn ang="0">
                <a:pos x="84" y="11"/>
              </a:cxn>
              <a:cxn ang="0">
                <a:pos x="86" y="11"/>
              </a:cxn>
              <a:cxn ang="0">
                <a:pos x="86" y="7"/>
              </a:cxn>
              <a:cxn ang="0">
                <a:pos x="88" y="7"/>
              </a:cxn>
              <a:cxn ang="0">
                <a:pos x="88" y="0"/>
              </a:cxn>
              <a:cxn ang="0">
                <a:pos x="0" y="0"/>
              </a:cxn>
            </a:cxnLst>
            <a:rect l="0" t="0" r="r" b="b"/>
            <a:pathLst>
              <a:path w="89" h="13">
                <a:moveTo>
                  <a:pt x="0" y="0"/>
                </a:moveTo>
                <a:lnTo>
                  <a:pt x="0" y="7"/>
                </a:lnTo>
                <a:lnTo>
                  <a:pt x="2" y="7"/>
                </a:lnTo>
                <a:lnTo>
                  <a:pt x="2" y="12"/>
                </a:lnTo>
                <a:lnTo>
                  <a:pt x="84" y="12"/>
                </a:lnTo>
                <a:lnTo>
                  <a:pt x="84" y="11"/>
                </a:lnTo>
                <a:lnTo>
                  <a:pt x="86" y="11"/>
                </a:lnTo>
                <a:lnTo>
                  <a:pt x="86" y="7"/>
                </a:lnTo>
                <a:lnTo>
                  <a:pt x="88" y="7"/>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5" name="Freeform 155"/>
          <p:cNvSpPr>
            <a:spLocks/>
          </p:cNvSpPr>
          <p:nvPr/>
        </p:nvSpPr>
        <p:spPr bwMode="auto">
          <a:xfrm>
            <a:off x="2749550" y="2963863"/>
            <a:ext cx="131763" cy="19050"/>
          </a:xfrm>
          <a:custGeom>
            <a:avLst/>
            <a:gdLst/>
            <a:ahLst/>
            <a:cxnLst>
              <a:cxn ang="0">
                <a:pos x="0" y="0"/>
              </a:cxn>
              <a:cxn ang="0">
                <a:pos x="2" y="3"/>
              </a:cxn>
              <a:cxn ang="0">
                <a:pos x="4" y="5"/>
              </a:cxn>
              <a:cxn ang="0">
                <a:pos x="6" y="7"/>
              </a:cxn>
              <a:cxn ang="0">
                <a:pos x="7" y="7"/>
              </a:cxn>
              <a:cxn ang="0">
                <a:pos x="8" y="10"/>
              </a:cxn>
              <a:cxn ang="0">
                <a:pos x="8" y="11"/>
              </a:cxn>
              <a:cxn ang="0">
                <a:pos x="73" y="11"/>
              </a:cxn>
              <a:cxn ang="0">
                <a:pos x="73" y="10"/>
              </a:cxn>
              <a:cxn ang="0">
                <a:pos x="76" y="8"/>
              </a:cxn>
              <a:cxn ang="0">
                <a:pos x="76" y="7"/>
              </a:cxn>
              <a:cxn ang="0">
                <a:pos x="78" y="7"/>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7"/>
                </a:lnTo>
                <a:lnTo>
                  <a:pt x="7" y="7"/>
                </a:lnTo>
                <a:lnTo>
                  <a:pt x="8" y="10"/>
                </a:lnTo>
                <a:lnTo>
                  <a:pt x="8" y="11"/>
                </a:lnTo>
                <a:lnTo>
                  <a:pt x="73" y="11"/>
                </a:lnTo>
                <a:lnTo>
                  <a:pt x="73" y="10"/>
                </a:lnTo>
                <a:lnTo>
                  <a:pt x="76" y="8"/>
                </a:lnTo>
                <a:lnTo>
                  <a:pt x="76" y="7"/>
                </a:lnTo>
                <a:lnTo>
                  <a:pt x="78" y="7"/>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6" name="Freeform 156"/>
          <p:cNvSpPr>
            <a:spLocks/>
          </p:cNvSpPr>
          <p:nvPr/>
        </p:nvSpPr>
        <p:spPr bwMode="auto">
          <a:xfrm>
            <a:off x="2763838" y="2987675"/>
            <a:ext cx="101600" cy="15875"/>
          </a:xfrm>
          <a:custGeom>
            <a:avLst/>
            <a:gdLst/>
            <a:ahLst/>
            <a:cxnLst>
              <a:cxn ang="0">
                <a:pos x="0" y="0"/>
              </a:cxn>
              <a:cxn ang="0">
                <a:pos x="2" y="2"/>
              </a:cxn>
              <a:cxn ang="0">
                <a:pos x="5" y="2"/>
              </a:cxn>
              <a:cxn ang="0">
                <a:pos x="7" y="5"/>
              </a:cxn>
              <a:cxn ang="0">
                <a:pos x="9" y="5"/>
              </a:cxn>
              <a:cxn ang="0">
                <a:pos x="9" y="6"/>
              </a:cxn>
              <a:cxn ang="0">
                <a:pos x="13" y="6"/>
              </a:cxn>
              <a:cxn ang="0">
                <a:pos x="13" y="7"/>
              </a:cxn>
              <a:cxn ang="0">
                <a:pos x="18" y="7"/>
              </a:cxn>
              <a:cxn ang="0">
                <a:pos x="18" y="8"/>
              </a:cxn>
              <a:cxn ang="0">
                <a:pos x="23" y="8"/>
              </a:cxn>
              <a:cxn ang="0">
                <a:pos x="23" y="9"/>
              </a:cxn>
              <a:cxn ang="0">
                <a:pos x="42" y="9"/>
              </a:cxn>
              <a:cxn ang="0">
                <a:pos x="42" y="8"/>
              </a:cxn>
              <a:cxn ang="0">
                <a:pos x="46" y="8"/>
              </a:cxn>
              <a:cxn ang="0">
                <a:pos x="46" y="7"/>
              </a:cxn>
              <a:cxn ang="0">
                <a:pos x="53" y="7"/>
              </a:cxn>
              <a:cxn ang="0">
                <a:pos x="53" y="6"/>
              </a:cxn>
              <a:cxn ang="0">
                <a:pos x="57" y="5"/>
              </a:cxn>
              <a:cxn ang="0">
                <a:pos x="58" y="5"/>
              </a:cxn>
              <a:cxn ang="0">
                <a:pos x="58" y="2"/>
              </a:cxn>
              <a:cxn ang="0">
                <a:pos x="63" y="2"/>
              </a:cxn>
              <a:cxn ang="0">
                <a:pos x="63" y="0"/>
              </a:cxn>
              <a:cxn ang="0">
                <a:pos x="0" y="0"/>
              </a:cxn>
            </a:cxnLst>
            <a:rect l="0" t="0" r="r" b="b"/>
            <a:pathLst>
              <a:path w="64" h="10">
                <a:moveTo>
                  <a:pt x="0" y="0"/>
                </a:moveTo>
                <a:lnTo>
                  <a:pt x="2" y="2"/>
                </a:lnTo>
                <a:lnTo>
                  <a:pt x="5" y="2"/>
                </a:lnTo>
                <a:lnTo>
                  <a:pt x="7" y="5"/>
                </a:lnTo>
                <a:lnTo>
                  <a:pt x="9" y="5"/>
                </a:lnTo>
                <a:lnTo>
                  <a:pt x="9" y="6"/>
                </a:lnTo>
                <a:lnTo>
                  <a:pt x="13" y="6"/>
                </a:lnTo>
                <a:lnTo>
                  <a:pt x="13" y="7"/>
                </a:lnTo>
                <a:lnTo>
                  <a:pt x="18" y="7"/>
                </a:lnTo>
                <a:lnTo>
                  <a:pt x="18" y="8"/>
                </a:lnTo>
                <a:lnTo>
                  <a:pt x="23" y="8"/>
                </a:lnTo>
                <a:lnTo>
                  <a:pt x="23" y="9"/>
                </a:lnTo>
                <a:lnTo>
                  <a:pt x="42" y="9"/>
                </a:lnTo>
                <a:lnTo>
                  <a:pt x="42" y="8"/>
                </a:lnTo>
                <a:lnTo>
                  <a:pt x="46" y="8"/>
                </a:lnTo>
                <a:lnTo>
                  <a:pt x="46" y="7"/>
                </a:lnTo>
                <a:lnTo>
                  <a:pt x="53" y="7"/>
                </a:lnTo>
                <a:lnTo>
                  <a:pt x="53" y="6"/>
                </a:lnTo>
                <a:lnTo>
                  <a:pt x="57" y="5"/>
                </a:lnTo>
                <a:lnTo>
                  <a:pt x="58" y="5"/>
                </a:lnTo>
                <a:lnTo>
                  <a:pt x="58" y="2"/>
                </a:lnTo>
                <a:lnTo>
                  <a:pt x="63" y="2"/>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7" name="Oval 157"/>
          <p:cNvSpPr>
            <a:spLocks noChangeArrowheads="1"/>
          </p:cNvSpPr>
          <p:nvPr/>
        </p:nvSpPr>
        <p:spPr bwMode="auto">
          <a:xfrm>
            <a:off x="2752725" y="2873375"/>
            <a:ext cx="123825"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38" name="Freeform 158"/>
          <p:cNvSpPr>
            <a:spLocks/>
          </p:cNvSpPr>
          <p:nvPr/>
        </p:nvSpPr>
        <p:spPr bwMode="auto">
          <a:xfrm>
            <a:off x="2943225" y="2867025"/>
            <a:ext cx="104775" cy="19050"/>
          </a:xfrm>
          <a:custGeom>
            <a:avLst/>
            <a:gdLst/>
            <a:ahLst/>
            <a:cxnLst>
              <a:cxn ang="0">
                <a:pos x="23" y="0"/>
              </a:cxn>
              <a:cxn ang="0">
                <a:pos x="23" y="1"/>
              </a:cxn>
              <a:cxn ang="0">
                <a:pos x="19" y="1"/>
              </a:cxn>
              <a:cxn ang="0">
                <a:pos x="19" y="3"/>
              </a:cxn>
              <a:cxn ang="0">
                <a:pos x="13" y="3"/>
              </a:cxn>
              <a:cxn ang="0">
                <a:pos x="13" y="3"/>
              </a:cxn>
              <a:cxn ang="0">
                <a:pos x="9" y="5"/>
              </a:cxn>
              <a:cxn ang="0">
                <a:pos x="7" y="5"/>
              </a:cxn>
              <a:cxn ang="0">
                <a:pos x="7" y="7"/>
              </a:cxn>
              <a:cxn ang="0">
                <a:pos x="2" y="7"/>
              </a:cxn>
              <a:cxn ang="0">
                <a:pos x="2" y="10"/>
              </a:cxn>
              <a:cxn ang="0">
                <a:pos x="0" y="10"/>
              </a:cxn>
              <a:cxn ang="0">
                <a:pos x="0" y="11"/>
              </a:cxn>
              <a:cxn ang="0">
                <a:pos x="65" y="11"/>
              </a:cxn>
              <a:cxn ang="0">
                <a:pos x="65" y="8"/>
              </a:cxn>
              <a:cxn ang="0">
                <a:pos x="63" y="8"/>
              </a:cxn>
              <a:cxn ang="0">
                <a:pos x="63" y="7"/>
              </a:cxn>
              <a:cxn ang="0">
                <a:pos x="60" y="7"/>
              </a:cxn>
              <a:cxn ang="0">
                <a:pos x="59" y="5"/>
              </a:cxn>
              <a:cxn ang="0">
                <a:pos x="57" y="5"/>
              </a:cxn>
              <a:cxn ang="0">
                <a:pos x="57" y="3"/>
              </a:cxn>
              <a:cxn ang="0">
                <a:pos x="53" y="3"/>
              </a:cxn>
              <a:cxn ang="0">
                <a:pos x="53" y="3"/>
              </a:cxn>
              <a:cxn ang="0">
                <a:pos x="48" y="3"/>
              </a:cxn>
              <a:cxn ang="0">
                <a:pos x="48" y="1"/>
              </a:cxn>
              <a:cxn ang="0">
                <a:pos x="42" y="1"/>
              </a:cxn>
              <a:cxn ang="0">
                <a:pos x="42" y="0"/>
              </a:cxn>
              <a:cxn ang="0">
                <a:pos x="23" y="0"/>
              </a:cxn>
            </a:cxnLst>
            <a:rect l="0" t="0" r="r" b="b"/>
            <a:pathLst>
              <a:path w="66" h="12">
                <a:moveTo>
                  <a:pt x="23" y="0"/>
                </a:moveTo>
                <a:lnTo>
                  <a:pt x="23" y="1"/>
                </a:lnTo>
                <a:lnTo>
                  <a:pt x="19" y="1"/>
                </a:lnTo>
                <a:lnTo>
                  <a:pt x="19" y="3"/>
                </a:lnTo>
                <a:lnTo>
                  <a:pt x="13" y="3"/>
                </a:lnTo>
                <a:lnTo>
                  <a:pt x="13" y="3"/>
                </a:lnTo>
                <a:lnTo>
                  <a:pt x="9" y="5"/>
                </a:lnTo>
                <a:lnTo>
                  <a:pt x="7" y="5"/>
                </a:lnTo>
                <a:lnTo>
                  <a:pt x="7" y="7"/>
                </a:lnTo>
                <a:lnTo>
                  <a:pt x="2" y="7"/>
                </a:lnTo>
                <a:lnTo>
                  <a:pt x="2" y="10"/>
                </a:lnTo>
                <a:lnTo>
                  <a:pt x="0" y="10"/>
                </a:lnTo>
                <a:lnTo>
                  <a:pt x="0" y="11"/>
                </a:lnTo>
                <a:lnTo>
                  <a:pt x="65" y="11"/>
                </a:lnTo>
                <a:lnTo>
                  <a:pt x="65" y="8"/>
                </a:lnTo>
                <a:lnTo>
                  <a:pt x="63" y="8"/>
                </a:lnTo>
                <a:lnTo>
                  <a:pt x="63" y="7"/>
                </a:lnTo>
                <a:lnTo>
                  <a:pt x="60" y="7"/>
                </a:lnTo>
                <a:lnTo>
                  <a:pt x="59" y="5"/>
                </a:lnTo>
                <a:lnTo>
                  <a:pt x="57" y="5"/>
                </a:lnTo>
                <a:lnTo>
                  <a:pt x="57" y="3"/>
                </a:lnTo>
                <a:lnTo>
                  <a:pt x="53" y="3"/>
                </a:lnTo>
                <a:lnTo>
                  <a:pt x="53" y="3"/>
                </a:lnTo>
                <a:lnTo>
                  <a:pt x="48" y="3"/>
                </a:lnTo>
                <a:lnTo>
                  <a:pt x="48" y="1"/>
                </a:lnTo>
                <a:lnTo>
                  <a:pt x="42" y="1"/>
                </a:lnTo>
                <a:lnTo>
                  <a:pt x="42" y="0"/>
                </a:lnTo>
                <a:lnTo>
                  <a:pt x="23"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39" name="Freeform 159"/>
          <p:cNvSpPr>
            <a:spLocks/>
          </p:cNvSpPr>
          <p:nvPr/>
        </p:nvSpPr>
        <p:spPr bwMode="auto">
          <a:xfrm>
            <a:off x="2928938" y="2890838"/>
            <a:ext cx="134937" cy="19050"/>
          </a:xfrm>
          <a:custGeom>
            <a:avLst/>
            <a:gdLst/>
            <a:ahLst/>
            <a:cxnLst>
              <a:cxn ang="0">
                <a:pos x="8" y="0"/>
              </a:cxn>
              <a:cxn ang="0">
                <a:pos x="8" y="1"/>
              </a:cxn>
              <a:cxn ang="0">
                <a:pos x="6" y="3"/>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8" y="0"/>
              </a:cxn>
            </a:cxnLst>
            <a:rect l="0" t="0" r="r" b="b"/>
            <a:pathLst>
              <a:path w="85" h="12">
                <a:moveTo>
                  <a:pt x="8" y="0"/>
                </a:moveTo>
                <a:lnTo>
                  <a:pt x="8" y="1"/>
                </a:lnTo>
                <a:lnTo>
                  <a:pt x="6" y="3"/>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8"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0" name="Freeform 160"/>
          <p:cNvSpPr>
            <a:spLocks/>
          </p:cNvSpPr>
          <p:nvPr/>
        </p:nvSpPr>
        <p:spPr bwMode="auto">
          <a:xfrm>
            <a:off x="2925763" y="2914650"/>
            <a:ext cx="141287"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1" name="Freeform 161"/>
          <p:cNvSpPr>
            <a:spLocks/>
          </p:cNvSpPr>
          <p:nvPr/>
        </p:nvSpPr>
        <p:spPr bwMode="auto">
          <a:xfrm>
            <a:off x="2925763" y="2938463"/>
            <a:ext cx="141287" cy="20637"/>
          </a:xfrm>
          <a:custGeom>
            <a:avLst/>
            <a:gdLst/>
            <a:ahLst/>
            <a:cxnLst>
              <a:cxn ang="0">
                <a:pos x="0" y="0"/>
              </a:cxn>
              <a:cxn ang="0">
                <a:pos x="0" y="7"/>
              </a:cxn>
              <a:cxn ang="0">
                <a:pos x="2" y="7"/>
              </a:cxn>
              <a:cxn ang="0">
                <a:pos x="2" y="12"/>
              </a:cxn>
              <a:cxn ang="0">
                <a:pos x="84" y="12"/>
              </a:cxn>
              <a:cxn ang="0">
                <a:pos x="84" y="11"/>
              </a:cxn>
              <a:cxn ang="0">
                <a:pos x="86" y="11"/>
              </a:cxn>
              <a:cxn ang="0">
                <a:pos x="86" y="7"/>
              </a:cxn>
              <a:cxn ang="0">
                <a:pos x="88" y="7"/>
              </a:cxn>
              <a:cxn ang="0">
                <a:pos x="88" y="0"/>
              </a:cxn>
              <a:cxn ang="0">
                <a:pos x="0" y="0"/>
              </a:cxn>
            </a:cxnLst>
            <a:rect l="0" t="0" r="r" b="b"/>
            <a:pathLst>
              <a:path w="89" h="13">
                <a:moveTo>
                  <a:pt x="0" y="0"/>
                </a:moveTo>
                <a:lnTo>
                  <a:pt x="0" y="7"/>
                </a:lnTo>
                <a:lnTo>
                  <a:pt x="2" y="7"/>
                </a:lnTo>
                <a:lnTo>
                  <a:pt x="2" y="12"/>
                </a:lnTo>
                <a:lnTo>
                  <a:pt x="84" y="12"/>
                </a:lnTo>
                <a:lnTo>
                  <a:pt x="84" y="11"/>
                </a:lnTo>
                <a:lnTo>
                  <a:pt x="86" y="11"/>
                </a:lnTo>
                <a:lnTo>
                  <a:pt x="86" y="7"/>
                </a:lnTo>
                <a:lnTo>
                  <a:pt x="88" y="7"/>
                </a:lnTo>
                <a:lnTo>
                  <a:pt x="88"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2" name="Freeform 162"/>
          <p:cNvSpPr>
            <a:spLocks/>
          </p:cNvSpPr>
          <p:nvPr/>
        </p:nvSpPr>
        <p:spPr bwMode="auto">
          <a:xfrm>
            <a:off x="2928938" y="2963863"/>
            <a:ext cx="131762" cy="19050"/>
          </a:xfrm>
          <a:custGeom>
            <a:avLst/>
            <a:gdLst/>
            <a:ahLst/>
            <a:cxnLst>
              <a:cxn ang="0">
                <a:pos x="0" y="0"/>
              </a:cxn>
              <a:cxn ang="0">
                <a:pos x="2" y="3"/>
              </a:cxn>
              <a:cxn ang="0">
                <a:pos x="4" y="5"/>
              </a:cxn>
              <a:cxn ang="0">
                <a:pos x="6" y="7"/>
              </a:cxn>
              <a:cxn ang="0">
                <a:pos x="7" y="7"/>
              </a:cxn>
              <a:cxn ang="0">
                <a:pos x="8" y="10"/>
              </a:cxn>
              <a:cxn ang="0">
                <a:pos x="8" y="11"/>
              </a:cxn>
              <a:cxn ang="0">
                <a:pos x="73" y="11"/>
              </a:cxn>
              <a:cxn ang="0">
                <a:pos x="73" y="10"/>
              </a:cxn>
              <a:cxn ang="0">
                <a:pos x="76" y="8"/>
              </a:cxn>
              <a:cxn ang="0">
                <a:pos x="76" y="7"/>
              </a:cxn>
              <a:cxn ang="0">
                <a:pos x="78" y="7"/>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7"/>
                </a:lnTo>
                <a:lnTo>
                  <a:pt x="7" y="7"/>
                </a:lnTo>
                <a:lnTo>
                  <a:pt x="8" y="10"/>
                </a:lnTo>
                <a:lnTo>
                  <a:pt x="8" y="11"/>
                </a:lnTo>
                <a:lnTo>
                  <a:pt x="73" y="11"/>
                </a:lnTo>
                <a:lnTo>
                  <a:pt x="73" y="10"/>
                </a:lnTo>
                <a:lnTo>
                  <a:pt x="76" y="8"/>
                </a:lnTo>
                <a:lnTo>
                  <a:pt x="76" y="7"/>
                </a:lnTo>
                <a:lnTo>
                  <a:pt x="78" y="7"/>
                </a:lnTo>
                <a:lnTo>
                  <a:pt x="78" y="5"/>
                </a:lnTo>
                <a:lnTo>
                  <a:pt x="80" y="5"/>
                </a:lnTo>
                <a:lnTo>
                  <a:pt x="80" y="3"/>
                </a:lnTo>
                <a:lnTo>
                  <a:pt x="82" y="3"/>
                </a:lnTo>
                <a:lnTo>
                  <a:pt x="82"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3" name="Freeform 163"/>
          <p:cNvSpPr>
            <a:spLocks/>
          </p:cNvSpPr>
          <p:nvPr/>
        </p:nvSpPr>
        <p:spPr bwMode="auto">
          <a:xfrm>
            <a:off x="2943225" y="2987675"/>
            <a:ext cx="101600" cy="15875"/>
          </a:xfrm>
          <a:custGeom>
            <a:avLst/>
            <a:gdLst/>
            <a:ahLst/>
            <a:cxnLst>
              <a:cxn ang="0">
                <a:pos x="0" y="0"/>
              </a:cxn>
              <a:cxn ang="0">
                <a:pos x="2" y="2"/>
              </a:cxn>
              <a:cxn ang="0">
                <a:pos x="5" y="2"/>
              </a:cxn>
              <a:cxn ang="0">
                <a:pos x="7" y="5"/>
              </a:cxn>
              <a:cxn ang="0">
                <a:pos x="9" y="5"/>
              </a:cxn>
              <a:cxn ang="0">
                <a:pos x="9" y="6"/>
              </a:cxn>
              <a:cxn ang="0">
                <a:pos x="13" y="6"/>
              </a:cxn>
              <a:cxn ang="0">
                <a:pos x="13" y="7"/>
              </a:cxn>
              <a:cxn ang="0">
                <a:pos x="18" y="7"/>
              </a:cxn>
              <a:cxn ang="0">
                <a:pos x="18" y="8"/>
              </a:cxn>
              <a:cxn ang="0">
                <a:pos x="23" y="8"/>
              </a:cxn>
              <a:cxn ang="0">
                <a:pos x="23" y="9"/>
              </a:cxn>
              <a:cxn ang="0">
                <a:pos x="42" y="9"/>
              </a:cxn>
              <a:cxn ang="0">
                <a:pos x="42" y="8"/>
              </a:cxn>
              <a:cxn ang="0">
                <a:pos x="46" y="8"/>
              </a:cxn>
              <a:cxn ang="0">
                <a:pos x="46" y="7"/>
              </a:cxn>
              <a:cxn ang="0">
                <a:pos x="53" y="7"/>
              </a:cxn>
              <a:cxn ang="0">
                <a:pos x="53" y="6"/>
              </a:cxn>
              <a:cxn ang="0">
                <a:pos x="57" y="5"/>
              </a:cxn>
              <a:cxn ang="0">
                <a:pos x="58" y="5"/>
              </a:cxn>
              <a:cxn ang="0">
                <a:pos x="58" y="2"/>
              </a:cxn>
              <a:cxn ang="0">
                <a:pos x="63" y="2"/>
              </a:cxn>
              <a:cxn ang="0">
                <a:pos x="63" y="0"/>
              </a:cxn>
              <a:cxn ang="0">
                <a:pos x="0" y="0"/>
              </a:cxn>
            </a:cxnLst>
            <a:rect l="0" t="0" r="r" b="b"/>
            <a:pathLst>
              <a:path w="64" h="10">
                <a:moveTo>
                  <a:pt x="0" y="0"/>
                </a:moveTo>
                <a:lnTo>
                  <a:pt x="2" y="2"/>
                </a:lnTo>
                <a:lnTo>
                  <a:pt x="5" y="2"/>
                </a:lnTo>
                <a:lnTo>
                  <a:pt x="7" y="5"/>
                </a:lnTo>
                <a:lnTo>
                  <a:pt x="9" y="5"/>
                </a:lnTo>
                <a:lnTo>
                  <a:pt x="9" y="6"/>
                </a:lnTo>
                <a:lnTo>
                  <a:pt x="13" y="6"/>
                </a:lnTo>
                <a:lnTo>
                  <a:pt x="13" y="7"/>
                </a:lnTo>
                <a:lnTo>
                  <a:pt x="18" y="7"/>
                </a:lnTo>
                <a:lnTo>
                  <a:pt x="18" y="8"/>
                </a:lnTo>
                <a:lnTo>
                  <a:pt x="23" y="8"/>
                </a:lnTo>
                <a:lnTo>
                  <a:pt x="23" y="9"/>
                </a:lnTo>
                <a:lnTo>
                  <a:pt x="42" y="9"/>
                </a:lnTo>
                <a:lnTo>
                  <a:pt x="42" y="8"/>
                </a:lnTo>
                <a:lnTo>
                  <a:pt x="46" y="8"/>
                </a:lnTo>
                <a:lnTo>
                  <a:pt x="46" y="7"/>
                </a:lnTo>
                <a:lnTo>
                  <a:pt x="53" y="7"/>
                </a:lnTo>
                <a:lnTo>
                  <a:pt x="53" y="6"/>
                </a:lnTo>
                <a:lnTo>
                  <a:pt x="57" y="5"/>
                </a:lnTo>
                <a:lnTo>
                  <a:pt x="58" y="5"/>
                </a:lnTo>
                <a:lnTo>
                  <a:pt x="58" y="2"/>
                </a:lnTo>
                <a:lnTo>
                  <a:pt x="63" y="2"/>
                </a:lnTo>
                <a:lnTo>
                  <a:pt x="63"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4" name="Oval 164"/>
          <p:cNvSpPr>
            <a:spLocks noChangeArrowheads="1"/>
          </p:cNvSpPr>
          <p:nvPr/>
        </p:nvSpPr>
        <p:spPr bwMode="auto">
          <a:xfrm>
            <a:off x="2932113" y="2873375"/>
            <a:ext cx="123825"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45" name="Freeform 165"/>
          <p:cNvSpPr>
            <a:spLocks/>
          </p:cNvSpPr>
          <p:nvPr/>
        </p:nvSpPr>
        <p:spPr bwMode="auto">
          <a:xfrm>
            <a:off x="3086100" y="2867025"/>
            <a:ext cx="107950" cy="19050"/>
          </a:xfrm>
          <a:custGeom>
            <a:avLst/>
            <a:gdLst/>
            <a:ahLst/>
            <a:cxnLst>
              <a:cxn ang="0">
                <a:pos x="25" y="0"/>
              </a:cxn>
              <a:cxn ang="0">
                <a:pos x="25" y="1"/>
              </a:cxn>
              <a:cxn ang="0">
                <a:pos x="19" y="1"/>
              </a:cxn>
              <a:cxn ang="0">
                <a:pos x="19" y="3"/>
              </a:cxn>
              <a:cxn ang="0">
                <a:pos x="15" y="3"/>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1" y="6"/>
              </a:cxn>
              <a:cxn ang="0">
                <a:pos x="61" y="5"/>
              </a:cxn>
              <a:cxn ang="0">
                <a:pos x="57" y="5"/>
              </a:cxn>
              <a:cxn ang="0">
                <a:pos x="57" y="3"/>
              </a:cxn>
              <a:cxn ang="0">
                <a:pos x="53" y="3"/>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1" y="6"/>
                </a:lnTo>
                <a:lnTo>
                  <a:pt x="61" y="5"/>
                </a:lnTo>
                <a:lnTo>
                  <a:pt x="57" y="5"/>
                </a:lnTo>
                <a:lnTo>
                  <a:pt x="57" y="3"/>
                </a:lnTo>
                <a:lnTo>
                  <a:pt x="53" y="3"/>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6" name="Freeform 166"/>
          <p:cNvSpPr>
            <a:spLocks/>
          </p:cNvSpPr>
          <p:nvPr/>
        </p:nvSpPr>
        <p:spPr bwMode="auto">
          <a:xfrm>
            <a:off x="3074988" y="2890838"/>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7" name="Freeform 167"/>
          <p:cNvSpPr>
            <a:spLocks/>
          </p:cNvSpPr>
          <p:nvPr/>
        </p:nvSpPr>
        <p:spPr bwMode="auto">
          <a:xfrm>
            <a:off x="3071813" y="2914650"/>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8" name="Freeform 168"/>
          <p:cNvSpPr>
            <a:spLocks/>
          </p:cNvSpPr>
          <p:nvPr/>
        </p:nvSpPr>
        <p:spPr bwMode="auto">
          <a:xfrm>
            <a:off x="3071813" y="2938463"/>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49" name="Freeform 169"/>
          <p:cNvSpPr>
            <a:spLocks/>
          </p:cNvSpPr>
          <p:nvPr/>
        </p:nvSpPr>
        <p:spPr bwMode="auto">
          <a:xfrm>
            <a:off x="3074988" y="2963863"/>
            <a:ext cx="128587" cy="19050"/>
          </a:xfrm>
          <a:custGeom>
            <a:avLst/>
            <a:gdLst/>
            <a:ahLst/>
            <a:cxnLst>
              <a:cxn ang="0">
                <a:pos x="0" y="0"/>
              </a:cxn>
              <a:cxn ang="0">
                <a:pos x="2" y="3"/>
              </a:cxn>
              <a:cxn ang="0">
                <a:pos x="4"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0" name="Freeform 170"/>
          <p:cNvSpPr>
            <a:spLocks/>
          </p:cNvSpPr>
          <p:nvPr/>
        </p:nvSpPr>
        <p:spPr bwMode="auto">
          <a:xfrm>
            <a:off x="3089275" y="2987675"/>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6"/>
              </a:cxn>
              <a:cxn ang="0">
                <a:pos x="55" y="5"/>
              </a:cxn>
              <a:cxn ang="0">
                <a:pos x="58" y="5"/>
              </a:cxn>
              <a:cxn ang="0">
                <a:pos x="58"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6" y="7"/>
                </a:lnTo>
                <a:lnTo>
                  <a:pt x="16" y="8"/>
                </a:lnTo>
                <a:lnTo>
                  <a:pt x="23" y="8"/>
                </a:lnTo>
                <a:lnTo>
                  <a:pt x="23" y="9"/>
                </a:lnTo>
                <a:lnTo>
                  <a:pt x="40" y="9"/>
                </a:lnTo>
                <a:lnTo>
                  <a:pt x="40" y="8"/>
                </a:lnTo>
                <a:lnTo>
                  <a:pt x="46" y="8"/>
                </a:lnTo>
                <a:lnTo>
                  <a:pt x="46" y="7"/>
                </a:lnTo>
                <a:lnTo>
                  <a:pt x="51" y="7"/>
                </a:lnTo>
                <a:lnTo>
                  <a:pt x="51" y="6"/>
                </a:lnTo>
                <a:lnTo>
                  <a:pt x="55" y="5"/>
                </a:lnTo>
                <a:lnTo>
                  <a:pt x="58" y="5"/>
                </a:lnTo>
                <a:lnTo>
                  <a:pt x="58"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1" name="Oval 171"/>
          <p:cNvSpPr>
            <a:spLocks noChangeArrowheads="1"/>
          </p:cNvSpPr>
          <p:nvPr/>
        </p:nvSpPr>
        <p:spPr bwMode="auto">
          <a:xfrm>
            <a:off x="3078163" y="2873375"/>
            <a:ext cx="120650"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52" name="Freeform 172"/>
          <p:cNvSpPr>
            <a:spLocks/>
          </p:cNvSpPr>
          <p:nvPr/>
        </p:nvSpPr>
        <p:spPr bwMode="auto">
          <a:xfrm>
            <a:off x="3265488" y="2867025"/>
            <a:ext cx="107950" cy="19050"/>
          </a:xfrm>
          <a:custGeom>
            <a:avLst/>
            <a:gdLst/>
            <a:ahLst/>
            <a:cxnLst>
              <a:cxn ang="0">
                <a:pos x="25" y="0"/>
              </a:cxn>
              <a:cxn ang="0">
                <a:pos x="25" y="1"/>
              </a:cxn>
              <a:cxn ang="0">
                <a:pos x="19" y="1"/>
              </a:cxn>
              <a:cxn ang="0">
                <a:pos x="19" y="3"/>
              </a:cxn>
              <a:cxn ang="0">
                <a:pos x="15" y="3"/>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7" y="5"/>
              </a:cxn>
              <a:cxn ang="0">
                <a:pos x="57" y="3"/>
              </a:cxn>
              <a:cxn ang="0">
                <a:pos x="53" y="3"/>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7" y="5"/>
                </a:lnTo>
                <a:lnTo>
                  <a:pt x="57" y="3"/>
                </a:lnTo>
                <a:lnTo>
                  <a:pt x="53" y="3"/>
                </a:lnTo>
                <a:lnTo>
                  <a:pt x="53" y="3"/>
                </a:lnTo>
                <a:lnTo>
                  <a:pt x="50" y="3"/>
                </a:lnTo>
                <a:lnTo>
                  <a:pt x="50" y="1"/>
                </a:lnTo>
                <a:lnTo>
                  <a:pt x="42" y="1"/>
                </a:lnTo>
                <a:lnTo>
                  <a:pt x="42" y="0"/>
                </a:lnTo>
                <a:lnTo>
                  <a:pt x="25"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3" name="Freeform 173"/>
          <p:cNvSpPr>
            <a:spLocks/>
          </p:cNvSpPr>
          <p:nvPr/>
        </p:nvSpPr>
        <p:spPr bwMode="auto">
          <a:xfrm>
            <a:off x="3254375" y="2890838"/>
            <a:ext cx="131763"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4" name="Freeform 174"/>
          <p:cNvSpPr>
            <a:spLocks/>
          </p:cNvSpPr>
          <p:nvPr/>
        </p:nvSpPr>
        <p:spPr bwMode="auto">
          <a:xfrm>
            <a:off x="3251200" y="2914650"/>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5" name="Freeform 175"/>
          <p:cNvSpPr>
            <a:spLocks/>
          </p:cNvSpPr>
          <p:nvPr/>
        </p:nvSpPr>
        <p:spPr bwMode="auto">
          <a:xfrm>
            <a:off x="3251200" y="2938463"/>
            <a:ext cx="138113"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6" name="Freeform 176"/>
          <p:cNvSpPr>
            <a:spLocks/>
          </p:cNvSpPr>
          <p:nvPr/>
        </p:nvSpPr>
        <p:spPr bwMode="auto">
          <a:xfrm>
            <a:off x="3254375" y="2963863"/>
            <a:ext cx="128588" cy="19050"/>
          </a:xfrm>
          <a:custGeom>
            <a:avLst/>
            <a:gdLst/>
            <a:ahLst/>
            <a:cxnLst>
              <a:cxn ang="0">
                <a:pos x="0" y="0"/>
              </a:cxn>
              <a:cxn ang="0">
                <a:pos x="2" y="3"/>
              </a:cxn>
              <a:cxn ang="0">
                <a:pos x="4"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7" name="Freeform 177"/>
          <p:cNvSpPr>
            <a:spLocks/>
          </p:cNvSpPr>
          <p:nvPr/>
        </p:nvSpPr>
        <p:spPr bwMode="auto">
          <a:xfrm>
            <a:off x="3268663" y="2987675"/>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6" y="7"/>
                </a:lnTo>
                <a:lnTo>
                  <a:pt x="16"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chemeClr val="bg1">
              <a:lumMod val="60000"/>
              <a:lumOff val="40000"/>
            </a:schemeClr>
          </a:solidFill>
          <a:ln w="12700" cap="rnd" cmpd="sng">
            <a:solidFill>
              <a:srgbClr val="000000"/>
            </a:solidFill>
            <a:prstDash val="solid"/>
            <a:round/>
            <a:headEnd type="none" w="med" len="med"/>
            <a:tailEnd type="none" w="med" len="med"/>
          </a:ln>
          <a:effectLst/>
        </p:spPr>
        <p:txBody>
          <a:bodyPr/>
          <a:lstStyle/>
          <a:p>
            <a:endParaRPr lang="fr-FR"/>
          </a:p>
        </p:txBody>
      </p:sp>
      <p:sp>
        <p:nvSpPr>
          <p:cNvPr id="20658" name="Oval 178"/>
          <p:cNvSpPr>
            <a:spLocks noChangeArrowheads="1"/>
          </p:cNvSpPr>
          <p:nvPr/>
        </p:nvSpPr>
        <p:spPr bwMode="auto">
          <a:xfrm>
            <a:off x="3257550" y="2873375"/>
            <a:ext cx="120650" cy="119063"/>
          </a:xfrm>
          <a:prstGeom prst="ellipse">
            <a:avLst/>
          </a:prstGeom>
          <a:solidFill>
            <a:schemeClr val="bg1">
              <a:lumMod val="60000"/>
              <a:lumOff val="40000"/>
            </a:schemeClr>
          </a:solidFill>
          <a:ln w="12700">
            <a:solidFill>
              <a:srgbClr val="000000"/>
            </a:solidFill>
            <a:round/>
            <a:headEnd/>
            <a:tailEnd/>
          </a:ln>
          <a:effectLst/>
        </p:spPr>
        <p:txBody>
          <a:bodyPr wrap="none" anchor="ctr"/>
          <a:lstStyle/>
          <a:p>
            <a:endParaRPr lang="fr-FR"/>
          </a:p>
        </p:txBody>
      </p:sp>
      <p:sp>
        <p:nvSpPr>
          <p:cNvPr id="20659" name="Line 179"/>
          <p:cNvSpPr>
            <a:spLocks noChangeShapeType="1"/>
          </p:cNvSpPr>
          <p:nvPr/>
        </p:nvSpPr>
        <p:spPr bwMode="auto">
          <a:xfrm flipV="1">
            <a:off x="3509963" y="2536825"/>
            <a:ext cx="671512" cy="300038"/>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0661" name="Line 181"/>
          <p:cNvSpPr>
            <a:spLocks noChangeShapeType="1"/>
          </p:cNvSpPr>
          <p:nvPr/>
        </p:nvSpPr>
        <p:spPr bwMode="auto">
          <a:xfrm>
            <a:off x="3473450" y="2944813"/>
            <a:ext cx="671513" cy="27305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0677" name="Oval 197" descr="Diagonales larges vers le haut"/>
          <p:cNvSpPr>
            <a:spLocks noChangeArrowheads="1"/>
          </p:cNvSpPr>
          <p:nvPr/>
        </p:nvSpPr>
        <p:spPr bwMode="auto">
          <a:xfrm>
            <a:off x="5810250"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78" name="Oval 198" descr="Diagonales larges vers le haut"/>
          <p:cNvSpPr>
            <a:spLocks noChangeArrowheads="1"/>
          </p:cNvSpPr>
          <p:nvPr/>
        </p:nvSpPr>
        <p:spPr bwMode="auto">
          <a:xfrm>
            <a:off x="5989638" y="2836863"/>
            <a:ext cx="123825"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79" name="Oval 199" descr="Diagonales larges vers le haut"/>
          <p:cNvSpPr>
            <a:spLocks noChangeArrowheads="1"/>
          </p:cNvSpPr>
          <p:nvPr/>
        </p:nvSpPr>
        <p:spPr bwMode="auto">
          <a:xfrm>
            <a:off x="6135688"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0" name="Oval 200" descr="Diagonales larges vers le haut"/>
          <p:cNvSpPr>
            <a:spLocks noChangeArrowheads="1"/>
          </p:cNvSpPr>
          <p:nvPr/>
        </p:nvSpPr>
        <p:spPr bwMode="auto">
          <a:xfrm>
            <a:off x="6315075"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1" name="Oval 201" descr="Diagonales larges vers le haut"/>
          <p:cNvSpPr>
            <a:spLocks noChangeArrowheads="1"/>
          </p:cNvSpPr>
          <p:nvPr/>
        </p:nvSpPr>
        <p:spPr bwMode="auto">
          <a:xfrm>
            <a:off x="5810250" y="3014663"/>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2" name="Oval 202" descr="Diagonales larges vers le haut"/>
          <p:cNvSpPr>
            <a:spLocks noChangeArrowheads="1"/>
          </p:cNvSpPr>
          <p:nvPr/>
        </p:nvSpPr>
        <p:spPr bwMode="auto">
          <a:xfrm>
            <a:off x="5989638" y="3014663"/>
            <a:ext cx="123825"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3" name="Oval 203" descr="Diagonales larges vers le haut"/>
          <p:cNvSpPr>
            <a:spLocks noChangeArrowheads="1"/>
          </p:cNvSpPr>
          <p:nvPr/>
        </p:nvSpPr>
        <p:spPr bwMode="auto">
          <a:xfrm>
            <a:off x="6135688" y="3014663"/>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4" name="Oval 204" descr="Diagonales larges vers le haut"/>
          <p:cNvSpPr>
            <a:spLocks noChangeArrowheads="1"/>
          </p:cNvSpPr>
          <p:nvPr/>
        </p:nvSpPr>
        <p:spPr bwMode="auto">
          <a:xfrm>
            <a:off x="6315075" y="3014663"/>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5" name="Oval 205" descr="Diagonales larges vers le haut"/>
          <p:cNvSpPr>
            <a:spLocks noChangeArrowheads="1"/>
          </p:cNvSpPr>
          <p:nvPr/>
        </p:nvSpPr>
        <p:spPr bwMode="auto">
          <a:xfrm>
            <a:off x="5810250" y="2944813"/>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6" name="Oval 206" descr="Diagonales larges vers le haut"/>
          <p:cNvSpPr>
            <a:spLocks noChangeArrowheads="1"/>
          </p:cNvSpPr>
          <p:nvPr/>
        </p:nvSpPr>
        <p:spPr bwMode="auto">
          <a:xfrm>
            <a:off x="5989638" y="2944813"/>
            <a:ext cx="123825"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7" name="Oval 207" descr="Diagonales larges vers le haut"/>
          <p:cNvSpPr>
            <a:spLocks noChangeArrowheads="1"/>
          </p:cNvSpPr>
          <p:nvPr/>
        </p:nvSpPr>
        <p:spPr bwMode="auto">
          <a:xfrm>
            <a:off x="6135688" y="2944813"/>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8" name="Oval 208" descr="Diagonales larges vers le haut"/>
          <p:cNvSpPr>
            <a:spLocks noChangeArrowheads="1"/>
          </p:cNvSpPr>
          <p:nvPr/>
        </p:nvSpPr>
        <p:spPr bwMode="auto">
          <a:xfrm>
            <a:off x="6315075" y="2944813"/>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89" name="Oval 209" descr="Diagonales larges vers le haut"/>
          <p:cNvSpPr>
            <a:spLocks noChangeArrowheads="1"/>
          </p:cNvSpPr>
          <p:nvPr/>
        </p:nvSpPr>
        <p:spPr bwMode="auto">
          <a:xfrm>
            <a:off x="5810250" y="2657475"/>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0" name="Oval 210" descr="Diagonales larges vers le haut"/>
          <p:cNvSpPr>
            <a:spLocks noChangeArrowheads="1"/>
          </p:cNvSpPr>
          <p:nvPr/>
        </p:nvSpPr>
        <p:spPr bwMode="auto">
          <a:xfrm>
            <a:off x="5989638" y="2657475"/>
            <a:ext cx="123825"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1" name="Oval 211" descr="Diagonales larges vers le haut"/>
          <p:cNvSpPr>
            <a:spLocks noChangeArrowheads="1"/>
          </p:cNvSpPr>
          <p:nvPr/>
        </p:nvSpPr>
        <p:spPr bwMode="auto">
          <a:xfrm>
            <a:off x="6135688" y="2657475"/>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2" name="Oval 212" descr="Diagonales larges vers le haut"/>
          <p:cNvSpPr>
            <a:spLocks noChangeArrowheads="1"/>
          </p:cNvSpPr>
          <p:nvPr/>
        </p:nvSpPr>
        <p:spPr bwMode="auto">
          <a:xfrm>
            <a:off x="6315075" y="2657475"/>
            <a:ext cx="120650" cy="120650"/>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3" name="Oval 213" descr="Diagonales larges vers le haut"/>
          <p:cNvSpPr>
            <a:spLocks noChangeArrowheads="1"/>
          </p:cNvSpPr>
          <p:nvPr/>
        </p:nvSpPr>
        <p:spPr bwMode="auto">
          <a:xfrm>
            <a:off x="5810250" y="2763838"/>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4" name="Oval 214" descr="Diagonales larges vers le haut"/>
          <p:cNvSpPr>
            <a:spLocks noChangeArrowheads="1"/>
          </p:cNvSpPr>
          <p:nvPr/>
        </p:nvSpPr>
        <p:spPr bwMode="auto">
          <a:xfrm>
            <a:off x="5989638" y="2763838"/>
            <a:ext cx="123825"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5" name="Oval 215" descr="Diagonales larges vers le haut"/>
          <p:cNvSpPr>
            <a:spLocks noChangeArrowheads="1"/>
          </p:cNvSpPr>
          <p:nvPr/>
        </p:nvSpPr>
        <p:spPr bwMode="auto">
          <a:xfrm>
            <a:off x="6135688" y="2763838"/>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6" name="Oval 216" descr="Diagonales larges vers le haut"/>
          <p:cNvSpPr>
            <a:spLocks noChangeArrowheads="1"/>
          </p:cNvSpPr>
          <p:nvPr/>
        </p:nvSpPr>
        <p:spPr bwMode="auto">
          <a:xfrm>
            <a:off x="6315075" y="2763838"/>
            <a:ext cx="120650" cy="123825"/>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7" name="Oval 217" descr="Diagonales larges vers le haut"/>
          <p:cNvSpPr>
            <a:spLocks noChangeArrowheads="1"/>
          </p:cNvSpPr>
          <p:nvPr/>
        </p:nvSpPr>
        <p:spPr bwMode="auto">
          <a:xfrm>
            <a:off x="5810250"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8" name="Oval 218" descr="Diagonales larges vers le haut"/>
          <p:cNvSpPr>
            <a:spLocks noChangeArrowheads="1"/>
          </p:cNvSpPr>
          <p:nvPr/>
        </p:nvSpPr>
        <p:spPr bwMode="auto">
          <a:xfrm>
            <a:off x="5989638" y="2836863"/>
            <a:ext cx="123825"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699" name="Oval 219" descr="Diagonales larges vers le haut"/>
          <p:cNvSpPr>
            <a:spLocks noChangeArrowheads="1"/>
          </p:cNvSpPr>
          <p:nvPr/>
        </p:nvSpPr>
        <p:spPr bwMode="auto">
          <a:xfrm>
            <a:off x="6135688"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700" name="Oval 220" descr="Diagonales larges vers le haut"/>
          <p:cNvSpPr>
            <a:spLocks noChangeArrowheads="1"/>
          </p:cNvSpPr>
          <p:nvPr/>
        </p:nvSpPr>
        <p:spPr bwMode="auto">
          <a:xfrm>
            <a:off x="6315075" y="2836863"/>
            <a:ext cx="120650" cy="119062"/>
          </a:xfrm>
          <a:prstGeom prst="ellipse">
            <a:avLst/>
          </a:prstGeom>
          <a:solidFill>
            <a:schemeClr val="accent5"/>
          </a:solidFill>
          <a:ln w="12700">
            <a:solidFill>
              <a:srgbClr val="000000"/>
            </a:solidFill>
            <a:round/>
            <a:headEnd/>
            <a:tailEnd/>
          </a:ln>
          <a:effectLst/>
        </p:spPr>
        <p:txBody>
          <a:bodyPr wrap="none" anchor="ctr"/>
          <a:lstStyle/>
          <a:p>
            <a:endParaRPr lang="fr-FR"/>
          </a:p>
        </p:txBody>
      </p:sp>
      <p:sp>
        <p:nvSpPr>
          <p:cNvPr id="20701" name="Line 221"/>
          <p:cNvSpPr>
            <a:spLocks noChangeShapeType="1"/>
          </p:cNvSpPr>
          <p:nvPr/>
        </p:nvSpPr>
        <p:spPr bwMode="auto">
          <a:xfrm>
            <a:off x="4768850" y="2516188"/>
            <a:ext cx="885825" cy="344487"/>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0703" name="Line 223"/>
          <p:cNvSpPr>
            <a:spLocks noChangeShapeType="1"/>
          </p:cNvSpPr>
          <p:nvPr/>
        </p:nvSpPr>
        <p:spPr bwMode="auto">
          <a:xfrm flipV="1">
            <a:off x="4732338" y="2965450"/>
            <a:ext cx="885825" cy="300038"/>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0705" name="Rectangle 225"/>
          <p:cNvSpPr>
            <a:spLocks noChangeArrowheads="1"/>
          </p:cNvSpPr>
          <p:nvPr/>
        </p:nvSpPr>
        <p:spPr bwMode="auto">
          <a:xfrm>
            <a:off x="2286000" y="2209800"/>
            <a:ext cx="1450975" cy="336550"/>
          </a:xfrm>
          <a:prstGeom prst="rect">
            <a:avLst/>
          </a:prstGeom>
          <a:noFill/>
          <a:ln w="12700">
            <a:noFill/>
            <a:miter lim="800000"/>
            <a:headEnd/>
            <a:tailEnd/>
          </a:ln>
          <a:effectLst/>
        </p:spPr>
        <p:txBody>
          <a:bodyPr wrap="none" lIns="90488" tIns="44450" rIns="90488" bIns="44450">
            <a:spAutoFit/>
          </a:bodyPr>
          <a:lstStyle/>
          <a:p>
            <a:pPr algn="l"/>
            <a:r>
              <a:rPr lang="fr-FR" sz="1800" b="0">
                <a:solidFill>
                  <a:srgbClr val="00279F"/>
                </a:solidFill>
              </a:rPr>
              <a:t>Stock amont</a:t>
            </a:r>
          </a:p>
        </p:txBody>
      </p:sp>
      <p:sp>
        <p:nvSpPr>
          <p:cNvPr id="20706" name="Rectangle 226"/>
          <p:cNvSpPr>
            <a:spLocks noChangeArrowheads="1"/>
          </p:cNvSpPr>
          <p:nvPr/>
        </p:nvSpPr>
        <p:spPr bwMode="auto">
          <a:xfrm>
            <a:off x="5640388" y="2303463"/>
            <a:ext cx="1235075" cy="336550"/>
          </a:xfrm>
          <a:prstGeom prst="rect">
            <a:avLst/>
          </a:prstGeom>
          <a:noFill/>
          <a:ln w="12700">
            <a:noFill/>
            <a:miter lim="800000"/>
            <a:headEnd/>
            <a:tailEnd/>
          </a:ln>
          <a:effectLst/>
        </p:spPr>
        <p:txBody>
          <a:bodyPr wrap="none" lIns="90488" tIns="44450" rIns="90488" bIns="44450">
            <a:spAutoFit/>
          </a:bodyPr>
          <a:lstStyle/>
          <a:p>
            <a:pPr algn="l"/>
            <a:r>
              <a:rPr lang="fr-FR" sz="1800" b="0">
                <a:solidFill>
                  <a:srgbClr val="00279F"/>
                </a:solidFill>
              </a:rPr>
              <a:t>Stock aval</a:t>
            </a:r>
          </a:p>
        </p:txBody>
      </p:sp>
      <p:grpSp>
        <p:nvGrpSpPr>
          <p:cNvPr id="20724" name="Group 244"/>
          <p:cNvGrpSpPr>
            <a:grpSpLocks/>
          </p:cNvGrpSpPr>
          <p:nvPr/>
        </p:nvGrpSpPr>
        <p:grpSpPr bwMode="auto">
          <a:xfrm>
            <a:off x="4267200" y="2971800"/>
            <a:ext cx="358775" cy="515938"/>
            <a:chOff x="1679" y="1142"/>
            <a:chExt cx="226" cy="325"/>
          </a:xfrm>
        </p:grpSpPr>
        <p:sp>
          <p:nvSpPr>
            <p:cNvPr id="20717" name="Rectangle 237"/>
            <p:cNvSpPr>
              <a:spLocks noChangeArrowheads="1"/>
            </p:cNvSpPr>
            <p:nvPr/>
          </p:nvSpPr>
          <p:spPr bwMode="auto">
            <a:xfrm>
              <a:off x="1679" y="1142"/>
              <a:ext cx="218" cy="182"/>
            </a:xfrm>
            <a:prstGeom prst="rect">
              <a:avLst/>
            </a:prstGeom>
            <a:solidFill>
              <a:schemeClr val="bg1"/>
            </a:solidFill>
            <a:ln w="25400">
              <a:solidFill>
                <a:srgbClr val="000000"/>
              </a:solidFill>
              <a:miter lim="800000"/>
              <a:headEnd/>
              <a:tailEnd/>
            </a:ln>
            <a:effectLst/>
          </p:spPr>
          <p:txBody>
            <a:bodyPr wrap="none" lIns="90488" tIns="44450" rIns="90488" bIns="44450" anchor="ctr"/>
            <a:lstStyle/>
            <a:p>
              <a:endParaRPr lang="fr-FR" sz="1400"/>
            </a:p>
          </p:txBody>
        </p:sp>
        <p:grpSp>
          <p:nvGrpSpPr>
            <p:cNvPr id="20723" name="Group 243"/>
            <p:cNvGrpSpPr>
              <a:grpSpLocks/>
            </p:cNvGrpSpPr>
            <p:nvPr/>
          </p:nvGrpSpPr>
          <p:grpSpPr bwMode="auto">
            <a:xfrm>
              <a:off x="1728" y="1200"/>
              <a:ext cx="87" cy="87"/>
              <a:chOff x="2774" y="1894"/>
              <a:chExt cx="87" cy="87"/>
            </a:xfrm>
          </p:grpSpPr>
          <p:sp>
            <p:nvSpPr>
              <p:cNvPr id="20670" name="Freeform 190"/>
              <p:cNvSpPr>
                <a:spLocks/>
              </p:cNvSpPr>
              <p:nvPr/>
            </p:nvSpPr>
            <p:spPr bwMode="auto">
              <a:xfrm>
                <a:off x="2783" y="1894"/>
                <a:ext cx="68" cy="12"/>
              </a:xfrm>
              <a:custGeom>
                <a:avLst/>
                <a:gdLst/>
                <a:ahLst/>
                <a:cxnLst>
                  <a:cxn ang="0">
                    <a:pos x="25" y="0"/>
                  </a:cxn>
                  <a:cxn ang="0">
                    <a:pos x="25" y="1"/>
                  </a:cxn>
                  <a:cxn ang="0">
                    <a:pos x="19" y="1"/>
                  </a:cxn>
                  <a:cxn ang="0">
                    <a:pos x="19" y="3"/>
                  </a:cxn>
                  <a:cxn ang="0">
                    <a:pos x="14" y="3"/>
                  </a:cxn>
                  <a:cxn ang="0">
                    <a:pos x="14"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6" y="5"/>
                  </a:cxn>
                  <a:cxn ang="0">
                    <a:pos x="56"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4" y="3"/>
                    </a:lnTo>
                    <a:lnTo>
                      <a:pt x="14" y="4"/>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6" y="5"/>
                    </a:lnTo>
                    <a:lnTo>
                      <a:pt x="56" y="4"/>
                    </a:lnTo>
                    <a:lnTo>
                      <a:pt x="53" y="4"/>
                    </a:lnTo>
                    <a:lnTo>
                      <a:pt x="53" y="3"/>
                    </a:lnTo>
                    <a:lnTo>
                      <a:pt x="50" y="3"/>
                    </a:lnTo>
                    <a:lnTo>
                      <a:pt x="50" y="1"/>
                    </a:lnTo>
                    <a:lnTo>
                      <a:pt x="42" y="1"/>
                    </a:lnTo>
                    <a:lnTo>
                      <a:pt x="42" y="0"/>
                    </a:lnTo>
                    <a:lnTo>
                      <a:pt x="25" y="0"/>
                    </a:lnTo>
                  </a:path>
                </a:pathLst>
              </a:custGeom>
              <a:solidFill>
                <a:srgbClr val="FFFFFF"/>
              </a:solidFill>
              <a:ln w="12700" cap="rnd" cmpd="sng">
                <a:solidFill>
                  <a:srgbClr val="000000"/>
                </a:solidFill>
                <a:prstDash val="solid"/>
                <a:round/>
                <a:headEnd type="none" w="med" len="med"/>
                <a:tailEnd type="none" w="med" len="med"/>
              </a:ln>
              <a:effectLst/>
            </p:spPr>
            <p:txBody>
              <a:bodyPr/>
              <a:lstStyle/>
              <a:p>
                <a:endParaRPr lang="fr-FR"/>
              </a:p>
            </p:txBody>
          </p:sp>
          <p:sp>
            <p:nvSpPr>
              <p:cNvPr id="20671" name="Freeform 191"/>
              <p:cNvSpPr>
                <a:spLocks/>
              </p:cNvSpPr>
              <p:nvPr/>
            </p:nvSpPr>
            <p:spPr bwMode="auto">
              <a:xfrm>
                <a:off x="2776" y="1909"/>
                <a:ext cx="83" cy="12"/>
              </a:xfrm>
              <a:custGeom>
                <a:avLst/>
                <a:gdLst/>
                <a:ahLst/>
                <a:cxnLst>
                  <a:cxn ang="0">
                    <a:pos x="7" y="0"/>
                  </a:cxn>
                  <a:cxn ang="0">
                    <a:pos x="7" y="3"/>
                  </a:cxn>
                  <a:cxn ang="0">
                    <a:pos x="3" y="4"/>
                  </a:cxn>
                  <a:cxn ang="0">
                    <a:pos x="3" y="8"/>
                  </a:cxn>
                  <a:cxn ang="0">
                    <a:pos x="1" y="8"/>
                  </a:cxn>
                  <a:cxn ang="0">
                    <a:pos x="1"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8"/>
                    </a:lnTo>
                    <a:lnTo>
                      <a:pt x="1" y="8"/>
                    </a:lnTo>
                    <a:lnTo>
                      <a:pt x="1"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2E2E2"/>
              </a:solidFill>
              <a:ln w="12700" cap="rnd" cmpd="sng">
                <a:solidFill>
                  <a:srgbClr val="000000"/>
                </a:solidFill>
                <a:prstDash val="solid"/>
                <a:round/>
                <a:headEnd type="none" w="med" len="med"/>
                <a:tailEnd type="none" w="med" len="med"/>
              </a:ln>
              <a:effectLst/>
            </p:spPr>
            <p:txBody>
              <a:bodyPr/>
              <a:lstStyle/>
              <a:p>
                <a:endParaRPr lang="fr-FR"/>
              </a:p>
            </p:txBody>
          </p:sp>
          <p:sp>
            <p:nvSpPr>
              <p:cNvPr id="20672" name="Freeform 192"/>
              <p:cNvSpPr>
                <a:spLocks/>
              </p:cNvSpPr>
              <p:nvPr/>
            </p:nvSpPr>
            <p:spPr bwMode="auto">
              <a:xfrm>
                <a:off x="2774" y="1925"/>
                <a:ext cx="87" cy="12"/>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rgbClr val="C5C5C5"/>
              </a:solidFill>
              <a:ln w="12700" cap="rnd" cmpd="sng">
                <a:solidFill>
                  <a:srgbClr val="000000"/>
                </a:solidFill>
                <a:prstDash val="solid"/>
                <a:round/>
                <a:headEnd type="none" w="med" len="med"/>
                <a:tailEnd type="none" w="med" len="med"/>
              </a:ln>
              <a:effectLst/>
            </p:spPr>
            <p:txBody>
              <a:bodyPr/>
              <a:lstStyle/>
              <a:p>
                <a:endParaRPr lang="fr-FR"/>
              </a:p>
            </p:txBody>
          </p:sp>
          <p:sp>
            <p:nvSpPr>
              <p:cNvPr id="20673" name="Freeform 193"/>
              <p:cNvSpPr>
                <a:spLocks/>
              </p:cNvSpPr>
              <p:nvPr/>
            </p:nvSpPr>
            <p:spPr bwMode="auto">
              <a:xfrm>
                <a:off x="2774" y="1940"/>
                <a:ext cx="87" cy="12"/>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A7A7A7"/>
              </a:solidFill>
              <a:ln w="12700" cap="rnd" cmpd="sng">
                <a:solidFill>
                  <a:srgbClr val="000000"/>
                </a:solidFill>
                <a:prstDash val="solid"/>
                <a:round/>
                <a:headEnd type="none" w="med" len="med"/>
                <a:tailEnd type="none" w="med" len="med"/>
              </a:ln>
              <a:effectLst/>
            </p:spPr>
            <p:txBody>
              <a:bodyPr/>
              <a:lstStyle/>
              <a:p>
                <a:endParaRPr lang="fr-FR"/>
              </a:p>
            </p:txBody>
          </p:sp>
          <p:sp>
            <p:nvSpPr>
              <p:cNvPr id="20674" name="Freeform 194"/>
              <p:cNvSpPr>
                <a:spLocks/>
              </p:cNvSpPr>
              <p:nvPr/>
            </p:nvSpPr>
            <p:spPr bwMode="auto">
              <a:xfrm>
                <a:off x="2776" y="1955"/>
                <a:ext cx="81" cy="12"/>
              </a:xfrm>
              <a:custGeom>
                <a:avLst/>
                <a:gdLst/>
                <a:ahLst/>
                <a:cxnLst>
                  <a:cxn ang="0">
                    <a:pos x="0" y="0"/>
                  </a:cxn>
                  <a:cxn ang="0">
                    <a:pos x="1"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1"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898989"/>
              </a:solidFill>
              <a:ln w="12700" cap="rnd" cmpd="sng">
                <a:solidFill>
                  <a:srgbClr val="000000"/>
                </a:solidFill>
                <a:prstDash val="solid"/>
                <a:round/>
                <a:headEnd type="none" w="med" len="med"/>
                <a:tailEnd type="none" w="med" len="med"/>
              </a:ln>
              <a:effectLst/>
            </p:spPr>
            <p:txBody>
              <a:bodyPr/>
              <a:lstStyle/>
              <a:p>
                <a:endParaRPr lang="fr-FR"/>
              </a:p>
            </p:txBody>
          </p:sp>
          <p:sp>
            <p:nvSpPr>
              <p:cNvPr id="20675" name="Freeform 195"/>
              <p:cNvSpPr>
                <a:spLocks/>
              </p:cNvSpPr>
              <p:nvPr/>
            </p:nvSpPr>
            <p:spPr bwMode="auto">
              <a:xfrm>
                <a:off x="2785" y="1970"/>
                <a:ext cx="62" cy="11"/>
              </a:xfrm>
              <a:custGeom>
                <a:avLst/>
                <a:gdLst/>
                <a:ahLst/>
                <a:cxnLst>
                  <a:cxn ang="0">
                    <a:pos x="0" y="0"/>
                  </a:cxn>
                  <a:cxn ang="0">
                    <a:pos x="2" y="3"/>
                  </a:cxn>
                  <a:cxn ang="0">
                    <a:pos x="4" y="3"/>
                  </a:cxn>
                  <a:cxn ang="0">
                    <a:pos x="5" y="5"/>
                  </a:cxn>
                  <a:cxn ang="0">
                    <a:pos x="9" y="5"/>
                  </a:cxn>
                  <a:cxn ang="0">
                    <a:pos x="9" y="6"/>
                  </a:cxn>
                  <a:cxn ang="0">
                    <a:pos x="12" y="6"/>
                  </a:cxn>
                  <a:cxn ang="0">
                    <a:pos x="12" y="8"/>
                  </a:cxn>
                  <a:cxn ang="0">
                    <a:pos x="15" y="8"/>
                  </a:cxn>
                  <a:cxn ang="0">
                    <a:pos x="15" y="9"/>
                  </a:cxn>
                  <a:cxn ang="0">
                    <a:pos x="23" y="9"/>
                  </a:cxn>
                  <a:cxn ang="0">
                    <a:pos x="23" y="10"/>
                  </a:cxn>
                  <a:cxn ang="0">
                    <a:pos x="40" y="10"/>
                  </a:cxn>
                  <a:cxn ang="0">
                    <a:pos x="40" y="9"/>
                  </a:cxn>
                  <a:cxn ang="0">
                    <a:pos x="46" y="9"/>
                  </a:cxn>
                  <a:cxn ang="0">
                    <a:pos x="46" y="8"/>
                  </a:cxn>
                  <a:cxn ang="0">
                    <a:pos x="51" y="8"/>
                  </a:cxn>
                  <a:cxn ang="0">
                    <a:pos x="51" y="6"/>
                  </a:cxn>
                  <a:cxn ang="0">
                    <a:pos x="54"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2" y="6"/>
                    </a:lnTo>
                    <a:lnTo>
                      <a:pt x="12" y="8"/>
                    </a:lnTo>
                    <a:lnTo>
                      <a:pt x="15" y="8"/>
                    </a:lnTo>
                    <a:lnTo>
                      <a:pt x="15" y="9"/>
                    </a:lnTo>
                    <a:lnTo>
                      <a:pt x="23" y="9"/>
                    </a:lnTo>
                    <a:lnTo>
                      <a:pt x="23" y="10"/>
                    </a:lnTo>
                    <a:lnTo>
                      <a:pt x="40" y="10"/>
                    </a:lnTo>
                    <a:lnTo>
                      <a:pt x="40" y="9"/>
                    </a:lnTo>
                    <a:lnTo>
                      <a:pt x="46" y="9"/>
                    </a:lnTo>
                    <a:lnTo>
                      <a:pt x="46" y="8"/>
                    </a:lnTo>
                    <a:lnTo>
                      <a:pt x="51" y="8"/>
                    </a:lnTo>
                    <a:lnTo>
                      <a:pt x="51" y="6"/>
                    </a:lnTo>
                    <a:lnTo>
                      <a:pt x="54" y="5"/>
                    </a:lnTo>
                    <a:lnTo>
                      <a:pt x="57" y="5"/>
                    </a:lnTo>
                    <a:lnTo>
                      <a:pt x="57" y="3"/>
                    </a:lnTo>
                    <a:lnTo>
                      <a:pt x="61" y="3"/>
                    </a:lnTo>
                    <a:lnTo>
                      <a:pt x="61" y="0"/>
                    </a:lnTo>
                    <a:lnTo>
                      <a:pt x="0" y="0"/>
                    </a:lnTo>
                  </a:path>
                </a:pathLst>
              </a:custGeom>
              <a:solidFill>
                <a:srgbClr val="6B6B6B"/>
              </a:solidFill>
              <a:ln w="12700" cap="rnd" cmpd="sng">
                <a:solidFill>
                  <a:srgbClr val="000000"/>
                </a:solidFill>
                <a:prstDash val="solid"/>
                <a:round/>
                <a:headEnd type="none" w="med" len="med"/>
                <a:tailEnd type="none" w="med" len="med"/>
              </a:ln>
              <a:effectLst/>
            </p:spPr>
            <p:txBody>
              <a:bodyPr/>
              <a:lstStyle/>
              <a:p>
                <a:endParaRPr lang="fr-FR"/>
              </a:p>
            </p:txBody>
          </p:sp>
          <p:sp>
            <p:nvSpPr>
              <p:cNvPr id="20676" name="Oval 196"/>
              <p:cNvSpPr>
                <a:spLocks noChangeArrowheads="1"/>
              </p:cNvSpPr>
              <p:nvPr/>
            </p:nvSpPr>
            <p:spPr bwMode="auto">
              <a:xfrm>
                <a:off x="2778" y="1898"/>
                <a:ext cx="76" cy="76"/>
              </a:xfrm>
              <a:prstGeom prst="ellipse">
                <a:avLst/>
              </a:prstGeom>
              <a:noFill/>
              <a:ln w="12700">
                <a:solidFill>
                  <a:srgbClr val="000000"/>
                </a:solidFill>
                <a:round/>
                <a:headEnd/>
                <a:tailEnd/>
              </a:ln>
              <a:effectLst/>
            </p:spPr>
            <p:txBody>
              <a:bodyPr wrap="none" anchor="ctr"/>
              <a:lstStyle/>
              <a:p>
                <a:endParaRPr lang="fr-FR"/>
              </a:p>
            </p:txBody>
          </p:sp>
        </p:grpSp>
        <p:grpSp>
          <p:nvGrpSpPr>
            <p:cNvPr id="20718" name="Group 238"/>
            <p:cNvGrpSpPr>
              <a:grpSpLocks/>
            </p:cNvGrpSpPr>
            <p:nvPr/>
          </p:nvGrpSpPr>
          <p:grpSpPr bwMode="auto">
            <a:xfrm>
              <a:off x="1680" y="1366"/>
              <a:ext cx="225" cy="101"/>
              <a:chOff x="1680" y="1366"/>
              <a:chExt cx="225" cy="101"/>
            </a:xfrm>
          </p:grpSpPr>
          <p:grpSp>
            <p:nvGrpSpPr>
              <p:cNvPr id="20719" name="Group 239"/>
              <p:cNvGrpSpPr>
                <a:grpSpLocks/>
              </p:cNvGrpSpPr>
              <p:nvPr/>
            </p:nvGrpSpPr>
            <p:grpSpPr bwMode="auto">
              <a:xfrm>
                <a:off x="1680" y="1387"/>
                <a:ext cx="225" cy="80"/>
                <a:chOff x="1680" y="1387"/>
                <a:chExt cx="225" cy="80"/>
              </a:xfrm>
            </p:grpSpPr>
            <p:sp>
              <p:nvSpPr>
                <p:cNvPr id="20720" name="Arc 240"/>
                <p:cNvSpPr>
                  <a:spLocks/>
                </p:cNvSpPr>
                <p:nvPr/>
              </p:nvSpPr>
              <p:spPr bwMode="auto">
                <a:xfrm rot="10800000">
                  <a:off x="1807" y="1387"/>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0721" name="Arc 241"/>
                <p:cNvSpPr>
                  <a:spLocks/>
                </p:cNvSpPr>
                <p:nvPr/>
              </p:nvSpPr>
              <p:spPr bwMode="auto">
                <a:xfrm rot="10800000">
                  <a:off x="1680" y="1387"/>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0722" name="Oval 242"/>
              <p:cNvSpPr>
                <a:spLocks noChangeArrowheads="1"/>
              </p:cNvSpPr>
              <p:nvPr/>
            </p:nvSpPr>
            <p:spPr bwMode="auto">
              <a:xfrm>
                <a:off x="1748" y="1366"/>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grpSp>
      <p:grpSp>
        <p:nvGrpSpPr>
          <p:cNvPr id="20725" name="Group 245"/>
          <p:cNvGrpSpPr>
            <a:grpSpLocks/>
          </p:cNvGrpSpPr>
          <p:nvPr/>
        </p:nvGrpSpPr>
        <p:grpSpPr bwMode="auto">
          <a:xfrm flipV="1">
            <a:off x="4267200" y="2286000"/>
            <a:ext cx="358775" cy="515938"/>
            <a:chOff x="1679" y="1142"/>
            <a:chExt cx="226" cy="325"/>
          </a:xfrm>
        </p:grpSpPr>
        <p:sp>
          <p:nvSpPr>
            <p:cNvPr id="20726" name="Rectangle 246"/>
            <p:cNvSpPr>
              <a:spLocks noChangeArrowheads="1"/>
            </p:cNvSpPr>
            <p:nvPr/>
          </p:nvSpPr>
          <p:spPr bwMode="auto">
            <a:xfrm>
              <a:off x="1679" y="1142"/>
              <a:ext cx="218" cy="182"/>
            </a:xfrm>
            <a:prstGeom prst="rect">
              <a:avLst/>
            </a:prstGeom>
            <a:solidFill>
              <a:schemeClr val="bg1"/>
            </a:solidFill>
            <a:ln w="25400">
              <a:solidFill>
                <a:srgbClr val="000000"/>
              </a:solidFill>
              <a:miter lim="800000"/>
              <a:headEnd/>
              <a:tailEnd/>
            </a:ln>
            <a:effectLst/>
          </p:spPr>
          <p:txBody>
            <a:bodyPr rot="10800000" wrap="none" lIns="90488" tIns="44450" rIns="90488" bIns="44450" anchor="ctr"/>
            <a:lstStyle/>
            <a:p>
              <a:endParaRPr lang="fr-FR" sz="1400"/>
            </a:p>
          </p:txBody>
        </p:sp>
        <p:grpSp>
          <p:nvGrpSpPr>
            <p:cNvPr id="20727" name="Group 247"/>
            <p:cNvGrpSpPr>
              <a:grpSpLocks/>
            </p:cNvGrpSpPr>
            <p:nvPr/>
          </p:nvGrpSpPr>
          <p:grpSpPr bwMode="auto">
            <a:xfrm>
              <a:off x="1728" y="1200"/>
              <a:ext cx="87" cy="87"/>
              <a:chOff x="2774" y="1894"/>
              <a:chExt cx="87" cy="87"/>
            </a:xfrm>
          </p:grpSpPr>
          <p:sp>
            <p:nvSpPr>
              <p:cNvPr id="20728" name="Freeform 248"/>
              <p:cNvSpPr>
                <a:spLocks/>
              </p:cNvSpPr>
              <p:nvPr/>
            </p:nvSpPr>
            <p:spPr bwMode="auto">
              <a:xfrm>
                <a:off x="2783" y="1894"/>
                <a:ext cx="68" cy="12"/>
              </a:xfrm>
              <a:custGeom>
                <a:avLst/>
                <a:gdLst/>
                <a:ahLst/>
                <a:cxnLst>
                  <a:cxn ang="0">
                    <a:pos x="25" y="0"/>
                  </a:cxn>
                  <a:cxn ang="0">
                    <a:pos x="25" y="1"/>
                  </a:cxn>
                  <a:cxn ang="0">
                    <a:pos x="19" y="1"/>
                  </a:cxn>
                  <a:cxn ang="0">
                    <a:pos x="19" y="3"/>
                  </a:cxn>
                  <a:cxn ang="0">
                    <a:pos x="14" y="3"/>
                  </a:cxn>
                  <a:cxn ang="0">
                    <a:pos x="14"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6" y="5"/>
                  </a:cxn>
                  <a:cxn ang="0">
                    <a:pos x="56"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4" y="3"/>
                    </a:lnTo>
                    <a:lnTo>
                      <a:pt x="14" y="4"/>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6" y="5"/>
                    </a:lnTo>
                    <a:lnTo>
                      <a:pt x="56" y="4"/>
                    </a:lnTo>
                    <a:lnTo>
                      <a:pt x="53" y="4"/>
                    </a:lnTo>
                    <a:lnTo>
                      <a:pt x="53" y="3"/>
                    </a:lnTo>
                    <a:lnTo>
                      <a:pt x="50" y="3"/>
                    </a:lnTo>
                    <a:lnTo>
                      <a:pt x="50" y="1"/>
                    </a:lnTo>
                    <a:lnTo>
                      <a:pt x="42" y="1"/>
                    </a:lnTo>
                    <a:lnTo>
                      <a:pt x="42" y="0"/>
                    </a:lnTo>
                    <a:lnTo>
                      <a:pt x="25" y="0"/>
                    </a:lnTo>
                  </a:path>
                </a:pathLst>
              </a:custGeom>
              <a:solidFill>
                <a:srgbClr val="FFFFFF"/>
              </a:solidFill>
              <a:ln w="12700" cap="rnd" cmpd="sng">
                <a:solidFill>
                  <a:srgbClr val="000000"/>
                </a:solidFill>
                <a:prstDash val="solid"/>
                <a:round/>
                <a:headEnd type="none" w="med" len="med"/>
                <a:tailEnd type="none" w="med" len="med"/>
              </a:ln>
              <a:effectLst/>
            </p:spPr>
            <p:txBody>
              <a:bodyPr/>
              <a:lstStyle/>
              <a:p>
                <a:endParaRPr lang="fr-FR"/>
              </a:p>
            </p:txBody>
          </p:sp>
          <p:sp>
            <p:nvSpPr>
              <p:cNvPr id="20729" name="Freeform 249"/>
              <p:cNvSpPr>
                <a:spLocks/>
              </p:cNvSpPr>
              <p:nvPr/>
            </p:nvSpPr>
            <p:spPr bwMode="auto">
              <a:xfrm>
                <a:off x="2776" y="1909"/>
                <a:ext cx="83" cy="12"/>
              </a:xfrm>
              <a:custGeom>
                <a:avLst/>
                <a:gdLst/>
                <a:ahLst/>
                <a:cxnLst>
                  <a:cxn ang="0">
                    <a:pos x="7" y="0"/>
                  </a:cxn>
                  <a:cxn ang="0">
                    <a:pos x="7" y="3"/>
                  </a:cxn>
                  <a:cxn ang="0">
                    <a:pos x="3" y="4"/>
                  </a:cxn>
                  <a:cxn ang="0">
                    <a:pos x="3" y="8"/>
                  </a:cxn>
                  <a:cxn ang="0">
                    <a:pos x="1" y="8"/>
                  </a:cxn>
                  <a:cxn ang="0">
                    <a:pos x="1"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8"/>
                    </a:lnTo>
                    <a:lnTo>
                      <a:pt x="1" y="8"/>
                    </a:lnTo>
                    <a:lnTo>
                      <a:pt x="1"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2E2E2"/>
              </a:solidFill>
              <a:ln w="12700" cap="rnd" cmpd="sng">
                <a:solidFill>
                  <a:srgbClr val="000000"/>
                </a:solidFill>
                <a:prstDash val="solid"/>
                <a:round/>
                <a:headEnd type="none" w="med" len="med"/>
                <a:tailEnd type="none" w="med" len="med"/>
              </a:ln>
              <a:effectLst/>
            </p:spPr>
            <p:txBody>
              <a:bodyPr/>
              <a:lstStyle/>
              <a:p>
                <a:endParaRPr lang="fr-FR"/>
              </a:p>
            </p:txBody>
          </p:sp>
          <p:sp>
            <p:nvSpPr>
              <p:cNvPr id="20730" name="Freeform 250"/>
              <p:cNvSpPr>
                <a:spLocks/>
              </p:cNvSpPr>
              <p:nvPr/>
            </p:nvSpPr>
            <p:spPr bwMode="auto">
              <a:xfrm>
                <a:off x="2774" y="1925"/>
                <a:ext cx="87" cy="12"/>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rgbClr val="C5C5C5"/>
              </a:solidFill>
              <a:ln w="12700" cap="rnd" cmpd="sng">
                <a:solidFill>
                  <a:srgbClr val="000000"/>
                </a:solidFill>
                <a:prstDash val="solid"/>
                <a:round/>
                <a:headEnd type="none" w="med" len="med"/>
                <a:tailEnd type="none" w="med" len="med"/>
              </a:ln>
              <a:effectLst/>
            </p:spPr>
            <p:txBody>
              <a:bodyPr/>
              <a:lstStyle/>
              <a:p>
                <a:endParaRPr lang="fr-FR"/>
              </a:p>
            </p:txBody>
          </p:sp>
          <p:sp>
            <p:nvSpPr>
              <p:cNvPr id="20731" name="Freeform 251"/>
              <p:cNvSpPr>
                <a:spLocks/>
              </p:cNvSpPr>
              <p:nvPr/>
            </p:nvSpPr>
            <p:spPr bwMode="auto">
              <a:xfrm>
                <a:off x="2774" y="1940"/>
                <a:ext cx="87" cy="12"/>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A7A7A7"/>
              </a:solidFill>
              <a:ln w="12700" cap="rnd" cmpd="sng">
                <a:solidFill>
                  <a:srgbClr val="000000"/>
                </a:solidFill>
                <a:prstDash val="solid"/>
                <a:round/>
                <a:headEnd type="none" w="med" len="med"/>
                <a:tailEnd type="none" w="med" len="med"/>
              </a:ln>
              <a:effectLst/>
            </p:spPr>
            <p:txBody>
              <a:bodyPr/>
              <a:lstStyle/>
              <a:p>
                <a:endParaRPr lang="fr-FR"/>
              </a:p>
            </p:txBody>
          </p:sp>
          <p:sp>
            <p:nvSpPr>
              <p:cNvPr id="20732" name="Freeform 252"/>
              <p:cNvSpPr>
                <a:spLocks/>
              </p:cNvSpPr>
              <p:nvPr/>
            </p:nvSpPr>
            <p:spPr bwMode="auto">
              <a:xfrm>
                <a:off x="2776" y="1955"/>
                <a:ext cx="81" cy="12"/>
              </a:xfrm>
              <a:custGeom>
                <a:avLst/>
                <a:gdLst/>
                <a:ahLst/>
                <a:cxnLst>
                  <a:cxn ang="0">
                    <a:pos x="0" y="0"/>
                  </a:cxn>
                  <a:cxn ang="0">
                    <a:pos x="1"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1"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898989"/>
              </a:solidFill>
              <a:ln w="12700" cap="rnd" cmpd="sng">
                <a:solidFill>
                  <a:srgbClr val="000000"/>
                </a:solidFill>
                <a:prstDash val="solid"/>
                <a:round/>
                <a:headEnd type="none" w="med" len="med"/>
                <a:tailEnd type="none" w="med" len="med"/>
              </a:ln>
              <a:effectLst/>
            </p:spPr>
            <p:txBody>
              <a:bodyPr/>
              <a:lstStyle/>
              <a:p>
                <a:endParaRPr lang="fr-FR"/>
              </a:p>
            </p:txBody>
          </p:sp>
          <p:sp>
            <p:nvSpPr>
              <p:cNvPr id="20733" name="Freeform 253"/>
              <p:cNvSpPr>
                <a:spLocks/>
              </p:cNvSpPr>
              <p:nvPr/>
            </p:nvSpPr>
            <p:spPr bwMode="auto">
              <a:xfrm>
                <a:off x="2785" y="1970"/>
                <a:ext cx="62" cy="11"/>
              </a:xfrm>
              <a:custGeom>
                <a:avLst/>
                <a:gdLst/>
                <a:ahLst/>
                <a:cxnLst>
                  <a:cxn ang="0">
                    <a:pos x="0" y="0"/>
                  </a:cxn>
                  <a:cxn ang="0">
                    <a:pos x="2" y="3"/>
                  </a:cxn>
                  <a:cxn ang="0">
                    <a:pos x="4" y="3"/>
                  </a:cxn>
                  <a:cxn ang="0">
                    <a:pos x="5" y="5"/>
                  </a:cxn>
                  <a:cxn ang="0">
                    <a:pos x="9" y="5"/>
                  </a:cxn>
                  <a:cxn ang="0">
                    <a:pos x="9" y="6"/>
                  </a:cxn>
                  <a:cxn ang="0">
                    <a:pos x="12" y="6"/>
                  </a:cxn>
                  <a:cxn ang="0">
                    <a:pos x="12" y="8"/>
                  </a:cxn>
                  <a:cxn ang="0">
                    <a:pos x="15" y="8"/>
                  </a:cxn>
                  <a:cxn ang="0">
                    <a:pos x="15" y="9"/>
                  </a:cxn>
                  <a:cxn ang="0">
                    <a:pos x="23" y="9"/>
                  </a:cxn>
                  <a:cxn ang="0">
                    <a:pos x="23" y="10"/>
                  </a:cxn>
                  <a:cxn ang="0">
                    <a:pos x="40" y="10"/>
                  </a:cxn>
                  <a:cxn ang="0">
                    <a:pos x="40" y="9"/>
                  </a:cxn>
                  <a:cxn ang="0">
                    <a:pos x="46" y="9"/>
                  </a:cxn>
                  <a:cxn ang="0">
                    <a:pos x="46" y="8"/>
                  </a:cxn>
                  <a:cxn ang="0">
                    <a:pos x="51" y="8"/>
                  </a:cxn>
                  <a:cxn ang="0">
                    <a:pos x="51" y="6"/>
                  </a:cxn>
                  <a:cxn ang="0">
                    <a:pos x="54"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2" y="6"/>
                    </a:lnTo>
                    <a:lnTo>
                      <a:pt x="12" y="8"/>
                    </a:lnTo>
                    <a:lnTo>
                      <a:pt x="15" y="8"/>
                    </a:lnTo>
                    <a:lnTo>
                      <a:pt x="15" y="9"/>
                    </a:lnTo>
                    <a:lnTo>
                      <a:pt x="23" y="9"/>
                    </a:lnTo>
                    <a:lnTo>
                      <a:pt x="23" y="10"/>
                    </a:lnTo>
                    <a:lnTo>
                      <a:pt x="40" y="10"/>
                    </a:lnTo>
                    <a:lnTo>
                      <a:pt x="40" y="9"/>
                    </a:lnTo>
                    <a:lnTo>
                      <a:pt x="46" y="9"/>
                    </a:lnTo>
                    <a:lnTo>
                      <a:pt x="46" y="8"/>
                    </a:lnTo>
                    <a:lnTo>
                      <a:pt x="51" y="8"/>
                    </a:lnTo>
                    <a:lnTo>
                      <a:pt x="51" y="6"/>
                    </a:lnTo>
                    <a:lnTo>
                      <a:pt x="54" y="5"/>
                    </a:lnTo>
                    <a:lnTo>
                      <a:pt x="57" y="5"/>
                    </a:lnTo>
                    <a:lnTo>
                      <a:pt x="57" y="3"/>
                    </a:lnTo>
                    <a:lnTo>
                      <a:pt x="61" y="3"/>
                    </a:lnTo>
                    <a:lnTo>
                      <a:pt x="61" y="0"/>
                    </a:lnTo>
                    <a:lnTo>
                      <a:pt x="0" y="0"/>
                    </a:lnTo>
                  </a:path>
                </a:pathLst>
              </a:custGeom>
              <a:solidFill>
                <a:srgbClr val="6B6B6B"/>
              </a:solidFill>
              <a:ln w="12700" cap="rnd" cmpd="sng">
                <a:solidFill>
                  <a:srgbClr val="000000"/>
                </a:solidFill>
                <a:prstDash val="solid"/>
                <a:round/>
                <a:headEnd type="none" w="med" len="med"/>
                <a:tailEnd type="none" w="med" len="med"/>
              </a:ln>
              <a:effectLst/>
            </p:spPr>
            <p:txBody>
              <a:bodyPr/>
              <a:lstStyle/>
              <a:p>
                <a:endParaRPr lang="fr-FR"/>
              </a:p>
            </p:txBody>
          </p:sp>
          <p:sp>
            <p:nvSpPr>
              <p:cNvPr id="20734" name="Oval 254"/>
              <p:cNvSpPr>
                <a:spLocks noChangeArrowheads="1"/>
              </p:cNvSpPr>
              <p:nvPr/>
            </p:nvSpPr>
            <p:spPr bwMode="auto">
              <a:xfrm>
                <a:off x="2778" y="1898"/>
                <a:ext cx="76" cy="76"/>
              </a:xfrm>
              <a:prstGeom prst="ellipse">
                <a:avLst/>
              </a:prstGeom>
              <a:noFill/>
              <a:ln w="12700">
                <a:solidFill>
                  <a:srgbClr val="000000"/>
                </a:solidFill>
                <a:round/>
                <a:headEnd/>
                <a:tailEnd/>
              </a:ln>
              <a:effectLst/>
            </p:spPr>
            <p:txBody>
              <a:bodyPr wrap="none" anchor="ctr"/>
              <a:lstStyle/>
              <a:p>
                <a:endParaRPr lang="fr-FR"/>
              </a:p>
            </p:txBody>
          </p:sp>
        </p:grpSp>
        <p:grpSp>
          <p:nvGrpSpPr>
            <p:cNvPr id="20735" name="Group 255"/>
            <p:cNvGrpSpPr>
              <a:grpSpLocks/>
            </p:cNvGrpSpPr>
            <p:nvPr/>
          </p:nvGrpSpPr>
          <p:grpSpPr bwMode="auto">
            <a:xfrm>
              <a:off x="1680" y="1366"/>
              <a:ext cx="225" cy="101"/>
              <a:chOff x="1680" y="1366"/>
              <a:chExt cx="225" cy="101"/>
            </a:xfrm>
          </p:grpSpPr>
          <p:grpSp>
            <p:nvGrpSpPr>
              <p:cNvPr id="20736" name="Group 256"/>
              <p:cNvGrpSpPr>
                <a:grpSpLocks/>
              </p:cNvGrpSpPr>
              <p:nvPr/>
            </p:nvGrpSpPr>
            <p:grpSpPr bwMode="auto">
              <a:xfrm>
                <a:off x="1680" y="1387"/>
                <a:ext cx="225" cy="80"/>
                <a:chOff x="1680" y="1387"/>
                <a:chExt cx="225" cy="80"/>
              </a:xfrm>
            </p:grpSpPr>
            <p:sp>
              <p:nvSpPr>
                <p:cNvPr id="20737" name="Arc 257"/>
                <p:cNvSpPr>
                  <a:spLocks/>
                </p:cNvSpPr>
                <p:nvPr/>
              </p:nvSpPr>
              <p:spPr bwMode="auto">
                <a:xfrm rot="10800000">
                  <a:off x="1807" y="1387"/>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0738" name="Arc 258"/>
                <p:cNvSpPr>
                  <a:spLocks/>
                </p:cNvSpPr>
                <p:nvPr/>
              </p:nvSpPr>
              <p:spPr bwMode="auto">
                <a:xfrm rot="10800000">
                  <a:off x="1680" y="1387"/>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0739" name="Oval 259"/>
              <p:cNvSpPr>
                <a:spLocks noChangeArrowheads="1"/>
              </p:cNvSpPr>
              <p:nvPr/>
            </p:nvSpPr>
            <p:spPr bwMode="auto">
              <a:xfrm>
                <a:off x="1748" y="1366"/>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grpSp>
      <p:sp>
        <p:nvSpPr>
          <p:cNvPr id="20740" name="Text Box 260"/>
          <p:cNvSpPr txBox="1">
            <a:spLocks noChangeArrowheads="1"/>
          </p:cNvSpPr>
          <p:nvPr/>
        </p:nvSpPr>
        <p:spPr bwMode="auto">
          <a:xfrm>
            <a:off x="2251075" y="3962400"/>
            <a:ext cx="4348163" cy="420688"/>
          </a:xfrm>
          <a:prstGeom prst="rect">
            <a:avLst/>
          </a:prstGeom>
          <a:noFill/>
          <a:ln w="12700">
            <a:noFill/>
            <a:miter lim="800000"/>
            <a:headEnd/>
            <a:tailEnd/>
          </a:ln>
          <a:effectLst/>
        </p:spPr>
        <p:txBody>
          <a:bodyPr wrap="none">
            <a:spAutoFit/>
          </a:bodyPr>
          <a:lstStyle/>
          <a:p>
            <a:r>
              <a:rPr lang="fr-FR" sz="2400">
                <a:solidFill>
                  <a:schemeClr val="accent2"/>
                </a:solidFill>
              </a:rPr>
              <a:t>Les capacités s’additionnent</a:t>
            </a:r>
          </a:p>
        </p:txBody>
      </p:sp>
      <p:sp>
        <p:nvSpPr>
          <p:cNvPr id="20741" name="AutoShape 261"/>
          <p:cNvSpPr>
            <a:spLocks noChangeArrowheads="1"/>
          </p:cNvSpPr>
          <p:nvPr/>
        </p:nvSpPr>
        <p:spPr bwMode="auto">
          <a:xfrm>
            <a:off x="2438400" y="46482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sz="1800">
                <a:solidFill>
                  <a:srgbClr val="000000"/>
                </a:solidFill>
              </a:rPr>
              <a:t>M1</a:t>
            </a:r>
          </a:p>
          <a:p>
            <a:r>
              <a:rPr lang="fr-FR" sz="1800">
                <a:solidFill>
                  <a:srgbClr val="000000"/>
                </a:solidFill>
              </a:rPr>
              <a:t>Cadence :</a:t>
            </a:r>
          </a:p>
          <a:p>
            <a:r>
              <a:rPr lang="fr-FR" sz="1800">
                <a:solidFill>
                  <a:srgbClr val="000000"/>
                </a:solidFill>
              </a:rPr>
              <a:t>30 / h</a:t>
            </a:r>
          </a:p>
        </p:txBody>
      </p:sp>
      <p:sp>
        <p:nvSpPr>
          <p:cNvPr id="20742" name="AutoShape 262"/>
          <p:cNvSpPr>
            <a:spLocks noChangeArrowheads="1"/>
          </p:cNvSpPr>
          <p:nvPr/>
        </p:nvSpPr>
        <p:spPr bwMode="auto">
          <a:xfrm>
            <a:off x="2438400" y="5562600"/>
            <a:ext cx="1676400" cy="762000"/>
          </a:xfrm>
          <a:prstGeom prst="roundRect">
            <a:avLst>
              <a:gd name="adj" fmla="val 16667"/>
            </a:avLst>
          </a:prstGeom>
          <a:solidFill>
            <a:schemeClr val="folHlink"/>
          </a:solidFill>
          <a:ln w="12700">
            <a:solidFill>
              <a:srgbClr val="000000"/>
            </a:solidFill>
            <a:round/>
            <a:headEnd/>
            <a:tailEnd/>
          </a:ln>
          <a:effectLst/>
        </p:spPr>
        <p:txBody>
          <a:bodyPr wrap="none" anchor="ctr"/>
          <a:lstStyle/>
          <a:p>
            <a:r>
              <a:rPr lang="fr-FR" sz="1800">
                <a:solidFill>
                  <a:srgbClr val="000000"/>
                </a:solidFill>
              </a:rPr>
              <a:t>M2</a:t>
            </a:r>
          </a:p>
          <a:p>
            <a:r>
              <a:rPr lang="fr-FR" sz="1800">
                <a:solidFill>
                  <a:srgbClr val="000000"/>
                </a:solidFill>
              </a:rPr>
              <a:t>Cadence :</a:t>
            </a:r>
          </a:p>
          <a:p>
            <a:r>
              <a:rPr lang="fr-FR" sz="1800">
                <a:solidFill>
                  <a:srgbClr val="000000"/>
                </a:solidFill>
              </a:rPr>
              <a:t>45 / h</a:t>
            </a:r>
          </a:p>
        </p:txBody>
      </p:sp>
      <p:sp>
        <p:nvSpPr>
          <p:cNvPr id="20743" name="Line 263"/>
          <p:cNvSpPr>
            <a:spLocks noChangeShapeType="1"/>
          </p:cNvSpPr>
          <p:nvPr/>
        </p:nvSpPr>
        <p:spPr bwMode="auto">
          <a:xfrm>
            <a:off x="4876800" y="5486400"/>
            <a:ext cx="990600" cy="0"/>
          </a:xfrm>
          <a:prstGeom prst="line">
            <a:avLst/>
          </a:prstGeom>
          <a:noFill/>
          <a:ln w="76200" cmpd="tri">
            <a:solidFill>
              <a:srgbClr val="000000"/>
            </a:solidFill>
            <a:round/>
            <a:headEnd/>
            <a:tailEnd type="triangle" w="med" len="med"/>
          </a:ln>
          <a:effectLst/>
        </p:spPr>
        <p:txBody>
          <a:bodyPr wrap="none" anchor="ctr"/>
          <a:lstStyle/>
          <a:p>
            <a:endParaRPr lang="fr-FR"/>
          </a:p>
        </p:txBody>
      </p:sp>
      <p:cxnSp>
        <p:nvCxnSpPr>
          <p:cNvPr id="20744" name="AutoShape 264"/>
          <p:cNvCxnSpPr>
            <a:cxnSpLocks noChangeShapeType="1"/>
            <a:stCxn id="20741" idx="3"/>
            <a:endCxn id="20743" idx="0"/>
          </p:cNvCxnSpPr>
          <p:nvPr/>
        </p:nvCxnSpPr>
        <p:spPr bwMode="auto">
          <a:xfrm>
            <a:off x="4114800" y="5029200"/>
            <a:ext cx="762000" cy="419100"/>
          </a:xfrm>
          <a:prstGeom prst="straightConnector1">
            <a:avLst/>
          </a:prstGeom>
          <a:noFill/>
          <a:ln w="38100">
            <a:solidFill>
              <a:srgbClr val="000000"/>
            </a:solidFill>
            <a:round/>
            <a:headEnd/>
            <a:tailEnd type="triangle" w="med" len="med"/>
          </a:ln>
          <a:effectLst/>
        </p:spPr>
      </p:cxnSp>
      <p:cxnSp>
        <p:nvCxnSpPr>
          <p:cNvPr id="20745" name="AutoShape 265"/>
          <p:cNvCxnSpPr>
            <a:cxnSpLocks noChangeShapeType="1"/>
            <a:stCxn id="20742" idx="3"/>
            <a:endCxn id="20743" idx="0"/>
          </p:cNvCxnSpPr>
          <p:nvPr/>
        </p:nvCxnSpPr>
        <p:spPr bwMode="auto">
          <a:xfrm flipV="1">
            <a:off x="4114800" y="5448300"/>
            <a:ext cx="762000" cy="495300"/>
          </a:xfrm>
          <a:prstGeom prst="straightConnector1">
            <a:avLst/>
          </a:prstGeom>
          <a:noFill/>
          <a:ln w="38100">
            <a:solidFill>
              <a:srgbClr val="000000"/>
            </a:solidFill>
            <a:round/>
            <a:headEnd/>
            <a:tailEnd type="triangle" w="med" len="med"/>
          </a:ln>
          <a:effectLst/>
        </p:spPr>
      </p:cxnSp>
      <p:sp>
        <p:nvSpPr>
          <p:cNvPr id="20746" name="Text Box 266"/>
          <p:cNvSpPr txBox="1">
            <a:spLocks noChangeArrowheads="1"/>
          </p:cNvSpPr>
          <p:nvPr/>
        </p:nvSpPr>
        <p:spPr bwMode="auto">
          <a:xfrm>
            <a:off x="5943600" y="5029200"/>
            <a:ext cx="1905000" cy="749300"/>
          </a:xfrm>
          <a:prstGeom prst="rect">
            <a:avLst/>
          </a:prstGeom>
          <a:noFill/>
          <a:ln w="12700">
            <a:noFill/>
            <a:miter lim="800000"/>
            <a:headEnd/>
            <a:tailEnd/>
          </a:ln>
          <a:effectLst/>
        </p:spPr>
        <p:txBody>
          <a:bodyPr>
            <a:spAutoFit/>
          </a:bodyPr>
          <a:lstStyle/>
          <a:p>
            <a:r>
              <a:rPr lang="fr-FR" sz="2400">
                <a:solidFill>
                  <a:srgbClr val="000000"/>
                </a:solidFill>
              </a:rPr>
              <a:t>Capacité : 75 / h</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fr-FR" dirty="0"/>
              <a:t>Goulet d’étranglement</a:t>
            </a:r>
          </a:p>
        </p:txBody>
      </p:sp>
      <p:sp>
        <p:nvSpPr>
          <p:cNvPr id="41987" name="Rectangle 3"/>
          <p:cNvSpPr>
            <a:spLocks noGrp="1" noChangeArrowheads="1"/>
          </p:cNvSpPr>
          <p:nvPr>
            <p:ph type="body" idx="1"/>
          </p:nvPr>
        </p:nvSpPr>
        <p:spPr>
          <a:xfrm>
            <a:off x="1066800" y="1676400"/>
            <a:ext cx="7162800" cy="3048000"/>
          </a:xfrm>
        </p:spPr>
        <p:txBody>
          <a:bodyPr/>
          <a:lstStyle/>
          <a:p>
            <a:r>
              <a:rPr lang="fr-FR" dirty="0"/>
              <a:t>Goulet d’étranglement</a:t>
            </a:r>
          </a:p>
          <a:p>
            <a:pPr lvl="1"/>
            <a:r>
              <a:rPr lang="fr-FR" dirty="0"/>
              <a:t>C’est la ressource qui a la capacité utile la plus faible de l’ensemble des ressources dans le processus. Ainsi, elle limite la production du système</a:t>
            </a:r>
          </a:p>
          <a:p>
            <a:r>
              <a:rPr lang="fr-FR" dirty="0"/>
              <a:t>Souvent identifié en calculant le rapport charge/capacité de chaque ressource</a:t>
            </a:r>
          </a:p>
          <a:p>
            <a:r>
              <a:rPr lang="fr-FR" dirty="0"/>
              <a:t>La variabilité dans la charge de travail peut créer des goulets d'étranglement flottants</a:t>
            </a:r>
          </a:p>
        </p:txBody>
      </p:sp>
      <p:sp>
        <p:nvSpPr>
          <p:cNvPr id="41988" name="Text Box 4"/>
          <p:cNvSpPr txBox="1">
            <a:spLocks noChangeArrowheads="1"/>
          </p:cNvSpPr>
          <p:nvPr/>
        </p:nvSpPr>
        <p:spPr bwMode="auto">
          <a:xfrm>
            <a:off x="303213" y="4876800"/>
            <a:ext cx="8705850" cy="352425"/>
          </a:xfrm>
          <a:prstGeom prst="rect">
            <a:avLst/>
          </a:prstGeom>
          <a:solidFill>
            <a:schemeClr val="tx2"/>
          </a:solidFill>
          <a:ln w="12700">
            <a:solidFill>
              <a:srgbClr val="00279F"/>
            </a:solidFill>
            <a:miter lim="800000"/>
            <a:headEnd/>
            <a:tailEnd/>
          </a:ln>
          <a:effectLst/>
        </p:spPr>
        <p:txBody>
          <a:bodyPr wrap="none">
            <a:spAutoFit/>
          </a:bodyPr>
          <a:lstStyle/>
          <a:p>
            <a:r>
              <a:rPr lang="fr-FR" sz="1800">
                <a:solidFill>
                  <a:srgbClr val="000000"/>
                </a:solidFill>
              </a:rPr>
              <a:t>Goulet d’étranglement : ressource qui limite la capacité du processus complet</a:t>
            </a:r>
          </a:p>
        </p:txBody>
      </p:sp>
      <p:sp>
        <p:nvSpPr>
          <p:cNvPr id="41989" name="Text Box 5"/>
          <p:cNvSpPr txBox="1">
            <a:spLocks noChangeArrowheads="1"/>
          </p:cNvSpPr>
          <p:nvPr/>
        </p:nvSpPr>
        <p:spPr bwMode="auto">
          <a:xfrm>
            <a:off x="1066514" y="5591175"/>
            <a:ext cx="6920485" cy="286232"/>
          </a:xfrm>
          <a:prstGeom prst="rect">
            <a:avLst/>
          </a:prstGeom>
          <a:noFill/>
          <a:ln w="12700">
            <a:noFill/>
            <a:miter lim="800000"/>
            <a:headEnd/>
            <a:tailEnd/>
          </a:ln>
          <a:effectLst/>
        </p:spPr>
        <p:txBody>
          <a:bodyPr wrap="none">
            <a:spAutoFit/>
          </a:bodyPr>
          <a:lstStyle/>
          <a:p>
            <a:r>
              <a:rPr lang="fr-FR" sz="1400" dirty="0">
                <a:solidFill>
                  <a:srgbClr val="000000"/>
                </a:solidFill>
              </a:rPr>
              <a:t>Les ressources qui sont goulets d’étranglement sont notées G ; les autres 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p:spPr>
        <p:txBody>
          <a:bodyPr/>
          <a:lstStyle/>
          <a:p>
            <a:r>
              <a:rPr lang="fr-FR" dirty="0"/>
              <a:t>La capacité d'un réseau de ressources</a:t>
            </a:r>
            <a:br>
              <a:rPr lang="fr-FR" dirty="0"/>
            </a:br>
            <a:r>
              <a:rPr lang="fr-FR" dirty="0"/>
              <a:t>Ressources en série</a:t>
            </a:r>
          </a:p>
        </p:txBody>
      </p:sp>
      <p:sp>
        <p:nvSpPr>
          <p:cNvPr id="21507" name="Freeform 3"/>
          <p:cNvSpPr>
            <a:spLocks/>
          </p:cNvSpPr>
          <p:nvPr/>
        </p:nvSpPr>
        <p:spPr bwMode="auto">
          <a:xfrm>
            <a:off x="1200150" y="1979613"/>
            <a:ext cx="107950" cy="19050"/>
          </a:xfrm>
          <a:custGeom>
            <a:avLst/>
            <a:gdLst/>
            <a:ahLst/>
            <a:cxnLst>
              <a:cxn ang="0">
                <a:pos x="25" y="0"/>
              </a:cxn>
              <a:cxn ang="0">
                <a:pos x="25" y="1"/>
              </a:cxn>
              <a:cxn ang="0">
                <a:pos x="20" y="1"/>
              </a:cxn>
              <a:cxn ang="0">
                <a:pos x="20"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20" y="1"/>
                </a:lnTo>
                <a:lnTo>
                  <a:pt x="20"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08" name="Freeform 4"/>
          <p:cNvSpPr>
            <a:spLocks/>
          </p:cNvSpPr>
          <p:nvPr/>
        </p:nvSpPr>
        <p:spPr bwMode="auto">
          <a:xfrm>
            <a:off x="1189038" y="2003425"/>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09" name="Freeform 5"/>
          <p:cNvSpPr>
            <a:spLocks/>
          </p:cNvSpPr>
          <p:nvPr/>
        </p:nvSpPr>
        <p:spPr bwMode="auto">
          <a:xfrm>
            <a:off x="1185863" y="2027238"/>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10" name="Freeform 6"/>
          <p:cNvSpPr>
            <a:spLocks/>
          </p:cNvSpPr>
          <p:nvPr/>
        </p:nvSpPr>
        <p:spPr bwMode="auto">
          <a:xfrm>
            <a:off x="1185863" y="2051050"/>
            <a:ext cx="138112"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11" name="Freeform 7"/>
          <p:cNvSpPr>
            <a:spLocks/>
          </p:cNvSpPr>
          <p:nvPr/>
        </p:nvSpPr>
        <p:spPr bwMode="auto">
          <a:xfrm>
            <a:off x="1189038" y="2076450"/>
            <a:ext cx="128587" cy="19050"/>
          </a:xfrm>
          <a:custGeom>
            <a:avLst/>
            <a:gdLst/>
            <a:ahLst/>
            <a:cxnLst>
              <a:cxn ang="0">
                <a:pos x="0" y="0"/>
              </a:cxn>
              <a:cxn ang="0">
                <a:pos x="2" y="2"/>
              </a:cxn>
              <a:cxn ang="0">
                <a:pos x="4" y="5"/>
              </a:cxn>
              <a:cxn ang="0">
                <a:pos x="6" y="7"/>
              </a:cxn>
              <a:cxn ang="0">
                <a:pos x="7" y="10"/>
              </a:cxn>
              <a:cxn ang="0">
                <a:pos x="8" y="10"/>
              </a:cxn>
              <a:cxn ang="0">
                <a:pos x="8" y="11"/>
              </a:cxn>
              <a:cxn ang="0">
                <a:pos x="71" y="11"/>
              </a:cxn>
              <a:cxn ang="0">
                <a:pos x="71"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8" y="10"/>
                </a:lnTo>
                <a:lnTo>
                  <a:pt x="8" y="11"/>
                </a:lnTo>
                <a:lnTo>
                  <a:pt x="71" y="11"/>
                </a:lnTo>
                <a:lnTo>
                  <a:pt x="71"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12" name="Freeform 8"/>
          <p:cNvSpPr>
            <a:spLocks/>
          </p:cNvSpPr>
          <p:nvPr/>
        </p:nvSpPr>
        <p:spPr bwMode="auto">
          <a:xfrm>
            <a:off x="1203325" y="2100263"/>
            <a:ext cx="98425" cy="15875"/>
          </a:xfrm>
          <a:custGeom>
            <a:avLst/>
            <a:gdLst/>
            <a:ahLst/>
            <a:cxnLst>
              <a:cxn ang="0">
                <a:pos x="0" y="0"/>
              </a:cxn>
              <a:cxn ang="0">
                <a:pos x="2" y="2"/>
              </a:cxn>
              <a:cxn ang="0">
                <a:pos x="4" y="2"/>
              </a:cxn>
              <a:cxn ang="0">
                <a:pos x="5" y="5"/>
              </a:cxn>
              <a:cxn ang="0">
                <a:pos x="9" y="5"/>
              </a:cxn>
              <a:cxn ang="0">
                <a:pos x="9" y="5"/>
              </a:cxn>
              <a:cxn ang="0">
                <a:pos x="13" y="5"/>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5"/>
              </a:cxn>
              <a:cxn ang="0">
                <a:pos x="55" y="5"/>
              </a:cxn>
              <a:cxn ang="0">
                <a:pos x="58" y="5"/>
              </a:cxn>
              <a:cxn ang="0">
                <a:pos x="58" y="2"/>
              </a:cxn>
              <a:cxn ang="0">
                <a:pos x="61" y="2"/>
              </a:cxn>
              <a:cxn ang="0">
                <a:pos x="61" y="0"/>
              </a:cxn>
              <a:cxn ang="0">
                <a:pos x="0" y="0"/>
              </a:cxn>
            </a:cxnLst>
            <a:rect l="0" t="0" r="r" b="b"/>
            <a:pathLst>
              <a:path w="62" h="10">
                <a:moveTo>
                  <a:pt x="0" y="0"/>
                </a:moveTo>
                <a:lnTo>
                  <a:pt x="2" y="2"/>
                </a:lnTo>
                <a:lnTo>
                  <a:pt x="4" y="2"/>
                </a:lnTo>
                <a:lnTo>
                  <a:pt x="5" y="5"/>
                </a:lnTo>
                <a:lnTo>
                  <a:pt x="9" y="5"/>
                </a:lnTo>
                <a:lnTo>
                  <a:pt x="9" y="5"/>
                </a:lnTo>
                <a:lnTo>
                  <a:pt x="13" y="5"/>
                </a:lnTo>
                <a:lnTo>
                  <a:pt x="13" y="7"/>
                </a:lnTo>
                <a:lnTo>
                  <a:pt x="16" y="7"/>
                </a:lnTo>
                <a:lnTo>
                  <a:pt x="16" y="8"/>
                </a:lnTo>
                <a:lnTo>
                  <a:pt x="23" y="8"/>
                </a:lnTo>
                <a:lnTo>
                  <a:pt x="23" y="9"/>
                </a:lnTo>
                <a:lnTo>
                  <a:pt x="40" y="9"/>
                </a:lnTo>
                <a:lnTo>
                  <a:pt x="40" y="8"/>
                </a:lnTo>
                <a:lnTo>
                  <a:pt x="46" y="8"/>
                </a:lnTo>
                <a:lnTo>
                  <a:pt x="46" y="7"/>
                </a:lnTo>
                <a:lnTo>
                  <a:pt x="51" y="7"/>
                </a:lnTo>
                <a:lnTo>
                  <a:pt x="51" y="5"/>
                </a:lnTo>
                <a:lnTo>
                  <a:pt x="55" y="5"/>
                </a:lnTo>
                <a:lnTo>
                  <a:pt x="58" y="5"/>
                </a:lnTo>
                <a:lnTo>
                  <a:pt x="58"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13" name="Oval 9"/>
          <p:cNvSpPr>
            <a:spLocks noChangeArrowheads="1"/>
          </p:cNvSpPr>
          <p:nvPr/>
        </p:nvSpPr>
        <p:spPr bwMode="auto">
          <a:xfrm>
            <a:off x="1192213"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514" name="Freeform 10"/>
          <p:cNvSpPr>
            <a:spLocks/>
          </p:cNvSpPr>
          <p:nvPr/>
        </p:nvSpPr>
        <p:spPr bwMode="auto">
          <a:xfrm>
            <a:off x="1381125" y="1979613"/>
            <a:ext cx="106363" cy="19050"/>
          </a:xfrm>
          <a:custGeom>
            <a:avLst/>
            <a:gdLst/>
            <a:ahLst/>
            <a:cxnLst>
              <a:cxn ang="0">
                <a:pos x="24" y="0"/>
              </a:cxn>
              <a:cxn ang="0">
                <a:pos x="24" y="1"/>
              </a:cxn>
              <a:cxn ang="0">
                <a:pos x="19" y="1"/>
              </a:cxn>
              <a:cxn ang="0">
                <a:pos x="19" y="2"/>
              </a:cxn>
              <a:cxn ang="0">
                <a:pos x="14" y="2"/>
              </a:cxn>
              <a:cxn ang="0">
                <a:pos x="14" y="3"/>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3"/>
              </a:cxn>
              <a:cxn ang="0">
                <a:pos x="52" y="3"/>
              </a:cxn>
              <a:cxn ang="0">
                <a:pos x="52" y="2"/>
              </a:cxn>
              <a:cxn ang="0">
                <a:pos x="49" y="2"/>
              </a:cxn>
              <a:cxn ang="0">
                <a:pos x="49" y="1"/>
              </a:cxn>
              <a:cxn ang="0">
                <a:pos x="42" y="1"/>
              </a:cxn>
              <a:cxn ang="0">
                <a:pos x="42" y="0"/>
              </a:cxn>
              <a:cxn ang="0">
                <a:pos x="24" y="0"/>
              </a:cxn>
            </a:cxnLst>
            <a:rect l="0" t="0" r="r" b="b"/>
            <a:pathLst>
              <a:path w="67" h="12">
                <a:moveTo>
                  <a:pt x="24" y="0"/>
                </a:moveTo>
                <a:lnTo>
                  <a:pt x="24" y="1"/>
                </a:lnTo>
                <a:lnTo>
                  <a:pt x="19" y="1"/>
                </a:lnTo>
                <a:lnTo>
                  <a:pt x="19" y="2"/>
                </a:lnTo>
                <a:lnTo>
                  <a:pt x="14" y="2"/>
                </a:lnTo>
                <a:lnTo>
                  <a:pt x="14" y="3"/>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3"/>
                </a:lnTo>
                <a:lnTo>
                  <a:pt x="52" y="3"/>
                </a:lnTo>
                <a:lnTo>
                  <a:pt x="52" y="2"/>
                </a:lnTo>
                <a:lnTo>
                  <a:pt x="49" y="2"/>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15" name="Freeform 11"/>
          <p:cNvSpPr>
            <a:spLocks/>
          </p:cNvSpPr>
          <p:nvPr/>
        </p:nvSpPr>
        <p:spPr bwMode="auto">
          <a:xfrm>
            <a:off x="1368425" y="2003425"/>
            <a:ext cx="131763"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16" name="Freeform 12"/>
          <p:cNvSpPr>
            <a:spLocks/>
          </p:cNvSpPr>
          <p:nvPr/>
        </p:nvSpPr>
        <p:spPr bwMode="auto">
          <a:xfrm>
            <a:off x="1365250" y="2027238"/>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17" name="Freeform 13"/>
          <p:cNvSpPr>
            <a:spLocks/>
          </p:cNvSpPr>
          <p:nvPr/>
        </p:nvSpPr>
        <p:spPr bwMode="auto">
          <a:xfrm>
            <a:off x="1365250" y="2051050"/>
            <a:ext cx="138113"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18" name="Freeform 14"/>
          <p:cNvSpPr>
            <a:spLocks/>
          </p:cNvSpPr>
          <p:nvPr/>
        </p:nvSpPr>
        <p:spPr bwMode="auto">
          <a:xfrm>
            <a:off x="1368425" y="2076450"/>
            <a:ext cx="128588" cy="19050"/>
          </a:xfrm>
          <a:custGeom>
            <a:avLst/>
            <a:gdLst/>
            <a:ahLst/>
            <a:cxnLst>
              <a:cxn ang="0">
                <a:pos x="0" y="0"/>
              </a:cxn>
              <a:cxn ang="0">
                <a:pos x="2" y="2"/>
              </a:cxn>
              <a:cxn ang="0">
                <a:pos x="4" y="5"/>
              </a:cxn>
              <a:cxn ang="0">
                <a:pos x="6" y="7"/>
              </a:cxn>
              <a:cxn ang="0">
                <a:pos x="7" y="10"/>
              </a:cxn>
              <a:cxn ang="0">
                <a:pos x="8" y="10"/>
              </a:cxn>
              <a:cxn ang="0">
                <a:pos x="8" y="11"/>
              </a:cxn>
              <a:cxn ang="0">
                <a:pos x="72" y="11"/>
              </a:cxn>
              <a:cxn ang="0">
                <a:pos x="72"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8" y="10"/>
                </a:lnTo>
                <a:lnTo>
                  <a:pt x="8" y="11"/>
                </a:lnTo>
                <a:lnTo>
                  <a:pt x="72" y="11"/>
                </a:lnTo>
                <a:lnTo>
                  <a:pt x="72"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19" name="Freeform 15"/>
          <p:cNvSpPr>
            <a:spLocks/>
          </p:cNvSpPr>
          <p:nvPr/>
        </p:nvSpPr>
        <p:spPr bwMode="auto">
          <a:xfrm>
            <a:off x="1382713" y="2100263"/>
            <a:ext cx="100012" cy="15875"/>
          </a:xfrm>
          <a:custGeom>
            <a:avLst/>
            <a:gdLst/>
            <a:ahLst/>
            <a:cxnLst>
              <a:cxn ang="0">
                <a:pos x="0" y="0"/>
              </a:cxn>
              <a:cxn ang="0">
                <a:pos x="2" y="2"/>
              </a:cxn>
              <a:cxn ang="0">
                <a:pos x="4" y="2"/>
              </a:cxn>
              <a:cxn ang="0">
                <a:pos x="5" y="5"/>
              </a:cxn>
              <a:cxn ang="0">
                <a:pos x="9" y="5"/>
              </a:cxn>
              <a:cxn ang="0">
                <a:pos x="9" y="5"/>
              </a:cxn>
              <a:cxn ang="0">
                <a:pos x="13" y="5"/>
              </a:cxn>
              <a:cxn ang="0">
                <a:pos x="13" y="7"/>
              </a:cxn>
              <a:cxn ang="0">
                <a:pos x="16" y="7"/>
              </a:cxn>
              <a:cxn ang="0">
                <a:pos x="16" y="8"/>
              </a:cxn>
              <a:cxn ang="0">
                <a:pos x="23" y="8"/>
              </a:cxn>
              <a:cxn ang="0">
                <a:pos x="23" y="9"/>
              </a:cxn>
              <a:cxn ang="0">
                <a:pos x="41" y="9"/>
              </a:cxn>
              <a:cxn ang="0">
                <a:pos x="41" y="8"/>
              </a:cxn>
              <a:cxn ang="0">
                <a:pos x="46" y="8"/>
              </a:cxn>
              <a:cxn ang="0">
                <a:pos x="46" y="7"/>
              </a:cxn>
              <a:cxn ang="0">
                <a:pos x="51" y="7"/>
              </a:cxn>
              <a:cxn ang="0">
                <a:pos x="51" y="5"/>
              </a:cxn>
              <a:cxn ang="0">
                <a:pos x="55" y="5"/>
              </a:cxn>
              <a:cxn ang="0">
                <a:pos x="58" y="5"/>
              </a:cxn>
              <a:cxn ang="0">
                <a:pos x="58" y="2"/>
              </a:cxn>
              <a:cxn ang="0">
                <a:pos x="62" y="2"/>
              </a:cxn>
              <a:cxn ang="0">
                <a:pos x="62" y="0"/>
              </a:cxn>
              <a:cxn ang="0">
                <a:pos x="0" y="0"/>
              </a:cxn>
            </a:cxnLst>
            <a:rect l="0" t="0" r="r" b="b"/>
            <a:pathLst>
              <a:path w="63" h="10">
                <a:moveTo>
                  <a:pt x="0" y="0"/>
                </a:moveTo>
                <a:lnTo>
                  <a:pt x="2" y="2"/>
                </a:lnTo>
                <a:lnTo>
                  <a:pt x="4" y="2"/>
                </a:lnTo>
                <a:lnTo>
                  <a:pt x="5" y="5"/>
                </a:lnTo>
                <a:lnTo>
                  <a:pt x="9" y="5"/>
                </a:lnTo>
                <a:lnTo>
                  <a:pt x="9" y="5"/>
                </a:lnTo>
                <a:lnTo>
                  <a:pt x="13" y="5"/>
                </a:lnTo>
                <a:lnTo>
                  <a:pt x="13" y="7"/>
                </a:lnTo>
                <a:lnTo>
                  <a:pt x="16" y="7"/>
                </a:lnTo>
                <a:lnTo>
                  <a:pt x="16" y="8"/>
                </a:lnTo>
                <a:lnTo>
                  <a:pt x="23" y="8"/>
                </a:lnTo>
                <a:lnTo>
                  <a:pt x="23" y="9"/>
                </a:lnTo>
                <a:lnTo>
                  <a:pt x="41" y="9"/>
                </a:lnTo>
                <a:lnTo>
                  <a:pt x="41" y="8"/>
                </a:lnTo>
                <a:lnTo>
                  <a:pt x="46" y="8"/>
                </a:lnTo>
                <a:lnTo>
                  <a:pt x="46" y="7"/>
                </a:lnTo>
                <a:lnTo>
                  <a:pt x="51" y="7"/>
                </a:lnTo>
                <a:lnTo>
                  <a:pt x="51" y="5"/>
                </a:lnTo>
                <a:lnTo>
                  <a:pt x="55" y="5"/>
                </a:lnTo>
                <a:lnTo>
                  <a:pt x="58" y="5"/>
                </a:lnTo>
                <a:lnTo>
                  <a:pt x="58" y="2"/>
                </a:lnTo>
                <a:lnTo>
                  <a:pt x="62" y="2"/>
                </a:lnTo>
                <a:lnTo>
                  <a:pt x="62"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20" name="Oval 16"/>
          <p:cNvSpPr>
            <a:spLocks noChangeArrowheads="1"/>
          </p:cNvSpPr>
          <p:nvPr/>
        </p:nvSpPr>
        <p:spPr bwMode="auto">
          <a:xfrm>
            <a:off x="1371600"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521" name="Freeform 17"/>
          <p:cNvSpPr>
            <a:spLocks/>
          </p:cNvSpPr>
          <p:nvPr/>
        </p:nvSpPr>
        <p:spPr bwMode="auto">
          <a:xfrm>
            <a:off x="1527175" y="1979613"/>
            <a:ext cx="103188" cy="19050"/>
          </a:xfrm>
          <a:custGeom>
            <a:avLst/>
            <a:gdLst/>
            <a:ahLst/>
            <a:cxnLst>
              <a:cxn ang="0">
                <a:pos x="22" y="0"/>
              </a:cxn>
              <a:cxn ang="0">
                <a:pos x="22" y="1"/>
              </a:cxn>
              <a:cxn ang="0">
                <a:pos x="19" y="1"/>
              </a:cxn>
              <a:cxn ang="0">
                <a:pos x="19" y="2"/>
              </a:cxn>
              <a:cxn ang="0">
                <a:pos x="12" y="2"/>
              </a:cxn>
              <a:cxn ang="0">
                <a:pos x="12" y="3"/>
              </a:cxn>
              <a:cxn ang="0">
                <a:pos x="8" y="5"/>
              </a:cxn>
              <a:cxn ang="0">
                <a:pos x="6" y="5"/>
              </a:cxn>
              <a:cxn ang="0">
                <a:pos x="6" y="7"/>
              </a:cxn>
              <a:cxn ang="0">
                <a:pos x="1" y="7"/>
              </a:cxn>
              <a:cxn ang="0">
                <a:pos x="1" y="10"/>
              </a:cxn>
              <a:cxn ang="0">
                <a:pos x="0" y="10"/>
              </a:cxn>
              <a:cxn ang="0">
                <a:pos x="0" y="11"/>
              </a:cxn>
              <a:cxn ang="0">
                <a:pos x="64" y="11"/>
              </a:cxn>
              <a:cxn ang="0">
                <a:pos x="64" y="8"/>
              </a:cxn>
              <a:cxn ang="0">
                <a:pos x="63" y="8"/>
              </a:cxn>
              <a:cxn ang="0">
                <a:pos x="63" y="7"/>
              </a:cxn>
              <a:cxn ang="0">
                <a:pos x="59" y="7"/>
              </a:cxn>
              <a:cxn ang="0">
                <a:pos x="58" y="5"/>
              </a:cxn>
              <a:cxn ang="0">
                <a:pos x="56" y="5"/>
              </a:cxn>
              <a:cxn ang="0">
                <a:pos x="56" y="3"/>
              </a:cxn>
              <a:cxn ang="0">
                <a:pos x="52" y="3"/>
              </a:cxn>
              <a:cxn ang="0">
                <a:pos x="52" y="2"/>
              </a:cxn>
              <a:cxn ang="0">
                <a:pos x="47" y="2"/>
              </a:cxn>
              <a:cxn ang="0">
                <a:pos x="47" y="1"/>
              </a:cxn>
              <a:cxn ang="0">
                <a:pos x="42" y="1"/>
              </a:cxn>
              <a:cxn ang="0">
                <a:pos x="42" y="0"/>
              </a:cxn>
              <a:cxn ang="0">
                <a:pos x="22" y="0"/>
              </a:cxn>
            </a:cxnLst>
            <a:rect l="0" t="0" r="r" b="b"/>
            <a:pathLst>
              <a:path w="65" h="12">
                <a:moveTo>
                  <a:pt x="22" y="0"/>
                </a:moveTo>
                <a:lnTo>
                  <a:pt x="22" y="1"/>
                </a:lnTo>
                <a:lnTo>
                  <a:pt x="19" y="1"/>
                </a:lnTo>
                <a:lnTo>
                  <a:pt x="19" y="2"/>
                </a:lnTo>
                <a:lnTo>
                  <a:pt x="12" y="2"/>
                </a:lnTo>
                <a:lnTo>
                  <a:pt x="12" y="3"/>
                </a:lnTo>
                <a:lnTo>
                  <a:pt x="8" y="5"/>
                </a:lnTo>
                <a:lnTo>
                  <a:pt x="6" y="5"/>
                </a:lnTo>
                <a:lnTo>
                  <a:pt x="6" y="7"/>
                </a:lnTo>
                <a:lnTo>
                  <a:pt x="1" y="7"/>
                </a:lnTo>
                <a:lnTo>
                  <a:pt x="1" y="10"/>
                </a:lnTo>
                <a:lnTo>
                  <a:pt x="0" y="10"/>
                </a:lnTo>
                <a:lnTo>
                  <a:pt x="0" y="11"/>
                </a:lnTo>
                <a:lnTo>
                  <a:pt x="64" y="11"/>
                </a:lnTo>
                <a:lnTo>
                  <a:pt x="64" y="8"/>
                </a:lnTo>
                <a:lnTo>
                  <a:pt x="63" y="8"/>
                </a:lnTo>
                <a:lnTo>
                  <a:pt x="63" y="7"/>
                </a:lnTo>
                <a:lnTo>
                  <a:pt x="59" y="7"/>
                </a:lnTo>
                <a:lnTo>
                  <a:pt x="58" y="5"/>
                </a:lnTo>
                <a:lnTo>
                  <a:pt x="56" y="5"/>
                </a:lnTo>
                <a:lnTo>
                  <a:pt x="56" y="3"/>
                </a:lnTo>
                <a:lnTo>
                  <a:pt x="52" y="3"/>
                </a:lnTo>
                <a:lnTo>
                  <a:pt x="52" y="2"/>
                </a:lnTo>
                <a:lnTo>
                  <a:pt x="47" y="2"/>
                </a:lnTo>
                <a:lnTo>
                  <a:pt x="47" y="1"/>
                </a:lnTo>
                <a:lnTo>
                  <a:pt x="42" y="1"/>
                </a:lnTo>
                <a:lnTo>
                  <a:pt x="42"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22" name="Freeform 18"/>
          <p:cNvSpPr>
            <a:spLocks/>
          </p:cNvSpPr>
          <p:nvPr/>
        </p:nvSpPr>
        <p:spPr bwMode="auto">
          <a:xfrm>
            <a:off x="1511300" y="2003425"/>
            <a:ext cx="134938" cy="19050"/>
          </a:xfrm>
          <a:custGeom>
            <a:avLst/>
            <a:gdLst/>
            <a:ahLst/>
            <a:cxnLst>
              <a:cxn ang="0">
                <a:pos x="9" y="0"/>
              </a:cxn>
              <a:cxn ang="0">
                <a:pos x="9" y="1"/>
              </a:cxn>
              <a:cxn ang="0">
                <a:pos x="6" y="3"/>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9" y="0"/>
              </a:cxn>
            </a:cxnLst>
            <a:rect l="0" t="0" r="r" b="b"/>
            <a:pathLst>
              <a:path w="85" h="12">
                <a:moveTo>
                  <a:pt x="9" y="0"/>
                </a:moveTo>
                <a:lnTo>
                  <a:pt x="9" y="1"/>
                </a:lnTo>
                <a:lnTo>
                  <a:pt x="6" y="3"/>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9"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23" name="Freeform 19"/>
          <p:cNvSpPr>
            <a:spLocks/>
          </p:cNvSpPr>
          <p:nvPr/>
        </p:nvSpPr>
        <p:spPr bwMode="auto">
          <a:xfrm>
            <a:off x="1508125" y="2027238"/>
            <a:ext cx="141288"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24" name="Freeform 20"/>
          <p:cNvSpPr>
            <a:spLocks/>
          </p:cNvSpPr>
          <p:nvPr/>
        </p:nvSpPr>
        <p:spPr bwMode="auto">
          <a:xfrm>
            <a:off x="1508125" y="2051050"/>
            <a:ext cx="141288" cy="20638"/>
          </a:xfrm>
          <a:custGeom>
            <a:avLst/>
            <a:gdLst/>
            <a:ahLst/>
            <a:cxnLst>
              <a:cxn ang="0">
                <a:pos x="0" y="0"/>
              </a:cxn>
              <a:cxn ang="0">
                <a:pos x="0" y="7"/>
              </a:cxn>
              <a:cxn ang="0">
                <a:pos x="2" y="7"/>
              </a:cxn>
              <a:cxn ang="0">
                <a:pos x="2" y="12"/>
              </a:cxn>
              <a:cxn ang="0">
                <a:pos x="84" y="12"/>
              </a:cxn>
              <a:cxn ang="0">
                <a:pos x="84" y="11"/>
              </a:cxn>
              <a:cxn ang="0">
                <a:pos x="86" y="11"/>
              </a:cxn>
              <a:cxn ang="0">
                <a:pos x="86" y="7"/>
              </a:cxn>
              <a:cxn ang="0">
                <a:pos x="88" y="7"/>
              </a:cxn>
              <a:cxn ang="0">
                <a:pos x="88" y="0"/>
              </a:cxn>
              <a:cxn ang="0">
                <a:pos x="0" y="0"/>
              </a:cxn>
            </a:cxnLst>
            <a:rect l="0" t="0" r="r" b="b"/>
            <a:pathLst>
              <a:path w="89" h="13">
                <a:moveTo>
                  <a:pt x="0" y="0"/>
                </a:moveTo>
                <a:lnTo>
                  <a:pt x="0" y="7"/>
                </a:lnTo>
                <a:lnTo>
                  <a:pt x="2" y="7"/>
                </a:lnTo>
                <a:lnTo>
                  <a:pt x="2" y="12"/>
                </a:lnTo>
                <a:lnTo>
                  <a:pt x="84" y="12"/>
                </a:lnTo>
                <a:lnTo>
                  <a:pt x="84" y="11"/>
                </a:lnTo>
                <a:lnTo>
                  <a:pt x="86" y="11"/>
                </a:lnTo>
                <a:lnTo>
                  <a:pt x="86" y="7"/>
                </a:lnTo>
                <a:lnTo>
                  <a:pt x="88" y="7"/>
                </a:lnTo>
                <a:lnTo>
                  <a:pt x="88"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25" name="Freeform 21"/>
          <p:cNvSpPr>
            <a:spLocks/>
          </p:cNvSpPr>
          <p:nvPr/>
        </p:nvSpPr>
        <p:spPr bwMode="auto">
          <a:xfrm>
            <a:off x="1511300" y="2076450"/>
            <a:ext cx="131763" cy="19050"/>
          </a:xfrm>
          <a:custGeom>
            <a:avLst/>
            <a:gdLst/>
            <a:ahLst/>
            <a:cxnLst>
              <a:cxn ang="0">
                <a:pos x="0" y="0"/>
              </a:cxn>
              <a:cxn ang="0">
                <a:pos x="2" y="2"/>
              </a:cxn>
              <a:cxn ang="0">
                <a:pos x="4" y="5"/>
              </a:cxn>
              <a:cxn ang="0">
                <a:pos x="6" y="7"/>
              </a:cxn>
              <a:cxn ang="0">
                <a:pos x="7" y="7"/>
              </a:cxn>
              <a:cxn ang="0">
                <a:pos x="9" y="10"/>
              </a:cxn>
              <a:cxn ang="0">
                <a:pos x="9" y="11"/>
              </a:cxn>
              <a:cxn ang="0">
                <a:pos x="74" y="11"/>
              </a:cxn>
              <a:cxn ang="0">
                <a:pos x="74" y="10"/>
              </a:cxn>
              <a:cxn ang="0">
                <a:pos x="76" y="8"/>
              </a:cxn>
              <a:cxn ang="0">
                <a:pos x="76" y="7"/>
              </a:cxn>
              <a:cxn ang="0">
                <a:pos x="78" y="7"/>
              </a:cxn>
              <a:cxn ang="0">
                <a:pos x="78" y="5"/>
              </a:cxn>
              <a:cxn ang="0">
                <a:pos x="80" y="5"/>
              </a:cxn>
              <a:cxn ang="0">
                <a:pos x="80" y="2"/>
              </a:cxn>
              <a:cxn ang="0">
                <a:pos x="82" y="2"/>
              </a:cxn>
              <a:cxn ang="0">
                <a:pos x="82" y="0"/>
              </a:cxn>
              <a:cxn ang="0">
                <a:pos x="0" y="0"/>
              </a:cxn>
            </a:cxnLst>
            <a:rect l="0" t="0" r="r" b="b"/>
            <a:pathLst>
              <a:path w="83" h="12">
                <a:moveTo>
                  <a:pt x="0" y="0"/>
                </a:moveTo>
                <a:lnTo>
                  <a:pt x="2" y="2"/>
                </a:lnTo>
                <a:lnTo>
                  <a:pt x="4" y="5"/>
                </a:lnTo>
                <a:lnTo>
                  <a:pt x="6" y="7"/>
                </a:lnTo>
                <a:lnTo>
                  <a:pt x="7" y="7"/>
                </a:lnTo>
                <a:lnTo>
                  <a:pt x="9" y="10"/>
                </a:lnTo>
                <a:lnTo>
                  <a:pt x="9" y="11"/>
                </a:lnTo>
                <a:lnTo>
                  <a:pt x="74" y="11"/>
                </a:lnTo>
                <a:lnTo>
                  <a:pt x="74" y="10"/>
                </a:lnTo>
                <a:lnTo>
                  <a:pt x="76" y="8"/>
                </a:lnTo>
                <a:lnTo>
                  <a:pt x="76" y="7"/>
                </a:lnTo>
                <a:lnTo>
                  <a:pt x="78" y="7"/>
                </a:lnTo>
                <a:lnTo>
                  <a:pt x="78" y="5"/>
                </a:lnTo>
                <a:lnTo>
                  <a:pt x="80" y="5"/>
                </a:lnTo>
                <a:lnTo>
                  <a:pt x="80" y="2"/>
                </a:lnTo>
                <a:lnTo>
                  <a:pt x="82" y="2"/>
                </a:lnTo>
                <a:lnTo>
                  <a:pt x="82"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26" name="Freeform 22"/>
          <p:cNvSpPr>
            <a:spLocks/>
          </p:cNvSpPr>
          <p:nvPr/>
        </p:nvSpPr>
        <p:spPr bwMode="auto">
          <a:xfrm>
            <a:off x="1527175" y="2100263"/>
            <a:ext cx="101600" cy="15875"/>
          </a:xfrm>
          <a:custGeom>
            <a:avLst/>
            <a:gdLst/>
            <a:ahLst/>
            <a:cxnLst>
              <a:cxn ang="0">
                <a:pos x="0" y="0"/>
              </a:cxn>
              <a:cxn ang="0">
                <a:pos x="1" y="2"/>
              </a:cxn>
              <a:cxn ang="0">
                <a:pos x="5" y="2"/>
              </a:cxn>
              <a:cxn ang="0">
                <a:pos x="6" y="5"/>
              </a:cxn>
              <a:cxn ang="0">
                <a:pos x="8" y="5"/>
              </a:cxn>
              <a:cxn ang="0">
                <a:pos x="8" y="5"/>
              </a:cxn>
              <a:cxn ang="0">
                <a:pos x="12" y="5"/>
              </a:cxn>
              <a:cxn ang="0">
                <a:pos x="12" y="7"/>
              </a:cxn>
              <a:cxn ang="0">
                <a:pos x="17" y="7"/>
              </a:cxn>
              <a:cxn ang="0">
                <a:pos x="17" y="8"/>
              </a:cxn>
              <a:cxn ang="0">
                <a:pos x="22" y="8"/>
              </a:cxn>
              <a:cxn ang="0">
                <a:pos x="22" y="9"/>
              </a:cxn>
              <a:cxn ang="0">
                <a:pos x="42" y="9"/>
              </a:cxn>
              <a:cxn ang="0">
                <a:pos x="42" y="8"/>
              </a:cxn>
              <a:cxn ang="0">
                <a:pos x="45" y="8"/>
              </a:cxn>
              <a:cxn ang="0">
                <a:pos x="45" y="7"/>
              </a:cxn>
              <a:cxn ang="0">
                <a:pos x="52" y="7"/>
              </a:cxn>
              <a:cxn ang="0">
                <a:pos x="52" y="5"/>
              </a:cxn>
              <a:cxn ang="0">
                <a:pos x="56" y="5"/>
              </a:cxn>
              <a:cxn ang="0">
                <a:pos x="58" y="5"/>
              </a:cxn>
              <a:cxn ang="0">
                <a:pos x="58" y="2"/>
              </a:cxn>
              <a:cxn ang="0">
                <a:pos x="63" y="2"/>
              </a:cxn>
              <a:cxn ang="0">
                <a:pos x="63" y="0"/>
              </a:cxn>
              <a:cxn ang="0">
                <a:pos x="0" y="0"/>
              </a:cxn>
            </a:cxnLst>
            <a:rect l="0" t="0" r="r" b="b"/>
            <a:pathLst>
              <a:path w="64" h="10">
                <a:moveTo>
                  <a:pt x="0" y="0"/>
                </a:moveTo>
                <a:lnTo>
                  <a:pt x="1" y="2"/>
                </a:lnTo>
                <a:lnTo>
                  <a:pt x="5" y="2"/>
                </a:lnTo>
                <a:lnTo>
                  <a:pt x="6" y="5"/>
                </a:lnTo>
                <a:lnTo>
                  <a:pt x="8" y="5"/>
                </a:lnTo>
                <a:lnTo>
                  <a:pt x="8" y="5"/>
                </a:lnTo>
                <a:lnTo>
                  <a:pt x="12" y="5"/>
                </a:lnTo>
                <a:lnTo>
                  <a:pt x="12" y="7"/>
                </a:lnTo>
                <a:lnTo>
                  <a:pt x="17" y="7"/>
                </a:lnTo>
                <a:lnTo>
                  <a:pt x="17" y="8"/>
                </a:lnTo>
                <a:lnTo>
                  <a:pt x="22" y="8"/>
                </a:lnTo>
                <a:lnTo>
                  <a:pt x="22" y="9"/>
                </a:lnTo>
                <a:lnTo>
                  <a:pt x="42" y="9"/>
                </a:lnTo>
                <a:lnTo>
                  <a:pt x="42" y="8"/>
                </a:lnTo>
                <a:lnTo>
                  <a:pt x="45" y="8"/>
                </a:lnTo>
                <a:lnTo>
                  <a:pt x="45" y="7"/>
                </a:lnTo>
                <a:lnTo>
                  <a:pt x="52" y="7"/>
                </a:lnTo>
                <a:lnTo>
                  <a:pt x="52" y="5"/>
                </a:lnTo>
                <a:lnTo>
                  <a:pt x="56" y="5"/>
                </a:lnTo>
                <a:lnTo>
                  <a:pt x="58" y="5"/>
                </a:lnTo>
                <a:lnTo>
                  <a:pt x="58" y="2"/>
                </a:lnTo>
                <a:lnTo>
                  <a:pt x="63" y="2"/>
                </a:lnTo>
                <a:lnTo>
                  <a:pt x="63"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27" name="Oval 23"/>
          <p:cNvSpPr>
            <a:spLocks noChangeArrowheads="1"/>
          </p:cNvSpPr>
          <p:nvPr/>
        </p:nvSpPr>
        <p:spPr bwMode="auto">
          <a:xfrm>
            <a:off x="1514475" y="1985963"/>
            <a:ext cx="123825" cy="119062"/>
          </a:xfrm>
          <a:prstGeom prst="ellipse">
            <a:avLst/>
          </a:prstGeom>
          <a:noFill/>
          <a:ln w="12700">
            <a:solidFill>
              <a:srgbClr val="000000"/>
            </a:solidFill>
            <a:round/>
            <a:headEnd/>
            <a:tailEnd/>
          </a:ln>
          <a:effectLst/>
        </p:spPr>
        <p:txBody>
          <a:bodyPr wrap="none" anchor="ctr"/>
          <a:lstStyle/>
          <a:p>
            <a:endParaRPr lang="fr-FR"/>
          </a:p>
        </p:txBody>
      </p:sp>
      <p:sp>
        <p:nvSpPr>
          <p:cNvPr id="21528" name="Freeform 24"/>
          <p:cNvSpPr>
            <a:spLocks/>
          </p:cNvSpPr>
          <p:nvPr/>
        </p:nvSpPr>
        <p:spPr bwMode="auto">
          <a:xfrm>
            <a:off x="1706563" y="1979613"/>
            <a:ext cx="106362" cy="19050"/>
          </a:xfrm>
          <a:custGeom>
            <a:avLst/>
            <a:gdLst/>
            <a:ahLst/>
            <a:cxnLst>
              <a:cxn ang="0">
                <a:pos x="24" y="0"/>
              </a:cxn>
              <a:cxn ang="0">
                <a:pos x="24" y="1"/>
              </a:cxn>
              <a:cxn ang="0">
                <a:pos x="19" y="1"/>
              </a:cxn>
              <a:cxn ang="0">
                <a:pos x="19" y="2"/>
              </a:cxn>
              <a:cxn ang="0">
                <a:pos x="14" y="2"/>
              </a:cxn>
              <a:cxn ang="0">
                <a:pos x="14" y="3"/>
              </a:cxn>
              <a:cxn ang="0">
                <a:pos x="10" y="5"/>
              </a:cxn>
              <a:cxn ang="0">
                <a:pos x="6" y="5"/>
              </a:cxn>
              <a:cxn ang="0">
                <a:pos x="6" y="7"/>
              </a:cxn>
              <a:cxn ang="0">
                <a:pos x="3" y="7"/>
              </a:cxn>
              <a:cxn ang="0">
                <a:pos x="3" y="10"/>
              </a:cxn>
              <a:cxn ang="0">
                <a:pos x="0" y="10"/>
              </a:cxn>
              <a:cxn ang="0">
                <a:pos x="0" y="11"/>
              </a:cxn>
              <a:cxn ang="0">
                <a:pos x="66" y="11"/>
              </a:cxn>
              <a:cxn ang="0">
                <a:pos x="65" y="8"/>
              </a:cxn>
              <a:cxn ang="0">
                <a:pos x="63" y="8"/>
              </a:cxn>
              <a:cxn ang="0">
                <a:pos x="61" y="6"/>
              </a:cxn>
              <a:cxn ang="0">
                <a:pos x="60" y="6"/>
              </a:cxn>
              <a:cxn ang="0">
                <a:pos x="60" y="5"/>
              </a:cxn>
              <a:cxn ang="0">
                <a:pos x="56" y="5"/>
              </a:cxn>
              <a:cxn ang="0">
                <a:pos x="56" y="3"/>
              </a:cxn>
              <a:cxn ang="0">
                <a:pos x="52" y="3"/>
              </a:cxn>
              <a:cxn ang="0">
                <a:pos x="52" y="2"/>
              </a:cxn>
              <a:cxn ang="0">
                <a:pos x="49" y="2"/>
              </a:cxn>
              <a:cxn ang="0">
                <a:pos x="49" y="1"/>
              </a:cxn>
              <a:cxn ang="0">
                <a:pos x="42" y="1"/>
              </a:cxn>
              <a:cxn ang="0">
                <a:pos x="42" y="0"/>
              </a:cxn>
              <a:cxn ang="0">
                <a:pos x="24" y="0"/>
              </a:cxn>
            </a:cxnLst>
            <a:rect l="0" t="0" r="r" b="b"/>
            <a:pathLst>
              <a:path w="67" h="12">
                <a:moveTo>
                  <a:pt x="24" y="0"/>
                </a:moveTo>
                <a:lnTo>
                  <a:pt x="24" y="1"/>
                </a:lnTo>
                <a:lnTo>
                  <a:pt x="19" y="1"/>
                </a:lnTo>
                <a:lnTo>
                  <a:pt x="19" y="2"/>
                </a:lnTo>
                <a:lnTo>
                  <a:pt x="14" y="2"/>
                </a:lnTo>
                <a:lnTo>
                  <a:pt x="14" y="3"/>
                </a:lnTo>
                <a:lnTo>
                  <a:pt x="10" y="5"/>
                </a:lnTo>
                <a:lnTo>
                  <a:pt x="6" y="5"/>
                </a:lnTo>
                <a:lnTo>
                  <a:pt x="6" y="7"/>
                </a:lnTo>
                <a:lnTo>
                  <a:pt x="3" y="7"/>
                </a:lnTo>
                <a:lnTo>
                  <a:pt x="3" y="10"/>
                </a:lnTo>
                <a:lnTo>
                  <a:pt x="0" y="10"/>
                </a:lnTo>
                <a:lnTo>
                  <a:pt x="0" y="11"/>
                </a:lnTo>
                <a:lnTo>
                  <a:pt x="66" y="11"/>
                </a:lnTo>
                <a:lnTo>
                  <a:pt x="65" y="8"/>
                </a:lnTo>
                <a:lnTo>
                  <a:pt x="63" y="8"/>
                </a:lnTo>
                <a:lnTo>
                  <a:pt x="61" y="6"/>
                </a:lnTo>
                <a:lnTo>
                  <a:pt x="60" y="6"/>
                </a:lnTo>
                <a:lnTo>
                  <a:pt x="60" y="5"/>
                </a:lnTo>
                <a:lnTo>
                  <a:pt x="56" y="5"/>
                </a:lnTo>
                <a:lnTo>
                  <a:pt x="56" y="3"/>
                </a:lnTo>
                <a:lnTo>
                  <a:pt x="52" y="3"/>
                </a:lnTo>
                <a:lnTo>
                  <a:pt x="52" y="2"/>
                </a:lnTo>
                <a:lnTo>
                  <a:pt x="49" y="2"/>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29" name="Freeform 25"/>
          <p:cNvSpPr>
            <a:spLocks/>
          </p:cNvSpPr>
          <p:nvPr/>
        </p:nvSpPr>
        <p:spPr bwMode="auto">
          <a:xfrm>
            <a:off x="1693863" y="2003425"/>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30" name="Freeform 26"/>
          <p:cNvSpPr>
            <a:spLocks/>
          </p:cNvSpPr>
          <p:nvPr/>
        </p:nvSpPr>
        <p:spPr bwMode="auto">
          <a:xfrm>
            <a:off x="1690688" y="2027238"/>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31" name="Freeform 27"/>
          <p:cNvSpPr>
            <a:spLocks/>
          </p:cNvSpPr>
          <p:nvPr/>
        </p:nvSpPr>
        <p:spPr bwMode="auto">
          <a:xfrm>
            <a:off x="1690688" y="2051050"/>
            <a:ext cx="138112"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32" name="Freeform 28"/>
          <p:cNvSpPr>
            <a:spLocks/>
          </p:cNvSpPr>
          <p:nvPr/>
        </p:nvSpPr>
        <p:spPr bwMode="auto">
          <a:xfrm>
            <a:off x="1693863" y="2076450"/>
            <a:ext cx="128587" cy="19050"/>
          </a:xfrm>
          <a:custGeom>
            <a:avLst/>
            <a:gdLst/>
            <a:ahLst/>
            <a:cxnLst>
              <a:cxn ang="0">
                <a:pos x="0" y="0"/>
              </a:cxn>
              <a:cxn ang="0">
                <a:pos x="2" y="2"/>
              </a:cxn>
              <a:cxn ang="0">
                <a:pos x="4" y="5"/>
              </a:cxn>
              <a:cxn ang="0">
                <a:pos x="6" y="7"/>
              </a:cxn>
              <a:cxn ang="0">
                <a:pos x="7" y="10"/>
              </a:cxn>
              <a:cxn ang="0">
                <a:pos x="9" y="10"/>
              </a:cxn>
              <a:cxn ang="0">
                <a:pos x="9" y="11"/>
              </a:cxn>
              <a:cxn ang="0">
                <a:pos x="72" y="11"/>
              </a:cxn>
              <a:cxn ang="0">
                <a:pos x="72"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9" y="10"/>
                </a:lnTo>
                <a:lnTo>
                  <a:pt x="9" y="11"/>
                </a:lnTo>
                <a:lnTo>
                  <a:pt x="72" y="11"/>
                </a:lnTo>
                <a:lnTo>
                  <a:pt x="72"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33" name="Freeform 29"/>
          <p:cNvSpPr>
            <a:spLocks/>
          </p:cNvSpPr>
          <p:nvPr/>
        </p:nvSpPr>
        <p:spPr bwMode="auto">
          <a:xfrm>
            <a:off x="1709738" y="2100263"/>
            <a:ext cx="98425" cy="15875"/>
          </a:xfrm>
          <a:custGeom>
            <a:avLst/>
            <a:gdLst/>
            <a:ahLst/>
            <a:cxnLst>
              <a:cxn ang="0">
                <a:pos x="0" y="0"/>
              </a:cxn>
              <a:cxn ang="0">
                <a:pos x="1" y="2"/>
              </a:cxn>
              <a:cxn ang="0">
                <a:pos x="3" y="2"/>
              </a:cxn>
              <a:cxn ang="0">
                <a:pos x="5" y="5"/>
              </a:cxn>
              <a:cxn ang="0">
                <a:pos x="8" y="5"/>
              </a:cxn>
              <a:cxn ang="0">
                <a:pos x="8" y="5"/>
              </a:cxn>
              <a:cxn ang="0">
                <a:pos x="12" y="5"/>
              </a:cxn>
              <a:cxn ang="0">
                <a:pos x="12" y="7"/>
              </a:cxn>
              <a:cxn ang="0">
                <a:pos x="15" y="7"/>
              </a:cxn>
              <a:cxn ang="0">
                <a:pos x="15" y="8"/>
              </a:cxn>
              <a:cxn ang="0">
                <a:pos x="22" y="8"/>
              </a:cxn>
              <a:cxn ang="0">
                <a:pos x="22" y="9"/>
              </a:cxn>
              <a:cxn ang="0">
                <a:pos x="40" y="9"/>
              </a:cxn>
              <a:cxn ang="0">
                <a:pos x="40" y="8"/>
              </a:cxn>
              <a:cxn ang="0">
                <a:pos x="45" y="8"/>
              </a:cxn>
              <a:cxn ang="0">
                <a:pos x="45" y="7"/>
              </a:cxn>
              <a:cxn ang="0">
                <a:pos x="50" y="7"/>
              </a:cxn>
              <a:cxn ang="0">
                <a:pos x="50" y="5"/>
              </a:cxn>
              <a:cxn ang="0">
                <a:pos x="54" y="5"/>
              </a:cxn>
              <a:cxn ang="0">
                <a:pos x="57" y="5"/>
              </a:cxn>
              <a:cxn ang="0">
                <a:pos x="57" y="2"/>
              </a:cxn>
              <a:cxn ang="0">
                <a:pos x="61" y="2"/>
              </a:cxn>
              <a:cxn ang="0">
                <a:pos x="61" y="0"/>
              </a:cxn>
              <a:cxn ang="0">
                <a:pos x="0" y="0"/>
              </a:cxn>
            </a:cxnLst>
            <a:rect l="0" t="0" r="r" b="b"/>
            <a:pathLst>
              <a:path w="62" h="10">
                <a:moveTo>
                  <a:pt x="0" y="0"/>
                </a:moveTo>
                <a:lnTo>
                  <a:pt x="1" y="2"/>
                </a:lnTo>
                <a:lnTo>
                  <a:pt x="3" y="2"/>
                </a:lnTo>
                <a:lnTo>
                  <a:pt x="5" y="5"/>
                </a:lnTo>
                <a:lnTo>
                  <a:pt x="8" y="5"/>
                </a:lnTo>
                <a:lnTo>
                  <a:pt x="8" y="5"/>
                </a:lnTo>
                <a:lnTo>
                  <a:pt x="12" y="5"/>
                </a:lnTo>
                <a:lnTo>
                  <a:pt x="12" y="7"/>
                </a:lnTo>
                <a:lnTo>
                  <a:pt x="15" y="7"/>
                </a:lnTo>
                <a:lnTo>
                  <a:pt x="15" y="8"/>
                </a:lnTo>
                <a:lnTo>
                  <a:pt x="22" y="8"/>
                </a:lnTo>
                <a:lnTo>
                  <a:pt x="22" y="9"/>
                </a:lnTo>
                <a:lnTo>
                  <a:pt x="40" y="9"/>
                </a:lnTo>
                <a:lnTo>
                  <a:pt x="40" y="8"/>
                </a:lnTo>
                <a:lnTo>
                  <a:pt x="45" y="8"/>
                </a:lnTo>
                <a:lnTo>
                  <a:pt x="45" y="7"/>
                </a:lnTo>
                <a:lnTo>
                  <a:pt x="50" y="7"/>
                </a:lnTo>
                <a:lnTo>
                  <a:pt x="50" y="5"/>
                </a:lnTo>
                <a:lnTo>
                  <a:pt x="54" y="5"/>
                </a:lnTo>
                <a:lnTo>
                  <a:pt x="57" y="5"/>
                </a:lnTo>
                <a:lnTo>
                  <a:pt x="57"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34" name="Oval 30"/>
          <p:cNvSpPr>
            <a:spLocks noChangeArrowheads="1"/>
          </p:cNvSpPr>
          <p:nvPr/>
        </p:nvSpPr>
        <p:spPr bwMode="auto">
          <a:xfrm>
            <a:off x="1697038"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535" name="Freeform 31"/>
          <p:cNvSpPr>
            <a:spLocks/>
          </p:cNvSpPr>
          <p:nvPr/>
        </p:nvSpPr>
        <p:spPr bwMode="auto">
          <a:xfrm>
            <a:off x="1200150" y="2157413"/>
            <a:ext cx="107950" cy="19050"/>
          </a:xfrm>
          <a:custGeom>
            <a:avLst/>
            <a:gdLst/>
            <a:ahLst/>
            <a:cxnLst>
              <a:cxn ang="0">
                <a:pos x="25" y="0"/>
              </a:cxn>
              <a:cxn ang="0">
                <a:pos x="25" y="1"/>
              </a:cxn>
              <a:cxn ang="0">
                <a:pos x="20" y="1"/>
              </a:cxn>
              <a:cxn ang="0">
                <a:pos x="20" y="3"/>
              </a:cxn>
              <a:cxn ang="0">
                <a:pos x="15" y="3"/>
              </a:cxn>
              <a:cxn ang="0">
                <a:pos x="15" y="4"/>
              </a:cxn>
              <a:cxn ang="0">
                <a:pos x="11" y="5"/>
              </a:cxn>
              <a:cxn ang="0">
                <a:pos x="7" y="5"/>
              </a:cxn>
              <a:cxn ang="0">
                <a:pos x="7" y="8"/>
              </a:cxn>
              <a:cxn ang="0">
                <a:pos x="4" y="8"/>
              </a:cxn>
              <a:cxn ang="0">
                <a:pos x="4" y="10"/>
              </a:cxn>
              <a:cxn ang="0">
                <a:pos x="0" y="10"/>
              </a:cxn>
              <a:cxn ang="0">
                <a:pos x="0" y="11"/>
              </a:cxn>
              <a:cxn ang="0">
                <a:pos x="67" y="11"/>
              </a:cxn>
              <a:cxn ang="0">
                <a:pos x="65" y="9"/>
              </a:cxn>
              <a:cxn ang="0">
                <a:pos x="63" y="9"/>
              </a:cxn>
              <a:cxn ang="0">
                <a:pos x="62"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4"/>
                </a:lnTo>
                <a:lnTo>
                  <a:pt x="11" y="5"/>
                </a:lnTo>
                <a:lnTo>
                  <a:pt x="7" y="5"/>
                </a:lnTo>
                <a:lnTo>
                  <a:pt x="7" y="8"/>
                </a:lnTo>
                <a:lnTo>
                  <a:pt x="4" y="8"/>
                </a:lnTo>
                <a:lnTo>
                  <a:pt x="4" y="10"/>
                </a:lnTo>
                <a:lnTo>
                  <a:pt x="0" y="10"/>
                </a:lnTo>
                <a:lnTo>
                  <a:pt x="0" y="11"/>
                </a:lnTo>
                <a:lnTo>
                  <a:pt x="67" y="11"/>
                </a:lnTo>
                <a:lnTo>
                  <a:pt x="65" y="9"/>
                </a:lnTo>
                <a:lnTo>
                  <a:pt x="63" y="9"/>
                </a:lnTo>
                <a:lnTo>
                  <a:pt x="62"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36" name="Freeform 32"/>
          <p:cNvSpPr>
            <a:spLocks/>
          </p:cNvSpPr>
          <p:nvPr/>
        </p:nvSpPr>
        <p:spPr bwMode="auto">
          <a:xfrm>
            <a:off x="1189038" y="2182813"/>
            <a:ext cx="131762"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4" y="3"/>
                </a:lnTo>
                <a:lnTo>
                  <a:pt x="4"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37" name="Freeform 33"/>
          <p:cNvSpPr>
            <a:spLocks/>
          </p:cNvSpPr>
          <p:nvPr/>
        </p:nvSpPr>
        <p:spPr bwMode="auto">
          <a:xfrm>
            <a:off x="1185863" y="22066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38" name="Freeform 34"/>
          <p:cNvSpPr>
            <a:spLocks/>
          </p:cNvSpPr>
          <p:nvPr/>
        </p:nvSpPr>
        <p:spPr bwMode="auto">
          <a:xfrm>
            <a:off x="1185863" y="22304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39" name="Freeform 35"/>
          <p:cNvSpPr>
            <a:spLocks/>
          </p:cNvSpPr>
          <p:nvPr/>
        </p:nvSpPr>
        <p:spPr bwMode="auto">
          <a:xfrm>
            <a:off x="1189038" y="2254250"/>
            <a:ext cx="128587" cy="20638"/>
          </a:xfrm>
          <a:custGeom>
            <a:avLst/>
            <a:gdLst/>
            <a:ahLst/>
            <a:cxnLst>
              <a:cxn ang="0">
                <a:pos x="0" y="0"/>
              </a:cxn>
              <a:cxn ang="0">
                <a:pos x="2" y="3"/>
              </a:cxn>
              <a:cxn ang="0">
                <a:pos x="4" y="5"/>
              </a:cxn>
              <a:cxn ang="0">
                <a:pos x="6" y="8"/>
              </a:cxn>
              <a:cxn ang="0">
                <a:pos x="7" y="11"/>
              </a:cxn>
              <a:cxn ang="0">
                <a:pos x="8" y="11"/>
              </a:cxn>
              <a:cxn ang="0">
                <a:pos x="8" y="12"/>
              </a:cxn>
              <a:cxn ang="0">
                <a:pos x="71" y="12"/>
              </a:cxn>
              <a:cxn ang="0">
                <a:pos x="71" y="11"/>
              </a:cxn>
              <a:cxn ang="0">
                <a:pos x="74" y="11"/>
              </a:cxn>
              <a:cxn ang="0">
                <a:pos x="74" y="8"/>
              </a:cxn>
              <a:cxn ang="0">
                <a:pos x="78" y="7"/>
              </a:cxn>
              <a:cxn ang="0">
                <a:pos x="78" y="3"/>
              </a:cxn>
              <a:cxn ang="0">
                <a:pos x="80" y="3"/>
              </a:cxn>
              <a:cxn ang="0">
                <a:pos x="80" y="0"/>
              </a:cxn>
              <a:cxn ang="0">
                <a:pos x="0" y="0"/>
              </a:cxn>
            </a:cxnLst>
            <a:rect l="0" t="0" r="r" b="b"/>
            <a:pathLst>
              <a:path w="81" h="13">
                <a:moveTo>
                  <a:pt x="0" y="0"/>
                </a:moveTo>
                <a:lnTo>
                  <a:pt x="2" y="3"/>
                </a:lnTo>
                <a:lnTo>
                  <a:pt x="4" y="5"/>
                </a:lnTo>
                <a:lnTo>
                  <a:pt x="6" y="8"/>
                </a:lnTo>
                <a:lnTo>
                  <a:pt x="7" y="11"/>
                </a:lnTo>
                <a:lnTo>
                  <a:pt x="8" y="11"/>
                </a:lnTo>
                <a:lnTo>
                  <a:pt x="8" y="12"/>
                </a:lnTo>
                <a:lnTo>
                  <a:pt x="71" y="12"/>
                </a:lnTo>
                <a:lnTo>
                  <a:pt x="71" y="11"/>
                </a:lnTo>
                <a:lnTo>
                  <a:pt x="74" y="11"/>
                </a:lnTo>
                <a:lnTo>
                  <a:pt x="74" y="8"/>
                </a:lnTo>
                <a:lnTo>
                  <a:pt x="78" y="7"/>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40" name="Freeform 36"/>
          <p:cNvSpPr>
            <a:spLocks/>
          </p:cNvSpPr>
          <p:nvPr/>
        </p:nvSpPr>
        <p:spPr bwMode="auto">
          <a:xfrm>
            <a:off x="1203325" y="2279650"/>
            <a:ext cx="98425"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5"/>
              </a:cxn>
              <a:cxn ang="0">
                <a:pos x="55" y="4"/>
              </a:cxn>
              <a:cxn ang="0">
                <a:pos x="58" y="4"/>
              </a:cxn>
              <a:cxn ang="0">
                <a:pos x="58"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3" y="5"/>
                </a:lnTo>
                <a:lnTo>
                  <a:pt x="13" y="7"/>
                </a:lnTo>
                <a:lnTo>
                  <a:pt x="16" y="7"/>
                </a:lnTo>
                <a:lnTo>
                  <a:pt x="16" y="8"/>
                </a:lnTo>
                <a:lnTo>
                  <a:pt x="23" y="8"/>
                </a:lnTo>
                <a:lnTo>
                  <a:pt x="23" y="9"/>
                </a:lnTo>
                <a:lnTo>
                  <a:pt x="40" y="9"/>
                </a:lnTo>
                <a:lnTo>
                  <a:pt x="40" y="8"/>
                </a:lnTo>
                <a:lnTo>
                  <a:pt x="46" y="8"/>
                </a:lnTo>
                <a:lnTo>
                  <a:pt x="46" y="7"/>
                </a:lnTo>
                <a:lnTo>
                  <a:pt x="51" y="7"/>
                </a:lnTo>
                <a:lnTo>
                  <a:pt x="51" y="5"/>
                </a:lnTo>
                <a:lnTo>
                  <a:pt x="55" y="4"/>
                </a:lnTo>
                <a:lnTo>
                  <a:pt x="58" y="4"/>
                </a:lnTo>
                <a:lnTo>
                  <a:pt x="58"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41" name="Oval 37"/>
          <p:cNvSpPr>
            <a:spLocks noChangeArrowheads="1"/>
          </p:cNvSpPr>
          <p:nvPr/>
        </p:nvSpPr>
        <p:spPr bwMode="auto">
          <a:xfrm>
            <a:off x="1192213" y="21637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542" name="Freeform 38"/>
          <p:cNvSpPr>
            <a:spLocks/>
          </p:cNvSpPr>
          <p:nvPr/>
        </p:nvSpPr>
        <p:spPr bwMode="auto">
          <a:xfrm>
            <a:off x="1381125" y="2157413"/>
            <a:ext cx="106363"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8"/>
              </a:cxn>
              <a:cxn ang="0">
                <a:pos x="3" y="8"/>
              </a:cxn>
              <a:cxn ang="0">
                <a:pos x="3" y="10"/>
              </a:cxn>
              <a:cxn ang="0">
                <a:pos x="0" y="10"/>
              </a:cxn>
              <a:cxn ang="0">
                <a:pos x="0" y="11"/>
              </a:cxn>
              <a:cxn ang="0">
                <a:pos x="66" y="11"/>
              </a:cxn>
              <a:cxn ang="0">
                <a:pos x="64" y="9"/>
              </a:cxn>
              <a:cxn ang="0">
                <a:pos x="63" y="9"/>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8"/>
                </a:lnTo>
                <a:lnTo>
                  <a:pt x="3" y="8"/>
                </a:lnTo>
                <a:lnTo>
                  <a:pt x="3" y="10"/>
                </a:lnTo>
                <a:lnTo>
                  <a:pt x="0" y="10"/>
                </a:lnTo>
                <a:lnTo>
                  <a:pt x="0" y="11"/>
                </a:lnTo>
                <a:lnTo>
                  <a:pt x="66" y="11"/>
                </a:lnTo>
                <a:lnTo>
                  <a:pt x="64" y="9"/>
                </a:lnTo>
                <a:lnTo>
                  <a:pt x="63" y="9"/>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43" name="Freeform 39"/>
          <p:cNvSpPr>
            <a:spLocks/>
          </p:cNvSpPr>
          <p:nvPr/>
        </p:nvSpPr>
        <p:spPr bwMode="auto">
          <a:xfrm>
            <a:off x="1368425" y="2182813"/>
            <a:ext cx="131763"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4" y="3"/>
                </a:lnTo>
                <a:lnTo>
                  <a:pt x="4"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44" name="Freeform 40"/>
          <p:cNvSpPr>
            <a:spLocks/>
          </p:cNvSpPr>
          <p:nvPr/>
        </p:nvSpPr>
        <p:spPr bwMode="auto">
          <a:xfrm>
            <a:off x="1365250" y="2206625"/>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45" name="Freeform 41"/>
          <p:cNvSpPr>
            <a:spLocks/>
          </p:cNvSpPr>
          <p:nvPr/>
        </p:nvSpPr>
        <p:spPr bwMode="auto">
          <a:xfrm>
            <a:off x="1365250" y="2230438"/>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46" name="Freeform 42"/>
          <p:cNvSpPr>
            <a:spLocks/>
          </p:cNvSpPr>
          <p:nvPr/>
        </p:nvSpPr>
        <p:spPr bwMode="auto">
          <a:xfrm>
            <a:off x="1368425" y="2254250"/>
            <a:ext cx="128588" cy="20638"/>
          </a:xfrm>
          <a:custGeom>
            <a:avLst/>
            <a:gdLst/>
            <a:ahLst/>
            <a:cxnLst>
              <a:cxn ang="0">
                <a:pos x="0" y="0"/>
              </a:cxn>
              <a:cxn ang="0">
                <a:pos x="2" y="3"/>
              </a:cxn>
              <a:cxn ang="0">
                <a:pos x="4" y="5"/>
              </a:cxn>
              <a:cxn ang="0">
                <a:pos x="6" y="8"/>
              </a:cxn>
              <a:cxn ang="0">
                <a:pos x="7" y="11"/>
              </a:cxn>
              <a:cxn ang="0">
                <a:pos x="8" y="11"/>
              </a:cxn>
              <a:cxn ang="0">
                <a:pos x="8" y="12"/>
              </a:cxn>
              <a:cxn ang="0">
                <a:pos x="72" y="12"/>
              </a:cxn>
              <a:cxn ang="0">
                <a:pos x="72" y="11"/>
              </a:cxn>
              <a:cxn ang="0">
                <a:pos x="74" y="11"/>
              </a:cxn>
              <a:cxn ang="0">
                <a:pos x="74" y="8"/>
              </a:cxn>
              <a:cxn ang="0">
                <a:pos x="78" y="7"/>
              </a:cxn>
              <a:cxn ang="0">
                <a:pos x="78" y="3"/>
              </a:cxn>
              <a:cxn ang="0">
                <a:pos x="80" y="3"/>
              </a:cxn>
              <a:cxn ang="0">
                <a:pos x="80" y="0"/>
              </a:cxn>
              <a:cxn ang="0">
                <a:pos x="0" y="0"/>
              </a:cxn>
            </a:cxnLst>
            <a:rect l="0" t="0" r="r" b="b"/>
            <a:pathLst>
              <a:path w="81" h="13">
                <a:moveTo>
                  <a:pt x="0" y="0"/>
                </a:moveTo>
                <a:lnTo>
                  <a:pt x="2" y="3"/>
                </a:lnTo>
                <a:lnTo>
                  <a:pt x="4" y="5"/>
                </a:lnTo>
                <a:lnTo>
                  <a:pt x="6" y="8"/>
                </a:lnTo>
                <a:lnTo>
                  <a:pt x="7" y="11"/>
                </a:lnTo>
                <a:lnTo>
                  <a:pt x="8" y="11"/>
                </a:lnTo>
                <a:lnTo>
                  <a:pt x="8" y="12"/>
                </a:lnTo>
                <a:lnTo>
                  <a:pt x="72" y="12"/>
                </a:lnTo>
                <a:lnTo>
                  <a:pt x="72" y="11"/>
                </a:lnTo>
                <a:lnTo>
                  <a:pt x="74" y="11"/>
                </a:lnTo>
                <a:lnTo>
                  <a:pt x="74" y="8"/>
                </a:lnTo>
                <a:lnTo>
                  <a:pt x="78" y="7"/>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47" name="Freeform 43"/>
          <p:cNvSpPr>
            <a:spLocks/>
          </p:cNvSpPr>
          <p:nvPr/>
        </p:nvSpPr>
        <p:spPr bwMode="auto">
          <a:xfrm>
            <a:off x="1382713" y="2279650"/>
            <a:ext cx="100012"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6" y="7"/>
              </a:cxn>
              <a:cxn ang="0">
                <a:pos x="16" y="8"/>
              </a:cxn>
              <a:cxn ang="0">
                <a:pos x="23" y="8"/>
              </a:cxn>
              <a:cxn ang="0">
                <a:pos x="23" y="9"/>
              </a:cxn>
              <a:cxn ang="0">
                <a:pos x="41" y="9"/>
              </a:cxn>
              <a:cxn ang="0">
                <a:pos x="41" y="8"/>
              </a:cxn>
              <a:cxn ang="0">
                <a:pos x="46" y="8"/>
              </a:cxn>
              <a:cxn ang="0">
                <a:pos x="46" y="7"/>
              </a:cxn>
              <a:cxn ang="0">
                <a:pos x="51" y="7"/>
              </a:cxn>
              <a:cxn ang="0">
                <a:pos x="51" y="5"/>
              </a:cxn>
              <a:cxn ang="0">
                <a:pos x="55" y="4"/>
              </a:cxn>
              <a:cxn ang="0">
                <a:pos x="58" y="4"/>
              </a:cxn>
              <a:cxn ang="0">
                <a:pos x="58" y="2"/>
              </a:cxn>
              <a:cxn ang="0">
                <a:pos x="62" y="2"/>
              </a:cxn>
              <a:cxn ang="0">
                <a:pos x="62" y="0"/>
              </a:cxn>
              <a:cxn ang="0">
                <a:pos x="0" y="0"/>
              </a:cxn>
            </a:cxnLst>
            <a:rect l="0" t="0" r="r" b="b"/>
            <a:pathLst>
              <a:path w="63" h="10">
                <a:moveTo>
                  <a:pt x="0" y="0"/>
                </a:moveTo>
                <a:lnTo>
                  <a:pt x="2" y="2"/>
                </a:lnTo>
                <a:lnTo>
                  <a:pt x="4" y="2"/>
                </a:lnTo>
                <a:lnTo>
                  <a:pt x="5" y="4"/>
                </a:lnTo>
                <a:lnTo>
                  <a:pt x="9" y="4"/>
                </a:lnTo>
                <a:lnTo>
                  <a:pt x="9" y="5"/>
                </a:lnTo>
                <a:lnTo>
                  <a:pt x="13" y="5"/>
                </a:lnTo>
                <a:lnTo>
                  <a:pt x="13" y="7"/>
                </a:lnTo>
                <a:lnTo>
                  <a:pt x="16" y="7"/>
                </a:lnTo>
                <a:lnTo>
                  <a:pt x="16" y="8"/>
                </a:lnTo>
                <a:lnTo>
                  <a:pt x="23" y="8"/>
                </a:lnTo>
                <a:lnTo>
                  <a:pt x="23" y="9"/>
                </a:lnTo>
                <a:lnTo>
                  <a:pt x="41" y="9"/>
                </a:lnTo>
                <a:lnTo>
                  <a:pt x="41" y="8"/>
                </a:lnTo>
                <a:lnTo>
                  <a:pt x="46" y="8"/>
                </a:lnTo>
                <a:lnTo>
                  <a:pt x="46" y="7"/>
                </a:lnTo>
                <a:lnTo>
                  <a:pt x="51" y="7"/>
                </a:lnTo>
                <a:lnTo>
                  <a:pt x="51" y="5"/>
                </a:lnTo>
                <a:lnTo>
                  <a:pt x="55" y="4"/>
                </a:lnTo>
                <a:lnTo>
                  <a:pt x="58" y="4"/>
                </a:lnTo>
                <a:lnTo>
                  <a:pt x="58" y="2"/>
                </a:lnTo>
                <a:lnTo>
                  <a:pt x="62" y="2"/>
                </a:lnTo>
                <a:lnTo>
                  <a:pt x="62"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48" name="Oval 44"/>
          <p:cNvSpPr>
            <a:spLocks noChangeArrowheads="1"/>
          </p:cNvSpPr>
          <p:nvPr/>
        </p:nvSpPr>
        <p:spPr bwMode="auto">
          <a:xfrm>
            <a:off x="1371600" y="21637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549" name="Freeform 45"/>
          <p:cNvSpPr>
            <a:spLocks/>
          </p:cNvSpPr>
          <p:nvPr/>
        </p:nvSpPr>
        <p:spPr bwMode="auto">
          <a:xfrm>
            <a:off x="1527175" y="2157413"/>
            <a:ext cx="103188" cy="19050"/>
          </a:xfrm>
          <a:custGeom>
            <a:avLst/>
            <a:gdLst/>
            <a:ahLst/>
            <a:cxnLst>
              <a:cxn ang="0">
                <a:pos x="22" y="0"/>
              </a:cxn>
              <a:cxn ang="0">
                <a:pos x="22" y="1"/>
              </a:cxn>
              <a:cxn ang="0">
                <a:pos x="19" y="1"/>
              </a:cxn>
              <a:cxn ang="0">
                <a:pos x="19" y="3"/>
              </a:cxn>
              <a:cxn ang="0">
                <a:pos x="12" y="3"/>
              </a:cxn>
              <a:cxn ang="0">
                <a:pos x="12" y="4"/>
              </a:cxn>
              <a:cxn ang="0">
                <a:pos x="8" y="5"/>
              </a:cxn>
              <a:cxn ang="0">
                <a:pos x="6" y="5"/>
              </a:cxn>
              <a:cxn ang="0">
                <a:pos x="6" y="8"/>
              </a:cxn>
              <a:cxn ang="0">
                <a:pos x="1" y="8"/>
              </a:cxn>
              <a:cxn ang="0">
                <a:pos x="1" y="10"/>
              </a:cxn>
              <a:cxn ang="0">
                <a:pos x="0" y="10"/>
              </a:cxn>
              <a:cxn ang="0">
                <a:pos x="0" y="11"/>
              </a:cxn>
              <a:cxn ang="0">
                <a:pos x="64" y="11"/>
              </a:cxn>
              <a:cxn ang="0">
                <a:pos x="64" y="9"/>
              </a:cxn>
              <a:cxn ang="0">
                <a:pos x="63" y="9"/>
              </a:cxn>
              <a:cxn ang="0">
                <a:pos x="63" y="8"/>
              </a:cxn>
              <a:cxn ang="0">
                <a:pos x="59" y="8"/>
              </a:cxn>
              <a:cxn ang="0">
                <a:pos x="58" y="5"/>
              </a:cxn>
              <a:cxn ang="0">
                <a:pos x="56" y="5"/>
              </a:cxn>
              <a:cxn ang="0">
                <a:pos x="56" y="4"/>
              </a:cxn>
              <a:cxn ang="0">
                <a:pos x="52" y="4"/>
              </a:cxn>
              <a:cxn ang="0">
                <a:pos x="52" y="3"/>
              </a:cxn>
              <a:cxn ang="0">
                <a:pos x="47" y="3"/>
              </a:cxn>
              <a:cxn ang="0">
                <a:pos x="47" y="1"/>
              </a:cxn>
              <a:cxn ang="0">
                <a:pos x="42" y="1"/>
              </a:cxn>
              <a:cxn ang="0">
                <a:pos x="42" y="0"/>
              </a:cxn>
              <a:cxn ang="0">
                <a:pos x="22" y="0"/>
              </a:cxn>
            </a:cxnLst>
            <a:rect l="0" t="0" r="r" b="b"/>
            <a:pathLst>
              <a:path w="65" h="12">
                <a:moveTo>
                  <a:pt x="22" y="0"/>
                </a:moveTo>
                <a:lnTo>
                  <a:pt x="22" y="1"/>
                </a:lnTo>
                <a:lnTo>
                  <a:pt x="19" y="1"/>
                </a:lnTo>
                <a:lnTo>
                  <a:pt x="19" y="3"/>
                </a:lnTo>
                <a:lnTo>
                  <a:pt x="12" y="3"/>
                </a:lnTo>
                <a:lnTo>
                  <a:pt x="12" y="4"/>
                </a:lnTo>
                <a:lnTo>
                  <a:pt x="8" y="5"/>
                </a:lnTo>
                <a:lnTo>
                  <a:pt x="6" y="5"/>
                </a:lnTo>
                <a:lnTo>
                  <a:pt x="6" y="8"/>
                </a:lnTo>
                <a:lnTo>
                  <a:pt x="1" y="8"/>
                </a:lnTo>
                <a:lnTo>
                  <a:pt x="1" y="10"/>
                </a:lnTo>
                <a:lnTo>
                  <a:pt x="0" y="10"/>
                </a:lnTo>
                <a:lnTo>
                  <a:pt x="0" y="11"/>
                </a:lnTo>
                <a:lnTo>
                  <a:pt x="64" y="11"/>
                </a:lnTo>
                <a:lnTo>
                  <a:pt x="64" y="9"/>
                </a:lnTo>
                <a:lnTo>
                  <a:pt x="63" y="9"/>
                </a:lnTo>
                <a:lnTo>
                  <a:pt x="63" y="8"/>
                </a:lnTo>
                <a:lnTo>
                  <a:pt x="59" y="8"/>
                </a:lnTo>
                <a:lnTo>
                  <a:pt x="58" y="5"/>
                </a:lnTo>
                <a:lnTo>
                  <a:pt x="56" y="5"/>
                </a:lnTo>
                <a:lnTo>
                  <a:pt x="56" y="4"/>
                </a:lnTo>
                <a:lnTo>
                  <a:pt x="52" y="4"/>
                </a:lnTo>
                <a:lnTo>
                  <a:pt x="52" y="3"/>
                </a:lnTo>
                <a:lnTo>
                  <a:pt x="47" y="3"/>
                </a:lnTo>
                <a:lnTo>
                  <a:pt x="47" y="1"/>
                </a:lnTo>
                <a:lnTo>
                  <a:pt x="42" y="1"/>
                </a:lnTo>
                <a:lnTo>
                  <a:pt x="42"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50" name="Freeform 46"/>
          <p:cNvSpPr>
            <a:spLocks/>
          </p:cNvSpPr>
          <p:nvPr/>
        </p:nvSpPr>
        <p:spPr bwMode="auto">
          <a:xfrm>
            <a:off x="1511300" y="2182813"/>
            <a:ext cx="134938" cy="19050"/>
          </a:xfrm>
          <a:custGeom>
            <a:avLst/>
            <a:gdLst/>
            <a:ahLst/>
            <a:cxnLst>
              <a:cxn ang="0">
                <a:pos x="9" y="0"/>
              </a:cxn>
              <a:cxn ang="0">
                <a:pos x="9" y="1"/>
              </a:cxn>
              <a:cxn ang="0">
                <a:pos x="6" y="2"/>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3"/>
              </a:cxn>
              <a:cxn ang="0">
                <a:pos x="78" y="3"/>
              </a:cxn>
              <a:cxn ang="0">
                <a:pos x="77" y="1"/>
              </a:cxn>
              <a:cxn ang="0">
                <a:pos x="75" y="1"/>
              </a:cxn>
              <a:cxn ang="0">
                <a:pos x="75" y="0"/>
              </a:cxn>
              <a:cxn ang="0">
                <a:pos x="9" y="0"/>
              </a:cxn>
            </a:cxnLst>
            <a:rect l="0" t="0" r="r" b="b"/>
            <a:pathLst>
              <a:path w="85" h="12">
                <a:moveTo>
                  <a:pt x="9" y="0"/>
                </a:moveTo>
                <a:lnTo>
                  <a:pt x="9" y="1"/>
                </a:lnTo>
                <a:lnTo>
                  <a:pt x="6" y="2"/>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3"/>
                </a:lnTo>
                <a:lnTo>
                  <a:pt x="78" y="3"/>
                </a:lnTo>
                <a:lnTo>
                  <a:pt x="77" y="1"/>
                </a:lnTo>
                <a:lnTo>
                  <a:pt x="75" y="1"/>
                </a:lnTo>
                <a:lnTo>
                  <a:pt x="75" y="0"/>
                </a:lnTo>
                <a:lnTo>
                  <a:pt x="9"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51" name="Freeform 47"/>
          <p:cNvSpPr>
            <a:spLocks/>
          </p:cNvSpPr>
          <p:nvPr/>
        </p:nvSpPr>
        <p:spPr bwMode="auto">
          <a:xfrm>
            <a:off x="1508125" y="2206625"/>
            <a:ext cx="141288"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52" name="Freeform 48"/>
          <p:cNvSpPr>
            <a:spLocks/>
          </p:cNvSpPr>
          <p:nvPr/>
        </p:nvSpPr>
        <p:spPr bwMode="auto">
          <a:xfrm>
            <a:off x="1508125" y="2230438"/>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53" name="Freeform 49"/>
          <p:cNvSpPr>
            <a:spLocks/>
          </p:cNvSpPr>
          <p:nvPr/>
        </p:nvSpPr>
        <p:spPr bwMode="auto">
          <a:xfrm>
            <a:off x="1511300" y="2254250"/>
            <a:ext cx="131763" cy="20638"/>
          </a:xfrm>
          <a:custGeom>
            <a:avLst/>
            <a:gdLst/>
            <a:ahLst/>
            <a:cxnLst>
              <a:cxn ang="0">
                <a:pos x="0" y="0"/>
              </a:cxn>
              <a:cxn ang="0">
                <a:pos x="2" y="3"/>
              </a:cxn>
              <a:cxn ang="0">
                <a:pos x="4" y="5"/>
              </a:cxn>
              <a:cxn ang="0">
                <a:pos x="6" y="8"/>
              </a:cxn>
              <a:cxn ang="0">
                <a:pos x="7" y="8"/>
              </a:cxn>
              <a:cxn ang="0">
                <a:pos x="9" y="11"/>
              </a:cxn>
              <a:cxn ang="0">
                <a:pos x="9" y="12"/>
              </a:cxn>
              <a:cxn ang="0">
                <a:pos x="74" y="12"/>
              </a:cxn>
              <a:cxn ang="0">
                <a:pos x="74" y="11"/>
              </a:cxn>
              <a:cxn ang="0">
                <a:pos x="76" y="9"/>
              </a:cxn>
              <a:cxn ang="0">
                <a:pos x="76" y="8"/>
              </a:cxn>
              <a:cxn ang="0">
                <a:pos x="78" y="8"/>
              </a:cxn>
              <a:cxn ang="0">
                <a:pos x="78" y="5"/>
              </a:cxn>
              <a:cxn ang="0">
                <a:pos x="80" y="5"/>
              </a:cxn>
              <a:cxn ang="0">
                <a:pos x="80" y="3"/>
              </a:cxn>
              <a:cxn ang="0">
                <a:pos x="82" y="3"/>
              </a:cxn>
              <a:cxn ang="0">
                <a:pos x="82" y="0"/>
              </a:cxn>
              <a:cxn ang="0">
                <a:pos x="0" y="0"/>
              </a:cxn>
            </a:cxnLst>
            <a:rect l="0" t="0" r="r" b="b"/>
            <a:pathLst>
              <a:path w="83" h="13">
                <a:moveTo>
                  <a:pt x="0" y="0"/>
                </a:moveTo>
                <a:lnTo>
                  <a:pt x="2" y="3"/>
                </a:lnTo>
                <a:lnTo>
                  <a:pt x="4" y="5"/>
                </a:lnTo>
                <a:lnTo>
                  <a:pt x="6" y="8"/>
                </a:lnTo>
                <a:lnTo>
                  <a:pt x="7" y="8"/>
                </a:lnTo>
                <a:lnTo>
                  <a:pt x="9" y="11"/>
                </a:lnTo>
                <a:lnTo>
                  <a:pt x="9" y="12"/>
                </a:lnTo>
                <a:lnTo>
                  <a:pt x="74" y="12"/>
                </a:lnTo>
                <a:lnTo>
                  <a:pt x="74" y="11"/>
                </a:lnTo>
                <a:lnTo>
                  <a:pt x="76" y="9"/>
                </a:lnTo>
                <a:lnTo>
                  <a:pt x="76" y="8"/>
                </a:lnTo>
                <a:lnTo>
                  <a:pt x="78" y="8"/>
                </a:lnTo>
                <a:lnTo>
                  <a:pt x="78" y="5"/>
                </a:lnTo>
                <a:lnTo>
                  <a:pt x="80" y="5"/>
                </a:lnTo>
                <a:lnTo>
                  <a:pt x="80" y="3"/>
                </a:lnTo>
                <a:lnTo>
                  <a:pt x="82" y="3"/>
                </a:lnTo>
                <a:lnTo>
                  <a:pt x="82"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54" name="Freeform 50"/>
          <p:cNvSpPr>
            <a:spLocks/>
          </p:cNvSpPr>
          <p:nvPr/>
        </p:nvSpPr>
        <p:spPr bwMode="auto">
          <a:xfrm>
            <a:off x="1527175" y="2279650"/>
            <a:ext cx="101600" cy="15875"/>
          </a:xfrm>
          <a:custGeom>
            <a:avLst/>
            <a:gdLst/>
            <a:ahLst/>
            <a:cxnLst>
              <a:cxn ang="0">
                <a:pos x="0" y="0"/>
              </a:cxn>
              <a:cxn ang="0">
                <a:pos x="1" y="2"/>
              </a:cxn>
              <a:cxn ang="0">
                <a:pos x="5" y="2"/>
              </a:cxn>
              <a:cxn ang="0">
                <a:pos x="6" y="4"/>
              </a:cxn>
              <a:cxn ang="0">
                <a:pos x="8" y="4"/>
              </a:cxn>
              <a:cxn ang="0">
                <a:pos x="8" y="5"/>
              </a:cxn>
              <a:cxn ang="0">
                <a:pos x="12" y="5"/>
              </a:cxn>
              <a:cxn ang="0">
                <a:pos x="12" y="7"/>
              </a:cxn>
              <a:cxn ang="0">
                <a:pos x="17" y="7"/>
              </a:cxn>
              <a:cxn ang="0">
                <a:pos x="17" y="8"/>
              </a:cxn>
              <a:cxn ang="0">
                <a:pos x="22" y="8"/>
              </a:cxn>
              <a:cxn ang="0">
                <a:pos x="22" y="9"/>
              </a:cxn>
              <a:cxn ang="0">
                <a:pos x="42" y="9"/>
              </a:cxn>
              <a:cxn ang="0">
                <a:pos x="42" y="8"/>
              </a:cxn>
              <a:cxn ang="0">
                <a:pos x="45" y="8"/>
              </a:cxn>
              <a:cxn ang="0">
                <a:pos x="45" y="7"/>
              </a:cxn>
              <a:cxn ang="0">
                <a:pos x="52" y="7"/>
              </a:cxn>
              <a:cxn ang="0">
                <a:pos x="52" y="5"/>
              </a:cxn>
              <a:cxn ang="0">
                <a:pos x="56" y="4"/>
              </a:cxn>
              <a:cxn ang="0">
                <a:pos x="58" y="4"/>
              </a:cxn>
              <a:cxn ang="0">
                <a:pos x="58" y="2"/>
              </a:cxn>
              <a:cxn ang="0">
                <a:pos x="63" y="2"/>
              </a:cxn>
              <a:cxn ang="0">
                <a:pos x="63" y="0"/>
              </a:cxn>
              <a:cxn ang="0">
                <a:pos x="0" y="0"/>
              </a:cxn>
            </a:cxnLst>
            <a:rect l="0" t="0" r="r" b="b"/>
            <a:pathLst>
              <a:path w="64" h="10">
                <a:moveTo>
                  <a:pt x="0" y="0"/>
                </a:moveTo>
                <a:lnTo>
                  <a:pt x="1" y="2"/>
                </a:lnTo>
                <a:lnTo>
                  <a:pt x="5" y="2"/>
                </a:lnTo>
                <a:lnTo>
                  <a:pt x="6" y="4"/>
                </a:lnTo>
                <a:lnTo>
                  <a:pt x="8" y="4"/>
                </a:lnTo>
                <a:lnTo>
                  <a:pt x="8" y="5"/>
                </a:lnTo>
                <a:lnTo>
                  <a:pt x="12" y="5"/>
                </a:lnTo>
                <a:lnTo>
                  <a:pt x="12" y="7"/>
                </a:lnTo>
                <a:lnTo>
                  <a:pt x="17" y="7"/>
                </a:lnTo>
                <a:lnTo>
                  <a:pt x="17" y="8"/>
                </a:lnTo>
                <a:lnTo>
                  <a:pt x="22" y="8"/>
                </a:lnTo>
                <a:lnTo>
                  <a:pt x="22" y="9"/>
                </a:lnTo>
                <a:lnTo>
                  <a:pt x="42" y="9"/>
                </a:lnTo>
                <a:lnTo>
                  <a:pt x="42" y="8"/>
                </a:lnTo>
                <a:lnTo>
                  <a:pt x="45" y="8"/>
                </a:lnTo>
                <a:lnTo>
                  <a:pt x="45" y="7"/>
                </a:lnTo>
                <a:lnTo>
                  <a:pt x="52" y="7"/>
                </a:lnTo>
                <a:lnTo>
                  <a:pt x="52" y="5"/>
                </a:lnTo>
                <a:lnTo>
                  <a:pt x="56" y="4"/>
                </a:lnTo>
                <a:lnTo>
                  <a:pt x="58" y="4"/>
                </a:lnTo>
                <a:lnTo>
                  <a:pt x="58" y="2"/>
                </a:lnTo>
                <a:lnTo>
                  <a:pt x="63" y="2"/>
                </a:lnTo>
                <a:lnTo>
                  <a:pt x="63"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55" name="Oval 51"/>
          <p:cNvSpPr>
            <a:spLocks noChangeArrowheads="1"/>
          </p:cNvSpPr>
          <p:nvPr/>
        </p:nvSpPr>
        <p:spPr bwMode="auto">
          <a:xfrm>
            <a:off x="1514475" y="2163763"/>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1556" name="Freeform 52"/>
          <p:cNvSpPr>
            <a:spLocks/>
          </p:cNvSpPr>
          <p:nvPr/>
        </p:nvSpPr>
        <p:spPr bwMode="auto">
          <a:xfrm>
            <a:off x="1706563" y="2157413"/>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8"/>
              </a:cxn>
              <a:cxn ang="0">
                <a:pos x="3" y="8"/>
              </a:cxn>
              <a:cxn ang="0">
                <a:pos x="3" y="10"/>
              </a:cxn>
              <a:cxn ang="0">
                <a:pos x="0" y="10"/>
              </a:cxn>
              <a:cxn ang="0">
                <a:pos x="0" y="11"/>
              </a:cxn>
              <a:cxn ang="0">
                <a:pos x="66" y="11"/>
              </a:cxn>
              <a:cxn ang="0">
                <a:pos x="65" y="9"/>
              </a:cxn>
              <a:cxn ang="0">
                <a:pos x="63" y="9"/>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8"/>
                </a:lnTo>
                <a:lnTo>
                  <a:pt x="3" y="8"/>
                </a:lnTo>
                <a:lnTo>
                  <a:pt x="3" y="10"/>
                </a:lnTo>
                <a:lnTo>
                  <a:pt x="0" y="10"/>
                </a:lnTo>
                <a:lnTo>
                  <a:pt x="0" y="11"/>
                </a:lnTo>
                <a:lnTo>
                  <a:pt x="66" y="11"/>
                </a:lnTo>
                <a:lnTo>
                  <a:pt x="65" y="9"/>
                </a:lnTo>
                <a:lnTo>
                  <a:pt x="63" y="9"/>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57" name="Freeform 53"/>
          <p:cNvSpPr>
            <a:spLocks/>
          </p:cNvSpPr>
          <p:nvPr/>
        </p:nvSpPr>
        <p:spPr bwMode="auto">
          <a:xfrm>
            <a:off x="1693863" y="2182813"/>
            <a:ext cx="131762"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4" y="3"/>
                </a:lnTo>
                <a:lnTo>
                  <a:pt x="4"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58" name="Freeform 54"/>
          <p:cNvSpPr>
            <a:spLocks/>
          </p:cNvSpPr>
          <p:nvPr/>
        </p:nvSpPr>
        <p:spPr bwMode="auto">
          <a:xfrm>
            <a:off x="1690688" y="22066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59" name="Freeform 55"/>
          <p:cNvSpPr>
            <a:spLocks/>
          </p:cNvSpPr>
          <p:nvPr/>
        </p:nvSpPr>
        <p:spPr bwMode="auto">
          <a:xfrm>
            <a:off x="1690688" y="22304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60" name="Freeform 56"/>
          <p:cNvSpPr>
            <a:spLocks/>
          </p:cNvSpPr>
          <p:nvPr/>
        </p:nvSpPr>
        <p:spPr bwMode="auto">
          <a:xfrm>
            <a:off x="1693863" y="2254250"/>
            <a:ext cx="128587" cy="20638"/>
          </a:xfrm>
          <a:custGeom>
            <a:avLst/>
            <a:gdLst/>
            <a:ahLst/>
            <a:cxnLst>
              <a:cxn ang="0">
                <a:pos x="0" y="0"/>
              </a:cxn>
              <a:cxn ang="0">
                <a:pos x="2" y="3"/>
              </a:cxn>
              <a:cxn ang="0">
                <a:pos x="4" y="5"/>
              </a:cxn>
              <a:cxn ang="0">
                <a:pos x="6" y="8"/>
              </a:cxn>
              <a:cxn ang="0">
                <a:pos x="7" y="11"/>
              </a:cxn>
              <a:cxn ang="0">
                <a:pos x="9" y="11"/>
              </a:cxn>
              <a:cxn ang="0">
                <a:pos x="9" y="12"/>
              </a:cxn>
              <a:cxn ang="0">
                <a:pos x="72" y="12"/>
              </a:cxn>
              <a:cxn ang="0">
                <a:pos x="72" y="11"/>
              </a:cxn>
              <a:cxn ang="0">
                <a:pos x="74" y="11"/>
              </a:cxn>
              <a:cxn ang="0">
                <a:pos x="74" y="8"/>
              </a:cxn>
              <a:cxn ang="0">
                <a:pos x="78" y="7"/>
              </a:cxn>
              <a:cxn ang="0">
                <a:pos x="78" y="3"/>
              </a:cxn>
              <a:cxn ang="0">
                <a:pos x="80" y="3"/>
              </a:cxn>
              <a:cxn ang="0">
                <a:pos x="80" y="0"/>
              </a:cxn>
              <a:cxn ang="0">
                <a:pos x="0" y="0"/>
              </a:cxn>
            </a:cxnLst>
            <a:rect l="0" t="0" r="r" b="b"/>
            <a:pathLst>
              <a:path w="81" h="13">
                <a:moveTo>
                  <a:pt x="0" y="0"/>
                </a:moveTo>
                <a:lnTo>
                  <a:pt x="2" y="3"/>
                </a:lnTo>
                <a:lnTo>
                  <a:pt x="4" y="5"/>
                </a:lnTo>
                <a:lnTo>
                  <a:pt x="6" y="8"/>
                </a:lnTo>
                <a:lnTo>
                  <a:pt x="7" y="11"/>
                </a:lnTo>
                <a:lnTo>
                  <a:pt x="9" y="11"/>
                </a:lnTo>
                <a:lnTo>
                  <a:pt x="9" y="12"/>
                </a:lnTo>
                <a:lnTo>
                  <a:pt x="72" y="12"/>
                </a:lnTo>
                <a:lnTo>
                  <a:pt x="72" y="11"/>
                </a:lnTo>
                <a:lnTo>
                  <a:pt x="74" y="11"/>
                </a:lnTo>
                <a:lnTo>
                  <a:pt x="74" y="8"/>
                </a:lnTo>
                <a:lnTo>
                  <a:pt x="78" y="7"/>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561" name="Freeform 57"/>
          <p:cNvSpPr>
            <a:spLocks/>
          </p:cNvSpPr>
          <p:nvPr/>
        </p:nvSpPr>
        <p:spPr bwMode="auto">
          <a:xfrm>
            <a:off x="1709738" y="2279650"/>
            <a:ext cx="98425" cy="15875"/>
          </a:xfrm>
          <a:custGeom>
            <a:avLst/>
            <a:gdLst/>
            <a:ahLst/>
            <a:cxnLst>
              <a:cxn ang="0">
                <a:pos x="0" y="0"/>
              </a:cxn>
              <a:cxn ang="0">
                <a:pos x="1" y="2"/>
              </a:cxn>
              <a:cxn ang="0">
                <a:pos x="3" y="2"/>
              </a:cxn>
              <a:cxn ang="0">
                <a:pos x="5" y="4"/>
              </a:cxn>
              <a:cxn ang="0">
                <a:pos x="8" y="4"/>
              </a:cxn>
              <a:cxn ang="0">
                <a:pos x="8" y="5"/>
              </a:cxn>
              <a:cxn ang="0">
                <a:pos x="12" y="5"/>
              </a:cxn>
              <a:cxn ang="0">
                <a:pos x="12" y="7"/>
              </a:cxn>
              <a:cxn ang="0">
                <a:pos x="15" y="7"/>
              </a:cxn>
              <a:cxn ang="0">
                <a:pos x="15" y="8"/>
              </a:cxn>
              <a:cxn ang="0">
                <a:pos x="22" y="8"/>
              </a:cxn>
              <a:cxn ang="0">
                <a:pos x="22" y="9"/>
              </a:cxn>
              <a:cxn ang="0">
                <a:pos x="40" y="9"/>
              </a:cxn>
              <a:cxn ang="0">
                <a:pos x="40" y="8"/>
              </a:cxn>
              <a:cxn ang="0">
                <a:pos x="45" y="8"/>
              </a:cxn>
              <a:cxn ang="0">
                <a:pos x="45" y="7"/>
              </a:cxn>
              <a:cxn ang="0">
                <a:pos x="50" y="7"/>
              </a:cxn>
              <a:cxn ang="0">
                <a:pos x="50" y="5"/>
              </a:cxn>
              <a:cxn ang="0">
                <a:pos x="54" y="4"/>
              </a:cxn>
              <a:cxn ang="0">
                <a:pos x="57" y="4"/>
              </a:cxn>
              <a:cxn ang="0">
                <a:pos x="57" y="2"/>
              </a:cxn>
              <a:cxn ang="0">
                <a:pos x="61" y="2"/>
              </a:cxn>
              <a:cxn ang="0">
                <a:pos x="61" y="0"/>
              </a:cxn>
              <a:cxn ang="0">
                <a:pos x="0" y="0"/>
              </a:cxn>
            </a:cxnLst>
            <a:rect l="0" t="0" r="r" b="b"/>
            <a:pathLst>
              <a:path w="62" h="10">
                <a:moveTo>
                  <a:pt x="0" y="0"/>
                </a:moveTo>
                <a:lnTo>
                  <a:pt x="1" y="2"/>
                </a:lnTo>
                <a:lnTo>
                  <a:pt x="3" y="2"/>
                </a:lnTo>
                <a:lnTo>
                  <a:pt x="5" y="4"/>
                </a:lnTo>
                <a:lnTo>
                  <a:pt x="8" y="4"/>
                </a:lnTo>
                <a:lnTo>
                  <a:pt x="8" y="5"/>
                </a:lnTo>
                <a:lnTo>
                  <a:pt x="12" y="5"/>
                </a:lnTo>
                <a:lnTo>
                  <a:pt x="12" y="7"/>
                </a:lnTo>
                <a:lnTo>
                  <a:pt x="15" y="7"/>
                </a:lnTo>
                <a:lnTo>
                  <a:pt x="15" y="8"/>
                </a:lnTo>
                <a:lnTo>
                  <a:pt x="22" y="8"/>
                </a:lnTo>
                <a:lnTo>
                  <a:pt x="22" y="9"/>
                </a:lnTo>
                <a:lnTo>
                  <a:pt x="40" y="9"/>
                </a:lnTo>
                <a:lnTo>
                  <a:pt x="40" y="8"/>
                </a:lnTo>
                <a:lnTo>
                  <a:pt x="45" y="8"/>
                </a:lnTo>
                <a:lnTo>
                  <a:pt x="45" y="7"/>
                </a:lnTo>
                <a:lnTo>
                  <a:pt x="50" y="7"/>
                </a:lnTo>
                <a:lnTo>
                  <a:pt x="50" y="5"/>
                </a:lnTo>
                <a:lnTo>
                  <a:pt x="54" y="4"/>
                </a:lnTo>
                <a:lnTo>
                  <a:pt x="57" y="4"/>
                </a:lnTo>
                <a:lnTo>
                  <a:pt x="57"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562" name="Oval 58"/>
          <p:cNvSpPr>
            <a:spLocks noChangeArrowheads="1"/>
          </p:cNvSpPr>
          <p:nvPr/>
        </p:nvSpPr>
        <p:spPr bwMode="auto">
          <a:xfrm>
            <a:off x="1697038" y="21637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563" name="Freeform 59"/>
          <p:cNvSpPr>
            <a:spLocks/>
          </p:cNvSpPr>
          <p:nvPr/>
        </p:nvSpPr>
        <p:spPr bwMode="auto">
          <a:xfrm>
            <a:off x="1206500" y="2084388"/>
            <a:ext cx="98425" cy="17462"/>
          </a:xfrm>
          <a:custGeom>
            <a:avLst/>
            <a:gdLst/>
            <a:ahLst/>
            <a:cxnLst>
              <a:cxn ang="0">
                <a:pos x="21" y="0"/>
              </a:cxn>
              <a:cxn ang="0">
                <a:pos x="21" y="1"/>
              </a:cxn>
              <a:cxn ang="0">
                <a:pos x="16" y="1"/>
              </a:cxn>
              <a:cxn ang="0">
                <a:pos x="16" y="3"/>
              </a:cxn>
              <a:cxn ang="0">
                <a:pos x="11" y="3"/>
              </a:cxn>
              <a:cxn ang="0">
                <a:pos x="11" y="4"/>
              </a:cxn>
              <a:cxn ang="0">
                <a:pos x="7" y="5"/>
              </a:cxn>
              <a:cxn ang="0">
                <a:pos x="4" y="6"/>
              </a:cxn>
              <a:cxn ang="0">
                <a:pos x="4" y="8"/>
              </a:cxn>
              <a:cxn ang="0">
                <a:pos x="0" y="8"/>
              </a:cxn>
              <a:cxn ang="0">
                <a:pos x="0" y="10"/>
              </a:cxn>
              <a:cxn ang="0">
                <a:pos x="61" y="10"/>
              </a:cxn>
              <a:cxn ang="0">
                <a:pos x="59" y="8"/>
              </a:cxn>
              <a:cxn ang="0">
                <a:pos x="56" y="8"/>
              </a:cxn>
              <a:cxn ang="0">
                <a:pos x="55" y="5"/>
              </a:cxn>
              <a:cxn ang="0">
                <a:pos x="53" y="5"/>
              </a:cxn>
              <a:cxn ang="0">
                <a:pos x="53"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6" y="1"/>
                </a:lnTo>
                <a:lnTo>
                  <a:pt x="16" y="3"/>
                </a:lnTo>
                <a:lnTo>
                  <a:pt x="11" y="3"/>
                </a:lnTo>
                <a:lnTo>
                  <a:pt x="11" y="4"/>
                </a:lnTo>
                <a:lnTo>
                  <a:pt x="7" y="5"/>
                </a:lnTo>
                <a:lnTo>
                  <a:pt x="4" y="6"/>
                </a:lnTo>
                <a:lnTo>
                  <a:pt x="4" y="8"/>
                </a:lnTo>
                <a:lnTo>
                  <a:pt x="0" y="8"/>
                </a:lnTo>
                <a:lnTo>
                  <a:pt x="0" y="10"/>
                </a:lnTo>
                <a:lnTo>
                  <a:pt x="61" y="10"/>
                </a:lnTo>
                <a:lnTo>
                  <a:pt x="59" y="8"/>
                </a:lnTo>
                <a:lnTo>
                  <a:pt x="56" y="8"/>
                </a:lnTo>
                <a:lnTo>
                  <a:pt x="55" y="5"/>
                </a:lnTo>
                <a:lnTo>
                  <a:pt x="53" y="5"/>
                </a:lnTo>
                <a:lnTo>
                  <a:pt x="53" y="4"/>
                </a:lnTo>
                <a:lnTo>
                  <a:pt x="49" y="4"/>
                </a:lnTo>
                <a:lnTo>
                  <a:pt x="49" y="3"/>
                </a:lnTo>
                <a:lnTo>
                  <a:pt x="46" y="3"/>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64" name="Freeform 60"/>
          <p:cNvSpPr>
            <a:spLocks/>
          </p:cNvSpPr>
          <p:nvPr/>
        </p:nvSpPr>
        <p:spPr bwMode="auto">
          <a:xfrm>
            <a:off x="1192213" y="2106613"/>
            <a:ext cx="125412" cy="15875"/>
          </a:xfrm>
          <a:custGeom>
            <a:avLst/>
            <a:gdLst/>
            <a:ahLst/>
            <a:cxnLst>
              <a:cxn ang="0">
                <a:pos x="7" y="0"/>
              </a:cxn>
              <a:cxn ang="0">
                <a:pos x="7" y="2"/>
              </a:cxn>
              <a:cxn ang="0">
                <a:pos x="5" y="2"/>
              </a:cxn>
              <a:cxn ang="0">
                <a:pos x="5" y="4"/>
              </a:cxn>
              <a:cxn ang="0">
                <a:pos x="2" y="4"/>
              </a:cxn>
              <a:cxn ang="0">
                <a:pos x="2" y="7"/>
              </a:cxn>
              <a:cxn ang="0">
                <a:pos x="0" y="7"/>
              </a:cxn>
              <a:cxn ang="0">
                <a:pos x="0" y="9"/>
              </a:cxn>
              <a:cxn ang="0">
                <a:pos x="78" y="9"/>
              </a:cxn>
              <a:cxn ang="0">
                <a:pos x="78" y="7"/>
              </a:cxn>
              <a:cxn ang="0">
                <a:pos x="76" y="7"/>
              </a:cxn>
              <a:cxn ang="0">
                <a:pos x="76" y="4"/>
              </a:cxn>
              <a:cxn ang="0">
                <a:pos x="74" y="4"/>
              </a:cxn>
              <a:cxn ang="0">
                <a:pos x="72" y="2"/>
              </a:cxn>
              <a:cxn ang="0">
                <a:pos x="71" y="2"/>
              </a:cxn>
              <a:cxn ang="0">
                <a:pos x="71" y="0"/>
              </a:cxn>
              <a:cxn ang="0">
                <a:pos x="7" y="0"/>
              </a:cxn>
            </a:cxnLst>
            <a:rect l="0" t="0" r="r" b="b"/>
            <a:pathLst>
              <a:path w="79" h="10">
                <a:moveTo>
                  <a:pt x="7" y="0"/>
                </a:moveTo>
                <a:lnTo>
                  <a:pt x="7" y="2"/>
                </a:lnTo>
                <a:lnTo>
                  <a:pt x="5" y="2"/>
                </a:lnTo>
                <a:lnTo>
                  <a:pt x="5" y="4"/>
                </a:lnTo>
                <a:lnTo>
                  <a:pt x="2" y="4"/>
                </a:lnTo>
                <a:lnTo>
                  <a:pt x="2" y="7"/>
                </a:lnTo>
                <a:lnTo>
                  <a:pt x="0" y="7"/>
                </a:lnTo>
                <a:lnTo>
                  <a:pt x="0" y="9"/>
                </a:lnTo>
                <a:lnTo>
                  <a:pt x="78" y="9"/>
                </a:lnTo>
                <a:lnTo>
                  <a:pt x="78" y="7"/>
                </a:lnTo>
                <a:lnTo>
                  <a:pt x="76" y="7"/>
                </a:lnTo>
                <a:lnTo>
                  <a:pt x="76" y="4"/>
                </a:lnTo>
                <a:lnTo>
                  <a:pt x="74" y="4"/>
                </a:lnTo>
                <a:lnTo>
                  <a:pt x="72" y="2"/>
                </a:lnTo>
                <a:lnTo>
                  <a:pt x="71" y="2"/>
                </a:lnTo>
                <a:lnTo>
                  <a:pt x="71"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565" name="Freeform 61"/>
          <p:cNvSpPr>
            <a:spLocks/>
          </p:cNvSpPr>
          <p:nvPr/>
        </p:nvSpPr>
        <p:spPr bwMode="auto">
          <a:xfrm>
            <a:off x="1185863" y="2127250"/>
            <a:ext cx="138112"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566" name="Freeform 62"/>
          <p:cNvSpPr>
            <a:spLocks/>
          </p:cNvSpPr>
          <p:nvPr/>
        </p:nvSpPr>
        <p:spPr bwMode="auto">
          <a:xfrm>
            <a:off x="1185863" y="2147888"/>
            <a:ext cx="138112" cy="17462"/>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567" name="Freeform 63"/>
          <p:cNvSpPr>
            <a:spLocks/>
          </p:cNvSpPr>
          <p:nvPr/>
        </p:nvSpPr>
        <p:spPr bwMode="auto">
          <a:xfrm>
            <a:off x="1185863" y="2170113"/>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568" name="Freeform 64"/>
          <p:cNvSpPr>
            <a:spLocks/>
          </p:cNvSpPr>
          <p:nvPr/>
        </p:nvSpPr>
        <p:spPr bwMode="auto">
          <a:xfrm>
            <a:off x="1192213" y="2190750"/>
            <a:ext cx="122237" cy="17463"/>
          </a:xfrm>
          <a:custGeom>
            <a:avLst/>
            <a:gdLst/>
            <a:ahLst/>
            <a:cxnLst>
              <a:cxn ang="0">
                <a:pos x="0" y="0"/>
              </a:cxn>
              <a:cxn ang="0">
                <a:pos x="2" y="3"/>
              </a:cxn>
              <a:cxn ang="0">
                <a:pos x="4" y="5"/>
              </a:cxn>
              <a:cxn ang="0">
                <a:pos x="5" y="5"/>
              </a:cxn>
              <a:cxn ang="0">
                <a:pos x="6" y="8"/>
              </a:cxn>
              <a:cxn ang="0">
                <a:pos x="8" y="10"/>
              </a:cxn>
              <a:cxn ang="0">
                <a:pos x="69" y="10"/>
              </a:cxn>
              <a:cxn ang="0">
                <a:pos x="69" y="8"/>
              </a:cxn>
              <a:cxn ang="0">
                <a:pos x="72" y="6"/>
              </a:cxn>
              <a:cxn ang="0">
                <a:pos x="72" y="5"/>
              </a:cxn>
              <a:cxn ang="0">
                <a:pos x="74" y="5"/>
              </a:cxn>
              <a:cxn ang="0">
                <a:pos x="74" y="3"/>
              </a:cxn>
              <a:cxn ang="0">
                <a:pos x="76" y="3"/>
              </a:cxn>
              <a:cxn ang="0">
                <a:pos x="76" y="0"/>
              </a:cxn>
              <a:cxn ang="0">
                <a:pos x="0" y="0"/>
              </a:cxn>
            </a:cxnLst>
            <a:rect l="0" t="0" r="r" b="b"/>
            <a:pathLst>
              <a:path w="77" h="11">
                <a:moveTo>
                  <a:pt x="0" y="0"/>
                </a:moveTo>
                <a:lnTo>
                  <a:pt x="2" y="3"/>
                </a:lnTo>
                <a:lnTo>
                  <a:pt x="4" y="5"/>
                </a:lnTo>
                <a:lnTo>
                  <a:pt x="5" y="5"/>
                </a:lnTo>
                <a:lnTo>
                  <a:pt x="6" y="8"/>
                </a:lnTo>
                <a:lnTo>
                  <a:pt x="8" y="10"/>
                </a:lnTo>
                <a:lnTo>
                  <a:pt x="69" y="10"/>
                </a:lnTo>
                <a:lnTo>
                  <a:pt x="69" y="8"/>
                </a:lnTo>
                <a:lnTo>
                  <a:pt x="72" y="6"/>
                </a:lnTo>
                <a:lnTo>
                  <a:pt x="72" y="5"/>
                </a:lnTo>
                <a:lnTo>
                  <a:pt x="74" y="5"/>
                </a:lnTo>
                <a:lnTo>
                  <a:pt x="74" y="3"/>
                </a:lnTo>
                <a:lnTo>
                  <a:pt x="76" y="3"/>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569" name="Freeform 65"/>
          <p:cNvSpPr>
            <a:spLocks/>
          </p:cNvSpPr>
          <p:nvPr/>
        </p:nvSpPr>
        <p:spPr bwMode="auto">
          <a:xfrm>
            <a:off x="1206500" y="2212975"/>
            <a:ext cx="93663"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8" y="7"/>
              </a:cxn>
              <a:cxn ang="0">
                <a:pos x="38"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8" y="7"/>
                </a:lnTo>
                <a:lnTo>
                  <a:pt x="38"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570" name="Oval 66"/>
          <p:cNvSpPr>
            <a:spLocks noChangeArrowheads="1"/>
          </p:cNvSpPr>
          <p:nvPr/>
        </p:nvSpPr>
        <p:spPr bwMode="auto">
          <a:xfrm>
            <a:off x="1192213" y="2090738"/>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571" name="Freeform 67"/>
          <p:cNvSpPr>
            <a:spLocks/>
          </p:cNvSpPr>
          <p:nvPr/>
        </p:nvSpPr>
        <p:spPr bwMode="auto">
          <a:xfrm>
            <a:off x="1385888" y="2084388"/>
            <a:ext cx="98425" cy="17462"/>
          </a:xfrm>
          <a:custGeom>
            <a:avLst/>
            <a:gdLst/>
            <a:ahLst/>
            <a:cxnLst>
              <a:cxn ang="0">
                <a:pos x="21" y="0"/>
              </a:cxn>
              <a:cxn ang="0">
                <a:pos x="21" y="1"/>
              </a:cxn>
              <a:cxn ang="0">
                <a:pos x="16" y="1"/>
              </a:cxn>
              <a:cxn ang="0">
                <a:pos x="16" y="3"/>
              </a:cxn>
              <a:cxn ang="0">
                <a:pos x="11" y="3"/>
              </a:cxn>
              <a:cxn ang="0">
                <a:pos x="11" y="4"/>
              </a:cxn>
              <a:cxn ang="0">
                <a:pos x="7" y="5"/>
              </a:cxn>
              <a:cxn ang="0">
                <a:pos x="4" y="6"/>
              </a:cxn>
              <a:cxn ang="0">
                <a:pos x="4" y="8"/>
              </a:cxn>
              <a:cxn ang="0">
                <a:pos x="0" y="8"/>
              </a:cxn>
              <a:cxn ang="0">
                <a:pos x="0" y="10"/>
              </a:cxn>
              <a:cxn ang="0">
                <a:pos x="61" y="10"/>
              </a:cxn>
              <a:cxn ang="0">
                <a:pos x="60" y="8"/>
              </a:cxn>
              <a:cxn ang="0">
                <a:pos x="56" y="8"/>
              </a:cxn>
              <a:cxn ang="0">
                <a:pos x="55" y="5"/>
              </a:cxn>
              <a:cxn ang="0">
                <a:pos x="53" y="5"/>
              </a:cxn>
              <a:cxn ang="0">
                <a:pos x="53" y="4"/>
              </a:cxn>
              <a:cxn ang="0">
                <a:pos x="49" y="4"/>
              </a:cxn>
              <a:cxn ang="0">
                <a:pos x="49" y="3"/>
              </a:cxn>
              <a:cxn ang="0">
                <a:pos x="46" y="3"/>
              </a:cxn>
              <a:cxn ang="0">
                <a:pos x="46" y="1"/>
              </a:cxn>
              <a:cxn ang="0">
                <a:pos x="39" y="1"/>
              </a:cxn>
              <a:cxn ang="0">
                <a:pos x="39" y="0"/>
              </a:cxn>
              <a:cxn ang="0">
                <a:pos x="21" y="0"/>
              </a:cxn>
            </a:cxnLst>
            <a:rect l="0" t="0" r="r" b="b"/>
            <a:pathLst>
              <a:path w="62" h="11">
                <a:moveTo>
                  <a:pt x="21" y="0"/>
                </a:moveTo>
                <a:lnTo>
                  <a:pt x="21" y="1"/>
                </a:lnTo>
                <a:lnTo>
                  <a:pt x="16" y="1"/>
                </a:lnTo>
                <a:lnTo>
                  <a:pt x="16" y="3"/>
                </a:lnTo>
                <a:lnTo>
                  <a:pt x="11" y="3"/>
                </a:lnTo>
                <a:lnTo>
                  <a:pt x="11" y="4"/>
                </a:lnTo>
                <a:lnTo>
                  <a:pt x="7" y="5"/>
                </a:lnTo>
                <a:lnTo>
                  <a:pt x="4" y="6"/>
                </a:lnTo>
                <a:lnTo>
                  <a:pt x="4" y="8"/>
                </a:lnTo>
                <a:lnTo>
                  <a:pt x="0" y="8"/>
                </a:lnTo>
                <a:lnTo>
                  <a:pt x="0" y="10"/>
                </a:lnTo>
                <a:lnTo>
                  <a:pt x="61" y="10"/>
                </a:lnTo>
                <a:lnTo>
                  <a:pt x="60" y="8"/>
                </a:lnTo>
                <a:lnTo>
                  <a:pt x="56" y="8"/>
                </a:lnTo>
                <a:lnTo>
                  <a:pt x="55" y="5"/>
                </a:lnTo>
                <a:lnTo>
                  <a:pt x="53" y="5"/>
                </a:lnTo>
                <a:lnTo>
                  <a:pt x="53" y="4"/>
                </a:lnTo>
                <a:lnTo>
                  <a:pt x="49" y="4"/>
                </a:lnTo>
                <a:lnTo>
                  <a:pt x="49" y="3"/>
                </a:lnTo>
                <a:lnTo>
                  <a:pt x="46" y="3"/>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72" name="Freeform 68"/>
          <p:cNvSpPr>
            <a:spLocks/>
          </p:cNvSpPr>
          <p:nvPr/>
        </p:nvSpPr>
        <p:spPr bwMode="auto">
          <a:xfrm>
            <a:off x="1371600" y="2106613"/>
            <a:ext cx="125413" cy="15875"/>
          </a:xfrm>
          <a:custGeom>
            <a:avLst/>
            <a:gdLst/>
            <a:ahLst/>
            <a:cxnLst>
              <a:cxn ang="0">
                <a:pos x="7" y="0"/>
              </a:cxn>
              <a:cxn ang="0">
                <a:pos x="7" y="2"/>
              </a:cxn>
              <a:cxn ang="0">
                <a:pos x="6" y="2"/>
              </a:cxn>
              <a:cxn ang="0">
                <a:pos x="6" y="4"/>
              </a:cxn>
              <a:cxn ang="0">
                <a:pos x="2" y="4"/>
              </a:cxn>
              <a:cxn ang="0">
                <a:pos x="2" y="7"/>
              </a:cxn>
              <a:cxn ang="0">
                <a:pos x="0" y="7"/>
              </a:cxn>
              <a:cxn ang="0">
                <a:pos x="0" y="9"/>
              </a:cxn>
              <a:cxn ang="0">
                <a:pos x="78" y="9"/>
              </a:cxn>
              <a:cxn ang="0">
                <a:pos x="78" y="7"/>
              </a:cxn>
              <a:cxn ang="0">
                <a:pos x="76" y="7"/>
              </a:cxn>
              <a:cxn ang="0">
                <a:pos x="76" y="4"/>
              </a:cxn>
              <a:cxn ang="0">
                <a:pos x="74" y="4"/>
              </a:cxn>
              <a:cxn ang="0">
                <a:pos x="72" y="2"/>
              </a:cxn>
              <a:cxn ang="0">
                <a:pos x="71" y="2"/>
              </a:cxn>
              <a:cxn ang="0">
                <a:pos x="71" y="0"/>
              </a:cxn>
              <a:cxn ang="0">
                <a:pos x="7" y="0"/>
              </a:cxn>
            </a:cxnLst>
            <a:rect l="0" t="0" r="r" b="b"/>
            <a:pathLst>
              <a:path w="79" h="10">
                <a:moveTo>
                  <a:pt x="7" y="0"/>
                </a:moveTo>
                <a:lnTo>
                  <a:pt x="7" y="2"/>
                </a:lnTo>
                <a:lnTo>
                  <a:pt x="6" y="2"/>
                </a:lnTo>
                <a:lnTo>
                  <a:pt x="6" y="4"/>
                </a:lnTo>
                <a:lnTo>
                  <a:pt x="2" y="4"/>
                </a:lnTo>
                <a:lnTo>
                  <a:pt x="2" y="7"/>
                </a:lnTo>
                <a:lnTo>
                  <a:pt x="0" y="7"/>
                </a:lnTo>
                <a:lnTo>
                  <a:pt x="0" y="9"/>
                </a:lnTo>
                <a:lnTo>
                  <a:pt x="78" y="9"/>
                </a:lnTo>
                <a:lnTo>
                  <a:pt x="78" y="7"/>
                </a:lnTo>
                <a:lnTo>
                  <a:pt x="76" y="7"/>
                </a:lnTo>
                <a:lnTo>
                  <a:pt x="76" y="4"/>
                </a:lnTo>
                <a:lnTo>
                  <a:pt x="74" y="4"/>
                </a:lnTo>
                <a:lnTo>
                  <a:pt x="72" y="2"/>
                </a:lnTo>
                <a:lnTo>
                  <a:pt x="71" y="2"/>
                </a:lnTo>
                <a:lnTo>
                  <a:pt x="71"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573" name="Freeform 69"/>
          <p:cNvSpPr>
            <a:spLocks/>
          </p:cNvSpPr>
          <p:nvPr/>
        </p:nvSpPr>
        <p:spPr bwMode="auto">
          <a:xfrm>
            <a:off x="1365250" y="2127250"/>
            <a:ext cx="138113"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574" name="Freeform 70"/>
          <p:cNvSpPr>
            <a:spLocks/>
          </p:cNvSpPr>
          <p:nvPr/>
        </p:nvSpPr>
        <p:spPr bwMode="auto">
          <a:xfrm>
            <a:off x="1365250" y="2147888"/>
            <a:ext cx="138113" cy="17462"/>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575" name="Freeform 71"/>
          <p:cNvSpPr>
            <a:spLocks/>
          </p:cNvSpPr>
          <p:nvPr/>
        </p:nvSpPr>
        <p:spPr bwMode="auto">
          <a:xfrm>
            <a:off x="1365250" y="2170113"/>
            <a:ext cx="138113"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576" name="Freeform 72"/>
          <p:cNvSpPr>
            <a:spLocks/>
          </p:cNvSpPr>
          <p:nvPr/>
        </p:nvSpPr>
        <p:spPr bwMode="auto">
          <a:xfrm>
            <a:off x="1371600" y="2190750"/>
            <a:ext cx="122238" cy="17463"/>
          </a:xfrm>
          <a:custGeom>
            <a:avLst/>
            <a:gdLst/>
            <a:ahLst/>
            <a:cxnLst>
              <a:cxn ang="0">
                <a:pos x="0" y="0"/>
              </a:cxn>
              <a:cxn ang="0">
                <a:pos x="2" y="3"/>
              </a:cxn>
              <a:cxn ang="0">
                <a:pos x="4" y="5"/>
              </a:cxn>
              <a:cxn ang="0">
                <a:pos x="6" y="5"/>
              </a:cxn>
              <a:cxn ang="0">
                <a:pos x="6" y="8"/>
              </a:cxn>
              <a:cxn ang="0">
                <a:pos x="8" y="10"/>
              </a:cxn>
              <a:cxn ang="0">
                <a:pos x="70" y="10"/>
              </a:cxn>
              <a:cxn ang="0">
                <a:pos x="70" y="8"/>
              </a:cxn>
              <a:cxn ang="0">
                <a:pos x="72" y="6"/>
              </a:cxn>
              <a:cxn ang="0">
                <a:pos x="72" y="5"/>
              </a:cxn>
              <a:cxn ang="0">
                <a:pos x="74" y="5"/>
              </a:cxn>
              <a:cxn ang="0">
                <a:pos x="74" y="3"/>
              </a:cxn>
              <a:cxn ang="0">
                <a:pos x="76" y="3"/>
              </a:cxn>
              <a:cxn ang="0">
                <a:pos x="76" y="0"/>
              </a:cxn>
              <a:cxn ang="0">
                <a:pos x="0" y="0"/>
              </a:cxn>
            </a:cxnLst>
            <a:rect l="0" t="0" r="r" b="b"/>
            <a:pathLst>
              <a:path w="77" h="11">
                <a:moveTo>
                  <a:pt x="0" y="0"/>
                </a:moveTo>
                <a:lnTo>
                  <a:pt x="2" y="3"/>
                </a:lnTo>
                <a:lnTo>
                  <a:pt x="4" y="5"/>
                </a:lnTo>
                <a:lnTo>
                  <a:pt x="6" y="5"/>
                </a:lnTo>
                <a:lnTo>
                  <a:pt x="6" y="8"/>
                </a:lnTo>
                <a:lnTo>
                  <a:pt x="8" y="10"/>
                </a:lnTo>
                <a:lnTo>
                  <a:pt x="70" y="10"/>
                </a:lnTo>
                <a:lnTo>
                  <a:pt x="70" y="8"/>
                </a:lnTo>
                <a:lnTo>
                  <a:pt x="72" y="6"/>
                </a:lnTo>
                <a:lnTo>
                  <a:pt x="72" y="5"/>
                </a:lnTo>
                <a:lnTo>
                  <a:pt x="74" y="5"/>
                </a:lnTo>
                <a:lnTo>
                  <a:pt x="74" y="3"/>
                </a:lnTo>
                <a:lnTo>
                  <a:pt x="76" y="3"/>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577" name="Freeform 73"/>
          <p:cNvSpPr>
            <a:spLocks/>
          </p:cNvSpPr>
          <p:nvPr/>
        </p:nvSpPr>
        <p:spPr bwMode="auto">
          <a:xfrm>
            <a:off x="1385888" y="2212975"/>
            <a:ext cx="93662"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9" y="7"/>
              </a:cxn>
              <a:cxn ang="0">
                <a:pos x="39"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9" y="7"/>
                </a:lnTo>
                <a:lnTo>
                  <a:pt x="39"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578" name="Oval 74"/>
          <p:cNvSpPr>
            <a:spLocks noChangeArrowheads="1"/>
          </p:cNvSpPr>
          <p:nvPr/>
        </p:nvSpPr>
        <p:spPr bwMode="auto">
          <a:xfrm>
            <a:off x="1371600" y="2090738"/>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579" name="Freeform 75"/>
          <p:cNvSpPr>
            <a:spLocks/>
          </p:cNvSpPr>
          <p:nvPr/>
        </p:nvSpPr>
        <p:spPr bwMode="auto">
          <a:xfrm>
            <a:off x="1528763" y="2084388"/>
            <a:ext cx="100012" cy="17462"/>
          </a:xfrm>
          <a:custGeom>
            <a:avLst/>
            <a:gdLst/>
            <a:ahLst/>
            <a:cxnLst>
              <a:cxn ang="0">
                <a:pos x="21" y="0"/>
              </a:cxn>
              <a:cxn ang="0">
                <a:pos x="21" y="1"/>
              </a:cxn>
              <a:cxn ang="0">
                <a:pos x="18" y="1"/>
              </a:cxn>
              <a:cxn ang="0">
                <a:pos x="18" y="3"/>
              </a:cxn>
              <a:cxn ang="0">
                <a:pos x="11" y="3"/>
              </a:cxn>
              <a:cxn ang="0">
                <a:pos x="11" y="5"/>
              </a:cxn>
              <a:cxn ang="0">
                <a:pos x="5" y="5"/>
              </a:cxn>
              <a:cxn ang="0">
                <a:pos x="5" y="8"/>
              </a:cxn>
              <a:cxn ang="0">
                <a:pos x="2" y="8"/>
              </a:cxn>
              <a:cxn ang="0">
                <a:pos x="2" y="9"/>
              </a:cxn>
              <a:cxn ang="0">
                <a:pos x="0" y="9"/>
              </a:cxn>
              <a:cxn ang="0">
                <a:pos x="0" y="10"/>
              </a:cxn>
              <a:cxn ang="0">
                <a:pos x="62" y="10"/>
              </a:cxn>
              <a:cxn ang="0">
                <a:pos x="60" y="8"/>
              </a:cxn>
              <a:cxn ang="0">
                <a:pos x="58" y="8"/>
              </a:cxn>
              <a:cxn ang="0">
                <a:pos x="57" y="5"/>
              </a:cxn>
              <a:cxn ang="0">
                <a:pos x="53" y="5"/>
              </a:cxn>
              <a:cxn ang="0">
                <a:pos x="51" y="3"/>
              </a:cxn>
              <a:cxn ang="0">
                <a:pos x="46" y="3"/>
              </a:cxn>
              <a:cxn ang="0">
                <a:pos x="46" y="1"/>
              </a:cxn>
              <a:cxn ang="0">
                <a:pos x="41" y="1"/>
              </a:cxn>
              <a:cxn ang="0">
                <a:pos x="41" y="0"/>
              </a:cxn>
              <a:cxn ang="0">
                <a:pos x="21" y="0"/>
              </a:cxn>
            </a:cxnLst>
            <a:rect l="0" t="0" r="r" b="b"/>
            <a:pathLst>
              <a:path w="63" h="11">
                <a:moveTo>
                  <a:pt x="21" y="0"/>
                </a:moveTo>
                <a:lnTo>
                  <a:pt x="21" y="1"/>
                </a:lnTo>
                <a:lnTo>
                  <a:pt x="18" y="1"/>
                </a:lnTo>
                <a:lnTo>
                  <a:pt x="18" y="3"/>
                </a:lnTo>
                <a:lnTo>
                  <a:pt x="11" y="3"/>
                </a:lnTo>
                <a:lnTo>
                  <a:pt x="11" y="5"/>
                </a:lnTo>
                <a:lnTo>
                  <a:pt x="5" y="5"/>
                </a:lnTo>
                <a:lnTo>
                  <a:pt x="5" y="8"/>
                </a:lnTo>
                <a:lnTo>
                  <a:pt x="2" y="8"/>
                </a:lnTo>
                <a:lnTo>
                  <a:pt x="2" y="9"/>
                </a:lnTo>
                <a:lnTo>
                  <a:pt x="0" y="9"/>
                </a:lnTo>
                <a:lnTo>
                  <a:pt x="0" y="10"/>
                </a:lnTo>
                <a:lnTo>
                  <a:pt x="62" y="10"/>
                </a:lnTo>
                <a:lnTo>
                  <a:pt x="60" y="8"/>
                </a:lnTo>
                <a:lnTo>
                  <a:pt x="58" y="8"/>
                </a:lnTo>
                <a:lnTo>
                  <a:pt x="57" y="5"/>
                </a:lnTo>
                <a:lnTo>
                  <a:pt x="53" y="5"/>
                </a:lnTo>
                <a:lnTo>
                  <a:pt x="51" y="3"/>
                </a:lnTo>
                <a:lnTo>
                  <a:pt x="46" y="3"/>
                </a:lnTo>
                <a:lnTo>
                  <a:pt x="46" y="1"/>
                </a:lnTo>
                <a:lnTo>
                  <a:pt x="41" y="1"/>
                </a:lnTo>
                <a:lnTo>
                  <a:pt x="41"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80" name="Freeform 76"/>
          <p:cNvSpPr>
            <a:spLocks/>
          </p:cNvSpPr>
          <p:nvPr/>
        </p:nvSpPr>
        <p:spPr bwMode="auto">
          <a:xfrm>
            <a:off x="1514475" y="2106613"/>
            <a:ext cx="128588" cy="15875"/>
          </a:xfrm>
          <a:custGeom>
            <a:avLst/>
            <a:gdLst/>
            <a:ahLst/>
            <a:cxnLst>
              <a:cxn ang="0">
                <a:pos x="8" y="0"/>
              </a:cxn>
              <a:cxn ang="0">
                <a:pos x="8" y="1"/>
              </a:cxn>
              <a:cxn ang="0">
                <a:pos x="6" y="2"/>
              </a:cxn>
              <a:cxn ang="0">
                <a:pos x="6" y="4"/>
              </a:cxn>
              <a:cxn ang="0">
                <a:pos x="2" y="5"/>
              </a:cxn>
              <a:cxn ang="0">
                <a:pos x="2" y="7"/>
              </a:cxn>
              <a:cxn ang="0">
                <a:pos x="0" y="7"/>
              </a:cxn>
              <a:cxn ang="0">
                <a:pos x="0" y="9"/>
              </a:cxn>
              <a:cxn ang="0">
                <a:pos x="80" y="9"/>
              </a:cxn>
              <a:cxn ang="0">
                <a:pos x="80" y="7"/>
              </a:cxn>
              <a:cxn ang="0">
                <a:pos x="78" y="7"/>
              </a:cxn>
              <a:cxn ang="0">
                <a:pos x="76" y="4"/>
              </a:cxn>
              <a:cxn ang="0">
                <a:pos x="74" y="2"/>
              </a:cxn>
              <a:cxn ang="0">
                <a:pos x="73" y="2"/>
              </a:cxn>
              <a:cxn ang="0">
                <a:pos x="72" y="0"/>
              </a:cxn>
              <a:cxn ang="0">
                <a:pos x="8" y="0"/>
              </a:cxn>
            </a:cxnLst>
            <a:rect l="0" t="0" r="r" b="b"/>
            <a:pathLst>
              <a:path w="81" h="10">
                <a:moveTo>
                  <a:pt x="8" y="0"/>
                </a:moveTo>
                <a:lnTo>
                  <a:pt x="8" y="1"/>
                </a:lnTo>
                <a:lnTo>
                  <a:pt x="6" y="2"/>
                </a:lnTo>
                <a:lnTo>
                  <a:pt x="6" y="4"/>
                </a:lnTo>
                <a:lnTo>
                  <a:pt x="2" y="5"/>
                </a:lnTo>
                <a:lnTo>
                  <a:pt x="2" y="7"/>
                </a:lnTo>
                <a:lnTo>
                  <a:pt x="0" y="7"/>
                </a:lnTo>
                <a:lnTo>
                  <a:pt x="0" y="9"/>
                </a:lnTo>
                <a:lnTo>
                  <a:pt x="80" y="9"/>
                </a:lnTo>
                <a:lnTo>
                  <a:pt x="80" y="7"/>
                </a:lnTo>
                <a:lnTo>
                  <a:pt x="78" y="7"/>
                </a:lnTo>
                <a:lnTo>
                  <a:pt x="76" y="4"/>
                </a:lnTo>
                <a:lnTo>
                  <a:pt x="74" y="2"/>
                </a:lnTo>
                <a:lnTo>
                  <a:pt x="73" y="2"/>
                </a:lnTo>
                <a:lnTo>
                  <a:pt x="72" y="0"/>
                </a:lnTo>
                <a:lnTo>
                  <a:pt x="8"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581" name="Freeform 77"/>
          <p:cNvSpPr>
            <a:spLocks/>
          </p:cNvSpPr>
          <p:nvPr/>
        </p:nvSpPr>
        <p:spPr bwMode="auto">
          <a:xfrm>
            <a:off x="1508125" y="2127250"/>
            <a:ext cx="141288" cy="15875"/>
          </a:xfrm>
          <a:custGeom>
            <a:avLst/>
            <a:gdLst/>
            <a:ahLst/>
            <a:cxnLst>
              <a:cxn ang="0">
                <a:pos x="4" y="0"/>
              </a:cxn>
              <a:cxn ang="0">
                <a:pos x="4" y="2"/>
              </a:cxn>
              <a:cxn ang="0">
                <a:pos x="2" y="2"/>
              </a:cxn>
              <a:cxn ang="0">
                <a:pos x="2" y="7"/>
              </a:cxn>
              <a:cxn ang="0">
                <a:pos x="0" y="7"/>
              </a:cxn>
              <a:cxn ang="0">
                <a:pos x="0" y="9"/>
              </a:cxn>
              <a:cxn ang="0">
                <a:pos x="88" y="9"/>
              </a:cxn>
              <a:cxn ang="0">
                <a:pos x="88" y="6"/>
              </a:cxn>
              <a:cxn ang="0">
                <a:pos x="86" y="6"/>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6"/>
                </a:lnTo>
                <a:lnTo>
                  <a:pt x="86" y="6"/>
                </a:lnTo>
                <a:lnTo>
                  <a:pt x="86" y="2"/>
                </a:lnTo>
                <a:lnTo>
                  <a:pt x="84" y="2"/>
                </a:lnTo>
                <a:lnTo>
                  <a:pt x="84"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582" name="Freeform 78"/>
          <p:cNvSpPr>
            <a:spLocks/>
          </p:cNvSpPr>
          <p:nvPr/>
        </p:nvSpPr>
        <p:spPr bwMode="auto">
          <a:xfrm>
            <a:off x="1508125" y="2147888"/>
            <a:ext cx="141288" cy="17462"/>
          </a:xfrm>
          <a:custGeom>
            <a:avLst/>
            <a:gdLst/>
            <a:ahLst/>
            <a:cxnLst>
              <a:cxn ang="0">
                <a:pos x="0" y="0"/>
              </a:cxn>
              <a:cxn ang="0">
                <a:pos x="0" y="10"/>
              </a:cxn>
              <a:cxn ang="0">
                <a:pos x="88" y="10"/>
              </a:cxn>
              <a:cxn ang="0">
                <a:pos x="88" y="0"/>
              </a:cxn>
              <a:cxn ang="0">
                <a:pos x="0" y="0"/>
              </a:cxn>
            </a:cxnLst>
            <a:rect l="0" t="0" r="r" b="b"/>
            <a:pathLst>
              <a:path w="89" h="11">
                <a:moveTo>
                  <a:pt x="0" y="0"/>
                </a:moveTo>
                <a:lnTo>
                  <a:pt x="0" y="10"/>
                </a:lnTo>
                <a:lnTo>
                  <a:pt x="88" y="10"/>
                </a:lnTo>
                <a:lnTo>
                  <a:pt x="88"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583" name="Freeform 79"/>
          <p:cNvSpPr>
            <a:spLocks/>
          </p:cNvSpPr>
          <p:nvPr/>
        </p:nvSpPr>
        <p:spPr bwMode="auto">
          <a:xfrm>
            <a:off x="1508125" y="2170113"/>
            <a:ext cx="141288" cy="15875"/>
          </a:xfrm>
          <a:custGeom>
            <a:avLst/>
            <a:gdLst/>
            <a:ahLst/>
            <a:cxnLst>
              <a:cxn ang="0">
                <a:pos x="0" y="0"/>
              </a:cxn>
              <a:cxn ang="0">
                <a:pos x="0" y="2"/>
              </a:cxn>
              <a:cxn ang="0">
                <a:pos x="2" y="2"/>
              </a:cxn>
              <a:cxn ang="0">
                <a:pos x="2" y="5"/>
              </a:cxn>
              <a:cxn ang="0">
                <a:pos x="4" y="5"/>
              </a:cxn>
              <a:cxn ang="0">
                <a:pos x="4" y="9"/>
              </a:cxn>
              <a:cxn ang="0">
                <a:pos x="84" y="9"/>
              </a:cxn>
              <a:cxn ang="0">
                <a:pos x="84" y="5"/>
              </a:cxn>
              <a:cxn ang="0">
                <a:pos x="86" y="5"/>
              </a:cxn>
              <a:cxn ang="0">
                <a:pos x="86" y="2"/>
              </a:cxn>
              <a:cxn ang="0">
                <a:pos x="88" y="2"/>
              </a:cxn>
              <a:cxn ang="0">
                <a:pos x="88" y="0"/>
              </a:cxn>
              <a:cxn ang="0">
                <a:pos x="0" y="0"/>
              </a:cxn>
            </a:cxnLst>
            <a:rect l="0" t="0" r="r" b="b"/>
            <a:pathLst>
              <a:path w="89" h="10">
                <a:moveTo>
                  <a:pt x="0" y="0"/>
                </a:moveTo>
                <a:lnTo>
                  <a:pt x="0" y="2"/>
                </a:lnTo>
                <a:lnTo>
                  <a:pt x="2" y="2"/>
                </a:lnTo>
                <a:lnTo>
                  <a:pt x="2" y="5"/>
                </a:lnTo>
                <a:lnTo>
                  <a:pt x="4" y="5"/>
                </a:lnTo>
                <a:lnTo>
                  <a:pt x="4" y="9"/>
                </a:lnTo>
                <a:lnTo>
                  <a:pt x="84" y="9"/>
                </a:lnTo>
                <a:lnTo>
                  <a:pt x="84" y="5"/>
                </a:lnTo>
                <a:lnTo>
                  <a:pt x="86" y="5"/>
                </a:lnTo>
                <a:lnTo>
                  <a:pt x="86" y="2"/>
                </a:lnTo>
                <a:lnTo>
                  <a:pt x="88" y="2"/>
                </a:lnTo>
                <a:lnTo>
                  <a:pt x="88"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584" name="Freeform 80"/>
          <p:cNvSpPr>
            <a:spLocks/>
          </p:cNvSpPr>
          <p:nvPr/>
        </p:nvSpPr>
        <p:spPr bwMode="auto">
          <a:xfrm>
            <a:off x="1514475" y="2190750"/>
            <a:ext cx="125413" cy="17463"/>
          </a:xfrm>
          <a:custGeom>
            <a:avLst/>
            <a:gdLst/>
            <a:ahLst/>
            <a:cxnLst>
              <a:cxn ang="0">
                <a:pos x="0" y="0"/>
              </a:cxn>
              <a:cxn ang="0">
                <a:pos x="2" y="3"/>
              </a:cxn>
              <a:cxn ang="0">
                <a:pos x="4" y="3"/>
              </a:cxn>
              <a:cxn ang="0">
                <a:pos x="4" y="5"/>
              </a:cxn>
              <a:cxn ang="0">
                <a:pos x="6" y="5"/>
              </a:cxn>
              <a:cxn ang="0">
                <a:pos x="7" y="8"/>
              </a:cxn>
              <a:cxn ang="0">
                <a:pos x="8" y="8"/>
              </a:cxn>
              <a:cxn ang="0">
                <a:pos x="10" y="10"/>
              </a:cxn>
              <a:cxn ang="0">
                <a:pos x="70" y="10"/>
              </a:cxn>
              <a:cxn ang="0">
                <a:pos x="70" y="9"/>
              </a:cxn>
              <a:cxn ang="0">
                <a:pos x="72" y="8"/>
              </a:cxn>
              <a:cxn ang="0">
                <a:pos x="72" y="5"/>
              </a:cxn>
              <a:cxn ang="0">
                <a:pos x="76" y="5"/>
              </a:cxn>
              <a:cxn ang="0">
                <a:pos x="76" y="3"/>
              </a:cxn>
              <a:cxn ang="0">
                <a:pos x="78" y="3"/>
              </a:cxn>
              <a:cxn ang="0">
                <a:pos x="78" y="0"/>
              </a:cxn>
              <a:cxn ang="0">
                <a:pos x="0" y="0"/>
              </a:cxn>
            </a:cxnLst>
            <a:rect l="0" t="0" r="r" b="b"/>
            <a:pathLst>
              <a:path w="79" h="11">
                <a:moveTo>
                  <a:pt x="0" y="0"/>
                </a:moveTo>
                <a:lnTo>
                  <a:pt x="2" y="3"/>
                </a:lnTo>
                <a:lnTo>
                  <a:pt x="4" y="3"/>
                </a:lnTo>
                <a:lnTo>
                  <a:pt x="4" y="5"/>
                </a:lnTo>
                <a:lnTo>
                  <a:pt x="6" y="5"/>
                </a:lnTo>
                <a:lnTo>
                  <a:pt x="7" y="8"/>
                </a:lnTo>
                <a:lnTo>
                  <a:pt x="8" y="8"/>
                </a:lnTo>
                <a:lnTo>
                  <a:pt x="10" y="10"/>
                </a:lnTo>
                <a:lnTo>
                  <a:pt x="70" y="10"/>
                </a:lnTo>
                <a:lnTo>
                  <a:pt x="70" y="9"/>
                </a:lnTo>
                <a:lnTo>
                  <a:pt x="72" y="8"/>
                </a:lnTo>
                <a:lnTo>
                  <a:pt x="72" y="5"/>
                </a:lnTo>
                <a:lnTo>
                  <a:pt x="76" y="5"/>
                </a:lnTo>
                <a:lnTo>
                  <a:pt x="76" y="3"/>
                </a:lnTo>
                <a:lnTo>
                  <a:pt x="78" y="3"/>
                </a:lnTo>
                <a:lnTo>
                  <a:pt x="78"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585" name="Freeform 81"/>
          <p:cNvSpPr>
            <a:spLocks/>
          </p:cNvSpPr>
          <p:nvPr/>
        </p:nvSpPr>
        <p:spPr bwMode="auto">
          <a:xfrm>
            <a:off x="1531938" y="2212975"/>
            <a:ext cx="90487" cy="12700"/>
          </a:xfrm>
          <a:custGeom>
            <a:avLst/>
            <a:gdLst/>
            <a:ahLst/>
            <a:cxnLst>
              <a:cxn ang="0">
                <a:pos x="0" y="0"/>
              </a:cxn>
              <a:cxn ang="0">
                <a:pos x="2" y="2"/>
              </a:cxn>
              <a:cxn ang="0">
                <a:pos x="4" y="2"/>
              </a:cxn>
              <a:cxn ang="0">
                <a:pos x="4" y="3"/>
              </a:cxn>
              <a:cxn ang="0">
                <a:pos x="7" y="3"/>
              </a:cxn>
              <a:cxn ang="0">
                <a:pos x="9" y="5"/>
              </a:cxn>
              <a:cxn ang="0">
                <a:pos x="14" y="5"/>
              </a:cxn>
              <a:cxn ang="0">
                <a:pos x="14" y="6"/>
              </a:cxn>
              <a:cxn ang="0">
                <a:pos x="19" y="6"/>
              </a:cxn>
              <a:cxn ang="0">
                <a:pos x="19" y="7"/>
              </a:cxn>
              <a:cxn ang="0">
                <a:pos x="39" y="7"/>
              </a:cxn>
              <a:cxn ang="0">
                <a:pos x="39" y="6"/>
              </a:cxn>
              <a:cxn ang="0">
                <a:pos x="43" y="6"/>
              </a:cxn>
              <a:cxn ang="0">
                <a:pos x="43" y="5"/>
              </a:cxn>
              <a:cxn ang="0">
                <a:pos x="47" y="5"/>
              </a:cxn>
              <a:cxn ang="0">
                <a:pos x="47" y="4"/>
              </a:cxn>
              <a:cxn ang="0">
                <a:pos x="51" y="4"/>
              </a:cxn>
              <a:cxn ang="0">
                <a:pos x="51" y="3"/>
              </a:cxn>
              <a:cxn ang="0">
                <a:pos x="54" y="2"/>
              </a:cxn>
              <a:cxn ang="0">
                <a:pos x="56" y="2"/>
              </a:cxn>
              <a:cxn ang="0">
                <a:pos x="56" y="0"/>
              </a:cxn>
              <a:cxn ang="0">
                <a:pos x="0" y="0"/>
              </a:cxn>
            </a:cxnLst>
            <a:rect l="0" t="0" r="r" b="b"/>
            <a:pathLst>
              <a:path w="57" h="8">
                <a:moveTo>
                  <a:pt x="0" y="0"/>
                </a:moveTo>
                <a:lnTo>
                  <a:pt x="2" y="2"/>
                </a:lnTo>
                <a:lnTo>
                  <a:pt x="4" y="2"/>
                </a:lnTo>
                <a:lnTo>
                  <a:pt x="4" y="3"/>
                </a:lnTo>
                <a:lnTo>
                  <a:pt x="7" y="3"/>
                </a:lnTo>
                <a:lnTo>
                  <a:pt x="9" y="5"/>
                </a:lnTo>
                <a:lnTo>
                  <a:pt x="14" y="5"/>
                </a:lnTo>
                <a:lnTo>
                  <a:pt x="14" y="6"/>
                </a:lnTo>
                <a:lnTo>
                  <a:pt x="19" y="6"/>
                </a:lnTo>
                <a:lnTo>
                  <a:pt x="19" y="7"/>
                </a:lnTo>
                <a:lnTo>
                  <a:pt x="39" y="7"/>
                </a:lnTo>
                <a:lnTo>
                  <a:pt x="39" y="6"/>
                </a:lnTo>
                <a:lnTo>
                  <a:pt x="43" y="6"/>
                </a:lnTo>
                <a:lnTo>
                  <a:pt x="43" y="5"/>
                </a:lnTo>
                <a:lnTo>
                  <a:pt x="47" y="5"/>
                </a:lnTo>
                <a:lnTo>
                  <a:pt x="47" y="4"/>
                </a:lnTo>
                <a:lnTo>
                  <a:pt x="51" y="4"/>
                </a:lnTo>
                <a:lnTo>
                  <a:pt x="51" y="3"/>
                </a:lnTo>
                <a:lnTo>
                  <a:pt x="54" y="2"/>
                </a:lnTo>
                <a:lnTo>
                  <a:pt x="56" y="2"/>
                </a:lnTo>
                <a:lnTo>
                  <a:pt x="56"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586" name="Oval 82"/>
          <p:cNvSpPr>
            <a:spLocks noChangeArrowheads="1"/>
          </p:cNvSpPr>
          <p:nvPr/>
        </p:nvSpPr>
        <p:spPr bwMode="auto">
          <a:xfrm>
            <a:off x="1514475" y="2090738"/>
            <a:ext cx="123825" cy="123825"/>
          </a:xfrm>
          <a:prstGeom prst="ellipse">
            <a:avLst/>
          </a:prstGeom>
          <a:noFill/>
          <a:ln w="12700">
            <a:solidFill>
              <a:srgbClr val="000000"/>
            </a:solidFill>
            <a:round/>
            <a:headEnd/>
            <a:tailEnd/>
          </a:ln>
          <a:effectLst/>
        </p:spPr>
        <p:txBody>
          <a:bodyPr wrap="none" anchor="ctr"/>
          <a:lstStyle/>
          <a:p>
            <a:endParaRPr lang="fr-FR"/>
          </a:p>
        </p:txBody>
      </p:sp>
      <p:sp>
        <p:nvSpPr>
          <p:cNvPr id="21587" name="Freeform 83"/>
          <p:cNvSpPr>
            <a:spLocks/>
          </p:cNvSpPr>
          <p:nvPr/>
        </p:nvSpPr>
        <p:spPr bwMode="auto">
          <a:xfrm>
            <a:off x="1711325" y="2084388"/>
            <a:ext cx="100013" cy="17462"/>
          </a:xfrm>
          <a:custGeom>
            <a:avLst/>
            <a:gdLst/>
            <a:ahLst/>
            <a:cxnLst>
              <a:cxn ang="0">
                <a:pos x="21" y="0"/>
              </a:cxn>
              <a:cxn ang="0">
                <a:pos x="21" y="1"/>
              </a:cxn>
              <a:cxn ang="0">
                <a:pos x="16" y="1"/>
              </a:cxn>
              <a:cxn ang="0">
                <a:pos x="16" y="3"/>
              </a:cxn>
              <a:cxn ang="0">
                <a:pos x="11" y="3"/>
              </a:cxn>
              <a:cxn ang="0">
                <a:pos x="11" y="4"/>
              </a:cxn>
              <a:cxn ang="0">
                <a:pos x="7" y="5"/>
              </a:cxn>
              <a:cxn ang="0">
                <a:pos x="4" y="6"/>
              </a:cxn>
              <a:cxn ang="0">
                <a:pos x="4" y="8"/>
              </a:cxn>
              <a:cxn ang="0">
                <a:pos x="0" y="8"/>
              </a:cxn>
              <a:cxn ang="0">
                <a:pos x="0" y="10"/>
              </a:cxn>
              <a:cxn ang="0">
                <a:pos x="62" y="10"/>
              </a:cxn>
              <a:cxn ang="0">
                <a:pos x="60" y="8"/>
              </a:cxn>
              <a:cxn ang="0">
                <a:pos x="57" y="8"/>
              </a:cxn>
              <a:cxn ang="0">
                <a:pos x="55" y="5"/>
              </a:cxn>
              <a:cxn ang="0">
                <a:pos x="53" y="5"/>
              </a:cxn>
              <a:cxn ang="0">
                <a:pos x="53" y="4"/>
              </a:cxn>
              <a:cxn ang="0">
                <a:pos x="49" y="4"/>
              </a:cxn>
              <a:cxn ang="0">
                <a:pos x="49" y="3"/>
              </a:cxn>
              <a:cxn ang="0">
                <a:pos x="46" y="3"/>
              </a:cxn>
              <a:cxn ang="0">
                <a:pos x="46" y="1"/>
              </a:cxn>
              <a:cxn ang="0">
                <a:pos x="39" y="1"/>
              </a:cxn>
              <a:cxn ang="0">
                <a:pos x="39" y="0"/>
              </a:cxn>
              <a:cxn ang="0">
                <a:pos x="21" y="0"/>
              </a:cxn>
            </a:cxnLst>
            <a:rect l="0" t="0" r="r" b="b"/>
            <a:pathLst>
              <a:path w="63" h="11">
                <a:moveTo>
                  <a:pt x="21" y="0"/>
                </a:moveTo>
                <a:lnTo>
                  <a:pt x="21" y="1"/>
                </a:lnTo>
                <a:lnTo>
                  <a:pt x="16" y="1"/>
                </a:lnTo>
                <a:lnTo>
                  <a:pt x="16" y="3"/>
                </a:lnTo>
                <a:lnTo>
                  <a:pt x="11" y="3"/>
                </a:lnTo>
                <a:lnTo>
                  <a:pt x="11" y="4"/>
                </a:lnTo>
                <a:lnTo>
                  <a:pt x="7" y="5"/>
                </a:lnTo>
                <a:lnTo>
                  <a:pt x="4" y="6"/>
                </a:lnTo>
                <a:lnTo>
                  <a:pt x="4" y="8"/>
                </a:lnTo>
                <a:lnTo>
                  <a:pt x="0" y="8"/>
                </a:lnTo>
                <a:lnTo>
                  <a:pt x="0" y="10"/>
                </a:lnTo>
                <a:lnTo>
                  <a:pt x="62" y="10"/>
                </a:lnTo>
                <a:lnTo>
                  <a:pt x="60" y="8"/>
                </a:lnTo>
                <a:lnTo>
                  <a:pt x="57" y="8"/>
                </a:lnTo>
                <a:lnTo>
                  <a:pt x="55" y="5"/>
                </a:lnTo>
                <a:lnTo>
                  <a:pt x="53" y="5"/>
                </a:lnTo>
                <a:lnTo>
                  <a:pt x="53" y="4"/>
                </a:lnTo>
                <a:lnTo>
                  <a:pt x="49" y="4"/>
                </a:lnTo>
                <a:lnTo>
                  <a:pt x="49" y="3"/>
                </a:lnTo>
                <a:lnTo>
                  <a:pt x="46" y="3"/>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88" name="Freeform 84"/>
          <p:cNvSpPr>
            <a:spLocks/>
          </p:cNvSpPr>
          <p:nvPr/>
        </p:nvSpPr>
        <p:spPr bwMode="auto">
          <a:xfrm>
            <a:off x="1697038" y="2106613"/>
            <a:ext cx="125412" cy="15875"/>
          </a:xfrm>
          <a:custGeom>
            <a:avLst/>
            <a:gdLst/>
            <a:ahLst/>
            <a:cxnLst>
              <a:cxn ang="0">
                <a:pos x="7" y="0"/>
              </a:cxn>
              <a:cxn ang="0">
                <a:pos x="7" y="2"/>
              </a:cxn>
              <a:cxn ang="0">
                <a:pos x="6" y="2"/>
              </a:cxn>
              <a:cxn ang="0">
                <a:pos x="6" y="4"/>
              </a:cxn>
              <a:cxn ang="0">
                <a:pos x="2" y="4"/>
              </a:cxn>
              <a:cxn ang="0">
                <a:pos x="2" y="7"/>
              </a:cxn>
              <a:cxn ang="0">
                <a:pos x="0" y="7"/>
              </a:cxn>
              <a:cxn ang="0">
                <a:pos x="0" y="9"/>
              </a:cxn>
              <a:cxn ang="0">
                <a:pos x="78" y="9"/>
              </a:cxn>
              <a:cxn ang="0">
                <a:pos x="78" y="7"/>
              </a:cxn>
              <a:cxn ang="0">
                <a:pos x="76" y="7"/>
              </a:cxn>
              <a:cxn ang="0">
                <a:pos x="76" y="4"/>
              </a:cxn>
              <a:cxn ang="0">
                <a:pos x="74" y="4"/>
              </a:cxn>
              <a:cxn ang="0">
                <a:pos x="72" y="2"/>
              </a:cxn>
              <a:cxn ang="0">
                <a:pos x="72" y="2"/>
              </a:cxn>
              <a:cxn ang="0">
                <a:pos x="72" y="0"/>
              </a:cxn>
              <a:cxn ang="0">
                <a:pos x="7" y="0"/>
              </a:cxn>
            </a:cxnLst>
            <a:rect l="0" t="0" r="r" b="b"/>
            <a:pathLst>
              <a:path w="79" h="10">
                <a:moveTo>
                  <a:pt x="7" y="0"/>
                </a:moveTo>
                <a:lnTo>
                  <a:pt x="7" y="2"/>
                </a:lnTo>
                <a:lnTo>
                  <a:pt x="6" y="2"/>
                </a:lnTo>
                <a:lnTo>
                  <a:pt x="6" y="4"/>
                </a:lnTo>
                <a:lnTo>
                  <a:pt x="2" y="4"/>
                </a:lnTo>
                <a:lnTo>
                  <a:pt x="2" y="7"/>
                </a:lnTo>
                <a:lnTo>
                  <a:pt x="0" y="7"/>
                </a:lnTo>
                <a:lnTo>
                  <a:pt x="0" y="9"/>
                </a:lnTo>
                <a:lnTo>
                  <a:pt x="78" y="9"/>
                </a:lnTo>
                <a:lnTo>
                  <a:pt x="78" y="7"/>
                </a:lnTo>
                <a:lnTo>
                  <a:pt x="76" y="7"/>
                </a:lnTo>
                <a:lnTo>
                  <a:pt x="76" y="4"/>
                </a:lnTo>
                <a:lnTo>
                  <a:pt x="74" y="4"/>
                </a:lnTo>
                <a:lnTo>
                  <a:pt x="72" y="2"/>
                </a:lnTo>
                <a:lnTo>
                  <a:pt x="72" y="2"/>
                </a:lnTo>
                <a:lnTo>
                  <a:pt x="72"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589" name="Freeform 85"/>
          <p:cNvSpPr>
            <a:spLocks/>
          </p:cNvSpPr>
          <p:nvPr/>
        </p:nvSpPr>
        <p:spPr bwMode="auto">
          <a:xfrm>
            <a:off x="1690688" y="2127250"/>
            <a:ext cx="138112"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590" name="Freeform 86"/>
          <p:cNvSpPr>
            <a:spLocks/>
          </p:cNvSpPr>
          <p:nvPr/>
        </p:nvSpPr>
        <p:spPr bwMode="auto">
          <a:xfrm>
            <a:off x="1690688" y="2147888"/>
            <a:ext cx="138112" cy="17462"/>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591" name="Freeform 87"/>
          <p:cNvSpPr>
            <a:spLocks/>
          </p:cNvSpPr>
          <p:nvPr/>
        </p:nvSpPr>
        <p:spPr bwMode="auto">
          <a:xfrm>
            <a:off x="1690688" y="2170113"/>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592" name="Freeform 88"/>
          <p:cNvSpPr>
            <a:spLocks/>
          </p:cNvSpPr>
          <p:nvPr/>
        </p:nvSpPr>
        <p:spPr bwMode="auto">
          <a:xfrm>
            <a:off x="1697038" y="2190750"/>
            <a:ext cx="122237" cy="17463"/>
          </a:xfrm>
          <a:custGeom>
            <a:avLst/>
            <a:gdLst/>
            <a:ahLst/>
            <a:cxnLst>
              <a:cxn ang="0">
                <a:pos x="0" y="0"/>
              </a:cxn>
              <a:cxn ang="0">
                <a:pos x="2" y="3"/>
              </a:cxn>
              <a:cxn ang="0">
                <a:pos x="4" y="5"/>
              </a:cxn>
              <a:cxn ang="0">
                <a:pos x="6" y="5"/>
              </a:cxn>
              <a:cxn ang="0">
                <a:pos x="7" y="8"/>
              </a:cxn>
              <a:cxn ang="0">
                <a:pos x="8" y="10"/>
              </a:cxn>
              <a:cxn ang="0">
                <a:pos x="70" y="10"/>
              </a:cxn>
              <a:cxn ang="0">
                <a:pos x="70" y="8"/>
              </a:cxn>
              <a:cxn ang="0">
                <a:pos x="72" y="6"/>
              </a:cxn>
              <a:cxn ang="0">
                <a:pos x="72" y="5"/>
              </a:cxn>
              <a:cxn ang="0">
                <a:pos x="74" y="5"/>
              </a:cxn>
              <a:cxn ang="0">
                <a:pos x="74" y="3"/>
              </a:cxn>
              <a:cxn ang="0">
                <a:pos x="76" y="3"/>
              </a:cxn>
              <a:cxn ang="0">
                <a:pos x="76" y="0"/>
              </a:cxn>
              <a:cxn ang="0">
                <a:pos x="0" y="0"/>
              </a:cxn>
            </a:cxnLst>
            <a:rect l="0" t="0" r="r" b="b"/>
            <a:pathLst>
              <a:path w="77" h="11">
                <a:moveTo>
                  <a:pt x="0" y="0"/>
                </a:moveTo>
                <a:lnTo>
                  <a:pt x="2" y="3"/>
                </a:lnTo>
                <a:lnTo>
                  <a:pt x="4" y="5"/>
                </a:lnTo>
                <a:lnTo>
                  <a:pt x="6" y="5"/>
                </a:lnTo>
                <a:lnTo>
                  <a:pt x="7" y="8"/>
                </a:lnTo>
                <a:lnTo>
                  <a:pt x="8" y="10"/>
                </a:lnTo>
                <a:lnTo>
                  <a:pt x="70" y="10"/>
                </a:lnTo>
                <a:lnTo>
                  <a:pt x="70" y="8"/>
                </a:lnTo>
                <a:lnTo>
                  <a:pt x="72" y="6"/>
                </a:lnTo>
                <a:lnTo>
                  <a:pt x="72" y="5"/>
                </a:lnTo>
                <a:lnTo>
                  <a:pt x="74" y="5"/>
                </a:lnTo>
                <a:lnTo>
                  <a:pt x="74" y="3"/>
                </a:lnTo>
                <a:lnTo>
                  <a:pt x="76" y="3"/>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593" name="Freeform 89"/>
          <p:cNvSpPr>
            <a:spLocks/>
          </p:cNvSpPr>
          <p:nvPr/>
        </p:nvSpPr>
        <p:spPr bwMode="auto">
          <a:xfrm>
            <a:off x="1711325" y="2212975"/>
            <a:ext cx="93663"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9" y="7"/>
              </a:cxn>
              <a:cxn ang="0">
                <a:pos x="39"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9" y="7"/>
                </a:lnTo>
                <a:lnTo>
                  <a:pt x="39"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594" name="Oval 90"/>
          <p:cNvSpPr>
            <a:spLocks noChangeArrowheads="1"/>
          </p:cNvSpPr>
          <p:nvPr/>
        </p:nvSpPr>
        <p:spPr bwMode="auto">
          <a:xfrm>
            <a:off x="1697038" y="2090738"/>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595" name="Freeform 91"/>
          <p:cNvSpPr>
            <a:spLocks/>
          </p:cNvSpPr>
          <p:nvPr/>
        </p:nvSpPr>
        <p:spPr bwMode="auto">
          <a:xfrm>
            <a:off x="1200150" y="1800225"/>
            <a:ext cx="107950" cy="19050"/>
          </a:xfrm>
          <a:custGeom>
            <a:avLst/>
            <a:gdLst/>
            <a:ahLst/>
            <a:cxnLst>
              <a:cxn ang="0">
                <a:pos x="25" y="0"/>
              </a:cxn>
              <a:cxn ang="0">
                <a:pos x="25" y="1"/>
              </a:cxn>
              <a:cxn ang="0">
                <a:pos x="20" y="1"/>
              </a:cxn>
              <a:cxn ang="0">
                <a:pos x="20"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596" name="Freeform 92"/>
          <p:cNvSpPr>
            <a:spLocks/>
          </p:cNvSpPr>
          <p:nvPr/>
        </p:nvSpPr>
        <p:spPr bwMode="auto">
          <a:xfrm>
            <a:off x="1189038" y="182403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597" name="Freeform 93"/>
          <p:cNvSpPr>
            <a:spLocks/>
          </p:cNvSpPr>
          <p:nvPr/>
        </p:nvSpPr>
        <p:spPr bwMode="auto">
          <a:xfrm>
            <a:off x="1185863" y="184785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598" name="Freeform 94"/>
          <p:cNvSpPr>
            <a:spLocks/>
          </p:cNvSpPr>
          <p:nvPr/>
        </p:nvSpPr>
        <p:spPr bwMode="auto">
          <a:xfrm>
            <a:off x="1185863" y="187325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599" name="Freeform 95"/>
          <p:cNvSpPr>
            <a:spLocks/>
          </p:cNvSpPr>
          <p:nvPr/>
        </p:nvSpPr>
        <p:spPr bwMode="auto">
          <a:xfrm>
            <a:off x="1189038" y="1897063"/>
            <a:ext cx="128587" cy="19050"/>
          </a:xfrm>
          <a:custGeom>
            <a:avLst/>
            <a:gdLst/>
            <a:ahLst/>
            <a:cxnLst>
              <a:cxn ang="0">
                <a:pos x="0" y="0"/>
              </a:cxn>
              <a:cxn ang="0">
                <a:pos x="2" y="3"/>
              </a:cxn>
              <a:cxn ang="0">
                <a:pos x="4" y="5"/>
              </a:cxn>
              <a:cxn ang="0">
                <a:pos x="6"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00" name="Freeform 96"/>
          <p:cNvSpPr>
            <a:spLocks/>
          </p:cNvSpPr>
          <p:nvPr/>
        </p:nvSpPr>
        <p:spPr bwMode="auto">
          <a:xfrm>
            <a:off x="1203325" y="192087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01" name="Oval 97"/>
          <p:cNvSpPr>
            <a:spLocks noChangeArrowheads="1"/>
          </p:cNvSpPr>
          <p:nvPr/>
        </p:nvSpPr>
        <p:spPr bwMode="auto">
          <a:xfrm>
            <a:off x="1192213" y="180657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602" name="Freeform 98"/>
          <p:cNvSpPr>
            <a:spLocks/>
          </p:cNvSpPr>
          <p:nvPr/>
        </p:nvSpPr>
        <p:spPr bwMode="auto">
          <a:xfrm>
            <a:off x="1381125" y="1800225"/>
            <a:ext cx="106363"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03" name="Freeform 99"/>
          <p:cNvSpPr>
            <a:spLocks/>
          </p:cNvSpPr>
          <p:nvPr/>
        </p:nvSpPr>
        <p:spPr bwMode="auto">
          <a:xfrm>
            <a:off x="1368425" y="1824038"/>
            <a:ext cx="131763"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04" name="Freeform 100"/>
          <p:cNvSpPr>
            <a:spLocks/>
          </p:cNvSpPr>
          <p:nvPr/>
        </p:nvSpPr>
        <p:spPr bwMode="auto">
          <a:xfrm>
            <a:off x="1365250" y="1847850"/>
            <a:ext cx="138113"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05" name="Freeform 101"/>
          <p:cNvSpPr>
            <a:spLocks/>
          </p:cNvSpPr>
          <p:nvPr/>
        </p:nvSpPr>
        <p:spPr bwMode="auto">
          <a:xfrm>
            <a:off x="1365250" y="1873250"/>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06" name="Freeform 102"/>
          <p:cNvSpPr>
            <a:spLocks/>
          </p:cNvSpPr>
          <p:nvPr/>
        </p:nvSpPr>
        <p:spPr bwMode="auto">
          <a:xfrm>
            <a:off x="1368425" y="1897063"/>
            <a:ext cx="128588" cy="19050"/>
          </a:xfrm>
          <a:custGeom>
            <a:avLst/>
            <a:gdLst/>
            <a:ahLst/>
            <a:cxnLst>
              <a:cxn ang="0">
                <a:pos x="0" y="0"/>
              </a:cxn>
              <a:cxn ang="0">
                <a:pos x="2" y="3"/>
              </a:cxn>
              <a:cxn ang="0">
                <a:pos x="4" y="5"/>
              </a:cxn>
              <a:cxn ang="0">
                <a:pos x="6" y="7"/>
              </a:cxn>
              <a:cxn ang="0">
                <a:pos x="7" y="10"/>
              </a:cxn>
              <a:cxn ang="0">
                <a:pos x="8" y="10"/>
              </a:cxn>
              <a:cxn ang="0">
                <a:pos x="8" y="11"/>
              </a:cxn>
              <a:cxn ang="0">
                <a:pos x="72" y="11"/>
              </a:cxn>
              <a:cxn ang="0">
                <a:pos x="72"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8" y="10"/>
                </a:lnTo>
                <a:lnTo>
                  <a:pt x="8" y="11"/>
                </a:lnTo>
                <a:lnTo>
                  <a:pt x="72" y="11"/>
                </a:lnTo>
                <a:lnTo>
                  <a:pt x="72" y="10"/>
                </a:lnTo>
                <a:lnTo>
                  <a:pt x="74" y="10"/>
                </a:lnTo>
                <a:lnTo>
                  <a:pt x="74" y="7"/>
                </a:lnTo>
                <a:lnTo>
                  <a:pt x="78" y="6"/>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07" name="Freeform 103"/>
          <p:cNvSpPr>
            <a:spLocks/>
          </p:cNvSpPr>
          <p:nvPr/>
        </p:nvSpPr>
        <p:spPr bwMode="auto">
          <a:xfrm>
            <a:off x="1382713" y="1920875"/>
            <a:ext cx="100012"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1" y="10"/>
              </a:cxn>
              <a:cxn ang="0">
                <a:pos x="41" y="9"/>
              </a:cxn>
              <a:cxn ang="0">
                <a:pos x="46" y="9"/>
              </a:cxn>
              <a:cxn ang="0">
                <a:pos x="46" y="8"/>
              </a:cxn>
              <a:cxn ang="0">
                <a:pos x="51" y="8"/>
              </a:cxn>
              <a:cxn ang="0">
                <a:pos x="51" y="6"/>
              </a:cxn>
              <a:cxn ang="0">
                <a:pos x="55" y="5"/>
              </a:cxn>
              <a:cxn ang="0">
                <a:pos x="58" y="5"/>
              </a:cxn>
              <a:cxn ang="0">
                <a:pos x="58" y="3"/>
              </a:cxn>
              <a:cxn ang="0">
                <a:pos x="62" y="3"/>
              </a:cxn>
              <a:cxn ang="0">
                <a:pos x="62" y="0"/>
              </a:cxn>
              <a:cxn ang="0">
                <a:pos x="0" y="0"/>
              </a:cxn>
            </a:cxnLst>
            <a:rect l="0" t="0" r="r" b="b"/>
            <a:pathLst>
              <a:path w="63"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1" y="10"/>
                </a:lnTo>
                <a:lnTo>
                  <a:pt x="41" y="9"/>
                </a:lnTo>
                <a:lnTo>
                  <a:pt x="46" y="9"/>
                </a:lnTo>
                <a:lnTo>
                  <a:pt x="46" y="8"/>
                </a:lnTo>
                <a:lnTo>
                  <a:pt x="51" y="8"/>
                </a:lnTo>
                <a:lnTo>
                  <a:pt x="51" y="6"/>
                </a:lnTo>
                <a:lnTo>
                  <a:pt x="55" y="5"/>
                </a:lnTo>
                <a:lnTo>
                  <a:pt x="58" y="5"/>
                </a:lnTo>
                <a:lnTo>
                  <a:pt x="58" y="3"/>
                </a:lnTo>
                <a:lnTo>
                  <a:pt x="62" y="3"/>
                </a:lnTo>
                <a:lnTo>
                  <a:pt x="62"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08" name="Oval 104"/>
          <p:cNvSpPr>
            <a:spLocks noChangeArrowheads="1"/>
          </p:cNvSpPr>
          <p:nvPr/>
        </p:nvSpPr>
        <p:spPr bwMode="auto">
          <a:xfrm>
            <a:off x="1371600" y="180657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609" name="Freeform 105"/>
          <p:cNvSpPr>
            <a:spLocks/>
          </p:cNvSpPr>
          <p:nvPr/>
        </p:nvSpPr>
        <p:spPr bwMode="auto">
          <a:xfrm>
            <a:off x="1527175" y="1800225"/>
            <a:ext cx="103188" cy="19050"/>
          </a:xfrm>
          <a:custGeom>
            <a:avLst/>
            <a:gdLst/>
            <a:ahLst/>
            <a:cxnLst>
              <a:cxn ang="0">
                <a:pos x="22" y="0"/>
              </a:cxn>
              <a:cxn ang="0">
                <a:pos x="22" y="1"/>
              </a:cxn>
              <a:cxn ang="0">
                <a:pos x="19" y="1"/>
              </a:cxn>
              <a:cxn ang="0">
                <a:pos x="19" y="3"/>
              </a:cxn>
              <a:cxn ang="0">
                <a:pos x="12" y="3"/>
              </a:cxn>
              <a:cxn ang="0">
                <a:pos x="12" y="4"/>
              </a:cxn>
              <a:cxn ang="0">
                <a:pos x="8" y="5"/>
              </a:cxn>
              <a:cxn ang="0">
                <a:pos x="6" y="5"/>
              </a:cxn>
              <a:cxn ang="0">
                <a:pos x="6" y="7"/>
              </a:cxn>
              <a:cxn ang="0">
                <a:pos x="1" y="7"/>
              </a:cxn>
              <a:cxn ang="0">
                <a:pos x="1" y="10"/>
              </a:cxn>
              <a:cxn ang="0">
                <a:pos x="0" y="10"/>
              </a:cxn>
              <a:cxn ang="0">
                <a:pos x="0" y="11"/>
              </a:cxn>
              <a:cxn ang="0">
                <a:pos x="64" y="11"/>
              </a:cxn>
              <a:cxn ang="0">
                <a:pos x="64" y="8"/>
              </a:cxn>
              <a:cxn ang="0">
                <a:pos x="63" y="8"/>
              </a:cxn>
              <a:cxn ang="0">
                <a:pos x="63" y="7"/>
              </a:cxn>
              <a:cxn ang="0">
                <a:pos x="59" y="7"/>
              </a:cxn>
              <a:cxn ang="0">
                <a:pos x="58" y="5"/>
              </a:cxn>
              <a:cxn ang="0">
                <a:pos x="56" y="5"/>
              </a:cxn>
              <a:cxn ang="0">
                <a:pos x="56" y="4"/>
              </a:cxn>
              <a:cxn ang="0">
                <a:pos x="52" y="4"/>
              </a:cxn>
              <a:cxn ang="0">
                <a:pos x="52" y="3"/>
              </a:cxn>
              <a:cxn ang="0">
                <a:pos x="47" y="3"/>
              </a:cxn>
              <a:cxn ang="0">
                <a:pos x="47" y="1"/>
              </a:cxn>
              <a:cxn ang="0">
                <a:pos x="42" y="1"/>
              </a:cxn>
              <a:cxn ang="0">
                <a:pos x="42" y="0"/>
              </a:cxn>
              <a:cxn ang="0">
                <a:pos x="22" y="0"/>
              </a:cxn>
            </a:cxnLst>
            <a:rect l="0" t="0" r="r" b="b"/>
            <a:pathLst>
              <a:path w="65" h="12">
                <a:moveTo>
                  <a:pt x="22" y="0"/>
                </a:moveTo>
                <a:lnTo>
                  <a:pt x="22" y="1"/>
                </a:lnTo>
                <a:lnTo>
                  <a:pt x="19" y="1"/>
                </a:lnTo>
                <a:lnTo>
                  <a:pt x="19" y="3"/>
                </a:lnTo>
                <a:lnTo>
                  <a:pt x="12" y="3"/>
                </a:lnTo>
                <a:lnTo>
                  <a:pt x="12" y="4"/>
                </a:lnTo>
                <a:lnTo>
                  <a:pt x="8" y="5"/>
                </a:lnTo>
                <a:lnTo>
                  <a:pt x="6" y="5"/>
                </a:lnTo>
                <a:lnTo>
                  <a:pt x="6" y="7"/>
                </a:lnTo>
                <a:lnTo>
                  <a:pt x="1" y="7"/>
                </a:lnTo>
                <a:lnTo>
                  <a:pt x="1" y="10"/>
                </a:lnTo>
                <a:lnTo>
                  <a:pt x="0" y="10"/>
                </a:lnTo>
                <a:lnTo>
                  <a:pt x="0" y="11"/>
                </a:lnTo>
                <a:lnTo>
                  <a:pt x="64" y="11"/>
                </a:lnTo>
                <a:lnTo>
                  <a:pt x="64" y="8"/>
                </a:lnTo>
                <a:lnTo>
                  <a:pt x="63" y="8"/>
                </a:lnTo>
                <a:lnTo>
                  <a:pt x="63" y="7"/>
                </a:lnTo>
                <a:lnTo>
                  <a:pt x="59" y="7"/>
                </a:lnTo>
                <a:lnTo>
                  <a:pt x="58" y="5"/>
                </a:lnTo>
                <a:lnTo>
                  <a:pt x="56" y="5"/>
                </a:lnTo>
                <a:lnTo>
                  <a:pt x="56" y="4"/>
                </a:lnTo>
                <a:lnTo>
                  <a:pt x="52" y="4"/>
                </a:lnTo>
                <a:lnTo>
                  <a:pt x="52" y="3"/>
                </a:lnTo>
                <a:lnTo>
                  <a:pt x="47" y="3"/>
                </a:lnTo>
                <a:lnTo>
                  <a:pt x="47" y="1"/>
                </a:lnTo>
                <a:lnTo>
                  <a:pt x="42" y="1"/>
                </a:lnTo>
                <a:lnTo>
                  <a:pt x="42"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10" name="Freeform 106"/>
          <p:cNvSpPr>
            <a:spLocks/>
          </p:cNvSpPr>
          <p:nvPr/>
        </p:nvSpPr>
        <p:spPr bwMode="auto">
          <a:xfrm>
            <a:off x="1511300" y="1824038"/>
            <a:ext cx="134938" cy="19050"/>
          </a:xfrm>
          <a:custGeom>
            <a:avLst/>
            <a:gdLst/>
            <a:ahLst/>
            <a:cxnLst>
              <a:cxn ang="0">
                <a:pos x="9" y="0"/>
              </a:cxn>
              <a:cxn ang="0">
                <a:pos x="9" y="1"/>
              </a:cxn>
              <a:cxn ang="0">
                <a:pos x="6" y="3"/>
              </a:cxn>
              <a:cxn ang="0">
                <a:pos x="6" y="5"/>
              </a:cxn>
              <a:cxn ang="0">
                <a:pos x="4" y="5"/>
              </a:cxn>
              <a:cxn ang="0">
                <a:pos x="4" y="8"/>
              </a:cxn>
              <a:cxn ang="0">
                <a:pos x="2" y="8"/>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9" y="0"/>
              </a:cxn>
            </a:cxnLst>
            <a:rect l="0" t="0" r="r" b="b"/>
            <a:pathLst>
              <a:path w="85" h="12">
                <a:moveTo>
                  <a:pt x="9" y="0"/>
                </a:moveTo>
                <a:lnTo>
                  <a:pt x="9" y="1"/>
                </a:lnTo>
                <a:lnTo>
                  <a:pt x="6" y="3"/>
                </a:lnTo>
                <a:lnTo>
                  <a:pt x="6" y="5"/>
                </a:lnTo>
                <a:lnTo>
                  <a:pt x="4" y="5"/>
                </a:lnTo>
                <a:lnTo>
                  <a:pt x="4" y="8"/>
                </a:lnTo>
                <a:lnTo>
                  <a:pt x="2" y="8"/>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9"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11" name="Freeform 107"/>
          <p:cNvSpPr>
            <a:spLocks/>
          </p:cNvSpPr>
          <p:nvPr/>
        </p:nvSpPr>
        <p:spPr bwMode="auto">
          <a:xfrm>
            <a:off x="1508125" y="1847850"/>
            <a:ext cx="141288" cy="20638"/>
          </a:xfrm>
          <a:custGeom>
            <a:avLst/>
            <a:gdLst/>
            <a:ahLst/>
            <a:cxnLst>
              <a:cxn ang="0">
                <a:pos x="2" y="0"/>
              </a:cxn>
              <a:cxn ang="0">
                <a:pos x="2" y="4"/>
              </a:cxn>
              <a:cxn ang="0">
                <a:pos x="0" y="4"/>
              </a:cxn>
              <a:cxn ang="0">
                <a:pos x="0" y="12"/>
              </a:cxn>
              <a:cxn ang="0">
                <a:pos x="88" y="12"/>
              </a:cxn>
              <a:cxn ang="0">
                <a:pos x="88" y="4"/>
              </a:cxn>
              <a:cxn ang="0">
                <a:pos x="86" y="4"/>
              </a:cxn>
              <a:cxn ang="0">
                <a:pos x="86" y="0"/>
              </a:cxn>
              <a:cxn ang="0">
                <a:pos x="2" y="0"/>
              </a:cxn>
            </a:cxnLst>
            <a:rect l="0" t="0" r="r" b="b"/>
            <a:pathLst>
              <a:path w="89" h="13">
                <a:moveTo>
                  <a:pt x="2" y="0"/>
                </a:moveTo>
                <a:lnTo>
                  <a:pt x="2" y="4"/>
                </a:lnTo>
                <a:lnTo>
                  <a:pt x="0" y="4"/>
                </a:lnTo>
                <a:lnTo>
                  <a:pt x="0" y="12"/>
                </a:lnTo>
                <a:lnTo>
                  <a:pt x="88" y="12"/>
                </a:lnTo>
                <a:lnTo>
                  <a:pt x="88" y="4"/>
                </a:lnTo>
                <a:lnTo>
                  <a:pt x="86" y="4"/>
                </a:lnTo>
                <a:lnTo>
                  <a:pt x="86"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12" name="Freeform 108"/>
          <p:cNvSpPr>
            <a:spLocks/>
          </p:cNvSpPr>
          <p:nvPr/>
        </p:nvSpPr>
        <p:spPr bwMode="auto">
          <a:xfrm>
            <a:off x="1508125" y="1873250"/>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13" name="Freeform 109"/>
          <p:cNvSpPr>
            <a:spLocks/>
          </p:cNvSpPr>
          <p:nvPr/>
        </p:nvSpPr>
        <p:spPr bwMode="auto">
          <a:xfrm>
            <a:off x="1511300" y="1897063"/>
            <a:ext cx="131763" cy="19050"/>
          </a:xfrm>
          <a:custGeom>
            <a:avLst/>
            <a:gdLst/>
            <a:ahLst/>
            <a:cxnLst>
              <a:cxn ang="0">
                <a:pos x="0" y="0"/>
              </a:cxn>
              <a:cxn ang="0">
                <a:pos x="2" y="3"/>
              </a:cxn>
              <a:cxn ang="0">
                <a:pos x="4" y="5"/>
              </a:cxn>
              <a:cxn ang="0">
                <a:pos x="6" y="7"/>
              </a:cxn>
              <a:cxn ang="0">
                <a:pos x="7" y="7"/>
              </a:cxn>
              <a:cxn ang="0">
                <a:pos x="9" y="10"/>
              </a:cxn>
              <a:cxn ang="0">
                <a:pos x="9" y="11"/>
              </a:cxn>
              <a:cxn ang="0">
                <a:pos x="74" y="11"/>
              </a:cxn>
              <a:cxn ang="0">
                <a:pos x="74" y="10"/>
              </a:cxn>
              <a:cxn ang="0">
                <a:pos x="76" y="8"/>
              </a:cxn>
              <a:cxn ang="0">
                <a:pos x="76" y="7"/>
              </a:cxn>
              <a:cxn ang="0">
                <a:pos x="78" y="7"/>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7"/>
                </a:lnTo>
                <a:lnTo>
                  <a:pt x="7" y="7"/>
                </a:lnTo>
                <a:lnTo>
                  <a:pt x="9" y="10"/>
                </a:lnTo>
                <a:lnTo>
                  <a:pt x="9" y="11"/>
                </a:lnTo>
                <a:lnTo>
                  <a:pt x="74" y="11"/>
                </a:lnTo>
                <a:lnTo>
                  <a:pt x="74" y="10"/>
                </a:lnTo>
                <a:lnTo>
                  <a:pt x="76" y="8"/>
                </a:lnTo>
                <a:lnTo>
                  <a:pt x="76" y="7"/>
                </a:lnTo>
                <a:lnTo>
                  <a:pt x="78" y="7"/>
                </a:lnTo>
                <a:lnTo>
                  <a:pt x="78" y="5"/>
                </a:lnTo>
                <a:lnTo>
                  <a:pt x="80" y="5"/>
                </a:lnTo>
                <a:lnTo>
                  <a:pt x="80" y="3"/>
                </a:lnTo>
                <a:lnTo>
                  <a:pt x="82" y="3"/>
                </a:lnTo>
                <a:lnTo>
                  <a:pt x="82"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14" name="Freeform 110"/>
          <p:cNvSpPr>
            <a:spLocks/>
          </p:cNvSpPr>
          <p:nvPr/>
        </p:nvSpPr>
        <p:spPr bwMode="auto">
          <a:xfrm>
            <a:off x="1527175" y="1920875"/>
            <a:ext cx="101600" cy="17463"/>
          </a:xfrm>
          <a:custGeom>
            <a:avLst/>
            <a:gdLst/>
            <a:ahLst/>
            <a:cxnLst>
              <a:cxn ang="0">
                <a:pos x="0" y="0"/>
              </a:cxn>
              <a:cxn ang="0">
                <a:pos x="1" y="3"/>
              </a:cxn>
              <a:cxn ang="0">
                <a:pos x="5" y="3"/>
              </a:cxn>
              <a:cxn ang="0">
                <a:pos x="6" y="5"/>
              </a:cxn>
              <a:cxn ang="0">
                <a:pos x="8" y="5"/>
              </a:cxn>
              <a:cxn ang="0">
                <a:pos x="8" y="6"/>
              </a:cxn>
              <a:cxn ang="0">
                <a:pos x="12" y="6"/>
              </a:cxn>
              <a:cxn ang="0">
                <a:pos x="12" y="8"/>
              </a:cxn>
              <a:cxn ang="0">
                <a:pos x="17" y="8"/>
              </a:cxn>
              <a:cxn ang="0">
                <a:pos x="17" y="9"/>
              </a:cxn>
              <a:cxn ang="0">
                <a:pos x="22" y="9"/>
              </a:cxn>
              <a:cxn ang="0">
                <a:pos x="22" y="10"/>
              </a:cxn>
              <a:cxn ang="0">
                <a:pos x="42" y="10"/>
              </a:cxn>
              <a:cxn ang="0">
                <a:pos x="42" y="9"/>
              </a:cxn>
              <a:cxn ang="0">
                <a:pos x="45" y="9"/>
              </a:cxn>
              <a:cxn ang="0">
                <a:pos x="45" y="8"/>
              </a:cxn>
              <a:cxn ang="0">
                <a:pos x="52" y="8"/>
              </a:cxn>
              <a:cxn ang="0">
                <a:pos x="52" y="6"/>
              </a:cxn>
              <a:cxn ang="0">
                <a:pos x="56" y="5"/>
              </a:cxn>
              <a:cxn ang="0">
                <a:pos x="58" y="5"/>
              </a:cxn>
              <a:cxn ang="0">
                <a:pos x="58" y="3"/>
              </a:cxn>
              <a:cxn ang="0">
                <a:pos x="63" y="3"/>
              </a:cxn>
              <a:cxn ang="0">
                <a:pos x="63" y="0"/>
              </a:cxn>
              <a:cxn ang="0">
                <a:pos x="0" y="0"/>
              </a:cxn>
            </a:cxnLst>
            <a:rect l="0" t="0" r="r" b="b"/>
            <a:pathLst>
              <a:path w="64" h="11">
                <a:moveTo>
                  <a:pt x="0" y="0"/>
                </a:moveTo>
                <a:lnTo>
                  <a:pt x="1" y="3"/>
                </a:lnTo>
                <a:lnTo>
                  <a:pt x="5" y="3"/>
                </a:lnTo>
                <a:lnTo>
                  <a:pt x="6" y="5"/>
                </a:lnTo>
                <a:lnTo>
                  <a:pt x="8" y="5"/>
                </a:lnTo>
                <a:lnTo>
                  <a:pt x="8" y="6"/>
                </a:lnTo>
                <a:lnTo>
                  <a:pt x="12" y="6"/>
                </a:lnTo>
                <a:lnTo>
                  <a:pt x="12" y="8"/>
                </a:lnTo>
                <a:lnTo>
                  <a:pt x="17" y="8"/>
                </a:lnTo>
                <a:lnTo>
                  <a:pt x="17" y="9"/>
                </a:lnTo>
                <a:lnTo>
                  <a:pt x="22" y="9"/>
                </a:lnTo>
                <a:lnTo>
                  <a:pt x="22" y="10"/>
                </a:lnTo>
                <a:lnTo>
                  <a:pt x="42" y="10"/>
                </a:lnTo>
                <a:lnTo>
                  <a:pt x="42" y="9"/>
                </a:lnTo>
                <a:lnTo>
                  <a:pt x="45" y="9"/>
                </a:lnTo>
                <a:lnTo>
                  <a:pt x="45" y="8"/>
                </a:lnTo>
                <a:lnTo>
                  <a:pt x="52" y="8"/>
                </a:lnTo>
                <a:lnTo>
                  <a:pt x="52" y="6"/>
                </a:lnTo>
                <a:lnTo>
                  <a:pt x="56" y="5"/>
                </a:lnTo>
                <a:lnTo>
                  <a:pt x="58" y="5"/>
                </a:lnTo>
                <a:lnTo>
                  <a:pt x="58" y="3"/>
                </a:lnTo>
                <a:lnTo>
                  <a:pt x="63" y="3"/>
                </a:lnTo>
                <a:lnTo>
                  <a:pt x="63"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15" name="Oval 111"/>
          <p:cNvSpPr>
            <a:spLocks noChangeArrowheads="1"/>
          </p:cNvSpPr>
          <p:nvPr/>
        </p:nvSpPr>
        <p:spPr bwMode="auto">
          <a:xfrm>
            <a:off x="1514475" y="1806575"/>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1616" name="Freeform 112"/>
          <p:cNvSpPr>
            <a:spLocks/>
          </p:cNvSpPr>
          <p:nvPr/>
        </p:nvSpPr>
        <p:spPr bwMode="auto">
          <a:xfrm>
            <a:off x="1706563" y="1800225"/>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5" y="8"/>
              </a:cxn>
              <a:cxn ang="0">
                <a:pos x="63" y="8"/>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5" y="8"/>
                </a:lnTo>
                <a:lnTo>
                  <a:pt x="63" y="8"/>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17" name="Freeform 113"/>
          <p:cNvSpPr>
            <a:spLocks/>
          </p:cNvSpPr>
          <p:nvPr/>
        </p:nvSpPr>
        <p:spPr bwMode="auto">
          <a:xfrm>
            <a:off x="1693863" y="182403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18" name="Freeform 114"/>
          <p:cNvSpPr>
            <a:spLocks/>
          </p:cNvSpPr>
          <p:nvPr/>
        </p:nvSpPr>
        <p:spPr bwMode="auto">
          <a:xfrm>
            <a:off x="1690688" y="184785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19" name="Freeform 115"/>
          <p:cNvSpPr>
            <a:spLocks/>
          </p:cNvSpPr>
          <p:nvPr/>
        </p:nvSpPr>
        <p:spPr bwMode="auto">
          <a:xfrm>
            <a:off x="1690688" y="187325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20" name="Freeform 116"/>
          <p:cNvSpPr>
            <a:spLocks/>
          </p:cNvSpPr>
          <p:nvPr/>
        </p:nvSpPr>
        <p:spPr bwMode="auto">
          <a:xfrm>
            <a:off x="1693863" y="1897063"/>
            <a:ext cx="128587" cy="19050"/>
          </a:xfrm>
          <a:custGeom>
            <a:avLst/>
            <a:gdLst/>
            <a:ahLst/>
            <a:cxnLst>
              <a:cxn ang="0">
                <a:pos x="0" y="0"/>
              </a:cxn>
              <a:cxn ang="0">
                <a:pos x="2" y="3"/>
              </a:cxn>
              <a:cxn ang="0">
                <a:pos x="4" y="5"/>
              </a:cxn>
              <a:cxn ang="0">
                <a:pos x="6" y="7"/>
              </a:cxn>
              <a:cxn ang="0">
                <a:pos x="7" y="10"/>
              </a:cxn>
              <a:cxn ang="0">
                <a:pos x="9" y="10"/>
              </a:cxn>
              <a:cxn ang="0">
                <a:pos x="9" y="11"/>
              </a:cxn>
              <a:cxn ang="0">
                <a:pos x="72" y="11"/>
              </a:cxn>
              <a:cxn ang="0">
                <a:pos x="72"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9" y="10"/>
                </a:lnTo>
                <a:lnTo>
                  <a:pt x="9" y="11"/>
                </a:lnTo>
                <a:lnTo>
                  <a:pt x="72" y="11"/>
                </a:lnTo>
                <a:lnTo>
                  <a:pt x="72" y="10"/>
                </a:lnTo>
                <a:lnTo>
                  <a:pt x="74" y="10"/>
                </a:lnTo>
                <a:lnTo>
                  <a:pt x="74" y="7"/>
                </a:lnTo>
                <a:lnTo>
                  <a:pt x="78" y="6"/>
                </a:lnTo>
                <a:lnTo>
                  <a:pt x="78" y="3"/>
                </a:lnTo>
                <a:lnTo>
                  <a:pt x="80" y="3"/>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21" name="Freeform 117"/>
          <p:cNvSpPr>
            <a:spLocks/>
          </p:cNvSpPr>
          <p:nvPr/>
        </p:nvSpPr>
        <p:spPr bwMode="auto">
          <a:xfrm>
            <a:off x="1709738" y="1920875"/>
            <a:ext cx="98425" cy="17463"/>
          </a:xfrm>
          <a:custGeom>
            <a:avLst/>
            <a:gdLst/>
            <a:ahLst/>
            <a:cxnLst>
              <a:cxn ang="0">
                <a:pos x="0" y="0"/>
              </a:cxn>
              <a:cxn ang="0">
                <a:pos x="1" y="3"/>
              </a:cxn>
              <a:cxn ang="0">
                <a:pos x="3" y="3"/>
              </a:cxn>
              <a:cxn ang="0">
                <a:pos x="5" y="5"/>
              </a:cxn>
              <a:cxn ang="0">
                <a:pos x="8" y="5"/>
              </a:cxn>
              <a:cxn ang="0">
                <a:pos x="8" y="6"/>
              </a:cxn>
              <a:cxn ang="0">
                <a:pos x="12" y="6"/>
              </a:cxn>
              <a:cxn ang="0">
                <a:pos x="12" y="8"/>
              </a:cxn>
              <a:cxn ang="0">
                <a:pos x="15" y="8"/>
              </a:cxn>
              <a:cxn ang="0">
                <a:pos x="15" y="9"/>
              </a:cxn>
              <a:cxn ang="0">
                <a:pos x="22" y="9"/>
              </a:cxn>
              <a:cxn ang="0">
                <a:pos x="22" y="10"/>
              </a:cxn>
              <a:cxn ang="0">
                <a:pos x="40" y="10"/>
              </a:cxn>
              <a:cxn ang="0">
                <a:pos x="40" y="9"/>
              </a:cxn>
              <a:cxn ang="0">
                <a:pos x="45" y="9"/>
              </a:cxn>
              <a:cxn ang="0">
                <a:pos x="45" y="8"/>
              </a:cxn>
              <a:cxn ang="0">
                <a:pos x="50" y="8"/>
              </a:cxn>
              <a:cxn ang="0">
                <a:pos x="50" y="6"/>
              </a:cxn>
              <a:cxn ang="0">
                <a:pos x="54" y="5"/>
              </a:cxn>
              <a:cxn ang="0">
                <a:pos x="57" y="5"/>
              </a:cxn>
              <a:cxn ang="0">
                <a:pos x="57" y="3"/>
              </a:cxn>
              <a:cxn ang="0">
                <a:pos x="61" y="3"/>
              </a:cxn>
              <a:cxn ang="0">
                <a:pos x="61" y="0"/>
              </a:cxn>
              <a:cxn ang="0">
                <a:pos x="0" y="0"/>
              </a:cxn>
            </a:cxnLst>
            <a:rect l="0" t="0" r="r" b="b"/>
            <a:pathLst>
              <a:path w="62" h="11">
                <a:moveTo>
                  <a:pt x="0" y="0"/>
                </a:moveTo>
                <a:lnTo>
                  <a:pt x="1" y="3"/>
                </a:lnTo>
                <a:lnTo>
                  <a:pt x="3" y="3"/>
                </a:lnTo>
                <a:lnTo>
                  <a:pt x="5" y="5"/>
                </a:lnTo>
                <a:lnTo>
                  <a:pt x="8" y="5"/>
                </a:lnTo>
                <a:lnTo>
                  <a:pt x="8" y="6"/>
                </a:lnTo>
                <a:lnTo>
                  <a:pt x="12" y="6"/>
                </a:lnTo>
                <a:lnTo>
                  <a:pt x="12" y="8"/>
                </a:lnTo>
                <a:lnTo>
                  <a:pt x="15" y="8"/>
                </a:lnTo>
                <a:lnTo>
                  <a:pt x="15" y="9"/>
                </a:lnTo>
                <a:lnTo>
                  <a:pt x="22" y="9"/>
                </a:lnTo>
                <a:lnTo>
                  <a:pt x="22" y="10"/>
                </a:lnTo>
                <a:lnTo>
                  <a:pt x="40" y="10"/>
                </a:lnTo>
                <a:lnTo>
                  <a:pt x="40" y="9"/>
                </a:lnTo>
                <a:lnTo>
                  <a:pt x="45" y="9"/>
                </a:lnTo>
                <a:lnTo>
                  <a:pt x="45" y="8"/>
                </a:lnTo>
                <a:lnTo>
                  <a:pt x="50" y="8"/>
                </a:lnTo>
                <a:lnTo>
                  <a:pt x="50" y="6"/>
                </a:lnTo>
                <a:lnTo>
                  <a:pt x="54" y="5"/>
                </a:lnTo>
                <a:lnTo>
                  <a:pt x="57" y="5"/>
                </a:lnTo>
                <a:lnTo>
                  <a:pt x="57" y="3"/>
                </a:lnTo>
                <a:lnTo>
                  <a:pt x="61" y="3"/>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22" name="Oval 118"/>
          <p:cNvSpPr>
            <a:spLocks noChangeArrowheads="1"/>
          </p:cNvSpPr>
          <p:nvPr/>
        </p:nvSpPr>
        <p:spPr bwMode="auto">
          <a:xfrm>
            <a:off x="1697038" y="180657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623" name="Freeform 119"/>
          <p:cNvSpPr>
            <a:spLocks/>
          </p:cNvSpPr>
          <p:nvPr/>
        </p:nvSpPr>
        <p:spPr bwMode="auto">
          <a:xfrm>
            <a:off x="1206500" y="1906588"/>
            <a:ext cx="98425" cy="15875"/>
          </a:xfrm>
          <a:custGeom>
            <a:avLst/>
            <a:gdLst/>
            <a:ahLst/>
            <a:cxnLst>
              <a:cxn ang="0">
                <a:pos x="21" y="0"/>
              </a:cxn>
              <a:cxn ang="0">
                <a:pos x="21" y="1"/>
              </a:cxn>
              <a:cxn ang="0">
                <a:pos x="16" y="1"/>
              </a:cxn>
              <a:cxn ang="0">
                <a:pos x="16" y="2"/>
              </a:cxn>
              <a:cxn ang="0">
                <a:pos x="11" y="2"/>
              </a:cxn>
              <a:cxn ang="0">
                <a:pos x="11" y="3"/>
              </a:cxn>
              <a:cxn ang="0">
                <a:pos x="7" y="4"/>
              </a:cxn>
              <a:cxn ang="0">
                <a:pos x="4" y="5"/>
              </a:cxn>
              <a:cxn ang="0">
                <a:pos x="4" y="7"/>
              </a:cxn>
              <a:cxn ang="0">
                <a:pos x="0" y="7"/>
              </a:cxn>
              <a:cxn ang="0">
                <a:pos x="0" y="9"/>
              </a:cxn>
              <a:cxn ang="0">
                <a:pos x="61" y="9"/>
              </a:cxn>
              <a:cxn ang="0">
                <a:pos x="59" y="7"/>
              </a:cxn>
              <a:cxn ang="0">
                <a:pos x="56" y="7"/>
              </a:cxn>
              <a:cxn ang="0">
                <a:pos x="55" y="4"/>
              </a:cxn>
              <a:cxn ang="0">
                <a:pos x="53" y="4"/>
              </a:cxn>
              <a:cxn ang="0">
                <a:pos x="53" y="3"/>
              </a:cxn>
              <a:cxn ang="0">
                <a:pos x="49" y="3"/>
              </a:cxn>
              <a:cxn ang="0">
                <a:pos x="49" y="2"/>
              </a:cxn>
              <a:cxn ang="0">
                <a:pos x="46" y="2"/>
              </a:cxn>
              <a:cxn ang="0">
                <a:pos x="46" y="1"/>
              </a:cxn>
              <a:cxn ang="0">
                <a:pos x="38" y="1"/>
              </a:cxn>
              <a:cxn ang="0">
                <a:pos x="38" y="0"/>
              </a:cxn>
              <a:cxn ang="0">
                <a:pos x="21" y="0"/>
              </a:cxn>
            </a:cxnLst>
            <a:rect l="0" t="0" r="r" b="b"/>
            <a:pathLst>
              <a:path w="62" h="10">
                <a:moveTo>
                  <a:pt x="21" y="0"/>
                </a:moveTo>
                <a:lnTo>
                  <a:pt x="21" y="1"/>
                </a:lnTo>
                <a:lnTo>
                  <a:pt x="16" y="1"/>
                </a:lnTo>
                <a:lnTo>
                  <a:pt x="16" y="2"/>
                </a:lnTo>
                <a:lnTo>
                  <a:pt x="11" y="2"/>
                </a:lnTo>
                <a:lnTo>
                  <a:pt x="11" y="3"/>
                </a:lnTo>
                <a:lnTo>
                  <a:pt x="7" y="4"/>
                </a:lnTo>
                <a:lnTo>
                  <a:pt x="4" y="5"/>
                </a:lnTo>
                <a:lnTo>
                  <a:pt x="4" y="7"/>
                </a:lnTo>
                <a:lnTo>
                  <a:pt x="0" y="7"/>
                </a:lnTo>
                <a:lnTo>
                  <a:pt x="0" y="9"/>
                </a:lnTo>
                <a:lnTo>
                  <a:pt x="61" y="9"/>
                </a:lnTo>
                <a:lnTo>
                  <a:pt x="59" y="7"/>
                </a:lnTo>
                <a:lnTo>
                  <a:pt x="56" y="7"/>
                </a:lnTo>
                <a:lnTo>
                  <a:pt x="55" y="4"/>
                </a:lnTo>
                <a:lnTo>
                  <a:pt x="53" y="4"/>
                </a:lnTo>
                <a:lnTo>
                  <a:pt x="53" y="3"/>
                </a:lnTo>
                <a:lnTo>
                  <a:pt x="49" y="3"/>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24" name="Freeform 120"/>
          <p:cNvSpPr>
            <a:spLocks/>
          </p:cNvSpPr>
          <p:nvPr/>
        </p:nvSpPr>
        <p:spPr bwMode="auto">
          <a:xfrm>
            <a:off x="1192213" y="1927225"/>
            <a:ext cx="125412" cy="15875"/>
          </a:xfrm>
          <a:custGeom>
            <a:avLst/>
            <a:gdLst/>
            <a:ahLst/>
            <a:cxnLst>
              <a:cxn ang="0">
                <a:pos x="7" y="0"/>
              </a:cxn>
              <a:cxn ang="0">
                <a:pos x="7" y="2"/>
              </a:cxn>
              <a:cxn ang="0">
                <a:pos x="5" y="2"/>
              </a:cxn>
              <a:cxn ang="0">
                <a:pos x="5"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5" y="2"/>
                </a:lnTo>
                <a:lnTo>
                  <a:pt x="5" y="5"/>
                </a:lnTo>
                <a:lnTo>
                  <a:pt x="2" y="5"/>
                </a:lnTo>
                <a:lnTo>
                  <a:pt x="2"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625" name="Freeform 121"/>
          <p:cNvSpPr>
            <a:spLocks/>
          </p:cNvSpPr>
          <p:nvPr/>
        </p:nvSpPr>
        <p:spPr bwMode="auto">
          <a:xfrm>
            <a:off x="1185863" y="1947863"/>
            <a:ext cx="138112" cy="17462"/>
          </a:xfrm>
          <a:custGeom>
            <a:avLst/>
            <a:gdLst/>
            <a:ahLst/>
            <a:cxnLst>
              <a:cxn ang="0">
                <a:pos x="4" y="0"/>
              </a:cxn>
              <a:cxn ang="0">
                <a:pos x="4" y="3"/>
              </a:cxn>
              <a:cxn ang="0">
                <a:pos x="2" y="3"/>
              </a:cxn>
              <a:cxn ang="0">
                <a:pos x="2" y="8"/>
              </a:cxn>
              <a:cxn ang="0">
                <a:pos x="0" y="8"/>
              </a:cxn>
              <a:cxn ang="0">
                <a:pos x="0" y="10"/>
              </a:cxn>
              <a:cxn ang="0">
                <a:pos x="86" y="10"/>
              </a:cxn>
              <a:cxn ang="0">
                <a:pos x="86" y="6"/>
              </a:cxn>
              <a:cxn ang="0">
                <a:pos x="84" y="6"/>
              </a:cxn>
              <a:cxn ang="0">
                <a:pos x="84" y="3"/>
              </a:cxn>
              <a:cxn ang="0">
                <a:pos x="82" y="3"/>
              </a:cxn>
              <a:cxn ang="0">
                <a:pos x="82" y="0"/>
              </a:cxn>
              <a:cxn ang="0">
                <a:pos x="4" y="0"/>
              </a:cxn>
            </a:cxnLst>
            <a:rect l="0" t="0" r="r" b="b"/>
            <a:pathLst>
              <a:path w="87" h="11">
                <a:moveTo>
                  <a:pt x="4" y="0"/>
                </a:moveTo>
                <a:lnTo>
                  <a:pt x="4" y="3"/>
                </a:lnTo>
                <a:lnTo>
                  <a:pt x="2" y="3"/>
                </a:lnTo>
                <a:lnTo>
                  <a:pt x="2" y="8"/>
                </a:lnTo>
                <a:lnTo>
                  <a:pt x="0" y="8"/>
                </a:lnTo>
                <a:lnTo>
                  <a:pt x="0" y="10"/>
                </a:lnTo>
                <a:lnTo>
                  <a:pt x="86" y="10"/>
                </a:lnTo>
                <a:lnTo>
                  <a:pt x="86" y="6"/>
                </a:lnTo>
                <a:lnTo>
                  <a:pt x="84" y="6"/>
                </a:lnTo>
                <a:lnTo>
                  <a:pt x="84" y="3"/>
                </a:lnTo>
                <a:lnTo>
                  <a:pt x="82" y="3"/>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626" name="Freeform 122"/>
          <p:cNvSpPr>
            <a:spLocks/>
          </p:cNvSpPr>
          <p:nvPr/>
        </p:nvSpPr>
        <p:spPr bwMode="auto">
          <a:xfrm>
            <a:off x="1185863" y="1970088"/>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627" name="Freeform 123"/>
          <p:cNvSpPr>
            <a:spLocks/>
          </p:cNvSpPr>
          <p:nvPr/>
        </p:nvSpPr>
        <p:spPr bwMode="auto">
          <a:xfrm>
            <a:off x="1185863" y="1990725"/>
            <a:ext cx="138112" cy="15875"/>
          </a:xfrm>
          <a:custGeom>
            <a:avLst/>
            <a:gdLst/>
            <a:ahLst/>
            <a:cxnLst>
              <a:cxn ang="0">
                <a:pos x="0" y="0"/>
              </a:cxn>
              <a:cxn ang="0">
                <a:pos x="0" y="2"/>
              </a:cxn>
              <a:cxn ang="0">
                <a:pos x="2" y="2"/>
              </a:cxn>
              <a:cxn ang="0">
                <a:pos x="2" y="6"/>
              </a:cxn>
              <a:cxn ang="0">
                <a:pos x="4" y="6"/>
              </a:cxn>
              <a:cxn ang="0">
                <a:pos x="4" y="9"/>
              </a:cxn>
              <a:cxn ang="0">
                <a:pos x="82" y="9"/>
              </a:cxn>
              <a:cxn ang="0">
                <a:pos x="82" y="6"/>
              </a:cxn>
              <a:cxn ang="0">
                <a:pos x="84" y="6"/>
              </a:cxn>
              <a:cxn ang="0">
                <a:pos x="84" y="2"/>
              </a:cxn>
              <a:cxn ang="0">
                <a:pos x="86" y="2"/>
              </a:cxn>
              <a:cxn ang="0">
                <a:pos x="86" y="0"/>
              </a:cxn>
              <a:cxn ang="0">
                <a:pos x="0" y="0"/>
              </a:cxn>
            </a:cxnLst>
            <a:rect l="0" t="0" r="r" b="b"/>
            <a:pathLst>
              <a:path w="87" h="10">
                <a:moveTo>
                  <a:pt x="0" y="0"/>
                </a:moveTo>
                <a:lnTo>
                  <a:pt x="0" y="2"/>
                </a:lnTo>
                <a:lnTo>
                  <a:pt x="2" y="2"/>
                </a:lnTo>
                <a:lnTo>
                  <a:pt x="2" y="6"/>
                </a:lnTo>
                <a:lnTo>
                  <a:pt x="4" y="6"/>
                </a:lnTo>
                <a:lnTo>
                  <a:pt x="4" y="9"/>
                </a:lnTo>
                <a:lnTo>
                  <a:pt x="82" y="9"/>
                </a:lnTo>
                <a:lnTo>
                  <a:pt x="82" y="6"/>
                </a:lnTo>
                <a:lnTo>
                  <a:pt x="84" y="6"/>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628" name="Freeform 124"/>
          <p:cNvSpPr>
            <a:spLocks/>
          </p:cNvSpPr>
          <p:nvPr/>
        </p:nvSpPr>
        <p:spPr bwMode="auto">
          <a:xfrm>
            <a:off x="1192213" y="2012950"/>
            <a:ext cx="122237" cy="15875"/>
          </a:xfrm>
          <a:custGeom>
            <a:avLst/>
            <a:gdLst/>
            <a:ahLst/>
            <a:cxnLst>
              <a:cxn ang="0">
                <a:pos x="0" y="0"/>
              </a:cxn>
              <a:cxn ang="0">
                <a:pos x="2" y="2"/>
              </a:cxn>
              <a:cxn ang="0">
                <a:pos x="4" y="4"/>
              </a:cxn>
              <a:cxn ang="0">
                <a:pos x="5"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5"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629" name="Freeform 125"/>
          <p:cNvSpPr>
            <a:spLocks/>
          </p:cNvSpPr>
          <p:nvPr/>
        </p:nvSpPr>
        <p:spPr bwMode="auto">
          <a:xfrm>
            <a:off x="1206500" y="2033588"/>
            <a:ext cx="93663"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8" y="7"/>
              </a:cxn>
              <a:cxn ang="0">
                <a:pos x="38"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8" y="7"/>
                </a:lnTo>
                <a:lnTo>
                  <a:pt x="38"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630" name="Oval 126"/>
          <p:cNvSpPr>
            <a:spLocks noChangeArrowheads="1"/>
          </p:cNvSpPr>
          <p:nvPr/>
        </p:nvSpPr>
        <p:spPr bwMode="auto">
          <a:xfrm>
            <a:off x="1192213" y="1912938"/>
            <a:ext cx="120650" cy="122237"/>
          </a:xfrm>
          <a:prstGeom prst="ellipse">
            <a:avLst/>
          </a:prstGeom>
          <a:noFill/>
          <a:ln w="12700">
            <a:solidFill>
              <a:srgbClr val="000000"/>
            </a:solidFill>
            <a:round/>
            <a:headEnd/>
            <a:tailEnd/>
          </a:ln>
          <a:effectLst/>
        </p:spPr>
        <p:txBody>
          <a:bodyPr wrap="none" anchor="ctr"/>
          <a:lstStyle/>
          <a:p>
            <a:endParaRPr lang="fr-FR"/>
          </a:p>
        </p:txBody>
      </p:sp>
      <p:sp>
        <p:nvSpPr>
          <p:cNvPr id="21631" name="Freeform 127"/>
          <p:cNvSpPr>
            <a:spLocks/>
          </p:cNvSpPr>
          <p:nvPr/>
        </p:nvSpPr>
        <p:spPr bwMode="auto">
          <a:xfrm>
            <a:off x="1385888" y="1906588"/>
            <a:ext cx="98425" cy="15875"/>
          </a:xfrm>
          <a:custGeom>
            <a:avLst/>
            <a:gdLst/>
            <a:ahLst/>
            <a:cxnLst>
              <a:cxn ang="0">
                <a:pos x="21" y="0"/>
              </a:cxn>
              <a:cxn ang="0">
                <a:pos x="21" y="1"/>
              </a:cxn>
              <a:cxn ang="0">
                <a:pos x="16" y="1"/>
              </a:cxn>
              <a:cxn ang="0">
                <a:pos x="16" y="2"/>
              </a:cxn>
              <a:cxn ang="0">
                <a:pos x="11" y="2"/>
              </a:cxn>
              <a:cxn ang="0">
                <a:pos x="11" y="3"/>
              </a:cxn>
              <a:cxn ang="0">
                <a:pos x="7" y="4"/>
              </a:cxn>
              <a:cxn ang="0">
                <a:pos x="4" y="5"/>
              </a:cxn>
              <a:cxn ang="0">
                <a:pos x="4" y="7"/>
              </a:cxn>
              <a:cxn ang="0">
                <a:pos x="0" y="7"/>
              </a:cxn>
              <a:cxn ang="0">
                <a:pos x="0" y="9"/>
              </a:cxn>
              <a:cxn ang="0">
                <a:pos x="61" y="9"/>
              </a:cxn>
              <a:cxn ang="0">
                <a:pos x="60" y="7"/>
              </a:cxn>
              <a:cxn ang="0">
                <a:pos x="56" y="7"/>
              </a:cxn>
              <a:cxn ang="0">
                <a:pos x="55" y="4"/>
              </a:cxn>
              <a:cxn ang="0">
                <a:pos x="53" y="4"/>
              </a:cxn>
              <a:cxn ang="0">
                <a:pos x="53" y="3"/>
              </a:cxn>
              <a:cxn ang="0">
                <a:pos x="49" y="3"/>
              </a:cxn>
              <a:cxn ang="0">
                <a:pos x="49" y="2"/>
              </a:cxn>
              <a:cxn ang="0">
                <a:pos x="46" y="2"/>
              </a:cxn>
              <a:cxn ang="0">
                <a:pos x="46" y="1"/>
              </a:cxn>
              <a:cxn ang="0">
                <a:pos x="39" y="1"/>
              </a:cxn>
              <a:cxn ang="0">
                <a:pos x="39" y="0"/>
              </a:cxn>
              <a:cxn ang="0">
                <a:pos x="21" y="0"/>
              </a:cxn>
            </a:cxnLst>
            <a:rect l="0" t="0" r="r" b="b"/>
            <a:pathLst>
              <a:path w="62" h="10">
                <a:moveTo>
                  <a:pt x="21" y="0"/>
                </a:moveTo>
                <a:lnTo>
                  <a:pt x="21" y="1"/>
                </a:lnTo>
                <a:lnTo>
                  <a:pt x="16" y="1"/>
                </a:lnTo>
                <a:lnTo>
                  <a:pt x="16" y="2"/>
                </a:lnTo>
                <a:lnTo>
                  <a:pt x="11" y="2"/>
                </a:lnTo>
                <a:lnTo>
                  <a:pt x="11" y="3"/>
                </a:lnTo>
                <a:lnTo>
                  <a:pt x="7" y="4"/>
                </a:lnTo>
                <a:lnTo>
                  <a:pt x="4" y="5"/>
                </a:lnTo>
                <a:lnTo>
                  <a:pt x="4" y="7"/>
                </a:lnTo>
                <a:lnTo>
                  <a:pt x="0" y="7"/>
                </a:lnTo>
                <a:lnTo>
                  <a:pt x="0" y="9"/>
                </a:lnTo>
                <a:lnTo>
                  <a:pt x="61" y="9"/>
                </a:lnTo>
                <a:lnTo>
                  <a:pt x="60" y="7"/>
                </a:lnTo>
                <a:lnTo>
                  <a:pt x="56" y="7"/>
                </a:lnTo>
                <a:lnTo>
                  <a:pt x="55" y="4"/>
                </a:lnTo>
                <a:lnTo>
                  <a:pt x="53" y="4"/>
                </a:lnTo>
                <a:lnTo>
                  <a:pt x="53" y="3"/>
                </a:lnTo>
                <a:lnTo>
                  <a:pt x="49" y="3"/>
                </a:lnTo>
                <a:lnTo>
                  <a:pt x="49" y="2"/>
                </a:lnTo>
                <a:lnTo>
                  <a:pt x="46" y="2"/>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32" name="Freeform 128"/>
          <p:cNvSpPr>
            <a:spLocks/>
          </p:cNvSpPr>
          <p:nvPr/>
        </p:nvSpPr>
        <p:spPr bwMode="auto">
          <a:xfrm>
            <a:off x="1371600" y="1927225"/>
            <a:ext cx="125413" cy="15875"/>
          </a:xfrm>
          <a:custGeom>
            <a:avLst/>
            <a:gdLst/>
            <a:ahLst/>
            <a:cxnLst>
              <a:cxn ang="0">
                <a:pos x="7" y="0"/>
              </a:cxn>
              <a:cxn ang="0">
                <a:pos x="7" y="2"/>
              </a:cxn>
              <a:cxn ang="0">
                <a:pos x="6" y="2"/>
              </a:cxn>
              <a:cxn ang="0">
                <a:pos x="6"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6" y="2"/>
                </a:lnTo>
                <a:lnTo>
                  <a:pt x="6" y="5"/>
                </a:lnTo>
                <a:lnTo>
                  <a:pt x="2" y="5"/>
                </a:lnTo>
                <a:lnTo>
                  <a:pt x="2"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633" name="Freeform 129"/>
          <p:cNvSpPr>
            <a:spLocks/>
          </p:cNvSpPr>
          <p:nvPr/>
        </p:nvSpPr>
        <p:spPr bwMode="auto">
          <a:xfrm>
            <a:off x="1365250" y="1947863"/>
            <a:ext cx="138113" cy="17462"/>
          </a:xfrm>
          <a:custGeom>
            <a:avLst/>
            <a:gdLst/>
            <a:ahLst/>
            <a:cxnLst>
              <a:cxn ang="0">
                <a:pos x="4" y="0"/>
              </a:cxn>
              <a:cxn ang="0">
                <a:pos x="4" y="3"/>
              </a:cxn>
              <a:cxn ang="0">
                <a:pos x="2" y="3"/>
              </a:cxn>
              <a:cxn ang="0">
                <a:pos x="2" y="8"/>
              </a:cxn>
              <a:cxn ang="0">
                <a:pos x="0" y="8"/>
              </a:cxn>
              <a:cxn ang="0">
                <a:pos x="0" y="10"/>
              </a:cxn>
              <a:cxn ang="0">
                <a:pos x="86" y="10"/>
              </a:cxn>
              <a:cxn ang="0">
                <a:pos x="86" y="6"/>
              </a:cxn>
              <a:cxn ang="0">
                <a:pos x="84" y="6"/>
              </a:cxn>
              <a:cxn ang="0">
                <a:pos x="84" y="3"/>
              </a:cxn>
              <a:cxn ang="0">
                <a:pos x="82" y="3"/>
              </a:cxn>
              <a:cxn ang="0">
                <a:pos x="82" y="0"/>
              </a:cxn>
              <a:cxn ang="0">
                <a:pos x="4" y="0"/>
              </a:cxn>
            </a:cxnLst>
            <a:rect l="0" t="0" r="r" b="b"/>
            <a:pathLst>
              <a:path w="87" h="11">
                <a:moveTo>
                  <a:pt x="4" y="0"/>
                </a:moveTo>
                <a:lnTo>
                  <a:pt x="4" y="3"/>
                </a:lnTo>
                <a:lnTo>
                  <a:pt x="2" y="3"/>
                </a:lnTo>
                <a:lnTo>
                  <a:pt x="2" y="8"/>
                </a:lnTo>
                <a:lnTo>
                  <a:pt x="0" y="8"/>
                </a:lnTo>
                <a:lnTo>
                  <a:pt x="0" y="10"/>
                </a:lnTo>
                <a:lnTo>
                  <a:pt x="86" y="10"/>
                </a:lnTo>
                <a:lnTo>
                  <a:pt x="86" y="6"/>
                </a:lnTo>
                <a:lnTo>
                  <a:pt x="84" y="6"/>
                </a:lnTo>
                <a:lnTo>
                  <a:pt x="84" y="3"/>
                </a:lnTo>
                <a:lnTo>
                  <a:pt x="82" y="3"/>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634" name="Freeform 130"/>
          <p:cNvSpPr>
            <a:spLocks/>
          </p:cNvSpPr>
          <p:nvPr/>
        </p:nvSpPr>
        <p:spPr bwMode="auto">
          <a:xfrm>
            <a:off x="1365250" y="1970088"/>
            <a:ext cx="138113"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635" name="Freeform 131"/>
          <p:cNvSpPr>
            <a:spLocks/>
          </p:cNvSpPr>
          <p:nvPr/>
        </p:nvSpPr>
        <p:spPr bwMode="auto">
          <a:xfrm>
            <a:off x="1365250" y="1990725"/>
            <a:ext cx="138113" cy="15875"/>
          </a:xfrm>
          <a:custGeom>
            <a:avLst/>
            <a:gdLst/>
            <a:ahLst/>
            <a:cxnLst>
              <a:cxn ang="0">
                <a:pos x="0" y="0"/>
              </a:cxn>
              <a:cxn ang="0">
                <a:pos x="0" y="2"/>
              </a:cxn>
              <a:cxn ang="0">
                <a:pos x="2" y="2"/>
              </a:cxn>
              <a:cxn ang="0">
                <a:pos x="2" y="6"/>
              </a:cxn>
              <a:cxn ang="0">
                <a:pos x="4" y="6"/>
              </a:cxn>
              <a:cxn ang="0">
                <a:pos x="4" y="9"/>
              </a:cxn>
              <a:cxn ang="0">
                <a:pos x="82" y="9"/>
              </a:cxn>
              <a:cxn ang="0">
                <a:pos x="82" y="6"/>
              </a:cxn>
              <a:cxn ang="0">
                <a:pos x="84" y="6"/>
              </a:cxn>
              <a:cxn ang="0">
                <a:pos x="84" y="2"/>
              </a:cxn>
              <a:cxn ang="0">
                <a:pos x="86" y="2"/>
              </a:cxn>
              <a:cxn ang="0">
                <a:pos x="86" y="0"/>
              </a:cxn>
              <a:cxn ang="0">
                <a:pos x="0" y="0"/>
              </a:cxn>
            </a:cxnLst>
            <a:rect l="0" t="0" r="r" b="b"/>
            <a:pathLst>
              <a:path w="87" h="10">
                <a:moveTo>
                  <a:pt x="0" y="0"/>
                </a:moveTo>
                <a:lnTo>
                  <a:pt x="0" y="2"/>
                </a:lnTo>
                <a:lnTo>
                  <a:pt x="2" y="2"/>
                </a:lnTo>
                <a:lnTo>
                  <a:pt x="2" y="6"/>
                </a:lnTo>
                <a:lnTo>
                  <a:pt x="4" y="6"/>
                </a:lnTo>
                <a:lnTo>
                  <a:pt x="4" y="9"/>
                </a:lnTo>
                <a:lnTo>
                  <a:pt x="82" y="9"/>
                </a:lnTo>
                <a:lnTo>
                  <a:pt x="82" y="6"/>
                </a:lnTo>
                <a:lnTo>
                  <a:pt x="84" y="6"/>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636" name="Freeform 132"/>
          <p:cNvSpPr>
            <a:spLocks/>
          </p:cNvSpPr>
          <p:nvPr/>
        </p:nvSpPr>
        <p:spPr bwMode="auto">
          <a:xfrm>
            <a:off x="1371600" y="2012950"/>
            <a:ext cx="122238" cy="15875"/>
          </a:xfrm>
          <a:custGeom>
            <a:avLst/>
            <a:gdLst/>
            <a:ahLst/>
            <a:cxnLst>
              <a:cxn ang="0">
                <a:pos x="0" y="0"/>
              </a:cxn>
              <a:cxn ang="0">
                <a:pos x="2" y="2"/>
              </a:cxn>
              <a:cxn ang="0">
                <a:pos x="4" y="4"/>
              </a:cxn>
              <a:cxn ang="0">
                <a:pos x="6" y="4"/>
              </a:cxn>
              <a:cxn ang="0">
                <a:pos x="6" y="7"/>
              </a:cxn>
              <a:cxn ang="0">
                <a:pos x="8" y="9"/>
              </a:cxn>
              <a:cxn ang="0">
                <a:pos x="70" y="9"/>
              </a:cxn>
              <a:cxn ang="0">
                <a:pos x="70"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6" y="4"/>
                </a:lnTo>
                <a:lnTo>
                  <a:pt x="6" y="7"/>
                </a:lnTo>
                <a:lnTo>
                  <a:pt x="8" y="9"/>
                </a:lnTo>
                <a:lnTo>
                  <a:pt x="70" y="9"/>
                </a:lnTo>
                <a:lnTo>
                  <a:pt x="70" y="7"/>
                </a:lnTo>
                <a:lnTo>
                  <a:pt x="72" y="5"/>
                </a:lnTo>
                <a:lnTo>
                  <a:pt x="72" y="4"/>
                </a:lnTo>
                <a:lnTo>
                  <a:pt x="74" y="4"/>
                </a:lnTo>
                <a:lnTo>
                  <a:pt x="74" y="2"/>
                </a:lnTo>
                <a:lnTo>
                  <a:pt x="76" y="2"/>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637" name="Freeform 133"/>
          <p:cNvSpPr>
            <a:spLocks/>
          </p:cNvSpPr>
          <p:nvPr/>
        </p:nvSpPr>
        <p:spPr bwMode="auto">
          <a:xfrm>
            <a:off x="1385888" y="2033588"/>
            <a:ext cx="93662"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9" y="7"/>
              </a:cxn>
              <a:cxn ang="0">
                <a:pos x="39"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9" y="7"/>
                </a:lnTo>
                <a:lnTo>
                  <a:pt x="39"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638" name="Oval 134"/>
          <p:cNvSpPr>
            <a:spLocks noChangeArrowheads="1"/>
          </p:cNvSpPr>
          <p:nvPr/>
        </p:nvSpPr>
        <p:spPr bwMode="auto">
          <a:xfrm>
            <a:off x="1371600" y="1912938"/>
            <a:ext cx="120650" cy="122237"/>
          </a:xfrm>
          <a:prstGeom prst="ellipse">
            <a:avLst/>
          </a:prstGeom>
          <a:noFill/>
          <a:ln w="12700">
            <a:solidFill>
              <a:srgbClr val="000000"/>
            </a:solidFill>
            <a:round/>
            <a:headEnd/>
            <a:tailEnd/>
          </a:ln>
          <a:effectLst/>
        </p:spPr>
        <p:txBody>
          <a:bodyPr wrap="none" anchor="ctr"/>
          <a:lstStyle/>
          <a:p>
            <a:endParaRPr lang="fr-FR"/>
          </a:p>
        </p:txBody>
      </p:sp>
      <p:sp>
        <p:nvSpPr>
          <p:cNvPr id="21639" name="Freeform 135"/>
          <p:cNvSpPr>
            <a:spLocks/>
          </p:cNvSpPr>
          <p:nvPr/>
        </p:nvSpPr>
        <p:spPr bwMode="auto">
          <a:xfrm>
            <a:off x="1528763" y="1906588"/>
            <a:ext cx="100012" cy="15875"/>
          </a:xfrm>
          <a:custGeom>
            <a:avLst/>
            <a:gdLst/>
            <a:ahLst/>
            <a:cxnLst>
              <a:cxn ang="0">
                <a:pos x="21" y="0"/>
              </a:cxn>
              <a:cxn ang="0">
                <a:pos x="21" y="1"/>
              </a:cxn>
              <a:cxn ang="0">
                <a:pos x="18" y="1"/>
              </a:cxn>
              <a:cxn ang="0">
                <a:pos x="18" y="2"/>
              </a:cxn>
              <a:cxn ang="0">
                <a:pos x="11" y="2"/>
              </a:cxn>
              <a:cxn ang="0">
                <a:pos x="11" y="4"/>
              </a:cxn>
              <a:cxn ang="0">
                <a:pos x="5" y="4"/>
              </a:cxn>
              <a:cxn ang="0">
                <a:pos x="5" y="7"/>
              </a:cxn>
              <a:cxn ang="0">
                <a:pos x="2" y="7"/>
              </a:cxn>
              <a:cxn ang="0">
                <a:pos x="2" y="8"/>
              </a:cxn>
              <a:cxn ang="0">
                <a:pos x="0" y="8"/>
              </a:cxn>
              <a:cxn ang="0">
                <a:pos x="0" y="9"/>
              </a:cxn>
              <a:cxn ang="0">
                <a:pos x="62" y="9"/>
              </a:cxn>
              <a:cxn ang="0">
                <a:pos x="60" y="7"/>
              </a:cxn>
              <a:cxn ang="0">
                <a:pos x="58" y="7"/>
              </a:cxn>
              <a:cxn ang="0">
                <a:pos x="57" y="4"/>
              </a:cxn>
              <a:cxn ang="0">
                <a:pos x="53" y="4"/>
              </a:cxn>
              <a:cxn ang="0">
                <a:pos x="51" y="2"/>
              </a:cxn>
              <a:cxn ang="0">
                <a:pos x="46" y="2"/>
              </a:cxn>
              <a:cxn ang="0">
                <a:pos x="46" y="1"/>
              </a:cxn>
              <a:cxn ang="0">
                <a:pos x="41" y="1"/>
              </a:cxn>
              <a:cxn ang="0">
                <a:pos x="41" y="0"/>
              </a:cxn>
              <a:cxn ang="0">
                <a:pos x="21" y="0"/>
              </a:cxn>
            </a:cxnLst>
            <a:rect l="0" t="0" r="r" b="b"/>
            <a:pathLst>
              <a:path w="63" h="10">
                <a:moveTo>
                  <a:pt x="21" y="0"/>
                </a:moveTo>
                <a:lnTo>
                  <a:pt x="21" y="1"/>
                </a:lnTo>
                <a:lnTo>
                  <a:pt x="18" y="1"/>
                </a:lnTo>
                <a:lnTo>
                  <a:pt x="18" y="2"/>
                </a:lnTo>
                <a:lnTo>
                  <a:pt x="11" y="2"/>
                </a:lnTo>
                <a:lnTo>
                  <a:pt x="11" y="4"/>
                </a:lnTo>
                <a:lnTo>
                  <a:pt x="5" y="4"/>
                </a:lnTo>
                <a:lnTo>
                  <a:pt x="5" y="7"/>
                </a:lnTo>
                <a:lnTo>
                  <a:pt x="2" y="7"/>
                </a:lnTo>
                <a:lnTo>
                  <a:pt x="2" y="8"/>
                </a:lnTo>
                <a:lnTo>
                  <a:pt x="0" y="8"/>
                </a:lnTo>
                <a:lnTo>
                  <a:pt x="0" y="9"/>
                </a:lnTo>
                <a:lnTo>
                  <a:pt x="62" y="9"/>
                </a:lnTo>
                <a:lnTo>
                  <a:pt x="60" y="7"/>
                </a:lnTo>
                <a:lnTo>
                  <a:pt x="58" y="7"/>
                </a:lnTo>
                <a:lnTo>
                  <a:pt x="57" y="4"/>
                </a:lnTo>
                <a:lnTo>
                  <a:pt x="53" y="4"/>
                </a:lnTo>
                <a:lnTo>
                  <a:pt x="51" y="2"/>
                </a:lnTo>
                <a:lnTo>
                  <a:pt x="46" y="2"/>
                </a:lnTo>
                <a:lnTo>
                  <a:pt x="46" y="1"/>
                </a:lnTo>
                <a:lnTo>
                  <a:pt x="41" y="1"/>
                </a:lnTo>
                <a:lnTo>
                  <a:pt x="41"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40" name="Freeform 136"/>
          <p:cNvSpPr>
            <a:spLocks/>
          </p:cNvSpPr>
          <p:nvPr/>
        </p:nvSpPr>
        <p:spPr bwMode="auto">
          <a:xfrm>
            <a:off x="1514475" y="1927225"/>
            <a:ext cx="128588" cy="15875"/>
          </a:xfrm>
          <a:custGeom>
            <a:avLst/>
            <a:gdLst/>
            <a:ahLst/>
            <a:cxnLst>
              <a:cxn ang="0">
                <a:pos x="8" y="0"/>
              </a:cxn>
              <a:cxn ang="0">
                <a:pos x="8" y="1"/>
              </a:cxn>
              <a:cxn ang="0">
                <a:pos x="6" y="2"/>
              </a:cxn>
              <a:cxn ang="0">
                <a:pos x="6" y="5"/>
              </a:cxn>
              <a:cxn ang="0">
                <a:pos x="2" y="6"/>
              </a:cxn>
              <a:cxn ang="0">
                <a:pos x="2" y="7"/>
              </a:cxn>
              <a:cxn ang="0">
                <a:pos x="0" y="7"/>
              </a:cxn>
              <a:cxn ang="0">
                <a:pos x="0" y="9"/>
              </a:cxn>
              <a:cxn ang="0">
                <a:pos x="80" y="9"/>
              </a:cxn>
              <a:cxn ang="0">
                <a:pos x="80" y="7"/>
              </a:cxn>
              <a:cxn ang="0">
                <a:pos x="78" y="7"/>
              </a:cxn>
              <a:cxn ang="0">
                <a:pos x="76" y="5"/>
              </a:cxn>
              <a:cxn ang="0">
                <a:pos x="74" y="2"/>
              </a:cxn>
              <a:cxn ang="0">
                <a:pos x="73" y="2"/>
              </a:cxn>
              <a:cxn ang="0">
                <a:pos x="72" y="0"/>
              </a:cxn>
              <a:cxn ang="0">
                <a:pos x="8" y="0"/>
              </a:cxn>
            </a:cxnLst>
            <a:rect l="0" t="0" r="r" b="b"/>
            <a:pathLst>
              <a:path w="81" h="10">
                <a:moveTo>
                  <a:pt x="8" y="0"/>
                </a:moveTo>
                <a:lnTo>
                  <a:pt x="8" y="1"/>
                </a:lnTo>
                <a:lnTo>
                  <a:pt x="6" y="2"/>
                </a:lnTo>
                <a:lnTo>
                  <a:pt x="6" y="5"/>
                </a:lnTo>
                <a:lnTo>
                  <a:pt x="2" y="6"/>
                </a:lnTo>
                <a:lnTo>
                  <a:pt x="2" y="7"/>
                </a:lnTo>
                <a:lnTo>
                  <a:pt x="0" y="7"/>
                </a:lnTo>
                <a:lnTo>
                  <a:pt x="0" y="9"/>
                </a:lnTo>
                <a:lnTo>
                  <a:pt x="80" y="9"/>
                </a:lnTo>
                <a:lnTo>
                  <a:pt x="80" y="7"/>
                </a:lnTo>
                <a:lnTo>
                  <a:pt x="78" y="7"/>
                </a:lnTo>
                <a:lnTo>
                  <a:pt x="76" y="5"/>
                </a:lnTo>
                <a:lnTo>
                  <a:pt x="74" y="2"/>
                </a:lnTo>
                <a:lnTo>
                  <a:pt x="73" y="2"/>
                </a:lnTo>
                <a:lnTo>
                  <a:pt x="72" y="0"/>
                </a:lnTo>
                <a:lnTo>
                  <a:pt x="8"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641" name="Freeform 137"/>
          <p:cNvSpPr>
            <a:spLocks/>
          </p:cNvSpPr>
          <p:nvPr/>
        </p:nvSpPr>
        <p:spPr bwMode="auto">
          <a:xfrm>
            <a:off x="1508125" y="1947863"/>
            <a:ext cx="141288" cy="17462"/>
          </a:xfrm>
          <a:custGeom>
            <a:avLst/>
            <a:gdLst/>
            <a:ahLst/>
            <a:cxnLst>
              <a:cxn ang="0">
                <a:pos x="4" y="0"/>
              </a:cxn>
              <a:cxn ang="0">
                <a:pos x="4" y="3"/>
              </a:cxn>
              <a:cxn ang="0">
                <a:pos x="2" y="3"/>
              </a:cxn>
              <a:cxn ang="0">
                <a:pos x="2" y="8"/>
              </a:cxn>
              <a:cxn ang="0">
                <a:pos x="0" y="8"/>
              </a:cxn>
              <a:cxn ang="0">
                <a:pos x="0" y="10"/>
              </a:cxn>
              <a:cxn ang="0">
                <a:pos x="88" y="10"/>
              </a:cxn>
              <a:cxn ang="0">
                <a:pos x="88" y="6"/>
              </a:cxn>
              <a:cxn ang="0">
                <a:pos x="86" y="6"/>
              </a:cxn>
              <a:cxn ang="0">
                <a:pos x="86" y="3"/>
              </a:cxn>
              <a:cxn ang="0">
                <a:pos x="84" y="3"/>
              </a:cxn>
              <a:cxn ang="0">
                <a:pos x="84" y="0"/>
              </a:cxn>
              <a:cxn ang="0">
                <a:pos x="4" y="0"/>
              </a:cxn>
            </a:cxnLst>
            <a:rect l="0" t="0" r="r" b="b"/>
            <a:pathLst>
              <a:path w="89" h="11">
                <a:moveTo>
                  <a:pt x="4" y="0"/>
                </a:moveTo>
                <a:lnTo>
                  <a:pt x="4" y="3"/>
                </a:lnTo>
                <a:lnTo>
                  <a:pt x="2" y="3"/>
                </a:lnTo>
                <a:lnTo>
                  <a:pt x="2" y="8"/>
                </a:lnTo>
                <a:lnTo>
                  <a:pt x="0" y="8"/>
                </a:lnTo>
                <a:lnTo>
                  <a:pt x="0" y="10"/>
                </a:lnTo>
                <a:lnTo>
                  <a:pt x="88" y="10"/>
                </a:lnTo>
                <a:lnTo>
                  <a:pt x="88" y="6"/>
                </a:lnTo>
                <a:lnTo>
                  <a:pt x="86" y="6"/>
                </a:lnTo>
                <a:lnTo>
                  <a:pt x="86" y="3"/>
                </a:lnTo>
                <a:lnTo>
                  <a:pt x="84" y="3"/>
                </a:lnTo>
                <a:lnTo>
                  <a:pt x="84"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642" name="Freeform 138"/>
          <p:cNvSpPr>
            <a:spLocks/>
          </p:cNvSpPr>
          <p:nvPr/>
        </p:nvSpPr>
        <p:spPr bwMode="auto">
          <a:xfrm>
            <a:off x="1508125" y="1970088"/>
            <a:ext cx="141288" cy="15875"/>
          </a:xfrm>
          <a:custGeom>
            <a:avLst/>
            <a:gdLst/>
            <a:ahLst/>
            <a:cxnLst>
              <a:cxn ang="0">
                <a:pos x="0" y="0"/>
              </a:cxn>
              <a:cxn ang="0">
                <a:pos x="0" y="9"/>
              </a:cxn>
              <a:cxn ang="0">
                <a:pos x="88" y="9"/>
              </a:cxn>
              <a:cxn ang="0">
                <a:pos x="88" y="0"/>
              </a:cxn>
              <a:cxn ang="0">
                <a:pos x="0" y="0"/>
              </a:cxn>
            </a:cxnLst>
            <a:rect l="0" t="0" r="r" b="b"/>
            <a:pathLst>
              <a:path w="89" h="10">
                <a:moveTo>
                  <a:pt x="0" y="0"/>
                </a:moveTo>
                <a:lnTo>
                  <a:pt x="0" y="9"/>
                </a:lnTo>
                <a:lnTo>
                  <a:pt x="88" y="9"/>
                </a:lnTo>
                <a:lnTo>
                  <a:pt x="88"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643" name="Freeform 139"/>
          <p:cNvSpPr>
            <a:spLocks/>
          </p:cNvSpPr>
          <p:nvPr/>
        </p:nvSpPr>
        <p:spPr bwMode="auto">
          <a:xfrm>
            <a:off x="1508125" y="1990725"/>
            <a:ext cx="141288" cy="15875"/>
          </a:xfrm>
          <a:custGeom>
            <a:avLst/>
            <a:gdLst/>
            <a:ahLst/>
            <a:cxnLst>
              <a:cxn ang="0">
                <a:pos x="0" y="0"/>
              </a:cxn>
              <a:cxn ang="0">
                <a:pos x="0" y="2"/>
              </a:cxn>
              <a:cxn ang="0">
                <a:pos x="2" y="2"/>
              </a:cxn>
              <a:cxn ang="0">
                <a:pos x="2" y="6"/>
              </a:cxn>
              <a:cxn ang="0">
                <a:pos x="4" y="6"/>
              </a:cxn>
              <a:cxn ang="0">
                <a:pos x="4" y="9"/>
              </a:cxn>
              <a:cxn ang="0">
                <a:pos x="84" y="9"/>
              </a:cxn>
              <a:cxn ang="0">
                <a:pos x="84" y="6"/>
              </a:cxn>
              <a:cxn ang="0">
                <a:pos x="86" y="6"/>
              </a:cxn>
              <a:cxn ang="0">
                <a:pos x="86" y="2"/>
              </a:cxn>
              <a:cxn ang="0">
                <a:pos x="88" y="2"/>
              </a:cxn>
              <a:cxn ang="0">
                <a:pos x="88" y="0"/>
              </a:cxn>
              <a:cxn ang="0">
                <a:pos x="0" y="0"/>
              </a:cxn>
            </a:cxnLst>
            <a:rect l="0" t="0" r="r" b="b"/>
            <a:pathLst>
              <a:path w="89" h="10">
                <a:moveTo>
                  <a:pt x="0" y="0"/>
                </a:moveTo>
                <a:lnTo>
                  <a:pt x="0" y="2"/>
                </a:lnTo>
                <a:lnTo>
                  <a:pt x="2" y="2"/>
                </a:lnTo>
                <a:lnTo>
                  <a:pt x="2" y="6"/>
                </a:lnTo>
                <a:lnTo>
                  <a:pt x="4" y="6"/>
                </a:lnTo>
                <a:lnTo>
                  <a:pt x="4" y="9"/>
                </a:lnTo>
                <a:lnTo>
                  <a:pt x="84" y="9"/>
                </a:lnTo>
                <a:lnTo>
                  <a:pt x="84" y="6"/>
                </a:lnTo>
                <a:lnTo>
                  <a:pt x="86" y="6"/>
                </a:lnTo>
                <a:lnTo>
                  <a:pt x="86" y="2"/>
                </a:lnTo>
                <a:lnTo>
                  <a:pt x="88" y="2"/>
                </a:lnTo>
                <a:lnTo>
                  <a:pt x="88"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644" name="Freeform 140"/>
          <p:cNvSpPr>
            <a:spLocks/>
          </p:cNvSpPr>
          <p:nvPr/>
        </p:nvSpPr>
        <p:spPr bwMode="auto">
          <a:xfrm>
            <a:off x="1514475" y="2012950"/>
            <a:ext cx="125413" cy="15875"/>
          </a:xfrm>
          <a:custGeom>
            <a:avLst/>
            <a:gdLst/>
            <a:ahLst/>
            <a:cxnLst>
              <a:cxn ang="0">
                <a:pos x="0" y="0"/>
              </a:cxn>
              <a:cxn ang="0">
                <a:pos x="2" y="2"/>
              </a:cxn>
              <a:cxn ang="0">
                <a:pos x="4" y="2"/>
              </a:cxn>
              <a:cxn ang="0">
                <a:pos x="4" y="4"/>
              </a:cxn>
              <a:cxn ang="0">
                <a:pos x="6" y="4"/>
              </a:cxn>
              <a:cxn ang="0">
                <a:pos x="7" y="7"/>
              </a:cxn>
              <a:cxn ang="0">
                <a:pos x="8" y="7"/>
              </a:cxn>
              <a:cxn ang="0">
                <a:pos x="10" y="9"/>
              </a:cxn>
              <a:cxn ang="0">
                <a:pos x="70" y="9"/>
              </a:cxn>
              <a:cxn ang="0">
                <a:pos x="70" y="8"/>
              </a:cxn>
              <a:cxn ang="0">
                <a:pos x="72" y="7"/>
              </a:cxn>
              <a:cxn ang="0">
                <a:pos x="72" y="4"/>
              </a:cxn>
              <a:cxn ang="0">
                <a:pos x="76" y="4"/>
              </a:cxn>
              <a:cxn ang="0">
                <a:pos x="76" y="2"/>
              </a:cxn>
              <a:cxn ang="0">
                <a:pos x="78" y="2"/>
              </a:cxn>
              <a:cxn ang="0">
                <a:pos x="78" y="0"/>
              </a:cxn>
              <a:cxn ang="0">
                <a:pos x="0" y="0"/>
              </a:cxn>
            </a:cxnLst>
            <a:rect l="0" t="0" r="r" b="b"/>
            <a:pathLst>
              <a:path w="79" h="10">
                <a:moveTo>
                  <a:pt x="0" y="0"/>
                </a:moveTo>
                <a:lnTo>
                  <a:pt x="2" y="2"/>
                </a:lnTo>
                <a:lnTo>
                  <a:pt x="4" y="2"/>
                </a:lnTo>
                <a:lnTo>
                  <a:pt x="4" y="4"/>
                </a:lnTo>
                <a:lnTo>
                  <a:pt x="6" y="4"/>
                </a:lnTo>
                <a:lnTo>
                  <a:pt x="7" y="7"/>
                </a:lnTo>
                <a:lnTo>
                  <a:pt x="8" y="7"/>
                </a:lnTo>
                <a:lnTo>
                  <a:pt x="10" y="9"/>
                </a:lnTo>
                <a:lnTo>
                  <a:pt x="70" y="9"/>
                </a:lnTo>
                <a:lnTo>
                  <a:pt x="70" y="8"/>
                </a:lnTo>
                <a:lnTo>
                  <a:pt x="72" y="7"/>
                </a:lnTo>
                <a:lnTo>
                  <a:pt x="72" y="4"/>
                </a:lnTo>
                <a:lnTo>
                  <a:pt x="76" y="4"/>
                </a:lnTo>
                <a:lnTo>
                  <a:pt x="76" y="2"/>
                </a:lnTo>
                <a:lnTo>
                  <a:pt x="78" y="2"/>
                </a:lnTo>
                <a:lnTo>
                  <a:pt x="78"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645" name="Freeform 141"/>
          <p:cNvSpPr>
            <a:spLocks/>
          </p:cNvSpPr>
          <p:nvPr/>
        </p:nvSpPr>
        <p:spPr bwMode="auto">
          <a:xfrm>
            <a:off x="1531938" y="2033588"/>
            <a:ext cx="90487" cy="12700"/>
          </a:xfrm>
          <a:custGeom>
            <a:avLst/>
            <a:gdLst/>
            <a:ahLst/>
            <a:cxnLst>
              <a:cxn ang="0">
                <a:pos x="0" y="0"/>
              </a:cxn>
              <a:cxn ang="0">
                <a:pos x="2" y="2"/>
              </a:cxn>
              <a:cxn ang="0">
                <a:pos x="4" y="2"/>
              </a:cxn>
              <a:cxn ang="0">
                <a:pos x="4" y="3"/>
              </a:cxn>
              <a:cxn ang="0">
                <a:pos x="7" y="3"/>
              </a:cxn>
              <a:cxn ang="0">
                <a:pos x="9" y="5"/>
              </a:cxn>
              <a:cxn ang="0">
                <a:pos x="14" y="5"/>
              </a:cxn>
              <a:cxn ang="0">
                <a:pos x="14" y="6"/>
              </a:cxn>
              <a:cxn ang="0">
                <a:pos x="19" y="6"/>
              </a:cxn>
              <a:cxn ang="0">
                <a:pos x="19" y="7"/>
              </a:cxn>
              <a:cxn ang="0">
                <a:pos x="39" y="7"/>
              </a:cxn>
              <a:cxn ang="0">
                <a:pos x="39" y="6"/>
              </a:cxn>
              <a:cxn ang="0">
                <a:pos x="43" y="6"/>
              </a:cxn>
              <a:cxn ang="0">
                <a:pos x="43" y="5"/>
              </a:cxn>
              <a:cxn ang="0">
                <a:pos x="47" y="5"/>
              </a:cxn>
              <a:cxn ang="0">
                <a:pos x="47" y="4"/>
              </a:cxn>
              <a:cxn ang="0">
                <a:pos x="51" y="4"/>
              </a:cxn>
              <a:cxn ang="0">
                <a:pos x="51" y="3"/>
              </a:cxn>
              <a:cxn ang="0">
                <a:pos x="54" y="2"/>
              </a:cxn>
              <a:cxn ang="0">
                <a:pos x="56" y="2"/>
              </a:cxn>
              <a:cxn ang="0">
                <a:pos x="56" y="0"/>
              </a:cxn>
              <a:cxn ang="0">
                <a:pos x="0" y="0"/>
              </a:cxn>
            </a:cxnLst>
            <a:rect l="0" t="0" r="r" b="b"/>
            <a:pathLst>
              <a:path w="57" h="8">
                <a:moveTo>
                  <a:pt x="0" y="0"/>
                </a:moveTo>
                <a:lnTo>
                  <a:pt x="2" y="2"/>
                </a:lnTo>
                <a:lnTo>
                  <a:pt x="4" y="2"/>
                </a:lnTo>
                <a:lnTo>
                  <a:pt x="4" y="3"/>
                </a:lnTo>
                <a:lnTo>
                  <a:pt x="7" y="3"/>
                </a:lnTo>
                <a:lnTo>
                  <a:pt x="9" y="5"/>
                </a:lnTo>
                <a:lnTo>
                  <a:pt x="14" y="5"/>
                </a:lnTo>
                <a:lnTo>
                  <a:pt x="14" y="6"/>
                </a:lnTo>
                <a:lnTo>
                  <a:pt x="19" y="6"/>
                </a:lnTo>
                <a:lnTo>
                  <a:pt x="19" y="7"/>
                </a:lnTo>
                <a:lnTo>
                  <a:pt x="39" y="7"/>
                </a:lnTo>
                <a:lnTo>
                  <a:pt x="39" y="6"/>
                </a:lnTo>
                <a:lnTo>
                  <a:pt x="43" y="6"/>
                </a:lnTo>
                <a:lnTo>
                  <a:pt x="43" y="5"/>
                </a:lnTo>
                <a:lnTo>
                  <a:pt x="47" y="5"/>
                </a:lnTo>
                <a:lnTo>
                  <a:pt x="47" y="4"/>
                </a:lnTo>
                <a:lnTo>
                  <a:pt x="51" y="4"/>
                </a:lnTo>
                <a:lnTo>
                  <a:pt x="51" y="3"/>
                </a:lnTo>
                <a:lnTo>
                  <a:pt x="54" y="2"/>
                </a:lnTo>
                <a:lnTo>
                  <a:pt x="56" y="2"/>
                </a:lnTo>
                <a:lnTo>
                  <a:pt x="56"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646" name="Oval 142"/>
          <p:cNvSpPr>
            <a:spLocks noChangeArrowheads="1"/>
          </p:cNvSpPr>
          <p:nvPr/>
        </p:nvSpPr>
        <p:spPr bwMode="auto">
          <a:xfrm>
            <a:off x="1514475" y="1912938"/>
            <a:ext cx="123825" cy="122237"/>
          </a:xfrm>
          <a:prstGeom prst="ellipse">
            <a:avLst/>
          </a:prstGeom>
          <a:noFill/>
          <a:ln w="12700">
            <a:solidFill>
              <a:srgbClr val="000000"/>
            </a:solidFill>
            <a:round/>
            <a:headEnd/>
            <a:tailEnd/>
          </a:ln>
          <a:effectLst/>
        </p:spPr>
        <p:txBody>
          <a:bodyPr wrap="none" anchor="ctr"/>
          <a:lstStyle/>
          <a:p>
            <a:endParaRPr lang="fr-FR"/>
          </a:p>
        </p:txBody>
      </p:sp>
      <p:sp>
        <p:nvSpPr>
          <p:cNvPr id="21647" name="Freeform 143"/>
          <p:cNvSpPr>
            <a:spLocks/>
          </p:cNvSpPr>
          <p:nvPr/>
        </p:nvSpPr>
        <p:spPr bwMode="auto">
          <a:xfrm>
            <a:off x="1711325" y="1906588"/>
            <a:ext cx="100013" cy="15875"/>
          </a:xfrm>
          <a:custGeom>
            <a:avLst/>
            <a:gdLst/>
            <a:ahLst/>
            <a:cxnLst>
              <a:cxn ang="0">
                <a:pos x="21" y="0"/>
              </a:cxn>
              <a:cxn ang="0">
                <a:pos x="21" y="1"/>
              </a:cxn>
              <a:cxn ang="0">
                <a:pos x="16" y="1"/>
              </a:cxn>
              <a:cxn ang="0">
                <a:pos x="16" y="2"/>
              </a:cxn>
              <a:cxn ang="0">
                <a:pos x="11" y="2"/>
              </a:cxn>
              <a:cxn ang="0">
                <a:pos x="11" y="3"/>
              </a:cxn>
              <a:cxn ang="0">
                <a:pos x="7" y="4"/>
              </a:cxn>
              <a:cxn ang="0">
                <a:pos x="4" y="5"/>
              </a:cxn>
              <a:cxn ang="0">
                <a:pos x="4" y="7"/>
              </a:cxn>
              <a:cxn ang="0">
                <a:pos x="0" y="7"/>
              </a:cxn>
              <a:cxn ang="0">
                <a:pos x="0" y="9"/>
              </a:cxn>
              <a:cxn ang="0">
                <a:pos x="62" y="9"/>
              </a:cxn>
              <a:cxn ang="0">
                <a:pos x="60" y="7"/>
              </a:cxn>
              <a:cxn ang="0">
                <a:pos x="57" y="7"/>
              </a:cxn>
              <a:cxn ang="0">
                <a:pos x="55" y="4"/>
              </a:cxn>
              <a:cxn ang="0">
                <a:pos x="53" y="4"/>
              </a:cxn>
              <a:cxn ang="0">
                <a:pos x="53" y="3"/>
              </a:cxn>
              <a:cxn ang="0">
                <a:pos x="49" y="3"/>
              </a:cxn>
              <a:cxn ang="0">
                <a:pos x="49" y="2"/>
              </a:cxn>
              <a:cxn ang="0">
                <a:pos x="46" y="2"/>
              </a:cxn>
              <a:cxn ang="0">
                <a:pos x="46" y="1"/>
              </a:cxn>
              <a:cxn ang="0">
                <a:pos x="39" y="1"/>
              </a:cxn>
              <a:cxn ang="0">
                <a:pos x="39" y="0"/>
              </a:cxn>
              <a:cxn ang="0">
                <a:pos x="21" y="0"/>
              </a:cxn>
            </a:cxnLst>
            <a:rect l="0" t="0" r="r" b="b"/>
            <a:pathLst>
              <a:path w="63" h="10">
                <a:moveTo>
                  <a:pt x="21" y="0"/>
                </a:moveTo>
                <a:lnTo>
                  <a:pt x="21" y="1"/>
                </a:lnTo>
                <a:lnTo>
                  <a:pt x="16" y="1"/>
                </a:lnTo>
                <a:lnTo>
                  <a:pt x="16" y="2"/>
                </a:lnTo>
                <a:lnTo>
                  <a:pt x="11" y="2"/>
                </a:lnTo>
                <a:lnTo>
                  <a:pt x="11" y="3"/>
                </a:lnTo>
                <a:lnTo>
                  <a:pt x="7" y="4"/>
                </a:lnTo>
                <a:lnTo>
                  <a:pt x="4" y="5"/>
                </a:lnTo>
                <a:lnTo>
                  <a:pt x="4" y="7"/>
                </a:lnTo>
                <a:lnTo>
                  <a:pt x="0" y="7"/>
                </a:lnTo>
                <a:lnTo>
                  <a:pt x="0" y="9"/>
                </a:lnTo>
                <a:lnTo>
                  <a:pt x="62" y="9"/>
                </a:lnTo>
                <a:lnTo>
                  <a:pt x="60" y="7"/>
                </a:lnTo>
                <a:lnTo>
                  <a:pt x="57" y="7"/>
                </a:lnTo>
                <a:lnTo>
                  <a:pt x="55" y="4"/>
                </a:lnTo>
                <a:lnTo>
                  <a:pt x="53" y="4"/>
                </a:lnTo>
                <a:lnTo>
                  <a:pt x="53" y="3"/>
                </a:lnTo>
                <a:lnTo>
                  <a:pt x="49" y="3"/>
                </a:lnTo>
                <a:lnTo>
                  <a:pt x="49" y="2"/>
                </a:lnTo>
                <a:lnTo>
                  <a:pt x="46" y="2"/>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48" name="Freeform 144"/>
          <p:cNvSpPr>
            <a:spLocks/>
          </p:cNvSpPr>
          <p:nvPr/>
        </p:nvSpPr>
        <p:spPr bwMode="auto">
          <a:xfrm>
            <a:off x="1697038" y="1927225"/>
            <a:ext cx="125412" cy="15875"/>
          </a:xfrm>
          <a:custGeom>
            <a:avLst/>
            <a:gdLst/>
            <a:ahLst/>
            <a:cxnLst>
              <a:cxn ang="0">
                <a:pos x="7" y="0"/>
              </a:cxn>
              <a:cxn ang="0">
                <a:pos x="7" y="2"/>
              </a:cxn>
              <a:cxn ang="0">
                <a:pos x="6" y="2"/>
              </a:cxn>
              <a:cxn ang="0">
                <a:pos x="6"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2" y="2"/>
              </a:cxn>
              <a:cxn ang="0">
                <a:pos x="72" y="0"/>
              </a:cxn>
              <a:cxn ang="0">
                <a:pos x="7" y="0"/>
              </a:cxn>
            </a:cxnLst>
            <a:rect l="0" t="0" r="r" b="b"/>
            <a:pathLst>
              <a:path w="79" h="10">
                <a:moveTo>
                  <a:pt x="7" y="0"/>
                </a:moveTo>
                <a:lnTo>
                  <a:pt x="7" y="2"/>
                </a:lnTo>
                <a:lnTo>
                  <a:pt x="6" y="2"/>
                </a:lnTo>
                <a:lnTo>
                  <a:pt x="6" y="5"/>
                </a:lnTo>
                <a:lnTo>
                  <a:pt x="2" y="5"/>
                </a:lnTo>
                <a:lnTo>
                  <a:pt x="2" y="7"/>
                </a:lnTo>
                <a:lnTo>
                  <a:pt x="0" y="7"/>
                </a:lnTo>
                <a:lnTo>
                  <a:pt x="0" y="9"/>
                </a:lnTo>
                <a:lnTo>
                  <a:pt x="78" y="9"/>
                </a:lnTo>
                <a:lnTo>
                  <a:pt x="78" y="7"/>
                </a:lnTo>
                <a:lnTo>
                  <a:pt x="76" y="7"/>
                </a:lnTo>
                <a:lnTo>
                  <a:pt x="76" y="5"/>
                </a:lnTo>
                <a:lnTo>
                  <a:pt x="74" y="5"/>
                </a:lnTo>
                <a:lnTo>
                  <a:pt x="72" y="2"/>
                </a:lnTo>
                <a:lnTo>
                  <a:pt x="72" y="2"/>
                </a:lnTo>
                <a:lnTo>
                  <a:pt x="72" y="0"/>
                </a:lnTo>
                <a:lnTo>
                  <a:pt x="7" y="0"/>
                </a:lnTo>
              </a:path>
            </a:pathLst>
          </a:custGeom>
          <a:solidFill>
            <a:srgbClr val="DFDFDF"/>
          </a:solidFill>
          <a:ln w="12700" cap="rnd" cmpd="sng">
            <a:noFill/>
            <a:prstDash val="solid"/>
            <a:round/>
            <a:headEnd type="none" w="med" len="med"/>
            <a:tailEnd type="none" w="med" len="med"/>
          </a:ln>
          <a:effectLst/>
        </p:spPr>
        <p:txBody>
          <a:bodyPr/>
          <a:lstStyle/>
          <a:p>
            <a:endParaRPr lang="fr-FR"/>
          </a:p>
        </p:txBody>
      </p:sp>
      <p:sp>
        <p:nvSpPr>
          <p:cNvPr id="21649" name="Freeform 145"/>
          <p:cNvSpPr>
            <a:spLocks/>
          </p:cNvSpPr>
          <p:nvPr/>
        </p:nvSpPr>
        <p:spPr bwMode="auto">
          <a:xfrm>
            <a:off x="1690688" y="1947863"/>
            <a:ext cx="138112" cy="17462"/>
          </a:xfrm>
          <a:custGeom>
            <a:avLst/>
            <a:gdLst/>
            <a:ahLst/>
            <a:cxnLst>
              <a:cxn ang="0">
                <a:pos x="4" y="0"/>
              </a:cxn>
              <a:cxn ang="0">
                <a:pos x="4" y="3"/>
              </a:cxn>
              <a:cxn ang="0">
                <a:pos x="2" y="3"/>
              </a:cxn>
              <a:cxn ang="0">
                <a:pos x="2" y="8"/>
              </a:cxn>
              <a:cxn ang="0">
                <a:pos x="0" y="8"/>
              </a:cxn>
              <a:cxn ang="0">
                <a:pos x="0" y="10"/>
              </a:cxn>
              <a:cxn ang="0">
                <a:pos x="86" y="10"/>
              </a:cxn>
              <a:cxn ang="0">
                <a:pos x="86" y="6"/>
              </a:cxn>
              <a:cxn ang="0">
                <a:pos x="84" y="6"/>
              </a:cxn>
              <a:cxn ang="0">
                <a:pos x="84" y="3"/>
              </a:cxn>
              <a:cxn ang="0">
                <a:pos x="82" y="3"/>
              </a:cxn>
              <a:cxn ang="0">
                <a:pos x="82" y="0"/>
              </a:cxn>
              <a:cxn ang="0">
                <a:pos x="4" y="0"/>
              </a:cxn>
            </a:cxnLst>
            <a:rect l="0" t="0" r="r" b="b"/>
            <a:pathLst>
              <a:path w="87" h="11">
                <a:moveTo>
                  <a:pt x="4" y="0"/>
                </a:moveTo>
                <a:lnTo>
                  <a:pt x="4" y="3"/>
                </a:lnTo>
                <a:lnTo>
                  <a:pt x="2" y="3"/>
                </a:lnTo>
                <a:lnTo>
                  <a:pt x="2" y="8"/>
                </a:lnTo>
                <a:lnTo>
                  <a:pt x="0" y="8"/>
                </a:lnTo>
                <a:lnTo>
                  <a:pt x="0" y="10"/>
                </a:lnTo>
                <a:lnTo>
                  <a:pt x="86" y="10"/>
                </a:lnTo>
                <a:lnTo>
                  <a:pt x="86" y="6"/>
                </a:lnTo>
                <a:lnTo>
                  <a:pt x="84" y="6"/>
                </a:lnTo>
                <a:lnTo>
                  <a:pt x="84" y="3"/>
                </a:lnTo>
                <a:lnTo>
                  <a:pt x="82" y="3"/>
                </a:lnTo>
                <a:lnTo>
                  <a:pt x="82" y="0"/>
                </a:lnTo>
                <a:lnTo>
                  <a:pt x="4" y="0"/>
                </a:lnTo>
              </a:path>
            </a:pathLst>
          </a:custGeom>
          <a:solidFill>
            <a:srgbClr val="BFBFBF"/>
          </a:solidFill>
          <a:ln w="12700" cap="rnd" cmpd="sng">
            <a:noFill/>
            <a:prstDash val="solid"/>
            <a:round/>
            <a:headEnd type="none" w="med" len="med"/>
            <a:tailEnd type="none" w="med" len="med"/>
          </a:ln>
          <a:effectLst/>
        </p:spPr>
        <p:txBody>
          <a:bodyPr/>
          <a:lstStyle/>
          <a:p>
            <a:endParaRPr lang="fr-FR"/>
          </a:p>
        </p:txBody>
      </p:sp>
      <p:sp>
        <p:nvSpPr>
          <p:cNvPr id="21650" name="Freeform 146"/>
          <p:cNvSpPr>
            <a:spLocks/>
          </p:cNvSpPr>
          <p:nvPr/>
        </p:nvSpPr>
        <p:spPr bwMode="auto">
          <a:xfrm>
            <a:off x="1690688" y="1970088"/>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9F9F9F"/>
          </a:solidFill>
          <a:ln w="12700" cap="rnd" cmpd="sng">
            <a:noFill/>
            <a:prstDash val="solid"/>
            <a:round/>
            <a:headEnd type="none" w="med" len="med"/>
            <a:tailEnd type="none" w="med" len="med"/>
          </a:ln>
          <a:effectLst/>
        </p:spPr>
        <p:txBody>
          <a:bodyPr/>
          <a:lstStyle/>
          <a:p>
            <a:endParaRPr lang="fr-FR"/>
          </a:p>
        </p:txBody>
      </p:sp>
      <p:sp>
        <p:nvSpPr>
          <p:cNvPr id="21651" name="Freeform 147"/>
          <p:cNvSpPr>
            <a:spLocks/>
          </p:cNvSpPr>
          <p:nvPr/>
        </p:nvSpPr>
        <p:spPr bwMode="auto">
          <a:xfrm>
            <a:off x="1690688" y="1990725"/>
            <a:ext cx="138112" cy="15875"/>
          </a:xfrm>
          <a:custGeom>
            <a:avLst/>
            <a:gdLst/>
            <a:ahLst/>
            <a:cxnLst>
              <a:cxn ang="0">
                <a:pos x="0" y="0"/>
              </a:cxn>
              <a:cxn ang="0">
                <a:pos x="0" y="2"/>
              </a:cxn>
              <a:cxn ang="0">
                <a:pos x="2" y="2"/>
              </a:cxn>
              <a:cxn ang="0">
                <a:pos x="2" y="6"/>
              </a:cxn>
              <a:cxn ang="0">
                <a:pos x="4" y="6"/>
              </a:cxn>
              <a:cxn ang="0">
                <a:pos x="4" y="9"/>
              </a:cxn>
              <a:cxn ang="0">
                <a:pos x="82" y="9"/>
              </a:cxn>
              <a:cxn ang="0">
                <a:pos x="82" y="6"/>
              </a:cxn>
              <a:cxn ang="0">
                <a:pos x="84" y="6"/>
              </a:cxn>
              <a:cxn ang="0">
                <a:pos x="84" y="2"/>
              </a:cxn>
              <a:cxn ang="0">
                <a:pos x="86" y="2"/>
              </a:cxn>
              <a:cxn ang="0">
                <a:pos x="86" y="0"/>
              </a:cxn>
              <a:cxn ang="0">
                <a:pos x="0" y="0"/>
              </a:cxn>
            </a:cxnLst>
            <a:rect l="0" t="0" r="r" b="b"/>
            <a:pathLst>
              <a:path w="87" h="10">
                <a:moveTo>
                  <a:pt x="0" y="0"/>
                </a:moveTo>
                <a:lnTo>
                  <a:pt x="0" y="2"/>
                </a:lnTo>
                <a:lnTo>
                  <a:pt x="2" y="2"/>
                </a:lnTo>
                <a:lnTo>
                  <a:pt x="2" y="6"/>
                </a:lnTo>
                <a:lnTo>
                  <a:pt x="4" y="6"/>
                </a:lnTo>
                <a:lnTo>
                  <a:pt x="4" y="9"/>
                </a:lnTo>
                <a:lnTo>
                  <a:pt x="82" y="9"/>
                </a:lnTo>
                <a:lnTo>
                  <a:pt x="82" y="6"/>
                </a:lnTo>
                <a:lnTo>
                  <a:pt x="84" y="6"/>
                </a:lnTo>
                <a:lnTo>
                  <a:pt x="84" y="2"/>
                </a:lnTo>
                <a:lnTo>
                  <a:pt x="86" y="2"/>
                </a:lnTo>
                <a:lnTo>
                  <a:pt x="86" y="0"/>
                </a:lnTo>
                <a:lnTo>
                  <a:pt x="0" y="0"/>
                </a:lnTo>
              </a:path>
            </a:pathLst>
          </a:custGeom>
          <a:solidFill>
            <a:srgbClr val="7E7E7E"/>
          </a:solidFill>
          <a:ln w="12700" cap="rnd" cmpd="sng">
            <a:noFill/>
            <a:prstDash val="solid"/>
            <a:round/>
            <a:headEnd type="none" w="med" len="med"/>
            <a:tailEnd type="none" w="med" len="med"/>
          </a:ln>
          <a:effectLst/>
        </p:spPr>
        <p:txBody>
          <a:bodyPr/>
          <a:lstStyle/>
          <a:p>
            <a:endParaRPr lang="fr-FR"/>
          </a:p>
        </p:txBody>
      </p:sp>
      <p:sp>
        <p:nvSpPr>
          <p:cNvPr id="21652" name="Freeform 148"/>
          <p:cNvSpPr>
            <a:spLocks/>
          </p:cNvSpPr>
          <p:nvPr/>
        </p:nvSpPr>
        <p:spPr bwMode="auto">
          <a:xfrm>
            <a:off x="1697038" y="2012950"/>
            <a:ext cx="122237" cy="15875"/>
          </a:xfrm>
          <a:custGeom>
            <a:avLst/>
            <a:gdLst/>
            <a:ahLst/>
            <a:cxnLst>
              <a:cxn ang="0">
                <a:pos x="0" y="0"/>
              </a:cxn>
              <a:cxn ang="0">
                <a:pos x="2" y="2"/>
              </a:cxn>
              <a:cxn ang="0">
                <a:pos x="4" y="4"/>
              </a:cxn>
              <a:cxn ang="0">
                <a:pos x="6" y="4"/>
              </a:cxn>
              <a:cxn ang="0">
                <a:pos x="7" y="7"/>
              </a:cxn>
              <a:cxn ang="0">
                <a:pos x="8" y="9"/>
              </a:cxn>
              <a:cxn ang="0">
                <a:pos x="70" y="9"/>
              </a:cxn>
              <a:cxn ang="0">
                <a:pos x="70"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6" y="4"/>
                </a:lnTo>
                <a:lnTo>
                  <a:pt x="7" y="7"/>
                </a:lnTo>
                <a:lnTo>
                  <a:pt x="8" y="9"/>
                </a:lnTo>
                <a:lnTo>
                  <a:pt x="70" y="9"/>
                </a:lnTo>
                <a:lnTo>
                  <a:pt x="70" y="7"/>
                </a:lnTo>
                <a:lnTo>
                  <a:pt x="72" y="5"/>
                </a:lnTo>
                <a:lnTo>
                  <a:pt x="72" y="4"/>
                </a:lnTo>
                <a:lnTo>
                  <a:pt x="74" y="4"/>
                </a:lnTo>
                <a:lnTo>
                  <a:pt x="74" y="2"/>
                </a:lnTo>
                <a:lnTo>
                  <a:pt x="76" y="2"/>
                </a:lnTo>
                <a:lnTo>
                  <a:pt x="76" y="0"/>
                </a:lnTo>
                <a:lnTo>
                  <a:pt x="0" y="0"/>
                </a:lnTo>
              </a:path>
            </a:pathLst>
          </a:custGeom>
          <a:solidFill>
            <a:srgbClr val="5E5E5E"/>
          </a:solidFill>
          <a:ln w="12700" cap="rnd" cmpd="sng">
            <a:noFill/>
            <a:prstDash val="solid"/>
            <a:round/>
            <a:headEnd type="none" w="med" len="med"/>
            <a:tailEnd type="none" w="med" len="med"/>
          </a:ln>
          <a:effectLst/>
        </p:spPr>
        <p:txBody>
          <a:bodyPr/>
          <a:lstStyle/>
          <a:p>
            <a:endParaRPr lang="fr-FR"/>
          </a:p>
        </p:txBody>
      </p:sp>
      <p:sp>
        <p:nvSpPr>
          <p:cNvPr id="21653" name="Freeform 149"/>
          <p:cNvSpPr>
            <a:spLocks/>
          </p:cNvSpPr>
          <p:nvPr/>
        </p:nvSpPr>
        <p:spPr bwMode="auto">
          <a:xfrm>
            <a:off x="1711325" y="2033588"/>
            <a:ext cx="93663"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5" y="5"/>
              </a:cxn>
              <a:cxn ang="0">
                <a:pos x="15" y="6"/>
              </a:cxn>
              <a:cxn ang="0">
                <a:pos x="21" y="6"/>
              </a:cxn>
              <a:cxn ang="0">
                <a:pos x="21" y="7"/>
              </a:cxn>
              <a:cxn ang="0">
                <a:pos x="39" y="7"/>
              </a:cxn>
              <a:cxn ang="0">
                <a:pos x="39" y="6"/>
              </a:cxn>
              <a:cxn ang="0">
                <a:pos x="45" y="6"/>
              </a:cxn>
              <a:cxn ang="0">
                <a:pos x="45" y="5"/>
              </a:cxn>
              <a:cxn ang="0">
                <a:pos x="49" y="4"/>
              </a:cxn>
              <a:cxn ang="0">
                <a:pos x="53" y="4"/>
              </a:cxn>
              <a:cxn ang="0">
                <a:pos x="53" y="2"/>
              </a:cxn>
              <a:cxn ang="0">
                <a:pos x="56" y="2"/>
              </a:cxn>
              <a:cxn ang="0">
                <a:pos x="56" y="1"/>
              </a:cxn>
              <a:cxn ang="0">
                <a:pos x="58" y="1"/>
              </a:cxn>
              <a:cxn ang="0">
                <a:pos x="58" y="0"/>
              </a:cxn>
              <a:cxn ang="0">
                <a:pos x="0" y="0"/>
              </a:cxn>
            </a:cxnLst>
            <a:rect l="0" t="0" r="r" b="b"/>
            <a:pathLst>
              <a:path w="59" h="8">
                <a:moveTo>
                  <a:pt x="0" y="0"/>
                </a:moveTo>
                <a:lnTo>
                  <a:pt x="0" y="1"/>
                </a:lnTo>
                <a:lnTo>
                  <a:pt x="4" y="1"/>
                </a:lnTo>
                <a:lnTo>
                  <a:pt x="5" y="3"/>
                </a:lnTo>
                <a:lnTo>
                  <a:pt x="7" y="3"/>
                </a:lnTo>
                <a:lnTo>
                  <a:pt x="7" y="4"/>
                </a:lnTo>
                <a:lnTo>
                  <a:pt x="11" y="4"/>
                </a:lnTo>
                <a:lnTo>
                  <a:pt x="11" y="5"/>
                </a:lnTo>
                <a:lnTo>
                  <a:pt x="15" y="5"/>
                </a:lnTo>
                <a:lnTo>
                  <a:pt x="15" y="6"/>
                </a:lnTo>
                <a:lnTo>
                  <a:pt x="21" y="6"/>
                </a:lnTo>
                <a:lnTo>
                  <a:pt x="21" y="7"/>
                </a:lnTo>
                <a:lnTo>
                  <a:pt x="39" y="7"/>
                </a:lnTo>
                <a:lnTo>
                  <a:pt x="39" y="6"/>
                </a:lnTo>
                <a:lnTo>
                  <a:pt x="45" y="6"/>
                </a:lnTo>
                <a:lnTo>
                  <a:pt x="45" y="5"/>
                </a:lnTo>
                <a:lnTo>
                  <a:pt x="49" y="4"/>
                </a:lnTo>
                <a:lnTo>
                  <a:pt x="53" y="4"/>
                </a:lnTo>
                <a:lnTo>
                  <a:pt x="53" y="2"/>
                </a:lnTo>
                <a:lnTo>
                  <a:pt x="56" y="2"/>
                </a:lnTo>
                <a:lnTo>
                  <a:pt x="56" y="1"/>
                </a:lnTo>
                <a:lnTo>
                  <a:pt x="58" y="1"/>
                </a:lnTo>
                <a:lnTo>
                  <a:pt x="58" y="0"/>
                </a:lnTo>
                <a:lnTo>
                  <a:pt x="0" y="0"/>
                </a:lnTo>
              </a:path>
            </a:pathLst>
          </a:custGeom>
          <a:solidFill>
            <a:srgbClr val="3D3D3D"/>
          </a:solidFill>
          <a:ln w="12700" cap="rnd" cmpd="sng">
            <a:noFill/>
            <a:prstDash val="solid"/>
            <a:round/>
            <a:headEnd type="none" w="med" len="med"/>
            <a:tailEnd type="none" w="med" len="med"/>
          </a:ln>
          <a:effectLst/>
        </p:spPr>
        <p:txBody>
          <a:bodyPr/>
          <a:lstStyle/>
          <a:p>
            <a:endParaRPr lang="fr-FR"/>
          </a:p>
        </p:txBody>
      </p:sp>
      <p:sp>
        <p:nvSpPr>
          <p:cNvPr id="21654" name="Oval 150"/>
          <p:cNvSpPr>
            <a:spLocks noChangeArrowheads="1"/>
          </p:cNvSpPr>
          <p:nvPr/>
        </p:nvSpPr>
        <p:spPr bwMode="auto">
          <a:xfrm>
            <a:off x="1697038" y="1912938"/>
            <a:ext cx="120650" cy="122237"/>
          </a:xfrm>
          <a:prstGeom prst="ellipse">
            <a:avLst/>
          </a:prstGeom>
          <a:noFill/>
          <a:ln w="12700">
            <a:solidFill>
              <a:srgbClr val="000000"/>
            </a:solidFill>
            <a:round/>
            <a:headEnd/>
            <a:tailEnd/>
          </a:ln>
          <a:effectLst/>
        </p:spPr>
        <p:txBody>
          <a:bodyPr wrap="none" anchor="ctr"/>
          <a:lstStyle/>
          <a:p>
            <a:endParaRPr lang="fr-FR"/>
          </a:p>
        </p:txBody>
      </p:sp>
      <p:sp>
        <p:nvSpPr>
          <p:cNvPr id="21655" name="Freeform 151"/>
          <p:cNvSpPr>
            <a:spLocks/>
          </p:cNvSpPr>
          <p:nvPr/>
        </p:nvSpPr>
        <p:spPr bwMode="auto">
          <a:xfrm>
            <a:off x="1200150" y="1979613"/>
            <a:ext cx="107950" cy="19050"/>
          </a:xfrm>
          <a:custGeom>
            <a:avLst/>
            <a:gdLst/>
            <a:ahLst/>
            <a:cxnLst>
              <a:cxn ang="0">
                <a:pos x="25" y="0"/>
              </a:cxn>
              <a:cxn ang="0">
                <a:pos x="25" y="1"/>
              </a:cxn>
              <a:cxn ang="0">
                <a:pos x="20" y="1"/>
              </a:cxn>
              <a:cxn ang="0">
                <a:pos x="20"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20" y="1"/>
                </a:lnTo>
                <a:lnTo>
                  <a:pt x="20"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56" name="Freeform 152"/>
          <p:cNvSpPr>
            <a:spLocks/>
          </p:cNvSpPr>
          <p:nvPr/>
        </p:nvSpPr>
        <p:spPr bwMode="auto">
          <a:xfrm>
            <a:off x="1189038" y="2003425"/>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57" name="Freeform 153"/>
          <p:cNvSpPr>
            <a:spLocks/>
          </p:cNvSpPr>
          <p:nvPr/>
        </p:nvSpPr>
        <p:spPr bwMode="auto">
          <a:xfrm>
            <a:off x="1185863" y="2027238"/>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58" name="Freeform 154"/>
          <p:cNvSpPr>
            <a:spLocks/>
          </p:cNvSpPr>
          <p:nvPr/>
        </p:nvSpPr>
        <p:spPr bwMode="auto">
          <a:xfrm>
            <a:off x="1185863" y="2051050"/>
            <a:ext cx="138112"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59" name="Freeform 155"/>
          <p:cNvSpPr>
            <a:spLocks/>
          </p:cNvSpPr>
          <p:nvPr/>
        </p:nvSpPr>
        <p:spPr bwMode="auto">
          <a:xfrm>
            <a:off x="1189038" y="2076450"/>
            <a:ext cx="128587" cy="19050"/>
          </a:xfrm>
          <a:custGeom>
            <a:avLst/>
            <a:gdLst/>
            <a:ahLst/>
            <a:cxnLst>
              <a:cxn ang="0">
                <a:pos x="0" y="0"/>
              </a:cxn>
              <a:cxn ang="0">
                <a:pos x="2" y="2"/>
              </a:cxn>
              <a:cxn ang="0">
                <a:pos x="4" y="5"/>
              </a:cxn>
              <a:cxn ang="0">
                <a:pos x="6" y="7"/>
              </a:cxn>
              <a:cxn ang="0">
                <a:pos x="7" y="10"/>
              </a:cxn>
              <a:cxn ang="0">
                <a:pos x="8" y="10"/>
              </a:cxn>
              <a:cxn ang="0">
                <a:pos x="8" y="11"/>
              </a:cxn>
              <a:cxn ang="0">
                <a:pos x="71" y="11"/>
              </a:cxn>
              <a:cxn ang="0">
                <a:pos x="71"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8" y="10"/>
                </a:lnTo>
                <a:lnTo>
                  <a:pt x="8" y="11"/>
                </a:lnTo>
                <a:lnTo>
                  <a:pt x="71" y="11"/>
                </a:lnTo>
                <a:lnTo>
                  <a:pt x="71"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60" name="Freeform 156"/>
          <p:cNvSpPr>
            <a:spLocks/>
          </p:cNvSpPr>
          <p:nvPr/>
        </p:nvSpPr>
        <p:spPr bwMode="auto">
          <a:xfrm>
            <a:off x="1203325" y="2100263"/>
            <a:ext cx="98425" cy="15875"/>
          </a:xfrm>
          <a:custGeom>
            <a:avLst/>
            <a:gdLst/>
            <a:ahLst/>
            <a:cxnLst>
              <a:cxn ang="0">
                <a:pos x="0" y="0"/>
              </a:cxn>
              <a:cxn ang="0">
                <a:pos x="2" y="2"/>
              </a:cxn>
              <a:cxn ang="0">
                <a:pos x="4" y="2"/>
              </a:cxn>
              <a:cxn ang="0">
                <a:pos x="5" y="5"/>
              </a:cxn>
              <a:cxn ang="0">
                <a:pos x="9" y="5"/>
              </a:cxn>
              <a:cxn ang="0">
                <a:pos x="9" y="5"/>
              </a:cxn>
              <a:cxn ang="0">
                <a:pos x="13" y="5"/>
              </a:cxn>
              <a:cxn ang="0">
                <a:pos x="13" y="7"/>
              </a:cxn>
              <a:cxn ang="0">
                <a:pos x="16" y="7"/>
              </a:cxn>
              <a:cxn ang="0">
                <a:pos x="16" y="8"/>
              </a:cxn>
              <a:cxn ang="0">
                <a:pos x="23" y="8"/>
              </a:cxn>
              <a:cxn ang="0">
                <a:pos x="23" y="9"/>
              </a:cxn>
              <a:cxn ang="0">
                <a:pos x="40" y="9"/>
              </a:cxn>
              <a:cxn ang="0">
                <a:pos x="40" y="8"/>
              </a:cxn>
              <a:cxn ang="0">
                <a:pos x="46" y="8"/>
              </a:cxn>
              <a:cxn ang="0">
                <a:pos x="46" y="7"/>
              </a:cxn>
              <a:cxn ang="0">
                <a:pos x="51" y="7"/>
              </a:cxn>
              <a:cxn ang="0">
                <a:pos x="51" y="5"/>
              </a:cxn>
              <a:cxn ang="0">
                <a:pos x="55" y="5"/>
              </a:cxn>
              <a:cxn ang="0">
                <a:pos x="58" y="5"/>
              </a:cxn>
              <a:cxn ang="0">
                <a:pos x="58" y="2"/>
              </a:cxn>
              <a:cxn ang="0">
                <a:pos x="61" y="2"/>
              </a:cxn>
              <a:cxn ang="0">
                <a:pos x="61" y="0"/>
              </a:cxn>
              <a:cxn ang="0">
                <a:pos x="0" y="0"/>
              </a:cxn>
            </a:cxnLst>
            <a:rect l="0" t="0" r="r" b="b"/>
            <a:pathLst>
              <a:path w="62" h="10">
                <a:moveTo>
                  <a:pt x="0" y="0"/>
                </a:moveTo>
                <a:lnTo>
                  <a:pt x="2" y="2"/>
                </a:lnTo>
                <a:lnTo>
                  <a:pt x="4" y="2"/>
                </a:lnTo>
                <a:lnTo>
                  <a:pt x="5" y="5"/>
                </a:lnTo>
                <a:lnTo>
                  <a:pt x="9" y="5"/>
                </a:lnTo>
                <a:lnTo>
                  <a:pt x="9" y="5"/>
                </a:lnTo>
                <a:lnTo>
                  <a:pt x="13" y="5"/>
                </a:lnTo>
                <a:lnTo>
                  <a:pt x="13" y="7"/>
                </a:lnTo>
                <a:lnTo>
                  <a:pt x="16" y="7"/>
                </a:lnTo>
                <a:lnTo>
                  <a:pt x="16" y="8"/>
                </a:lnTo>
                <a:lnTo>
                  <a:pt x="23" y="8"/>
                </a:lnTo>
                <a:lnTo>
                  <a:pt x="23" y="9"/>
                </a:lnTo>
                <a:lnTo>
                  <a:pt x="40" y="9"/>
                </a:lnTo>
                <a:lnTo>
                  <a:pt x="40" y="8"/>
                </a:lnTo>
                <a:lnTo>
                  <a:pt x="46" y="8"/>
                </a:lnTo>
                <a:lnTo>
                  <a:pt x="46" y="7"/>
                </a:lnTo>
                <a:lnTo>
                  <a:pt x="51" y="7"/>
                </a:lnTo>
                <a:lnTo>
                  <a:pt x="51" y="5"/>
                </a:lnTo>
                <a:lnTo>
                  <a:pt x="55" y="5"/>
                </a:lnTo>
                <a:lnTo>
                  <a:pt x="58" y="5"/>
                </a:lnTo>
                <a:lnTo>
                  <a:pt x="58"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61" name="Oval 157"/>
          <p:cNvSpPr>
            <a:spLocks noChangeArrowheads="1"/>
          </p:cNvSpPr>
          <p:nvPr/>
        </p:nvSpPr>
        <p:spPr bwMode="auto">
          <a:xfrm>
            <a:off x="1192213"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662" name="Freeform 158"/>
          <p:cNvSpPr>
            <a:spLocks/>
          </p:cNvSpPr>
          <p:nvPr/>
        </p:nvSpPr>
        <p:spPr bwMode="auto">
          <a:xfrm>
            <a:off x="1381125" y="1979613"/>
            <a:ext cx="106363" cy="19050"/>
          </a:xfrm>
          <a:custGeom>
            <a:avLst/>
            <a:gdLst/>
            <a:ahLst/>
            <a:cxnLst>
              <a:cxn ang="0">
                <a:pos x="24" y="0"/>
              </a:cxn>
              <a:cxn ang="0">
                <a:pos x="24" y="1"/>
              </a:cxn>
              <a:cxn ang="0">
                <a:pos x="19" y="1"/>
              </a:cxn>
              <a:cxn ang="0">
                <a:pos x="19" y="2"/>
              </a:cxn>
              <a:cxn ang="0">
                <a:pos x="14" y="2"/>
              </a:cxn>
              <a:cxn ang="0">
                <a:pos x="14" y="3"/>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3"/>
              </a:cxn>
              <a:cxn ang="0">
                <a:pos x="52" y="3"/>
              </a:cxn>
              <a:cxn ang="0">
                <a:pos x="52" y="2"/>
              </a:cxn>
              <a:cxn ang="0">
                <a:pos x="49" y="2"/>
              </a:cxn>
              <a:cxn ang="0">
                <a:pos x="49" y="1"/>
              </a:cxn>
              <a:cxn ang="0">
                <a:pos x="42" y="1"/>
              </a:cxn>
              <a:cxn ang="0">
                <a:pos x="42" y="0"/>
              </a:cxn>
              <a:cxn ang="0">
                <a:pos x="24" y="0"/>
              </a:cxn>
            </a:cxnLst>
            <a:rect l="0" t="0" r="r" b="b"/>
            <a:pathLst>
              <a:path w="67" h="12">
                <a:moveTo>
                  <a:pt x="24" y="0"/>
                </a:moveTo>
                <a:lnTo>
                  <a:pt x="24" y="1"/>
                </a:lnTo>
                <a:lnTo>
                  <a:pt x="19" y="1"/>
                </a:lnTo>
                <a:lnTo>
                  <a:pt x="19" y="2"/>
                </a:lnTo>
                <a:lnTo>
                  <a:pt x="14" y="2"/>
                </a:lnTo>
                <a:lnTo>
                  <a:pt x="14" y="3"/>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3"/>
                </a:lnTo>
                <a:lnTo>
                  <a:pt x="52" y="3"/>
                </a:lnTo>
                <a:lnTo>
                  <a:pt x="52" y="2"/>
                </a:lnTo>
                <a:lnTo>
                  <a:pt x="49" y="2"/>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63" name="Freeform 159"/>
          <p:cNvSpPr>
            <a:spLocks/>
          </p:cNvSpPr>
          <p:nvPr/>
        </p:nvSpPr>
        <p:spPr bwMode="auto">
          <a:xfrm>
            <a:off x="1368425" y="2003425"/>
            <a:ext cx="131763"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64" name="Freeform 160"/>
          <p:cNvSpPr>
            <a:spLocks/>
          </p:cNvSpPr>
          <p:nvPr/>
        </p:nvSpPr>
        <p:spPr bwMode="auto">
          <a:xfrm>
            <a:off x="1365250" y="2027238"/>
            <a:ext cx="138113"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65" name="Freeform 161"/>
          <p:cNvSpPr>
            <a:spLocks/>
          </p:cNvSpPr>
          <p:nvPr/>
        </p:nvSpPr>
        <p:spPr bwMode="auto">
          <a:xfrm>
            <a:off x="1365250" y="2051050"/>
            <a:ext cx="138113"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66" name="Freeform 162"/>
          <p:cNvSpPr>
            <a:spLocks/>
          </p:cNvSpPr>
          <p:nvPr/>
        </p:nvSpPr>
        <p:spPr bwMode="auto">
          <a:xfrm>
            <a:off x="1368425" y="2076450"/>
            <a:ext cx="128588" cy="19050"/>
          </a:xfrm>
          <a:custGeom>
            <a:avLst/>
            <a:gdLst/>
            <a:ahLst/>
            <a:cxnLst>
              <a:cxn ang="0">
                <a:pos x="0" y="0"/>
              </a:cxn>
              <a:cxn ang="0">
                <a:pos x="2" y="2"/>
              </a:cxn>
              <a:cxn ang="0">
                <a:pos x="4" y="5"/>
              </a:cxn>
              <a:cxn ang="0">
                <a:pos x="6" y="7"/>
              </a:cxn>
              <a:cxn ang="0">
                <a:pos x="7" y="10"/>
              </a:cxn>
              <a:cxn ang="0">
                <a:pos x="8" y="10"/>
              </a:cxn>
              <a:cxn ang="0">
                <a:pos x="8" y="11"/>
              </a:cxn>
              <a:cxn ang="0">
                <a:pos x="72" y="11"/>
              </a:cxn>
              <a:cxn ang="0">
                <a:pos x="72"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8" y="10"/>
                </a:lnTo>
                <a:lnTo>
                  <a:pt x="8" y="11"/>
                </a:lnTo>
                <a:lnTo>
                  <a:pt x="72" y="11"/>
                </a:lnTo>
                <a:lnTo>
                  <a:pt x="72"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67" name="Freeform 163"/>
          <p:cNvSpPr>
            <a:spLocks/>
          </p:cNvSpPr>
          <p:nvPr/>
        </p:nvSpPr>
        <p:spPr bwMode="auto">
          <a:xfrm>
            <a:off x="1382713" y="2100263"/>
            <a:ext cx="100012" cy="15875"/>
          </a:xfrm>
          <a:custGeom>
            <a:avLst/>
            <a:gdLst/>
            <a:ahLst/>
            <a:cxnLst>
              <a:cxn ang="0">
                <a:pos x="0" y="0"/>
              </a:cxn>
              <a:cxn ang="0">
                <a:pos x="2" y="2"/>
              </a:cxn>
              <a:cxn ang="0">
                <a:pos x="4" y="2"/>
              </a:cxn>
              <a:cxn ang="0">
                <a:pos x="5" y="5"/>
              </a:cxn>
              <a:cxn ang="0">
                <a:pos x="9" y="5"/>
              </a:cxn>
              <a:cxn ang="0">
                <a:pos x="9" y="5"/>
              </a:cxn>
              <a:cxn ang="0">
                <a:pos x="13" y="5"/>
              </a:cxn>
              <a:cxn ang="0">
                <a:pos x="13" y="7"/>
              </a:cxn>
              <a:cxn ang="0">
                <a:pos x="16" y="7"/>
              </a:cxn>
              <a:cxn ang="0">
                <a:pos x="16" y="8"/>
              </a:cxn>
              <a:cxn ang="0">
                <a:pos x="23" y="8"/>
              </a:cxn>
              <a:cxn ang="0">
                <a:pos x="23" y="9"/>
              </a:cxn>
              <a:cxn ang="0">
                <a:pos x="41" y="9"/>
              </a:cxn>
              <a:cxn ang="0">
                <a:pos x="41" y="8"/>
              </a:cxn>
              <a:cxn ang="0">
                <a:pos x="46" y="8"/>
              </a:cxn>
              <a:cxn ang="0">
                <a:pos x="46" y="7"/>
              </a:cxn>
              <a:cxn ang="0">
                <a:pos x="51" y="7"/>
              </a:cxn>
              <a:cxn ang="0">
                <a:pos x="51" y="5"/>
              </a:cxn>
              <a:cxn ang="0">
                <a:pos x="55" y="5"/>
              </a:cxn>
              <a:cxn ang="0">
                <a:pos x="58" y="5"/>
              </a:cxn>
              <a:cxn ang="0">
                <a:pos x="58" y="2"/>
              </a:cxn>
              <a:cxn ang="0">
                <a:pos x="62" y="2"/>
              </a:cxn>
              <a:cxn ang="0">
                <a:pos x="62" y="0"/>
              </a:cxn>
              <a:cxn ang="0">
                <a:pos x="0" y="0"/>
              </a:cxn>
            </a:cxnLst>
            <a:rect l="0" t="0" r="r" b="b"/>
            <a:pathLst>
              <a:path w="63" h="10">
                <a:moveTo>
                  <a:pt x="0" y="0"/>
                </a:moveTo>
                <a:lnTo>
                  <a:pt x="2" y="2"/>
                </a:lnTo>
                <a:lnTo>
                  <a:pt x="4" y="2"/>
                </a:lnTo>
                <a:lnTo>
                  <a:pt x="5" y="5"/>
                </a:lnTo>
                <a:lnTo>
                  <a:pt x="9" y="5"/>
                </a:lnTo>
                <a:lnTo>
                  <a:pt x="9" y="5"/>
                </a:lnTo>
                <a:lnTo>
                  <a:pt x="13" y="5"/>
                </a:lnTo>
                <a:lnTo>
                  <a:pt x="13" y="7"/>
                </a:lnTo>
                <a:lnTo>
                  <a:pt x="16" y="7"/>
                </a:lnTo>
                <a:lnTo>
                  <a:pt x="16" y="8"/>
                </a:lnTo>
                <a:lnTo>
                  <a:pt x="23" y="8"/>
                </a:lnTo>
                <a:lnTo>
                  <a:pt x="23" y="9"/>
                </a:lnTo>
                <a:lnTo>
                  <a:pt x="41" y="9"/>
                </a:lnTo>
                <a:lnTo>
                  <a:pt x="41" y="8"/>
                </a:lnTo>
                <a:lnTo>
                  <a:pt x="46" y="8"/>
                </a:lnTo>
                <a:lnTo>
                  <a:pt x="46" y="7"/>
                </a:lnTo>
                <a:lnTo>
                  <a:pt x="51" y="7"/>
                </a:lnTo>
                <a:lnTo>
                  <a:pt x="51" y="5"/>
                </a:lnTo>
                <a:lnTo>
                  <a:pt x="55" y="5"/>
                </a:lnTo>
                <a:lnTo>
                  <a:pt x="58" y="5"/>
                </a:lnTo>
                <a:lnTo>
                  <a:pt x="58" y="2"/>
                </a:lnTo>
                <a:lnTo>
                  <a:pt x="62" y="2"/>
                </a:lnTo>
                <a:lnTo>
                  <a:pt x="62"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68" name="Oval 164"/>
          <p:cNvSpPr>
            <a:spLocks noChangeArrowheads="1"/>
          </p:cNvSpPr>
          <p:nvPr/>
        </p:nvSpPr>
        <p:spPr bwMode="auto">
          <a:xfrm>
            <a:off x="1371600"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669" name="Freeform 165"/>
          <p:cNvSpPr>
            <a:spLocks/>
          </p:cNvSpPr>
          <p:nvPr/>
        </p:nvSpPr>
        <p:spPr bwMode="auto">
          <a:xfrm>
            <a:off x="1527175" y="1979613"/>
            <a:ext cx="103188" cy="19050"/>
          </a:xfrm>
          <a:custGeom>
            <a:avLst/>
            <a:gdLst/>
            <a:ahLst/>
            <a:cxnLst>
              <a:cxn ang="0">
                <a:pos x="22" y="0"/>
              </a:cxn>
              <a:cxn ang="0">
                <a:pos x="22" y="1"/>
              </a:cxn>
              <a:cxn ang="0">
                <a:pos x="19" y="1"/>
              </a:cxn>
              <a:cxn ang="0">
                <a:pos x="19" y="2"/>
              </a:cxn>
              <a:cxn ang="0">
                <a:pos x="12" y="2"/>
              </a:cxn>
              <a:cxn ang="0">
                <a:pos x="12" y="3"/>
              </a:cxn>
              <a:cxn ang="0">
                <a:pos x="8" y="5"/>
              </a:cxn>
              <a:cxn ang="0">
                <a:pos x="6" y="5"/>
              </a:cxn>
              <a:cxn ang="0">
                <a:pos x="6" y="7"/>
              </a:cxn>
              <a:cxn ang="0">
                <a:pos x="1" y="7"/>
              </a:cxn>
              <a:cxn ang="0">
                <a:pos x="1" y="10"/>
              </a:cxn>
              <a:cxn ang="0">
                <a:pos x="0" y="10"/>
              </a:cxn>
              <a:cxn ang="0">
                <a:pos x="0" y="11"/>
              </a:cxn>
              <a:cxn ang="0">
                <a:pos x="64" y="11"/>
              </a:cxn>
              <a:cxn ang="0">
                <a:pos x="64" y="8"/>
              </a:cxn>
              <a:cxn ang="0">
                <a:pos x="63" y="8"/>
              </a:cxn>
              <a:cxn ang="0">
                <a:pos x="63" y="7"/>
              </a:cxn>
              <a:cxn ang="0">
                <a:pos x="59" y="7"/>
              </a:cxn>
              <a:cxn ang="0">
                <a:pos x="58" y="5"/>
              </a:cxn>
              <a:cxn ang="0">
                <a:pos x="56" y="5"/>
              </a:cxn>
              <a:cxn ang="0">
                <a:pos x="56" y="3"/>
              </a:cxn>
              <a:cxn ang="0">
                <a:pos x="52" y="3"/>
              </a:cxn>
              <a:cxn ang="0">
                <a:pos x="52" y="2"/>
              </a:cxn>
              <a:cxn ang="0">
                <a:pos x="47" y="2"/>
              </a:cxn>
              <a:cxn ang="0">
                <a:pos x="47" y="1"/>
              </a:cxn>
              <a:cxn ang="0">
                <a:pos x="42" y="1"/>
              </a:cxn>
              <a:cxn ang="0">
                <a:pos x="42" y="0"/>
              </a:cxn>
              <a:cxn ang="0">
                <a:pos x="22" y="0"/>
              </a:cxn>
            </a:cxnLst>
            <a:rect l="0" t="0" r="r" b="b"/>
            <a:pathLst>
              <a:path w="65" h="12">
                <a:moveTo>
                  <a:pt x="22" y="0"/>
                </a:moveTo>
                <a:lnTo>
                  <a:pt x="22" y="1"/>
                </a:lnTo>
                <a:lnTo>
                  <a:pt x="19" y="1"/>
                </a:lnTo>
                <a:lnTo>
                  <a:pt x="19" y="2"/>
                </a:lnTo>
                <a:lnTo>
                  <a:pt x="12" y="2"/>
                </a:lnTo>
                <a:lnTo>
                  <a:pt x="12" y="3"/>
                </a:lnTo>
                <a:lnTo>
                  <a:pt x="8" y="5"/>
                </a:lnTo>
                <a:lnTo>
                  <a:pt x="6" y="5"/>
                </a:lnTo>
                <a:lnTo>
                  <a:pt x="6" y="7"/>
                </a:lnTo>
                <a:lnTo>
                  <a:pt x="1" y="7"/>
                </a:lnTo>
                <a:lnTo>
                  <a:pt x="1" y="10"/>
                </a:lnTo>
                <a:lnTo>
                  <a:pt x="0" y="10"/>
                </a:lnTo>
                <a:lnTo>
                  <a:pt x="0" y="11"/>
                </a:lnTo>
                <a:lnTo>
                  <a:pt x="64" y="11"/>
                </a:lnTo>
                <a:lnTo>
                  <a:pt x="64" y="8"/>
                </a:lnTo>
                <a:lnTo>
                  <a:pt x="63" y="8"/>
                </a:lnTo>
                <a:lnTo>
                  <a:pt x="63" y="7"/>
                </a:lnTo>
                <a:lnTo>
                  <a:pt x="59" y="7"/>
                </a:lnTo>
                <a:lnTo>
                  <a:pt x="58" y="5"/>
                </a:lnTo>
                <a:lnTo>
                  <a:pt x="56" y="5"/>
                </a:lnTo>
                <a:lnTo>
                  <a:pt x="56" y="3"/>
                </a:lnTo>
                <a:lnTo>
                  <a:pt x="52" y="3"/>
                </a:lnTo>
                <a:lnTo>
                  <a:pt x="52" y="2"/>
                </a:lnTo>
                <a:lnTo>
                  <a:pt x="47" y="2"/>
                </a:lnTo>
                <a:lnTo>
                  <a:pt x="47" y="1"/>
                </a:lnTo>
                <a:lnTo>
                  <a:pt x="42" y="1"/>
                </a:lnTo>
                <a:lnTo>
                  <a:pt x="42"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70" name="Freeform 166"/>
          <p:cNvSpPr>
            <a:spLocks/>
          </p:cNvSpPr>
          <p:nvPr/>
        </p:nvSpPr>
        <p:spPr bwMode="auto">
          <a:xfrm>
            <a:off x="1511300" y="2003425"/>
            <a:ext cx="134938" cy="19050"/>
          </a:xfrm>
          <a:custGeom>
            <a:avLst/>
            <a:gdLst/>
            <a:ahLst/>
            <a:cxnLst>
              <a:cxn ang="0">
                <a:pos x="9" y="0"/>
              </a:cxn>
              <a:cxn ang="0">
                <a:pos x="9" y="1"/>
              </a:cxn>
              <a:cxn ang="0">
                <a:pos x="6" y="3"/>
              </a:cxn>
              <a:cxn ang="0">
                <a:pos x="6" y="5"/>
              </a:cxn>
              <a:cxn ang="0">
                <a:pos x="4" y="5"/>
              </a:cxn>
              <a:cxn ang="0">
                <a:pos x="4" y="7"/>
              </a:cxn>
              <a:cxn ang="0">
                <a:pos x="2" y="7"/>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5" y="1"/>
              </a:cxn>
              <a:cxn ang="0">
                <a:pos x="75" y="0"/>
              </a:cxn>
              <a:cxn ang="0">
                <a:pos x="9" y="0"/>
              </a:cxn>
            </a:cxnLst>
            <a:rect l="0" t="0" r="r" b="b"/>
            <a:pathLst>
              <a:path w="85" h="12">
                <a:moveTo>
                  <a:pt x="9" y="0"/>
                </a:moveTo>
                <a:lnTo>
                  <a:pt x="9" y="1"/>
                </a:lnTo>
                <a:lnTo>
                  <a:pt x="6" y="3"/>
                </a:lnTo>
                <a:lnTo>
                  <a:pt x="6" y="5"/>
                </a:lnTo>
                <a:lnTo>
                  <a:pt x="4" y="5"/>
                </a:lnTo>
                <a:lnTo>
                  <a:pt x="4" y="7"/>
                </a:lnTo>
                <a:lnTo>
                  <a:pt x="2" y="7"/>
                </a:lnTo>
                <a:lnTo>
                  <a:pt x="2" y="10"/>
                </a:lnTo>
                <a:lnTo>
                  <a:pt x="0" y="10"/>
                </a:lnTo>
                <a:lnTo>
                  <a:pt x="0" y="11"/>
                </a:lnTo>
                <a:lnTo>
                  <a:pt x="84" y="11"/>
                </a:lnTo>
                <a:lnTo>
                  <a:pt x="84" y="8"/>
                </a:lnTo>
                <a:lnTo>
                  <a:pt x="82" y="8"/>
                </a:lnTo>
                <a:lnTo>
                  <a:pt x="82" y="6"/>
                </a:lnTo>
                <a:lnTo>
                  <a:pt x="80" y="6"/>
                </a:lnTo>
                <a:lnTo>
                  <a:pt x="80" y="4"/>
                </a:lnTo>
                <a:lnTo>
                  <a:pt x="78" y="4"/>
                </a:lnTo>
                <a:lnTo>
                  <a:pt x="77" y="1"/>
                </a:lnTo>
                <a:lnTo>
                  <a:pt x="75" y="1"/>
                </a:lnTo>
                <a:lnTo>
                  <a:pt x="75" y="0"/>
                </a:lnTo>
                <a:lnTo>
                  <a:pt x="9"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71" name="Freeform 167"/>
          <p:cNvSpPr>
            <a:spLocks/>
          </p:cNvSpPr>
          <p:nvPr/>
        </p:nvSpPr>
        <p:spPr bwMode="auto">
          <a:xfrm>
            <a:off x="1508125" y="2027238"/>
            <a:ext cx="141288" cy="19050"/>
          </a:xfrm>
          <a:custGeom>
            <a:avLst/>
            <a:gdLst/>
            <a:ahLst/>
            <a:cxnLst>
              <a:cxn ang="0">
                <a:pos x="2" y="0"/>
              </a:cxn>
              <a:cxn ang="0">
                <a:pos x="2" y="4"/>
              </a:cxn>
              <a:cxn ang="0">
                <a:pos x="0" y="4"/>
              </a:cxn>
              <a:cxn ang="0">
                <a:pos x="0" y="11"/>
              </a:cxn>
              <a:cxn ang="0">
                <a:pos x="88" y="11"/>
              </a:cxn>
              <a:cxn ang="0">
                <a:pos x="88" y="4"/>
              </a:cxn>
              <a:cxn ang="0">
                <a:pos x="86" y="4"/>
              </a:cxn>
              <a:cxn ang="0">
                <a:pos x="86" y="0"/>
              </a:cxn>
              <a:cxn ang="0">
                <a:pos x="2" y="0"/>
              </a:cxn>
            </a:cxnLst>
            <a:rect l="0" t="0" r="r" b="b"/>
            <a:pathLst>
              <a:path w="89" h="12">
                <a:moveTo>
                  <a:pt x="2" y="0"/>
                </a:moveTo>
                <a:lnTo>
                  <a:pt x="2" y="4"/>
                </a:lnTo>
                <a:lnTo>
                  <a:pt x="0" y="4"/>
                </a:lnTo>
                <a:lnTo>
                  <a:pt x="0" y="11"/>
                </a:lnTo>
                <a:lnTo>
                  <a:pt x="88" y="11"/>
                </a:lnTo>
                <a:lnTo>
                  <a:pt x="88" y="4"/>
                </a:lnTo>
                <a:lnTo>
                  <a:pt x="86" y="4"/>
                </a:lnTo>
                <a:lnTo>
                  <a:pt x="86"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72" name="Freeform 168"/>
          <p:cNvSpPr>
            <a:spLocks/>
          </p:cNvSpPr>
          <p:nvPr/>
        </p:nvSpPr>
        <p:spPr bwMode="auto">
          <a:xfrm>
            <a:off x="1508125" y="2051050"/>
            <a:ext cx="141288" cy="20638"/>
          </a:xfrm>
          <a:custGeom>
            <a:avLst/>
            <a:gdLst/>
            <a:ahLst/>
            <a:cxnLst>
              <a:cxn ang="0">
                <a:pos x="0" y="0"/>
              </a:cxn>
              <a:cxn ang="0">
                <a:pos x="0" y="7"/>
              </a:cxn>
              <a:cxn ang="0">
                <a:pos x="2" y="7"/>
              </a:cxn>
              <a:cxn ang="0">
                <a:pos x="2" y="12"/>
              </a:cxn>
              <a:cxn ang="0">
                <a:pos x="84" y="12"/>
              </a:cxn>
              <a:cxn ang="0">
                <a:pos x="84" y="11"/>
              </a:cxn>
              <a:cxn ang="0">
                <a:pos x="86" y="11"/>
              </a:cxn>
              <a:cxn ang="0">
                <a:pos x="86" y="7"/>
              </a:cxn>
              <a:cxn ang="0">
                <a:pos x="88" y="7"/>
              </a:cxn>
              <a:cxn ang="0">
                <a:pos x="88" y="0"/>
              </a:cxn>
              <a:cxn ang="0">
                <a:pos x="0" y="0"/>
              </a:cxn>
            </a:cxnLst>
            <a:rect l="0" t="0" r="r" b="b"/>
            <a:pathLst>
              <a:path w="89" h="13">
                <a:moveTo>
                  <a:pt x="0" y="0"/>
                </a:moveTo>
                <a:lnTo>
                  <a:pt x="0" y="7"/>
                </a:lnTo>
                <a:lnTo>
                  <a:pt x="2" y="7"/>
                </a:lnTo>
                <a:lnTo>
                  <a:pt x="2" y="12"/>
                </a:lnTo>
                <a:lnTo>
                  <a:pt x="84" y="12"/>
                </a:lnTo>
                <a:lnTo>
                  <a:pt x="84" y="11"/>
                </a:lnTo>
                <a:lnTo>
                  <a:pt x="86" y="11"/>
                </a:lnTo>
                <a:lnTo>
                  <a:pt x="86" y="7"/>
                </a:lnTo>
                <a:lnTo>
                  <a:pt x="88" y="7"/>
                </a:lnTo>
                <a:lnTo>
                  <a:pt x="88"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73" name="Freeform 169"/>
          <p:cNvSpPr>
            <a:spLocks/>
          </p:cNvSpPr>
          <p:nvPr/>
        </p:nvSpPr>
        <p:spPr bwMode="auto">
          <a:xfrm>
            <a:off x="1511300" y="2076450"/>
            <a:ext cx="131763" cy="19050"/>
          </a:xfrm>
          <a:custGeom>
            <a:avLst/>
            <a:gdLst/>
            <a:ahLst/>
            <a:cxnLst>
              <a:cxn ang="0">
                <a:pos x="0" y="0"/>
              </a:cxn>
              <a:cxn ang="0">
                <a:pos x="2" y="2"/>
              </a:cxn>
              <a:cxn ang="0">
                <a:pos x="4" y="5"/>
              </a:cxn>
              <a:cxn ang="0">
                <a:pos x="6" y="7"/>
              </a:cxn>
              <a:cxn ang="0">
                <a:pos x="7" y="7"/>
              </a:cxn>
              <a:cxn ang="0">
                <a:pos x="9" y="10"/>
              </a:cxn>
              <a:cxn ang="0">
                <a:pos x="9" y="11"/>
              </a:cxn>
              <a:cxn ang="0">
                <a:pos x="74" y="11"/>
              </a:cxn>
              <a:cxn ang="0">
                <a:pos x="74" y="10"/>
              </a:cxn>
              <a:cxn ang="0">
                <a:pos x="76" y="8"/>
              </a:cxn>
              <a:cxn ang="0">
                <a:pos x="76" y="7"/>
              </a:cxn>
              <a:cxn ang="0">
                <a:pos x="78" y="7"/>
              </a:cxn>
              <a:cxn ang="0">
                <a:pos x="78" y="5"/>
              </a:cxn>
              <a:cxn ang="0">
                <a:pos x="80" y="5"/>
              </a:cxn>
              <a:cxn ang="0">
                <a:pos x="80" y="2"/>
              </a:cxn>
              <a:cxn ang="0">
                <a:pos x="82" y="2"/>
              </a:cxn>
              <a:cxn ang="0">
                <a:pos x="82" y="0"/>
              </a:cxn>
              <a:cxn ang="0">
                <a:pos x="0" y="0"/>
              </a:cxn>
            </a:cxnLst>
            <a:rect l="0" t="0" r="r" b="b"/>
            <a:pathLst>
              <a:path w="83" h="12">
                <a:moveTo>
                  <a:pt x="0" y="0"/>
                </a:moveTo>
                <a:lnTo>
                  <a:pt x="2" y="2"/>
                </a:lnTo>
                <a:lnTo>
                  <a:pt x="4" y="5"/>
                </a:lnTo>
                <a:lnTo>
                  <a:pt x="6" y="7"/>
                </a:lnTo>
                <a:lnTo>
                  <a:pt x="7" y="7"/>
                </a:lnTo>
                <a:lnTo>
                  <a:pt x="9" y="10"/>
                </a:lnTo>
                <a:lnTo>
                  <a:pt x="9" y="11"/>
                </a:lnTo>
                <a:lnTo>
                  <a:pt x="74" y="11"/>
                </a:lnTo>
                <a:lnTo>
                  <a:pt x="74" y="10"/>
                </a:lnTo>
                <a:lnTo>
                  <a:pt x="76" y="8"/>
                </a:lnTo>
                <a:lnTo>
                  <a:pt x="76" y="7"/>
                </a:lnTo>
                <a:lnTo>
                  <a:pt x="78" y="7"/>
                </a:lnTo>
                <a:lnTo>
                  <a:pt x="78" y="5"/>
                </a:lnTo>
                <a:lnTo>
                  <a:pt x="80" y="5"/>
                </a:lnTo>
                <a:lnTo>
                  <a:pt x="80" y="2"/>
                </a:lnTo>
                <a:lnTo>
                  <a:pt x="82" y="2"/>
                </a:lnTo>
                <a:lnTo>
                  <a:pt x="82"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74" name="Freeform 170"/>
          <p:cNvSpPr>
            <a:spLocks/>
          </p:cNvSpPr>
          <p:nvPr/>
        </p:nvSpPr>
        <p:spPr bwMode="auto">
          <a:xfrm>
            <a:off x="1527175" y="2100263"/>
            <a:ext cx="101600" cy="15875"/>
          </a:xfrm>
          <a:custGeom>
            <a:avLst/>
            <a:gdLst/>
            <a:ahLst/>
            <a:cxnLst>
              <a:cxn ang="0">
                <a:pos x="0" y="0"/>
              </a:cxn>
              <a:cxn ang="0">
                <a:pos x="1" y="2"/>
              </a:cxn>
              <a:cxn ang="0">
                <a:pos x="5" y="2"/>
              </a:cxn>
              <a:cxn ang="0">
                <a:pos x="6" y="5"/>
              </a:cxn>
              <a:cxn ang="0">
                <a:pos x="8" y="5"/>
              </a:cxn>
              <a:cxn ang="0">
                <a:pos x="8" y="5"/>
              </a:cxn>
              <a:cxn ang="0">
                <a:pos x="12" y="5"/>
              </a:cxn>
              <a:cxn ang="0">
                <a:pos x="12" y="7"/>
              </a:cxn>
              <a:cxn ang="0">
                <a:pos x="17" y="7"/>
              </a:cxn>
              <a:cxn ang="0">
                <a:pos x="17" y="8"/>
              </a:cxn>
              <a:cxn ang="0">
                <a:pos x="22" y="8"/>
              </a:cxn>
              <a:cxn ang="0">
                <a:pos x="22" y="9"/>
              </a:cxn>
              <a:cxn ang="0">
                <a:pos x="42" y="9"/>
              </a:cxn>
              <a:cxn ang="0">
                <a:pos x="42" y="8"/>
              </a:cxn>
              <a:cxn ang="0">
                <a:pos x="45" y="8"/>
              </a:cxn>
              <a:cxn ang="0">
                <a:pos x="45" y="7"/>
              </a:cxn>
              <a:cxn ang="0">
                <a:pos x="52" y="7"/>
              </a:cxn>
              <a:cxn ang="0">
                <a:pos x="52" y="5"/>
              </a:cxn>
              <a:cxn ang="0">
                <a:pos x="56" y="5"/>
              </a:cxn>
              <a:cxn ang="0">
                <a:pos x="58" y="5"/>
              </a:cxn>
              <a:cxn ang="0">
                <a:pos x="58" y="2"/>
              </a:cxn>
              <a:cxn ang="0">
                <a:pos x="63" y="2"/>
              </a:cxn>
              <a:cxn ang="0">
                <a:pos x="63" y="0"/>
              </a:cxn>
              <a:cxn ang="0">
                <a:pos x="0" y="0"/>
              </a:cxn>
            </a:cxnLst>
            <a:rect l="0" t="0" r="r" b="b"/>
            <a:pathLst>
              <a:path w="64" h="10">
                <a:moveTo>
                  <a:pt x="0" y="0"/>
                </a:moveTo>
                <a:lnTo>
                  <a:pt x="1" y="2"/>
                </a:lnTo>
                <a:lnTo>
                  <a:pt x="5" y="2"/>
                </a:lnTo>
                <a:lnTo>
                  <a:pt x="6" y="5"/>
                </a:lnTo>
                <a:lnTo>
                  <a:pt x="8" y="5"/>
                </a:lnTo>
                <a:lnTo>
                  <a:pt x="8" y="5"/>
                </a:lnTo>
                <a:lnTo>
                  <a:pt x="12" y="5"/>
                </a:lnTo>
                <a:lnTo>
                  <a:pt x="12" y="7"/>
                </a:lnTo>
                <a:lnTo>
                  <a:pt x="17" y="7"/>
                </a:lnTo>
                <a:lnTo>
                  <a:pt x="17" y="8"/>
                </a:lnTo>
                <a:lnTo>
                  <a:pt x="22" y="8"/>
                </a:lnTo>
                <a:lnTo>
                  <a:pt x="22" y="9"/>
                </a:lnTo>
                <a:lnTo>
                  <a:pt x="42" y="9"/>
                </a:lnTo>
                <a:lnTo>
                  <a:pt x="42" y="8"/>
                </a:lnTo>
                <a:lnTo>
                  <a:pt x="45" y="8"/>
                </a:lnTo>
                <a:lnTo>
                  <a:pt x="45" y="7"/>
                </a:lnTo>
                <a:lnTo>
                  <a:pt x="52" y="7"/>
                </a:lnTo>
                <a:lnTo>
                  <a:pt x="52" y="5"/>
                </a:lnTo>
                <a:lnTo>
                  <a:pt x="56" y="5"/>
                </a:lnTo>
                <a:lnTo>
                  <a:pt x="58" y="5"/>
                </a:lnTo>
                <a:lnTo>
                  <a:pt x="58" y="2"/>
                </a:lnTo>
                <a:lnTo>
                  <a:pt x="63" y="2"/>
                </a:lnTo>
                <a:lnTo>
                  <a:pt x="63"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75" name="Oval 171"/>
          <p:cNvSpPr>
            <a:spLocks noChangeArrowheads="1"/>
          </p:cNvSpPr>
          <p:nvPr/>
        </p:nvSpPr>
        <p:spPr bwMode="auto">
          <a:xfrm>
            <a:off x="1514475" y="1985963"/>
            <a:ext cx="123825" cy="119062"/>
          </a:xfrm>
          <a:prstGeom prst="ellipse">
            <a:avLst/>
          </a:prstGeom>
          <a:noFill/>
          <a:ln w="12700">
            <a:solidFill>
              <a:srgbClr val="000000"/>
            </a:solidFill>
            <a:round/>
            <a:headEnd/>
            <a:tailEnd/>
          </a:ln>
          <a:effectLst/>
        </p:spPr>
        <p:txBody>
          <a:bodyPr wrap="none" anchor="ctr"/>
          <a:lstStyle/>
          <a:p>
            <a:endParaRPr lang="fr-FR"/>
          </a:p>
        </p:txBody>
      </p:sp>
      <p:sp>
        <p:nvSpPr>
          <p:cNvPr id="21676" name="Freeform 172"/>
          <p:cNvSpPr>
            <a:spLocks/>
          </p:cNvSpPr>
          <p:nvPr/>
        </p:nvSpPr>
        <p:spPr bwMode="auto">
          <a:xfrm>
            <a:off x="1706563" y="1979613"/>
            <a:ext cx="106362" cy="19050"/>
          </a:xfrm>
          <a:custGeom>
            <a:avLst/>
            <a:gdLst/>
            <a:ahLst/>
            <a:cxnLst>
              <a:cxn ang="0">
                <a:pos x="24" y="0"/>
              </a:cxn>
              <a:cxn ang="0">
                <a:pos x="24" y="1"/>
              </a:cxn>
              <a:cxn ang="0">
                <a:pos x="19" y="1"/>
              </a:cxn>
              <a:cxn ang="0">
                <a:pos x="19" y="2"/>
              </a:cxn>
              <a:cxn ang="0">
                <a:pos x="14" y="2"/>
              </a:cxn>
              <a:cxn ang="0">
                <a:pos x="14" y="3"/>
              </a:cxn>
              <a:cxn ang="0">
                <a:pos x="10" y="5"/>
              </a:cxn>
              <a:cxn ang="0">
                <a:pos x="6" y="5"/>
              </a:cxn>
              <a:cxn ang="0">
                <a:pos x="6" y="7"/>
              </a:cxn>
              <a:cxn ang="0">
                <a:pos x="3" y="7"/>
              </a:cxn>
              <a:cxn ang="0">
                <a:pos x="3" y="10"/>
              </a:cxn>
              <a:cxn ang="0">
                <a:pos x="0" y="10"/>
              </a:cxn>
              <a:cxn ang="0">
                <a:pos x="0" y="11"/>
              </a:cxn>
              <a:cxn ang="0">
                <a:pos x="66" y="11"/>
              </a:cxn>
              <a:cxn ang="0">
                <a:pos x="65" y="8"/>
              </a:cxn>
              <a:cxn ang="0">
                <a:pos x="63" y="8"/>
              </a:cxn>
              <a:cxn ang="0">
                <a:pos x="61" y="6"/>
              </a:cxn>
              <a:cxn ang="0">
                <a:pos x="60" y="6"/>
              </a:cxn>
              <a:cxn ang="0">
                <a:pos x="60" y="5"/>
              </a:cxn>
              <a:cxn ang="0">
                <a:pos x="56" y="5"/>
              </a:cxn>
              <a:cxn ang="0">
                <a:pos x="56" y="3"/>
              </a:cxn>
              <a:cxn ang="0">
                <a:pos x="52" y="3"/>
              </a:cxn>
              <a:cxn ang="0">
                <a:pos x="52" y="2"/>
              </a:cxn>
              <a:cxn ang="0">
                <a:pos x="49" y="2"/>
              </a:cxn>
              <a:cxn ang="0">
                <a:pos x="49" y="1"/>
              </a:cxn>
              <a:cxn ang="0">
                <a:pos x="42" y="1"/>
              </a:cxn>
              <a:cxn ang="0">
                <a:pos x="42" y="0"/>
              </a:cxn>
              <a:cxn ang="0">
                <a:pos x="24" y="0"/>
              </a:cxn>
            </a:cxnLst>
            <a:rect l="0" t="0" r="r" b="b"/>
            <a:pathLst>
              <a:path w="67" h="12">
                <a:moveTo>
                  <a:pt x="24" y="0"/>
                </a:moveTo>
                <a:lnTo>
                  <a:pt x="24" y="1"/>
                </a:lnTo>
                <a:lnTo>
                  <a:pt x="19" y="1"/>
                </a:lnTo>
                <a:lnTo>
                  <a:pt x="19" y="2"/>
                </a:lnTo>
                <a:lnTo>
                  <a:pt x="14" y="2"/>
                </a:lnTo>
                <a:lnTo>
                  <a:pt x="14" y="3"/>
                </a:lnTo>
                <a:lnTo>
                  <a:pt x="10" y="5"/>
                </a:lnTo>
                <a:lnTo>
                  <a:pt x="6" y="5"/>
                </a:lnTo>
                <a:lnTo>
                  <a:pt x="6" y="7"/>
                </a:lnTo>
                <a:lnTo>
                  <a:pt x="3" y="7"/>
                </a:lnTo>
                <a:lnTo>
                  <a:pt x="3" y="10"/>
                </a:lnTo>
                <a:lnTo>
                  <a:pt x="0" y="10"/>
                </a:lnTo>
                <a:lnTo>
                  <a:pt x="0" y="11"/>
                </a:lnTo>
                <a:lnTo>
                  <a:pt x="66" y="11"/>
                </a:lnTo>
                <a:lnTo>
                  <a:pt x="65" y="8"/>
                </a:lnTo>
                <a:lnTo>
                  <a:pt x="63" y="8"/>
                </a:lnTo>
                <a:lnTo>
                  <a:pt x="61" y="6"/>
                </a:lnTo>
                <a:lnTo>
                  <a:pt x="60" y="6"/>
                </a:lnTo>
                <a:lnTo>
                  <a:pt x="60" y="5"/>
                </a:lnTo>
                <a:lnTo>
                  <a:pt x="56" y="5"/>
                </a:lnTo>
                <a:lnTo>
                  <a:pt x="56" y="3"/>
                </a:lnTo>
                <a:lnTo>
                  <a:pt x="52" y="3"/>
                </a:lnTo>
                <a:lnTo>
                  <a:pt x="52" y="2"/>
                </a:lnTo>
                <a:lnTo>
                  <a:pt x="49" y="2"/>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677" name="Freeform 173"/>
          <p:cNvSpPr>
            <a:spLocks/>
          </p:cNvSpPr>
          <p:nvPr/>
        </p:nvSpPr>
        <p:spPr bwMode="auto">
          <a:xfrm>
            <a:off x="1693863" y="2003425"/>
            <a:ext cx="131762"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DADADA"/>
          </a:solidFill>
          <a:ln w="12700" cap="rnd" cmpd="sng">
            <a:noFill/>
            <a:prstDash val="solid"/>
            <a:round/>
            <a:headEnd type="none" w="med" len="med"/>
            <a:tailEnd type="none" w="med" len="med"/>
          </a:ln>
          <a:effectLst/>
        </p:spPr>
        <p:txBody>
          <a:bodyPr/>
          <a:lstStyle/>
          <a:p>
            <a:endParaRPr lang="fr-FR"/>
          </a:p>
        </p:txBody>
      </p:sp>
      <p:sp>
        <p:nvSpPr>
          <p:cNvPr id="21678" name="Freeform 174"/>
          <p:cNvSpPr>
            <a:spLocks/>
          </p:cNvSpPr>
          <p:nvPr/>
        </p:nvSpPr>
        <p:spPr bwMode="auto">
          <a:xfrm>
            <a:off x="1690688" y="2027238"/>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679" name="Freeform 175"/>
          <p:cNvSpPr>
            <a:spLocks/>
          </p:cNvSpPr>
          <p:nvPr/>
        </p:nvSpPr>
        <p:spPr bwMode="auto">
          <a:xfrm>
            <a:off x="1690688" y="2051050"/>
            <a:ext cx="138112" cy="20638"/>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8E8E8E"/>
          </a:solidFill>
          <a:ln w="12700" cap="rnd" cmpd="sng">
            <a:noFill/>
            <a:prstDash val="solid"/>
            <a:round/>
            <a:headEnd type="none" w="med" len="med"/>
            <a:tailEnd type="none" w="med" len="med"/>
          </a:ln>
          <a:effectLst/>
        </p:spPr>
        <p:txBody>
          <a:bodyPr/>
          <a:lstStyle/>
          <a:p>
            <a:endParaRPr lang="fr-FR"/>
          </a:p>
        </p:txBody>
      </p:sp>
      <p:sp>
        <p:nvSpPr>
          <p:cNvPr id="21680" name="Freeform 176"/>
          <p:cNvSpPr>
            <a:spLocks/>
          </p:cNvSpPr>
          <p:nvPr/>
        </p:nvSpPr>
        <p:spPr bwMode="auto">
          <a:xfrm>
            <a:off x="1693863" y="2076450"/>
            <a:ext cx="128587" cy="19050"/>
          </a:xfrm>
          <a:custGeom>
            <a:avLst/>
            <a:gdLst/>
            <a:ahLst/>
            <a:cxnLst>
              <a:cxn ang="0">
                <a:pos x="0" y="0"/>
              </a:cxn>
              <a:cxn ang="0">
                <a:pos x="2" y="2"/>
              </a:cxn>
              <a:cxn ang="0">
                <a:pos x="4" y="5"/>
              </a:cxn>
              <a:cxn ang="0">
                <a:pos x="6" y="7"/>
              </a:cxn>
              <a:cxn ang="0">
                <a:pos x="7" y="10"/>
              </a:cxn>
              <a:cxn ang="0">
                <a:pos x="9" y="10"/>
              </a:cxn>
              <a:cxn ang="0">
                <a:pos x="9" y="11"/>
              </a:cxn>
              <a:cxn ang="0">
                <a:pos x="72" y="11"/>
              </a:cxn>
              <a:cxn ang="0">
                <a:pos x="72" y="10"/>
              </a:cxn>
              <a:cxn ang="0">
                <a:pos x="74" y="10"/>
              </a:cxn>
              <a:cxn ang="0">
                <a:pos x="74" y="7"/>
              </a:cxn>
              <a:cxn ang="0">
                <a:pos x="78" y="6"/>
              </a:cxn>
              <a:cxn ang="0">
                <a:pos x="78" y="2"/>
              </a:cxn>
              <a:cxn ang="0">
                <a:pos x="80" y="2"/>
              </a:cxn>
              <a:cxn ang="0">
                <a:pos x="80" y="0"/>
              </a:cxn>
              <a:cxn ang="0">
                <a:pos x="0" y="0"/>
              </a:cxn>
            </a:cxnLst>
            <a:rect l="0" t="0" r="r" b="b"/>
            <a:pathLst>
              <a:path w="81" h="12">
                <a:moveTo>
                  <a:pt x="0" y="0"/>
                </a:moveTo>
                <a:lnTo>
                  <a:pt x="2" y="2"/>
                </a:lnTo>
                <a:lnTo>
                  <a:pt x="4" y="5"/>
                </a:lnTo>
                <a:lnTo>
                  <a:pt x="6" y="7"/>
                </a:lnTo>
                <a:lnTo>
                  <a:pt x="7" y="10"/>
                </a:lnTo>
                <a:lnTo>
                  <a:pt x="9" y="10"/>
                </a:lnTo>
                <a:lnTo>
                  <a:pt x="9" y="11"/>
                </a:lnTo>
                <a:lnTo>
                  <a:pt x="72" y="11"/>
                </a:lnTo>
                <a:lnTo>
                  <a:pt x="72" y="10"/>
                </a:lnTo>
                <a:lnTo>
                  <a:pt x="74" y="10"/>
                </a:lnTo>
                <a:lnTo>
                  <a:pt x="74" y="7"/>
                </a:lnTo>
                <a:lnTo>
                  <a:pt x="78" y="6"/>
                </a:lnTo>
                <a:lnTo>
                  <a:pt x="78" y="2"/>
                </a:lnTo>
                <a:lnTo>
                  <a:pt x="80" y="2"/>
                </a:lnTo>
                <a:lnTo>
                  <a:pt x="80" y="0"/>
                </a:lnTo>
                <a:lnTo>
                  <a:pt x="0" y="0"/>
                </a:lnTo>
              </a:path>
            </a:pathLst>
          </a:custGeom>
          <a:solidFill>
            <a:srgbClr val="696969"/>
          </a:solidFill>
          <a:ln w="12700" cap="rnd" cmpd="sng">
            <a:noFill/>
            <a:prstDash val="solid"/>
            <a:round/>
            <a:headEnd type="none" w="med" len="med"/>
            <a:tailEnd type="none" w="med" len="med"/>
          </a:ln>
          <a:effectLst/>
        </p:spPr>
        <p:txBody>
          <a:bodyPr/>
          <a:lstStyle/>
          <a:p>
            <a:endParaRPr lang="fr-FR"/>
          </a:p>
        </p:txBody>
      </p:sp>
      <p:sp>
        <p:nvSpPr>
          <p:cNvPr id="21681" name="Freeform 177"/>
          <p:cNvSpPr>
            <a:spLocks/>
          </p:cNvSpPr>
          <p:nvPr/>
        </p:nvSpPr>
        <p:spPr bwMode="auto">
          <a:xfrm>
            <a:off x="1709738" y="2100263"/>
            <a:ext cx="98425" cy="15875"/>
          </a:xfrm>
          <a:custGeom>
            <a:avLst/>
            <a:gdLst/>
            <a:ahLst/>
            <a:cxnLst>
              <a:cxn ang="0">
                <a:pos x="0" y="0"/>
              </a:cxn>
              <a:cxn ang="0">
                <a:pos x="1" y="2"/>
              </a:cxn>
              <a:cxn ang="0">
                <a:pos x="3" y="2"/>
              </a:cxn>
              <a:cxn ang="0">
                <a:pos x="5" y="5"/>
              </a:cxn>
              <a:cxn ang="0">
                <a:pos x="8" y="5"/>
              </a:cxn>
              <a:cxn ang="0">
                <a:pos x="8" y="5"/>
              </a:cxn>
              <a:cxn ang="0">
                <a:pos x="12" y="5"/>
              </a:cxn>
              <a:cxn ang="0">
                <a:pos x="12" y="7"/>
              </a:cxn>
              <a:cxn ang="0">
                <a:pos x="15" y="7"/>
              </a:cxn>
              <a:cxn ang="0">
                <a:pos x="15" y="8"/>
              </a:cxn>
              <a:cxn ang="0">
                <a:pos x="22" y="8"/>
              </a:cxn>
              <a:cxn ang="0">
                <a:pos x="22" y="9"/>
              </a:cxn>
              <a:cxn ang="0">
                <a:pos x="40" y="9"/>
              </a:cxn>
              <a:cxn ang="0">
                <a:pos x="40" y="8"/>
              </a:cxn>
              <a:cxn ang="0">
                <a:pos x="45" y="8"/>
              </a:cxn>
              <a:cxn ang="0">
                <a:pos x="45" y="7"/>
              </a:cxn>
              <a:cxn ang="0">
                <a:pos x="50" y="7"/>
              </a:cxn>
              <a:cxn ang="0">
                <a:pos x="50" y="5"/>
              </a:cxn>
              <a:cxn ang="0">
                <a:pos x="54" y="5"/>
              </a:cxn>
              <a:cxn ang="0">
                <a:pos x="57" y="5"/>
              </a:cxn>
              <a:cxn ang="0">
                <a:pos x="57" y="2"/>
              </a:cxn>
              <a:cxn ang="0">
                <a:pos x="61" y="2"/>
              </a:cxn>
              <a:cxn ang="0">
                <a:pos x="61" y="0"/>
              </a:cxn>
              <a:cxn ang="0">
                <a:pos x="0" y="0"/>
              </a:cxn>
            </a:cxnLst>
            <a:rect l="0" t="0" r="r" b="b"/>
            <a:pathLst>
              <a:path w="62" h="10">
                <a:moveTo>
                  <a:pt x="0" y="0"/>
                </a:moveTo>
                <a:lnTo>
                  <a:pt x="1" y="2"/>
                </a:lnTo>
                <a:lnTo>
                  <a:pt x="3" y="2"/>
                </a:lnTo>
                <a:lnTo>
                  <a:pt x="5" y="5"/>
                </a:lnTo>
                <a:lnTo>
                  <a:pt x="8" y="5"/>
                </a:lnTo>
                <a:lnTo>
                  <a:pt x="8" y="5"/>
                </a:lnTo>
                <a:lnTo>
                  <a:pt x="12" y="5"/>
                </a:lnTo>
                <a:lnTo>
                  <a:pt x="12" y="7"/>
                </a:lnTo>
                <a:lnTo>
                  <a:pt x="15" y="7"/>
                </a:lnTo>
                <a:lnTo>
                  <a:pt x="15" y="8"/>
                </a:lnTo>
                <a:lnTo>
                  <a:pt x="22" y="8"/>
                </a:lnTo>
                <a:lnTo>
                  <a:pt x="22" y="9"/>
                </a:lnTo>
                <a:lnTo>
                  <a:pt x="40" y="9"/>
                </a:lnTo>
                <a:lnTo>
                  <a:pt x="40" y="8"/>
                </a:lnTo>
                <a:lnTo>
                  <a:pt x="45" y="8"/>
                </a:lnTo>
                <a:lnTo>
                  <a:pt x="45" y="7"/>
                </a:lnTo>
                <a:lnTo>
                  <a:pt x="50" y="7"/>
                </a:lnTo>
                <a:lnTo>
                  <a:pt x="50" y="5"/>
                </a:lnTo>
                <a:lnTo>
                  <a:pt x="54" y="5"/>
                </a:lnTo>
                <a:lnTo>
                  <a:pt x="57" y="5"/>
                </a:lnTo>
                <a:lnTo>
                  <a:pt x="57" y="2"/>
                </a:lnTo>
                <a:lnTo>
                  <a:pt x="61" y="2"/>
                </a:lnTo>
                <a:lnTo>
                  <a:pt x="61" y="0"/>
                </a:lnTo>
                <a:lnTo>
                  <a:pt x="0" y="0"/>
                </a:lnTo>
              </a:path>
            </a:pathLst>
          </a:custGeom>
          <a:solidFill>
            <a:srgbClr val="424242"/>
          </a:solidFill>
          <a:ln w="12700" cap="rnd" cmpd="sng">
            <a:noFill/>
            <a:prstDash val="solid"/>
            <a:round/>
            <a:headEnd type="none" w="med" len="med"/>
            <a:tailEnd type="none" w="med" len="med"/>
          </a:ln>
          <a:effectLst/>
        </p:spPr>
        <p:txBody>
          <a:bodyPr/>
          <a:lstStyle/>
          <a:p>
            <a:endParaRPr lang="fr-FR"/>
          </a:p>
        </p:txBody>
      </p:sp>
      <p:sp>
        <p:nvSpPr>
          <p:cNvPr id="21682" name="Oval 178"/>
          <p:cNvSpPr>
            <a:spLocks noChangeArrowheads="1"/>
          </p:cNvSpPr>
          <p:nvPr/>
        </p:nvSpPr>
        <p:spPr bwMode="auto">
          <a:xfrm>
            <a:off x="1697038" y="1985963"/>
            <a:ext cx="120650" cy="119062"/>
          </a:xfrm>
          <a:prstGeom prst="ellipse">
            <a:avLst/>
          </a:prstGeom>
          <a:noFill/>
          <a:ln w="12700">
            <a:solidFill>
              <a:srgbClr val="000000"/>
            </a:solidFill>
            <a:round/>
            <a:headEnd/>
            <a:tailEnd/>
          </a:ln>
          <a:effectLst/>
        </p:spPr>
        <p:txBody>
          <a:bodyPr wrap="none" anchor="ctr"/>
          <a:lstStyle/>
          <a:p>
            <a:endParaRPr lang="fr-FR"/>
          </a:p>
        </p:txBody>
      </p:sp>
      <p:sp>
        <p:nvSpPr>
          <p:cNvPr id="21683" name="Line 179"/>
          <p:cNvSpPr>
            <a:spLocks noChangeShapeType="1"/>
          </p:cNvSpPr>
          <p:nvPr/>
        </p:nvSpPr>
        <p:spPr bwMode="auto">
          <a:xfrm>
            <a:off x="1982788" y="2014538"/>
            <a:ext cx="528637"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685" name="Line 181"/>
          <p:cNvSpPr>
            <a:spLocks noChangeShapeType="1"/>
          </p:cNvSpPr>
          <p:nvPr/>
        </p:nvSpPr>
        <p:spPr bwMode="auto">
          <a:xfrm>
            <a:off x="3103563" y="2009775"/>
            <a:ext cx="528637"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687" name="Line 183"/>
          <p:cNvSpPr>
            <a:spLocks noChangeShapeType="1"/>
          </p:cNvSpPr>
          <p:nvPr/>
        </p:nvSpPr>
        <p:spPr bwMode="auto">
          <a:xfrm>
            <a:off x="4402138" y="2014538"/>
            <a:ext cx="528637"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689" name="Line 185"/>
          <p:cNvSpPr>
            <a:spLocks noChangeShapeType="1"/>
          </p:cNvSpPr>
          <p:nvPr/>
        </p:nvSpPr>
        <p:spPr bwMode="auto">
          <a:xfrm>
            <a:off x="5518150" y="2009775"/>
            <a:ext cx="528638"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711" name="Oval 207"/>
          <p:cNvSpPr>
            <a:spLocks noChangeArrowheads="1"/>
          </p:cNvSpPr>
          <p:nvPr/>
        </p:nvSpPr>
        <p:spPr bwMode="auto">
          <a:xfrm>
            <a:off x="3930650" y="1949450"/>
            <a:ext cx="123825" cy="119063"/>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2" name="Oval 208"/>
          <p:cNvSpPr>
            <a:spLocks noChangeArrowheads="1"/>
          </p:cNvSpPr>
          <p:nvPr/>
        </p:nvSpPr>
        <p:spPr bwMode="auto">
          <a:xfrm>
            <a:off x="4113213" y="1949450"/>
            <a:ext cx="123825" cy="119063"/>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3" name="Oval 209"/>
          <p:cNvSpPr>
            <a:spLocks noChangeArrowheads="1"/>
          </p:cNvSpPr>
          <p:nvPr/>
        </p:nvSpPr>
        <p:spPr bwMode="auto">
          <a:xfrm>
            <a:off x="3930650" y="2127250"/>
            <a:ext cx="123825"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4" name="Oval 210"/>
          <p:cNvSpPr>
            <a:spLocks noChangeArrowheads="1"/>
          </p:cNvSpPr>
          <p:nvPr/>
        </p:nvSpPr>
        <p:spPr bwMode="auto">
          <a:xfrm>
            <a:off x="4113213" y="2127250"/>
            <a:ext cx="123825"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5" name="Oval 211"/>
          <p:cNvSpPr>
            <a:spLocks noChangeArrowheads="1"/>
          </p:cNvSpPr>
          <p:nvPr/>
        </p:nvSpPr>
        <p:spPr bwMode="auto">
          <a:xfrm>
            <a:off x="3930650" y="1770063"/>
            <a:ext cx="123825" cy="120650"/>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6" name="Oval 212"/>
          <p:cNvSpPr>
            <a:spLocks noChangeArrowheads="1"/>
          </p:cNvSpPr>
          <p:nvPr/>
        </p:nvSpPr>
        <p:spPr bwMode="auto">
          <a:xfrm>
            <a:off x="4113213" y="1770063"/>
            <a:ext cx="123825" cy="120650"/>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717" name="Rectangle 213"/>
          <p:cNvSpPr>
            <a:spLocks noChangeArrowheads="1"/>
          </p:cNvSpPr>
          <p:nvPr/>
        </p:nvSpPr>
        <p:spPr bwMode="auto">
          <a:xfrm>
            <a:off x="2665413" y="1812925"/>
            <a:ext cx="346075" cy="288925"/>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G</a:t>
            </a:r>
          </a:p>
        </p:txBody>
      </p:sp>
      <p:sp>
        <p:nvSpPr>
          <p:cNvPr id="21718" name="Rectangle 214"/>
          <p:cNvSpPr>
            <a:spLocks noChangeArrowheads="1"/>
          </p:cNvSpPr>
          <p:nvPr/>
        </p:nvSpPr>
        <p:spPr bwMode="auto">
          <a:xfrm>
            <a:off x="5075238" y="1793875"/>
            <a:ext cx="374650" cy="317500"/>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NG</a:t>
            </a:r>
          </a:p>
        </p:txBody>
      </p:sp>
      <p:grpSp>
        <p:nvGrpSpPr>
          <p:cNvPr id="21723" name="Group 219"/>
          <p:cNvGrpSpPr>
            <a:grpSpLocks/>
          </p:cNvGrpSpPr>
          <p:nvPr/>
        </p:nvGrpSpPr>
        <p:grpSpPr bwMode="auto">
          <a:xfrm>
            <a:off x="2667000" y="2168525"/>
            <a:ext cx="357188" cy="160338"/>
            <a:chOff x="1680" y="1366"/>
            <a:chExt cx="225" cy="101"/>
          </a:xfrm>
        </p:grpSpPr>
        <p:grpSp>
          <p:nvGrpSpPr>
            <p:cNvPr id="21721" name="Group 217"/>
            <p:cNvGrpSpPr>
              <a:grpSpLocks/>
            </p:cNvGrpSpPr>
            <p:nvPr/>
          </p:nvGrpSpPr>
          <p:grpSpPr bwMode="auto">
            <a:xfrm>
              <a:off x="1680" y="1387"/>
              <a:ext cx="225" cy="80"/>
              <a:chOff x="1680" y="1387"/>
              <a:chExt cx="225" cy="80"/>
            </a:xfrm>
          </p:grpSpPr>
          <p:sp>
            <p:nvSpPr>
              <p:cNvPr id="21719" name="Arc 215"/>
              <p:cNvSpPr>
                <a:spLocks/>
              </p:cNvSpPr>
              <p:nvPr/>
            </p:nvSpPr>
            <p:spPr bwMode="auto">
              <a:xfrm rot="10800000">
                <a:off x="1807" y="1387"/>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1720" name="Arc 216"/>
              <p:cNvSpPr>
                <a:spLocks/>
              </p:cNvSpPr>
              <p:nvPr/>
            </p:nvSpPr>
            <p:spPr bwMode="auto">
              <a:xfrm rot="10800000">
                <a:off x="1680" y="1387"/>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1722" name="Oval 218"/>
            <p:cNvSpPr>
              <a:spLocks noChangeArrowheads="1"/>
            </p:cNvSpPr>
            <p:nvPr/>
          </p:nvSpPr>
          <p:spPr bwMode="auto">
            <a:xfrm>
              <a:off x="1748" y="1366"/>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grpSp>
        <p:nvGrpSpPr>
          <p:cNvPr id="21728" name="Group 224"/>
          <p:cNvGrpSpPr>
            <a:grpSpLocks/>
          </p:cNvGrpSpPr>
          <p:nvPr/>
        </p:nvGrpSpPr>
        <p:grpSpPr bwMode="auto">
          <a:xfrm>
            <a:off x="5089525" y="2181225"/>
            <a:ext cx="357188" cy="160338"/>
            <a:chOff x="3206" y="1374"/>
            <a:chExt cx="225" cy="101"/>
          </a:xfrm>
        </p:grpSpPr>
        <p:grpSp>
          <p:nvGrpSpPr>
            <p:cNvPr id="21726" name="Group 222"/>
            <p:cNvGrpSpPr>
              <a:grpSpLocks/>
            </p:cNvGrpSpPr>
            <p:nvPr/>
          </p:nvGrpSpPr>
          <p:grpSpPr bwMode="auto">
            <a:xfrm>
              <a:off x="3206" y="1395"/>
              <a:ext cx="225" cy="80"/>
              <a:chOff x="3206" y="1395"/>
              <a:chExt cx="225" cy="80"/>
            </a:xfrm>
          </p:grpSpPr>
          <p:sp>
            <p:nvSpPr>
              <p:cNvPr id="21724" name="Arc 220"/>
              <p:cNvSpPr>
                <a:spLocks/>
              </p:cNvSpPr>
              <p:nvPr/>
            </p:nvSpPr>
            <p:spPr bwMode="auto">
              <a:xfrm rot="10800000">
                <a:off x="3333" y="1395"/>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1725" name="Arc 221"/>
              <p:cNvSpPr>
                <a:spLocks/>
              </p:cNvSpPr>
              <p:nvPr/>
            </p:nvSpPr>
            <p:spPr bwMode="auto">
              <a:xfrm rot="10800000">
                <a:off x="3206" y="1395"/>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1727" name="Oval 223"/>
            <p:cNvSpPr>
              <a:spLocks noChangeArrowheads="1"/>
            </p:cNvSpPr>
            <p:nvPr/>
          </p:nvSpPr>
          <p:spPr bwMode="auto">
            <a:xfrm>
              <a:off x="3274" y="1374"/>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sp>
        <p:nvSpPr>
          <p:cNvPr id="21730" name="Freeform 226"/>
          <p:cNvSpPr>
            <a:spLocks/>
          </p:cNvSpPr>
          <p:nvPr/>
        </p:nvSpPr>
        <p:spPr bwMode="auto">
          <a:xfrm>
            <a:off x="3887788" y="3924300"/>
            <a:ext cx="107950" cy="19050"/>
          </a:xfrm>
          <a:custGeom>
            <a:avLst/>
            <a:gdLst/>
            <a:ahLst/>
            <a:cxnLst>
              <a:cxn ang="0">
                <a:pos x="25" y="0"/>
              </a:cxn>
              <a:cxn ang="0">
                <a:pos x="25" y="1"/>
              </a:cxn>
              <a:cxn ang="0">
                <a:pos x="19" y="1"/>
              </a:cxn>
              <a:cxn ang="0">
                <a:pos x="19" y="2"/>
              </a:cxn>
              <a:cxn ang="0">
                <a:pos x="14" y="2"/>
              </a:cxn>
              <a:cxn ang="0">
                <a:pos x="14"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6" y="5"/>
              </a:cxn>
              <a:cxn ang="0">
                <a:pos x="56"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4" y="2"/>
                </a:lnTo>
                <a:lnTo>
                  <a:pt x="14"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6" y="5"/>
                </a:lnTo>
                <a:lnTo>
                  <a:pt x="56"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31" name="Freeform 227"/>
          <p:cNvSpPr>
            <a:spLocks/>
          </p:cNvSpPr>
          <p:nvPr/>
        </p:nvSpPr>
        <p:spPr bwMode="auto">
          <a:xfrm>
            <a:off x="3875088" y="3948113"/>
            <a:ext cx="133350"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3" y="11"/>
              </a:cxn>
              <a:cxn ang="0">
                <a:pos x="83" y="8"/>
              </a:cxn>
              <a:cxn ang="0">
                <a:pos x="81" y="8"/>
              </a:cxn>
              <a:cxn ang="0">
                <a:pos x="81" y="6"/>
              </a:cxn>
              <a:cxn ang="0">
                <a:pos x="79" y="6"/>
              </a:cxn>
              <a:cxn ang="0">
                <a:pos x="79" y="4"/>
              </a:cxn>
              <a:cxn ang="0">
                <a:pos x="77" y="4"/>
              </a:cxn>
              <a:cxn ang="0">
                <a:pos x="77" y="1"/>
              </a:cxn>
              <a:cxn ang="0">
                <a:pos x="76" y="1"/>
              </a:cxn>
              <a:cxn ang="0">
                <a:pos x="76" y="0"/>
              </a:cxn>
              <a:cxn ang="0">
                <a:pos x="7" y="0"/>
              </a:cxn>
            </a:cxnLst>
            <a:rect l="0" t="0" r="r" b="b"/>
            <a:pathLst>
              <a:path w="84" h="12">
                <a:moveTo>
                  <a:pt x="7" y="0"/>
                </a:moveTo>
                <a:lnTo>
                  <a:pt x="7" y="3"/>
                </a:lnTo>
                <a:lnTo>
                  <a:pt x="4" y="4"/>
                </a:lnTo>
                <a:lnTo>
                  <a:pt x="4" y="7"/>
                </a:lnTo>
                <a:lnTo>
                  <a:pt x="2" y="7"/>
                </a:lnTo>
                <a:lnTo>
                  <a:pt x="2" y="10"/>
                </a:lnTo>
                <a:lnTo>
                  <a:pt x="0" y="10"/>
                </a:lnTo>
                <a:lnTo>
                  <a:pt x="0" y="11"/>
                </a:lnTo>
                <a:lnTo>
                  <a:pt x="83" y="11"/>
                </a:lnTo>
                <a:lnTo>
                  <a:pt x="83" y="8"/>
                </a:lnTo>
                <a:lnTo>
                  <a:pt x="81" y="8"/>
                </a:lnTo>
                <a:lnTo>
                  <a:pt x="81" y="6"/>
                </a:lnTo>
                <a:lnTo>
                  <a:pt x="79" y="6"/>
                </a:lnTo>
                <a:lnTo>
                  <a:pt x="79" y="4"/>
                </a:lnTo>
                <a:lnTo>
                  <a:pt x="77" y="4"/>
                </a:lnTo>
                <a:lnTo>
                  <a:pt x="77" y="1"/>
                </a:lnTo>
                <a:lnTo>
                  <a:pt x="76" y="1"/>
                </a:lnTo>
                <a:lnTo>
                  <a:pt x="76"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32" name="Freeform 228"/>
          <p:cNvSpPr>
            <a:spLocks/>
          </p:cNvSpPr>
          <p:nvPr/>
        </p:nvSpPr>
        <p:spPr bwMode="auto">
          <a:xfrm>
            <a:off x="3873500" y="3971925"/>
            <a:ext cx="138113" cy="19050"/>
          </a:xfrm>
          <a:custGeom>
            <a:avLst/>
            <a:gdLst/>
            <a:ahLst/>
            <a:cxnLst>
              <a:cxn ang="0">
                <a:pos x="1" y="0"/>
              </a:cxn>
              <a:cxn ang="0">
                <a:pos x="1" y="4"/>
              </a:cxn>
              <a:cxn ang="0">
                <a:pos x="0" y="4"/>
              </a:cxn>
              <a:cxn ang="0">
                <a:pos x="0" y="11"/>
              </a:cxn>
              <a:cxn ang="0">
                <a:pos x="86" y="11"/>
              </a:cxn>
              <a:cxn ang="0">
                <a:pos x="86" y="4"/>
              </a:cxn>
              <a:cxn ang="0">
                <a:pos x="84" y="4"/>
              </a:cxn>
              <a:cxn ang="0">
                <a:pos x="84" y="0"/>
              </a:cxn>
              <a:cxn ang="0">
                <a:pos x="1" y="0"/>
              </a:cxn>
            </a:cxnLst>
            <a:rect l="0" t="0" r="r" b="b"/>
            <a:pathLst>
              <a:path w="87" h="12">
                <a:moveTo>
                  <a:pt x="1" y="0"/>
                </a:moveTo>
                <a:lnTo>
                  <a:pt x="1" y="4"/>
                </a:lnTo>
                <a:lnTo>
                  <a:pt x="0" y="4"/>
                </a:lnTo>
                <a:lnTo>
                  <a:pt x="0" y="11"/>
                </a:lnTo>
                <a:lnTo>
                  <a:pt x="86" y="11"/>
                </a:lnTo>
                <a:lnTo>
                  <a:pt x="86" y="4"/>
                </a:lnTo>
                <a:lnTo>
                  <a:pt x="84" y="4"/>
                </a:lnTo>
                <a:lnTo>
                  <a:pt x="84" y="0"/>
                </a:lnTo>
                <a:lnTo>
                  <a:pt x="1"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733" name="Freeform 229"/>
          <p:cNvSpPr>
            <a:spLocks/>
          </p:cNvSpPr>
          <p:nvPr/>
        </p:nvSpPr>
        <p:spPr bwMode="auto">
          <a:xfrm>
            <a:off x="3873500" y="3995738"/>
            <a:ext cx="138113" cy="20637"/>
          </a:xfrm>
          <a:custGeom>
            <a:avLst/>
            <a:gdLst/>
            <a:ahLst/>
            <a:cxnLst>
              <a:cxn ang="0">
                <a:pos x="0" y="0"/>
              </a:cxn>
              <a:cxn ang="0">
                <a:pos x="0" y="7"/>
              </a:cxn>
              <a:cxn ang="0">
                <a:pos x="1" y="7"/>
              </a:cxn>
              <a:cxn ang="0">
                <a:pos x="1"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1" y="7"/>
                </a:lnTo>
                <a:lnTo>
                  <a:pt x="1"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734" name="Freeform 230"/>
          <p:cNvSpPr>
            <a:spLocks/>
          </p:cNvSpPr>
          <p:nvPr/>
        </p:nvSpPr>
        <p:spPr bwMode="auto">
          <a:xfrm>
            <a:off x="3875088" y="4021138"/>
            <a:ext cx="130175" cy="19050"/>
          </a:xfrm>
          <a:custGeom>
            <a:avLst/>
            <a:gdLst/>
            <a:ahLst/>
            <a:cxnLst>
              <a:cxn ang="0">
                <a:pos x="0" y="0"/>
              </a:cxn>
              <a:cxn ang="0">
                <a:pos x="2" y="3"/>
              </a:cxn>
              <a:cxn ang="0">
                <a:pos x="4" y="5"/>
              </a:cxn>
              <a:cxn ang="0">
                <a:pos x="6" y="7"/>
              </a:cxn>
              <a:cxn ang="0">
                <a:pos x="7" y="10"/>
              </a:cxn>
              <a:cxn ang="0">
                <a:pos x="9" y="10"/>
              </a:cxn>
              <a:cxn ang="0">
                <a:pos x="9" y="11"/>
              </a:cxn>
              <a:cxn ang="0">
                <a:pos x="72" y="11"/>
              </a:cxn>
              <a:cxn ang="0">
                <a:pos x="72" y="10"/>
              </a:cxn>
              <a:cxn ang="0">
                <a:pos x="75" y="10"/>
              </a:cxn>
              <a:cxn ang="0">
                <a:pos x="75" y="7"/>
              </a:cxn>
              <a:cxn ang="0">
                <a:pos x="79" y="6"/>
              </a:cxn>
              <a:cxn ang="0">
                <a:pos x="79" y="3"/>
              </a:cxn>
              <a:cxn ang="0">
                <a:pos x="81" y="3"/>
              </a:cxn>
              <a:cxn ang="0">
                <a:pos x="81" y="0"/>
              </a:cxn>
              <a:cxn ang="0">
                <a:pos x="0" y="0"/>
              </a:cxn>
            </a:cxnLst>
            <a:rect l="0" t="0" r="r" b="b"/>
            <a:pathLst>
              <a:path w="82" h="12">
                <a:moveTo>
                  <a:pt x="0" y="0"/>
                </a:moveTo>
                <a:lnTo>
                  <a:pt x="2" y="3"/>
                </a:lnTo>
                <a:lnTo>
                  <a:pt x="4" y="5"/>
                </a:lnTo>
                <a:lnTo>
                  <a:pt x="6" y="7"/>
                </a:lnTo>
                <a:lnTo>
                  <a:pt x="7" y="10"/>
                </a:lnTo>
                <a:lnTo>
                  <a:pt x="9" y="10"/>
                </a:lnTo>
                <a:lnTo>
                  <a:pt x="9" y="11"/>
                </a:lnTo>
                <a:lnTo>
                  <a:pt x="72" y="11"/>
                </a:lnTo>
                <a:lnTo>
                  <a:pt x="72" y="10"/>
                </a:lnTo>
                <a:lnTo>
                  <a:pt x="75" y="10"/>
                </a:lnTo>
                <a:lnTo>
                  <a:pt x="75" y="7"/>
                </a:lnTo>
                <a:lnTo>
                  <a:pt x="79" y="6"/>
                </a:lnTo>
                <a:lnTo>
                  <a:pt x="79" y="3"/>
                </a:lnTo>
                <a:lnTo>
                  <a:pt x="81" y="3"/>
                </a:lnTo>
                <a:lnTo>
                  <a:pt x="81"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735" name="Freeform 231"/>
          <p:cNvSpPr>
            <a:spLocks/>
          </p:cNvSpPr>
          <p:nvPr/>
        </p:nvSpPr>
        <p:spPr bwMode="auto">
          <a:xfrm>
            <a:off x="3890963" y="4044950"/>
            <a:ext cx="98425" cy="15875"/>
          </a:xfrm>
          <a:custGeom>
            <a:avLst/>
            <a:gdLst/>
            <a:ahLst/>
            <a:cxnLst>
              <a:cxn ang="0">
                <a:pos x="0" y="0"/>
              </a:cxn>
              <a:cxn ang="0">
                <a:pos x="2" y="2"/>
              </a:cxn>
              <a:cxn ang="0">
                <a:pos x="4" y="2"/>
              </a:cxn>
              <a:cxn ang="0">
                <a:pos x="5" y="5"/>
              </a:cxn>
              <a:cxn ang="0">
                <a:pos x="9" y="5"/>
              </a:cxn>
              <a:cxn ang="0">
                <a:pos x="9" y="6"/>
              </a:cxn>
              <a:cxn ang="0">
                <a:pos x="12" y="6"/>
              </a:cxn>
              <a:cxn ang="0">
                <a:pos x="12"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4"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2" y="6"/>
                </a:lnTo>
                <a:lnTo>
                  <a:pt x="12" y="7"/>
                </a:lnTo>
                <a:lnTo>
                  <a:pt x="15" y="7"/>
                </a:lnTo>
                <a:lnTo>
                  <a:pt x="15" y="8"/>
                </a:lnTo>
                <a:lnTo>
                  <a:pt x="23" y="8"/>
                </a:lnTo>
                <a:lnTo>
                  <a:pt x="23" y="9"/>
                </a:lnTo>
                <a:lnTo>
                  <a:pt x="40" y="9"/>
                </a:lnTo>
                <a:lnTo>
                  <a:pt x="40" y="8"/>
                </a:lnTo>
                <a:lnTo>
                  <a:pt x="46" y="8"/>
                </a:lnTo>
                <a:lnTo>
                  <a:pt x="46" y="7"/>
                </a:lnTo>
                <a:lnTo>
                  <a:pt x="51" y="7"/>
                </a:lnTo>
                <a:lnTo>
                  <a:pt x="51" y="6"/>
                </a:lnTo>
                <a:lnTo>
                  <a:pt x="54"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736" name="Oval 232"/>
          <p:cNvSpPr>
            <a:spLocks noChangeArrowheads="1"/>
          </p:cNvSpPr>
          <p:nvPr/>
        </p:nvSpPr>
        <p:spPr bwMode="auto">
          <a:xfrm>
            <a:off x="3879850"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737" name="Freeform 233"/>
          <p:cNvSpPr>
            <a:spLocks/>
          </p:cNvSpPr>
          <p:nvPr/>
        </p:nvSpPr>
        <p:spPr bwMode="auto">
          <a:xfrm>
            <a:off x="4067175" y="3924300"/>
            <a:ext cx="107950" cy="19050"/>
          </a:xfrm>
          <a:custGeom>
            <a:avLst/>
            <a:gdLst/>
            <a:ahLst/>
            <a:cxnLst>
              <a:cxn ang="0">
                <a:pos x="25" y="0"/>
              </a:cxn>
              <a:cxn ang="0">
                <a:pos x="25" y="1"/>
              </a:cxn>
              <a:cxn ang="0">
                <a:pos x="19" y="1"/>
              </a:cxn>
              <a:cxn ang="0">
                <a:pos x="19"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38" name="Freeform 234"/>
          <p:cNvSpPr>
            <a:spLocks/>
          </p:cNvSpPr>
          <p:nvPr/>
        </p:nvSpPr>
        <p:spPr bwMode="auto">
          <a:xfrm>
            <a:off x="4056063" y="3948113"/>
            <a:ext cx="131762" cy="19050"/>
          </a:xfrm>
          <a:custGeom>
            <a:avLst/>
            <a:gdLst/>
            <a:ahLst/>
            <a:cxnLst>
              <a:cxn ang="0">
                <a:pos x="7" y="0"/>
              </a:cxn>
              <a:cxn ang="0">
                <a:pos x="7" y="3"/>
              </a:cxn>
              <a:cxn ang="0">
                <a:pos x="3" y="4"/>
              </a:cxn>
              <a:cxn ang="0">
                <a:pos x="3" y="7"/>
              </a:cxn>
              <a:cxn ang="0">
                <a:pos x="1" y="7"/>
              </a:cxn>
              <a:cxn ang="0">
                <a:pos x="1"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7"/>
                </a:lnTo>
                <a:lnTo>
                  <a:pt x="1" y="7"/>
                </a:lnTo>
                <a:lnTo>
                  <a:pt x="1"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39" name="Freeform 235"/>
          <p:cNvSpPr>
            <a:spLocks/>
          </p:cNvSpPr>
          <p:nvPr/>
        </p:nvSpPr>
        <p:spPr bwMode="auto">
          <a:xfrm>
            <a:off x="4052888" y="39719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740" name="Freeform 236"/>
          <p:cNvSpPr>
            <a:spLocks/>
          </p:cNvSpPr>
          <p:nvPr/>
        </p:nvSpPr>
        <p:spPr bwMode="auto">
          <a:xfrm>
            <a:off x="4052888" y="3995738"/>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741" name="Freeform 237"/>
          <p:cNvSpPr>
            <a:spLocks/>
          </p:cNvSpPr>
          <p:nvPr/>
        </p:nvSpPr>
        <p:spPr bwMode="auto">
          <a:xfrm>
            <a:off x="4056063" y="4021138"/>
            <a:ext cx="128587" cy="19050"/>
          </a:xfrm>
          <a:custGeom>
            <a:avLst/>
            <a:gdLst/>
            <a:ahLst/>
            <a:cxnLst>
              <a:cxn ang="0">
                <a:pos x="0" y="0"/>
              </a:cxn>
              <a:cxn ang="0">
                <a:pos x="1"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1"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742" name="Freeform 238"/>
          <p:cNvSpPr>
            <a:spLocks/>
          </p:cNvSpPr>
          <p:nvPr/>
        </p:nvSpPr>
        <p:spPr bwMode="auto">
          <a:xfrm>
            <a:off x="4070350" y="4044950"/>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5" y="7"/>
                </a:lnTo>
                <a:lnTo>
                  <a:pt x="15"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743" name="Oval 239"/>
          <p:cNvSpPr>
            <a:spLocks noChangeArrowheads="1"/>
          </p:cNvSpPr>
          <p:nvPr/>
        </p:nvSpPr>
        <p:spPr bwMode="auto">
          <a:xfrm>
            <a:off x="4059238"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744" name="Freeform 240"/>
          <p:cNvSpPr>
            <a:spLocks/>
          </p:cNvSpPr>
          <p:nvPr/>
        </p:nvSpPr>
        <p:spPr bwMode="auto">
          <a:xfrm>
            <a:off x="4210050" y="3924300"/>
            <a:ext cx="107950" cy="19050"/>
          </a:xfrm>
          <a:custGeom>
            <a:avLst/>
            <a:gdLst/>
            <a:ahLst/>
            <a:cxnLst>
              <a:cxn ang="0">
                <a:pos x="25" y="0"/>
              </a:cxn>
              <a:cxn ang="0">
                <a:pos x="25" y="1"/>
              </a:cxn>
              <a:cxn ang="0">
                <a:pos x="19" y="1"/>
              </a:cxn>
              <a:cxn ang="0">
                <a:pos x="19"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3" y="6"/>
              </a:cxn>
              <a:cxn ang="0">
                <a:pos x="60" y="6"/>
              </a:cxn>
              <a:cxn ang="0">
                <a:pos x="60"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3" y="6"/>
                </a:lnTo>
                <a:lnTo>
                  <a:pt x="60" y="6"/>
                </a:lnTo>
                <a:lnTo>
                  <a:pt x="60"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45" name="Freeform 241"/>
          <p:cNvSpPr>
            <a:spLocks/>
          </p:cNvSpPr>
          <p:nvPr/>
        </p:nvSpPr>
        <p:spPr bwMode="auto">
          <a:xfrm>
            <a:off x="4198938" y="3948113"/>
            <a:ext cx="131762" cy="19050"/>
          </a:xfrm>
          <a:custGeom>
            <a:avLst/>
            <a:gdLst/>
            <a:ahLst/>
            <a:cxnLst>
              <a:cxn ang="0">
                <a:pos x="7" y="0"/>
              </a:cxn>
              <a:cxn ang="0">
                <a:pos x="7" y="3"/>
              </a:cxn>
              <a:cxn ang="0">
                <a:pos x="3" y="4"/>
              </a:cxn>
              <a:cxn ang="0">
                <a:pos x="3"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46" name="Freeform 242"/>
          <p:cNvSpPr>
            <a:spLocks/>
          </p:cNvSpPr>
          <p:nvPr/>
        </p:nvSpPr>
        <p:spPr bwMode="auto">
          <a:xfrm>
            <a:off x="4195763" y="39719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747" name="Freeform 243"/>
          <p:cNvSpPr>
            <a:spLocks/>
          </p:cNvSpPr>
          <p:nvPr/>
        </p:nvSpPr>
        <p:spPr bwMode="auto">
          <a:xfrm>
            <a:off x="4195763" y="3995738"/>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748" name="Freeform 244"/>
          <p:cNvSpPr>
            <a:spLocks/>
          </p:cNvSpPr>
          <p:nvPr/>
        </p:nvSpPr>
        <p:spPr bwMode="auto">
          <a:xfrm>
            <a:off x="4198938" y="4021138"/>
            <a:ext cx="128587" cy="19050"/>
          </a:xfrm>
          <a:custGeom>
            <a:avLst/>
            <a:gdLst/>
            <a:ahLst/>
            <a:cxnLst>
              <a:cxn ang="0">
                <a:pos x="0" y="0"/>
              </a:cxn>
              <a:cxn ang="0">
                <a:pos x="2"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749" name="Freeform 245"/>
          <p:cNvSpPr>
            <a:spLocks/>
          </p:cNvSpPr>
          <p:nvPr/>
        </p:nvSpPr>
        <p:spPr bwMode="auto">
          <a:xfrm>
            <a:off x="4213225" y="4044950"/>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5" y="7"/>
                </a:lnTo>
                <a:lnTo>
                  <a:pt x="15"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750" name="Oval 246"/>
          <p:cNvSpPr>
            <a:spLocks noChangeArrowheads="1"/>
          </p:cNvSpPr>
          <p:nvPr/>
        </p:nvSpPr>
        <p:spPr bwMode="auto">
          <a:xfrm>
            <a:off x="4202113"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751" name="Freeform 247"/>
          <p:cNvSpPr>
            <a:spLocks/>
          </p:cNvSpPr>
          <p:nvPr/>
        </p:nvSpPr>
        <p:spPr bwMode="auto">
          <a:xfrm>
            <a:off x="4392613" y="3924300"/>
            <a:ext cx="107950" cy="19050"/>
          </a:xfrm>
          <a:custGeom>
            <a:avLst/>
            <a:gdLst/>
            <a:ahLst/>
            <a:cxnLst>
              <a:cxn ang="0">
                <a:pos x="23" y="0"/>
              </a:cxn>
              <a:cxn ang="0">
                <a:pos x="23" y="1"/>
              </a:cxn>
              <a:cxn ang="0">
                <a:pos x="21" y="1"/>
              </a:cxn>
              <a:cxn ang="0">
                <a:pos x="21" y="2"/>
              </a:cxn>
              <a:cxn ang="0">
                <a:pos x="13" y="2"/>
              </a:cxn>
              <a:cxn ang="0">
                <a:pos x="13" y="3"/>
              </a:cxn>
              <a:cxn ang="0">
                <a:pos x="9" y="5"/>
              </a:cxn>
              <a:cxn ang="0">
                <a:pos x="9" y="7"/>
              </a:cxn>
              <a:cxn ang="0">
                <a:pos x="4" y="7"/>
              </a:cxn>
              <a:cxn ang="0">
                <a:pos x="4" y="10"/>
              </a:cxn>
              <a:cxn ang="0">
                <a:pos x="0" y="10"/>
              </a:cxn>
              <a:cxn ang="0">
                <a:pos x="0" y="11"/>
              </a:cxn>
              <a:cxn ang="0">
                <a:pos x="67" y="11"/>
              </a:cxn>
              <a:cxn ang="0">
                <a:pos x="67" y="8"/>
              </a:cxn>
              <a:cxn ang="0">
                <a:pos x="63" y="8"/>
              </a:cxn>
              <a:cxn ang="0">
                <a:pos x="63" y="7"/>
              </a:cxn>
              <a:cxn ang="0">
                <a:pos x="60" y="7"/>
              </a:cxn>
              <a:cxn ang="0">
                <a:pos x="59" y="5"/>
              </a:cxn>
              <a:cxn ang="0">
                <a:pos x="57" y="5"/>
              </a:cxn>
              <a:cxn ang="0">
                <a:pos x="57" y="3"/>
              </a:cxn>
              <a:cxn ang="0">
                <a:pos x="55" y="3"/>
              </a:cxn>
              <a:cxn ang="0">
                <a:pos x="55" y="2"/>
              </a:cxn>
              <a:cxn ang="0">
                <a:pos x="50" y="2"/>
              </a:cxn>
              <a:cxn ang="0">
                <a:pos x="50" y="1"/>
              </a:cxn>
              <a:cxn ang="0">
                <a:pos x="44" y="1"/>
              </a:cxn>
              <a:cxn ang="0">
                <a:pos x="44" y="0"/>
              </a:cxn>
              <a:cxn ang="0">
                <a:pos x="23" y="0"/>
              </a:cxn>
            </a:cxnLst>
            <a:rect l="0" t="0" r="r" b="b"/>
            <a:pathLst>
              <a:path w="68" h="12">
                <a:moveTo>
                  <a:pt x="23" y="0"/>
                </a:moveTo>
                <a:lnTo>
                  <a:pt x="23" y="1"/>
                </a:lnTo>
                <a:lnTo>
                  <a:pt x="21" y="1"/>
                </a:lnTo>
                <a:lnTo>
                  <a:pt x="21" y="2"/>
                </a:lnTo>
                <a:lnTo>
                  <a:pt x="13" y="2"/>
                </a:lnTo>
                <a:lnTo>
                  <a:pt x="13" y="3"/>
                </a:lnTo>
                <a:lnTo>
                  <a:pt x="9" y="5"/>
                </a:lnTo>
                <a:lnTo>
                  <a:pt x="9" y="7"/>
                </a:lnTo>
                <a:lnTo>
                  <a:pt x="4" y="7"/>
                </a:lnTo>
                <a:lnTo>
                  <a:pt x="4" y="10"/>
                </a:lnTo>
                <a:lnTo>
                  <a:pt x="0" y="10"/>
                </a:lnTo>
                <a:lnTo>
                  <a:pt x="0" y="11"/>
                </a:lnTo>
                <a:lnTo>
                  <a:pt x="67" y="11"/>
                </a:lnTo>
                <a:lnTo>
                  <a:pt x="67" y="8"/>
                </a:lnTo>
                <a:lnTo>
                  <a:pt x="63" y="8"/>
                </a:lnTo>
                <a:lnTo>
                  <a:pt x="63" y="7"/>
                </a:lnTo>
                <a:lnTo>
                  <a:pt x="60" y="7"/>
                </a:lnTo>
                <a:lnTo>
                  <a:pt x="59" y="5"/>
                </a:lnTo>
                <a:lnTo>
                  <a:pt x="57" y="5"/>
                </a:lnTo>
                <a:lnTo>
                  <a:pt x="57" y="3"/>
                </a:lnTo>
                <a:lnTo>
                  <a:pt x="55" y="3"/>
                </a:lnTo>
                <a:lnTo>
                  <a:pt x="55" y="2"/>
                </a:lnTo>
                <a:lnTo>
                  <a:pt x="50" y="2"/>
                </a:lnTo>
                <a:lnTo>
                  <a:pt x="50" y="1"/>
                </a:lnTo>
                <a:lnTo>
                  <a:pt x="44" y="1"/>
                </a:lnTo>
                <a:lnTo>
                  <a:pt x="44" y="0"/>
                </a:lnTo>
                <a:lnTo>
                  <a:pt x="23"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52" name="Freeform 248"/>
          <p:cNvSpPr>
            <a:spLocks/>
          </p:cNvSpPr>
          <p:nvPr/>
        </p:nvSpPr>
        <p:spPr bwMode="auto">
          <a:xfrm>
            <a:off x="4378325" y="3948113"/>
            <a:ext cx="134938" cy="19050"/>
          </a:xfrm>
          <a:custGeom>
            <a:avLst/>
            <a:gdLst/>
            <a:ahLst/>
            <a:cxnLst>
              <a:cxn ang="0">
                <a:pos x="8" y="0"/>
              </a:cxn>
              <a:cxn ang="0">
                <a:pos x="8" y="1"/>
              </a:cxn>
              <a:cxn ang="0">
                <a:pos x="7" y="3"/>
              </a:cxn>
              <a:cxn ang="0">
                <a:pos x="7" y="5"/>
              </a:cxn>
              <a:cxn ang="0">
                <a:pos x="4" y="5"/>
              </a:cxn>
              <a:cxn ang="0">
                <a:pos x="4" y="7"/>
              </a:cxn>
              <a:cxn ang="0">
                <a:pos x="2" y="7"/>
              </a:cxn>
              <a:cxn ang="0">
                <a:pos x="2" y="10"/>
              </a:cxn>
              <a:cxn ang="0">
                <a:pos x="0" y="10"/>
              </a:cxn>
              <a:cxn ang="0">
                <a:pos x="0" y="11"/>
              </a:cxn>
              <a:cxn ang="0">
                <a:pos x="84" y="11"/>
              </a:cxn>
              <a:cxn ang="0">
                <a:pos x="84" y="8"/>
              </a:cxn>
              <a:cxn ang="0">
                <a:pos x="82" y="8"/>
              </a:cxn>
              <a:cxn ang="0">
                <a:pos x="82" y="4"/>
              </a:cxn>
              <a:cxn ang="0">
                <a:pos x="78" y="4"/>
              </a:cxn>
              <a:cxn ang="0">
                <a:pos x="77" y="1"/>
              </a:cxn>
              <a:cxn ang="0">
                <a:pos x="77" y="0"/>
              </a:cxn>
              <a:cxn ang="0">
                <a:pos x="8" y="0"/>
              </a:cxn>
            </a:cxnLst>
            <a:rect l="0" t="0" r="r" b="b"/>
            <a:pathLst>
              <a:path w="85" h="12">
                <a:moveTo>
                  <a:pt x="8" y="0"/>
                </a:moveTo>
                <a:lnTo>
                  <a:pt x="8" y="1"/>
                </a:lnTo>
                <a:lnTo>
                  <a:pt x="7" y="3"/>
                </a:lnTo>
                <a:lnTo>
                  <a:pt x="7" y="5"/>
                </a:lnTo>
                <a:lnTo>
                  <a:pt x="4" y="5"/>
                </a:lnTo>
                <a:lnTo>
                  <a:pt x="4" y="7"/>
                </a:lnTo>
                <a:lnTo>
                  <a:pt x="2" y="7"/>
                </a:lnTo>
                <a:lnTo>
                  <a:pt x="2" y="10"/>
                </a:lnTo>
                <a:lnTo>
                  <a:pt x="0" y="10"/>
                </a:lnTo>
                <a:lnTo>
                  <a:pt x="0" y="11"/>
                </a:lnTo>
                <a:lnTo>
                  <a:pt x="84" y="11"/>
                </a:lnTo>
                <a:lnTo>
                  <a:pt x="84" y="8"/>
                </a:lnTo>
                <a:lnTo>
                  <a:pt x="82" y="8"/>
                </a:lnTo>
                <a:lnTo>
                  <a:pt x="82" y="4"/>
                </a:lnTo>
                <a:lnTo>
                  <a:pt x="78" y="4"/>
                </a:lnTo>
                <a:lnTo>
                  <a:pt x="77" y="1"/>
                </a:lnTo>
                <a:lnTo>
                  <a:pt x="77" y="0"/>
                </a:lnTo>
                <a:lnTo>
                  <a:pt x="8"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53" name="Freeform 249"/>
          <p:cNvSpPr>
            <a:spLocks/>
          </p:cNvSpPr>
          <p:nvPr/>
        </p:nvSpPr>
        <p:spPr bwMode="auto">
          <a:xfrm>
            <a:off x="4375150" y="3971925"/>
            <a:ext cx="144463" cy="19050"/>
          </a:xfrm>
          <a:custGeom>
            <a:avLst/>
            <a:gdLst/>
            <a:ahLst/>
            <a:cxnLst>
              <a:cxn ang="0">
                <a:pos x="2" y="0"/>
              </a:cxn>
              <a:cxn ang="0">
                <a:pos x="2" y="4"/>
              </a:cxn>
              <a:cxn ang="0">
                <a:pos x="0" y="4"/>
              </a:cxn>
              <a:cxn ang="0">
                <a:pos x="0" y="11"/>
              </a:cxn>
              <a:cxn ang="0">
                <a:pos x="90" y="11"/>
              </a:cxn>
              <a:cxn ang="0">
                <a:pos x="90" y="4"/>
              </a:cxn>
              <a:cxn ang="0">
                <a:pos x="86" y="4"/>
              </a:cxn>
              <a:cxn ang="0">
                <a:pos x="86" y="0"/>
              </a:cxn>
              <a:cxn ang="0">
                <a:pos x="2" y="0"/>
              </a:cxn>
            </a:cxnLst>
            <a:rect l="0" t="0" r="r" b="b"/>
            <a:pathLst>
              <a:path w="91" h="12">
                <a:moveTo>
                  <a:pt x="2" y="0"/>
                </a:moveTo>
                <a:lnTo>
                  <a:pt x="2" y="4"/>
                </a:lnTo>
                <a:lnTo>
                  <a:pt x="0" y="4"/>
                </a:lnTo>
                <a:lnTo>
                  <a:pt x="0" y="11"/>
                </a:lnTo>
                <a:lnTo>
                  <a:pt x="90" y="11"/>
                </a:lnTo>
                <a:lnTo>
                  <a:pt x="90"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754" name="Freeform 250"/>
          <p:cNvSpPr>
            <a:spLocks/>
          </p:cNvSpPr>
          <p:nvPr/>
        </p:nvSpPr>
        <p:spPr bwMode="auto">
          <a:xfrm>
            <a:off x="4375150" y="3995738"/>
            <a:ext cx="144463" cy="20637"/>
          </a:xfrm>
          <a:custGeom>
            <a:avLst/>
            <a:gdLst/>
            <a:ahLst/>
            <a:cxnLst>
              <a:cxn ang="0">
                <a:pos x="0" y="0"/>
              </a:cxn>
              <a:cxn ang="0">
                <a:pos x="0" y="7"/>
              </a:cxn>
              <a:cxn ang="0">
                <a:pos x="2" y="7"/>
              </a:cxn>
              <a:cxn ang="0">
                <a:pos x="2" y="12"/>
              </a:cxn>
              <a:cxn ang="0">
                <a:pos x="84" y="12"/>
              </a:cxn>
              <a:cxn ang="0">
                <a:pos x="84" y="11"/>
              </a:cxn>
              <a:cxn ang="0">
                <a:pos x="86" y="11"/>
              </a:cxn>
              <a:cxn ang="0">
                <a:pos x="86" y="7"/>
              </a:cxn>
              <a:cxn ang="0">
                <a:pos x="90" y="7"/>
              </a:cxn>
              <a:cxn ang="0">
                <a:pos x="90" y="0"/>
              </a:cxn>
              <a:cxn ang="0">
                <a:pos x="0" y="0"/>
              </a:cxn>
            </a:cxnLst>
            <a:rect l="0" t="0" r="r" b="b"/>
            <a:pathLst>
              <a:path w="91" h="13">
                <a:moveTo>
                  <a:pt x="0" y="0"/>
                </a:moveTo>
                <a:lnTo>
                  <a:pt x="0" y="7"/>
                </a:lnTo>
                <a:lnTo>
                  <a:pt x="2" y="7"/>
                </a:lnTo>
                <a:lnTo>
                  <a:pt x="2" y="12"/>
                </a:lnTo>
                <a:lnTo>
                  <a:pt x="84" y="12"/>
                </a:lnTo>
                <a:lnTo>
                  <a:pt x="84" y="11"/>
                </a:lnTo>
                <a:lnTo>
                  <a:pt x="86" y="11"/>
                </a:lnTo>
                <a:lnTo>
                  <a:pt x="86" y="7"/>
                </a:lnTo>
                <a:lnTo>
                  <a:pt x="90" y="7"/>
                </a:lnTo>
                <a:lnTo>
                  <a:pt x="90"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755" name="Freeform 251"/>
          <p:cNvSpPr>
            <a:spLocks/>
          </p:cNvSpPr>
          <p:nvPr/>
        </p:nvSpPr>
        <p:spPr bwMode="auto">
          <a:xfrm>
            <a:off x="4378325" y="4021138"/>
            <a:ext cx="131763" cy="19050"/>
          </a:xfrm>
          <a:custGeom>
            <a:avLst/>
            <a:gdLst/>
            <a:ahLst/>
            <a:cxnLst>
              <a:cxn ang="0">
                <a:pos x="0" y="0"/>
              </a:cxn>
              <a:cxn ang="0">
                <a:pos x="2" y="3"/>
              </a:cxn>
              <a:cxn ang="0">
                <a:pos x="4" y="5"/>
              </a:cxn>
              <a:cxn ang="0">
                <a:pos x="7" y="7"/>
              </a:cxn>
              <a:cxn ang="0">
                <a:pos x="8" y="10"/>
              </a:cxn>
              <a:cxn ang="0">
                <a:pos x="8" y="11"/>
              </a:cxn>
              <a:cxn ang="0">
                <a:pos x="73" y="11"/>
              </a:cxn>
              <a:cxn ang="0">
                <a:pos x="73" y="10"/>
              </a:cxn>
              <a:cxn ang="0">
                <a:pos x="76" y="8"/>
              </a:cxn>
              <a:cxn ang="0">
                <a:pos x="76" y="7"/>
              </a:cxn>
              <a:cxn ang="0">
                <a:pos x="78" y="7"/>
              </a:cxn>
              <a:cxn ang="0">
                <a:pos x="78" y="5"/>
              </a:cxn>
              <a:cxn ang="0">
                <a:pos x="82" y="5"/>
              </a:cxn>
              <a:cxn ang="0">
                <a:pos x="82" y="0"/>
              </a:cxn>
              <a:cxn ang="0">
                <a:pos x="0" y="0"/>
              </a:cxn>
            </a:cxnLst>
            <a:rect l="0" t="0" r="r" b="b"/>
            <a:pathLst>
              <a:path w="83" h="12">
                <a:moveTo>
                  <a:pt x="0" y="0"/>
                </a:moveTo>
                <a:lnTo>
                  <a:pt x="2" y="3"/>
                </a:lnTo>
                <a:lnTo>
                  <a:pt x="4" y="5"/>
                </a:lnTo>
                <a:lnTo>
                  <a:pt x="7" y="7"/>
                </a:lnTo>
                <a:lnTo>
                  <a:pt x="8" y="10"/>
                </a:lnTo>
                <a:lnTo>
                  <a:pt x="8" y="11"/>
                </a:lnTo>
                <a:lnTo>
                  <a:pt x="73" y="11"/>
                </a:lnTo>
                <a:lnTo>
                  <a:pt x="73" y="10"/>
                </a:lnTo>
                <a:lnTo>
                  <a:pt x="76" y="8"/>
                </a:lnTo>
                <a:lnTo>
                  <a:pt x="76" y="7"/>
                </a:lnTo>
                <a:lnTo>
                  <a:pt x="78" y="7"/>
                </a:lnTo>
                <a:lnTo>
                  <a:pt x="78" y="5"/>
                </a:lnTo>
                <a:lnTo>
                  <a:pt x="82" y="5"/>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756" name="Freeform 252"/>
          <p:cNvSpPr>
            <a:spLocks/>
          </p:cNvSpPr>
          <p:nvPr/>
        </p:nvSpPr>
        <p:spPr bwMode="auto">
          <a:xfrm>
            <a:off x="4392613" y="4044950"/>
            <a:ext cx="101600" cy="15875"/>
          </a:xfrm>
          <a:custGeom>
            <a:avLst/>
            <a:gdLst/>
            <a:ahLst/>
            <a:cxnLst>
              <a:cxn ang="0">
                <a:pos x="0" y="0"/>
              </a:cxn>
              <a:cxn ang="0">
                <a:pos x="4" y="2"/>
              </a:cxn>
              <a:cxn ang="0">
                <a:pos x="5" y="2"/>
              </a:cxn>
              <a:cxn ang="0">
                <a:pos x="9" y="5"/>
              </a:cxn>
              <a:cxn ang="0">
                <a:pos x="9" y="6"/>
              </a:cxn>
              <a:cxn ang="0">
                <a:pos x="13" y="6"/>
              </a:cxn>
              <a:cxn ang="0">
                <a:pos x="13" y="7"/>
              </a:cxn>
              <a:cxn ang="0">
                <a:pos x="17" y="7"/>
              </a:cxn>
              <a:cxn ang="0">
                <a:pos x="17" y="8"/>
              </a:cxn>
              <a:cxn ang="0">
                <a:pos x="23" y="8"/>
              </a:cxn>
              <a:cxn ang="0">
                <a:pos x="23" y="9"/>
              </a:cxn>
              <a:cxn ang="0">
                <a:pos x="44" y="9"/>
              </a:cxn>
              <a:cxn ang="0">
                <a:pos x="44" y="8"/>
              </a:cxn>
              <a:cxn ang="0">
                <a:pos x="46" y="8"/>
              </a:cxn>
              <a:cxn ang="0">
                <a:pos x="46" y="7"/>
              </a:cxn>
              <a:cxn ang="0">
                <a:pos x="55" y="7"/>
              </a:cxn>
              <a:cxn ang="0">
                <a:pos x="55" y="6"/>
              </a:cxn>
              <a:cxn ang="0">
                <a:pos x="57" y="5"/>
              </a:cxn>
              <a:cxn ang="0">
                <a:pos x="58" y="5"/>
              </a:cxn>
              <a:cxn ang="0">
                <a:pos x="58" y="2"/>
              </a:cxn>
              <a:cxn ang="0">
                <a:pos x="63" y="2"/>
              </a:cxn>
              <a:cxn ang="0">
                <a:pos x="63" y="0"/>
              </a:cxn>
              <a:cxn ang="0">
                <a:pos x="0" y="0"/>
              </a:cxn>
            </a:cxnLst>
            <a:rect l="0" t="0" r="r" b="b"/>
            <a:pathLst>
              <a:path w="64" h="10">
                <a:moveTo>
                  <a:pt x="0" y="0"/>
                </a:moveTo>
                <a:lnTo>
                  <a:pt x="4" y="2"/>
                </a:lnTo>
                <a:lnTo>
                  <a:pt x="5" y="2"/>
                </a:lnTo>
                <a:lnTo>
                  <a:pt x="9" y="5"/>
                </a:lnTo>
                <a:lnTo>
                  <a:pt x="9" y="6"/>
                </a:lnTo>
                <a:lnTo>
                  <a:pt x="13" y="6"/>
                </a:lnTo>
                <a:lnTo>
                  <a:pt x="13" y="7"/>
                </a:lnTo>
                <a:lnTo>
                  <a:pt x="17" y="7"/>
                </a:lnTo>
                <a:lnTo>
                  <a:pt x="17" y="8"/>
                </a:lnTo>
                <a:lnTo>
                  <a:pt x="23" y="8"/>
                </a:lnTo>
                <a:lnTo>
                  <a:pt x="23" y="9"/>
                </a:lnTo>
                <a:lnTo>
                  <a:pt x="44" y="9"/>
                </a:lnTo>
                <a:lnTo>
                  <a:pt x="44" y="8"/>
                </a:lnTo>
                <a:lnTo>
                  <a:pt x="46" y="8"/>
                </a:lnTo>
                <a:lnTo>
                  <a:pt x="46" y="7"/>
                </a:lnTo>
                <a:lnTo>
                  <a:pt x="55" y="7"/>
                </a:lnTo>
                <a:lnTo>
                  <a:pt x="55" y="6"/>
                </a:lnTo>
                <a:lnTo>
                  <a:pt x="57" y="5"/>
                </a:lnTo>
                <a:lnTo>
                  <a:pt x="58" y="5"/>
                </a:lnTo>
                <a:lnTo>
                  <a:pt x="58" y="2"/>
                </a:lnTo>
                <a:lnTo>
                  <a:pt x="63" y="2"/>
                </a:lnTo>
                <a:lnTo>
                  <a:pt x="63"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757" name="Oval 253"/>
          <p:cNvSpPr>
            <a:spLocks noChangeArrowheads="1"/>
          </p:cNvSpPr>
          <p:nvPr/>
        </p:nvSpPr>
        <p:spPr bwMode="auto">
          <a:xfrm>
            <a:off x="4381500" y="3930650"/>
            <a:ext cx="123825" cy="119063"/>
          </a:xfrm>
          <a:prstGeom prst="ellipse">
            <a:avLst/>
          </a:prstGeom>
          <a:noFill/>
          <a:ln w="12700">
            <a:solidFill>
              <a:srgbClr val="000000"/>
            </a:solidFill>
            <a:round/>
            <a:headEnd/>
            <a:tailEnd/>
          </a:ln>
          <a:effectLst/>
        </p:spPr>
        <p:txBody>
          <a:bodyPr wrap="none" anchor="ctr"/>
          <a:lstStyle/>
          <a:p>
            <a:endParaRPr lang="fr-FR"/>
          </a:p>
        </p:txBody>
      </p:sp>
      <p:sp>
        <p:nvSpPr>
          <p:cNvPr id="21758" name="Freeform 254"/>
          <p:cNvSpPr>
            <a:spLocks/>
          </p:cNvSpPr>
          <p:nvPr/>
        </p:nvSpPr>
        <p:spPr bwMode="auto">
          <a:xfrm>
            <a:off x="3894138" y="4102100"/>
            <a:ext cx="98425" cy="17463"/>
          </a:xfrm>
          <a:custGeom>
            <a:avLst/>
            <a:gdLst/>
            <a:ahLst/>
            <a:cxnLst>
              <a:cxn ang="0">
                <a:pos x="21" y="0"/>
              </a:cxn>
              <a:cxn ang="0">
                <a:pos x="21" y="1"/>
              </a:cxn>
              <a:cxn ang="0">
                <a:pos x="15" y="1"/>
              </a:cxn>
              <a:cxn ang="0">
                <a:pos x="15" y="3"/>
              </a:cxn>
              <a:cxn ang="0">
                <a:pos x="10" y="3"/>
              </a:cxn>
              <a:cxn ang="0">
                <a:pos x="10" y="4"/>
              </a:cxn>
              <a:cxn ang="0">
                <a:pos x="7" y="5"/>
              </a:cxn>
              <a:cxn ang="0">
                <a:pos x="4" y="6"/>
              </a:cxn>
              <a:cxn ang="0">
                <a:pos x="4" y="8"/>
              </a:cxn>
              <a:cxn ang="0">
                <a:pos x="0" y="8"/>
              </a:cxn>
              <a:cxn ang="0">
                <a:pos x="0" y="10"/>
              </a:cxn>
              <a:cxn ang="0">
                <a:pos x="61" y="10"/>
              </a:cxn>
              <a:cxn ang="0">
                <a:pos x="59" y="8"/>
              </a:cxn>
              <a:cxn ang="0">
                <a:pos x="56" y="8"/>
              </a:cxn>
              <a:cxn ang="0">
                <a:pos x="54" y="5"/>
              </a:cxn>
              <a:cxn ang="0">
                <a:pos x="52" y="5"/>
              </a:cxn>
              <a:cxn ang="0">
                <a:pos x="52"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5" y="1"/>
                </a:lnTo>
                <a:lnTo>
                  <a:pt x="15" y="3"/>
                </a:lnTo>
                <a:lnTo>
                  <a:pt x="10" y="3"/>
                </a:lnTo>
                <a:lnTo>
                  <a:pt x="10" y="4"/>
                </a:lnTo>
                <a:lnTo>
                  <a:pt x="7" y="5"/>
                </a:lnTo>
                <a:lnTo>
                  <a:pt x="4" y="6"/>
                </a:lnTo>
                <a:lnTo>
                  <a:pt x="4" y="8"/>
                </a:lnTo>
                <a:lnTo>
                  <a:pt x="0" y="8"/>
                </a:lnTo>
                <a:lnTo>
                  <a:pt x="0" y="10"/>
                </a:lnTo>
                <a:lnTo>
                  <a:pt x="61" y="10"/>
                </a:lnTo>
                <a:lnTo>
                  <a:pt x="59" y="8"/>
                </a:lnTo>
                <a:lnTo>
                  <a:pt x="56" y="8"/>
                </a:lnTo>
                <a:lnTo>
                  <a:pt x="54" y="5"/>
                </a:lnTo>
                <a:lnTo>
                  <a:pt x="52" y="5"/>
                </a:lnTo>
                <a:lnTo>
                  <a:pt x="52" y="4"/>
                </a:lnTo>
                <a:lnTo>
                  <a:pt x="49" y="4"/>
                </a:lnTo>
                <a:lnTo>
                  <a:pt x="49" y="3"/>
                </a:lnTo>
                <a:lnTo>
                  <a:pt x="46" y="3"/>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59" name="Freeform 255"/>
          <p:cNvSpPr>
            <a:spLocks/>
          </p:cNvSpPr>
          <p:nvPr/>
        </p:nvSpPr>
        <p:spPr bwMode="auto">
          <a:xfrm>
            <a:off x="3878263" y="4124325"/>
            <a:ext cx="127000" cy="15875"/>
          </a:xfrm>
          <a:custGeom>
            <a:avLst/>
            <a:gdLst/>
            <a:ahLst/>
            <a:cxnLst>
              <a:cxn ang="0">
                <a:pos x="7" y="0"/>
              </a:cxn>
              <a:cxn ang="0">
                <a:pos x="7" y="2"/>
              </a:cxn>
              <a:cxn ang="0">
                <a:pos x="6" y="2"/>
              </a:cxn>
              <a:cxn ang="0">
                <a:pos x="6" y="4"/>
              </a:cxn>
              <a:cxn ang="0">
                <a:pos x="2" y="4"/>
              </a:cxn>
              <a:cxn ang="0">
                <a:pos x="2" y="7"/>
              </a:cxn>
              <a:cxn ang="0">
                <a:pos x="0" y="7"/>
              </a:cxn>
              <a:cxn ang="0">
                <a:pos x="0" y="9"/>
              </a:cxn>
              <a:cxn ang="0">
                <a:pos x="79" y="9"/>
              </a:cxn>
              <a:cxn ang="0">
                <a:pos x="79" y="7"/>
              </a:cxn>
              <a:cxn ang="0">
                <a:pos x="77" y="7"/>
              </a:cxn>
              <a:cxn ang="0">
                <a:pos x="77" y="4"/>
              </a:cxn>
              <a:cxn ang="0">
                <a:pos x="75" y="4"/>
              </a:cxn>
              <a:cxn ang="0">
                <a:pos x="73" y="2"/>
              </a:cxn>
              <a:cxn ang="0">
                <a:pos x="72" y="2"/>
              </a:cxn>
              <a:cxn ang="0">
                <a:pos x="72" y="0"/>
              </a:cxn>
              <a:cxn ang="0">
                <a:pos x="7" y="0"/>
              </a:cxn>
            </a:cxnLst>
            <a:rect l="0" t="0" r="r" b="b"/>
            <a:pathLst>
              <a:path w="80" h="10">
                <a:moveTo>
                  <a:pt x="7" y="0"/>
                </a:moveTo>
                <a:lnTo>
                  <a:pt x="7" y="2"/>
                </a:lnTo>
                <a:lnTo>
                  <a:pt x="6" y="2"/>
                </a:lnTo>
                <a:lnTo>
                  <a:pt x="6" y="4"/>
                </a:lnTo>
                <a:lnTo>
                  <a:pt x="2" y="4"/>
                </a:lnTo>
                <a:lnTo>
                  <a:pt x="2" y="7"/>
                </a:lnTo>
                <a:lnTo>
                  <a:pt x="0" y="7"/>
                </a:lnTo>
                <a:lnTo>
                  <a:pt x="0" y="9"/>
                </a:lnTo>
                <a:lnTo>
                  <a:pt x="79" y="9"/>
                </a:lnTo>
                <a:lnTo>
                  <a:pt x="79" y="7"/>
                </a:lnTo>
                <a:lnTo>
                  <a:pt x="77" y="7"/>
                </a:lnTo>
                <a:lnTo>
                  <a:pt x="77" y="4"/>
                </a:lnTo>
                <a:lnTo>
                  <a:pt x="75" y="4"/>
                </a:lnTo>
                <a:lnTo>
                  <a:pt x="73" y="2"/>
                </a:lnTo>
                <a:lnTo>
                  <a:pt x="72" y="2"/>
                </a:lnTo>
                <a:lnTo>
                  <a:pt x="72"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760" name="Freeform 256"/>
          <p:cNvSpPr>
            <a:spLocks/>
          </p:cNvSpPr>
          <p:nvPr/>
        </p:nvSpPr>
        <p:spPr bwMode="auto">
          <a:xfrm>
            <a:off x="3873500" y="4144963"/>
            <a:ext cx="138113" cy="15875"/>
          </a:xfrm>
          <a:custGeom>
            <a:avLst/>
            <a:gdLst/>
            <a:ahLst/>
            <a:cxnLst>
              <a:cxn ang="0">
                <a:pos x="3" y="0"/>
              </a:cxn>
              <a:cxn ang="0">
                <a:pos x="3" y="2"/>
              </a:cxn>
              <a:cxn ang="0">
                <a:pos x="1" y="2"/>
              </a:cxn>
              <a:cxn ang="0">
                <a:pos x="1" y="7"/>
              </a:cxn>
              <a:cxn ang="0">
                <a:pos x="0" y="7"/>
              </a:cxn>
              <a:cxn ang="0">
                <a:pos x="0" y="9"/>
              </a:cxn>
              <a:cxn ang="0">
                <a:pos x="86" y="9"/>
              </a:cxn>
              <a:cxn ang="0">
                <a:pos x="86" y="6"/>
              </a:cxn>
              <a:cxn ang="0">
                <a:pos x="84" y="6"/>
              </a:cxn>
              <a:cxn ang="0">
                <a:pos x="84" y="2"/>
              </a:cxn>
              <a:cxn ang="0">
                <a:pos x="82" y="2"/>
              </a:cxn>
              <a:cxn ang="0">
                <a:pos x="82" y="0"/>
              </a:cxn>
              <a:cxn ang="0">
                <a:pos x="3" y="0"/>
              </a:cxn>
            </a:cxnLst>
            <a:rect l="0" t="0" r="r" b="b"/>
            <a:pathLst>
              <a:path w="87" h="10">
                <a:moveTo>
                  <a:pt x="3" y="0"/>
                </a:moveTo>
                <a:lnTo>
                  <a:pt x="3" y="2"/>
                </a:lnTo>
                <a:lnTo>
                  <a:pt x="1" y="2"/>
                </a:lnTo>
                <a:lnTo>
                  <a:pt x="1" y="7"/>
                </a:lnTo>
                <a:lnTo>
                  <a:pt x="0" y="7"/>
                </a:lnTo>
                <a:lnTo>
                  <a:pt x="0" y="9"/>
                </a:lnTo>
                <a:lnTo>
                  <a:pt x="86" y="9"/>
                </a:lnTo>
                <a:lnTo>
                  <a:pt x="86" y="6"/>
                </a:lnTo>
                <a:lnTo>
                  <a:pt x="84" y="6"/>
                </a:lnTo>
                <a:lnTo>
                  <a:pt x="84" y="2"/>
                </a:lnTo>
                <a:lnTo>
                  <a:pt x="82" y="2"/>
                </a:lnTo>
                <a:lnTo>
                  <a:pt x="82" y="0"/>
                </a:lnTo>
                <a:lnTo>
                  <a:pt x="3"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761" name="Freeform 257"/>
          <p:cNvSpPr>
            <a:spLocks/>
          </p:cNvSpPr>
          <p:nvPr/>
        </p:nvSpPr>
        <p:spPr bwMode="auto">
          <a:xfrm>
            <a:off x="3873500" y="4165600"/>
            <a:ext cx="138113" cy="17463"/>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762" name="Freeform 258"/>
          <p:cNvSpPr>
            <a:spLocks/>
          </p:cNvSpPr>
          <p:nvPr/>
        </p:nvSpPr>
        <p:spPr bwMode="auto">
          <a:xfrm>
            <a:off x="3873500" y="4187825"/>
            <a:ext cx="138113" cy="15875"/>
          </a:xfrm>
          <a:custGeom>
            <a:avLst/>
            <a:gdLst/>
            <a:ahLst/>
            <a:cxnLst>
              <a:cxn ang="0">
                <a:pos x="0" y="0"/>
              </a:cxn>
              <a:cxn ang="0">
                <a:pos x="0" y="2"/>
              </a:cxn>
              <a:cxn ang="0">
                <a:pos x="1" y="2"/>
              </a:cxn>
              <a:cxn ang="0">
                <a:pos x="1" y="5"/>
              </a:cxn>
              <a:cxn ang="0">
                <a:pos x="3" y="5"/>
              </a:cxn>
              <a:cxn ang="0">
                <a:pos x="3"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1" y="2"/>
                </a:lnTo>
                <a:lnTo>
                  <a:pt x="1" y="5"/>
                </a:lnTo>
                <a:lnTo>
                  <a:pt x="3" y="5"/>
                </a:lnTo>
                <a:lnTo>
                  <a:pt x="3"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763" name="Freeform 259"/>
          <p:cNvSpPr>
            <a:spLocks/>
          </p:cNvSpPr>
          <p:nvPr/>
        </p:nvSpPr>
        <p:spPr bwMode="auto">
          <a:xfrm>
            <a:off x="3878263" y="4208463"/>
            <a:ext cx="123825" cy="15875"/>
          </a:xfrm>
          <a:custGeom>
            <a:avLst/>
            <a:gdLst/>
            <a:ahLst/>
            <a:cxnLst>
              <a:cxn ang="0">
                <a:pos x="0" y="0"/>
              </a:cxn>
              <a:cxn ang="0">
                <a:pos x="2" y="2"/>
              </a:cxn>
              <a:cxn ang="0">
                <a:pos x="4" y="5"/>
              </a:cxn>
              <a:cxn ang="0">
                <a:pos x="6" y="5"/>
              </a:cxn>
              <a:cxn ang="0">
                <a:pos x="7" y="7"/>
              </a:cxn>
              <a:cxn ang="0">
                <a:pos x="9" y="9"/>
              </a:cxn>
              <a:cxn ang="0">
                <a:pos x="70" y="9"/>
              </a:cxn>
              <a:cxn ang="0">
                <a:pos x="70" y="7"/>
              </a:cxn>
              <a:cxn ang="0">
                <a:pos x="73" y="6"/>
              </a:cxn>
              <a:cxn ang="0">
                <a:pos x="73" y="5"/>
              </a:cxn>
              <a:cxn ang="0">
                <a:pos x="75" y="5"/>
              </a:cxn>
              <a:cxn ang="0">
                <a:pos x="75" y="2"/>
              </a:cxn>
              <a:cxn ang="0">
                <a:pos x="77" y="2"/>
              </a:cxn>
              <a:cxn ang="0">
                <a:pos x="77" y="0"/>
              </a:cxn>
              <a:cxn ang="0">
                <a:pos x="0" y="0"/>
              </a:cxn>
            </a:cxnLst>
            <a:rect l="0" t="0" r="r" b="b"/>
            <a:pathLst>
              <a:path w="78" h="10">
                <a:moveTo>
                  <a:pt x="0" y="0"/>
                </a:moveTo>
                <a:lnTo>
                  <a:pt x="2" y="2"/>
                </a:lnTo>
                <a:lnTo>
                  <a:pt x="4" y="5"/>
                </a:lnTo>
                <a:lnTo>
                  <a:pt x="6" y="5"/>
                </a:lnTo>
                <a:lnTo>
                  <a:pt x="7" y="7"/>
                </a:lnTo>
                <a:lnTo>
                  <a:pt x="9" y="9"/>
                </a:lnTo>
                <a:lnTo>
                  <a:pt x="70" y="9"/>
                </a:lnTo>
                <a:lnTo>
                  <a:pt x="70" y="7"/>
                </a:lnTo>
                <a:lnTo>
                  <a:pt x="73" y="6"/>
                </a:lnTo>
                <a:lnTo>
                  <a:pt x="73" y="5"/>
                </a:lnTo>
                <a:lnTo>
                  <a:pt x="75" y="5"/>
                </a:lnTo>
                <a:lnTo>
                  <a:pt x="75" y="2"/>
                </a:lnTo>
                <a:lnTo>
                  <a:pt x="77" y="2"/>
                </a:lnTo>
                <a:lnTo>
                  <a:pt x="77"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764" name="Freeform 260"/>
          <p:cNvSpPr>
            <a:spLocks/>
          </p:cNvSpPr>
          <p:nvPr/>
        </p:nvSpPr>
        <p:spPr bwMode="auto">
          <a:xfrm>
            <a:off x="3894138" y="4230688"/>
            <a:ext cx="92075" cy="12700"/>
          </a:xfrm>
          <a:custGeom>
            <a:avLst/>
            <a:gdLst/>
            <a:ahLst/>
            <a:cxnLst>
              <a:cxn ang="0">
                <a:pos x="0" y="0"/>
              </a:cxn>
              <a:cxn ang="0">
                <a:pos x="0" y="1"/>
              </a:cxn>
              <a:cxn ang="0">
                <a:pos x="4" y="1"/>
              </a:cxn>
              <a:cxn ang="0">
                <a:pos x="5" y="3"/>
              </a:cxn>
              <a:cxn ang="0">
                <a:pos x="7" y="3"/>
              </a:cxn>
              <a:cxn ang="0">
                <a:pos x="7" y="4"/>
              </a:cxn>
              <a:cxn ang="0">
                <a:pos x="10" y="4"/>
              </a:cxn>
              <a:cxn ang="0">
                <a:pos x="10"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5" y="2"/>
              </a:cxn>
              <a:cxn ang="0">
                <a:pos x="55"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0" y="4"/>
                </a:lnTo>
                <a:lnTo>
                  <a:pt x="10" y="5"/>
                </a:lnTo>
                <a:lnTo>
                  <a:pt x="14" y="5"/>
                </a:lnTo>
                <a:lnTo>
                  <a:pt x="14" y="6"/>
                </a:lnTo>
                <a:lnTo>
                  <a:pt x="21" y="6"/>
                </a:lnTo>
                <a:lnTo>
                  <a:pt x="21" y="7"/>
                </a:lnTo>
                <a:lnTo>
                  <a:pt x="38" y="7"/>
                </a:lnTo>
                <a:lnTo>
                  <a:pt x="38" y="6"/>
                </a:lnTo>
                <a:lnTo>
                  <a:pt x="45" y="6"/>
                </a:lnTo>
                <a:lnTo>
                  <a:pt x="45" y="5"/>
                </a:lnTo>
                <a:lnTo>
                  <a:pt x="49" y="4"/>
                </a:lnTo>
                <a:lnTo>
                  <a:pt x="52" y="4"/>
                </a:lnTo>
                <a:lnTo>
                  <a:pt x="52" y="2"/>
                </a:lnTo>
                <a:lnTo>
                  <a:pt x="55" y="2"/>
                </a:lnTo>
                <a:lnTo>
                  <a:pt x="55" y="1"/>
                </a:lnTo>
                <a:lnTo>
                  <a:pt x="57" y="1"/>
                </a:lnTo>
                <a:lnTo>
                  <a:pt x="57"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765" name="Oval 261"/>
          <p:cNvSpPr>
            <a:spLocks noChangeArrowheads="1"/>
          </p:cNvSpPr>
          <p:nvPr/>
        </p:nvSpPr>
        <p:spPr bwMode="auto">
          <a:xfrm>
            <a:off x="3879850" y="410845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766" name="Freeform 262"/>
          <p:cNvSpPr>
            <a:spLocks/>
          </p:cNvSpPr>
          <p:nvPr/>
        </p:nvSpPr>
        <p:spPr bwMode="auto">
          <a:xfrm>
            <a:off x="4073525" y="4102100"/>
            <a:ext cx="98425" cy="17463"/>
          </a:xfrm>
          <a:custGeom>
            <a:avLst/>
            <a:gdLst/>
            <a:ahLst/>
            <a:cxnLst>
              <a:cxn ang="0">
                <a:pos x="21" y="0"/>
              </a:cxn>
              <a:cxn ang="0">
                <a:pos x="21" y="1"/>
              </a:cxn>
              <a:cxn ang="0">
                <a:pos x="15" y="1"/>
              </a:cxn>
              <a:cxn ang="0">
                <a:pos x="15" y="3"/>
              </a:cxn>
              <a:cxn ang="0">
                <a:pos x="11" y="3"/>
              </a:cxn>
              <a:cxn ang="0">
                <a:pos x="11" y="4"/>
              </a:cxn>
              <a:cxn ang="0">
                <a:pos x="7" y="5"/>
              </a:cxn>
              <a:cxn ang="0">
                <a:pos x="4" y="6"/>
              </a:cxn>
              <a:cxn ang="0">
                <a:pos x="4" y="8"/>
              </a:cxn>
              <a:cxn ang="0">
                <a:pos x="0" y="8"/>
              </a:cxn>
              <a:cxn ang="0">
                <a:pos x="0" y="10"/>
              </a:cxn>
              <a:cxn ang="0">
                <a:pos x="61" y="10"/>
              </a:cxn>
              <a:cxn ang="0">
                <a:pos x="59" y="8"/>
              </a:cxn>
              <a:cxn ang="0">
                <a:pos x="56" y="8"/>
              </a:cxn>
              <a:cxn ang="0">
                <a:pos x="54" y="5"/>
              </a:cxn>
              <a:cxn ang="0">
                <a:pos x="53" y="5"/>
              </a:cxn>
              <a:cxn ang="0">
                <a:pos x="53"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5" y="1"/>
                </a:lnTo>
                <a:lnTo>
                  <a:pt x="15" y="3"/>
                </a:lnTo>
                <a:lnTo>
                  <a:pt x="11" y="3"/>
                </a:lnTo>
                <a:lnTo>
                  <a:pt x="11" y="4"/>
                </a:lnTo>
                <a:lnTo>
                  <a:pt x="7" y="5"/>
                </a:lnTo>
                <a:lnTo>
                  <a:pt x="4" y="6"/>
                </a:lnTo>
                <a:lnTo>
                  <a:pt x="4" y="8"/>
                </a:lnTo>
                <a:lnTo>
                  <a:pt x="0" y="8"/>
                </a:lnTo>
                <a:lnTo>
                  <a:pt x="0" y="10"/>
                </a:lnTo>
                <a:lnTo>
                  <a:pt x="61" y="10"/>
                </a:lnTo>
                <a:lnTo>
                  <a:pt x="59" y="8"/>
                </a:lnTo>
                <a:lnTo>
                  <a:pt x="56" y="8"/>
                </a:lnTo>
                <a:lnTo>
                  <a:pt x="54" y="5"/>
                </a:lnTo>
                <a:lnTo>
                  <a:pt x="53" y="5"/>
                </a:lnTo>
                <a:lnTo>
                  <a:pt x="53" y="4"/>
                </a:lnTo>
                <a:lnTo>
                  <a:pt x="49" y="4"/>
                </a:lnTo>
                <a:lnTo>
                  <a:pt x="49" y="3"/>
                </a:lnTo>
                <a:lnTo>
                  <a:pt x="46" y="3"/>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67" name="Freeform 263"/>
          <p:cNvSpPr>
            <a:spLocks/>
          </p:cNvSpPr>
          <p:nvPr/>
        </p:nvSpPr>
        <p:spPr bwMode="auto">
          <a:xfrm>
            <a:off x="4057650" y="4124325"/>
            <a:ext cx="127000" cy="15875"/>
          </a:xfrm>
          <a:custGeom>
            <a:avLst/>
            <a:gdLst/>
            <a:ahLst/>
            <a:cxnLst>
              <a:cxn ang="0">
                <a:pos x="7" y="0"/>
              </a:cxn>
              <a:cxn ang="0">
                <a:pos x="7" y="2"/>
              </a:cxn>
              <a:cxn ang="0">
                <a:pos x="6" y="2"/>
              </a:cxn>
              <a:cxn ang="0">
                <a:pos x="6" y="4"/>
              </a:cxn>
              <a:cxn ang="0">
                <a:pos x="2" y="4"/>
              </a:cxn>
              <a:cxn ang="0">
                <a:pos x="2" y="7"/>
              </a:cxn>
              <a:cxn ang="0">
                <a:pos x="0" y="7"/>
              </a:cxn>
              <a:cxn ang="0">
                <a:pos x="0" y="9"/>
              </a:cxn>
              <a:cxn ang="0">
                <a:pos x="79" y="9"/>
              </a:cxn>
              <a:cxn ang="0">
                <a:pos x="79" y="7"/>
              </a:cxn>
              <a:cxn ang="0">
                <a:pos x="77" y="7"/>
              </a:cxn>
              <a:cxn ang="0">
                <a:pos x="77" y="4"/>
              </a:cxn>
              <a:cxn ang="0">
                <a:pos x="75" y="4"/>
              </a:cxn>
              <a:cxn ang="0">
                <a:pos x="73" y="2"/>
              </a:cxn>
              <a:cxn ang="0">
                <a:pos x="72" y="2"/>
              </a:cxn>
              <a:cxn ang="0">
                <a:pos x="72" y="0"/>
              </a:cxn>
              <a:cxn ang="0">
                <a:pos x="7" y="0"/>
              </a:cxn>
            </a:cxnLst>
            <a:rect l="0" t="0" r="r" b="b"/>
            <a:pathLst>
              <a:path w="80" h="10">
                <a:moveTo>
                  <a:pt x="7" y="0"/>
                </a:moveTo>
                <a:lnTo>
                  <a:pt x="7" y="2"/>
                </a:lnTo>
                <a:lnTo>
                  <a:pt x="6" y="2"/>
                </a:lnTo>
                <a:lnTo>
                  <a:pt x="6" y="4"/>
                </a:lnTo>
                <a:lnTo>
                  <a:pt x="2" y="4"/>
                </a:lnTo>
                <a:lnTo>
                  <a:pt x="2" y="7"/>
                </a:lnTo>
                <a:lnTo>
                  <a:pt x="0" y="7"/>
                </a:lnTo>
                <a:lnTo>
                  <a:pt x="0" y="9"/>
                </a:lnTo>
                <a:lnTo>
                  <a:pt x="79" y="9"/>
                </a:lnTo>
                <a:lnTo>
                  <a:pt x="79" y="7"/>
                </a:lnTo>
                <a:lnTo>
                  <a:pt x="77" y="7"/>
                </a:lnTo>
                <a:lnTo>
                  <a:pt x="77" y="4"/>
                </a:lnTo>
                <a:lnTo>
                  <a:pt x="75" y="4"/>
                </a:lnTo>
                <a:lnTo>
                  <a:pt x="73" y="2"/>
                </a:lnTo>
                <a:lnTo>
                  <a:pt x="72" y="2"/>
                </a:lnTo>
                <a:lnTo>
                  <a:pt x="72"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768" name="Freeform 264"/>
          <p:cNvSpPr>
            <a:spLocks/>
          </p:cNvSpPr>
          <p:nvPr/>
        </p:nvSpPr>
        <p:spPr bwMode="auto">
          <a:xfrm>
            <a:off x="4052888" y="4144963"/>
            <a:ext cx="138112" cy="15875"/>
          </a:xfrm>
          <a:custGeom>
            <a:avLst/>
            <a:gdLst/>
            <a:ahLst/>
            <a:cxnLst>
              <a:cxn ang="0">
                <a:pos x="3" y="0"/>
              </a:cxn>
              <a:cxn ang="0">
                <a:pos x="3"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3" y="0"/>
              </a:cxn>
            </a:cxnLst>
            <a:rect l="0" t="0" r="r" b="b"/>
            <a:pathLst>
              <a:path w="87" h="10">
                <a:moveTo>
                  <a:pt x="3" y="0"/>
                </a:moveTo>
                <a:lnTo>
                  <a:pt x="3" y="2"/>
                </a:lnTo>
                <a:lnTo>
                  <a:pt x="2" y="2"/>
                </a:lnTo>
                <a:lnTo>
                  <a:pt x="2" y="7"/>
                </a:lnTo>
                <a:lnTo>
                  <a:pt x="0" y="7"/>
                </a:lnTo>
                <a:lnTo>
                  <a:pt x="0" y="9"/>
                </a:lnTo>
                <a:lnTo>
                  <a:pt x="86" y="9"/>
                </a:lnTo>
                <a:lnTo>
                  <a:pt x="86" y="6"/>
                </a:lnTo>
                <a:lnTo>
                  <a:pt x="84" y="6"/>
                </a:lnTo>
                <a:lnTo>
                  <a:pt x="84" y="2"/>
                </a:lnTo>
                <a:lnTo>
                  <a:pt x="82" y="2"/>
                </a:lnTo>
                <a:lnTo>
                  <a:pt x="82" y="0"/>
                </a:lnTo>
                <a:lnTo>
                  <a:pt x="3"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769" name="Freeform 265"/>
          <p:cNvSpPr>
            <a:spLocks/>
          </p:cNvSpPr>
          <p:nvPr/>
        </p:nvSpPr>
        <p:spPr bwMode="auto">
          <a:xfrm>
            <a:off x="4052888" y="4165600"/>
            <a:ext cx="138112" cy="17463"/>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770" name="Freeform 266"/>
          <p:cNvSpPr>
            <a:spLocks/>
          </p:cNvSpPr>
          <p:nvPr/>
        </p:nvSpPr>
        <p:spPr bwMode="auto">
          <a:xfrm>
            <a:off x="4052888" y="4187825"/>
            <a:ext cx="138112" cy="15875"/>
          </a:xfrm>
          <a:custGeom>
            <a:avLst/>
            <a:gdLst/>
            <a:ahLst/>
            <a:cxnLst>
              <a:cxn ang="0">
                <a:pos x="0" y="0"/>
              </a:cxn>
              <a:cxn ang="0">
                <a:pos x="0" y="2"/>
              </a:cxn>
              <a:cxn ang="0">
                <a:pos x="2" y="2"/>
              </a:cxn>
              <a:cxn ang="0">
                <a:pos x="2" y="5"/>
              </a:cxn>
              <a:cxn ang="0">
                <a:pos x="3" y="5"/>
              </a:cxn>
              <a:cxn ang="0">
                <a:pos x="3"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3" y="5"/>
                </a:lnTo>
                <a:lnTo>
                  <a:pt x="3"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771" name="Freeform 267"/>
          <p:cNvSpPr>
            <a:spLocks/>
          </p:cNvSpPr>
          <p:nvPr/>
        </p:nvSpPr>
        <p:spPr bwMode="auto">
          <a:xfrm>
            <a:off x="4057650" y="4208463"/>
            <a:ext cx="123825" cy="15875"/>
          </a:xfrm>
          <a:custGeom>
            <a:avLst/>
            <a:gdLst/>
            <a:ahLst/>
            <a:cxnLst>
              <a:cxn ang="0">
                <a:pos x="0" y="0"/>
              </a:cxn>
              <a:cxn ang="0">
                <a:pos x="2" y="2"/>
              </a:cxn>
              <a:cxn ang="0">
                <a:pos x="4" y="5"/>
              </a:cxn>
              <a:cxn ang="0">
                <a:pos x="6" y="5"/>
              </a:cxn>
              <a:cxn ang="0">
                <a:pos x="7" y="7"/>
              </a:cxn>
              <a:cxn ang="0">
                <a:pos x="9" y="9"/>
              </a:cxn>
              <a:cxn ang="0">
                <a:pos x="70" y="9"/>
              </a:cxn>
              <a:cxn ang="0">
                <a:pos x="70" y="7"/>
              </a:cxn>
              <a:cxn ang="0">
                <a:pos x="73" y="6"/>
              </a:cxn>
              <a:cxn ang="0">
                <a:pos x="73" y="5"/>
              </a:cxn>
              <a:cxn ang="0">
                <a:pos x="75" y="5"/>
              </a:cxn>
              <a:cxn ang="0">
                <a:pos x="75" y="2"/>
              </a:cxn>
              <a:cxn ang="0">
                <a:pos x="77" y="2"/>
              </a:cxn>
              <a:cxn ang="0">
                <a:pos x="77" y="0"/>
              </a:cxn>
              <a:cxn ang="0">
                <a:pos x="0" y="0"/>
              </a:cxn>
            </a:cxnLst>
            <a:rect l="0" t="0" r="r" b="b"/>
            <a:pathLst>
              <a:path w="78" h="10">
                <a:moveTo>
                  <a:pt x="0" y="0"/>
                </a:moveTo>
                <a:lnTo>
                  <a:pt x="2" y="2"/>
                </a:lnTo>
                <a:lnTo>
                  <a:pt x="4" y="5"/>
                </a:lnTo>
                <a:lnTo>
                  <a:pt x="6" y="5"/>
                </a:lnTo>
                <a:lnTo>
                  <a:pt x="7" y="7"/>
                </a:lnTo>
                <a:lnTo>
                  <a:pt x="9" y="9"/>
                </a:lnTo>
                <a:lnTo>
                  <a:pt x="70" y="9"/>
                </a:lnTo>
                <a:lnTo>
                  <a:pt x="70" y="7"/>
                </a:lnTo>
                <a:lnTo>
                  <a:pt x="73" y="6"/>
                </a:lnTo>
                <a:lnTo>
                  <a:pt x="73" y="5"/>
                </a:lnTo>
                <a:lnTo>
                  <a:pt x="75" y="5"/>
                </a:lnTo>
                <a:lnTo>
                  <a:pt x="75" y="2"/>
                </a:lnTo>
                <a:lnTo>
                  <a:pt x="77" y="2"/>
                </a:lnTo>
                <a:lnTo>
                  <a:pt x="77"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772" name="Freeform 268"/>
          <p:cNvSpPr>
            <a:spLocks/>
          </p:cNvSpPr>
          <p:nvPr/>
        </p:nvSpPr>
        <p:spPr bwMode="auto">
          <a:xfrm>
            <a:off x="4073525" y="4230688"/>
            <a:ext cx="92075"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5" y="2"/>
              </a:cxn>
              <a:cxn ang="0">
                <a:pos x="55"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2" y="4"/>
                </a:lnTo>
                <a:lnTo>
                  <a:pt x="52" y="2"/>
                </a:lnTo>
                <a:lnTo>
                  <a:pt x="55" y="2"/>
                </a:lnTo>
                <a:lnTo>
                  <a:pt x="55" y="1"/>
                </a:lnTo>
                <a:lnTo>
                  <a:pt x="57" y="1"/>
                </a:lnTo>
                <a:lnTo>
                  <a:pt x="57"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773" name="Oval 269"/>
          <p:cNvSpPr>
            <a:spLocks noChangeArrowheads="1"/>
          </p:cNvSpPr>
          <p:nvPr/>
        </p:nvSpPr>
        <p:spPr bwMode="auto">
          <a:xfrm>
            <a:off x="4059238" y="410845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774" name="Freeform 270"/>
          <p:cNvSpPr>
            <a:spLocks/>
          </p:cNvSpPr>
          <p:nvPr/>
        </p:nvSpPr>
        <p:spPr bwMode="auto">
          <a:xfrm>
            <a:off x="4216400" y="4102100"/>
            <a:ext cx="98425" cy="17463"/>
          </a:xfrm>
          <a:custGeom>
            <a:avLst/>
            <a:gdLst/>
            <a:ahLst/>
            <a:cxnLst>
              <a:cxn ang="0">
                <a:pos x="21" y="0"/>
              </a:cxn>
              <a:cxn ang="0">
                <a:pos x="21" y="1"/>
              </a:cxn>
              <a:cxn ang="0">
                <a:pos x="15" y="1"/>
              </a:cxn>
              <a:cxn ang="0">
                <a:pos x="15" y="3"/>
              </a:cxn>
              <a:cxn ang="0">
                <a:pos x="11" y="3"/>
              </a:cxn>
              <a:cxn ang="0">
                <a:pos x="11" y="4"/>
              </a:cxn>
              <a:cxn ang="0">
                <a:pos x="7" y="5"/>
              </a:cxn>
              <a:cxn ang="0">
                <a:pos x="4" y="6"/>
              </a:cxn>
              <a:cxn ang="0">
                <a:pos x="4" y="8"/>
              </a:cxn>
              <a:cxn ang="0">
                <a:pos x="0" y="8"/>
              </a:cxn>
              <a:cxn ang="0">
                <a:pos x="0" y="10"/>
              </a:cxn>
              <a:cxn ang="0">
                <a:pos x="61" y="10"/>
              </a:cxn>
              <a:cxn ang="0">
                <a:pos x="59" y="8"/>
              </a:cxn>
              <a:cxn ang="0">
                <a:pos x="56" y="8"/>
              </a:cxn>
              <a:cxn ang="0">
                <a:pos x="55" y="5"/>
              </a:cxn>
              <a:cxn ang="0">
                <a:pos x="53" y="5"/>
              </a:cxn>
              <a:cxn ang="0">
                <a:pos x="53" y="4"/>
              </a:cxn>
              <a:cxn ang="0">
                <a:pos x="49" y="4"/>
              </a:cxn>
              <a:cxn ang="0">
                <a:pos x="49" y="3"/>
              </a:cxn>
              <a:cxn ang="0">
                <a:pos x="46" y="3"/>
              </a:cxn>
              <a:cxn ang="0">
                <a:pos x="46" y="1"/>
              </a:cxn>
              <a:cxn ang="0">
                <a:pos x="38" y="1"/>
              </a:cxn>
              <a:cxn ang="0">
                <a:pos x="38" y="0"/>
              </a:cxn>
              <a:cxn ang="0">
                <a:pos x="21" y="0"/>
              </a:cxn>
            </a:cxnLst>
            <a:rect l="0" t="0" r="r" b="b"/>
            <a:pathLst>
              <a:path w="62" h="11">
                <a:moveTo>
                  <a:pt x="21" y="0"/>
                </a:moveTo>
                <a:lnTo>
                  <a:pt x="21" y="1"/>
                </a:lnTo>
                <a:lnTo>
                  <a:pt x="15" y="1"/>
                </a:lnTo>
                <a:lnTo>
                  <a:pt x="15" y="3"/>
                </a:lnTo>
                <a:lnTo>
                  <a:pt x="11" y="3"/>
                </a:lnTo>
                <a:lnTo>
                  <a:pt x="11" y="4"/>
                </a:lnTo>
                <a:lnTo>
                  <a:pt x="7" y="5"/>
                </a:lnTo>
                <a:lnTo>
                  <a:pt x="4" y="6"/>
                </a:lnTo>
                <a:lnTo>
                  <a:pt x="4" y="8"/>
                </a:lnTo>
                <a:lnTo>
                  <a:pt x="0" y="8"/>
                </a:lnTo>
                <a:lnTo>
                  <a:pt x="0" y="10"/>
                </a:lnTo>
                <a:lnTo>
                  <a:pt x="61" y="10"/>
                </a:lnTo>
                <a:lnTo>
                  <a:pt x="59" y="8"/>
                </a:lnTo>
                <a:lnTo>
                  <a:pt x="56" y="8"/>
                </a:lnTo>
                <a:lnTo>
                  <a:pt x="55" y="5"/>
                </a:lnTo>
                <a:lnTo>
                  <a:pt x="53" y="5"/>
                </a:lnTo>
                <a:lnTo>
                  <a:pt x="53" y="4"/>
                </a:lnTo>
                <a:lnTo>
                  <a:pt x="49" y="4"/>
                </a:lnTo>
                <a:lnTo>
                  <a:pt x="49" y="3"/>
                </a:lnTo>
                <a:lnTo>
                  <a:pt x="46" y="3"/>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75" name="Freeform 271"/>
          <p:cNvSpPr>
            <a:spLocks/>
          </p:cNvSpPr>
          <p:nvPr/>
        </p:nvSpPr>
        <p:spPr bwMode="auto">
          <a:xfrm>
            <a:off x="4202113" y="4124325"/>
            <a:ext cx="125412" cy="15875"/>
          </a:xfrm>
          <a:custGeom>
            <a:avLst/>
            <a:gdLst/>
            <a:ahLst/>
            <a:cxnLst>
              <a:cxn ang="0">
                <a:pos x="7" y="0"/>
              </a:cxn>
              <a:cxn ang="0">
                <a:pos x="7" y="2"/>
              </a:cxn>
              <a:cxn ang="0">
                <a:pos x="5" y="2"/>
              </a:cxn>
              <a:cxn ang="0">
                <a:pos x="5" y="4"/>
              </a:cxn>
              <a:cxn ang="0">
                <a:pos x="1" y="4"/>
              </a:cxn>
              <a:cxn ang="0">
                <a:pos x="1" y="7"/>
              </a:cxn>
              <a:cxn ang="0">
                <a:pos x="0" y="7"/>
              </a:cxn>
              <a:cxn ang="0">
                <a:pos x="0" y="9"/>
              </a:cxn>
              <a:cxn ang="0">
                <a:pos x="78" y="9"/>
              </a:cxn>
              <a:cxn ang="0">
                <a:pos x="78" y="7"/>
              </a:cxn>
              <a:cxn ang="0">
                <a:pos x="76" y="7"/>
              </a:cxn>
              <a:cxn ang="0">
                <a:pos x="76" y="4"/>
              </a:cxn>
              <a:cxn ang="0">
                <a:pos x="74" y="4"/>
              </a:cxn>
              <a:cxn ang="0">
                <a:pos x="72" y="2"/>
              </a:cxn>
              <a:cxn ang="0">
                <a:pos x="71" y="2"/>
              </a:cxn>
              <a:cxn ang="0">
                <a:pos x="71" y="0"/>
              </a:cxn>
              <a:cxn ang="0">
                <a:pos x="7" y="0"/>
              </a:cxn>
            </a:cxnLst>
            <a:rect l="0" t="0" r="r" b="b"/>
            <a:pathLst>
              <a:path w="79" h="10">
                <a:moveTo>
                  <a:pt x="7" y="0"/>
                </a:moveTo>
                <a:lnTo>
                  <a:pt x="7" y="2"/>
                </a:lnTo>
                <a:lnTo>
                  <a:pt x="5" y="2"/>
                </a:lnTo>
                <a:lnTo>
                  <a:pt x="5" y="4"/>
                </a:lnTo>
                <a:lnTo>
                  <a:pt x="1" y="4"/>
                </a:lnTo>
                <a:lnTo>
                  <a:pt x="1" y="7"/>
                </a:lnTo>
                <a:lnTo>
                  <a:pt x="0" y="7"/>
                </a:lnTo>
                <a:lnTo>
                  <a:pt x="0" y="9"/>
                </a:lnTo>
                <a:lnTo>
                  <a:pt x="78" y="9"/>
                </a:lnTo>
                <a:lnTo>
                  <a:pt x="78" y="7"/>
                </a:lnTo>
                <a:lnTo>
                  <a:pt x="76" y="7"/>
                </a:lnTo>
                <a:lnTo>
                  <a:pt x="76" y="4"/>
                </a:lnTo>
                <a:lnTo>
                  <a:pt x="74" y="4"/>
                </a:lnTo>
                <a:lnTo>
                  <a:pt x="72" y="2"/>
                </a:lnTo>
                <a:lnTo>
                  <a:pt x="71" y="2"/>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776" name="Freeform 272"/>
          <p:cNvSpPr>
            <a:spLocks/>
          </p:cNvSpPr>
          <p:nvPr/>
        </p:nvSpPr>
        <p:spPr bwMode="auto">
          <a:xfrm>
            <a:off x="4195763" y="4144963"/>
            <a:ext cx="138112" cy="15875"/>
          </a:xfrm>
          <a:custGeom>
            <a:avLst/>
            <a:gdLst/>
            <a:ahLst/>
            <a:cxnLst>
              <a:cxn ang="0">
                <a:pos x="4" y="0"/>
              </a:cxn>
              <a:cxn ang="0">
                <a:pos x="4" y="2"/>
              </a:cxn>
              <a:cxn ang="0">
                <a:pos x="2" y="2"/>
              </a:cxn>
              <a:cxn ang="0">
                <a:pos x="2" y="7"/>
              </a:cxn>
              <a:cxn ang="0">
                <a:pos x="0" y="7"/>
              </a:cxn>
              <a:cxn ang="0">
                <a:pos x="0" y="9"/>
              </a:cxn>
              <a:cxn ang="0">
                <a:pos x="86" y="9"/>
              </a:cxn>
              <a:cxn ang="0">
                <a:pos x="86" y="6"/>
              </a:cxn>
              <a:cxn ang="0">
                <a:pos x="84" y="6"/>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6"/>
                </a:lnTo>
                <a:lnTo>
                  <a:pt x="84" y="6"/>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777" name="Freeform 273"/>
          <p:cNvSpPr>
            <a:spLocks/>
          </p:cNvSpPr>
          <p:nvPr/>
        </p:nvSpPr>
        <p:spPr bwMode="auto">
          <a:xfrm>
            <a:off x="4195763" y="4165600"/>
            <a:ext cx="138112" cy="17463"/>
          </a:xfrm>
          <a:custGeom>
            <a:avLst/>
            <a:gdLst/>
            <a:ahLst/>
            <a:cxnLst>
              <a:cxn ang="0">
                <a:pos x="0" y="0"/>
              </a:cxn>
              <a:cxn ang="0">
                <a:pos x="0" y="10"/>
              </a:cxn>
              <a:cxn ang="0">
                <a:pos x="86" y="10"/>
              </a:cxn>
              <a:cxn ang="0">
                <a:pos x="86" y="0"/>
              </a:cxn>
              <a:cxn ang="0">
                <a:pos x="0" y="0"/>
              </a:cxn>
            </a:cxnLst>
            <a:rect l="0" t="0" r="r" b="b"/>
            <a:pathLst>
              <a:path w="87" h="11">
                <a:moveTo>
                  <a:pt x="0" y="0"/>
                </a:moveTo>
                <a:lnTo>
                  <a:pt x="0" y="10"/>
                </a:lnTo>
                <a:lnTo>
                  <a:pt x="86" y="10"/>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778" name="Freeform 274"/>
          <p:cNvSpPr>
            <a:spLocks/>
          </p:cNvSpPr>
          <p:nvPr/>
        </p:nvSpPr>
        <p:spPr bwMode="auto">
          <a:xfrm>
            <a:off x="4195763" y="4187825"/>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779" name="Freeform 275"/>
          <p:cNvSpPr>
            <a:spLocks/>
          </p:cNvSpPr>
          <p:nvPr/>
        </p:nvSpPr>
        <p:spPr bwMode="auto">
          <a:xfrm>
            <a:off x="4202113" y="4208463"/>
            <a:ext cx="122237" cy="15875"/>
          </a:xfrm>
          <a:custGeom>
            <a:avLst/>
            <a:gdLst/>
            <a:ahLst/>
            <a:cxnLst>
              <a:cxn ang="0">
                <a:pos x="0" y="0"/>
              </a:cxn>
              <a:cxn ang="0">
                <a:pos x="1" y="2"/>
              </a:cxn>
              <a:cxn ang="0">
                <a:pos x="3" y="5"/>
              </a:cxn>
              <a:cxn ang="0">
                <a:pos x="5" y="5"/>
              </a:cxn>
              <a:cxn ang="0">
                <a:pos x="6" y="7"/>
              </a:cxn>
              <a:cxn ang="0">
                <a:pos x="8" y="9"/>
              </a:cxn>
              <a:cxn ang="0">
                <a:pos x="69" y="9"/>
              </a:cxn>
              <a:cxn ang="0">
                <a:pos x="69" y="7"/>
              </a:cxn>
              <a:cxn ang="0">
                <a:pos x="72" y="6"/>
              </a:cxn>
              <a:cxn ang="0">
                <a:pos x="72" y="5"/>
              </a:cxn>
              <a:cxn ang="0">
                <a:pos x="74" y="5"/>
              </a:cxn>
              <a:cxn ang="0">
                <a:pos x="74" y="2"/>
              </a:cxn>
              <a:cxn ang="0">
                <a:pos x="76" y="2"/>
              </a:cxn>
              <a:cxn ang="0">
                <a:pos x="76" y="0"/>
              </a:cxn>
              <a:cxn ang="0">
                <a:pos x="0" y="0"/>
              </a:cxn>
            </a:cxnLst>
            <a:rect l="0" t="0" r="r" b="b"/>
            <a:pathLst>
              <a:path w="77" h="10">
                <a:moveTo>
                  <a:pt x="0" y="0"/>
                </a:moveTo>
                <a:lnTo>
                  <a:pt x="1" y="2"/>
                </a:lnTo>
                <a:lnTo>
                  <a:pt x="3" y="5"/>
                </a:lnTo>
                <a:lnTo>
                  <a:pt x="5" y="5"/>
                </a:lnTo>
                <a:lnTo>
                  <a:pt x="6" y="7"/>
                </a:lnTo>
                <a:lnTo>
                  <a:pt x="8" y="9"/>
                </a:lnTo>
                <a:lnTo>
                  <a:pt x="69" y="9"/>
                </a:lnTo>
                <a:lnTo>
                  <a:pt x="69" y="7"/>
                </a:lnTo>
                <a:lnTo>
                  <a:pt x="72" y="6"/>
                </a:lnTo>
                <a:lnTo>
                  <a:pt x="72" y="5"/>
                </a:lnTo>
                <a:lnTo>
                  <a:pt x="74" y="5"/>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780" name="Freeform 276"/>
          <p:cNvSpPr>
            <a:spLocks/>
          </p:cNvSpPr>
          <p:nvPr/>
        </p:nvSpPr>
        <p:spPr bwMode="auto">
          <a:xfrm>
            <a:off x="4216400" y="4230688"/>
            <a:ext cx="95250"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3" y="4"/>
              </a:cxn>
              <a:cxn ang="0">
                <a:pos x="53" y="2"/>
              </a:cxn>
              <a:cxn ang="0">
                <a:pos x="55" y="2"/>
              </a:cxn>
              <a:cxn ang="0">
                <a:pos x="55" y="1"/>
              </a:cxn>
              <a:cxn ang="0">
                <a:pos x="59" y="1"/>
              </a:cxn>
              <a:cxn ang="0">
                <a:pos x="59" y="0"/>
              </a:cxn>
              <a:cxn ang="0">
                <a:pos x="0" y="0"/>
              </a:cxn>
            </a:cxnLst>
            <a:rect l="0" t="0" r="r" b="b"/>
            <a:pathLst>
              <a:path w="60"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3" y="4"/>
                </a:lnTo>
                <a:lnTo>
                  <a:pt x="53" y="2"/>
                </a:lnTo>
                <a:lnTo>
                  <a:pt x="55" y="2"/>
                </a:lnTo>
                <a:lnTo>
                  <a:pt x="55" y="1"/>
                </a:lnTo>
                <a:lnTo>
                  <a:pt x="59" y="1"/>
                </a:lnTo>
                <a:lnTo>
                  <a:pt x="59"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781" name="Oval 277"/>
          <p:cNvSpPr>
            <a:spLocks noChangeArrowheads="1"/>
          </p:cNvSpPr>
          <p:nvPr/>
        </p:nvSpPr>
        <p:spPr bwMode="auto">
          <a:xfrm>
            <a:off x="4202113" y="410845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1782" name="Freeform 278"/>
          <p:cNvSpPr>
            <a:spLocks/>
          </p:cNvSpPr>
          <p:nvPr/>
        </p:nvSpPr>
        <p:spPr bwMode="auto">
          <a:xfrm>
            <a:off x="4398963" y="4102100"/>
            <a:ext cx="95250" cy="17463"/>
          </a:xfrm>
          <a:custGeom>
            <a:avLst/>
            <a:gdLst/>
            <a:ahLst/>
            <a:cxnLst>
              <a:cxn ang="0">
                <a:pos x="19" y="0"/>
              </a:cxn>
              <a:cxn ang="0">
                <a:pos x="19" y="1"/>
              </a:cxn>
              <a:cxn ang="0">
                <a:pos x="17" y="1"/>
              </a:cxn>
              <a:cxn ang="0">
                <a:pos x="17" y="3"/>
              </a:cxn>
              <a:cxn ang="0">
                <a:pos x="9" y="3"/>
              </a:cxn>
              <a:cxn ang="0">
                <a:pos x="9" y="5"/>
              </a:cxn>
              <a:cxn ang="0">
                <a:pos x="5" y="5"/>
              </a:cxn>
              <a:cxn ang="0">
                <a:pos x="5" y="8"/>
              </a:cxn>
              <a:cxn ang="0">
                <a:pos x="0" y="8"/>
              </a:cxn>
              <a:cxn ang="0">
                <a:pos x="0" y="10"/>
              </a:cxn>
              <a:cxn ang="0">
                <a:pos x="59" y="10"/>
              </a:cxn>
              <a:cxn ang="0">
                <a:pos x="57" y="8"/>
              </a:cxn>
              <a:cxn ang="0">
                <a:pos x="55" y="8"/>
              </a:cxn>
              <a:cxn ang="0">
                <a:pos x="54" y="5"/>
              </a:cxn>
              <a:cxn ang="0">
                <a:pos x="51" y="5"/>
              </a:cxn>
              <a:cxn ang="0">
                <a:pos x="51" y="3"/>
              </a:cxn>
              <a:cxn ang="0">
                <a:pos x="45" y="3"/>
              </a:cxn>
              <a:cxn ang="0">
                <a:pos x="45" y="1"/>
              </a:cxn>
              <a:cxn ang="0">
                <a:pos x="40" y="1"/>
              </a:cxn>
              <a:cxn ang="0">
                <a:pos x="40" y="0"/>
              </a:cxn>
              <a:cxn ang="0">
                <a:pos x="19" y="0"/>
              </a:cxn>
            </a:cxnLst>
            <a:rect l="0" t="0" r="r" b="b"/>
            <a:pathLst>
              <a:path w="60" h="11">
                <a:moveTo>
                  <a:pt x="19" y="0"/>
                </a:moveTo>
                <a:lnTo>
                  <a:pt x="19" y="1"/>
                </a:lnTo>
                <a:lnTo>
                  <a:pt x="17" y="1"/>
                </a:lnTo>
                <a:lnTo>
                  <a:pt x="17" y="3"/>
                </a:lnTo>
                <a:lnTo>
                  <a:pt x="9" y="3"/>
                </a:lnTo>
                <a:lnTo>
                  <a:pt x="9" y="5"/>
                </a:lnTo>
                <a:lnTo>
                  <a:pt x="5" y="5"/>
                </a:lnTo>
                <a:lnTo>
                  <a:pt x="5" y="8"/>
                </a:lnTo>
                <a:lnTo>
                  <a:pt x="0" y="8"/>
                </a:lnTo>
                <a:lnTo>
                  <a:pt x="0" y="10"/>
                </a:lnTo>
                <a:lnTo>
                  <a:pt x="59" y="10"/>
                </a:lnTo>
                <a:lnTo>
                  <a:pt x="57" y="8"/>
                </a:lnTo>
                <a:lnTo>
                  <a:pt x="55" y="8"/>
                </a:lnTo>
                <a:lnTo>
                  <a:pt x="54" y="5"/>
                </a:lnTo>
                <a:lnTo>
                  <a:pt x="51" y="5"/>
                </a:lnTo>
                <a:lnTo>
                  <a:pt x="51" y="3"/>
                </a:lnTo>
                <a:lnTo>
                  <a:pt x="45" y="3"/>
                </a:lnTo>
                <a:lnTo>
                  <a:pt x="45" y="1"/>
                </a:lnTo>
                <a:lnTo>
                  <a:pt x="40" y="1"/>
                </a:lnTo>
                <a:lnTo>
                  <a:pt x="40" y="0"/>
                </a:lnTo>
                <a:lnTo>
                  <a:pt x="19"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83" name="Freeform 279"/>
          <p:cNvSpPr>
            <a:spLocks/>
          </p:cNvSpPr>
          <p:nvPr/>
        </p:nvSpPr>
        <p:spPr bwMode="auto">
          <a:xfrm>
            <a:off x="4381500" y="4124325"/>
            <a:ext cx="128588" cy="15875"/>
          </a:xfrm>
          <a:custGeom>
            <a:avLst/>
            <a:gdLst/>
            <a:ahLst/>
            <a:cxnLst>
              <a:cxn ang="0">
                <a:pos x="10" y="0"/>
              </a:cxn>
              <a:cxn ang="0">
                <a:pos x="10" y="1"/>
              </a:cxn>
              <a:cxn ang="0">
                <a:pos x="5" y="2"/>
              </a:cxn>
              <a:cxn ang="0">
                <a:pos x="5" y="4"/>
              </a:cxn>
              <a:cxn ang="0">
                <a:pos x="2" y="5"/>
              </a:cxn>
              <a:cxn ang="0">
                <a:pos x="2" y="7"/>
              </a:cxn>
              <a:cxn ang="0">
                <a:pos x="0" y="7"/>
              </a:cxn>
              <a:cxn ang="0">
                <a:pos x="0" y="9"/>
              </a:cxn>
              <a:cxn ang="0">
                <a:pos x="80" y="9"/>
              </a:cxn>
              <a:cxn ang="0">
                <a:pos x="80" y="7"/>
              </a:cxn>
              <a:cxn ang="0">
                <a:pos x="76" y="4"/>
              </a:cxn>
              <a:cxn ang="0">
                <a:pos x="74" y="2"/>
              </a:cxn>
              <a:cxn ang="0">
                <a:pos x="71" y="0"/>
              </a:cxn>
              <a:cxn ang="0">
                <a:pos x="10" y="0"/>
              </a:cxn>
            </a:cxnLst>
            <a:rect l="0" t="0" r="r" b="b"/>
            <a:pathLst>
              <a:path w="81" h="10">
                <a:moveTo>
                  <a:pt x="10" y="0"/>
                </a:moveTo>
                <a:lnTo>
                  <a:pt x="10" y="1"/>
                </a:lnTo>
                <a:lnTo>
                  <a:pt x="5" y="2"/>
                </a:lnTo>
                <a:lnTo>
                  <a:pt x="5" y="4"/>
                </a:lnTo>
                <a:lnTo>
                  <a:pt x="2" y="5"/>
                </a:lnTo>
                <a:lnTo>
                  <a:pt x="2" y="7"/>
                </a:lnTo>
                <a:lnTo>
                  <a:pt x="0" y="7"/>
                </a:lnTo>
                <a:lnTo>
                  <a:pt x="0" y="9"/>
                </a:lnTo>
                <a:lnTo>
                  <a:pt x="80" y="9"/>
                </a:lnTo>
                <a:lnTo>
                  <a:pt x="80" y="7"/>
                </a:lnTo>
                <a:lnTo>
                  <a:pt x="76" y="4"/>
                </a:lnTo>
                <a:lnTo>
                  <a:pt x="74" y="2"/>
                </a:lnTo>
                <a:lnTo>
                  <a:pt x="71" y="0"/>
                </a:lnTo>
                <a:lnTo>
                  <a:pt x="10"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784" name="Freeform 280"/>
          <p:cNvSpPr>
            <a:spLocks/>
          </p:cNvSpPr>
          <p:nvPr/>
        </p:nvSpPr>
        <p:spPr bwMode="auto">
          <a:xfrm>
            <a:off x="4375150" y="4144963"/>
            <a:ext cx="144463" cy="15875"/>
          </a:xfrm>
          <a:custGeom>
            <a:avLst/>
            <a:gdLst/>
            <a:ahLst/>
            <a:cxnLst>
              <a:cxn ang="0">
                <a:pos x="4" y="0"/>
              </a:cxn>
              <a:cxn ang="0">
                <a:pos x="4" y="2"/>
              </a:cxn>
              <a:cxn ang="0">
                <a:pos x="2" y="2"/>
              </a:cxn>
              <a:cxn ang="0">
                <a:pos x="2" y="7"/>
              </a:cxn>
              <a:cxn ang="0">
                <a:pos x="0" y="7"/>
              </a:cxn>
              <a:cxn ang="0">
                <a:pos x="0" y="9"/>
              </a:cxn>
              <a:cxn ang="0">
                <a:pos x="90" y="9"/>
              </a:cxn>
              <a:cxn ang="0">
                <a:pos x="90" y="6"/>
              </a:cxn>
              <a:cxn ang="0">
                <a:pos x="86" y="6"/>
              </a:cxn>
              <a:cxn ang="0">
                <a:pos x="86" y="2"/>
              </a:cxn>
              <a:cxn ang="0">
                <a:pos x="84" y="2"/>
              </a:cxn>
              <a:cxn ang="0">
                <a:pos x="84" y="0"/>
              </a:cxn>
              <a:cxn ang="0">
                <a:pos x="4" y="0"/>
              </a:cxn>
            </a:cxnLst>
            <a:rect l="0" t="0" r="r" b="b"/>
            <a:pathLst>
              <a:path w="91" h="10">
                <a:moveTo>
                  <a:pt x="4" y="0"/>
                </a:moveTo>
                <a:lnTo>
                  <a:pt x="4" y="2"/>
                </a:lnTo>
                <a:lnTo>
                  <a:pt x="2" y="2"/>
                </a:lnTo>
                <a:lnTo>
                  <a:pt x="2" y="7"/>
                </a:lnTo>
                <a:lnTo>
                  <a:pt x="0" y="7"/>
                </a:lnTo>
                <a:lnTo>
                  <a:pt x="0" y="9"/>
                </a:lnTo>
                <a:lnTo>
                  <a:pt x="90" y="9"/>
                </a:lnTo>
                <a:lnTo>
                  <a:pt x="90" y="6"/>
                </a:lnTo>
                <a:lnTo>
                  <a:pt x="86" y="6"/>
                </a:lnTo>
                <a:lnTo>
                  <a:pt x="86" y="2"/>
                </a:lnTo>
                <a:lnTo>
                  <a:pt x="84" y="2"/>
                </a:lnTo>
                <a:lnTo>
                  <a:pt x="84"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785" name="Freeform 281"/>
          <p:cNvSpPr>
            <a:spLocks/>
          </p:cNvSpPr>
          <p:nvPr/>
        </p:nvSpPr>
        <p:spPr bwMode="auto">
          <a:xfrm>
            <a:off x="4375150" y="4165600"/>
            <a:ext cx="144463" cy="17463"/>
          </a:xfrm>
          <a:custGeom>
            <a:avLst/>
            <a:gdLst/>
            <a:ahLst/>
            <a:cxnLst>
              <a:cxn ang="0">
                <a:pos x="0" y="0"/>
              </a:cxn>
              <a:cxn ang="0">
                <a:pos x="0" y="10"/>
              </a:cxn>
              <a:cxn ang="0">
                <a:pos x="90" y="10"/>
              </a:cxn>
              <a:cxn ang="0">
                <a:pos x="90" y="0"/>
              </a:cxn>
              <a:cxn ang="0">
                <a:pos x="0" y="0"/>
              </a:cxn>
            </a:cxnLst>
            <a:rect l="0" t="0" r="r" b="b"/>
            <a:pathLst>
              <a:path w="91" h="11">
                <a:moveTo>
                  <a:pt x="0" y="0"/>
                </a:moveTo>
                <a:lnTo>
                  <a:pt x="0" y="10"/>
                </a:lnTo>
                <a:lnTo>
                  <a:pt x="90" y="10"/>
                </a:lnTo>
                <a:lnTo>
                  <a:pt x="90"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786" name="Freeform 282"/>
          <p:cNvSpPr>
            <a:spLocks/>
          </p:cNvSpPr>
          <p:nvPr/>
        </p:nvSpPr>
        <p:spPr bwMode="auto">
          <a:xfrm>
            <a:off x="4375150" y="4187825"/>
            <a:ext cx="144463" cy="15875"/>
          </a:xfrm>
          <a:custGeom>
            <a:avLst/>
            <a:gdLst/>
            <a:ahLst/>
            <a:cxnLst>
              <a:cxn ang="0">
                <a:pos x="0" y="0"/>
              </a:cxn>
              <a:cxn ang="0">
                <a:pos x="0" y="2"/>
              </a:cxn>
              <a:cxn ang="0">
                <a:pos x="2" y="2"/>
              </a:cxn>
              <a:cxn ang="0">
                <a:pos x="2" y="5"/>
              </a:cxn>
              <a:cxn ang="0">
                <a:pos x="4" y="5"/>
              </a:cxn>
              <a:cxn ang="0">
                <a:pos x="4" y="9"/>
              </a:cxn>
              <a:cxn ang="0">
                <a:pos x="84" y="9"/>
              </a:cxn>
              <a:cxn ang="0">
                <a:pos x="84" y="5"/>
              </a:cxn>
              <a:cxn ang="0">
                <a:pos x="86" y="5"/>
              </a:cxn>
              <a:cxn ang="0">
                <a:pos x="86" y="2"/>
              </a:cxn>
              <a:cxn ang="0">
                <a:pos x="90" y="2"/>
              </a:cxn>
              <a:cxn ang="0">
                <a:pos x="90" y="0"/>
              </a:cxn>
              <a:cxn ang="0">
                <a:pos x="0" y="0"/>
              </a:cxn>
            </a:cxnLst>
            <a:rect l="0" t="0" r="r" b="b"/>
            <a:pathLst>
              <a:path w="91" h="10">
                <a:moveTo>
                  <a:pt x="0" y="0"/>
                </a:moveTo>
                <a:lnTo>
                  <a:pt x="0" y="2"/>
                </a:lnTo>
                <a:lnTo>
                  <a:pt x="2" y="2"/>
                </a:lnTo>
                <a:lnTo>
                  <a:pt x="2" y="5"/>
                </a:lnTo>
                <a:lnTo>
                  <a:pt x="4" y="5"/>
                </a:lnTo>
                <a:lnTo>
                  <a:pt x="4" y="9"/>
                </a:lnTo>
                <a:lnTo>
                  <a:pt x="84" y="9"/>
                </a:lnTo>
                <a:lnTo>
                  <a:pt x="84" y="5"/>
                </a:lnTo>
                <a:lnTo>
                  <a:pt x="86" y="5"/>
                </a:lnTo>
                <a:lnTo>
                  <a:pt x="86" y="2"/>
                </a:lnTo>
                <a:lnTo>
                  <a:pt x="90" y="2"/>
                </a:lnTo>
                <a:lnTo>
                  <a:pt x="90"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787" name="Freeform 283"/>
          <p:cNvSpPr>
            <a:spLocks/>
          </p:cNvSpPr>
          <p:nvPr/>
        </p:nvSpPr>
        <p:spPr bwMode="auto">
          <a:xfrm>
            <a:off x="4381500" y="4208463"/>
            <a:ext cx="128588" cy="15875"/>
          </a:xfrm>
          <a:custGeom>
            <a:avLst/>
            <a:gdLst/>
            <a:ahLst/>
            <a:cxnLst>
              <a:cxn ang="0">
                <a:pos x="0" y="0"/>
              </a:cxn>
              <a:cxn ang="0">
                <a:pos x="2" y="2"/>
              </a:cxn>
              <a:cxn ang="0">
                <a:pos x="5" y="2"/>
              </a:cxn>
              <a:cxn ang="0">
                <a:pos x="5" y="5"/>
              </a:cxn>
              <a:cxn ang="0">
                <a:pos x="7" y="7"/>
              </a:cxn>
              <a:cxn ang="0">
                <a:pos x="10" y="7"/>
              </a:cxn>
              <a:cxn ang="0">
                <a:pos x="10" y="9"/>
              </a:cxn>
              <a:cxn ang="0">
                <a:pos x="69" y="9"/>
              </a:cxn>
              <a:cxn ang="0">
                <a:pos x="69" y="8"/>
              </a:cxn>
              <a:cxn ang="0">
                <a:pos x="74" y="7"/>
              </a:cxn>
              <a:cxn ang="0">
                <a:pos x="74" y="5"/>
              </a:cxn>
              <a:cxn ang="0">
                <a:pos x="76" y="5"/>
              </a:cxn>
              <a:cxn ang="0">
                <a:pos x="76" y="2"/>
              </a:cxn>
              <a:cxn ang="0">
                <a:pos x="80" y="2"/>
              </a:cxn>
              <a:cxn ang="0">
                <a:pos x="80" y="0"/>
              </a:cxn>
              <a:cxn ang="0">
                <a:pos x="0" y="0"/>
              </a:cxn>
            </a:cxnLst>
            <a:rect l="0" t="0" r="r" b="b"/>
            <a:pathLst>
              <a:path w="81" h="10">
                <a:moveTo>
                  <a:pt x="0" y="0"/>
                </a:moveTo>
                <a:lnTo>
                  <a:pt x="2" y="2"/>
                </a:lnTo>
                <a:lnTo>
                  <a:pt x="5" y="2"/>
                </a:lnTo>
                <a:lnTo>
                  <a:pt x="5" y="5"/>
                </a:lnTo>
                <a:lnTo>
                  <a:pt x="7" y="7"/>
                </a:lnTo>
                <a:lnTo>
                  <a:pt x="10" y="7"/>
                </a:lnTo>
                <a:lnTo>
                  <a:pt x="10" y="9"/>
                </a:lnTo>
                <a:lnTo>
                  <a:pt x="69" y="9"/>
                </a:lnTo>
                <a:lnTo>
                  <a:pt x="69" y="8"/>
                </a:lnTo>
                <a:lnTo>
                  <a:pt x="74" y="7"/>
                </a:lnTo>
                <a:lnTo>
                  <a:pt x="74" y="5"/>
                </a:lnTo>
                <a:lnTo>
                  <a:pt x="76" y="5"/>
                </a:lnTo>
                <a:lnTo>
                  <a:pt x="76" y="2"/>
                </a:lnTo>
                <a:lnTo>
                  <a:pt x="80" y="2"/>
                </a:lnTo>
                <a:lnTo>
                  <a:pt x="80"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788" name="Freeform 284"/>
          <p:cNvSpPr>
            <a:spLocks/>
          </p:cNvSpPr>
          <p:nvPr/>
        </p:nvSpPr>
        <p:spPr bwMode="auto">
          <a:xfrm>
            <a:off x="4398963" y="4230688"/>
            <a:ext cx="88900" cy="12700"/>
          </a:xfrm>
          <a:custGeom>
            <a:avLst/>
            <a:gdLst/>
            <a:ahLst/>
            <a:cxnLst>
              <a:cxn ang="0">
                <a:pos x="0" y="0"/>
              </a:cxn>
              <a:cxn ang="0">
                <a:pos x="2" y="2"/>
              </a:cxn>
              <a:cxn ang="0">
                <a:pos x="5" y="2"/>
              </a:cxn>
              <a:cxn ang="0">
                <a:pos x="5" y="3"/>
              </a:cxn>
              <a:cxn ang="0">
                <a:pos x="7" y="3"/>
              </a:cxn>
              <a:cxn ang="0">
                <a:pos x="9" y="5"/>
              </a:cxn>
              <a:cxn ang="0">
                <a:pos x="14" y="5"/>
              </a:cxn>
              <a:cxn ang="0">
                <a:pos x="14" y="6"/>
              </a:cxn>
              <a:cxn ang="0">
                <a:pos x="19" y="6"/>
              </a:cxn>
              <a:cxn ang="0">
                <a:pos x="19" y="7"/>
              </a:cxn>
              <a:cxn ang="0">
                <a:pos x="40" y="7"/>
              </a:cxn>
              <a:cxn ang="0">
                <a:pos x="40" y="6"/>
              </a:cxn>
              <a:cxn ang="0">
                <a:pos x="45" y="6"/>
              </a:cxn>
              <a:cxn ang="0">
                <a:pos x="45" y="5"/>
              </a:cxn>
              <a:cxn ang="0">
                <a:pos x="47" y="5"/>
              </a:cxn>
              <a:cxn ang="0">
                <a:pos x="47" y="4"/>
              </a:cxn>
              <a:cxn ang="0">
                <a:pos x="50" y="4"/>
              </a:cxn>
              <a:cxn ang="0">
                <a:pos x="50" y="3"/>
              </a:cxn>
              <a:cxn ang="0">
                <a:pos x="54" y="2"/>
              </a:cxn>
              <a:cxn ang="0">
                <a:pos x="55" y="2"/>
              </a:cxn>
              <a:cxn ang="0">
                <a:pos x="55" y="0"/>
              </a:cxn>
              <a:cxn ang="0">
                <a:pos x="0" y="0"/>
              </a:cxn>
            </a:cxnLst>
            <a:rect l="0" t="0" r="r" b="b"/>
            <a:pathLst>
              <a:path w="56" h="8">
                <a:moveTo>
                  <a:pt x="0" y="0"/>
                </a:moveTo>
                <a:lnTo>
                  <a:pt x="2" y="2"/>
                </a:lnTo>
                <a:lnTo>
                  <a:pt x="5" y="2"/>
                </a:lnTo>
                <a:lnTo>
                  <a:pt x="5" y="3"/>
                </a:lnTo>
                <a:lnTo>
                  <a:pt x="7" y="3"/>
                </a:lnTo>
                <a:lnTo>
                  <a:pt x="9" y="5"/>
                </a:lnTo>
                <a:lnTo>
                  <a:pt x="14" y="5"/>
                </a:lnTo>
                <a:lnTo>
                  <a:pt x="14" y="6"/>
                </a:lnTo>
                <a:lnTo>
                  <a:pt x="19" y="6"/>
                </a:lnTo>
                <a:lnTo>
                  <a:pt x="19" y="7"/>
                </a:lnTo>
                <a:lnTo>
                  <a:pt x="40" y="7"/>
                </a:lnTo>
                <a:lnTo>
                  <a:pt x="40" y="6"/>
                </a:lnTo>
                <a:lnTo>
                  <a:pt x="45" y="6"/>
                </a:lnTo>
                <a:lnTo>
                  <a:pt x="45" y="5"/>
                </a:lnTo>
                <a:lnTo>
                  <a:pt x="47" y="5"/>
                </a:lnTo>
                <a:lnTo>
                  <a:pt x="47" y="4"/>
                </a:lnTo>
                <a:lnTo>
                  <a:pt x="50" y="4"/>
                </a:lnTo>
                <a:lnTo>
                  <a:pt x="50" y="3"/>
                </a:lnTo>
                <a:lnTo>
                  <a:pt x="54" y="2"/>
                </a:lnTo>
                <a:lnTo>
                  <a:pt x="55" y="2"/>
                </a:lnTo>
                <a:lnTo>
                  <a:pt x="55"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789" name="Oval 285"/>
          <p:cNvSpPr>
            <a:spLocks noChangeArrowheads="1"/>
          </p:cNvSpPr>
          <p:nvPr/>
        </p:nvSpPr>
        <p:spPr bwMode="auto">
          <a:xfrm>
            <a:off x="4381500" y="4108450"/>
            <a:ext cx="123825" cy="123825"/>
          </a:xfrm>
          <a:prstGeom prst="ellipse">
            <a:avLst/>
          </a:prstGeom>
          <a:noFill/>
          <a:ln w="12700">
            <a:solidFill>
              <a:srgbClr val="000000"/>
            </a:solidFill>
            <a:round/>
            <a:headEnd/>
            <a:tailEnd/>
          </a:ln>
          <a:effectLst/>
        </p:spPr>
        <p:txBody>
          <a:bodyPr wrap="none" anchor="ctr"/>
          <a:lstStyle/>
          <a:p>
            <a:endParaRPr lang="fr-FR"/>
          </a:p>
        </p:txBody>
      </p:sp>
      <p:sp>
        <p:nvSpPr>
          <p:cNvPr id="21790" name="Freeform 286"/>
          <p:cNvSpPr>
            <a:spLocks/>
          </p:cNvSpPr>
          <p:nvPr/>
        </p:nvSpPr>
        <p:spPr bwMode="auto">
          <a:xfrm>
            <a:off x="3887788" y="4032250"/>
            <a:ext cx="107950" cy="20638"/>
          </a:xfrm>
          <a:custGeom>
            <a:avLst/>
            <a:gdLst/>
            <a:ahLst/>
            <a:cxnLst>
              <a:cxn ang="0">
                <a:pos x="25" y="0"/>
              </a:cxn>
              <a:cxn ang="0">
                <a:pos x="25" y="1"/>
              </a:cxn>
              <a:cxn ang="0">
                <a:pos x="19" y="1"/>
              </a:cxn>
              <a:cxn ang="0">
                <a:pos x="19" y="3"/>
              </a:cxn>
              <a:cxn ang="0">
                <a:pos x="14" y="3"/>
              </a:cxn>
              <a:cxn ang="0">
                <a:pos x="14" y="4"/>
              </a:cxn>
              <a:cxn ang="0">
                <a:pos x="11" y="5"/>
              </a:cxn>
              <a:cxn ang="0">
                <a:pos x="7" y="5"/>
              </a:cxn>
              <a:cxn ang="0">
                <a:pos x="7" y="8"/>
              </a:cxn>
              <a:cxn ang="0">
                <a:pos x="4" y="8"/>
              </a:cxn>
              <a:cxn ang="0">
                <a:pos x="4" y="11"/>
              </a:cxn>
              <a:cxn ang="0">
                <a:pos x="0" y="11"/>
              </a:cxn>
              <a:cxn ang="0">
                <a:pos x="0" y="12"/>
              </a:cxn>
              <a:cxn ang="0">
                <a:pos x="67" y="12"/>
              </a:cxn>
              <a:cxn ang="0">
                <a:pos x="65" y="9"/>
              </a:cxn>
              <a:cxn ang="0">
                <a:pos x="63" y="9"/>
              </a:cxn>
              <a:cxn ang="0">
                <a:pos x="61" y="7"/>
              </a:cxn>
              <a:cxn ang="0">
                <a:pos x="60" y="7"/>
              </a:cxn>
              <a:cxn ang="0">
                <a:pos x="60" y="5"/>
              </a:cxn>
              <a:cxn ang="0">
                <a:pos x="56" y="5"/>
              </a:cxn>
              <a:cxn ang="0">
                <a:pos x="56" y="4"/>
              </a:cxn>
              <a:cxn ang="0">
                <a:pos x="53" y="4"/>
              </a:cxn>
              <a:cxn ang="0">
                <a:pos x="53" y="3"/>
              </a:cxn>
              <a:cxn ang="0">
                <a:pos x="50" y="3"/>
              </a:cxn>
              <a:cxn ang="0">
                <a:pos x="50" y="1"/>
              </a:cxn>
              <a:cxn ang="0">
                <a:pos x="42" y="1"/>
              </a:cxn>
              <a:cxn ang="0">
                <a:pos x="42" y="0"/>
              </a:cxn>
              <a:cxn ang="0">
                <a:pos x="25" y="0"/>
              </a:cxn>
            </a:cxnLst>
            <a:rect l="0" t="0" r="r" b="b"/>
            <a:pathLst>
              <a:path w="68" h="13">
                <a:moveTo>
                  <a:pt x="25" y="0"/>
                </a:moveTo>
                <a:lnTo>
                  <a:pt x="25" y="1"/>
                </a:lnTo>
                <a:lnTo>
                  <a:pt x="19" y="1"/>
                </a:lnTo>
                <a:lnTo>
                  <a:pt x="19" y="3"/>
                </a:lnTo>
                <a:lnTo>
                  <a:pt x="14" y="3"/>
                </a:lnTo>
                <a:lnTo>
                  <a:pt x="14" y="4"/>
                </a:lnTo>
                <a:lnTo>
                  <a:pt x="11" y="5"/>
                </a:lnTo>
                <a:lnTo>
                  <a:pt x="7" y="5"/>
                </a:lnTo>
                <a:lnTo>
                  <a:pt x="7" y="8"/>
                </a:lnTo>
                <a:lnTo>
                  <a:pt x="4" y="8"/>
                </a:lnTo>
                <a:lnTo>
                  <a:pt x="4" y="11"/>
                </a:lnTo>
                <a:lnTo>
                  <a:pt x="0" y="11"/>
                </a:lnTo>
                <a:lnTo>
                  <a:pt x="0" y="12"/>
                </a:lnTo>
                <a:lnTo>
                  <a:pt x="67" y="12"/>
                </a:lnTo>
                <a:lnTo>
                  <a:pt x="65" y="9"/>
                </a:lnTo>
                <a:lnTo>
                  <a:pt x="63" y="9"/>
                </a:lnTo>
                <a:lnTo>
                  <a:pt x="61" y="7"/>
                </a:lnTo>
                <a:lnTo>
                  <a:pt x="60" y="7"/>
                </a:lnTo>
                <a:lnTo>
                  <a:pt x="60" y="5"/>
                </a:lnTo>
                <a:lnTo>
                  <a:pt x="56" y="5"/>
                </a:lnTo>
                <a:lnTo>
                  <a:pt x="56"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91" name="Freeform 287"/>
          <p:cNvSpPr>
            <a:spLocks/>
          </p:cNvSpPr>
          <p:nvPr/>
        </p:nvSpPr>
        <p:spPr bwMode="auto">
          <a:xfrm>
            <a:off x="3875088" y="4057650"/>
            <a:ext cx="133350" cy="19050"/>
          </a:xfrm>
          <a:custGeom>
            <a:avLst/>
            <a:gdLst/>
            <a:ahLst/>
            <a:cxnLst>
              <a:cxn ang="0">
                <a:pos x="7" y="0"/>
              </a:cxn>
              <a:cxn ang="0">
                <a:pos x="7" y="2"/>
              </a:cxn>
              <a:cxn ang="0">
                <a:pos x="4" y="3"/>
              </a:cxn>
              <a:cxn ang="0">
                <a:pos x="4" y="7"/>
              </a:cxn>
              <a:cxn ang="0">
                <a:pos x="2" y="7"/>
              </a:cxn>
              <a:cxn ang="0">
                <a:pos x="2" y="10"/>
              </a:cxn>
              <a:cxn ang="0">
                <a:pos x="0" y="10"/>
              </a:cxn>
              <a:cxn ang="0">
                <a:pos x="0" y="11"/>
              </a:cxn>
              <a:cxn ang="0">
                <a:pos x="83" y="11"/>
              </a:cxn>
              <a:cxn ang="0">
                <a:pos x="83" y="8"/>
              </a:cxn>
              <a:cxn ang="0">
                <a:pos x="81" y="8"/>
              </a:cxn>
              <a:cxn ang="0">
                <a:pos x="81" y="6"/>
              </a:cxn>
              <a:cxn ang="0">
                <a:pos x="79" y="6"/>
              </a:cxn>
              <a:cxn ang="0">
                <a:pos x="79" y="3"/>
              </a:cxn>
              <a:cxn ang="0">
                <a:pos x="77" y="3"/>
              </a:cxn>
              <a:cxn ang="0">
                <a:pos x="77" y="1"/>
              </a:cxn>
              <a:cxn ang="0">
                <a:pos x="76" y="1"/>
              </a:cxn>
              <a:cxn ang="0">
                <a:pos x="76" y="0"/>
              </a:cxn>
              <a:cxn ang="0">
                <a:pos x="7" y="0"/>
              </a:cxn>
            </a:cxnLst>
            <a:rect l="0" t="0" r="r" b="b"/>
            <a:pathLst>
              <a:path w="84" h="12">
                <a:moveTo>
                  <a:pt x="7" y="0"/>
                </a:moveTo>
                <a:lnTo>
                  <a:pt x="7" y="2"/>
                </a:lnTo>
                <a:lnTo>
                  <a:pt x="4" y="3"/>
                </a:lnTo>
                <a:lnTo>
                  <a:pt x="4" y="7"/>
                </a:lnTo>
                <a:lnTo>
                  <a:pt x="2" y="7"/>
                </a:lnTo>
                <a:lnTo>
                  <a:pt x="2" y="10"/>
                </a:lnTo>
                <a:lnTo>
                  <a:pt x="0" y="10"/>
                </a:lnTo>
                <a:lnTo>
                  <a:pt x="0" y="11"/>
                </a:lnTo>
                <a:lnTo>
                  <a:pt x="83" y="11"/>
                </a:lnTo>
                <a:lnTo>
                  <a:pt x="83" y="8"/>
                </a:lnTo>
                <a:lnTo>
                  <a:pt x="81" y="8"/>
                </a:lnTo>
                <a:lnTo>
                  <a:pt x="81" y="6"/>
                </a:lnTo>
                <a:lnTo>
                  <a:pt x="79" y="6"/>
                </a:lnTo>
                <a:lnTo>
                  <a:pt x="79" y="3"/>
                </a:lnTo>
                <a:lnTo>
                  <a:pt x="77" y="3"/>
                </a:lnTo>
                <a:lnTo>
                  <a:pt x="77" y="1"/>
                </a:lnTo>
                <a:lnTo>
                  <a:pt x="76" y="1"/>
                </a:lnTo>
                <a:lnTo>
                  <a:pt x="76"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92" name="Freeform 288"/>
          <p:cNvSpPr>
            <a:spLocks/>
          </p:cNvSpPr>
          <p:nvPr/>
        </p:nvSpPr>
        <p:spPr bwMode="auto">
          <a:xfrm>
            <a:off x="3873500" y="4081463"/>
            <a:ext cx="138113" cy="19050"/>
          </a:xfrm>
          <a:custGeom>
            <a:avLst/>
            <a:gdLst/>
            <a:ahLst/>
            <a:cxnLst>
              <a:cxn ang="0">
                <a:pos x="1" y="0"/>
              </a:cxn>
              <a:cxn ang="0">
                <a:pos x="1" y="4"/>
              </a:cxn>
              <a:cxn ang="0">
                <a:pos x="0" y="4"/>
              </a:cxn>
              <a:cxn ang="0">
                <a:pos x="0" y="11"/>
              </a:cxn>
              <a:cxn ang="0">
                <a:pos x="86" y="11"/>
              </a:cxn>
              <a:cxn ang="0">
                <a:pos x="86" y="4"/>
              </a:cxn>
              <a:cxn ang="0">
                <a:pos x="84" y="4"/>
              </a:cxn>
              <a:cxn ang="0">
                <a:pos x="84" y="0"/>
              </a:cxn>
              <a:cxn ang="0">
                <a:pos x="1" y="0"/>
              </a:cxn>
            </a:cxnLst>
            <a:rect l="0" t="0" r="r" b="b"/>
            <a:pathLst>
              <a:path w="87" h="12">
                <a:moveTo>
                  <a:pt x="1" y="0"/>
                </a:moveTo>
                <a:lnTo>
                  <a:pt x="1" y="4"/>
                </a:lnTo>
                <a:lnTo>
                  <a:pt x="0" y="4"/>
                </a:lnTo>
                <a:lnTo>
                  <a:pt x="0" y="11"/>
                </a:lnTo>
                <a:lnTo>
                  <a:pt x="86" y="11"/>
                </a:lnTo>
                <a:lnTo>
                  <a:pt x="86" y="4"/>
                </a:lnTo>
                <a:lnTo>
                  <a:pt x="84" y="4"/>
                </a:lnTo>
                <a:lnTo>
                  <a:pt x="84" y="0"/>
                </a:lnTo>
                <a:lnTo>
                  <a:pt x="1"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793" name="Freeform 289"/>
          <p:cNvSpPr>
            <a:spLocks/>
          </p:cNvSpPr>
          <p:nvPr/>
        </p:nvSpPr>
        <p:spPr bwMode="auto">
          <a:xfrm>
            <a:off x="3873500" y="4105275"/>
            <a:ext cx="138113" cy="19050"/>
          </a:xfrm>
          <a:custGeom>
            <a:avLst/>
            <a:gdLst/>
            <a:ahLst/>
            <a:cxnLst>
              <a:cxn ang="0">
                <a:pos x="0" y="0"/>
              </a:cxn>
              <a:cxn ang="0">
                <a:pos x="0" y="6"/>
              </a:cxn>
              <a:cxn ang="0">
                <a:pos x="1" y="6"/>
              </a:cxn>
              <a:cxn ang="0">
                <a:pos x="1"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1" y="6"/>
                </a:lnTo>
                <a:lnTo>
                  <a:pt x="1"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794" name="Freeform 290"/>
          <p:cNvSpPr>
            <a:spLocks/>
          </p:cNvSpPr>
          <p:nvPr/>
        </p:nvSpPr>
        <p:spPr bwMode="auto">
          <a:xfrm>
            <a:off x="3875088" y="4129088"/>
            <a:ext cx="130175" cy="20637"/>
          </a:xfrm>
          <a:custGeom>
            <a:avLst/>
            <a:gdLst/>
            <a:ahLst/>
            <a:cxnLst>
              <a:cxn ang="0">
                <a:pos x="0" y="0"/>
              </a:cxn>
              <a:cxn ang="0">
                <a:pos x="2" y="3"/>
              </a:cxn>
              <a:cxn ang="0">
                <a:pos x="4" y="5"/>
              </a:cxn>
              <a:cxn ang="0">
                <a:pos x="6" y="8"/>
              </a:cxn>
              <a:cxn ang="0">
                <a:pos x="7" y="11"/>
              </a:cxn>
              <a:cxn ang="0">
                <a:pos x="9" y="11"/>
              </a:cxn>
              <a:cxn ang="0">
                <a:pos x="9" y="12"/>
              </a:cxn>
              <a:cxn ang="0">
                <a:pos x="72" y="12"/>
              </a:cxn>
              <a:cxn ang="0">
                <a:pos x="72" y="11"/>
              </a:cxn>
              <a:cxn ang="0">
                <a:pos x="75" y="11"/>
              </a:cxn>
              <a:cxn ang="0">
                <a:pos x="75" y="8"/>
              </a:cxn>
              <a:cxn ang="0">
                <a:pos x="79" y="7"/>
              </a:cxn>
              <a:cxn ang="0">
                <a:pos x="79" y="3"/>
              </a:cxn>
              <a:cxn ang="0">
                <a:pos x="81" y="3"/>
              </a:cxn>
              <a:cxn ang="0">
                <a:pos x="81" y="0"/>
              </a:cxn>
              <a:cxn ang="0">
                <a:pos x="0" y="0"/>
              </a:cxn>
            </a:cxnLst>
            <a:rect l="0" t="0" r="r" b="b"/>
            <a:pathLst>
              <a:path w="82" h="13">
                <a:moveTo>
                  <a:pt x="0" y="0"/>
                </a:moveTo>
                <a:lnTo>
                  <a:pt x="2" y="3"/>
                </a:lnTo>
                <a:lnTo>
                  <a:pt x="4" y="5"/>
                </a:lnTo>
                <a:lnTo>
                  <a:pt x="6" y="8"/>
                </a:lnTo>
                <a:lnTo>
                  <a:pt x="7" y="11"/>
                </a:lnTo>
                <a:lnTo>
                  <a:pt x="9" y="11"/>
                </a:lnTo>
                <a:lnTo>
                  <a:pt x="9" y="12"/>
                </a:lnTo>
                <a:lnTo>
                  <a:pt x="72" y="12"/>
                </a:lnTo>
                <a:lnTo>
                  <a:pt x="72" y="11"/>
                </a:lnTo>
                <a:lnTo>
                  <a:pt x="75" y="11"/>
                </a:lnTo>
                <a:lnTo>
                  <a:pt x="75" y="8"/>
                </a:lnTo>
                <a:lnTo>
                  <a:pt x="79" y="7"/>
                </a:lnTo>
                <a:lnTo>
                  <a:pt x="79" y="3"/>
                </a:lnTo>
                <a:lnTo>
                  <a:pt x="81" y="3"/>
                </a:lnTo>
                <a:lnTo>
                  <a:pt x="81"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795" name="Freeform 291"/>
          <p:cNvSpPr>
            <a:spLocks/>
          </p:cNvSpPr>
          <p:nvPr/>
        </p:nvSpPr>
        <p:spPr bwMode="auto">
          <a:xfrm>
            <a:off x="3890963" y="4154488"/>
            <a:ext cx="98425" cy="15875"/>
          </a:xfrm>
          <a:custGeom>
            <a:avLst/>
            <a:gdLst/>
            <a:ahLst/>
            <a:cxnLst>
              <a:cxn ang="0">
                <a:pos x="0" y="0"/>
              </a:cxn>
              <a:cxn ang="0">
                <a:pos x="2" y="2"/>
              </a:cxn>
              <a:cxn ang="0">
                <a:pos x="4" y="2"/>
              </a:cxn>
              <a:cxn ang="0">
                <a:pos x="5" y="4"/>
              </a:cxn>
              <a:cxn ang="0">
                <a:pos x="9" y="4"/>
              </a:cxn>
              <a:cxn ang="0">
                <a:pos x="9" y="5"/>
              </a:cxn>
              <a:cxn ang="0">
                <a:pos x="12" y="5"/>
              </a:cxn>
              <a:cxn ang="0">
                <a:pos x="12" y="7"/>
              </a:cxn>
              <a:cxn ang="0">
                <a:pos x="15" y="7"/>
              </a:cxn>
              <a:cxn ang="0">
                <a:pos x="15" y="8"/>
              </a:cxn>
              <a:cxn ang="0">
                <a:pos x="23" y="8"/>
              </a:cxn>
              <a:cxn ang="0">
                <a:pos x="23" y="9"/>
              </a:cxn>
              <a:cxn ang="0">
                <a:pos x="40" y="9"/>
              </a:cxn>
              <a:cxn ang="0">
                <a:pos x="40" y="8"/>
              </a:cxn>
              <a:cxn ang="0">
                <a:pos x="46" y="8"/>
              </a:cxn>
              <a:cxn ang="0">
                <a:pos x="46" y="7"/>
              </a:cxn>
              <a:cxn ang="0">
                <a:pos x="51" y="7"/>
              </a:cxn>
              <a:cxn ang="0">
                <a:pos x="51" y="5"/>
              </a:cxn>
              <a:cxn ang="0">
                <a:pos x="54" y="4"/>
              </a:cxn>
              <a:cxn ang="0">
                <a:pos x="57" y="4"/>
              </a:cxn>
              <a:cxn ang="0">
                <a:pos x="57"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2" y="5"/>
                </a:lnTo>
                <a:lnTo>
                  <a:pt x="12" y="7"/>
                </a:lnTo>
                <a:lnTo>
                  <a:pt x="15" y="7"/>
                </a:lnTo>
                <a:lnTo>
                  <a:pt x="15" y="8"/>
                </a:lnTo>
                <a:lnTo>
                  <a:pt x="23" y="8"/>
                </a:lnTo>
                <a:lnTo>
                  <a:pt x="23" y="9"/>
                </a:lnTo>
                <a:lnTo>
                  <a:pt x="40" y="9"/>
                </a:lnTo>
                <a:lnTo>
                  <a:pt x="40" y="8"/>
                </a:lnTo>
                <a:lnTo>
                  <a:pt x="46" y="8"/>
                </a:lnTo>
                <a:lnTo>
                  <a:pt x="46" y="7"/>
                </a:lnTo>
                <a:lnTo>
                  <a:pt x="51" y="7"/>
                </a:lnTo>
                <a:lnTo>
                  <a:pt x="51" y="5"/>
                </a:lnTo>
                <a:lnTo>
                  <a:pt x="54" y="4"/>
                </a:lnTo>
                <a:lnTo>
                  <a:pt x="57" y="4"/>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796" name="Oval 292"/>
          <p:cNvSpPr>
            <a:spLocks noChangeArrowheads="1"/>
          </p:cNvSpPr>
          <p:nvPr/>
        </p:nvSpPr>
        <p:spPr bwMode="auto">
          <a:xfrm>
            <a:off x="3879850" y="4038600"/>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797" name="Freeform 293"/>
          <p:cNvSpPr>
            <a:spLocks/>
          </p:cNvSpPr>
          <p:nvPr/>
        </p:nvSpPr>
        <p:spPr bwMode="auto">
          <a:xfrm>
            <a:off x="4067175" y="4032250"/>
            <a:ext cx="107950" cy="20638"/>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1"/>
              </a:cxn>
              <a:cxn ang="0">
                <a:pos x="0" y="11"/>
              </a:cxn>
              <a:cxn ang="0">
                <a:pos x="0" y="12"/>
              </a:cxn>
              <a:cxn ang="0">
                <a:pos x="67" y="12"/>
              </a:cxn>
              <a:cxn ang="0">
                <a:pos x="65" y="9"/>
              </a:cxn>
              <a:cxn ang="0">
                <a:pos x="63" y="9"/>
              </a:cxn>
              <a:cxn ang="0">
                <a:pos x="61" y="7"/>
              </a:cxn>
              <a:cxn ang="0">
                <a:pos x="60" y="7"/>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3">
                <a:moveTo>
                  <a:pt x="25" y="0"/>
                </a:moveTo>
                <a:lnTo>
                  <a:pt x="25" y="1"/>
                </a:lnTo>
                <a:lnTo>
                  <a:pt x="19" y="1"/>
                </a:lnTo>
                <a:lnTo>
                  <a:pt x="19" y="3"/>
                </a:lnTo>
                <a:lnTo>
                  <a:pt x="15" y="3"/>
                </a:lnTo>
                <a:lnTo>
                  <a:pt x="15" y="4"/>
                </a:lnTo>
                <a:lnTo>
                  <a:pt x="11" y="5"/>
                </a:lnTo>
                <a:lnTo>
                  <a:pt x="7" y="5"/>
                </a:lnTo>
                <a:lnTo>
                  <a:pt x="7" y="8"/>
                </a:lnTo>
                <a:lnTo>
                  <a:pt x="4" y="8"/>
                </a:lnTo>
                <a:lnTo>
                  <a:pt x="4" y="11"/>
                </a:lnTo>
                <a:lnTo>
                  <a:pt x="0" y="11"/>
                </a:lnTo>
                <a:lnTo>
                  <a:pt x="0" y="12"/>
                </a:lnTo>
                <a:lnTo>
                  <a:pt x="67" y="12"/>
                </a:lnTo>
                <a:lnTo>
                  <a:pt x="65" y="9"/>
                </a:lnTo>
                <a:lnTo>
                  <a:pt x="63" y="9"/>
                </a:lnTo>
                <a:lnTo>
                  <a:pt x="61" y="7"/>
                </a:lnTo>
                <a:lnTo>
                  <a:pt x="60" y="7"/>
                </a:lnTo>
                <a:lnTo>
                  <a:pt x="60"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798" name="Freeform 294"/>
          <p:cNvSpPr>
            <a:spLocks/>
          </p:cNvSpPr>
          <p:nvPr/>
        </p:nvSpPr>
        <p:spPr bwMode="auto">
          <a:xfrm>
            <a:off x="4056063" y="4057650"/>
            <a:ext cx="131762" cy="19050"/>
          </a:xfrm>
          <a:custGeom>
            <a:avLst/>
            <a:gdLst/>
            <a:ahLst/>
            <a:cxnLst>
              <a:cxn ang="0">
                <a:pos x="7" y="0"/>
              </a:cxn>
              <a:cxn ang="0">
                <a:pos x="7" y="2"/>
              </a:cxn>
              <a:cxn ang="0">
                <a:pos x="3" y="3"/>
              </a:cxn>
              <a:cxn ang="0">
                <a:pos x="3" y="7"/>
              </a:cxn>
              <a:cxn ang="0">
                <a:pos x="1" y="7"/>
              </a:cxn>
              <a:cxn ang="0">
                <a:pos x="1"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3" y="3"/>
                </a:lnTo>
                <a:lnTo>
                  <a:pt x="3" y="7"/>
                </a:lnTo>
                <a:lnTo>
                  <a:pt x="1" y="7"/>
                </a:lnTo>
                <a:lnTo>
                  <a:pt x="1"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799" name="Freeform 295"/>
          <p:cNvSpPr>
            <a:spLocks/>
          </p:cNvSpPr>
          <p:nvPr/>
        </p:nvSpPr>
        <p:spPr bwMode="auto">
          <a:xfrm>
            <a:off x="4052888" y="4081463"/>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00" name="Freeform 296"/>
          <p:cNvSpPr>
            <a:spLocks/>
          </p:cNvSpPr>
          <p:nvPr/>
        </p:nvSpPr>
        <p:spPr bwMode="auto">
          <a:xfrm>
            <a:off x="4052888" y="4105275"/>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01" name="Freeform 297"/>
          <p:cNvSpPr>
            <a:spLocks/>
          </p:cNvSpPr>
          <p:nvPr/>
        </p:nvSpPr>
        <p:spPr bwMode="auto">
          <a:xfrm>
            <a:off x="4056063" y="4129088"/>
            <a:ext cx="128587" cy="20637"/>
          </a:xfrm>
          <a:custGeom>
            <a:avLst/>
            <a:gdLst/>
            <a:ahLst/>
            <a:cxnLst>
              <a:cxn ang="0">
                <a:pos x="0" y="0"/>
              </a:cxn>
              <a:cxn ang="0">
                <a:pos x="1" y="3"/>
              </a:cxn>
              <a:cxn ang="0">
                <a:pos x="3" y="5"/>
              </a:cxn>
              <a:cxn ang="0">
                <a:pos x="5" y="8"/>
              </a:cxn>
              <a:cxn ang="0">
                <a:pos x="7" y="11"/>
              </a:cxn>
              <a:cxn ang="0">
                <a:pos x="8" y="11"/>
              </a:cxn>
              <a:cxn ang="0">
                <a:pos x="8" y="12"/>
              </a:cxn>
              <a:cxn ang="0">
                <a:pos x="71" y="12"/>
              </a:cxn>
              <a:cxn ang="0">
                <a:pos x="71" y="11"/>
              </a:cxn>
              <a:cxn ang="0">
                <a:pos x="74" y="11"/>
              </a:cxn>
              <a:cxn ang="0">
                <a:pos x="74" y="8"/>
              </a:cxn>
              <a:cxn ang="0">
                <a:pos x="78" y="7"/>
              </a:cxn>
              <a:cxn ang="0">
                <a:pos x="78" y="3"/>
              </a:cxn>
              <a:cxn ang="0">
                <a:pos x="80" y="3"/>
              </a:cxn>
              <a:cxn ang="0">
                <a:pos x="80" y="0"/>
              </a:cxn>
              <a:cxn ang="0">
                <a:pos x="0" y="0"/>
              </a:cxn>
            </a:cxnLst>
            <a:rect l="0" t="0" r="r" b="b"/>
            <a:pathLst>
              <a:path w="81" h="13">
                <a:moveTo>
                  <a:pt x="0" y="0"/>
                </a:moveTo>
                <a:lnTo>
                  <a:pt x="1" y="3"/>
                </a:lnTo>
                <a:lnTo>
                  <a:pt x="3" y="5"/>
                </a:lnTo>
                <a:lnTo>
                  <a:pt x="5" y="8"/>
                </a:lnTo>
                <a:lnTo>
                  <a:pt x="7" y="11"/>
                </a:lnTo>
                <a:lnTo>
                  <a:pt x="8" y="11"/>
                </a:lnTo>
                <a:lnTo>
                  <a:pt x="8" y="12"/>
                </a:lnTo>
                <a:lnTo>
                  <a:pt x="71" y="12"/>
                </a:lnTo>
                <a:lnTo>
                  <a:pt x="71" y="11"/>
                </a:lnTo>
                <a:lnTo>
                  <a:pt x="74" y="11"/>
                </a:lnTo>
                <a:lnTo>
                  <a:pt x="74" y="8"/>
                </a:lnTo>
                <a:lnTo>
                  <a:pt x="78" y="7"/>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02" name="Freeform 298"/>
          <p:cNvSpPr>
            <a:spLocks/>
          </p:cNvSpPr>
          <p:nvPr/>
        </p:nvSpPr>
        <p:spPr bwMode="auto">
          <a:xfrm>
            <a:off x="4070350" y="4154488"/>
            <a:ext cx="98425"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5"/>
              </a:cxn>
              <a:cxn ang="0">
                <a:pos x="55" y="4"/>
              </a:cxn>
              <a:cxn ang="0">
                <a:pos x="57" y="4"/>
              </a:cxn>
              <a:cxn ang="0">
                <a:pos x="57"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3" y="5"/>
                </a:lnTo>
                <a:lnTo>
                  <a:pt x="13" y="7"/>
                </a:lnTo>
                <a:lnTo>
                  <a:pt x="15" y="7"/>
                </a:lnTo>
                <a:lnTo>
                  <a:pt x="15" y="8"/>
                </a:lnTo>
                <a:lnTo>
                  <a:pt x="23" y="8"/>
                </a:lnTo>
                <a:lnTo>
                  <a:pt x="23" y="9"/>
                </a:lnTo>
                <a:lnTo>
                  <a:pt x="40" y="9"/>
                </a:lnTo>
                <a:lnTo>
                  <a:pt x="40" y="8"/>
                </a:lnTo>
                <a:lnTo>
                  <a:pt x="46" y="8"/>
                </a:lnTo>
                <a:lnTo>
                  <a:pt x="46" y="7"/>
                </a:lnTo>
                <a:lnTo>
                  <a:pt x="51" y="7"/>
                </a:lnTo>
                <a:lnTo>
                  <a:pt x="51" y="5"/>
                </a:lnTo>
                <a:lnTo>
                  <a:pt x="55" y="4"/>
                </a:lnTo>
                <a:lnTo>
                  <a:pt x="57" y="4"/>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03" name="Oval 299"/>
          <p:cNvSpPr>
            <a:spLocks noChangeArrowheads="1"/>
          </p:cNvSpPr>
          <p:nvPr/>
        </p:nvSpPr>
        <p:spPr bwMode="auto">
          <a:xfrm>
            <a:off x="4059238" y="4038600"/>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804" name="Freeform 300"/>
          <p:cNvSpPr>
            <a:spLocks/>
          </p:cNvSpPr>
          <p:nvPr/>
        </p:nvSpPr>
        <p:spPr bwMode="auto">
          <a:xfrm>
            <a:off x="4210050" y="4032250"/>
            <a:ext cx="107950" cy="20638"/>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8"/>
              </a:cxn>
              <a:cxn ang="0">
                <a:pos x="4" y="8"/>
              </a:cxn>
              <a:cxn ang="0">
                <a:pos x="4" y="11"/>
              </a:cxn>
              <a:cxn ang="0">
                <a:pos x="0" y="11"/>
              </a:cxn>
              <a:cxn ang="0">
                <a:pos x="0" y="12"/>
              </a:cxn>
              <a:cxn ang="0">
                <a:pos x="67" y="12"/>
              </a:cxn>
              <a:cxn ang="0">
                <a:pos x="65" y="9"/>
              </a:cxn>
              <a:cxn ang="0">
                <a:pos x="63" y="9"/>
              </a:cxn>
              <a:cxn ang="0">
                <a:pos x="63" y="7"/>
              </a:cxn>
              <a:cxn ang="0">
                <a:pos x="60" y="7"/>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3">
                <a:moveTo>
                  <a:pt x="25" y="0"/>
                </a:moveTo>
                <a:lnTo>
                  <a:pt x="25" y="1"/>
                </a:lnTo>
                <a:lnTo>
                  <a:pt x="19" y="1"/>
                </a:lnTo>
                <a:lnTo>
                  <a:pt x="19" y="3"/>
                </a:lnTo>
                <a:lnTo>
                  <a:pt x="15" y="3"/>
                </a:lnTo>
                <a:lnTo>
                  <a:pt x="15" y="4"/>
                </a:lnTo>
                <a:lnTo>
                  <a:pt x="11" y="5"/>
                </a:lnTo>
                <a:lnTo>
                  <a:pt x="7" y="5"/>
                </a:lnTo>
                <a:lnTo>
                  <a:pt x="7" y="8"/>
                </a:lnTo>
                <a:lnTo>
                  <a:pt x="4" y="8"/>
                </a:lnTo>
                <a:lnTo>
                  <a:pt x="4" y="11"/>
                </a:lnTo>
                <a:lnTo>
                  <a:pt x="0" y="11"/>
                </a:lnTo>
                <a:lnTo>
                  <a:pt x="0" y="12"/>
                </a:lnTo>
                <a:lnTo>
                  <a:pt x="67" y="12"/>
                </a:lnTo>
                <a:lnTo>
                  <a:pt x="65" y="9"/>
                </a:lnTo>
                <a:lnTo>
                  <a:pt x="63" y="9"/>
                </a:lnTo>
                <a:lnTo>
                  <a:pt x="63" y="7"/>
                </a:lnTo>
                <a:lnTo>
                  <a:pt x="60" y="7"/>
                </a:lnTo>
                <a:lnTo>
                  <a:pt x="60"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05" name="Freeform 301"/>
          <p:cNvSpPr>
            <a:spLocks/>
          </p:cNvSpPr>
          <p:nvPr/>
        </p:nvSpPr>
        <p:spPr bwMode="auto">
          <a:xfrm>
            <a:off x="4198938" y="4057650"/>
            <a:ext cx="131762" cy="19050"/>
          </a:xfrm>
          <a:custGeom>
            <a:avLst/>
            <a:gdLst/>
            <a:ahLst/>
            <a:cxnLst>
              <a:cxn ang="0">
                <a:pos x="7" y="0"/>
              </a:cxn>
              <a:cxn ang="0">
                <a:pos x="7" y="2"/>
              </a:cxn>
              <a:cxn ang="0">
                <a:pos x="3" y="3"/>
              </a:cxn>
              <a:cxn ang="0">
                <a:pos x="3" y="7"/>
              </a:cxn>
              <a:cxn ang="0">
                <a:pos x="2" y="7"/>
              </a:cxn>
              <a:cxn ang="0">
                <a:pos x="2" y="10"/>
              </a:cxn>
              <a:cxn ang="0">
                <a:pos x="0" y="10"/>
              </a:cxn>
              <a:cxn ang="0">
                <a:pos x="0" y="11"/>
              </a:cxn>
              <a:cxn ang="0">
                <a:pos x="82" y="11"/>
              </a:cxn>
              <a:cxn ang="0">
                <a:pos x="82" y="8"/>
              </a:cxn>
              <a:cxn ang="0">
                <a:pos x="80" y="8"/>
              </a:cxn>
              <a:cxn ang="0">
                <a:pos x="80" y="6"/>
              </a:cxn>
              <a:cxn ang="0">
                <a:pos x="78" y="6"/>
              </a:cxn>
              <a:cxn ang="0">
                <a:pos x="78" y="3"/>
              </a:cxn>
              <a:cxn ang="0">
                <a:pos x="76" y="3"/>
              </a:cxn>
              <a:cxn ang="0">
                <a:pos x="76" y="1"/>
              </a:cxn>
              <a:cxn ang="0">
                <a:pos x="75" y="1"/>
              </a:cxn>
              <a:cxn ang="0">
                <a:pos x="75" y="0"/>
              </a:cxn>
              <a:cxn ang="0">
                <a:pos x="7" y="0"/>
              </a:cxn>
            </a:cxnLst>
            <a:rect l="0" t="0" r="r" b="b"/>
            <a:pathLst>
              <a:path w="83" h="12">
                <a:moveTo>
                  <a:pt x="7" y="0"/>
                </a:moveTo>
                <a:lnTo>
                  <a:pt x="7" y="2"/>
                </a:lnTo>
                <a:lnTo>
                  <a:pt x="3" y="3"/>
                </a:lnTo>
                <a:lnTo>
                  <a:pt x="3" y="7"/>
                </a:lnTo>
                <a:lnTo>
                  <a:pt x="2" y="7"/>
                </a:lnTo>
                <a:lnTo>
                  <a:pt x="2" y="10"/>
                </a:lnTo>
                <a:lnTo>
                  <a:pt x="0" y="10"/>
                </a:lnTo>
                <a:lnTo>
                  <a:pt x="0" y="11"/>
                </a:lnTo>
                <a:lnTo>
                  <a:pt x="82" y="11"/>
                </a:lnTo>
                <a:lnTo>
                  <a:pt x="82" y="8"/>
                </a:lnTo>
                <a:lnTo>
                  <a:pt x="80" y="8"/>
                </a:lnTo>
                <a:lnTo>
                  <a:pt x="80" y="6"/>
                </a:lnTo>
                <a:lnTo>
                  <a:pt x="78" y="6"/>
                </a:lnTo>
                <a:lnTo>
                  <a:pt x="78" y="3"/>
                </a:lnTo>
                <a:lnTo>
                  <a:pt x="76" y="3"/>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06" name="Freeform 302"/>
          <p:cNvSpPr>
            <a:spLocks/>
          </p:cNvSpPr>
          <p:nvPr/>
        </p:nvSpPr>
        <p:spPr bwMode="auto">
          <a:xfrm>
            <a:off x="4195763" y="4081463"/>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07" name="Freeform 303"/>
          <p:cNvSpPr>
            <a:spLocks/>
          </p:cNvSpPr>
          <p:nvPr/>
        </p:nvSpPr>
        <p:spPr bwMode="auto">
          <a:xfrm>
            <a:off x="4195763" y="4105275"/>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08" name="Freeform 304"/>
          <p:cNvSpPr>
            <a:spLocks/>
          </p:cNvSpPr>
          <p:nvPr/>
        </p:nvSpPr>
        <p:spPr bwMode="auto">
          <a:xfrm>
            <a:off x="4198938" y="4129088"/>
            <a:ext cx="128587" cy="20637"/>
          </a:xfrm>
          <a:custGeom>
            <a:avLst/>
            <a:gdLst/>
            <a:ahLst/>
            <a:cxnLst>
              <a:cxn ang="0">
                <a:pos x="0" y="0"/>
              </a:cxn>
              <a:cxn ang="0">
                <a:pos x="2" y="3"/>
              </a:cxn>
              <a:cxn ang="0">
                <a:pos x="3" y="5"/>
              </a:cxn>
              <a:cxn ang="0">
                <a:pos x="5" y="8"/>
              </a:cxn>
              <a:cxn ang="0">
                <a:pos x="7" y="11"/>
              </a:cxn>
              <a:cxn ang="0">
                <a:pos x="8" y="11"/>
              </a:cxn>
              <a:cxn ang="0">
                <a:pos x="8" y="12"/>
              </a:cxn>
              <a:cxn ang="0">
                <a:pos x="71" y="12"/>
              </a:cxn>
              <a:cxn ang="0">
                <a:pos x="71" y="11"/>
              </a:cxn>
              <a:cxn ang="0">
                <a:pos x="74" y="11"/>
              </a:cxn>
              <a:cxn ang="0">
                <a:pos x="74" y="8"/>
              </a:cxn>
              <a:cxn ang="0">
                <a:pos x="78" y="7"/>
              </a:cxn>
              <a:cxn ang="0">
                <a:pos x="78" y="3"/>
              </a:cxn>
              <a:cxn ang="0">
                <a:pos x="80" y="3"/>
              </a:cxn>
              <a:cxn ang="0">
                <a:pos x="80" y="0"/>
              </a:cxn>
              <a:cxn ang="0">
                <a:pos x="0" y="0"/>
              </a:cxn>
            </a:cxnLst>
            <a:rect l="0" t="0" r="r" b="b"/>
            <a:pathLst>
              <a:path w="81" h="13">
                <a:moveTo>
                  <a:pt x="0" y="0"/>
                </a:moveTo>
                <a:lnTo>
                  <a:pt x="2" y="3"/>
                </a:lnTo>
                <a:lnTo>
                  <a:pt x="3" y="5"/>
                </a:lnTo>
                <a:lnTo>
                  <a:pt x="5" y="8"/>
                </a:lnTo>
                <a:lnTo>
                  <a:pt x="7" y="11"/>
                </a:lnTo>
                <a:lnTo>
                  <a:pt x="8" y="11"/>
                </a:lnTo>
                <a:lnTo>
                  <a:pt x="8" y="12"/>
                </a:lnTo>
                <a:lnTo>
                  <a:pt x="71" y="12"/>
                </a:lnTo>
                <a:lnTo>
                  <a:pt x="71" y="11"/>
                </a:lnTo>
                <a:lnTo>
                  <a:pt x="74" y="11"/>
                </a:lnTo>
                <a:lnTo>
                  <a:pt x="74" y="8"/>
                </a:lnTo>
                <a:lnTo>
                  <a:pt x="78" y="7"/>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09" name="Freeform 305"/>
          <p:cNvSpPr>
            <a:spLocks/>
          </p:cNvSpPr>
          <p:nvPr/>
        </p:nvSpPr>
        <p:spPr bwMode="auto">
          <a:xfrm>
            <a:off x="4213225" y="4154488"/>
            <a:ext cx="98425" cy="15875"/>
          </a:xfrm>
          <a:custGeom>
            <a:avLst/>
            <a:gdLst/>
            <a:ahLst/>
            <a:cxnLst>
              <a:cxn ang="0">
                <a:pos x="0" y="0"/>
              </a:cxn>
              <a:cxn ang="0">
                <a:pos x="2" y="2"/>
              </a:cxn>
              <a:cxn ang="0">
                <a:pos x="4" y="2"/>
              </a:cxn>
              <a:cxn ang="0">
                <a:pos x="5" y="4"/>
              </a:cxn>
              <a:cxn ang="0">
                <a:pos x="9" y="4"/>
              </a:cxn>
              <a:cxn ang="0">
                <a:pos x="9" y="5"/>
              </a:cxn>
              <a:cxn ang="0">
                <a:pos x="13" y="5"/>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5"/>
              </a:cxn>
              <a:cxn ang="0">
                <a:pos x="55" y="4"/>
              </a:cxn>
              <a:cxn ang="0">
                <a:pos x="57" y="4"/>
              </a:cxn>
              <a:cxn ang="0">
                <a:pos x="57" y="2"/>
              </a:cxn>
              <a:cxn ang="0">
                <a:pos x="61" y="2"/>
              </a:cxn>
              <a:cxn ang="0">
                <a:pos x="61" y="0"/>
              </a:cxn>
              <a:cxn ang="0">
                <a:pos x="0" y="0"/>
              </a:cxn>
            </a:cxnLst>
            <a:rect l="0" t="0" r="r" b="b"/>
            <a:pathLst>
              <a:path w="62" h="10">
                <a:moveTo>
                  <a:pt x="0" y="0"/>
                </a:moveTo>
                <a:lnTo>
                  <a:pt x="2" y="2"/>
                </a:lnTo>
                <a:lnTo>
                  <a:pt x="4" y="2"/>
                </a:lnTo>
                <a:lnTo>
                  <a:pt x="5" y="4"/>
                </a:lnTo>
                <a:lnTo>
                  <a:pt x="9" y="4"/>
                </a:lnTo>
                <a:lnTo>
                  <a:pt x="9" y="5"/>
                </a:lnTo>
                <a:lnTo>
                  <a:pt x="13" y="5"/>
                </a:lnTo>
                <a:lnTo>
                  <a:pt x="13" y="7"/>
                </a:lnTo>
                <a:lnTo>
                  <a:pt x="15" y="7"/>
                </a:lnTo>
                <a:lnTo>
                  <a:pt x="15" y="8"/>
                </a:lnTo>
                <a:lnTo>
                  <a:pt x="23" y="8"/>
                </a:lnTo>
                <a:lnTo>
                  <a:pt x="23" y="9"/>
                </a:lnTo>
                <a:lnTo>
                  <a:pt x="40" y="9"/>
                </a:lnTo>
                <a:lnTo>
                  <a:pt x="40" y="8"/>
                </a:lnTo>
                <a:lnTo>
                  <a:pt x="46" y="8"/>
                </a:lnTo>
                <a:lnTo>
                  <a:pt x="46" y="7"/>
                </a:lnTo>
                <a:lnTo>
                  <a:pt x="51" y="7"/>
                </a:lnTo>
                <a:lnTo>
                  <a:pt x="51" y="5"/>
                </a:lnTo>
                <a:lnTo>
                  <a:pt x="55" y="4"/>
                </a:lnTo>
                <a:lnTo>
                  <a:pt x="57" y="4"/>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10" name="Oval 306"/>
          <p:cNvSpPr>
            <a:spLocks noChangeArrowheads="1"/>
          </p:cNvSpPr>
          <p:nvPr/>
        </p:nvSpPr>
        <p:spPr bwMode="auto">
          <a:xfrm>
            <a:off x="4202113" y="4038600"/>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811" name="Freeform 307"/>
          <p:cNvSpPr>
            <a:spLocks/>
          </p:cNvSpPr>
          <p:nvPr/>
        </p:nvSpPr>
        <p:spPr bwMode="auto">
          <a:xfrm>
            <a:off x="4392613" y="4032250"/>
            <a:ext cx="107950" cy="20638"/>
          </a:xfrm>
          <a:custGeom>
            <a:avLst/>
            <a:gdLst/>
            <a:ahLst/>
            <a:cxnLst>
              <a:cxn ang="0">
                <a:pos x="23" y="0"/>
              </a:cxn>
              <a:cxn ang="0">
                <a:pos x="23" y="1"/>
              </a:cxn>
              <a:cxn ang="0">
                <a:pos x="21" y="1"/>
              </a:cxn>
              <a:cxn ang="0">
                <a:pos x="21" y="3"/>
              </a:cxn>
              <a:cxn ang="0">
                <a:pos x="13" y="3"/>
              </a:cxn>
              <a:cxn ang="0">
                <a:pos x="13" y="4"/>
              </a:cxn>
              <a:cxn ang="0">
                <a:pos x="9" y="5"/>
              </a:cxn>
              <a:cxn ang="0">
                <a:pos x="9" y="8"/>
              </a:cxn>
              <a:cxn ang="0">
                <a:pos x="4" y="8"/>
              </a:cxn>
              <a:cxn ang="0">
                <a:pos x="4" y="11"/>
              </a:cxn>
              <a:cxn ang="0">
                <a:pos x="0" y="11"/>
              </a:cxn>
              <a:cxn ang="0">
                <a:pos x="0" y="12"/>
              </a:cxn>
              <a:cxn ang="0">
                <a:pos x="67" y="12"/>
              </a:cxn>
              <a:cxn ang="0">
                <a:pos x="67" y="9"/>
              </a:cxn>
              <a:cxn ang="0">
                <a:pos x="63" y="9"/>
              </a:cxn>
              <a:cxn ang="0">
                <a:pos x="63" y="8"/>
              </a:cxn>
              <a:cxn ang="0">
                <a:pos x="60" y="8"/>
              </a:cxn>
              <a:cxn ang="0">
                <a:pos x="59" y="5"/>
              </a:cxn>
              <a:cxn ang="0">
                <a:pos x="57" y="5"/>
              </a:cxn>
              <a:cxn ang="0">
                <a:pos x="57" y="4"/>
              </a:cxn>
              <a:cxn ang="0">
                <a:pos x="55" y="4"/>
              </a:cxn>
              <a:cxn ang="0">
                <a:pos x="55" y="3"/>
              </a:cxn>
              <a:cxn ang="0">
                <a:pos x="50" y="3"/>
              </a:cxn>
              <a:cxn ang="0">
                <a:pos x="50" y="1"/>
              </a:cxn>
              <a:cxn ang="0">
                <a:pos x="44" y="1"/>
              </a:cxn>
              <a:cxn ang="0">
                <a:pos x="44" y="0"/>
              </a:cxn>
              <a:cxn ang="0">
                <a:pos x="23" y="0"/>
              </a:cxn>
            </a:cxnLst>
            <a:rect l="0" t="0" r="r" b="b"/>
            <a:pathLst>
              <a:path w="68" h="13">
                <a:moveTo>
                  <a:pt x="23" y="0"/>
                </a:moveTo>
                <a:lnTo>
                  <a:pt x="23" y="1"/>
                </a:lnTo>
                <a:lnTo>
                  <a:pt x="21" y="1"/>
                </a:lnTo>
                <a:lnTo>
                  <a:pt x="21" y="3"/>
                </a:lnTo>
                <a:lnTo>
                  <a:pt x="13" y="3"/>
                </a:lnTo>
                <a:lnTo>
                  <a:pt x="13" y="4"/>
                </a:lnTo>
                <a:lnTo>
                  <a:pt x="9" y="5"/>
                </a:lnTo>
                <a:lnTo>
                  <a:pt x="9" y="8"/>
                </a:lnTo>
                <a:lnTo>
                  <a:pt x="4" y="8"/>
                </a:lnTo>
                <a:lnTo>
                  <a:pt x="4" y="11"/>
                </a:lnTo>
                <a:lnTo>
                  <a:pt x="0" y="11"/>
                </a:lnTo>
                <a:lnTo>
                  <a:pt x="0" y="12"/>
                </a:lnTo>
                <a:lnTo>
                  <a:pt x="67" y="12"/>
                </a:lnTo>
                <a:lnTo>
                  <a:pt x="67" y="9"/>
                </a:lnTo>
                <a:lnTo>
                  <a:pt x="63" y="9"/>
                </a:lnTo>
                <a:lnTo>
                  <a:pt x="63" y="8"/>
                </a:lnTo>
                <a:lnTo>
                  <a:pt x="60" y="8"/>
                </a:lnTo>
                <a:lnTo>
                  <a:pt x="59" y="5"/>
                </a:lnTo>
                <a:lnTo>
                  <a:pt x="57" y="5"/>
                </a:lnTo>
                <a:lnTo>
                  <a:pt x="57" y="4"/>
                </a:lnTo>
                <a:lnTo>
                  <a:pt x="55" y="4"/>
                </a:lnTo>
                <a:lnTo>
                  <a:pt x="55" y="3"/>
                </a:lnTo>
                <a:lnTo>
                  <a:pt x="50" y="3"/>
                </a:lnTo>
                <a:lnTo>
                  <a:pt x="50" y="1"/>
                </a:lnTo>
                <a:lnTo>
                  <a:pt x="44" y="1"/>
                </a:lnTo>
                <a:lnTo>
                  <a:pt x="44" y="0"/>
                </a:lnTo>
                <a:lnTo>
                  <a:pt x="23"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12" name="Freeform 308"/>
          <p:cNvSpPr>
            <a:spLocks/>
          </p:cNvSpPr>
          <p:nvPr/>
        </p:nvSpPr>
        <p:spPr bwMode="auto">
          <a:xfrm>
            <a:off x="4378325" y="4057650"/>
            <a:ext cx="134938" cy="19050"/>
          </a:xfrm>
          <a:custGeom>
            <a:avLst/>
            <a:gdLst/>
            <a:ahLst/>
            <a:cxnLst>
              <a:cxn ang="0">
                <a:pos x="8" y="0"/>
              </a:cxn>
              <a:cxn ang="0">
                <a:pos x="8" y="1"/>
              </a:cxn>
              <a:cxn ang="0">
                <a:pos x="7" y="2"/>
              </a:cxn>
              <a:cxn ang="0">
                <a:pos x="7" y="5"/>
              </a:cxn>
              <a:cxn ang="0">
                <a:pos x="4" y="5"/>
              </a:cxn>
              <a:cxn ang="0">
                <a:pos x="4" y="7"/>
              </a:cxn>
              <a:cxn ang="0">
                <a:pos x="2" y="7"/>
              </a:cxn>
              <a:cxn ang="0">
                <a:pos x="2" y="10"/>
              </a:cxn>
              <a:cxn ang="0">
                <a:pos x="0" y="10"/>
              </a:cxn>
              <a:cxn ang="0">
                <a:pos x="0" y="11"/>
              </a:cxn>
              <a:cxn ang="0">
                <a:pos x="84" y="11"/>
              </a:cxn>
              <a:cxn ang="0">
                <a:pos x="84" y="8"/>
              </a:cxn>
              <a:cxn ang="0">
                <a:pos x="82" y="8"/>
              </a:cxn>
              <a:cxn ang="0">
                <a:pos x="82" y="3"/>
              </a:cxn>
              <a:cxn ang="0">
                <a:pos x="78" y="3"/>
              </a:cxn>
              <a:cxn ang="0">
                <a:pos x="77" y="1"/>
              </a:cxn>
              <a:cxn ang="0">
                <a:pos x="77" y="0"/>
              </a:cxn>
              <a:cxn ang="0">
                <a:pos x="8" y="0"/>
              </a:cxn>
            </a:cxnLst>
            <a:rect l="0" t="0" r="r" b="b"/>
            <a:pathLst>
              <a:path w="85" h="12">
                <a:moveTo>
                  <a:pt x="8" y="0"/>
                </a:moveTo>
                <a:lnTo>
                  <a:pt x="8" y="1"/>
                </a:lnTo>
                <a:lnTo>
                  <a:pt x="7" y="2"/>
                </a:lnTo>
                <a:lnTo>
                  <a:pt x="7" y="5"/>
                </a:lnTo>
                <a:lnTo>
                  <a:pt x="4" y="5"/>
                </a:lnTo>
                <a:lnTo>
                  <a:pt x="4" y="7"/>
                </a:lnTo>
                <a:lnTo>
                  <a:pt x="2" y="7"/>
                </a:lnTo>
                <a:lnTo>
                  <a:pt x="2" y="10"/>
                </a:lnTo>
                <a:lnTo>
                  <a:pt x="0" y="10"/>
                </a:lnTo>
                <a:lnTo>
                  <a:pt x="0" y="11"/>
                </a:lnTo>
                <a:lnTo>
                  <a:pt x="84" y="11"/>
                </a:lnTo>
                <a:lnTo>
                  <a:pt x="84" y="8"/>
                </a:lnTo>
                <a:lnTo>
                  <a:pt x="82" y="8"/>
                </a:lnTo>
                <a:lnTo>
                  <a:pt x="82" y="3"/>
                </a:lnTo>
                <a:lnTo>
                  <a:pt x="78" y="3"/>
                </a:lnTo>
                <a:lnTo>
                  <a:pt x="77" y="1"/>
                </a:lnTo>
                <a:lnTo>
                  <a:pt x="77" y="0"/>
                </a:lnTo>
                <a:lnTo>
                  <a:pt x="8"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13" name="Freeform 309"/>
          <p:cNvSpPr>
            <a:spLocks/>
          </p:cNvSpPr>
          <p:nvPr/>
        </p:nvSpPr>
        <p:spPr bwMode="auto">
          <a:xfrm>
            <a:off x="4375150" y="4081463"/>
            <a:ext cx="144463" cy="19050"/>
          </a:xfrm>
          <a:custGeom>
            <a:avLst/>
            <a:gdLst/>
            <a:ahLst/>
            <a:cxnLst>
              <a:cxn ang="0">
                <a:pos x="2" y="0"/>
              </a:cxn>
              <a:cxn ang="0">
                <a:pos x="2" y="4"/>
              </a:cxn>
              <a:cxn ang="0">
                <a:pos x="0" y="4"/>
              </a:cxn>
              <a:cxn ang="0">
                <a:pos x="0" y="11"/>
              </a:cxn>
              <a:cxn ang="0">
                <a:pos x="90" y="11"/>
              </a:cxn>
              <a:cxn ang="0">
                <a:pos x="90" y="4"/>
              </a:cxn>
              <a:cxn ang="0">
                <a:pos x="86" y="4"/>
              </a:cxn>
              <a:cxn ang="0">
                <a:pos x="86" y="0"/>
              </a:cxn>
              <a:cxn ang="0">
                <a:pos x="2" y="0"/>
              </a:cxn>
            </a:cxnLst>
            <a:rect l="0" t="0" r="r" b="b"/>
            <a:pathLst>
              <a:path w="91" h="12">
                <a:moveTo>
                  <a:pt x="2" y="0"/>
                </a:moveTo>
                <a:lnTo>
                  <a:pt x="2" y="4"/>
                </a:lnTo>
                <a:lnTo>
                  <a:pt x="0" y="4"/>
                </a:lnTo>
                <a:lnTo>
                  <a:pt x="0" y="11"/>
                </a:lnTo>
                <a:lnTo>
                  <a:pt x="90" y="11"/>
                </a:lnTo>
                <a:lnTo>
                  <a:pt x="90"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14" name="Freeform 310"/>
          <p:cNvSpPr>
            <a:spLocks/>
          </p:cNvSpPr>
          <p:nvPr/>
        </p:nvSpPr>
        <p:spPr bwMode="auto">
          <a:xfrm>
            <a:off x="4375150" y="4105275"/>
            <a:ext cx="144463"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90" y="6"/>
              </a:cxn>
              <a:cxn ang="0">
                <a:pos x="90" y="0"/>
              </a:cxn>
              <a:cxn ang="0">
                <a:pos x="0" y="0"/>
              </a:cxn>
            </a:cxnLst>
            <a:rect l="0" t="0" r="r" b="b"/>
            <a:pathLst>
              <a:path w="91" h="12">
                <a:moveTo>
                  <a:pt x="0" y="0"/>
                </a:moveTo>
                <a:lnTo>
                  <a:pt x="0" y="6"/>
                </a:lnTo>
                <a:lnTo>
                  <a:pt x="2" y="6"/>
                </a:lnTo>
                <a:lnTo>
                  <a:pt x="2" y="11"/>
                </a:lnTo>
                <a:lnTo>
                  <a:pt x="84" y="11"/>
                </a:lnTo>
                <a:lnTo>
                  <a:pt x="84" y="10"/>
                </a:lnTo>
                <a:lnTo>
                  <a:pt x="86" y="10"/>
                </a:lnTo>
                <a:lnTo>
                  <a:pt x="86" y="6"/>
                </a:lnTo>
                <a:lnTo>
                  <a:pt x="90" y="6"/>
                </a:lnTo>
                <a:lnTo>
                  <a:pt x="90"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15" name="Freeform 311"/>
          <p:cNvSpPr>
            <a:spLocks/>
          </p:cNvSpPr>
          <p:nvPr/>
        </p:nvSpPr>
        <p:spPr bwMode="auto">
          <a:xfrm>
            <a:off x="4378325" y="4129088"/>
            <a:ext cx="131763" cy="20637"/>
          </a:xfrm>
          <a:custGeom>
            <a:avLst/>
            <a:gdLst/>
            <a:ahLst/>
            <a:cxnLst>
              <a:cxn ang="0">
                <a:pos x="0" y="0"/>
              </a:cxn>
              <a:cxn ang="0">
                <a:pos x="2" y="3"/>
              </a:cxn>
              <a:cxn ang="0">
                <a:pos x="4" y="5"/>
              </a:cxn>
              <a:cxn ang="0">
                <a:pos x="7" y="8"/>
              </a:cxn>
              <a:cxn ang="0">
                <a:pos x="8" y="11"/>
              </a:cxn>
              <a:cxn ang="0">
                <a:pos x="8" y="12"/>
              </a:cxn>
              <a:cxn ang="0">
                <a:pos x="73" y="12"/>
              </a:cxn>
              <a:cxn ang="0">
                <a:pos x="73" y="11"/>
              </a:cxn>
              <a:cxn ang="0">
                <a:pos x="76" y="9"/>
              </a:cxn>
              <a:cxn ang="0">
                <a:pos x="76" y="8"/>
              </a:cxn>
              <a:cxn ang="0">
                <a:pos x="78" y="8"/>
              </a:cxn>
              <a:cxn ang="0">
                <a:pos x="78" y="5"/>
              </a:cxn>
              <a:cxn ang="0">
                <a:pos x="82" y="5"/>
              </a:cxn>
              <a:cxn ang="0">
                <a:pos x="82" y="0"/>
              </a:cxn>
              <a:cxn ang="0">
                <a:pos x="0" y="0"/>
              </a:cxn>
            </a:cxnLst>
            <a:rect l="0" t="0" r="r" b="b"/>
            <a:pathLst>
              <a:path w="83" h="13">
                <a:moveTo>
                  <a:pt x="0" y="0"/>
                </a:moveTo>
                <a:lnTo>
                  <a:pt x="2" y="3"/>
                </a:lnTo>
                <a:lnTo>
                  <a:pt x="4" y="5"/>
                </a:lnTo>
                <a:lnTo>
                  <a:pt x="7" y="8"/>
                </a:lnTo>
                <a:lnTo>
                  <a:pt x="8" y="11"/>
                </a:lnTo>
                <a:lnTo>
                  <a:pt x="8" y="12"/>
                </a:lnTo>
                <a:lnTo>
                  <a:pt x="73" y="12"/>
                </a:lnTo>
                <a:lnTo>
                  <a:pt x="73" y="11"/>
                </a:lnTo>
                <a:lnTo>
                  <a:pt x="76" y="9"/>
                </a:lnTo>
                <a:lnTo>
                  <a:pt x="76" y="8"/>
                </a:lnTo>
                <a:lnTo>
                  <a:pt x="78" y="8"/>
                </a:lnTo>
                <a:lnTo>
                  <a:pt x="78" y="5"/>
                </a:lnTo>
                <a:lnTo>
                  <a:pt x="82" y="5"/>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16" name="Freeform 312"/>
          <p:cNvSpPr>
            <a:spLocks/>
          </p:cNvSpPr>
          <p:nvPr/>
        </p:nvSpPr>
        <p:spPr bwMode="auto">
          <a:xfrm>
            <a:off x="4392613" y="4154488"/>
            <a:ext cx="101600" cy="15875"/>
          </a:xfrm>
          <a:custGeom>
            <a:avLst/>
            <a:gdLst/>
            <a:ahLst/>
            <a:cxnLst>
              <a:cxn ang="0">
                <a:pos x="0" y="0"/>
              </a:cxn>
              <a:cxn ang="0">
                <a:pos x="4" y="2"/>
              </a:cxn>
              <a:cxn ang="0">
                <a:pos x="5" y="2"/>
              </a:cxn>
              <a:cxn ang="0">
                <a:pos x="9" y="4"/>
              </a:cxn>
              <a:cxn ang="0">
                <a:pos x="9" y="5"/>
              </a:cxn>
              <a:cxn ang="0">
                <a:pos x="13" y="5"/>
              </a:cxn>
              <a:cxn ang="0">
                <a:pos x="13" y="7"/>
              </a:cxn>
              <a:cxn ang="0">
                <a:pos x="17" y="7"/>
              </a:cxn>
              <a:cxn ang="0">
                <a:pos x="17" y="8"/>
              </a:cxn>
              <a:cxn ang="0">
                <a:pos x="23" y="8"/>
              </a:cxn>
              <a:cxn ang="0">
                <a:pos x="23" y="9"/>
              </a:cxn>
              <a:cxn ang="0">
                <a:pos x="44" y="9"/>
              </a:cxn>
              <a:cxn ang="0">
                <a:pos x="44" y="8"/>
              </a:cxn>
              <a:cxn ang="0">
                <a:pos x="46" y="8"/>
              </a:cxn>
              <a:cxn ang="0">
                <a:pos x="46" y="7"/>
              </a:cxn>
              <a:cxn ang="0">
                <a:pos x="55" y="7"/>
              </a:cxn>
              <a:cxn ang="0">
                <a:pos x="55" y="5"/>
              </a:cxn>
              <a:cxn ang="0">
                <a:pos x="57" y="4"/>
              </a:cxn>
              <a:cxn ang="0">
                <a:pos x="58" y="4"/>
              </a:cxn>
              <a:cxn ang="0">
                <a:pos x="58" y="2"/>
              </a:cxn>
              <a:cxn ang="0">
                <a:pos x="63" y="2"/>
              </a:cxn>
              <a:cxn ang="0">
                <a:pos x="63" y="0"/>
              </a:cxn>
              <a:cxn ang="0">
                <a:pos x="0" y="0"/>
              </a:cxn>
            </a:cxnLst>
            <a:rect l="0" t="0" r="r" b="b"/>
            <a:pathLst>
              <a:path w="64" h="10">
                <a:moveTo>
                  <a:pt x="0" y="0"/>
                </a:moveTo>
                <a:lnTo>
                  <a:pt x="4" y="2"/>
                </a:lnTo>
                <a:lnTo>
                  <a:pt x="5" y="2"/>
                </a:lnTo>
                <a:lnTo>
                  <a:pt x="9" y="4"/>
                </a:lnTo>
                <a:lnTo>
                  <a:pt x="9" y="5"/>
                </a:lnTo>
                <a:lnTo>
                  <a:pt x="13" y="5"/>
                </a:lnTo>
                <a:lnTo>
                  <a:pt x="13" y="7"/>
                </a:lnTo>
                <a:lnTo>
                  <a:pt x="17" y="7"/>
                </a:lnTo>
                <a:lnTo>
                  <a:pt x="17" y="8"/>
                </a:lnTo>
                <a:lnTo>
                  <a:pt x="23" y="8"/>
                </a:lnTo>
                <a:lnTo>
                  <a:pt x="23" y="9"/>
                </a:lnTo>
                <a:lnTo>
                  <a:pt x="44" y="9"/>
                </a:lnTo>
                <a:lnTo>
                  <a:pt x="44" y="8"/>
                </a:lnTo>
                <a:lnTo>
                  <a:pt x="46" y="8"/>
                </a:lnTo>
                <a:lnTo>
                  <a:pt x="46" y="7"/>
                </a:lnTo>
                <a:lnTo>
                  <a:pt x="55" y="7"/>
                </a:lnTo>
                <a:lnTo>
                  <a:pt x="55" y="5"/>
                </a:lnTo>
                <a:lnTo>
                  <a:pt x="57" y="4"/>
                </a:lnTo>
                <a:lnTo>
                  <a:pt x="58" y="4"/>
                </a:lnTo>
                <a:lnTo>
                  <a:pt x="58" y="2"/>
                </a:lnTo>
                <a:lnTo>
                  <a:pt x="63" y="2"/>
                </a:lnTo>
                <a:lnTo>
                  <a:pt x="63"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17" name="Oval 313"/>
          <p:cNvSpPr>
            <a:spLocks noChangeArrowheads="1"/>
          </p:cNvSpPr>
          <p:nvPr/>
        </p:nvSpPr>
        <p:spPr bwMode="auto">
          <a:xfrm>
            <a:off x="4381500" y="4038600"/>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1818" name="Freeform 314"/>
          <p:cNvSpPr>
            <a:spLocks/>
          </p:cNvSpPr>
          <p:nvPr/>
        </p:nvSpPr>
        <p:spPr bwMode="auto">
          <a:xfrm>
            <a:off x="3887788" y="3744913"/>
            <a:ext cx="107950" cy="19050"/>
          </a:xfrm>
          <a:custGeom>
            <a:avLst/>
            <a:gdLst/>
            <a:ahLst/>
            <a:cxnLst>
              <a:cxn ang="0">
                <a:pos x="25" y="0"/>
              </a:cxn>
              <a:cxn ang="0">
                <a:pos x="25" y="1"/>
              </a:cxn>
              <a:cxn ang="0">
                <a:pos x="19" y="1"/>
              </a:cxn>
              <a:cxn ang="0">
                <a:pos x="19" y="3"/>
              </a:cxn>
              <a:cxn ang="0">
                <a:pos x="14" y="3"/>
              </a:cxn>
              <a:cxn ang="0">
                <a:pos x="14"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6" y="5"/>
              </a:cxn>
              <a:cxn ang="0">
                <a:pos x="56"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4" y="3"/>
                </a:lnTo>
                <a:lnTo>
                  <a:pt x="14" y="4"/>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6" y="5"/>
                </a:lnTo>
                <a:lnTo>
                  <a:pt x="56"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19" name="Freeform 315"/>
          <p:cNvSpPr>
            <a:spLocks/>
          </p:cNvSpPr>
          <p:nvPr/>
        </p:nvSpPr>
        <p:spPr bwMode="auto">
          <a:xfrm>
            <a:off x="3875088" y="3768725"/>
            <a:ext cx="133350"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3" y="11"/>
              </a:cxn>
              <a:cxn ang="0">
                <a:pos x="83" y="9"/>
              </a:cxn>
              <a:cxn ang="0">
                <a:pos x="81" y="9"/>
              </a:cxn>
              <a:cxn ang="0">
                <a:pos x="81" y="6"/>
              </a:cxn>
              <a:cxn ang="0">
                <a:pos x="79" y="6"/>
              </a:cxn>
              <a:cxn ang="0">
                <a:pos x="79" y="4"/>
              </a:cxn>
              <a:cxn ang="0">
                <a:pos x="77" y="4"/>
              </a:cxn>
              <a:cxn ang="0">
                <a:pos x="77" y="1"/>
              </a:cxn>
              <a:cxn ang="0">
                <a:pos x="76" y="1"/>
              </a:cxn>
              <a:cxn ang="0">
                <a:pos x="76" y="0"/>
              </a:cxn>
              <a:cxn ang="0">
                <a:pos x="7" y="0"/>
              </a:cxn>
            </a:cxnLst>
            <a:rect l="0" t="0" r="r" b="b"/>
            <a:pathLst>
              <a:path w="84" h="12">
                <a:moveTo>
                  <a:pt x="7" y="0"/>
                </a:moveTo>
                <a:lnTo>
                  <a:pt x="7" y="3"/>
                </a:lnTo>
                <a:lnTo>
                  <a:pt x="4" y="4"/>
                </a:lnTo>
                <a:lnTo>
                  <a:pt x="4" y="8"/>
                </a:lnTo>
                <a:lnTo>
                  <a:pt x="2" y="8"/>
                </a:lnTo>
                <a:lnTo>
                  <a:pt x="2" y="10"/>
                </a:lnTo>
                <a:lnTo>
                  <a:pt x="0" y="10"/>
                </a:lnTo>
                <a:lnTo>
                  <a:pt x="0" y="11"/>
                </a:lnTo>
                <a:lnTo>
                  <a:pt x="83" y="11"/>
                </a:lnTo>
                <a:lnTo>
                  <a:pt x="83" y="9"/>
                </a:lnTo>
                <a:lnTo>
                  <a:pt x="81" y="9"/>
                </a:lnTo>
                <a:lnTo>
                  <a:pt x="81" y="6"/>
                </a:lnTo>
                <a:lnTo>
                  <a:pt x="79" y="6"/>
                </a:lnTo>
                <a:lnTo>
                  <a:pt x="79" y="4"/>
                </a:lnTo>
                <a:lnTo>
                  <a:pt x="77" y="4"/>
                </a:lnTo>
                <a:lnTo>
                  <a:pt x="77" y="1"/>
                </a:lnTo>
                <a:lnTo>
                  <a:pt x="76" y="1"/>
                </a:lnTo>
                <a:lnTo>
                  <a:pt x="76"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20" name="Freeform 316"/>
          <p:cNvSpPr>
            <a:spLocks/>
          </p:cNvSpPr>
          <p:nvPr/>
        </p:nvSpPr>
        <p:spPr bwMode="auto">
          <a:xfrm>
            <a:off x="3873500" y="3792538"/>
            <a:ext cx="138113" cy="20637"/>
          </a:xfrm>
          <a:custGeom>
            <a:avLst/>
            <a:gdLst/>
            <a:ahLst/>
            <a:cxnLst>
              <a:cxn ang="0">
                <a:pos x="1" y="0"/>
              </a:cxn>
              <a:cxn ang="0">
                <a:pos x="1" y="4"/>
              </a:cxn>
              <a:cxn ang="0">
                <a:pos x="0" y="4"/>
              </a:cxn>
              <a:cxn ang="0">
                <a:pos x="0" y="12"/>
              </a:cxn>
              <a:cxn ang="0">
                <a:pos x="86" y="12"/>
              </a:cxn>
              <a:cxn ang="0">
                <a:pos x="86" y="4"/>
              </a:cxn>
              <a:cxn ang="0">
                <a:pos x="84" y="4"/>
              </a:cxn>
              <a:cxn ang="0">
                <a:pos x="84" y="0"/>
              </a:cxn>
              <a:cxn ang="0">
                <a:pos x="1" y="0"/>
              </a:cxn>
            </a:cxnLst>
            <a:rect l="0" t="0" r="r" b="b"/>
            <a:pathLst>
              <a:path w="87" h="13">
                <a:moveTo>
                  <a:pt x="1" y="0"/>
                </a:moveTo>
                <a:lnTo>
                  <a:pt x="1" y="4"/>
                </a:lnTo>
                <a:lnTo>
                  <a:pt x="0" y="4"/>
                </a:lnTo>
                <a:lnTo>
                  <a:pt x="0" y="12"/>
                </a:lnTo>
                <a:lnTo>
                  <a:pt x="86" y="12"/>
                </a:lnTo>
                <a:lnTo>
                  <a:pt x="86" y="4"/>
                </a:lnTo>
                <a:lnTo>
                  <a:pt x="84" y="4"/>
                </a:lnTo>
                <a:lnTo>
                  <a:pt x="84" y="0"/>
                </a:lnTo>
                <a:lnTo>
                  <a:pt x="1"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21" name="Freeform 317"/>
          <p:cNvSpPr>
            <a:spLocks/>
          </p:cNvSpPr>
          <p:nvPr/>
        </p:nvSpPr>
        <p:spPr bwMode="auto">
          <a:xfrm>
            <a:off x="3873500" y="3817938"/>
            <a:ext cx="138113" cy="19050"/>
          </a:xfrm>
          <a:custGeom>
            <a:avLst/>
            <a:gdLst/>
            <a:ahLst/>
            <a:cxnLst>
              <a:cxn ang="0">
                <a:pos x="0" y="0"/>
              </a:cxn>
              <a:cxn ang="0">
                <a:pos x="0" y="6"/>
              </a:cxn>
              <a:cxn ang="0">
                <a:pos x="1" y="6"/>
              </a:cxn>
              <a:cxn ang="0">
                <a:pos x="1"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1" y="6"/>
                </a:lnTo>
                <a:lnTo>
                  <a:pt x="1"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22" name="Freeform 318"/>
          <p:cNvSpPr>
            <a:spLocks/>
          </p:cNvSpPr>
          <p:nvPr/>
        </p:nvSpPr>
        <p:spPr bwMode="auto">
          <a:xfrm>
            <a:off x="3875088" y="3841750"/>
            <a:ext cx="130175" cy="19050"/>
          </a:xfrm>
          <a:custGeom>
            <a:avLst/>
            <a:gdLst/>
            <a:ahLst/>
            <a:cxnLst>
              <a:cxn ang="0">
                <a:pos x="0" y="0"/>
              </a:cxn>
              <a:cxn ang="0">
                <a:pos x="2" y="3"/>
              </a:cxn>
              <a:cxn ang="0">
                <a:pos x="4" y="5"/>
              </a:cxn>
              <a:cxn ang="0">
                <a:pos x="6" y="7"/>
              </a:cxn>
              <a:cxn ang="0">
                <a:pos x="7" y="10"/>
              </a:cxn>
              <a:cxn ang="0">
                <a:pos x="9" y="10"/>
              </a:cxn>
              <a:cxn ang="0">
                <a:pos x="9" y="11"/>
              </a:cxn>
              <a:cxn ang="0">
                <a:pos x="72" y="11"/>
              </a:cxn>
              <a:cxn ang="0">
                <a:pos x="72" y="10"/>
              </a:cxn>
              <a:cxn ang="0">
                <a:pos x="75" y="10"/>
              </a:cxn>
              <a:cxn ang="0">
                <a:pos x="75" y="7"/>
              </a:cxn>
              <a:cxn ang="0">
                <a:pos x="79" y="6"/>
              </a:cxn>
              <a:cxn ang="0">
                <a:pos x="79" y="3"/>
              </a:cxn>
              <a:cxn ang="0">
                <a:pos x="81" y="3"/>
              </a:cxn>
              <a:cxn ang="0">
                <a:pos x="81" y="0"/>
              </a:cxn>
              <a:cxn ang="0">
                <a:pos x="0" y="0"/>
              </a:cxn>
            </a:cxnLst>
            <a:rect l="0" t="0" r="r" b="b"/>
            <a:pathLst>
              <a:path w="82" h="12">
                <a:moveTo>
                  <a:pt x="0" y="0"/>
                </a:moveTo>
                <a:lnTo>
                  <a:pt x="2" y="3"/>
                </a:lnTo>
                <a:lnTo>
                  <a:pt x="4" y="5"/>
                </a:lnTo>
                <a:lnTo>
                  <a:pt x="6" y="7"/>
                </a:lnTo>
                <a:lnTo>
                  <a:pt x="7" y="10"/>
                </a:lnTo>
                <a:lnTo>
                  <a:pt x="9" y="10"/>
                </a:lnTo>
                <a:lnTo>
                  <a:pt x="9" y="11"/>
                </a:lnTo>
                <a:lnTo>
                  <a:pt x="72" y="11"/>
                </a:lnTo>
                <a:lnTo>
                  <a:pt x="72" y="10"/>
                </a:lnTo>
                <a:lnTo>
                  <a:pt x="75" y="10"/>
                </a:lnTo>
                <a:lnTo>
                  <a:pt x="75" y="7"/>
                </a:lnTo>
                <a:lnTo>
                  <a:pt x="79" y="6"/>
                </a:lnTo>
                <a:lnTo>
                  <a:pt x="79" y="3"/>
                </a:lnTo>
                <a:lnTo>
                  <a:pt x="81" y="3"/>
                </a:lnTo>
                <a:lnTo>
                  <a:pt x="81"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23" name="Freeform 319"/>
          <p:cNvSpPr>
            <a:spLocks/>
          </p:cNvSpPr>
          <p:nvPr/>
        </p:nvSpPr>
        <p:spPr bwMode="auto">
          <a:xfrm>
            <a:off x="3890963" y="3865563"/>
            <a:ext cx="98425" cy="17462"/>
          </a:xfrm>
          <a:custGeom>
            <a:avLst/>
            <a:gdLst/>
            <a:ahLst/>
            <a:cxnLst>
              <a:cxn ang="0">
                <a:pos x="0" y="0"/>
              </a:cxn>
              <a:cxn ang="0">
                <a:pos x="2" y="3"/>
              </a:cxn>
              <a:cxn ang="0">
                <a:pos x="4" y="3"/>
              </a:cxn>
              <a:cxn ang="0">
                <a:pos x="5" y="5"/>
              </a:cxn>
              <a:cxn ang="0">
                <a:pos x="9" y="5"/>
              </a:cxn>
              <a:cxn ang="0">
                <a:pos x="9" y="6"/>
              </a:cxn>
              <a:cxn ang="0">
                <a:pos x="12" y="6"/>
              </a:cxn>
              <a:cxn ang="0">
                <a:pos x="12" y="8"/>
              </a:cxn>
              <a:cxn ang="0">
                <a:pos x="15" y="8"/>
              </a:cxn>
              <a:cxn ang="0">
                <a:pos x="15" y="9"/>
              </a:cxn>
              <a:cxn ang="0">
                <a:pos x="23" y="9"/>
              </a:cxn>
              <a:cxn ang="0">
                <a:pos x="23" y="10"/>
              </a:cxn>
              <a:cxn ang="0">
                <a:pos x="40" y="10"/>
              </a:cxn>
              <a:cxn ang="0">
                <a:pos x="40" y="9"/>
              </a:cxn>
              <a:cxn ang="0">
                <a:pos x="46" y="9"/>
              </a:cxn>
              <a:cxn ang="0">
                <a:pos x="46" y="8"/>
              </a:cxn>
              <a:cxn ang="0">
                <a:pos x="51" y="8"/>
              </a:cxn>
              <a:cxn ang="0">
                <a:pos x="51" y="6"/>
              </a:cxn>
              <a:cxn ang="0">
                <a:pos x="54"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2" y="6"/>
                </a:lnTo>
                <a:lnTo>
                  <a:pt x="12" y="8"/>
                </a:lnTo>
                <a:lnTo>
                  <a:pt x="15" y="8"/>
                </a:lnTo>
                <a:lnTo>
                  <a:pt x="15" y="9"/>
                </a:lnTo>
                <a:lnTo>
                  <a:pt x="23" y="9"/>
                </a:lnTo>
                <a:lnTo>
                  <a:pt x="23" y="10"/>
                </a:lnTo>
                <a:lnTo>
                  <a:pt x="40" y="10"/>
                </a:lnTo>
                <a:lnTo>
                  <a:pt x="40" y="9"/>
                </a:lnTo>
                <a:lnTo>
                  <a:pt x="46" y="9"/>
                </a:lnTo>
                <a:lnTo>
                  <a:pt x="46" y="8"/>
                </a:lnTo>
                <a:lnTo>
                  <a:pt x="51" y="8"/>
                </a:lnTo>
                <a:lnTo>
                  <a:pt x="51" y="6"/>
                </a:lnTo>
                <a:lnTo>
                  <a:pt x="54" y="5"/>
                </a:lnTo>
                <a:lnTo>
                  <a:pt x="57" y="5"/>
                </a:lnTo>
                <a:lnTo>
                  <a:pt x="57"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24" name="Oval 320"/>
          <p:cNvSpPr>
            <a:spLocks noChangeArrowheads="1"/>
          </p:cNvSpPr>
          <p:nvPr/>
        </p:nvSpPr>
        <p:spPr bwMode="auto">
          <a:xfrm>
            <a:off x="3879850" y="375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825" name="Freeform 321"/>
          <p:cNvSpPr>
            <a:spLocks/>
          </p:cNvSpPr>
          <p:nvPr/>
        </p:nvSpPr>
        <p:spPr bwMode="auto">
          <a:xfrm>
            <a:off x="4067175" y="3744913"/>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26" name="Freeform 322"/>
          <p:cNvSpPr>
            <a:spLocks/>
          </p:cNvSpPr>
          <p:nvPr/>
        </p:nvSpPr>
        <p:spPr bwMode="auto">
          <a:xfrm>
            <a:off x="4056063" y="3768725"/>
            <a:ext cx="131762" cy="19050"/>
          </a:xfrm>
          <a:custGeom>
            <a:avLst/>
            <a:gdLst/>
            <a:ahLst/>
            <a:cxnLst>
              <a:cxn ang="0">
                <a:pos x="7" y="0"/>
              </a:cxn>
              <a:cxn ang="0">
                <a:pos x="7" y="3"/>
              </a:cxn>
              <a:cxn ang="0">
                <a:pos x="3" y="4"/>
              </a:cxn>
              <a:cxn ang="0">
                <a:pos x="3" y="8"/>
              </a:cxn>
              <a:cxn ang="0">
                <a:pos x="1" y="8"/>
              </a:cxn>
              <a:cxn ang="0">
                <a:pos x="1"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8"/>
                </a:lnTo>
                <a:lnTo>
                  <a:pt x="1" y="8"/>
                </a:lnTo>
                <a:lnTo>
                  <a:pt x="1"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27" name="Freeform 323"/>
          <p:cNvSpPr>
            <a:spLocks/>
          </p:cNvSpPr>
          <p:nvPr/>
        </p:nvSpPr>
        <p:spPr bwMode="auto">
          <a:xfrm>
            <a:off x="4052888" y="3792538"/>
            <a:ext cx="138112" cy="20637"/>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28" name="Freeform 324"/>
          <p:cNvSpPr>
            <a:spLocks/>
          </p:cNvSpPr>
          <p:nvPr/>
        </p:nvSpPr>
        <p:spPr bwMode="auto">
          <a:xfrm>
            <a:off x="4052888" y="38179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29" name="Freeform 325"/>
          <p:cNvSpPr>
            <a:spLocks/>
          </p:cNvSpPr>
          <p:nvPr/>
        </p:nvSpPr>
        <p:spPr bwMode="auto">
          <a:xfrm>
            <a:off x="4056063" y="3841750"/>
            <a:ext cx="128587" cy="19050"/>
          </a:xfrm>
          <a:custGeom>
            <a:avLst/>
            <a:gdLst/>
            <a:ahLst/>
            <a:cxnLst>
              <a:cxn ang="0">
                <a:pos x="0" y="0"/>
              </a:cxn>
              <a:cxn ang="0">
                <a:pos x="1"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1"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30" name="Freeform 326"/>
          <p:cNvSpPr>
            <a:spLocks/>
          </p:cNvSpPr>
          <p:nvPr/>
        </p:nvSpPr>
        <p:spPr bwMode="auto">
          <a:xfrm>
            <a:off x="4070350" y="3865563"/>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5" y="8"/>
              </a:cxn>
              <a:cxn ang="0">
                <a:pos x="15" y="9"/>
              </a:cxn>
              <a:cxn ang="0">
                <a:pos x="23" y="9"/>
              </a:cxn>
              <a:cxn ang="0">
                <a:pos x="23" y="10"/>
              </a:cxn>
              <a:cxn ang="0">
                <a:pos x="40" y="10"/>
              </a:cxn>
              <a:cxn ang="0">
                <a:pos x="40" y="9"/>
              </a:cxn>
              <a:cxn ang="0">
                <a:pos x="46" y="9"/>
              </a:cxn>
              <a:cxn ang="0">
                <a:pos x="46" y="8"/>
              </a:cxn>
              <a:cxn ang="0">
                <a:pos x="51" y="8"/>
              </a:cxn>
              <a:cxn ang="0">
                <a:pos x="51" y="6"/>
              </a:cxn>
              <a:cxn ang="0">
                <a:pos x="55"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5" y="8"/>
                </a:lnTo>
                <a:lnTo>
                  <a:pt x="15" y="9"/>
                </a:lnTo>
                <a:lnTo>
                  <a:pt x="23" y="9"/>
                </a:lnTo>
                <a:lnTo>
                  <a:pt x="23" y="10"/>
                </a:lnTo>
                <a:lnTo>
                  <a:pt x="40" y="10"/>
                </a:lnTo>
                <a:lnTo>
                  <a:pt x="40" y="9"/>
                </a:lnTo>
                <a:lnTo>
                  <a:pt x="46" y="9"/>
                </a:lnTo>
                <a:lnTo>
                  <a:pt x="46" y="8"/>
                </a:lnTo>
                <a:lnTo>
                  <a:pt x="51" y="8"/>
                </a:lnTo>
                <a:lnTo>
                  <a:pt x="51" y="6"/>
                </a:lnTo>
                <a:lnTo>
                  <a:pt x="55" y="5"/>
                </a:lnTo>
                <a:lnTo>
                  <a:pt x="57" y="5"/>
                </a:lnTo>
                <a:lnTo>
                  <a:pt x="57"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31" name="Oval 327"/>
          <p:cNvSpPr>
            <a:spLocks noChangeArrowheads="1"/>
          </p:cNvSpPr>
          <p:nvPr/>
        </p:nvSpPr>
        <p:spPr bwMode="auto">
          <a:xfrm>
            <a:off x="4059238" y="375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832" name="Freeform 328"/>
          <p:cNvSpPr>
            <a:spLocks/>
          </p:cNvSpPr>
          <p:nvPr/>
        </p:nvSpPr>
        <p:spPr bwMode="auto">
          <a:xfrm>
            <a:off x="4210050" y="3744913"/>
            <a:ext cx="107950" cy="19050"/>
          </a:xfrm>
          <a:custGeom>
            <a:avLst/>
            <a:gdLst/>
            <a:ahLst/>
            <a:cxnLst>
              <a:cxn ang="0">
                <a:pos x="25" y="0"/>
              </a:cxn>
              <a:cxn ang="0">
                <a:pos x="25" y="1"/>
              </a:cxn>
              <a:cxn ang="0">
                <a:pos x="19" y="1"/>
              </a:cxn>
              <a:cxn ang="0">
                <a:pos x="19"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3" y="6"/>
              </a:cxn>
              <a:cxn ang="0">
                <a:pos x="60" y="6"/>
              </a:cxn>
              <a:cxn ang="0">
                <a:pos x="60"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19" y="1"/>
                </a:lnTo>
                <a:lnTo>
                  <a:pt x="19"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3" y="6"/>
                </a:lnTo>
                <a:lnTo>
                  <a:pt x="60" y="6"/>
                </a:lnTo>
                <a:lnTo>
                  <a:pt x="60"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33" name="Freeform 329"/>
          <p:cNvSpPr>
            <a:spLocks/>
          </p:cNvSpPr>
          <p:nvPr/>
        </p:nvSpPr>
        <p:spPr bwMode="auto">
          <a:xfrm>
            <a:off x="4198938" y="3768725"/>
            <a:ext cx="131762" cy="19050"/>
          </a:xfrm>
          <a:custGeom>
            <a:avLst/>
            <a:gdLst/>
            <a:ahLst/>
            <a:cxnLst>
              <a:cxn ang="0">
                <a:pos x="7" y="0"/>
              </a:cxn>
              <a:cxn ang="0">
                <a:pos x="7" y="3"/>
              </a:cxn>
              <a:cxn ang="0">
                <a:pos x="3" y="4"/>
              </a:cxn>
              <a:cxn ang="0">
                <a:pos x="3"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34" name="Freeform 330"/>
          <p:cNvSpPr>
            <a:spLocks/>
          </p:cNvSpPr>
          <p:nvPr/>
        </p:nvSpPr>
        <p:spPr bwMode="auto">
          <a:xfrm>
            <a:off x="4195763" y="3792538"/>
            <a:ext cx="138112" cy="20637"/>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35" name="Freeform 331"/>
          <p:cNvSpPr>
            <a:spLocks/>
          </p:cNvSpPr>
          <p:nvPr/>
        </p:nvSpPr>
        <p:spPr bwMode="auto">
          <a:xfrm>
            <a:off x="4195763" y="38179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36" name="Freeform 332"/>
          <p:cNvSpPr>
            <a:spLocks/>
          </p:cNvSpPr>
          <p:nvPr/>
        </p:nvSpPr>
        <p:spPr bwMode="auto">
          <a:xfrm>
            <a:off x="4198938" y="3841750"/>
            <a:ext cx="128587" cy="19050"/>
          </a:xfrm>
          <a:custGeom>
            <a:avLst/>
            <a:gdLst/>
            <a:ahLst/>
            <a:cxnLst>
              <a:cxn ang="0">
                <a:pos x="0" y="0"/>
              </a:cxn>
              <a:cxn ang="0">
                <a:pos x="2"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37" name="Freeform 333"/>
          <p:cNvSpPr>
            <a:spLocks/>
          </p:cNvSpPr>
          <p:nvPr/>
        </p:nvSpPr>
        <p:spPr bwMode="auto">
          <a:xfrm>
            <a:off x="4213225" y="3865563"/>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5" y="8"/>
              </a:cxn>
              <a:cxn ang="0">
                <a:pos x="15" y="9"/>
              </a:cxn>
              <a:cxn ang="0">
                <a:pos x="23" y="9"/>
              </a:cxn>
              <a:cxn ang="0">
                <a:pos x="23" y="10"/>
              </a:cxn>
              <a:cxn ang="0">
                <a:pos x="40" y="10"/>
              </a:cxn>
              <a:cxn ang="0">
                <a:pos x="40" y="9"/>
              </a:cxn>
              <a:cxn ang="0">
                <a:pos x="46" y="9"/>
              </a:cxn>
              <a:cxn ang="0">
                <a:pos x="46" y="8"/>
              </a:cxn>
              <a:cxn ang="0">
                <a:pos x="51" y="8"/>
              </a:cxn>
              <a:cxn ang="0">
                <a:pos x="51" y="6"/>
              </a:cxn>
              <a:cxn ang="0">
                <a:pos x="55" y="5"/>
              </a:cxn>
              <a:cxn ang="0">
                <a:pos x="57" y="5"/>
              </a:cxn>
              <a:cxn ang="0">
                <a:pos x="57"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5" y="8"/>
                </a:lnTo>
                <a:lnTo>
                  <a:pt x="15" y="9"/>
                </a:lnTo>
                <a:lnTo>
                  <a:pt x="23" y="9"/>
                </a:lnTo>
                <a:lnTo>
                  <a:pt x="23" y="10"/>
                </a:lnTo>
                <a:lnTo>
                  <a:pt x="40" y="10"/>
                </a:lnTo>
                <a:lnTo>
                  <a:pt x="40" y="9"/>
                </a:lnTo>
                <a:lnTo>
                  <a:pt x="46" y="9"/>
                </a:lnTo>
                <a:lnTo>
                  <a:pt x="46" y="8"/>
                </a:lnTo>
                <a:lnTo>
                  <a:pt x="51" y="8"/>
                </a:lnTo>
                <a:lnTo>
                  <a:pt x="51" y="6"/>
                </a:lnTo>
                <a:lnTo>
                  <a:pt x="55" y="5"/>
                </a:lnTo>
                <a:lnTo>
                  <a:pt x="57" y="5"/>
                </a:lnTo>
                <a:lnTo>
                  <a:pt x="57"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38" name="Oval 334"/>
          <p:cNvSpPr>
            <a:spLocks noChangeArrowheads="1"/>
          </p:cNvSpPr>
          <p:nvPr/>
        </p:nvSpPr>
        <p:spPr bwMode="auto">
          <a:xfrm>
            <a:off x="4202113" y="375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1839" name="Freeform 335"/>
          <p:cNvSpPr>
            <a:spLocks/>
          </p:cNvSpPr>
          <p:nvPr/>
        </p:nvSpPr>
        <p:spPr bwMode="auto">
          <a:xfrm>
            <a:off x="4392613" y="3744913"/>
            <a:ext cx="107950" cy="19050"/>
          </a:xfrm>
          <a:custGeom>
            <a:avLst/>
            <a:gdLst/>
            <a:ahLst/>
            <a:cxnLst>
              <a:cxn ang="0">
                <a:pos x="23" y="0"/>
              </a:cxn>
              <a:cxn ang="0">
                <a:pos x="23" y="1"/>
              </a:cxn>
              <a:cxn ang="0">
                <a:pos x="21" y="1"/>
              </a:cxn>
              <a:cxn ang="0">
                <a:pos x="21" y="3"/>
              </a:cxn>
              <a:cxn ang="0">
                <a:pos x="13" y="3"/>
              </a:cxn>
              <a:cxn ang="0">
                <a:pos x="13" y="4"/>
              </a:cxn>
              <a:cxn ang="0">
                <a:pos x="9" y="5"/>
              </a:cxn>
              <a:cxn ang="0">
                <a:pos x="9" y="7"/>
              </a:cxn>
              <a:cxn ang="0">
                <a:pos x="4" y="7"/>
              </a:cxn>
              <a:cxn ang="0">
                <a:pos x="4" y="10"/>
              </a:cxn>
              <a:cxn ang="0">
                <a:pos x="0" y="10"/>
              </a:cxn>
              <a:cxn ang="0">
                <a:pos x="0" y="11"/>
              </a:cxn>
              <a:cxn ang="0">
                <a:pos x="67" y="11"/>
              </a:cxn>
              <a:cxn ang="0">
                <a:pos x="67" y="8"/>
              </a:cxn>
              <a:cxn ang="0">
                <a:pos x="63" y="8"/>
              </a:cxn>
              <a:cxn ang="0">
                <a:pos x="63" y="7"/>
              </a:cxn>
              <a:cxn ang="0">
                <a:pos x="60" y="7"/>
              </a:cxn>
              <a:cxn ang="0">
                <a:pos x="59" y="5"/>
              </a:cxn>
              <a:cxn ang="0">
                <a:pos x="57" y="5"/>
              </a:cxn>
              <a:cxn ang="0">
                <a:pos x="57" y="4"/>
              </a:cxn>
              <a:cxn ang="0">
                <a:pos x="55" y="4"/>
              </a:cxn>
              <a:cxn ang="0">
                <a:pos x="55" y="3"/>
              </a:cxn>
              <a:cxn ang="0">
                <a:pos x="50" y="3"/>
              </a:cxn>
              <a:cxn ang="0">
                <a:pos x="50" y="1"/>
              </a:cxn>
              <a:cxn ang="0">
                <a:pos x="44" y="1"/>
              </a:cxn>
              <a:cxn ang="0">
                <a:pos x="44" y="0"/>
              </a:cxn>
              <a:cxn ang="0">
                <a:pos x="23" y="0"/>
              </a:cxn>
            </a:cxnLst>
            <a:rect l="0" t="0" r="r" b="b"/>
            <a:pathLst>
              <a:path w="68" h="12">
                <a:moveTo>
                  <a:pt x="23" y="0"/>
                </a:moveTo>
                <a:lnTo>
                  <a:pt x="23" y="1"/>
                </a:lnTo>
                <a:lnTo>
                  <a:pt x="21" y="1"/>
                </a:lnTo>
                <a:lnTo>
                  <a:pt x="21" y="3"/>
                </a:lnTo>
                <a:lnTo>
                  <a:pt x="13" y="3"/>
                </a:lnTo>
                <a:lnTo>
                  <a:pt x="13" y="4"/>
                </a:lnTo>
                <a:lnTo>
                  <a:pt x="9" y="5"/>
                </a:lnTo>
                <a:lnTo>
                  <a:pt x="9" y="7"/>
                </a:lnTo>
                <a:lnTo>
                  <a:pt x="4" y="7"/>
                </a:lnTo>
                <a:lnTo>
                  <a:pt x="4" y="10"/>
                </a:lnTo>
                <a:lnTo>
                  <a:pt x="0" y="10"/>
                </a:lnTo>
                <a:lnTo>
                  <a:pt x="0" y="11"/>
                </a:lnTo>
                <a:lnTo>
                  <a:pt x="67" y="11"/>
                </a:lnTo>
                <a:lnTo>
                  <a:pt x="67" y="8"/>
                </a:lnTo>
                <a:lnTo>
                  <a:pt x="63" y="8"/>
                </a:lnTo>
                <a:lnTo>
                  <a:pt x="63" y="7"/>
                </a:lnTo>
                <a:lnTo>
                  <a:pt x="60" y="7"/>
                </a:lnTo>
                <a:lnTo>
                  <a:pt x="59" y="5"/>
                </a:lnTo>
                <a:lnTo>
                  <a:pt x="57" y="5"/>
                </a:lnTo>
                <a:lnTo>
                  <a:pt x="57" y="4"/>
                </a:lnTo>
                <a:lnTo>
                  <a:pt x="55" y="4"/>
                </a:lnTo>
                <a:lnTo>
                  <a:pt x="55" y="3"/>
                </a:lnTo>
                <a:lnTo>
                  <a:pt x="50" y="3"/>
                </a:lnTo>
                <a:lnTo>
                  <a:pt x="50" y="1"/>
                </a:lnTo>
                <a:lnTo>
                  <a:pt x="44" y="1"/>
                </a:lnTo>
                <a:lnTo>
                  <a:pt x="44" y="0"/>
                </a:lnTo>
                <a:lnTo>
                  <a:pt x="23"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40" name="Freeform 336"/>
          <p:cNvSpPr>
            <a:spLocks/>
          </p:cNvSpPr>
          <p:nvPr/>
        </p:nvSpPr>
        <p:spPr bwMode="auto">
          <a:xfrm>
            <a:off x="4378325" y="3768725"/>
            <a:ext cx="134938" cy="19050"/>
          </a:xfrm>
          <a:custGeom>
            <a:avLst/>
            <a:gdLst/>
            <a:ahLst/>
            <a:cxnLst>
              <a:cxn ang="0">
                <a:pos x="8" y="0"/>
              </a:cxn>
              <a:cxn ang="0">
                <a:pos x="8" y="1"/>
              </a:cxn>
              <a:cxn ang="0">
                <a:pos x="7" y="3"/>
              </a:cxn>
              <a:cxn ang="0">
                <a:pos x="7" y="5"/>
              </a:cxn>
              <a:cxn ang="0">
                <a:pos x="4" y="5"/>
              </a:cxn>
              <a:cxn ang="0">
                <a:pos x="4" y="8"/>
              </a:cxn>
              <a:cxn ang="0">
                <a:pos x="2" y="8"/>
              </a:cxn>
              <a:cxn ang="0">
                <a:pos x="2" y="10"/>
              </a:cxn>
              <a:cxn ang="0">
                <a:pos x="0" y="10"/>
              </a:cxn>
              <a:cxn ang="0">
                <a:pos x="0" y="11"/>
              </a:cxn>
              <a:cxn ang="0">
                <a:pos x="84" y="11"/>
              </a:cxn>
              <a:cxn ang="0">
                <a:pos x="84" y="9"/>
              </a:cxn>
              <a:cxn ang="0">
                <a:pos x="82" y="9"/>
              </a:cxn>
              <a:cxn ang="0">
                <a:pos x="82" y="4"/>
              </a:cxn>
              <a:cxn ang="0">
                <a:pos x="78" y="4"/>
              </a:cxn>
              <a:cxn ang="0">
                <a:pos x="77" y="1"/>
              </a:cxn>
              <a:cxn ang="0">
                <a:pos x="77" y="0"/>
              </a:cxn>
              <a:cxn ang="0">
                <a:pos x="8" y="0"/>
              </a:cxn>
            </a:cxnLst>
            <a:rect l="0" t="0" r="r" b="b"/>
            <a:pathLst>
              <a:path w="85" h="12">
                <a:moveTo>
                  <a:pt x="8" y="0"/>
                </a:moveTo>
                <a:lnTo>
                  <a:pt x="8" y="1"/>
                </a:lnTo>
                <a:lnTo>
                  <a:pt x="7" y="3"/>
                </a:lnTo>
                <a:lnTo>
                  <a:pt x="7" y="5"/>
                </a:lnTo>
                <a:lnTo>
                  <a:pt x="4" y="5"/>
                </a:lnTo>
                <a:lnTo>
                  <a:pt x="4" y="8"/>
                </a:lnTo>
                <a:lnTo>
                  <a:pt x="2" y="8"/>
                </a:lnTo>
                <a:lnTo>
                  <a:pt x="2" y="10"/>
                </a:lnTo>
                <a:lnTo>
                  <a:pt x="0" y="10"/>
                </a:lnTo>
                <a:lnTo>
                  <a:pt x="0" y="11"/>
                </a:lnTo>
                <a:lnTo>
                  <a:pt x="84" y="11"/>
                </a:lnTo>
                <a:lnTo>
                  <a:pt x="84" y="9"/>
                </a:lnTo>
                <a:lnTo>
                  <a:pt x="82" y="9"/>
                </a:lnTo>
                <a:lnTo>
                  <a:pt x="82" y="4"/>
                </a:lnTo>
                <a:lnTo>
                  <a:pt x="78" y="4"/>
                </a:lnTo>
                <a:lnTo>
                  <a:pt x="77" y="1"/>
                </a:lnTo>
                <a:lnTo>
                  <a:pt x="77" y="0"/>
                </a:lnTo>
                <a:lnTo>
                  <a:pt x="8"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41" name="Freeform 337"/>
          <p:cNvSpPr>
            <a:spLocks/>
          </p:cNvSpPr>
          <p:nvPr/>
        </p:nvSpPr>
        <p:spPr bwMode="auto">
          <a:xfrm>
            <a:off x="4375150" y="3792538"/>
            <a:ext cx="144463" cy="20637"/>
          </a:xfrm>
          <a:custGeom>
            <a:avLst/>
            <a:gdLst/>
            <a:ahLst/>
            <a:cxnLst>
              <a:cxn ang="0">
                <a:pos x="2" y="0"/>
              </a:cxn>
              <a:cxn ang="0">
                <a:pos x="2" y="4"/>
              </a:cxn>
              <a:cxn ang="0">
                <a:pos x="0" y="4"/>
              </a:cxn>
              <a:cxn ang="0">
                <a:pos x="0" y="12"/>
              </a:cxn>
              <a:cxn ang="0">
                <a:pos x="90" y="12"/>
              </a:cxn>
              <a:cxn ang="0">
                <a:pos x="90" y="4"/>
              </a:cxn>
              <a:cxn ang="0">
                <a:pos x="86" y="4"/>
              </a:cxn>
              <a:cxn ang="0">
                <a:pos x="86" y="0"/>
              </a:cxn>
              <a:cxn ang="0">
                <a:pos x="2" y="0"/>
              </a:cxn>
            </a:cxnLst>
            <a:rect l="0" t="0" r="r" b="b"/>
            <a:pathLst>
              <a:path w="91" h="13">
                <a:moveTo>
                  <a:pt x="2" y="0"/>
                </a:moveTo>
                <a:lnTo>
                  <a:pt x="2" y="4"/>
                </a:lnTo>
                <a:lnTo>
                  <a:pt x="0" y="4"/>
                </a:lnTo>
                <a:lnTo>
                  <a:pt x="0" y="12"/>
                </a:lnTo>
                <a:lnTo>
                  <a:pt x="90" y="12"/>
                </a:lnTo>
                <a:lnTo>
                  <a:pt x="90"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42" name="Freeform 338"/>
          <p:cNvSpPr>
            <a:spLocks/>
          </p:cNvSpPr>
          <p:nvPr/>
        </p:nvSpPr>
        <p:spPr bwMode="auto">
          <a:xfrm>
            <a:off x="4375150" y="3817938"/>
            <a:ext cx="144463"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90" y="6"/>
              </a:cxn>
              <a:cxn ang="0">
                <a:pos x="90" y="0"/>
              </a:cxn>
              <a:cxn ang="0">
                <a:pos x="0" y="0"/>
              </a:cxn>
            </a:cxnLst>
            <a:rect l="0" t="0" r="r" b="b"/>
            <a:pathLst>
              <a:path w="91" h="12">
                <a:moveTo>
                  <a:pt x="0" y="0"/>
                </a:moveTo>
                <a:lnTo>
                  <a:pt x="0" y="6"/>
                </a:lnTo>
                <a:lnTo>
                  <a:pt x="2" y="6"/>
                </a:lnTo>
                <a:lnTo>
                  <a:pt x="2" y="11"/>
                </a:lnTo>
                <a:lnTo>
                  <a:pt x="84" y="11"/>
                </a:lnTo>
                <a:lnTo>
                  <a:pt x="84" y="10"/>
                </a:lnTo>
                <a:lnTo>
                  <a:pt x="86" y="10"/>
                </a:lnTo>
                <a:lnTo>
                  <a:pt x="86" y="6"/>
                </a:lnTo>
                <a:lnTo>
                  <a:pt x="90" y="6"/>
                </a:lnTo>
                <a:lnTo>
                  <a:pt x="90"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43" name="Freeform 339"/>
          <p:cNvSpPr>
            <a:spLocks/>
          </p:cNvSpPr>
          <p:nvPr/>
        </p:nvSpPr>
        <p:spPr bwMode="auto">
          <a:xfrm>
            <a:off x="4378325" y="3841750"/>
            <a:ext cx="131763" cy="19050"/>
          </a:xfrm>
          <a:custGeom>
            <a:avLst/>
            <a:gdLst/>
            <a:ahLst/>
            <a:cxnLst>
              <a:cxn ang="0">
                <a:pos x="0" y="0"/>
              </a:cxn>
              <a:cxn ang="0">
                <a:pos x="2" y="3"/>
              </a:cxn>
              <a:cxn ang="0">
                <a:pos x="4" y="5"/>
              </a:cxn>
              <a:cxn ang="0">
                <a:pos x="7" y="7"/>
              </a:cxn>
              <a:cxn ang="0">
                <a:pos x="8" y="10"/>
              </a:cxn>
              <a:cxn ang="0">
                <a:pos x="8" y="11"/>
              </a:cxn>
              <a:cxn ang="0">
                <a:pos x="73" y="11"/>
              </a:cxn>
              <a:cxn ang="0">
                <a:pos x="73" y="10"/>
              </a:cxn>
              <a:cxn ang="0">
                <a:pos x="76" y="8"/>
              </a:cxn>
              <a:cxn ang="0">
                <a:pos x="76" y="7"/>
              </a:cxn>
              <a:cxn ang="0">
                <a:pos x="78" y="7"/>
              </a:cxn>
              <a:cxn ang="0">
                <a:pos x="78" y="5"/>
              </a:cxn>
              <a:cxn ang="0">
                <a:pos x="82" y="5"/>
              </a:cxn>
              <a:cxn ang="0">
                <a:pos x="82" y="0"/>
              </a:cxn>
              <a:cxn ang="0">
                <a:pos x="0" y="0"/>
              </a:cxn>
            </a:cxnLst>
            <a:rect l="0" t="0" r="r" b="b"/>
            <a:pathLst>
              <a:path w="83" h="12">
                <a:moveTo>
                  <a:pt x="0" y="0"/>
                </a:moveTo>
                <a:lnTo>
                  <a:pt x="2" y="3"/>
                </a:lnTo>
                <a:lnTo>
                  <a:pt x="4" y="5"/>
                </a:lnTo>
                <a:lnTo>
                  <a:pt x="7" y="7"/>
                </a:lnTo>
                <a:lnTo>
                  <a:pt x="8" y="10"/>
                </a:lnTo>
                <a:lnTo>
                  <a:pt x="8" y="11"/>
                </a:lnTo>
                <a:lnTo>
                  <a:pt x="73" y="11"/>
                </a:lnTo>
                <a:lnTo>
                  <a:pt x="73" y="10"/>
                </a:lnTo>
                <a:lnTo>
                  <a:pt x="76" y="8"/>
                </a:lnTo>
                <a:lnTo>
                  <a:pt x="76" y="7"/>
                </a:lnTo>
                <a:lnTo>
                  <a:pt x="78" y="7"/>
                </a:lnTo>
                <a:lnTo>
                  <a:pt x="78" y="5"/>
                </a:lnTo>
                <a:lnTo>
                  <a:pt x="82" y="5"/>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44" name="Freeform 340"/>
          <p:cNvSpPr>
            <a:spLocks/>
          </p:cNvSpPr>
          <p:nvPr/>
        </p:nvSpPr>
        <p:spPr bwMode="auto">
          <a:xfrm>
            <a:off x="4392613" y="3865563"/>
            <a:ext cx="101600" cy="17462"/>
          </a:xfrm>
          <a:custGeom>
            <a:avLst/>
            <a:gdLst/>
            <a:ahLst/>
            <a:cxnLst>
              <a:cxn ang="0">
                <a:pos x="0" y="0"/>
              </a:cxn>
              <a:cxn ang="0">
                <a:pos x="4" y="3"/>
              </a:cxn>
              <a:cxn ang="0">
                <a:pos x="5" y="3"/>
              </a:cxn>
              <a:cxn ang="0">
                <a:pos x="9" y="5"/>
              </a:cxn>
              <a:cxn ang="0">
                <a:pos x="9" y="6"/>
              </a:cxn>
              <a:cxn ang="0">
                <a:pos x="13" y="6"/>
              </a:cxn>
              <a:cxn ang="0">
                <a:pos x="13" y="8"/>
              </a:cxn>
              <a:cxn ang="0">
                <a:pos x="17" y="8"/>
              </a:cxn>
              <a:cxn ang="0">
                <a:pos x="17" y="9"/>
              </a:cxn>
              <a:cxn ang="0">
                <a:pos x="23" y="9"/>
              </a:cxn>
              <a:cxn ang="0">
                <a:pos x="23" y="10"/>
              </a:cxn>
              <a:cxn ang="0">
                <a:pos x="44" y="10"/>
              </a:cxn>
              <a:cxn ang="0">
                <a:pos x="44" y="9"/>
              </a:cxn>
              <a:cxn ang="0">
                <a:pos x="46" y="9"/>
              </a:cxn>
              <a:cxn ang="0">
                <a:pos x="46" y="8"/>
              </a:cxn>
              <a:cxn ang="0">
                <a:pos x="55" y="8"/>
              </a:cxn>
              <a:cxn ang="0">
                <a:pos x="55" y="6"/>
              </a:cxn>
              <a:cxn ang="0">
                <a:pos x="57" y="5"/>
              </a:cxn>
              <a:cxn ang="0">
                <a:pos x="58" y="5"/>
              </a:cxn>
              <a:cxn ang="0">
                <a:pos x="58" y="3"/>
              </a:cxn>
              <a:cxn ang="0">
                <a:pos x="63" y="3"/>
              </a:cxn>
              <a:cxn ang="0">
                <a:pos x="63" y="0"/>
              </a:cxn>
              <a:cxn ang="0">
                <a:pos x="0" y="0"/>
              </a:cxn>
            </a:cxnLst>
            <a:rect l="0" t="0" r="r" b="b"/>
            <a:pathLst>
              <a:path w="64" h="11">
                <a:moveTo>
                  <a:pt x="0" y="0"/>
                </a:moveTo>
                <a:lnTo>
                  <a:pt x="4" y="3"/>
                </a:lnTo>
                <a:lnTo>
                  <a:pt x="5" y="3"/>
                </a:lnTo>
                <a:lnTo>
                  <a:pt x="9" y="5"/>
                </a:lnTo>
                <a:lnTo>
                  <a:pt x="9" y="6"/>
                </a:lnTo>
                <a:lnTo>
                  <a:pt x="13" y="6"/>
                </a:lnTo>
                <a:lnTo>
                  <a:pt x="13" y="8"/>
                </a:lnTo>
                <a:lnTo>
                  <a:pt x="17" y="8"/>
                </a:lnTo>
                <a:lnTo>
                  <a:pt x="17" y="9"/>
                </a:lnTo>
                <a:lnTo>
                  <a:pt x="23" y="9"/>
                </a:lnTo>
                <a:lnTo>
                  <a:pt x="23" y="10"/>
                </a:lnTo>
                <a:lnTo>
                  <a:pt x="44" y="10"/>
                </a:lnTo>
                <a:lnTo>
                  <a:pt x="44" y="9"/>
                </a:lnTo>
                <a:lnTo>
                  <a:pt x="46" y="9"/>
                </a:lnTo>
                <a:lnTo>
                  <a:pt x="46" y="8"/>
                </a:lnTo>
                <a:lnTo>
                  <a:pt x="55" y="8"/>
                </a:lnTo>
                <a:lnTo>
                  <a:pt x="55" y="6"/>
                </a:lnTo>
                <a:lnTo>
                  <a:pt x="57" y="5"/>
                </a:lnTo>
                <a:lnTo>
                  <a:pt x="58" y="5"/>
                </a:lnTo>
                <a:lnTo>
                  <a:pt x="58" y="3"/>
                </a:lnTo>
                <a:lnTo>
                  <a:pt x="63" y="3"/>
                </a:lnTo>
                <a:lnTo>
                  <a:pt x="63"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45" name="Oval 341"/>
          <p:cNvSpPr>
            <a:spLocks noChangeArrowheads="1"/>
          </p:cNvSpPr>
          <p:nvPr/>
        </p:nvSpPr>
        <p:spPr bwMode="auto">
          <a:xfrm>
            <a:off x="4381500" y="3751263"/>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1846" name="Freeform 342"/>
          <p:cNvSpPr>
            <a:spLocks/>
          </p:cNvSpPr>
          <p:nvPr/>
        </p:nvSpPr>
        <p:spPr bwMode="auto">
          <a:xfrm>
            <a:off x="3894138" y="3851275"/>
            <a:ext cx="98425" cy="15875"/>
          </a:xfrm>
          <a:custGeom>
            <a:avLst/>
            <a:gdLst/>
            <a:ahLst/>
            <a:cxnLst>
              <a:cxn ang="0">
                <a:pos x="21" y="0"/>
              </a:cxn>
              <a:cxn ang="0">
                <a:pos x="21" y="1"/>
              </a:cxn>
              <a:cxn ang="0">
                <a:pos x="15" y="1"/>
              </a:cxn>
              <a:cxn ang="0">
                <a:pos x="15" y="2"/>
              </a:cxn>
              <a:cxn ang="0">
                <a:pos x="10" y="2"/>
              </a:cxn>
              <a:cxn ang="0">
                <a:pos x="10" y="3"/>
              </a:cxn>
              <a:cxn ang="0">
                <a:pos x="7" y="4"/>
              </a:cxn>
              <a:cxn ang="0">
                <a:pos x="4" y="5"/>
              </a:cxn>
              <a:cxn ang="0">
                <a:pos x="4" y="7"/>
              </a:cxn>
              <a:cxn ang="0">
                <a:pos x="0" y="7"/>
              </a:cxn>
              <a:cxn ang="0">
                <a:pos x="0" y="9"/>
              </a:cxn>
              <a:cxn ang="0">
                <a:pos x="61" y="9"/>
              </a:cxn>
              <a:cxn ang="0">
                <a:pos x="59" y="7"/>
              </a:cxn>
              <a:cxn ang="0">
                <a:pos x="56" y="7"/>
              </a:cxn>
              <a:cxn ang="0">
                <a:pos x="54" y="4"/>
              </a:cxn>
              <a:cxn ang="0">
                <a:pos x="52" y="4"/>
              </a:cxn>
              <a:cxn ang="0">
                <a:pos x="52" y="3"/>
              </a:cxn>
              <a:cxn ang="0">
                <a:pos x="49" y="3"/>
              </a:cxn>
              <a:cxn ang="0">
                <a:pos x="49" y="2"/>
              </a:cxn>
              <a:cxn ang="0">
                <a:pos x="46" y="2"/>
              </a:cxn>
              <a:cxn ang="0">
                <a:pos x="46" y="1"/>
              </a:cxn>
              <a:cxn ang="0">
                <a:pos x="38" y="1"/>
              </a:cxn>
              <a:cxn ang="0">
                <a:pos x="38" y="0"/>
              </a:cxn>
              <a:cxn ang="0">
                <a:pos x="21" y="0"/>
              </a:cxn>
            </a:cxnLst>
            <a:rect l="0" t="0" r="r" b="b"/>
            <a:pathLst>
              <a:path w="62" h="10">
                <a:moveTo>
                  <a:pt x="21" y="0"/>
                </a:moveTo>
                <a:lnTo>
                  <a:pt x="21" y="1"/>
                </a:lnTo>
                <a:lnTo>
                  <a:pt x="15" y="1"/>
                </a:lnTo>
                <a:lnTo>
                  <a:pt x="15" y="2"/>
                </a:lnTo>
                <a:lnTo>
                  <a:pt x="10" y="2"/>
                </a:lnTo>
                <a:lnTo>
                  <a:pt x="10" y="3"/>
                </a:lnTo>
                <a:lnTo>
                  <a:pt x="7" y="4"/>
                </a:lnTo>
                <a:lnTo>
                  <a:pt x="4" y="5"/>
                </a:lnTo>
                <a:lnTo>
                  <a:pt x="4" y="7"/>
                </a:lnTo>
                <a:lnTo>
                  <a:pt x="0" y="7"/>
                </a:lnTo>
                <a:lnTo>
                  <a:pt x="0" y="9"/>
                </a:lnTo>
                <a:lnTo>
                  <a:pt x="61" y="9"/>
                </a:lnTo>
                <a:lnTo>
                  <a:pt x="59" y="7"/>
                </a:lnTo>
                <a:lnTo>
                  <a:pt x="56" y="7"/>
                </a:lnTo>
                <a:lnTo>
                  <a:pt x="54" y="4"/>
                </a:lnTo>
                <a:lnTo>
                  <a:pt x="52" y="4"/>
                </a:lnTo>
                <a:lnTo>
                  <a:pt x="52" y="3"/>
                </a:lnTo>
                <a:lnTo>
                  <a:pt x="49" y="3"/>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47" name="Freeform 343"/>
          <p:cNvSpPr>
            <a:spLocks/>
          </p:cNvSpPr>
          <p:nvPr/>
        </p:nvSpPr>
        <p:spPr bwMode="auto">
          <a:xfrm>
            <a:off x="3878263" y="3871913"/>
            <a:ext cx="127000" cy="15875"/>
          </a:xfrm>
          <a:custGeom>
            <a:avLst/>
            <a:gdLst/>
            <a:ahLst/>
            <a:cxnLst>
              <a:cxn ang="0">
                <a:pos x="7" y="0"/>
              </a:cxn>
              <a:cxn ang="0">
                <a:pos x="7" y="2"/>
              </a:cxn>
              <a:cxn ang="0">
                <a:pos x="6" y="2"/>
              </a:cxn>
              <a:cxn ang="0">
                <a:pos x="6" y="5"/>
              </a:cxn>
              <a:cxn ang="0">
                <a:pos x="2" y="5"/>
              </a:cxn>
              <a:cxn ang="0">
                <a:pos x="2" y="7"/>
              </a:cxn>
              <a:cxn ang="0">
                <a:pos x="0" y="7"/>
              </a:cxn>
              <a:cxn ang="0">
                <a:pos x="0" y="9"/>
              </a:cxn>
              <a:cxn ang="0">
                <a:pos x="79" y="9"/>
              </a:cxn>
              <a:cxn ang="0">
                <a:pos x="79" y="7"/>
              </a:cxn>
              <a:cxn ang="0">
                <a:pos x="77" y="7"/>
              </a:cxn>
              <a:cxn ang="0">
                <a:pos x="77" y="5"/>
              </a:cxn>
              <a:cxn ang="0">
                <a:pos x="75" y="5"/>
              </a:cxn>
              <a:cxn ang="0">
                <a:pos x="73" y="2"/>
              </a:cxn>
              <a:cxn ang="0">
                <a:pos x="72" y="2"/>
              </a:cxn>
              <a:cxn ang="0">
                <a:pos x="72" y="0"/>
              </a:cxn>
              <a:cxn ang="0">
                <a:pos x="7" y="0"/>
              </a:cxn>
            </a:cxnLst>
            <a:rect l="0" t="0" r="r" b="b"/>
            <a:pathLst>
              <a:path w="80" h="10">
                <a:moveTo>
                  <a:pt x="7" y="0"/>
                </a:moveTo>
                <a:lnTo>
                  <a:pt x="7" y="2"/>
                </a:lnTo>
                <a:lnTo>
                  <a:pt x="6" y="2"/>
                </a:lnTo>
                <a:lnTo>
                  <a:pt x="6" y="5"/>
                </a:lnTo>
                <a:lnTo>
                  <a:pt x="2" y="5"/>
                </a:lnTo>
                <a:lnTo>
                  <a:pt x="2" y="7"/>
                </a:lnTo>
                <a:lnTo>
                  <a:pt x="0" y="7"/>
                </a:lnTo>
                <a:lnTo>
                  <a:pt x="0" y="9"/>
                </a:lnTo>
                <a:lnTo>
                  <a:pt x="79" y="9"/>
                </a:lnTo>
                <a:lnTo>
                  <a:pt x="79" y="7"/>
                </a:lnTo>
                <a:lnTo>
                  <a:pt x="77" y="7"/>
                </a:lnTo>
                <a:lnTo>
                  <a:pt x="77" y="5"/>
                </a:lnTo>
                <a:lnTo>
                  <a:pt x="75" y="5"/>
                </a:lnTo>
                <a:lnTo>
                  <a:pt x="73" y="2"/>
                </a:lnTo>
                <a:lnTo>
                  <a:pt x="72" y="2"/>
                </a:lnTo>
                <a:lnTo>
                  <a:pt x="72"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848" name="Freeform 344"/>
          <p:cNvSpPr>
            <a:spLocks/>
          </p:cNvSpPr>
          <p:nvPr/>
        </p:nvSpPr>
        <p:spPr bwMode="auto">
          <a:xfrm>
            <a:off x="3873500" y="3894138"/>
            <a:ext cx="138113" cy="15875"/>
          </a:xfrm>
          <a:custGeom>
            <a:avLst/>
            <a:gdLst/>
            <a:ahLst/>
            <a:cxnLst>
              <a:cxn ang="0">
                <a:pos x="3" y="0"/>
              </a:cxn>
              <a:cxn ang="0">
                <a:pos x="3" y="2"/>
              </a:cxn>
              <a:cxn ang="0">
                <a:pos x="1" y="2"/>
              </a:cxn>
              <a:cxn ang="0">
                <a:pos x="1" y="7"/>
              </a:cxn>
              <a:cxn ang="0">
                <a:pos x="0" y="7"/>
              </a:cxn>
              <a:cxn ang="0">
                <a:pos x="0" y="9"/>
              </a:cxn>
              <a:cxn ang="0">
                <a:pos x="86" y="9"/>
              </a:cxn>
              <a:cxn ang="0">
                <a:pos x="86" y="5"/>
              </a:cxn>
              <a:cxn ang="0">
                <a:pos x="84" y="5"/>
              </a:cxn>
              <a:cxn ang="0">
                <a:pos x="84" y="2"/>
              </a:cxn>
              <a:cxn ang="0">
                <a:pos x="82" y="2"/>
              </a:cxn>
              <a:cxn ang="0">
                <a:pos x="82" y="0"/>
              </a:cxn>
              <a:cxn ang="0">
                <a:pos x="3" y="0"/>
              </a:cxn>
            </a:cxnLst>
            <a:rect l="0" t="0" r="r" b="b"/>
            <a:pathLst>
              <a:path w="87" h="10">
                <a:moveTo>
                  <a:pt x="3" y="0"/>
                </a:moveTo>
                <a:lnTo>
                  <a:pt x="3" y="2"/>
                </a:lnTo>
                <a:lnTo>
                  <a:pt x="1" y="2"/>
                </a:lnTo>
                <a:lnTo>
                  <a:pt x="1" y="7"/>
                </a:lnTo>
                <a:lnTo>
                  <a:pt x="0" y="7"/>
                </a:lnTo>
                <a:lnTo>
                  <a:pt x="0" y="9"/>
                </a:lnTo>
                <a:lnTo>
                  <a:pt x="86" y="9"/>
                </a:lnTo>
                <a:lnTo>
                  <a:pt x="86" y="5"/>
                </a:lnTo>
                <a:lnTo>
                  <a:pt x="84" y="5"/>
                </a:lnTo>
                <a:lnTo>
                  <a:pt x="84" y="2"/>
                </a:lnTo>
                <a:lnTo>
                  <a:pt x="82" y="2"/>
                </a:lnTo>
                <a:lnTo>
                  <a:pt x="82" y="0"/>
                </a:lnTo>
                <a:lnTo>
                  <a:pt x="3"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849" name="Freeform 345"/>
          <p:cNvSpPr>
            <a:spLocks/>
          </p:cNvSpPr>
          <p:nvPr/>
        </p:nvSpPr>
        <p:spPr bwMode="auto">
          <a:xfrm>
            <a:off x="3873500" y="3914775"/>
            <a:ext cx="138113"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850" name="Freeform 346"/>
          <p:cNvSpPr>
            <a:spLocks/>
          </p:cNvSpPr>
          <p:nvPr/>
        </p:nvSpPr>
        <p:spPr bwMode="auto">
          <a:xfrm>
            <a:off x="3873500" y="3935413"/>
            <a:ext cx="138113" cy="17462"/>
          </a:xfrm>
          <a:custGeom>
            <a:avLst/>
            <a:gdLst/>
            <a:ahLst/>
            <a:cxnLst>
              <a:cxn ang="0">
                <a:pos x="0" y="0"/>
              </a:cxn>
              <a:cxn ang="0">
                <a:pos x="0" y="3"/>
              </a:cxn>
              <a:cxn ang="0">
                <a:pos x="1" y="3"/>
              </a:cxn>
              <a:cxn ang="0">
                <a:pos x="1" y="6"/>
              </a:cxn>
              <a:cxn ang="0">
                <a:pos x="3" y="6"/>
              </a:cxn>
              <a:cxn ang="0">
                <a:pos x="3"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1" y="3"/>
                </a:lnTo>
                <a:lnTo>
                  <a:pt x="1" y="6"/>
                </a:lnTo>
                <a:lnTo>
                  <a:pt x="3" y="6"/>
                </a:lnTo>
                <a:lnTo>
                  <a:pt x="3"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851" name="Freeform 347"/>
          <p:cNvSpPr>
            <a:spLocks/>
          </p:cNvSpPr>
          <p:nvPr/>
        </p:nvSpPr>
        <p:spPr bwMode="auto">
          <a:xfrm>
            <a:off x="3878263" y="3957638"/>
            <a:ext cx="123825" cy="15875"/>
          </a:xfrm>
          <a:custGeom>
            <a:avLst/>
            <a:gdLst/>
            <a:ahLst/>
            <a:cxnLst>
              <a:cxn ang="0">
                <a:pos x="0" y="0"/>
              </a:cxn>
              <a:cxn ang="0">
                <a:pos x="2" y="2"/>
              </a:cxn>
              <a:cxn ang="0">
                <a:pos x="4" y="4"/>
              </a:cxn>
              <a:cxn ang="0">
                <a:pos x="6" y="4"/>
              </a:cxn>
              <a:cxn ang="0">
                <a:pos x="7" y="7"/>
              </a:cxn>
              <a:cxn ang="0">
                <a:pos x="9" y="9"/>
              </a:cxn>
              <a:cxn ang="0">
                <a:pos x="70" y="9"/>
              </a:cxn>
              <a:cxn ang="0">
                <a:pos x="70" y="7"/>
              </a:cxn>
              <a:cxn ang="0">
                <a:pos x="73" y="5"/>
              </a:cxn>
              <a:cxn ang="0">
                <a:pos x="73" y="4"/>
              </a:cxn>
              <a:cxn ang="0">
                <a:pos x="75" y="4"/>
              </a:cxn>
              <a:cxn ang="0">
                <a:pos x="75" y="2"/>
              </a:cxn>
              <a:cxn ang="0">
                <a:pos x="77" y="2"/>
              </a:cxn>
              <a:cxn ang="0">
                <a:pos x="77" y="0"/>
              </a:cxn>
              <a:cxn ang="0">
                <a:pos x="0" y="0"/>
              </a:cxn>
            </a:cxnLst>
            <a:rect l="0" t="0" r="r" b="b"/>
            <a:pathLst>
              <a:path w="78" h="10">
                <a:moveTo>
                  <a:pt x="0" y="0"/>
                </a:moveTo>
                <a:lnTo>
                  <a:pt x="2" y="2"/>
                </a:lnTo>
                <a:lnTo>
                  <a:pt x="4" y="4"/>
                </a:lnTo>
                <a:lnTo>
                  <a:pt x="6" y="4"/>
                </a:lnTo>
                <a:lnTo>
                  <a:pt x="7" y="7"/>
                </a:lnTo>
                <a:lnTo>
                  <a:pt x="9" y="9"/>
                </a:lnTo>
                <a:lnTo>
                  <a:pt x="70" y="9"/>
                </a:lnTo>
                <a:lnTo>
                  <a:pt x="70" y="7"/>
                </a:lnTo>
                <a:lnTo>
                  <a:pt x="73" y="5"/>
                </a:lnTo>
                <a:lnTo>
                  <a:pt x="73" y="4"/>
                </a:lnTo>
                <a:lnTo>
                  <a:pt x="75" y="4"/>
                </a:lnTo>
                <a:lnTo>
                  <a:pt x="75" y="2"/>
                </a:lnTo>
                <a:lnTo>
                  <a:pt x="77" y="2"/>
                </a:lnTo>
                <a:lnTo>
                  <a:pt x="77"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852" name="Freeform 348"/>
          <p:cNvSpPr>
            <a:spLocks/>
          </p:cNvSpPr>
          <p:nvPr/>
        </p:nvSpPr>
        <p:spPr bwMode="auto">
          <a:xfrm>
            <a:off x="3894138" y="3978275"/>
            <a:ext cx="92075" cy="12700"/>
          </a:xfrm>
          <a:custGeom>
            <a:avLst/>
            <a:gdLst/>
            <a:ahLst/>
            <a:cxnLst>
              <a:cxn ang="0">
                <a:pos x="0" y="0"/>
              </a:cxn>
              <a:cxn ang="0">
                <a:pos x="0" y="1"/>
              </a:cxn>
              <a:cxn ang="0">
                <a:pos x="4" y="1"/>
              </a:cxn>
              <a:cxn ang="0">
                <a:pos x="5" y="3"/>
              </a:cxn>
              <a:cxn ang="0">
                <a:pos x="7" y="3"/>
              </a:cxn>
              <a:cxn ang="0">
                <a:pos x="7" y="4"/>
              </a:cxn>
              <a:cxn ang="0">
                <a:pos x="10" y="4"/>
              </a:cxn>
              <a:cxn ang="0">
                <a:pos x="10"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5" y="2"/>
              </a:cxn>
              <a:cxn ang="0">
                <a:pos x="55"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0" y="4"/>
                </a:lnTo>
                <a:lnTo>
                  <a:pt x="10" y="5"/>
                </a:lnTo>
                <a:lnTo>
                  <a:pt x="14" y="5"/>
                </a:lnTo>
                <a:lnTo>
                  <a:pt x="14" y="6"/>
                </a:lnTo>
                <a:lnTo>
                  <a:pt x="21" y="6"/>
                </a:lnTo>
                <a:lnTo>
                  <a:pt x="21" y="7"/>
                </a:lnTo>
                <a:lnTo>
                  <a:pt x="38" y="7"/>
                </a:lnTo>
                <a:lnTo>
                  <a:pt x="38" y="6"/>
                </a:lnTo>
                <a:lnTo>
                  <a:pt x="45" y="6"/>
                </a:lnTo>
                <a:lnTo>
                  <a:pt x="45" y="5"/>
                </a:lnTo>
                <a:lnTo>
                  <a:pt x="49" y="4"/>
                </a:lnTo>
                <a:lnTo>
                  <a:pt x="52" y="4"/>
                </a:lnTo>
                <a:lnTo>
                  <a:pt x="52" y="2"/>
                </a:lnTo>
                <a:lnTo>
                  <a:pt x="55" y="2"/>
                </a:lnTo>
                <a:lnTo>
                  <a:pt x="55" y="1"/>
                </a:lnTo>
                <a:lnTo>
                  <a:pt x="57" y="1"/>
                </a:lnTo>
                <a:lnTo>
                  <a:pt x="57"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853" name="Oval 349"/>
          <p:cNvSpPr>
            <a:spLocks noChangeArrowheads="1"/>
          </p:cNvSpPr>
          <p:nvPr/>
        </p:nvSpPr>
        <p:spPr bwMode="auto">
          <a:xfrm>
            <a:off x="3879850" y="3857625"/>
            <a:ext cx="120650" cy="122238"/>
          </a:xfrm>
          <a:prstGeom prst="ellipse">
            <a:avLst/>
          </a:prstGeom>
          <a:noFill/>
          <a:ln w="12700">
            <a:solidFill>
              <a:srgbClr val="000000"/>
            </a:solidFill>
            <a:round/>
            <a:headEnd/>
            <a:tailEnd/>
          </a:ln>
          <a:effectLst/>
        </p:spPr>
        <p:txBody>
          <a:bodyPr wrap="none" anchor="ctr"/>
          <a:lstStyle/>
          <a:p>
            <a:endParaRPr lang="fr-FR"/>
          </a:p>
        </p:txBody>
      </p:sp>
      <p:sp>
        <p:nvSpPr>
          <p:cNvPr id="21854" name="Freeform 350"/>
          <p:cNvSpPr>
            <a:spLocks/>
          </p:cNvSpPr>
          <p:nvPr/>
        </p:nvSpPr>
        <p:spPr bwMode="auto">
          <a:xfrm>
            <a:off x="4073525" y="3851275"/>
            <a:ext cx="98425" cy="15875"/>
          </a:xfrm>
          <a:custGeom>
            <a:avLst/>
            <a:gdLst/>
            <a:ahLst/>
            <a:cxnLst>
              <a:cxn ang="0">
                <a:pos x="21" y="0"/>
              </a:cxn>
              <a:cxn ang="0">
                <a:pos x="21" y="1"/>
              </a:cxn>
              <a:cxn ang="0">
                <a:pos x="15" y="1"/>
              </a:cxn>
              <a:cxn ang="0">
                <a:pos x="15" y="2"/>
              </a:cxn>
              <a:cxn ang="0">
                <a:pos x="11" y="2"/>
              </a:cxn>
              <a:cxn ang="0">
                <a:pos x="11" y="3"/>
              </a:cxn>
              <a:cxn ang="0">
                <a:pos x="7" y="4"/>
              </a:cxn>
              <a:cxn ang="0">
                <a:pos x="4" y="5"/>
              </a:cxn>
              <a:cxn ang="0">
                <a:pos x="4" y="7"/>
              </a:cxn>
              <a:cxn ang="0">
                <a:pos x="0" y="7"/>
              </a:cxn>
              <a:cxn ang="0">
                <a:pos x="0" y="9"/>
              </a:cxn>
              <a:cxn ang="0">
                <a:pos x="61" y="9"/>
              </a:cxn>
              <a:cxn ang="0">
                <a:pos x="59" y="7"/>
              </a:cxn>
              <a:cxn ang="0">
                <a:pos x="56" y="7"/>
              </a:cxn>
              <a:cxn ang="0">
                <a:pos x="54" y="4"/>
              </a:cxn>
              <a:cxn ang="0">
                <a:pos x="53" y="4"/>
              </a:cxn>
              <a:cxn ang="0">
                <a:pos x="53" y="3"/>
              </a:cxn>
              <a:cxn ang="0">
                <a:pos x="49" y="3"/>
              </a:cxn>
              <a:cxn ang="0">
                <a:pos x="49" y="2"/>
              </a:cxn>
              <a:cxn ang="0">
                <a:pos x="46" y="2"/>
              </a:cxn>
              <a:cxn ang="0">
                <a:pos x="46" y="1"/>
              </a:cxn>
              <a:cxn ang="0">
                <a:pos x="38" y="1"/>
              </a:cxn>
              <a:cxn ang="0">
                <a:pos x="38" y="0"/>
              </a:cxn>
              <a:cxn ang="0">
                <a:pos x="21" y="0"/>
              </a:cxn>
            </a:cxnLst>
            <a:rect l="0" t="0" r="r" b="b"/>
            <a:pathLst>
              <a:path w="62" h="10">
                <a:moveTo>
                  <a:pt x="21" y="0"/>
                </a:moveTo>
                <a:lnTo>
                  <a:pt x="21" y="1"/>
                </a:lnTo>
                <a:lnTo>
                  <a:pt x="15" y="1"/>
                </a:lnTo>
                <a:lnTo>
                  <a:pt x="15" y="2"/>
                </a:lnTo>
                <a:lnTo>
                  <a:pt x="11" y="2"/>
                </a:lnTo>
                <a:lnTo>
                  <a:pt x="11" y="3"/>
                </a:lnTo>
                <a:lnTo>
                  <a:pt x="7" y="4"/>
                </a:lnTo>
                <a:lnTo>
                  <a:pt x="4" y="5"/>
                </a:lnTo>
                <a:lnTo>
                  <a:pt x="4" y="7"/>
                </a:lnTo>
                <a:lnTo>
                  <a:pt x="0" y="7"/>
                </a:lnTo>
                <a:lnTo>
                  <a:pt x="0" y="9"/>
                </a:lnTo>
                <a:lnTo>
                  <a:pt x="61" y="9"/>
                </a:lnTo>
                <a:lnTo>
                  <a:pt x="59" y="7"/>
                </a:lnTo>
                <a:lnTo>
                  <a:pt x="56" y="7"/>
                </a:lnTo>
                <a:lnTo>
                  <a:pt x="54" y="4"/>
                </a:lnTo>
                <a:lnTo>
                  <a:pt x="53" y="4"/>
                </a:lnTo>
                <a:lnTo>
                  <a:pt x="53" y="3"/>
                </a:lnTo>
                <a:lnTo>
                  <a:pt x="49" y="3"/>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55" name="Freeform 351"/>
          <p:cNvSpPr>
            <a:spLocks/>
          </p:cNvSpPr>
          <p:nvPr/>
        </p:nvSpPr>
        <p:spPr bwMode="auto">
          <a:xfrm>
            <a:off x="4057650" y="3871913"/>
            <a:ext cx="127000" cy="15875"/>
          </a:xfrm>
          <a:custGeom>
            <a:avLst/>
            <a:gdLst/>
            <a:ahLst/>
            <a:cxnLst>
              <a:cxn ang="0">
                <a:pos x="7" y="0"/>
              </a:cxn>
              <a:cxn ang="0">
                <a:pos x="7" y="2"/>
              </a:cxn>
              <a:cxn ang="0">
                <a:pos x="6" y="2"/>
              </a:cxn>
              <a:cxn ang="0">
                <a:pos x="6" y="5"/>
              </a:cxn>
              <a:cxn ang="0">
                <a:pos x="2" y="5"/>
              </a:cxn>
              <a:cxn ang="0">
                <a:pos x="2" y="7"/>
              </a:cxn>
              <a:cxn ang="0">
                <a:pos x="0" y="7"/>
              </a:cxn>
              <a:cxn ang="0">
                <a:pos x="0" y="9"/>
              </a:cxn>
              <a:cxn ang="0">
                <a:pos x="79" y="9"/>
              </a:cxn>
              <a:cxn ang="0">
                <a:pos x="79" y="7"/>
              </a:cxn>
              <a:cxn ang="0">
                <a:pos x="77" y="7"/>
              </a:cxn>
              <a:cxn ang="0">
                <a:pos x="77" y="5"/>
              </a:cxn>
              <a:cxn ang="0">
                <a:pos x="75" y="5"/>
              </a:cxn>
              <a:cxn ang="0">
                <a:pos x="73" y="2"/>
              </a:cxn>
              <a:cxn ang="0">
                <a:pos x="72" y="2"/>
              </a:cxn>
              <a:cxn ang="0">
                <a:pos x="72" y="0"/>
              </a:cxn>
              <a:cxn ang="0">
                <a:pos x="7" y="0"/>
              </a:cxn>
            </a:cxnLst>
            <a:rect l="0" t="0" r="r" b="b"/>
            <a:pathLst>
              <a:path w="80" h="10">
                <a:moveTo>
                  <a:pt x="7" y="0"/>
                </a:moveTo>
                <a:lnTo>
                  <a:pt x="7" y="2"/>
                </a:lnTo>
                <a:lnTo>
                  <a:pt x="6" y="2"/>
                </a:lnTo>
                <a:lnTo>
                  <a:pt x="6" y="5"/>
                </a:lnTo>
                <a:lnTo>
                  <a:pt x="2" y="5"/>
                </a:lnTo>
                <a:lnTo>
                  <a:pt x="2" y="7"/>
                </a:lnTo>
                <a:lnTo>
                  <a:pt x="0" y="7"/>
                </a:lnTo>
                <a:lnTo>
                  <a:pt x="0" y="9"/>
                </a:lnTo>
                <a:lnTo>
                  <a:pt x="79" y="9"/>
                </a:lnTo>
                <a:lnTo>
                  <a:pt x="79" y="7"/>
                </a:lnTo>
                <a:lnTo>
                  <a:pt x="77" y="7"/>
                </a:lnTo>
                <a:lnTo>
                  <a:pt x="77" y="5"/>
                </a:lnTo>
                <a:lnTo>
                  <a:pt x="75" y="5"/>
                </a:lnTo>
                <a:lnTo>
                  <a:pt x="73" y="2"/>
                </a:lnTo>
                <a:lnTo>
                  <a:pt x="72" y="2"/>
                </a:lnTo>
                <a:lnTo>
                  <a:pt x="72"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856" name="Freeform 352"/>
          <p:cNvSpPr>
            <a:spLocks/>
          </p:cNvSpPr>
          <p:nvPr/>
        </p:nvSpPr>
        <p:spPr bwMode="auto">
          <a:xfrm>
            <a:off x="4052888" y="3894138"/>
            <a:ext cx="138112" cy="15875"/>
          </a:xfrm>
          <a:custGeom>
            <a:avLst/>
            <a:gdLst/>
            <a:ahLst/>
            <a:cxnLst>
              <a:cxn ang="0">
                <a:pos x="3" y="0"/>
              </a:cxn>
              <a:cxn ang="0">
                <a:pos x="3"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3" y="0"/>
              </a:cxn>
            </a:cxnLst>
            <a:rect l="0" t="0" r="r" b="b"/>
            <a:pathLst>
              <a:path w="87" h="10">
                <a:moveTo>
                  <a:pt x="3" y="0"/>
                </a:moveTo>
                <a:lnTo>
                  <a:pt x="3" y="2"/>
                </a:lnTo>
                <a:lnTo>
                  <a:pt x="2" y="2"/>
                </a:lnTo>
                <a:lnTo>
                  <a:pt x="2" y="7"/>
                </a:lnTo>
                <a:lnTo>
                  <a:pt x="0" y="7"/>
                </a:lnTo>
                <a:lnTo>
                  <a:pt x="0" y="9"/>
                </a:lnTo>
                <a:lnTo>
                  <a:pt x="86" y="9"/>
                </a:lnTo>
                <a:lnTo>
                  <a:pt x="86" y="5"/>
                </a:lnTo>
                <a:lnTo>
                  <a:pt x="84" y="5"/>
                </a:lnTo>
                <a:lnTo>
                  <a:pt x="84" y="2"/>
                </a:lnTo>
                <a:lnTo>
                  <a:pt x="82" y="2"/>
                </a:lnTo>
                <a:lnTo>
                  <a:pt x="82" y="0"/>
                </a:lnTo>
                <a:lnTo>
                  <a:pt x="3"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857" name="Freeform 353"/>
          <p:cNvSpPr>
            <a:spLocks/>
          </p:cNvSpPr>
          <p:nvPr/>
        </p:nvSpPr>
        <p:spPr bwMode="auto">
          <a:xfrm>
            <a:off x="4052888" y="3914775"/>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858" name="Freeform 354"/>
          <p:cNvSpPr>
            <a:spLocks/>
          </p:cNvSpPr>
          <p:nvPr/>
        </p:nvSpPr>
        <p:spPr bwMode="auto">
          <a:xfrm>
            <a:off x="4052888" y="3935413"/>
            <a:ext cx="138112" cy="17462"/>
          </a:xfrm>
          <a:custGeom>
            <a:avLst/>
            <a:gdLst/>
            <a:ahLst/>
            <a:cxnLst>
              <a:cxn ang="0">
                <a:pos x="0" y="0"/>
              </a:cxn>
              <a:cxn ang="0">
                <a:pos x="0" y="3"/>
              </a:cxn>
              <a:cxn ang="0">
                <a:pos x="2" y="3"/>
              </a:cxn>
              <a:cxn ang="0">
                <a:pos x="2" y="6"/>
              </a:cxn>
              <a:cxn ang="0">
                <a:pos x="3" y="6"/>
              </a:cxn>
              <a:cxn ang="0">
                <a:pos x="3"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3" y="6"/>
                </a:lnTo>
                <a:lnTo>
                  <a:pt x="3"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859" name="Freeform 355"/>
          <p:cNvSpPr>
            <a:spLocks/>
          </p:cNvSpPr>
          <p:nvPr/>
        </p:nvSpPr>
        <p:spPr bwMode="auto">
          <a:xfrm>
            <a:off x="4057650" y="3957638"/>
            <a:ext cx="123825" cy="15875"/>
          </a:xfrm>
          <a:custGeom>
            <a:avLst/>
            <a:gdLst/>
            <a:ahLst/>
            <a:cxnLst>
              <a:cxn ang="0">
                <a:pos x="0" y="0"/>
              </a:cxn>
              <a:cxn ang="0">
                <a:pos x="2" y="2"/>
              </a:cxn>
              <a:cxn ang="0">
                <a:pos x="4" y="4"/>
              </a:cxn>
              <a:cxn ang="0">
                <a:pos x="6" y="4"/>
              </a:cxn>
              <a:cxn ang="0">
                <a:pos x="7" y="7"/>
              </a:cxn>
              <a:cxn ang="0">
                <a:pos x="9" y="9"/>
              </a:cxn>
              <a:cxn ang="0">
                <a:pos x="70" y="9"/>
              </a:cxn>
              <a:cxn ang="0">
                <a:pos x="70" y="7"/>
              </a:cxn>
              <a:cxn ang="0">
                <a:pos x="73" y="5"/>
              </a:cxn>
              <a:cxn ang="0">
                <a:pos x="73" y="4"/>
              </a:cxn>
              <a:cxn ang="0">
                <a:pos x="75" y="4"/>
              </a:cxn>
              <a:cxn ang="0">
                <a:pos x="75" y="2"/>
              </a:cxn>
              <a:cxn ang="0">
                <a:pos x="77" y="2"/>
              </a:cxn>
              <a:cxn ang="0">
                <a:pos x="77" y="0"/>
              </a:cxn>
              <a:cxn ang="0">
                <a:pos x="0" y="0"/>
              </a:cxn>
            </a:cxnLst>
            <a:rect l="0" t="0" r="r" b="b"/>
            <a:pathLst>
              <a:path w="78" h="10">
                <a:moveTo>
                  <a:pt x="0" y="0"/>
                </a:moveTo>
                <a:lnTo>
                  <a:pt x="2" y="2"/>
                </a:lnTo>
                <a:lnTo>
                  <a:pt x="4" y="4"/>
                </a:lnTo>
                <a:lnTo>
                  <a:pt x="6" y="4"/>
                </a:lnTo>
                <a:lnTo>
                  <a:pt x="7" y="7"/>
                </a:lnTo>
                <a:lnTo>
                  <a:pt x="9" y="9"/>
                </a:lnTo>
                <a:lnTo>
                  <a:pt x="70" y="9"/>
                </a:lnTo>
                <a:lnTo>
                  <a:pt x="70" y="7"/>
                </a:lnTo>
                <a:lnTo>
                  <a:pt x="73" y="5"/>
                </a:lnTo>
                <a:lnTo>
                  <a:pt x="73" y="4"/>
                </a:lnTo>
                <a:lnTo>
                  <a:pt x="75" y="4"/>
                </a:lnTo>
                <a:lnTo>
                  <a:pt x="75" y="2"/>
                </a:lnTo>
                <a:lnTo>
                  <a:pt x="77" y="2"/>
                </a:lnTo>
                <a:lnTo>
                  <a:pt x="77"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860" name="Freeform 356"/>
          <p:cNvSpPr>
            <a:spLocks/>
          </p:cNvSpPr>
          <p:nvPr/>
        </p:nvSpPr>
        <p:spPr bwMode="auto">
          <a:xfrm>
            <a:off x="4073525" y="3978275"/>
            <a:ext cx="92075"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2" y="4"/>
              </a:cxn>
              <a:cxn ang="0">
                <a:pos x="52" y="2"/>
              </a:cxn>
              <a:cxn ang="0">
                <a:pos x="55" y="2"/>
              </a:cxn>
              <a:cxn ang="0">
                <a:pos x="55" y="1"/>
              </a:cxn>
              <a:cxn ang="0">
                <a:pos x="57" y="1"/>
              </a:cxn>
              <a:cxn ang="0">
                <a:pos x="57" y="0"/>
              </a:cxn>
              <a:cxn ang="0">
                <a:pos x="0" y="0"/>
              </a:cxn>
            </a:cxnLst>
            <a:rect l="0" t="0" r="r" b="b"/>
            <a:pathLst>
              <a:path w="58"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2" y="4"/>
                </a:lnTo>
                <a:lnTo>
                  <a:pt x="52" y="2"/>
                </a:lnTo>
                <a:lnTo>
                  <a:pt x="55" y="2"/>
                </a:lnTo>
                <a:lnTo>
                  <a:pt x="55" y="1"/>
                </a:lnTo>
                <a:lnTo>
                  <a:pt x="57" y="1"/>
                </a:lnTo>
                <a:lnTo>
                  <a:pt x="57"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861" name="Oval 357"/>
          <p:cNvSpPr>
            <a:spLocks noChangeArrowheads="1"/>
          </p:cNvSpPr>
          <p:nvPr/>
        </p:nvSpPr>
        <p:spPr bwMode="auto">
          <a:xfrm>
            <a:off x="4059238" y="3857625"/>
            <a:ext cx="120650" cy="122238"/>
          </a:xfrm>
          <a:prstGeom prst="ellipse">
            <a:avLst/>
          </a:prstGeom>
          <a:noFill/>
          <a:ln w="12700">
            <a:solidFill>
              <a:srgbClr val="000000"/>
            </a:solidFill>
            <a:round/>
            <a:headEnd/>
            <a:tailEnd/>
          </a:ln>
          <a:effectLst/>
        </p:spPr>
        <p:txBody>
          <a:bodyPr wrap="none" anchor="ctr"/>
          <a:lstStyle/>
          <a:p>
            <a:endParaRPr lang="fr-FR"/>
          </a:p>
        </p:txBody>
      </p:sp>
      <p:sp>
        <p:nvSpPr>
          <p:cNvPr id="21862" name="Freeform 358"/>
          <p:cNvSpPr>
            <a:spLocks/>
          </p:cNvSpPr>
          <p:nvPr/>
        </p:nvSpPr>
        <p:spPr bwMode="auto">
          <a:xfrm>
            <a:off x="4216400" y="3851275"/>
            <a:ext cx="98425" cy="15875"/>
          </a:xfrm>
          <a:custGeom>
            <a:avLst/>
            <a:gdLst/>
            <a:ahLst/>
            <a:cxnLst>
              <a:cxn ang="0">
                <a:pos x="21" y="0"/>
              </a:cxn>
              <a:cxn ang="0">
                <a:pos x="21" y="1"/>
              </a:cxn>
              <a:cxn ang="0">
                <a:pos x="15" y="1"/>
              </a:cxn>
              <a:cxn ang="0">
                <a:pos x="15" y="2"/>
              </a:cxn>
              <a:cxn ang="0">
                <a:pos x="11" y="2"/>
              </a:cxn>
              <a:cxn ang="0">
                <a:pos x="11" y="3"/>
              </a:cxn>
              <a:cxn ang="0">
                <a:pos x="7" y="4"/>
              </a:cxn>
              <a:cxn ang="0">
                <a:pos x="4" y="5"/>
              </a:cxn>
              <a:cxn ang="0">
                <a:pos x="4" y="7"/>
              </a:cxn>
              <a:cxn ang="0">
                <a:pos x="0" y="7"/>
              </a:cxn>
              <a:cxn ang="0">
                <a:pos x="0" y="9"/>
              </a:cxn>
              <a:cxn ang="0">
                <a:pos x="61" y="9"/>
              </a:cxn>
              <a:cxn ang="0">
                <a:pos x="59" y="7"/>
              </a:cxn>
              <a:cxn ang="0">
                <a:pos x="56" y="7"/>
              </a:cxn>
              <a:cxn ang="0">
                <a:pos x="55" y="4"/>
              </a:cxn>
              <a:cxn ang="0">
                <a:pos x="53" y="4"/>
              </a:cxn>
              <a:cxn ang="0">
                <a:pos x="53" y="3"/>
              </a:cxn>
              <a:cxn ang="0">
                <a:pos x="49" y="3"/>
              </a:cxn>
              <a:cxn ang="0">
                <a:pos x="49" y="2"/>
              </a:cxn>
              <a:cxn ang="0">
                <a:pos x="46" y="2"/>
              </a:cxn>
              <a:cxn ang="0">
                <a:pos x="46" y="1"/>
              </a:cxn>
              <a:cxn ang="0">
                <a:pos x="38" y="1"/>
              </a:cxn>
              <a:cxn ang="0">
                <a:pos x="38" y="0"/>
              </a:cxn>
              <a:cxn ang="0">
                <a:pos x="21" y="0"/>
              </a:cxn>
            </a:cxnLst>
            <a:rect l="0" t="0" r="r" b="b"/>
            <a:pathLst>
              <a:path w="62" h="10">
                <a:moveTo>
                  <a:pt x="21" y="0"/>
                </a:moveTo>
                <a:lnTo>
                  <a:pt x="21" y="1"/>
                </a:lnTo>
                <a:lnTo>
                  <a:pt x="15" y="1"/>
                </a:lnTo>
                <a:lnTo>
                  <a:pt x="15" y="2"/>
                </a:lnTo>
                <a:lnTo>
                  <a:pt x="11" y="2"/>
                </a:lnTo>
                <a:lnTo>
                  <a:pt x="11" y="3"/>
                </a:lnTo>
                <a:lnTo>
                  <a:pt x="7" y="4"/>
                </a:lnTo>
                <a:lnTo>
                  <a:pt x="4" y="5"/>
                </a:lnTo>
                <a:lnTo>
                  <a:pt x="4" y="7"/>
                </a:lnTo>
                <a:lnTo>
                  <a:pt x="0" y="7"/>
                </a:lnTo>
                <a:lnTo>
                  <a:pt x="0" y="9"/>
                </a:lnTo>
                <a:lnTo>
                  <a:pt x="61" y="9"/>
                </a:lnTo>
                <a:lnTo>
                  <a:pt x="59" y="7"/>
                </a:lnTo>
                <a:lnTo>
                  <a:pt x="56" y="7"/>
                </a:lnTo>
                <a:lnTo>
                  <a:pt x="55" y="4"/>
                </a:lnTo>
                <a:lnTo>
                  <a:pt x="53" y="4"/>
                </a:lnTo>
                <a:lnTo>
                  <a:pt x="53" y="3"/>
                </a:lnTo>
                <a:lnTo>
                  <a:pt x="49" y="3"/>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63" name="Freeform 359"/>
          <p:cNvSpPr>
            <a:spLocks/>
          </p:cNvSpPr>
          <p:nvPr/>
        </p:nvSpPr>
        <p:spPr bwMode="auto">
          <a:xfrm>
            <a:off x="4202113" y="3871913"/>
            <a:ext cx="125412" cy="15875"/>
          </a:xfrm>
          <a:custGeom>
            <a:avLst/>
            <a:gdLst/>
            <a:ahLst/>
            <a:cxnLst>
              <a:cxn ang="0">
                <a:pos x="7" y="0"/>
              </a:cxn>
              <a:cxn ang="0">
                <a:pos x="7" y="2"/>
              </a:cxn>
              <a:cxn ang="0">
                <a:pos x="5" y="2"/>
              </a:cxn>
              <a:cxn ang="0">
                <a:pos x="5" y="5"/>
              </a:cxn>
              <a:cxn ang="0">
                <a:pos x="1" y="5"/>
              </a:cxn>
              <a:cxn ang="0">
                <a:pos x="1"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5" y="2"/>
                </a:lnTo>
                <a:lnTo>
                  <a:pt x="5" y="5"/>
                </a:lnTo>
                <a:lnTo>
                  <a:pt x="1" y="5"/>
                </a:lnTo>
                <a:lnTo>
                  <a:pt x="1"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864" name="Freeform 360"/>
          <p:cNvSpPr>
            <a:spLocks/>
          </p:cNvSpPr>
          <p:nvPr/>
        </p:nvSpPr>
        <p:spPr bwMode="auto">
          <a:xfrm>
            <a:off x="4195763" y="3894138"/>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865" name="Freeform 361"/>
          <p:cNvSpPr>
            <a:spLocks/>
          </p:cNvSpPr>
          <p:nvPr/>
        </p:nvSpPr>
        <p:spPr bwMode="auto">
          <a:xfrm>
            <a:off x="4195763" y="3914775"/>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866" name="Freeform 362"/>
          <p:cNvSpPr>
            <a:spLocks/>
          </p:cNvSpPr>
          <p:nvPr/>
        </p:nvSpPr>
        <p:spPr bwMode="auto">
          <a:xfrm>
            <a:off x="4195763" y="3935413"/>
            <a:ext cx="138112" cy="17462"/>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867" name="Freeform 363"/>
          <p:cNvSpPr>
            <a:spLocks/>
          </p:cNvSpPr>
          <p:nvPr/>
        </p:nvSpPr>
        <p:spPr bwMode="auto">
          <a:xfrm>
            <a:off x="4202113" y="3957638"/>
            <a:ext cx="122237" cy="15875"/>
          </a:xfrm>
          <a:custGeom>
            <a:avLst/>
            <a:gdLst/>
            <a:ahLst/>
            <a:cxnLst>
              <a:cxn ang="0">
                <a:pos x="0" y="0"/>
              </a:cxn>
              <a:cxn ang="0">
                <a:pos x="1" y="2"/>
              </a:cxn>
              <a:cxn ang="0">
                <a:pos x="3" y="4"/>
              </a:cxn>
              <a:cxn ang="0">
                <a:pos x="5"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1" y="2"/>
                </a:lnTo>
                <a:lnTo>
                  <a:pt x="3" y="4"/>
                </a:lnTo>
                <a:lnTo>
                  <a:pt x="5"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868" name="Freeform 364"/>
          <p:cNvSpPr>
            <a:spLocks/>
          </p:cNvSpPr>
          <p:nvPr/>
        </p:nvSpPr>
        <p:spPr bwMode="auto">
          <a:xfrm>
            <a:off x="4216400" y="3978275"/>
            <a:ext cx="95250" cy="12700"/>
          </a:xfrm>
          <a:custGeom>
            <a:avLst/>
            <a:gdLst/>
            <a:ahLst/>
            <a:cxnLst>
              <a:cxn ang="0">
                <a:pos x="0" y="0"/>
              </a:cxn>
              <a:cxn ang="0">
                <a:pos x="0" y="1"/>
              </a:cxn>
              <a:cxn ang="0">
                <a:pos x="4" y="1"/>
              </a:cxn>
              <a:cxn ang="0">
                <a:pos x="5" y="3"/>
              </a:cxn>
              <a:cxn ang="0">
                <a:pos x="7" y="3"/>
              </a:cxn>
              <a:cxn ang="0">
                <a:pos x="7" y="4"/>
              </a:cxn>
              <a:cxn ang="0">
                <a:pos x="11" y="4"/>
              </a:cxn>
              <a:cxn ang="0">
                <a:pos x="11" y="5"/>
              </a:cxn>
              <a:cxn ang="0">
                <a:pos x="14" y="5"/>
              </a:cxn>
              <a:cxn ang="0">
                <a:pos x="14" y="6"/>
              </a:cxn>
              <a:cxn ang="0">
                <a:pos x="21" y="6"/>
              </a:cxn>
              <a:cxn ang="0">
                <a:pos x="21" y="7"/>
              </a:cxn>
              <a:cxn ang="0">
                <a:pos x="38" y="7"/>
              </a:cxn>
              <a:cxn ang="0">
                <a:pos x="38" y="6"/>
              </a:cxn>
              <a:cxn ang="0">
                <a:pos x="45" y="6"/>
              </a:cxn>
              <a:cxn ang="0">
                <a:pos x="45" y="5"/>
              </a:cxn>
              <a:cxn ang="0">
                <a:pos x="49" y="4"/>
              </a:cxn>
              <a:cxn ang="0">
                <a:pos x="53" y="4"/>
              </a:cxn>
              <a:cxn ang="0">
                <a:pos x="53" y="2"/>
              </a:cxn>
              <a:cxn ang="0">
                <a:pos x="55" y="2"/>
              </a:cxn>
              <a:cxn ang="0">
                <a:pos x="55" y="1"/>
              </a:cxn>
              <a:cxn ang="0">
                <a:pos x="59" y="1"/>
              </a:cxn>
              <a:cxn ang="0">
                <a:pos x="59" y="0"/>
              </a:cxn>
              <a:cxn ang="0">
                <a:pos x="0" y="0"/>
              </a:cxn>
            </a:cxnLst>
            <a:rect l="0" t="0" r="r" b="b"/>
            <a:pathLst>
              <a:path w="60" h="8">
                <a:moveTo>
                  <a:pt x="0" y="0"/>
                </a:moveTo>
                <a:lnTo>
                  <a:pt x="0" y="1"/>
                </a:lnTo>
                <a:lnTo>
                  <a:pt x="4" y="1"/>
                </a:lnTo>
                <a:lnTo>
                  <a:pt x="5" y="3"/>
                </a:lnTo>
                <a:lnTo>
                  <a:pt x="7" y="3"/>
                </a:lnTo>
                <a:lnTo>
                  <a:pt x="7" y="4"/>
                </a:lnTo>
                <a:lnTo>
                  <a:pt x="11" y="4"/>
                </a:lnTo>
                <a:lnTo>
                  <a:pt x="11" y="5"/>
                </a:lnTo>
                <a:lnTo>
                  <a:pt x="14" y="5"/>
                </a:lnTo>
                <a:lnTo>
                  <a:pt x="14" y="6"/>
                </a:lnTo>
                <a:lnTo>
                  <a:pt x="21" y="6"/>
                </a:lnTo>
                <a:lnTo>
                  <a:pt x="21" y="7"/>
                </a:lnTo>
                <a:lnTo>
                  <a:pt x="38" y="7"/>
                </a:lnTo>
                <a:lnTo>
                  <a:pt x="38" y="6"/>
                </a:lnTo>
                <a:lnTo>
                  <a:pt x="45" y="6"/>
                </a:lnTo>
                <a:lnTo>
                  <a:pt x="45" y="5"/>
                </a:lnTo>
                <a:lnTo>
                  <a:pt x="49" y="4"/>
                </a:lnTo>
                <a:lnTo>
                  <a:pt x="53" y="4"/>
                </a:lnTo>
                <a:lnTo>
                  <a:pt x="53" y="2"/>
                </a:lnTo>
                <a:lnTo>
                  <a:pt x="55" y="2"/>
                </a:lnTo>
                <a:lnTo>
                  <a:pt x="55" y="1"/>
                </a:lnTo>
                <a:lnTo>
                  <a:pt x="59" y="1"/>
                </a:lnTo>
                <a:lnTo>
                  <a:pt x="59"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869" name="Oval 365"/>
          <p:cNvSpPr>
            <a:spLocks noChangeArrowheads="1"/>
          </p:cNvSpPr>
          <p:nvPr/>
        </p:nvSpPr>
        <p:spPr bwMode="auto">
          <a:xfrm>
            <a:off x="4202113" y="3857625"/>
            <a:ext cx="120650" cy="122238"/>
          </a:xfrm>
          <a:prstGeom prst="ellipse">
            <a:avLst/>
          </a:prstGeom>
          <a:noFill/>
          <a:ln w="12700">
            <a:solidFill>
              <a:srgbClr val="000000"/>
            </a:solidFill>
            <a:round/>
            <a:headEnd/>
            <a:tailEnd/>
          </a:ln>
          <a:effectLst/>
        </p:spPr>
        <p:txBody>
          <a:bodyPr wrap="none" anchor="ctr"/>
          <a:lstStyle/>
          <a:p>
            <a:endParaRPr lang="fr-FR"/>
          </a:p>
        </p:txBody>
      </p:sp>
      <p:sp>
        <p:nvSpPr>
          <p:cNvPr id="21870" name="Freeform 366"/>
          <p:cNvSpPr>
            <a:spLocks/>
          </p:cNvSpPr>
          <p:nvPr/>
        </p:nvSpPr>
        <p:spPr bwMode="auto">
          <a:xfrm>
            <a:off x="4398963" y="3851275"/>
            <a:ext cx="95250" cy="15875"/>
          </a:xfrm>
          <a:custGeom>
            <a:avLst/>
            <a:gdLst/>
            <a:ahLst/>
            <a:cxnLst>
              <a:cxn ang="0">
                <a:pos x="19" y="0"/>
              </a:cxn>
              <a:cxn ang="0">
                <a:pos x="19" y="1"/>
              </a:cxn>
              <a:cxn ang="0">
                <a:pos x="17" y="1"/>
              </a:cxn>
              <a:cxn ang="0">
                <a:pos x="17" y="2"/>
              </a:cxn>
              <a:cxn ang="0">
                <a:pos x="9" y="2"/>
              </a:cxn>
              <a:cxn ang="0">
                <a:pos x="9" y="4"/>
              </a:cxn>
              <a:cxn ang="0">
                <a:pos x="5" y="4"/>
              </a:cxn>
              <a:cxn ang="0">
                <a:pos x="5" y="7"/>
              </a:cxn>
              <a:cxn ang="0">
                <a:pos x="0" y="7"/>
              </a:cxn>
              <a:cxn ang="0">
                <a:pos x="0" y="9"/>
              </a:cxn>
              <a:cxn ang="0">
                <a:pos x="59" y="9"/>
              </a:cxn>
              <a:cxn ang="0">
                <a:pos x="57" y="7"/>
              </a:cxn>
              <a:cxn ang="0">
                <a:pos x="55" y="7"/>
              </a:cxn>
              <a:cxn ang="0">
                <a:pos x="54" y="4"/>
              </a:cxn>
              <a:cxn ang="0">
                <a:pos x="51" y="4"/>
              </a:cxn>
              <a:cxn ang="0">
                <a:pos x="51" y="2"/>
              </a:cxn>
              <a:cxn ang="0">
                <a:pos x="45" y="2"/>
              </a:cxn>
              <a:cxn ang="0">
                <a:pos x="45" y="1"/>
              </a:cxn>
              <a:cxn ang="0">
                <a:pos x="40" y="1"/>
              </a:cxn>
              <a:cxn ang="0">
                <a:pos x="40" y="0"/>
              </a:cxn>
              <a:cxn ang="0">
                <a:pos x="19" y="0"/>
              </a:cxn>
            </a:cxnLst>
            <a:rect l="0" t="0" r="r" b="b"/>
            <a:pathLst>
              <a:path w="60" h="10">
                <a:moveTo>
                  <a:pt x="19" y="0"/>
                </a:moveTo>
                <a:lnTo>
                  <a:pt x="19" y="1"/>
                </a:lnTo>
                <a:lnTo>
                  <a:pt x="17" y="1"/>
                </a:lnTo>
                <a:lnTo>
                  <a:pt x="17" y="2"/>
                </a:lnTo>
                <a:lnTo>
                  <a:pt x="9" y="2"/>
                </a:lnTo>
                <a:lnTo>
                  <a:pt x="9" y="4"/>
                </a:lnTo>
                <a:lnTo>
                  <a:pt x="5" y="4"/>
                </a:lnTo>
                <a:lnTo>
                  <a:pt x="5" y="7"/>
                </a:lnTo>
                <a:lnTo>
                  <a:pt x="0" y="7"/>
                </a:lnTo>
                <a:lnTo>
                  <a:pt x="0" y="9"/>
                </a:lnTo>
                <a:lnTo>
                  <a:pt x="59" y="9"/>
                </a:lnTo>
                <a:lnTo>
                  <a:pt x="57" y="7"/>
                </a:lnTo>
                <a:lnTo>
                  <a:pt x="55" y="7"/>
                </a:lnTo>
                <a:lnTo>
                  <a:pt x="54" y="4"/>
                </a:lnTo>
                <a:lnTo>
                  <a:pt x="51" y="4"/>
                </a:lnTo>
                <a:lnTo>
                  <a:pt x="51" y="2"/>
                </a:lnTo>
                <a:lnTo>
                  <a:pt x="45" y="2"/>
                </a:lnTo>
                <a:lnTo>
                  <a:pt x="45" y="1"/>
                </a:lnTo>
                <a:lnTo>
                  <a:pt x="40" y="1"/>
                </a:lnTo>
                <a:lnTo>
                  <a:pt x="40" y="0"/>
                </a:lnTo>
                <a:lnTo>
                  <a:pt x="19"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71" name="Freeform 367"/>
          <p:cNvSpPr>
            <a:spLocks/>
          </p:cNvSpPr>
          <p:nvPr/>
        </p:nvSpPr>
        <p:spPr bwMode="auto">
          <a:xfrm>
            <a:off x="4381500" y="3871913"/>
            <a:ext cx="128588" cy="15875"/>
          </a:xfrm>
          <a:custGeom>
            <a:avLst/>
            <a:gdLst/>
            <a:ahLst/>
            <a:cxnLst>
              <a:cxn ang="0">
                <a:pos x="10" y="0"/>
              </a:cxn>
              <a:cxn ang="0">
                <a:pos x="10" y="1"/>
              </a:cxn>
              <a:cxn ang="0">
                <a:pos x="5" y="2"/>
              </a:cxn>
              <a:cxn ang="0">
                <a:pos x="5" y="5"/>
              </a:cxn>
              <a:cxn ang="0">
                <a:pos x="2" y="6"/>
              </a:cxn>
              <a:cxn ang="0">
                <a:pos x="2" y="7"/>
              </a:cxn>
              <a:cxn ang="0">
                <a:pos x="0" y="7"/>
              </a:cxn>
              <a:cxn ang="0">
                <a:pos x="0" y="9"/>
              </a:cxn>
              <a:cxn ang="0">
                <a:pos x="80" y="9"/>
              </a:cxn>
              <a:cxn ang="0">
                <a:pos x="80" y="7"/>
              </a:cxn>
              <a:cxn ang="0">
                <a:pos x="76" y="5"/>
              </a:cxn>
              <a:cxn ang="0">
                <a:pos x="74" y="2"/>
              </a:cxn>
              <a:cxn ang="0">
                <a:pos x="71" y="0"/>
              </a:cxn>
              <a:cxn ang="0">
                <a:pos x="10" y="0"/>
              </a:cxn>
            </a:cxnLst>
            <a:rect l="0" t="0" r="r" b="b"/>
            <a:pathLst>
              <a:path w="81" h="10">
                <a:moveTo>
                  <a:pt x="10" y="0"/>
                </a:moveTo>
                <a:lnTo>
                  <a:pt x="10" y="1"/>
                </a:lnTo>
                <a:lnTo>
                  <a:pt x="5" y="2"/>
                </a:lnTo>
                <a:lnTo>
                  <a:pt x="5" y="5"/>
                </a:lnTo>
                <a:lnTo>
                  <a:pt x="2" y="6"/>
                </a:lnTo>
                <a:lnTo>
                  <a:pt x="2" y="7"/>
                </a:lnTo>
                <a:lnTo>
                  <a:pt x="0" y="7"/>
                </a:lnTo>
                <a:lnTo>
                  <a:pt x="0" y="9"/>
                </a:lnTo>
                <a:lnTo>
                  <a:pt x="80" y="9"/>
                </a:lnTo>
                <a:lnTo>
                  <a:pt x="80" y="7"/>
                </a:lnTo>
                <a:lnTo>
                  <a:pt x="76" y="5"/>
                </a:lnTo>
                <a:lnTo>
                  <a:pt x="74" y="2"/>
                </a:lnTo>
                <a:lnTo>
                  <a:pt x="71" y="0"/>
                </a:lnTo>
                <a:lnTo>
                  <a:pt x="10"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1872" name="Freeform 368"/>
          <p:cNvSpPr>
            <a:spLocks/>
          </p:cNvSpPr>
          <p:nvPr/>
        </p:nvSpPr>
        <p:spPr bwMode="auto">
          <a:xfrm>
            <a:off x="4375150" y="3894138"/>
            <a:ext cx="144463" cy="15875"/>
          </a:xfrm>
          <a:custGeom>
            <a:avLst/>
            <a:gdLst/>
            <a:ahLst/>
            <a:cxnLst>
              <a:cxn ang="0">
                <a:pos x="4" y="0"/>
              </a:cxn>
              <a:cxn ang="0">
                <a:pos x="4" y="2"/>
              </a:cxn>
              <a:cxn ang="0">
                <a:pos x="2" y="2"/>
              </a:cxn>
              <a:cxn ang="0">
                <a:pos x="2" y="7"/>
              </a:cxn>
              <a:cxn ang="0">
                <a:pos x="0" y="7"/>
              </a:cxn>
              <a:cxn ang="0">
                <a:pos x="0" y="9"/>
              </a:cxn>
              <a:cxn ang="0">
                <a:pos x="90" y="9"/>
              </a:cxn>
              <a:cxn ang="0">
                <a:pos x="90" y="5"/>
              </a:cxn>
              <a:cxn ang="0">
                <a:pos x="86" y="5"/>
              </a:cxn>
              <a:cxn ang="0">
                <a:pos x="86" y="2"/>
              </a:cxn>
              <a:cxn ang="0">
                <a:pos x="84" y="2"/>
              </a:cxn>
              <a:cxn ang="0">
                <a:pos x="84" y="0"/>
              </a:cxn>
              <a:cxn ang="0">
                <a:pos x="4" y="0"/>
              </a:cxn>
            </a:cxnLst>
            <a:rect l="0" t="0" r="r" b="b"/>
            <a:pathLst>
              <a:path w="91" h="10">
                <a:moveTo>
                  <a:pt x="4" y="0"/>
                </a:moveTo>
                <a:lnTo>
                  <a:pt x="4" y="2"/>
                </a:lnTo>
                <a:lnTo>
                  <a:pt x="2" y="2"/>
                </a:lnTo>
                <a:lnTo>
                  <a:pt x="2" y="7"/>
                </a:lnTo>
                <a:lnTo>
                  <a:pt x="0" y="7"/>
                </a:lnTo>
                <a:lnTo>
                  <a:pt x="0" y="9"/>
                </a:lnTo>
                <a:lnTo>
                  <a:pt x="90" y="9"/>
                </a:lnTo>
                <a:lnTo>
                  <a:pt x="90" y="5"/>
                </a:lnTo>
                <a:lnTo>
                  <a:pt x="86" y="5"/>
                </a:lnTo>
                <a:lnTo>
                  <a:pt x="86" y="2"/>
                </a:lnTo>
                <a:lnTo>
                  <a:pt x="84" y="2"/>
                </a:lnTo>
                <a:lnTo>
                  <a:pt x="84"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1873" name="Freeform 369"/>
          <p:cNvSpPr>
            <a:spLocks/>
          </p:cNvSpPr>
          <p:nvPr/>
        </p:nvSpPr>
        <p:spPr bwMode="auto">
          <a:xfrm>
            <a:off x="4375150" y="3914775"/>
            <a:ext cx="144463" cy="15875"/>
          </a:xfrm>
          <a:custGeom>
            <a:avLst/>
            <a:gdLst/>
            <a:ahLst/>
            <a:cxnLst>
              <a:cxn ang="0">
                <a:pos x="0" y="0"/>
              </a:cxn>
              <a:cxn ang="0">
                <a:pos x="0" y="9"/>
              </a:cxn>
              <a:cxn ang="0">
                <a:pos x="90" y="9"/>
              </a:cxn>
              <a:cxn ang="0">
                <a:pos x="90" y="0"/>
              </a:cxn>
              <a:cxn ang="0">
                <a:pos x="0" y="0"/>
              </a:cxn>
            </a:cxnLst>
            <a:rect l="0" t="0" r="r" b="b"/>
            <a:pathLst>
              <a:path w="91" h="10">
                <a:moveTo>
                  <a:pt x="0" y="0"/>
                </a:moveTo>
                <a:lnTo>
                  <a:pt x="0" y="9"/>
                </a:lnTo>
                <a:lnTo>
                  <a:pt x="90" y="9"/>
                </a:lnTo>
                <a:lnTo>
                  <a:pt x="90"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1874" name="Freeform 370"/>
          <p:cNvSpPr>
            <a:spLocks/>
          </p:cNvSpPr>
          <p:nvPr/>
        </p:nvSpPr>
        <p:spPr bwMode="auto">
          <a:xfrm>
            <a:off x="4375150" y="3935413"/>
            <a:ext cx="144463" cy="17462"/>
          </a:xfrm>
          <a:custGeom>
            <a:avLst/>
            <a:gdLst/>
            <a:ahLst/>
            <a:cxnLst>
              <a:cxn ang="0">
                <a:pos x="0" y="0"/>
              </a:cxn>
              <a:cxn ang="0">
                <a:pos x="0" y="3"/>
              </a:cxn>
              <a:cxn ang="0">
                <a:pos x="2" y="3"/>
              </a:cxn>
              <a:cxn ang="0">
                <a:pos x="2" y="6"/>
              </a:cxn>
              <a:cxn ang="0">
                <a:pos x="4" y="6"/>
              </a:cxn>
              <a:cxn ang="0">
                <a:pos x="4" y="10"/>
              </a:cxn>
              <a:cxn ang="0">
                <a:pos x="84" y="10"/>
              </a:cxn>
              <a:cxn ang="0">
                <a:pos x="84" y="6"/>
              </a:cxn>
              <a:cxn ang="0">
                <a:pos x="86" y="6"/>
              </a:cxn>
              <a:cxn ang="0">
                <a:pos x="86" y="3"/>
              </a:cxn>
              <a:cxn ang="0">
                <a:pos x="90" y="3"/>
              </a:cxn>
              <a:cxn ang="0">
                <a:pos x="90" y="0"/>
              </a:cxn>
              <a:cxn ang="0">
                <a:pos x="0" y="0"/>
              </a:cxn>
            </a:cxnLst>
            <a:rect l="0" t="0" r="r" b="b"/>
            <a:pathLst>
              <a:path w="91" h="11">
                <a:moveTo>
                  <a:pt x="0" y="0"/>
                </a:moveTo>
                <a:lnTo>
                  <a:pt x="0" y="3"/>
                </a:lnTo>
                <a:lnTo>
                  <a:pt x="2" y="3"/>
                </a:lnTo>
                <a:lnTo>
                  <a:pt x="2" y="6"/>
                </a:lnTo>
                <a:lnTo>
                  <a:pt x="4" y="6"/>
                </a:lnTo>
                <a:lnTo>
                  <a:pt x="4" y="10"/>
                </a:lnTo>
                <a:lnTo>
                  <a:pt x="84" y="10"/>
                </a:lnTo>
                <a:lnTo>
                  <a:pt x="84" y="6"/>
                </a:lnTo>
                <a:lnTo>
                  <a:pt x="86" y="6"/>
                </a:lnTo>
                <a:lnTo>
                  <a:pt x="86" y="3"/>
                </a:lnTo>
                <a:lnTo>
                  <a:pt x="90" y="3"/>
                </a:lnTo>
                <a:lnTo>
                  <a:pt x="90"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1875" name="Freeform 371"/>
          <p:cNvSpPr>
            <a:spLocks/>
          </p:cNvSpPr>
          <p:nvPr/>
        </p:nvSpPr>
        <p:spPr bwMode="auto">
          <a:xfrm>
            <a:off x="4381500" y="3957638"/>
            <a:ext cx="128588" cy="15875"/>
          </a:xfrm>
          <a:custGeom>
            <a:avLst/>
            <a:gdLst/>
            <a:ahLst/>
            <a:cxnLst>
              <a:cxn ang="0">
                <a:pos x="0" y="0"/>
              </a:cxn>
              <a:cxn ang="0">
                <a:pos x="2" y="2"/>
              </a:cxn>
              <a:cxn ang="0">
                <a:pos x="5" y="2"/>
              </a:cxn>
              <a:cxn ang="0">
                <a:pos x="5" y="4"/>
              </a:cxn>
              <a:cxn ang="0">
                <a:pos x="7" y="7"/>
              </a:cxn>
              <a:cxn ang="0">
                <a:pos x="10" y="7"/>
              </a:cxn>
              <a:cxn ang="0">
                <a:pos x="10" y="9"/>
              </a:cxn>
              <a:cxn ang="0">
                <a:pos x="69" y="9"/>
              </a:cxn>
              <a:cxn ang="0">
                <a:pos x="69" y="8"/>
              </a:cxn>
              <a:cxn ang="0">
                <a:pos x="74" y="7"/>
              </a:cxn>
              <a:cxn ang="0">
                <a:pos x="74" y="4"/>
              </a:cxn>
              <a:cxn ang="0">
                <a:pos x="76" y="4"/>
              </a:cxn>
              <a:cxn ang="0">
                <a:pos x="76" y="2"/>
              </a:cxn>
              <a:cxn ang="0">
                <a:pos x="80" y="2"/>
              </a:cxn>
              <a:cxn ang="0">
                <a:pos x="80" y="0"/>
              </a:cxn>
              <a:cxn ang="0">
                <a:pos x="0" y="0"/>
              </a:cxn>
            </a:cxnLst>
            <a:rect l="0" t="0" r="r" b="b"/>
            <a:pathLst>
              <a:path w="81" h="10">
                <a:moveTo>
                  <a:pt x="0" y="0"/>
                </a:moveTo>
                <a:lnTo>
                  <a:pt x="2" y="2"/>
                </a:lnTo>
                <a:lnTo>
                  <a:pt x="5" y="2"/>
                </a:lnTo>
                <a:lnTo>
                  <a:pt x="5" y="4"/>
                </a:lnTo>
                <a:lnTo>
                  <a:pt x="7" y="7"/>
                </a:lnTo>
                <a:lnTo>
                  <a:pt x="10" y="7"/>
                </a:lnTo>
                <a:lnTo>
                  <a:pt x="10" y="9"/>
                </a:lnTo>
                <a:lnTo>
                  <a:pt x="69" y="9"/>
                </a:lnTo>
                <a:lnTo>
                  <a:pt x="69" y="8"/>
                </a:lnTo>
                <a:lnTo>
                  <a:pt x="74" y="7"/>
                </a:lnTo>
                <a:lnTo>
                  <a:pt x="74" y="4"/>
                </a:lnTo>
                <a:lnTo>
                  <a:pt x="76" y="4"/>
                </a:lnTo>
                <a:lnTo>
                  <a:pt x="76" y="2"/>
                </a:lnTo>
                <a:lnTo>
                  <a:pt x="80" y="2"/>
                </a:lnTo>
                <a:lnTo>
                  <a:pt x="80"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1876" name="Freeform 372"/>
          <p:cNvSpPr>
            <a:spLocks/>
          </p:cNvSpPr>
          <p:nvPr/>
        </p:nvSpPr>
        <p:spPr bwMode="auto">
          <a:xfrm>
            <a:off x="4398963" y="3978275"/>
            <a:ext cx="88900" cy="12700"/>
          </a:xfrm>
          <a:custGeom>
            <a:avLst/>
            <a:gdLst/>
            <a:ahLst/>
            <a:cxnLst>
              <a:cxn ang="0">
                <a:pos x="0" y="0"/>
              </a:cxn>
              <a:cxn ang="0">
                <a:pos x="2" y="2"/>
              </a:cxn>
              <a:cxn ang="0">
                <a:pos x="5" y="2"/>
              </a:cxn>
              <a:cxn ang="0">
                <a:pos x="5" y="3"/>
              </a:cxn>
              <a:cxn ang="0">
                <a:pos x="7" y="3"/>
              </a:cxn>
              <a:cxn ang="0">
                <a:pos x="9" y="5"/>
              </a:cxn>
              <a:cxn ang="0">
                <a:pos x="14" y="5"/>
              </a:cxn>
              <a:cxn ang="0">
                <a:pos x="14" y="6"/>
              </a:cxn>
              <a:cxn ang="0">
                <a:pos x="19" y="6"/>
              </a:cxn>
              <a:cxn ang="0">
                <a:pos x="19" y="7"/>
              </a:cxn>
              <a:cxn ang="0">
                <a:pos x="40" y="7"/>
              </a:cxn>
              <a:cxn ang="0">
                <a:pos x="40" y="6"/>
              </a:cxn>
              <a:cxn ang="0">
                <a:pos x="45" y="6"/>
              </a:cxn>
              <a:cxn ang="0">
                <a:pos x="45" y="5"/>
              </a:cxn>
              <a:cxn ang="0">
                <a:pos x="47" y="5"/>
              </a:cxn>
              <a:cxn ang="0">
                <a:pos x="47" y="4"/>
              </a:cxn>
              <a:cxn ang="0">
                <a:pos x="50" y="4"/>
              </a:cxn>
              <a:cxn ang="0">
                <a:pos x="50" y="3"/>
              </a:cxn>
              <a:cxn ang="0">
                <a:pos x="54" y="2"/>
              </a:cxn>
              <a:cxn ang="0">
                <a:pos x="55" y="2"/>
              </a:cxn>
              <a:cxn ang="0">
                <a:pos x="55" y="0"/>
              </a:cxn>
              <a:cxn ang="0">
                <a:pos x="0" y="0"/>
              </a:cxn>
            </a:cxnLst>
            <a:rect l="0" t="0" r="r" b="b"/>
            <a:pathLst>
              <a:path w="56" h="8">
                <a:moveTo>
                  <a:pt x="0" y="0"/>
                </a:moveTo>
                <a:lnTo>
                  <a:pt x="2" y="2"/>
                </a:lnTo>
                <a:lnTo>
                  <a:pt x="5" y="2"/>
                </a:lnTo>
                <a:lnTo>
                  <a:pt x="5" y="3"/>
                </a:lnTo>
                <a:lnTo>
                  <a:pt x="7" y="3"/>
                </a:lnTo>
                <a:lnTo>
                  <a:pt x="9" y="5"/>
                </a:lnTo>
                <a:lnTo>
                  <a:pt x="14" y="5"/>
                </a:lnTo>
                <a:lnTo>
                  <a:pt x="14" y="6"/>
                </a:lnTo>
                <a:lnTo>
                  <a:pt x="19" y="6"/>
                </a:lnTo>
                <a:lnTo>
                  <a:pt x="19" y="7"/>
                </a:lnTo>
                <a:lnTo>
                  <a:pt x="40" y="7"/>
                </a:lnTo>
                <a:lnTo>
                  <a:pt x="40" y="6"/>
                </a:lnTo>
                <a:lnTo>
                  <a:pt x="45" y="6"/>
                </a:lnTo>
                <a:lnTo>
                  <a:pt x="45" y="5"/>
                </a:lnTo>
                <a:lnTo>
                  <a:pt x="47" y="5"/>
                </a:lnTo>
                <a:lnTo>
                  <a:pt x="47" y="4"/>
                </a:lnTo>
                <a:lnTo>
                  <a:pt x="50" y="4"/>
                </a:lnTo>
                <a:lnTo>
                  <a:pt x="50" y="3"/>
                </a:lnTo>
                <a:lnTo>
                  <a:pt x="54" y="2"/>
                </a:lnTo>
                <a:lnTo>
                  <a:pt x="55" y="2"/>
                </a:lnTo>
                <a:lnTo>
                  <a:pt x="55"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1877" name="Oval 373"/>
          <p:cNvSpPr>
            <a:spLocks noChangeArrowheads="1"/>
          </p:cNvSpPr>
          <p:nvPr/>
        </p:nvSpPr>
        <p:spPr bwMode="auto">
          <a:xfrm>
            <a:off x="4381500" y="3857625"/>
            <a:ext cx="123825" cy="122238"/>
          </a:xfrm>
          <a:prstGeom prst="ellipse">
            <a:avLst/>
          </a:prstGeom>
          <a:noFill/>
          <a:ln w="12700">
            <a:solidFill>
              <a:srgbClr val="000000"/>
            </a:solidFill>
            <a:round/>
            <a:headEnd/>
            <a:tailEnd/>
          </a:ln>
          <a:effectLst/>
        </p:spPr>
        <p:txBody>
          <a:bodyPr wrap="none" anchor="ctr"/>
          <a:lstStyle/>
          <a:p>
            <a:endParaRPr lang="fr-FR"/>
          </a:p>
        </p:txBody>
      </p:sp>
      <p:sp>
        <p:nvSpPr>
          <p:cNvPr id="21878" name="Freeform 374"/>
          <p:cNvSpPr>
            <a:spLocks/>
          </p:cNvSpPr>
          <p:nvPr/>
        </p:nvSpPr>
        <p:spPr bwMode="auto">
          <a:xfrm>
            <a:off x="3887788" y="3924300"/>
            <a:ext cx="107950" cy="19050"/>
          </a:xfrm>
          <a:custGeom>
            <a:avLst/>
            <a:gdLst/>
            <a:ahLst/>
            <a:cxnLst>
              <a:cxn ang="0">
                <a:pos x="25" y="0"/>
              </a:cxn>
              <a:cxn ang="0">
                <a:pos x="25" y="1"/>
              </a:cxn>
              <a:cxn ang="0">
                <a:pos x="19" y="1"/>
              </a:cxn>
              <a:cxn ang="0">
                <a:pos x="19" y="2"/>
              </a:cxn>
              <a:cxn ang="0">
                <a:pos x="14" y="2"/>
              </a:cxn>
              <a:cxn ang="0">
                <a:pos x="14"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6" y="5"/>
              </a:cxn>
              <a:cxn ang="0">
                <a:pos x="56"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4" y="2"/>
                </a:lnTo>
                <a:lnTo>
                  <a:pt x="14"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6" y="5"/>
                </a:lnTo>
                <a:lnTo>
                  <a:pt x="56"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79" name="Freeform 375"/>
          <p:cNvSpPr>
            <a:spLocks/>
          </p:cNvSpPr>
          <p:nvPr/>
        </p:nvSpPr>
        <p:spPr bwMode="auto">
          <a:xfrm>
            <a:off x="3875088" y="3948113"/>
            <a:ext cx="133350" cy="19050"/>
          </a:xfrm>
          <a:custGeom>
            <a:avLst/>
            <a:gdLst/>
            <a:ahLst/>
            <a:cxnLst>
              <a:cxn ang="0">
                <a:pos x="7" y="0"/>
              </a:cxn>
              <a:cxn ang="0">
                <a:pos x="7" y="3"/>
              </a:cxn>
              <a:cxn ang="0">
                <a:pos x="4" y="4"/>
              </a:cxn>
              <a:cxn ang="0">
                <a:pos x="4" y="7"/>
              </a:cxn>
              <a:cxn ang="0">
                <a:pos x="2" y="7"/>
              </a:cxn>
              <a:cxn ang="0">
                <a:pos x="2" y="10"/>
              </a:cxn>
              <a:cxn ang="0">
                <a:pos x="0" y="10"/>
              </a:cxn>
              <a:cxn ang="0">
                <a:pos x="0" y="11"/>
              </a:cxn>
              <a:cxn ang="0">
                <a:pos x="83" y="11"/>
              </a:cxn>
              <a:cxn ang="0">
                <a:pos x="83" y="8"/>
              </a:cxn>
              <a:cxn ang="0">
                <a:pos x="81" y="8"/>
              </a:cxn>
              <a:cxn ang="0">
                <a:pos x="81" y="6"/>
              </a:cxn>
              <a:cxn ang="0">
                <a:pos x="79" y="6"/>
              </a:cxn>
              <a:cxn ang="0">
                <a:pos x="79" y="4"/>
              </a:cxn>
              <a:cxn ang="0">
                <a:pos x="77" y="4"/>
              </a:cxn>
              <a:cxn ang="0">
                <a:pos x="77" y="1"/>
              </a:cxn>
              <a:cxn ang="0">
                <a:pos x="76" y="1"/>
              </a:cxn>
              <a:cxn ang="0">
                <a:pos x="76" y="0"/>
              </a:cxn>
              <a:cxn ang="0">
                <a:pos x="7" y="0"/>
              </a:cxn>
            </a:cxnLst>
            <a:rect l="0" t="0" r="r" b="b"/>
            <a:pathLst>
              <a:path w="84" h="12">
                <a:moveTo>
                  <a:pt x="7" y="0"/>
                </a:moveTo>
                <a:lnTo>
                  <a:pt x="7" y="3"/>
                </a:lnTo>
                <a:lnTo>
                  <a:pt x="4" y="4"/>
                </a:lnTo>
                <a:lnTo>
                  <a:pt x="4" y="7"/>
                </a:lnTo>
                <a:lnTo>
                  <a:pt x="2" y="7"/>
                </a:lnTo>
                <a:lnTo>
                  <a:pt x="2" y="10"/>
                </a:lnTo>
                <a:lnTo>
                  <a:pt x="0" y="10"/>
                </a:lnTo>
                <a:lnTo>
                  <a:pt x="0" y="11"/>
                </a:lnTo>
                <a:lnTo>
                  <a:pt x="83" y="11"/>
                </a:lnTo>
                <a:lnTo>
                  <a:pt x="83" y="8"/>
                </a:lnTo>
                <a:lnTo>
                  <a:pt x="81" y="8"/>
                </a:lnTo>
                <a:lnTo>
                  <a:pt x="81" y="6"/>
                </a:lnTo>
                <a:lnTo>
                  <a:pt x="79" y="6"/>
                </a:lnTo>
                <a:lnTo>
                  <a:pt x="79" y="4"/>
                </a:lnTo>
                <a:lnTo>
                  <a:pt x="77" y="4"/>
                </a:lnTo>
                <a:lnTo>
                  <a:pt x="77" y="1"/>
                </a:lnTo>
                <a:lnTo>
                  <a:pt x="76" y="1"/>
                </a:lnTo>
                <a:lnTo>
                  <a:pt x="76"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80" name="Freeform 376"/>
          <p:cNvSpPr>
            <a:spLocks/>
          </p:cNvSpPr>
          <p:nvPr/>
        </p:nvSpPr>
        <p:spPr bwMode="auto">
          <a:xfrm>
            <a:off x="3873500" y="3971925"/>
            <a:ext cx="138113" cy="19050"/>
          </a:xfrm>
          <a:custGeom>
            <a:avLst/>
            <a:gdLst/>
            <a:ahLst/>
            <a:cxnLst>
              <a:cxn ang="0">
                <a:pos x="1" y="0"/>
              </a:cxn>
              <a:cxn ang="0">
                <a:pos x="1" y="4"/>
              </a:cxn>
              <a:cxn ang="0">
                <a:pos x="0" y="4"/>
              </a:cxn>
              <a:cxn ang="0">
                <a:pos x="0" y="11"/>
              </a:cxn>
              <a:cxn ang="0">
                <a:pos x="86" y="11"/>
              </a:cxn>
              <a:cxn ang="0">
                <a:pos x="86" y="4"/>
              </a:cxn>
              <a:cxn ang="0">
                <a:pos x="84" y="4"/>
              </a:cxn>
              <a:cxn ang="0">
                <a:pos x="84" y="0"/>
              </a:cxn>
              <a:cxn ang="0">
                <a:pos x="1" y="0"/>
              </a:cxn>
            </a:cxnLst>
            <a:rect l="0" t="0" r="r" b="b"/>
            <a:pathLst>
              <a:path w="87" h="12">
                <a:moveTo>
                  <a:pt x="1" y="0"/>
                </a:moveTo>
                <a:lnTo>
                  <a:pt x="1" y="4"/>
                </a:lnTo>
                <a:lnTo>
                  <a:pt x="0" y="4"/>
                </a:lnTo>
                <a:lnTo>
                  <a:pt x="0" y="11"/>
                </a:lnTo>
                <a:lnTo>
                  <a:pt x="86" y="11"/>
                </a:lnTo>
                <a:lnTo>
                  <a:pt x="86" y="4"/>
                </a:lnTo>
                <a:lnTo>
                  <a:pt x="84" y="4"/>
                </a:lnTo>
                <a:lnTo>
                  <a:pt x="84" y="0"/>
                </a:lnTo>
                <a:lnTo>
                  <a:pt x="1"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81" name="Freeform 377"/>
          <p:cNvSpPr>
            <a:spLocks/>
          </p:cNvSpPr>
          <p:nvPr/>
        </p:nvSpPr>
        <p:spPr bwMode="auto">
          <a:xfrm>
            <a:off x="3873500" y="3995738"/>
            <a:ext cx="138113" cy="20637"/>
          </a:xfrm>
          <a:custGeom>
            <a:avLst/>
            <a:gdLst/>
            <a:ahLst/>
            <a:cxnLst>
              <a:cxn ang="0">
                <a:pos x="0" y="0"/>
              </a:cxn>
              <a:cxn ang="0">
                <a:pos x="0" y="7"/>
              </a:cxn>
              <a:cxn ang="0">
                <a:pos x="1" y="7"/>
              </a:cxn>
              <a:cxn ang="0">
                <a:pos x="1"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1" y="7"/>
                </a:lnTo>
                <a:lnTo>
                  <a:pt x="1"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82" name="Freeform 378"/>
          <p:cNvSpPr>
            <a:spLocks/>
          </p:cNvSpPr>
          <p:nvPr/>
        </p:nvSpPr>
        <p:spPr bwMode="auto">
          <a:xfrm>
            <a:off x="3875088" y="4021138"/>
            <a:ext cx="130175" cy="19050"/>
          </a:xfrm>
          <a:custGeom>
            <a:avLst/>
            <a:gdLst/>
            <a:ahLst/>
            <a:cxnLst>
              <a:cxn ang="0">
                <a:pos x="0" y="0"/>
              </a:cxn>
              <a:cxn ang="0">
                <a:pos x="2" y="3"/>
              </a:cxn>
              <a:cxn ang="0">
                <a:pos x="4" y="5"/>
              </a:cxn>
              <a:cxn ang="0">
                <a:pos x="6" y="7"/>
              </a:cxn>
              <a:cxn ang="0">
                <a:pos x="7" y="10"/>
              </a:cxn>
              <a:cxn ang="0">
                <a:pos x="9" y="10"/>
              </a:cxn>
              <a:cxn ang="0">
                <a:pos x="9" y="11"/>
              </a:cxn>
              <a:cxn ang="0">
                <a:pos x="72" y="11"/>
              </a:cxn>
              <a:cxn ang="0">
                <a:pos x="72" y="10"/>
              </a:cxn>
              <a:cxn ang="0">
                <a:pos x="75" y="10"/>
              </a:cxn>
              <a:cxn ang="0">
                <a:pos x="75" y="7"/>
              </a:cxn>
              <a:cxn ang="0">
                <a:pos x="79" y="6"/>
              </a:cxn>
              <a:cxn ang="0">
                <a:pos x="79" y="3"/>
              </a:cxn>
              <a:cxn ang="0">
                <a:pos x="81" y="3"/>
              </a:cxn>
              <a:cxn ang="0">
                <a:pos x="81" y="0"/>
              </a:cxn>
              <a:cxn ang="0">
                <a:pos x="0" y="0"/>
              </a:cxn>
            </a:cxnLst>
            <a:rect l="0" t="0" r="r" b="b"/>
            <a:pathLst>
              <a:path w="82" h="12">
                <a:moveTo>
                  <a:pt x="0" y="0"/>
                </a:moveTo>
                <a:lnTo>
                  <a:pt x="2" y="3"/>
                </a:lnTo>
                <a:lnTo>
                  <a:pt x="4" y="5"/>
                </a:lnTo>
                <a:lnTo>
                  <a:pt x="6" y="7"/>
                </a:lnTo>
                <a:lnTo>
                  <a:pt x="7" y="10"/>
                </a:lnTo>
                <a:lnTo>
                  <a:pt x="9" y="10"/>
                </a:lnTo>
                <a:lnTo>
                  <a:pt x="9" y="11"/>
                </a:lnTo>
                <a:lnTo>
                  <a:pt x="72" y="11"/>
                </a:lnTo>
                <a:lnTo>
                  <a:pt x="72" y="10"/>
                </a:lnTo>
                <a:lnTo>
                  <a:pt x="75" y="10"/>
                </a:lnTo>
                <a:lnTo>
                  <a:pt x="75" y="7"/>
                </a:lnTo>
                <a:lnTo>
                  <a:pt x="79" y="6"/>
                </a:lnTo>
                <a:lnTo>
                  <a:pt x="79" y="3"/>
                </a:lnTo>
                <a:lnTo>
                  <a:pt x="81" y="3"/>
                </a:lnTo>
                <a:lnTo>
                  <a:pt x="81"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83" name="Freeform 379"/>
          <p:cNvSpPr>
            <a:spLocks/>
          </p:cNvSpPr>
          <p:nvPr/>
        </p:nvSpPr>
        <p:spPr bwMode="auto">
          <a:xfrm>
            <a:off x="3890963" y="4044950"/>
            <a:ext cx="98425" cy="15875"/>
          </a:xfrm>
          <a:custGeom>
            <a:avLst/>
            <a:gdLst/>
            <a:ahLst/>
            <a:cxnLst>
              <a:cxn ang="0">
                <a:pos x="0" y="0"/>
              </a:cxn>
              <a:cxn ang="0">
                <a:pos x="2" y="2"/>
              </a:cxn>
              <a:cxn ang="0">
                <a:pos x="4" y="2"/>
              </a:cxn>
              <a:cxn ang="0">
                <a:pos x="5" y="5"/>
              </a:cxn>
              <a:cxn ang="0">
                <a:pos x="9" y="5"/>
              </a:cxn>
              <a:cxn ang="0">
                <a:pos x="9" y="6"/>
              </a:cxn>
              <a:cxn ang="0">
                <a:pos x="12" y="6"/>
              </a:cxn>
              <a:cxn ang="0">
                <a:pos x="12"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4"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2" y="6"/>
                </a:lnTo>
                <a:lnTo>
                  <a:pt x="12" y="7"/>
                </a:lnTo>
                <a:lnTo>
                  <a:pt x="15" y="7"/>
                </a:lnTo>
                <a:lnTo>
                  <a:pt x="15" y="8"/>
                </a:lnTo>
                <a:lnTo>
                  <a:pt x="23" y="8"/>
                </a:lnTo>
                <a:lnTo>
                  <a:pt x="23" y="9"/>
                </a:lnTo>
                <a:lnTo>
                  <a:pt x="40" y="9"/>
                </a:lnTo>
                <a:lnTo>
                  <a:pt x="40" y="8"/>
                </a:lnTo>
                <a:lnTo>
                  <a:pt x="46" y="8"/>
                </a:lnTo>
                <a:lnTo>
                  <a:pt x="46" y="7"/>
                </a:lnTo>
                <a:lnTo>
                  <a:pt x="51" y="7"/>
                </a:lnTo>
                <a:lnTo>
                  <a:pt x="51" y="6"/>
                </a:lnTo>
                <a:lnTo>
                  <a:pt x="54"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84" name="Oval 380"/>
          <p:cNvSpPr>
            <a:spLocks noChangeArrowheads="1"/>
          </p:cNvSpPr>
          <p:nvPr/>
        </p:nvSpPr>
        <p:spPr bwMode="auto">
          <a:xfrm>
            <a:off x="3879850"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885" name="Freeform 381"/>
          <p:cNvSpPr>
            <a:spLocks/>
          </p:cNvSpPr>
          <p:nvPr/>
        </p:nvSpPr>
        <p:spPr bwMode="auto">
          <a:xfrm>
            <a:off x="4067175" y="3924300"/>
            <a:ext cx="107950" cy="19050"/>
          </a:xfrm>
          <a:custGeom>
            <a:avLst/>
            <a:gdLst/>
            <a:ahLst/>
            <a:cxnLst>
              <a:cxn ang="0">
                <a:pos x="25" y="0"/>
              </a:cxn>
              <a:cxn ang="0">
                <a:pos x="25" y="1"/>
              </a:cxn>
              <a:cxn ang="0">
                <a:pos x="19" y="1"/>
              </a:cxn>
              <a:cxn ang="0">
                <a:pos x="19"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1" y="6"/>
              </a:cxn>
              <a:cxn ang="0">
                <a:pos x="60" y="6"/>
              </a:cxn>
              <a:cxn ang="0">
                <a:pos x="60"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1" y="6"/>
                </a:lnTo>
                <a:lnTo>
                  <a:pt x="60" y="6"/>
                </a:lnTo>
                <a:lnTo>
                  <a:pt x="60"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86" name="Freeform 382"/>
          <p:cNvSpPr>
            <a:spLocks/>
          </p:cNvSpPr>
          <p:nvPr/>
        </p:nvSpPr>
        <p:spPr bwMode="auto">
          <a:xfrm>
            <a:off x="4056063" y="3948113"/>
            <a:ext cx="131762" cy="19050"/>
          </a:xfrm>
          <a:custGeom>
            <a:avLst/>
            <a:gdLst/>
            <a:ahLst/>
            <a:cxnLst>
              <a:cxn ang="0">
                <a:pos x="7" y="0"/>
              </a:cxn>
              <a:cxn ang="0">
                <a:pos x="7" y="3"/>
              </a:cxn>
              <a:cxn ang="0">
                <a:pos x="3" y="4"/>
              </a:cxn>
              <a:cxn ang="0">
                <a:pos x="3" y="7"/>
              </a:cxn>
              <a:cxn ang="0">
                <a:pos x="1" y="7"/>
              </a:cxn>
              <a:cxn ang="0">
                <a:pos x="1"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7"/>
                </a:lnTo>
                <a:lnTo>
                  <a:pt x="1" y="7"/>
                </a:lnTo>
                <a:lnTo>
                  <a:pt x="1"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87" name="Freeform 383"/>
          <p:cNvSpPr>
            <a:spLocks/>
          </p:cNvSpPr>
          <p:nvPr/>
        </p:nvSpPr>
        <p:spPr bwMode="auto">
          <a:xfrm>
            <a:off x="4052888" y="39719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88" name="Freeform 384"/>
          <p:cNvSpPr>
            <a:spLocks/>
          </p:cNvSpPr>
          <p:nvPr/>
        </p:nvSpPr>
        <p:spPr bwMode="auto">
          <a:xfrm>
            <a:off x="4052888" y="3995738"/>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89" name="Freeform 385"/>
          <p:cNvSpPr>
            <a:spLocks/>
          </p:cNvSpPr>
          <p:nvPr/>
        </p:nvSpPr>
        <p:spPr bwMode="auto">
          <a:xfrm>
            <a:off x="4056063" y="4021138"/>
            <a:ext cx="128587" cy="19050"/>
          </a:xfrm>
          <a:custGeom>
            <a:avLst/>
            <a:gdLst/>
            <a:ahLst/>
            <a:cxnLst>
              <a:cxn ang="0">
                <a:pos x="0" y="0"/>
              </a:cxn>
              <a:cxn ang="0">
                <a:pos x="1"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1"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90" name="Freeform 386"/>
          <p:cNvSpPr>
            <a:spLocks/>
          </p:cNvSpPr>
          <p:nvPr/>
        </p:nvSpPr>
        <p:spPr bwMode="auto">
          <a:xfrm>
            <a:off x="4070350" y="4044950"/>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5" y="7"/>
                </a:lnTo>
                <a:lnTo>
                  <a:pt x="15"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91" name="Oval 387"/>
          <p:cNvSpPr>
            <a:spLocks noChangeArrowheads="1"/>
          </p:cNvSpPr>
          <p:nvPr/>
        </p:nvSpPr>
        <p:spPr bwMode="auto">
          <a:xfrm>
            <a:off x="4059238"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892" name="Freeform 388"/>
          <p:cNvSpPr>
            <a:spLocks/>
          </p:cNvSpPr>
          <p:nvPr/>
        </p:nvSpPr>
        <p:spPr bwMode="auto">
          <a:xfrm>
            <a:off x="4210050" y="3924300"/>
            <a:ext cx="107950" cy="19050"/>
          </a:xfrm>
          <a:custGeom>
            <a:avLst/>
            <a:gdLst/>
            <a:ahLst/>
            <a:cxnLst>
              <a:cxn ang="0">
                <a:pos x="25" y="0"/>
              </a:cxn>
              <a:cxn ang="0">
                <a:pos x="25" y="1"/>
              </a:cxn>
              <a:cxn ang="0">
                <a:pos x="19" y="1"/>
              </a:cxn>
              <a:cxn ang="0">
                <a:pos x="19" y="2"/>
              </a:cxn>
              <a:cxn ang="0">
                <a:pos x="15" y="2"/>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3" y="6"/>
              </a:cxn>
              <a:cxn ang="0">
                <a:pos x="60" y="6"/>
              </a:cxn>
              <a:cxn ang="0">
                <a:pos x="60" y="5"/>
              </a:cxn>
              <a:cxn ang="0">
                <a:pos x="57" y="5"/>
              </a:cxn>
              <a:cxn ang="0">
                <a:pos x="57" y="3"/>
              </a:cxn>
              <a:cxn ang="0">
                <a:pos x="53" y="3"/>
              </a:cxn>
              <a:cxn ang="0">
                <a:pos x="53" y="2"/>
              </a:cxn>
              <a:cxn ang="0">
                <a:pos x="50" y="2"/>
              </a:cxn>
              <a:cxn ang="0">
                <a:pos x="50" y="1"/>
              </a:cxn>
              <a:cxn ang="0">
                <a:pos x="42" y="1"/>
              </a:cxn>
              <a:cxn ang="0">
                <a:pos x="42" y="0"/>
              </a:cxn>
              <a:cxn ang="0">
                <a:pos x="25" y="0"/>
              </a:cxn>
            </a:cxnLst>
            <a:rect l="0" t="0" r="r" b="b"/>
            <a:pathLst>
              <a:path w="68" h="12">
                <a:moveTo>
                  <a:pt x="25" y="0"/>
                </a:moveTo>
                <a:lnTo>
                  <a:pt x="25" y="1"/>
                </a:lnTo>
                <a:lnTo>
                  <a:pt x="19" y="1"/>
                </a:lnTo>
                <a:lnTo>
                  <a:pt x="19" y="2"/>
                </a:lnTo>
                <a:lnTo>
                  <a:pt x="15" y="2"/>
                </a:lnTo>
                <a:lnTo>
                  <a:pt x="15" y="3"/>
                </a:lnTo>
                <a:lnTo>
                  <a:pt x="11" y="5"/>
                </a:lnTo>
                <a:lnTo>
                  <a:pt x="7" y="5"/>
                </a:lnTo>
                <a:lnTo>
                  <a:pt x="7" y="7"/>
                </a:lnTo>
                <a:lnTo>
                  <a:pt x="4" y="7"/>
                </a:lnTo>
                <a:lnTo>
                  <a:pt x="4" y="10"/>
                </a:lnTo>
                <a:lnTo>
                  <a:pt x="0" y="10"/>
                </a:lnTo>
                <a:lnTo>
                  <a:pt x="0" y="11"/>
                </a:lnTo>
                <a:lnTo>
                  <a:pt x="67" y="11"/>
                </a:lnTo>
                <a:lnTo>
                  <a:pt x="65" y="8"/>
                </a:lnTo>
                <a:lnTo>
                  <a:pt x="63" y="8"/>
                </a:lnTo>
                <a:lnTo>
                  <a:pt x="63" y="6"/>
                </a:lnTo>
                <a:lnTo>
                  <a:pt x="60" y="6"/>
                </a:lnTo>
                <a:lnTo>
                  <a:pt x="60" y="5"/>
                </a:lnTo>
                <a:lnTo>
                  <a:pt x="57" y="5"/>
                </a:lnTo>
                <a:lnTo>
                  <a:pt x="57" y="3"/>
                </a:lnTo>
                <a:lnTo>
                  <a:pt x="53" y="3"/>
                </a:lnTo>
                <a:lnTo>
                  <a:pt x="53" y="2"/>
                </a:lnTo>
                <a:lnTo>
                  <a:pt x="50" y="2"/>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893" name="Freeform 389"/>
          <p:cNvSpPr>
            <a:spLocks/>
          </p:cNvSpPr>
          <p:nvPr/>
        </p:nvSpPr>
        <p:spPr bwMode="auto">
          <a:xfrm>
            <a:off x="4198938" y="3948113"/>
            <a:ext cx="131762" cy="19050"/>
          </a:xfrm>
          <a:custGeom>
            <a:avLst/>
            <a:gdLst/>
            <a:ahLst/>
            <a:cxnLst>
              <a:cxn ang="0">
                <a:pos x="7" y="0"/>
              </a:cxn>
              <a:cxn ang="0">
                <a:pos x="7" y="3"/>
              </a:cxn>
              <a:cxn ang="0">
                <a:pos x="3" y="4"/>
              </a:cxn>
              <a:cxn ang="0">
                <a:pos x="3" y="7"/>
              </a:cxn>
              <a:cxn ang="0">
                <a:pos x="2" y="7"/>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3" y="4"/>
                </a:lnTo>
                <a:lnTo>
                  <a:pt x="3" y="7"/>
                </a:lnTo>
                <a:lnTo>
                  <a:pt x="2" y="7"/>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894" name="Freeform 390"/>
          <p:cNvSpPr>
            <a:spLocks/>
          </p:cNvSpPr>
          <p:nvPr/>
        </p:nvSpPr>
        <p:spPr bwMode="auto">
          <a:xfrm>
            <a:off x="4195763" y="3971925"/>
            <a:ext cx="138112" cy="19050"/>
          </a:xfrm>
          <a:custGeom>
            <a:avLst/>
            <a:gdLst/>
            <a:ahLst/>
            <a:cxnLst>
              <a:cxn ang="0">
                <a:pos x="2" y="0"/>
              </a:cxn>
              <a:cxn ang="0">
                <a:pos x="2" y="4"/>
              </a:cxn>
              <a:cxn ang="0">
                <a:pos x="0" y="4"/>
              </a:cxn>
              <a:cxn ang="0">
                <a:pos x="0" y="11"/>
              </a:cxn>
              <a:cxn ang="0">
                <a:pos x="86" y="11"/>
              </a:cxn>
              <a:cxn ang="0">
                <a:pos x="86" y="4"/>
              </a:cxn>
              <a:cxn ang="0">
                <a:pos x="84" y="4"/>
              </a:cxn>
              <a:cxn ang="0">
                <a:pos x="84" y="0"/>
              </a:cxn>
              <a:cxn ang="0">
                <a:pos x="2" y="0"/>
              </a:cxn>
            </a:cxnLst>
            <a:rect l="0" t="0" r="r" b="b"/>
            <a:pathLst>
              <a:path w="87" h="12">
                <a:moveTo>
                  <a:pt x="2" y="0"/>
                </a:moveTo>
                <a:lnTo>
                  <a:pt x="2" y="4"/>
                </a:lnTo>
                <a:lnTo>
                  <a:pt x="0" y="4"/>
                </a:lnTo>
                <a:lnTo>
                  <a:pt x="0" y="11"/>
                </a:lnTo>
                <a:lnTo>
                  <a:pt x="86" y="11"/>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895" name="Freeform 391"/>
          <p:cNvSpPr>
            <a:spLocks/>
          </p:cNvSpPr>
          <p:nvPr/>
        </p:nvSpPr>
        <p:spPr bwMode="auto">
          <a:xfrm>
            <a:off x="4195763" y="3995738"/>
            <a:ext cx="138112" cy="20637"/>
          </a:xfrm>
          <a:custGeom>
            <a:avLst/>
            <a:gdLst/>
            <a:ahLst/>
            <a:cxnLst>
              <a:cxn ang="0">
                <a:pos x="0" y="0"/>
              </a:cxn>
              <a:cxn ang="0">
                <a:pos x="0" y="7"/>
              </a:cxn>
              <a:cxn ang="0">
                <a:pos x="2" y="7"/>
              </a:cxn>
              <a:cxn ang="0">
                <a:pos x="2" y="12"/>
              </a:cxn>
              <a:cxn ang="0">
                <a:pos x="82" y="12"/>
              </a:cxn>
              <a:cxn ang="0">
                <a:pos x="82" y="11"/>
              </a:cxn>
              <a:cxn ang="0">
                <a:pos x="84" y="11"/>
              </a:cxn>
              <a:cxn ang="0">
                <a:pos x="84" y="7"/>
              </a:cxn>
              <a:cxn ang="0">
                <a:pos x="86" y="7"/>
              </a:cxn>
              <a:cxn ang="0">
                <a:pos x="86" y="0"/>
              </a:cxn>
              <a:cxn ang="0">
                <a:pos x="0" y="0"/>
              </a:cxn>
            </a:cxnLst>
            <a:rect l="0" t="0" r="r" b="b"/>
            <a:pathLst>
              <a:path w="87" h="13">
                <a:moveTo>
                  <a:pt x="0" y="0"/>
                </a:moveTo>
                <a:lnTo>
                  <a:pt x="0" y="7"/>
                </a:lnTo>
                <a:lnTo>
                  <a:pt x="2" y="7"/>
                </a:lnTo>
                <a:lnTo>
                  <a:pt x="2" y="12"/>
                </a:lnTo>
                <a:lnTo>
                  <a:pt x="82" y="12"/>
                </a:lnTo>
                <a:lnTo>
                  <a:pt x="82" y="11"/>
                </a:lnTo>
                <a:lnTo>
                  <a:pt x="84" y="11"/>
                </a:lnTo>
                <a:lnTo>
                  <a:pt x="84" y="7"/>
                </a:lnTo>
                <a:lnTo>
                  <a:pt x="86" y="7"/>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896" name="Freeform 392"/>
          <p:cNvSpPr>
            <a:spLocks/>
          </p:cNvSpPr>
          <p:nvPr/>
        </p:nvSpPr>
        <p:spPr bwMode="auto">
          <a:xfrm>
            <a:off x="4198938" y="4021138"/>
            <a:ext cx="128587" cy="19050"/>
          </a:xfrm>
          <a:custGeom>
            <a:avLst/>
            <a:gdLst/>
            <a:ahLst/>
            <a:cxnLst>
              <a:cxn ang="0">
                <a:pos x="0" y="0"/>
              </a:cxn>
              <a:cxn ang="0">
                <a:pos x="2" y="3"/>
              </a:cxn>
              <a:cxn ang="0">
                <a:pos x="3" y="5"/>
              </a:cxn>
              <a:cxn ang="0">
                <a:pos x="5"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3" y="5"/>
                </a:lnTo>
                <a:lnTo>
                  <a:pt x="5"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897" name="Freeform 393"/>
          <p:cNvSpPr>
            <a:spLocks/>
          </p:cNvSpPr>
          <p:nvPr/>
        </p:nvSpPr>
        <p:spPr bwMode="auto">
          <a:xfrm>
            <a:off x="4213225" y="4044950"/>
            <a:ext cx="98425" cy="15875"/>
          </a:xfrm>
          <a:custGeom>
            <a:avLst/>
            <a:gdLst/>
            <a:ahLst/>
            <a:cxnLst>
              <a:cxn ang="0">
                <a:pos x="0" y="0"/>
              </a:cxn>
              <a:cxn ang="0">
                <a:pos x="2" y="2"/>
              </a:cxn>
              <a:cxn ang="0">
                <a:pos x="4" y="2"/>
              </a:cxn>
              <a:cxn ang="0">
                <a:pos x="5" y="5"/>
              </a:cxn>
              <a:cxn ang="0">
                <a:pos x="9" y="5"/>
              </a:cxn>
              <a:cxn ang="0">
                <a:pos x="9" y="6"/>
              </a:cxn>
              <a:cxn ang="0">
                <a:pos x="13" y="6"/>
              </a:cxn>
              <a:cxn ang="0">
                <a:pos x="13" y="7"/>
              </a:cxn>
              <a:cxn ang="0">
                <a:pos x="15" y="7"/>
              </a:cxn>
              <a:cxn ang="0">
                <a:pos x="15" y="8"/>
              </a:cxn>
              <a:cxn ang="0">
                <a:pos x="23" y="8"/>
              </a:cxn>
              <a:cxn ang="0">
                <a:pos x="23" y="9"/>
              </a:cxn>
              <a:cxn ang="0">
                <a:pos x="40" y="9"/>
              </a:cxn>
              <a:cxn ang="0">
                <a:pos x="40" y="8"/>
              </a:cxn>
              <a:cxn ang="0">
                <a:pos x="46" y="8"/>
              </a:cxn>
              <a:cxn ang="0">
                <a:pos x="46" y="7"/>
              </a:cxn>
              <a:cxn ang="0">
                <a:pos x="51" y="7"/>
              </a:cxn>
              <a:cxn ang="0">
                <a:pos x="51" y="6"/>
              </a:cxn>
              <a:cxn ang="0">
                <a:pos x="55" y="5"/>
              </a:cxn>
              <a:cxn ang="0">
                <a:pos x="57" y="5"/>
              </a:cxn>
              <a:cxn ang="0">
                <a:pos x="57" y="2"/>
              </a:cxn>
              <a:cxn ang="0">
                <a:pos x="61" y="2"/>
              </a:cxn>
              <a:cxn ang="0">
                <a:pos x="61" y="0"/>
              </a:cxn>
              <a:cxn ang="0">
                <a:pos x="0" y="0"/>
              </a:cxn>
            </a:cxnLst>
            <a:rect l="0" t="0" r="r" b="b"/>
            <a:pathLst>
              <a:path w="62" h="10">
                <a:moveTo>
                  <a:pt x="0" y="0"/>
                </a:moveTo>
                <a:lnTo>
                  <a:pt x="2" y="2"/>
                </a:lnTo>
                <a:lnTo>
                  <a:pt x="4" y="2"/>
                </a:lnTo>
                <a:lnTo>
                  <a:pt x="5" y="5"/>
                </a:lnTo>
                <a:lnTo>
                  <a:pt x="9" y="5"/>
                </a:lnTo>
                <a:lnTo>
                  <a:pt x="9" y="6"/>
                </a:lnTo>
                <a:lnTo>
                  <a:pt x="13" y="6"/>
                </a:lnTo>
                <a:lnTo>
                  <a:pt x="13" y="7"/>
                </a:lnTo>
                <a:lnTo>
                  <a:pt x="15" y="7"/>
                </a:lnTo>
                <a:lnTo>
                  <a:pt x="15" y="8"/>
                </a:lnTo>
                <a:lnTo>
                  <a:pt x="23" y="8"/>
                </a:lnTo>
                <a:lnTo>
                  <a:pt x="23" y="9"/>
                </a:lnTo>
                <a:lnTo>
                  <a:pt x="40" y="9"/>
                </a:lnTo>
                <a:lnTo>
                  <a:pt x="40" y="8"/>
                </a:lnTo>
                <a:lnTo>
                  <a:pt x="46" y="8"/>
                </a:lnTo>
                <a:lnTo>
                  <a:pt x="46" y="7"/>
                </a:lnTo>
                <a:lnTo>
                  <a:pt x="51" y="7"/>
                </a:lnTo>
                <a:lnTo>
                  <a:pt x="51" y="6"/>
                </a:lnTo>
                <a:lnTo>
                  <a:pt x="55" y="5"/>
                </a:lnTo>
                <a:lnTo>
                  <a:pt x="57" y="5"/>
                </a:lnTo>
                <a:lnTo>
                  <a:pt x="57" y="2"/>
                </a:lnTo>
                <a:lnTo>
                  <a:pt x="61" y="2"/>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898" name="Oval 394"/>
          <p:cNvSpPr>
            <a:spLocks noChangeArrowheads="1"/>
          </p:cNvSpPr>
          <p:nvPr/>
        </p:nvSpPr>
        <p:spPr bwMode="auto">
          <a:xfrm>
            <a:off x="4202113" y="3930650"/>
            <a:ext cx="120650" cy="119063"/>
          </a:xfrm>
          <a:prstGeom prst="ellipse">
            <a:avLst/>
          </a:prstGeom>
          <a:noFill/>
          <a:ln w="12700">
            <a:solidFill>
              <a:srgbClr val="000000"/>
            </a:solidFill>
            <a:round/>
            <a:headEnd/>
            <a:tailEnd/>
          </a:ln>
          <a:effectLst/>
        </p:spPr>
        <p:txBody>
          <a:bodyPr wrap="none" anchor="ctr"/>
          <a:lstStyle/>
          <a:p>
            <a:endParaRPr lang="fr-FR"/>
          </a:p>
        </p:txBody>
      </p:sp>
      <p:sp>
        <p:nvSpPr>
          <p:cNvPr id="21899" name="Freeform 395"/>
          <p:cNvSpPr>
            <a:spLocks/>
          </p:cNvSpPr>
          <p:nvPr/>
        </p:nvSpPr>
        <p:spPr bwMode="auto">
          <a:xfrm>
            <a:off x="4392613" y="3924300"/>
            <a:ext cx="107950" cy="19050"/>
          </a:xfrm>
          <a:custGeom>
            <a:avLst/>
            <a:gdLst/>
            <a:ahLst/>
            <a:cxnLst>
              <a:cxn ang="0">
                <a:pos x="23" y="0"/>
              </a:cxn>
              <a:cxn ang="0">
                <a:pos x="23" y="1"/>
              </a:cxn>
              <a:cxn ang="0">
                <a:pos x="21" y="1"/>
              </a:cxn>
              <a:cxn ang="0">
                <a:pos x="21" y="2"/>
              </a:cxn>
              <a:cxn ang="0">
                <a:pos x="13" y="2"/>
              </a:cxn>
              <a:cxn ang="0">
                <a:pos x="13" y="3"/>
              </a:cxn>
              <a:cxn ang="0">
                <a:pos x="9" y="5"/>
              </a:cxn>
              <a:cxn ang="0">
                <a:pos x="9" y="7"/>
              </a:cxn>
              <a:cxn ang="0">
                <a:pos x="4" y="7"/>
              </a:cxn>
              <a:cxn ang="0">
                <a:pos x="4" y="10"/>
              </a:cxn>
              <a:cxn ang="0">
                <a:pos x="0" y="10"/>
              </a:cxn>
              <a:cxn ang="0">
                <a:pos x="0" y="11"/>
              </a:cxn>
              <a:cxn ang="0">
                <a:pos x="67" y="11"/>
              </a:cxn>
              <a:cxn ang="0">
                <a:pos x="67" y="8"/>
              </a:cxn>
              <a:cxn ang="0">
                <a:pos x="63" y="8"/>
              </a:cxn>
              <a:cxn ang="0">
                <a:pos x="63" y="7"/>
              </a:cxn>
              <a:cxn ang="0">
                <a:pos x="60" y="7"/>
              </a:cxn>
              <a:cxn ang="0">
                <a:pos x="59" y="5"/>
              </a:cxn>
              <a:cxn ang="0">
                <a:pos x="57" y="5"/>
              </a:cxn>
              <a:cxn ang="0">
                <a:pos x="57" y="3"/>
              </a:cxn>
              <a:cxn ang="0">
                <a:pos x="55" y="3"/>
              </a:cxn>
              <a:cxn ang="0">
                <a:pos x="55" y="2"/>
              </a:cxn>
              <a:cxn ang="0">
                <a:pos x="50" y="2"/>
              </a:cxn>
              <a:cxn ang="0">
                <a:pos x="50" y="1"/>
              </a:cxn>
              <a:cxn ang="0">
                <a:pos x="44" y="1"/>
              </a:cxn>
              <a:cxn ang="0">
                <a:pos x="44" y="0"/>
              </a:cxn>
              <a:cxn ang="0">
                <a:pos x="23" y="0"/>
              </a:cxn>
            </a:cxnLst>
            <a:rect l="0" t="0" r="r" b="b"/>
            <a:pathLst>
              <a:path w="68" h="12">
                <a:moveTo>
                  <a:pt x="23" y="0"/>
                </a:moveTo>
                <a:lnTo>
                  <a:pt x="23" y="1"/>
                </a:lnTo>
                <a:lnTo>
                  <a:pt x="21" y="1"/>
                </a:lnTo>
                <a:lnTo>
                  <a:pt x="21" y="2"/>
                </a:lnTo>
                <a:lnTo>
                  <a:pt x="13" y="2"/>
                </a:lnTo>
                <a:lnTo>
                  <a:pt x="13" y="3"/>
                </a:lnTo>
                <a:lnTo>
                  <a:pt x="9" y="5"/>
                </a:lnTo>
                <a:lnTo>
                  <a:pt x="9" y="7"/>
                </a:lnTo>
                <a:lnTo>
                  <a:pt x="4" y="7"/>
                </a:lnTo>
                <a:lnTo>
                  <a:pt x="4" y="10"/>
                </a:lnTo>
                <a:lnTo>
                  <a:pt x="0" y="10"/>
                </a:lnTo>
                <a:lnTo>
                  <a:pt x="0" y="11"/>
                </a:lnTo>
                <a:lnTo>
                  <a:pt x="67" y="11"/>
                </a:lnTo>
                <a:lnTo>
                  <a:pt x="67" y="8"/>
                </a:lnTo>
                <a:lnTo>
                  <a:pt x="63" y="8"/>
                </a:lnTo>
                <a:lnTo>
                  <a:pt x="63" y="7"/>
                </a:lnTo>
                <a:lnTo>
                  <a:pt x="60" y="7"/>
                </a:lnTo>
                <a:lnTo>
                  <a:pt x="59" y="5"/>
                </a:lnTo>
                <a:lnTo>
                  <a:pt x="57" y="5"/>
                </a:lnTo>
                <a:lnTo>
                  <a:pt x="57" y="3"/>
                </a:lnTo>
                <a:lnTo>
                  <a:pt x="55" y="3"/>
                </a:lnTo>
                <a:lnTo>
                  <a:pt x="55" y="2"/>
                </a:lnTo>
                <a:lnTo>
                  <a:pt x="50" y="2"/>
                </a:lnTo>
                <a:lnTo>
                  <a:pt x="50" y="1"/>
                </a:lnTo>
                <a:lnTo>
                  <a:pt x="44" y="1"/>
                </a:lnTo>
                <a:lnTo>
                  <a:pt x="44" y="0"/>
                </a:lnTo>
                <a:lnTo>
                  <a:pt x="23"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1900" name="Freeform 396"/>
          <p:cNvSpPr>
            <a:spLocks/>
          </p:cNvSpPr>
          <p:nvPr/>
        </p:nvSpPr>
        <p:spPr bwMode="auto">
          <a:xfrm>
            <a:off x="4378325" y="3948113"/>
            <a:ext cx="134938" cy="19050"/>
          </a:xfrm>
          <a:custGeom>
            <a:avLst/>
            <a:gdLst/>
            <a:ahLst/>
            <a:cxnLst>
              <a:cxn ang="0">
                <a:pos x="8" y="0"/>
              </a:cxn>
              <a:cxn ang="0">
                <a:pos x="8" y="1"/>
              </a:cxn>
              <a:cxn ang="0">
                <a:pos x="7" y="3"/>
              </a:cxn>
              <a:cxn ang="0">
                <a:pos x="7" y="5"/>
              </a:cxn>
              <a:cxn ang="0">
                <a:pos x="4" y="5"/>
              </a:cxn>
              <a:cxn ang="0">
                <a:pos x="4" y="7"/>
              </a:cxn>
              <a:cxn ang="0">
                <a:pos x="2" y="7"/>
              </a:cxn>
              <a:cxn ang="0">
                <a:pos x="2" y="10"/>
              </a:cxn>
              <a:cxn ang="0">
                <a:pos x="0" y="10"/>
              </a:cxn>
              <a:cxn ang="0">
                <a:pos x="0" y="11"/>
              </a:cxn>
              <a:cxn ang="0">
                <a:pos x="84" y="11"/>
              </a:cxn>
              <a:cxn ang="0">
                <a:pos x="84" y="8"/>
              </a:cxn>
              <a:cxn ang="0">
                <a:pos x="82" y="8"/>
              </a:cxn>
              <a:cxn ang="0">
                <a:pos x="82" y="4"/>
              </a:cxn>
              <a:cxn ang="0">
                <a:pos x="78" y="4"/>
              </a:cxn>
              <a:cxn ang="0">
                <a:pos x="77" y="1"/>
              </a:cxn>
              <a:cxn ang="0">
                <a:pos x="77" y="0"/>
              </a:cxn>
              <a:cxn ang="0">
                <a:pos x="8" y="0"/>
              </a:cxn>
            </a:cxnLst>
            <a:rect l="0" t="0" r="r" b="b"/>
            <a:pathLst>
              <a:path w="85" h="12">
                <a:moveTo>
                  <a:pt x="8" y="0"/>
                </a:moveTo>
                <a:lnTo>
                  <a:pt x="8" y="1"/>
                </a:lnTo>
                <a:lnTo>
                  <a:pt x="7" y="3"/>
                </a:lnTo>
                <a:lnTo>
                  <a:pt x="7" y="5"/>
                </a:lnTo>
                <a:lnTo>
                  <a:pt x="4" y="5"/>
                </a:lnTo>
                <a:lnTo>
                  <a:pt x="4" y="7"/>
                </a:lnTo>
                <a:lnTo>
                  <a:pt x="2" y="7"/>
                </a:lnTo>
                <a:lnTo>
                  <a:pt x="2" y="10"/>
                </a:lnTo>
                <a:lnTo>
                  <a:pt x="0" y="10"/>
                </a:lnTo>
                <a:lnTo>
                  <a:pt x="0" y="11"/>
                </a:lnTo>
                <a:lnTo>
                  <a:pt x="84" y="11"/>
                </a:lnTo>
                <a:lnTo>
                  <a:pt x="84" y="8"/>
                </a:lnTo>
                <a:lnTo>
                  <a:pt x="82" y="8"/>
                </a:lnTo>
                <a:lnTo>
                  <a:pt x="82" y="4"/>
                </a:lnTo>
                <a:lnTo>
                  <a:pt x="78" y="4"/>
                </a:lnTo>
                <a:lnTo>
                  <a:pt x="77" y="1"/>
                </a:lnTo>
                <a:lnTo>
                  <a:pt x="77" y="0"/>
                </a:lnTo>
                <a:lnTo>
                  <a:pt x="8"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1901" name="Freeform 397"/>
          <p:cNvSpPr>
            <a:spLocks/>
          </p:cNvSpPr>
          <p:nvPr/>
        </p:nvSpPr>
        <p:spPr bwMode="auto">
          <a:xfrm>
            <a:off x="4375150" y="3971925"/>
            <a:ext cx="144463" cy="19050"/>
          </a:xfrm>
          <a:custGeom>
            <a:avLst/>
            <a:gdLst/>
            <a:ahLst/>
            <a:cxnLst>
              <a:cxn ang="0">
                <a:pos x="2" y="0"/>
              </a:cxn>
              <a:cxn ang="0">
                <a:pos x="2" y="4"/>
              </a:cxn>
              <a:cxn ang="0">
                <a:pos x="0" y="4"/>
              </a:cxn>
              <a:cxn ang="0">
                <a:pos x="0" y="11"/>
              </a:cxn>
              <a:cxn ang="0">
                <a:pos x="90" y="11"/>
              </a:cxn>
              <a:cxn ang="0">
                <a:pos x="90" y="4"/>
              </a:cxn>
              <a:cxn ang="0">
                <a:pos x="86" y="4"/>
              </a:cxn>
              <a:cxn ang="0">
                <a:pos x="86" y="0"/>
              </a:cxn>
              <a:cxn ang="0">
                <a:pos x="2" y="0"/>
              </a:cxn>
            </a:cxnLst>
            <a:rect l="0" t="0" r="r" b="b"/>
            <a:pathLst>
              <a:path w="91" h="12">
                <a:moveTo>
                  <a:pt x="2" y="0"/>
                </a:moveTo>
                <a:lnTo>
                  <a:pt x="2" y="4"/>
                </a:lnTo>
                <a:lnTo>
                  <a:pt x="0" y="4"/>
                </a:lnTo>
                <a:lnTo>
                  <a:pt x="0" y="11"/>
                </a:lnTo>
                <a:lnTo>
                  <a:pt x="90" y="11"/>
                </a:lnTo>
                <a:lnTo>
                  <a:pt x="90"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1902" name="Freeform 398"/>
          <p:cNvSpPr>
            <a:spLocks/>
          </p:cNvSpPr>
          <p:nvPr/>
        </p:nvSpPr>
        <p:spPr bwMode="auto">
          <a:xfrm>
            <a:off x="4375150" y="3995738"/>
            <a:ext cx="144463" cy="20637"/>
          </a:xfrm>
          <a:custGeom>
            <a:avLst/>
            <a:gdLst/>
            <a:ahLst/>
            <a:cxnLst>
              <a:cxn ang="0">
                <a:pos x="0" y="0"/>
              </a:cxn>
              <a:cxn ang="0">
                <a:pos x="0" y="7"/>
              </a:cxn>
              <a:cxn ang="0">
                <a:pos x="2" y="7"/>
              </a:cxn>
              <a:cxn ang="0">
                <a:pos x="2" y="12"/>
              </a:cxn>
              <a:cxn ang="0">
                <a:pos x="84" y="12"/>
              </a:cxn>
              <a:cxn ang="0">
                <a:pos x="84" y="11"/>
              </a:cxn>
              <a:cxn ang="0">
                <a:pos x="86" y="11"/>
              </a:cxn>
              <a:cxn ang="0">
                <a:pos x="86" y="7"/>
              </a:cxn>
              <a:cxn ang="0">
                <a:pos x="90" y="7"/>
              </a:cxn>
              <a:cxn ang="0">
                <a:pos x="90" y="0"/>
              </a:cxn>
              <a:cxn ang="0">
                <a:pos x="0" y="0"/>
              </a:cxn>
            </a:cxnLst>
            <a:rect l="0" t="0" r="r" b="b"/>
            <a:pathLst>
              <a:path w="91" h="13">
                <a:moveTo>
                  <a:pt x="0" y="0"/>
                </a:moveTo>
                <a:lnTo>
                  <a:pt x="0" y="7"/>
                </a:lnTo>
                <a:lnTo>
                  <a:pt x="2" y="7"/>
                </a:lnTo>
                <a:lnTo>
                  <a:pt x="2" y="12"/>
                </a:lnTo>
                <a:lnTo>
                  <a:pt x="84" y="12"/>
                </a:lnTo>
                <a:lnTo>
                  <a:pt x="84" y="11"/>
                </a:lnTo>
                <a:lnTo>
                  <a:pt x="86" y="11"/>
                </a:lnTo>
                <a:lnTo>
                  <a:pt x="86" y="7"/>
                </a:lnTo>
                <a:lnTo>
                  <a:pt x="90" y="7"/>
                </a:lnTo>
                <a:lnTo>
                  <a:pt x="90"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1903" name="Freeform 399"/>
          <p:cNvSpPr>
            <a:spLocks/>
          </p:cNvSpPr>
          <p:nvPr/>
        </p:nvSpPr>
        <p:spPr bwMode="auto">
          <a:xfrm>
            <a:off x="4378325" y="4021138"/>
            <a:ext cx="131763" cy="19050"/>
          </a:xfrm>
          <a:custGeom>
            <a:avLst/>
            <a:gdLst/>
            <a:ahLst/>
            <a:cxnLst>
              <a:cxn ang="0">
                <a:pos x="0" y="0"/>
              </a:cxn>
              <a:cxn ang="0">
                <a:pos x="2" y="3"/>
              </a:cxn>
              <a:cxn ang="0">
                <a:pos x="4" y="5"/>
              </a:cxn>
              <a:cxn ang="0">
                <a:pos x="7" y="7"/>
              </a:cxn>
              <a:cxn ang="0">
                <a:pos x="8" y="10"/>
              </a:cxn>
              <a:cxn ang="0">
                <a:pos x="8" y="11"/>
              </a:cxn>
              <a:cxn ang="0">
                <a:pos x="73" y="11"/>
              </a:cxn>
              <a:cxn ang="0">
                <a:pos x="73" y="10"/>
              </a:cxn>
              <a:cxn ang="0">
                <a:pos x="76" y="8"/>
              </a:cxn>
              <a:cxn ang="0">
                <a:pos x="76" y="7"/>
              </a:cxn>
              <a:cxn ang="0">
                <a:pos x="78" y="7"/>
              </a:cxn>
              <a:cxn ang="0">
                <a:pos x="78" y="5"/>
              </a:cxn>
              <a:cxn ang="0">
                <a:pos x="82" y="5"/>
              </a:cxn>
              <a:cxn ang="0">
                <a:pos x="82" y="0"/>
              </a:cxn>
              <a:cxn ang="0">
                <a:pos x="0" y="0"/>
              </a:cxn>
            </a:cxnLst>
            <a:rect l="0" t="0" r="r" b="b"/>
            <a:pathLst>
              <a:path w="83" h="12">
                <a:moveTo>
                  <a:pt x="0" y="0"/>
                </a:moveTo>
                <a:lnTo>
                  <a:pt x="2" y="3"/>
                </a:lnTo>
                <a:lnTo>
                  <a:pt x="4" y="5"/>
                </a:lnTo>
                <a:lnTo>
                  <a:pt x="7" y="7"/>
                </a:lnTo>
                <a:lnTo>
                  <a:pt x="8" y="10"/>
                </a:lnTo>
                <a:lnTo>
                  <a:pt x="8" y="11"/>
                </a:lnTo>
                <a:lnTo>
                  <a:pt x="73" y="11"/>
                </a:lnTo>
                <a:lnTo>
                  <a:pt x="73" y="10"/>
                </a:lnTo>
                <a:lnTo>
                  <a:pt x="76" y="8"/>
                </a:lnTo>
                <a:lnTo>
                  <a:pt x="76" y="7"/>
                </a:lnTo>
                <a:lnTo>
                  <a:pt x="78" y="7"/>
                </a:lnTo>
                <a:lnTo>
                  <a:pt x="78" y="5"/>
                </a:lnTo>
                <a:lnTo>
                  <a:pt x="82" y="5"/>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1904" name="Freeform 400"/>
          <p:cNvSpPr>
            <a:spLocks/>
          </p:cNvSpPr>
          <p:nvPr/>
        </p:nvSpPr>
        <p:spPr bwMode="auto">
          <a:xfrm>
            <a:off x="4392613" y="4044950"/>
            <a:ext cx="101600" cy="15875"/>
          </a:xfrm>
          <a:custGeom>
            <a:avLst/>
            <a:gdLst/>
            <a:ahLst/>
            <a:cxnLst>
              <a:cxn ang="0">
                <a:pos x="0" y="0"/>
              </a:cxn>
              <a:cxn ang="0">
                <a:pos x="4" y="2"/>
              </a:cxn>
              <a:cxn ang="0">
                <a:pos x="5" y="2"/>
              </a:cxn>
              <a:cxn ang="0">
                <a:pos x="9" y="5"/>
              </a:cxn>
              <a:cxn ang="0">
                <a:pos x="9" y="6"/>
              </a:cxn>
              <a:cxn ang="0">
                <a:pos x="13" y="6"/>
              </a:cxn>
              <a:cxn ang="0">
                <a:pos x="13" y="7"/>
              </a:cxn>
              <a:cxn ang="0">
                <a:pos x="17" y="7"/>
              </a:cxn>
              <a:cxn ang="0">
                <a:pos x="17" y="8"/>
              </a:cxn>
              <a:cxn ang="0">
                <a:pos x="23" y="8"/>
              </a:cxn>
              <a:cxn ang="0">
                <a:pos x="23" y="9"/>
              </a:cxn>
              <a:cxn ang="0">
                <a:pos x="44" y="9"/>
              </a:cxn>
              <a:cxn ang="0">
                <a:pos x="44" y="8"/>
              </a:cxn>
              <a:cxn ang="0">
                <a:pos x="46" y="8"/>
              </a:cxn>
              <a:cxn ang="0">
                <a:pos x="46" y="7"/>
              </a:cxn>
              <a:cxn ang="0">
                <a:pos x="55" y="7"/>
              </a:cxn>
              <a:cxn ang="0">
                <a:pos x="55" y="6"/>
              </a:cxn>
              <a:cxn ang="0">
                <a:pos x="57" y="5"/>
              </a:cxn>
              <a:cxn ang="0">
                <a:pos x="58" y="5"/>
              </a:cxn>
              <a:cxn ang="0">
                <a:pos x="58" y="2"/>
              </a:cxn>
              <a:cxn ang="0">
                <a:pos x="63" y="2"/>
              </a:cxn>
              <a:cxn ang="0">
                <a:pos x="63" y="0"/>
              </a:cxn>
              <a:cxn ang="0">
                <a:pos x="0" y="0"/>
              </a:cxn>
            </a:cxnLst>
            <a:rect l="0" t="0" r="r" b="b"/>
            <a:pathLst>
              <a:path w="64" h="10">
                <a:moveTo>
                  <a:pt x="0" y="0"/>
                </a:moveTo>
                <a:lnTo>
                  <a:pt x="4" y="2"/>
                </a:lnTo>
                <a:lnTo>
                  <a:pt x="5" y="2"/>
                </a:lnTo>
                <a:lnTo>
                  <a:pt x="9" y="5"/>
                </a:lnTo>
                <a:lnTo>
                  <a:pt x="9" y="6"/>
                </a:lnTo>
                <a:lnTo>
                  <a:pt x="13" y="6"/>
                </a:lnTo>
                <a:lnTo>
                  <a:pt x="13" y="7"/>
                </a:lnTo>
                <a:lnTo>
                  <a:pt x="17" y="7"/>
                </a:lnTo>
                <a:lnTo>
                  <a:pt x="17" y="8"/>
                </a:lnTo>
                <a:lnTo>
                  <a:pt x="23" y="8"/>
                </a:lnTo>
                <a:lnTo>
                  <a:pt x="23" y="9"/>
                </a:lnTo>
                <a:lnTo>
                  <a:pt x="44" y="9"/>
                </a:lnTo>
                <a:lnTo>
                  <a:pt x="44" y="8"/>
                </a:lnTo>
                <a:lnTo>
                  <a:pt x="46" y="8"/>
                </a:lnTo>
                <a:lnTo>
                  <a:pt x="46" y="7"/>
                </a:lnTo>
                <a:lnTo>
                  <a:pt x="55" y="7"/>
                </a:lnTo>
                <a:lnTo>
                  <a:pt x="55" y="6"/>
                </a:lnTo>
                <a:lnTo>
                  <a:pt x="57" y="5"/>
                </a:lnTo>
                <a:lnTo>
                  <a:pt x="58" y="5"/>
                </a:lnTo>
                <a:lnTo>
                  <a:pt x="58" y="2"/>
                </a:lnTo>
                <a:lnTo>
                  <a:pt x="63" y="2"/>
                </a:lnTo>
                <a:lnTo>
                  <a:pt x="63"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1905" name="Oval 401"/>
          <p:cNvSpPr>
            <a:spLocks noChangeArrowheads="1"/>
          </p:cNvSpPr>
          <p:nvPr/>
        </p:nvSpPr>
        <p:spPr bwMode="auto">
          <a:xfrm>
            <a:off x="4381500" y="3930650"/>
            <a:ext cx="123825" cy="119063"/>
          </a:xfrm>
          <a:prstGeom prst="ellipse">
            <a:avLst/>
          </a:prstGeom>
          <a:noFill/>
          <a:ln w="12700">
            <a:solidFill>
              <a:srgbClr val="000000"/>
            </a:solidFill>
            <a:round/>
            <a:headEnd/>
            <a:tailEnd/>
          </a:ln>
          <a:effectLst/>
        </p:spPr>
        <p:txBody>
          <a:bodyPr wrap="none" anchor="ctr"/>
          <a:lstStyle/>
          <a:p>
            <a:endParaRPr lang="fr-FR"/>
          </a:p>
        </p:txBody>
      </p:sp>
      <p:sp>
        <p:nvSpPr>
          <p:cNvPr id="21906" name="Line 402"/>
          <p:cNvSpPr>
            <a:spLocks noChangeShapeType="1"/>
          </p:cNvSpPr>
          <p:nvPr/>
        </p:nvSpPr>
        <p:spPr bwMode="auto">
          <a:xfrm>
            <a:off x="2147888" y="3995738"/>
            <a:ext cx="525462"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908" name="Line 404"/>
          <p:cNvSpPr>
            <a:spLocks noChangeShapeType="1"/>
          </p:cNvSpPr>
          <p:nvPr/>
        </p:nvSpPr>
        <p:spPr bwMode="auto">
          <a:xfrm>
            <a:off x="3262313" y="3990975"/>
            <a:ext cx="531812"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910" name="Line 406"/>
          <p:cNvSpPr>
            <a:spLocks noChangeShapeType="1"/>
          </p:cNvSpPr>
          <p:nvPr/>
        </p:nvSpPr>
        <p:spPr bwMode="auto">
          <a:xfrm>
            <a:off x="4564063" y="3995738"/>
            <a:ext cx="528637"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912" name="Line 408"/>
          <p:cNvSpPr>
            <a:spLocks noChangeShapeType="1"/>
          </p:cNvSpPr>
          <p:nvPr/>
        </p:nvSpPr>
        <p:spPr bwMode="auto">
          <a:xfrm>
            <a:off x="5680075" y="3990975"/>
            <a:ext cx="528638"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1933" name="Oval 429"/>
          <p:cNvSpPr>
            <a:spLocks noChangeArrowheads="1"/>
          </p:cNvSpPr>
          <p:nvPr/>
        </p:nvSpPr>
        <p:spPr bwMode="auto">
          <a:xfrm>
            <a:off x="1643063" y="3930650"/>
            <a:ext cx="120650" cy="119063"/>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4" name="Oval 430"/>
          <p:cNvSpPr>
            <a:spLocks noChangeArrowheads="1"/>
          </p:cNvSpPr>
          <p:nvPr/>
        </p:nvSpPr>
        <p:spPr bwMode="auto">
          <a:xfrm>
            <a:off x="1822450" y="3930650"/>
            <a:ext cx="120650" cy="119063"/>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5" name="Oval 431"/>
          <p:cNvSpPr>
            <a:spLocks noChangeArrowheads="1"/>
          </p:cNvSpPr>
          <p:nvPr/>
        </p:nvSpPr>
        <p:spPr bwMode="auto">
          <a:xfrm>
            <a:off x="1643063" y="4108450"/>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6" name="Oval 432"/>
          <p:cNvSpPr>
            <a:spLocks noChangeArrowheads="1"/>
          </p:cNvSpPr>
          <p:nvPr/>
        </p:nvSpPr>
        <p:spPr bwMode="auto">
          <a:xfrm>
            <a:off x="1822450" y="4108450"/>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7" name="Oval 433"/>
          <p:cNvSpPr>
            <a:spLocks noChangeArrowheads="1"/>
          </p:cNvSpPr>
          <p:nvPr/>
        </p:nvSpPr>
        <p:spPr bwMode="auto">
          <a:xfrm>
            <a:off x="1643063" y="3751263"/>
            <a:ext cx="120650" cy="120650"/>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8" name="Oval 434"/>
          <p:cNvSpPr>
            <a:spLocks noChangeArrowheads="1"/>
          </p:cNvSpPr>
          <p:nvPr/>
        </p:nvSpPr>
        <p:spPr bwMode="auto">
          <a:xfrm>
            <a:off x="1822450" y="3751263"/>
            <a:ext cx="120650" cy="120650"/>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1939" name="Rectangle 435"/>
          <p:cNvSpPr>
            <a:spLocks noChangeArrowheads="1"/>
          </p:cNvSpPr>
          <p:nvPr/>
        </p:nvSpPr>
        <p:spPr bwMode="auto">
          <a:xfrm>
            <a:off x="5241925" y="3746500"/>
            <a:ext cx="346075" cy="288925"/>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G</a:t>
            </a:r>
          </a:p>
        </p:txBody>
      </p:sp>
      <p:sp>
        <p:nvSpPr>
          <p:cNvPr id="21940" name="Rectangle 436"/>
          <p:cNvSpPr>
            <a:spLocks noChangeArrowheads="1"/>
          </p:cNvSpPr>
          <p:nvPr/>
        </p:nvSpPr>
        <p:spPr bwMode="auto">
          <a:xfrm>
            <a:off x="2794000" y="3760788"/>
            <a:ext cx="374650" cy="317500"/>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NG</a:t>
            </a:r>
          </a:p>
        </p:txBody>
      </p:sp>
      <p:grpSp>
        <p:nvGrpSpPr>
          <p:cNvPr id="21945" name="Group 441"/>
          <p:cNvGrpSpPr>
            <a:grpSpLocks/>
          </p:cNvGrpSpPr>
          <p:nvPr/>
        </p:nvGrpSpPr>
        <p:grpSpPr bwMode="auto">
          <a:xfrm>
            <a:off x="2809875" y="4130675"/>
            <a:ext cx="357188" cy="160338"/>
            <a:chOff x="1770" y="2602"/>
            <a:chExt cx="225" cy="101"/>
          </a:xfrm>
        </p:grpSpPr>
        <p:grpSp>
          <p:nvGrpSpPr>
            <p:cNvPr id="21943" name="Group 439"/>
            <p:cNvGrpSpPr>
              <a:grpSpLocks/>
            </p:cNvGrpSpPr>
            <p:nvPr/>
          </p:nvGrpSpPr>
          <p:grpSpPr bwMode="auto">
            <a:xfrm>
              <a:off x="1770" y="2623"/>
              <a:ext cx="225" cy="80"/>
              <a:chOff x="1770" y="2623"/>
              <a:chExt cx="225" cy="80"/>
            </a:xfrm>
          </p:grpSpPr>
          <p:sp>
            <p:nvSpPr>
              <p:cNvPr id="21941" name="Arc 437"/>
              <p:cNvSpPr>
                <a:spLocks/>
              </p:cNvSpPr>
              <p:nvPr/>
            </p:nvSpPr>
            <p:spPr bwMode="auto">
              <a:xfrm rot="10800000">
                <a:off x="1897" y="2623"/>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1942" name="Arc 438"/>
              <p:cNvSpPr>
                <a:spLocks/>
              </p:cNvSpPr>
              <p:nvPr/>
            </p:nvSpPr>
            <p:spPr bwMode="auto">
              <a:xfrm rot="10800000">
                <a:off x="1770" y="2623"/>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1944" name="Oval 440"/>
            <p:cNvSpPr>
              <a:spLocks noChangeArrowheads="1"/>
            </p:cNvSpPr>
            <p:nvPr/>
          </p:nvSpPr>
          <p:spPr bwMode="auto">
            <a:xfrm>
              <a:off x="1838" y="2602"/>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grpSp>
        <p:nvGrpSpPr>
          <p:cNvPr id="21950" name="Group 446"/>
          <p:cNvGrpSpPr>
            <a:grpSpLocks/>
          </p:cNvGrpSpPr>
          <p:nvPr/>
        </p:nvGrpSpPr>
        <p:grpSpPr bwMode="auto">
          <a:xfrm>
            <a:off x="5229225" y="4102100"/>
            <a:ext cx="357188" cy="160338"/>
            <a:chOff x="3294" y="2584"/>
            <a:chExt cx="225" cy="101"/>
          </a:xfrm>
        </p:grpSpPr>
        <p:grpSp>
          <p:nvGrpSpPr>
            <p:cNvPr id="21948" name="Group 444"/>
            <p:cNvGrpSpPr>
              <a:grpSpLocks/>
            </p:cNvGrpSpPr>
            <p:nvPr/>
          </p:nvGrpSpPr>
          <p:grpSpPr bwMode="auto">
            <a:xfrm>
              <a:off x="3294" y="2605"/>
              <a:ext cx="225" cy="80"/>
              <a:chOff x="3294" y="2605"/>
              <a:chExt cx="225" cy="80"/>
            </a:xfrm>
          </p:grpSpPr>
          <p:sp>
            <p:nvSpPr>
              <p:cNvPr id="21946" name="Arc 442"/>
              <p:cNvSpPr>
                <a:spLocks/>
              </p:cNvSpPr>
              <p:nvPr/>
            </p:nvSpPr>
            <p:spPr bwMode="auto">
              <a:xfrm rot="10800000">
                <a:off x="3421" y="2605"/>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1947" name="Arc 443"/>
              <p:cNvSpPr>
                <a:spLocks/>
              </p:cNvSpPr>
              <p:nvPr/>
            </p:nvSpPr>
            <p:spPr bwMode="auto">
              <a:xfrm rot="10800000">
                <a:off x="3294" y="2605"/>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1949" name="Oval 445"/>
            <p:cNvSpPr>
              <a:spLocks noChangeArrowheads="1"/>
            </p:cNvSpPr>
            <p:nvPr/>
          </p:nvSpPr>
          <p:spPr bwMode="auto">
            <a:xfrm>
              <a:off x="3362" y="2584"/>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sp>
        <p:nvSpPr>
          <p:cNvPr id="21924" name="Rectangle 420"/>
          <p:cNvSpPr>
            <a:spLocks noChangeArrowheads="1"/>
          </p:cNvSpPr>
          <p:nvPr/>
        </p:nvSpPr>
        <p:spPr bwMode="auto">
          <a:xfrm>
            <a:off x="6553200" y="4876800"/>
            <a:ext cx="2009775" cy="309563"/>
          </a:xfrm>
          <a:prstGeom prst="rect">
            <a:avLst/>
          </a:prstGeom>
          <a:noFill/>
          <a:ln w="12700">
            <a:noFill/>
            <a:miter lim="800000"/>
            <a:headEnd/>
            <a:tailEnd/>
          </a:ln>
          <a:effectLst/>
        </p:spPr>
        <p:txBody>
          <a:bodyPr wrap="none" lIns="90488" tIns="44450" rIns="90488" bIns="44450">
            <a:spAutoFit/>
          </a:bodyPr>
          <a:lstStyle/>
          <a:p>
            <a:pPr algn="l"/>
            <a:r>
              <a:rPr lang="fr-FR" sz="1600">
                <a:solidFill>
                  <a:srgbClr val="00279F"/>
                </a:solidFill>
              </a:rPr>
              <a:t>capacité</a:t>
            </a:r>
            <a:r>
              <a:rPr lang="fr-FR" sz="1600"/>
              <a:t> </a:t>
            </a:r>
            <a:r>
              <a:rPr lang="fr-FR" sz="1600">
                <a:solidFill>
                  <a:srgbClr val="00279F"/>
                </a:solidFill>
              </a:rPr>
              <a:t>du réseau</a:t>
            </a:r>
            <a:endParaRPr lang="fr-FR" sz="1600"/>
          </a:p>
        </p:txBody>
      </p:sp>
      <p:sp>
        <p:nvSpPr>
          <p:cNvPr id="21952" name="Rectangle 448"/>
          <p:cNvSpPr>
            <a:spLocks noChangeArrowheads="1"/>
          </p:cNvSpPr>
          <p:nvPr/>
        </p:nvSpPr>
        <p:spPr bwMode="auto">
          <a:xfrm>
            <a:off x="2057400" y="4724400"/>
            <a:ext cx="1828800" cy="685800"/>
          </a:xfrm>
          <a:prstGeom prst="rect">
            <a:avLst/>
          </a:prstGeom>
          <a:solidFill>
            <a:srgbClr val="99FF99"/>
          </a:solidFill>
          <a:ln w="12700">
            <a:solidFill>
              <a:srgbClr val="000000"/>
            </a:solidFill>
            <a:miter lim="800000"/>
            <a:headEnd/>
            <a:tailEnd/>
          </a:ln>
          <a:effectLst/>
        </p:spPr>
        <p:txBody>
          <a:bodyPr wrap="none" anchor="ctr"/>
          <a:lstStyle/>
          <a:p>
            <a:r>
              <a:rPr lang="fr-FR" sz="1600">
                <a:solidFill>
                  <a:srgbClr val="000000"/>
                </a:solidFill>
              </a:rPr>
              <a:t>capacité de NG</a:t>
            </a:r>
          </a:p>
        </p:txBody>
      </p:sp>
      <p:sp>
        <p:nvSpPr>
          <p:cNvPr id="21955" name="Rectangle 451"/>
          <p:cNvSpPr>
            <a:spLocks noChangeArrowheads="1"/>
          </p:cNvSpPr>
          <p:nvPr/>
        </p:nvSpPr>
        <p:spPr bwMode="auto">
          <a:xfrm>
            <a:off x="4343400" y="4876800"/>
            <a:ext cx="1905000" cy="381000"/>
          </a:xfrm>
          <a:prstGeom prst="rect">
            <a:avLst/>
          </a:prstGeom>
          <a:solidFill>
            <a:srgbClr val="FF99FF"/>
          </a:solidFill>
          <a:ln w="12700">
            <a:solidFill>
              <a:srgbClr val="000000"/>
            </a:solidFill>
            <a:miter lim="800000"/>
            <a:headEnd/>
            <a:tailEnd/>
          </a:ln>
          <a:effectLst/>
        </p:spPr>
        <p:txBody>
          <a:bodyPr wrap="none" anchor="ctr"/>
          <a:lstStyle/>
          <a:p>
            <a:r>
              <a:rPr lang="fr-FR" sz="1600">
                <a:solidFill>
                  <a:srgbClr val="000000"/>
                </a:solidFill>
              </a:rPr>
              <a:t>Capacité de G</a:t>
            </a:r>
          </a:p>
        </p:txBody>
      </p:sp>
      <p:sp>
        <p:nvSpPr>
          <p:cNvPr id="21956" name="Line 452"/>
          <p:cNvSpPr>
            <a:spLocks noChangeShapeType="1"/>
          </p:cNvSpPr>
          <p:nvPr/>
        </p:nvSpPr>
        <p:spPr bwMode="auto">
          <a:xfrm>
            <a:off x="1828800" y="4724400"/>
            <a:ext cx="0" cy="6858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
        <p:nvSpPr>
          <p:cNvPr id="21957" name="Line 453"/>
          <p:cNvSpPr>
            <a:spLocks noChangeShapeType="1"/>
          </p:cNvSpPr>
          <p:nvPr/>
        </p:nvSpPr>
        <p:spPr bwMode="auto">
          <a:xfrm>
            <a:off x="6400800" y="4876800"/>
            <a:ext cx="0" cy="3810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
        <p:nvSpPr>
          <p:cNvPr id="21966" name="Rectangle 462"/>
          <p:cNvSpPr>
            <a:spLocks noChangeArrowheads="1"/>
          </p:cNvSpPr>
          <p:nvPr/>
        </p:nvSpPr>
        <p:spPr bwMode="auto">
          <a:xfrm>
            <a:off x="3810000" y="2819400"/>
            <a:ext cx="2438400" cy="381000"/>
          </a:xfrm>
          <a:prstGeom prst="rect">
            <a:avLst/>
          </a:prstGeom>
          <a:solidFill>
            <a:schemeClr val="bg1"/>
          </a:solidFill>
          <a:ln w="12700">
            <a:solidFill>
              <a:srgbClr val="000000"/>
            </a:solidFill>
            <a:miter lim="800000"/>
            <a:headEnd/>
            <a:tailEnd/>
          </a:ln>
          <a:effectLst/>
        </p:spPr>
        <p:txBody>
          <a:bodyPr wrap="none" anchor="ctr"/>
          <a:lstStyle/>
          <a:p>
            <a:endParaRPr lang="fr-FR"/>
          </a:p>
        </p:txBody>
      </p:sp>
      <p:sp>
        <p:nvSpPr>
          <p:cNvPr id="21960" name="Rectangle 456"/>
          <p:cNvSpPr>
            <a:spLocks noChangeArrowheads="1"/>
          </p:cNvSpPr>
          <p:nvPr/>
        </p:nvSpPr>
        <p:spPr bwMode="auto">
          <a:xfrm>
            <a:off x="6448425" y="2819400"/>
            <a:ext cx="2009775" cy="309563"/>
          </a:xfrm>
          <a:prstGeom prst="rect">
            <a:avLst/>
          </a:prstGeom>
          <a:noFill/>
          <a:ln w="12700">
            <a:noFill/>
            <a:miter lim="800000"/>
            <a:headEnd/>
            <a:tailEnd/>
          </a:ln>
          <a:effectLst/>
        </p:spPr>
        <p:txBody>
          <a:bodyPr wrap="none" lIns="90488" tIns="44450" rIns="90488" bIns="44450">
            <a:spAutoFit/>
          </a:bodyPr>
          <a:lstStyle/>
          <a:p>
            <a:pPr algn="l"/>
            <a:r>
              <a:rPr lang="fr-FR" sz="1600">
                <a:solidFill>
                  <a:srgbClr val="00279F"/>
                </a:solidFill>
              </a:rPr>
              <a:t>capacité du réseau</a:t>
            </a:r>
          </a:p>
        </p:txBody>
      </p:sp>
      <p:sp>
        <p:nvSpPr>
          <p:cNvPr id="21961" name="Rectangle 457"/>
          <p:cNvSpPr>
            <a:spLocks noChangeArrowheads="1"/>
          </p:cNvSpPr>
          <p:nvPr/>
        </p:nvSpPr>
        <p:spPr bwMode="auto">
          <a:xfrm>
            <a:off x="4191000" y="2667000"/>
            <a:ext cx="1828800" cy="685800"/>
          </a:xfrm>
          <a:prstGeom prst="rect">
            <a:avLst/>
          </a:prstGeom>
          <a:solidFill>
            <a:srgbClr val="99FF99"/>
          </a:solidFill>
          <a:ln w="12700">
            <a:solidFill>
              <a:srgbClr val="000000"/>
            </a:solidFill>
            <a:miter lim="800000"/>
            <a:headEnd/>
            <a:tailEnd/>
          </a:ln>
          <a:effectLst/>
        </p:spPr>
        <p:txBody>
          <a:bodyPr wrap="none" anchor="ctr"/>
          <a:lstStyle/>
          <a:p>
            <a:r>
              <a:rPr lang="fr-FR" sz="1600">
                <a:solidFill>
                  <a:srgbClr val="000000"/>
                </a:solidFill>
              </a:rPr>
              <a:t>capacité de NG</a:t>
            </a:r>
          </a:p>
        </p:txBody>
      </p:sp>
      <p:sp>
        <p:nvSpPr>
          <p:cNvPr id="21962" name="Rectangle 458"/>
          <p:cNvSpPr>
            <a:spLocks noChangeArrowheads="1"/>
          </p:cNvSpPr>
          <p:nvPr/>
        </p:nvSpPr>
        <p:spPr bwMode="auto">
          <a:xfrm>
            <a:off x="1752600" y="2819400"/>
            <a:ext cx="2057400" cy="381000"/>
          </a:xfrm>
          <a:prstGeom prst="rect">
            <a:avLst/>
          </a:prstGeom>
          <a:solidFill>
            <a:srgbClr val="FF99FF"/>
          </a:solidFill>
          <a:ln w="12700">
            <a:solidFill>
              <a:srgbClr val="000000"/>
            </a:solidFill>
            <a:miter lim="800000"/>
            <a:headEnd/>
            <a:tailEnd/>
          </a:ln>
          <a:effectLst/>
        </p:spPr>
        <p:txBody>
          <a:bodyPr wrap="none" anchor="ctr"/>
          <a:lstStyle/>
          <a:p>
            <a:r>
              <a:rPr lang="fr-FR" sz="1600">
                <a:solidFill>
                  <a:srgbClr val="000000"/>
                </a:solidFill>
              </a:rPr>
              <a:t>Capacité de G</a:t>
            </a:r>
          </a:p>
        </p:txBody>
      </p:sp>
      <p:sp>
        <p:nvSpPr>
          <p:cNvPr id="21963" name="Line 459"/>
          <p:cNvSpPr>
            <a:spLocks noChangeShapeType="1"/>
          </p:cNvSpPr>
          <p:nvPr/>
        </p:nvSpPr>
        <p:spPr bwMode="auto">
          <a:xfrm>
            <a:off x="3962400" y="2667000"/>
            <a:ext cx="0" cy="6858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
        <p:nvSpPr>
          <p:cNvPr id="21964" name="Line 460"/>
          <p:cNvSpPr>
            <a:spLocks noChangeShapeType="1"/>
          </p:cNvSpPr>
          <p:nvPr/>
        </p:nvSpPr>
        <p:spPr bwMode="auto">
          <a:xfrm>
            <a:off x="6324600" y="2819400"/>
            <a:ext cx="0" cy="3810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
        <p:nvSpPr>
          <p:cNvPr id="21965" name="Line 461"/>
          <p:cNvSpPr>
            <a:spLocks noChangeShapeType="1"/>
          </p:cNvSpPr>
          <p:nvPr/>
        </p:nvSpPr>
        <p:spPr bwMode="auto">
          <a:xfrm>
            <a:off x="1676400" y="2819400"/>
            <a:ext cx="0" cy="3810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79" name="Rectangle 251"/>
          <p:cNvSpPr>
            <a:spLocks noChangeArrowheads="1"/>
          </p:cNvSpPr>
          <p:nvPr/>
        </p:nvSpPr>
        <p:spPr bwMode="auto">
          <a:xfrm>
            <a:off x="3124200" y="4572000"/>
            <a:ext cx="1828800" cy="685800"/>
          </a:xfrm>
          <a:prstGeom prst="rect">
            <a:avLst/>
          </a:prstGeom>
          <a:solidFill>
            <a:srgbClr val="99FF99"/>
          </a:solidFill>
          <a:ln w="12700">
            <a:solidFill>
              <a:srgbClr val="000000"/>
            </a:solidFill>
            <a:miter lim="800000"/>
            <a:headEnd/>
            <a:tailEnd/>
          </a:ln>
          <a:effectLst/>
        </p:spPr>
        <p:txBody>
          <a:bodyPr wrap="none" anchor="ctr"/>
          <a:lstStyle/>
          <a:p>
            <a:endParaRPr lang="fr-FR"/>
          </a:p>
        </p:txBody>
      </p:sp>
      <p:sp>
        <p:nvSpPr>
          <p:cNvPr id="22530" name="Rectangle 2"/>
          <p:cNvSpPr>
            <a:spLocks noGrp="1" noChangeArrowheads="1"/>
          </p:cNvSpPr>
          <p:nvPr>
            <p:ph type="title"/>
          </p:nvPr>
        </p:nvSpPr>
        <p:spPr>
          <a:noFill/>
          <a:ln/>
        </p:spPr>
        <p:txBody>
          <a:bodyPr/>
          <a:lstStyle/>
          <a:p>
            <a:r>
              <a:rPr lang="fr-FR" dirty="0"/>
              <a:t>Processus d'assemblage</a:t>
            </a:r>
          </a:p>
        </p:txBody>
      </p:sp>
      <p:sp>
        <p:nvSpPr>
          <p:cNvPr id="22531" name="Line 3"/>
          <p:cNvSpPr>
            <a:spLocks noChangeShapeType="1"/>
          </p:cNvSpPr>
          <p:nvPr/>
        </p:nvSpPr>
        <p:spPr bwMode="auto">
          <a:xfrm>
            <a:off x="2733675" y="3878263"/>
            <a:ext cx="382588"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533" name="Line 5"/>
          <p:cNvSpPr>
            <a:spLocks noChangeShapeType="1"/>
          </p:cNvSpPr>
          <p:nvPr/>
        </p:nvSpPr>
        <p:spPr bwMode="auto">
          <a:xfrm flipV="1">
            <a:off x="3743325" y="3476625"/>
            <a:ext cx="635000" cy="331788"/>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535" name="Line 7"/>
          <p:cNvSpPr>
            <a:spLocks noChangeShapeType="1"/>
          </p:cNvSpPr>
          <p:nvPr/>
        </p:nvSpPr>
        <p:spPr bwMode="auto">
          <a:xfrm>
            <a:off x="5075238" y="3227388"/>
            <a:ext cx="531812"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537" name="Line 9"/>
          <p:cNvSpPr>
            <a:spLocks noChangeShapeType="1"/>
          </p:cNvSpPr>
          <p:nvPr/>
        </p:nvSpPr>
        <p:spPr bwMode="auto">
          <a:xfrm>
            <a:off x="6194425" y="3222625"/>
            <a:ext cx="525463"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539" name="Freeform 11"/>
          <p:cNvSpPr>
            <a:spLocks/>
          </p:cNvSpPr>
          <p:nvPr/>
        </p:nvSpPr>
        <p:spPr bwMode="auto">
          <a:xfrm>
            <a:off x="2166938" y="2365375"/>
            <a:ext cx="107950" cy="19050"/>
          </a:xfrm>
          <a:custGeom>
            <a:avLst/>
            <a:gdLst/>
            <a:ahLst/>
            <a:cxnLst>
              <a:cxn ang="0">
                <a:pos x="25" y="0"/>
              </a:cxn>
              <a:cxn ang="0">
                <a:pos x="25" y="1"/>
              </a:cxn>
              <a:cxn ang="0">
                <a:pos x="20" y="1"/>
              </a:cxn>
              <a:cxn ang="0">
                <a:pos x="20"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40" name="Freeform 12"/>
          <p:cNvSpPr>
            <a:spLocks/>
          </p:cNvSpPr>
          <p:nvPr/>
        </p:nvSpPr>
        <p:spPr bwMode="auto">
          <a:xfrm>
            <a:off x="2155825" y="2389188"/>
            <a:ext cx="131763"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541" name="Freeform 13"/>
          <p:cNvSpPr>
            <a:spLocks/>
          </p:cNvSpPr>
          <p:nvPr/>
        </p:nvSpPr>
        <p:spPr bwMode="auto">
          <a:xfrm>
            <a:off x="2152650" y="2413000"/>
            <a:ext cx="138113"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542" name="Freeform 14"/>
          <p:cNvSpPr>
            <a:spLocks/>
          </p:cNvSpPr>
          <p:nvPr/>
        </p:nvSpPr>
        <p:spPr bwMode="auto">
          <a:xfrm>
            <a:off x="2152650" y="2438400"/>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543" name="Freeform 15"/>
          <p:cNvSpPr>
            <a:spLocks/>
          </p:cNvSpPr>
          <p:nvPr/>
        </p:nvSpPr>
        <p:spPr bwMode="auto">
          <a:xfrm>
            <a:off x="2155825" y="2462213"/>
            <a:ext cx="128588"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544" name="Freeform 16"/>
          <p:cNvSpPr>
            <a:spLocks/>
          </p:cNvSpPr>
          <p:nvPr/>
        </p:nvSpPr>
        <p:spPr bwMode="auto">
          <a:xfrm>
            <a:off x="2170113" y="248602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545" name="Oval 17"/>
          <p:cNvSpPr>
            <a:spLocks noChangeArrowheads="1"/>
          </p:cNvSpPr>
          <p:nvPr/>
        </p:nvSpPr>
        <p:spPr bwMode="auto">
          <a:xfrm>
            <a:off x="2159000"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546" name="Freeform 18"/>
          <p:cNvSpPr>
            <a:spLocks/>
          </p:cNvSpPr>
          <p:nvPr/>
        </p:nvSpPr>
        <p:spPr bwMode="auto">
          <a:xfrm>
            <a:off x="2347913" y="2365375"/>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2" y="8"/>
              </a:cxn>
              <a:cxn ang="0">
                <a:pos x="61" y="6"/>
              </a:cxn>
              <a:cxn ang="0">
                <a:pos x="60" y="6"/>
              </a:cxn>
              <a:cxn ang="0">
                <a:pos x="60" y="5"/>
              </a:cxn>
              <a:cxn ang="0">
                <a:pos x="56" y="5"/>
              </a:cxn>
              <a:cxn ang="0">
                <a:pos x="56" y="4"/>
              </a:cxn>
              <a:cxn ang="0">
                <a:pos x="52" y="4"/>
              </a:cxn>
              <a:cxn ang="0">
                <a:pos x="52" y="3"/>
              </a:cxn>
              <a:cxn ang="0">
                <a:pos x="49" y="3"/>
              </a:cxn>
              <a:cxn ang="0">
                <a:pos x="49" y="1"/>
              </a:cxn>
              <a:cxn ang="0">
                <a:pos x="41" y="1"/>
              </a:cxn>
              <a:cxn ang="0">
                <a:pos x="41"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2" y="8"/>
                </a:lnTo>
                <a:lnTo>
                  <a:pt x="61" y="6"/>
                </a:lnTo>
                <a:lnTo>
                  <a:pt x="60" y="6"/>
                </a:lnTo>
                <a:lnTo>
                  <a:pt x="60" y="5"/>
                </a:lnTo>
                <a:lnTo>
                  <a:pt x="56" y="5"/>
                </a:lnTo>
                <a:lnTo>
                  <a:pt x="56" y="4"/>
                </a:lnTo>
                <a:lnTo>
                  <a:pt x="52" y="4"/>
                </a:lnTo>
                <a:lnTo>
                  <a:pt x="52" y="3"/>
                </a:lnTo>
                <a:lnTo>
                  <a:pt x="49" y="3"/>
                </a:lnTo>
                <a:lnTo>
                  <a:pt x="49" y="1"/>
                </a:lnTo>
                <a:lnTo>
                  <a:pt x="41" y="1"/>
                </a:lnTo>
                <a:lnTo>
                  <a:pt x="41"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47" name="Freeform 19"/>
          <p:cNvSpPr>
            <a:spLocks/>
          </p:cNvSpPr>
          <p:nvPr/>
        </p:nvSpPr>
        <p:spPr bwMode="auto">
          <a:xfrm>
            <a:off x="2335213" y="238918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548" name="Freeform 20"/>
          <p:cNvSpPr>
            <a:spLocks/>
          </p:cNvSpPr>
          <p:nvPr/>
        </p:nvSpPr>
        <p:spPr bwMode="auto">
          <a:xfrm>
            <a:off x="2332038" y="241300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549" name="Freeform 21"/>
          <p:cNvSpPr>
            <a:spLocks/>
          </p:cNvSpPr>
          <p:nvPr/>
        </p:nvSpPr>
        <p:spPr bwMode="auto">
          <a:xfrm>
            <a:off x="2332038" y="243840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550" name="Freeform 22"/>
          <p:cNvSpPr>
            <a:spLocks/>
          </p:cNvSpPr>
          <p:nvPr/>
        </p:nvSpPr>
        <p:spPr bwMode="auto">
          <a:xfrm>
            <a:off x="2335213" y="2462213"/>
            <a:ext cx="128587"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551" name="Freeform 23"/>
          <p:cNvSpPr>
            <a:spLocks/>
          </p:cNvSpPr>
          <p:nvPr/>
        </p:nvSpPr>
        <p:spPr bwMode="auto">
          <a:xfrm>
            <a:off x="2349500" y="248602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552" name="Oval 24"/>
          <p:cNvSpPr>
            <a:spLocks noChangeArrowheads="1"/>
          </p:cNvSpPr>
          <p:nvPr/>
        </p:nvSpPr>
        <p:spPr bwMode="auto">
          <a:xfrm>
            <a:off x="2338388"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553" name="Freeform 25"/>
          <p:cNvSpPr>
            <a:spLocks/>
          </p:cNvSpPr>
          <p:nvPr/>
        </p:nvSpPr>
        <p:spPr bwMode="auto">
          <a:xfrm>
            <a:off x="2490788" y="2365375"/>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54" name="Freeform 26"/>
          <p:cNvSpPr>
            <a:spLocks/>
          </p:cNvSpPr>
          <p:nvPr/>
        </p:nvSpPr>
        <p:spPr bwMode="auto">
          <a:xfrm>
            <a:off x="2478088" y="238918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555" name="Freeform 27"/>
          <p:cNvSpPr>
            <a:spLocks/>
          </p:cNvSpPr>
          <p:nvPr/>
        </p:nvSpPr>
        <p:spPr bwMode="auto">
          <a:xfrm>
            <a:off x="2474913" y="241300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556" name="Freeform 28"/>
          <p:cNvSpPr>
            <a:spLocks/>
          </p:cNvSpPr>
          <p:nvPr/>
        </p:nvSpPr>
        <p:spPr bwMode="auto">
          <a:xfrm>
            <a:off x="2474913" y="243840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557" name="Freeform 29"/>
          <p:cNvSpPr>
            <a:spLocks/>
          </p:cNvSpPr>
          <p:nvPr/>
        </p:nvSpPr>
        <p:spPr bwMode="auto">
          <a:xfrm>
            <a:off x="2478088" y="2462213"/>
            <a:ext cx="128587" cy="19050"/>
          </a:xfrm>
          <a:custGeom>
            <a:avLst/>
            <a:gdLst/>
            <a:ahLst/>
            <a:cxnLst>
              <a:cxn ang="0">
                <a:pos x="0" y="0"/>
              </a:cxn>
              <a:cxn ang="0">
                <a:pos x="2" y="3"/>
              </a:cxn>
              <a:cxn ang="0">
                <a:pos x="4" y="5"/>
              </a:cxn>
              <a:cxn ang="0">
                <a:pos x="6" y="8"/>
              </a:cxn>
              <a:cxn ang="0">
                <a:pos x="7" y="10"/>
              </a:cxn>
              <a:cxn ang="0">
                <a:pos x="8" y="10"/>
              </a:cxn>
              <a:cxn ang="0">
                <a:pos x="8" y="11"/>
              </a:cxn>
              <a:cxn ang="0">
                <a:pos x="72" y="11"/>
              </a:cxn>
              <a:cxn ang="0">
                <a:pos x="72"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2" y="11"/>
                </a:lnTo>
                <a:lnTo>
                  <a:pt x="72"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558" name="Freeform 30"/>
          <p:cNvSpPr>
            <a:spLocks/>
          </p:cNvSpPr>
          <p:nvPr/>
        </p:nvSpPr>
        <p:spPr bwMode="auto">
          <a:xfrm>
            <a:off x="2492375" y="2486025"/>
            <a:ext cx="100013"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1" y="10"/>
              </a:cxn>
              <a:cxn ang="0">
                <a:pos x="41" y="9"/>
              </a:cxn>
              <a:cxn ang="0">
                <a:pos x="46" y="9"/>
              </a:cxn>
              <a:cxn ang="0">
                <a:pos x="46" y="8"/>
              </a:cxn>
              <a:cxn ang="0">
                <a:pos x="51" y="8"/>
              </a:cxn>
              <a:cxn ang="0">
                <a:pos x="51" y="6"/>
              </a:cxn>
              <a:cxn ang="0">
                <a:pos x="55" y="5"/>
              </a:cxn>
              <a:cxn ang="0">
                <a:pos x="58" y="5"/>
              </a:cxn>
              <a:cxn ang="0">
                <a:pos x="58" y="3"/>
              </a:cxn>
              <a:cxn ang="0">
                <a:pos x="62" y="3"/>
              </a:cxn>
              <a:cxn ang="0">
                <a:pos x="62" y="0"/>
              </a:cxn>
              <a:cxn ang="0">
                <a:pos x="0" y="0"/>
              </a:cxn>
            </a:cxnLst>
            <a:rect l="0" t="0" r="r" b="b"/>
            <a:pathLst>
              <a:path w="63"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1" y="10"/>
                </a:lnTo>
                <a:lnTo>
                  <a:pt x="41" y="9"/>
                </a:lnTo>
                <a:lnTo>
                  <a:pt x="46" y="9"/>
                </a:lnTo>
                <a:lnTo>
                  <a:pt x="46" y="8"/>
                </a:lnTo>
                <a:lnTo>
                  <a:pt x="51" y="8"/>
                </a:lnTo>
                <a:lnTo>
                  <a:pt x="51" y="6"/>
                </a:lnTo>
                <a:lnTo>
                  <a:pt x="55" y="5"/>
                </a:lnTo>
                <a:lnTo>
                  <a:pt x="58" y="5"/>
                </a:lnTo>
                <a:lnTo>
                  <a:pt x="58"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559" name="Oval 31"/>
          <p:cNvSpPr>
            <a:spLocks noChangeArrowheads="1"/>
          </p:cNvSpPr>
          <p:nvPr/>
        </p:nvSpPr>
        <p:spPr bwMode="auto">
          <a:xfrm>
            <a:off x="2481263"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560" name="Freeform 32"/>
          <p:cNvSpPr>
            <a:spLocks/>
          </p:cNvSpPr>
          <p:nvPr/>
        </p:nvSpPr>
        <p:spPr bwMode="auto">
          <a:xfrm>
            <a:off x="2673350" y="2365375"/>
            <a:ext cx="106363" cy="19050"/>
          </a:xfrm>
          <a:custGeom>
            <a:avLst/>
            <a:gdLst/>
            <a:ahLst/>
            <a:cxnLst>
              <a:cxn ang="0">
                <a:pos x="22" y="0"/>
              </a:cxn>
              <a:cxn ang="0">
                <a:pos x="22" y="1"/>
              </a:cxn>
              <a:cxn ang="0">
                <a:pos x="19" y="1"/>
              </a:cxn>
              <a:cxn ang="0">
                <a:pos x="19" y="3"/>
              </a:cxn>
              <a:cxn ang="0">
                <a:pos x="12" y="3"/>
              </a:cxn>
              <a:cxn ang="0">
                <a:pos x="12" y="4"/>
              </a:cxn>
              <a:cxn ang="0">
                <a:pos x="8" y="5"/>
              </a:cxn>
              <a:cxn ang="0">
                <a:pos x="6" y="5"/>
              </a:cxn>
              <a:cxn ang="0">
                <a:pos x="6" y="7"/>
              </a:cxn>
              <a:cxn ang="0">
                <a:pos x="1" y="7"/>
              </a:cxn>
              <a:cxn ang="0">
                <a:pos x="1" y="10"/>
              </a:cxn>
              <a:cxn ang="0">
                <a:pos x="0" y="10"/>
              </a:cxn>
              <a:cxn ang="0">
                <a:pos x="0" y="11"/>
              </a:cxn>
              <a:cxn ang="0">
                <a:pos x="66" y="11"/>
              </a:cxn>
              <a:cxn ang="0">
                <a:pos x="66" y="8"/>
              </a:cxn>
              <a:cxn ang="0">
                <a:pos x="62" y="8"/>
              </a:cxn>
              <a:cxn ang="0">
                <a:pos x="62" y="7"/>
              </a:cxn>
              <a:cxn ang="0">
                <a:pos x="60" y="7"/>
              </a:cxn>
              <a:cxn ang="0">
                <a:pos x="58" y="5"/>
              </a:cxn>
              <a:cxn ang="0">
                <a:pos x="56" y="5"/>
              </a:cxn>
              <a:cxn ang="0">
                <a:pos x="56" y="4"/>
              </a:cxn>
              <a:cxn ang="0">
                <a:pos x="52" y="4"/>
              </a:cxn>
              <a:cxn ang="0">
                <a:pos x="52" y="3"/>
              </a:cxn>
              <a:cxn ang="0">
                <a:pos x="47" y="3"/>
              </a:cxn>
              <a:cxn ang="0">
                <a:pos x="47" y="1"/>
              </a:cxn>
              <a:cxn ang="0">
                <a:pos x="41" y="1"/>
              </a:cxn>
              <a:cxn ang="0">
                <a:pos x="41" y="0"/>
              </a:cxn>
              <a:cxn ang="0">
                <a:pos x="22" y="0"/>
              </a:cxn>
            </a:cxnLst>
            <a:rect l="0" t="0" r="r" b="b"/>
            <a:pathLst>
              <a:path w="67" h="12">
                <a:moveTo>
                  <a:pt x="22" y="0"/>
                </a:moveTo>
                <a:lnTo>
                  <a:pt x="22" y="1"/>
                </a:lnTo>
                <a:lnTo>
                  <a:pt x="19" y="1"/>
                </a:lnTo>
                <a:lnTo>
                  <a:pt x="19" y="3"/>
                </a:lnTo>
                <a:lnTo>
                  <a:pt x="12" y="3"/>
                </a:lnTo>
                <a:lnTo>
                  <a:pt x="12" y="4"/>
                </a:lnTo>
                <a:lnTo>
                  <a:pt x="8" y="5"/>
                </a:lnTo>
                <a:lnTo>
                  <a:pt x="6" y="5"/>
                </a:lnTo>
                <a:lnTo>
                  <a:pt x="6" y="7"/>
                </a:lnTo>
                <a:lnTo>
                  <a:pt x="1" y="7"/>
                </a:lnTo>
                <a:lnTo>
                  <a:pt x="1" y="10"/>
                </a:lnTo>
                <a:lnTo>
                  <a:pt x="0" y="10"/>
                </a:lnTo>
                <a:lnTo>
                  <a:pt x="0" y="11"/>
                </a:lnTo>
                <a:lnTo>
                  <a:pt x="66" y="11"/>
                </a:lnTo>
                <a:lnTo>
                  <a:pt x="66" y="8"/>
                </a:lnTo>
                <a:lnTo>
                  <a:pt x="62" y="8"/>
                </a:lnTo>
                <a:lnTo>
                  <a:pt x="62" y="7"/>
                </a:lnTo>
                <a:lnTo>
                  <a:pt x="60" y="7"/>
                </a:lnTo>
                <a:lnTo>
                  <a:pt x="58" y="5"/>
                </a:lnTo>
                <a:lnTo>
                  <a:pt x="56" y="5"/>
                </a:lnTo>
                <a:lnTo>
                  <a:pt x="56" y="4"/>
                </a:lnTo>
                <a:lnTo>
                  <a:pt x="52" y="4"/>
                </a:lnTo>
                <a:lnTo>
                  <a:pt x="52" y="3"/>
                </a:lnTo>
                <a:lnTo>
                  <a:pt x="47" y="3"/>
                </a:lnTo>
                <a:lnTo>
                  <a:pt x="47" y="1"/>
                </a:lnTo>
                <a:lnTo>
                  <a:pt x="41" y="1"/>
                </a:lnTo>
                <a:lnTo>
                  <a:pt x="41"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61" name="Freeform 33"/>
          <p:cNvSpPr>
            <a:spLocks/>
          </p:cNvSpPr>
          <p:nvPr/>
        </p:nvSpPr>
        <p:spPr bwMode="auto">
          <a:xfrm>
            <a:off x="2657475" y="2389188"/>
            <a:ext cx="134938" cy="19050"/>
          </a:xfrm>
          <a:custGeom>
            <a:avLst/>
            <a:gdLst/>
            <a:ahLst/>
            <a:cxnLst>
              <a:cxn ang="0">
                <a:pos x="9" y="0"/>
              </a:cxn>
              <a:cxn ang="0">
                <a:pos x="9" y="1"/>
              </a:cxn>
              <a:cxn ang="0">
                <a:pos x="6" y="3"/>
              </a:cxn>
              <a:cxn ang="0">
                <a:pos x="6" y="5"/>
              </a:cxn>
              <a:cxn ang="0">
                <a:pos x="4" y="5"/>
              </a:cxn>
              <a:cxn ang="0">
                <a:pos x="4" y="8"/>
              </a:cxn>
              <a:cxn ang="0">
                <a:pos x="2" y="8"/>
              </a:cxn>
              <a:cxn ang="0">
                <a:pos x="2" y="10"/>
              </a:cxn>
              <a:cxn ang="0">
                <a:pos x="0" y="10"/>
              </a:cxn>
              <a:cxn ang="0">
                <a:pos x="0" y="11"/>
              </a:cxn>
              <a:cxn ang="0">
                <a:pos x="84" y="11"/>
              </a:cxn>
              <a:cxn ang="0">
                <a:pos x="84" y="9"/>
              </a:cxn>
              <a:cxn ang="0">
                <a:pos x="82" y="9"/>
              </a:cxn>
              <a:cxn ang="0">
                <a:pos x="82" y="6"/>
              </a:cxn>
              <a:cxn ang="0">
                <a:pos x="80" y="6"/>
              </a:cxn>
              <a:cxn ang="0">
                <a:pos x="80" y="4"/>
              </a:cxn>
              <a:cxn ang="0">
                <a:pos x="78" y="4"/>
              </a:cxn>
              <a:cxn ang="0">
                <a:pos x="77" y="1"/>
              </a:cxn>
              <a:cxn ang="0">
                <a:pos x="77" y="0"/>
              </a:cxn>
              <a:cxn ang="0">
                <a:pos x="9" y="0"/>
              </a:cxn>
            </a:cxnLst>
            <a:rect l="0" t="0" r="r" b="b"/>
            <a:pathLst>
              <a:path w="85" h="12">
                <a:moveTo>
                  <a:pt x="9" y="0"/>
                </a:moveTo>
                <a:lnTo>
                  <a:pt x="9" y="1"/>
                </a:lnTo>
                <a:lnTo>
                  <a:pt x="6" y="3"/>
                </a:lnTo>
                <a:lnTo>
                  <a:pt x="6" y="5"/>
                </a:lnTo>
                <a:lnTo>
                  <a:pt x="4" y="5"/>
                </a:lnTo>
                <a:lnTo>
                  <a:pt x="4" y="8"/>
                </a:lnTo>
                <a:lnTo>
                  <a:pt x="2" y="8"/>
                </a:lnTo>
                <a:lnTo>
                  <a:pt x="2" y="10"/>
                </a:lnTo>
                <a:lnTo>
                  <a:pt x="0" y="10"/>
                </a:lnTo>
                <a:lnTo>
                  <a:pt x="0" y="11"/>
                </a:lnTo>
                <a:lnTo>
                  <a:pt x="84" y="11"/>
                </a:lnTo>
                <a:lnTo>
                  <a:pt x="84" y="9"/>
                </a:lnTo>
                <a:lnTo>
                  <a:pt x="82" y="9"/>
                </a:lnTo>
                <a:lnTo>
                  <a:pt x="82" y="6"/>
                </a:lnTo>
                <a:lnTo>
                  <a:pt x="80" y="6"/>
                </a:lnTo>
                <a:lnTo>
                  <a:pt x="80" y="4"/>
                </a:lnTo>
                <a:lnTo>
                  <a:pt x="78" y="4"/>
                </a:lnTo>
                <a:lnTo>
                  <a:pt x="77" y="1"/>
                </a:lnTo>
                <a:lnTo>
                  <a:pt x="77" y="0"/>
                </a:lnTo>
                <a:lnTo>
                  <a:pt x="9"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562" name="Freeform 34"/>
          <p:cNvSpPr>
            <a:spLocks/>
          </p:cNvSpPr>
          <p:nvPr/>
        </p:nvSpPr>
        <p:spPr bwMode="auto">
          <a:xfrm>
            <a:off x="2654300" y="2413000"/>
            <a:ext cx="141288" cy="20638"/>
          </a:xfrm>
          <a:custGeom>
            <a:avLst/>
            <a:gdLst/>
            <a:ahLst/>
            <a:cxnLst>
              <a:cxn ang="0">
                <a:pos x="2" y="0"/>
              </a:cxn>
              <a:cxn ang="0">
                <a:pos x="2" y="4"/>
              </a:cxn>
              <a:cxn ang="0">
                <a:pos x="0" y="4"/>
              </a:cxn>
              <a:cxn ang="0">
                <a:pos x="0" y="12"/>
              </a:cxn>
              <a:cxn ang="0">
                <a:pos x="88" y="12"/>
              </a:cxn>
              <a:cxn ang="0">
                <a:pos x="88" y="4"/>
              </a:cxn>
              <a:cxn ang="0">
                <a:pos x="86" y="4"/>
              </a:cxn>
              <a:cxn ang="0">
                <a:pos x="86" y="0"/>
              </a:cxn>
              <a:cxn ang="0">
                <a:pos x="2" y="0"/>
              </a:cxn>
            </a:cxnLst>
            <a:rect l="0" t="0" r="r" b="b"/>
            <a:pathLst>
              <a:path w="89" h="13">
                <a:moveTo>
                  <a:pt x="2" y="0"/>
                </a:moveTo>
                <a:lnTo>
                  <a:pt x="2" y="4"/>
                </a:lnTo>
                <a:lnTo>
                  <a:pt x="0" y="4"/>
                </a:lnTo>
                <a:lnTo>
                  <a:pt x="0" y="12"/>
                </a:lnTo>
                <a:lnTo>
                  <a:pt x="88" y="12"/>
                </a:lnTo>
                <a:lnTo>
                  <a:pt x="88"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563" name="Freeform 35"/>
          <p:cNvSpPr>
            <a:spLocks/>
          </p:cNvSpPr>
          <p:nvPr/>
        </p:nvSpPr>
        <p:spPr bwMode="auto">
          <a:xfrm>
            <a:off x="2654300" y="2438400"/>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564" name="Freeform 36"/>
          <p:cNvSpPr>
            <a:spLocks/>
          </p:cNvSpPr>
          <p:nvPr/>
        </p:nvSpPr>
        <p:spPr bwMode="auto">
          <a:xfrm>
            <a:off x="2657475" y="2462213"/>
            <a:ext cx="131763" cy="19050"/>
          </a:xfrm>
          <a:custGeom>
            <a:avLst/>
            <a:gdLst/>
            <a:ahLst/>
            <a:cxnLst>
              <a:cxn ang="0">
                <a:pos x="0" y="0"/>
              </a:cxn>
              <a:cxn ang="0">
                <a:pos x="2" y="3"/>
              </a:cxn>
              <a:cxn ang="0">
                <a:pos x="4" y="5"/>
              </a:cxn>
              <a:cxn ang="0">
                <a:pos x="6" y="8"/>
              </a:cxn>
              <a:cxn ang="0">
                <a:pos x="7" y="8"/>
              </a:cxn>
              <a:cxn ang="0">
                <a:pos x="9" y="10"/>
              </a:cxn>
              <a:cxn ang="0">
                <a:pos x="9" y="11"/>
              </a:cxn>
              <a:cxn ang="0">
                <a:pos x="73" y="11"/>
              </a:cxn>
              <a:cxn ang="0">
                <a:pos x="73" y="10"/>
              </a:cxn>
              <a:cxn ang="0">
                <a:pos x="76" y="8"/>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9" y="10"/>
                </a:lnTo>
                <a:lnTo>
                  <a:pt x="9" y="11"/>
                </a:lnTo>
                <a:lnTo>
                  <a:pt x="73" y="11"/>
                </a:lnTo>
                <a:lnTo>
                  <a:pt x="73" y="10"/>
                </a:lnTo>
                <a:lnTo>
                  <a:pt x="76" y="8"/>
                </a:lnTo>
                <a:lnTo>
                  <a:pt x="76" y="8"/>
                </a:lnTo>
                <a:lnTo>
                  <a:pt x="78" y="8"/>
                </a:lnTo>
                <a:lnTo>
                  <a:pt x="78" y="5"/>
                </a:lnTo>
                <a:lnTo>
                  <a:pt x="80" y="5"/>
                </a:lnTo>
                <a:lnTo>
                  <a:pt x="80" y="3"/>
                </a:lnTo>
                <a:lnTo>
                  <a:pt x="82" y="3"/>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565" name="Freeform 37"/>
          <p:cNvSpPr>
            <a:spLocks/>
          </p:cNvSpPr>
          <p:nvPr/>
        </p:nvSpPr>
        <p:spPr bwMode="auto">
          <a:xfrm>
            <a:off x="2673350" y="2486025"/>
            <a:ext cx="100013" cy="17463"/>
          </a:xfrm>
          <a:custGeom>
            <a:avLst/>
            <a:gdLst/>
            <a:ahLst/>
            <a:cxnLst>
              <a:cxn ang="0">
                <a:pos x="0" y="0"/>
              </a:cxn>
              <a:cxn ang="0">
                <a:pos x="1" y="3"/>
              </a:cxn>
              <a:cxn ang="0">
                <a:pos x="5" y="3"/>
              </a:cxn>
              <a:cxn ang="0">
                <a:pos x="6" y="5"/>
              </a:cxn>
              <a:cxn ang="0">
                <a:pos x="8" y="5"/>
              </a:cxn>
              <a:cxn ang="0">
                <a:pos x="8" y="6"/>
              </a:cxn>
              <a:cxn ang="0">
                <a:pos x="12" y="6"/>
              </a:cxn>
              <a:cxn ang="0">
                <a:pos x="12" y="8"/>
              </a:cxn>
              <a:cxn ang="0">
                <a:pos x="17" y="8"/>
              </a:cxn>
              <a:cxn ang="0">
                <a:pos x="17" y="9"/>
              </a:cxn>
              <a:cxn ang="0">
                <a:pos x="22" y="9"/>
              </a:cxn>
              <a:cxn ang="0">
                <a:pos x="22" y="10"/>
              </a:cxn>
              <a:cxn ang="0">
                <a:pos x="41" y="10"/>
              </a:cxn>
              <a:cxn ang="0">
                <a:pos x="41" y="9"/>
              </a:cxn>
              <a:cxn ang="0">
                <a:pos x="45" y="9"/>
              </a:cxn>
              <a:cxn ang="0">
                <a:pos x="45" y="8"/>
              </a:cxn>
              <a:cxn ang="0">
                <a:pos x="52" y="8"/>
              </a:cxn>
              <a:cxn ang="0">
                <a:pos x="52" y="6"/>
              </a:cxn>
              <a:cxn ang="0">
                <a:pos x="56" y="5"/>
              </a:cxn>
              <a:cxn ang="0">
                <a:pos x="57" y="5"/>
              </a:cxn>
              <a:cxn ang="0">
                <a:pos x="57" y="3"/>
              </a:cxn>
              <a:cxn ang="0">
                <a:pos x="62" y="3"/>
              </a:cxn>
              <a:cxn ang="0">
                <a:pos x="62" y="0"/>
              </a:cxn>
              <a:cxn ang="0">
                <a:pos x="0" y="0"/>
              </a:cxn>
            </a:cxnLst>
            <a:rect l="0" t="0" r="r" b="b"/>
            <a:pathLst>
              <a:path w="63" h="11">
                <a:moveTo>
                  <a:pt x="0" y="0"/>
                </a:moveTo>
                <a:lnTo>
                  <a:pt x="1" y="3"/>
                </a:lnTo>
                <a:lnTo>
                  <a:pt x="5" y="3"/>
                </a:lnTo>
                <a:lnTo>
                  <a:pt x="6" y="5"/>
                </a:lnTo>
                <a:lnTo>
                  <a:pt x="8" y="5"/>
                </a:lnTo>
                <a:lnTo>
                  <a:pt x="8" y="6"/>
                </a:lnTo>
                <a:lnTo>
                  <a:pt x="12" y="6"/>
                </a:lnTo>
                <a:lnTo>
                  <a:pt x="12" y="8"/>
                </a:lnTo>
                <a:lnTo>
                  <a:pt x="17" y="8"/>
                </a:lnTo>
                <a:lnTo>
                  <a:pt x="17" y="9"/>
                </a:lnTo>
                <a:lnTo>
                  <a:pt x="22" y="9"/>
                </a:lnTo>
                <a:lnTo>
                  <a:pt x="22" y="10"/>
                </a:lnTo>
                <a:lnTo>
                  <a:pt x="41" y="10"/>
                </a:lnTo>
                <a:lnTo>
                  <a:pt x="41" y="9"/>
                </a:lnTo>
                <a:lnTo>
                  <a:pt x="45" y="9"/>
                </a:lnTo>
                <a:lnTo>
                  <a:pt x="45" y="8"/>
                </a:lnTo>
                <a:lnTo>
                  <a:pt x="52" y="8"/>
                </a:lnTo>
                <a:lnTo>
                  <a:pt x="52" y="6"/>
                </a:lnTo>
                <a:lnTo>
                  <a:pt x="56" y="5"/>
                </a:lnTo>
                <a:lnTo>
                  <a:pt x="57" y="5"/>
                </a:lnTo>
                <a:lnTo>
                  <a:pt x="57"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566" name="Oval 38"/>
          <p:cNvSpPr>
            <a:spLocks noChangeArrowheads="1"/>
          </p:cNvSpPr>
          <p:nvPr/>
        </p:nvSpPr>
        <p:spPr bwMode="auto">
          <a:xfrm>
            <a:off x="2660650" y="2371725"/>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2567" name="Freeform 39"/>
          <p:cNvSpPr>
            <a:spLocks/>
          </p:cNvSpPr>
          <p:nvPr/>
        </p:nvSpPr>
        <p:spPr bwMode="auto">
          <a:xfrm>
            <a:off x="2173288" y="2544763"/>
            <a:ext cx="98425" cy="15875"/>
          </a:xfrm>
          <a:custGeom>
            <a:avLst/>
            <a:gdLst/>
            <a:ahLst/>
            <a:cxnLst>
              <a:cxn ang="0">
                <a:pos x="21" y="0"/>
              </a:cxn>
              <a:cxn ang="0">
                <a:pos x="21" y="1"/>
              </a:cxn>
              <a:cxn ang="0">
                <a:pos x="16" y="1"/>
              </a:cxn>
              <a:cxn ang="0">
                <a:pos x="16" y="2"/>
              </a:cxn>
              <a:cxn ang="0">
                <a:pos x="11" y="2"/>
              </a:cxn>
              <a:cxn ang="0">
                <a:pos x="11" y="4"/>
              </a:cxn>
              <a:cxn ang="0">
                <a:pos x="7" y="4"/>
              </a:cxn>
              <a:cxn ang="0">
                <a:pos x="4" y="5"/>
              </a:cxn>
              <a:cxn ang="0">
                <a:pos x="4" y="7"/>
              </a:cxn>
              <a:cxn ang="0">
                <a:pos x="0" y="7"/>
              </a:cxn>
              <a:cxn ang="0">
                <a:pos x="0" y="9"/>
              </a:cxn>
              <a:cxn ang="0">
                <a:pos x="61" y="9"/>
              </a:cxn>
              <a:cxn ang="0">
                <a:pos x="59" y="7"/>
              </a:cxn>
              <a:cxn ang="0">
                <a:pos x="56" y="7"/>
              </a:cxn>
              <a:cxn ang="0">
                <a:pos x="55" y="4"/>
              </a:cxn>
              <a:cxn ang="0">
                <a:pos x="53" y="4"/>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6" y="1"/>
                </a:lnTo>
                <a:lnTo>
                  <a:pt x="16" y="2"/>
                </a:lnTo>
                <a:lnTo>
                  <a:pt x="11" y="2"/>
                </a:lnTo>
                <a:lnTo>
                  <a:pt x="11" y="4"/>
                </a:lnTo>
                <a:lnTo>
                  <a:pt x="7" y="4"/>
                </a:lnTo>
                <a:lnTo>
                  <a:pt x="4" y="5"/>
                </a:lnTo>
                <a:lnTo>
                  <a:pt x="4" y="7"/>
                </a:lnTo>
                <a:lnTo>
                  <a:pt x="0" y="7"/>
                </a:lnTo>
                <a:lnTo>
                  <a:pt x="0" y="9"/>
                </a:lnTo>
                <a:lnTo>
                  <a:pt x="61" y="9"/>
                </a:lnTo>
                <a:lnTo>
                  <a:pt x="59" y="7"/>
                </a:lnTo>
                <a:lnTo>
                  <a:pt x="56" y="7"/>
                </a:lnTo>
                <a:lnTo>
                  <a:pt x="55" y="4"/>
                </a:lnTo>
                <a:lnTo>
                  <a:pt x="53" y="4"/>
                </a:lnTo>
                <a:lnTo>
                  <a:pt x="53" y="4"/>
                </a:lnTo>
                <a:lnTo>
                  <a:pt x="49" y="4"/>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68" name="Freeform 40"/>
          <p:cNvSpPr>
            <a:spLocks/>
          </p:cNvSpPr>
          <p:nvPr/>
        </p:nvSpPr>
        <p:spPr bwMode="auto">
          <a:xfrm>
            <a:off x="2159000" y="2565400"/>
            <a:ext cx="125413" cy="15875"/>
          </a:xfrm>
          <a:custGeom>
            <a:avLst/>
            <a:gdLst/>
            <a:ahLst/>
            <a:cxnLst>
              <a:cxn ang="0">
                <a:pos x="7" y="0"/>
              </a:cxn>
              <a:cxn ang="0">
                <a:pos x="7" y="2"/>
              </a:cxn>
              <a:cxn ang="0">
                <a:pos x="5" y="2"/>
              </a:cxn>
              <a:cxn ang="0">
                <a:pos x="5"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5" y="2"/>
                </a:lnTo>
                <a:lnTo>
                  <a:pt x="5" y="5"/>
                </a:lnTo>
                <a:lnTo>
                  <a:pt x="2" y="5"/>
                </a:lnTo>
                <a:lnTo>
                  <a:pt x="2"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569" name="Freeform 41"/>
          <p:cNvSpPr>
            <a:spLocks/>
          </p:cNvSpPr>
          <p:nvPr/>
        </p:nvSpPr>
        <p:spPr bwMode="auto">
          <a:xfrm>
            <a:off x="2152650" y="2587625"/>
            <a:ext cx="138113"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570" name="Freeform 42"/>
          <p:cNvSpPr>
            <a:spLocks/>
          </p:cNvSpPr>
          <p:nvPr/>
        </p:nvSpPr>
        <p:spPr bwMode="auto">
          <a:xfrm>
            <a:off x="2152650" y="2608263"/>
            <a:ext cx="138113"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571" name="Freeform 43"/>
          <p:cNvSpPr>
            <a:spLocks/>
          </p:cNvSpPr>
          <p:nvPr/>
        </p:nvSpPr>
        <p:spPr bwMode="auto">
          <a:xfrm>
            <a:off x="2152650" y="2628900"/>
            <a:ext cx="138113" cy="17463"/>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572" name="Freeform 44"/>
          <p:cNvSpPr>
            <a:spLocks/>
          </p:cNvSpPr>
          <p:nvPr/>
        </p:nvSpPr>
        <p:spPr bwMode="auto">
          <a:xfrm>
            <a:off x="2159000" y="2651125"/>
            <a:ext cx="122238" cy="15875"/>
          </a:xfrm>
          <a:custGeom>
            <a:avLst/>
            <a:gdLst/>
            <a:ahLst/>
            <a:cxnLst>
              <a:cxn ang="0">
                <a:pos x="0" y="0"/>
              </a:cxn>
              <a:cxn ang="0">
                <a:pos x="2" y="2"/>
              </a:cxn>
              <a:cxn ang="0">
                <a:pos x="4" y="4"/>
              </a:cxn>
              <a:cxn ang="0">
                <a:pos x="5"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5"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573" name="Freeform 45"/>
          <p:cNvSpPr>
            <a:spLocks/>
          </p:cNvSpPr>
          <p:nvPr/>
        </p:nvSpPr>
        <p:spPr bwMode="auto">
          <a:xfrm>
            <a:off x="2173288" y="2671763"/>
            <a:ext cx="93662" cy="14287"/>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8" y="8"/>
              </a:cxn>
              <a:cxn ang="0">
                <a:pos x="38"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8" y="8"/>
                </a:lnTo>
                <a:lnTo>
                  <a:pt x="38"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574" name="Oval 46"/>
          <p:cNvSpPr>
            <a:spLocks noChangeArrowheads="1"/>
          </p:cNvSpPr>
          <p:nvPr/>
        </p:nvSpPr>
        <p:spPr bwMode="auto">
          <a:xfrm>
            <a:off x="2159000" y="2551113"/>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575" name="Freeform 47"/>
          <p:cNvSpPr>
            <a:spLocks/>
          </p:cNvSpPr>
          <p:nvPr/>
        </p:nvSpPr>
        <p:spPr bwMode="auto">
          <a:xfrm>
            <a:off x="2352675" y="2544763"/>
            <a:ext cx="98425" cy="15875"/>
          </a:xfrm>
          <a:custGeom>
            <a:avLst/>
            <a:gdLst/>
            <a:ahLst/>
            <a:cxnLst>
              <a:cxn ang="0">
                <a:pos x="21" y="0"/>
              </a:cxn>
              <a:cxn ang="0">
                <a:pos x="21" y="1"/>
              </a:cxn>
              <a:cxn ang="0">
                <a:pos x="16" y="1"/>
              </a:cxn>
              <a:cxn ang="0">
                <a:pos x="16" y="2"/>
              </a:cxn>
              <a:cxn ang="0">
                <a:pos x="11" y="2"/>
              </a:cxn>
              <a:cxn ang="0">
                <a:pos x="11" y="4"/>
              </a:cxn>
              <a:cxn ang="0">
                <a:pos x="7" y="4"/>
              </a:cxn>
              <a:cxn ang="0">
                <a:pos x="4" y="5"/>
              </a:cxn>
              <a:cxn ang="0">
                <a:pos x="4" y="7"/>
              </a:cxn>
              <a:cxn ang="0">
                <a:pos x="0" y="7"/>
              </a:cxn>
              <a:cxn ang="0">
                <a:pos x="0" y="9"/>
              </a:cxn>
              <a:cxn ang="0">
                <a:pos x="61" y="9"/>
              </a:cxn>
              <a:cxn ang="0">
                <a:pos x="59" y="7"/>
              </a:cxn>
              <a:cxn ang="0">
                <a:pos x="56" y="7"/>
              </a:cxn>
              <a:cxn ang="0">
                <a:pos x="55" y="4"/>
              </a:cxn>
              <a:cxn ang="0">
                <a:pos x="53" y="4"/>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6" y="1"/>
                </a:lnTo>
                <a:lnTo>
                  <a:pt x="16" y="2"/>
                </a:lnTo>
                <a:lnTo>
                  <a:pt x="11" y="2"/>
                </a:lnTo>
                <a:lnTo>
                  <a:pt x="11" y="4"/>
                </a:lnTo>
                <a:lnTo>
                  <a:pt x="7" y="4"/>
                </a:lnTo>
                <a:lnTo>
                  <a:pt x="4" y="5"/>
                </a:lnTo>
                <a:lnTo>
                  <a:pt x="4" y="7"/>
                </a:lnTo>
                <a:lnTo>
                  <a:pt x="0" y="7"/>
                </a:lnTo>
                <a:lnTo>
                  <a:pt x="0" y="9"/>
                </a:lnTo>
                <a:lnTo>
                  <a:pt x="61" y="9"/>
                </a:lnTo>
                <a:lnTo>
                  <a:pt x="59" y="7"/>
                </a:lnTo>
                <a:lnTo>
                  <a:pt x="56" y="7"/>
                </a:lnTo>
                <a:lnTo>
                  <a:pt x="55" y="4"/>
                </a:lnTo>
                <a:lnTo>
                  <a:pt x="53" y="4"/>
                </a:lnTo>
                <a:lnTo>
                  <a:pt x="53" y="4"/>
                </a:lnTo>
                <a:lnTo>
                  <a:pt x="49" y="4"/>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76" name="Freeform 48"/>
          <p:cNvSpPr>
            <a:spLocks/>
          </p:cNvSpPr>
          <p:nvPr/>
        </p:nvSpPr>
        <p:spPr bwMode="auto">
          <a:xfrm>
            <a:off x="2338388" y="2565400"/>
            <a:ext cx="125412" cy="15875"/>
          </a:xfrm>
          <a:custGeom>
            <a:avLst/>
            <a:gdLst/>
            <a:ahLst/>
            <a:cxnLst>
              <a:cxn ang="0">
                <a:pos x="7" y="0"/>
              </a:cxn>
              <a:cxn ang="0">
                <a:pos x="7" y="2"/>
              </a:cxn>
              <a:cxn ang="0">
                <a:pos x="6" y="2"/>
              </a:cxn>
              <a:cxn ang="0">
                <a:pos x="6"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6" y="2"/>
                </a:lnTo>
                <a:lnTo>
                  <a:pt x="6" y="5"/>
                </a:lnTo>
                <a:lnTo>
                  <a:pt x="2" y="5"/>
                </a:lnTo>
                <a:lnTo>
                  <a:pt x="2"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577" name="Freeform 49"/>
          <p:cNvSpPr>
            <a:spLocks/>
          </p:cNvSpPr>
          <p:nvPr/>
        </p:nvSpPr>
        <p:spPr bwMode="auto">
          <a:xfrm>
            <a:off x="2332038" y="2587625"/>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578" name="Freeform 50"/>
          <p:cNvSpPr>
            <a:spLocks/>
          </p:cNvSpPr>
          <p:nvPr/>
        </p:nvSpPr>
        <p:spPr bwMode="auto">
          <a:xfrm>
            <a:off x="2332038" y="2608263"/>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579" name="Freeform 51"/>
          <p:cNvSpPr>
            <a:spLocks/>
          </p:cNvSpPr>
          <p:nvPr/>
        </p:nvSpPr>
        <p:spPr bwMode="auto">
          <a:xfrm>
            <a:off x="2332038" y="2628900"/>
            <a:ext cx="138112" cy="17463"/>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580" name="Freeform 52"/>
          <p:cNvSpPr>
            <a:spLocks/>
          </p:cNvSpPr>
          <p:nvPr/>
        </p:nvSpPr>
        <p:spPr bwMode="auto">
          <a:xfrm>
            <a:off x="2338388" y="2651125"/>
            <a:ext cx="122237" cy="15875"/>
          </a:xfrm>
          <a:custGeom>
            <a:avLst/>
            <a:gdLst/>
            <a:ahLst/>
            <a:cxnLst>
              <a:cxn ang="0">
                <a:pos x="0" y="0"/>
              </a:cxn>
              <a:cxn ang="0">
                <a:pos x="2" y="2"/>
              </a:cxn>
              <a:cxn ang="0">
                <a:pos x="4" y="4"/>
              </a:cxn>
              <a:cxn ang="0">
                <a:pos x="6" y="4"/>
              </a:cxn>
              <a:cxn ang="0">
                <a:pos x="6" y="7"/>
              </a:cxn>
              <a:cxn ang="0">
                <a:pos x="8" y="9"/>
              </a:cxn>
              <a:cxn ang="0">
                <a:pos x="69" y="9"/>
              </a:cxn>
              <a:cxn ang="0">
                <a:pos x="69"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6" y="4"/>
                </a:lnTo>
                <a:lnTo>
                  <a:pt x="6" y="7"/>
                </a:lnTo>
                <a:lnTo>
                  <a:pt x="8" y="9"/>
                </a:lnTo>
                <a:lnTo>
                  <a:pt x="69" y="9"/>
                </a:lnTo>
                <a:lnTo>
                  <a:pt x="69" y="7"/>
                </a:lnTo>
                <a:lnTo>
                  <a:pt x="72" y="5"/>
                </a:lnTo>
                <a:lnTo>
                  <a:pt x="72" y="4"/>
                </a:lnTo>
                <a:lnTo>
                  <a:pt x="74" y="4"/>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581" name="Freeform 53"/>
          <p:cNvSpPr>
            <a:spLocks/>
          </p:cNvSpPr>
          <p:nvPr/>
        </p:nvSpPr>
        <p:spPr bwMode="auto">
          <a:xfrm>
            <a:off x="2352675" y="2671763"/>
            <a:ext cx="93663" cy="14287"/>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8" y="8"/>
              </a:cxn>
              <a:cxn ang="0">
                <a:pos x="38"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8" y="8"/>
                </a:lnTo>
                <a:lnTo>
                  <a:pt x="38"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582" name="Oval 54"/>
          <p:cNvSpPr>
            <a:spLocks noChangeArrowheads="1"/>
          </p:cNvSpPr>
          <p:nvPr/>
        </p:nvSpPr>
        <p:spPr bwMode="auto">
          <a:xfrm>
            <a:off x="2338388" y="2551113"/>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583" name="Freeform 55"/>
          <p:cNvSpPr>
            <a:spLocks/>
          </p:cNvSpPr>
          <p:nvPr/>
        </p:nvSpPr>
        <p:spPr bwMode="auto">
          <a:xfrm>
            <a:off x="2495550" y="2544763"/>
            <a:ext cx="98425" cy="15875"/>
          </a:xfrm>
          <a:custGeom>
            <a:avLst/>
            <a:gdLst/>
            <a:ahLst/>
            <a:cxnLst>
              <a:cxn ang="0">
                <a:pos x="21" y="0"/>
              </a:cxn>
              <a:cxn ang="0">
                <a:pos x="21" y="1"/>
              </a:cxn>
              <a:cxn ang="0">
                <a:pos x="16" y="1"/>
              </a:cxn>
              <a:cxn ang="0">
                <a:pos x="16" y="2"/>
              </a:cxn>
              <a:cxn ang="0">
                <a:pos x="11" y="2"/>
              </a:cxn>
              <a:cxn ang="0">
                <a:pos x="11" y="4"/>
              </a:cxn>
              <a:cxn ang="0">
                <a:pos x="7" y="4"/>
              </a:cxn>
              <a:cxn ang="0">
                <a:pos x="4" y="5"/>
              </a:cxn>
              <a:cxn ang="0">
                <a:pos x="4" y="7"/>
              </a:cxn>
              <a:cxn ang="0">
                <a:pos x="0" y="7"/>
              </a:cxn>
              <a:cxn ang="0">
                <a:pos x="0" y="9"/>
              </a:cxn>
              <a:cxn ang="0">
                <a:pos x="61" y="9"/>
              </a:cxn>
              <a:cxn ang="0">
                <a:pos x="60" y="7"/>
              </a:cxn>
              <a:cxn ang="0">
                <a:pos x="56" y="7"/>
              </a:cxn>
              <a:cxn ang="0">
                <a:pos x="55" y="4"/>
              </a:cxn>
              <a:cxn ang="0">
                <a:pos x="53" y="4"/>
              </a:cxn>
              <a:cxn ang="0">
                <a:pos x="53" y="4"/>
              </a:cxn>
              <a:cxn ang="0">
                <a:pos x="49" y="4"/>
              </a:cxn>
              <a:cxn ang="0">
                <a:pos x="49" y="2"/>
              </a:cxn>
              <a:cxn ang="0">
                <a:pos x="46" y="2"/>
              </a:cxn>
              <a:cxn ang="0">
                <a:pos x="46" y="1"/>
              </a:cxn>
              <a:cxn ang="0">
                <a:pos x="39" y="1"/>
              </a:cxn>
              <a:cxn ang="0">
                <a:pos x="39" y="0"/>
              </a:cxn>
              <a:cxn ang="0">
                <a:pos x="21" y="0"/>
              </a:cxn>
            </a:cxnLst>
            <a:rect l="0" t="0" r="r" b="b"/>
            <a:pathLst>
              <a:path w="62" h="10">
                <a:moveTo>
                  <a:pt x="21" y="0"/>
                </a:moveTo>
                <a:lnTo>
                  <a:pt x="21" y="1"/>
                </a:lnTo>
                <a:lnTo>
                  <a:pt x="16" y="1"/>
                </a:lnTo>
                <a:lnTo>
                  <a:pt x="16" y="2"/>
                </a:lnTo>
                <a:lnTo>
                  <a:pt x="11" y="2"/>
                </a:lnTo>
                <a:lnTo>
                  <a:pt x="11" y="4"/>
                </a:lnTo>
                <a:lnTo>
                  <a:pt x="7" y="4"/>
                </a:lnTo>
                <a:lnTo>
                  <a:pt x="4" y="5"/>
                </a:lnTo>
                <a:lnTo>
                  <a:pt x="4" y="7"/>
                </a:lnTo>
                <a:lnTo>
                  <a:pt x="0" y="7"/>
                </a:lnTo>
                <a:lnTo>
                  <a:pt x="0" y="9"/>
                </a:lnTo>
                <a:lnTo>
                  <a:pt x="61" y="9"/>
                </a:lnTo>
                <a:lnTo>
                  <a:pt x="60" y="7"/>
                </a:lnTo>
                <a:lnTo>
                  <a:pt x="56" y="7"/>
                </a:lnTo>
                <a:lnTo>
                  <a:pt x="55" y="4"/>
                </a:lnTo>
                <a:lnTo>
                  <a:pt x="53" y="4"/>
                </a:lnTo>
                <a:lnTo>
                  <a:pt x="53" y="4"/>
                </a:lnTo>
                <a:lnTo>
                  <a:pt x="49" y="4"/>
                </a:lnTo>
                <a:lnTo>
                  <a:pt x="49" y="2"/>
                </a:lnTo>
                <a:lnTo>
                  <a:pt x="46" y="2"/>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84" name="Freeform 56"/>
          <p:cNvSpPr>
            <a:spLocks/>
          </p:cNvSpPr>
          <p:nvPr/>
        </p:nvSpPr>
        <p:spPr bwMode="auto">
          <a:xfrm>
            <a:off x="2481263" y="2565400"/>
            <a:ext cx="125412" cy="15875"/>
          </a:xfrm>
          <a:custGeom>
            <a:avLst/>
            <a:gdLst/>
            <a:ahLst/>
            <a:cxnLst>
              <a:cxn ang="0">
                <a:pos x="7" y="0"/>
              </a:cxn>
              <a:cxn ang="0">
                <a:pos x="7" y="2"/>
              </a:cxn>
              <a:cxn ang="0">
                <a:pos x="6" y="2"/>
              </a:cxn>
              <a:cxn ang="0">
                <a:pos x="6" y="5"/>
              </a:cxn>
              <a:cxn ang="0">
                <a:pos x="2" y="5"/>
              </a:cxn>
              <a:cxn ang="0">
                <a:pos x="2" y="7"/>
              </a:cxn>
              <a:cxn ang="0">
                <a:pos x="0" y="7"/>
              </a:cxn>
              <a:cxn ang="0">
                <a:pos x="0" y="9"/>
              </a:cxn>
              <a:cxn ang="0">
                <a:pos x="78" y="9"/>
              </a:cxn>
              <a:cxn ang="0">
                <a:pos x="78" y="7"/>
              </a:cxn>
              <a:cxn ang="0">
                <a:pos x="76" y="7"/>
              </a:cxn>
              <a:cxn ang="0">
                <a:pos x="76" y="5"/>
              </a:cxn>
              <a:cxn ang="0">
                <a:pos x="74" y="5"/>
              </a:cxn>
              <a:cxn ang="0">
                <a:pos x="72" y="2"/>
              </a:cxn>
              <a:cxn ang="0">
                <a:pos x="71" y="2"/>
              </a:cxn>
              <a:cxn ang="0">
                <a:pos x="71" y="0"/>
              </a:cxn>
              <a:cxn ang="0">
                <a:pos x="7" y="0"/>
              </a:cxn>
            </a:cxnLst>
            <a:rect l="0" t="0" r="r" b="b"/>
            <a:pathLst>
              <a:path w="79" h="10">
                <a:moveTo>
                  <a:pt x="7" y="0"/>
                </a:moveTo>
                <a:lnTo>
                  <a:pt x="7" y="2"/>
                </a:lnTo>
                <a:lnTo>
                  <a:pt x="6" y="2"/>
                </a:lnTo>
                <a:lnTo>
                  <a:pt x="6" y="5"/>
                </a:lnTo>
                <a:lnTo>
                  <a:pt x="2" y="5"/>
                </a:lnTo>
                <a:lnTo>
                  <a:pt x="2" y="7"/>
                </a:lnTo>
                <a:lnTo>
                  <a:pt x="0" y="7"/>
                </a:lnTo>
                <a:lnTo>
                  <a:pt x="0" y="9"/>
                </a:lnTo>
                <a:lnTo>
                  <a:pt x="78" y="9"/>
                </a:lnTo>
                <a:lnTo>
                  <a:pt x="78" y="7"/>
                </a:lnTo>
                <a:lnTo>
                  <a:pt x="76" y="7"/>
                </a:lnTo>
                <a:lnTo>
                  <a:pt x="76" y="5"/>
                </a:lnTo>
                <a:lnTo>
                  <a:pt x="74" y="5"/>
                </a:lnTo>
                <a:lnTo>
                  <a:pt x="72" y="2"/>
                </a:lnTo>
                <a:lnTo>
                  <a:pt x="71" y="2"/>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585" name="Freeform 57"/>
          <p:cNvSpPr>
            <a:spLocks/>
          </p:cNvSpPr>
          <p:nvPr/>
        </p:nvSpPr>
        <p:spPr bwMode="auto">
          <a:xfrm>
            <a:off x="2474913" y="2587625"/>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586" name="Freeform 58"/>
          <p:cNvSpPr>
            <a:spLocks/>
          </p:cNvSpPr>
          <p:nvPr/>
        </p:nvSpPr>
        <p:spPr bwMode="auto">
          <a:xfrm>
            <a:off x="2474913" y="2608263"/>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587" name="Freeform 59"/>
          <p:cNvSpPr>
            <a:spLocks/>
          </p:cNvSpPr>
          <p:nvPr/>
        </p:nvSpPr>
        <p:spPr bwMode="auto">
          <a:xfrm>
            <a:off x="2474913" y="2628900"/>
            <a:ext cx="138112" cy="17463"/>
          </a:xfrm>
          <a:custGeom>
            <a:avLst/>
            <a:gdLst/>
            <a:ahLst/>
            <a:cxnLst>
              <a:cxn ang="0">
                <a:pos x="0" y="0"/>
              </a:cxn>
              <a:cxn ang="0">
                <a:pos x="0" y="3"/>
              </a:cxn>
              <a:cxn ang="0">
                <a:pos x="2" y="3"/>
              </a:cxn>
              <a:cxn ang="0">
                <a:pos x="2" y="6"/>
              </a:cxn>
              <a:cxn ang="0">
                <a:pos x="4" y="6"/>
              </a:cxn>
              <a:cxn ang="0">
                <a:pos x="4" y="10"/>
              </a:cxn>
              <a:cxn ang="0">
                <a:pos x="82" y="10"/>
              </a:cxn>
              <a:cxn ang="0">
                <a:pos x="82" y="6"/>
              </a:cxn>
              <a:cxn ang="0">
                <a:pos x="84" y="6"/>
              </a:cxn>
              <a:cxn ang="0">
                <a:pos x="84" y="3"/>
              </a:cxn>
              <a:cxn ang="0">
                <a:pos x="86" y="3"/>
              </a:cxn>
              <a:cxn ang="0">
                <a:pos x="86" y="0"/>
              </a:cxn>
              <a:cxn ang="0">
                <a:pos x="0" y="0"/>
              </a:cxn>
            </a:cxnLst>
            <a:rect l="0" t="0" r="r" b="b"/>
            <a:pathLst>
              <a:path w="87" h="11">
                <a:moveTo>
                  <a:pt x="0" y="0"/>
                </a:moveTo>
                <a:lnTo>
                  <a:pt x="0" y="3"/>
                </a:lnTo>
                <a:lnTo>
                  <a:pt x="2" y="3"/>
                </a:lnTo>
                <a:lnTo>
                  <a:pt x="2" y="6"/>
                </a:lnTo>
                <a:lnTo>
                  <a:pt x="4" y="6"/>
                </a:lnTo>
                <a:lnTo>
                  <a:pt x="4" y="10"/>
                </a:lnTo>
                <a:lnTo>
                  <a:pt x="82" y="10"/>
                </a:lnTo>
                <a:lnTo>
                  <a:pt x="82" y="6"/>
                </a:lnTo>
                <a:lnTo>
                  <a:pt x="84" y="6"/>
                </a:lnTo>
                <a:lnTo>
                  <a:pt x="84" y="3"/>
                </a:lnTo>
                <a:lnTo>
                  <a:pt x="86" y="3"/>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588" name="Freeform 60"/>
          <p:cNvSpPr>
            <a:spLocks/>
          </p:cNvSpPr>
          <p:nvPr/>
        </p:nvSpPr>
        <p:spPr bwMode="auto">
          <a:xfrm>
            <a:off x="2481263" y="2651125"/>
            <a:ext cx="122237" cy="15875"/>
          </a:xfrm>
          <a:custGeom>
            <a:avLst/>
            <a:gdLst/>
            <a:ahLst/>
            <a:cxnLst>
              <a:cxn ang="0">
                <a:pos x="0" y="0"/>
              </a:cxn>
              <a:cxn ang="0">
                <a:pos x="2" y="2"/>
              </a:cxn>
              <a:cxn ang="0">
                <a:pos x="4" y="4"/>
              </a:cxn>
              <a:cxn ang="0">
                <a:pos x="6" y="4"/>
              </a:cxn>
              <a:cxn ang="0">
                <a:pos x="6" y="7"/>
              </a:cxn>
              <a:cxn ang="0">
                <a:pos x="8" y="9"/>
              </a:cxn>
              <a:cxn ang="0">
                <a:pos x="70" y="9"/>
              </a:cxn>
              <a:cxn ang="0">
                <a:pos x="70" y="7"/>
              </a:cxn>
              <a:cxn ang="0">
                <a:pos x="72" y="5"/>
              </a:cxn>
              <a:cxn ang="0">
                <a:pos x="72" y="4"/>
              </a:cxn>
              <a:cxn ang="0">
                <a:pos x="74" y="4"/>
              </a:cxn>
              <a:cxn ang="0">
                <a:pos x="74" y="2"/>
              </a:cxn>
              <a:cxn ang="0">
                <a:pos x="76" y="2"/>
              </a:cxn>
              <a:cxn ang="0">
                <a:pos x="76" y="0"/>
              </a:cxn>
              <a:cxn ang="0">
                <a:pos x="0" y="0"/>
              </a:cxn>
            </a:cxnLst>
            <a:rect l="0" t="0" r="r" b="b"/>
            <a:pathLst>
              <a:path w="77" h="10">
                <a:moveTo>
                  <a:pt x="0" y="0"/>
                </a:moveTo>
                <a:lnTo>
                  <a:pt x="2" y="2"/>
                </a:lnTo>
                <a:lnTo>
                  <a:pt x="4" y="4"/>
                </a:lnTo>
                <a:lnTo>
                  <a:pt x="6" y="4"/>
                </a:lnTo>
                <a:lnTo>
                  <a:pt x="6" y="7"/>
                </a:lnTo>
                <a:lnTo>
                  <a:pt x="8" y="9"/>
                </a:lnTo>
                <a:lnTo>
                  <a:pt x="70" y="9"/>
                </a:lnTo>
                <a:lnTo>
                  <a:pt x="70" y="7"/>
                </a:lnTo>
                <a:lnTo>
                  <a:pt x="72" y="5"/>
                </a:lnTo>
                <a:lnTo>
                  <a:pt x="72" y="4"/>
                </a:lnTo>
                <a:lnTo>
                  <a:pt x="74" y="4"/>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589" name="Freeform 61"/>
          <p:cNvSpPr>
            <a:spLocks/>
          </p:cNvSpPr>
          <p:nvPr/>
        </p:nvSpPr>
        <p:spPr bwMode="auto">
          <a:xfrm>
            <a:off x="2495550" y="2671763"/>
            <a:ext cx="93663" cy="14287"/>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9" y="8"/>
              </a:cxn>
              <a:cxn ang="0">
                <a:pos x="39"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9" y="8"/>
                </a:lnTo>
                <a:lnTo>
                  <a:pt x="39"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590" name="Oval 62"/>
          <p:cNvSpPr>
            <a:spLocks noChangeArrowheads="1"/>
          </p:cNvSpPr>
          <p:nvPr/>
        </p:nvSpPr>
        <p:spPr bwMode="auto">
          <a:xfrm>
            <a:off x="2481263" y="2551113"/>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591" name="Freeform 63"/>
          <p:cNvSpPr>
            <a:spLocks/>
          </p:cNvSpPr>
          <p:nvPr/>
        </p:nvSpPr>
        <p:spPr bwMode="auto">
          <a:xfrm>
            <a:off x="2674938" y="2544763"/>
            <a:ext cx="98425" cy="15875"/>
          </a:xfrm>
          <a:custGeom>
            <a:avLst/>
            <a:gdLst/>
            <a:ahLst/>
            <a:cxnLst>
              <a:cxn ang="0">
                <a:pos x="21" y="0"/>
              </a:cxn>
              <a:cxn ang="0">
                <a:pos x="21" y="1"/>
              </a:cxn>
              <a:cxn ang="0">
                <a:pos x="18" y="1"/>
              </a:cxn>
              <a:cxn ang="0">
                <a:pos x="18" y="2"/>
              </a:cxn>
              <a:cxn ang="0">
                <a:pos x="11" y="2"/>
              </a:cxn>
              <a:cxn ang="0">
                <a:pos x="11" y="4"/>
              </a:cxn>
              <a:cxn ang="0">
                <a:pos x="5" y="4"/>
              </a:cxn>
              <a:cxn ang="0">
                <a:pos x="5" y="7"/>
              </a:cxn>
              <a:cxn ang="0">
                <a:pos x="2" y="7"/>
              </a:cxn>
              <a:cxn ang="0">
                <a:pos x="2" y="8"/>
              </a:cxn>
              <a:cxn ang="0">
                <a:pos x="0" y="8"/>
              </a:cxn>
              <a:cxn ang="0">
                <a:pos x="0" y="9"/>
              </a:cxn>
              <a:cxn ang="0">
                <a:pos x="61" y="9"/>
              </a:cxn>
              <a:cxn ang="0">
                <a:pos x="60" y="7"/>
              </a:cxn>
              <a:cxn ang="0">
                <a:pos x="58" y="7"/>
              </a:cxn>
              <a:cxn ang="0">
                <a:pos x="56" y="4"/>
              </a:cxn>
              <a:cxn ang="0">
                <a:pos x="53" y="4"/>
              </a:cxn>
              <a:cxn ang="0">
                <a:pos x="51" y="2"/>
              </a:cxn>
              <a:cxn ang="0">
                <a:pos x="46" y="2"/>
              </a:cxn>
              <a:cxn ang="0">
                <a:pos x="46" y="1"/>
              </a:cxn>
              <a:cxn ang="0">
                <a:pos x="40" y="1"/>
              </a:cxn>
              <a:cxn ang="0">
                <a:pos x="40" y="0"/>
              </a:cxn>
              <a:cxn ang="0">
                <a:pos x="21" y="0"/>
              </a:cxn>
            </a:cxnLst>
            <a:rect l="0" t="0" r="r" b="b"/>
            <a:pathLst>
              <a:path w="62" h="10">
                <a:moveTo>
                  <a:pt x="21" y="0"/>
                </a:moveTo>
                <a:lnTo>
                  <a:pt x="21" y="1"/>
                </a:lnTo>
                <a:lnTo>
                  <a:pt x="18" y="1"/>
                </a:lnTo>
                <a:lnTo>
                  <a:pt x="18" y="2"/>
                </a:lnTo>
                <a:lnTo>
                  <a:pt x="11" y="2"/>
                </a:lnTo>
                <a:lnTo>
                  <a:pt x="11" y="4"/>
                </a:lnTo>
                <a:lnTo>
                  <a:pt x="5" y="4"/>
                </a:lnTo>
                <a:lnTo>
                  <a:pt x="5" y="7"/>
                </a:lnTo>
                <a:lnTo>
                  <a:pt x="2" y="7"/>
                </a:lnTo>
                <a:lnTo>
                  <a:pt x="2" y="8"/>
                </a:lnTo>
                <a:lnTo>
                  <a:pt x="0" y="8"/>
                </a:lnTo>
                <a:lnTo>
                  <a:pt x="0" y="9"/>
                </a:lnTo>
                <a:lnTo>
                  <a:pt x="61" y="9"/>
                </a:lnTo>
                <a:lnTo>
                  <a:pt x="60" y="7"/>
                </a:lnTo>
                <a:lnTo>
                  <a:pt x="58" y="7"/>
                </a:lnTo>
                <a:lnTo>
                  <a:pt x="56" y="4"/>
                </a:lnTo>
                <a:lnTo>
                  <a:pt x="53" y="4"/>
                </a:lnTo>
                <a:lnTo>
                  <a:pt x="51" y="2"/>
                </a:lnTo>
                <a:lnTo>
                  <a:pt x="46" y="2"/>
                </a:lnTo>
                <a:lnTo>
                  <a:pt x="46" y="1"/>
                </a:lnTo>
                <a:lnTo>
                  <a:pt x="40" y="1"/>
                </a:lnTo>
                <a:lnTo>
                  <a:pt x="40"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592" name="Freeform 64"/>
          <p:cNvSpPr>
            <a:spLocks/>
          </p:cNvSpPr>
          <p:nvPr/>
        </p:nvSpPr>
        <p:spPr bwMode="auto">
          <a:xfrm>
            <a:off x="2660650" y="2565400"/>
            <a:ext cx="128588" cy="15875"/>
          </a:xfrm>
          <a:custGeom>
            <a:avLst/>
            <a:gdLst/>
            <a:ahLst/>
            <a:cxnLst>
              <a:cxn ang="0">
                <a:pos x="8" y="0"/>
              </a:cxn>
              <a:cxn ang="0">
                <a:pos x="8" y="1"/>
              </a:cxn>
              <a:cxn ang="0">
                <a:pos x="6" y="2"/>
              </a:cxn>
              <a:cxn ang="0">
                <a:pos x="6" y="5"/>
              </a:cxn>
              <a:cxn ang="0">
                <a:pos x="2" y="6"/>
              </a:cxn>
              <a:cxn ang="0">
                <a:pos x="2" y="7"/>
              </a:cxn>
              <a:cxn ang="0">
                <a:pos x="0" y="7"/>
              </a:cxn>
              <a:cxn ang="0">
                <a:pos x="0" y="9"/>
              </a:cxn>
              <a:cxn ang="0">
                <a:pos x="80" y="9"/>
              </a:cxn>
              <a:cxn ang="0">
                <a:pos x="80" y="7"/>
              </a:cxn>
              <a:cxn ang="0">
                <a:pos x="78" y="7"/>
              </a:cxn>
              <a:cxn ang="0">
                <a:pos x="76" y="5"/>
              </a:cxn>
              <a:cxn ang="0">
                <a:pos x="74" y="2"/>
              </a:cxn>
              <a:cxn ang="0">
                <a:pos x="71" y="0"/>
              </a:cxn>
              <a:cxn ang="0">
                <a:pos x="8" y="0"/>
              </a:cxn>
            </a:cxnLst>
            <a:rect l="0" t="0" r="r" b="b"/>
            <a:pathLst>
              <a:path w="81" h="10">
                <a:moveTo>
                  <a:pt x="8" y="0"/>
                </a:moveTo>
                <a:lnTo>
                  <a:pt x="8" y="1"/>
                </a:lnTo>
                <a:lnTo>
                  <a:pt x="6" y="2"/>
                </a:lnTo>
                <a:lnTo>
                  <a:pt x="6" y="5"/>
                </a:lnTo>
                <a:lnTo>
                  <a:pt x="2" y="6"/>
                </a:lnTo>
                <a:lnTo>
                  <a:pt x="2" y="7"/>
                </a:lnTo>
                <a:lnTo>
                  <a:pt x="0" y="7"/>
                </a:lnTo>
                <a:lnTo>
                  <a:pt x="0" y="9"/>
                </a:lnTo>
                <a:lnTo>
                  <a:pt x="80" y="9"/>
                </a:lnTo>
                <a:lnTo>
                  <a:pt x="80" y="7"/>
                </a:lnTo>
                <a:lnTo>
                  <a:pt x="78" y="7"/>
                </a:lnTo>
                <a:lnTo>
                  <a:pt x="76" y="5"/>
                </a:lnTo>
                <a:lnTo>
                  <a:pt x="74" y="2"/>
                </a:lnTo>
                <a:lnTo>
                  <a:pt x="71" y="0"/>
                </a:lnTo>
                <a:lnTo>
                  <a:pt x="8"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593" name="Freeform 65"/>
          <p:cNvSpPr>
            <a:spLocks/>
          </p:cNvSpPr>
          <p:nvPr/>
        </p:nvSpPr>
        <p:spPr bwMode="auto">
          <a:xfrm>
            <a:off x="2654300" y="2587625"/>
            <a:ext cx="141288" cy="15875"/>
          </a:xfrm>
          <a:custGeom>
            <a:avLst/>
            <a:gdLst/>
            <a:ahLst/>
            <a:cxnLst>
              <a:cxn ang="0">
                <a:pos x="4" y="0"/>
              </a:cxn>
              <a:cxn ang="0">
                <a:pos x="4" y="2"/>
              </a:cxn>
              <a:cxn ang="0">
                <a:pos x="2" y="2"/>
              </a:cxn>
              <a:cxn ang="0">
                <a:pos x="2" y="7"/>
              </a:cxn>
              <a:cxn ang="0">
                <a:pos x="0" y="7"/>
              </a:cxn>
              <a:cxn ang="0">
                <a:pos x="0" y="9"/>
              </a:cxn>
              <a:cxn ang="0">
                <a:pos x="88" y="9"/>
              </a:cxn>
              <a:cxn ang="0">
                <a:pos x="88" y="5"/>
              </a:cxn>
              <a:cxn ang="0">
                <a:pos x="86" y="5"/>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5"/>
                </a:lnTo>
                <a:lnTo>
                  <a:pt x="86" y="5"/>
                </a:lnTo>
                <a:lnTo>
                  <a:pt x="86" y="2"/>
                </a:lnTo>
                <a:lnTo>
                  <a:pt x="84" y="2"/>
                </a:lnTo>
                <a:lnTo>
                  <a:pt x="84"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594" name="Freeform 66"/>
          <p:cNvSpPr>
            <a:spLocks/>
          </p:cNvSpPr>
          <p:nvPr/>
        </p:nvSpPr>
        <p:spPr bwMode="auto">
          <a:xfrm>
            <a:off x="2654300" y="2608263"/>
            <a:ext cx="141288" cy="15875"/>
          </a:xfrm>
          <a:custGeom>
            <a:avLst/>
            <a:gdLst/>
            <a:ahLst/>
            <a:cxnLst>
              <a:cxn ang="0">
                <a:pos x="0" y="0"/>
              </a:cxn>
              <a:cxn ang="0">
                <a:pos x="0" y="9"/>
              </a:cxn>
              <a:cxn ang="0">
                <a:pos x="88" y="9"/>
              </a:cxn>
              <a:cxn ang="0">
                <a:pos x="88" y="0"/>
              </a:cxn>
              <a:cxn ang="0">
                <a:pos x="0" y="0"/>
              </a:cxn>
            </a:cxnLst>
            <a:rect l="0" t="0" r="r" b="b"/>
            <a:pathLst>
              <a:path w="89" h="10">
                <a:moveTo>
                  <a:pt x="0" y="0"/>
                </a:moveTo>
                <a:lnTo>
                  <a:pt x="0" y="9"/>
                </a:lnTo>
                <a:lnTo>
                  <a:pt x="88" y="9"/>
                </a:lnTo>
                <a:lnTo>
                  <a:pt x="88"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595" name="Freeform 67"/>
          <p:cNvSpPr>
            <a:spLocks/>
          </p:cNvSpPr>
          <p:nvPr/>
        </p:nvSpPr>
        <p:spPr bwMode="auto">
          <a:xfrm>
            <a:off x="2654300" y="2628900"/>
            <a:ext cx="141288" cy="17463"/>
          </a:xfrm>
          <a:custGeom>
            <a:avLst/>
            <a:gdLst/>
            <a:ahLst/>
            <a:cxnLst>
              <a:cxn ang="0">
                <a:pos x="0" y="0"/>
              </a:cxn>
              <a:cxn ang="0">
                <a:pos x="0" y="3"/>
              </a:cxn>
              <a:cxn ang="0">
                <a:pos x="2" y="3"/>
              </a:cxn>
              <a:cxn ang="0">
                <a:pos x="2" y="6"/>
              </a:cxn>
              <a:cxn ang="0">
                <a:pos x="4" y="6"/>
              </a:cxn>
              <a:cxn ang="0">
                <a:pos x="4" y="10"/>
              </a:cxn>
              <a:cxn ang="0">
                <a:pos x="84" y="10"/>
              </a:cxn>
              <a:cxn ang="0">
                <a:pos x="84" y="6"/>
              </a:cxn>
              <a:cxn ang="0">
                <a:pos x="86" y="6"/>
              </a:cxn>
              <a:cxn ang="0">
                <a:pos x="86" y="3"/>
              </a:cxn>
              <a:cxn ang="0">
                <a:pos x="88" y="3"/>
              </a:cxn>
              <a:cxn ang="0">
                <a:pos x="88" y="0"/>
              </a:cxn>
              <a:cxn ang="0">
                <a:pos x="0" y="0"/>
              </a:cxn>
            </a:cxnLst>
            <a:rect l="0" t="0" r="r" b="b"/>
            <a:pathLst>
              <a:path w="89" h="11">
                <a:moveTo>
                  <a:pt x="0" y="0"/>
                </a:moveTo>
                <a:lnTo>
                  <a:pt x="0" y="3"/>
                </a:lnTo>
                <a:lnTo>
                  <a:pt x="2" y="3"/>
                </a:lnTo>
                <a:lnTo>
                  <a:pt x="2" y="6"/>
                </a:lnTo>
                <a:lnTo>
                  <a:pt x="4" y="6"/>
                </a:lnTo>
                <a:lnTo>
                  <a:pt x="4" y="10"/>
                </a:lnTo>
                <a:lnTo>
                  <a:pt x="84" y="10"/>
                </a:lnTo>
                <a:lnTo>
                  <a:pt x="84" y="6"/>
                </a:lnTo>
                <a:lnTo>
                  <a:pt x="86" y="6"/>
                </a:lnTo>
                <a:lnTo>
                  <a:pt x="86" y="3"/>
                </a:lnTo>
                <a:lnTo>
                  <a:pt x="88" y="3"/>
                </a:lnTo>
                <a:lnTo>
                  <a:pt x="88"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596" name="Freeform 68"/>
          <p:cNvSpPr>
            <a:spLocks/>
          </p:cNvSpPr>
          <p:nvPr/>
        </p:nvSpPr>
        <p:spPr bwMode="auto">
          <a:xfrm>
            <a:off x="2660650" y="2651125"/>
            <a:ext cx="125413" cy="15875"/>
          </a:xfrm>
          <a:custGeom>
            <a:avLst/>
            <a:gdLst/>
            <a:ahLst/>
            <a:cxnLst>
              <a:cxn ang="0">
                <a:pos x="0" y="0"/>
              </a:cxn>
              <a:cxn ang="0">
                <a:pos x="2" y="2"/>
              </a:cxn>
              <a:cxn ang="0">
                <a:pos x="4" y="2"/>
              </a:cxn>
              <a:cxn ang="0">
                <a:pos x="4" y="4"/>
              </a:cxn>
              <a:cxn ang="0">
                <a:pos x="6" y="4"/>
              </a:cxn>
              <a:cxn ang="0">
                <a:pos x="7" y="7"/>
              </a:cxn>
              <a:cxn ang="0">
                <a:pos x="8" y="7"/>
              </a:cxn>
              <a:cxn ang="0">
                <a:pos x="10" y="9"/>
              </a:cxn>
              <a:cxn ang="0">
                <a:pos x="70" y="9"/>
              </a:cxn>
              <a:cxn ang="0">
                <a:pos x="70" y="8"/>
              </a:cxn>
              <a:cxn ang="0">
                <a:pos x="74" y="7"/>
              </a:cxn>
              <a:cxn ang="0">
                <a:pos x="74" y="4"/>
              </a:cxn>
              <a:cxn ang="0">
                <a:pos x="76" y="4"/>
              </a:cxn>
              <a:cxn ang="0">
                <a:pos x="76" y="2"/>
              </a:cxn>
              <a:cxn ang="0">
                <a:pos x="78" y="2"/>
              </a:cxn>
              <a:cxn ang="0">
                <a:pos x="78" y="0"/>
              </a:cxn>
              <a:cxn ang="0">
                <a:pos x="0" y="0"/>
              </a:cxn>
            </a:cxnLst>
            <a:rect l="0" t="0" r="r" b="b"/>
            <a:pathLst>
              <a:path w="79" h="10">
                <a:moveTo>
                  <a:pt x="0" y="0"/>
                </a:moveTo>
                <a:lnTo>
                  <a:pt x="2" y="2"/>
                </a:lnTo>
                <a:lnTo>
                  <a:pt x="4" y="2"/>
                </a:lnTo>
                <a:lnTo>
                  <a:pt x="4" y="4"/>
                </a:lnTo>
                <a:lnTo>
                  <a:pt x="6" y="4"/>
                </a:lnTo>
                <a:lnTo>
                  <a:pt x="7" y="7"/>
                </a:lnTo>
                <a:lnTo>
                  <a:pt x="8" y="7"/>
                </a:lnTo>
                <a:lnTo>
                  <a:pt x="10" y="9"/>
                </a:lnTo>
                <a:lnTo>
                  <a:pt x="70" y="9"/>
                </a:lnTo>
                <a:lnTo>
                  <a:pt x="70" y="8"/>
                </a:lnTo>
                <a:lnTo>
                  <a:pt x="74" y="7"/>
                </a:lnTo>
                <a:lnTo>
                  <a:pt x="74" y="4"/>
                </a:lnTo>
                <a:lnTo>
                  <a:pt x="76" y="4"/>
                </a:lnTo>
                <a:lnTo>
                  <a:pt x="76" y="2"/>
                </a:lnTo>
                <a:lnTo>
                  <a:pt x="78" y="2"/>
                </a:lnTo>
                <a:lnTo>
                  <a:pt x="78"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597" name="Freeform 69"/>
          <p:cNvSpPr>
            <a:spLocks/>
          </p:cNvSpPr>
          <p:nvPr/>
        </p:nvSpPr>
        <p:spPr bwMode="auto">
          <a:xfrm>
            <a:off x="2678113" y="2671763"/>
            <a:ext cx="90487" cy="14287"/>
          </a:xfrm>
          <a:custGeom>
            <a:avLst/>
            <a:gdLst/>
            <a:ahLst/>
            <a:cxnLst>
              <a:cxn ang="0">
                <a:pos x="0" y="0"/>
              </a:cxn>
              <a:cxn ang="0">
                <a:pos x="2" y="2"/>
              </a:cxn>
              <a:cxn ang="0">
                <a:pos x="4" y="2"/>
              </a:cxn>
              <a:cxn ang="0">
                <a:pos x="4" y="3"/>
              </a:cxn>
              <a:cxn ang="0">
                <a:pos x="7" y="3"/>
              </a:cxn>
              <a:cxn ang="0">
                <a:pos x="9" y="6"/>
              </a:cxn>
              <a:cxn ang="0">
                <a:pos x="14" y="6"/>
              </a:cxn>
              <a:cxn ang="0">
                <a:pos x="14" y="7"/>
              </a:cxn>
              <a:cxn ang="0">
                <a:pos x="19" y="7"/>
              </a:cxn>
              <a:cxn ang="0">
                <a:pos x="19" y="8"/>
              </a:cxn>
              <a:cxn ang="0">
                <a:pos x="38" y="8"/>
              </a:cxn>
              <a:cxn ang="0">
                <a:pos x="38" y="7"/>
              </a:cxn>
              <a:cxn ang="0">
                <a:pos x="43" y="7"/>
              </a:cxn>
              <a:cxn ang="0">
                <a:pos x="43" y="6"/>
              </a:cxn>
              <a:cxn ang="0">
                <a:pos x="47" y="6"/>
              </a:cxn>
              <a:cxn ang="0">
                <a:pos x="47" y="5"/>
              </a:cxn>
              <a:cxn ang="0">
                <a:pos x="51" y="5"/>
              </a:cxn>
              <a:cxn ang="0">
                <a:pos x="51" y="3"/>
              </a:cxn>
              <a:cxn ang="0">
                <a:pos x="54" y="2"/>
              </a:cxn>
              <a:cxn ang="0">
                <a:pos x="56" y="2"/>
              </a:cxn>
              <a:cxn ang="0">
                <a:pos x="56" y="0"/>
              </a:cxn>
              <a:cxn ang="0">
                <a:pos x="0" y="0"/>
              </a:cxn>
            </a:cxnLst>
            <a:rect l="0" t="0" r="r" b="b"/>
            <a:pathLst>
              <a:path w="57" h="9">
                <a:moveTo>
                  <a:pt x="0" y="0"/>
                </a:moveTo>
                <a:lnTo>
                  <a:pt x="2" y="2"/>
                </a:lnTo>
                <a:lnTo>
                  <a:pt x="4" y="2"/>
                </a:lnTo>
                <a:lnTo>
                  <a:pt x="4" y="3"/>
                </a:lnTo>
                <a:lnTo>
                  <a:pt x="7" y="3"/>
                </a:lnTo>
                <a:lnTo>
                  <a:pt x="9" y="6"/>
                </a:lnTo>
                <a:lnTo>
                  <a:pt x="14" y="6"/>
                </a:lnTo>
                <a:lnTo>
                  <a:pt x="14" y="7"/>
                </a:lnTo>
                <a:lnTo>
                  <a:pt x="19" y="7"/>
                </a:lnTo>
                <a:lnTo>
                  <a:pt x="19" y="8"/>
                </a:lnTo>
                <a:lnTo>
                  <a:pt x="38" y="8"/>
                </a:lnTo>
                <a:lnTo>
                  <a:pt x="38" y="7"/>
                </a:lnTo>
                <a:lnTo>
                  <a:pt x="43" y="7"/>
                </a:lnTo>
                <a:lnTo>
                  <a:pt x="43" y="6"/>
                </a:lnTo>
                <a:lnTo>
                  <a:pt x="47" y="6"/>
                </a:lnTo>
                <a:lnTo>
                  <a:pt x="47" y="5"/>
                </a:lnTo>
                <a:lnTo>
                  <a:pt x="51" y="5"/>
                </a:lnTo>
                <a:lnTo>
                  <a:pt x="51" y="3"/>
                </a:lnTo>
                <a:lnTo>
                  <a:pt x="54" y="2"/>
                </a:lnTo>
                <a:lnTo>
                  <a:pt x="56" y="2"/>
                </a:lnTo>
                <a:lnTo>
                  <a:pt x="56"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598" name="Oval 70"/>
          <p:cNvSpPr>
            <a:spLocks noChangeArrowheads="1"/>
          </p:cNvSpPr>
          <p:nvPr/>
        </p:nvSpPr>
        <p:spPr bwMode="auto">
          <a:xfrm>
            <a:off x="2660650" y="2551113"/>
            <a:ext cx="123825" cy="123825"/>
          </a:xfrm>
          <a:prstGeom prst="ellipse">
            <a:avLst/>
          </a:prstGeom>
          <a:noFill/>
          <a:ln w="12700">
            <a:solidFill>
              <a:srgbClr val="000000"/>
            </a:solidFill>
            <a:round/>
            <a:headEnd/>
            <a:tailEnd/>
          </a:ln>
          <a:effectLst/>
        </p:spPr>
        <p:txBody>
          <a:bodyPr wrap="none" anchor="ctr"/>
          <a:lstStyle/>
          <a:p>
            <a:endParaRPr lang="fr-FR"/>
          </a:p>
        </p:txBody>
      </p:sp>
      <p:sp>
        <p:nvSpPr>
          <p:cNvPr id="22599" name="Freeform 71"/>
          <p:cNvSpPr>
            <a:spLocks/>
          </p:cNvSpPr>
          <p:nvPr/>
        </p:nvSpPr>
        <p:spPr bwMode="auto">
          <a:xfrm>
            <a:off x="2166938" y="2474913"/>
            <a:ext cx="107950" cy="19050"/>
          </a:xfrm>
          <a:custGeom>
            <a:avLst/>
            <a:gdLst/>
            <a:ahLst/>
            <a:cxnLst>
              <a:cxn ang="0">
                <a:pos x="25" y="0"/>
              </a:cxn>
              <a:cxn ang="0">
                <a:pos x="25" y="1"/>
              </a:cxn>
              <a:cxn ang="0">
                <a:pos x="20" y="1"/>
              </a:cxn>
              <a:cxn ang="0">
                <a:pos x="20" y="3"/>
              </a:cxn>
              <a:cxn ang="0">
                <a:pos x="15" y="3"/>
              </a:cxn>
              <a:cxn ang="0">
                <a:pos x="15" y="3"/>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3"/>
              </a:cxn>
              <a:cxn ang="0">
                <a:pos x="53" y="3"/>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3"/>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3"/>
                </a:lnTo>
                <a:lnTo>
                  <a:pt x="53" y="3"/>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00" name="Freeform 72"/>
          <p:cNvSpPr>
            <a:spLocks/>
          </p:cNvSpPr>
          <p:nvPr/>
        </p:nvSpPr>
        <p:spPr bwMode="auto">
          <a:xfrm>
            <a:off x="2155825" y="2498725"/>
            <a:ext cx="131763"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01" name="Freeform 73"/>
          <p:cNvSpPr>
            <a:spLocks/>
          </p:cNvSpPr>
          <p:nvPr/>
        </p:nvSpPr>
        <p:spPr bwMode="auto">
          <a:xfrm>
            <a:off x="2152650" y="2522538"/>
            <a:ext cx="138113" cy="20637"/>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02" name="Freeform 74"/>
          <p:cNvSpPr>
            <a:spLocks/>
          </p:cNvSpPr>
          <p:nvPr/>
        </p:nvSpPr>
        <p:spPr bwMode="auto">
          <a:xfrm>
            <a:off x="2152650" y="2547938"/>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03" name="Freeform 75"/>
          <p:cNvSpPr>
            <a:spLocks/>
          </p:cNvSpPr>
          <p:nvPr/>
        </p:nvSpPr>
        <p:spPr bwMode="auto">
          <a:xfrm>
            <a:off x="2155825" y="2571750"/>
            <a:ext cx="128588" cy="19050"/>
          </a:xfrm>
          <a:custGeom>
            <a:avLst/>
            <a:gdLst/>
            <a:ahLst/>
            <a:cxnLst>
              <a:cxn ang="0">
                <a:pos x="0" y="0"/>
              </a:cxn>
              <a:cxn ang="0">
                <a:pos x="2" y="3"/>
              </a:cxn>
              <a:cxn ang="0">
                <a:pos x="4" y="5"/>
              </a:cxn>
              <a:cxn ang="0">
                <a:pos x="6"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04" name="Freeform 76"/>
          <p:cNvSpPr>
            <a:spLocks/>
          </p:cNvSpPr>
          <p:nvPr/>
        </p:nvSpPr>
        <p:spPr bwMode="auto">
          <a:xfrm>
            <a:off x="2170113" y="2595563"/>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05" name="Oval 77"/>
          <p:cNvSpPr>
            <a:spLocks noChangeArrowheads="1"/>
          </p:cNvSpPr>
          <p:nvPr/>
        </p:nvSpPr>
        <p:spPr bwMode="auto">
          <a:xfrm>
            <a:off x="2159000" y="248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06" name="Freeform 78"/>
          <p:cNvSpPr>
            <a:spLocks/>
          </p:cNvSpPr>
          <p:nvPr/>
        </p:nvSpPr>
        <p:spPr bwMode="auto">
          <a:xfrm>
            <a:off x="2347913" y="2474913"/>
            <a:ext cx="106362" cy="19050"/>
          </a:xfrm>
          <a:custGeom>
            <a:avLst/>
            <a:gdLst/>
            <a:ahLst/>
            <a:cxnLst>
              <a:cxn ang="0">
                <a:pos x="24" y="0"/>
              </a:cxn>
              <a:cxn ang="0">
                <a:pos x="24" y="1"/>
              </a:cxn>
              <a:cxn ang="0">
                <a:pos x="19" y="1"/>
              </a:cxn>
              <a:cxn ang="0">
                <a:pos x="19" y="3"/>
              </a:cxn>
              <a:cxn ang="0">
                <a:pos x="14" y="3"/>
              </a:cxn>
              <a:cxn ang="0">
                <a:pos x="14" y="3"/>
              </a:cxn>
              <a:cxn ang="0">
                <a:pos x="10" y="5"/>
              </a:cxn>
              <a:cxn ang="0">
                <a:pos x="6" y="5"/>
              </a:cxn>
              <a:cxn ang="0">
                <a:pos x="6" y="7"/>
              </a:cxn>
              <a:cxn ang="0">
                <a:pos x="3" y="7"/>
              </a:cxn>
              <a:cxn ang="0">
                <a:pos x="3" y="10"/>
              </a:cxn>
              <a:cxn ang="0">
                <a:pos x="0" y="10"/>
              </a:cxn>
              <a:cxn ang="0">
                <a:pos x="0" y="11"/>
              </a:cxn>
              <a:cxn ang="0">
                <a:pos x="66" y="11"/>
              </a:cxn>
              <a:cxn ang="0">
                <a:pos x="64" y="8"/>
              </a:cxn>
              <a:cxn ang="0">
                <a:pos x="62" y="8"/>
              </a:cxn>
              <a:cxn ang="0">
                <a:pos x="61" y="6"/>
              </a:cxn>
              <a:cxn ang="0">
                <a:pos x="60" y="6"/>
              </a:cxn>
              <a:cxn ang="0">
                <a:pos x="60" y="5"/>
              </a:cxn>
              <a:cxn ang="0">
                <a:pos x="56" y="5"/>
              </a:cxn>
              <a:cxn ang="0">
                <a:pos x="56" y="3"/>
              </a:cxn>
              <a:cxn ang="0">
                <a:pos x="52" y="3"/>
              </a:cxn>
              <a:cxn ang="0">
                <a:pos x="52" y="3"/>
              </a:cxn>
              <a:cxn ang="0">
                <a:pos x="49" y="3"/>
              </a:cxn>
              <a:cxn ang="0">
                <a:pos x="49" y="1"/>
              </a:cxn>
              <a:cxn ang="0">
                <a:pos x="41" y="1"/>
              </a:cxn>
              <a:cxn ang="0">
                <a:pos x="41" y="0"/>
              </a:cxn>
              <a:cxn ang="0">
                <a:pos x="24" y="0"/>
              </a:cxn>
            </a:cxnLst>
            <a:rect l="0" t="0" r="r" b="b"/>
            <a:pathLst>
              <a:path w="67" h="12">
                <a:moveTo>
                  <a:pt x="24" y="0"/>
                </a:moveTo>
                <a:lnTo>
                  <a:pt x="24" y="1"/>
                </a:lnTo>
                <a:lnTo>
                  <a:pt x="19" y="1"/>
                </a:lnTo>
                <a:lnTo>
                  <a:pt x="19" y="3"/>
                </a:lnTo>
                <a:lnTo>
                  <a:pt x="14" y="3"/>
                </a:lnTo>
                <a:lnTo>
                  <a:pt x="14" y="3"/>
                </a:lnTo>
                <a:lnTo>
                  <a:pt x="10" y="5"/>
                </a:lnTo>
                <a:lnTo>
                  <a:pt x="6" y="5"/>
                </a:lnTo>
                <a:lnTo>
                  <a:pt x="6" y="7"/>
                </a:lnTo>
                <a:lnTo>
                  <a:pt x="3" y="7"/>
                </a:lnTo>
                <a:lnTo>
                  <a:pt x="3" y="10"/>
                </a:lnTo>
                <a:lnTo>
                  <a:pt x="0" y="10"/>
                </a:lnTo>
                <a:lnTo>
                  <a:pt x="0" y="11"/>
                </a:lnTo>
                <a:lnTo>
                  <a:pt x="66" y="11"/>
                </a:lnTo>
                <a:lnTo>
                  <a:pt x="64" y="8"/>
                </a:lnTo>
                <a:lnTo>
                  <a:pt x="62" y="8"/>
                </a:lnTo>
                <a:lnTo>
                  <a:pt x="61" y="6"/>
                </a:lnTo>
                <a:lnTo>
                  <a:pt x="60" y="6"/>
                </a:lnTo>
                <a:lnTo>
                  <a:pt x="60" y="5"/>
                </a:lnTo>
                <a:lnTo>
                  <a:pt x="56" y="5"/>
                </a:lnTo>
                <a:lnTo>
                  <a:pt x="56" y="3"/>
                </a:lnTo>
                <a:lnTo>
                  <a:pt x="52" y="3"/>
                </a:lnTo>
                <a:lnTo>
                  <a:pt x="52" y="3"/>
                </a:lnTo>
                <a:lnTo>
                  <a:pt x="49" y="3"/>
                </a:lnTo>
                <a:lnTo>
                  <a:pt x="49" y="1"/>
                </a:lnTo>
                <a:lnTo>
                  <a:pt x="41" y="1"/>
                </a:lnTo>
                <a:lnTo>
                  <a:pt x="41"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07" name="Freeform 79"/>
          <p:cNvSpPr>
            <a:spLocks/>
          </p:cNvSpPr>
          <p:nvPr/>
        </p:nvSpPr>
        <p:spPr bwMode="auto">
          <a:xfrm>
            <a:off x="2335213" y="2498725"/>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08" name="Freeform 80"/>
          <p:cNvSpPr>
            <a:spLocks/>
          </p:cNvSpPr>
          <p:nvPr/>
        </p:nvSpPr>
        <p:spPr bwMode="auto">
          <a:xfrm>
            <a:off x="2332038" y="2522538"/>
            <a:ext cx="138112" cy="20637"/>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09" name="Freeform 81"/>
          <p:cNvSpPr>
            <a:spLocks/>
          </p:cNvSpPr>
          <p:nvPr/>
        </p:nvSpPr>
        <p:spPr bwMode="auto">
          <a:xfrm>
            <a:off x="2332038" y="25479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10" name="Freeform 82"/>
          <p:cNvSpPr>
            <a:spLocks/>
          </p:cNvSpPr>
          <p:nvPr/>
        </p:nvSpPr>
        <p:spPr bwMode="auto">
          <a:xfrm>
            <a:off x="2335213" y="2571750"/>
            <a:ext cx="128587" cy="19050"/>
          </a:xfrm>
          <a:custGeom>
            <a:avLst/>
            <a:gdLst/>
            <a:ahLst/>
            <a:cxnLst>
              <a:cxn ang="0">
                <a:pos x="0" y="0"/>
              </a:cxn>
              <a:cxn ang="0">
                <a:pos x="2" y="3"/>
              </a:cxn>
              <a:cxn ang="0">
                <a:pos x="4" y="5"/>
              </a:cxn>
              <a:cxn ang="0">
                <a:pos x="6" y="7"/>
              </a:cxn>
              <a:cxn ang="0">
                <a:pos x="7" y="10"/>
              </a:cxn>
              <a:cxn ang="0">
                <a:pos x="8" y="10"/>
              </a:cxn>
              <a:cxn ang="0">
                <a:pos x="8" y="11"/>
              </a:cxn>
              <a:cxn ang="0">
                <a:pos x="71" y="11"/>
              </a:cxn>
              <a:cxn ang="0">
                <a:pos x="71"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8" y="10"/>
                </a:lnTo>
                <a:lnTo>
                  <a:pt x="8" y="11"/>
                </a:lnTo>
                <a:lnTo>
                  <a:pt x="71" y="11"/>
                </a:lnTo>
                <a:lnTo>
                  <a:pt x="71"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11" name="Freeform 83"/>
          <p:cNvSpPr>
            <a:spLocks/>
          </p:cNvSpPr>
          <p:nvPr/>
        </p:nvSpPr>
        <p:spPr bwMode="auto">
          <a:xfrm>
            <a:off x="2349500" y="2595563"/>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12" name="Oval 84"/>
          <p:cNvSpPr>
            <a:spLocks noChangeArrowheads="1"/>
          </p:cNvSpPr>
          <p:nvPr/>
        </p:nvSpPr>
        <p:spPr bwMode="auto">
          <a:xfrm>
            <a:off x="2338388" y="248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13" name="Freeform 85"/>
          <p:cNvSpPr>
            <a:spLocks/>
          </p:cNvSpPr>
          <p:nvPr/>
        </p:nvSpPr>
        <p:spPr bwMode="auto">
          <a:xfrm>
            <a:off x="2490788" y="2474913"/>
            <a:ext cx="106362" cy="19050"/>
          </a:xfrm>
          <a:custGeom>
            <a:avLst/>
            <a:gdLst/>
            <a:ahLst/>
            <a:cxnLst>
              <a:cxn ang="0">
                <a:pos x="24" y="0"/>
              </a:cxn>
              <a:cxn ang="0">
                <a:pos x="24" y="1"/>
              </a:cxn>
              <a:cxn ang="0">
                <a:pos x="19" y="1"/>
              </a:cxn>
              <a:cxn ang="0">
                <a:pos x="19" y="3"/>
              </a:cxn>
              <a:cxn ang="0">
                <a:pos x="14" y="3"/>
              </a:cxn>
              <a:cxn ang="0">
                <a:pos x="14" y="3"/>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3"/>
              </a:cxn>
              <a:cxn ang="0">
                <a:pos x="52" y="3"/>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3"/>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3"/>
                </a:lnTo>
                <a:lnTo>
                  <a:pt x="52" y="3"/>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14" name="Freeform 86"/>
          <p:cNvSpPr>
            <a:spLocks/>
          </p:cNvSpPr>
          <p:nvPr/>
        </p:nvSpPr>
        <p:spPr bwMode="auto">
          <a:xfrm>
            <a:off x="2478088" y="2498725"/>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8"/>
              </a:cxn>
              <a:cxn ang="0">
                <a:pos x="80" y="8"/>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8"/>
                </a:lnTo>
                <a:lnTo>
                  <a:pt x="80" y="8"/>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15" name="Freeform 87"/>
          <p:cNvSpPr>
            <a:spLocks/>
          </p:cNvSpPr>
          <p:nvPr/>
        </p:nvSpPr>
        <p:spPr bwMode="auto">
          <a:xfrm>
            <a:off x="2474913" y="2522538"/>
            <a:ext cx="138112" cy="20637"/>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16" name="Freeform 88"/>
          <p:cNvSpPr>
            <a:spLocks/>
          </p:cNvSpPr>
          <p:nvPr/>
        </p:nvSpPr>
        <p:spPr bwMode="auto">
          <a:xfrm>
            <a:off x="2474913" y="2547938"/>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17" name="Freeform 89"/>
          <p:cNvSpPr>
            <a:spLocks/>
          </p:cNvSpPr>
          <p:nvPr/>
        </p:nvSpPr>
        <p:spPr bwMode="auto">
          <a:xfrm>
            <a:off x="2478088" y="2571750"/>
            <a:ext cx="128587" cy="19050"/>
          </a:xfrm>
          <a:custGeom>
            <a:avLst/>
            <a:gdLst/>
            <a:ahLst/>
            <a:cxnLst>
              <a:cxn ang="0">
                <a:pos x="0" y="0"/>
              </a:cxn>
              <a:cxn ang="0">
                <a:pos x="2" y="3"/>
              </a:cxn>
              <a:cxn ang="0">
                <a:pos x="4" y="5"/>
              </a:cxn>
              <a:cxn ang="0">
                <a:pos x="6" y="7"/>
              </a:cxn>
              <a:cxn ang="0">
                <a:pos x="7" y="10"/>
              </a:cxn>
              <a:cxn ang="0">
                <a:pos x="8" y="10"/>
              </a:cxn>
              <a:cxn ang="0">
                <a:pos x="8" y="11"/>
              </a:cxn>
              <a:cxn ang="0">
                <a:pos x="72" y="11"/>
              </a:cxn>
              <a:cxn ang="0">
                <a:pos x="72" y="10"/>
              </a:cxn>
              <a:cxn ang="0">
                <a:pos x="74" y="10"/>
              </a:cxn>
              <a:cxn ang="0">
                <a:pos x="74" y="7"/>
              </a:cxn>
              <a:cxn ang="0">
                <a:pos x="78" y="6"/>
              </a:cxn>
              <a:cxn ang="0">
                <a:pos x="78" y="3"/>
              </a:cxn>
              <a:cxn ang="0">
                <a:pos x="80" y="3"/>
              </a:cxn>
              <a:cxn ang="0">
                <a:pos x="80" y="0"/>
              </a:cxn>
              <a:cxn ang="0">
                <a:pos x="0" y="0"/>
              </a:cxn>
            </a:cxnLst>
            <a:rect l="0" t="0" r="r" b="b"/>
            <a:pathLst>
              <a:path w="81" h="12">
                <a:moveTo>
                  <a:pt x="0" y="0"/>
                </a:moveTo>
                <a:lnTo>
                  <a:pt x="2" y="3"/>
                </a:lnTo>
                <a:lnTo>
                  <a:pt x="4" y="5"/>
                </a:lnTo>
                <a:lnTo>
                  <a:pt x="6" y="7"/>
                </a:lnTo>
                <a:lnTo>
                  <a:pt x="7" y="10"/>
                </a:lnTo>
                <a:lnTo>
                  <a:pt x="8" y="10"/>
                </a:lnTo>
                <a:lnTo>
                  <a:pt x="8" y="11"/>
                </a:lnTo>
                <a:lnTo>
                  <a:pt x="72" y="11"/>
                </a:lnTo>
                <a:lnTo>
                  <a:pt x="72" y="10"/>
                </a:lnTo>
                <a:lnTo>
                  <a:pt x="74" y="10"/>
                </a:lnTo>
                <a:lnTo>
                  <a:pt x="74" y="7"/>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18" name="Freeform 90"/>
          <p:cNvSpPr>
            <a:spLocks/>
          </p:cNvSpPr>
          <p:nvPr/>
        </p:nvSpPr>
        <p:spPr bwMode="auto">
          <a:xfrm>
            <a:off x="2492375" y="2595563"/>
            <a:ext cx="100013"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1" y="10"/>
              </a:cxn>
              <a:cxn ang="0">
                <a:pos x="41" y="9"/>
              </a:cxn>
              <a:cxn ang="0">
                <a:pos x="46" y="9"/>
              </a:cxn>
              <a:cxn ang="0">
                <a:pos x="46" y="8"/>
              </a:cxn>
              <a:cxn ang="0">
                <a:pos x="51" y="8"/>
              </a:cxn>
              <a:cxn ang="0">
                <a:pos x="51" y="6"/>
              </a:cxn>
              <a:cxn ang="0">
                <a:pos x="55" y="5"/>
              </a:cxn>
              <a:cxn ang="0">
                <a:pos x="58" y="5"/>
              </a:cxn>
              <a:cxn ang="0">
                <a:pos x="58" y="3"/>
              </a:cxn>
              <a:cxn ang="0">
                <a:pos x="62" y="3"/>
              </a:cxn>
              <a:cxn ang="0">
                <a:pos x="62" y="0"/>
              </a:cxn>
              <a:cxn ang="0">
                <a:pos x="0" y="0"/>
              </a:cxn>
            </a:cxnLst>
            <a:rect l="0" t="0" r="r" b="b"/>
            <a:pathLst>
              <a:path w="63"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1" y="10"/>
                </a:lnTo>
                <a:lnTo>
                  <a:pt x="41" y="9"/>
                </a:lnTo>
                <a:lnTo>
                  <a:pt x="46" y="9"/>
                </a:lnTo>
                <a:lnTo>
                  <a:pt x="46" y="8"/>
                </a:lnTo>
                <a:lnTo>
                  <a:pt x="51" y="8"/>
                </a:lnTo>
                <a:lnTo>
                  <a:pt x="51" y="6"/>
                </a:lnTo>
                <a:lnTo>
                  <a:pt x="55" y="5"/>
                </a:lnTo>
                <a:lnTo>
                  <a:pt x="58" y="5"/>
                </a:lnTo>
                <a:lnTo>
                  <a:pt x="58"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19" name="Oval 91"/>
          <p:cNvSpPr>
            <a:spLocks noChangeArrowheads="1"/>
          </p:cNvSpPr>
          <p:nvPr/>
        </p:nvSpPr>
        <p:spPr bwMode="auto">
          <a:xfrm>
            <a:off x="2481263" y="2481263"/>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20" name="Freeform 92"/>
          <p:cNvSpPr>
            <a:spLocks/>
          </p:cNvSpPr>
          <p:nvPr/>
        </p:nvSpPr>
        <p:spPr bwMode="auto">
          <a:xfrm>
            <a:off x="2673350" y="2474913"/>
            <a:ext cx="106363" cy="19050"/>
          </a:xfrm>
          <a:custGeom>
            <a:avLst/>
            <a:gdLst/>
            <a:ahLst/>
            <a:cxnLst>
              <a:cxn ang="0">
                <a:pos x="22" y="0"/>
              </a:cxn>
              <a:cxn ang="0">
                <a:pos x="22" y="1"/>
              </a:cxn>
              <a:cxn ang="0">
                <a:pos x="19" y="1"/>
              </a:cxn>
              <a:cxn ang="0">
                <a:pos x="19" y="3"/>
              </a:cxn>
              <a:cxn ang="0">
                <a:pos x="12" y="3"/>
              </a:cxn>
              <a:cxn ang="0">
                <a:pos x="12" y="3"/>
              </a:cxn>
              <a:cxn ang="0">
                <a:pos x="8" y="5"/>
              </a:cxn>
              <a:cxn ang="0">
                <a:pos x="6" y="5"/>
              </a:cxn>
              <a:cxn ang="0">
                <a:pos x="6" y="7"/>
              </a:cxn>
              <a:cxn ang="0">
                <a:pos x="1" y="7"/>
              </a:cxn>
              <a:cxn ang="0">
                <a:pos x="1" y="10"/>
              </a:cxn>
              <a:cxn ang="0">
                <a:pos x="0" y="10"/>
              </a:cxn>
              <a:cxn ang="0">
                <a:pos x="0" y="11"/>
              </a:cxn>
              <a:cxn ang="0">
                <a:pos x="66" y="11"/>
              </a:cxn>
              <a:cxn ang="0">
                <a:pos x="66" y="8"/>
              </a:cxn>
              <a:cxn ang="0">
                <a:pos x="62" y="8"/>
              </a:cxn>
              <a:cxn ang="0">
                <a:pos x="62" y="7"/>
              </a:cxn>
              <a:cxn ang="0">
                <a:pos x="60" y="7"/>
              </a:cxn>
              <a:cxn ang="0">
                <a:pos x="58" y="5"/>
              </a:cxn>
              <a:cxn ang="0">
                <a:pos x="56" y="5"/>
              </a:cxn>
              <a:cxn ang="0">
                <a:pos x="56" y="3"/>
              </a:cxn>
              <a:cxn ang="0">
                <a:pos x="52" y="3"/>
              </a:cxn>
              <a:cxn ang="0">
                <a:pos x="52" y="3"/>
              </a:cxn>
              <a:cxn ang="0">
                <a:pos x="47" y="3"/>
              </a:cxn>
              <a:cxn ang="0">
                <a:pos x="47" y="1"/>
              </a:cxn>
              <a:cxn ang="0">
                <a:pos x="41" y="1"/>
              </a:cxn>
              <a:cxn ang="0">
                <a:pos x="41" y="0"/>
              </a:cxn>
              <a:cxn ang="0">
                <a:pos x="22" y="0"/>
              </a:cxn>
            </a:cxnLst>
            <a:rect l="0" t="0" r="r" b="b"/>
            <a:pathLst>
              <a:path w="67" h="12">
                <a:moveTo>
                  <a:pt x="22" y="0"/>
                </a:moveTo>
                <a:lnTo>
                  <a:pt x="22" y="1"/>
                </a:lnTo>
                <a:lnTo>
                  <a:pt x="19" y="1"/>
                </a:lnTo>
                <a:lnTo>
                  <a:pt x="19" y="3"/>
                </a:lnTo>
                <a:lnTo>
                  <a:pt x="12" y="3"/>
                </a:lnTo>
                <a:lnTo>
                  <a:pt x="12" y="3"/>
                </a:lnTo>
                <a:lnTo>
                  <a:pt x="8" y="5"/>
                </a:lnTo>
                <a:lnTo>
                  <a:pt x="6" y="5"/>
                </a:lnTo>
                <a:lnTo>
                  <a:pt x="6" y="7"/>
                </a:lnTo>
                <a:lnTo>
                  <a:pt x="1" y="7"/>
                </a:lnTo>
                <a:lnTo>
                  <a:pt x="1" y="10"/>
                </a:lnTo>
                <a:lnTo>
                  <a:pt x="0" y="10"/>
                </a:lnTo>
                <a:lnTo>
                  <a:pt x="0" y="11"/>
                </a:lnTo>
                <a:lnTo>
                  <a:pt x="66" y="11"/>
                </a:lnTo>
                <a:lnTo>
                  <a:pt x="66" y="8"/>
                </a:lnTo>
                <a:lnTo>
                  <a:pt x="62" y="8"/>
                </a:lnTo>
                <a:lnTo>
                  <a:pt x="62" y="7"/>
                </a:lnTo>
                <a:lnTo>
                  <a:pt x="60" y="7"/>
                </a:lnTo>
                <a:lnTo>
                  <a:pt x="58" y="5"/>
                </a:lnTo>
                <a:lnTo>
                  <a:pt x="56" y="5"/>
                </a:lnTo>
                <a:lnTo>
                  <a:pt x="56" y="3"/>
                </a:lnTo>
                <a:lnTo>
                  <a:pt x="52" y="3"/>
                </a:lnTo>
                <a:lnTo>
                  <a:pt x="52" y="3"/>
                </a:lnTo>
                <a:lnTo>
                  <a:pt x="47" y="3"/>
                </a:lnTo>
                <a:lnTo>
                  <a:pt x="47" y="1"/>
                </a:lnTo>
                <a:lnTo>
                  <a:pt x="41" y="1"/>
                </a:lnTo>
                <a:lnTo>
                  <a:pt x="41"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21" name="Freeform 93"/>
          <p:cNvSpPr>
            <a:spLocks/>
          </p:cNvSpPr>
          <p:nvPr/>
        </p:nvSpPr>
        <p:spPr bwMode="auto">
          <a:xfrm>
            <a:off x="2657475" y="2498725"/>
            <a:ext cx="134938" cy="19050"/>
          </a:xfrm>
          <a:custGeom>
            <a:avLst/>
            <a:gdLst/>
            <a:ahLst/>
            <a:cxnLst>
              <a:cxn ang="0">
                <a:pos x="9" y="0"/>
              </a:cxn>
              <a:cxn ang="0">
                <a:pos x="9" y="1"/>
              </a:cxn>
              <a:cxn ang="0">
                <a:pos x="6" y="3"/>
              </a:cxn>
              <a:cxn ang="0">
                <a:pos x="6" y="5"/>
              </a:cxn>
              <a:cxn ang="0">
                <a:pos x="4" y="5"/>
              </a:cxn>
              <a:cxn ang="0">
                <a:pos x="4" y="8"/>
              </a:cxn>
              <a:cxn ang="0">
                <a:pos x="2" y="8"/>
              </a:cxn>
              <a:cxn ang="0">
                <a:pos x="2" y="10"/>
              </a:cxn>
              <a:cxn ang="0">
                <a:pos x="0" y="10"/>
              </a:cxn>
              <a:cxn ang="0">
                <a:pos x="0" y="11"/>
              </a:cxn>
              <a:cxn ang="0">
                <a:pos x="84" y="11"/>
              </a:cxn>
              <a:cxn ang="0">
                <a:pos x="84" y="8"/>
              </a:cxn>
              <a:cxn ang="0">
                <a:pos x="82" y="8"/>
              </a:cxn>
              <a:cxn ang="0">
                <a:pos x="82" y="6"/>
              </a:cxn>
              <a:cxn ang="0">
                <a:pos x="80" y="6"/>
              </a:cxn>
              <a:cxn ang="0">
                <a:pos x="80" y="4"/>
              </a:cxn>
              <a:cxn ang="0">
                <a:pos x="78" y="4"/>
              </a:cxn>
              <a:cxn ang="0">
                <a:pos x="77" y="1"/>
              </a:cxn>
              <a:cxn ang="0">
                <a:pos x="77" y="0"/>
              </a:cxn>
              <a:cxn ang="0">
                <a:pos x="9" y="0"/>
              </a:cxn>
            </a:cxnLst>
            <a:rect l="0" t="0" r="r" b="b"/>
            <a:pathLst>
              <a:path w="85" h="12">
                <a:moveTo>
                  <a:pt x="9" y="0"/>
                </a:moveTo>
                <a:lnTo>
                  <a:pt x="9" y="1"/>
                </a:lnTo>
                <a:lnTo>
                  <a:pt x="6" y="3"/>
                </a:lnTo>
                <a:lnTo>
                  <a:pt x="6" y="5"/>
                </a:lnTo>
                <a:lnTo>
                  <a:pt x="4" y="5"/>
                </a:lnTo>
                <a:lnTo>
                  <a:pt x="4" y="8"/>
                </a:lnTo>
                <a:lnTo>
                  <a:pt x="2" y="8"/>
                </a:lnTo>
                <a:lnTo>
                  <a:pt x="2" y="10"/>
                </a:lnTo>
                <a:lnTo>
                  <a:pt x="0" y="10"/>
                </a:lnTo>
                <a:lnTo>
                  <a:pt x="0" y="11"/>
                </a:lnTo>
                <a:lnTo>
                  <a:pt x="84" y="11"/>
                </a:lnTo>
                <a:lnTo>
                  <a:pt x="84" y="8"/>
                </a:lnTo>
                <a:lnTo>
                  <a:pt x="82" y="8"/>
                </a:lnTo>
                <a:lnTo>
                  <a:pt x="82" y="6"/>
                </a:lnTo>
                <a:lnTo>
                  <a:pt x="80" y="6"/>
                </a:lnTo>
                <a:lnTo>
                  <a:pt x="80" y="4"/>
                </a:lnTo>
                <a:lnTo>
                  <a:pt x="78" y="4"/>
                </a:lnTo>
                <a:lnTo>
                  <a:pt x="77" y="1"/>
                </a:lnTo>
                <a:lnTo>
                  <a:pt x="77" y="0"/>
                </a:lnTo>
                <a:lnTo>
                  <a:pt x="9"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22" name="Freeform 94"/>
          <p:cNvSpPr>
            <a:spLocks/>
          </p:cNvSpPr>
          <p:nvPr/>
        </p:nvSpPr>
        <p:spPr bwMode="auto">
          <a:xfrm>
            <a:off x="2654300" y="2522538"/>
            <a:ext cx="141288" cy="20637"/>
          </a:xfrm>
          <a:custGeom>
            <a:avLst/>
            <a:gdLst/>
            <a:ahLst/>
            <a:cxnLst>
              <a:cxn ang="0">
                <a:pos x="2" y="0"/>
              </a:cxn>
              <a:cxn ang="0">
                <a:pos x="2" y="4"/>
              </a:cxn>
              <a:cxn ang="0">
                <a:pos x="0" y="4"/>
              </a:cxn>
              <a:cxn ang="0">
                <a:pos x="0" y="12"/>
              </a:cxn>
              <a:cxn ang="0">
                <a:pos x="88" y="12"/>
              </a:cxn>
              <a:cxn ang="0">
                <a:pos x="88" y="4"/>
              </a:cxn>
              <a:cxn ang="0">
                <a:pos x="86" y="4"/>
              </a:cxn>
              <a:cxn ang="0">
                <a:pos x="86" y="0"/>
              </a:cxn>
              <a:cxn ang="0">
                <a:pos x="2" y="0"/>
              </a:cxn>
            </a:cxnLst>
            <a:rect l="0" t="0" r="r" b="b"/>
            <a:pathLst>
              <a:path w="89" h="13">
                <a:moveTo>
                  <a:pt x="2" y="0"/>
                </a:moveTo>
                <a:lnTo>
                  <a:pt x="2" y="4"/>
                </a:lnTo>
                <a:lnTo>
                  <a:pt x="0" y="4"/>
                </a:lnTo>
                <a:lnTo>
                  <a:pt x="0" y="12"/>
                </a:lnTo>
                <a:lnTo>
                  <a:pt x="88" y="12"/>
                </a:lnTo>
                <a:lnTo>
                  <a:pt x="88"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23" name="Freeform 95"/>
          <p:cNvSpPr>
            <a:spLocks/>
          </p:cNvSpPr>
          <p:nvPr/>
        </p:nvSpPr>
        <p:spPr bwMode="auto">
          <a:xfrm>
            <a:off x="2654300" y="2547938"/>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24" name="Freeform 96"/>
          <p:cNvSpPr>
            <a:spLocks/>
          </p:cNvSpPr>
          <p:nvPr/>
        </p:nvSpPr>
        <p:spPr bwMode="auto">
          <a:xfrm>
            <a:off x="2657475" y="2571750"/>
            <a:ext cx="131763" cy="19050"/>
          </a:xfrm>
          <a:custGeom>
            <a:avLst/>
            <a:gdLst/>
            <a:ahLst/>
            <a:cxnLst>
              <a:cxn ang="0">
                <a:pos x="0" y="0"/>
              </a:cxn>
              <a:cxn ang="0">
                <a:pos x="2" y="3"/>
              </a:cxn>
              <a:cxn ang="0">
                <a:pos x="4" y="5"/>
              </a:cxn>
              <a:cxn ang="0">
                <a:pos x="6" y="7"/>
              </a:cxn>
              <a:cxn ang="0">
                <a:pos x="7" y="7"/>
              </a:cxn>
              <a:cxn ang="0">
                <a:pos x="9" y="10"/>
              </a:cxn>
              <a:cxn ang="0">
                <a:pos x="9" y="11"/>
              </a:cxn>
              <a:cxn ang="0">
                <a:pos x="73" y="11"/>
              </a:cxn>
              <a:cxn ang="0">
                <a:pos x="73" y="10"/>
              </a:cxn>
              <a:cxn ang="0">
                <a:pos x="76" y="8"/>
              </a:cxn>
              <a:cxn ang="0">
                <a:pos x="76" y="7"/>
              </a:cxn>
              <a:cxn ang="0">
                <a:pos x="78" y="7"/>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7"/>
                </a:lnTo>
                <a:lnTo>
                  <a:pt x="7" y="7"/>
                </a:lnTo>
                <a:lnTo>
                  <a:pt x="9" y="10"/>
                </a:lnTo>
                <a:lnTo>
                  <a:pt x="9" y="11"/>
                </a:lnTo>
                <a:lnTo>
                  <a:pt x="73" y="11"/>
                </a:lnTo>
                <a:lnTo>
                  <a:pt x="73" y="10"/>
                </a:lnTo>
                <a:lnTo>
                  <a:pt x="76" y="8"/>
                </a:lnTo>
                <a:lnTo>
                  <a:pt x="76" y="7"/>
                </a:lnTo>
                <a:lnTo>
                  <a:pt x="78" y="7"/>
                </a:lnTo>
                <a:lnTo>
                  <a:pt x="78" y="5"/>
                </a:lnTo>
                <a:lnTo>
                  <a:pt x="80" y="5"/>
                </a:lnTo>
                <a:lnTo>
                  <a:pt x="80" y="3"/>
                </a:lnTo>
                <a:lnTo>
                  <a:pt x="82" y="3"/>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25" name="Freeform 97"/>
          <p:cNvSpPr>
            <a:spLocks/>
          </p:cNvSpPr>
          <p:nvPr/>
        </p:nvSpPr>
        <p:spPr bwMode="auto">
          <a:xfrm>
            <a:off x="2673350" y="2595563"/>
            <a:ext cx="100013" cy="17462"/>
          </a:xfrm>
          <a:custGeom>
            <a:avLst/>
            <a:gdLst/>
            <a:ahLst/>
            <a:cxnLst>
              <a:cxn ang="0">
                <a:pos x="0" y="0"/>
              </a:cxn>
              <a:cxn ang="0">
                <a:pos x="1" y="3"/>
              </a:cxn>
              <a:cxn ang="0">
                <a:pos x="5" y="3"/>
              </a:cxn>
              <a:cxn ang="0">
                <a:pos x="6" y="5"/>
              </a:cxn>
              <a:cxn ang="0">
                <a:pos x="8" y="5"/>
              </a:cxn>
              <a:cxn ang="0">
                <a:pos x="8" y="6"/>
              </a:cxn>
              <a:cxn ang="0">
                <a:pos x="12" y="6"/>
              </a:cxn>
              <a:cxn ang="0">
                <a:pos x="12" y="8"/>
              </a:cxn>
              <a:cxn ang="0">
                <a:pos x="17" y="8"/>
              </a:cxn>
              <a:cxn ang="0">
                <a:pos x="17" y="9"/>
              </a:cxn>
              <a:cxn ang="0">
                <a:pos x="22" y="9"/>
              </a:cxn>
              <a:cxn ang="0">
                <a:pos x="22" y="10"/>
              </a:cxn>
              <a:cxn ang="0">
                <a:pos x="41" y="10"/>
              </a:cxn>
              <a:cxn ang="0">
                <a:pos x="41" y="9"/>
              </a:cxn>
              <a:cxn ang="0">
                <a:pos x="45" y="9"/>
              </a:cxn>
              <a:cxn ang="0">
                <a:pos x="45" y="8"/>
              </a:cxn>
              <a:cxn ang="0">
                <a:pos x="52" y="8"/>
              </a:cxn>
              <a:cxn ang="0">
                <a:pos x="52" y="6"/>
              </a:cxn>
              <a:cxn ang="0">
                <a:pos x="56" y="5"/>
              </a:cxn>
              <a:cxn ang="0">
                <a:pos x="57" y="5"/>
              </a:cxn>
              <a:cxn ang="0">
                <a:pos x="57" y="3"/>
              </a:cxn>
              <a:cxn ang="0">
                <a:pos x="62" y="3"/>
              </a:cxn>
              <a:cxn ang="0">
                <a:pos x="62" y="0"/>
              </a:cxn>
              <a:cxn ang="0">
                <a:pos x="0" y="0"/>
              </a:cxn>
            </a:cxnLst>
            <a:rect l="0" t="0" r="r" b="b"/>
            <a:pathLst>
              <a:path w="63" h="11">
                <a:moveTo>
                  <a:pt x="0" y="0"/>
                </a:moveTo>
                <a:lnTo>
                  <a:pt x="1" y="3"/>
                </a:lnTo>
                <a:lnTo>
                  <a:pt x="5" y="3"/>
                </a:lnTo>
                <a:lnTo>
                  <a:pt x="6" y="5"/>
                </a:lnTo>
                <a:lnTo>
                  <a:pt x="8" y="5"/>
                </a:lnTo>
                <a:lnTo>
                  <a:pt x="8" y="6"/>
                </a:lnTo>
                <a:lnTo>
                  <a:pt x="12" y="6"/>
                </a:lnTo>
                <a:lnTo>
                  <a:pt x="12" y="8"/>
                </a:lnTo>
                <a:lnTo>
                  <a:pt x="17" y="8"/>
                </a:lnTo>
                <a:lnTo>
                  <a:pt x="17" y="9"/>
                </a:lnTo>
                <a:lnTo>
                  <a:pt x="22" y="9"/>
                </a:lnTo>
                <a:lnTo>
                  <a:pt x="22" y="10"/>
                </a:lnTo>
                <a:lnTo>
                  <a:pt x="41" y="10"/>
                </a:lnTo>
                <a:lnTo>
                  <a:pt x="41" y="9"/>
                </a:lnTo>
                <a:lnTo>
                  <a:pt x="45" y="9"/>
                </a:lnTo>
                <a:lnTo>
                  <a:pt x="45" y="8"/>
                </a:lnTo>
                <a:lnTo>
                  <a:pt x="52" y="8"/>
                </a:lnTo>
                <a:lnTo>
                  <a:pt x="52" y="6"/>
                </a:lnTo>
                <a:lnTo>
                  <a:pt x="56" y="5"/>
                </a:lnTo>
                <a:lnTo>
                  <a:pt x="57" y="5"/>
                </a:lnTo>
                <a:lnTo>
                  <a:pt x="57"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26" name="Oval 98"/>
          <p:cNvSpPr>
            <a:spLocks noChangeArrowheads="1"/>
          </p:cNvSpPr>
          <p:nvPr/>
        </p:nvSpPr>
        <p:spPr bwMode="auto">
          <a:xfrm>
            <a:off x="2660650" y="2481263"/>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2627" name="Freeform 99"/>
          <p:cNvSpPr>
            <a:spLocks/>
          </p:cNvSpPr>
          <p:nvPr/>
        </p:nvSpPr>
        <p:spPr bwMode="auto">
          <a:xfrm>
            <a:off x="2166938" y="2185988"/>
            <a:ext cx="107950" cy="19050"/>
          </a:xfrm>
          <a:custGeom>
            <a:avLst/>
            <a:gdLst/>
            <a:ahLst/>
            <a:cxnLst>
              <a:cxn ang="0">
                <a:pos x="25" y="0"/>
              </a:cxn>
              <a:cxn ang="0">
                <a:pos x="25" y="1"/>
              </a:cxn>
              <a:cxn ang="0">
                <a:pos x="20" y="1"/>
              </a:cxn>
              <a:cxn ang="0">
                <a:pos x="20"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28" name="Freeform 100"/>
          <p:cNvSpPr>
            <a:spLocks/>
          </p:cNvSpPr>
          <p:nvPr/>
        </p:nvSpPr>
        <p:spPr bwMode="auto">
          <a:xfrm>
            <a:off x="2155825" y="2209800"/>
            <a:ext cx="131763"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29" name="Freeform 101"/>
          <p:cNvSpPr>
            <a:spLocks/>
          </p:cNvSpPr>
          <p:nvPr/>
        </p:nvSpPr>
        <p:spPr bwMode="auto">
          <a:xfrm>
            <a:off x="2152650" y="2235200"/>
            <a:ext cx="138113" cy="19050"/>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30" name="Freeform 102"/>
          <p:cNvSpPr>
            <a:spLocks/>
          </p:cNvSpPr>
          <p:nvPr/>
        </p:nvSpPr>
        <p:spPr bwMode="auto">
          <a:xfrm>
            <a:off x="2152650" y="2259013"/>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31" name="Freeform 103"/>
          <p:cNvSpPr>
            <a:spLocks/>
          </p:cNvSpPr>
          <p:nvPr/>
        </p:nvSpPr>
        <p:spPr bwMode="auto">
          <a:xfrm>
            <a:off x="2155825" y="2282825"/>
            <a:ext cx="128588"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32" name="Freeform 104"/>
          <p:cNvSpPr>
            <a:spLocks/>
          </p:cNvSpPr>
          <p:nvPr/>
        </p:nvSpPr>
        <p:spPr bwMode="auto">
          <a:xfrm>
            <a:off x="2170113" y="2306638"/>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33" name="Oval 105"/>
          <p:cNvSpPr>
            <a:spLocks noChangeArrowheads="1"/>
          </p:cNvSpPr>
          <p:nvPr/>
        </p:nvSpPr>
        <p:spPr bwMode="auto">
          <a:xfrm>
            <a:off x="2159000" y="2192338"/>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34" name="Freeform 106"/>
          <p:cNvSpPr>
            <a:spLocks/>
          </p:cNvSpPr>
          <p:nvPr/>
        </p:nvSpPr>
        <p:spPr bwMode="auto">
          <a:xfrm>
            <a:off x="2347913" y="2185988"/>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2" y="8"/>
              </a:cxn>
              <a:cxn ang="0">
                <a:pos x="61" y="6"/>
              </a:cxn>
              <a:cxn ang="0">
                <a:pos x="60" y="6"/>
              </a:cxn>
              <a:cxn ang="0">
                <a:pos x="60" y="5"/>
              </a:cxn>
              <a:cxn ang="0">
                <a:pos x="56" y="5"/>
              </a:cxn>
              <a:cxn ang="0">
                <a:pos x="56" y="4"/>
              </a:cxn>
              <a:cxn ang="0">
                <a:pos x="52" y="4"/>
              </a:cxn>
              <a:cxn ang="0">
                <a:pos x="52" y="3"/>
              </a:cxn>
              <a:cxn ang="0">
                <a:pos x="49" y="3"/>
              </a:cxn>
              <a:cxn ang="0">
                <a:pos x="49" y="1"/>
              </a:cxn>
              <a:cxn ang="0">
                <a:pos x="41" y="1"/>
              </a:cxn>
              <a:cxn ang="0">
                <a:pos x="41"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2" y="8"/>
                </a:lnTo>
                <a:lnTo>
                  <a:pt x="61" y="6"/>
                </a:lnTo>
                <a:lnTo>
                  <a:pt x="60" y="6"/>
                </a:lnTo>
                <a:lnTo>
                  <a:pt x="60" y="5"/>
                </a:lnTo>
                <a:lnTo>
                  <a:pt x="56" y="5"/>
                </a:lnTo>
                <a:lnTo>
                  <a:pt x="56" y="4"/>
                </a:lnTo>
                <a:lnTo>
                  <a:pt x="52" y="4"/>
                </a:lnTo>
                <a:lnTo>
                  <a:pt x="52" y="3"/>
                </a:lnTo>
                <a:lnTo>
                  <a:pt x="49" y="3"/>
                </a:lnTo>
                <a:lnTo>
                  <a:pt x="49" y="1"/>
                </a:lnTo>
                <a:lnTo>
                  <a:pt x="41" y="1"/>
                </a:lnTo>
                <a:lnTo>
                  <a:pt x="41"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35" name="Freeform 107"/>
          <p:cNvSpPr>
            <a:spLocks/>
          </p:cNvSpPr>
          <p:nvPr/>
        </p:nvSpPr>
        <p:spPr bwMode="auto">
          <a:xfrm>
            <a:off x="2335213" y="2209800"/>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36" name="Freeform 108"/>
          <p:cNvSpPr>
            <a:spLocks/>
          </p:cNvSpPr>
          <p:nvPr/>
        </p:nvSpPr>
        <p:spPr bwMode="auto">
          <a:xfrm>
            <a:off x="2332038" y="2235200"/>
            <a:ext cx="138112" cy="19050"/>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37" name="Freeform 109"/>
          <p:cNvSpPr>
            <a:spLocks/>
          </p:cNvSpPr>
          <p:nvPr/>
        </p:nvSpPr>
        <p:spPr bwMode="auto">
          <a:xfrm>
            <a:off x="2332038" y="2259013"/>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38" name="Freeform 110"/>
          <p:cNvSpPr>
            <a:spLocks/>
          </p:cNvSpPr>
          <p:nvPr/>
        </p:nvSpPr>
        <p:spPr bwMode="auto">
          <a:xfrm>
            <a:off x="2335213" y="2282825"/>
            <a:ext cx="128587"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39" name="Freeform 111"/>
          <p:cNvSpPr>
            <a:spLocks/>
          </p:cNvSpPr>
          <p:nvPr/>
        </p:nvSpPr>
        <p:spPr bwMode="auto">
          <a:xfrm>
            <a:off x="2349500" y="2306638"/>
            <a:ext cx="98425"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40" name="Oval 112"/>
          <p:cNvSpPr>
            <a:spLocks noChangeArrowheads="1"/>
          </p:cNvSpPr>
          <p:nvPr/>
        </p:nvSpPr>
        <p:spPr bwMode="auto">
          <a:xfrm>
            <a:off x="2338388" y="2192338"/>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41" name="Freeform 113"/>
          <p:cNvSpPr>
            <a:spLocks/>
          </p:cNvSpPr>
          <p:nvPr/>
        </p:nvSpPr>
        <p:spPr bwMode="auto">
          <a:xfrm>
            <a:off x="2490788" y="2185988"/>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42" name="Freeform 114"/>
          <p:cNvSpPr>
            <a:spLocks/>
          </p:cNvSpPr>
          <p:nvPr/>
        </p:nvSpPr>
        <p:spPr bwMode="auto">
          <a:xfrm>
            <a:off x="2478088" y="2209800"/>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43" name="Freeform 115"/>
          <p:cNvSpPr>
            <a:spLocks/>
          </p:cNvSpPr>
          <p:nvPr/>
        </p:nvSpPr>
        <p:spPr bwMode="auto">
          <a:xfrm>
            <a:off x="2474913" y="2235200"/>
            <a:ext cx="138112" cy="19050"/>
          </a:xfrm>
          <a:custGeom>
            <a:avLst/>
            <a:gdLst/>
            <a:ahLst/>
            <a:cxnLst>
              <a:cxn ang="0">
                <a:pos x="2" y="0"/>
              </a:cxn>
              <a:cxn ang="0">
                <a:pos x="2" y="3"/>
              </a:cxn>
              <a:cxn ang="0">
                <a:pos x="0" y="3"/>
              </a:cxn>
              <a:cxn ang="0">
                <a:pos x="0" y="11"/>
              </a:cxn>
              <a:cxn ang="0">
                <a:pos x="86" y="11"/>
              </a:cxn>
              <a:cxn ang="0">
                <a:pos x="86" y="3"/>
              </a:cxn>
              <a:cxn ang="0">
                <a:pos x="84" y="3"/>
              </a:cxn>
              <a:cxn ang="0">
                <a:pos x="84" y="0"/>
              </a:cxn>
              <a:cxn ang="0">
                <a:pos x="2" y="0"/>
              </a:cxn>
            </a:cxnLst>
            <a:rect l="0" t="0" r="r" b="b"/>
            <a:pathLst>
              <a:path w="87" h="12">
                <a:moveTo>
                  <a:pt x="2" y="0"/>
                </a:moveTo>
                <a:lnTo>
                  <a:pt x="2" y="3"/>
                </a:lnTo>
                <a:lnTo>
                  <a:pt x="0" y="3"/>
                </a:lnTo>
                <a:lnTo>
                  <a:pt x="0" y="11"/>
                </a:lnTo>
                <a:lnTo>
                  <a:pt x="86" y="11"/>
                </a:lnTo>
                <a:lnTo>
                  <a:pt x="86" y="3"/>
                </a:lnTo>
                <a:lnTo>
                  <a:pt x="84" y="3"/>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44" name="Freeform 116"/>
          <p:cNvSpPr>
            <a:spLocks/>
          </p:cNvSpPr>
          <p:nvPr/>
        </p:nvSpPr>
        <p:spPr bwMode="auto">
          <a:xfrm>
            <a:off x="2474913" y="2259013"/>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45" name="Freeform 117"/>
          <p:cNvSpPr>
            <a:spLocks/>
          </p:cNvSpPr>
          <p:nvPr/>
        </p:nvSpPr>
        <p:spPr bwMode="auto">
          <a:xfrm>
            <a:off x="2478088" y="2282825"/>
            <a:ext cx="128587" cy="19050"/>
          </a:xfrm>
          <a:custGeom>
            <a:avLst/>
            <a:gdLst/>
            <a:ahLst/>
            <a:cxnLst>
              <a:cxn ang="0">
                <a:pos x="0" y="0"/>
              </a:cxn>
              <a:cxn ang="0">
                <a:pos x="2" y="3"/>
              </a:cxn>
              <a:cxn ang="0">
                <a:pos x="4" y="5"/>
              </a:cxn>
              <a:cxn ang="0">
                <a:pos x="6" y="8"/>
              </a:cxn>
              <a:cxn ang="0">
                <a:pos x="7" y="10"/>
              </a:cxn>
              <a:cxn ang="0">
                <a:pos x="8" y="10"/>
              </a:cxn>
              <a:cxn ang="0">
                <a:pos x="8" y="11"/>
              </a:cxn>
              <a:cxn ang="0">
                <a:pos x="72" y="11"/>
              </a:cxn>
              <a:cxn ang="0">
                <a:pos x="72"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2" y="11"/>
                </a:lnTo>
                <a:lnTo>
                  <a:pt x="72"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46" name="Freeform 118"/>
          <p:cNvSpPr>
            <a:spLocks/>
          </p:cNvSpPr>
          <p:nvPr/>
        </p:nvSpPr>
        <p:spPr bwMode="auto">
          <a:xfrm>
            <a:off x="2492375" y="2306638"/>
            <a:ext cx="100013" cy="17462"/>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1" y="10"/>
              </a:cxn>
              <a:cxn ang="0">
                <a:pos x="41" y="9"/>
              </a:cxn>
              <a:cxn ang="0">
                <a:pos x="46" y="9"/>
              </a:cxn>
              <a:cxn ang="0">
                <a:pos x="46" y="8"/>
              </a:cxn>
              <a:cxn ang="0">
                <a:pos x="51" y="8"/>
              </a:cxn>
              <a:cxn ang="0">
                <a:pos x="51" y="6"/>
              </a:cxn>
              <a:cxn ang="0">
                <a:pos x="55" y="5"/>
              </a:cxn>
              <a:cxn ang="0">
                <a:pos x="58" y="5"/>
              </a:cxn>
              <a:cxn ang="0">
                <a:pos x="58" y="3"/>
              </a:cxn>
              <a:cxn ang="0">
                <a:pos x="62" y="3"/>
              </a:cxn>
              <a:cxn ang="0">
                <a:pos x="62" y="0"/>
              </a:cxn>
              <a:cxn ang="0">
                <a:pos x="0" y="0"/>
              </a:cxn>
            </a:cxnLst>
            <a:rect l="0" t="0" r="r" b="b"/>
            <a:pathLst>
              <a:path w="63"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1" y="10"/>
                </a:lnTo>
                <a:lnTo>
                  <a:pt x="41" y="9"/>
                </a:lnTo>
                <a:lnTo>
                  <a:pt x="46" y="9"/>
                </a:lnTo>
                <a:lnTo>
                  <a:pt x="46" y="8"/>
                </a:lnTo>
                <a:lnTo>
                  <a:pt x="51" y="8"/>
                </a:lnTo>
                <a:lnTo>
                  <a:pt x="51" y="6"/>
                </a:lnTo>
                <a:lnTo>
                  <a:pt x="55" y="5"/>
                </a:lnTo>
                <a:lnTo>
                  <a:pt x="58" y="5"/>
                </a:lnTo>
                <a:lnTo>
                  <a:pt x="58"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47" name="Oval 119"/>
          <p:cNvSpPr>
            <a:spLocks noChangeArrowheads="1"/>
          </p:cNvSpPr>
          <p:nvPr/>
        </p:nvSpPr>
        <p:spPr bwMode="auto">
          <a:xfrm>
            <a:off x="2481263" y="2192338"/>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48" name="Freeform 120"/>
          <p:cNvSpPr>
            <a:spLocks/>
          </p:cNvSpPr>
          <p:nvPr/>
        </p:nvSpPr>
        <p:spPr bwMode="auto">
          <a:xfrm>
            <a:off x="2673350" y="2185988"/>
            <a:ext cx="106363" cy="19050"/>
          </a:xfrm>
          <a:custGeom>
            <a:avLst/>
            <a:gdLst/>
            <a:ahLst/>
            <a:cxnLst>
              <a:cxn ang="0">
                <a:pos x="22" y="0"/>
              </a:cxn>
              <a:cxn ang="0">
                <a:pos x="22" y="1"/>
              </a:cxn>
              <a:cxn ang="0">
                <a:pos x="19" y="1"/>
              </a:cxn>
              <a:cxn ang="0">
                <a:pos x="19" y="3"/>
              </a:cxn>
              <a:cxn ang="0">
                <a:pos x="12" y="3"/>
              </a:cxn>
              <a:cxn ang="0">
                <a:pos x="12" y="4"/>
              </a:cxn>
              <a:cxn ang="0">
                <a:pos x="8" y="5"/>
              </a:cxn>
              <a:cxn ang="0">
                <a:pos x="6" y="5"/>
              </a:cxn>
              <a:cxn ang="0">
                <a:pos x="6" y="7"/>
              </a:cxn>
              <a:cxn ang="0">
                <a:pos x="1" y="7"/>
              </a:cxn>
              <a:cxn ang="0">
                <a:pos x="1" y="10"/>
              </a:cxn>
              <a:cxn ang="0">
                <a:pos x="0" y="10"/>
              </a:cxn>
              <a:cxn ang="0">
                <a:pos x="0" y="11"/>
              </a:cxn>
              <a:cxn ang="0">
                <a:pos x="66" y="11"/>
              </a:cxn>
              <a:cxn ang="0">
                <a:pos x="66" y="8"/>
              </a:cxn>
              <a:cxn ang="0">
                <a:pos x="62" y="8"/>
              </a:cxn>
              <a:cxn ang="0">
                <a:pos x="62" y="7"/>
              </a:cxn>
              <a:cxn ang="0">
                <a:pos x="60" y="7"/>
              </a:cxn>
              <a:cxn ang="0">
                <a:pos x="58" y="5"/>
              </a:cxn>
              <a:cxn ang="0">
                <a:pos x="56" y="5"/>
              </a:cxn>
              <a:cxn ang="0">
                <a:pos x="56" y="4"/>
              </a:cxn>
              <a:cxn ang="0">
                <a:pos x="52" y="4"/>
              </a:cxn>
              <a:cxn ang="0">
                <a:pos x="52" y="3"/>
              </a:cxn>
              <a:cxn ang="0">
                <a:pos x="47" y="3"/>
              </a:cxn>
              <a:cxn ang="0">
                <a:pos x="47" y="1"/>
              </a:cxn>
              <a:cxn ang="0">
                <a:pos x="41" y="1"/>
              </a:cxn>
              <a:cxn ang="0">
                <a:pos x="41" y="0"/>
              </a:cxn>
              <a:cxn ang="0">
                <a:pos x="22" y="0"/>
              </a:cxn>
            </a:cxnLst>
            <a:rect l="0" t="0" r="r" b="b"/>
            <a:pathLst>
              <a:path w="67" h="12">
                <a:moveTo>
                  <a:pt x="22" y="0"/>
                </a:moveTo>
                <a:lnTo>
                  <a:pt x="22" y="1"/>
                </a:lnTo>
                <a:lnTo>
                  <a:pt x="19" y="1"/>
                </a:lnTo>
                <a:lnTo>
                  <a:pt x="19" y="3"/>
                </a:lnTo>
                <a:lnTo>
                  <a:pt x="12" y="3"/>
                </a:lnTo>
                <a:lnTo>
                  <a:pt x="12" y="4"/>
                </a:lnTo>
                <a:lnTo>
                  <a:pt x="8" y="5"/>
                </a:lnTo>
                <a:lnTo>
                  <a:pt x="6" y="5"/>
                </a:lnTo>
                <a:lnTo>
                  <a:pt x="6" y="7"/>
                </a:lnTo>
                <a:lnTo>
                  <a:pt x="1" y="7"/>
                </a:lnTo>
                <a:lnTo>
                  <a:pt x="1" y="10"/>
                </a:lnTo>
                <a:lnTo>
                  <a:pt x="0" y="10"/>
                </a:lnTo>
                <a:lnTo>
                  <a:pt x="0" y="11"/>
                </a:lnTo>
                <a:lnTo>
                  <a:pt x="66" y="11"/>
                </a:lnTo>
                <a:lnTo>
                  <a:pt x="66" y="8"/>
                </a:lnTo>
                <a:lnTo>
                  <a:pt x="62" y="8"/>
                </a:lnTo>
                <a:lnTo>
                  <a:pt x="62" y="7"/>
                </a:lnTo>
                <a:lnTo>
                  <a:pt x="60" y="7"/>
                </a:lnTo>
                <a:lnTo>
                  <a:pt x="58" y="5"/>
                </a:lnTo>
                <a:lnTo>
                  <a:pt x="56" y="5"/>
                </a:lnTo>
                <a:lnTo>
                  <a:pt x="56" y="4"/>
                </a:lnTo>
                <a:lnTo>
                  <a:pt x="52" y="4"/>
                </a:lnTo>
                <a:lnTo>
                  <a:pt x="52" y="3"/>
                </a:lnTo>
                <a:lnTo>
                  <a:pt x="47" y="3"/>
                </a:lnTo>
                <a:lnTo>
                  <a:pt x="47" y="1"/>
                </a:lnTo>
                <a:lnTo>
                  <a:pt x="41" y="1"/>
                </a:lnTo>
                <a:lnTo>
                  <a:pt x="41"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49" name="Freeform 121"/>
          <p:cNvSpPr>
            <a:spLocks/>
          </p:cNvSpPr>
          <p:nvPr/>
        </p:nvSpPr>
        <p:spPr bwMode="auto">
          <a:xfrm>
            <a:off x="2657475" y="2209800"/>
            <a:ext cx="134938" cy="19050"/>
          </a:xfrm>
          <a:custGeom>
            <a:avLst/>
            <a:gdLst/>
            <a:ahLst/>
            <a:cxnLst>
              <a:cxn ang="0">
                <a:pos x="9" y="0"/>
              </a:cxn>
              <a:cxn ang="0">
                <a:pos x="9" y="1"/>
              </a:cxn>
              <a:cxn ang="0">
                <a:pos x="6" y="3"/>
              </a:cxn>
              <a:cxn ang="0">
                <a:pos x="6" y="5"/>
              </a:cxn>
              <a:cxn ang="0">
                <a:pos x="4" y="5"/>
              </a:cxn>
              <a:cxn ang="0">
                <a:pos x="4" y="8"/>
              </a:cxn>
              <a:cxn ang="0">
                <a:pos x="2" y="8"/>
              </a:cxn>
              <a:cxn ang="0">
                <a:pos x="2" y="10"/>
              </a:cxn>
              <a:cxn ang="0">
                <a:pos x="0" y="10"/>
              </a:cxn>
              <a:cxn ang="0">
                <a:pos x="0" y="11"/>
              </a:cxn>
              <a:cxn ang="0">
                <a:pos x="84" y="11"/>
              </a:cxn>
              <a:cxn ang="0">
                <a:pos x="84" y="9"/>
              </a:cxn>
              <a:cxn ang="0">
                <a:pos x="82" y="9"/>
              </a:cxn>
              <a:cxn ang="0">
                <a:pos x="82" y="6"/>
              </a:cxn>
              <a:cxn ang="0">
                <a:pos x="80" y="6"/>
              </a:cxn>
              <a:cxn ang="0">
                <a:pos x="80" y="4"/>
              </a:cxn>
              <a:cxn ang="0">
                <a:pos x="78" y="4"/>
              </a:cxn>
              <a:cxn ang="0">
                <a:pos x="77" y="1"/>
              </a:cxn>
              <a:cxn ang="0">
                <a:pos x="77" y="0"/>
              </a:cxn>
              <a:cxn ang="0">
                <a:pos x="9" y="0"/>
              </a:cxn>
            </a:cxnLst>
            <a:rect l="0" t="0" r="r" b="b"/>
            <a:pathLst>
              <a:path w="85" h="12">
                <a:moveTo>
                  <a:pt x="9" y="0"/>
                </a:moveTo>
                <a:lnTo>
                  <a:pt x="9" y="1"/>
                </a:lnTo>
                <a:lnTo>
                  <a:pt x="6" y="3"/>
                </a:lnTo>
                <a:lnTo>
                  <a:pt x="6" y="5"/>
                </a:lnTo>
                <a:lnTo>
                  <a:pt x="4" y="5"/>
                </a:lnTo>
                <a:lnTo>
                  <a:pt x="4" y="8"/>
                </a:lnTo>
                <a:lnTo>
                  <a:pt x="2" y="8"/>
                </a:lnTo>
                <a:lnTo>
                  <a:pt x="2" y="10"/>
                </a:lnTo>
                <a:lnTo>
                  <a:pt x="0" y="10"/>
                </a:lnTo>
                <a:lnTo>
                  <a:pt x="0" y="11"/>
                </a:lnTo>
                <a:lnTo>
                  <a:pt x="84" y="11"/>
                </a:lnTo>
                <a:lnTo>
                  <a:pt x="84" y="9"/>
                </a:lnTo>
                <a:lnTo>
                  <a:pt x="82" y="9"/>
                </a:lnTo>
                <a:lnTo>
                  <a:pt x="82" y="6"/>
                </a:lnTo>
                <a:lnTo>
                  <a:pt x="80" y="6"/>
                </a:lnTo>
                <a:lnTo>
                  <a:pt x="80" y="4"/>
                </a:lnTo>
                <a:lnTo>
                  <a:pt x="78" y="4"/>
                </a:lnTo>
                <a:lnTo>
                  <a:pt x="77" y="1"/>
                </a:lnTo>
                <a:lnTo>
                  <a:pt x="77" y="0"/>
                </a:lnTo>
                <a:lnTo>
                  <a:pt x="9"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50" name="Freeform 122"/>
          <p:cNvSpPr>
            <a:spLocks/>
          </p:cNvSpPr>
          <p:nvPr/>
        </p:nvSpPr>
        <p:spPr bwMode="auto">
          <a:xfrm>
            <a:off x="2654300" y="2235200"/>
            <a:ext cx="141288" cy="19050"/>
          </a:xfrm>
          <a:custGeom>
            <a:avLst/>
            <a:gdLst/>
            <a:ahLst/>
            <a:cxnLst>
              <a:cxn ang="0">
                <a:pos x="2" y="0"/>
              </a:cxn>
              <a:cxn ang="0">
                <a:pos x="2" y="3"/>
              </a:cxn>
              <a:cxn ang="0">
                <a:pos x="0" y="3"/>
              </a:cxn>
              <a:cxn ang="0">
                <a:pos x="0" y="11"/>
              </a:cxn>
              <a:cxn ang="0">
                <a:pos x="88" y="11"/>
              </a:cxn>
              <a:cxn ang="0">
                <a:pos x="88" y="3"/>
              </a:cxn>
              <a:cxn ang="0">
                <a:pos x="86" y="3"/>
              </a:cxn>
              <a:cxn ang="0">
                <a:pos x="86" y="0"/>
              </a:cxn>
              <a:cxn ang="0">
                <a:pos x="2" y="0"/>
              </a:cxn>
            </a:cxnLst>
            <a:rect l="0" t="0" r="r" b="b"/>
            <a:pathLst>
              <a:path w="89" h="12">
                <a:moveTo>
                  <a:pt x="2" y="0"/>
                </a:moveTo>
                <a:lnTo>
                  <a:pt x="2" y="3"/>
                </a:lnTo>
                <a:lnTo>
                  <a:pt x="0" y="3"/>
                </a:lnTo>
                <a:lnTo>
                  <a:pt x="0" y="11"/>
                </a:lnTo>
                <a:lnTo>
                  <a:pt x="88" y="11"/>
                </a:lnTo>
                <a:lnTo>
                  <a:pt x="88" y="3"/>
                </a:lnTo>
                <a:lnTo>
                  <a:pt x="86" y="3"/>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51" name="Freeform 123"/>
          <p:cNvSpPr>
            <a:spLocks/>
          </p:cNvSpPr>
          <p:nvPr/>
        </p:nvSpPr>
        <p:spPr bwMode="auto">
          <a:xfrm>
            <a:off x="2654300" y="2259013"/>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52" name="Freeform 124"/>
          <p:cNvSpPr>
            <a:spLocks/>
          </p:cNvSpPr>
          <p:nvPr/>
        </p:nvSpPr>
        <p:spPr bwMode="auto">
          <a:xfrm>
            <a:off x="2657475" y="2282825"/>
            <a:ext cx="131763" cy="19050"/>
          </a:xfrm>
          <a:custGeom>
            <a:avLst/>
            <a:gdLst/>
            <a:ahLst/>
            <a:cxnLst>
              <a:cxn ang="0">
                <a:pos x="0" y="0"/>
              </a:cxn>
              <a:cxn ang="0">
                <a:pos x="2" y="3"/>
              </a:cxn>
              <a:cxn ang="0">
                <a:pos x="4" y="5"/>
              </a:cxn>
              <a:cxn ang="0">
                <a:pos x="6" y="8"/>
              </a:cxn>
              <a:cxn ang="0">
                <a:pos x="7" y="8"/>
              </a:cxn>
              <a:cxn ang="0">
                <a:pos x="9" y="10"/>
              </a:cxn>
              <a:cxn ang="0">
                <a:pos x="9" y="11"/>
              </a:cxn>
              <a:cxn ang="0">
                <a:pos x="73" y="11"/>
              </a:cxn>
              <a:cxn ang="0">
                <a:pos x="73" y="10"/>
              </a:cxn>
              <a:cxn ang="0">
                <a:pos x="76" y="9"/>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9" y="10"/>
                </a:lnTo>
                <a:lnTo>
                  <a:pt x="9" y="11"/>
                </a:lnTo>
                <a:lnTo>
                  <a:pt x="73" y="11"/>
                </a:lnTo>
                <a:lnTo>
                  <a:pt x="73" y="10"/>
                </a:lnTo>
                <a:lnTo>
                  <a:pt x="76" y="9"/>
                </a:lnTo>
                <a:lnTo>
                  <a:pt x="76" y="8"/>
                </a:lnTo>
                <a:lnTo>
                  <a:pt x="78" y="8"/>
                </a:lnTo>
                <a:lnTo>
                  <a:pt x="78" y="5"/>
                </a:lnTo>
                <a:lnTo>
                  <a:pt x="80" y="5"/>
                </a:lnTo>
                <a:lnTo>
                  <a:pt x="80" y="3"/>
                </a:lnTo>
                <a:lnTo>
                  <a:pt x="82" y="3"/>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53" name="Freeform 125"/>
          <p:cNvSpPr>
            <a:spLocks/>
          </p:cNvSpPr>
          <p:nvPr/>
        </p:nvSpPr>
        <p:spPr bwMode="auto">
          <a:xfrm>
            <a:off x="2673350" y="2306638"/>
            <a:ext cx="100013" cy="17462"/>
          </a:xfrm>
          <a:custGeom>
            <a:avLst/>
            <a:gdLst/>
            <a:ahLst/>
            <a:cxnLst>
              <a:cxn ang="0">
                <a:pos x="0" y="0"/>
              </a:cxn>
              <a:cxn ang="0">
                <a:pos x="1" y="3"/>
              </a:cxn>
              <a:cxn ang="0">
                <a:pos x="5" y="3"/>
              </a:cxn>
              <a:cxn ang="0">
                <a:pos x="6" y="5"/>
              </a:cxn>
              <a:cxn ang="0">
                <a:pos x="8" y="5"/>
              </a:cxn>
              <a:cxn ang="0">
                <a:pos x="8" y="6"/>
              </a:cxn>
              <a:cxn ang="0">
                <a:pos x="12" y="6"/>
              </a:cxn>
              <a:cxn ang="0">
                <a:pos x="12" y="8"/>
              </a:cxn>
              <a:cxn ang="0">
                <a:pos x="17" y="8"/>
              </a:cxn>
              <a:cxn ang="0">
                <a:pos x="17" y="9"/>
              </a:cxn>
              <a:cxn ang="0">
                <a:pos x="22" y="9"/>
              </a:cxn>
              <a:cxn ang="0">
                <a:pos x="22" y="10"/>
              </a:cxn>
              <a:cxn ang="0">
                <a:pos x="41" y="10"/>
              </a:cxn>
              <a:cxn ang="0">
                <a:pos x="41" y="9"/>
              </a:cxn>
              <a:cxn ang="0">
                <a:pos x="45" y="9"/>
              </a:cxn>
              <a:cxn ang="0">
                <a:pos x="45" y="8"/>
              </a:cxn>
              <a:cxn ang="0">
                <a:pos x="52" y="8"/>
              </a:cxn>
              <a:cxn ang="0">
                <a:pos x="52" y="6"/>
              </a:cxn>
              <a:cxn ang="0">
                <a:pos x="56" y="5"/>
              </a:cxn>
              <a:cxn ang="0">
                <a:pos x="57" y="5"/>
              </a:cxn>
              <a:cxn ang="0">
                <a:pos x="57" y="3"/>
              </a:cxn>
              <a:cxn ang="0">
                <a:pos x="62" y="3"/>
              </a:cxn>
              <a:cxn ang="0">
                <a:pos x="62" y="0"/>
              </a:cxn>
              <a:cxn ang="0">
                <a:pos x="0" y="0"/>
              </a:cxn>
            </a:cxnLst>
            <a:rect l="0" t="0" r="r" b="b"/>
            <a:pathLst>
              <a:path w="63" h="11">
                <a:moveTo>
                  <a:pt x="0" y="0"/>
                </a:moveTo>
                <a:lnTo>
                  <a:pt x="1" y="3"/>
                </a:lnTo>
                <a:lnTo>
                  <a:pt x="5" y="3"/>
                </a:lnTo>
                <a:lnTo>
                  <a:pt x="6" y="5"/>
                </a:lnTo>
                <a:lnTo>
                  <a:pt x="8" y="5"/>
                </a:lnTo>
                <a:lnTo>
                  <a:pt x="8" y="6"/>
                </a:lnTo>
                <a:lnTo>
                  <a:pt x="12" y="6"/>
                </a:lnTo>
                <a:lnTo>
                  <a:pt x="12" y="8"/>
                </a:lnTo>
                <a:lnTo>
                  <a:pt x="17" y="8"/>
                </a:lnTo>
                <a:lnTo>
                  <a:pt x="17" y="9"/>
                </a:lnTo>
                <a:lnTo>
                  <a:pt x="22" y="9"/>
                </a:lnTo>
                <a:lnTo>
                  <a:pt x="22" y="10"/>
                </a:lnTo>
                <a:lnTo>
                  <a:pt x="41" y="10"/>
                </a:lnTo>
                <a:lnTo>
                  <a:pt x="41" y="9"/>
                </a:lnTo>
                <a:lnTo>
                  <a:pt x="45" y="9"/>
                </a:lnTo>
                <a:lnTo>
                  <a:pt x="45" y="8"/>
                </a:lnTo>
                <a:lnTo>
                  <a:pt x="52" y="8"/>
                </a:lnTo>
                <a:lnTo>
                  <a:pt x="52" y="6"/>
                </a:lnTo>
                <a:lnTo>
                  <a:pt x="56" y="5"/>
                </a:lnTo>
                <a:lnTo>
                  <a:pt x="57" y="5"/>
                </a:lnTo>
                <a:lnTo>
                  <a:pt x="57"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54" name="Oval 126"/>
          <p:cNvSpPr>
            <a:spLocks noChangeArrowheads="1"/>
          </p:cNvSpPr>
          <p:nvPr/>
        </p:nvSpPr>
        <p:spPr bwMode="auto">
          <a:xfrm>
            <a:off x="2660650" y="2192338"/>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2655" name="Freeform 127"/>
          <p:cNvSpPr>
            <a:spLocks/>
          </p:cNvSpPr>
          <p:nvPr/>
        </p:nvSpPr>
        <p:spPr bwMode="auto">
          <a:xfrm>
            <a:off x="2173288" y="2292350"/>
            <a:ext cx="98425" cy="15875"/>
          </a:xfrm>
          <a:custGeom>
            <a:avLst/>
            <a:gdLst/>
            <a:ahLst/>
            <a:cxnLst>
              <a:cxn ang="0">
                <a:pos x="21" y="0"/>
              </a:cxn>
              <a:cxn ang="0">
                <a:pos x="21" y="1"/>
              </a:cxn>
              <a:cxn ang="0">
                <a:pos x="16" y="1"/>
              </a:cxn>
              <a:cxn ang="0">
                <a:pos x="16" y="2"/>
              </a:cxn>
              <a:cxn ang="0">
                <a:pos x="11" y="2"/>
              </a:cxn>
              <a:cxn ang="0">
                <a:pos x="11" y="4"/>
              </a:cxn>
              <a:cxn ang="0">
                <a:pos x="7" y="5"/>
              </a:cxn>
              <a:cxn ang="0">
                <a:pos x="4" y="5"/>
              </a:cxn>
              <a:cxn ang="0">
                <a:pos x="4" y="7"/>
              </a:cxn>
              <a:cxn ang="0">
                <a:pos x="0" y="7"/>
              </a:cxn>
              <a:cxn ang="0">
                <a:pos x="0" y="9"/>
              </a:cxn>
              <a:cxn ang="0">
                <a:pos x="61" y="9"/>
              </a:cxn>
              <a:cxn ang="0">
                <a:pos x="59" y="7"/>
              </a:cxn>
              <a:cxn ang="0">
                <a:pos x="56" y="7"/>
              </a:cxn>
              <a:cxn ang="0">
                <a:pos x="55" y="5"/>
              </a:cxn>
              <a:cxn ang="0">
                <a:pos x="53" y="5"/>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6" y="1"/>
                </a:lnTo>
                <a:lnTo>
                  <a:pt x="16" y="2"/>
                </a:lnTo>
                <a:lnTo>
                  <a:pt x="11" y="2"/>
                </a:lnTo>
                <a:lnTo>
                  <a:pt x="11" y="4"/>
                </a:lnTo>
                <a:lnTo>
                  <a:pt x="7" y="5"/>
                </a:lnTo>
                <a:lnTo>
                  <a:pt x="4" y="5"/>
                </a:lnTo>
                <a:lnTo>
                  <a:pt x="4" y="7"/>
                </a:lnTo>
                <a:lnTo>
                  <a:pt x="0" y="7"/>
                </a:lnTo>
                <a:lnTo>
                  <a:pt x="0" y="9"/>
                </a:lnTo>
                <a:lnTo>
                  <a:pt x="61" y="9"/>
                </a:lnTo>
                <a:lnTo>
                  <a:pt x="59" y="7"/>
                </a:lnTo>
                <a:lnTo>
                  <a:pt x="56" y="7"/>
                </a:lnTo>
                <a:lnTo>
                  <a:pt x="55" y="5"/>
                </a:lnTo>
                <a:lnTo>
                  <a:pt x="53" y="5"/>
                </a:lnTo>
                <a:lnTo>
                  <a:pt x="53" y="4"/>
                </a:lnTo>
                <a:lnTo>
                  <a:pt x="49" y="4"/>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56" name="Freeform 128"/>
          <p:cNvSpPr>
            <a:spLocks/>
          </p:cNvSpPr>
          <p:nvPr/>
        </p:nvSpPr>
        <p:spPr bwMode="auto">
          <a:xfrm>
            <a:off x="2159000" y="2312988"/>
            <a:ext cx="125413" cy="17462"/>
          </a:xfrm>
          <a:custGeom>
            <a:avLst/>
            <a:gdLst/>
            <a:ahLst/>
            <a:cxnLst>
              <a:cxn ang="0">
                <a:pos x="7" y="0"/>
              </a:cxn>
              <a:cxn ang="0">
                <a:pos x="7" y="3"/>
              </a:cxn>
              <a:cxn ang="0">
                <a:pos x="5" y="3"/>
              </a:cxn>
              <a:cxn ang="0">
                <a:pos x="5" y="5"/>
              </a:cxn>
              <a:cxn ang="0">
                <a:pos x="2" y="5"/>
              </a:cxn>
              <a:cxn ang="0">
                <a:pos x="2" y="8"/>
              </a:cxn>
              <a:cxn ang="0">
                <a:pos x="0" y="8"/>
              </a:cxn>
              <a:cxn ang="0">
                <a:pos x="0" y="10"/>
              </a:cxn>
              <a:cxn ang="0">
                <a:pos x="78" y="10"/>
              </a:cxn>
              <a:cxn ang="0">
                <a:pos x="78" y="8"/>
              </a:cxn>
              <a:cxn ang="0">
                <a:pos x="76" y="8"/>
              </a:cxn>
              <a:cxn ang="0">
                <a:pos x="76" y="5"/>
              </a:cxn>
              <a:cxn ang="0">
                <a:pos x="74" y="5"/>
              </a:cxn>
              <a:cxn ang="0">
                <a:pos x="72" y="3"/>
              </a:cxn>
              <a:cxn ang="0">
                <a:pos x="71" y="3"/>
              </a:cxn>
              <a:cxn ang="0">
                <a:pos x="71" y="0"/>
              </a:cxn>
              <a:cxn ang="0">
                <a:pos x="7" y="0"/>
              </a:cxn>
            </a:cxnLst>
            <a:rect l="0" t="0" r="r" b="b"/>
            <a:pathLst>
              <a:path w="79" h="11">
                <a:moveTo>
                  <a:pt x="7" y="0"/>
                </a:moveTo>
                <a:lnTo>
                  <a:pt x="7" y="3"/>
                </a:lnTo>
                <a:lnTo>
                  <a:pt x="5" y="3"/>
                </a:lnTo>
                <a:lnTo>
                  <a:pt x="5" y="5"/>
                </a:lnTo>
                <a:lnTo>
                  <a:pt x="2" y="5"/>
                </a:lnTo>
                <a:lnTo>
                  <a:pt x="2" y="8"/>
                </a:lnTo>
                <a:lnTo>
                  <a:pt x="0" y="8"/>
                </a:lnTo>
                <a:lnTo>
                  <a:pt x="0" y="10"/>
                </a:lnTo>
                <a:lnTo>
                  <a:pt x="78" y="10"/>
                </a:lnTo>
                <a:lnTo>
                  <a:pt x="78" y="8"/>
                </a:lnTo>
                <a:lnTo>
                  <a:pt x="76" y="8"/>
                </a:lnTo>
                <a:lnTo>
                  <a:pt x="76" y="5"/>
                </a:lnTo>
                <a:lnTo>
                  <a:pt x="74" y="5"/>
                </a:lnTo>
                <a:lnTo>
                  <a:pt x="72" y="3"/>
                </a:lnTo>
                <a:lnTo>
                  <a:pt x="71" y="3"/>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657" name="Freeform 129"/>
          <p:cNvSpPr>
            <a:spLocks/>
          </p:cNvSpPr>
          <p:nvPr/>
        </p:nvSpPr>
        <p:spPr bwMode="auto">
          <a:xfrm>
            <a:off x="2152650" y="2335213"/>
            <a:ext cx="138113"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658" name="Freeform 130"/>
          <p:cNvSpPr>
            <a:spLocks/>
          </p:cNvSpPr>
          <p:nvPr/>
        </p:nvSpPr>
        <p:spPr bwMode="auto">
          <a:xfrm>
            <a:off x="2152650" y="2355850"/>
            <a:ext cx="138113"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659" name="Freeform 131"/>
          <p:cNvSpPr>
            <a:spLocks/>
          </p:cNvSpPr>
          <p:nvPr/>
        </p:nvSpPr>
        <p:spPr bwMode="auto">
          <a:xfrm>
            <a:off x="2152650" y="2378075"/>
            <a:ext cx="138113"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660" name="Freeform 132"/>
          <p:cNvSpPr>
            <a:spLocks/>
          </p:cNvSpPr>
          <p:nvPr/>
        </p:nvSpPr>
        <p:spPr bwMode="auto">
          <a:xfrm>
            <a:off x="2159000" y="2398713"/>
            <a:ext cx="122238" cy="15875"/>
          </a:xfrm>
          <a:custGeom>
            <a:avLst/>
            <a:gdLst/>
            <a:ahLst/>
            <a:cxnLst>
              <a:cxn ang="0">
                <a:pos x="0" y="0"/>
              </a:cxn>
              <a:cxn ang="0">
                <a:pos x="2" y="2"/>
              </a:cxn>
              <a:cxn ang="0">
                <a:pos x="4" y="5"/>
              </a:cxn>
              <a:cxn ang="0">
                <a:pos x="5" y="5"/>
              </a:cxn>
              <a:cxn ang="0">
                <a:pos x="6" y="7"/>
              </a:cxn>
              <a:cxn ang="0">
                <a:pos x="8" y="9"/>
              </a:cxn>
              <a:cxn ang="0">
                <a:pos x="69" y="9"/>
              </a:cxn>
              <a:cxn ang="0">
                <a:pos x="69" y="7"/>
              </a:cxn>
              <a:cxn ang="0">
                <a:pos x="72" y="5"/>
              </a:cxn>
              <a:cxn ang="0">
                <a:pos x="72" y="5"/>
              </a:cxn>
              <a:cxn ang="0">
                <a:pos x="74" y="5"/>
              </a:cxn>
              <a:cxn ang="0">
                <a:pos x="74" y="2"/>
              </a:cxn>
              <a:cxn ang="0">
                <a:pos x="76" y="2"/>
              </a:cxn>
              <a:cxn ang="0">
                <a:pos x="76" y="0"/>
              </a:cxn>
              <a:cxn ang="0">
                <a:pos x="0" y="0"/>
              </a:cxn>
            </a:cxnLst>
            <a:rect l="0" t="0" r="r" b="b"/>
            <a:pathLst>
              <a:path w="77" h="10">
                <a:moveTo>
                  <a:pt x="0" y="0"/>
                </a:moveTo>
                <a:lnTo>
                  <a:pt x="2" y="2"/>
                </a:lnTo>
                <a:lnTo>
                  <a:pt x="4" y="5"/>
                </a:lnTo>
                <a:lnTo>
                  <a:pt x="5" y="5"/>
                </a:lnTo>
                <a:lnTo>
                  <a:pt x="6" y="7"/>
                </a:lnTo>
                <a:lnTo>
                  <a:pt x="8" y="9"/>
                </a:lnTo>
                <a:lnTo>
                  <a:pt x="69" y="9"/>
                </a:lnTo>
                <a:lnTo>
                  <a:pt x="69" y="7"/>
                </a:lnTo>
                <a:lnTo>
                  <a:pt x="72" y="5"/>
                </a:lnTo>
                <a:lnTo>
                  <a:pt x="72" y="5"/>
                </a:lnTo>
                <a:lnTo>
                  <a:pt x="74" y="5"/>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661" name="Freeform 133"/>
          <p:cNvSpPr>
            <a:spLocks/>
          </p:cNvSpPr>
          <p:nvPr/>
        </p:nvSpPr>
        <p:spPr bwMode="auto">
          <a:xfrm>
            <a:off x="2173288" y="2419350"/>
            <a:ext cx="93662" cy="14288"/>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8" y="8"/>
              </a:cxn>
              <a:cxn ang="0">
                <a:pos x="38"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8" y="8"/>
                </a:lnTo>
                <a:lnTo>
                  <a:pt x="38"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662" name="Oval 134"/>
          <p:cNvSpPr>
            <a:spLocks noChangeArrowheads="1"/>
          </p:cNvSpPr>
          <p:nvPr/>
        </p:nvSpPr>
        <p:spPr bwMode="auto">
          <a:xfrm>
            <a:off x="2159000" y="229870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663" name="Freeform 135"/>
          <p:cNvSpPr>
            <a:spLocks/>
          </p:cNvSpPr>
          <p:nvPr/>
        </p:nvSpPr>
        <p:spPr bwMode="auto">
          <a:xfrm>
            <a:off x="2352675" y="2292350"/>
            <a:ext cx="98425" cy="15875"/>
          </a:xfrm>
          <a:custGeom>
            <a:avLst/>
            <a:gdLst/>
            <a:ahLst/>
            <a:cxnLst>
              <a:cxn ang="0">
                <a:pos x="21" y="0"/>
              </a:cxn>
              <a:cxn ang="0">
                <a:pos x="21" y="1"/>
              </a:cxn>
              <a:cxn ang="0">
                <a:pos x="16" y="1"/>
              </a:cxn>
              <a:cxn ang="0">
                <a:pos x="16" y="2"/>
              </a:cxn>
              <a:cxn ang="0">
                <a:pos x="11" y="2"/>
              </a:cxn>
              <a:cxn ang="0">
                <a:pos x="11" y="4"/>
              </a:cxn>
              <a:cxn ang="0">
                <a:pos x="7" y="5"/>
              </a:cxn>
              <a:cxn ang="0">
                <a:pos x="4" y="5"/>
              </a:cxn>
              <a:cxn ang="0">
                <a:pos x="4" y="7"/>
              </a:cxn>
              <a:cxn ang="0">
                <a:pos x="0" y="7"/>
              </a:cxn>
              <a:cxn ang="0">
                <a:pos x="0" y="9"/>
              </a:cxn>
              <a:cxn ang="0">
                <a:pos x="61" y="9"/>
              </a:cxn>
              <a:cxn ang="0">
                <a:pos x="59" y="7"/>
              </a:cxn>
              <a:cxn ang="0">
                <a:pos x="56" y="7"/>
              </a:cxn>
              <a:cxn ang="0">
                <a:pos x="55" y="5"/>
              </a:cxn>
              <a:cxn ang="0">
                <a:pos x="53" y="5"/>
              </a:cxn>
              <a:cxn ang="0">
                <a:pos x="53" y="4"/>
              </a:cxn>
              <a:cxn ang="0">
                <a:pos x="49" y="4"/>
              </a:cxn>
              <a:cxn ang="0">
                <a:pos x="49" y="2"/>
              </a:cxn>
              <a:cxn ang="0">
                <a:pos x="46" y="2"/>
              </a:cxn>
              <a:cxn ang="0">
                <a:pos x="46" y="1"/>
              </a:cxn>
              <a:cxn ang="0">
                <a:pos x="38" y="1"/>
              </a:cxn>
              <a:cxn ang="0">
                <a:pos x="38" y="0"/>
              </a:cxn>
              <a:cxn ang="0">
                <a:pos x="21" y="0"/>
              </a:cxn>
            </a:cxnLst>
            <a:rect l="0" t="0" r="r" b="b"/>
            <a:pathLst>
              <a:path w="62" h="10">
                <a:moveTo>
                  <a:pt x="21" y="0"/>
                </a:moveTo>
                <a:lnTo>
                  <a:pt x="21" y="1"/>
                </a:lnTo>
                <a:lnTo>
                  <a:pt x="16" y="1"/>
                </a:lnTo>
                <a:lnTo>
                  <a:pt x="16" y="2"/>
                </a:lnTo>
                <a:lnTo>
                  <a:pt x="11" y="2"/>
                </a:lnTo>
                <a:lnTo>
                  <a:pt x="11" y="4"/>
                </a:lnTo>
                <a:lnTo>
                  <a:pt x="7" y="5"/>
                </a:lnTo>
                <a:lnTo>
                  <a:pt x="4" y="5"/>
                </a:lnTo>
                <a:lnTo>
                  <a:pt x="4" y="7"/>
                </a:lnTo>
                <a:lnTo>
                  <a:pt x="0" y="7"/>
                </a:lnTo>
                <a:lnTo>
                  <a:pt x="0" y="9"/>
                </a:lnTo>
                <a:lnTo>
                  <a:pt x="61" y="9"/>
                </a:lnTo>
                <a:lnTo>
                  <a:pt x="59" y="7"/>
                </a:lnTo>
                <a:lnTo>
                  <a:pt x="56" y="7"/>
                </a:lnTo>
                <a:lnTo>
                  <a:pt x="55" y="5"/>
                </a:lnTo>
                <a:lnTo>
                  <a:pt x="53" y="5"/>
                </a:lnTo>
                <a:lnTo>
                  <a:pt x="53" y="4"/>
                </a:lnTo>
                <a:lnTo>
                  <a:pt x="49" y="4"/>
                </a:lnTo>
                <a:lnTo>
                  <a:pt x="49" y="2"/>
                </a:lnTo>
                <a:lnTo>
                  <a:pt x="46" y="2"/>
                </a:lnTo>
                <a:lnTo>
                  <a:pt x="46" y="1"/>
                </a:lnTo>
                <a:lnTo>
                  <a:pt x="38" y="1"/>
                </a:lnTo>
                <a:lnTo>
                  <a:pt x="38"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64" name="Freeform 136"/>
          <p:cNvSpPr>
            <a:spLocks/>
          </p:cNvSpPr>
          <p:nvPr/>
        </p:nvSpPr>
        <p:spPr bwMode="auto">
          <a:xfrm>
            <a:off x="2338388" y="2312988"/>
            <a:ext cx="125412" cy="17462"/>
          </a:xfrm>
          <a:custGeom>
            <a:avLst/>
            <a:gdLst/>
            <a:ahLst/>
            <a:cxnLst>
              <a:cxn ang="0">
                <a:pos x="7" y="0"/>
              </a:cxn>
              <a:cxn ang="0">
                <a:pos x="7" y="3"/>
              </a:cxn>
              <a:cxn ang="0">
                <a:pos x="6" y="3"/>
              </a:cxn>
              <a:cxn ang="0">
                <a:pos x="6" y="5"/>
              </a:cxn>
              <a:cxn ang="0">
                <a:pos x="2" y="5"/>
              </a:cxn>
              <a:cxn ang="0">
                <a:pos x="2" y="8"/>
              </a:cxn>
              <a:cxn ang="0">
                <a:pos x="0" y="8"/>
              </a:cxn>
              <a:cxn ang="0">
                <a:pos x="0" y="10"/>
              </a:cxn>
              <a:cxn ang="0">
                <a:pos x="78" y="10"/>
              </a:cxn>
              <a:cxn ang="0">
                <a:pos x="78" y="8"/>
              </a:cxn>
              <a:cxn ang="0">
                <a:pos x="76" y="8"/>
              </a:cxn>
              <a:cxn ang="0">
                <a:pos x="76" y="5"/>
              </a:cxn>
              <a:cxn ang="0">
                <a:pos x="74" y="5"/>
              </a:cxn>
              <a:cxn ang="0">
                <a:pos x="72" y="3"/>
              </a:cxn>
              <a:cxn ang="0">
                <a:pos x="71" y="3"/>
              </a:cxn>
              <a:cxn ang="0">
                <a:pos x="71" y="0"/>
              </a:cxn>
              <a:cxn ang="0">
                <a:pos x="7" y="0"/>
              </a:cxn>
            </a:cxnLst>
            <a:rect l="0" t="0" r="r" b="b"/>
            <a:pathLst>
              <a:path w="79" h="11">
                <a:moveTo>
                  <a:pt x="7" y="0"/>
                </a:moveTo>
                <a:lnTo>
                  <a:pt x="7" y="3"/>
                </a:lnTo>
                <a:lnTo>
                  <a:pt x="6" y="3"/>
                </a:lnTo>
                <a:lnTo>
                  <a:pt x="6" y="5"/>
                </a:lnTo>
                <a:lnTo>
                  <a:pt x="2" y="5"/>
                </a:lnTo>
                <a:lnTo>
                  <a:pt x="2" y="8"/>
                </a:lnTo>
                <a:lnTo>
                  <a:pt x="0" y="8"/>
                </a:lnTo>
                <a:lnTo>
                  <a:pt x="0" y="10"/>
                </a:lnTo>
                <a:lnTo>
                  <a:pt x="78" y="10"/>
                </a:lnTo>
                <a:lnTo>
                  <a:pt x="78" y="8"/>
                </a:lnTo>
                <a:lnTo>
                  <a:pt x="76" y="8"/>
                </a:lnTo>
                <a:lnTo>
                  <a:pt x="76" y="5"/>
                </a:lnTo>
                <a:lnTo>
                  <a:pt x="74" y="5"/>
                </a:lnTo>
                <a:lnTo>
                  <a:pt x="72" y="3"/>
                </a:lnTo>
                <a:lnTo>
                  <a:pt x="71" y="3"/>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665" name="Freeform 137"/>
          <p:cNvSpPr>
            <a:spLocks/>
          </p:cNvSpPr>
          <p:nvPr/>
        </p:nvSpPr>
        <p:spPr bwMode="auto">
          <a:xfrm>
            <a:off x="2332038" y="2335213"/>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666" name="Freeform 138"/>
          <p:cNvSpPr>
            <a:spLocks/>
          </p:cNvSpPr>
          <p:nvPr/>
        </p:nvSpPr>
        <p:spPr bwMode="auto">
          <a:xfrm>
            <a:off x="2332038" y="2355850"/>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667" name="Freeform 139"/>
          <p:cNvSpPr>
            <a:spLocks/>
          </p:cNvSpPr>
          <p:nvPr/>
        </p:nvSpPr>
        <p:spPr bwMode="auto">
          <a:xfrm>
            <a:off x="2332038" y="2378075"/>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668" name="Freeform 140"/>
          <p:cNvSpPr>
            <a:spLocks/>
          </p:cNvSpPr>
          <p:nvPr/>
        </p:nvSpPr>
        <p:spPr bwMode="auto">
          <a:xfrm>
            <a:off x="2338388" y="2398713"/>
            <a:ext cx="122237" cy="15875"/>
          </a:xfrm>
          <a:custGeom>
            <a:avLst/>
            <a:gdLst/>
            <a:ahLst/>
            <a:cxnLst>
              <a:cxn ang="0">
                <a:pos x="0" y="0"/>
              </a:cxn>
              <a:cxn ang="0">
                <a:pos x="2" y="2"/>
              </a:cxn>
              <a:cxn ang="0">
                <a:pos x="4" y="5"/>
              </a:cxn>
              <a:cxn ang="0">
                <a:pos x="6" y="5"/>
              </a:cxn>
              <a:cxn ang="0">
                <a:pos x="6" y="7"/>
              </a:cxn>
              <a:cxn ang="0">
                <a:pos x="8" y="9"/>
              </a:cxn>
              <a:cxn ang="0">
                <a:pos x="69" y="9"/>
              </a:cxn>
              <a:cxn ang="0">
                <a:pos x="69" y="7"/>
              </a:cxn>
              <a:cxn ang="0">
                <a:pos x="72" y="5"/>
              </a:cxn>
              <a:cxn ang="0">
                <a:pos x="72" y="5"/>
              </a:cxn>
              <a:cxn ang="0">
                <a:pos x="74" y="5"/>
              </a:cxn>
              <a:cxn ang="0">
                <a:pos x="74" y="2"/>
              </a:cxn>
              <a:cxn ang="0">
                <a:pos x="76" y="2"/>
              </a:cxn>
              <a:cxn ang="0">
                <a:pos x="76" y="0"/>
              </a:cxn>
              <a:cxn ang="0">
                <a:pos x="0" y="0"/>
              </a:cxn>
            </a:cxnLst>
            <a:rect l="0" t="0" r="r" b="b"/>
            <a:pathLst>
              <a:path w="77" h="10">
                <a:moveTo>
                  <a:pt x="0" y="0"/>
                </a:moveTo>
                <a:lnTo>
                  <a:pt x="2" y="2"/>
                </a:lnTo>
                <a:lnTo>
                  <a:pt x="4" y="5"/>
                </a:lnTo>
                <a:lnTo>
                  <a:pt x="6" y="5"/>
                </a:lnTo>
                <a:lnTo>
                  <a:pt x="6" y="7"/>
                </a:lnTo>
                <a:lnTo>
                  <a:pt x="8" y="9"/>
                </a:lnTo>
                <a:lnTo>
                  <a:pt x="69" y="9"/>
                </a:lnTo>
                <a:lnTo>
                  <a:pt x="69" y="7"/>
                </a:lnTo>
                <a:lnTo>
                  <a:pt x="72" y="5"/>
                </a:lnTo>
                <a:lnTo>
                  <a:pt x="72" y="5"/>
                </a:lnTo>
                <a:lnTo>
                  <a:pt x="74" y="5"/>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669" name="Freeform 141"/>
          <p:cNvSpPr>
            <a:spLocks/>
          </p:cNvSpPr>
          <p:nvPr/>
        </p:nvSpPr>
        <p:spPr bwMode="auto">
          <a:xfrm>
            <a:off x="2352675" y="2419350"/>
            <a:ext cx="93663" cy="14288"/>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8" y="8"/>
              </a:cxn>
              <a:cxn ang="0">
                <a:pos x="38"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8" y="8"/>
                </a:lnTo>
                <a:lnTo>
                  <a:pt x="38"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670" name="Oval 142"/>
          <p:cNvSpPr>
            <a:spLocks noChangeArrowheads="1"/>
          </p:cNvSpPr>
          <p:nvPr/>
        </p:nvSpPr>
        <p:spPr bwMode="auto">
          <a:xfrm>
            <a:off x="2338388" y="229870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671" name="Freeform 143"/>
          <p:cNvSpPr>
            <a:spLocks/>
          </p:cNvSpPr>
          <p:nvPr/>
        </p:nvSpPr>
        <p:spPr bwMode="auto">
          <a:xfrm>
            <a:off x="2495550" y="2292350"/>
            <a:ext cx="98425" cy="15875"/>
          </a:xfrm>
          <a:custGeom>
            <a:avLst/>
            <a:gdLst/>
            <a:ahLst/>
            <a:cxnLst>
              <a:cxn ang="0">
                <a:pos x="21" y="0"/>
              </a:cxn>
              <a:cxn ang="0">
                <a:pos x="21" y="1"/>
              </a:cxn>
              <a:cxn ang="0">
                <a:pos x="16" y="1"/>
              </a:cxn>
              <a:cxn ang="0">
                <a:pos x="16" y="2"/>
              </a:cxn>
              <a:cxn ang="0">
                <a:pos x="11" y="2"/>
              </a:cxn>
              <a:cxn ang="0">
                <a:pos x="11" y="4"/>
              </a:cxn>
              <a:cxn ang="0">
                <a:pos x="7" y="5"/>
              </a:cxn>
              <a:cxn ang="0">
                <a:pos x="4" y="5"/>
              </a:cxn>
              <a:cxn ang="0">
                <a:pos x="4" y="7"/>
              </a:cxn>
              <a:cxn ang="0">
                <a:pos x="0" y="7"/>
              </a:cxn>
              <a:cxn ang="0">
                <a:pos x="0" y="9"/>
              </a:cxn>
              <a:cxn ang="0">
                <a:pos x="61" y="9"/>
              </a:cxn>
              <a:cxn ang="0">
                <a:pos x="60" y="7"/>
              </a:cxn>
              <a:cxn ang="0">
                <a:pos x="56" y="7"/>
              </a:cxn>
              <a:cxn ang="0">
                <a:pos x="55" y="5"/>
              </a:cxn>
              <a:cxn ang="0">
                <a:pos x="53" y="5"/>
              </a:cxn>
              <a:cxn ang="0">
                <a:pos x="53" y="4"/>
              </a:cxn>
              <a:cxn ang="0">
                <a:pos x="49" y="4"/>
              </a:cxn>
              <a:cxn ang="0">
                <a:pos x="49" y="2"/>
              </a:cxn>
              <a:cxn ang="0">
                <a:pos x="46" y="2"/>
              </a:cxn>
              <a:cxn ang="0">
                <a:pos x="46" y="1"/>
              </a:cxn>
              <a:cxn ang="0">
                <a:pos x="39" y="1"/>
              </a:cxn>
              <a:cxn ang="0">
                <a:pos x="39" y="0"/>
              </a:cxn>
              <a:cxn ang="0">
                <a:pos x="21" y="0"/>
              </a:cxn>
            </a:cxnLst>
            <a:rect l="0" t="0" r="r" b="b"/>
            <a:pathLst>
              <a:path w="62" h="10">
                <a:moveTo>
                  <a:pt x="21" y="0"/>
                </a:moveTo>
                <a:lnTo>
                  <a:pt x="21" y="1"/>
                </a:lnTo>
                <a:lnTo>
                  <a:pt x="16" y="1"/>
                </a:lnTo>
                <a:lnTo>
                  <a:pt x="16" y="2"/>
                </a:lnTo>
                <a:lnTo>
                  <a:pt x="11" y="2"/>
                </a:lnTo>
                <a:lnTo>
                  <a:pt x="11" y="4"/>
                </a:lnTo>
                <a:lnTo>
                  <a:pt x="7" y="5"/>
                </a:lnTo>
                <a:lnTo>
                  <a:pt x="4" y="5"/>
                </a:lnTo>
                <a:lnTo>
                  <a:pt x="4" y="7"/>
                </a:lnTo>
                <a:lnTo>
                  <a:pt x="0" y="7"/>
                </a:lnTo>
                <a:lnTo>
                  <a:pt x="0" y="9"/>
                </a:lnTo>
                <a:lnTo>
                  <a:pt x="61" y="9"/>
                </a:lnTo>
                <a:lnTo>
                  <a:pt x="60" y="7"/>
                </a:lnTo>
                <a:lnTo>
                  <a:pt x="56" y="7"/>
                </a:lnTo>
                <a:lnTo>
                  <a:pt x="55" y="5"/>
                </a:lnTo>
                <a:lnTo>
                  <a:pt x="53" y="5"/>
                </a:lnTo>
                <a:lnTo>
                  <a:pt x="53" y="4"/>
                </a:lnTo>
                <a:lnTo>
                  <a:pt x="49" y="4"/>
                </a:lnTo>
                <a:lnTo>
                  <a:pt x="49" y="2"/>
                </a:lnTo>
                <a:lnTo>
                  <a:pt x="46" y="2"/>
                </a:lnTo>
                <a:lnTo>
                  <a:pt x="46" y="1"/>
                </a:lnTo>
                <a:lnTo>
                  <a:pt x="39" y="1"/>
                </a:lnTo>
                <a:lnTo>
                  <a:pt x="39"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72" name="Freeform 144"/>
          <p:cNvSpPr>
            <a:spLocks/>
          </p:cNvSpPr>
          <p:nvPr/>
        </p:nvSpPr>
        <p:spPr bwMode="auto">
          <a:xfrm>
            <a:off x="2481263" y="2312988"/>
            <a:ext cx="125412" cy="17462"/>
          </a:xfrm>
          <a:custGeom>
            <a:avLst/>
            <a:gdLst/>
            <a:ahLst/>
            <a:cxnLst>
              <a:cxn ang="0">
                <a:pos x="7" y="0"/>
              </a:cxn>
              <a:cxn ang="0">
                <a:pos x="7" y="3"/>
              </a:cxn>
              <a:cxn ang="0">
                <a:pos x="6" y="3"/>
              </a:cxn>
              <a:cxn ang="0">
                <a:pos x="6" y="5"/>
              </a:cxn>
              <a:cxn ang="0">
                <a:pos x="2" y="5"/>
              </a:cxn>
              <a:cxn ang="0">
                <a:pos x="2" y="8"/>
              </a:cxn>
              <a:cxn ang="0">
                <a:pos x="0" y="8"/>
              </a:cxn>
              <a:cxn ang="0">
                <a:pos x="0" y="10"/>
              </a:cxn>
              <a:cxn ang="0">
                <a:pos x="78" y="10"/>
              </a:cxn>
              <a:cxn ang="0">
                <a:pos x="78" y="8"/>
              </a:cxn>
              <a:cxn ang="0">
                <a:pos x="76" y="8"/>
              </a:cxn>
              <a:cxn ang="0">
                <a:pos x="76" y="5"/>
              </a:cxn>
              <a:cxn ang="0">
                <a:pos x="74" y="5"/>
              </a:cxn>
              <a:cxn ang="0">
                <a:pos x="72" y="3"/>
              </a:cxn>
              <a:cxn ang="0">
                <a:pos x="71" y="3"/>
              </a:cxn>
              <a:cxn ang="0">
                <a:pos x="71" y="0"/>
              </a:cxn>
              <a:cxn ang="0">
                <a:pos x="7" y="0"/>
              </a:cxn>
            </a:cxnLst>
            <a:rect l="0" t="0" r="r" b="b"/>
            <a:pathLst>
              <a:path w="79" h="11">
                <a:moveTo>
                  <a:pt x="7" y="0"/>
                </a:moveTo>
                <a:lnTo>
                  <a:pt x="7" y="3"/>
                </a:lnTo>
                <a:lnTo>
                  <a:pt x="6" y="3"/>
                </a:lnTo>
                <a:lnTo>
                  <a:pt x="6" y="5"/>
                </a:lnTo>
                <a:lnTo>
                  <a:pt x="2" y="5"/>
                </a:lnTo>
                <a:lnTo>
                  <a:pt x="2" y="8"/>
                </a:lnTo>
                <a:lnTo>
                  <a:pt x="0" y="8"/>
                </a:lnTo>
                <a:lnTo>
                  <a:pt x="0" y="10"/>
                </a:lnTo>
                <a:lnTo>
                  <a:pt x="78" y="10"/>
                </a:lnTo>
                <a:lnTo>
                  <a:pt x="78" y="8"/>
                </a:lnTo>
                <a:lnTo>
                  <a:pt x="76" y="8"/>
                </a:lnTo>
                <a:lnTo>
                  <a:pt x="76" y="5"/>
                </a:lnTo>
                <a:lnTo>
                  <a:pt x="74" y="5"/>
                </a:lnTo>
                <a:lnTo>
                  <a:pt x="72" y="3"/>
                </a:lnTo>
                <a:lnTo>
                  <a:pt x="71" y="3"/>
                </a:lnTo>
                <a:lnTo>
                  <a:pt x="71" y="0"/>
                </a:lnTo>
                <a:lnTo>
                  <a:pt x="7"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673" name="Freeform 145"/>
          <p:cNvSpPr>
            <a:spLocks/>
          </p:cNvSpPr>
          <p:nvPr/>
        </p:nvSpPr>
        <p:spPr bwMode="auto">
          <a:xfrm>
            <a:off x="2474913" y="2335213"/>
            <a:ext cx="138112" cy="15875"/>
          </a:xfrm>
          <a:custGeom>
            <a:avLst/>
            <a:gdLst/>
            <a:ahLst/>
            <a:cxnLst>
              <a:cxn ang="0">
                <a:pos x="4" y="0"/>
              </a:cxn>
              <a:cxn ang="0">
                <a:pos x="4" y="2"/>
              </a:cxn>
              <a:cxn ang="0">
                <a:pos x="2" y="2"/>
              </a:cxn>
              <a:cxn ang="0">
                <a:pos x="2" y="7"/>
              </a:cxn>
              <a:cxn ang="0">
                <a:pos x="0" y="7"/>
              </a:cxn>
              <a:cxn ang="0">
                <a:pos x="0" y="9"/>
              </a:cxn>
              <a:cxn ang="0">
                <a:pos x="86" y="9"/>
              </a:cxn>
              <a:cxn ang="0">
                <a:pos x="86" y="5"/>
              </a:cxn>
              <a:cxn ang="0">
                <a:pos x="84" y="5"/>
              </a:cxn>
              <a:cxn ang="0">
                <a:pos x="84" y="2"/>
              </a:cxn>
              <a:cxn ang="0">
                <a:pos x="82" y="2"/>
              </a:cxn>
              <a:cxn ang="0">
                <a:pos x="82" y="0"/>
              </a:cxn>
              <a:cxn ang="0">
                <a:pos x="4" y="0"/>
              </a:cxn>
            </a:cxnLst>
            <a:rect l="0" t="0" r="r" b="b"/>
            <a:pathLst>
              <a:path w="87" h="10">
                <a:moveTo>
                  <a:pt x="4" y="0"/>
                </a:moveTo>
                <a:lnTo>
                  <a:pt x="4" y="2"/>
                </a:lnTo>
                <a:lnTo>
                  <a:pt x="2" y="2"/>
                </a:lnTo>
                <a:lnTo>
                  <a:pt x="2" y="7"/>
                </a:lnTo>
                <a:lnTo>
                  <a:pt x="0" y="7"/>
                </a:lnTo>
                <a:lnTo>
                  <a:pt x="0" y="9"/>
                </a:lnTo>
                <a:lnTo>
                  <a:pt x="86" y="9"/>
                </a:lnTo>
                <a:lnTo>
                  <a:pt x="86" y="5"/>
                </a:lnTo>
                <a:lnTo>
                  <a:pt x="84" y="5"/>
                </a:lnTo>
                <a:lnTo>
                  <a:pt x="84" y="2"/>
                </a:lnTo>
                <a:lnTo>
                  <a:pt x="82" y="2"/>
                </a:lnTo>
                <a:lnTo>
                  <a:pt x="82"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674" name="Freeform 146"/>
          <p:cNvSpPr>
            <a:spLocks/>
          </p:cNvSpPr>
          <p:nvPr/>
        </p:nvSpPr>
        <p:spPr bwMode="auto">
          <a:xfrm>
            <a:off x="2474913" y="2355850"/>
            <a:ext cx="138112" cy="15875"/>
          </a:xfrm>
          <a:custGeom>
            <a:avLst/>
            <a:gdLst/>
            <a:ahLst/>
            <a:cxnLst>
              <a:cxn ang="0">
                <a:pos x="0" y="0"/>
              </a:cxn>
              <a:cxn ang="0">
                <a:pos x="0" y="9"/>
              </a:cxn>
              <a:cxn ang="0">
                <a:pos x="86" y="9"/>
              </a:cxn>
              <a:cxn ang="0">
                <a:pos x="86" y="0"/>
              </a:cxn>
              <a:cxn ang="0">
                <a:pos x="0" y="0"/>
              </a:cxn>
            </a:cxnLst>
            <a:rect l="0" t="0" r="r" b="b"/>
            <a:pathLst>
              <a:path w="87" h="10">
                <a:moveTo>
                  <a:pt x="0" y="0"/>
                </a:moveTo>
                <a:lnTo>
                  <a:pt x="0" y="9"/>
                </a:lnTo>
                <a:lnTo>
                  <a:pt x="86" y="9"/>
                </a:lnTo>
                <a:lnTo>
                  <a:pt x="86"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675" name="Freeform 147"/>
          <p:cNvSpPr>
            <a:spLocks/>
          </p:cNvSpPr>
          <p:nvPr/>
        </p:nvSpPr>
        <p:spPr bwMode="auto">
          <a:xfrm>
            <a:off x="2474913" y="2378075"/>
            <a:ext cx="138112" cy="15875"/>
          </a:xfrm>
          <a:custGeom>
            <a:avLst/>
            <a:gdLst/>
            <a:ahLst/>
            <a:cxnLst>
              <a:cxn ang="0">
                <a:pos x="0" y="0"/>
              </a:cxn>
              <a:cxn ang="0">
                <a:pos x="0" y="2"/>
              </a:cxn>
              <a:cxn ang="0">
                <a:pos x="2" y="2"/>
              </a:cxn>
              <a:cxn ang="0">
                <a:pos x="2" y="5"/>
              </a:cxn>
              <a:cxn ang="0">
                <a:pos x="4" y="5"/>
              </a:cxn>
              <a:cxn ang="0">
                <a:pos x="4" y="9"/>
              </a:cxn>
              <a:cxn ang="0">
                <a:pos x="82" y="9"/>
              </a:cxn>
              <a:cxn ang="0">
                <a:pos x="82" y="5"/>
              </a:cxn>
              <a:cxn ang="0">
                <a:pos x="84" y="5"/>
              </a:cxn>
              <a:cxn ang="0">
                <a:pos x="84" y="2"/>
              </a:cxn>
              <a:cxn ang="0">
                <a:pos x="86" y="2"/>
              </a:cxn>
              <a:cxn ang="0">
                <a:pos x="86" y="0"/>
              </a:cxn>
              <a:cxn ang="0">
                <a:pos x="0" y="0"/>
              </a:cxn>
            </a:cxnLst>
            <a:rect l="0" t="0" r="r" b="b"/>
            <a:pathLst>
              <a:path w="87" h="10">
                <a:moveTo>
                  <a:pt x="0" y="0"/>
                </a:moveTo>
                <a:lnTo>
                  <a:pt x="0" y="2"/>
                </a:lnTo>
                <a:lnTo>
                  <a:pt x="2" y="2"/>
                </a:lnTo>
                <a:lnTo>
                  <a:pt x="2" y="5"/>
                </a:lnTo>
                <a:lnTo>
                  <a:pt x="4" y="5"/>
                </a:lnTo>
                <a:lnTo>
                  <a:pt x="4" y="9"/>
                </a:lnTo>
                <a:lnTo>
                  <a:pt x="82" y="9"/>
                </a:lnTo>
                <a:lnTo>
                  <a:pt x="82" y="5"/>
                </a:lnTo>
                <a:lnTo>
                  <a:pt x="84" y="5"/>
                </a:lnTo>
                <a:lnTo>
                  <a:pt x="84" y="2"/>
                </a:lnTo>
                <a:lnTo>
                  <a:pt x="86" y="2"/>
                </a:lnTo>
                <a:lnTo>
                  <a:pt x="86"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676" name="Freeform 148"/>
          <p:cNvSpPr>
            <a:spLocks/>
          </p:cNvSpPr>
          <p:nvPr/>
        </p:nvSpPr>
        <p:spPr bwMode="auto">
          <a:xfrm>
            <a:off x="2481263" y="2398713"/>
            <a:ext cx="122237" cy="15875"/>
          </a:xfrm>
          <a:custGeom>
            <a:avLst/>
            <a:gdLst/>
            <a:ahLst/>
            <a:cxnLst>
              <a:cxn ang="0">
                <a:pos x="0" y="0"/>
              </a:cxn>
              <a:cxn ang="0">
                <a:pos x="2" y="2"/>
              </a:cxn>
              <a:cxn ang="0">
                <a:pos x="4" y="5"/>
              </a:cxn>
              <a:cxn ang="0">
                <a:pos x="6" y="5"/>
              </a:cxn>
              <a:cxn ang="0">
                <a:pos x="6" y="7"/>
              </a:cxn>
              <a:cxn ang="0">
                <a:pos x="8" y="9"/>
              </a:cxn>
              <a:cxn ang="0">
                <a:pos x="70" y="9"/>
              </a:cxn>
              <a:cxn ang="0">
                <a:pos x="70" y="7"/>
              </a:cxn>
              <a:cxn ang="0">
                <a:pos x="72" y="5"/>
              </a:cxn>
              <a:cxn ang="0">
                <a:pos x="72" y="5"/>
              </a:cxn>
              <a:cxn ang="0">
                <a:pos x="74" y="5"/>
              </a:cxn>
              <a:cxn ang="0">
                <a:pos x="74" y="2"/>
              </a:cxn>
              <a:cxn ang="0">
                <a:pos x="76" y="2"/>
              </a:cxn>
              <a:cxn ang="0">
                <a:pos x="76" y="0"/>
              </a:cxn>
              <a:cxn ang="0">
                <a:pos x="0" y="0"/>
              </a:cxn>
            </a:cxnLst>
            <a:rect l="0" t="0" r="r" b="b"/>
            <a:pathLst>
              <a:path w="77" h="10">
                <a:moveTo>
                  <a:pt x="0" y="0"/>
                </a:moveTo>
                <a:lnTo>
                  <a:pt x="2" y="2"/>
                </a:lnTo>
                <a:lnTo>
                  <a:pt x="4" y="5"/>
                </a:lnTo>
                <a:lnTo>
                  <a:pt x="6" y="5"/>
                </a:lnTo>
                <a:lnTo>
                  <a:pt x="6" y="7"/>
                </a:lnTo>
                <a:lnTo>
                  <a:pt x="8" y="9"/>
                </a:lnTo>
                <a:lnTo>
                  <a:pt x="70" y="9"/>
                </a:lnTo>
                <a:lnTo>
                  <a:pt x="70" y="7"/>
                </a:lnTo>
                <a:lnTo>
                  <a:pt x="72" y="5"/>
                </a:lnTo>
                <a:lnTo>
                  <a:pt x="72" y="5"/>
                </a:lnTo>
                <a:lnTo>
                  <a:pt x="74" y="5"/>
                </a:lnTo>
                <a:lnTo>
                  <a:pt x="74" y="2"/>
                </a:lnTo>
                <a:lnTo>
                  <a:pt x="76" y="2"/>
                </a:lnTo>
                <a:lnTo>
                  <a:pt x="76"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677" name="Freeform 149"/>
          <p:cNvSpPr>
            <a:spLocks/>
          </p:cNvSpPr>
          <p:nvPr/>
        </p:nvSpPr>
        <p:spPr bwMode="auto">
          <a:xfrm>
            <a:off x="2495550" y="2419350"/>
            <a:ext cx="93663" cy="14288"/>
          </a:xfrm>
          <a:custGeom>
            <a:avLst/>
            <a:gdLst/>
            <a:ahLst/>
            <a:cxnLst>
              <a:cxn ang="0">
                <a:pos x="0" y="0"/>
              </a:cxn>
              <a:cxn ang="0">
                <a:pos x="0" y="1"/>
              </a:cxn>
              <a:cxn ang="0">
                <a:pos x="4" y="1"/>
              </a:cxn>
              <a:cxn ang="0">
                <a:pos x="5" y="3"/>
              </a:cxn>
              <a:cxn ang="0">
                <a:pos x="7" y="3"/>
              </a:cxn>
              <a:cxn ang="0">
                <a:pos x="7" y="5"/>
              </a:cxn>
              <a:cxn ang="0">
                <a:pos x="11" y="5"/>
              </a:cxn>
              <a:cxn ang="0">
                <a:pos x="11" y="6"/>
              </a:cxn>
              <a:cxn ang="0">
                <a:pos x="15" y="6"/>
              </a:cxn>
              <a:cxn ang="0">
                <a:pos x="15" y="7"/>
              </a:cxn>
              <a:cxn ang="0">
                <a:pos x="21" y="7"/>
              </a:cxn>
              <a:cxn ang="0">
                <a:pos x="21" y="8"/>
              </a:cxn>
              <a:cxn ang="0">
                <a:pos x="39" y="8"/>
              </a:cxn>
              <a:cxn ang="0">
                <a:pos x="39" y="7"/>
              </a:cxn>
              <a:cxn ang="0">
                <a:pos x="45" y="7"/>
              </a:cxn>
              <a:cxn ang="0">
                <a:pos x="45" y="6"/>
              </a:cxn>
              <a:cxn ang="0">
                <a:pos x="49" y="5"/>
              </a:cxn>
              <a:cxn ang="0">
                <a:pos x="53" y="5"/>
              </a:cxn>
              <a:cxn ang="0">
                <a:pos x="53" y="2"/>
              </a:cxn>
              <a:cxn ang="0">
                <a:pos x="56" y="2"/>
              </a:cxn>
              <a:cxn ang="0">
                <a:pos x="56" y="1"/>
              </a:cxn>
              <a:cxn ang="0">
                <a:pos x="58" y="1"/>
              </a:cxn>
              <a:cxn ang="0">
                <a:pos x="58" y="0"/>
              </a:cxn>
              <a:cxn ang="0">
                <a:pos x="0" y="0"/>
              </a:cxn>
            </a:cxnLst>
            <a:rect l="0" t="0" r="r" b="b"/>
            <a:pathLst>
              <a:path w="59" h="9">
                <a:moveTo>
                  <a:pt x="0" y="0"/>
                </a:moveTo>
                <a:lnTo>
                  <a:pt x="0" y="1"/>
                </a:lnTo>
                <a:lnTo>
                  <a:pt x="4" y="1"/>
                </a:lnTo>
                <a:lnTo>
                  <a:pt x="5" y="3"/>
                </a:lnTo>
                <a:lnTo>
                  <a:pt x="7" y="3"/>
                </a:lnTo>
                <a:lnTo>
                  <a:pt x="7" y="5"/>
                </a:lnTo>
                <a:lnTo>
                  <a:pt x="11" y="5"/>
                </a:lnTo>
                <a:lnTo>
                  <a:pt x="11" y="6"/>
                </a:lnTo>
                <a:lnTo>
                  <a:pt x="15" y="6"/>
                </a:lnTo>
                <a:lnTo>
                  <a:pt x="15" y="7"/>
                </a:lnTo>
                <a:lnTo>
                  <a:pt x="21" y="7"/>
                </a:lnTo>
                <a:lnTo>
                  <a:pt x="21" y="8"/>
                </a:lnTo>
                <a:lnTo>
                  <a:pt x="39" y="8"/>
                </a:lnTo>
                <a:lnTo>
                  <a:pt x="39" y="7"/>
                </a:lnTo>
                <a:lnTo>
                  <a:pt x="45" y="7"/>
                </a:lnTo>
                <a:lnTo>
                  <a:pt x="45" y="6"/>
                </a:lnTo>
                <a:lnTo>
                  <a:pt x="49" y="5"/>
                </a:lnTo>
                <a:lnTo>
                  <a:pt x="53" y="5"/>
                </a:lnTo>
                <a:lnTo>
                  <a:pt x="53" y="2"/>
                </a:lnTo>
                <a:lnTo>
                  <a:pt x="56" y="2"/>
                </a:lnTo>
                <a:lnTo>
                  <a:pt x="56" y="1"/>
                </a:lnTo>
                <a:lnTo>
                  <a:pt x="58" y="1"/>
                </a:lnTo>
                <a:lnTo>
                  <a:pt x="58"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678" name="Oval 150"/>
          <p:cNvSpPr>
            <a:spLocks noChangeArrowheads="1"/>
          </p:cNvSpPr>
          <p:nvPr/>
        </p:nvSpPr>
        <p:spPr bwMode="auto">
          <a:xfrm>
            <a:off x="2481263" y="2298700"/>
            <a:ext cx="120650" cy="123825"/>
          </a:xfrm>
          <a:prstGeom prst="ellipse">
            <a:avLst/>
          </a:prstGeom>
          <a:noFill/>
          <a:ln w="12700">
            <a:solidFill>
              <a:srgbClr val="000000"/>
            </a:solidFill>
            <a:round/>
            <a:headEnd/>
            <a:tailEnd/>
          </a:ln>
          <a:effectLst/>
        </p:spPr>
        <p:txBody>
          <a:bodyPr wrap="none" anchor="ctr"/>
          <a:lstStyle/>
          <a:p>
            <a:endParaRPr lang="fr-FR"/>
          </a:p>
        </p:txBody>
      </p:sp>
      <p:sp>
        <p:nvSpPr>
          <p:cNvPr id="22679" name="Freeform 151"/>
          <p:cNvSpPr>
            <a:spLocks/>
          </p:cNvSpPr>
          <p:nvPr/>
        </p:nvSpPr>
        <p:spPr bwMode="auto">
          <a:xfrm>
            <a:off x="2674938" y="2292350"/>
            <a:ext cx="98425" cy="15875"/>
          </a:xfrm>
          <a:custGeom>
            <a:avLst/>
            <a:gdLst/>
            <a:ahLst/>
            <a:cxnLst>
              <a:cxn ang="0">
                <a:pos x="21" y="0"/>
              </a:cxn>
              <a:cxn ang="0">
                <a:pos x="21" y="1"/>
              </a:cxn>
              <a:cxn ang="0">
                <a:pos x="18" y="1"/>
              </a:cxn>
              <a:cxn ang="0">
                <a:pos x="18" y="2"/>
              </a:cxn>
              <a:cxn ang="0">
                <a:pos x="11" y="2"/>
              </a:cxn>
              <a:cxn ang="0">
                <a:pos x="11" y="5"/>
              </a:cxn>
              <a:cxn ang="0">
                <a:pos x="5" y="5"/>
              </a:cxn>
              <a:cxn ang="0">
                <a:pos x="5" y="7"/>
              </a:cxn>
              <a:cxn ang="0">
                <a:pos x="2" y="7"/>
              </a:cxn>
              <a:cxn ang="0">
                <a:pos x="2" y="8"/>
              </a:cxn>
              <a:cxn ang="0">
                <a:pos x="0" y="8"/>
              </a:cxn>
              <a:cxn ang="0">
                <a:pos x="0" y="9"/>
              </a:cxn>
              <a:cxn ang="0">
                <a:pos x="61" y="9"/>
              </a:cxn>
              <a:cxn ang="0">
                <a:pos x="60" y="7"/>
              </a:cxn>
              <a:cxn ang="0">
                <a:pos x="58" y="7"/>
              </a:cxn>
              <a:cxn ang="0">
                <a:pos x="56" y="5"/>
              </a:cxn>
              <a:cxn ang="0">
                <a:pos x="53" y="5"/>
              </a:cxn>
              <a:cxn ang="0">
                <a:pos x="51" y="2"/>
              </a:cxn>
              <a:cxn ang="0">
                <a:pos x="46" y="2"/>
              </a:cxn>
              <a:cxn ang="0">
                <a:pos x="46" y="1"/>
              </a:cxn>
              <a:cxn ang="0">
                <a:pos x="40" y="1"/>
              </a:cxn>
              <a:cxn ang="0">
                <a:pos x="40" y="0"/>
              </a:cxn>
              <a:cxn ang="0">
                <a:pos x="21" y="0"/>
              </a:cxn>
            </a:cxnLst>
            <a:rect l="0" t="0" r="r" b="b"/>
            <a:pathLst>
              <a:path w="62" h="10">
                <a:moveTo>
                  <a:pt x="21" y="0"/>
                </a:moveTo>
                <a:lnTo>
                  <a:pt x="21" y="1"/>
                </a:lnTo>
                <a:lnTo>
                  <a:pt x="18" y="1"/>
                </a:lnTo>
                <a:lnTo>
                  <a:pt x="18" y="2"/>
                </a:lnTo>
                <a:lnTo>
                  <a:pt x="11" y="2"/>
                </a:lnTo>
                <a:lnTo>
                  <a:pt x="11" y="5"/>
                </a:lnTo>
                <a:lnTo>
                  <a:pt x="5" y="5"/>
                </a:lnTo>
                <a:lnTo>
                  <a:pt x="5" y="7"/>
                </a:lnTo>
                <a:lnTo>
                  <a:pt x="2" y="7"/>
                </a:lnTo>
                <a:lnTo>
                  <a:pt x="2" y="8"/>
                </a:lnTo>
                <a:lnTo>
                  <a:pt x="0" y="8"/>
                </a:lnTo>
                <a:lnTo>
                  <a:pt x="0" y="9"/>
                </a:lnTo>
                <a:lnTo>
                  <a:pt x="61" y="9"/>
                </a:lnTo>
                <a:lnTo>
                  <a:pt x="60" y="7"/>
                </a:lnTo>
                <a:lnTo>
                  <a:pt x="58" y="7"/>
                </a:lnTo>
                <a:lnTo>
                  <a:pt x="56" y="5"/>
                </a:lnTo>
                <a:lnTo>
                  <a:pt x="53" y="5"/>
                </a:lnTo>
                <a:lnTo>
                  <a:pt x="51" y="2"/>
                </a:lnTo>
                <a:lnTo>
                  <a:pt x="46" y="2"/>
                </a:lnTo>
                <a:lnTo>
                  <a:pt x="46" y="1"/>
                </a:lnTo>
                <a:lnTo>
                  <a:pt x="40" y="1"/>
                </a:lnTo>
                <a:lnTo>
                  <a:pt x="40" y="0"/>
                </a:lnTo>
                <a:lnTo>
                  <a:pt x="21"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80" name="Freeform 152"/>
          <p:cNvSpPr>
            <a:spLocks/>
          </p:cNvSpPr>
          <p:nvPr/>
        </p:nvSpPr>
        <p:spPr bwMode="auto">
          <a:xfrm>
            <a:off x="2660650" y="2312988"/>
            <a:ext cx="128588" cy="17462"/>
          </a:xfrm>
          <a:custGeom>
            <a:avLst/>
            <a:gdLst/>
            <a:ahLst/>
            <a:cxnLst>
              <a:cxn ang="0">
                <a:pos x="8" y="0"/>
              </a:cxn>
              <a:cxn ang="0">
                <a:pos x="8" y="1"/>
              </a:cxn>
              <a:cxn ang="0">
                <a:pos x="6" y="3"/>
              </a:cxn>
              <a:cxn ang="0">
                <a:pos x="6" y="5"/>
              </a:cxn>
              <a:cxn ang="0">
                <a:pos x="2" y="6"/>
              </a:cxn>
              <a:cxn ang="0">
                <a:pos x="2" y="8"/>
              </a:cxn>
              <a:cxn ang="0">
                <a:pos x="0" y="8"/>
              </a:cxn>
              <a:cxn ang="0">
                <a:pos x="0" y="10"/>
              </a:cxn>
              <a:cxn ang="0">
                <a:pos x="80" y="10"/>
              </a:cxn>
              <a:cxn ang="0">
                <a:pos x="80" y="8"/>
              </a:cxn>
              <a:cxn ang="0">
                <a:pos x="78" y="8"/>
              </a:cxn>
              <a:cxn ang="0">
                <a:pos x="76" y="5"/>
              </a:cxn>
              <a:cxn ang="0">
                <a:pos x="74" y="3"/>
              </a:cxn>
              <a:cxn ang="0">
                <a:pos x="71" y="0"/>
              </a:cxn>
              <a:cxn ang="0">
                <a:pos x="8" y="0"/>
              </a:cxn>
            </a:cxnLst>
            <a:rect l="0" t="0" r="r" b="b"/>
            <a:pathLst>
              <a:path w="81" h="11">
                <a:moveTo>
                  <a:pt x="8" y="0"/>
                </a:moveTo>
                <a:lnTo>
                  <a:pt x="8" y="1"/>
                </a:lnTo>
                <a:lnTo>
                  <a:pt x="6" y="3"/>
                </a:lnTo>
                <a:lnTo>
                  <a:pt x="6" y="5"/>
                </a:lnTo>
                <a:lnTo>
                  <a:pt x="2" y="6"/>
                </a:lnTo>
                <a:lnTo>
                  <a:pt x="2" y="8"/>
                </a:lnTo>
                <a:lnTo>
                  <a:pt x="0" y="8"/>
                </a:lnTo>
                <a:lnTo>
                  <a:pt x="0" y="10"/>
                </a:lnTo>
                <a:lnTo>
                  <a:pt x="80" y="10"/>
                </a:lnTo>
                <a:lnTo>
                  <a:pt x="80" y="8"/>
                </a:lnTo>
                <a:lnTo>
                  <a:pt x="78" y="8"/>
                </a:lnTo>
                <a:lnTo>
                  <a:pt x="76" y="5"/>
                </a:lnTo>
                <a:lnTo>
                  <a:pt x="74" y="3"/>
                </a:lnTo>
                <a:lnTo>
                  <a:pt x="71" y="0"/>
                </a:lnTo>
                <a:lnTo>
                  <a:pt x="8" y="0"/>
                </a:lnTo>
              </a:path>
            </a:pathLst>
          </a:custGeom>
          <a:solidFill>
            <a:srgbClr val="F0F0F0"/>
          </a:solidFill>
          <a:ln w="12700" cap="rnd" cmpd="sng">
            <a:noFill/>
            <a:prstDash val="solid"/>
            <a:round/>
            <a:headEnd type="none" w="med" len="med"/>
            <a:tailEnd type="none" w="med" len="med"/>
          </a:ln>
          <a:effectLst/>
        </p:spPr>
        <p:txBody>
          <a:bodyPr/>
          <a:lstStyle/>
          <a:p>
            <a:endParaRPr lang="fr-FR"/>
          </a:p>
        </p:txBody>
      </p:sp>
      <p:sp>
        <p:nvSpPr>
          <p:cNvPr id="22681" name="Freeform 153"/>
          <p:cNvSpPr>
            <a:spLocks/>
          </p:cNvSpPr>
          <p:nvPr/>
        </p:nvSpPr>
        <p:spPr bwMode="auto">
          <a:xfrm>
            <a:off x="2654300" y="2335213"/>
            <a:ext cx="141288" cy="15875"/>
          </a:xfrm>
          <a:custGeom>
            <a:avLst/>
            <a:gdLst/>
            <a:ahLst/>
            <a:cxnLst>
              <a:cxn ang="0">
                <a:pos x="4" y="0"/>
              </a:cxn>
              <a:cxn ang="0">
                <a:pos x="4" y="2"/>
              </a:cxn>
              <a:cxn ang="0">
                <a:pos x="2" y="2"/>
              </a:cxn>
              <a:cxn ang="0">
                <a:pos x="2" y="7"/>
              </a:cxn>
              <a:cxn ang="0">
                <a:pos x="0" y="7"/>
              </a:cxn>
              <a:cxn ang="0">
                <a:pos x="0" y="9"/>
              </a:cxn>
              <a:cxn ang="0">
                <a:pos x="88" y="9"/>
              </a:cxn>
              <a:cxn ang="0">
                <a:pos x="88" y="5"/>
              </a:cxn>
              <a:cxn ang="0">
                <a:pos x="86" y="5"/>
              </a:cxn>
              <a:cxn ang="0">
                <a:pos x="86" y="2"/>
              </a:cxn>
              <a:cxn ang="0">
                <a:pos x="84" y="2"/>
              </a:cxn>
              <a:cxn ang="0">
                <a:pos x="84" y="0"/>
              </a:cxn>
              <a:cxn ang="0">
                <a:pos x="4" y="0"/>
              </a:cxn>
            </a:cxnLst>
            <a:rect l="0" t="0" r="r" b="b"/>
            <a:pathLst>
              <a:path w="89" h="10">
                <a:moveTo>
                  <a:pt x="4" y="0"/>
                </a:moveTo>
                <a:lnTo>
                  <a:pt x="4" y="2"/>
                </a:lnTo>
                <a:lnTo>
                  <a:pt x="2" y="2"/>
                </a:lnTo>
                <a:lnTo>
                  <a:pt x="2" y="7"/>
                </a:lnTo>
                <a:lnTo>
                  <a:pt x="0" y="7"/>
                </a:lnTo>
                <a:lnTo>
                  <a:pt x="0" y="9"/>
                </a:lnTo>
                <a:lnTo>
                  <a:pt x="88" y="9"/>
                </a:lnTo>
                <a:lnTo>
                  <a:pt x="88" y="5"/>
                </a:lnTo>
                <a:lnTo>
                  <a:pt x="86" y="5"/>
                </a:lnTo>
                <a:lnTo>
                  <a:pt x="86" y="2"/>
                </a:lnTo>
                <a:lnTo>
                  <a:pt x="84" y="2"/>
                </a:lnTo>
                <a:lnTo>
                  <a:pt x="84" y="0"/>
                </a:lnTo>
                <a:lnTo>
                  <a:pt x="4" y="0"/>
                </a:lnTo>
              </a:path>
            </a:pathLst>
          </a:custGeom>
          <a:solidFill>
            <a:srgbClr val="E1E1E1"/>
          </a:solidFill>
          <a:ln w="12700" cap="rnd" cmpd="sng">
            <a:noFill/>
            <a:prstDash val="solid"/>
            <a:round/>
            <a:headEnd type="none" w="med" len="med"/>
            <a:tailEnd type="none" w="med" len="med"/>
          </a:ln>
          <a:effectLst/>
        </p:spPr>
        <p:txBody>
          <a:bodyPr/>
          <a:lstStyle/>
          <a:p>
            <a:endParaRPr lang="fr-FR"/>
          </a:p>
        </p:txBody>
      </p:sp>
      <p:sp>
        <p:nvSpPr>
          <p:cNvPr id="22682" name="Freeform 154"/>
          <p:cNvSpPr>
            <a:spLocks/>
          </p:cNvSpPr>
          <p:nvPr/>
        </p:nvSpPr>
        <p:spPr bwMode="auto">
          <a:xfrm>
            <a:off x="2654300" y="2355850"/>
            <a:ext cx="141288" cy="15875"/>
          </a:xfrm>
          <a:custGeom>
            <a:avLst/>
            <a:gdLst/>
            <a:ahLst/>
            <a:cxnLst>
              <a:cxn ang="0">
                <a:pos x="0" y="0"/>
              </a:cxn>
              <a:cxn ang="0">
                <a:pos x="0" y="9"/>
              </a:cxn>
              <a:cxn ang="0">
                <a:pos x="88" y="9"/>
              </a:cxn>
              <a:cxn ang="0">
                <a:pos x="88" y="0"/>
              </a:cxn>
              <a:cxn ang="0">
                <a:pos x="0" y="0"/>
              </a:cxn>
            </a:cxnLst>
            <a:rect l="0" t="0" r="r" b="b"/>
            <a:pathLst>
              <a:path w="89" h="10">
                <a:moveTo>
                  <a:pt x="0" y="0"/>
                </a:moveTo>
                <a:lnTo>
                  <a:pt x="0" y="9"/>
                </a:lnTo>
                <a:lnTo>
                  <a:pt x="88" y="9"/>
                </a:lnTo>
                <a:lnTo>
                  <a:pt x="88" y="0"/>
                </a:lnTo>
                <a:lnTo>
                  <a:pt x="0" y="0"/>
                </a:lnTo>
              </a:path>
            </a:pathLst>
          </a:custGeom>
          <a:solidFill>
            <a:srgbClr val="D2D2D2"/>
          </a:solidFill>
          <a:ln w="12700" cap="rnd" cmpd="sng">
            <a:noFill/>
            <a:prstDash val="solid"/>
            <a:round/>
            <a:headEnd type="none" w="med" len="med"/>
            <a:tailEnd type="none" w="med" len="med"/>
          </a:ln>
          <a:effectLst/>
        </p:spPr>
        <p:txBody>
          <a:bodyPr/>
          <a:lstStyle/>
          <a:p>
            <a:endParaRPr lang="fr-FR"/>
          </a:p>
        </p:txBody>
      </p:sp>
      <p:sp>
        <p:nvSpPr>
          <p:cNvPr id="22683" name="Freeform 155"/>
          <p:cNvSpPr>
            <a:spLocks/>
          </p:cNvSpPr>
          <p:nvPr/>
        </p:nvSpPr>
        <p:spPr bwMode="auto">
          <a:xfrm>
            <a:off x="2654300" y="2378075"/>
            <a:ext cx="141288" cy="15875"/>
          </a:xfrm>
          <a:custGeom>
            <a:avLst/>
            <a:gdLst/>
            <a:ahLst/>
            <a:cxnLst>
              <a:cxn ang="0">
                <a:pos x="0" y="0"/>
              </a:cxn>
              <a:cxn ang="0">
                <a:pos x="0" y="2"/>
              </a:cxn>
              <a:cxn ang="0">
                <a:pos x="2" y="2"/>
              </a:cxn>
              <a:cxn ang="0">
                <a:pos x="2" y="5"/>
              </a:cxn>
              <a:cxn ang="0">
                <a:pos x="4" y="5"/>
              </a:cxn>
              <a:cxn ang="0">
                <a:pos x="4" y="9"/>
              </a:cxn>
              <a:cxn ang="0">
                <a:pos x="84" y="9"/>
              </a:cxn>
              <a:cxn ang="0">
                <a:pos x="84" y="5"/>
              </a:cxn>
              <a:cxn ang="0">
                <a:pos x="86" y="5"/>
              </a:cxn>
              <a:cxn ang="0">
                <a:pos x="86" y="2"/>
              </a:cxn>
              <a:cxn ang="0">
                <a:pos x="88" y="2"/>
              </a:cxn>
              <a:cxn ang="0">
                <a:pos x="88" y="0"/>
              </a:cxn>
              <a:cxn ang="0">
                <a:pos x="0" y="0"/>
              </a:cxn>
            </a:cxnLst>
            <a:rect l="0" t="0" r="r" b="b"/>
            <a:pathLst>
              <a:path w="89" h="10">
                <a:moveTo>
                  <a:pt x="0" y="0"/>
                </a:moveTo>
                <a:lnTo>
                  <a:pt x="0" y="2"/>
                </a:lnTo>
                <a:lnTo>
                  <a:pt x="2" y="2"/>
                </a:lnTo>
                <a:lnTo>
                  <a:pt x="2" y="5"/>
                </a:lnTo>
                <a:lnTo>
                  <a:pt x="4" y="5"/>
                </a:lnTo>
                <a:lnTo>
                  <a:pt x="4" y="9"/>
                </a:lnTo>
                <a:lnTo>
                  <a:pt x="84" y="9"/>
                </a:lnTo>
                <a:lnTo>
                  <a:pt x="84" y="5"/>
                </a:lnTo>
                <a:lnTo>
                  <a:pt x="86" y="5"/>
                </a:lnTo>
                <a:lnTo>
                  <a:pt x="86" y="2"/>
                </a:lnTo>
                <a:lnTo>
                  <a:pt x="88" y="2"/>
                </a:lnTo>
                <a:lnTo>
                  <a:pt x="88" y="0"/>
                </a:lnTo>
                <a:lnTo>
                  <a:pt x="0" y="0"/>
                </a:lnTo>
              </a:path>
            </a:pathLst>
          </a:custGeom>
          <a:solidFill>
            <a:srgbClr val="C3C3C3"/>
          </a:solidFill>
          <a:ln w="12700" cap="rnd" cmpd="sng">
            <a:noFill/>
            <a:prstDash val="solid"/>
            <a:round/>
            <a:headEnd type="none" w="med" len="med"/>
            <a:tailEnd type="none" w="med" len="med"/>
          </a:ln>
          <a:effectLst/>
        </p:spPr>
        <p:txBody>
          <a:bodyPr/>
          <a:lstStyle/>
          <a:p>
            <a:endParaRPr lang="fr-FR"/>
          </a:p>
        </p:txBody>
      </p:sp>
      <p:sp>
        <p:nvSpPr>
          <p:cNvPr id="22684" name="Freeform 156"/>
          <p:cNvSpPr>
            <a:spLocks/>
          </p:cNvSpPr>
          <p:nvPr/>
        </p:nvSpPr>
        <p:spPr bwMode="auto">
          <a:xfrm>
            <a:off x="2660650" y="2398713"/>
            <a:ext cx="125413" cy="15875"/>
          </a:xfrm>
          <a:custGeom>
            <a:avLst/>
            <a:gdLst/>
            <a:ahLst/>
            <a:cxnLst>
              <a:cxn ang="0">
                <a:pos x="0" y="0"/>
              </a:cxn>
              <a:cxn ang="0">
                <a:pos x="2" y="2"/>
              </a:cxn>
              <a:cxn ang="0">
                <a:pos x="4" y="2"/>
              </a:cxn>
              <a:cxn ang="0">
                <a:pos x="4" y="5"/>
              </a:cxn>
              <a:cxn ang="0">
                <a:pos x="6" y="5"/>
              </a:cxn>
              <a:cxn ang="0">
                <a:pos x="7" y="7"/>
              </a:cxn>
              <a:cxn ang="0">
                <a:pos x="8" y="7"/>
              </a:cxn>
              <a:cxn ang="0">
                <a:pos x="10" y="9"/>
              </a:cxn>
              <a:cxn ang="0">
                <a:pos x="70" y="9"/>
              </a:cxn>
              <a:cxn ang="0">
                <a:pos x="70" y="8"/>
              </a:cxn>
              <a:cxn ang="0">
                <a:pos x="74" y="7"/>
              </a:cxn>
              <a:cxn ang="0">
                <a:pos x="74" y="5"/>
              </a:cxn>
              <a:cxn ang="0">
                <a:pos x="76" y="5"/>
              </a:cxn>
              <a:cxn ang="0">
                <a:pos x="76" y="2"/>
              </a:cxn>
              <a:cxn ang="0">
                <a:pos x="78" y="2"/>
              </a:cxn>
              <a:cxn ang="0">
                <a:pos x="78" y="0"/>
              </a:cxn>
              <a:cxn ang="0">
                <a:pos x="0" y="0"/>
              </a:cxn>
            </a:cxnLst>
            <a:rect l="0" t="0" r="r" b="b"/>
            <a:pathLst>
              <a:path w="79" h="10">
                <a:moveTo>
                  <a:pt x="0" y="0"/>
                </a:moveTo>
                <a:lnTo>
                  <a:pt x="2" y="2"/>
                </a:lnTo>
                <a:lnTo>
                  <a:pt x="4" y="2"/>
                </a:lnTo>
                <a:lnTo>
                  <a:pt x="4" y="5"/>
                </a:lnTo>
                <a:lnTo>
                  <a:pt x="6" y="5"/>
                </a:lnTo>
                <a:lnTo>
                  <a:pt x="7" y="7"/>
                </a:lnTo>
                <a:lnTo>
                  <a:pt x="8" y="7"/>
                </a:lnTo>
                <a:lnTo>
                  <a:pt x="10" y="9"/>
                </a:lnTo>
                <a:lnTo>
                  <a:pt x="70" y="9"/>
                </a:lnTo>
                <a:lnTo>
                  <a:pt x="70" y="8"/>
                </a:lnTo>
                <a:lnTo>
                  <a:pt x="74" y="7"/>
                </a:lnTo>
                <a:lnTo>
                  <a:pt x="74" y="5"/>
                </a:lnTo>
                <a:lnTo>
                  <a:pt x="76" y="5"/>
                </a:lnTo>
                <a:lnTo>
                  <a:pt x="76" y="2"/>
                </a:lnTo>
                <a:lnTo>
                  <a:pt x="78" y="2"/>
                </a:lnTo>
                <a:lnTo>
                  <a:pt x="78" y="0"/>
                </a:lnTo>
                <a:lnTo>
                  <a:pt x="0" y="0"/>
                </a:lnTo>
              </a:path>
            </a:pathLst>
          </a:custGeom>
          <a:solidFill>
            <a:srgbClr val="B4B4B4"/>
          </a:solidFill>
          <a:ln w="12700" cap="rnd" cmpd="sng">
            <a:noFill/>
            <a:prstDash val="solid"/>
            <a:round/>
            <a:headEnd type="none" w="med" len="med"/>
            <a:tailEnd type="none" w="med" len="med"/>
          </a:ln>
          <a:effectLst/>
        </p:spPr>
        <p:txBody>
          <a:bodyPr/>
          <a:lstStyle/>
          <a:p>
            <a:endParaRPr lang="fr-FR"/>
          </a:p>
        </p:txBody>
      </p:sp>
      <p:sp>
        <p:nvSpPr>
          <p:cNvPr id="22685" name="Freeform 157"/>
          <p:cNvSpPr>
            <a:spLocks/>
          </p:cNvSpPr>
          <p:nvPr/>
        </p:nvSpPr>
        <p:spPr bwMode="auto">
          <a:xfrm>
            <a:off x="2678113" y="2419350"/>
            <a:ext cx="90487" cy="14288"/>
          </a:xfrm>
          <a:custGeom>
            <a:avLst/>
            <a:gdLst/>
            <a:ahLst/>
            <a:cxnLst>
              <a:cxn ang="0">
                <a:pos x="0" y="0"/>
              </a:cxn>
              <a:cxn ang="0">
                <a:pos x="2" y="2"/>
              </a:cxn>
              <a:cxn ang="0">
                <a:pos x="4" y="2"/>
              </a:cxn>
              <a:cxn ang="0">
                <a:pos x="4" y="3"/>
              </a:cxn>
              <a:cxn ang="0">
                <a:pos x="7" y="3"/>
              </a:cxn>
              <a:cxn ang="0">
                <a:pos x="9" y="6"/>
              </a:cxn>
              <a:cxn ang="0">
                <a:pos x="14" y="6"/>
              </a:cxn>
              <a:cxn ang="0">
                <a:pos x="14" y="7"/>
              </a:cxn>
              <a:cxn ang="0">
                <a:pos x="19" y="7"/>
              </a:cxn>
              <a:cxn ang="0">
                <a:pos x="19" y="8"/>
              </a:cxn>
              <a:cxn ang="0">
                <a:pos x="38" y="8"/>
              </a:cxn>
              <a:cxn ang="0">
                <a:pos x="38" y="7"/>
              </a:cxn>
              <a:cxn ang="0">
                <a:pos x="43" y="7"/>
              </a:cxn>
              <a:cxn ang="0">
                <a:pos x="43" y="6"/>
              </a:cxn>
              <a:cxn ang="0">
                <a:pos x="47" y="6"/>
              </a:cxn>
              <a:cxn ang="0">
                <a:pos x="47" y="5"/>
              </a:cxn>
              <a:cxn ang="0">
                <a:pos x="51" y="5"/>
              </a:cxn>
              <a:cxn ang="0">
                <a:pos x="51" y="3"/>
              </a:cxn>
              <a:cxn ang="0">
                <a:pos x="54" y="2"/>
              </a:cxn>
              <a:cxn ang="0">
                <a:pos x="56" y="2"/>
              </a:cxn>
              <a:cxn ang="0">
                <a:pos x="56" y="0"/>
              </a:cxn>
              <a:cxn ang="0">
                <a:pos x="0" y="0"/>
              </a:cxn>
            </a:cxnLst>
            <a:rect l="0" t="0" r="r" b="b"/>
            <a:pathLst>
              <a:path w="57" h="9">
                <a:moveTo>
                  <a:pt x="0" y="0"/>
                </a:moveTo>
                <a:lnTo>
                  <a:pt x="2" y="2"/>
                </a:lnTo>
                <a:lnTo>
                  <a:pt x="4" y="2"/>
                </a:lnTo>
                <a:lnTo>
                  <a:pt x="4" y="3"/>
                </a:lnTo>
                <a:lnTo>
                  <a:pt x="7" y="3"/>
                </a:lnTo>
                <a:lnTo>
                  <a:pt x="9" y="6"/>
                </a:lnTo>
                <a:lnTo>
                  <a:pt x="14" y="6"/>
                </a:lnTo>
                <a:lnTo>
                  <a:pt x="14" y="7"/>
                </a:lnTo>
                <a:lnTo>
                  <a:pt x="19" y="7"/>
                </a:lnTo>
                <a:lnTo>
                  <a:pt x="19" y="8"/>
                </a:lnTo>
                <a:lnTo>
                  <a:pt x="38" y="8"/>
                </a:lnTo>
                <a:lnTo>
                  <a:pt x="38" y="7"/>
                </a:lnTo>
                <a:lnTo>
                  <a:pt x="43" y="7"/>
                </a:lnTo>
                <a:lnTo>
                  <a:pt x="43" y="6"/>
                </a:lnTo>
                <a:lnTo>
                  <a:pt x="47" y="6"/>
                </a:lnTo>
                <a:lnTo>
                  <a:pt x="47" y="5"/>
                </a:lnTo>
                <a:lnTo>
                  <a:pt x="51" y="5"/>
                </a:lnTo>
                <a:lnTo>
                  <a:pt x="51" y="3"/>
                </a:lnTo>
                <a:lnTo>
                  <a:pt x="54" y="2"/>
                </a:lnTo>
                <a:lnTo>
                  <a:pt x="56" y="2"/>
                </a:lnTo>
                <a:lnTo>
                  <a:pt x="56" y="0"/>
                </a:lnTo>
                <a:lnTo>
                  <a:pt x="0" y="0"/>
                </a:lnTo>
              </a:path>
            </a:pathLst>
          </a:custGeom>
          <a:solidFill>
            <a:srgbClr val="A5A5A5"/>
          </a:solidFill>
          <a:ln w="12700" cap="rnd" cmpd="sng">
            <a:noFill/>
            <a:prstDash val="solid"/>
            <a:round/>
            <a:headEnd type="none" w="med" len="med"/>
            <a:tailEnd type="none" w="med" len="med"/>
          </a:ln>
          <a:effectLst/>
        </p:spPr>
        <p:txBody>
          <a:bodyPr/>
          <a:lstStyle/>
          <a:p>
            <a:endParaRPr lang="fr-FR"/>
          </a:p>
        </p:txBody>
      </p:sp>
      <p:sp>
        <p:nvSpPr>
          <p:cNvPr id="22686" name="Oval 158"/>
          <p:cNvSpPr>
            <a:spLocks noChangeArrowheads="1"/>
          </p:cNvSpPr>
          <p:nvPr/>
        </p:nvSpPr>
        <p:spPr bwMode="auto">
          <a:xfrm>
            <a:off x="2660650" y="2298700"/>
            <a:ext cx="123825" cy="123825"/>
          </a:xfrm>
          <a:prstGeom prst="ellipse">
            <a:avLst/>
          </a:prstGeom>
          <a:noFill/>
          <a:ln w="12700">
            <a:solidFill>
              <a:srgbClr val="000000"/>
            </a:solidFill>
            <a:round/>
            <a:headEnd/>
            <a:tailEnd/>
          </a:ln>
          <a:effectLst/>
        </p:spPr>
        <p:txBody>
          <a:bodyPr wrap="none" anchor="ctr"/>
          <a:lstStyle/>
          <a:p>
            <a:endParaRPr lang="fr-FR"/>
          </a:p>
        </p:txBody>
      </p:sp>
      <p:sp>
        <p:nvSpPr>
          <p:cNvPr id="22687" name="Freeform 159"/>
          <p:cNvSpPr>
            <a:spLocks/>
          </p:cNvSpPr>
          <p:nvPr/>
        </p:nvSpPr>
        <p:spPr bwMode="auto">
          <a:xfrm>
            <a:off x="2166938" y="2365375"/>
            <a:ext cx="107950" cy="19050"/>
          </a:xfrm>
          <a:custGeom>
            <a:avLst/>
            <a:gdLst/>
            <a:ahLst/>
            <a:cxnLst>
              <a:cxn ang="0">
                <a:pos x="25" y="0"/>
              </a:cxn>
              <a:cxn ang="0">
                <a:pos x="25" y="1"/>
              </a:cxn>
              <a:cxn ang="0">
                <a:pos x="20" y="1"/>
              </a:cxn>
              <a:cxn ang="0">
                <a:pos x="20" y="3"/>
              </a:cxn>
              <a:cxn ang="0">
                <a:pos x="15" y="3"/>
              </a:cxn>
              <a:cxn ang="0">
                <a:pos x="15" y="4"/>
              </a:cxn>
              <a:cxn ang="0">
                <a:pos x="11" y="5"/>
              </a:cxn>
              <a:cxn ang="0">
                <a:pos x="7" y="5"/>
              </a:cxn>
              <a:cxn ang="0">
                <a:pos x="7" y="7"/>
              </a:cxn>
              <a:cxn ang="0">
                <a:pos x="4" y="7"/>
              </a:cxn>
              <a:cxn ang="0">
                <a:pos x="4" y="10"/>
              </a:cxn>
              <a:cxn ang="0">
                <a:pos x="0" y="10"/>
              </a:cxn>
              <a:cxn ang="0">
                <a:pos x="0" y="11"/>
              </a:cxn>
              <a:cxn ang="0">
                <a:pos x="67" y="11"/>
              </a:cxn>
              <a:cxn ang="0">
                <a:pos x="65" y="8"/>
              </a:cxn>
              <a:cxn ang="0">
                <a:pos x="63" y="8"/>
              </a:cxn>
              <a:cxn ang="0">
                <a:pos x="62" y="6"/>
              </a:cxn>
              <a:cxn ang="0">
                <a:pos x="61" y="6"/>
              </a:cxn>
              <a:cxn ang="0">
                <a:pos x="61" y="5"/>
              </a:cxn>
              <a:cxn ang="0">
                <a:pos x="57" y="5"/>
              </a:cxn>
              <a:cxn ang="0">
                <a:pos x="57" y="4"/>
              </a:cxn>
              <a:cxn ang="0">
                <a:pos x="53" y="4"/>
              </a:cxn>
              <a:cxn ang="0">
                <a:pos x="53" y="3"/>
              </a:cxn>
              <a:cxn ang="0">
                <a:pos x="50" y="3"/>
              </a:cxn>
              <a:cxn ang="0">
                <a:pos x="50" y="1"/>
              </a:cxn>
              <a:cxn ang="0">
                <a:pos x="42" y="1"/>
              </a:cxn>
              <a:cxn ang="0">
                <a:pos x="42" y="0"/>
              </a:cxn>
              <a:cxn ang="0">
                <a:pos x="25" y="0"/>
              </a:cxn>
            </a:cxnLst>
            <a:rect l="0" t="0" r="r" b="b"/>
            <a:pathLst>
              <a:path w="68" h="12">
                <a:moveTo>
                  <a:pt x="25" y="0"/>
                </a:moveTo>
                <a:lnTo>
                  <a:pt x="25" y="1"/>
                </a:lnTo>
                <a:lnTo>
                  <a:pt x="20" y="1"/>
                </a:lnTo>
                <a:lnTo>
                  <a:pt x="20" y="3"/>
                </a:lnTo>
                <a:lnTo>
                  <a:pt x="15" y="3"/>
                </a:lnTo>
                <a:lnTo>
                  <a:pt x="15" y="4"/>
                </a:lnTo>
                <a:lnTo>
                  <a:pt x="11" y="5"/>
                </a:lnTo>
                <a:lnTo>
                  <a:pt x="7" y="5"/>
                </a:lnTo>
                <a:lnTo>
                  <a:pt x="7" y="7"/>
                </a:lnTo>
                <a:lnTo>
                  <a:pt x="4" y="7"/>
                </a:lnTo>
                <a:lnTo>
                  <a:pt x="4" y="10"/>
                </a:lnTo>
                <a:lnTo>
                  <a:pt x="0" y="10"/>
                </a:lnTo>
                <a:lnTo>
                  <a:pt x="0" y="11"/>
                </a:lnTo>
                <a:lnTo>
                  <a:pt x="67" y="11"/>
                </a:lnTo>
                <a:lnTo>
                  <a:pt x="65" y="8"/>
                </a:lnTo>
                <a:lnTo>
                  <a:pt x="63" y="8"/>
                </a:lnTo>
                <a:lnTo>
                  <a:pt x="62" y="6"/>
                </a:lnTo>
                <a:lnTo>
                  <a:pt x="61" y="6"/>
                </a:lnTo>
                <a:lnTo>
                  <a:pt x="61" y="5"/>
                </a:lnTo>
                <a:lnTo>
                  <a:pt x="57" y="5"/>
                </a:lnTo>
                <a:lnTo>
                  <a:pt x="57" y="4"/>
                </a:lnTo>
                <a:lnTo>
                  <a:pt x="53" y="4"/>
                </a:lnTo>
                <a:lnTo>
                  <a:pt x="53" y="3"/>
                </a:lnTo>
                <a:lnTo>
                  <a:pt x="50" y="3"/>
                </a:lnTo>
                <a:lnTo>
                  <a:pt x="50" y="1"/>
                </a:lnTo>
                <a:lnTo>
                  <a:pt x="42" y="1"/>
                </a:lnTo>
                <a:lnTo>
                  <a:pt x="42" y="0"/>
                </a:lnTo>
                <a:lnTo>
                  <a:pt x="25"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88" name="Freeform 160"/>
          <p:cNvSpPr>
            <a:spLocks/>
          </p:cNvSpPr>
          <p:nvPr/>
        </p:nvSpPr>
        <p:spPr bwMode="auto">
          <a:xfrm>
            <a:off x="2155825" y="2389188"/>
            <a:ext cx="131763"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89" name="Freeform 161"/>
          <p:cNvSpPr>
            <a:spLocks/>
          </p:cNvSpPr>
          <p:nvPr/>
        </p:nvSpPr>
        <p:spPr bwMode="auto">
          <a:xfrm>
            <a:off x="2152650" y="2413000"/>
            <a:ext cx="138113"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90" name="Freeform 162"/>
          <p:cNvSpPr>
            <a:spLocks/>
          </p:cNvSpPr>
          <p:nvPr/>
        </p:nvSpPr>
        <p:spPr bwMode="auto">
          <a:xfrm>
            <a:off x="2152650" y="2438400"/>
            <a:ext cx="138113"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91" name="Freeform 163"/>
          <p:cNvSpPr>
            <a:spLocks/>
          </p:cNvSpPr>
          <p:nvPr/>
        </p:nvSpPr>
        <p:spPr bwMode="auto">
          <a:xfrm>
            <a:off x="2155825" y="2462213"/>
            <a:ext cx="128588"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92" name="Freeform 164"/>
          <p:cNvSpPr>
            <a:spLocks/>
          </p:cNvSpPr>
          <p:nvPr/>
        </p:nvSpPr>
        <p:spPr bwMode="auto">
          <a:xfrm>
            <a:off x="2170113" y="248602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693" name="Oval 165"/>
          <p:cNvSpPr>
            <a:spLocks noChangeArrowheads="1"/>
          </p:cNvSpPr>
          <p:nvPr/>
        </p:nvSpPr>
        <p:spPr bwMode="auto">
          <a:xfrm>
            <a:off x="2159000"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694" name="Freeform 166"/>
          <p:cNvSpPr>
            <a:spLocks/>
          </p:cNvSpPr>
          <p:nvPr/>
        </p:nvSpPr>
        <p:spPr bwMode="auto">
          <a:xfrm>
            <a:off x="2347913" y="2365375"/>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2" y="8"/>
              </a:cxn>
              <a:cxn ang="0">
                <a:pos x="61" y="6"/>
              </a:cxn>
              <a:cxn ang="0">
                <a:pos x="60" y="6"/>
              </a:cxn>
              <a:cxn ang="0">
                <a:pos x="60" y="5"/>
              </a:cxn>
              <a:cxn ang="0">
                <a:pos x="56" y="5"/>
              </a:cxn>
              <a:cxn ang="0">
                <a:pos x="56" y="4"/>
              </a:cxn>
              <a:cxn ang="0">
                <a:pos x="52" y="4"/>
              </a:cxn>
              <a:cxn ang="0">
                <a:pos x="52" y="3"/>
              </a:cxn>
              <a:cxn ang="0">
                <a:pos x="49" y="3"/>
              </a:cxn>
              <a:cxn ang="0">
                <a:pos x="49" y="1"/>
              </a:cxn>
              <a:cxn ang="0">
                <a:pos x="41" y="1"/>
              </a:cxn>
              <a:cxn ang="0">
                <a:pos x="41"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2" y="8"/>
                </a:lnTo>
                <a:lnTo>
                  <a:pt x="61" y="6"/>
                </a:lnTo>
                <a:lnTo>
                  <a:pt x="60" y="6"/>
                </a:lnTo>
                <a:lnTo>
                  <a:pt x="60" y="5"/>
                </a:lnTo>
                <a:lnTo>
                  <a:pt x="56" y="5"/>
                </a:lnTo>
                <a:lnTo>
                  <a:pt x="56" y="4"/>
                </a:lnTo>
                <a:lnTo>
                  <a:pt x="52" y="4"/>
                </a:lnTo>
                <a:lnTo>
                  <a:pt x="52" y="3"/>
                </a:lnTo>
                <a:lnTo>
                  <a:pt x="49" y="3"/>
                </a:lnTo>
                <a:lnTo>
                  <a:pt x="49" y="1"/>
                </a:lnTo>
                <a:lnTo>
                  <a:pt x="41" y="1"/>
                </a:lnTo>
                <a:lnTo>
                  <a:pt x="41"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695" name="Freeform 167"/>
          <p:cNvSpPr>
            <a:spLocks/>
          </p:cNvSpPr>
          <p:nvPr/>
        </p:nvSpPr>
        <p:spPr bwMode="auto">
          <a:xfrm>
            <a:off x="2335213" y="238918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696" name="Freeform 168"/>
          <p:cNvSpPr>
            <a:spLocks/>
          </p:cNvSpPr>
          <p:nvPr/>
        </p:nvSpPr>
        <p:spPr bwMode="auto">
          <a:xfrm>
            <a:off x="2332038" y="241300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697" name="Freeform 169"/>
          <p:cNvSpPr>
            <a:spLocks/>
          </p:cNvSpPr>
          <p:nvPr/>
        </p:nvSpPr>
        <p:spPr bwMode="auto">
          <a:xfrm>
            <a:off x="2332038" y="243840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698" name="Freeform 170"/>
          <p:cNvSpPr>
            <a:spLocks/>
          </p:cNvSpPr>
          <p:nvPr/>
        </p:nvSpPr>
        <p:spPr bwMode="auto">
          <a:xfrm>
            <a:off x="2335213" y="2462213"/>
            <a:ext cx="128587" cy="19050"/>
          </a:xfrm>
          <a:custGeom>
            <a:avLst/>
            <a:gdLst/>
            <a:ahLst/>
            <a:cxnLst>
              <a:cxn ang="0">
                <a:pos x="0" y="0"/>
              </a:cxn>
              <a:cxn ang="0">
                <a:pos x="2" y="3"/>
              </a:cxn>
              <a:cxn ang="0">
                <a:pos x="4" y="5"/>
              </a:cxn>
              <a:cxn ang="0">
                <a:pos x="6" y="8"/>
              </a:cxn>
              <a:cxn ang="0">
                <a:pos x="7" y="10"/>
              </a:cxn>
              <a:cxn ang="0">
                <a:pos x="8" y="10"/>
              </a:cxn>
              <a:cxn ang="0">
                <a:pos x="8" y="11"/>
              </a:cxn>
              <a:cxn ang="0">
                <a:pos x="71" y="11"/>
              </a:cxn>
              <a:cxn ang="0">
                <a:pos x="71"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1" y="11"/>
                </a:lnTo>
                <a:lnTo>
                  <a:pt x="71"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699" name="Freeform 171"/>
          <p:cNvSpPr>
            <a:spLocks/>
          </p:cNvSpPr>
          <p:nvPr/>
        </p:nvSpPr>
        <p:spPr bwMode="auto">
          <a:xfrm>
            <a:off x="2349500" y="2486025"/>
            <a:ext cx="98425"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0" y="10"/>
              </a:cxn>
              <a:cxn ang="0">
                <a:pos x="40" y="9"/>
              </a:cxn>
              <a:cxn ang="0">
                <a:pos x="46" y="9"/>
              </a:cxn>
              <a:cxn ang="0">
                <a:pos x="46" y="8"/>
              </a:cxn>
              <a:cxn ang="0">
                <a:pos x="51" y="8"/>
              </a:cxn>
              <a:cxn ang="0">
                <a:pos x="51" y="6"/>
              </a:cxn>
              <a:cxn ang="0">
                <a:pos x="55" y="5"/>
              </a:cxn>
              <a:cxn ang="0">
                <a:pos x="58" y="5"/>
              </a:cxn>
              <a:cxn ang="0">
                <a:pos x="58" y="3"/>
              </a:cxn>
              <a:cxn ang="0">
                <a:pos x="61" y="3"/>
              </a:cxn>
              <a:cxn ang="0">
                <a:pos x="61" y="0"/>
              </a:cxn>
              <a:cxn ang="0">
                <a:pos x="0" y="0"/>
              </a:cxn>
            </a:cxnLst>
            <a:rect l="0" t="0" r="r" b="b"/>
            <a:pathLst>
              <a:path w="62"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0" y="10"/>
                </a:lnTo>
                <a:lnTo>
                  <a:pt x="40" y="9"/>
                </a:lnTo>
                <a:lnTo>
                  <a:pt x="46" y="9"/>
                </a:lnTo>
                <a:lnTo>
                  <a:pt x="46" y="8"/>
                </a:lnTo>
                <a:lnTo>
                  <a:pt x="51" y="8"/>
                </a:lnTo>
                <a:lnTo>
                  <a:pt x="51" y="6"/>
                </a:lnTo>
                <a:lnTo>
                  <a:pt x="55" y="5"/>
                </a:lnTo>
                <a:lnTo>
                  <a:pt x="58" y="5"/>
                </a:lnTo>
                <a:lnTo>
                  <a:pt x="58" y="3"/>
                </a:lnTo>
                <a:lnTo>
                  <a:pt x="61" y="3"/>
                </a:lnTo>
                <a:lnTo>
                  <a:pt x="61"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700" name="Oval 172"/>
          <p:cNvSpPr>
            <a:spLocks noChangeArrowheads="1"/>
          </p:cNvSpPr>
          <p:nvPr/>
        </p:nvSpPr>
        <p:spPr bwMode="auto">
          <a:xfrm>
            <a:off x="2338388"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701" name="Freeform 173"/>
          <p:cNvSpPr>
            <a:spLocks/>
          </p:cNvSpPr>
          <p:nvPr/>
        </p:nvSpPr>
        <p:spPr bwMode="auto">
          <a:xfrm>
            <a:off x="2490788" y="2365375"/>
            <a:ext cx="106362" cy="19050"/>
          </a:xfrm>
          <a:custGeom>
            <a:avLst/>
            <a:gdLst/>
            <a:ahLst/>
            <a:cxnLst>
              <a:cxn ang="0">
                <a:pos x="24" y="0"/>
              </a:cxn>
              <a:cxn ang="0">
                <a:pos x="24" y="1"/>
              </a:cxn>
              <a:cxn ang="0">
                <a:pos x="19" y="1"/>
              </a:cxn>
              <a:cxn ang="0">
                <a:pos x="19" y="3"/>
              </a:cxn>
              <a:cxn ang="0">
                <a:pos x="14" y="3"/>
              </a:cxn>
              <a:cxn ang="0">
                <a:pos x="14" y="4"/>
              </a:cxn>
              <a:cxn ang="0">
                <a:pos x="10" y="5"/>
              </a:cxn>
              <a:cxn ang="0">
                <a:pos x="6" y="5"/>
              </a:cxn>
              <a:cxn ang="0">
                <a:pos x="6" y="7"/>
              </a:cxn>
              <a:cxn ang="0">
                <a:pos x="3" y="7"/>
              </a:cxn>
              <a:cxn ang="0">
                <a:pos x="3" y="10"/>
              </a:cxn>
              <a:cxn ang="0">
                <a:pos x="0" y="10"/>
              </a:cxn>
              <a:cxn ang="0">
                <a:pos x="0" y="11"/>
              </a:cxn>
              <a:cxn ang="0">
                <a:pos x="66" y="11"/>
              </a:cxn>
              <a:cxn ang="0">
                <a:pos x="64" y="8"/>
              </a:cxn>
              <a:cxn ang="0">
                <a:pos x="63" y="8"/>
              </a:cxn>
              <a:cxn ang="0">
                <a:pos x="61" y="6"/>
              </a:cxn>
              <a:cxn ang="0">
                <a:pos x="60" y="6"/>
              </a:cxn>
              <a:cxn ang="0">
                <a:pos x="60" y="5"/>
              </a:cxn>
              <a:cxn ang="0">
                <a:pos x="56" y="5"/>
              </a:cxn>
              <a:cxn ang="0">
                <a:pos x="56" y="4"/>
              </a:cxn>
              <a:cxn ang="0">
                <a:pos x="52" y="4"/>
              </a:cxn>
              <a:cxn ang="0">
                <a:pos x="52" y="3"/>
              </a:cxn>
              <a:cxn ang="0">
                <a:pos x="49" y="3"/>
              </a:cxn>
              <a:cxn ang="0">
                <a:pos x="49" y="1"/>
              </a:cxn>
              <a:cxn ang="0">
                <a:pos x="42" y="1"/>
              </a:cxn>
              <a:cxn ang="0">
                <a:pos x="42" y="0"/>
              </a:cxn>
              <a:cxn ang="0">
                <a:pos x="24" y="0"/>
              </a:cxn>
            </a:cxnLst>
            <a:rect l="0" t="0" r="r" b="b"/>
            <a:pathLst>
              <a:path w="67" h="12">
                <a:moveTo>
                  <a:pt x="24" y="0"/>
                </a:moveTo>
                <a:lnTo>
                  <a:pt x="24" y="1"/>
                </a:lnTo>
                <a:lnTo>
                  <a:pt x="19" y="1"/>
                </a:lnTo>
                <a:lnTo>
                  <a:pt x="19" y="3"/>
                </a:lnTo>
                <a:lnTo>
                  <a:pt x="14" y="3"/>
                </a:lnTo>
                <a:lnTo>
                  <a:pt x="14" y="4"/>
                </a:lnTo>
                <a:lnTo>
                  <a:pt x="10" y="5"/>
                </a:lnTo>
                <a:lnTo>
                  <a:pt x="6" y="5"/>
                </a:lnTo>
                <a:lnTo>
                  <a:pt x="6" y="7"/>
                </a:lnTo>
                <a:lnTo>
                  <a:pt x="3" y="7"/>
                </a:lnTo>
                <a:lnTo>
                  <a:pt x="3" y="10"/>
                </a:lnTo>
                <a:lnTo>
                  <a:pt x="0" y="10"/>
                </a:lnTo>
                <a:lnTo>
                  <a:pt x="0" y="11"/>
                </a:lnTo>
                <a:lnTo>
                  <a:pt x="66" y="11"/>
                </a:lnTo>
                <a:lnTo>
                  <a:pt x="64" y="8"/>
                </a:lnTo>
                <a:lnTo>
                  <a:pt x="63" y="8"/>
                </a:lnTo>
                <a:lnTo>
                  <a:pt x="61" y="6"/>
                </a:lnTo>
                <a:lnTo>
                  <a:pt x="60" y="6"/>
                </a:lnTo>
                <a:lnTo>
                  <a:pt x="60" y="5"/>
                </a:lnTo>
                <a:lnTo>
                  <a:pt x="56" y="5"/>
                </a:lnTo>
                <a:lnTo>
                  <a:pt x="56" y="4"/>
                </a:lnTo>
                <a:lnTo>
                  <a:pt x="52" y="4"/>
                </a:lnTo>
                <a:lnTo>
                  <a:pt x="52" y="3"/>
                </a:lnTo>
                <a:lnTo>
                  <a:pt x="49" y="3"/>
                </a:lnTo>
                <a:lnTo>
                  <a:pt x="49" y="1"/>
                </a:lnTo>
                <a:lnTo>
                  <a:pt x="42" y="1"/>
                </a:lnTo>
                <a:lnTo>
                  <a:pt x="42" y="0"/>
                </a:lnTo>
                <a:lnTo>
                  <a:pt x="24"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702" name="Freeform 174"/>
          <p:cNvSpPr>
            <a:spLocks/>
          </p:cNvSpPr>
          <p:nvPr/>
        </p:nvSpPr>
        <p:spPr bwMode="auto">
          <a:xfrm>
            <a:off x="2478088" y="2389188"/>
            <a:ext cx="131762" cy="19050"/>
          </a:xfrm>
          <a:custGeom>
            <a:avLst/>
            <a:gdLst/>
            <a:ahLst/>
            <a:cxnLst>
              <a:cxn ang="0">
                <a:pos x="7" y="0"/>
              </a:cxn>
              <a:cxn ang="0">
                <a:pos x="7" y="3"/>
              </a:cxn>
              <a:cxn ang="0">
                <a:pos x="4" y="4"/>
              </a:cxn>
              <a:cxn ang="0">
                <a:pos x="4" y="8"/>
              </a:cxn>
              <a:cxn ang="0">
                <a:pos x="2" y="8"/>
              </a:cxn>
              <a:cxn ang="0">
                <a:pos x="2" y="10"/>
              </a:cxn>
              <a:cxn ang="0">
                <a:pos x="0" y="10"/>
              </a:cxn>
              <a:cxn ang="0">
                <a:pos x="0" y="11"/>
              </a:cxn>
              <a:cxn ang="0">
                <a:pos x="82" y="11"/>
              </a:cxn>
              <a:cxn ang="0">
                <a:pos x="82" y="9"/>
              </a:cxn>
              <a:cxn ang="0">
                <a:pos x="80" y="9"/>
              </a:cxn>
              <a:cxn ang="0">
                <a:pos x="80" y="6"/>
              </a:cxn>
              <a:cxn ang="0">
                <a:pos x="78" y="6"/>
              </a:cxn>
              <a:cxn ang="0">
                <a:pos x="78" y="4"/>
              </a:cxn>
              <a:cxn ang="0">
                <a:pos x="76" y="4"/>
              </a:cxn>
              <a:cxn ang="0">
                <a:pos x="76" y="1"/>
              </a:cxn>
              <a:cxn ang="0">
                <a:pos x="75" y="1"/>
              </a:cxn>
              <a:cxn ang="0">
                <a:pos x="75" y="0"/>
              </a:cxn>
              <a:cxn ang="0">
                <a:pos x="7" y="0"/>
              </a:cxn>
            </a:cxnLst>
            <a:rect l="0" t="0" r="r" b="b"/>
            <a:pathLst>
              <a:path w="83" h="12">
                <a:moveTo>
                  <a:pt x="7" y="0"/>
                </a:moveTo>
                <a:lnTo>
                  <a:pt x="7" y="3"/>
                </a:lnTo>
                <a:lnTo>
                  <a:pt x="4" y="4"/>
                </a:lnTo>
                <a:lnTo>
                  <a:pt x="4" y="8"/>
                </a:lnTo>
                <a:lnTo>
                  <a:pt x="2" y="8"/>
                </a:lnTo>
                <a:lnTo>
                  <a:pt x="2" y="10"/>
                </a:lnTo>
                <a:lnTo>
                  <a:pt x="0" y="10"/>
                </a:lnTo>
                <a:lnTo>
                  <a:pt x="0" y="11"/>
                </a:lnTo>
                <a:lnTo>
                  <a:pt x="82" y="11"/>
                </a:lnTo>
                <a:lnTo>
                  <a:pt x="82" y="9"/>
                </a:lnTo>
                <a:lnTo>
                  <a:pt x="80" y="9"/>
                </a:lnTo>
                <a:lnTo>
                  <a:pt x="80" y="6"/>
                </a:lnTo>
                <a:lnTo>
                  <a:pt x="78" y="6"/>
                </a:lnTo>
                <a:lnTo>
                  <a:pt x="78" y="4"/>
                </a:lnTo>
                <a:lnTo>
                  <a:pt x="76" y="4"/>
                </a:lnTo>
                <a:lnTo>
                  <a:pt x="76" y="1"/>
                </a:lnTo>
                <a:lnTo>
                  <a:pt x="75" y="1"/>
                </a:lnTo>
                <a:lnTo>
                  <a:pt x="75" y="0"/>
                </a:lnTo>
                <a:lnTo>
                  <a:pt x="7"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703" name="Freeform 175"/>
          <p:cNvSpPr>
            <a:spLocks/>
          </p:cNvSpPr>
          <p:nvPr/>
        </p:nvSpPr>
        <p:spPr bwMode="auto">
          <a:xfrm>
            <a:off x="2474913" y="2413000"/>
            <a:ext cx="138112" cy="20638"/>
          </a:xfrm>
          <a:custGeom>
            <a:avLst/>
            <a:gdLst/>
            <a:ahLst/>
            <a:cxnLst>
              <a:cxn ang="0">
                <a:pos x="2" y="0"/>
              </a:cxn>
              <a:cxn ang="0">
                <a:pos x="2" y="4"/>
              </a:cxn>
              <a:cxn ang="0">
                <a:pos x="0" y="4"/>
              </a:cxn>
              <a:cxn ang="0">
                <a:pos x="0" y="12"/>
              </a:cxn>
              <a:cxn ang="0">
                <a:pos x="86" y="12"/>
              </a:cxn>
              <a:cxn ang="0">
                <a:pos x="86" y="4"/>
              </a:cxn>
              <a:cxn ang="0">
                <a:pos x="84" y="4"/>
              </a:cxn>
              <a:cxn ang="0">
                <a:pos x="84" y="0"/>
              </a:cxn>
              <a:cxn ang="0">
                <a:pos x="2" y="0"/>
              </a:cxn>
            </a:cxnLst>
            <a:rect l="0" t="0" r="r" b="b"/>
            <a:pathLst>
              <a:path w="87" h="13">
                <a:moveTo>
                  <a:pt x="2" y="0"/>
                </a:moveTo>
                <a:lnTo>
                  <a:pt x="2" y="4"/>
                </a:lnTo>
                <a:lnTo>
                  <a:pt x="0" y="4"/>
                </a:lnTo>
                <a:lnTo>
                  <a:pt x="0" y="12"/>
                </a:lnTo>
                <a:lnTo>
                  <a:pt x="86" y="12"/>
                </a:lnTo>
                <a:lnTo>
                  <a:pt x="86" y="4"/>
                </a:lnTo>
                <a:lnTo>
                  <a:pt x="84" y="4"/>
                </a:lnTo>
                <a:lnTo>
                  <a:pt x="84"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704" name="Freeform 176"/>
          <p:cNvSpPr>
            <a:spLocks/>
          </p:cNvSpPr>
          <p:nvPr/>
        </p:nvSpPr>
        <p:spPr bwMode="auto">
          <a:xfrm>
            <a:off x="2474913" y="2438400"/>
            <a:ext cx="138112" cy="19050"/>
          </a:xfrm>
          <a:custGeom>
            <a:avLst/>
            <a:gdLst/>
            <a:ahLst/>
            <a:cxnLst>
              <a:cxn ang="0">
                <a:pos x="0" y="0"/>
              </a:cxn>
              <a:cxn ang="0">
                <a:pos x="0" y="6"/>
              </a:cxn>
              <a:cxn ang="0">
                <a:pos x="2" y="6"/>
              </a:cxn>
              <a:cxn ang="0">
                <a:pos x="2" y="11"/>
              </a:cxn>
              <a:cxn ang="0">
                <a:pos x="82" y="11"/>
              </a:cxn>
              <a:cxn ang="0">
                <a:pos x="82" y="10"/>
              </a:cxn>
              <a:cxn ang="0">
                <a:pos x="84" y="10"/>
              </a:cxn>
              <a:cxn ang="0">
                <a:pos x="84" y="6"/>
              </a:cxn>
              <a:cxn ang="0">
                <a:pos x="86" y="6"/>
              </a:cxn>
              <a:cxn ang="0">
                <a:pos x="86" y="0"/>
              </a:cxn>
              <a:cxn ang="0">
                <a:pos x="0" y="0"/>
              </a:cxn>
            </a:cxnLst>
            <a:rect l="0" t="0" r="r" b="b"/>
            <a:pathLst>
              <a:path w="87" h="12">
                <a:moveTo>
                  <a:pt x="0" y="0"/>
                </a:moveTo>
                <a:lnTo>
                  <a:pt x="0" y="6"/>
                </a:lnTo>
                <a:lnTo>
                  <a:pt x="2" y="6"/>
                </a:lnTo>
                <a:lnTo>
                  <a:pt x="2" y="11"/>
                </a:lnTo>
                <a:lnTo>
                  <a:pt x="82" y="11"/>
                </a:lnTo>
                <a:lnTo>
                  <a:pt x="82" y="10"/>
                </a:lnTo>
                <a:lnTo>
                  <a:pt x="84" y="10"/>
                </a:lnTo>
                <a:lnTo>
                  <a:pt x="84" y="6"/>
                </a:lnTo>
                <a:lnTo>
                  <a:pt x="86" y="6"/>
                </a:lnTo>
                <a:lnTo>
                  <a:pt x="86"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705" name="Freeform 177"/>
          <p:cNvSpPr>
            <a:spLocks/>
          </p:cNvSpPr>
          <p:nvPr/>
        </p:nvSpPr>
        <p:spPr bwMode="auto">
          <a:xfrm>
            <a:off x="2478088" y="2462213"/>
            <a:ext cx="128587" cy="19050"/>
          </a:xfrm>
          <a:custGeom>
            <a:avLst/>
            <a:gdLst/>
            <a:ahLst/>
            <a:cxnLst>
              <a:cxn ang="0">
                <a:pos x="0" y="0"/>
              </a:cxn>
              <a:cxn ang="0">
                <a:pos x="2" y="3"/>
              </a:cxn>
              <a:cxn ang="0">
                <a:pos x="4" y="5"/>
              </a:cxn>
              <a:cxn ang="0">
                <a:pos x="6" y="8"/>
              </a:cxn>
              <a:cxn ang="0">
                <a:pos x="7" y="10"/>
              </a:cxn>
              <a:cxn ang="0">
                <a:pos x="8" y="10"/>
              </a:cxn>
              <a:cxn ang="0">
                <a:pos x="8" y="11"/>
              </a:cxn>
              <a:cxn ang="0">
                <a:pos x="72" y="11"/>
              </a:cxn>
              <a:cxn ang="0">
                <a:pos x="72" y="10"/>
              </a:cxn>
              <a:cxn ang="0">
                <a:pos x="74" y="10"/>
              </a:cxn>
              <a:cxn ang="0">
                <a:pos x="74" y="8"/>
              </a:cxn>
              <a:cxn ang="0">
                <a:pos x="78" y="6"/>
              </a:cxn>
              <a:cxn ang="0">
                <a:pos x="78" y="3"/>
              </a:cxn>
              <a:cxn ang="0">
                <a:pos x="80" y="3"/>
              </a:cxn>
              <a:cxn ang="0">
                <a:pos x="80" y="0"/>
              </a:cxn>
              <a:cxn ang="0">
                <a:pos x="0" y="0"/>
              </a:cxn>
            </a:cxnLst>
            <a:rect l="0" t="0" r="r" b="b"/>
            <a:pathLst>
              <a:path w="81" h="12">
                <a:moveTo>
                  <a:pt x="0" y="0"/>
                </a:moveTo>
                <a:lnTo>
                  <a:pt x="2" y="3"/>
                </a:lnTo>
                <a:lnTo>
                  <a:pt x="4" y="5"/>
                </a:lnTo>
                <a:lnTo>
                  <a:pt x="6" y="8"/>
                </a:lnTo>
                <a:lnTo>
                  <a:pt x="7" y="10"/>
                </a:lnTo>
                <a:lnTo>
                  <a:pt x="8" y="10"/>
                </a:lnTo>
                <a:lnTo>
                  <a:pt x="8" y="11"/>
                </a:lnTo>
                <a:lnTo>
                  <a:pt x="72" y="11"/>
                </a:lnTo>
                <a:lnTo>
                  <a:pt x="72" y="10"/>
                </a:lnTo>
                <a:lnTo>
                  <a:pt x="74" y="10"/>
                </a:lnTo>
                <a:lnTo>
                  <a:pt x="74" y="8"/>
                </a:lnTo>
                <a:lnTo>
                  <a:pt x="78" y="6"/>
                </a:lnTo>
                <a:lnTo>
                  <a:pt x="78" y="3"/>
                </a:lnTo>
                <a:lnTo>
                  <a:pt x="80" y="3"/>
                </a:lnTo>
                <a:lnTo>
                  <a:pt x="80"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706" name="Freeform 178"/>
          <p:cNvSpPr>
            <a:spLocks/>
          </p:cNvSpPr>
          <p:nvPr/>
        </p:nvSpPr>
        <p:spPr bwMode="auto">
          <a:xfrm>
            <a:off x="2492375" y="2486025"/>
            <a:ext cx="100013" cy="17463"/>
          </a:xfrm>
          <a:custGeom>
            <a:avLst/>
            <a:gdLst/>
            <a:ahLst/>
            <a:cxnLst>
              <a:cxn ang="0">
                <a:pos x="0" y="0"/>
              </a:cxn>
              <a:cxn ang="0">
                <a:pos x="2" y="3"/>
              </a:cxn>
              <a:cxn ang="0">
                <a:pos x="4" y="3"/>
              </a:cxn>
              <a:cxn ang="0">
                <a:pos x="5" y="5"/>
              </a:cxn>
              <a:cxn ang="0">
                <a:pos x="9" y="5"/>
              </a:cxn>
              <a:cxn ang="0">
                <a:pos x="9" y="6"/>
              </a:cxn>
              <a:cxn ang="0">
                <a:pos x="13" y="6"/>
              </a:cxn>
              <a:cxn ang="0">
                <a:pos x="13" y="8"/>
              </a:cxn>
              <a:cxn ang="0">
                <a:pos x="16" y="8"/>
              </a:cxn>
              <a:cxn ang="0">
                <a:pos x="16" y="9"/>
              </a:cxn>
              <a:cxn ang="0">
                <a:pos x="23" y="9"/>
              </a:cxn>
              <a:cxn ang="0">
                <a:pos x="23" y="10"/>
              </a:cxn>
              <a:cxn ang="0">
                <a:pos x="41" y="10"/>
              </a:cxn>
              <a:cxn ang="0">
                <a:pos x="41" y="9"/>
              </a:cxn>
              <a:cxn ang="0">
                <a:pos x="46" y="9"/>
              </a:cxn>
              <a:cxn ang="0">
                <a:pos x="46" y="8"/>
              </a:cxn>
              <a:cxn ang="0">
                <a:pos x="51" y="8"/>
              </a:cxn>
              <a:cxn ang="0">
                <a:pos x="51" y="6"/>
              </a:cxn>
              <a:cxn ang="0">
                <a:pos x="55" y="5"/>
              </a:cxn>
              <a:cxn ang="0">
                <a:pos x="58" y="5"/>
              </a:cxn>
              <a:cxn ang="0">
                <a:pos x="58" y="3"/>
              </a:cxn>
              <a:cxn ang="0">
                <a:pos x="62" y="3"/>
              </a:cxn>
              <a:cxn ang="0">
                <a:pos x="62" y="0"/>
              </a:cxn>
              <a:cxn ang="0">
                <a:pos x="0" y="0"/>
              </a:cxn>
            </a:cxnLst>
            <a:rect l="0" t="0" r="r" b="b"/>
            <a:pathLst>
              <a:path w="63" h="11">
                <a:moveTo>
                  <a:pt x="0" y="0"/>
                </a:moveTo>
                <a:lnTo>
                  <a:pt x="2" y="3"/>
                </a:lnTo>
                <a:lnTo>
                  <a:pt x="4" y="3"/>
                </a:lnTo>
                <a:lnTo>
                  <a:pt x="5" y="5"/>
                </a:lnTo>
                <a:lnTo>
                  <a:pt x="9" y="5"/>
                </a:lnTo>
                <a:lnTo>
                  <a:pt x="9" y="6"/>
                </a:lnTo>
                <a:lnTo>
                  <a:pt x="13" y="6"/>
                </a:lnTo>
                <a:lnTo>
                  <a:pt x="13" y="8"/>
                </a:lnTo>
                <a:lnTo>
                  <a:pt x="16" y="8"/>
                </a:lnTo>
                <a:lnTo>
                  <a:pt x="16" y="9"/>
                </a:lnTo>
                <a:lnTo>
                  <a:pt x="23" y="9"/>
                </a:lnTo>
                <a:lnTo>
                  <a:pt x="23" y="10"/>
                </a:lnTo>
                <a:lnTo>
                  <a:pt x="41" y="10"/>
                </a:lnTo>
                <a:lnTo>
                  <a:pt x="41" y="9"/>
                </a:lnTo>
                <a:lnTo>
                  <a:pt x="46" y="9"/>
                </a:lnTo>
                <a:lnTo>
                  <a:pt x="46" y="8"/>
                </a:lnTo>
                <a:lnTo>
                  <a:pt x="51" y="8"/>
                </a:lnTo>
                <a:lnTo>
                  <a:pt x="51" y="6"/>
                </a:lnTo>
                <a:lnTo>
                  <a:pt x="55" y="5"/>
                </a:lnTo>
                <a:lnTo>
                  <a:pt x="58" y="5"/>
                </a:lnTo>
                <a:lnTo>
                  <a:pt x="58"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707" name="Oval 179"/>
          <p:cNvSpPr>
            <a:spLocks noChangeArrowheads="1"/>
          </p:cNvSpPr>
          <p:nvPr/>
        </p:nvSpPr>
        <p:spPr bwMode="auto">
          <a:xfrm>
            <a:off x="2481263" y="2371725"/>
            <a:ext cx="120650" cy="120650"/>
          </a:xfrm>
          <a:prstGeom prst="ellipse">
            <a:avLst/>
          </a:prstGeom>
          <a:noFill/>
          <a:ln w="12700">
            <a:solidFill>
              <a:srgbClr val="000000"/>
            </a:solidFill>
            <a:round/>
            <a:headEnd/>
            <a:tailEnd/>
          </a:ln>
          <a:effectLst/>
        </p:spPr>
        <p:txBody>
          <a:bodyPr wrap="none" anchor="ctr"/>
          <a:lstStyle/>
          <a:p>
            <a:endParaRPr lang="fr-FR"/>
          </a:p>
        </p:txBody>
      </p:sp>
      <p:sp>
        <p:nvSpPr>
          <p:cNvPr id="22708" name="Freeform 180"/>
          <p:cNvSpPr>
            <a:spLocks/>
          </p:cNvSpPr>
          <p:nvPr/>
        </p:nvSpPr>
        <p:spPr bwMode="auto">
          <a:xfrm>
            <a:off x="2673350" y="2365375"/>
            <a:ext cx="106363" cy="19050"/>
          </a:xfrm>
          <a:custGeom>
            <a:avLst/>
            <a:gdLst/>
            <a:ahLst/>
            <a:cxnLst>
              <a:cxn ang="0">
                <a:pos x="22" y="0"/>
              </a:cxn>
              <a:cxn ang="0">
                <a:pos x="22" y="1"/>
              </a:cxn>
              <a:cxn ang="0">
                <a:pos x="19" y="1"/>
              </a:cxn>
              <a:cxn ang="0">
                <a:pos x="19" y="3"/>
              </a:cxn>
              <a:cxn ang="0">
                <a:pos x="12" y="3"/>
              </a:cxn>
              <a:cxn ang="0">
                <a:pos x="12" y="4"/>
              </a:cxn>
              <a:cxn ang="0">
                <a:pos x="8" y="5"/>
              </a:cxn>
              <a:cxn ang="0">
                <a:pos x="6" y="5"/>
              </a:cxn>
              <a:cxn ang="0">
                <a:pos x="6" y="7"/>
              </a:cxn>
              <a:cxn ang="0">
                <a:pos x="1" y="7"/>
              </a:cxn>
              <a:cxn ang="0">
                <a:pos x="1" y="10"/>
              </a:cxn>
              <a:cxn ang="0">
                <a:pos x="0" y="10"/>
              </a:cxn>
              <a:cxn ang="0">
                <a:pos x="0" y="11"/>
              </a:cxn>
              <a:cxn ang="0">
                <a:pos x="66" y="11"/>
              </a:cxn>
              <a:cxn ang="0">
                <a:pos x="66" y="8"/>
              </a:cxn>
              <a:cxn ang="0">
                <a:pos x="62" y="8"/>
              </a:cxn>
              <a:cxn ang="0">
                <a:pos x="62" y="7"/>
              </a:cxn>
              <a:cxn ang="0">
                <a:pos x="60" y="7"/>
              </a:cxn>
              <a:cxn ang="0">
                <a:pos x="58" y="5"/>
              </a:cxn>
              <a:cxn ang="0">
                <a:pos x="56" y="5"/>
              </a:cxn>
              <a:cxn ang="0">
                <a:pos x="56" y="4"/>
              </a:cxn>
              <a:cxn ang="0">
                <a:pos x="52" y="4"/>
              </a:cxn>
              <a:cxn ang="0">
                <a:pos x="52" y="3"/>
              </a:cxn>
              <a:cxn ang="0">
                <a:pos x="47" y="3"/>
              </a:cxn>
              <a:cxn ang="0">
                <a:pos x="47" y="1"/>
              </a:cxn>
              <a:cxn ang="0">
                <a:pos x="41" y="1"/>
              </a:cxn>
              <a:cxn ang="0">
                <a:pos x="41" y="0"/>
              </a:cxn>
              <a:cxn ang="0">
                <a:pos x="22" y="0"/>
              </a:cxn>
            </a:cxnLst>
            <a:rect l="0" t="0" r="r" b="b"/>
            <a:pathLst>
              <a:path w="67" h="12">
                <a:moveTo>
                  <a:pt x="22" y="0"/>
                </a:moveTo>
                <a:lnTo>
                  <a:pt x="22" y="1"/>
                </a:lnTo>
                <a:lnTo>
                  <a:pt x="19" y="1"/>
                </a:lnTo>
                <a:lnTo>
                  <a:pt x="19" y="3"/>
                </a:lnTo>
                <a:lnTo>
                  <a:pt x="12" y="3"/>
                </a:lnTo>
                <a:lnTo>
                  <a:pt x="12" y="4"/>
                </a:lnTo>
                <a:lnTo>
                  <a:pt x="8" y="5"/>
                </a:lnTo>
                <a:lnTo>
                  <a:pt x="6" y="5"/>
                </a:lnTo>
                <a:lnTo>
                  <a:pt x="6" y="7"/>
                </a:lnTo>
                <a:lnTo>
                  <a:pt x="1" y="7"/>
                </a:lnTo>
                <a:lnTo>
                  <a:pt x="1" y="10"/>
                </a:lnTo>
                <a:lnTo>
                  <a:pt x="0" y="10"/>
                </a:lnTo>
                <a:lnTo>
                  <a:pt x="0" y="11"/>
                </a:lnTo>
                <a:lnTo>
                  <a:pt x="66" y="11"/>
                </a:lnTo>
                <a:lnTo>
                  <a:pt x="66" y="8"/>
                </a:lnTo>
                <a:lnTo>
                  <a:pt x="62" y="8"/>
                </a:lnTo>
                <a:lnTo>
                  <a:pt x="62" y="7"/>
                </a:lnTo>
                <a:lnTo>
                  <a:pt x="60" y="7"/>
                </a:lnTo>
                <a:lnTo>
                  <a:pt x="58" y="5"/>
                </a:lnTo>
                <a:lnTo>
                  <a:pt x="56" y="5"/>
                </a:lnTo>
                <a:lnTo>
                  <a:pt x="56" y="4"/>
                </a:lnTo>
                <a:lnTo>
                  <a:pt x="52" y="4"/>
                </a:lnTo>
                <a:lnTo>
                  <a:pt x="52" y="3"/>
                </a:lnTo>
                <a:lnTo>
                  <a:pt x="47" y="3"/>
                </a:lnTo>
                <a:lnTo>
                  <a:pt x="47" y="1"/>
                </a:lnTo>
                <a:lnTo>
                  <a:pt x="41" y="1"/>
                </a:lnTo>
                <a:lnTo>
                  <a:pt x="41" y="0"/>
                </a:lnTo>
                <a:lnTo>
                  <a:pt x="22" y="0"/>
                </a:lnTo>
              </a:path>
            </a:pathLst>
          </a:custGeom>
          <a:solidFill>
            <a:srgbClr val="FFFFFF"/>
          </a:solidFill>
          <a:ln w="12700" cap="rnd" cmpd="sng">
            <a:noFill/>
            <a:prstDash val="solid"/>
            <a:round/>
            <a:headEnd type="none" w="med" len="med"/>
            <a:tailEnd type="none" w="med" len="med"/>
          </a:ln>
          <a:effectLst/>
        </p:spPr>
        <p:txBody>
          <a:bodyPr/>
          <a:lstStyle/>
          <a:p>
            <a:endParaRPr lang="fr-FR"/>
          </a:p>
        </p:txBody>
      </p:sp>
      <p:sp>
        <p:nvSpPr>
          <p:cNvPr id="22709" name="Freeform 181"/>
          <p:cNvSpPr>
            <a:spLocks/>
          </p:cNvSpPr>
          <p:nvPr/>
        </p:nvSpPr>
        <p:spPr bwMode="auto">
          <a:xfrm>
            <a:off x="2657475" y="2389188"/>
            <a:ext cx="134938" cy="19050"/>
          </a:xfrm>
          <a:custGeom>
            <a:avLst/>
            <a:gdLst/>
            <a:ahLst/>
            <a:cxnLst>
              <a:cxn ang="0">
                <a:pos x="9" y="0"/>
              </a:cxn>
              <a:cxn ang="0">
                <a:pos x="9" y="1"/>
              </a:cxn>
              <a:cxn ang="0">
                <a:pos x="6" y="3"/>
              </a:cxn>
              <a:cxn ang="0">
                <a:pos x="6" y="5"/>
              </a:cxn>
              <a:cxn ang="0">
                <a:pos x="4" y="5"/>
              </a:cxn>
              <a:cxn ang="0">
                <a:pos x="4" y="8"/>
              </a:cxn>
              <a:cxn ang="0">
                <a:pos x="2" y="8"/>
              </a:cxn>
              <a:cxn ang="0">
                <a:pos x="2" y="10"/>
              </a:cxn>
              <a:cxn ang="0">
                <a:pos x="0" y="10"/>
              </a:cxn>
              <a:cxn ang="0">
                <a:pos x="0" y="11"/>
              </a:cxn>
              <a:cxn ang="0">
                <a:pos x="84" y="11"/>
              </a:cxn>
              <a:cxn ang="0">
                <a:pos x="84" y="9"/>
              </a:cxn>
              <a:cxn ang="0">
                <a:pos x="82" y="9"/>
              </a:cxn>
              <a:cxn ang="0">
                <a:pos x="82" y="6"/>
              </a:cxn>
              <a:cxn ang="0">
                <a:pos x="80" y="6"/>
              </a:cxn>
              <a:cxn ang="0">
                <a:pos x="80" y="4"/>
              </a:cxn>
              <a:cxn ang="0">
                <a:pos x="78" y="4"/>
              </a:cxn>
              <a:cxn ang="0">
                <a:pos x="77" y="1"/>
              </a:cxn>
              <a:cxn ang="0">
                <a:pos x="77" y="0"/>
              </a:cxn>
              <a:cxn ang="0">
                <a:pos x="9" y="0"/>
              </a:cxn>
            </a:cxnLst>
            <a:rect l="0" t="0" r="r" b="b"/>
            <a:pathLst>
              <a:path w="85" h="12">
                <a:moveTo>
                  <a:pt x="9" y="0"/>
                </a:moveTo>
                <a:lnTo>
                  <a:pt x="9" y="1"/>
                </a:lnTo>
                <a:lnTo>
                  <a:pt x="6" y="3"/>
                </a:lnTo>
                <a:lnTo>
                  <a:pt x="6" y="5"/>
                </a:lnTo>
                <a:lnTo>
                  <a:pt x="4" y="5"/>
                </a:lnTo>
                <a:lnTo>
                  <a:pt x="4" y="8"/>
                </a:lnTo>
                <a:lnTo>
                  <a:pt x="2" y="8"/>
                </a:lnTo>
                <a:lnTo>
                  <a:pt x="2" y="10"/>
                </a:lnTo>
                <a:lnTo>
                  <a:pt x="0" y="10"/>
                </a:lnTo>
                <a:lnTo>
                  <a:pt x="0" y="11"/>
                </a:lnTo>
                <a:lnTo>
                  <a:pt x="84" y="11"/>
                </a:lnTo>
                <a:lnTo>
                  <a:pt x="84" y="9"/>
                </a:lnTo>
                <a:lnTo>
                  <a:pt x="82" y="9"/>
                </a:lnTo>
                <a:lnTo>
                  <a:pt x="82" y="6"/>
                </a:lnTo>
                <a:lnTo>
                  <a:pt x="80" y="6"/>
                </a:lnTo>
                <a:lnTo>
                  <a:pt x="80" y="4"/>
                </a:lnTo>
                <a:lnTo>
                  <a:pt x="78" y="4"/>
                </a:lnTo>
                <a:lnTo>
                  <a:pt x="77" y="1"/>
                </a:lnTo>
                <a:lnTo>
                  <a:pt x="77" y="0"/>
                </a:lnTo>
                <a:lnTo>
                  <a:pt x="9" y="0"/>
                </a:lnTo>
              </a:path>
            </a:pathLst>
          </a:custGeom>
          <a:solidFill>
            <a:srgbClr val="EDEDED"/>
          </a:solidFill>
          <a:ln w="12700" cap="rnd" cmpd="sng">
            <a:noFill/>
            <a:prstDash val="solid"/>
            <a:round/>
            <a:headEnd type="none" w="med" len="med"/>
            <a:tailEnd type="none" w="med" len="med"/>
          </a:ln>
          <a:effectLst/>
        </p:spPr>
        <p:txBody>
          <a:bodyPr/>
          <a:lstStyle/>
          <a:p>
            <a:endParaRPr lang="fr-FR"/>
          </a:p>
        </p:txBody>
      </p:sp>
      <p:sp>
        <p:nvSpPr>
          <p:cNvPr id="22710" name="Freeform 182"/>
          <p:cNvSpPr>
            <a:spLocks/>
          </p:cNvSpPr>
          <p:nvPr/>
        </p:nvSpPr>
        <p:spPr bwMode="auto">
          <a:xfrm>
            <a:off x="2654300" y="2413000"/>
            <a:ext cx="141288" cy="20638"/>
          </a:xfrm>
          <a:custGeom>
            <a:avLst/>
            <a:gdLst/>
            <a:ahLst/>
            <a:cxnLst>
              <a:cxn ang="0">
                <a:pos x="2" y="0"/>
              </a:cxn>
              <a:cxn ang="0">
                <a:pos x="2" y="4"/>
              </a:cxn>
              <a:cxn ang="0">
                <a:pos x="0" y="4"/>
              </a:cxn>
              <a:cxn ang="0">
                <a:pos x="0" y="12"/>
              </a:cxn>
              <a:cxn ang="0">
                <a:pos x="88" y="12"/>
              </a:cxn>
              <a:cxn ang="0">
                <a:pos x="88" y="4"/>
              </a:cxn>
              <a:cxn ang="0">
                <a:pos x="86" y="4"/>
              </a:cxn>
              <a:cxn ang="0">
                <a:pos x="86" y="0"/>
              </a:cxn>
              <a:cxn ang="0">
                <a:pos x="2" y="0"/>
              </a:cxn>
            </a:cxnLst>
            <a:rect l="0" t="0" r="r" b="b"/>
            <a:pathLst>
              <a:path w="89" h="13">
                <a:moveTo>
                  <a:pt x="2" y="0"/>
                </a:moveTo>
                <a:lnTo>
                  <a:pt x="2" y="4"/>
                </a:lnTo>
                <a:lnTo>
                  <a:pt x="0" y="4"/>
                </a:lnTo>
                <a:lnTo>
                  <a:pt x="0" y="12"/>
                </a:lnTo>
                <a:lnTo>
                  <a:pt x="88" y="12"/>
                </a:lnTo>
                <a:lnTo>
                  <a:pt x="88" y="4"/>
                </a:lnTo>
                <a:lnTo>
                  <a:pt x="86" y="4"/>
                </a:lnTo>
                <a:lnTo>
                  <a:pt x="86" y="0"/>
                </a:lnTo>
                <a:lnTo>
                  <a:pt x="2" y="0"/>
                </a:lnTo>
              </a:path>
            </a:pathLst>
          </a:custGeom>
          <a:solidFill>
            <a:srgbClr val="DCDCDC"/>
          </a:solidFill>
          <a:ln w="12700" cap="rnd" cmpd="sng">
            <a:noFill/>
            <a:prstDash val="solid"/>
            <a:round/>
            <a:headEnd type="none" w="med" len="med"/>
            <a:tailEnd type="none" w="med" len="med"/>
          </a:ln>
          <a:effectLst/>
        </p:spPr>
        <p:txBody>
          <a:bodyPr/>
          <a:lstStyle/>
          <a:p>
            <a:endParaRPr lang="fr-FR"/>
          </a:p>
        </p:txBody>
      </p:sp>
      <p:sp>
        <p:nvSpPr>
          <p:cNvPr id="22711" name="Freeform 183"/>
          <p:cNvSpPr>
            <a:spLocks/>
          </p:cNvSpPr>
          <p:nvPr/>
        </p:nvSpPr>
        <p:spPr bwMode="auto">
          <a:xfrm>
            <a:off x="2654300" y="2438400"/>
            <a:ext cx="141288" cy="19050"/>
          </a:xfrm>
          <a:custGeom>
            <a:avLst/>
            <a:gdLst/>
            <a:ahLst/>
            <a:cxnLst>
              <a:cxn ang="0">
                <a:pos x="0" y="0"/>
              </a:cxn>
              <a:cxn ang="0">
                <a:pos x="0" y="6"/>
              </a:cxn>
              <a:cxn ang="0">
                <a:pos x="2" y="6"/>
              </a:cxn>
              <a:cxn ang="0">
                <a:pos x="2" y="11"/>
              </a:cxn>
              <a:cxn ang="0">
                <a:pos x="84" y="11"/>
              </a:cxn>
              <a:cxn ang="0">
                <a:pos x="84" y="10"/>
              </a:cxn>
              <a:cxn ang="0">
                <a:pos x="86" y="10"/>
              </a:cxn>
              <a:cxn ang="0">
                <a:pos x="86" y="6"/>
              </a:cxn>
              <a:cxn ang="0">
                <a:pos x="88" y="6"/>
              </a:cxn>
              <a:cxn ang="0">
                <a:pos x="88" y="0"/>
              </a:cxn>
              <a:cxn ang="0">
                <a:pos x="0" y="0"/>
              </a:cxn>
            </a:cxnLst>
            <a:rect l="0" t="0" r="r" b="b"/>
            <a:pathLst>
              <a:path w="89" h="12">
                <a:moveTo>
                  <a:pt x="0" y="0"/>
                </a:moveTo>
                <a:lnTo>
                  <a:pt x="0" y="6"/>
                </a:lnTo>
                <a:lnTo>
                  <a:pt x="2" y="6"/>
                </a:lnTo>
                <a:lnTo>
                  <a:pt x="2" y="11"/>
                </a:lnTo>
                <a:lnTo>
                  <a:pt x="84" y="11"/>
                </a:lnTo>
                <a:lnTo>
                  <a:pt x="84" y="10"/>
                </a:lnTo>
                <a:lnTo>
                  <a:pt x="86" y="10"/>
                </a:lnTo>
                <a:lnTo>
                  <a:pt x="86" y="6"/>
                </a:lnTo>
                <a:lnTo>
                  <a:pt x="88" y="6"/>
                </a:lnTo>
                <a:lnTo>
                  <a:pt x="88" y="0"/>
                </a:lnTo>
                <a:lnTo>
                  <a:pt x="0" y="0"/>
                </a:lnTo>
              </a:path>
            </a:pathLst>
          </a:custGeom>
          <a:solidFill>
            <a:srgbClr val="CACACA"/>
          </a:solidFill>
          <a:ln w="12700" cap="rnd" cmpd="sng">
            <a:noFill/>
            <a:prstDash val="solid"/>
            <a:round/>
            <a:headEnd type="none" w="med" len="med"/>
            <a:tailEnd type="none" w="med" len="med"/>
          </a:ln>
          <a:effectLst/>
        </p:spPr>
        <p:txBody>
          <a:bodyPr/>
          <a:lstStyle/>
          <a:p>
            <a:endParaRPr lang="fr-FR"/>
          </a:p>
        </p:txBody>
      </p:sp>
      <p:sp>
        <p:nvSpPr>
          <p:cNvPr id="22712" name="Freeform 184"/>
          <p:cNvSpPr>
            <a:spLocks/>
          </p:cNvSpPr>
          <p:nvPr/>
        </p:nvSpPr>
        <p:spPr bwMode="auto">
          <a:xfrm>
            <a:off x="2657475" y="2462213"/>
            <a:ext cx="131763" cy="19050"/>
          </a:xfrm>
          <a:custGeom>
            <a:avLst/>
            <a:gdLst/>
            <a:ahLst/>
            <a:cxnLst>
              <a:cxn ang="0">
                <a:pos x="0" y="0"/>
              </a:cxn>
              <a:cxn ang="0">
                <a:pos x="2" y="3"/>
              </a:cxn>
              <a:cxn ang="0">
                <a:pos x="4" y="5"/>
              </a:cxn>
              <a:cxn ang="0">
                <a:pos x="6" y="8"/>
              </a:cxn>
              <a:cxn ang="0">
                <a:pos x="7" y="8"/>
              </a:cxn>
              <a:cxn ang="0">
                <a:pos x="9" y="10"/>
              </a:cxn>
              <a:cxn ang="0">
                <a:pos x="9" y="11"/>
              </a:cxn>
              <a:cxn ang="0">
                <a:pos x="73" y="11"/>
              </a:cxn>
              <a:cxn ang="0">
                <a:pos x="73" y="10"/>
              </a:cxn>
              <a:cxn ang="0">
                <a:pos x="76" y="8"/>
              </a:cxn>
              <a:cxn ang="0">
                <a:pos x="76" y="8"/>
              </a:cxn>
              <a:cxn ang="0">
                <a:pos x="78" y="8"/>
              </a:cxn>
              <a:cxn ang="0">
                <a:pos x="78" y="5"/>
              </a:cxn>
              <a:cxn ang="0">
                <a:pos x="80" y="5"/>
              </a:cxn>
              <a:cxn ang="0">
                <a:pos x="80" y="3"/>
              </a:cxn>
              <a:cxn ang="0">
                <a:pos x="82" y="3"/>
              </a:cxn>
              <a:cxn ang="0">
                <a:pos x="82" y="0"/>
              </a:cxn>
              <a:cxn ang="0">
                <a:pos x="0" y="0"/>
              </a:cxn>
            </a:cxnLst>
            <a:rect l="0" t="0" r="r" b="b"/>
            <a:pathLst>
              <a:path w="83" h="12">
                <a:moveTo>
                  <a:pt x="0" y="0"/>
                </a:moveTo>
                <a:lnTo>
                  <a:pt x="2" y="3"/>
                </a:lnTo>
                <a:lnTo>
                  <a:pt x="4" y="5"/>
                </a:lnTo>
                <a:lnTo>
                  <a:pt x="6" y="8"/>
                </a:lnTo>
                <a:lnTo>
                  <a:pt x="7" y="8"/>
                </a:lnTo>
                <a:lnTo>
                  <a:pt x="9" y="10"/>
                </a:lnTo>
                <a:lnTo>
                  <a:pt x="9" y="11"/>
                </a:lnTo>
                <a:lnTo>
                  <a:pt x="73" y="11"/>
                </a:lnTo>
                <a:lnTo>
                  <a:pt x="73" y="10"/>
                </a:lnTo>
                <a:lnTo>
                  <a:pt x="76" y="8"/>
                </a:lnTo>
                <a:lnTo>
                  <a:pt x="76" y="8"/>
                </a:lnTo>
                <a:lnTo>
                  <a:pt x="78" y="8"/>
                </a:lnTo>
                <a:lnTo>
                  <a:pt x="78" y="5"/>
                </a:lnTo>
                <a:lnTo>
                  <a:pt x="80" y="5"/>
                </a:lnTo>
                <a:lnTo>
                  <a:pt x="80" y="3"/>
                </a:lnTo>
                <a:lnTo>
                  <a:pt x="82" y="3"/>
                </a:lnTo>
                <a:lnTo>
                  <a:pt x="82" y="0"/>
                </a:lnTo>
                <a:lnTo>
                  <a:pt x="0" y="0"/>
                </a:lnTo>
              </a:path>
            </a:pathLst>
          </a:custGeom>
          <a:solidFill>
            <a:srgbClr val="B9B9B9"/>
          </a:solidFill>
          <a:ln w="12700" cap="rnd" cmpd="sng">
            <a:noFill/>
            <a:prstDash val="solid"/>
            <a:round/>
            <a:headEnd type="none" w="med" len="med"/>
            <a:tailEnd type="none" w="med" len="med"/>
          </a:ln>
          <a:effectLst/>
        </p:spPr>
        <p:txBody>
          <a:bodyPr/>
          <a:lstStyle/>
          <a:p>
            <a:endParaRPr lang="fr-FR"/>
          </a:p>
        </p:txBody>
      </p:sp>
      <p:sp>
        <p:nvSpPr>
          <p:cNvPr id="22713" name="Freeform 185"/>
          <p:cNvSpPr>
            <a:spLocks/>
          </p:cNvSpPr>
          <p:nvPr/>
        </p:nvSpPr>
        <p:spPr bwMode="auto">
          <a:xfrm>
            <a:off x="2673350" y="2486025"/>
            <a:ext cx="100013" cy="17463"/>
          </a:xfrm>
          <a:custGeom>
            <a:avLst/>
            <a:gdLst/>
            <a:ahLst/>
            <a:cxnLst>
              <a:cxn ang="0">
                <a:pos x="0" y="0"/>
              </a:cxn>
              <a:cxn ang="0">
                <a:pos x="1" y="3"/>
              </a:cxn>
              <a:cxn ang="0">
                <a:pos x="5" y="3"/>
              </a:cxn>
              <a:cxn ang="0">
                <a:pos x="6" y="5"/>
              </a:cxn>
              <a:cxn ang="0">
                <a:pos x="8" y="5"/>
              </a:cxn>
              <a:cxn ang="0">
                <a:pos x="8" y="6"/>
              </a:cxn>
              <a:cxn ang="0">
                <a:pos x="12" y="6"/>
              </a:cxn>
              <a:cxn ang="0">
                <a:pos x="12" y="8"/>
              </a:cxn>
              <a:cxn ang="0">
                <a:pos x="17" y="8"/>
              </a:cxn>
              <a:cxn ang="0">
                <a:pos x="17" y="9"/>
              </a:cxn>
              <a:cxn ang="0">
                <a:pos x="22" y="9"/>
              </a:cxn>
              <a:cxn ang="0">
                <a:pos x="22" y="10"/>
              </a:cxn>
              <a:cxn ang="0">
                <a:pos x="41" y="10"/>
              </a:cxn>
              <a:cxn ang="0">
                <a:pos x="41" y="9"/>
              </a:cxn>
              <a:cxn ang="0">
                <a:pos x="45" y="9"/>
              </a:cxn>
              <a:cxn ang="0">
                <a:pos x="45" y="8"/>
              </a:cxn>
              <a:cxn ang="0">
                <a:pos x="52" y="8"/>
              </a:cxn>
              <a:cxn ang="0">
                <a:pos x="52" y="6"/>
              </a:cxn>
              <a:cxn ang="0">
                <a:pos x="56" y="5"/>
              </a:cxn>
              <a:cxn ang="0">
                <a:pos x="57" y="5"/>
              </a:cxn>
              <a:cxn ang="0">
                <a:pos x="57" y="3"/>
              </a:cxn>
              <a:cxn ang="0">
                <a:pos x="62" y="3"/>
              </a:cxn>
              <a:cxn ang="0">
                <a:pos x="62" y="0"/>
              </a:cxn>
              <a:cxn ang="0">
                <a:pos x="0" y="0"/>
              </a:cxn>
            </a:cxnLst>
            <a:rect l="0" t="0" r="r" b="b"/>
            <a:pathLst>
              <a:path w="63" h="11">
                <a:moveTo>
                  <a:pt x="0" y="0"/>
                </a:moveTo>
                <a:lnTo>
                  <a:pt x="1" y="3"/>
                </a:lnTo>
                <a:lnTo>
                  <a:pt x="5" y="3"/>
                </a:lnTo>
                <a:lnTo>
                  <a:pt x="6" y="5"/>
                </a:lnTo>
                <a:lnTo>
                  <a:pt x="8" y="5"/>
                </a:lnTo>
                <a:lnTo>
                  <a:pt x="8" y="6"/>
                </a:lnTo>
                <a:lnTo>
                  <a:pt x="12" y="6"/>
                </a:lnTo>
                <a:lnTo>
                  <a:pt x="12" y="8"/>
                </a:lnTo>
                <a:lnTo>
                  <a:pt x="17" y="8"/>
                </a:lnTo>
                <a:lnTo>
                  <a:pt x="17" y="9"/>
                </a:lnTo>
                <a:lnTo>
                  <a:pt x="22" y="9"/>
                </a:lnTo>
                <a:lnTo>
                  <a:pt x="22" y="10"/>
                </a:lnTo>
                <a:lnTo>
                  <a:pt x="41" y="10"/>
                </a:lnTo>
                <a:lnTo>
                  <a:pt x="41" y="9"/>
                </a:lnTo>
                <a:lnTo>
                  <a:pt x="45" y="9"/>
                </a:lnTo>
                <a:lnTo>
                  <a:pt x="45" y="8"/>
                </a:lnTo>
                <a:lnTo>
                  <a:pt x="52" y="8"/>
                </a:lnTo>
                <a:lnTo>
                  <a:pt x="52" y="6"/>
                </a:lnTo>
                <a:lnTo>
                  <a:pt x="56" y="5"/>
                </a:lnTo>
                <a:lnTo>
                  <a:pt x="57" y="5"/>
                </a:lnTo>
                <a:lnTo>
                  <a:pt x="57" y="3"/>
                </a:lnTo>
                <a:lnTo>
                  <a:pt x="62" y="3"/>
                </a:lnTo>
                <a:lnTo>
                  <a:pt x="62" y="0"/>
                </a:lnTo>
                <a:lnTo>
                  <a:pt x="0" y="0"/>
                </a:lnTo>
              </a:path>
            </a:pathLst>
          </a:custGeom>
          <a:solidFill>
            <a:srgbClr val="A8A8A8"/>
          </a:solidFill>
          <a:ln w="12700" cap="rnd" cmpd="sng">
            <a:noFill/>
            <a:prstDash val="solid"/>
            <a:round/>
            <a:headEnd type="none" w="med" len="med"/>
            <a:tailEnd type="none" w="med" len="med"/>
          </a:ln>
          <a:effectLst/>
        </p:spPr>
        <p:txBody>
          <a:bodyPr/>
          <a:lstStyle/>
          <a:p>
            <a:endParaRPr lang="fr-FR"/>
          </a:p>
        </p:txBody>
      </p:sp>
      <p:sp>
        <p:nvSpPr>
          <p:cNvPr id="22714" name="Oval 186"/>
          <p:cNvSpPr>
            <a:spLocks noChangeArrowheads="1"/>
          </p:cNvSpPr>
          <p:nvPr/>
        </p:nvSpPr>
        <p:spPr bwMode="auto">
          <a:xfrm>
            <a:off x="2660650" y="2371725"/>
            <a:ext cx="123825" cy="120650"/>
          </a:xfrm>
          <a:prstGeom prst="ellipse">
            <a:avLst/>
          </a:prstGeom>
          <a:noFill/>
          <a:ln w="12700">
            <a:solidFill>
              <a:srgbClr val="000000"/>
            </a:solidFill>
            <a:round/>
            <a:headEnd/>
            <a:tailEnd/>
          </a:ln>
          <a:effectLst/>
        </p:spPr>
        <p:txBody>
          <a:bodyPr wrap="none" anchor="ctr"/>
          <a:lstStyle/>
          <a:p>
            <a:endParaRPr lang="fr-FR"/>
          </a:p>
        </p:txBody>
      </p:sp>
      <p:sp>
        <p:nvSpPr>
          <p:cNvPr id="22715" name="Line 187"/>
          <p:cNvSpPr>
            <a:spLocks noChangeShapeType="1"/>
          </p:cNvSpPr>
          <p:nvPr/>
        </p:nvSpPr>
        <p:spPr bwMode="auto">
          <a:xfrm>
            <a:off x="2840038" y="2401888"/>
            <a:ext cx="315912" cy="0"/>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717" name="Oval 189"/>
          <p:cNvSpPr>
            <a:spLocks noChangeArrowheads="1"/>
          </p:cNvSpPr>
          <p:nvPr/>
        </p:nvSpPr>
        <p:spPr bwMode="auto">
          <a:xfrm>
            <a:off x="4537075" y="2730500"/>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18" name="Oval 190"/>
          <p:cNvSpPr>
            <a:spLocks noChangeArrowheads="1"/>
          </p:cNvSpPr>
          <p:nvPr/>
        </p:nvSpPr>
        <p:spPr bwMode="auto">
          <a:xfrm>
            <a:off x="4719638" y="2730500"/>
            <a:ext cx="117475"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19" name="Freeform 191"/>
          <p:cNvSpPr>
            <a:spLocks/>
          </p:cNvSpPr>
          <p:nvPr/>
        </p:nvSpPr>
        <p:spPr bwMode="auto">
          <a:xfrm>
            <a:off x="2222500" y="3622675"/>
            <a:ext cx="147638" cy="150813"/>
          </a:xfrm>
          <a:custGeom>
            <a:avLst/>
            <a:gdLst/>
            <a:ahLst/>
            <a:cxnLst>
              <a:cxn ang="0">
                <a:pos x="0" y="0"/>
              </a:cxn>
              <a:cxn ang="0">
                <a:pos x="0" y="94"/>
              </a:cxn>
              <a:cxn ang="0">
                <a:pos x="92" y="94"/>
              </a:cxn>
              <a:cxn ang="0">
                <a:pos x="92" y="0"/>
              </a:cxn>
              <a:cxn ang="0">
                <a:pos x="0" y="0"/>
              </a:cxn>
            </a:cxnLst>
            <a:rect l="0" t="0" r="r" b="b"/>
            <a:pathLst>
              <a:path w="93" h="95">
                <a:moveTo>
                  <a:pt x="0" y="0"/>
                </a:moveTo>
                <a:lnTo>
                  <a:pt x="0" y="94"/>
                </a:lnTo>
                <a:lnTo>
                  <a:pt x="92" y="94"/>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0" name="Freeform 192"/>
          <p:cNvSpPr>
            <a:spLocks/>
          </p:cNvSpPr>
          <p:nvPr/>
        </p:nvSpPr>
        <p:spPr bwMode="auto">
          <a:xfrm>
            <a:off x="2438400" y="3622675"/>
            <a:ext cx="147638" cy="150813"/>
          </a:xfrm>
          <a:custGeom>
            <a:avLst/>
            <a:gdLst/>
            <a:ahLst/>
            <a:cxnLst>
              <a:cxn ang="0">
                <a:pos x="0" y="0"/>
              </a:cxn>
              <a:cxn ang="0">
                <a:pos x="0" y="94"/>
              </a:cxn>
              <a:cxn ang="0">
                <a:pos x="92" y="94"/>
              </a:cxn>
              <a:cxn ang="0">
                <a:pos x="92" y="0"/>
              </a:cxn>
              <a:cxn ang="0">
                <a:pos x="0" y="0"/>
              </a:cxn>
            </a:cxnLst>
            <a:rect l="0" t="0" r="r" b="b"/>
            <a:pathLst>
              <a:path w="93" h="95">
                <a:moveTo>
                  <a:pt x="0" y="0"/>
                </a:moveTo>
                <a:lnTo>
                  <a:pt x="0" y="94"/>
                </a:lnTo>
                <a:lnTo>
                  <a:pt x="92" y="94"/>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1" name="Freeform 193"/>
          <p:cNvSpPr>
            <a:spLocks/>
          </p:cNvSpPr>
          <p:nvPr/>
        </p:nvSpPr>
        <p:spPr bwMode="auto">
          <a:xfrm>
            <a:off x="2222500" y="3841750"/>
            <a:ext cx="147638" cy="147638"/>
          </a:xfrm>
          <a:custGeom>
            <a:avLst/>
            <a:gdLst/>
            <a:ahLst/>
            <a:cxnLst>
              <a:cxn ang="0">
                <a:pos x="0" y="0"/>
              </a:cxn>
              <a:cxn ang="0">
                <a:pos x="0" y="92"/>
              </a:cxn>
              <a:cxn ang="0">
                <a:pos x="92" y="92"/>
              </a:cxn>
              <a:cxn ang="0">
                <a:pos x="92" y="0"/>
              </a:cxn>
              <a:cxn ang="0">
                <a:pos x="0" y="0"/>
              </a:cxn>
            </a:cxnLst>
            <a:rect l="0" t="0" r="r" b="b"/>
            <a:pathLst>
              <a:path w="93" h="93">
                <a:moveTo>
                  <a:pt x="0" y="0"/>
                </a:moveTo>
                <a:lnTo>
                  <a:pt x="0" y="92"/>
                </a:lnTo>
                <a:lnTo>
                  <a:pt x="92" y="92"/>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2" name="Freeform 194"/>
          <p:cNvSpPr>
            <a:spLocks/>
          </p:cNvSpPr>
          <p:nvPr/>
        </p:nvSpPr>
        <p:spPr bwMode="auto">
          <a:xfrm>
            <a:off x="2438400" y="3841750"/>
            <a:ext cx="147638" cy="147638"/>
          </a:xfrm>
          <a:custGeom>
            <a:avLst/>
            <a:gdLst/>
            <a:ahLst/>
            <a:cxnLst>
              <a:cxn ang="0">
                <a:pos x="0" y="0"/>
              </a:cxn>
              <a:cxn ang="0">
                <a:pos x="0" y="92"/>
              </a:cxn>
              <a:cxn ang="0">
                <a:pos x="92" y="92"/>
              </a:cxn>
              <a:cxn ang="0">
                <a:pos x="92" y="0"/>
              </a:cxn>
              <a:cxn ang="0">
                <a:pos x="0" y="0"/>
              </a:cxn>
            </a:cxnLst>
            <a:rect l="0" t="0" r="r" b="b"/>
            <a:pathLst>
              <a:path w="93" h="93">
                <a:moveTo>
                  <a:pt x="0" y="0"/>
                </a:moveTo>
                <a:lnTo>
                  <a:pt x="0" y="92"/>
                </a:lnTo>
                <a:lnTo>
                  <a:pt x="92" y="92"/>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3" name="Freeform 195"/>
          <p:cNvSpPr>
            <a:spLocks/>
          </p:cNvSpPr>
          <p:nvPr/>
        </p:nvSpPr>
        <p:spPr bwMode="auto">
          <a:xfrm>
            <a:off x="2222500" y="4057650"/>
            <a:ext cx="147638" cy="147638"/>
          </a:xfrm>
          <a:custGeom>
            <a:avLst/>
            <a:gdLst/>
            <a:ahLst/>
            <a:cxnLst>
              <a:cxn ang="0">
                <a:pos x="0" y="0"/>
              </a:cxn>
              <a:cxn ang="0">
                <a:pos x="0" y="92"/>
              </a:cxn>
              <a:cxn ang="0">
                <a:pos x="92" y="92"/>
              </a:cxn>
              <a:cxn ang="0">
                <a:pos x="92" y="0"/>
              </a:cxn>
              <a:cxn ang="0">
                <a:pos x="0" y="0"/>
              </a:cxn>
            </a:cxnLst>
            <a:rect l="0" t="0" r="r" b="b"/>
            <a:pathLst>
              <a:path w="93" h="93">
                <a:moveTo>
                  <a:pt x="0" y="0"/>
                </a:moveTo>
                <a:lnTo>
                  <a:pt x="0" y="92"/>
                </a:lnTo>
                <a:lnTo>
                  <a:pt x="92" y="92"/>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4" name="Freeform 196"/>
          <p:cNvSpPr>
            <a:spLocks/>
          </p:cNvSpPr>
          <p:nvPr/>
        </p:nvSpPr>
        <p:spPr bwMode="auto">
          <a:xfrm>
            <a:off x="2438400" y="4057650"/>
            <a:ext cx="147638" cy="147638"/>
          </a:xfrm>
          <a:custGeom>
            <a:avLst/>
            <a:gdLst/>
            <a:ahLst/>
            <a:cxnLst>
              <a:cxn ang="0">
                <a:pos x="0" y="0"/>
              </a:cxn>
              <a:cxn ang="0">
                <a:pos x="0" y="92"/>
              </a:cxn>
              <a:cxn ang="0">
                <a:pos x="92" y="92"/>
              </a:cxn>
              <a:cxn ang="0">
                <a:pos x="92" y="0"/>
              </a:cxn>
              <a:cxn ang="0">
                <a:pos x="0" y="0"/>
              </a:cxn>
            </a:cxnLst>
            <a:rect l="0" t="0" r="r" b="b"/>
            <a:pathLst>
              <a:path w="93" h="93">
                <a:moveTo>
                  <a:pt x="0" y="0"/>
                </a:moveTo>
                <a:lnTo>
                  <a:pt x="0" y="92"/>
                </a:lnTo>
                <a:lnTo>
                  <a:pt x="92" y="92"/>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5" name="Freeform 197"/>
          <p:cNvSpPr>
            <a:spLocks/>
          </p:cNvSpPr>
          <p:nvPr/>
        </p:nvSpPr>
        <p:spPr bwMode="auto">
          <a:xfrm>
            <a:off x="4530725" y="3622675"/>
            <a:ext cx="144463" cy="150813"/>
          </a:xfrm>
          <a:custGeom>
            <a:avLst/>
            <a:gdLst/>
            <a:ahLst/>
            <a:cxnLst>
              <a:cxn ang="0">
                <a:pos x="0" y="0"/>
              </a:cxn>
              <a:cxn ang="0">
                <a:pos x="0" y="94"/>
              </a:cxn>
              <a:cxn ang="0">
                <a:pos x="90" y="94"/>
              </a:cxn>
              <a:cxn ang="0">
                <a:pos x="90" y="0"/>
              </a:cxn>
              <a:cxn ang="0">
                <a:pos x="0" y="0"/>
              </a:cxn>
            </a:cxnLst>
            <a:rect l="0" t="0" r="r" b="b"/>
            <a:pathLst>
              <a:path w="91" h="95">
                <a:moveTo>
                  <a:pt x="0" y="0"/>
                </a:moveTo>
                <a:lnTo>
                  <a:pt x="0" y="94"/>
                </a:lnTo>
                <a:lnTo>
                  <a:pt x="90" y="94"/>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6" name="Freeform 198"/>
          <p:cNvSpPr>
            <a:spLocks/>
          </p:cNvSpPr>
          <p:nvPr/>
        </p:nvSpPr>
        <p:spPr bwMode="auto">
          <a:xfrm>
            <a:off x="4746625" y="3622675"/>
            <a:ext cx="144463" cy="150813"/>
          </a:xfrm>
          <a:custGeom>
            <a:avLst/>
            <a:gdLst/>
            <a:ahLst/>
            <a:cxnLst>
              <a:cxn ang="0">
                <a:pos x="0" y="0"/>
              </a:cxn>
              <a:cxn ang="0">
                <a:pos x="0" y="94"/>
              </a:cxn>
              <a:cxn ang="0">
                <a:pos x="90" y="94"/>
              </a:cxn>
              <a:cxn ang="0">
                <a:pos x="90" y="0"/>
              </a:cxn>
              <a:cxn ang="0">
                <a:pos x="0" y="0"/>
              </a:cxn>
            </a:cxnLst>
            <a:rect l="0" t="0" r="r" b="b"/>
            <a:pathLst>
              <a:path w="91" h="95">
                <a:moveTo>
                  <a:pt x="0" y="0"/>
                </a:moveTo>
                <a:lnTo>
                  <a:pt x="0" y="94"/>
                </a:lnTo>
                <a:lnTo>
                  <a:pt x="90" y="94"/>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7" name="Freeform 199"/>
          <p:cNvSpPr>
            <a:spLocks/>
          </p:cNvSpPr>
          <p:nvPr/>
        </p:nvSpPr>
        <p:spPr bwMode="auto">
          <a:xfrm>
            <a:off x="4530725" y="3406775"/>
            <a:ext cx="144463" cy="150813"/>
          </a:xfrm>
          <a:custGeom>
            <a:avLst/>
            <a:gdLst/>
            <a:ahLst/>
            <a:cxnLst>
              <a:cxn ang="0">
                <a:pos x="0" y="0"/>
              </a:cxn>
              <a:cxn ang="0">
                <a:pos x="0" y="94"/>
              </a:cxn>
              <a:cxn ang="0">
                <a:pos x="90" y="94"/>
              </a:cxn>
              <a:cxn ang="0">
                <a:pos x="90" y="0"/>
              </a:cxn>
              <a:cxn ang="0">
                <a:pos x="0" y="0"/>
              </a:cxn>
            </a:cxnLst>
            <a:rect l="0" t="0" r="r" b="b"/>
            <a:pathLst>
              <a:path w="91" h="95">
                <a:moveTo>
                  <a:pt x="0" y="0"/>
                </a:moveTo>
                <a:lnTo>
                  <a:pt x="0" y="94"/>
                </a:lnTo>
                <a:lnTo>
                  <a:pt x="90" y="94"/>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8" name="Freeform 200"/>
          <p:cNvSpPr>
            <a:spLocks/>
          </p:cNvSpPr>
          <p:nvPr/>
        </p:nvSpPr>
        <p:spPr bwMode="auto">
          <a:xfrm>
            <a:off x="4746625" y="3406775"/>
            <a:ext cx="144463" cy="150813"/>
          </a:xfrm>
          <a:custGeom>
            <a:avLst/>
            <a:gdLst/>
            <a:ahLst/>
            <a:cxnLst>
              <a:cxn ang="0">
                <a:pos x="0" y="0"/>
              </a:cxn>
              <a:cxn ang="0">
                <a:pos x="0" y="94"/>
              </a:cxn>
              <a:cxn ang="0">
                <a:pos x="90" y="94"/>
              </a:cxn>
              <a:cxn ang="0">
                <a:pos x="90" y="0"/>
              </a:cxn>
              <a:cxn ang="0">
                <a:pos x="0" y="0"/>
              </a:cxn>
            </a:cxnLst>
            <a:rect l="0" t="0" r="r" b="b"/>
            <a:pathLst>
              <a:path w="91" h="95">
                <a:moveTo>
                  <a:pt x="0" y="0"/>
                </a:moveTo>
                <a:lnTo>
                  <a:pt x="0" y="94"/>
                </a:lnTo>
                <a:lnTo>
                  <a:pt x="90" y="94"/>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29" name="Freeform 201"/>
          <p:cNvSpPr>
            <a:spLocks/>
          </p:cNvSpPr>
          <p:nvPr/>
        </p:nvSpPr>
        <p:spPr bwMode="auto">
          <a:xfrm>
            <a:off x="4530725" y="3190875"/>
            <a:ext cx="144463" cy="147638"/>
          </a:xfrm>
          <a:custGeom>
            <a:avLst/>
            <a:gdLst/>
            <a:ahLst/>
            <a:cxnLst>
              <a:cxn ang="0">
                <a:pos x="0" y="0"/>
              </a:cxn>
              <a:cxn ang="0">
                <a:pos x="0" y="92"/>
              </a:cxn>
              <a:cxn ang="0">
                <a:pos x="90" y="92"/>
              </a:cxn>
              <a:cxn ang="0">
                <a:pos x="90" y="0"/>
              </a:cxn>
              <a:cxn ang="0">
                <a:pos x="0" y="0"/>
              </a:cxn>
            </a:cxnLst>
            <a:rect l="0" t="0" r="r" b="b"/>
            <a:pathLst>
              <a:path w="91" h="93">
                <a:moveTo>
                  <a:pt x="0" y="0"/>
                </a:moveTo>
                <a:lnTo>
                  <a:pt x="0" y="92"/>
                </a:lnTo>
                <a:lnTo>
                  <a:pt x="90" y="92"/>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30" name="Freeform 202"/>
          <p:cNvSpPr>
            <a:spLocks/>
          </p:cNvSpPr>
          <p:nvPr/>
        </p:nvSpPr>
        <p:spPr bwMode="auto">
          <a:xfrm>
            <a:off x="4746625" y="3190875"/>
            <a:ext cx="144463" cy="147638"/>
          </a:xfrm>
          <a:custGeom>
            <a:avLst/>
            <a:gdLst/>
            <a:ahLst/>
            <a:cxnLst>
              <a:cxn ang="0">
                <a:pos x="0" y="0"/>
              </a:cxn>
              <a:cxn ang="0">
                <a:pos x="0" y="92"/>
              </a:cxn>
              <a:cxn ang="0">
                <a:pos x="90" y="92"/>
              </a:cxn>
              <a:cxn ang="0">
                <a:pos x="90" y="0"/>
              </a:cxn>
              <a:cxn ang="0">
                <a:pos x="0" y="0"/>
              </a:cxn>
            </a:cxnLst>
            <a:rect l="0" t="0" r="r" b="b"/>
            <a:pathLst>
              <a:path w="91" h="93">
                <a:moveTo>
                  <a:pt x="0" y="0"/>
                </a:moveTo>
                <a:lnTo>
                  <a:pt x="0" y="92"/>
                </a:lnTo>
                <a:lnTo>
                  <a:pt x="90" y="92"/>
                </a:lnTo>
                <a:lnTo>
                  <a:pt x="90"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31" name="Freeform 203"/>
          <p:cNvSpPr>
            <a:spLocks/>
          </p:cNvSpPr>
          <p:nvPr/>
        </p:nvSpPr>
        <p:spPr bwMode="auto">
          <a:xfrm>
            <a:off x="6945313" y="2940050"/>
            <a:ext cx="147637" cy="146050"/>
          </a:xfrm>
          <a:custGeom>
            <a:avLst/>
            <a:gdLst/>
            <a:ahLst/>
            <a:cxnLst>
              <a:cxn ang="0">
                <a:pos x="0" y="0"/>
              </a:cxn>
              <a:cxn ang="0">
                <a:pos x="0" y="91"/>
              </a:cxn>
              <a:cxn ang="0">
                <a:pos x="92" y="91"/>
              </a:cxn>
              <a:cxn ang="0">
                <a:pos x="92" y="0"/>
              </a:cxn>
              <a:cxn ang="0">
                <a:pos x="0" y="0"/>
              </a:cxn>
            </a:cxnLst>
            <a:rect l="0" t="0" r="r" b="b"/>
            <a:pathLst>
              <a:path w="93" h="92">
                <a:moveTo>
                  <a:pt x="0" y="0"/>
                </a:moveTo>
                <a:lnTo>
                  <a:pt x="0" y="91"/>
                </a:lnTo>
                <a:lnTo>
                  <a:pt x="92" y="91"/>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32" name="Oval 204"/>
          <p:cNvSpPr>
            <a:spLocks noChangeArrowheads="1"/>
          </p:cNvSpPr>
          <p:nvPr/>
        </p:nvSpPr>
        <p:spPr bwMode="auto">
          <a:xfrm>
            <a:off x="7061200" y="2803525"/>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33" name="Oval 205"/>
          <p:cNvSpPr>
            <a:spLocks noChangeArrowheads="1"/>
          </p:cNvSpPr>
          <p:nvPr/>
        </p:nvSpPr>
        <p:spPr bwMode="auto">
          <a:xfrm>
            <a:off x="4537075" y="2551113"/>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34" name="Oval 206"/>
          <p:cNvSpPr>
            <a:spLocks noChangeArrowheads="1"/>
          </p:cNvSpPr>
          <p:nvPr/>
        </p:nvSpPr>
        <p:spPr bwMode="auto">
          <a:xfrm>
            <a:off x="4719638" y="2551113"/>
            <a:ext cx="117475"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35" name="Freeform 207"/>
          <p:cNvSpPr>
            <a:spLocks/>
          </p:cNvSpPr>
          <p:nvPr/>
        </p:nvSpPr>
        <p:spPr bwMode="auto">
          <a:xfrm>
            <a:off x="6945313" y="3263900"/>
            <a:ext cx="147637" cy="147638"/>
          </a:xfrm>
          <a:custGeom>
            <a:avLst/>
            <a:gdLst/>
            <a:ahLst/>
            <a:cxnLst>
              <a:cxn ang="0">
                <a:pos x="0" y="0"/>
              </a:cxn>
              <a:cxn ang="0">
                <a:pos x="0" y="92"/>
              </a:cxn>
              <a:cxn ang="0">
                <a:pos x="92" y="92"/>
              </a:cxn>
              <a:cxn ang="0">
                <a:pos x="92" y="0"/>
              </a:cxn>
              <a:cxn ang="0">
                <a:pos x="0" y="0"/>
              </a:cxn>
            </a:cxnLst>
            <a:rect l="0" t="0" r="r" b="b"/>
            <a:pathLst>
              <a:path w="93" h="93">
                <a:moveTo>
                  <a:pt x="0" y="0"/>
                </a:moveTo>
                <a:lnTo>
                  <a:pt x="0" y="92"/>
                </a:lnTo>
                <a:lnTo>
                  <a:pt x="92" y="92"/>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36" name="Oval 208"/>
          <p:cNvSpPr>
            <a:spLocks noChangeArrowheads="1"/>
          </p:cNvSpPr>
          <p:nvPr/>
        </p:nvSpPr>
        <p:spPr bwMode="auto">
          <a:xfrm>
            <a:off x="7061200" y="3127375"/>
            <a:ext cx="120650" cy="12382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37" name="Freeform 209"/>
          <p:cNvSpPr>
            <a:spLocks/>
          </p:cNvSpPr>
          <p:nvPr/>
        </p:nvSpPr>
        <p:spPr bwMode="auto">
          <a:xfrm>
            <a:off x="6945313" y="3625850"/>
            <a:ext cx="147637" cy="144463"/>
          </a:xfrm>
          <a:custGeom>
            <a:avLst/>
            <a:gdLst/>
            <a:ahLst/>
            <a:cxnLst>
              <a:cxn ang="0">
                <a:pos x="0" y="0"/>
              </a:cxn>
              <a:cxn ang="0">
                <a:pos x="0" y="90"/>
              </a:cxn>
              <a:cxn ang="0">
                <a:pos x="92" y="90"/>
              </a:cxn>
              <a:cxn ang="0">
                <a:pos x="92" y="0"/>
              </a:cxn>
              <a:cxn ang="0">
                <a:pos x="0" y="0"/>
              </a:cxn>
            </a:cxnLst>
            <a:rect l="0" t="0" r="r" b="b"/>
            <a:pathLst>
              <a:path w="93" h="91">
                <a:moveTo>
                  <a:pt x="0" y="0"/>
                </a:moveTo>
                <a:lnTo>
                  <a:pt x="0" y="90"/>
                </a:lnTo>
                <a:lnTo>
                  <a:pt x="92" y="90"/>
                </a:lnTo>
                <a:lnTo>
                  <a:pt x="92" y="0"/>
                </a:lnTo>
                <a:lnTo>
                  <a:pt x="0" y="0"/>
                </a:lnTo>
              </a:path>
            </a:pathLst>
          </a:custGeom>
          <a:solidFill>
            <a:schemeClr val="folHlink"/>
          </a:solidFill>
          <a:ln w="12700" cap="rnd" cmpd="sng">
            <a:solidFill>
              <a:srgbClr val="000000"/>
            </a:solidFill>
            <a:prstDash val="solid"/>
            <a:round/>
            <a:headEnd type="none" w="med" len="med"/>
            <a:tailEnd type="none" w="med" len="med"/>
          </a:ln>
          <a:effectLst/>
        </p:spPr>
        <p:txBody>
          <a:bodyPr/>
          <a:lstStyle/>
          <a:p>
            <a:endParaRPr lang="fr-FR"/>
          </a:p>
        </p:txBody>
      </p:sp>
      <p:sp>
        <p:nvSpPr>
          <p:cNvPr id="22738" name="Oval 210"/>
          <p:cNvSpPr>
            <a:spLocks noChangeArrowheads="1"/>
          </p:cNvSpPr>
          <p:nvPr/>
        </p:nvSpPr>
        <p:spPr bwMode="auto">
          <a:xfrm>
            <a:off x="7061200" y="3489325"/>
            <a:ext cx="120650" cy="117475"/>
          </a:xfrm>
          <a:prstGeom prst="ellipse">
            <a:avLst/>
          </a:prstGeom>
          <a:solidFill>
            <a:schemeClr val="folHlink"/>
          </a:solidFill>
          <a:ln w="12700">
            <a:solidFill>
              <a:srgbClr val="000000"/>
            </a:solidFill>
            <a:round/>
            <a:headEnd/>
            <a:tailEnd/>
          </a:ln>
          <a:effectLst/>
        </p:spPr>
        <p:txBody>
          <a:bodyPr wrap="none" anchor="ctr"/>
          <a:lstStyle/>
          <a:p>
            <a:endParaRPr lang="fr-FR"/>
          </a:p>
        </p:txBody>
      </p:sp>
      <p:sp>
        <p:nvSpPr>
          <p:cNvPr id="22739" name="Line 211"/>
          <p:cNvSpPr>
            <a:spLocks noChangeShapeType="1"/>
          </p:cNvSpPr>
          <p:nvPr/>
        </p:nvSpPr>
        <p:spPr bwMode="auto">
          <a:xfrm>
            <a:off x="3673475" y="2371725"/>
            <a:ext cx="704850" cy="312738"/>
          </a:xfrm>
          <a:prstGeom prst="line">
            <a:avLst/>
          </a:prstGeom>
          <a:noFill/>
          <a:ln w="12700">
            <a:solidFill>
              <a:srgbClr val="000000"/>
            </a:solidFill>
            <a:round/>
            <a:headEnd/>
            <a:tailEnd type="triangle" w="med" len="med"/>
          </a:ln>
          <a:effectLst/>
        </p:spPr>
        <p:txBody>
          <a:bodyPr wrap="none" anchor="ctr"/>
          <a:lstStyle/>
          <a:p>
            <a:endParaRPr lang="fr-FR"/>
          </a:p>
        </p:txBody>
      </p:sp>
      <p:sp>
        <p:nvSpPr>
          <p:cNvPr id="22750" name="Rectangle 222"/>
          <p:cNvSpPr>
            <a:spLocks noChangeArrowheads="1"/>
          </p:cNvSpPr>
          <p:nvPr/>
        </p:nvSpPr>
        <p:spPr bwMode="auto">
          <a:xfrm>
            <a:off x="1295400" y="4724400"/>
            <a:ext cx="1682750" cy="309563"/>
          </a:xfrm>
          <a:prstGeom prst="rect">
            <a:avLst/>
          </a:prstGeom>
          <a:noFill/>
          <a:ln w="12700">
            <a:noFill/>
            <a:miter lim="800000"/>
            <a:headEnd/>
            <a:tailEnd/>
          </a:ln>
          <a:effectLst/>
        </p:spPr>
        <p:txBody>
          <a:bodyPr wrap="none" lIns="90488" tIns="44450" rIns="90488" bIns="44450">
            <a:spAutoFit/>
          </a:bodyPr>
          <a:lstStyle/>
          <a:p>
            <a:pPr algn="l"/>
            <a:r>
              <a:rPr lang="fr-FR" sz="1600">
                <a:solidFill>
                  <a:srgbClr val="00279F"/>
                </a:solidFill>
              </a:rPr>
              <a:t>Capacité de NG</a:t>
            </a:r>
          </a:p>
        </p:txBody>
      </p:sp>
      <p:sp>
        <p:nvSpPr>
          <p:cNvPr id="22751" name="Rectangle 223"/>
          <p:cNvSpPr>
            <a:spLocks noChangeArrowheads="1"/>
          </p:cNvSpPr>
          <p:nvPr/>
        </p:nvSpPr>
        <p:spPr bwMode="auto">
          <a:xfrm>
            <a:off x="5368925" y="4749800"/>
            <a:ext cx="2043113" cy="309563"/>
          </a:xfrm>
          <a:prstGeom prst="rect">
            <a:avLst/>
          </a:prstGeom>
          <a:noFill/>
          <a:ln w="12700">
            <a:noFill/>
            <a:miter lim="800000"/>
            <a:headEnd/>
            <a:tailEnd/>
          </a:ln>
          <a:effectLst/>
        </p:spPr>
        <p:txBody>
          <a:bodyPr wrap="none" lIns="90488" tIns="44450" rIns="90488" bIns="44450">
            <a:spAutoFit/>
          </a:bodyPr>
          <a:lstStyle/>
          <a:p>
            <a:pPr algn="l"/>
            <a:r>
              <a:rPr lang="fr-FR" sz="1600">
                <a:solidFill>
                  <a:srgbClr val="00279F"/>
                </a:solidFill>
              </a:rPr>
              <a:t>Capacité du réseau</a:t>
            </a:r>
          </a:p>
        </p:txBody>
      </p:sp>
      <p:sp>
        <p:nvSpPr>
          <p:cNvPr id="22760" name="Rectangle 232"/>
          <p:cNvSpPr>
            <a:spLocks noChangeArrowheads="1"/>
          </p:cNvSpPr>
          <p:nvPr/>
        </p:nvSpPr>
        <p:spPr bwMode="auto">
          <a:xfrm>
            <a:off x="3255963" y="3622675"/>
            <a:ext cx="374650" cy="317500"/>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NG</a:t>
            </a:r>
          </a:p>
        </p:txBody>
      </p:sp>
      <p:sp>
        <p:nvSpPr>
          <p:cNvPr id="22761" name="Rectangle 233"/>
          <p:cNvSpPr>
            <a:spLocks noChangeArrowheads="1"/>
          </p:cNvSpPr>
          <p:nvPr/>
        </p:nvSpPr>
        <p:spPr bwMode="auto">
          <a:xfrm>
            <a:off x="5732463" y="3027363"/>
            <a:ext cx="374650" cy="317500"/>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NG</a:t>
            </a:r>
          </a:p>
        </p:txBody>
      </p:sp>
      <p:sp>
        <p:nvSpPr>
          <p:cNvPr id="22762" name="Rectangle 234"/>
          <p:cNvSpPr>
            <a:spLocks noChangeArrowheads="1"/>
          </p:cNvSpPr>
          <p:nvPr/>
        </p:nvSpPr>
        <p:spPr bwMode="auto">
          <a:xfrm>
            <a:off x="3222625" y="2151063"/>
            <a:ext cx="374650" cy="317500"/>
          </a:xfrm>
          <a:prstGeom prst="rect">
            <a:avLst/>
          </a:prstGeom>
          <a:solidFill>
            <a:srgbClr val="00FFFF"/>
          </a:solidFill>
          <a:ln w="25400">
            <a:solidFill>
              <a:srgbClr val="000000"/>
            </a:solidFill>
            <a:miter lim="800000"/>
            <a:headEnd/>
            <a:tailEnd/>
          </a:ln>
          <a:effectLst/>
        </p:spPr>
        <p:txBody>
          <a:bodyPr wrap="none" lIns="90488" tIns="44450" rIns="90488" bIns="44450" anchor="ctr"/>
          <a:lstStyle/>
          <a:p>
            <a:r>
              <a:rPr lang="fr-FR" sz="1400">
                <a:solidFill>
                  <a:srgbClr val="000000"/>
                </a:solidFill>
              </a:rPr>
              <a:t>G</a:t>
            </a:r>
          </a:p>
        </p:txBody>
      </p:sp>
      <p:grpSp>
        <p:nvGrpSpPr>
          <p:cNvPr id="22767" name="Group 239"/>
          <p:cNvGrpSpPr>
            <a:grpSpLocks/>
          </p:cNvGrpSpPr>
          <p:nvPr/>
        </p:nvGrpSpPr>
        <p:grpSpPr bwMode="auto">
          <a:xfrm>
            <a:off x="3228975" y="2540000"/>
            <a:ext cx="357188" cy="160338"/>
            <a:chOff x="2034" y="1600"/>
            <a:chExt cx="225" cy="101"/>
          </a:xfrm>
        </p:grpSpPr>
        <p:grpSp>
          <p:nvGrpSpPr>
            <p:cNvPr id="22765" name="Group 237"/>
            <p:cNvGrpSpPr>
              <a:grpSpLocks/>
            </p:cNvGrpSpPr>
            <p:nvPr/>
          </p:nvGrpSpPr>
          <p:grpSpPr bwMode="auto">
            <a:xfrm>
              <a:off x="2034" y="1621"/>
              <a:ext cx="225" cy="80"/>
              <a:chOff x="2034" y="1621"/>
              <a:chExt cx="225" cy="80"/>
            </a:xfrm>
          </p:grpSpPr>
          <p:sp>
            <p:nvSpPr>
              <p:cNvPr id="22763" name="Arc 235"/>
              <p:cNvSpPr>
                <a:spLocks/>
              </p:cNvSpPr>
              <p:nvPr/>
            </p:nvSpPr>
            <p:spPr bwMode="auto">
              <a:xfrm rot="10800000">
                <a:off x="2161" y="1621"/>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2764" name="Arc 236"/>
              <p:cNvSpPr>
                <a:spLocks/>
              </p:cNvSpPr>
              <p:nvPr/>
            </p:nvSpPr>
            <p:spPr bwMode="auto">
              <a:xfrm rot="10800000">
                <a:off x="2034" y="1621"/>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2766" name="Oval 238"/>
            <p:cNvSpPr>
              <a:spLocks noChangeArrowheads="1"/>
            </p:cNvSpPr>
            <p:nvPr/>
          </p:nvSpPr>
          <p:spPr bwMode="auto">
            <a:xfrm>
              <a:off x="2102" y="1600"/>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sp>
        <p:nvSpPr>
          <p:cNvPr id="22780" name="Rectangle 252"/>
          <p:cNvSpPr>
            <a:spLocks noChangeArrowheads="1"/>
          </p:cNvSpPr>
          <p:nvPr/>
        </p:nvSpPr>
        <p:spPr bwMode="auto">
          <a:xfrm>
            <a:off x="3200400" y="4724400"/>
            <a:ext cx="2057400" cy="381000"/>
          </a:xfrm>
          <a:prstGeom prst="rect">
            <a:avLst/>
          </a:prstGeom>
          <a:solidFill>
            <a:srgbClr val="FF99FF"/>
          </a:solidFill>
          <a:ln w="12700">
            <a:solidFill>
              <a:srgbClr val="000000"/>
            </a:solidFill>
            <a:miter lim="800000"/>
            <a:headEnd/>
            <a:tailEnd/>
          </a:ln>
          <a:effectLst/>
        </p:spPr>
        <p:txBody>
          <a:bodyPr wrap="none" anchor="ctr"/>
          <a:lstStyle/>
          <a:p>
            <a:r>
              <a:rPr lang="fr-FR" sz="1400">
                <a:solidFill>
                  <a:srgbClr val="000000"/>
                </a:solidFill>
              </a:rPr>
              <a:t>Capacité de G</a:t>
            </a:r>
          </a:p>
        </p:txBody>
      </p:sp>
      <p:grpSp>
        <p:nvGrpSpPr>
          <p:cNvPr id="22772" name="Group 244"/>
          <p:cNvGrpSpPr>
            <a:grpSpLocks/>
          </p:cNvGrpSpPr>
          <p:nvPr/>
        </p:nvGrpSpPr>
        <p:grpSpPr bwMode="auto">
          <a:xfrm>
            <a:off x="3257550" y="3997325"/>
            <a:ext cx="357188" cy="160338"/>
            <a:chOff x="2052" y="2518"/>
            <a:chExt cx="225" cy="101"/>
          </a:xfrm>
        </p:grpSpPr>
        <p:grpSp>
          <p:nvGrpSpPr>
            <p:cNvPr id="22770" name="Group 242"/>
            <p:cNvGrpSpPr>
              <a:grpSpLocks/>
            </p:cNvGrpSpPr>
            <p:nvPr/>
          </p:nvGrpSpPr>
          <p:grpSpPr bwMode="auto">
            <a:xfrm>
              <a:off x="2052" y="2539"/>
              <a:ext cx="225" cy="80"/>
              <a:chOff x="2052" y="2539"/>
              <a:chExt cx="225" cy="80"/>
            </a:xfrm>
          </p:grpSpPr>
          <p:sp>
            <p:nvSpPr>
              <p:cNvPr id="22768" name="Arc 240"/>
              <p:cNvSpPr>
                <a:spLocks/>
              </p:cNvSpPr>
              <p:nvPr/>
            </p:nvSpPr>
            <p:spPr bwMode="auto">
              <a:xfrm rot="10800000">
                <a:off x="2179" y="2539"/>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2769" name="Arc 241"/>
              <p:cNvSpPr>
                <a:spLocks/>
              </p:cNvSpPr>
              <p:nvPr/>
            </p:nvSpPr>
            <p:spPr bwMode="auto">
              <a:xfrm rot="10800000">
                <a:off x="2052" y="2539"/>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2771" name="Oval 243"/>
            <p:cNvSpPr>
              <a:spLocks noChangeArrowheads="1"/>
            </p:cNvSpPr>
            <p:nvPr/>
          </p:nvSpPr>
          <p:spPr bwMode="auto">
            <a:xfrm>
              <a:off x="2120" y="2518"/>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grpSp>
        <p:nvGrpSpPr>
          <p:cNvPr id="22777" name="Group 249"/>
          <p:cNvGrpSpPr>
            <a:grpSpLocks/>
          </p:cNvGrpSpPr>
          <p:nvPr/>
        </p:nvGrpSpPr>
        <p:grpSpPr bwMode="auto">
          <a:xfrm>
            <a:off x="5743575" y="3397250"/>
            <a:ext cx="357188" cy="160338"/>
            <a:chOff x="3618" y="2140"/>
            <a:chExt cx="225" cy="101"/>
          </a:xfrm>
        </p:grpSpPr>
        <p:grpSp>
          <p:nvGrpSpPr>
            <p:cNvPr id="22775" name="Group 247"/>
            <p:cNvGrpSpPr>
              <a:grpSpLocks/>
            </p:cNvGrpSpPr>
            <p:nvPr/>
          </p:nvGrpSpPr>
          <p:grpSpPr bwMode="auto">
            <a:xfrm>
              <a:off x="3618" y="2161"/>
              <a:ext cx="225" cy="80"/>
              <a:chOff x="3618" y="2161"/>
              <a:chExt cx="225" cy="80"/>
            </a:xfrm>
          </p:grpSpPr>
          <p:sp>
            <p:nvSpPr>
              <p:cNvPr id="22773" name="Arc 245"/>
              <p:cNvSpPr>
                <a:spLocks/>
              </p:cNvSpPr>
              <p:nvPr/>
            </p:nvSpPr>
            <p:spPr bwMode="auto">
              <a:xfrm rot="10800000">
                <a:off x="3745" y="2161"/>
                <a:ext cx="98" cy="80"/>
              </a:xfrm>
              <a:custGeom>
                <a:avLst/>
                <a:gdLst>
                  <a:gd name="G0" fmla="+- 21600 0 0"/>
                  <a:gd name="G1" fmla="+- 21599 0 0"/>
                  <a:gd name="G2" fmla="+- 21600 0 0"/>
                  <a:gd name="T0" fmla="*/ 0 w 21600"/>
                  <a:gd name="T1" fmla="*/ 21599 h 21599"/>
                  <a:gd name="T2" fmla="*/ 2137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56"/>
                      <a:pt x="9535" y="121"/>
                      <a:pt x="21378" y="0"/>
                    </a:cubicBezTo>
                  </a:path>
                  <a:path w="21600" h="21599" stroke="0" extrusionOk="0">
                    <a:moveTo>
                      <a:pt x="0" y="21599"/>
                    </a:moveTo>
                    <a:cubicBezTo>
                      <a:pt x="0" y="9756"/>
                      <a:pt x="9535" y="121"/>
                      <a:pt x="21378" y="0"/>
                    </a:cubicBezTo>
                    <a:lnTo>
                      <a:pt x="21600" y="21599"/>
                    </a:lnTo>
                    <a:close/>
                  </a:path>
                </a:pathLst>
              </a:custGeom>
              <a:noFill/>
              <a:ln w="50800" cap="rnd">
                <a:solidFill>
                  <a:srgbClr val="000000"/>
                </a:solidFill>
                <a:round/>
                <a:headEnd/>
                <a:tailEnd/>
              </a:ln>
              <a:effectLst/>
            </p:spPr>
            <p:txBody>
              <a:bodyPr wrap="none" anchor="ctr"/>
              <a:lstStyle/>
              <a:p>
                <a:endParaRPr lang="fr-FR"/>
              </a:p>
            </p:txBody>
          </p:sp>
          <p:sp>
            <p:nvSpPr>
              <p:cNvPr id="22774" name="Arc 246"/>
              <p:cNvSpPr>
                <a:spLocks/>
              </p:cNvSpPr>
              <p:nvPr/>
            </p:nvSpPr>
            <p:spPr bwMode="auto">
              <a:xfrm rot="10800000">
                <a:off x="3618" y="2161"/>
                <a:ext cx="99" cy="80"/>
              </a:xfrm>
              <a:custGeom>
                <a:avLst/>
                <a:gdLst>
                  <a:gd name="G0" fmla="+- 222 0 0"/>
                  <a:gd name="G1" fmla="+- 21600 0 0"/>
                  <a:gd name="G2" fmla="+- 21600 0 0"/>
                  <a:gd name="T0" fmla="*/ 0 w 21822"/>
                  <a:gd name="T1" fmla="*/ 1 h 21600"/>
                  <a:gd name="T2" fmla="*/ 21822 w 21822"/>
                  <a:gd name="T3" fmla="*/ 21600 h 21600"/>
                  <a:gd name="T4" fmla="*/ 222 w 21822"/>
                  <a:gd name="T5" fmla="*/ 21600 h 21600"/>
                </a:gdLst>
                <a:ahLst/>
                <a:cxnLst>
                  <a:cxn ang="0">
                    <a:pos x="T0" y="T1"/>
                  </a:cxn>
                  <a:cxn ang="0">
                    <a:pos x="T2" y="T3"/>
                  </a:cxn>
                  <a:cxn ang="0">
                    <a:pos x="T4" y="T5"/>
                  </a:cxn>
                </a:cxnLst>
                <a:rect l="0" t="0" r="r" b="b"/>
                <a:pathLst>
                  <a:path w="21822" h="21600" fill="none" extrusionOk="0">
                    <a:moveTo>
                      <a:pt x="0" y="1"/>
                    </a:moveTo>
                    <a:cubicBezTo>
                      <a:pt x="73" y="0"/>
                      <a:pt x="147" y="-1"/>
                      <a:pt x="222" y="0"/>
                    </a:cubicBezTo>
                    <a:cubicBezTo>
                      <a:pt x="12151" y="0"/>
                      <a:pt x="21822" y="9670"/>
                      <a:pt x="21822" y="21600"/>
                    </a:cubicBezTo>
                  </a:path>
                  <a:path w="21822" h="21600" stroke="0" extrusionOk="0">
                    <a:moveTo>
                      <a:pt x="0" y="1"/>
                    </a:moveTo>
                    <a:cubicBezTo>
                      <a:pt x="73" y="0"/>
                      <a:pt x="147" y="-1"/>
                      <a:pt x="222" y="0"/>
                    </a:cubicBezTo>
                    <a:cubicBezTo>
                      <a:pt x="12151" y="0"/>
                      <a:pt x="21822" y="9670"/>
                      <a:pt x="21822" y="21600"/>
                    </a:cubicBezTo>
                    <a:lnTo>
                      <a:pt x="222" y="21600"/>
                    </a:lnTo>
                    <a:close/>
                  </a:path>
                </a:pathLst>
              </a:custGeom>
              <a:noFill/>
              <a:ln w="50800" cap="rnd">
                <a:solidFill>
                  <a:srgbClr val="000000"/>
                </a:solidFill>
                <a:round/>
                <a:headEnd/>
                <a:tailEnd/>
              </a:ln>
              <a:effectLst/>
            </p:spPr>
            <p:txBody>
              <a:bodyPr wrap="none" anchor="ctr"/>
              <a:lstStyle/>
              <a:p>
                <a:endParaRPr lang="fr-FR"/>
              </a:p>
            </p:txBody>
          </p:sp>
        </p:grpSp>
        <p:sp>
          <p:nvSpPr>
            <p:cNvPr id="22776" name="Oval 248"/>
            <p:cNvSpPr>
              <a:spLocks noChangeArrowheads="1"/>
            </p:cNvSpPr>
            <p:nvPr/>
          </p:nvSpPr>
          <p:spPr bwMode="auto">
            <a:xfrm>
              <a:off x="3686" y="2140"/>
              <a:ext cx="84" cy="88"/>
            </a:xfrm>
            <a:prstGeom prst="ellipse">
              <a:avLst/>
            </a:prstGeom>
            <a:solidFill>
              <a:schemeClr val="tx2"/>
            </a:solidFill>
            <a:ln w="12700">
              <a:solidFill>
                <a:srgbClr val="000000"/>
              </a:solidFill>
              <a:round/>
              <a:headEnd/>
              <a:tailEnd/>
            </a:ln>
            <a:effectLst/>
          </p:spPr>
          <p:txBody>
            <a:bodyPr wrap="none" anchor="ctr"/>
            <a:lstStyle/>
            <a:p>
              <a:endParaRPr lang="fr-FR"/>
            </a:p>
          </p:txBody>
        </p:sp>
      </p:grpSp>
      <p:sp>
        <p:nvSpPr>
          <p:cNvPr id="22781" name="Line 253"/>
          <p:cNvSpPr>
            <a:spLocks noChangeShapeType="1"/>
          </p:cNvSpPr>
          <p:nvPr/>
        </p:nvSpPr>
        <p:spPr bwMode="auto">
          <a:xfrm>
            <a:off x="2971800" y="4572000"/>
            <a:ext cx="0" cy="6858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
        <p:nvSpPr>
          <p:cNvPr id="22782" name="Line 254"/>
          <p:cNvSpPr>
            <a:spLocks noChangeShapeType="1"/>
          </p:cNvSpPr>
          <p:nvPr/>
        </p:nvSpPr>
        <p:spPr bwMode="auto">
          <a:xfrm>
            <a:off x="5334000" y="4724400"/>
            <a:ext cx="0" cy="381000"/>
          </a:xfrm>
          <a:prstGeom prst="line">
            <a:avLst/>
          </a:prstGeom>
          <a:noFill/>
          <a:ln w="12700">
            <a:solidFill>
              <a:srgbClr val="000000"/>
            </a:solidFill>
            <a:round/>
            <a:headEnd type="triangle" w="med" len="med"/>
            <a:tailEnd type="triangle" w="med" len="med"/>
          </a:ln>
          <a:effectLst/>
        </p:spPr>
        <p:txBody>
          <a:bodyPr wrap="none" anchor="ctr"/>
          <a:lstStyle/>
          <a:p>
            <a:endParaRPr lang="fr-F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fr-FR" dirty="0"/>
              <a:t>Contenu</a:t>
            </a:r>
          </a:p>
        </p:txBody>
      </p:sp>
      <p:sp>
        <p:nvSpPr>
          <p:cNvPr id="4098" name="Rectangle 2"/>
          <p:cNvSpPr>
            <a:spLocks noGrp="1" noChangeArrowheads="1"/>
          </p:cNvSpPr>
          <p:nvPr>
            <p:ph idx="4294967295"/>
          </p:nvPr>
        </p:nvSpPr>
        <p:spPr>
          <a:xfrm>
            <a:off x="3148013" y="1412875"/>
            <a:ext cx="5995987" cy="4608513"/>
          </a:xfrm>
        </p:spPr>
        <p:txBody>
          <a:bodyPr/>
          <a:lstStyle/>
          <a:p>
            <a:pPr marL="342900" indent="-342900">
              <a:buFont typeface="Arial"/>
              <a:buChar char="•"/>
            </a:pPr>
            <a:r>
              <a:rPr lang="fr-FR" sz="2000" dirty="0">
                <a:solidFill>
                  <a:srgbClr val="00279F"/>
                </a:solidFill>
              </a:rPr>
              <a:t>Notions de CAPACITE et CHARGE</a:t>
            </a:r>
          </a:p>
          <a:p>
            <a:pPr marL="342900" indent="-342900">
              <a:buFont typeface="Arial"/>
              <a:buChar char="•"/>
            </a:pPr>
            <a:r>
              <a:rPr lang="fr-FR" sz="2000" dirty="0">
                <a:solidFill>
                  <a:srgbClr val="00279F"/>
                </a:solidFill>
              </a:rPr>
              <a:t>Capacité théorique Vs Capacité pratique</a:t>
            </a:r>
          </a:p>
          <a:p>
            <a:pPr marL="800100" lvl="1" indent="-342900">
              <a:buFont typeface="Arial"/>
              <a:buChar char="•"/>
            </a:pPr>
            <a:r>
              <a:rPr lang="fr-FR" sz="1600" dirty="0"/>
              <a:t>Taux de rendement global</a:t>
            </a:r>
          </a:p>
          <a:p>
            <a:pPr marL="342900" indent="-342900">
              <a:buFont typeface="Arial"/>
              <a:buChar char="•"/>
            </a:pPr>
            <a:r>
              <a:rPr lang="fr-FR" sz="2000" dirty="0">
                <a:solidFill>
                  <a:srgbClr val="00279F"/>
                </a:solidFill>
              </a:rPr>
              <a:t>Charge commerciale Vs charge réelle</a:t>
            </a:r>
          </a:p>
          <a:p>
            <a:pPr marL="342900" indent="-342900">
              <a:buFont typeface="Arial"/>
              <a:buChar char="•"/>
            </a:pPr>
            <a:r>
              <a:rPr lang="fr-FR" sz="2000" dirty="0">
                <a:solidFill>
                  <a:srgbClr val="00279F"/>
                </a:solidFill>
              </a:rPr>
              <a:t>Détermination des temps standards</a:t>
            </a:r>
          </a:p>
          <a:p>
            <a:pPr marL="800100" lvl="1" indent="-342900">
              <a:buFont typeface="Arial"/>
              <a:buChar char="•"/>
            </a:pPr>
            <a:r>
              <a:rPr lang="fr-FR" sz="1600" dirty="0"/>
              <a:t>Courbe d'apprentissage</a:t>
            </a:r>
          </a:p>
          <a:p>
            <a:pPr marL="342900" indent="-342900">
              <a:buFont typeface="Arial"/>
              <a:buChar char="•"/>
            </a:pPr>
            <a:r>
              <a:rPr lang="fr-FR" sz="2000" dirty="0">
                <a:solidFill>
                  <a:srgbClr val="00279F"/>
                </a:solidFill>
              </a:rPr>
              <a:t>Equilibre charge/capacité</a:t>
            </a:r>
          </a:p>
          <a:p>
            <a:pPr marL="342900" indent="-342900">
              <a:buFont typeface="Arial"/>
              <a:buChar char="•"/>
            </a:pPr>
            <a:r>
              <a:rPr lang="fr-FR" sz="2000" dirty="0" smtClean="0">
                <a:solidFill>
                  <a:srgbClr val="00279F"/>
                </a:solidFill>
              </a:rPr>
              <a:t>Goulets </a:t>
            </a:r>
            <a:r>
              <a:rPr lang="fr-FR" sz="2000" dirty="0">
                <a:solidFill>
                  <a:srgbClr val="00279F"/>
                </a:solidFill>
              </a:rPr>
              <a:t>d'étranglement et </a:t>
            </a:r>
            <a:r>
              <a:rPr lang="fr-FR" sz="2000" dirty="0" smtClean="0">
                <a:solidFill>
                  <a:srgbClr val="00279F"/>
                </a:solidFill>
              </a:rPr>
              <a:t>OPT</a:t>
            </a:r>
            <a:endParaRPr lang="fr-FR" sz="2000" dirty="0">
              <a:solidFill>
                <a:srgbClr val="00279F"/>
              </a:solidFill>
            </a:endParaRPr>
          </a:p>
        </p:txBody>
      </p:sp>
      <p:sp>
        <p:nvSpPr>
          <p:cNvPr id="3" name="Slide Number Placeholder 2"/>
          <p:cNvSpPr>
            <a:spLocks noGrp="1"/>
          </p:cNvSpPr>
          <p:nvPr>
            <p:ph type="sldNum" sz="quarter" idx="4294967295"/>
          </p:nvPr>
        </p:nvSpPr>
        <p:spPr>
          <a:xfrm>
            <a:off x="8393113" y="6492875"/>
            <a:ext cx="750887" cy="365125"/>
          </a:xfrm>
          <a:prstGeom prst="rect">
            <a:avLst/>
          </a:prstGeom>
        </p:spPr>
        <p:txBody>
          <a:bodyPr/>
          <a:lstStyle/>
          <a:p>
            <a:fld id="{F0591563-C936-C24A-B817-5B070095CD79}" type="slidenum">
              <a:rPr lang="fr-FR" smtClean="0"/>
              <a:pPr/>
              <a:t>2</a:t>
            </a:fld>
            <a:endParaRPr lang="fr-FR" dirty="0"/>
          </a:p>
        </p:txBody>
      </p:sp>
      <p:grpSp>
        <p:nvGrpSpPr>
          <p:cNvPr id="2" name="Group 6"/>
          <p:cNvGrpSpPr/>
          <p:nvPr/>
        </p:nvGrpSpPr>
        <p:grpSpPr>
          <a:xfrm>
            <a:off x="467544" y="1988840"/>
            <a:ext cx="2222500" cy="3460800"/>
            <a:chOff x="1587500" y="2420889"/>
            <a:chExt cx="2222500" cy="3460800"/>
          </a:xfrm>
        </p:grpSpPr>
        <p:pic>
          <p:nvPicPr>
            <p:cNvPr id="8" name="Picture 7" descr="boy with board.jpg"/>
            <p:cNvPicPr>
              <a:picLocks noChangeAspect="1"/>
            </p:cNvPicPr>
            <p:nvPr/>
          </p:nvPicPr>
          <p:blipFill rotWithShape="1">
            <a:blip r:embed="rId3" cstate="print">
              <a:extLst>
                <a:ext uri="{28A0092B-C50C-407E-A947-70E740481C1C}">
                  <a14:useLocalDpi xmlns:a14="http://schemas.microsoft.com/office/drawing/2010/main"/>
                </a:ext>
              </a:extLst>
            </a:blip>
            <a:srcRect b="-851"/>
            <a:stretch/>
          </p:blipFill>
          <p:spPr>
            <a:xfrm>
              <a:off x="1587500" y="2420889"/>
              <a:ext cx="2222500" cy="3460800"/>
            </a:xfrm>
            <a:prstGeom prst="rect">
              <a:avLst/>
            </a:prstGeom>
          </p:spPr>
        </p:pic>
        <p:sp>
          <p:nvSpPr>
            <p:cNvPr id="9" name="TextBox 8"/>
            <p:cNvSpPr txBox="1"/>
            <p:nvPr/>
          </p:nvSpPr>
          <p:spPr>
            <a:xfrm rot="20581012">
              <a:off x="2150333" y="3653965"/>
              <a:ext cx="1026543" cy="763286"/>
            </a:xfrm>
            <a:prstGeom prst="rect">
              <a:avLst/>
            </a:prstGeom>
            <a:noFill/>
          </p:spPr>
          <p:txBody>
            <a:bodyPr wrap="none" rtlCol="0">
              <a:spAutoFit/>
            </a:bodyPr>
            <a:lstStyle/>
            <a:p>
              <a:pPr algn="ctr">
                <a:lnSpc>
                  <a:spcPct val="90000"/>
                </a:lnSpc>
              </a:pPr>
              <a:r>
                <a:rPr lang="en-US" dirty="0">
                  <a:solidFill>
                    <a:schemeClr val="bg1">
                      <a:lumMod val="50000"/>
                    </a:schemeClr>
                  </a:solidFill>
                  <a:latin typeface="Arial Narrow"/>
                  <a:cs typeface="Arial Narrow"/>
                </a:rPr>
                <a:t>Menu </a:t>
              </a:r>
            </a:p>
            <a:p>
              <a:pPr algn="ctr">
                <a:lnSpc>
                  <a:spcPct val="90000"/>
                </a:lnSpc>
              </a:pPr>
              <a:r>
                <a:rPr lang="en-US" dirty="0">
                  <a:solidFill>
                    <a:schemeClr val="bg1">
                      <a:lumMod val="50000"/>
                    </a:schemeClr>
                  </a:solidFill>
                  <a:latin typeface="Arial Narrow"/>
                  <a:cs typeface="Arial Narrow"/>
                </a:rPr>
                <a:t>du jour!</a:t>
              </a:r>
            </a:p>
          </p:txBody>
        </p:sp>
      </p:grpSp>
    </p:spTree>
    <p:extLst>
      <p:ext uri="{BB962C8B-B14F-4D97-AF65-F5344CB8AC3E}">
        <p14:creationId xmlns:p14="http://schemas.microsoft.com/office/powerpoint/2010/main" val="830377776"/>
      </p:ext>
    </p:extLst>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Goulets d'étranglement et TRG</a:t>
            </a:r>
          </a:p>
        </p:txBody>
      </p:sp>
      <p:sp>
        <p:nvSpPr>
          <p:cNvPr id="77" name="Content Placeholder 76"/>
          <p:cNvSpPr>
            <a:spLocks noGrp="1"/>
          </p:cNvSpPr>
          <p:nvPr>
            <p:ph idx="4294967295"/>
          </p:nvPr>
        </p:nvSpPr>
        <p:spPr>
          <a:xfrm>
            <a:off x="1066800" y="1412875"/>
            <a:ext cx="8077200" cy="1008063"/>
          </a:xfrm>
        </p:spPr>
        <p:txBody>
          <a:bodyPr/>
          <a:lstStyle/>
          <a:p>
            <a:r>
              <a:rPr lang="fr-FR" sz="2000" dirty="0">
                <a:solidFill>
                  <a:srgbClr val="000000"/>
                </a:solidFill>
              </a:rPr>
              <a:t>Combien de PF peut on assembler dans une journée de 8h ?</a:t>
            </a:r>
          </a:p>
          <a:p>
            <a:r>
              <a:rPr lang="fr-FR" sz="2000" dirty="0">
                <a:solidFill>
                  <a:srgbClr val="000000"/>
                </a:solidFill>
              </a:rPr>
              <a:t>Quel est le TRG de Toto ? </a:t>
            </a:r>
          </a:p>
        </p:txBody>
      </p:sp>
      <p:grpSp>
        <p:nvGrpSpPr>
          <p:cNvPr id="3" name="Group 72"/>
          <p:cNvGrpSpPr/>
          <p:nvPr/>
        </p:nvGrpSpPr>
        <p:grpSpPr>
          <a:xfrm>
            <a:off x="664507" y="2960994"/>
            <a:ext cx="1842796" cy="2628246"/>
            <a:chOff x="880531" y="1950969"/>
            <a:chExt cx="1842796" cy="2628246"/>
          </a:xfrm>
        </p:grpSpPr>
        <p:sp>
          <p:nvSpPr>
            <p:cNvPr id="54" name="Rectangle 3"/>
            <p:cNvSpPr>
              <a:spLocks noChangeArrowheads="1"/>
            </p:cNvSpPr>
            <p:nvPr/>
          </p:nvSpPr>
          <p:spPr bwMode="auto">
            <a:xfrm>
              <a:off x="1439652" y="1950969"/>
              <a:ext cx="720000" cy="395998"/>
            </a:xfrm>
            <a:prstGeom prst="rect">
              <a:avLst/>
            </a:prstGeom>
            <a:gradFill rotWithShape="0">
              <a:gsLst>
                <a:gs pos="0">
                  <a:srgbClr val="6C7472"/>
                </a:gs>
                <a:gs pos="100000">
                  <a:srgbClr val="464658"/>
                </a:gs>
              </a:gsLst>
              <a:lin ang="5400000" scaled="1"/>
            </a:gradFill>
            <a:ln w="12700" cap="flat">
              <a:solidFill>
                <a:srgbClr val="000000"/>
              </a:solidFill>
              <a:miter lim="800000"/>
              <a:headEnd type="none" w="med" len="med"/>
              <a:tailEnd type="none" w="med" len="med"/>
            </a:ln>
          </p:spPr>
          <p:txBody>
            <a:bodyPr lIns="0" tIns="0" rIns="0" bIns="0" anchor="ctr"/>
            <a:lstStyle/>
            <a:p>
              <a:pPr algn="ctr"/>
              <a:r>
                <a:rPr lang="fr-FR" sz="1400" dirty="0">
                  <a:latin typeface="+mj-lt"/>
                  <a:ea typeface="ＭＳ Ｐゴシック" charset="0"/>
                  <a:cs typeface="Arial Narrow"/>
                </a:rPr>
                <a:t>PF</a:t>
              </a:r>
            </a:p>
          </p:txBody>
        </p:sp>
        <p:sp>
          <p:nvSpPr>
            <p:cNvPr id="55" name="Rectangle 4"/>
            <p:cNvSpPr>
              <a:spLocks noChangeArrowheads="1"/>
            </p:cNvSpPr>
            <p:nvPr/>
          </p:nvSpPr>
          <p:spPr bwMode="auto">
            <a:xfrm>
              <a:off x="899592" y="3069277"/>
              <a:ext cx="720000" cy="395998"/>
            </a:xfrm>
            <a:prstGeom prst="rect">
              <a:avLst/>
            </a:prstGeom>
            <a:gradFill rotWithShape="0">
              <a:gsLst>
                <a:gs pos="100000">
                  <a:srgbClr val="005A7C"/>
                </a:gs>
                <a:gs pos="0">
                  <a:srgbClr val="006699"/>
                </a:gs>
              </a:gsLst>
              <a:lin ang="5400000" scaled="1"/>
            </a:gradFill>
            <a:ln w="12700" cap="flat">
              <a:solidFill>
                <a:srgbClr val="000000"/>
              </a:solidFill>
              <a:miter lim="800000"/>
              <a:headEnd type="none" w="med" len="med"/>
              <a:tailEnd type="none" w="med" len="med"/>
            </a:ln>
          </p:spPr>
          <p:txBody>
            <a:bodyPr lIns="0" tIns="0" rIns="0" bIns="0" anchor="ctr"/>
            <a:lstStyle/>
            <a:p>
              <a:pPr algn="ctr"/>
              <a:r>
                <a:rPr lang="fr-FR" sz="1400" dirty="0">
                  <a:latin typeface="+mj-lt"/>
                  <a:ea typeface="ＭＳ Ｐゴシック" charset="0"/>
                  <a:cs typeface="Arial Narrow"/>
                </a:rPr>
                <a:t>C1</a:t>
              </a:r>
            </a:p>
          </p:txBody>
        </p:sp>
        <p:sp>
          <p:nvSpPr>
            <p:cNvPr id="56" name="Rectangle 5"/>
            <p:cNvSpPr>
              <a:spLocks noChangeArrowheads="1"/>
            </p:cNvSpPr>
            <p:nvPr/>
          </p:nvSpPr>
          <p:spPr bwMode="auto">
            <a:xfrm>
              <a:off x="899592" y="4183217"/>
              <a:ext cx="720000" cy="395998"/>
            </a:xfrm>
            <a:prstGeom prst="rect">
              <a:avLst/>
            </a:prstGeom>
            <a:gradFill rotWithShape="0">
              <a:gsLst>
                <a:gs pos="0">
                  <a:srgbClr val="66B132"/>
                </a:gs>
                <a:gs pos="100000">
                  <a:srgbClr val="006633"/>
                </a:gs>
              </a:gsLst>
              <a:lin ang="5400000" scaled="1"/>
            </a:gradFill>
            <a:ln w="12700" cap="flat">
              <a:solidFill>
                <a:srgbClr val="000000"/>
              </a:solidFill>
              <a:miter lim="800000"/>
              <a:headEnd type="none" w="med" len="med"/>
              <a:tailEnd type="none" w="med" len="med"/>
            </a:ln>
          </p:spPr>
          <p:txBody>
            <a:bodyPr wrap="none" anchor="ctr"/>
            <a:lstStyle/>
            <a:p>
              <a:pPr algn="ctr"/>
              <a:r>
                <a:rPr lang="fr-FR" sz="1400" dirty="0">
                  <a:latin typeface="+mj-lt"/>
                  <a:cs typeface="Arial Narrow"/>
                </a:rPr>
                <a:t>C3</a:t>
              </a:r>
            </a:p>
          </p:txBody>
        </p:sp>
        <p:sp>
          <p:nvSpPr>
            <p:cNvPr id="57" name="Rectangle 4"/>
            <p:cNvSpPr>
              <a:spLocks noChangeArrowheads="1"/>
            </p:cNvSpPr>
            <p:nvPr/>
          </p:nvSpPr>
          <p:spPr bwMode="auto">
            <a:xfrm>
              <a:off x="1979712" y="3069277"/>
              <a:ext cx="720000" cy="395998"/>
            </a:xfrm>
            <a:prstGeom prst="rect">
              <a:avLst/>
            </a:prstGeom>
            <a:gradFill rotWithShape="0">
              <a:gsLst>
                <a:gs pos="100000">
                  <a:srgbClr val="005A7C"/>
                </a:gs>
                <a:gs pos="0">
                  <a:srgbClr val="006699"/>
                </a:gs>
              </a:gsLst>
              <a:lin ang="5400000" scaled="1"/>
            </a:gradFill>
            <a:ln w="12700" cap="flat">
              <a:solidFill>
                <a:srgbClr val="000000"/>
              </a:solidFill>
              <a:miter lim="800000"/>
              <a:headEnd type="none" w="med" len="med"/>
              <a:tailEnd type="none" w="med" len="med"/>
            </a:ln>
          </p:spPr>
          <p:txBody>
            <a:bodyPr lIns="0" tIns="0" rIns="0" bIns="0" anchor="ctr"/>
            <a:lstStyle/>
            <a:p>
              <a:pPr algn="ctr"/>
              <a:r>
                <a:rPr lang="fr-FR" sz="1400" dirty="0">
                  <a:latin typeface="+mj-lt"/>
                  <a:ea typeface="ＭＳ Ｐゴシック" charset="0"/>
                  <a:cs typeface="Arial Narrow"/>
                </a:rPr>
                <a:t>C2</a:t>
              </a:r>
            </a:p>
          </p:txBody>
        </p:sp>
        <p:cxnSp>
          <p:nvCxnSpPr>
            <p:cNvPr id="58" name="Elbow Connector 24"/>
            <p:cNvCxnSpPr>
              <a:stCxn id="55" idx="0"/>
              <a:endCxn id="54" idx="2"/>
            </p:cNvCxnSpPr>
            <p:nvPr/>
          </p:nvCxnSpPr>
          <p:spPr>
            <a:xfrm rot="5400000" flipH="1" flipV="1">
              <a:off x="1168467" y="2438092"/>
              <a:ext cx="722310" cy="540060"/>
            </a:xfrm>
            <a:prstGeom prst="bentConnector3">
              <a:avLst>
                <a:gd name="adj1" fmla="val 50000"/>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62" name="Elbow Connector 24"/>
            <p:cNvCxnSpPr>
              <a:stCxn id="57" idx="0"/>
              <a:endCxn id="54" idx="2"/>
            </p:cNvCxnSpPr>
            <p:nvPr/>
          </p:nvCxnSpPr>
          <p:spPr>
            <a:xfrm rot="16200000" flipV="1">
              <a:off x="1708527" y="2438092"/>
              <a:ext cx="722310" cy="540060"/>
            </a:xfrm>
            <a:prstGeom prst="bentConnector3">
              <a:avLst>
                <a:gd name="adj1" fmla="val 50000"/>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65" name="Elbow Connector 24"/>
            <p:cNvCxnSpPr>
              <a:stCxn id="56" idx="0"/>
              <a:endCxn id="55" idx="2"/>
            </p:cNvCxnSpPr>
            <p:nvPr/>
          </p:nvCxnSpPr>
          <p:spPr>
            <a:xfrm flipV="1">
              <a:off x="1259592" y="3465275"/>
              <a:ext cx="0" cy="717942"/>
            </a:xfrm>
            <a:prstGeom prst="straightConnector1">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68" name="TextBox 67"/>
            <p:cNvSpPr txBox="1"/>
            <p:nvPr/>
          </p:nvSpPr>
          <p:spPr>
            <a:xfrm>
              <a:off x="2320652" y="2754840"/>
              <a:ext cx="402675" cy="286232"/>
            </a:xfrm>
            <a:prstGeom prst="rect">
              <a:avLst/>
            </a:prstGeom>
            <a:noFill/>
            <a:ln>
              <a:noFill/>
            </a:ln>
          </p:spPr>
          <p:txBody>
            <a:bodyPr wrap="none" rtlCol="0">
              <a:spAutoFit/>
            </a:bodyPr>
            <a:lstStyle/>
            <a:p>
              <a:r>
                <a:rPr lang="fr-FR" sz="1400" dirty="0">
                  <a:solidFill>
                    <a:srgbClr val="000000"/>
                  </a:solidFill>
                  <a:latin typeface="+mj-lt"/>
                </a:rPr>
                <a:t>(2)</a:t>
              </a:r>
            </a:p>
          </p:txBody>
        </p:sp>
        <p:sp>
          <p:nvSpPr>
            <p:cNvPr id="69" name="TextBox 68"/>
            <p:cNvSpPr txBox="1"/>
            <p:nvPr/>
          </p:nvSpPr>
          <p:spPr>
            <a:xfrm>
              <a:off x="880531" y="2754840"/>
              <a:ext cx="402675" cy="286232"/>
            </a:xfrm>
            <a:prstGeom prst="rect">
              <a:avLst/>
            </a:prstGeom>
            <a:noFill/>
            <a:ln>
              <a:noFill/>
            </a:ln>
          </p:spPr>
          <p:txBody>
            <a:bodyPr wrap="none" rtlCol="0">
              <a:spAutoFit/>
            </a:bodyPr>
            <a:lstStyle/>
            <a:p>
              <a:r>
                <a:rPr lang="fr-FR" sz="1400" dirty="0">
                  <a:solidFill>
                    <a:srgbClr val="000000"/>
                  </a:solidFill>
                  <a:latin typeface="+mj-lt"/>
                </a:rPr>
                <a:t>(2)</a:t>
              </a:r>
            </a:p>
          </p:txBody>
        </p:sp>
        <p:sp>
          <p:nvSpPr>
            <p:cNvPr id="70" name="TextBox 69"/>
            <p:cNvSpPr txBox="1"/>
            <p:nvPr/>
          </p:nvSpPr>
          <p:spPr>
            <a:xfrm>
              <a:off x="880531" y="3885098"/>
              <a:ext cx="402675" cy="286232"/>
            </a:xfrm>
            <a:prstGeom prst="rect">
              <a:avLst/>
            </a:prstGeom>
            <a:noFill/>
            <a:ln>
              <a:noFill/>
            </a:ln>
          </p:spPr>
          <p:txBody>
            <a:bodyPr wrap="none" rtlCol="0">
              <a:spAutoFit/>
            </a:bodyPr>
            <a:lstStyle/>
            <a:p>
              <a:r>
                <a:rPr lang="fr-FR" sz="1400" dirty="0">
                  <a:solidFill>
                    <a:srgbClr val="000000"/>
                  </a:solidFill>
                  <a:latin typeface="+mj-lt"/>
                </a:rPr>
                <a:t>(3)</a:t>
              </a:r>
            </a:p>
          </p:txBody>
        </p:sp>
      </p:grpSp>
      <p:grpSp>
        <p:nvGrpSpPr>
          <p:cNvPr id="4" name="Group 11"/>
          <p:cNvGrpSpPr/>
          <p:nvPr/>
        </p:nvGrpSpPr>
        <p:grpSpPr>
          <a:xfrm>
            <a:off x="6771343" y="3431456"/>
            <a:ext cx="2109909" cy="1351558"/>
            <a:chOff x="6771343" y="3431456"/>
            <a:chExt cx="2109909" cy="1351558"/>
          </a:xfrm>
        </p:grpSpPr>
        <p:grpSp>
          <p:nvGrpSpPr>
            <p:cNvPr id="6" name="Group 20"/>
            <p:cNvGrpSpPr/>
            <p:nvPr/>
          </p:nvGrpSpPr>
          <p:grpSpPr>
            <a:xfrm>
              <a:off x="6989427" y="4046841"/>
              <a:ext cx="982738" cy="736173"/>
              <a:chOff x="5220072" y="3062645"/>
              <a:chExt cx="982738" cy="736173"/>
            </a:xfrm>
          </p:grpSpPr>
          <p:pic>
            <p:nvPicPr>
              <p:cNvPr id="7" name="Picture 6"/>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700256" y="3296264"/>
                <a:ext cx="502554" cy="502554"/>
              </a:xfrm>
              <a:prstGeom prst="rect">
                <a:avLst/>
              </a:prstGeom>
              <a:ln>
                <a:solidFill>
                  <a:srgbClr val="000000"/>
                </a:solidFill>
              </a:ln>
            </p:spPr>
          </p:pic>
          <p:pic>
            <p:nvPicPr>
              <p:cNvPr id="17" name="Picture 16"/>
              <p:cNvPicPr>
                <a:picLocks noChangeAspect="1"/>
              </p:cNvPicPr>
              <p:nvPr/>
            </p:nvPicPr>
            <p:blipFill>
              <a:blip r:embed="rId4" cstate="print"/>
              <a:stretch>
                <a:fillRect/>
              </a:stretch>
            </p:blipFill>
            <p:spPr>
              <a:xfrm>
                <a:off x="5220072" y="3062645"/>
                <a:ext cx="539993" cy="539993"/>
              </a:xfrm>
              <a:prstGeom prst="rect">
                <a:avLst/>
              </a:prstGeom>
              <a:ln>
                <a:solidFill>
                  <a:srgbClr val="000000"/>
                </a:solidFill>
              </a:ln>
            </p:spPr>
          </p:pic>
        </p:grpSp>
        <p:sp>
          <p:nvSpPr>
            <p:cNvPr id="44" name="TextBox 43"/>
            <p:cNvSpPr txBox="1"/>
            <p:nvPr/>
          </p:nvSpPr>
          <p:spPr>
            <a:xfrm>
              <a:off x="6771343" y="3431456"/>
              <a:ext cx="1396536" cy="480131"/>
            </a:xfrm>
            <a:prstGeom prst="rect">
              <a:avLst/>
            </a:prstGeom>
            <a:noFill/>
            <a:ln>
              <a:noFill/>
            </a:ln>
          </p:spPr>
          <p:txBody>
            <a:bodyPr wrap="none" rtlCol="0">
              <a:spAutoFit/>
            </a:bodyPr>
            <a:lstStyle/>
            <a:p>
              <a:pPr algn="ctr"/>
              <a:r>
                <a:rPr lang="fr-FR" sz="1400" dirty="0">
                  <a:solidFill>
                    <a:srgbClr val="000000"/>
                  </a:solidFill>
                  <a:latin typeface="+mj-lt"/>
                </a:rPr>
                <a:t>Le moustachu</a:t>
              </a:r>
            </a:p>
            <a:p>
              <a:pPr algn="ctr"/>
              <a:r>
                <a:rPr lang="fr-FR" sz="1400" dirty="0">
                  <a:solidFill>
                    <a:srgbClr val="000000"/>
                  </a:solidFill>
                  <a:latin typeface="+mj-lt"/>
                </a:rPr>
                <a:t>30 PF</a:t>
              </a:r>
              <a:r>
                <a:rPr lang="fr-FR" sz="1400" baseline="-25000" dirty="0">
                  <a:solidFill>
                    <a:srgbClr val="000000"/>
                  </a:solidFill>
                  <a:latin typeface="+mj-lt"/>
                </a:rPr>
                <a:t> </a:t>
              </a:r>
              <a:r>
                <a:rPr lang="fr-FR" sz="1400" dirty="0">
                  <a:solidFill>
                    <a:srgbClr val="000000"/>
                  </a:solidFill>
                  <a:latin typeface="+mj-lt"/>
                </a:rPr>
                <a:t>/ hr</a:t>
              </a:r>
            </a:p>
          </p:txBody>
        </p:sp>
        <p:cxnSp>
          <p:nvCxnSpPr>
            <p:cNvPr id="45" name="Elbow Connector 24"/>
            <p:cNvCxnSpPr/>
            <p:nvPr/>
          </p:nvCxnSpPr>
          <p:spPr>
            <a:xfrm>
              <a:off x="7994109" y="4531737"/>
              <a:ext cx="485051" cy="0"/>
            </a:xfrm>
            <a:prstGeom prst="straightConnector1">
              <a:avLst/>
            </a:prstGeom>
            <a:ln>
              <a:solidFill>
                <a:srgbClr val="000000"/>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8499416" y="4393237"/>
              <a:ext cx="381836" cy="258532"/>
            </a:xfrm>
            <a:prstGeom prst="rect">
              <a:avLst/>
            </a:prstGeom>
            <a:noFill/>
            <a:ln>
              <a:noFill/>
            </a:ln>
          </p:spPr>
          <p:txBody>
            <a:bodyPr wrap="none" rtlCol="0">
              <a:spAutoFit/>
            </a:bodyPr>
            <a:lstStyle/>
            <a:p>
              <a:r>
                <a:rPr lang="fr-FR" sz="1200" dirty="0">
                  <a:solidFill>
                    <a:srgbClr val="000000"/>
                  </a:solidFill>
                  <a:latin typeface="+mj-lt"/>
                </a:rPr>
                <a:t>PF</a:t>
              </a:r>
            </a:p>
          </p:txBody>
        </p:sp>
      </p:grpSp>
      <p:grpSp>
        <p:nvGrpSpPr>
          <p:cNvPr id="12" name="Group 12"/>
          <p:cNvGrpSpPr/>
          <p:nvPr/>
        </p:nvGrpSpPr>
        <p:grpSpPr>
          <a:xfrm>
            <a:off x="4806060" y="2741938"/>
            <a:ext cx="2663551" cy="1789799"/>
            <a:chOff x="4806060" y="2741938"/>
            <a:chExt cx="2663551" cy="1789799"/>
          </a:xfrm>
        </p:grpSpPr>
        <p:grpSp>
          <p:nvGrpSpPr>
            <p:cNvPr id="13" name="Group 18"/>
            <p:cNvGrpSpPr/>
            <p:nvPr/>
          </p:nvGrpSpPr>
          <p:grpSpPr>
            <a:xfrm>
              <a:off x="4938167" y="3354827"/>
              <a:ext cx="969638" cy="734939"/>
              <a:chOff x="3960900" y="2313697"/>
              <a:chExt cx="969638" cy="734939"/>
            </a:xfrm>
          </p:grpSpPr>
          <p:pic>
            <p:nvPicPr>
              <p:cNvPr id="11" name="Picture 10"/>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427984" y="2546082"/>
                <a:ext cx="502554" cy="502554"/>
              </a:xfrm>
              <a:prstGeom prst="rect">
                <a:avLst/>
              </a:prstGeom>
              <a:ln>
                <a:solidFill>
                  <a:srgbClr val="000000"/>
                </a:solidFill>
              </a:ln>
            </p:spPr>
          </p:pic>
          <p:pic>
            <p:nvPicPr>
              <p:cNvPr id="15" name="Picture 14"/>
              <p:cNvPicPr>
                <a:picLocks noChangeAspect="1"/>
              </p:cNvPicPr>
              <p:nvPr/>
            </p:nvPicPr>
            <p:blipFill>
              <a:blip r:embed="rId5" cstate="print"/>
              <a:stretch>
                <a:fillRect/>
              </a:stretch>
            </p:blipFill>
            <p:spPr>
              <a:xfrm>
                <a:off x="3960900" y="2313697"/>
                <a:ext cx="539993" cy="539993"/>
              </a:xfrm>
              <a:prstGeom prst="rect">
                <a:avLst/>
              </a:prstGeom>
              <a:ln>
                <a:solidFill>
                  <a:srgbClr val="000000"/>
                </a:solidFill>
              </a:ln>
            </p:spPr>
          </p:pic>
        </p:grpSp>
        <p:cxnSp>
          <p:nvCxnSpPr>
            <p:cNvPr id="27" name="Elbow Connector 24"/>
            <p:cNvCxnSpPr>
              <a:stCxn id="11" idx="3"/>
              <a:endCxn id="7" idx="1"/>
            </p:cNvCxnSpPr>
            <p:nvPr/>
          </p:nvCxnSpPr>
          <p:spPr>
            <a:xfrm>
              <a:off x="5907805" y="3838489"/>
              <a:ext cx="1561806" cy="693248"/>
            </a:xfrm>
            <a:prstGeom prst="bentConnector3">
              <a:avLst>
                <a:gd name="adj1" fmla="val 50000"/>
              </a:avLst>
            </a:prstGeom>
            <a:ln>
              <a:solidFill>
                <a:srgbClr val="000000"/>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4806060" y="2741938"/>
              <a:ext cx="1180131" cy="480131"/>
            </a:xfrm>
            <a:prstGeom prst="rect">
              <a:avLst/>
            </a:prstGeom>
            <a:noFill/>
            <a:ln>
              <a:noFill/>
            </a:ln>
          </p:spPr>
          <p:txBody>
            <a:bodyPr wrap="none" rtlCol="0">
              <a:spAutoFit/>
            </a:bodyPr>
            <a:lstStyle/>
            <a:p>
              <a:pPr algn="ctr"/>
              <a:r>
                <a:rPr lang="fr-FR" sz="1400" dirty="0">
                  <a:solidFill>
                    <a:srgbClr val="000000"/>
                  </a:solidFill>
                  <a:latin typeface="+mj-lt"/>
                </a:rPr>
                <a:t>Le mal-rasé</a:t>
              </a:r>
            </a:p>
            <a:p>
              <a:pPr algn="ctr"/>
              <a:r>
                <a:rPr lang="fr-FR" sz="1400" dirty="0">
                  <a:solidFill>
                    <a:srgbClr val="000000"/>
                  </a:solidFill>
                  <a:latin typeface="+mj-lt"/>
                </a:rPr>
                <a:t>20 C</a:t>
              </a:r>
              <a:r>
                <a:rPr lang="fr-FR" sz="1400" baseline="-25000" dirty="0">
                  <a:solidFill>
                    <a:srgbClr val="000000"/>
                  </a:solidFill>
                  <a:latin typeface="+mj-lt"/>
                </a:rPr>
                <a:t>1 </a:t>
              </a:r>
              <a:r>
                <a:rPr lang="fr-FR" sz="1400" dirty="0">
                  <a:solidFill>
                    <a:srgbClr val="000000"/>
                  </a:solidFill>
                  <a:latin typeface="+mj-lt"/>
                </a:rPr>
                <a:t>/ hr</a:t>
              </a:r>
            </a:p>
          </p:txBody>
        </p:sp>
        <p:sp>
          <p:nvSpPr>
            <p:cNvPr id="48" name="TextBox 47"/>
            <p:cNvSpPr txBox="1"/>
            <p:nvPr/>
          </p:nvSpPr>
          <p:spPr>
            <a:xfrm>
              <a:off x="5997497" y="3551608"/>
              <a:ext cx="380232" cy="258532"/>
            </a:xfrm>
            <a:prstGeom prst="rect">
              <a:avLst/>
            </a:prstGeom>
            <a:noFill/>
            <a:ln>
              <a:solidFill>
                <a:srgbClr val="000000"/>
              </a:solidFill>
            </a:ln>
          </p:spPr>
          <p:txBody>
            <a:bodyPr wrap="none" rtlCol="0">
              <a:spAutoFit/>
            </a:bodyPr>
            <a:lstStyle/>
            <a:p>
              <a:r>
                <a:rPr lang="fr-FR" sz="1200" dirty="0">
                  <a:solidFill>
                    <a:srgbClr val="000000"/>
                  </a:solidFill>
                  <a:latin typeface="+mj-lt"/>
                </a:rPr>
                <a:t>C1</a:t>
              </a:r>
            </a:p>
          </p:txBody>
        </p:sp>
      </p:grpSp>
      <p:grpSp>
        <p:nvGrpSpPr>
          <p:cNvPr id="18" name="Group 21"/>
          <p:cNvGrpSpPr/>
          <p:nvPr/>
        </p:nvGrpSpPr>
        <p:grpSpPr>
          <a:xfrm>
            <a:off x="4919077" y="4531737"/>
            <a:ext cx="2550534" cy="1518470"/>
            <a:chOff x="4919077" y="4531737"/>
            <a:chExt cx="2550534" cy="1518470"/>
          </a:xfrm>
        </p:grpSpPr>
        <p:cxnSp>
          <p:nvCxnSpPr>
            <p:cNvPr id="30" name="Elbow Connector 24"/>
            <p:cNvCxnSpPr>
              <a:stCxn id="9" idx="3"/>
              <a:endCxn id="7" idx="1"/>
            </p:cNvCxnSpPr>
            <p:nvPr/>
          </p:nvCxnSpPr>
          <p:spPr>
            <a:xfrm flipV="1">
              <a:off x="5907805" y="4531737"/>
              <a:ext cx="1561806" cy="767236"/>
            </a:xfrm>
            <a:prstGeom prst="bentConnector3">
              <a:avLst>
                <a:gd name="adj1" fmla="val 50000"/>
              </a:avLst>
            </a:prstGeom>
            <a:ln>
              <a:solidFill>
                <a:srgbClr val="000000"/>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5168612" y="5570076"/>
              <a:ext cx="942887" cy="480131"/>
            </a:xfrm>
            <a:prstGeom prst="rect">
              <a:avLst/>
            </a:prstGeom>
            <a:noFill/>
            <a:ln>
              <a:noFill/>
            </a:ln>
          </p:spPr>
          <p:txBody>
            <a:bodyPr wrap="none" rtlCol="0">
              <a:spAutoFit/>
            </a:bodyPr>
            <a:lstStyle/>
            <a:p>
              <a:pPr algn="ctr"/>
              <a:r>
                <a:rPr lang="fr-FR" sz="1400" dirty="0">
                  <a:solidFill>
                    <a:srgbClr val="000000"/>
                  </a:solidFill>
                  <a:latin typeface="+mj-lt"/>
                </a:rPr>
                <a:t>Toto</a:t>
              </a:r>
            </a:p>
            <a:p>
              <a:pPr algn="ctr"/>
              <a:r>
                <a:rPr lang="fr-FR" sz="1400" dirty="0">
                  <a:solidFill>
                    <a:srgbClr val="000000"/>
                  </a:solidFill>
                  <a:latin typeface="+mj-lt"/>
                </a:rPr>
                <a:t>15 C</a:t>
              </a:r>
              <a:r>
                <a:rPr lang="fr-FR" sz="1400" baseline="-25000" dirty="0">
                  <a:solidFill>
                    <a:srgbClr val="000000"/>
                  </a:solidFill>
                  <a:latin typeface="+mj-lt"/>
                </a:rPr>
                <a:t>2 </a:t>
              </a:r>
              <a:r>
                <a:rPr lang="fr-FR" sz="1400" dirty="0">
                  <a:solidFill>
                    <a:srgbClr val="000000"/>
                  </a:solidFill>
                  <a:latin typeface="+mj-lt"/>
                </a:rPr>
                <a:t>/ hr</a:t>
              </a:r>
            </a:p>
          </p:txBody>
        </p:sp>
        <p:pic>
          <p:nvPicPr>
            <p:cNvPr id="9" name="Picture 8"/>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405251" y="5047696"/>
              <a:ext cx="502554" cy="502554"/>
            </a:xfrm>
            <a:prstGeom prst="rect">
              <a:avLst/>
            </a:prstGeom>
            <a:ln>
              <a:solidFill>
                <a:srgbClr val="000000"/>
              </a:solidFill>
            </a:ln>
          </p:spPr>
        </p:pic>
        <p:grpSp>
          <p:nvGrpSpPr>
            <p:cNvPr id="19" name="Group 5"/>
            <p:cNvGrpSpPr/>
            <p:nvPr/>
          </p:nvGrpSpPr>
          <p:grpSpPr>
            <a:xfrm>
              <a:off x="4919077" y="4852784"/>
              <a:ext cx="539993" cy="539993"/>
              <a:chOff x="5279117" y="4852784"/>
              <a:chExt cx="539993" cy="539993"/>
            </a:xfrm>
          </p:grpSpPr>
          <p:pic>
            <p:nvPicPr>
              <p:cNvPr id="16" name="Picture 15"/>
              <p:cNvPicPr>
                <a:picLocks noChangeAspect="1"/>
              </p:cNvPicPr>
              <p:nvPr/>
            </p:nvPicPr>
            <p:blipFill>
              <a:blip r:embed="rId6" cstate="print"/>
              <a:stretch>
                <a:fillRect/>
              </a:stretch>
            </p:blipFill>
            <p:spPr>
              <a:xfrm>
                <a:off x="5279117" y="4852784"/>
                <a:ext cx="539993" cy="539993"/>
              </a:xfrm>
              <a:prstGeom prst="rect">
                <a:avLst/>
              </a:prstGeom>
              <a:ln>
                <a:solidFill>
                  <a:srgbClr val="000000"/>
                </a:solidFill>
              </a:ln>
            </p:spPr>
          </p:pic>
          <p:sp>
            <p:nvSpPr>
              <p:cNvPr id="52" name="Freeform 51"/>
              <p:cNvSpPr/>
              <p:nvPr/>
            </p:nvSpPr>
            <p:spPr>
              <a:xfrm>
                <a:off x="5443351" y="5057218"/>
                <a:ext cx="216023" cy="45719"/>
              </a:xfrm>
              <a:custGeom>
                <a:avLst/>
                <a:gdLst>
                  <a:gd name="connsiteX0" fmla="*/ 0 w 570026"/>
                  <a:gd name="connsiteY0" fmla="*/ 0 h 4191"/>
                  <a:gd name="connsiteX1" fmla="*/ 297587 w 570026"/>
                  <a:gd name="connsiteY1" fmla="*/ 4191 h 4191"/>
                  <a:gd name="connsiteX2" fmla="*/ 570026 w 570026"/>
                  <a:gd name="connsiteY2" fmla="*/ 4191 h 4191"/>
                  <a:gd name="connsiteX0" fmla="*/ 0 w 10000"/>
                  <a:gd name="connsiteY0" fmla="*/ 0 h 10000"/>
                  <a:gd name="connsiteX1" fmla="*/ 5368 w 10000"/>
                  <a:gd name="connsiteY1" fmla="*/ 10000 h 10000"/>
                  <a:gd name="connsiteX2" fmla="*/ 10000 w 10000"/>
                  <a:gd name="connsiteY2" fmla="*/ 10000 h 10000"/>
                  <a:gd name="connsiteX0" fmla="*/ 0 w 10000"/>
                  <a:gd name="connsiteY0" fmla="*/ 0 h 10000"/>
                  <a:gd name="connsiteX1" fmla="*/ 5368 w 10000"/>
                  <a:gd name="connsiteY1" fmla="*/ 10000 h 10000"/>
                  <a:gd name="connsiteX2" fmla="*/ 10000 w 10000"/>
                  <a:gd name="connsiteY2" fmla="*/ 10000 h 10000"/>
                  <a:gd name="connsiteX0" fmla="*/ 0 w 10000"/>
                  <a:gd name="connsiteY0" fmla="*/ 0 h 17762"/>
                  <a:gd name="connsiteX1" fmla="*/ 5368 w 10000"/>
                  <a:gd name="connsiteY1" fmla="*/ 10000 h 17762"/>
                  <a:gd name="connsiteX2" fmla="*/ 10000 w 10000"/>
                  <a:gd name="connsiteY2" fmla="*/ 10000 h 17762"/>
                  <a:gd name="connsiteX0" fmla="*/ 0 w 10000"/>
                  <a:gd name="connsiteY0" fmla="*/ 0 h 82174"/>
                  <a:gd name="connsiteX1" fmla="*/ 5304 w 10000"/>
                  <a:gd name="connsiteY1" fmla="*/ 79865 h 82174"/>
                  <a:gd name="connsiteX2" fmla="*/ 10000 w 10000"/>
                  <a:gd name="connsiteY2" fmla="*/ 10000 h 82174"/>
                  <a:gd name="connsiteX0" fmla="*/ 0 w 9679"/>
                  <a:gd name="connsiteY0" fmla="*/ 51131 h 131594"/>
                  <a:gd name="connsiteX1" fmla="*/ 5304 w 9679"/>
                  <a:gd name="connsiteY1" fmla="*/ 130996 h 131594"/>
                  <a:gd name="connsiteX2" fmla="*/ 9679 w 9679"/>
                  <a:gd name="connsiteY2" fmla="*/ 0 h 131594"/>
                  <a:gd name="connsiteX0" fmla="*/ 0 w 10000"/>
                  <a:gd name="connsiteY0" fmla="*/ 3886 h 10000"/>
                  <a:gd name="connsiteX1" fmla="*/ 5480 w 10000"/>
                  <a:gd name="connsiteY1" fmla="*/ 9955 h 10000"/>
                  <a:gd name="connsiteX2" fmla="*/ 10000 w 10000"/>
                  <a:gd name="connsiteY2" fmla="*/ 0 h 10000"/>
                  <a:gd name="connsiteX0" fmla="*/ 0 w 9469"/>
                  <a:gd name="connsiteY0" fmla="*/ 0 h 11391"/>
                  <a:gd name="connsiteX1" fmla="*/ 4949 w 9469"/>
                  <a:gd name="connsiteY1" fmla="*/ 11378 h 11391"/>
                  <a:gd name="connsiteX2" fmla="*/ 9469 w 9469"/>
                  <a:gd name="connsiteY2" fmla="*/ 1423 h 11391"/>
                  <a:gd name="connsiteX0" fmla="*/ 0 w 10000"/>
                  <a:gd name="connsiteY0" fmla="*/ 0 h 10000"/>
                  <a:gd name="connsiteX1" fmla="*/ 5227 w 10000"/>
                  <a:gd name="connsiteY1" fmla="*/ 9989 h 10000"/>
                  <a:gd name="connsiteX2" fmla="*/ 10000 w 10000"/>
                  <a:gd name="connsiteY2" fmla="*/ 1249 h 10000"/>
                  <a:gd name="connsiteX0" fmla="*/ 0 w 9440"/>
                  <a:gd name="connsiteY0" fmla="*/ 1082 h 8752"/>
                  <a:gd name="connsiteX1" fmla="*/ 4667 w 9440"/>
                  <a:gd name="connsiteY1" fmla="*/ 8740 h 8752"/>
                  <a:gd name="connsiteX2" fmla="*/ 9440 w 9440"/>
                  <a:gd name="connsiteY2" fmla="*/ 0 h 8752"/>
                  <a:gd name="connsiteX0" fmla="*/ 0 w 10000"/>
                  <a:gd name="connsiteY0" fmla="*/ 1236 h 7474"/>
                  <a:gd name="connsiteX1" fmla="*/ 4996 w 10000"/>
                  <a:gd name="connsiteY1" fmla="*/ 7369 h 7474"/>
                  <a:gd name="connsiteX2" fmla="*/ 10000 w 10000"/>
                  <a:gd name="connsiteY2" fmla="*/ 0 h 7474"/>
                  <a:gd name="connsiteX0" fmla="*/ 0 w 10000"/>
                  <a:gd name="connsiteY0" fmla="*/ 1654 h 9913"/>
                  <a:gd name="connsiteX1" fmla="*/ 4996 w 10000"/>
                  <a:gd name="connsiteY1" fmla="*/ 9860 h 9913"/>
                  <a:gd name="connsiteX2" fmla="*/ 10000 w 10000"/>
                  <a:gd name="connsiteY2" fmla="*/ 0 h 9913"/>
                  <a:gd name="connsiteX0" fmla="*/ 0 w 10000"/>
                  <a:gd name="connsiteY0" fmla="*/ 1669 h 10000"/>
                  <a:gd name="connsiteX1" fmla="*/ 4996 w 10000"/>
                  <a:gd name="connsiteY1" fmla="*/ 9947 h 10000"/>
                  <a:gd name="connsiteX2" fmla="*/ 10000 w 10000"/>
                  <a:gd name="connsiteY2" fmla="*/ 0 h 10000"/>
                  <a:gd name="connsiteX0" fmla="*/ 0 w 10000"/>
                  <a:gd name="connsiteY0" fmla="*/ 1669 h 10000"/>
                  <a:gd name="connsiteX1" fmla="*/ 4996 w 10000"/>
                  <a:gd name="connsiteY1" fmla="*/ 9947 h 10000"/>
                  <a:gd name="connsiteX2" fmla="*/ 10000 w 10000"/>
                  <a:gd name="connsiteY2" fmla="*/ 0 h 10000"/>
                  <a:gd name="connsiteX0" fmla="*/ 0 w 10000"/>
                  <a:gd name="connsiteY0" fmla="*/ 1669 h 9970"/>
                  <a:gd name="connsiteX1" fmla="*/ 4996 w 10000"/>
                  <a:gd name="connsiteY1" fmla="*/ 9947 h 9970"/>
                  <a:gd name="connsiteX2" fmla="*/ 10000 w 10000"/>
                  <a:gd name="connsiteY2" fmla="*/ 0 h 9970"/>
                </a:gdLst>
                <a:ahLst/>
                <a:cxnLst>
                  <a:cxn ang="0">
                    <a:pos x="connsiteX0" y="connsiteY0"/>
                  </a:cxn>
                  <a:cxn ang="0">
                    <a:pos x="connsiteX1" y="connsiteY1"/>
                  </a:cxn>
                  <a:cxn ang="0">
                    <a:pos x="connsiteX2" y="connsiteY2"/>
                  </a:cxn>
                </a:cxnLst>
                <a:rect l="l" t="t" r="r" b="b"/>
                <a:pathLst>
                  <a:path w="10000" h="9970">
                    <a:moveTo>
                      <a:pt x="0" y="1669"/>
                    </a:moveTo>
                    <a:cubicBezTo>
                      <a:pt x="1755" y="8105"/>
                      <a:pt x="3330" y="10224"/>
                      <a:pt x="4996" y="9947"/>
                    </a:cubicBezTo>
                    <a:cubicBezTo>
                      <a:pt x="6662" y="9669"/>
                      <a:pt x="8495" y="7637"/>
                      <a:pt x="10000" y="0"/>
                    </a:cubicBezTo>
                  </a:path>
                </a:pathLst>
              </a:cu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dirty="0">
                  <a:solidFill>
                    <a:srgbClr val="000000"/>
                  </a:solidFill>
                </a:endParaRPr>
              </a:p>
            </p:txBody>
          </p:sp>
          <p:cxnSp>
            <p:nvCxnSpPr>
              <p:cNvPr id="41" name="Straight Connector 40"/>
              <p:cNvCxnSpPr/>
              <p:nvPr/>
            </p:nvCxnSpPr>
            <p:spPr>
              <a:xfrm flipV="1">
                <a:off x="5393231" y="4906046"/>
                <a:ext cx="131443" cy="6572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flipH="1" flipV="1">
                <a:off x="5566586" y="4906046"/>
                <a:ext cx="131443" cy="6572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49" name="TextBox 48"/>
            <p:cNvSpPr txBox="1"/>
            <p:nvPr/>
          </p:nvSpPr>
          <p:spPr>
            <a:xfrm>
              <a:off x="5997497" y="5010098"/>
              <a:ext cx="380232" cy="258532"/>
            </a:xfrm>
            <a:prstGeom prst="rect">
              <a:avLst/>
            </a:prstGeom>
            <a:noFill/>
            <a:ln>
              <a:solidFill>
                <a:srgbClr val="000000"/>
              </a:solidFill>
            </a:ln>
          </p:spPr>
          <p:txBody>
            <a:bodyPr wrap="none" rtlCol="0">
              <a:spAutoFit/>
            </a:bodyPr>
            <a:lstStyle/>
            <a:p>
              <a:r>
                <a:rPr lang="fr-FR" sz="1200" dirty="0">
                  <a:solidFill>
                    <a:srgbClr val="000000"/>
                  </a:solidFill>
                  <a:latin typeface="+mj-lt"/>
                </a:rPr>
                <a:t>C2</a:t>
              </a:r>
            </a:p>
          </p:txBody>
        </p:sp>
      </p:grpSp>
      <p:grpSp>
        <p:nvGrpSpPr>
          <p:cNvPr id="20" name="Group 22"/>
          <p:cNvGrpSpPr/>
          <p:nvPr/>
        </p:nvGrpSpPr>
        <p:grpSpPr>
          <a:xfrm>
            <a:off x="3154577" y="2741938"/>
            <a:ext cx="2250674" cy="1347828"/>
            <a:chOff x="3154577" y="2741938"/>
            <a:chExt cx="2250674" cy="1347828"/>
          </a:xfrm>
        </p:grpSpPr>
        <p:cxnSp>
          <p:nvCxnSpPr>
            <p:cNvPr id="25" name="Elbow Connector 24"/>
            <p:cNvCxnSpPr>
              <a:stCxn id="5" idx="3"/>
              <a:endCxn id="11" idx="1"/>
            </p:cNvCxnSpPr>
            <p:nvPr/>
          </p:nvCxnSpPr>
          <p:spPr>
            <a:xfrm>
              <a:off x="4192576" y="3838489"/>
              <a:ext cx="1212675" cy="0"/>
            </a:xfrm>
            <a:prstGeom prst="straightConnector1">
              <a:avLst/>
            </a:prstGeom>
            <a:ln>
              <a:solidFill>
                <a:srgbClr val="000000"/>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3154577" y="2741938"/>
              <a:ext cx="1178529" cy="480131"/>
            </a:xfrm>
            <a:prstGeom prst="rect">
              <a:avLst/>
            </a:prstGeom>
            <a:noFill/>
            <a:ln>
              <a:noFill/>
            </a:ln>
          </p:spPr>
          <p:txBody>
            <a:bodyPr wrap="none" rtlCol="0">
              <a:spAutoFit/>
            </a:bodyPr>
            <a:lstStyle/>
            <a:p>
              <a:pPr algn="ctr"/>
              <a:r>
                <a:rPr lang="fr-FR" sz="1400" dirty="0">
                  <a:solidFill>
                    <a:srgbClr val="000000"/>
                  </a:solidFill>
                  <a:latin typeface="+mj-lt"/>
                </a:rPr>
                <a:t>Le méchant</a:t>
              </a:r>
            </a:p>
            <a:p>
              <a:pPr algn="ctr"/>
              <a:r>
                <a:rPr lang="fr-FR" sz="1400" dirty="0">
                  <a:solidFill>
                    <a:srgbClr val="000000"/>
                  </a:solidFill>
                  <a:latin typeface="+mj-lt"/>
                </a:rPr>
                <a:t>30 C</a:t>
              </a:r>
              <a:r>
                <a:rPr lang="fr-FR" sz="1400" baseline="-25000" dirty="0">
                  <a:solidFill>
                    <a:srgbClr val="000000"/>
                  </a:solidFill>
                  <a:latin typeface="+mj-lt"/>
                </a:rPr>
                <a:t>3 </a:t>
              </a:r>
              <a:r>
                <a:rPr lang="fr-FR" sz="1400" dirty="0">
                  <a:solidFill>
                    <a:srgbClr val="000000"/>
                  </a:solidFill>
                  <a:latin typeface="+mj-lt"/>
                </a:rPr>
                <a:t>/ hr</a:t>
              </a:r>
            </a:p>
          </p:txBody>
        </p:sp>
        <p:grpSp>
          <p:nvGrpSpPr>
            <p:cNvPr id="21" name="Group 78"/>
            <p:cNvGrpSpPr/>
            <p:nvPr/>
          </p:nvGrpSpPr>
          <p:grpSpPr>
            <a:xfrm>
              <a:off x="3203848" y="3316455"/>
              <a:ext cx="988728" cy="773311"/>
              <a:chOff x="3563888" y="3283437"/>
              <a:chExt cx="988728" cy="773311"/>
            </a:xfrm>
          </p:grpSpPr>
          <p:grpSp>
            <p:nvGrpSpPr>
              <p:cNvPr id="22" name="Group 17"/>
              <p:cNvGrpSpPr/>
              <p:nvPr/>
            </p:nvGrpSpPr>
            <p:grpSpPr>
              <a:xfrm>
                <a:off x="3563888" y="3321809"/>
                <a:ext cx="988728" cy="734939"/>
                <a:chOff x="2226581" y="2313697"/>
                <a:chExt cx="988728" cy="734939"/>
              </a:xfrm>
            </p:grpSpPr>
            <p:pic>
              <p:nvPicPr>
                <p:cNvPr id="5" name="Picture 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2712755" y="2546082"/>
                  <a:ext cx="502554" cy="502554"/>
                </a:xfrm>
                <a:prstGeom prst="rect">
                  <a:avLst/>
                </a:prstGeom>
                <a:ln>
                  <a:solidFill>
                    <a:srgbClr val="000000"/>
                  </a:solidFill>
                </a:ln>
              </p:spPr>
            </p:pic>
            <p:pic>
              <p:nvPicPr>
                <p:cNvPr id="14" name="Picture 13"/>
                <p:cNvPicPr>
                  <a:picLocks noChangeAspect="1"/>
                </p:cNvPicPr>
                <p:nvPr/>
              </p:nvPicPr>
              <p:blipFill>
                <a:blip r:embed="rId7" cstate="print"/>
                <a:stretch>
                  <a:fillRect/>
                </a:stretch>
              </p:blipFill>
              <p:spPr>
                <a:xfrm>
                  <a:off x="2226581" y="2313697"/>
                  <a:ext cx="539993" cy="539993"/>
                </a:xfrm>
                <a:prstGeom prst="rect">
                  <a:avLst/>
                </a:prstGeom>
                <a:ln>
                  <a:solidFill>
                    <a:srgbClr val="000000"/>
                  </a:solidFill>
                </a:ln>
              </p:spPr>
            </p:pic>
          </p:grpSp>
          <p:cxnSp>
            <p:nvCxnSpPr>
              <p:cNvPr id="47" name="Straight Connector 46"/>
              <p:cNvCxnSpPr/>
              <p:nvPr/>
            </p:nvCxnSpPr>
            <p:spPr>
              <a:xfrm>
                <a:off x="3690386" y="3283437"/>
                <a:ext cx="131443" cy="6572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H="1">
                <a:off x="3863741" y="3283437"/>
                <a:ext cx="131443" cy="6572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51" name="TextBox 50"/>
            <p:cNvSpPr txBox="1"/>
            <p:nvPr/>
          </p:nvSpPr>
          <p:spPr>
            <a:xfrm>
              <a:off x="4223099" y="3551608"/>
              <a:ext cx="380232" cy="258532"/>
            </a:xfrm>
            <a:prstGeom prst="rect">
              <a:avLst/>
            </a:prstGeom>
            <a:noFill/>
            <a:ln>
              <a:solidFill>
                <a:srgbClr val="000000"/>
              </a:solidFill>
            </a:ln>
          </p:spPr>
          <p:txBody>
            <a:bodyPr wrap="none" rtlCol="0">
              <a:spAutoFit/>
            </a:bodyPr>
            <a:lstStyle/>
            <a:p>
              <a:r>
                <a:rPr lang="fr-FR" sz="1200" dirty="0">
                  <a:solidFill>
                    <a:srgbClr val="000000"/>
                  </a:solidFill>
                  <a:latin typeface="+mj-lt"/>
                </a:rPr>
                <a:t>C3</a:t>
              </a:r>
            </a:p>
          </p:txBody>
        </p:sp>
      </p:grpSp>
    </p:spTree>
    <p:extLst>
      <p:ext uri="{BB962C8B-B14F-4D97-AF65-F5344CB8AC3E}">
        <p14:creationId xmlns:p14="http://schemas.microsoft.com/office/powerpoint/2010/main" val="877642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78854" y="783404"/>
            <a:ext cx="8202214" cy="457200"/>
          </a:xfrm>
        </p:spPr>
        <p:txBody>
          <a:bodyPr/>
          <a:lstStyle/>
          <a:p>
            <a:r>
              <a:rPr lang="fr-FR" dirty="0"/>
              <a:t>Le réseau OPT</a:t>
            </a:r>
            <a:br>
              <a:rPr lang="fr-FR" dirty="0"/>
            </a:br>
            <a:r>
              <a:rPr lang="fr-FR" sz="1800" dirty="0"/>
              <a:t>(</a:t>
            </a:r>
            <a:r>
              <a:rPr lang="fr-FR" sz="1800" dirty="0" err="1"/>
              <a:t>Optimized</a:t>
            </a:r>
            <a:r>
              <a:rPr lang="fr-FR" sz="1800" dirty="0"/>
              <a:t> Production </a:t>
            </a:r>
            <a:r>
              <a:rPr lang="fr-FR" sz="1800" dirty="0" err="1"/>
              <a:t>Technology</a:t>
            </a:r>
            <a:r>
              <a:rPr lang="fr-FR" sz="1800" dirty="0"/>
              <a:t> – Théorie de contraintes – E. </a:t>
            </a:r>
            <a:r>
              <a:rPr lang="fr-FR" sz="1800" dirty="0" err="1"/>
              <a:t>Goldratt</a:t>
            </a:r>
            <a:r>
              <a:rPr lang="fr-FR" sz="1800" dirty="0"/>
              <a:t>)</a:t>
            </a:r>
          </a:p>
        </p:txBody>
      </p:sp>
      <p:sp>
        <p:nvSpPr>
          <p:cNvPr id="86" name="AutoShape 1"/>
          <p:cNvSpPr>
            <a:spLocks/>
          </p:cNvSpPr>
          <p:nvPr/>
        </p:nvSpPr>
        <p:spPr bwMode="auto">
          <a:xfrm rot="10800000">
            <a:off x="3363092" y="1688815"/>
            <a:ext cx="4143375" cy="35930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21"/>
                </a:moveTo>
                <a:lnTo>
                  <a:pt x="0" y="0"/>
                </a:lnTo>
                <a:lnTo>
                  <a:pt x="21600" y="0"/>
                </a:lnTo>
                <a:lnTo>
                  <a:pt x="5878" y="21600"/>
                </a:lnTo>
                <a:lnTo>
                  <a:pt x="0" y="21521"/>
                </a:lnTo>
                <a:close/>
              </a:path>
            </a:pathLst>
          </a:custGeom>
          <a:solidFill>
            <a:schemeClr val="accent5"/>
          </a:solidFill>
          <a:ln w="12700" cap="flat" cmpd="sng">
            <a:noFill/>
            <a:prstDash val="solid"/>
            <a:miter lim="0"/>
            <a:headEnd/>
            <a:tailEnd/>
          </a:ln>
          <a:effectLst/>
          <a:extLst/>
        </p:spPr>
        <p:txBody>
          <a:bodyPr lIns="26788" tIns="26788" rIns="26788" bIns="26788"/>
          <a:lstStyle/>
          <a:p>
            <a:pPr defTabSz="321457"/>
            <a:endParaRPr lang="fr-FR" sz="800" dirty="0">
              <a:solidFill>
                <a:srgbClr val="000000"/>
              </a:solidFill>
              <a:latin typeface="+mj-lt"/>
              <a:cs typeface="Helvetica" charset="0"/>
              <a:sym typeface="Helvetica" charset="0"/>
            </a:endParaRPr>
          </a:p>
        </p:txBody>
      </p:sp>
      <p:sp>
        <p:nvSpPr>
          <p:cNvPr id="87" name="AutoShape 2"/>
          <p:cNvSpPr>
            <a:spLocks/>
          </p:cNvSpPr>
          <p:nvPr/>
        </p:nvSpPr>
        <p:spPr bwMode="auto">
          <a:xfrm>
            <a:off x="1765795" y="1681001"/>
            <a:ext cx="4144491" cy="35930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21"/>
                </a:moveTo>
                <a:lnTo>
                  <a:pt x="0" y="0"/>
                </a:lnTo>
                <a:lnTo>
                  <a:pt x="21600" y="0"/>
                </a:lnTo>
                <a:lnTo>
                  <a:pt x="5878" y="21600"/>
                </a:lnTo>
                <a:lnTo>
                  <a:pt x="0" y="21521"/>
                </a:lnTo>
                <a:close/>
              </a:path>
            </a:pathLst>
          </a:custGeom>
          <a:solidFill>
            <a:schemeClr val="accent5"/>
          </a:solidFill>
          <a:ln w="12700" cap="flat" cmpd="sng">
            <a:noFill/>
            <a:prstDash val="solid"/>
            <a:miter lim="0"/>
            <a:headEnd/>
            <a:tailEnd/>
          </a:ln>
          <a:effectLst/>
          <a:extLst/>
        </p:spPr>
        <p:txBody>
          <a:bodyPr lIns="26788" tIns="26788" rIns="26788" bIns="26788"/>
          <a:lstStyle/>
          <a:p>
            <a:pPr defTabSz="321457"/>
            <a:endParaRPr lang="fr-FR" sz="800" dirty="0">
              <a:solidFill>
                <a:srgbClr val="000000"/>
              </a:solidFill>
              <a:latin typeface="+mj-lt"/>
              <a:cs typeface="Helvetica" charset="0"/>
              <a:sym typeface="Helvetica" charset="0"/>
            </a:endParaRPr>
          </a:p>
        </p:txBody>
      </p:sp>
      <p:sp>
        <p:nvSpPr>
          <p:cNvPr id="88" name="AutoShape 4"/>
          <p:cNvSpPr>
            <a:spLocks/>
          </p:cNvSpPr>
          <p:nvPr/>
        </p:nvSpPr>
        <p:spPr bwMode="auto">
          <a:xfrm>
            <a:off x="1604192" y="5249225"/>
            <a:ext cx="1083841" cy="6250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ctr">
              <a:buClr>
                <a:srgbClr val="003DAF"/>
              </a:buClr>
            </a:pPr>
            <a:r>
              <a:rPr lang="fr-FR" sz="1400" dirty="0">
                <a:solidFill>
                  <a:srgbClr val="003DAF"/>
                </a:solidFill>
                <a:latin typeface="+mj-lt"/>
              </a:rPr>
              <a:t>Matières</a:t>
            </a:r>
          </a:p>
          <a:p>
            <a:pPr marL="39066" algn="ctr">
              <a:buClr>
                <a:srgbClr val="003DAF"/>
              </a:buClr>
            </a:pPr>
            <a:r>
              <a:rPr lang="fr-FR" sz="1400" dirty="0">
                <a:solidFill>
                  <a:srgbClr val="003DAF"/>
                </a:solidFill>
                <a:latin typeface="+mj-lt"/>
              </a:rPr>
              <a:t>premières</a:t>
            </a:r>
            <a:endParaRPr lang="fr-FR" sz="1600" dirty="0">
              <a:latin typeface="+mj-lt"/>
            </a:endParaRPr>
          </a:p>
        </p:txBody>
      </p:sp>
      <p:sp>
        <p:nvSpPr>
          <p:cNvPr id="89" name="AutoShape 5"/>
          <p:cNvSpPr>
            <a:spLocks/>
          </p:cNvSpPr>
          <p:nvPr/>
        </p:nvSpPr>
        <p:spPr bwMode="auto">
          <a:xfrm>
            <a:off x="2793825" y="5258155"/>
            <a:ext cx="1607344" cy="6250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ctr">
              <a:buClr>
                <a:srgbClr val="003DAF"/>
              </a:buClr>
            </a:pPr>
            <a:r>
              <a:rPr lang="fr-FR" sz="1400" dirty="0">
                <a:solidFill>
                  <a:srgbClr val="003DAF"/>
                </a:solidFill>
                <a:latin typeface="+mj-lt"/>
              </a:rPr>
              <a:t>Opérations de</a:t>
            </a:r>
          </a:p>
          <a:p>
            <a:pPr marL="39066" algn="ctr">
              <a:buClr>
                <a:srgbClr val="003DAF"/>
              </a:buClr>
            </a:pPr>
            <a:r>
              <a:rPr lang="fr-FR" sz="1400" dirty="0">
                <a:solidFill>
                  <a:srgbClr val="003DAF"/>
                </a:solidFill>
                <a:latin typeface="+mj-lt"/>
              </a:rPr>
              <a:t>fabrication</a:t>
            </a:r>
            <a:endParaRPr lang="fr-FR" sz="1600" dirty="0">
              <a:latin typeface="+mj-lt"/>
            </a:endParaRPr>
          </a:p>
        </p:txBody>
      </p:sp>
      <p:sp>
        <p:nvSpPr>
          <p:cNvPr id="90" name="AutoShape 6"/>
          <p:cNvSpPr>
            <a:spLocks/>
          </p:cNvSpPr>
          <p:nvPr/>
        </p:nvSpPr>
        <p:spPr bwMode="auto">
          <a:xfrm>
            <a:off x="4915743" y="5249225"/>
            <a:ext cx="1385217" cy="6250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ctr">
              <a:buClr>
                <a:srgbClr val="003DAF"/>
              </a:buClr>
            </a:pPr>
            <a:r>
              <a:rPr lang="fr-FR" sz="1400" dirty="0">
                <a:solidFill>
                  <a:srgbClr val="003DAF"/>
                </a:solidFill>
                <a:latin typeface="+mj-lt"/>
              </a:rPr>
              <a:t>Opérations</a:t>
            </a:r>
          </a:p>
          <a:p>
            <a:pPr marL="39066" algn="ctr">
              <a:buClr>
                <a:srgbClr val="003DAF"/>
              </a:buClr>
            </a:pPr>
            <a:r>
              <a:rPr lang="fr-FR" sz="1400" dirty="0">
                <a:solidFill>
                  <a:srgbClr val="003DAF"/>
                </a:solidFill>
                <a:latin typeface="+mj-lt"/>
              </a:rPr>
              <a:t>d'assemblage</a:t>
            </a:r>
            <a:endParaRPr lang="fr-FR" sz="1600" dirty="0">
              <a:latin typeface="+mj-lt"/>
            </a:endParaRPr>
          </a:p>
        </p:txBody>
      </p:sp>
      <p:sp>
        <p:nvSpPr>
          <p:cNvPr id="91" name="AutoShape 7"/>
          <p:cNvSpPr>
            <a:spLocks/>
          </p:cNvSpPr>
          <p:nvPr/>
        </p:nvSpPr>
        <p:spPr bwMode="auto">
          <a:xfrm>
            <a:off x="6432449" y="5249225"/>
            <a:ext cx="1357313" cy="3393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ctr">
              <a:buClr>
                <a:srgbClr val="003DAF"/>
              </a:buClr>
            </a:pPr>
            <a:r>
              <a:rPr lang="fr-FR" sz="1400" dirty="0">
                <a:solidFill>
                  <a:srgbClr val="003DAF"/>
                </a:solidFill>
                <a:latin typeface="+mj-lt"/>
              </a:rPr>
              <a:t>Commandes</a:t>
            </a:r>
            <a:endParaRPr lang="fr-FR" sz="1600" dirty="0">
              <a:latin typeface="+mj-lt"/>
            </a:endParaRPr>
          </a:p>
        </p:txBody>
      </p:sp>
      <p:sp>
        <p:nvSpPr>
          <p:cNvPr id="92" name="AutoShape 8"/>
          <p:cNvSpPr>
            <a:spLocks/>
          </p:cNvSpPr>
          <p:nvPr/>
        </p:nvSpPr>
        <p:spPr bwMode="auto">
          <a:xfrm>
            <a:off x="4023571" y="5831570"/>
            <a:ext cx="1484533" cy="6250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ctr">
              <a:buClr>
                <a:srgbClr val="003DAF"/>
              </a:buClr>
            </a:pPr>
            <a:r>
              <a:rPr lang="fr-FR" sz="1800" dirty="0">
                <a:solidFill>
                  <a:srgbClr val="000000"/>
                </a:solidFill>
                <a:latin typeface="+mj-lt"/>
                <a:cs typeface="Gill Sans" charset="0"/>
                <a:sym typeface="Gill Sans" charset="0"/>
              </a:rPr>
              <a:t>Ressource</a:t>
            </a:r>
          </a:p>
          <a:p>
            <a:pPr marL="39066" algn="ctr">
              <a:buClr>
                <a:srgbClr val="003DAF"/>
              </a:buClr>
            </a:pPr>
            <a:r>
              <a:rPr lang="fr-FR" sz="1800" dirty="0">
                <a:solidFill>
                  <a:srgbClr val="000000"/>
                </a:solidFill>
                <a:latin typeface="+mj-lt"/>
                <a:cs typeface="Gill Sans" charset="0"/>
                <a:sym typeface="Gill Sans" charset="0"/>
              </a:rPr>
              <a:t>goulet</a:t>
            </a:r>
            <a:endParaRPr lang="fr-FR" sz="2000" dirty="0">
              <a:latin typeface="+mj-lt"/>
            </a:endParaRPr>
          </a:p>
        </p:txBody>
      </p:sp>
      <p:sp>
        <p:nvSpPr>
          <p:cNvPr id="93" name="AutoShape 9"/>
          <p:cNvSpPr>
            <a:spLocks/>
          </p:cNvSpPr>
          <p:nvPr/>
        </p:nvSpPr>
        <p:spPr bwMode="auto">
          <a:xfrm>
            <a:off x="7603827" y="1560104"/>
            <a:ext cx="1360661" cy="9644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buClr>
                <a:srgbClr val="003DAF"/>
              </a:buClr>
            </a:pPr>
            <a:r>
              <a:rPr lang="fr-FR" sz="1600" dirty="0">
                <a:solidFill>
                  <a:srgbClr val="000000"/>
                </a:solidFill>
                <a:latin typeface="+mj-lt"/>
              </a:rPr>
              <a:t>Réseau des</a:t>
            </a:r>
          </a:p>
          <a:p>
            <a:pPr marL="39066">
              <a:buClr>
                <a:srgbClr val="003DAF"/>
              </a:buClr>
            </a:pPr>
            <a:r>
              <a:rPr lang="fr-FR" sz="1600" dirty="0">
                <a:solidFill>
                  <a:srgbClr val="000000"/>
                </a:solidFill>
                <a:latin typeface="+mj-lt"/>
              </a:rPr>
              <a:t>ressources</a:t>
            </a:r>
          </a:p>
          <a:p>
            <a:pPr marL="39066">
              <a:buClr>
                <a:srgbClr val="003DAF"/>
              </a:buClr>
            </a:pPr>
            <a:r>
              <a:rPr lang="fr-FR" sz="1600" dirty="0">
                <a:solidFill>
                  <a:srgbClr val="000000"/>
                </a:solidFill>
                <a:latin typeface="+mj-lt"/>
              </a:rPr>
              <a:t>critiques</a:t>
            </a:r>
            <a:endParaRPr lang="fr-FR" sz="1600" dirty="0">
              <a:latin typeface="+mj-lt"/>
            </a:endParaRPr>
          </a:p>
        </p:txBody>
      </p:sp>
      <p:sp>
        <p:nvSpPr>
          <p:cNvPr id="94" name="AutoShape 10"/>
          <p:cNvSpPr>
            <a:spLocks/>
          </p:cNvSpPr>
          <p:nvPr/>
        </p:nvSpPr>
        <p:spPr bwMode="auto">
          <a:xfrm>
            <a:off x="179512" y="1560104"/>
            <a:ext cx="1466081" cy="9644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marL="39066" algn="r">
              <a:buClr>
                <a:srgbClr val="003DAF"/>
              </a:buClr>
            </a:pPr>
            <a:r>
              <a:rPr lang="fr-FR" sz="1600" dirty="0">
                <a:solidFill>
                  <a:srgbClr val="000000"/>
                </a:solidFill>
                <a:latin typeface="+mj-lt"/>
              </a:rPr>
              <a:t>Réseau des ressources non critiques</a:t>
            </a:r>
            <a:endParaRPr lang="fr-FR" sz="1600" dirty="0">
              <a:latin typeface="+mj-lt"/>
            </a:endParaRPr>
          </a:p>
        </p:txBody>
      </p:sp>
      <p:sp>
        <p:nvSpPr>
          <p:cNvPr id="95" name="AutoShape 12"/>
          <p:cNvSpPr>
            <a:spLocks/>
          </p:cNvSpPr>
          <p:nvPr/>
        </p:nvSpPr>
        <p:spPr bwMode="auto">
          <a:xfrm>
            <a:off x="4154486" y="4510596"/>
            <a:ext cx="264542"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F0000"/>
          </a:solidFill>
          <a:ln w="57150">
            <a:solidFill>
              <a:srgbClr val="FF0000"/>
            </a:solidFill>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96" name="Line 13"/>
          <p:cNvSpPr>
            <a:spLocks noChangeShapeType="1"/>
          </p:cNvSpPr>
          <p:nvPr/>
        </p:nvSpPr>
        <p:spPr bwMode="auto">
          <a:xfrm>
            <a:off x="2639787" y="1636353"/>
            <a:ext cx="1117" cy="3991570"/>
          </a:xfrm>
          <a:prstGeom prst="line">
            <a:avLst/>
          </a:prstGeom>
          <a:noFill/>
          <a:ln w="12699" cap="flat" cmpd="sng">
            <a:solidFill>
              <a:srgbClr val="000000"/>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321457"/>
            <a:endParaRPr lang="fr-FR" sz="800" dirty="0">
              <a:solidFill>
                <a:srgbClr val="000000"/>
              </a:solidFill>
              <a:latin typeface="+mj-lt"/>
              <a:cs typeface="Helvetica" charset="0"/>
              <a:sym typeface="Helvetica" charset="0"/>
            </a:endParaRPr>
          </a:p>
        </p:txBody>
      </p:sp>
      <p:sp>
        <p:nvSpPr>
          <p:cNvPr id="97" name="Line 14"/>
          <p:cNvSpPr>
            <a:spLocks noChangeShapeType="1"/>
          </p:cNvSpPr>
          <p:nvPr/>
        </p:nvSpPr>
        <p:spPr bwMode="auto">
          <a:xfrm>
            <a:off x="6629125" y="1636353"/>
            <a:ext cx="1117" cy="3991570"/>
          </a:xfrm>
          <a:prstGeom prst="line">
            <a:avLst/>
          </a:prstGeom>
          <a:noFill/>
          <a:ln w="12699" cap="flat" cmpd="sng">
            <a:solidFill>
              <a:srgbClr val="000000"/>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321457"/>
            <a:endParaRPr lang="fr-FR" sz="800" dirty="0">
              <a:solidFill>
                <a:srgbClr val="000000"/>
              </a:solidFill>
              <a:latin typeface="+mj-lt"/>
              <a:cs typeface="Helvetica" charset="0"/>
              <a:sym typeface="Helvetica" charset="0"/>
            </a:endParaRPr>
          </a:p>
        </p:txBody>
      </p:sp>
      <p:sp>
        <p:nvSpPr>
          <p:cNvPr id="98" name="Line 15"/>
          <p:cNvSpPr>
            <a:spLocks noChangeShapeType="1"/>
          </p:cNvSpPr>
          <p:nvPr/>
        </p:nvSpPr>
        <p:spPr bwMode="auto">
          <a:xfrm>
            <a:off x="4633341" y="1636353"/>
            <a:ext cx="2232" cy="3991570"/>
          </a:xfrm>
          <a:prstGeom prst="line">
            <a:avLst/>
          </a:prstGeom>
          <a:noFill/>
          <a:ln w="12699" cap="flat" cmpd="sng">
            <a:solidFill>
              <a:srgbClr val="000000"/>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321457"/>
            <a:endParaRPr lang="fr-FR" sz="800" dirty="0">
              <a:solidFill>
                <a:srgbClr val="000000"/>
              </a:solidFill>
              <a:latin typeface="+mj-lt"/>
              <a:cs typeface="Helvetica" charset="0"/>
              <a:sym typeface="Helvetica" charset="0"/>
            </a:endParaRPr>
          </a:p>
        </p:txBody>
      </p:sp>
      <p:sp>
        <p:nvSpPr>
          <p:cNvPr id="99" name="Line 16"/>
          <p:cNvSpPr>
            <a:spLocks noChangeShapeType="1"/>
          </p:cNvSpPr>
          <p:nvPr/>
        </p:nvSpPr>
        <p:spPr bwMode="auto">
          <a:xfrm>
            <a:off x="2291530" y="2135299"/>
            <a:ext cx="692051" cy="0"/>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0" name="Line 17"/>
          <p:cNvSpPr>
            <a:spLocks noChangeShapeType="1"/>
          </p:cNvSpPr>
          <p:nvPr/>
        </p:nvSpPr>
        <p:spPr bwMode="auto">
          <a:xfrm>
            <a:off x="3154361" y="2136416"/>
            <a:ext cx="511225" cy="0"/>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1" name="Line 18"/>
          <p:cNvSpPr>
            <a:spLocks noChangeShapeType="1"/>
          </p:cNvSpPr>
          <p:nvPr/>
        </p:nvSpPr>
        <p:spPr bwMode="auto">
          <a:xfrm>
            <a:off x="3836366" y="2124137"/>
            <a:ext cx="564803" cy="64740"/>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2" name="Line 19"/>
          <p:cNvSpPr>
            <a:spLocks noChangeShapeType="1"/>
          </p:cNvSpPr>
          <p:nvPr/>
        </p:nvSpPr>
        <p:spPr bwMode="auto">
          <a:xfrm flipV="1">
            <a:off x="3311746" y="2338449"/>
            <a:ext cx="1068215" cy="598289"/>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3" name="Line 20"/>
          <p:cNvSpPr>
            <a:spLocks noChangeShapeType="1"/>
          </p:cNvSpPr>
          <p:nvPr/>
        </p:nvSpPr>
        <p:spPr bwMode="auto">
          <a:xfrm flipV="1">
            <a:off x="2291530" y="2188876"/>
            <a:ext cx="705445" cy="578198"/>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4" name="Line 21"/>
          <p:cNvSpPr>
            <a:spLocks noChangeShapeType="1"/>
          </p:cNvSpPr>
          <p:nvPr/>
        </p:nvSpPr>
        <p:spPr bwMode="auto">
          <a:xfrm>
            <a:off x="2355154" y="2806143"/>
            <a:ext cx="799207" cy="130596"/>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5" name="Line 22"/>
          <p:cNvSpPr>
            <a:spLocks noChangeShapeType="1"/>
          </p:cNvSpPr>
          <p:nvPr/>
        </p:nvSpPr>
        <p:spPr bwMode="auto">
          <a:xfrm flipV="1">
            <a:off x="2367432" y="3015990"/>
            <a:ext cx="825996" cy="511225"/>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sym typeface="Helvetica" charset="0"/>
            </a:endParaRPr>
          </a:p>
        </p:txBody>
      </p:sp>
      <p:sp>
        <p:nvSpPr>
          <p:cNvPr id="106" name="Line 23"/>
          <p:cNvSpPr>
            <a:spLocks noChangeShapeType="1"/>
          </p:cNvSpPr>
          <p:nvPr/>
        </p:nvSpPr>
        <p:spPr bwMode="auto">
          <a:xfrm>
            <a:off x="4915743" y="2519276"/>
            <a:ext cx="292570" cy="145107"/>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7" name="Line 24"/>
          <p:cNvSpPr>
            <a:spLocks noChangeShapeType="1"/>
          </p:cNvSpPr>
          <p:nvPr/>
        </p:nvSpPr>
        <p:spPr bwMode="auto">
          <a:xfrm flipV="1">
            <a:off x="5468266" y="3831940"/>
            <a:ext cx="179710" cy="584895"/>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8" name="Line 25"/>
          <p:cNvSpPr>
            <a:spLocks noChangeShapeType="1"/>
          </p:cNvSpPr>
          <p:nvPr/>
        </p:nvSpPr>
        <p:spPr bwMode="auto">
          <a:xfrm flipV="1">
            <a:off x="6344493" y="2176599"/>
            <a:ext cx="573732" cy="1206624"/>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09" name="Line 26"/>
          <p:cNvSpPr>
            <a:spLocks noChangeShapeType="1"/>
          </p:cNvSpPr>
          <p:nvPr/>
        </p:nvSpPr>
        <p:spPr bwMode="auto">
          <a:xfrm flipV="1">
            <a:off x="6344492" y="2923344"/>
            <a:ext cx="599405" cy="564803"/>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0" name="Line 27"/>
          <p:cNvSpPr>
            <a:spLocks noChangeShapeType="1"/>
          </p:cNvSpPr>
          <p:nvPr/>
        </p:nvSpPr>
        <p:spPr bwMode="auto">
          <a:xfrm>
            <a:off x="6344492" y="3581909"/>
            <a:ext cx="599405" cy="10046"/>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1" name="Line 28"/>
          <p:cNvSpPr>
            <a:spLocks noChangeShapeType="1"/>
          </p:cNvSpPr>
          <p:nvPr/>
        </p:nvSpPr>
        <p:spPr bwMode="auto">
          <a:xfrm>
            <a:off x="6344492" y="3694646"/>
            <a:ext cx="560338" cy="579313"/>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2" name="Line 29"/>
          <p:cNvSpPr>
            <a:spLocks noChangeShapeType="1"/>
          </p:cNvSpPr>
          <p:nvPr/>
        </p:nvSpPr>
        <p:spPr bwMode="auto">
          <a:xfrm>
            <a:off x="6344493" y="3796221"/>
            <a:ext cx="573732" cy="1146349"/>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3" name="Line 30"/>
          <p:cNvSpPr>
            <a:spLocks noChangeShapeType="1"/>
          </p:cNvSpPr>
          <p:nvPr/>
        </p:nvSpPr>
        <p:spPr bwMode="auto">
          <a:xfrm>
            <a:off x="4452515" y="4659053"/>
            <a:ext cx="562570" cy="0"/>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4" name="Line 31"/>
          <p:cNvSpPr>
            <a:spLocks noChangeShapeType="1"/>
          </p:cNvSpPr>
          <p:nvPr/>
        </p:nvSpPr>
        <p:spPr bwMode="auto">
          <a:xfrm>
            <a:off x="4085280" y="3382108"/>
            <a:ext cx="385093" cy="209847"/>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5" name="Line 32"/>
          <p:cNvSpPr>
            <a:spLocks noChangeShapeType="1"/>
          </p:cNvSpPr>
          <p:nvPr/>
        </p:nvSpPr>
        <p:spPr bwMode="auto">
          <a:xfrm>
            <a:off x="3140967" y="4785183"/>
            <a:ext cx="289098" cy="13395"/>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6" name="Line 33"/>
          <p:cNvSpPr>
            <a:spLocks noChangeShapeType="1"/>
          </p:cNvSpPr>
          <p:nvPr/>
        </p:nvSpPr>
        <p:spPr bwMode="auto">
          <a:xfrm>
            <a:off x="3568475" y="4030627"/>
            <a:ext cx="342677" cy="126132"/>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7" name="Line 34"/>
          <p:cNvSpPr>
            <a:spLocks noChangeShapeType="1"/>
          </p:cNvSpPr>
          <p:nvPr/>
        </p:nvSpPr>
        <p:spPr bwMode="auto">
          <a:xfrm>
            <a:off x="2367432" y="4798579"/>
            <a:ext cx="558105" cy="17859"/>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8" name="Line 35"/>
          <p:cNvSpPr>
            <a:spLocks noChangeShapeType="1"/>
          </p:cNvSpPr>
          <p:nvPr/>
        </p:nvSpPr>
        <p:spPr bwMode="auto">
          <a:xfrm>
            <a:off x="2355154" y="3591955"/>
            <a:ext cx="1074911" cy="367233"/>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19" name="Line 36"/>
          <p:cNvSpPr>
            <a:spLocks noChangeShapeType="1"/>
          </p:cNvSpPr>
          <p:nvPr/>
        </p:nvSpPr>
        <p:spPr bwMode="auto">
          <a:xfrm>
            <a:off x="3325142" y="2975806"/>
            <a:ext cx="655216" cy="353839"/>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20" name="Line 37"/>
          <p:cNvSpPr>
            <a:spLocks noChangeShapeType="1"/>
          </p:cNvSpPr>
          <p:nvPr/>
        </p:nvSpPr>
        <p:spPr bwMode="auto">
          <a:xfrm flipV="1">
            <a:off x="4071887" y="2519275"/>
            <a:ext cx="559222" cy="810369"/>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21" name="AutoShape 38"/>
          <p:cNvSpPr>
            <a:spLocks/>
          </p:cNvSpPr>
          <p:nvPr/>
        </p:nvSpPr>
        <p:spPr bwMode="auto">
          <a:xfrm>
            <a:off x="5095452" y="2563924"/>
            <a:ext cx="366117" cy="3036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gradFill rotWithShape="0">
            <a:gsLst>
              <a:gs pos="0">
                <a:srgbClr val="FFFB00"/>
              </a:gs>
              <a:gs pos="100000">
                <a:srgbClr val="8EFA00"/>
              </a:gs>
            </a:gsLst>
            <a:lin ang="5400000"/>
          </a:gradFill>
          <a:ln w="12699"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endParaRPr lang="fr-FR" sz="3100" dirty="0">
              <a:solidFill>
                <a:srgbClr val="FFFFFF"/>
              </a:solidFill>
              <a:latin typeface="+mj-lt"/>
            </a:endParaRPr>
          </a:p>
        </p:txBody>
      </p:sp>
      <p:sp>
        <p:nvSpPr>
          <p:cNvPr id="122" name="AutoShape 39"/>
          <p:cNvSpPr>
            <a:spLocks/>
          </p:cNvSpPr>
          <p:nvPr/>
        </p:nvSpPr>
        <p:spPr bwMode="auto">
          <a:xfrm>
            <a:off x="4344217" y="3416735"/>
            <a:ext cx="366117" cy="3036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gradFill rotWithShape="0">
            <a:gsLst>
              <a:gs pos="0">
                <a:srgbClr val="FFFB00"/>
              </a:gs>
              <a:gs pos="100000">
                <a:srgbClr val="8EFA00"/>
              </a:gs>
            </a:gsLst>
            <a:lin ang="5400000"/>
          </a:gradFill>
          <a:ln w="12699"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endParaRPr lang="fr-FR" sz="3100" dirty="0">
              <a:solidFill>
                <a:srgbClr val="FFFFFF"/>
              </a:solidFill>
              <a:latin typeface="+mj-lt"/>
            </a:endParaRPr>
          </a:p>
        </p:txBody>
      </p:sp>
      <p:sp>
        <p:nvSpPr>
          <p:cNvPr id="123" name="AutoShape 40"/>
          <p:cNvSpPr>
            <a:spLocks/>
          </p:cNvSpPr>
          <p:nvPr/>
        </p:nvSpPr>
        <p:spPr bwMode="auto">
          <a:xfrm>
            <a:off x="3387052" y="4582034"/>
            <a:ext cx="366117" cy="3036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gradFill rotWithShape="0">
            <a:gsLst>
              <a:gs pos="0">
                <a:srgbClr val="FFFB00"/>
              </a:gs>
              <a:gs pos="100000">
                <a:srgbClr val="8EFA00"/>
              </a:gs>
            </a:gsLst>
            <a:lin ang="5400000"/>
          </a:gradFill>
          <a:ln w="12699"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endParaRPr lang="fr-FR" sz="3100" dirty="0">
              <a:solidFill>
                <a:srgbClr val="FFFFFF"/>
              </a:solidFill>
              <a:latin typeface="+mj-lt"/>
            </a:endParaRPr>
          </a:p>
        </p:txBody>
      </p:sp>
      <p:sp>
        <p:nvSpPr>
          <p:cNvPr id="124" name="AutoShape 41"/>
          <p:cNvSpPr>
            <a:spLocks/>
          </p:cNvSpPr>
          <p:nvPr/>
        </p:nvSpPr>
        <p:spPr bwMode="auto">
          <a:xfrm>
            <a:off x="3834084" y="4008376"/>
            <a:ext cx="366117" cy="3036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gradFill rotWithShape="0">
            <a:gsLst>
              <a:gs pos="0">
                <a:srgbClr val="FFFB00"/>
              </a:gs>
              <a:gs pos="100000">
                <a:srgbClr val="8EFA00"/>
              </a:gs>
            </a:gsLst>
            <a:lin ang="5400000"/>
          </a:gradFill>
          <a:ln w="12699"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endParaRPr lang="fr-FR" sz="3100" dirty="0">
              <a:solidFill>
                <a:srgbClr val="FFFFFF"/>
              </a:solidFill>
              <a:latin typeface="+mj-lt"/>
            </a:endParaRPr>
          </a:p>
        </p:txBody>
      </p:sp>
      <p:pic>
        <p:nvPicPr>
          <p:cNvPr id="126" name="Picture 43"/>
          <p:cNvPicPr>
            <a:picLocks noChangeAspect="1"/>
          </p:cNvPicPr>
          <p:nvPr/>
        </p:nvPicPr>
        <p:blipFill>
          <a:blip r:embed="rId3" cstate="print">
            <a:extLst>
              <a:ext uri="{28A0092B-C50C-407E-A947-70E740481C1C}">
                <a14:useLocalDpi xmlns:a14="http://schemas.microsoft.com/office/drawing/2010/main"/>
              </a:ext>
            </a:extLst>
          </a:blip>
          <a:srcRect/>
          <a:stretch>
            <a:fillRect/>
          </a:stretch>
        </p:blipFill>
        <p:spPr bwMode="auto">
          <a:xfrm>
            <a:off x="4379961" y="4749466"/>
            <a:ext cx="495598" cy="1227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127" name="AutoShape 48"/>
          <p:cNvSpPr>
            <a:spLocks/>
          </p:cNvSpPr>
          <p:nvPr/>
        </p:nvSpPr>
        <p:spPr bwMode="auto">
          <a:xfrm>
            <a:off x="6959995" y="2046002"/>
            <a:ext cx="264542" cy="28128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28" name="AutoShape 49"/>
          <p:cNvSpPr>
            <a:spLocks/>
          </p:cNvSpPr>
          <p:nvPr/>
        </p:nvSpPr>
        <p:spPr bwMode="auto">
          <a:xfrm>
            <a:off x="6959995" y="2767075"/>
            <a:ext cx="264542"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29" name="AutoShape 50"/>
          <p:cNvSpPr>
            <a:spLocks/>
          </p:cNvSpPr>
          <p:nvPr/>
        </p:nvSpPr>
        <p:spPr bwMode="auto">
          <a:xfrm>
            <a:off x="6959995" y="3430104"/>
            <a:ext cx="264542" cy="28016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0" name="AutoShape 51"/>
          <p:cNvSpPr>
            <a:spLocks/>
          </p:cNvSpPr>
          <p:nvPr/>
        </p:nvSpPr>
        <p:spPr bwMode="auto">
          <a:xfrm>
            <a:off x="6959995" y="4156758"/>
            <a:ext cx="264542"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1" name="AutoShape 52"/>
          <p:cNvSpPr>
            <a:spLocks/>
          </p:cNvSpPr>
          <p:nvPr/>
        </p:nvSpPr>
        <p:spPr bwMode="auto">
          <a:xfrm>
            <a:off x="6959995" y="4823135"/>
            <a:ext cx="264542"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2" name="AutoShape 53"/>
          <p:cNvSpPr>
            <a:spLocks/>
          </p:cNvSpPr>
          <p:nvPr/>
        </p:nvSpPr>
        <p:spPr bwMode="auto">
          <a:xfrm>
            <a:off x="3620938" y="1995773"/>
            <a:ext cx="261193"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3" name="AutoShape 54"/>
          <p:cNvSpPr>
            <a:spLocks/>
          </p:cNvSpPr>
          <p:nvPr/>
        </p:nvSpPr>
        <p:spPr bwMode="auto">
          <a:xfrm>
            <a:off x="2937816" y="1995773"/>
            <a:ext cx="263426"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4" name="AutoShape 55"/>
          <p:cNvSpPr>
            <a:spLocks/>
          </p:cNvSpPr>
          <p:nvPr/>
        </p:nvSpPr>
        <p:spPr bwMode="auto">
          <a:xfrm>
            <a:off x="2100210" y="1995773"/>
            <a:ext cx="265658"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5" name="AutoShape 56"/>
          <p:cNvSpPr>
            <a:spLocks/>
          </p:cNvSpPr>
          <p:nvPr/>
        </p:nvSpPr>
        <p:spPr bwMode="auto">
          <a:xfrm>
            <a:off x="2100210" y="2664383"/>
            <a:ext cx="265658" cy="27793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6" name="AutoShape 57"/>
          <p:cNvSpPr>
            <a:spLocks/>
          </p:cNvSpPr>
          <p:nvPr/>
        </p:nvSpPr>
        <p:spPr bwMode="auto">
          <a:xfrm>
            <a:off x="2100210" y="3430104"/>
            <a:ext cx="265658" cy="28016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7" name="AutoShape 58"/>
          <p:cNvSpPr>
            <a:spLocks/>
          </p:cNvSpPr>
          <p:nvPr/>
        </p:nvSpPr>
        <p:spPr bwMode="auto">
          <a:xfrm>
            <a:off x="2100210" y="4669098"/>
            <a:ext cx="265658"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8" name="AutoShape 59"/>
          <p:cNvSpPr>
            <a:spLocks/>
          </p:cNvSpPr>
          <p:nvPr/>
        </p:nvSpPr>
        <p:spPr bwMode="auto">
          <a:xfrm>
            <a:off x="3133153" y="2819537"/>
            <a:ext cx="263426" cy="27570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39" name="AutoShape 60"/>
          <p:cNvSpPr>
            <a:spLocks/>
          </p:cNvSpPr>
          <p:nvPr/>
        </p:nvSpPr>
        <p:spPr bwMode="auto">
          <a:xfrm>
            <a:off x="3911152" y="3228070"/>
            <a:ext cx="262309" cy="28016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40" name="AutoShape 61"/>
          <p:cNvSpPr>
            <a:spLocks/>
          </p:cNvSpPr>
          <p:nvPr/>
        </p:nvSpPr>
        <p:spPr bwMode="auto">
          <a:xfrm>
            <a:off x="2937816" y="4669098"/>
            <a:ext cx="263426"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41" name="AutoShape 62"/>
          <p:cNvSpPr>
            <a:spLocks/>
          </p:cNvSpPr>
          <p:nvPr/>
        </p:nvSpPr>
        <p:spPr bwMode="auto">
          <a:xfrm>
            <a:off x="3376487" y="3845334"/>
            <a:ext cx="264542" cy="27682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gradFill rotWithShape="0">
            <a:gsLst>
              <a:gs pos="0">
                <a:srgbClr val="006D8F"/>
              </a:gs>
              <a:gs pos="100000">
                <a:srgbClr val="007AAA"/>
              </a:gs>
            </a:gsLst>
            <a:lin ang="5400000"/>
          </a:gradFill>
          <a:ln w="12700"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fr-FR" sz="1800" dirty="0">
              <a:solidFill>
                <a:srgbClr val="FFFFFF"/>
              </a:solidFill>
              <a:latin typeface="+mj-lt"/>
              <a:cs typeface="Gill Sans" charset="0"/>
              <a:sym typeface="Gill Sans" charset="0"/>
            </a:endParaRPr>
          </a:p>
        </p:txBody>
      </p:sp>
      <p:sp>
        <p:nvSpPr>
          <p:cNvPr id="142" name="AutoShape 63"/>
          <p:cNvSpPr>
            <a:spLocks/>
          </p:cNvSpPr>
          <p:nvPr/>
        </p:nvSpPr>
        <p:spPr bwMode="auto">
          <a:xfrm>
            <a:off x="4381077" y="1938846"/>
            <a:ext cx="839391" cy="580430"/>
          </a:xfrm>
          <a:prstGeom prst="roundRect">
            <a:avLst>
              <a:gd name="adj" fmla="val 23079"/>
            </a:avLst>
          </a:prstGeom>
          <a:gradFill rotWithShape="0">
            <a:gsLst>
              <a:gs pos="0">
                <a:srgbClr val="808785"/>
              </a:gs>
              <a:gs pos="100000">
                <a:srgbClr val="58596B"/>
              </a:gs>
            </a:gsLst>
            <a:lin ang="5400000"/>
          </a:gradFill>
          <a:ln>
            <a:solidFill>
              <a:srgbClr val="000000"/>
            </a:solidFill>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r>
              <a:rPr lang="fr-FR" sz="1400" dirty="0">
                <a:solidFill>
                  <a:srgbClr val="FFFFFF"/>
                </a:solidFill>
                <a:latin typeface="+mj-lt"/>
                <a:cs typeface="Gill Sans" charset="0"/>
                <a:sym typeface="Gill Sans" charset="0"/>
              </a:rPr>
              <a:t>Pré-</a:t>
            </a:r>
          </a:p>
          <a:p>
            <a:pPr algn="ctr"/>
            <a:r>
              <a:rPr lang="fr-FR" sz="1400" dirty="0">
                <a:solidFill>
                  <a:srgbClr val="FFFFFF"/>
                </a:solidFill>
                <a:latin typeface="+mj-lt"/>
                <a:cs typeface="Gill Sans" charset="0"/>
                <a:sym typeface="Gill Sans" charset="0"/>
              </a:rPr>
              <a:t>montage</a:t>
            </a:r>
            <a:endParaRPr lang="fr-FR" sz="2000" dirty="0">
              <a:latin typeface="+mj-lt"/>
            </a:endParaRPr>
          </a:p>
        </p:txBody>
      </p:sp>
      <p:sp>
        <p:nvSpPr>
          <p:cNvPr id="143" name="AutoShape 64"/>
          <p:cNvSpPr>
            <a:spLocks/>
          </p:cNvSpPr>
          <p:nvPr/>
        </p:nvSpPr>
        <p:spPr bwMode="auto">
          <a:xfrm>
            <a:off x="5533006" y="3278299"/>
            <a:ext cx="839391" cy="580430"/>
          </a:xfrm>
          <a:prstGeom prst="roundRect">
            <a:avLst>
              <a:gd name="adj" fmla="val 23079"/>
            </a:avLst>
          </a:prstGeom>
          <a:gradFill rotWithShape="0">
            <a:gsLst>
              <a:gs pos="0">
                <a:srgbClr val="808785"/>
              </a:gs>
              <a:gs pos="100000">
                <a:srgbClr val="58596B"/>
              </a:gs>
            </a:gsLst>
            <a:lin ang="5400000"/>
          </a:gradFill>
          <a:ln>
            <a:solidFill>
              <a:srgbClr val="000000"/>
            </a:solidFill>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r>
              <a:rPr lang="fr-FR" sz="1400" dirty="0">
                <a:solidFill>
                  <a:srgbClr val="FFFFFF"/>
                </a:solidFill>
                <a:latin typeface="+mj-lt"/>
                <a:cs typeface="Gill Sans" charset="0"/>
                <a:sym typeface="Gill Sans" charset="0"/>
              </a:rPr>
              <a:t>Montage</a:t>
            </a:r>
          </a:p>
          <a:p>
            <a:pPr algn="ctr"/>
            <a:r>
              <a:rPr lang="fr-FR" sz="1400" dirty="0">
                <a:solidFill>
                  <a:srgbClr val="FFFFFF"/>
                </a:solidFill>
                <a:latin typeface="+mj-lt"/>
                <a:cs typeface="Gill Sans" charset="0"/>
                <a:sym typeface="Gill Sans" charset="0"/>
              </a:rPr>
              <a:t>final</a:t>
            </a:r>
            <a:endParaRPr lang="fr-FR" sz="2000" dirty="0">
              <a:latin typeface="+mj-lt"/>
            </a:endParaRPr>
          </a:p>
        </p:txBody>
      </p:sp>
      <p:sp>
        <p:nvSpPr>
          <p:cNvPr id="144" name="AutoShape 65"/>
          <p:cNvSpPr>
            <a:spLocks/>
          </p:cNvSpPr>
          <p:nvPr/>
        </p:nvSpPr>
        <p:spPr bwMode="auto">
          <a:xfrm>
            <a:off x="5015084" y="4376651"/>
            <a:ext cx="839391" cy="580430"/>
          </a:xfrm>
          <a:prstGeom prst="roundRect">
            <a:avLst>
              <a:gd name="adj" fmla="val 23079"/>
            </a:avLst>
          </a:prstGeom>
          <a:gradFill rotWithShape="0">
            <a:gsLst>
              <a:gs pos="0">
                <a:srgbClr val="808785"/>
              </a:gs>
              <a:gs pos="100000">
                <a:srgbClr val="58596B"/>
              </a:gs>
            </a:gsLst>
            <a:lin ang="5400000"/>
          </a:gradFill>
          <a:ln>
            <a:solidFill>
              <a:srgbClr val="000000"/>
            </a:solidFill>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ctr"/>
            <a:r>
              <a:rPr lang="fr-FR" sz="1400" dirty="0">
                <a:solidFill>
                  <a:srgbClr val="FFFFFF"/>
                </a:solidFill>
                <a:latin typeface="+mj-lt"/>
                <a:cs typeface="Gill Sans" charset="0"/>
                <a:sym typeface="Gill Sans" charset="0"/>
              </a:rPr>
              <a:t>Pré-</a:t>
            </a:r>
          </a:p>
          <a:p>
            <a:pPr algn="ctr"/>
            <a:r>
              <a:rPr lang="fr-FR" sz="1400" dirty="0">
                <a:solidFill>
                  <a:srgbClr val="FFFFFF"/>
                </a:solidFill>
                <a:latin typeface="+mj-lt"/>
                <a:cs typeface="Gill Sans" charset="0"/>
                <a:sym typeface="Gill Sans" charset="0"/>
              </a:rPr>
              <a:t>montage</a:t>
            </a:r>
            <a:endParaRPr lang="fr-FR" sz="2000" dirty="0">
              <a:latin typeface="+mj-lt"/>
            </a:endParaRPr>
          </a:p>
        </p:txBody>
      </p:sp>
      <p:grpSp>
        <p:nvGrpSpPr>
          <p:cNvPr id="145" name="Group 3"/>
          <p:cNvGrpSpPr/>
          <p:nvPr/>
        </p:nvGrpSpPr>
        <p:grpSpPr>
          <a:xfrm>
            <a:off x="7094005" y="6186790"/>
            <a:ext cx="2049692" cy="286232"/>
            <a:chOff x="179512" y="5898758"/>
            <a:chExt cx="2049692" cy="286232"/>
          </a:xfrm>
        </p:grpSpPr>
        <p:sp>
          <p:nvSpPr>
            <p:cNvPr id="146" name="AutoShape 46"/>
            <p:cNvSpPr>
              <a:spLocks/>
            </p:cNvSpPr>
            <p:nvPr/>
          </p:nvSpPr>
          <p:spPr bwMode="auto">
            <a:xfrm>
              <a:off x="179512" y="5939827"/>
              <a:ext cx="290658" cy="2410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gradFill rotWithShape="0">
              <a:gsLst>
                <a:gs pos="0">
                  <a:srgbClr val="FFFB00"/>
                </a:gs>
                <a:gs pos="100000">
                  <a:srgbClr val="8EFA00"/>
                </a:gs>
              </a:gsLst>
              <a:lin ang="5400000"/>
            </a:gradFill>
            <a:ln w="12699"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algn="ctr"/>
              <a:endParaRPr lang="fr-FR" sz="1100" dirty="0">
                <a:solidFill>
                  <a:srgbClr val="000000"/>
                </a:solidFill>
                <a:latin typeface="+mj-lt"/>
              </a:endParaRPr>
            </a:p>
          </p:txBody>
        </p:sp>
        <p:sp>
          <p:nvSpPr>
            <p:cNvPr id="147" name="TextBox 2"/>
            <p:cNvSpPr txBox="1"/>
            <p:nvPr/>
          </p:nvSpPr>
          <p:spPr>
            <a:xfrm>
              <a:off x="310089" y="5898758"/>
              <a:ext cx="1919115" cy="286232"/>
            </a:xfrm>
            <a:prstGeom prst="rect">
              <a:avLst/>
            </a:prstGeom>
            <a:noFill/>
          </p:spPr>
          <p:txBody>
            <a:bodyPr wrap="none" rtlCol="0">
              <a:spAutoFit/>
            </a:bodyPr>
            <a:lstStyle/>
            <a:p>
              <a:r>
                <a:rPr lang="fr-FR" sz="1400" dirty="0">
                  <a:solidFill>
                    <a:srgbClr val="000000"/>
                  </a:solidFill>
                  <a:latin typeface="+mj-lt"/>
                </a:rPr>
                <a:t>= Stocks de sécurité</a:t>
              </a:r>
            </a:p>
          </p:txBody>
        </p:sp>
      </p:grpSp>
      <p:sp>
        <p:nvSpPr>
          <p:cNvPr id="148" name="Line 31"/>
          <p:cNvSpPr>
            <a:spLocks noChangeShapeType="1"/>
          </p:cNvSpPr>
          <p:nvPr/>
        </p:nvSpPr>
        <p:spPr bwMode="auto">
          <a:xfrm>
            <a:off x="4549232" y="3724752"/>
            <a:ext cx="465852" cy="708825"/>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49" name="Line 33"/>
          <p:cNvSpPr>
            <a:spLocks noChangeShapeType="1"/>
          </p:cNvSpPr>
          <p:nvPr/>
        </p:nvSpPr>
        <p:spPr bwMode="auto">
          <a:xfrm>
            <a:off x="3988293" y="4311985"/>
            <a:ext cx="185167" cy="198611"/>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50" name="Line 33"/>
          <p:cNvSpPr>
            <a:spLocks noChangeShapeType="1"/>
          </p:cNvSpPr>
          <p:nvPr/>
        </p:nvSpPr>
        <p:spPr bwMode="auto">
          <a:xfrm flipV="1">
            <a:off x="3665587" y="4669098"/>
            <a:ext cx="488899" cy="80368"/>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
        <p:nvSpPr>
          <p:cNvPr id="151" name="Line 31"/>
          <p:cNvSpPr>
            <a:spLocks noChangeShapeType="1"/>
          </p:cNvSpPr>
          <p:nvPr/>
        </p:nvSpPr>
        <p:spPr bwMode="auto">
          <a:xfrm>
            <a:off x="5300080" y="2864483"/>
            <a:ext cx="232926" cy="465161"/>
          </a:xfrm>
          <a:prstGeom prst="line">
            <a:avLst/>
          </a:prstGeom>
          <a:ln>
            <a:solidFill>
              <a:srgbClr val="000000"/>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endParaRPr lang="fr-FR" dirty="0">
              <a:latin typeface="+mj-lt"/>
              <a:ea typeface="+mn-ea"/>
              <a:cs typeface="+mn-cs"/>
              <a:sym typeface="Helvetica"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fr-FR" dirty="0"/>
              <a:t>Quelques règles d’OPT</a:t>
            </a:r>
          </a:p>
        </p:txBody>
      </p:sp>
      <p:sp>
        <p:nvSpPr>
          <p:cNvPr id="31747" name="Rectangle 3"/>
          <p:cNvSpPr>
            <a:spLocks noGrp="1" noChangeArrowheads="1"/>
          </p:cNvSpPr>
          <p:nvPr>
            <p:ph type="body" idx="1"/>
          </p:nvPr>
        </p:nvSpPr>
        <p:spPr>
          <a:xfrm>
            <a:off x="21256" y="1906488"/>
            <a:ext cx="9122744" cy="4114800"/>
          </a:xfrm>
        </p:spPr>
        <p:txBody>
          <a:bodyPr/>
          <a:lstStyle/>
          <a:p>
            <a:pPr>
              <a:lnSpc>
                <a:spcPct val="80000"/>
              </a:lnSpc>
            </a:pPr>
            <a:r>
              <a:rPr lang="fr-FR" sz="2000" dirty="0">
                <a:solidFill>
                  <a:srgbClr val="00279F"/>
                </a:solidFill>
              </a:rPr>
              <a:t>Équilibrer les flux et non les capacités</a:t>
            </a:r>
          </a:p>
          <a:p>
            <a:pPr>
              <a:lnSpc>
                <a:spcPct val="80000"/>
              </a:lnSpc>
            </a:pPr>
            <a:endParaRPr lang="fr-FR" sz="2000" dirty="0" smtClean="0">
              <a:solidFill>
                <a:srgbClr val="00279F"/>
              </a:solidFill>
            </a:endParaRPr>
          </a:p>
          <a:p>
            <a:pPr>
              <a:lnSpc>
                <a:spcPct val="80000"/>
              </a:lnSpc>
            </a:pPr>
            <a:r>
              <a:rPr lang="fr-FR" sz="2000" dirty="0" smtClean="0">
                <a:solidFill>
                  <a:srgbClr val="00279F"/>
                </a:solidFill>
              </a:rPr>
              <a:t>Le </a:t>
            </a:r>
            <a:r>
              <a:rPr lang="fr-FR" sz="2000" dirty="0">
                <a:solidFill>
                  <a:srgbClr val="00279F"/>
                </a:solidFill>
              </a:rPr>
              <a:t>niveau d'utilisation d'un non-goulot n'est pas déterminé par son propre potentiel mais par d'autres contraintes du système</a:t>
            </a:r>
          </a:p>
          <a:p>
            <a:pPr>
              <a:lnSpc>
                <a:spcPct val="80000"/>
              </a:lnSpc>
            </a:pPr>
            <a:endParaRPr lang="fr-FR" sz="2000" dirty="0" smtClean="0">
              <a:solidFill>
                <a:srgbClr val="00279F"/>
              </a:solidFill>
            </a:endParaRPr>
          </a:p>
          <a:p>
            <a:pPr>
              <a:lnSpc>
                <a:spcPct val="80000"/>
              </a:lnSpc>
            </a:pPr>
            <a:r>
              <a:rPr lang="fr-FR" sz="2000" dirty="0" smtClean="0">
                <a:solidFill>
                  <a:srgbClr val="00279F"/>
                </a:solidFill>
              </a:rPr>
              <a:t>Utilisation </a:t>
            </a:r>
            <a:r>
              <a:rPr lang="fr-FR" sz="2000" dirty="0">
                <a:solidFill>
                  <a:srgbClr val="00279F"/>
                </a:solidFill>
              </a:rPr>
              <a:t>et plein emploi d'une ressource ne sont pas synonymes</a:t>
            </a:r>
          </a:p>
          <a:p>
            <a:pPr>
              <a:lnSpc>
                <a:spcPct val="80000"/>
              </a:lnSpc>
            </a:pPr>
            <a:endParaRPr lang="fr-FR" sz="2000" dirty="0" smtClean="0">
              <a:solidFill>
                <a:srgbClr val="00279F"/>
              </a:solidFill>
            </a:endParaRPr>
          </a:p>
          <a:p>
            <a:pPr>
              <a:lnSpc>
                <a:spcPct val="80000"/>
              </a:lnSpc>
            </a:pPr>
            <a:r>
              <a:rPr lang="fr-FR" sz="2000" dirty="0" smtClean="0">
                <a:solidFill>
                  <a:srgbClr val="00279F"/>
                </a:solidFill>
              </a:rPr>
              <a:t>Une </a:t>
            </a:r>
            <a:r>
              <a:rPr lang="fr-FR" sz="2000" dirty="0">
                <a:solidFill>
                  <a:srgbClr val="00279F"/>
                </a:solidFill>
              </a:rPr>
              <a:t>heure perdue sur un goulot est une heure perdue sur tout le système</a:t>
            </a:r>
          </a:p>
          <a:p>
            <a:pPr>
              <a:lnSpc>
                <a:spcPct val="80000"/>
              </a:lnSpc>
            </a:pPr>
            <a:endParaRPr lang="fr-FR" sz="2000" dirty="0" smtClean="0">
              <a:solidFill>
                <a:srgbClr val="00279F"/>
              </a:solidFill>
            </a:endParaRPr>
          </a:p>
          <a:p>
            <a:pPr>
              <a:lnSpc>
                <a:spcPct val="80000"/>
              </a:lnSpc>
            </a:pPr>
            <a:r>
              <a:rPr lang="fr-FR" sz="2000" dirty="0" smtClean="0">
                <a:solidFill>
                  <a:srgbClr val="00279F"/>
                </a:solidFill>
              </a:rPr>
              <a:t>Une </a:t>
            </a:r>
            <a:r>
              <a:rPr lang="fr-FR" sz="2000" dirty="0">
                <a:solidFill>
                  <a:srgbClr val="00279F"/>
                </a:solidFill>
              </a:rPr>
              <a:t>heure gagnée sur un non goulot n'est qu'un leurre</a:t>
            </a:r>
          </a:p>
          <a:p>
            <a:pPr>
              <a:lnSpc>
                <a:spcPct val="80000"/>
              </a:lnSpc>
            </a:pPr>
            <a:endParaRPr lang="fr-FR" sz="2000" dirty="0" smtClean="0">
              <a:solidFill>
                <a:srgbClr val="00279F"/>
              </a:solidFill>
            </a:endParaRPr>
          </a:p>
          <a:p>
            <a:pPr>
              <a:lnSpc>
                <a:spcPct val="80000"/>
              </a:lnSpc>
            </a:pPr>
            <a:r>
              <a:rPr lang="fr-FR" sz="2000" dirty="0" smtClean="0">
                <a:solidFill>
                  <a:srgbClr val="00279F"/>
                </a:solidFill>
              </a:rPr>
              <a:t>Les </a:t>
            </a:r>
            <a:r>
              <a:rPr lang="fr-FR" sz="2000" dirty="0">
                <a:solidFill>
                  <a:srgbClr val="00279F"/>
                </a:solidFill>
              </a:rPr>
              <a:t>goulots déterminent à la fois le débit et les niveaux des stocks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p:spPr>
        <p:txBody>
          <a:bodyPr/>
          <a:lstStyle/>
          <a:p>
            <a:r>
              <a:rPr lang="fr-FR" dirty="0"/>
              <a:t>La notion de capacité</a:t>
            </a:r>
          </a:p>
        </p:txBody>
      </p:sp>
      <p:sp>
        <p:nvSpPr>
          <p:cNvPr id="9219" name="Rectangle 3"/>
          <p:cNvSpPr>
            <a:spLocks noGrp="1" noChangeArrowheads="1"/>
          </p:cNvSpPr>
          <p:nvPr>
            <p:ph type="body" idx="1"/>
          </p:nvPr>
        </p:nvSpPr>
        <p:spPr>
          <a:xfrm>
            <a:off x="762000" y="1524000"/>
            <a:ext cx="7162800" cy="4114800"/>
          </a:xfrm>
          <a:noFill/>
          <a:ln/>
        </p:spPr>
        <p:txBody>
          <a:bodyPr/>
          <a:lstStyle/>
          <a:p>
            <a:pPr>
              <a:lnSpc>
                <a:spcPct val="110000"/>
              </a:lnSpc>
            </a:pPr>
            <a:r>
              <a:rPr lang="fr-FR"/>
              <a:t>La capacité d'une ressource est la mesure du flux qu'elle peut traiter par unité de temps</a:t>
            </a:r>
          </a:p>
          <a:p>
            <a:pPr lvl="1">
              <a:lnSpc>
                <a:spcPct val="110000"/>
              </a:lnSpc>
              <a:buFontTx/>
              <a:buNone/>
            </a:pPr>
            <a:r>
              <a:rPr lang="fr-FR"/>
              <a:t>Lorsqu'une ressource ne traite qu'un seul produit, on peut définir sa capacité par le </a:t>
            </a:r>
            <a:r>
              <a:rPr lang="fr-FR">
                <a:solidFill>
                  <a:schemeClr val="accent2"/>
                </a:solidFill>
              </a:rPr>
              <a:t>nombre de produits</a:t>
            </a:r>
            <a:r>
              <a:rPr lang="fr-FR"/>
              <a:t> qu'elle peut traiter par unité de temps</a:t>
            </a:r>
          </a:p>
          <a:p>
            <a:pPr lvl="2">
              <a:lnSpc>
                <a:spcPct val="110000"/>
              </a:lnSpc>
              <a:buFontTx/>
              <a:buNone/>
            </a:pPr>
            <a:r>
              <a:rPr lang="fr-FR" i="1"/>
              <a:t>ex : 	nombre de bouteilles remplies par heure</a:t>
            </a:r>
          </a:p>
          <a:p>
            <a:pPr lvl="1">
              <a:lnSpc>
                <a:spcPct val="110000"/>
              </a:lnSpc>
              <a:buFontTx/>
              <a:buNone/>
            </a:pPr>
            <a:r>
              <a:rPr lang="fr-FR"/>
              <a:t>Lorsqu'une ressource peut traiter plusieurs produits, on doit définir pour chaque produit la quantité de ressource consommée par unité</a:t>
            </a:r>
          </a:p>
          <a:p>
            <a:pPr lvl="2">
              <a:lnSpc>
                <a:spcPct val="110000"/>
              </a:lnSpc>
              <a:buFontTx/>
              <a:buNone/>
            </a:pPr>
            <a:r>
              <a:rPr lang="fr-FR">
                <a:solidFill>
                  <a:schemeClr val="accent2"/>
                </a:solidFill>
              </a:rPr>
              <a:t>On choisit généralement l'heure</a:t>
            </a:r>
            <a:endParaRPr lang="fr-F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fr-FR" dirty="0"/>
              <a:t>Capacité théorique Vs Capacité pratique</a:t>
            </a:r>
          </a:p>
        </p:txBody>
      </p:sp>
      <p:sp>
        <p:nvSpPr>
          <p:cNvPr id="10243" name="Rectangle 3"/>
          <p:cNvSpPr>
            <a:spLocks noGrp="1" noChangeArrowheads="1"/>
          </p:cNvSpPr>
          <p:nvPr>
            <p:ph idx="4294967295"/>
          </p:nvPr>
        </p:nvSpPr>
        <p:spPr>
          <a:xfrm>
            <a:off x="179512" y="4747320"/>
            <a:ext cx="8964488" cy="1850032"/>
          </a:xfrm>
        </p:spPr>
        <p:txBody>
          <a:bodyPr/>
          <a:lstStyle/>
          <a:p>
            <a:pPr marL="342900" indent="-342900">
              <a:buFont typeface="Arial"/>
              <a:buChar char="•"/>
            </a:pPr>
            <a:r>
              <a:rPr lang="fr-FR" sz="1800" dirty="0">
                <a:solidFill>
                  <a:srgbClr val="000000"/>
                </a:solidFill>
              </a:rPr>
              <a:t>Taux de rendement synthétique : TRS = Temps utile / Temps employé  = D / B</a:t>
            </a:r>
          </a:p>
          <a:p>
            <a:pPr marL="342900" indent="-342900">
              <a:buFont typeface="Arial"/>
              <a:buChar char="•"/>
            </a:pPr>
            <a:r>
              <a:rPr lang="fr-FR" sz="1800" dirty="0">
                <a:solidFill>
                  <a:srgbClr val="000000"/>
                </a:solidFill>
              </a:rPr>
              <a:t>Taux de charge = Temps de travail / Temps d'ouverture = B/A</a:t>
            </a:r>
          </a:p>
          <a:p>
            <a:pPr marL="342900" indent="-342900">
              <a:buFont typeface="Arial"/>
              <a:buChar char="•"/>
            </a:pPr>
            <a:r>
              <a:rPr lang="fr-FR" sz="1800" dirty="0">
                <a:solidFill>
                  <a:srgbClr val="000000"/>
                </a:solidFill>
              </a:rPr>
              <a:t>Taux de rendement global </a:t>
            </a:r>
            <a:r>
              <a:rPr lang="fr-FR" sz="1800" b="1" dirty="0">
                <a:solidFill>
                  <a:srgbClr val="000000"/>
                </a:solidFill>
              </a:rPr>
              <a:t>TRG =  Temps utile / Temps d'ouverture</a:t>
            </a:r>
            <a:r>
              <a:rPr lang="fr-FR" sz="1800" dirty="0">
                <a:solidFill>
                  <a:srgbClr val="000000"/>
                </a:solidFill>
              </a:rPr>
              <a:t> = D / A</a:t>
            </a:r>
          </a:p>
          <a:p>
            <a:pPr marL="0" lvl="1">
              <a:buNone/>
            </a:pPr>
            <a:r>
              <a:rPr lang="fr-FR" sz="1800" dirty="0">
                <a:sym typeface="Helvetica" charset="0"/>
              </a:rPr>
              <a:t>Le taux de rendement global mesure </a:t>
            </a:r>
            <a:r>
              <a:rPr lang="fr-FR" sz="1800" b="1" dirty="0">
                <a:sym typeface="Helvetica" charset="0"/>
              </a:rPr>
              <a:t>le rapport entre le temps réellement utilisé par la ressource pour réaliser les produits (de bonne qualité) et le temps disponible </a:t>
            </a:r>
            <a:r>
              <a:rPr lang="fr-FR" sz="1800" b="1" dirty="0"/>
              <a:t> </a:t>
            </a:r>
            <a:endParaRPr lang="fr-FR" dirty="0"/>
          </a:p>
        </p:txBody>
      </p:sp>
      <p:grpSp>
        <p:nvGrpSpPr>
          <p:cNvPr id="2" name="Group 44"/>
          <p:cNvGrpSpPr/>
          <p:nvPr/>
        </p:nvGrpSpPr>
        <p:grpSpPr>
          <a:xfrm>
            <a:off x="249477" y="1988840"/>
            <a:ext cx="8426979" cy="2448272"/>
            <a:chOff x="137127" y="2132856"/>
            <a:chExt cx="8426979" cy="2448272"/>
          </a:xfrm>
        </p:grpSpPr>
        <p:sp>
          <p:nvSpPr>
            <p:cNvPr id="6" name="AutoShape 5"/>
            <p:cNvSpPr>
              <a:spLocks/>
            </p:cNvSpPr>
            <p:nvPr/>
          </p:nvSpPr>
          <p:spPr bwMode="auto">
            <a:xfrm>
              <a:off x="137127" y="2254180"/>
              <a:ext cx="342421" cy="3268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algn="l" defTabSz="1371600">
                <a:lnSpc>
                  <a:spcPct val="90000"/>
                </a:lnSpc>
                <a:buClr>
                  <a:srgbClr val="000000"/>
                </a:buClr>
                <a:buFont typeface="Arial" charset="0"/>
                <a:buNone/>
              </a:pPr>
              <a:r>
                <a:rPr lang="fr-FR" sz="3200" dirty="0">
                  <a:solidFill>
                    <a:srgbClr val="000000"/>
                  </a:solidFill>
                  <a:effectLst>
                    <a:outerShdw blurRad="38100" dist="38100" dir="2700000" algn="tl">
                      <a:srgbClr val="DDDDDD"/>
                    </a:outerShdw>
                  </a:effectLst>
                  <a:latin typeface="+mj-lt"/>
                </a:rPr>
                <a:t>A</a:t>
              </a:r>
              <a:endParaRPr lang="fr-FR" sz="2000" dirty="0">
                <a:latin typeface="+mj-lt"/>
              </a:endParaRPr>
            </a:p>
          </p:txBody>
        </p:sp>
        <p:sp>
          <p:nvSpPr>
            <p:cNvPr id="9" name="AutoShape 10"/>
            <p:cNvSpPr>
              <a:spLocks/>
            </p:cNvSpPr>
            <p:nvPr/>
          </p:nvSpPr>
          <p:spPr bwMode="auto">
            <a:xfrm>
              <a:off x="137127" y="4161135"/>
              <a:ext cx="367569" cy="3263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algn="l" defTabSz="1371600">
                <a:lnSpc>
                  <a:spcPct val="90000"/>
                </a:lnSpc>
                <a:buClr>
                  <a:srgbClr val="000000"/>
                </a:buClr>
                <a:buFont typeface="Arial" charset="0"/>
                <a:buNone/>
              </a:pPr>
              <a:r>
                <a:rPr lang="fr-FR" sz="3200" dirty="0">
                  <a:solidFill>
                    <a:srgbClr val="000000"/>
                  </a:solidFill>
                  <a:effectLst>
                    <a:outerShdw blurRad="38100" dist="38100" dir="2700000" algn="tl">
                      <a:srgbClr val="DDDDDD"/>
                    </a:outerShdw>
                  </a:effectLst>
                  <a:latin typeface="+mj-lt"/>
                </a:rPr>
                <a:t>D</a:t>
              </a:r>
              <a:endParaRPr lang="fr-FR" sz="2000" dirty="0">
                <a:latin typeface="+mj-lt"/>
              </a:endParaRPr>
            </a:p>
          </p:txBody>
        </p:sp>
        <p:sp>
          <p:nvSpPr>
            <p:cNvPr id="20" name="AutoShape 23"/>
            <p:cNvSpPr>
              <a:spLocks/>
            </p:cNvSpPr>
            <p:nvPr/>
          </p:nvSpPr>
          <p:spPr bwMode="auto">
            <a:xfrm>
              <a:off x="137127" y="2889686"/>
              <a:ext cx="295830" cy="3268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algn="l" defTabSz="1371600">
                <a:lnSpc>
                  <a:spcPct val="90000"/>
                </a:lnSpc>
                <a:buClr>
                  <a:srgbClr val="000000"/>
                </a:buClr>
                <a:buFont typeface="Arial" charset="0"/>
                <a:buNone/>
              </a:pPr>
              <a:r>
                <a:rPr lang="fr-FR" sz="3200" dirty="0">
                  <a:solidFill>
                    <a:srgbClr val="000000"/>
                  </a:solidFill>
                  <a:effectLst>
                    <a:outerShdw blurRad="38100" dist="38100" dir="2700000" algn="tl">
                      <a:srgbClr val="DDDDDD"/>
                    </a:outerShdw>
                  </a:effectLst>
                  <a:latin typeface="+mj-lt"/>
                </a:rPr>
                <a:t>B</a:t>
              </a:r>
              <a:endParaRPr lang="fr-FR" sz="2000" dirty="0">
                <a:latin typeface="+mj-lt"/>
              </a:endParaRPr>
            </a:p>
          </p:txBody>
        </p:sp>
        <p:sp>
          <p:nvSpPr>
            <p:cNvPr id="25" name="AutoShape 29"/>
            <p:cNvSpPr>
              <a:spLocks/>
            </p:cNvSpPr>
            <p:nvPr/>
          </p:nvSpPr>
          <p:spPr bwMode="auto">
            <a:xfrm>
              <a:off x="137127" y="3525231"/>
              <a:ext cx="345785" cy="3272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algn="l" defTabSz="1371600">
                <a:lnSpc>
                  <a:spcPct val="90000"/>
                </a:lnSpc>
                <a:buClr>
                  <a:srgbClr val="000000"/>
                </a:buClr>
                <a:buFont typeface="Arial" charset="0"/>
                <a:buNone/>
              </a:pPr>
              <a:r>
                <a:rPr lang="fr-FR" sz="3200" dirty="0">
                  <a:solidFill>
                    <a:srgbClr val="000000"/>
                  </a:solidFill>
                  <a:effectLst>
                    <a:outerShdw blurRad="38100" dist="38100" dir="2700000" algn="tl">
                      <a:srgbClr val="DDDDDD"/>
                    </a:outerShdw>
                  </a:effectLst>
                  <a:latin typeface="+mj-lt"/>
                </a:rPr>
                <a:t>C</a:t>
              </a:r>
              <a:endParaRPr lang="fr-FR" sz="2000" dirty="0">
                <a:latin typeface="+mj-lt"/>
              </a:endParaRPr>
            </a:p>
          </p:txBody>
        </p:sp>
        <p:sp>
          <p:nvSpPr>
            <p:cNvPr id="34" name="Rectangle 33"/>
            <p:cNvSpPr/>
            <p:nvPr/>
          </p:nvSpPr>
          <p:spPr>
            <a:xfrm>
              <a:off x="611560" y="2132856"/>
              <a:ext cx="7952546" cy="540000"/>
            </a:xfrm>
            <a:prstGeom prst="rect">
              <a:avLst/>
            </a:prstGeom>
            <a:gradFill rotWithShape="0">
              <a:gsLst>
                <a:gs pos="0">
                  <a:srgbClr val="6C7472"/>
                </a:gs>
                <a:gs pos="100000">
                  <a:srgbClr val="464658"/>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600" dirty="0">
                  <a:solidFill>
                    <a:srgbClr val="FFFFFF"/>
                  </a:solidFill>
                  <a:latin typeface="Arial Narrow"/>
                  <a:ea typeface="ＭＳ Ｐゴシック" charset="0"/>
                  <a:cs typeface="Arial Narrow"/>
                </a:rPr>
                <a:t>Temps d'ouverture équipement  </a:t>
              </a:r>
            </a:p>
          </p:txBody>
        </p:sp>
        <p:grpSp>
          <p:nvGrpSpPr>
            <p:cNvPr id="4" name="Group 30"/>
            <p:cNvGrpSpPr/>
            <p:nvPr/>
          </p:nvGrpSpPr>
          <p:grpSpPr>
            <a:xfrm>
              <a:off x="611560" y="2768947"/>
              <a:ext cx="7952099" cy="540000"/>
              <a:chOff x="611560" y="2961008"/>
              <a:chExt cx="7952099" cy="540000"/>
            </a:xfrm>
          </p:grpSpPr>
          <p:sp>
            <p:nvSpPr>
              <p:cNvPr id="35" name="Rectangle 34"/>
              <p:cNvSpPr/>
              <p:nvPr/>
            </p:nvSpPr>
            <p:spPr>
              <a:xfrm>
                <a:off x="6454282" y="2961008"/>
                <a:ext cx="2109377" cy="540000"/>
              </a:xfrm>
              <a:prstGeom prst="rect">
                <a:avLst/>
              </a:prstGeom>
              <a:gradFill rotWithShape="0">
                <a:gsLst>
                  <a:gs pos="0">
                    <a:srgbClr val="005A7C"/>
                  </a:gs>
                  <a:gs pos="100000">
                    <a:srgbClr val="330066"/>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400" dirty="0">
                    <a:solidFill>
                      <a:srgbClr val="FFFFFF"/>
                    </a:solidFill>
                    <a:latin typeface="Arial Narrow"/>
                    <a:ea typeface="ＭＳ Ｐゴシック" charset="0"/>
                    <a:cs typeface="Arial Narrow"/>
                  </a:rPr>
                  <a:t>Arrêts machines</a:t>
                </a:r>
                <a:br>
                  <a:rPr lang="fr-FR" sz="1400" dirty="0">
                    <a:solidFill>
                      <a:srgbClr val="FFFFFF"/>
                    </a:solidFill>
                    <a:latin typeface="Arial Narrow"/>
                    <a:ea typeface="ＭＳ Ｐゴシック" charset="0"/>
                    <a:cs typeface="Arial Narrow"/>
                  </a:rPr>
                </a:br>
                <a:r>
                  <a:rPr lang="fr-FR" sz="1400" dirty="0">
                    <a:solidFill>
                      <a:srgbClr val="FFFFFF"/>
                    </a:solidFill>
                    <a:latin typeface="Arial Narrow"/>
                    <a:ea typeface="ＭＳ Ｐゴシック" charset="0"/>
                    <a:cs typeface="Arial Narrow"/>
                  </a:rPr>
                  <a:t>identifiés, pannes et absentéisme</a:t>
                </a:r>
              </a:p>
            </p:txBody>
          </p:sp>
          <p:sp>
            <p:nvSpPr>
              <p:cNvPr id="37" name="Rectangle 36"/>
              <p:cNvSpPr/>
              <p:nvPr/>
            </p:nvSpPr>
            <p:spPr>
              <a:xfrm>
                <a:off x="611560" y="2961008"/>
                <a:ext cx="5842722" cy="540000"/>
              </a:xfrm>
              <a:prstGeom prst="rect">
                <a:avLst/>
              </a:prstGeom>
              <a:gradFill rotWithShape="0">
                <a:gsLst>
                  <a:gs pos="0">
                    <a:srgbClr val="6C7472"/>
                  </a:gs>
                  <a:gs pos="100000">
                    <a:srgbClr val="464658"/>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600" dirty="0">
                    <a:solidFill>
                      <a:srgbClr val="FFFFFF"/>
                    </a:solidFill>
                    <a:latin typeface="Arial Narrow"/>
                    <a:ea typeface="ＭＳ Ｐゴシック" charset="0"/>
                    <a:cs typeface="Arial Narrow"/>
                  </a:rPr>
                  <a:t>Temps brut de fonctionnement</a:t>
                </a:r>
              </a:p>
            </p:txBody>
          </p:sp>
        </p:grpSp>
        <p:grpSp>
          <p:nvGrpSpPr>
            <p:cNvPr id="7" name="Group 35"/>
            <p:cNvGrpSpPr/>
            <p:nvPr/>
          </p:nvGrpSpPr>
          <p:grpSpPr>
            <a:xfrm>
              <a:off x="611560" y="3405038"/>
              <a:ext cx="5852708" cy="540000"/>
              <a:chOff x="611560" y="3501008"/>
              <a:chExt cx="5852708" cy="540000"/>
            </a:xfrm>
          </p:grpSpPr>
          <p:sp>
            <p:nvSpPr>
              <p:cNvPr id="38" name="Rectangle 37"/>
              <p:cNvSpPr/>
              <p:nvPr/>
            </p:nvSpPr>
            <p:spPr>
              <a:xfrm>
                <a:off x="611560" y="3501008"/>
                <a:ext cx="3981432" cy="540000"/>
              </a:xfrm>
              <a:prstGeom prst="rect">
                <a:avLst/>
              </a:prstGeom>
              <a:gradFill rotWithShape="0">
                <a:gsLst>
                  <a:gs pos="0">
                    <a:srgbClr val="6C7472"/>
                  </a:gs>
                  <a:gs pos="100000">
                    <a:srgbClr val="464658"/>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600" dirty="0">
                    <a:solidFill>
                      <a:srgbClr val="FFFFFF"/>
                    </a:solidFill>
                    <a:latin typeface="Arial Narrow"/>
                    <a:ea typeface="ＭＳ Ｐゴシック" charset="0"/>
                    <a:cs typeface="Arial Narrow"/>
                  </a:rPr>
                  <a:t>Temps net de fonctionnement</a:t>
                </a:r>
              </a:p>
            </p:txBody>
          </p:sp>
          <p:sp>
            <p:nvSpPr>
              <p:cNvPr id="39" name="Rectangle 38"/>
              <p:cNvSpPr/>
              <p:nvPr/>
            </p:nvSpPr>
            <p:spPr>
              <a:xfrm>
                <a:off x="4592992" y="3501008"/>
                <a:ext cx="1871276" cy="540000"/>
              </a:xfrm>
              <a:prstGeom prst="rect">
                <a:avLst/>
              </a:prstGeom>
              <a:gradFill rotWithShape="0">
                <a:gsLst>
                  <a:gs pos="0">
                    <a:srgbClr val="005A7C"/>
                  </a:gs>
                  <a:gs pos="100000">
                    <a:srgbClr val="330066"/>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400" dirty="0">
                    <a:solidFill>
                      <a:srgbClr val="FFFFFF"/>
                    </a:solidFill>
                    <a:latin typeface="Arial Narrow"/>
                    <a:ea typeface="ＭＳ Ｐゴシック" charset="0"/>
                    <a:cs typeface="Arial Narrow"/>
                  </a:rPr>
                  <a:t>Écarts de performance ou d'activité et micro-arrêts </a:t>
                </a:r>
              </a:p>
            </p:txBody>
          </p:sp>
        </p:grpSp>
        <p:grpSp>
          <p:nvGrpSpPr>
            <p:cNvPr id="8" name="Group 40"/>
            <p:cNvGrpSpPr/>
            <p:nvPr/>
          </p:nvGrpSpPr>
          <p:grpSpPr>
            <a:xfrm>
              <a:off x="611560" y="4041128"/>
              <a:ext cx="3981432" cy="540000"/>
              <a:chOff x="611560" y="4053276"/>
              <a:chExt cx="3981432" cy="540000"/>
            </a:xfrm>
          </p:grpSpPr>
          <p:sp>
            <p:nvSpPr>
              <p:cNvPr id="33" name="Rectangle 32"/>
              <p:cNvSpPr/>
              <p:nvPr/>
            </p:nvSpPr>
            <p:spPr>
              <a:xfrm>
                <a:off x="611560" y="4053276"/>
                <a:ext cx="2541272" cy="540000"/>
              </a:xfrm>
              <a:prstGeom prst="rect">
                <a:avLst/>
              </a:prstGeom>
              <a:gradFill rotWithShape="0">
                <a:gsLst>
                  <a:gs pos="0">
                    <a:srgbClr val="66B132"/>
                  </a:gs>
                  <a:gs pos="100000">
                    <a:srgbClr val="006633"/>
                  </a:gs>
                </a:gsLst>
                <a:lin ang="5400000" scaled="1"/>
              </a:gradFill>
              <a:ln w="28575" cap="flat" cmpd="sng">
                <a:solidFill>
                  <a:schemeClr val="bg1"/>
                </a:solidFill>
                <a:miter lim="800000"/>
                <a:headEnd type="none" w="med" len="med"/>
                <a:tailEnd type="none" w="med" len="med"/>
              </a:ln>
            </p:spPr>
            <p:txBody>
              <a:bodyPr wrap="none" lIns="72000" rIns="72000" anchor="ctr"/>
              <a:lstStyle/>
              <a:p>
                <a:pPr algn="l"/>
                <a:r>
                  <a:rPr lang="fr-FR" sz="1600" dirty="0">
                    <a:latin typeface="Arial Narrow"/>
                    <a:cs typeface="Arial Narrow"/>
                  </a:rPr>
                  <a:t>Temps utile</a:t>
                </a:r>
              </a:p>
            </p:txBody>
          </p:sp>
          <p:sp>
            <p:nvSpPr>
              <p:cNvPr id="40" name="Rectangle 39"/>
              <p:cNvSpPr/>
              <p:nvPr/>
            </p:nvSpPr>
            <p:spPr>
              <a:xfrm>
                <a:off x="3152832" y="4053276"/>
                <a:ext cx="1440160" cy="540000"/>
              </a:xfrm>
              <a:prstGeom prst="rect">
                <a:avLst/>
              </a:prstGeom>
              <a:gradFill rotWithShape="0">
                <a:gsLst>
                  <a:gs pos="0">
                    <a:srgbClr val="005A7C"/>
                  </a:gs>
                  <a:gs pos="100000">
                    <a:srgbClr val="330066"/>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400" dirty="0">
                    <a:solidFill>
                      <a:srgbClr val="FFFFFF"/>
                    </a:solidFill>
                    <a:latin typeface="Arial Narrow"/>
                    <a:ea typeface="ＭＳ Ｐゴシック" charset="0"/>
                    <a:cs typeface="Arial Narrow"/>
                  </a:rPr>
                  <a:t>Rebuts et </a:t>
                </a:r>
              </a:p>
              <a:p>
                <a:pPr algn="l"/>
                <a:r>
                  <a:rPr lang="fr-FR" sz="1400" dirty="0">
                    <a:solidFill>
                      <a:srgbClr val="FFFFFF"/>
                    </a:solidFill>
                    <a:latin typeface="Arial Narrow"/>
                    <a:ea typeface="ＭＳ Ｐゴシック" charset="0"/>
                    <a:cs typeface="Arial Narrow"/>
                  </a:rPr>
                  <a:t>non qualité</a:t>
                </a:r>
              </a:p>
            </p:txBody>
          </p:sp>
        </p:grpSp>
      </p:grpSp>
      <p:sp>
        <p:nvSpPr>
          <p:cNvPr id="3" name="Rectangle 2"/>
          <p:cNvSpPr/>
          <p:nvPr/>
        </p:nvSpPr>
        <p:spPr>
          <a:xfrm>
            <a:off x="542519" y="1412776"/>
            <a:ext cx="8277953" cy="369332"/>
          </a:xfrm>
          <a:prstGeom prst="rect">
            <a:avLst/>
          </a:prstGeom>
        </p:spPr>
        <p:txBody>
          <a:bodyPr wrap="square">
            <a:spAutoFit/>
          </a:bodyPr>
          <a:lstStyle/>
          <a:p>
            <a:pPr algn="ctr"/>
            <a:r>
              <a:rPr lang="fr-FR" sz="2000" i="1" dirty="0">
                <a:solidFill>
                  <a:srgbClr val="000000"/>
                </a:solidFill>
                <a:latin typeface="+mj-lt"/>
              </a:rPr>
              <a:t>La capacité pratique est souvent inférieure à la capacité théorique</a:t>
            </a:r>
          </a:p>
        </p:txBody>
      </p:sp>
    </p:spTree>
    <p:extLst>
      <p:ext uri="{BB962C8B-B14F-4D97-AF65-F5344CB8AC3E}">
        <p14:creationId xmlns:p14="http://schemas.microsoft.com/office/powerpoint/2010/main" val="265810216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ln/>
        </p:spPr>
        <p:txBody>
          <a:bodyPr/>
          <a:lstStyle/>
          <a:p>
            <a:r>
              <a:rPr lang="fr-FR" dirty="0"/>
              <a:t>La notion de charge</a:t>
            </a:r>
          </a:p>
        </p:txBody>
      </p:sp>
      <p:sp>
        <p:nvSpPr>
          <p:cNvPr id="11267" name="Rectangle 3"/>
          <p:cNvSpPr>
            <a:spLocks noGrp="1" noChangeArrowheads="1"/>
          </p:cNvSpPr>
          <p:nvPr>
            <p:ph type="body" idx="1"/>
          </p:nvPr>
        </p:nvSpPr>
        <p:spPr>
          <a:noFill/>
          <a:ln/>
        </p:spPr>
        <p:txBody>
          <a:bodyPr/>
          <a:lstStyle/>
          <a:p>
            <a:r>
              <a:rPr lang="fr-FR"/>
              <a:t>La charge mesure la quantité de flux pour satisfaire une demande</a:t>
            </a:r>
          </a:p>
          <a:p>
            <a:pPr lvl="1"/>
            <a:r>
              <a:rPr lang="fr-FR"/>
              <a:t>C'est la mesure du flux nécessaire pour ne pas livrer en retard</a:t>
            </a:r>
          </a:p>
          <a:p>
            <a:pPr lvl="1"/>
            <a:r>
              <a:rPr lang="fr-FR"/>
              <a:t>Elle doit être exprimée dans la même unité de mesure que la capacité</a:t>
            </a:r>
          </a:p>
          <a:p>
            <a:pPr lvl="2"/>
            <a:r>
              <a:rPr lang="fr-FR"/>
              <a:t>il faut transformer la demande en unités de capacité (souvent des heures)</a:t>
            </a:r>
          </a:p>
          <a:p>
            <a:pPr lvl="1"/>
            <a:r>
              <a:rPr lang="fr-FR"/>
              <a:t>Cette transformation se fait par l'intermédiaire des gammes de fabrication</a:t>
            </a:r>
          </a:p>
          <a:p>
            <a:pPr lvl="1"/>
            <a:r>
              <a:rPr lang="fr-FR"/>
              <a:t>Sur la gamme figurent :</a:t>
            </a:r>
          </a:p>
          <a:p>
            <a:pPr lvl="2"/>
            <a:r>
              <a:rPr lang="fr-FR"/>
              <a:t>les ressources à utiliser</a:t>
            </a:r>
          </a:p>
          <a:p>
            <a:pPr lvl="2"/>
            <a:r>
              <a:rPr lang="fr-FR"/>
              <a:t>les temps unitaires de consommation de ressource</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42943DF-4214-45B4-8C0C-AB3A1C9CB52D}"/>
              </a:ext>
            </a:extLst>
          </p:cNvPr>
          <p:cNvSpPr>
            <a:spLocks noGrp="1"/>
          </p:cNvSpPr>
          <p:nvPr>
            <p:ph type="title"/>
          </p:nvPr>
        </p:nvSpPr>
        <p:spPr/>
        <p:txBody>
          <a:bodyPr/>
          <a:lstStyle/>
          <a:p>
            <a:r>
              <a:rPr lang="fr-FR" dirty="0"/>
              <a:t>Les temps des gammes</a:t>
            </a:r>
          </a:p>
        </p:txBody>
      </p:sp>
      <p:sp>
        <p:nvSpPr>
          <p:cNvPr id="3" name="Rectangle 3">
            <a:extLst>
              <a:ext uri="{FF2B5EF4-FFF2-40B4-BE49-F238E27FC236}">
                <a16:creationId xmlns:a16="http://schemas.microsoft.com/office/drawing/2014/main" xmlns="" id="{9EC0744B-D6AD-45E3-8A12-C5AEB309C408}"/>
              </a:ext>
            </a:extLst>
          </p:cNvPr>
          <p:cNvSpPr>
            <a:spLocks noChangeArrowheads="1"/>
          </p:cNvSpPr>
          <p:nvPr/>
        </p:nvSpPr>
        <p:spPr bwMode="auto">
          <a:xfrm>
            <a:off x="381000" y="1828800"/>
            <a:ext cx="2286000" cy="533400"/>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6200000" scaled="1"/>
            <a:tileRect/>
          </a:gra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Temps de réglage</a:t>
            </a:r>
          </a:p>
        </p:txBody>
      </p:sp>
      <p:sp>
        <p:nvSpPr>
          <p:cNvPr id="4" name="Rectangle 4">
            <a:extLst>
              <a:ext uri="{FF2B5EF4-FFF2-40B4-BE49-F238E27FC236}">
                <a16:creationId xmlns:a16="http://schemas.microsoft.com/office/drawing/2014/main" xmlns="" id="{6E7044D5-B871-4F85-9543-9EB196478924}"/>
              </a:ext>
            </a:extLst>
          </p:cNvPr>
          <p:cNvSpPr>
            <a:spLocks noChangeArrowheads="1"/>
          </p:cNvSpPr>
          <p:nvPr/>
        </p:nvSpPr>
        <p:spPr bwMode="auto">
          <a:xfrm>
            <a:off x="2743200" y="1828800"/>
            <a:ext cx="3657600" cy="533400"/>
          </a:xfrm>
          <a:prstGeom prst="rect">
            <a:avLst/>
          </a:prstGeom>
          <a:gradFill flip="none" rotWithShape="1">
            <a:gsLst>
              <a:gs pos="0">
                <a:srgbClr val="00CC99">
                  <a:shade val="30000"/>
                  <a:satMod val="115000"/>
                </a:srgbClr>
              </a:gs>
              <a:gs pos="50000">
                <a:srgbClr val="00CC99">
                  <a:shade val="67500"/>
                  <a:satMod val="115000"/>
                </a:srgbClr>
              </a:gs>
              <a:gs pos="100000">
                <a:srgbClr val="00CC99">
                  <a:shade val="100000"/>
                  <a:satMod val="115000"/>
                </a:srgbClr>
              </a:gs>
            </a:gsLst>
            <a:lin ang="16200000" scaled="1"/>
            <a:tileRect/>
          </a:gra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a:ln>
                  <a:noFill/>
                </a:ln>
                <a:solidFill>
                  <a:srgbClr val="000000"/>
                </a:solidFill>
                <a:effectLst/>
                <a:uLnTx/>
                <a:uFillTx/>
              </a:rPr>
              <a:t>Temps opératoire</a:t>
            </a:r>
          </a:p>
        </p:txBody>
      </p:sp>
      <p:sp>
        <p:nvSpPr>
          <p:cNvPr id="5" name="Rectangle 5">
            <a:extLst>
              <a:ext uri="{FF2B5EF4-FFF2-40B4-BE49-F238E27FC236}">
                <a16:creationId xmlns:a16="http://schemas.microsoft.com/office/drawing/2014/main" xmlns="" id="{A8E1195D-E5A6-402E-B983-48EFA29FBC4A}"/>
              </a:ext>
            </a:extLst>
          </p:cNvPr>
          <p:cNvSpPr>
            <a:spLocks noChangeArrowheads="1"/>
          </p:cNvSpPr>
          <p:nvPr/>
        </p:nvSpPr>
        <p:spPr bwMode="auto">
          <a:xfrm>
            <a:off x="6477000" y="1828800"/>
            <a:ext cx="2286000" cy="533400"/>
          </a:xfrm>
          <a:prstGeom prst="rect">
            <a:avLst/>
          </a:prstGeom>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lin ang="16200000" scaled="1"/>
            <a:tileRect/>
          </a:gra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a:ln>
                  <a:noFill/>
                </a:ln>
                <a:effectLst/>
                <a:uLnTx/>
                <a:uFillTx/>
              </a:rPr>
              <a:t>Temps de transfert</a:t>
            </a:r>
          </a:p>
        </p:txBody>
      </p:sp>
      <p:sp>
        <p:nvSpPr>
          <p:cNvPr id="6" name="Text Box 6">
            <a:extLst>
              <a:ext uri="{FF2B5EF4-FFF2-40B4-BE49-F238E27FC236}">
                <a16:creationId xmlns:a16="http://schemas.microsoft.com/office/drawing/2014/main" xmlns="" id="{F0C54B3E-1852-4BB1-B554-664E095AB0CB}"/>
              </a:ext>
            </a:extLst>
          </p:cNvPr>
          <p:cNvSpPr txBox="1">
            <a:spLocks noChangeArrowheads="1"/>
          </p:cNvSpPr>
          <p:nvPr/>
        </p:nvSpPr>
        <p:spPr bwMode="auto">
          <a:xfrm>
            <a:off x="457200" y="2514600"/>
            <a:ext cx="1997075" cy="1190625"/>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Temps </a:t>
            </a:r>
            <a:r>
              <a:rPr kumimoji="0" lang="fr-FR" sz="1800" i="0" u="none" strike="noStrike" kern="0" cap="none" spc="0" normalizeH="0" baseline="0" noProof="0" dirty="0">
                <a:ln>
                  <a:noFill/>
                </a:ln>
                <a:solidFill>
                  <a:srgbClr val="00B050"/>
                </a:solidFill>
                <a:effectLst/>
                <a:uLnTx/>
                <a:uFillTx/>
              </a:rPr>
              <a:t>fixe</a:t>
            </a:r>
          </a:p>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(indépendant de la quantité fabriquée)</a:t>
            </a:r>
          </a:p>
        </p:txBody>
      </p:sp>
      <p:sp>
        <p:nvSpPr>
          <p:cNvPr id="7" name="Text Box 7">
            <a:extLst>
              <a:ext uri="{FF2B5EF4-FFF2-40B4-BE49-F238E27FC236}">
                <a16:creationId xmlns:a16="http://schemas.microsoft.com/office/drawing/2014/main" xmlns="" id="{9613E968-DD1C-4CF3-9B8A-73A8A3BEDDAC}"/>
              </a:ext>
            </a:extLst>
          </p:cNvPr>
          <p:cNvSpPr txBox="1">
            <a:spLocks noChangeArrowheads="1"/>
          </p:cNvSpPr>
          <p:nvPr/>
        </p:nvSpPr>
        <p:spPr bwMode="auto">
          <a:xfrm>
            <a:off x="3276600" y="2514600"/>
            <a:ext cx="2667000" cy="1739900"/>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Temps </a:t>
            </a:r>
            <a:r>
              <a:rPr kumimoji="0" lang="fr-FR" sz="1800" i="0" u="none" strike="noStrike" kern="0" cap="none" spc="0" normalizeH="0" baseline="0" noProof="0" dirty="0">
                <a:ln>
                  <a:noFill/>
                </a:ln>
                <a:solidFill>
                  <a:srgbClr val="00B050"/>
                </a:solidFill>
                <a:effectLst/>
                <a:uLnTx/>
                <a:uFillTx/>
              </a:rPr>
              <a:t>proportionnel</a:t>
            </a:r>
            <a:r>
              <a:rPr kumimoji="0" lang="fr-FR" sz="1800" i="0" u="none" strike="noStrike" kern="0" cap="none" spc="0" normalizeH="0" baseline="0" noProof="0" dirty="0">
                <a:ln>
                  <a:noFill/>
                </a:ln>
                <a:solidFill>
                  <a:srgbClr val="000000"/>
                </a:solidFill>
                <a:effectLst/>
                <a:uLnTx/>
                <a:uFillTx/>
              </a:rPr>
              <a:t> à la quantité fabriquée</a:t>
            </a:r>
          </a:p>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i="0" u="none" strike="noStrike" kern="0" cap="none" spc="0" normalizeH="0" baseline="0" noProof="0" dirty="0">
              <a:ln>
                <a:noFill/>
              </a:ln>
              <a:solidFill>
                <a:srgbClr val="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peut être exprimé en temps par pièce ou en cadence</a:t>
            </a:r>
          </a:p>
        </p:txBody>
      </p:sp>
      <p:sp>
        <p:nvSpPr>
          <p:cNvPr id="8" name="Text Box 8">
            <a:extLst>
              <a:ext uri="{FF2B5EF4-FFF2-40B4-BE49-F238E27FC236}">
                <a16:creationId xmlns:a16="http://schemas.microsoft.com/office/drawing/2014/main" xmlns="" id="{2D3A2148-9401-4DF7-B884-7E222676641F}"/>
              </a:ext>
            </a:extLst>
          </p:cNvPr>
          <p:cNvSpPr txBox="1">
            <a:spLocks noChangeArrowheads="1"/>
          </p:cNvSpPr>
          <p:nvPr/>
        </p:nvSpPr>
        <p:spPr bwMode="auto">
          <a:xfrm>
            <a:off x="6477000" y="2514600"/>
            <a:ext cx="2209800" cy="1190625"/>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a:ln>
                  <a:noFill/>
                </a:ln>
                <a:solidFill>
                  <a:srgbClr val="000000"/>
                </a:solidFill>
                <a:effectLst/>
                <a:uLnTx/>
                <a:uFillTx/>
              </a:rPr>
              <a:t>Temps </a:t>
            </a:r>
            <a:r>
              <a:rPr kumimoji="0" lang="fr-FR" sz="1800" i="0" u="none" strike="noStrike" kern="0" cap="none" spc="0" normalizeH="0" baseline="0" noProof="0">
                <a:ln>
                  <a:noFill/>
                </a:ln>
                <a:solidFill>
                  <a:srgbClr val="000099"/>
                </a:solidFill>
                <a:effectLst/>
                <a:uLnTx/>
                <a:uFillTx/>
              </a:rPr>
              <a:t>fixe</a:t>
            </a:r>
            <a:r>
              <a:rPr kumimoji="0" lang="fr-FR" sz="1800" i="0" u="none" strike="noStrike" kern="0" cap="none" spc="0" normalizeH="0" baseline="0" noProof="0">
                <a:ln>
                  <a:noFill/>
                </a:ln>
                <a:solidFill>
                  <a:srgbClr val="000000"/>
                </a:solidFill>
                <a:effectLst/>
                <a:uLnTx/>
                <a:uFillTx/>
              </a:rPr>
              <a:t> de déplacement à l’opération suivante</a:t>
            </a:r>
          </a:p>
        </p:txBody>
      </p:sp>
      <p:sp>
        <p:nvSpPr>
          <p:cNvPr id="9" name="AutoShape 10">
            <a:extLst>
              <a:ext uri="{FF2B5EF4-FFF2-40B4-BE49-F238E27FC236}">
                <a16:creationId xmlns:a16="http://schemas.microsoft.com/office/drawing/2014/main" xmlns="" id="{13771F69-4E67-4FDA-B3B1-00E85D1CCD5C}"/>
              </a:ext>
            </a:extLst>
          </p:cNvPr>
          <p:cNvSpPr>
            <a:spLocks/>
          </p:cNvSpPr>
          <p:nvPr/>
        </p:nvSpPr>
        <p:spPr bwMode="auto">
          <a:xfrm rot="-5400000">
            <a:off x="3314700" y="1638300"/>
            <a:ext cx="304800" cy="6019800"/>
          </a:xfrm>
          <a:prstGeom prst="leftBrace">
            <a:avLst>
              <a:gd name="adj1" fmla="val 164583"/>
              <a:gd name="adj2" fmla="val 50000"/>
            </a:avLst>
          </a:prstGeom>
          <a:noFill/>
          <a:ln w="38100">
            <a:solidFill>
              <a:srgbClr val="000000"/>
            </a:solidFill>
            <a:round/>
            <a:headEnd/>
            <a:tailEnd/>
          </a:ln>
          <a:effectLst/>
        </p:spPr>
        <p:txBody>
          <a:bodyPr vert="eaVert"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i="0" u="none" strike="noStrike" kern="0" cap="none" spc="0" normalizeH="0" baseline="0" noProof="0">
              <a:ln>
                <a:noFill/>
              </a:ln>
              <a:solidFill>
                <a:srgbClr val="FFFFFF"/>
              </a:solidFill>
              <a:effectLst/>
              <a:uLnTx/>
              <a:uFillTx/>
            </a:endParaRPr>
          </a:p>
        </p:txBody>
      </p:sp>
      <p:sp>
        <p:nvSpPr>
          <p:cNvPr id="10" name="Text Box 11">
            <a:extLst>
              <a:ext uri="{FF2B5EF4-FFF2-40B4-BE49-F238E27FC236}">
                <a16:creationId xmlns:a16="http://schemas.microsoft.com/office/drawing/2014/main" xmlns="" id="{E43C9F6C-BA46-4DAE-8158-A35760D00CFB}"/>
              </a:ext>
            </a:extLst>
          </p:cNvPr>
          <p:cNvSpPr txBox="1">
            <a:spLocks noChangeArrowheads="1"/>
          </p:cNvSpPr>
          <p:nvPr/>
        </p:nvSpPr>
        <p:spPr bwMode="auto">
          <a:xfrm>
            <a:off x="1752600" y="4953000"/>
            <a:ext cx="3663950" cy="64135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Induisent des charges de travail</a:t>
            </a:r>
          </a:p>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sur le poste de charge</a:t>
            </a:r>
          </a:p>
        </p:txBody>
      </p:sp>
      <p:sp>
        <p:nvSpPr>
          <p:cNvPr id="12" name="Text Box 11">
            <a:extLst>
              <a:ext uri="{FF2B5EF4-FFF2-40B4-BE49-F238E27FC236}">
                <a16:creationId xmlns:a16="http://schemas.microsoft.com/office/drawing/2014/main" xmlns="" id="{A689406A-4267-4531-AC42-0FAEEF005FBE}"/>
              </a:ext>
            </a:extLst>
          </p:cNvPr>
          <p:cNvSpPr txBox="1">
            <a:spLocks noChangeArrowheads="1"/>
          </p:cNvSpPr>
          <p:nvPr/>
        </p:nvSpPr>
        <p:spPr bwMode="auto">
          <a:xfrm>
            <a:off x="6102552" y="4881934"/>
            <a:ext cx="3005952" cy="92333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N’induit pas de charge</a:t>
            </a:r>
          </a:p>
          <a:p>
            <a:pPr marL="0" marR="0" lvl="0" indent="0" defTabSz="914400" eaLnBrk="1" fontAlgn="auto" latinLnBrk="0" hangingPunct="1">
              <a:lnSpc>
                <a:spcPct val="100000"/>
              </a:lnSpc>
              <a:spcBef>
                <a:spcPts val="0"/>
              </a:spcBef>
              <a:spcAft>
                <a:spcPts val="0"/>
              </a:spcAft>
              <a:buClrTx/>
              <a:buSzTx/>
              <a:buFontTx/>
              <a:buNone/>
              <a:tabLst/>
              <a:defRPr/>
            </a:pPr>
            <a:r>
              <a:rPr kumimoji="0" lang="fr-FR" sz="1800" i="0" u="none" strike="noStrike" kern="0" cap="none" spc="0" normalizeH="0" baseline="0" noProof="0" dirty="0">
                <a:ln>
                  <a:noFill/>
                </a:ln>
                <a:solidFill>
                  <a:srgbClr val="000000"/>
                </a:solidFill>
                <a:effectLst/>
                <a:uLnTx/>
                <a:uFillTx/>
              </a:rPr>
              <a:t>mais entre dans le temps </a:t>
            </a:r>
            <a:br>
              <a:rPr kumimoji="0" lang="fr-FR" sz="1800" i="0" u="none" strike="noStrike" kern="0" cap="none" spc="0" normalizeH="0" baseline="0" noProof="0" dirty="0">
                <a:ln>
                  <a:noFill/>
                </a:ln>
                <a:solidFill>
                  <a:srgbClr val="000000"/>
                </a:solidFill>
                <a:effectLst/>
                <a:uLnTx/>
                <a:uFillTx/>
              </a:rPr>
            </a:br>
            <a:r>
              <a:rPr kumimoji="0" lang="fr-FR" sz="1800" i="0" u="none" strike="noStrike" kern="0" cap="none" spc="0" normalizeH="0" baseline="0" noProof="0" dirty="0">
                <a:ln>
                  <a:noFill/>
                </a:ln>
                <a:solidFill>
                  <a:srgbClr val="000000"/>
                </a:solidFill>
                <a:effectLst/>
                <a:uLnTx/>
                <a:uFillTx/>
              </a:rPr>
              <a:t>total de l’opération</a:t>
            </a:r>
          </a:p>
        </p:txBody>
      </p:sp>
    </p:spTree>
    <p:extLst>
      <p:ext uri="{BB962C8B-B14F-4D97-AF65-F5344CB8AC3E}">
        <p14:creationId xmlns:p14="http://schemas.microsoft.com/office/powerpoint/2010/main" val="3248674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fr-FR" dirty="0"/>
              <a:t>Charge commerciale vs charge réelle</a:t>
            </a:r>
          </a:p>
        </p:txBody>
      </p:sp>
      <p:sp>
        <p:nvSpPr>
          <p:cNvPr id="10243" name="Rectangle 3"/>
          <p:cNvSpPr>
            <a:spLocks noGrp="1" noChangeArrowheads="1"/>
          </p:cNvSpPr>
          <p:nvPr>
            <p:ph idx="4294967295"/>
          </p:nvPr>
        </p:nvSpPr>
        <p:spPr>
          <a:xfrm>
            <a:off x="1066800" y="3789363"/>
            <a:ext cx="8077200" cy="2663825"/>
          </a:xfrm>
        </p:spPr>
        <p:txBody>
          <a:bodyPr/>
          <a:lstStyle/>
          <a:p>
            <a:r>
              <a:rPr lang="fr-FR" dirty="0"/>
              <a:t>La charge réelle est souvent supérieure à la charge commerciale</a:t>
            </a:r>
          </a:p>
          <a:p>
            <a:pPr marL="800100" lvl="1" indent="-342900">
              <a:buFont typeface="Arial"/>
              <a:buChar char="•"/>
            </a:pPr>
            <a:r>
              <a:rPr lang="fr-FR" dirty="0"/>
              <a:t>On doit tenir compte des « surcharges » qui font qu'on nécessite les opérateurs pendant plus de temps afin de satisfaire une demande commerciale.</a:t>
            </a:r>
          </a:p>
          <a:p>
            <a:pPr marL="800100" lvl="1" indent="-342900">
              <a:buFont typeface="Arial"/>
              <a:buChar char="•"/>
            </a:pPr>
            <a:r>
              <a:rPr lang="fr-FR" dirty="0"/>
              <a:t>Par exemple, afin de fabriquer un certain nombre d'articles qui, selon la gamme, devrait tarder 10h, on doit prévoir une charge réelle (à affecter aux opérateurs) de 10h </a:t>
            </a:r>
            <a:r>
              <a:rPr lang="fr-FR" u="sng" dirty="0"/>
              <a:t>plus</a:t>
            </a:r>
            <a:r>
              <a:rPr lang="fr-FR" dirty="0"/>
              <a:t> le temps du réglage associé à l'article. </a:t>
            </a:r>
          </a:p>
        </p:txBody>
      </p:sp>
      <p:sp>
        <p:nvSpPr>
          <p:cNvPr id="7" name="Slide Number Placeholder 6"/>
          <p:cNvSpPr>
            <a:spLocks noGrp="1"/>
          </p:cNvSpPr>
          <p:nvPr>
            <p:ph type="sldNum" sz="quarter" idx="4294967295"/>
          </p:nvPr>
        </p:nvSpPr>
        <p:spPr>
          <a:xfrm>
            <a:off x="8393113" y="6492875"/>
            <a:ext cx="750887" cy="365125"/>
          </a:xfrm>
          <a:prstGeom prst="rect">
            <a:avLst/>
          </a:prstGeom>
        </p:spPr>
        <p:txBody>
          <a:bodyPr/>
          <a:lstStyle/>
          <a:p>
            <a:fld id="{F0591563-C936-C24A-B817-5B070095CD79}" type="slidenum">
              <a:rPr lang="fr-FR" smtClean="0"/>
              <a:pPr/>
              <a:t>7</a:t>
            </a:fld>
            <a:endParaRPr lang="fr-FR" dirty="0"/>
          </a:p>
        </p:txBody>
      </p:sp>
      <p:grpSp>
        <p:nvGrpSpPr>
          <p:cNvPr id="2" name="Group 44"/>
          <p:cNvGrpSpPr/>
          <p:nvPr/>
        </p:nvGrpSpPr>
        <p:grpSpPr>
          <a:xfrm>
            <a:off x="249477" y="1687556"/>
            <a:ext cx="8426532" cy="1813452"/>
            <a:chOff x="137127" y="2132856"/>
            <a:chExt cx="8426532" cy="1813452"/>
          </a:xfrm>
        </p:grpSpPr>
        <p:sp>
          <p:nvSpPr>
            <p:cNvPr id="6" name="AutoShape 5"/>
            <p:cNvSpPr>
              <a:spLocks/>
            </p:cNvSpPr>
            <p:nvPr/>
          </p:nvSpPr>
          <p:spPr bwMode="auto">
            <a:xfrm>
              <a:off x="137127" y="2254180"/>
              <a:ext cx="342421" cy="3268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defTabSz="1371600">
                <a:lnSpc>
                  <a:spcPct val="90000"/>
                </a:lnSpc>
                <a:buClr>
                  <a:srgbClr val="000000"/>
                </a:buClr>
                <a:buFont typeface="Arial" charset="0"/>
                <a:buNone/>
              </a:pPr>
              <a:r>
                <a:rPr lang="fr-FR" sz="2800" dirty="0">
                  <a:solidFill>
                    <a:srgbClr val="000000"/>
                  </a:solidFill>
                  <a:effectLst>
                    <a:outerShdw blurRad="38100" dist="38100" dir="2700000" algn="tl">
                      <a:srgbClr val="DDDDDD"/>
                    </a:outerShdw>
                  </a:effectLst>
                  <a:latin typeface="+mj-lt"/>
                </a:rPr>
                <a:t>A</a:t>
              </a:r>
              <a:endParaRPr lang="fr-FR" sz="1800" dirty="0">
                <a:latin typeface="+mj-lt"/>
              </a:endParaRPr>
            </a:p>
          </p:txBody>
        </p:sp>
        <p:sp>
          <p:nvSpPr>
            <p:cNvPr id="25" name="AutoShape 29"/>
            <p:cNvSpPr>
              <a:spLocks/>
            </p:cNvSpPr>
            <p:nvPr/>
          </p:nvSpPr>
          <p:spPr bwMode="auto">
            <a:xfrm>
              <a:off x="137127" y="3525231"/>
              <a:ext cx="345785" cy="3272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marL="63500" defTabSz="1371600">
                <a:lnSpc>
                  <a:spcPct val="90000"/>
                </a:lnSpc>
                <a:buClr>
                  <a:srgbClr val="000000"/>
                </a:buClr>
                <a:buFont typeface="Arial" charset="0"/>
                <a:buNone/>
              </a:pPr>
              <a:r>
                <a:rPr lang="fr-FR" sz="2800" dirty="0">
                  <a:solidFill>
                    <a:srgbClr val="000000"/>
                  </a:solidFill>
                  <a:effectLst>
                    <a:outerShdw blurRad="38100" dist="38100" dir="2700000" algn="tl">
                      <a:srgbClr val="DDDDDD"/>
                    </a:outerShdw>
                  </a:effectLst>
                  <a:latin typeface="+mj-lt"/>
                </a:rPr>
                <a:t>B</a:t>
              </a:r>
              <a:endParaRPr lang="fr-FR" sz="1800" dirty="0">
                <a:latin typeface="+mj-lt"/>
              </a:endParaRPr>
            </a:p>
          </p:txBody>
        </p:sp>
        <p:sp>
          <p:nvSpPr>
            <p:cNvPr id="34" name="Rectangle 33"/>
            <p:cNvSpPr/>
            <p:nvPr/>
          </p:nvSpPr>
          <p:spPr>
            <a:xfrm>
              <a:off x="611560" y="2132856"/>
              <a:ext cx="5852708" cy="540000"/>
            </a:xfrm>
            <a:prstGeom prst="rect">
              <a:avLst/>
            </a:prstGeom>
            <a:gradFill rotWithShape="0">
              <a:gsLst>
                <a:gs pos="0">
                  <a:srgbClr val="6C7472"/>
                </a:gs>
                <a:gs pos="100000">
                  <a:srgbClr val="464658"/>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600" dirty="0">
                  <a:solidFill>
                    <a:srgbClr val="FFFFFF"/>
                  </a:solidFill>
                  <a:latin typeface="Arial Narrow"/>
                  <a:ea typeface="ＭＳ Ｐゴシック" charset="0"/>
                  <a:cs typeface="Arial Narrow"/>
                </a:rPr>
                <a:t>CHARGE COMMERCIALE (produits finis / besoins APV)</a:t>
              </a:r>
            </a:p>
          </p:txBody>
        </p:sp>
        <p:sp>
          <p:nvSpPr>
            <p:cNvPr id="35" name="Rectangle 34"/>
            <p:cNvSpPr/>
            <p:nvPr/>
          </p:nvSpPr>
          <p:spPr>
            <a:xfrm>
              <a:off x="6454282" y="2768947"/>
              <a:ext cx="2109377" cy="540000"/>
            </a:xfrm>
            <a:prstGeom prst="rect">
              <a:avLst/>
            </a:prstGeom>
            <a:gradFill rotWithShape="0">
              <a:gsLst>
                <a:gs pos="0">
                  <a:srgbClr val="005A7C"/>
                </a:gs>
                <a:gs pos="100000">
                  <a:srgbClr val="330066"/>
                </a:gs>
              </a:gsLst>
              <a:lin ang="5400000" scaled="1"/>
            </a:gradFill>
            <a:ln w="28575" cap="flat" cmpd="sng">
              <a:solidFill>
                <a:schemeClr val="bg1"/>
              </a:solidFill>
              <a:miter lim="800000"/>
              <a:headEnd type="none" w="med" len="med"/>
              <a:tailEnd type="none" w="med" len="med"/>
            </a:ln>
          </p:spPr>
          <p:txBody>
            <a:bodyPr lIns="72000" tIns="0" rIns="72000" bIns="0" anchor="ctr"/>
            <a:lstStyle/>
            <a:p>
              <a:pPr algn="l"/>
              <a:r>
                <a:rPr lang="fr-FR" sz="1600" dirty="0">
                  <a:solidFill>
                    <a:srgbClr val="FFFFFF"/>
                  </a:solidFill>
                  <a:latin typeface="Arial Narrow"/>
                  <a:ea typeface="ＭＳ Ｐゴシック" charset="0"/>
                  <a:cs typeface="Arial Narrow"/>
                </a:rPr>
                <a:t>Réglages</a:t>
              </a:r>
            </a:p>
            <a:p>
              <a:pPr algn="l"/>
              <a:r>
                <a:rPr lang="fr-FR" sz="1600" dirty="0">
                  <a:solidFill>
                    <a:srgbClr val="FFFFFF"/>
                  </a:solidFill>
                  <a:latin typeface="Arial Narrow"/>
                  <a:ea typeface="ＭＳ Ｐゴシック" charset="0"/>
                  <a:cs typeface="Arial Narrow"/>
                </a:rPr>
                <a:t>Retouches et reprises</a:t>
              </a:r>
            </a:p>
          </p:txBody>
        </p:sp>
        <p:sp>
          <p:nvSpPr>
            <p:cNvPr id="33" name="Rectangle 32"/>
            <p:cNvSpPr/>
            <p:nvPr/>
          </p:nvSpPr>
          <p:spPr>
            <a:xfrm>
              <a:off x="611559" y="3406308"/>
              <a:ext cx="7952099" cy="540000"/>
            </a:xfrm>
            <a:prstGeom prst="rect">
              <a:avLst/>
            </a:prstGeom>
            <a:gradFill rotWithShape="0">
              <a:gsLst>
                <a:gs pos="0">
                  <a:srgbClr val="66B132"/>
                </a:gs>
                <a:gs pos="100000">
                  <a:srgbClr val="006633"/>
                </a:gs>
              </a:gsLst>
              <a:lin ang="5400000" scaled="1"/>
            </a:gradFill>
            <a:ln w="28575" cap="flat" cmpd="sng">
              <a:solidFill>
                <a:schemeClr val="bg1"/>
              </a:solidFill>
              <a:miter lim="800000"/>
              <a:headEnd type="none" w="med" len="med"/>
              <a:tailEnd type="none" w="med" len="med"/>
            </a:ln>
          </p:spPr>
          <p:txBody>
            <a:bodyPr wrap="none" lIns="72000" rIns="72000" anchor="ctr"/>
            <a:lstStyle/>
            <a:p>
              <a:pPr algn="l"/>
              <a:r>
                <a:rPr lang="fr-FR" sz="1600" dirty="0">
                  <a:latin typeface="Arial Narrow"/>
                  <a:cs typeface="Arial Narrow"/>
                </a:rPr>
                <a:t>CHARGE TOTALE</a:t>
              </a:r>
            </a:p>
          </p:txBody>
        </p:sp>
      </p:grpSp>
      <p:grpSp>
        <p:nvGrpSpPr>
          <p:cNvPr id="4" name="Group 7"/>
          <p:cNvGrpSpPr/>
          <p:nvPr/>
        </p:nvGrpSpPr>
        <p:grpSpPr>
          <a:xfrm>
            <a:off x="6604782" y="1650286"/>
            <a:ext cx="2042363" cy="596514"/>
            <a:chOff x="6604782" y="1290246"/>
            <a:chExt cx="2042363" cy="596514"/>
          </a:xfrm>
        </p:grpSpPr>
        <p:sp>
          <p:nvSpPr>
            <p:cNvPr id="3" name="TextBox 2"/>
            <p:cNvSpPr txBox="1"/>
            <p:nvPr/>
          </p:nvSpPr>
          <p:spPr>
            <a:xfrm>
              <a:off x="7103247" y="1290246"/>
              <a:ext cx="960920" cy="338554"/>
            </a:xfrm>
            <a:prstGeom prst="rect">
              <a:avLst/>
            </a:prstGeom>
            <a:noFill/>
          </p:spPr>
          <p:txBody>
            <a:bodyPr wrap="none" rtlCol="0">
              <a:spAutoFit/>
            </a:bodyPr>
            <a:lstStyle/>
            <a:p>
              <a:r>
                <a:rPr lang="fr-FR" sz="1600" dirty="0">
                  <a:latin typeface="+mj-lt"/>
                </a:rPr>
                <a:t>Surcharge</a:t>
              </a:r>
            </a:p>
          </p:txBody>
        </p:sp>
        <p:sp>
          <p:nvSpPr>
            <p:cNvPr id="12" name="Line 181"/>
            <p:cNvSpPr>
              <a:spLocks noChangeShapeType="1"/>
            </p:cNvSpPr>
            <p:nvPr/>
          </p:nvSpPr>
          <p:spPr bwMode="auto">
            <a:xfrm>
              <a:off x="6604782" y="1628800"/>
              <a:ext cx="1999666" cy="0"/>
            </a:xfrm>
            <a:prstGeom prst="line">
              <a:avLst/>
            </a:prstGeom>
            <a:ln>
              <a:solidFill>
                <a:schemeClr val="tx1"/>
              </a:solidFill>
              <a:headEnd type="none"/>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a:lstStyle/>
            <a:p>
              <a:r>
                <a:rPr lang="fr-FR" dirty="0">
                  <a:latin typeface="+mj-lt"/>
                  <a:ea typeface="+mn-ea"/>
                  <a:cs typeface="+mn-cs"/>
                </a:rPr>
                <a:t> </a:t>
              </a:r>
            </a:p>
          </p:txBody>
        </p:sp>
        <p:cxnSp>
          <p:nvCxnSpPr>
            <p:cNvPr id="5" name="Straight Connector 4"/>
            <p:cNvCxnSpPr/>
            <p:nvPr/>
          </p:nvCxnSpPr>
          <p:spPr>
            <a:xfrm>
              <a:off x="8647145" y="1337138"/>
              <a:ext cx="0" cy="549622"/>
            </a:xfrm>
            <a:prstGeom prst="line">
              <a:avLst/>
            </a:prstGeom>
            <a:ln w="6350" cmpd="sng">
              <a:solidFill>
                <a:schemeClr val="tx1"/>
              </a:solidFill>
              <a:prstDash val="dash"/>
              <a:headEnd type="none"/>
              <a:tailEnd type="none"/>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98126609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p:txBody>
          <a:bodyPr/>
          <a:lstStyle/>
          <a:p>
            <a:r>
              <a:rPr lang="fr-FR" dirty="0"/>
              <a:t>Relation entre le TRG et la taille de lot</a:t>
            </a:r>
          </a:p>
        </p:txBody>
      </p:sp>
      <p:sp>
        <p:nvSpPr>
          <p:cNvPr id="11266" name="Rectangle 2"/>
          <p:cNvSpPr>
            <a:spLocks noGrp="1" noChangeArrowheads="1"/>
          </p:cNvSpPr>
          <p:nvPr>
            <p:ph idx="4294967295"/>
          </p:nvPr>
        </p:nvSpPr>
        <p:spPr>
          <a:xfrm>
            <a:off x="1066800" y="1412875"/>
            <a:ext cx="8077200" cy="4608513"/>
          </a:xfrm>
        </p:spPr>
        <p:txBody>
          <a:bodyPr/>
          <a:lstStyle/>
          <a:p>
            <a:r>
              <a:rPr lang="fr-FR" dirty="0">
                <a:solidFill>
                  <a:srgbClr val="000000"/>
                </a:solidFill>
                <a:sym typeface="Gill Sans Light" charset="0"/>
              </a:rPr>
              <a:t>Une machine fabrique alternativement deux produits à la cadence de 20 produits à l'heure </a:t>
            </a:r>
          </a:p>
          <a:p>
            <a:r>
              <a:rPr lang="fr-FR" dirty="0">
                <a:solidFill>
                  <a:srgbClr val="000000"/>
                </a:solidFill>
                <a:sym typeface="Gill Sans Light" charset="0"/>
              </a:rPr>
              <a:t>Le temps de changement de fabrication est d'une heure </a:t>
            </a:r>
          </a:p>
          <a:p>
            <a:r>
              <a:rPr lang="fr-FR" dirty="0">
                <a:solidFill>
                  <a:srgbClr val="000000"/>
                </a:solidFill>
                <a:sym typeface="Gill Sans Light" charset="0"/>
              </a:rPr>
              <a:t>Si l'on lance des lots de 50 unités, quelle est le taux de rendement global ?</a:t>
            </a:r>
          </a:p>
          <a:p>
            <a:pPr lvl="1"/>
            <a:r>
              <a:rPr lang="fr-FR" dirty="0">
                <a:sym typeface="Gill Sans Light" charset="0"/>
              </a:rPr>
              <a:t>a. 15%</a:t>
            </a:r>
          </a:p>
          <a:p>
            <a:pPr lvl="1"/>
            <a:r>
              <a:rPr lang="fr-FR" dirty="0">
                <a:sym typeface="Gill Sans Light" charset="0"/>
              </a:rPr>
              <a:t>b. 27%</a:t>
            </a:r>
          </a:p>
          <a:p>
            <a:pPr lvl="1"/>
            <a:r>
              <a:rPr lang="fr-FR" dirty="0">
                <a:sym typeface="Gill Sans Light" charset="0"/>
              </a:rPr>
              <a:t>c. 71%</a:t>
            </a:r>
          </a:p>
          <a:p>
            <a:pPr lvl="1"/>
            <a:r>
              <a:rPr lang="fr-FR" dirty="0">
                <a:sym typeface="Gill Sans Light" charset="0"/>
              </a:rPr>
              <a:t>d. 92%</a:t>
            </a:r>
          </a:p>
          <a:p>
            <a:pPr lvl="1"/>
            <a:endParaRPr lang="fr-FR" dirty="0">
              <a:sym typeface="Gill Sans Light" charset="0"/>
            </a:endParaRPr>
          </a:p>
          <a:p>
            <a:pPr marL="342900" indent="-342900">
              <a:buFont typeface="Arial"/>
              <a:buChar char="•"/>
            </a:pPr>
            <a:r>
              <a:rPr lang="fr-FR" dirty="0">
                <a:solidFill>
                  <a:srgbClr val="000000"/>
                </a:solidFill>
                <a:sym typeface="Gill Sans Light" charset="0"/>
              </a:rPr>
              <a:t>Quelle serait la « Perte relative de capacité » ?</a:t>
            </a:r>
          </a:p>
          <a:p>
            <a:pPr marL="342900" indent="-342900">
              <a:buFont typeface="Arial"/>
              <a:buChar char="•"/>
            </a:pPr>
            <a:r>
              <a:rPr lang="fr-FR" dirty="0">
                <a:solidFill>
                  <a:srgbClr val="000000"/>
                </a:solidFill>
                <a:sym typeface="Gill Sans Light" charset="0"/>
              </a:rPr>
              <a:t>Et si on lançait des lots de 500 unités ?</a:t>
            </a:r>
            <a:endParaRPr lang="fr-FR" dirty="0">
              <a:solidFill>
                <a:srgbClr val="000000"/>
              </a:solidFill>
            </a:endParaRPr>
          </a:p>
        </p:txBody>
      </p:sp>
      <p:sp>
        <p:nvSpPr>
          <p:cNvPr id="4" name="Slide Number Placeholder 3"/>
          <p:cNvSpPr>
            <a:spLocks noGrp="1"/>
          </p:cNvSpPr>
          <p:nvPr>
            <p:ph type="sldNum" sz="quarter" idx="4294967295"/>
          </p:nvPr>
        </p:nvSpPr>
        <p:spPr>
          <a:xfrm>
            <a:off x="8393113" y="6492875"/>
            <a:ext cx="750887" cy="365125"/>
          </a:xfrm>
          <a:prstGeom prst="rect">
            <a:avLst/>
          </a:prstGeom>
        </p:spPr>
        <p:txBody>
          <a:bodyPr/>
          <a:lstStyle/>
          <a:p>
            <a:fld id="{F0591563-C936-C24A-B817-5B070095CD79}" type="slidenum">
              <a:rPr lang="fr-FR" smtClean="0"/>
              <a:pPr/>
              <a:t>8</a:t>
            </a:fld>
            <a:endParaRPr lang="fr-FR" dirty="0"/>
          </a:p>
        </p:txBody>
      </p:sp>
    </p:spTree>
    <p:extLst>
      <p:ext uri="{BB962C8B-B14F-4D97-AF65-F5344CB8AC3E}">
        <p14:creationId xmlns:p14="http://schemas.microsoft.com/office/powerpoint/2010/main" val="152343176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iterate type="lt">
                                    <p:tmAbs val="75"/>
                                  </p:iterate>
                                  <p:childTnLst>
                                    <p:set>
                                      <p:cBhvr>
                                        <p:cTn id="6" dur="1" fill="hold">
                                          <p:stCondLst>
                                            <p:cond delay="74"/>
                                          </p:stCondLst>
                                        </p:cTn>
                                        <p:tgtEl>
                                          <p:spTgt spid="11265"/>
                                        </p:tgtEl>
                                        <p:attrNameLst>
                                          <p:attrName>style.visibility</p:attrName>
                                        </p:attrNameLst>
                                      </p:cBhvr>
                                      <p:to>
                                        <p:strVal val="visible"/>
                                      </p:to>
                                    </p:set>
                                  </p:childTnLst>
                                </p:cTn>
                              </p:par>
                            </p:childTnLst>
                          </p:cTn>
                        </p:par>
                        <p:par>
                          <p:cTn id="7" fill="hold" nodeType="afterGroup">
                            <p:stCondLst>
                              <p:cond delay="2475"/>
                            </p:stCondLst>
                            <p:childTnLst>
                              <p:par>
                                <p:cTn id="8" presetID="2" presetClass="entr" presetSubtype="8" fill="hold" grpId="0" nodeType="afterEffect">
                                  <p:stCondLst>
                                    <p:cond delay="0"/>
                                  </p:stCondLst>
                                  <p:childTnLst>
                                    <p:set>
                                      <p:cBhvr>
                                        <p:cTn id="9" dur="1" fill="hold">
                                          <p:stCondLst>
                                            <p:cond delay="0"/>
                                          </p:stCondLst>
                                        </p:cTn>
                                        <p:tgtEl>
                                          <p:spTgt spid="11266"/>
                                        </p:tgtEl>
                                        <p:attrNameLst>
                                          <p:attrName>style.visibility</p:attrName>
                                        </p:attrNameLst>
                                      </p:cBhvr>
                                      <p:to>
                                        <p:strVal val="visible"/>
                                      </p:to>
                                    </p:set>
                                    <p:anim calcmode="lin" valueType="num">
                                      <p:cBhvr additive="base">
                                        <p:cTn id="10" dur="500" fill="hold"/>
                                        <p:tgtEl>
                                          <p:spTgt spid="11266"/>
                                        </p:tgtEl>
                                        <p:attrNameLst>
                                          <p:attrName>ppt_x</p:attrName>
                                        </p:attrNameLst>
                                      </p:cBhvr>
                                      <p:tavLst>
                                        <p:tav tm="0">
                                          <p:val>
                                            <p:strVal val="0-#ppt_w/2"/>
                                          </p:val>
                                        </p:tav>
                                        <p:tav tm="100000">
                                          <p:val>
                                            <p:strVal val="#ppt_x"/>
                                          </p:val>
                                        </p:tav>
                                      </p:tavLst>
                                    </p:anim>
                                    <p:anim calcmode="lin" valueType="num">
                                      <p:cBhvr additive="base">
                                        <p:cTn id="11" dur="500" fill="hold"/>
                                        <p:tgtEl>
                                          <p:spTgt spid="112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autoUpdateAnimBg="0"/>
      <p:bldP spid="1126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87624" y="764704"/>
            <a:ext cx="7239000" cy="457200"/>
          </a:xfrm>
          <a:noFill/>
          <a:ln/>
        </p:spPr>
        <p:txBody>
          <a:bodyPr/>
          <a:lstStyle/>
          <a:p>
            <a:r>
              <a:rPr lang="fr-FR" dirty="0"/>
              <a:t>La détermination des standards de temps</a:t>
            </a:r>
          </a:p>
        </p:txBody>
      </p:sp>
      <p:sp>
        <p:nvSpPr>
          <p:cNvPr id="33795" name="Rectangle 3"/>
          <p:cNvSpPr>
            <a:spLocks noGrp="1" noChangeArrowheads="1"/>
          </p:cNvSpPr>
          <p:nvPr>
            <p:ph type="body" idx="1"/>
          </p:nvPr>
        </p:nvSpPr>
        <p:spPr>
          <a:xfrm>
            <a:off x="1219200" y="1978496"/>
            <a:ext cx="7162800" cy="4114800"/>
          </a:xfrm>
          <a:noFill/>
          <a:ln/>
        </p:spPr>
        <p:txBody>
          <a:bodyPr/>
          <a:lstStyle/>
          <a:p>
            <a:r>
              <a:rPr lang="fr-FR" dirty="0"/>
              <a:t>Chronométrage</a:t>
            </a:r>
          </a:p>
          <a:p>
            <a:pPr lvl="1"/>
            <a:r>
              <a:rPr lang="fr-FR" dirty="0"/>
              <a:t>Mesure empirique de recueil des temps passés</a:t>
            </a:r>
          </a:p>
          <a:p>
            <a:r>
              <a:rPr lang="fr-FR" dirty="0"/>
              <a:t>Méthode des temps standards élémentaires</a:t>
            </a:r>
          </a:p>
          <a:p>
            <a:pPr lvl="1"/>
            <a:r>
              <a:rPr lang="fr-FR" dirty="0"/>
              <a:t>Décomposition d’une tâche complexe en opérations élémentaires simples</a:t>
            </a:r>
          </a:p>
          <a:p>
            <a:pPr lvl="1"/>
            <a:r>
              <a:rPr lang="fr-FR" dirty="0"/>
              <a:t>Le temps nécessaire pour chaque opération élémentaire figure dans des tables MTM</a:t>
            </a:r>
          </a:p>
          <a:p>
            <a:r>
              <a:rPr lang="fr-FR" dirty="0"/>
              <a:t>Taux d'activité</a:t>
            </a:r>
          </a:p>
          <a:p>
            <a:pPr lvl="1"/>
            <a:r>
              <a:rPr lang="fr-FR" dirty="0"/>
              <a:t>Vitesse relative des opérateurs par rapport au standard</a:t>
            </a:r>
          </a:p>
        </p:txBody>
      </p:sp>
      <p:pic>
        <p:nvPicPr>
          <p:cNvPr id="6" name="Picture 2"/>
          <p:cNvPicPr>
            <a:picLocks noChangeAspect="1"/>
          </p:cNvPicPr>
          <p:nvPr/>
        </p:nvPicPr>
        <p:blipFill>
          <a:blip r:embed="rId3" cstate="print"/>
          <a:stretch>
            <a:fillRect/>
          </a:stretch>
        </p:blipFill>
        <p:spPr>
          <a:xfrm>
            <a:off x="323528" y="4293096"/>
            <a:ext cx="863999" cy="863999"/>
          </a:xfrm>
          <a:prstGeom prst="rect">
            <a:avLst/>
          </a:prstGeom>
        </p:spPr>
      </p:pic>
      <p:pic>
        <p:nvPicPr>
          <p:cNvPr id="7" name="Picture 3"/>
          <p:cNvPicPr>
            <a:picLocks noChangeAspect="1"/>
          </p:cNvPicPr>
          <p:nvPr/>
        </p:nvPicPr>
        <p:blipFill>
          <a:blip r:embed="rId4" cstate="print"/>
          <a:stretch>
            <a:fillRect/>
          </a:stretch>
        </p:blipFill>
        <p:spPr>
          <a:xfrm>
            <a:off x="251520" y="1786880"/>
            <a:ext cx="1007999" cy="1007999"/>
          </a:xfrm>
          <a:prstGeom prst="rect">
            <a:avLst/>
          </a:prstGeom>
        </p:spPr>
      </p:pic>
      <p:pic>
        <p:nvPicPr>
          <p:cNvPr id="8" name="Picture 5"/>
          <p:cNvPicPr>
            <a:picLocks noChangeAspect="1"/>
          </p:cNvPicPr>
          <p:nvPr/>
        </p:nvPicPr>
        <p:blipFill>
          <a:blip r:embed="rId5" cstate="print"/>
          <a:stretch>
            <a:fillRect/>
          </a:stretch>
        </p:blipFill>
        <p:spPr>
          <a:xfrm>
            <a:off x="251520" y="3011016"/>
            <a:ext cx="1007999" cy="1007999"/>
          </a:xfrm>
          <a:prstGeom prst="rect">
            <a:avLst/>
          </a:prstGeom>
        </p:spPr>
      </p:pic>
    </p:spTree>
  </p:cSld>
  <p:clrMapOvr>
    <a:masterClrMapping/>
  </p:clrMapOvr>
  <p:transition/>
</p:sld>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200" b="1" i="0" u="none" strike="noStrike" cap="none" normalizeH="0" baseline="0" smtClean="0">
            <a:ln>
              <a:noFill/>
            </a:ln>
            <a:solidFill>
              <a:schemeClr val="tx1"/>
            </a:solidFill>
            <a:effectLst/>
            <a:latin typeface="Arial"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Office\Modèles\mil.pot</Template>
  <TotalTime>120</TotalTime>
  <Pages>19</Pages>
  <Words>2778</Words>
  <Application>Microsoft Office PowerPoint</Application>
  <PresentationFormat>Format US (216 x 279 mm)</PresentationFormat>
  <Paragraphs>347</Paragraphs>
  <Slides>22</Slides>
  <Notes>22</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22</vt:i4>
      </vt:variant>
    </vt:vector>
  </HeadingPairs>
  <TitlesOfParts>
    <vt:vector size="24" baseType="lpstr">
      <vt:lpstr>mil</vt:lpstr>
      <vt:lpstr>Feuille de calcul</vt:lpstr>
      <vt:lpstr>Capacité et charges  Equilibre charge / capacité</vt:lpstr>
      <vt:lpstr>Contenu</vt:lpstr>
      <vt:lpstr>La notion de capacité</vt:lpstr>
      <vt:lpstr>Capacité théorique Vs Capacité pratique</vt:lpstr>
      <vt:lpstr>La notion de charge</vt:lpstr>
      <vt:lpstr>Les temps des gammes</vt:lpstr>
      <vt:lpstr>Charge commerciale vs charge réelle</vt:lpstr>
      <vt:lpstr>Relation entre le TRG et la taille de lot</vt:lpstr>
      <vt:lpstr>La détermination des standards de temps</vt:lpstr>
      <vt:lpstr>Exemple de table MTM</vt:lpstr>
      <vt:lpstr>La courbe d'apprentissage (ou d’expérience)</vt:lpstr>
      <vt:lpstr>L'équilibre charge - capacité</vt:lpstr>
      <vt:lpstr>Exemple rapport charge / capacité</vt:lpstr>
      <vt:lpstr>Actions possibles sur la capacité</vt:lpstr>
      <vt:lpstr>Actions possibles sur la charge</vt:lpstr>
      <vt:lpstr>La capacité d'un réseau de ressources Ressources en parallèle</vt:lpstr>
      <vt:lpstr>Goulet d’étranglement</vt:lpstr>
      <vt:lpstr>La capacité d'un réseau de ressources Ressources en série</vt:lpstr>
      <vt:lpstr>Processus d'assemblage</vt:lpstr>
      <vt:lpstr>Goulets d'étranglement et TRG</vt:lpstr>
      <vt:lpstr>Le réseau OPT (Optimized Production Technology – Théorie de contraintes – E. Goldratt)</vt:lpstr>
      <vt:lpstr>Quelques règles d’OPT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 - Séance 3</dc:title>
  <dc:creator>Groupe HEC</dc:creator>
  <cp:lastModifiedBy>samir</cp:lastModifiedBy>
  <cp:revision>115</cp:revision>
  <cp:lastPrinted>2003-09-04T06:35:07Z</cp:lastPrinted>
  <dcterms:created xsi:type="dcterms:W3CDTF">1997-12-29T12:22:28Z</dcterms:created>
  <dcterms:modified xsi:type="dcterms:W3CDTF">2018-03-28T14:48:16Z</dcterms:modified>
</cp:coreProperties>
</file>