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3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4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5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6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7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8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9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78" r:id="rId3"/>
    <p:sldId id="277" r:id="rId4"/>
    <p:sldId id="269" r:id="rId5"/>
    <p:sldId id="268" r:id="rId6"/>
    <p:sldId id="279" r:id="rId7"/>
    <p:sldId id="270" r:id="rId8"/>
    <p:sldId id="281" r:id="rId9"/>
    <p:sldId id="282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0099FF"/>
    <a:srgbClr val="3399FF"/>
    <a:srgbClr val="FF99FF"/>
    <a:srgbClr val="66FF33"/>
    <a:srgbClr val="000099"/>
    <a:srgbClr val="FF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61148" autoAdjust="0"/>
  </p:normalViewPr>
  <p:slideViewPr>
    <p:cSldViewPr>
      <p:cViewPr varScale="1">
        <p:scale>
          <a:sx n="63" d="100"/>
          <a:sy n="63" d="100"/>
        </p:scale>
        <p:origin x="-230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E17B19-A2E7-4F8E-AAEB-667C933AA4FF}" type="datetime1">
              <a:rPr lang="fr-FR"/>
              <a:pPr>
                <a:defRPr/>
              </a:pPr>
              <a:t>13/04/2018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ABBFF4-F6A6-4921-A3D1-21E3E37611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31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510F453-DC2F-4D1B-9E3D-D0FC4178ADC7}" type="datetime1">
              <a:rPr lang="en-US"/>
              <a:pPr>
                <a:defRPr/>
              </a:pPr>
              <a:t>4/13/2018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8BDDB2C-E7C7-4FEA-98C9-7C2F9CA1E1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9840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Vous allez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commencer une formation sur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e-</a:t>
            </a:r>
            <a:r>
              <a:rPr lang="fr-FR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Prelude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en utilisant un cas d’initiation qui vous permettra de découvrir les principales fonctions d’un ERP et les principes de la gestion industrielle.</a:t>
            </a:r>
          </a:p>
          <a:p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Vous devez avoir sous les yeux le texte du cas </a:t>
            </a:r>
            <a:r>
              <a:rPr lang="fr-FR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Picaso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02-21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Cas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Picaso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FR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76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Vous devez maintenant sauvegarder ce que vous venez de saisir.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Cliquer sur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le bouton 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Enregistrer </a:t>
            </a:r>
            <a:r>
              <a:rPr lang="fr-FR" b="1" baseline="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dossier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 ».</a:t>
            </a:r>
            <a:endParaRPr lang="fr-FR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Vous êtes maintenant prêt à passer à la 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session 1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71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ERP concerne toutes les fonctions de l’entreprise ou de </a:t>
            </a:r>
            <a:r>
              <a:rPr lang="fr-FR" dirty="0" smtClean="0"/>
              <a:t>l’organisation :</a:t>
            </a:r>
            <a:endParaRPr lang="fr-FR" dirty="0"/>
          </a:p>
          <a:p>
            <a:pPr marL="228600" indent="-228600">
              <a:buFont typeface="+mj-lt"/>
              <a:buAutoNum type="arabicPeriod"/>
            </a:pPr>
            <a:r>
              <a:rPr lang="fr-FR" dirty="0" smtClean="0"/>
              <a:t>les </a:t>
            </a:r>
            <a:r>
              <a:rPr lang="fr-FR" b="1" dirty="0" smtClean="0"/>
              <a:t>Services techniques </a:t>
            </a:r>
            <a:r>
              <a:rPr lang="fr-FR" dirty="0" smtClean="0"/>
              <a:t>: </a:t>
            </a:r>
            <a:r>
              <a:rPr lang="fr-FR" dirty="0"/>
              <a:t>le bureau d’études qui conçoit les produits et les méthodes qui définissent la façon dont les produits seront </a:t>
            </a:r>
            <a:r>
              <a:rPr lang="fr-FR" dirty="0" smtClean="0"/>
              <a:t>fabriqués,</a:t>
            </a:r>
            <a:endParaRPr lang="fr-FR" dirty="0"/>
          </a:p>
          <a:p>
            <a:pPr marL="228600" indent="-228600">
              <a:buFont typeface="+mj-lt"/>
              <a:buAutoNum type="arabicPeriod"/>
            </a:pPr>
            <a:r>
              <a:rPr lang="fr-FR" dirty="0" smtClean="0"/>
              <a:t>le </a:t>
            </a:r>
            <a:r>
              <a:rPr lang="fr-FR" b="1" dirty="0" smtClean="0"/>
              <a:t>Commercial </a:t>
            </a:r>
            <a:r>
              <a:rPr lang="fr-FR" dirty="0"/>
              <a:t>qui enregistre les commandes des clients qui doivent être servis,</a:t>
            </a:r>
          </a:p>
          <a:p>
            <a:pPr marL="228600" indent="-228600">
              <a:buFont typeface="+mj-lt"/>
              <a:buAutoNum type="arabicPeriod"/>
            </a:pPr>
            <a:r>
              <a:rPr lang="fr-FR" dirty="0" smtClean="0"/>
              <a:t>la </a:t>
            </a:r>
            <a:r>
              <a:rPr lang="fr-FR" dirty="0"/>
              <a:t>fonction de </a:t>
            </a:r>
            <a:r>
              <a:rPr lang="fr-FR" b="1" dirty="0" smtClean="0"/>
              <a:t>Planification</a:t>
            </a:r>
            <a:r>
              <a:rPr lang="fr-FR" dirty="0" smtClean="0"/>
              <a:t> </a:t>
            </a:r>
            <a:r>
              <a:rPr lang="fr-FR" dirty="0"/>
              <a:t>de l’activité pour décider des achats à effectuer et des productions à engager,</a:t>
            </a:r>
          </a:p>
          <a:p>
            <a:pPr marL="228600" indent="-228600">
              <a:buFont typeface="+mj-lt"/>
              <a:buAutoNum type="arabicPeriod"/>
            </a:pPr>
            <a:r>
              <a:rPr lang="fr-FR" baseline="0" dirty="0" smtClean="0"/>
              <a:t>la </a:t>
            </a:r>
            <a:r>
              <a:rPr lang="fr-FR" baseline="0" dirty="0"/>
              <a:t>fonction </a:t>
            </a:r>
            <a:r>
              <a:rPr lang="fr-FR" b="1" baseline="0" dirty="0"/>
              <a:t>Achats</a:t>
            </a:r>
            <a:r>
              <a:rPr lang="fr-FR" baseline="0" dirty="0"/>
              <a:t> qui gère les relations avec les fournisseurs,</a:t>
            </a:r>
          </a:p>
          <a:p>
            <a:pPr marL="228600" indent="-228600">
              <a:buFont typeface="+mj-lt"/>
              <a:buAutoNum type="arabicPeriod"/>
            </a:pPr>
            <a:r>
              <a:rPr lang="fr-FR" baseline="0" dirty="0" smtClean="0"/>
              <a:t>la </a:t>
            </a:r>
            <a:r>
              <a:rPr lang="fr-FR" b="1" baseline="0" dirty="0"/>
              <a:t>Logistique</a:t>
            </a:r>
            <a:r>
              <a:rPr lang="fr-FR" baseline="0" dirty="0"/>
              <a:t> qui s’occupe des stocks, des réceptions et des expéditions,</a:t>
            </a:r>
          </a:p>
          <a:p>
            <a:pPr marL="228600" indent="-228600">
              <a:buFont typeface="+mj-lt"/>
              <a:buAutoNum type="arabicPeriod"/>
            </a:pPr>
            <a:r>
              <a:rPr lang="fr-FR" baseline="0" dirty="0" smtClean="0"/>
              <a:t>la </a:t>
            </a:r>
            <a:r>
              <a:rPr lang="fr-FR" b="1" baseline="0" dirty="0"/>
              <a:t>Fabrication</a:t>
            </a:r>
            <a:r>
              <a:rPr lang="fr-FR" baseline="0" dirty="0"/>
              <a:t> qui doit élaborer les produits demandés,</a:t>
            </a:r>
          </a:p>
          <a:p>
            <a:pPr marL="228600" indent="-228600">
              <a:buFont typeface="+mj-lt"/>
              <a:buAutoNum type="arabicPeriod"/>
            </a:pPr>
            <a:r>
              <a:rPr lang="fr-FR" baseline="0" dirty="0" smtClean="0"/>
              <a:t>le </a:t>
            </a:r>
            <a:r>
              <a:rPr lang="fr-FR" b="1" baseline="0" dirty="0"/>
              <a:t>Contrôle de gestion </a:t>
            </a:r>
            <a:r>
              <a:rPr lang="fr-FR" baseline="0" dirty="0"/>
              <a:t>qui surveille les coûts de </a:t>
            </a:r>
            <a:r>
              <a:rPr lang="fr-FR" baseline="0" dirty="0" smtClean="0"/>
              <a:t>revient,</a:t>
            </a:r>
            <a:endParaRPr lang="fr-FR" baseline="0" dirty="0"/>
          </a:p>
          <a:p>
            <a:pPr marL="228600" indent="-228600">
              <a:buFont typeface="+mj-lt"/>
              <a:buAutoNum type="arabicPeriod"/>
            </a:pPr>
            <a:r>
              <a:rPr lang="fr-FR" baseline="0" dirty="0" smtClean="0"/>
              <a:t>la </a:t>
            </a:r>
            <a:r>
              <a:rPr lang="fr-FR" b="1" baseline="0" dirty="0" smtClean="0"/>
              <a:t>Comptabilité </a:t>
            </a:r>
            <a:r>
              <a:rPr lang="fr-FR" b="1" baseline="0" dirty="0"/>
              <a:t>générale </a:t>
            </a:r>
            <a:r>
              <a:rPr lang="fr-FR" baseline="0" dirty="0"/>
              <a:t>qui enregistre tous les mouvements financiers.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1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B72AB-5D48-4F1C-9CF9-79510FDDE9D3}" type="slidenum">
              <a:rPr lang="en-US"/>
              <a:pPr/>
              <a:t>3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Cette formation se déroule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 10 sessions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chacune correspondant à l’étude d’une fonction particulière.</a:t>
            </a:r>
          </a:p>
          <a:p>
            <a:pPr defTabSz="965200">
              <a:spcBef>
                <a:spcPct val="0"/>
              </a:spcBef>
            </a:pP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Nous suivrons ce schéma qui présente la structure de fonctionnement du logiciel.</a:t>
            </a:r>
          </a:p>
          <a:p>
            <a:pPr defTabSz="965200">
              <a:spcBef>
                <a:spcPct val="0"/>
              </a:spcBef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Il peut vous sembler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complexe, mais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il s’éclaircira progressivement.</a:t>
            </a:r>
          </a:p>
          <a:p>
            <a:pPr defTabSz="965200">
              <a:spcBef>
                <a:spcPct val="0"/>
              </a:spcBef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Nous commencerons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 étudier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dans les trois premières sessions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partie gauche du schéma, à savoir ce que l’on nomme les données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(Articles, Nomenclatures, Ressources et Gammes).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90157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Si vous ne vous êtes pas identifié sur le site, entrer votre adresse e-mail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Puis le code d’accès que vous avez reçu.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Cliquez sur le bouton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Entrer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 »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8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page de gestion des documents est présentée.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Vous y retrouverez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votre travail.</a:t>
            </a:r>
          </a:p>
          <a:p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Il vous faut tout d’abord créer une base de données dans laquelle seront enregistrées les informations que vous allez saisir.</a:t>
            </a:r>
          </a:p>
          <a:p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Cliquez sur le bouton 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Nouveau</a:t>
            </a:r>
            <a:r>
              <a:rPr lang="fr-FR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 » 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de la barre de boutons supérieure.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42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Vous devez donner un nom à cette base de données.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Tapez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Picaso00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et valider par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page dite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du dossier est présentée.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Vous devez tout d’abord entrer la date fictive du dossier.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Cliquer sur la date dans la barre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boutons (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Date du dossier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Sélectionner la date du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3 janvier 2022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Cliquer ensuite sur le bouton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Paramètres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dossier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 ».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1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Sur la fenêtre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Paramètres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dossier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 »,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apparaît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Entrer le titre du dossier, par exemple, Cas</a:t>
            </a:r>
            <a:r>
              <a:rPr lang="fr-FR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Picaso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Puis sélectionner l’onglet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 ».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Cocher l’option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 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Comptabilité Tiers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 »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qui donnera accès à la facturation.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Valider par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DDB2C-E7C7-4FEA-98C9-7C2F9CA1E1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0A64D-AC87-4B0A-98AF-7159A5132A0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123728" y="99290"/>
            <a:ext cx="6934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2400" b="1" i="1" kern="1200" dirty="0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Le cas </a:t>
            </a:r>
            <a:r>
              <a:rPr lang="fr-FR" sz="2400" b="1" i="1" kern="1200" dirty="0" err="1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Picaso</a:t>
            </a:r>
            <a:endParaRPr lang="fr-FR" sz="2400" b="1" i="1" kern="1200" dirty="0">
              <a:solidFill>
                <a:srgbClr val="00279F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31640" y="692696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>
              <a:defRPr lang="fr-FR" sz="2800" b="1" dirty="0" smtClean="0">
                <a:solidFill>
                  <a:srgbClr val="00B05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Titre </a:t>
            </a:r>
            <a:r>
              <a:rPr lang="fr-FR" dirty="0"/>
              <a:t>de la diapositive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6DB-CFC6-4F7C-8352-A7DCAC1AF6CA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8B053-1C1B-48A5-9BF9-9391E10AA4E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69CF8-73DE-4629-8932-7C015AE24AD3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F5B7-74F2-4E12-92AB-7DA4F89FC3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CBA7-CCE3-4659-B0CF-834B5BCA489C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EA46-2D42-4184-9675-14124EAEA80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2123728" y="99290"/>
            <a:ext cx="6934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2400" b="1" i="1" kern="1200" dirty="0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Le cas </a:t>
            </a:r>
            <a:r>
              <a:rPr lang="fr-FR" sz="2400" b="1" i="1" kern="1200" dirty="0" err="1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Picaso</a:t>
            </a:r>
            <a:endParaRPr lang="fr-FR" sz="2400" b="1" i="1" kern="1200" dirty="0">
              <a:solidFill>
                <a:srgbClr val="00279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>
              <a:defRPr lang="fr-FR" sz="2800" b="1">
                <a:solidFill>
                  <a:srgbClr val="00B050"/>
                </a:solidFill>
                <a:effectLst/>
              </a:defRPr>
            </a:lvl1pPr>
          </a:lstStyle>
          <a:p>
            <a:pPr lvl="0">
              <a:lnSpc>
                <a:spcPct val="90000"/>
              </a:lnSpc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A0D54-B726-4E99-8F05-631D9B092015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0B7BE-FBAF-429D-9636-B125A2360CD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123728" y="99290"/>
            <a:ext cx="6934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2400" b="1" i="1" kern="1200" dirty="0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Le cas </a:t>
            </a:r>
            <a:r>
              <a:rPr lang="fr-FR" sz="2400" b="1" i="1" kern="1200" dirty="0" err="1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Picaso</a:t>
            </a:r>
            <a:endParaRPr lang="fr-FR" sz="2400" b="1" i="1" kern="1200" dirty="0">
              <a:solidFill>
                <a:srgbClr val="00279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F8F2-2EDE-4023-B0DE-7A41574DE2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123728" y="99290"/>
            <a:ext cx="6934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2400" b="1" i="1" kern="1200" dirty="0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Le cas </a:t>
            </a:r>
            <a:r>
              <a:rPr lang="fr-FR" sz="2400" b="1" i="1" kern="1200" dirty="0" err="1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Picaso</a:t>
            </a:r>
            <a:endParaRPr lang="fr-FR" sz="2400" b="1" i="1" kern="1200" dirty="0">
              <a:solidFill>
                <a:srgbClr val="00279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ACD4-3F70-43CF-BB39-BB7E6A42D6D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123728" y="99290"/>
            <a:ext cx="6934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2400" b="1" i="1" kern="1200" dirty="0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Le cas </a:t>
            </a:r>
            <a:r>
              <a:rPr lang="fr-FR" sz="2400" b="1" i="1" kern="1200" dirty="0" err="1" smtClean="0">
                <a:solidFill>
                  <a:srgbClr val="00279F"/>
                </a:solidFill>
                <a:latin typeface="Tahoma" pitchFamily="34" charset="0"/>
                <a:ea typeface="+mn-ea"/>
                <a:cs typeface="+mn-cs"/>
              </a:rPr>
              <a:t>Picaso</a:t>
            </a:r>
            <a:endParaRPr lang="fr-FR" sz="2400" b="1" i="1" kern="1200" dirty="0">
              <a:solidFill>
                <a:srgbClr val="00279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CFE45-1CA5-425D-8931-95146C9DD74A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F6ACD-1B41-4B90-AD7C-07FCCF371CB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9A0-BF6E-42DB-8814-9469E8B2A29B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00A8F-5FB4-483C-BFC6-5DEB5B96717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252A9-DD24-49EA-9D28-0BDF39DD0EBE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6440F-2E86-451B-85B7-CE32CA1EB11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03D8-39D1-4C97-9745-754E6E3FEC3E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A530B-3774-48F8-BE56-B4A51CA262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7CD9-906A-4F03-8624-E714C9EACA65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B9E49-1348-4018-8251-BD528E906D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945B146-B8A3-4A44-A62C-48A57019F29F}" type="datetime1">
              <a:rPr lang="fr-FR"/>
              <a:pPr>
                <a:defRPr/>
              </a:pPr>
              <a:t>13/04/2018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6018CF4-82B1-434E-AD41-F80798DF6D6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8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3" Type="http://schemas.openxmlformats.org/officeDocument/2006/relationships/tags" Target="../tags/tag5.xml"/><Relationship Id="rId21" Type="http://schemas.openxmlformats.org/officeDocument/2006/relationships/notesSlide" Target="../notesSlides/notesSlide2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34.xml"/><Relationship Id="rId18" Type="http://schemas.openxmlformats.org/officeDocument/2006/relationships/tags" Target="../tags/tag39.xml"/><Relationship Id="rId26" Type="http://schemas.openxmlformats.org/officeDocument/2006/relationships/tags" Target="../tags/tag47.xml"/><Relationship Id="rId39" Type="http://schemas.openxmlformats.org/officeDocument/2006/relationships/tags" Target="../tags/tag60.xml"/><Relationship Id="rId21" Type="http://schemas.openxmlformats.org/officeDocument/2006/relationships/tags" Target="../tags/tag42.xml"/><Relationship Id="rId34" Type="http://schemas.openxmlformats.org/officeDocument/2006/relationships/tags" Target="../tags/tag55.xml"/><Relationship Id="rId42" Type="http://schemas.openxmlformats.org/officeDocument/2006/relationships/tags" Target="../tags/tag63.xml"/><Relationship Id="rId47" Type="http://schemas.openxmlformats.org/officeDocument/2006/relationships/tags" Target="../tags/tag68.xml"/><Relationship Id="rId50" Type="http://schemas.openxmlformats.org/officeDocument/2006/relationships/tags" Target="../tags/tag71.xml"/><Relationship Id="rId55" Type="http://schemas.openxmlformats.org/officeDocument/2006/relationships/tags" Target="../tags/tag76.xml"/><Relationship Id="rId63" Type="http://schemas.openxmlformats.org/officeDocument/2006/relationships/slideLayout" Target="../slideLayouts/slideLayout2.xml"/><Relationship Id="rId68" Type="http://schemas.openxmlformats.org/officeDocument/2006/relationships/slide" Target="slide6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6" Type="http://schemas.openxmlformats.org/officeDocument/2006/relationships/tags" Target="../tags/tag37.xml"/><Relationship Id="rId29" Type="http://schemas.openxmlformats.org/officeDocument/2006/relationships/tags" Target="../tags/tag50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24" Type="http://schemas.openxmlformats.org/officeDocument/2006/relationships/tags" Target="../tags/tag45.xml"/><Relationship Id="rId32" Type="http://schemas.openxmlformats.org/officeDocument/2006/relationships/tags" Target="../tags/tag53.xml"/><Relationship Id="rId37" Type="http://schemas.openxmlformats.org/officeDocument/2006/relationships/tags" Target="../tags/tag58.xml"/><Relationship Id="rId40" Type="http://schemas.openxmlformats.org/officeDocument/2006/relationships/tags" Target="../tags/tag61.xml"/><Relationship Id="rId45" Type="http://schemas.openxmlformats.org/officeDocument/2006/relationships/tags" Target="../tags/tag66.xml"/><Relationship Id="rId53" Type="http://schemas.openxmlformats.org/officeDocument/2006/relationships/tags" Target="../tags/tag74.xml"/><Relationship Id="rId58" Type="http://schemas.openxmlformats.org/officeDocument/2006/relationships/tags" Target="../tags/tag79.xml"/><Relationship Id="rId66" Type="http://schemas.openxmlformats.org/officeDocument/2006/relationships/slide" Target="slide2.xml"/><Relationship Id="rId5" Type="http://schemas.openxmlformats.org/officeDocument/2006/relationships/tags" Target="../tags/tag26.xml"/><Relationship Id="rId15" Type="http://schemas.openxmlformats.org/officeDocument/2006/relationships/tags" Target="../tags/tag36.xml"/><Relationship Id="rId23" Type="http://schemas.openxmlformats.org/officeDocument/2006/relationships/tags" Target="../tags/tag44.xml"/><Relationship Id="rId28" Type="http://schemas.openxmlformats.org/officeDocument/2006/relationships/tags" Target="../tags/tag49.xml"/><Relationship Id="rId36" Type="http://schemas.openxmlformats.org/officeDocument/2006/relationships/tags" Target="../tags/tag57.xml"/><Relationship Id="rId49" Type="http://schemas.openxmlformats.org/officeDocument/2006/relationships/tags" Target="../tags/tag70.xml"/><Relationship Id="rId57" Type="http://schemas.openxmlformats.org/officeDocument/2006/relationships/tags" Target="../tags/tag78.xml"/><Relationship Id="rId61" Type="http://schemas.openxmlformats.org/officeDocument/2006/relationships/tags" Target="../tags/tag82.xml"/><Relationship Id="rId10" Type="http://schemas.openxmlformats.org/officeDocument/2006/relationships/tags" Target="../tags/tag31.xml"/><Relationship Id="rId19" Type="http://schemas.openxmlformats.org/officeDocument/2006/relationships/tags" Target="../tags/tag40.xml"/><Relationship Id="rId31" Type="http://schemas.openxmlformats.org/officeDocument/2006/relationships/tags" Target="../tags/tag52.xml"/><Relationship Id="rId44" Type="http://schemas.openxmlformats.org/officeDocument/2006/relationships/tags" Target="../tags/tag65.xml"/><Relationship Id="rId52" Type="http://schemas.openxmlformats.org/officeDocument/2006/relationships/tags" Target="../tags/tag73.xml"/><Relationship Id="rId60" Type="http://schemas.openxmlformats.org/officeDocument/2006/relationships/tags" Target="../tags/tag81.xml"/><Relationship Id="rId65" Type="http://schemas.openxmlformats.org/officeDocument/2006/relationships/slide" Target="slide10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tags" Target="../tags/tag35.xml"/><Relationship Id="rId22" Type="http://schemas.openxmlformats.org/officeDocument/2006/relationships/tags" Target="../tags/tag43.xml"/><Relationship Id="rId27" Type="http://schemas.openxmlformats.org/officeDocument/2006/relationships/tags" Target="../tags/tag48.xml"/><Relationship Id="rId30" Type="http://schemas.openxmlformats.org/officeDocument/2006/relationships/tags" Target="../tags/tag51.xml"/><Relationship Id="rId35" Type="http://schemas.openxmlformats.org/officeDocument/2006/relationships/tags" Target="../tags/tag56.xml"/><Relationship Id="rId43" Type="http://schemas.openxmlformats.org/officeDocument/2006/relationships/tags" Target="../tags/tag64.xml"/><Relationship Id="rId48" Type="http://schemas.openxmlformats.org/officeDocument/2006/relationships/tags" Target="../tags/tag69.xml"/><Relationship Id="rId56" Type="http://schemas.openxmlformats.org/officeDocument/2006/relationships/tags" Target="../tags/tag77.xml"/><Relationship Id="rId64" Type="http://schemas.openxmlformats.org/officeDocument/2006/relationships/notesSlide" Target="../notesSlides/notesSlide3.xml"/><Relationship Id="rId8" Type="http://schemas.openxmlformats.org/officeDocument/2006/relationships/tags" Target="../tags/tag29.xml"/><Relationship Id="rId51" Type="http://schemas.openxmlformats.org/officeDocument/2006/relationships/tags" Target="../tags/tag72.xml"/><Relationship Id="rId3" Type="http://schemas.openxmlformats.org/officeDocument/2006/relationships/tags" Target="../tags/tag24.xml"/><Relationship Id="rId12" Type="http://schemas.openxmlformats.org/officeDocument/2006/relationships/tags" Target="../tags/tag33.xml"/><Relationship Id="rId17" Type="http://schemas.openxmlformats.org/officeDocument/2006/relationships/tags" Target="../tags/tag38.xml"/><Relationship Id="rId25" Type="http://schemas.openxmlformats.org/officeDocument/2006/relationships/tags" Target="../tags/tag46.xml"/><Relationship Id="rId33" Type="http://schemas.openxmlformats.org/officeDocument/2006/relationships/tags" Target="../tags/tag54.xml"/><Relationship Id="rId38" Type="http://schemas.openxmlformats.org/officeDocument/2006/relationships/tags" Target="../tags/tag59.xml"/><Relationship Id="rId46" Type="http://schemas.openxmlformats.org/officeDocument/2006/relationships/tags" Target="../tags/tag67.xml"/><Relationship Id="rId59" Type="http://schemas.openxmlformats.org/officeDocument/2006/relationships/tags" Target="../tags/tag80.xml"/><Relationship Id="rId67" Type="http://schemas.openxmlformats.org/officeDocument/2006/relationships/slide" Target="slide7.xml"/><Relationship Id="rId20" Type="http://schemas.openxmlformats.org/officeDocument/2006/relationships/tags" Target="../tags/tag41.xml"/><Relationship Id="rId41" Type="http://schemas.openxmlformats.org/officeDocument/2006/relationships/tags" Target="../tags/tag62.xml"/><Relationship Id="rId54" Type="http://schemas.openxmlformats.org/officeDocument/2006/relationships/tags" Target="../tags/tag75.xml"/><Relationship Id="rId62" Type="http://schemas.openxmlformats.org/officeDocument/2006/relationships/tags" Target="../tags/tag8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7" Type="http://schemas.openxmlformats.org/officeDocument/2006/relationships/image" Target="../media/image1.pn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7" Type="http://schemas.openxmlformats.org/officeDocument/2006/relationships/image" Target="../media/image2.png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7" Type="http://schemas.openxmlformats.org/officeDocument/2006/relationships/image" Target="../media/image3.png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98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103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05.xml"/><Relationship Id="rId4" Type="http://schemas.openxmlformats.org/officeDocument/2006/relationships/tags" Target="../tags/tag10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3" Type="http://schemas.openxmlformats.org/officeDocument/2006/relationships/tags" Target="../tags/tag108.xml"/><Relationship Id="rId7" Type="http://schemas.openxmlformats.org/officeDocument/2006/relationships/audio" Target="../media/media1.m4a"/><Relationship Id="rId12" Type="http://schemas.openxmlformats.org/officeDocument/2006/relationships/image" Target="../media/image7.png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microsoft.com/office/2007/relationships/media" Target="../media/media1.m4a"/><Relationship Id="rId11" Type="http://schemas.openxmlformats.org/officeDocument/2006/relationships/image" Target="../media/image6.png"/><Relationship Id="rId5" Type="http://schemas.openxmlformats.org/officeDocument/2006/relationships/tags" Target="../tags/tag110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109.xml"/><Relationship Id="rId9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fr-FR" dirty="0"/>
              <a:t>e-Prelude.com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87450" y="3573463"/>
            <a:ext cx="6400800" cy="1752600"/>
          </a:xfrm>
        </p:spPr>
        <p:txBody>
          <a:bodyPr/>
          <a:lstStyle/>
          <a:p>
            <a:r>
              <a:rPr lang="fr-FR" sz="2800" dirty="0">
                <a:solidFill>
                  <a:srgbClr val="339933"/>
                </a:solidFill>
              </a:rPr>
              <a:t>Cas </a:t>
            </a:r>
            <a:r>
              <a:rPr lang="fr-FR" sz="2800" dirty="0" err="1">
                <a:solidFill>
                  <a:srgbClr val="339933"/>
                </a:solidFill>
              </a:rPr>
              <a:t>Picaso</a:t>
            </a:r>
            <a:r>
              <a:rPr lang="fr-FR" sz="2800" dirty="0">
                <a:solidFill>
                  <a:srgbClr val="339933"/>
                </a:solidFill>
              </a:rPr>
              <a:t> - session 0</a:t>
            </a:r>
          </a:p>
          <a:p>
            <a:endParaRPr lang="fr-F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1500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7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9B186A21-2F8C-4ADE-A06B-98E110A5FC52}" type="slidenum">
              <a:rPr lang="en-US"/>
              <a:pPr/>
              <a:t>10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228600" y="152400"/>
            <a:ext cx="7772400" cy="11430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00B050"/>
                </a:solidFill>
                <a:effectLst/>
              </a:rPr>
              <a:t>Enregistrer le dossier</a:t>
            </a:r>
          </a:p>
        </p:txBody>
      </p:sp>
      <p:pic>
        <p:nvPicPr>
          <p:cNvPr id="13316" name="Picture 36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25" y="14287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87825" y="4357688"/>
            <a:ext cx="4392488" cy="727496"/>
          </a:xfrm>
          <a:prstGeom prst="wedgeRoundRectCallout">
            <a:avLst>
              <a:gd name="adj1" fmla="val -17940"/>
              <a:gd name="adj2" fmla="val -34661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 dirty="0"/>
              <a:t>Cliquez sur ‘Enregistrer le dossier’</a:t>
            </a:r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ABCE5B68-FBD6-4317-93FD-396F322262B7}" type="slidenum">
              <a:rPr lang="en-US"/>
              <a:pPr/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22313" y="116632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/>
              <a:t>Les « métiers » concernés</a:t>
            </a:r>
          </a:p>
        </p:txBody>
      </p:sp>
      <p:sp>
        <p:nvSpPr>
          <p:cNvPr id="7066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797699" y="2060575"/>
            <a:ext cx="1798637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2</a:t>
            </a:r>
            <a:br>
              <a:rPr lang="fr-FR" b="1"/>
            </a:br>
            <a:r>
              <a:rPr lang="fr-FR" b="1"/>
              <a:t>Commercial</a:t>
            </a:r>
          </a:p>
        </p:txBody>
      </p:sp>
      <p:sp>
        <p:nvSpPr>
          <p:cNvPr id="7066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77050" y="3357563"/>
            <a:ext cx="1798638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3</a:t>
            </a:r>
            <a:br>
              <a:rPr lang="fr-FR" b="1"/>
            </a:br>
            <a:r>
              <a:rPr lang="fr-FR" b="1"/>
              <a:t>Planification</a:t>
            </a:r>
          </a:p>
        </p:txBody>
      </p:sp>
      <p:sp>
        <p:nvSpPr>
          <p:cNvPr id="70662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708400" y="1555750"/>
            <a:ext cx="1798638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1</a:t>
            </a:r>
            <a:br>
              <a:rPr lang="fr-FR" b="1"/>
            </a:br>
            <a:r>
              <a:rPr lang="fr-FR" b="1"/>
              <a:t>Services techniques</a:t>
            </a:r>
          </a:p>
        </p:txBody>
      </p:sp>
      <p:sp>
        <p:nvSpPr>
          <p:cNvPr id="7066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97699" y="46529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4</a:t>
            </a:r>
            <a:br>
              <a:rPr lang="fr-FR" b="1"/>
            </a:br>
            <a:r>
              <a:rPr lang="fr-FR" b="1"/>
              <a:t>Achats</a:t>
            </a:r>
          </a:p>
        </p:txBody>
      </p:sp>
      <p:sp>
        <p:nvSpPr>
          <p:cNvPr id="7066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19672" y="46529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6</a:t>
            </a:r>
            <a:br>
              <a:rPr lang="fr-FR" b="1"/>
            </a:br>
            <a:r>
              <a:rPr lang="fr-FR" b="1"/>
              <a:t>Fabrication</a:t>
            </a:r>
          </a:p>
        </p:txBody>
      </p:sp>
      <p:sp>
        <p:nvSpPr>
          <p:cNvPr id="7066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708400" y="5157788"/>
            <a:ext cx="1798638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5</a:t>
            </a:r>
            <a:br>
              <a:rPr lang="fr-FR" b="1"/>
            </a:br>
            <a:r>
              <a:rPr lang="fr-FR" b="1"/>
              <a:t>Logistique</a:t>
            </a:r>
          </a:p>
        </p:txBody>
      </p:sp>
      <p:sp>
        <p:nvSpPr>
          <p:cNvPr id="7066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619672" y="2060575"/>
            <a:ext cx="1798637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 dirty="0"/>
              <a:t>8</a:t>
            </a:r>
            <a:br>
              <a:rPr lang="fr-FR" b="1" dirty="0"/>
            </a:br>
            <a:r>
              <a:rPr lang="fr-FR" b="1" dirty="0"/>
              <a:t>Comptabilité générale</a:t>
            </a:r>
          </a:p>
        </p:txBody>
      </p:sp>
      <p:sp>
        <p:nvSpPr>
          <p:cNvPr id="70667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84213" y="33575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 dirty="0"/>
              <a:t>7</a:t>
            </a:r>
            <a:br>
              <a:rPr lang="fr-FR" b="1" dirty="0"/>
            </a:br>
            <a:r>
              <a:rPr lang="fr-FR" b="1" dirty="0"/>
              <a:t>Contrôle de gestion</a:t>
            </a:r>
          </a:p>
        </p:txBody>
      </p:sp>
      <p:sp>
        <p:nvSpPr>
          <p:cNvPr id="70669" name="Oval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19475" y="3284538"/>
            <a:ext cx="2376488" cy="11525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2800" b="1"/>
              <a:t>ERP</a:t>
            </a:r>
          </a:p>
        </p:txBody>
      </p:sp>
      <p:cxnSp>
        <p:nvCxnSpPr>
          <p:cNvPr id="4109" name="AutoShape 14"/>
          <p:cNvCxnSpPr>
            <a:cxnSpLocks noChangeShapeType="1"/>
            <a:stCxn id="70662" idx="2"/>
            <a:endCxn id="70669" idx="0"/>
          </p:cNvCxnSpPr>
          <p:nvPr>
            <p:custDataLst>
              <p:tags r:id="rId12"/>
            </p:custDataLst>
          </p:nvPr>
        </p:nvCxnSpPr>
        <p:spPr bwMode="auto">
          <a:xfrm>
            <a:off x="4608513" y="2563813"/>
            <a:ext cx="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0" name="AutoShape 15"/>
          <p:cNvCxnSpPr>
            <a:cxnSpLocks noChangeShapeType="1"/>
            <a:stCxn id="70669" idx="4"/>
            <a:endCxn id="70665" idx="0"/>
          </p:cNvCxnSpPr>
          <p:nvPr>
            <p:custDataLst>
              <p:tags r:id="rId13"/>
            </p:custDataLst>
          </p:nvPr>
        </p:nvCxnSpPr>
        <p:spPr bwMode="auto">
          <a:xfrm>
            <a:off x="4608513" y="4437063"/>
            <a:ext cx="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1" name="AutoShape 16"/>
          <p:cNvCxnSpPr>
            <a:cxnSpLocks noChangeShapeType="1"/>
            <a:stCxn id="70669" idx="6"/>
            <a:endCxn id="70661" idx="1"/>
          </p:cNvCxnSpPr>
          <p:nvPr>
            <p:custDataLst>
              <p:tags r:id="rId14"/>
            </p:custDataLst>
          </p:nvPr>
        </p:nvCxnSpPr>
        <p:spPr bwMode="auto">
          <a:xfrm>
            <a:off x="5795963" y="3860800"/>
            <a:ext cx="108108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2" name="AutoShape 17"/>
          <p:cNvCxnSpPr>
            <a:cxnSpLocks noChangeShapeType="1"/>
            <a:stCxn id="70667" idx="3"/>
            <a:endCxn id="70669" idx="2"/>
          </p:cNvCxnSpPr>
          <p:nvPr>
            <p:custDataLst>
              <p:tags r:id="rId15"/>
            </p:custDataLst>
          </p:nvPr>
        </p:nvCxnSpPr>
        <p:spPr bwMode="auto">
          <a:xfrm flipV="1">
            <a:off x="2482850" y="38608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3" name="AutoShape 18"/>
          <p:cNvCxnSpPr>
            <a:cxnSpLocks noChangeShapeType="1"/>
            <a:stCxn id="70666" idx="2"/>
            <a:endCxn id="70669" idx="1"/>
          </p:cNvCxnSpPr>
          <p:nvPr>
            <p:custDataLst>
              <p:tags r:id="rId16"/>
            </p:custDataLst>
          </p:nvPr>
        </p:nvCxnSpPr>
        <p:spPr bwMode="auto">
          <a:xfrm>
            <a:off x="2518991" y="3068638"/>
            <a:ext cx="1248513" cy="3846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4" name="AutoShape 19"/>
          <p:cNvCxnSpPr>
            <a:cxnSpLocks noChangeShapeType="1"/>
            <a:stCxn id="70660" idx="2"/>
            <a:endCxn id="70669" idx="7"/>
          </p:cNvCxnSpPr>
          <p:nvPr>
            <p:custDataLst>
              <p:tags r:id="rId17"/>
            </p:custDataLst>
          </p:nvPr>
        </p:nvCxnSpPr>
        <p:spPr bwMode="auto">
          <a:xfrm flipH="1">
            <a:off x="5447934" y="3068638"/>
            <a:ext cx="1249084" cy="3846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5" name="AutoShape 20"/>
          <p:cNvCxnSpPr>
            <a:cxnSpLocks noChangeShapeType="1"/>
            <a:stCxn id="70663" idx="0"/>
            <a:endCxn id="70669" idx="5"/>
          </p:cNvCxnSpPr>
          <p:nvPr>
            <p:custDataLst>
              <p:tags r:id="rId18"/>
            </p:custDataLst>
          </p:nvPr>
        </p:nvCxnSpPr>
        <p:spPr bwMode="auto">
          <a:xfrm flipH="1" flipV="1">
            <a:off x="5447934" y="4268280"/>
            <a:ext cx="1249084" cy="3846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6" name="AutoShape 21"/>
          <p:cNvCxnSpPr>
            <a:cxnSpLocks noChangeShapeType="1"/>
            <a:stCxn id="70664" idx="0"/>
            <a:endCxn id="70669" idx="3"/>
          </p:cNvCxnSpPr>
          <p:nvPr>
            <p:custDataLst>
              <p:tags r:id="rId19"/>
            </p:custDataLst>
          </p:nvPr>
        </p:nvCxnSpPr>
        <p:spPr bwMode="auto">
          <a:xfrm flipV="1">
            <a:off x="2518991" y="4268280"/>
            <a:ext cx="1248513" cy="3846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 advClick="0" advTm="48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9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9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9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9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6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6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6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6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184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4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4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4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4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fill="hold" grpId="0" nodeType="withEffect">
                                  <p:stCondLst>
                                    <p:cond delay="23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293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3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3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3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3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fill="hold" grpId="0" nodeType="withEffect">
                                  <p:stCondLst>
                                    <p:cond delay="33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3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3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3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3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fill="hold" grpId="0" nodeType="withEffect">
                                  <p:stCondLst>
                                    <p:cond delay="38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3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3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3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3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mph" presetSubtype="0" fill="hold" grpId="0" nodeType="withEffect">
                                  <p:stCondLst>
                                    <p:cond delay="417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375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375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375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375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/>
      <p:bldP spid="70661" grpId="0" animBg="1"/>
      <p:bldP spid="70662" grpId="0" animBg="1"/>
      <p:bldP spid="70663" grpId="0" animBg="1"/>
      <p:bldP spid="70664" grpId="0" animBg="1"/>
      <p:bldP spid="70665" grpId="0" animBg="1"/>
      <p:bldP spid="70666" grpId="0" animBg="1"/>
      <p:bldP spid="706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numéro de diapositive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72C21833-9D2A-4675-AAC7-6D646F0F249B}" type="slidenum">
              <a:rPr lang="en-US"/>
              <a:pPr/>
              <a:t>3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68313" y="438944"/>
            <a:ext cx="8305800" cy="6858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dirty="0"/>
              <a:t>La structure du logiciel</a:t>
            </a:r>
          </a:p>
        </p:txBody>
      </p:sp>
      <p:sp>
        <p:nvSpPr>
          <p:cNvPr id="3076" name="Line 3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Freeform 4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676650" y="4554538"/>
            <a:ext cx="87313" cy="104775"/>
          </a:xfrm>
          <a:custGeom>
            <a:avLst/>
            <a:gdLst>
              <a:gd name="T0" fmla="*/ 54 w 55"/>
              <a:gd name="T1" fmla="*/ 2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2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78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9" name="Freeform 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167313" y="5219700"/>
            <a:ext cx="87312" cy="101600"/>
          </a:xfrm>
          <a:custGeom>
            <a:avLst/>
            <a:gdLst>
              <a:gd name="T0" fmla="*/ 54 w 55"/>
              <a:gd name="T1" fmla="*/ 0 h 64"/>
              <a:gd name="T2" fmla="*/ 27 w 55"/>
              <a:gd name="T3" fmla="*/ 63 h 64"/>
              <a:gd name="T4" fmla="*/ 0 w 55"/>
              <a:gd name="T5" fmla="*/ 0 h 64"/>
              <a:gd name="T6" fmla="*/ 27 w 55"/>
              <a:gd name="T7" fmla="*/ 31 h 64"/>
              <a:gd name="T8" fmla="*/ 54 w 55"/>
              <a:gd name="T9" fmla="*/ 0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4"/>
              <a:gd name="T17" fmla="*/ 55 w 55"/>
              <a:gd name="T18" fmla="*/ 64 h 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80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81" name="Freeform 8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5167313" y="4579938"/>
            <a:ext cx="87312" cy="104775"/>
          </a:xfrm>
          <a:custGeom>
            <a:avLst/>
            <a:gdLst>
              <a:gd name="T0" fmla="*/ 54 w 55"/>
              <a:gd name="T1" fmla="*/ 0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0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82" name="AutoShape 9">
            <a:hlinkClick r:id="rId65" action="ppaction://hlinksldjump"/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63713" y="22431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Nomenclatures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3" name="AutoShape 10">
            <a:hlinkClick r:id="rId66" action="ppaction://hlinksldjump"/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63713" y="28527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Ressources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4" name="AutoShape 11">
            <a:hlinkClick r:id="rId67" action="ppaction://hlinksldjump"/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763713" y="16335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Articles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5" name="AutoShape 12">
            <a:hlinkClick r:id="rId68" action="ppaction://hlinksldjump"/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763713" y="34623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Gammes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6" name="AutoShape 13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87" name="Text Box 14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>
                <a:latin typeface="Arial" charset="0"/>
              </a:rPr>
              <a:t>Données</a:t>
            </a:r>
          </a:p>
          <a:p>
            <a:pPr algn="ctr"/>
            <a:r>
              <a:rPr lang="fr-FR" sz="2000" i="1">
                <a:latin typeface="Arial" charset="0"/>
              </a:rPr>
              <a:t>techniques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8623" name="AutoShape 15">
            <a:hlinkClick r:id="" action="ppaction://noaction"/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PIC</a:t>
            </a:r>
            <a:endParaRPr lang="fr-FR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3089" name="AutoShape 1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0" name="AutoShape 17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d’achat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1" name="AutoShape 18">
            <a:hlinkClick r:id="" action="ppaction://noaction"/>
          </p:cNvPr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Stocks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2" name="AutoShape 1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PDP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3" name="AutoShape 2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Prévision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d’activité</a:t>
            </a:r>
            <a:endParaRPr lang="fr-FR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4" name="AutoShape 21">
            <a:hlinkClick r:id="" action="ppaction://noaction"/>
          </p:cNvPr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Calcul des 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besoins nets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5" name="AutoShape 22">
            <a:hlinkClick r:id="" action="ppaction://noaction"/>
          </p:cNvPr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Commandes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6" name="AutoShape 23">
            <a:hlinkClick r:id="" action="ppaction://noaction"/>
          </p:cNvPr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Ordo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Lancement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7" name="AutoShape 24">
            <a:hlinkClick r:id="" action="ppaction://noaction"/>
          </p:cNvPr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Achats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Appro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8" name="AutoShape 25">
            <a:hlinkClick r:id="" action="ppaction://noaction"/>
          </p:cNvPr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Suivi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9" name="AutoShape 2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Réception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0" name="Line 27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1" name="Line 2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2" name="Line 2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3" name="Line 30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4" name="Line 3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5" name="Line 32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6" name="Line 33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7" name="Line 34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8" name="Line 35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9" name="Line 36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0" name="Line 37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1" name="Line 38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2" name="Line 39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3" name="Line 40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4" name="Line 4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5" name="Line 42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6" name="Line 43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7" name="Line 44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8" name="Line 45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9" name="Line 46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0" name="Line 47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1" name="Oval 48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Livraisons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22" name="Line 49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3" name="Oval 50">
            <a:hlinkClick r:id="" action="ppaction://noaction"/>
          </p:cNvPr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179388" y="4899248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Contrôle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de gestion</a:t>
            </a:r>
          </a:p>
        </p:txBody>
      </p:sp>
      <p:sp>
        <p:nvSpPr>
          <p:cNvPr id="3124" name="Line 51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25" name="AutoShape 52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</a:t>
            </a:r>
          </a:p>
        </p:txBody>
      </p:sp>
      <p:sp>
        <p:nvSpPr>
          <p:cNvPr id="3126" name="AutoShape 53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S2</a:t>
            </a:r>
          </a:p>
        </p:txBody>
      </p:sp>
      <p:sp>
        <p:nvSpPr>
          <p:cNvPr id="3127" name="AutoShape 54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S3</a:t>
            </a:r>
          </a:p>
        </p:txBody>
      </p:sp>
      <p:sp>
        <p:nvSpPr>
          <p:cNvPr id="3128" name="AutoShape 5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S4</a:t>
            </a:r>
          </a:p>
        </p:txBody>
      </p:sp>
      <p:sp>
        <p:nvSpPr>
          <p:cNvPr id="3129" name="AutoShape 57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S5</a:t>
            </a:r>
          </a:p>
        </p:txBody>
      </p:sp>
      <p:sp>
        <p:nvSpPr>
          <p:cNvPr id="3130" name="AutoShape 58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S6</a:t>
            </a:r>
          </a:p>
        </p:txBody>
      </p:sp>
      <p:sp>
        <p:nvSpPr>
          <p:cNvPr id="3131" name="AutoShape 59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7740650" y="5084763"/>
            <a:ext cx="838200" cy="381000"/>
          </a:xfrm>
          <a:prstGeom prst="wedgeEllipseCallout">
            <a:avLst>
              <a:gd name="adj1" fmla="val -207574"/>
              <a:gd name="adj2" fmla="val 42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S7</a:t>
            </a:r>
          </a:p>
        </p:txBody>
      </p:sp>
      <p:sp>
        <p:nvSpPr>
          <p:cNvPr id="3132" name="AutoShape 60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S8</a:t>
            </a:r>
          </a:p>
        </p:txBody>
      </p:sp>
      <p:sp>
        <p:nvSpPr>
          <p:cNvPr id="3133" name="AutoShape 61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S9</a:t>
            </a:r>
          </a:p>
        </p:txBody>
      </p:sp>
      <p:sp>
        <p:nvSpPr>
          <p:cNvPr id="3134" name="AutoShape 63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S10</a:t>
            </a:r>
          </a:p>
        </p:txBody>
      </p:sp>
      <p:sp>
        <p:nvSpPr>
          <p:cNvPr id="3135" name="Oval 64">
            <a:hlinkClick r:id="" action="ppaction://noaction"/>
          </p:cNvPr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7308850" y="5589588"/>
            <a:ext cx="1447800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Comptabilité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générale</a:t>
            </a:r>
          </a:p>
        </p:txBody>
      </p:sp>
    </p:spTree>
  </p:cSld>
  <p:clrMapOvr>
    <a:masterClrMapping/>
  </p:clrMapOvr>
  <p:transition advClick="0" advTm="24000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Espace réservé du numéro de diapositive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D435914F-9653-4E33-81F0-EA96536FC539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dirty="0"/>
              <a:t>La page de login du logiciel</a:t>
            </a:r>
          </a:p>
        </p:txBody>
      </p:sp>
      <p:pic>
        <p:nvPicPr>
          <p:cNvPr id="6150" name="Picture 1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5766" y="161936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29125" y="4286250"/>
            <a:ext cx="1295400" cy="762000"/>
          </a:xfrm>
          <a:prstGeom prst="wedgeRoundRectCallout">
            <a:avLst>
              <a:gd name="adj1" fmla="val -77574"/>
              <a:gd name="adj2" fmla="val -5854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/>
              <a:t>Entrer</a:t>
            </a:r>
          </a:p>
        </p:txBody>
      </p:sp>
    </p:spTree>
  </p:cSld>
  <p:clrMapOvr>
    <a:masterClrMapping/>
  </p:clrMapOvr>
  <p:transition advClick="0" advTm="7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50" y="1643063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Espace réservé du numéro de diapositive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22AA66F9-B148-4E10-A0DF-EDF6541B2109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dirty="0"/>
              <a:t>Créer la base de données (1)</a:t>
            </a:r>
          </a:p>
        </p:txBody>
      </p:sp>
      <p:sp>
        <p:nvSpPr>
          <p:cNvPr id="37907" name="AutoShape 1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28688" y="3000375"/>
            <a:ext cx="2514600" cy="685800"/>
          </a:xfrm>
          <a:prstGeom prst="wedgeRoundRectCallout">
            <a:avLst>
              <a:gd name="adj1" fmla="val 54926"/>
              <a:gd name="adj2" fmla="val -12222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Cliquer sur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‘Nouveau’</a:t>
            </a:r>
          </a:p>
        </p:txBody>
      </p:sp>
    </p:spTree>
  </p:cSld>
  <p:clrMapOvr>
    <a:masterClrMapping/>
  </p:clrMapOvr>
  <p:transition advClick="0" advTm="18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813" y="15001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Espace réservé du numéro de diapositive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58F5D8CF-4348-4E18-B245-531D3EDC913D}" type="slidenum">
              <a:rPr lang="en-US"/>
              <a:pPr/>
              <a:t>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Créer la base de données (2)</a:t>
            </a:r>
          </a:p>
        </p:txBody>
      </p:sp>
      <p:sp>
        <p:nvSpPr>
          <p:cNvPr id="37907" name="AutoShape 1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15616" y="4437112"/>
            <a:ext cx="2514600" cy="685800"/>
          </a:xfrm>
          <a:prstGeom prst="wedgeRoundRectCallout">
            <a:avLst>
              <a:gd name="adj1" fmla="val 54926"/>
              <a:gd name="adj2" fmla="val -12222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Tapez ‘Picaso00’ et validez par OK</a:t>
            </a:r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157162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ce réservé du numéro de diapositive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99C21083-B7C5-423A-B796-7A712F9546A5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323850" y="115888"/>
            <a:ext cx="7772400" cy="11430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00B050"/>
                </a:solidFill>
                <a:effectLst/>
              </a:rPr>
              <a:t>La page Administration</a:t>
            </a:r>
          </a:p>
        </p:txBody>
      </p:sp>
      <p:sp>
        <p:nvSpPr>
          <p:cNvPr id="39941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00624" y="3429000"/>
            <a:ext cx="3675831" cy="1071563"/>
          </a:xfrm>
          <a:prstGeom prst="wedgeRoundRectCallout">
            <a:avLst>
              <a:gd name="adj1" fmla="val -72028"/>
              <a:gd name="adj2" fmla="val -13915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/>
              <a:t>1. Changez la date</a:t>
            </a:r>
          </a:p>
          <a:p>
            <a:pPr algn="ctr"/>
            <a:r>
              <a:rPr lang="fr-FR" b="1"/>
              <a:t>en cliquant sur la zone</a:t>
            </a:r>
          </a:p>
          <a:p>
            <a:pPr algn="ctr"/>
            <a:r>
              <a:rPr lang="fr-FR" b="1"/>
              <a:t>Sélectionnez le 3 janvier 2022</a:t>
            </a:r>
          </a:p>
        </p:txBody>
      </p:sp>
      <p:sp>
        <p:nvSpPr>
          <p:cNvPr id="39943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79712" y="4643438"/>
            <a:ext cx="3092351" cy="990600"/>
          </a:xfrm>
          <a:prstGeom prst="wedgeRoundRectCallout">
            <a:avLst>
              <a:gd name="adj1" fmla="val -34326"/>
              <a:gd name="adj2" fmla="val -2746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/>
              <a:t>2. Cliquez sur ‘Paramètres du dossier’</a:t>
            </a:r>
          </a:p>
        </p:txBody>
      </p:sp>
    </p:spTree>
  </p:cSld>
  <p:clrMapOvr>
    <a:masterClrMapping/>
  </p:clrMapOvr>
  <p:transition advClick="0" advTm="19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50" y="157162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Espace réservé du numéro de diapositive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658ED9A0-FE80-4ADC-8958-228604807B53}" type="slidenum">
              <a:rPr lang="en-US"/>
              <a:pPr/>
              <a:t>8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323850" y="115888"/>
            <a:ext cx="7772400" cy="11430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00B050"/>
                </a:solidFill>
                <a:effectLst/>
              </a:rPr>
              <a:t>Titre du dossier</a:t>
            </a:r>
          </a:p>
        </p:txBody>
      </p:sp>
      <p:sp>
        <p:nvSpPr>
          <p:cNvPr id="39941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86313" y="4357688"/>
            <a:ext cx="3386087" cy="1071562"/>
          </a:xfrm>
          <a:prstGeom prst="wedgeRoundRectCallout">
            <a:avLst>
              <a:gd name="adj1" fmla="val -74086"/>
              <a:gd name="adj2" fmla="val -12940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/>
              <a:t>1. Entrer le titre du dossier</a:t>
            </a:r>
            <a:br>
              <a:rPr lang="fr-FR" b="1"/>
            </a:br>
            <a:r>
              <a:rPr lang="fr-FR" b="1"/>
              <a:t>‘Cas Picaso’</a:t>
            </a:r>
          </a:p>
        </p:txBody>
      </p:sp>
      <p:sp>
        <p:nvSpPr>
          <p:cNvPr id="39943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31640" y="5157192"/>
            <a:ext cx="3027189" cy="714375"/>
          </a:xfrm>
          <a:prstGeom prst="wedgeRoundRectCallout">
            <a:avLst>
              <a:gd name="adj1" fmla="val 708"/>
              <a:gd name="adj2" fmla="val -32475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/>
              <a:t>2. Cliquez sur ‘Options’</a:t>
            </a:r>
          </a:p>
        </p:txBody>
      </p:sp>
    </p:spTree>
  </p:cSld>
  <p:clrMapOvr>
    <a:masterClrMapping/>
  </p:clrMapOvr>
  <p:transition advClick="0" advTm="1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50" y="155679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Espace réservé du numéro de diapositive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E8212706-630C-444D-88F8-89ACF00A700A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323850" y="115888"/>
            <a:ext cx="7772400" cy="11430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00B050"/>
                </a:solidFill>
                <a:effectLst/>
              </a:rPr>
              <a:t>Options du dossier</a:t>
            </a:r>
          </a:p>
        </p:txBody>
      </p:sp>
      <p:sp>
        <p:nvSpPr>
          <p:cNvPr id="39941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143375" y="4517678"/>
            <a:ext cx="2714625" cy="1071562"/>
          </a:xfrm>
          <a:prstGeom prst="wedgeRoundRectCallout">
            <a:avLst>
              <a:gd name="adj1" fmla="val -85000"/>
              <a:gd name="adj2" fmla="val -5211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/>
              <a:t>1. Cochez l’option ‘Comptabilité Tiers’</a:t>
            </a:r>
          </a:p>
        </p:txBody>
      </p:sp>
      <p:sp>
        <p:nvSpPr>
          <p:cNvPr id="39943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55576" y="3360415"/>
            <a:ext cx="2419176" cy="428625"/>
          </a:xfrm>
          <a:prstGeom prst="wedgeRoundRectCallout">
            <a:avLst>
              <a:gd name="adj1" fmla="val 26644"/>
              <a:gd name="adj2" fmla="val -9947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/>
              <a:t>2. Validez par OK</a:t>
            </a:r>
          </a:p>
        </p:txBody>
      </p:sp>
      <p:pic>
        <p:nvPicPr>
          <p:cNvPr id="2" name="Son enregistré">
            <a:hlinkClick r:id="" action="ppaction://media"/>
          </p:cNvPr>
          <p:cNvPicPr>
            <a:picLocks noChangeAspect="1"/>
          </p:cNvPicPr>
          <p:nvPr>
            <a:audioFile r:link="rId7"/>
            <p:custDataLst>
              <p:tags r:id="rId8"/>
            </p:custDataLst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12"/>
          <a:stretch>
            <a:fillRect/>
          </a:stretch>
        </p:blipFill>
        <p:spPr>
          <a:xfrm>
            <a:off x="8585199" y="5342588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7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69</TotalTime>
  <Words>472</Words>
  <Application>Microsoft Office PowerPoint</Application>
  <PresentationFormat>Affichage à l'écran (4:3)</PresentationFormat>
  <Paragraphs>124</Paragraphs>
  <Slides>10</Slides>
  <Notes>10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prelude4</vt:lpstr>
      <vt:lpstr>e-Prelude.com</vt:lpstr>
      <vt:lpstr>Les « métiers » concernés</vt:lpstr>
      <vt:lpstr>La structure du logiciel</vt:lpstr>
      <vt:lpstr>La page de login du logiciel</vt:lpstr>
      <vt:lpstr>Créer la base de données (1)</vt:lpstr>
      <vt:lpstr>Créer la base de données (2)</vt:lpstr>
      <vt:lpstr>La page Administration</vt:lpstr>
      <vt:lpstr>Titre du dossier</vt:lpstr>
      <vt:lpstr>Options du dossier</vt:lpstr>
      <vt:lpstr>Enregistrer le dossier</vt:lpstr>
    </vt:vector>
  </TitlesOfParts>
  <Company>Groupe HEC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samir</cp:lastModifiedBy>
  <cp:revision>96</cp:revision>
  <dcterms:created xsi:type="dcterms:W3CDTF">1998-09-12T15:23:47Z</dcterms:created>
  <dcterms:modified xsi:type="dcterms:W3CDTF">2018-04-13T08:33:17Z</dcterms:modified>
</cp:coreProperties>
</file>