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645275" cy="9777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r-FR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00FF"/>
    <a:srgbClr val="008000"/>
    <a:srgbClr val="FF66FF"/>
    <a:srgbClr val="CC0000"/>
    <a:srgbClr val="99FF99"/>
    <a:srgbClr val="66FF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07" autoAdjust="0"/>
    <p:restoredTop sz="97550" autoAdjust="0"/>
  </p:normalViewPr>
  <p:slideViewPr>
    <p:cSldViewPr>
      <p:cViewPr>
        <p:scale>
          <a:sx n="87" d="100"/>
          <a:sy n="87" d="100"/>
        </p:scale>
        <p:origin x="-1848" y="-558"/>
      </p:cViewPr>
      <p:guideLst>
        <p:guide orient="horz" pos="2160"/>
        <p:guide pos="43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2988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4659313"/>
            <a:ext cx="4873625" cy="4421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Corps du texte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854075"/>
            <a:ext cx="4933950" cy="3417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2091686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8935094" y="4150023"/>
            <a:ext cx="966788" cy="715962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804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673350" y="2306636"/>
            <a:ext cx="577850" cy="2839022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2740025" y="4134420"/>
            <a:ext cx="449263" cy="44450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2735263" y="4610670"/>
            <a:ext cx="449262" cy="44450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1794049" y="5702300"/>
            <a:ext cx="57785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455376" y="123079"/>
            <a:ext cx="57785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pic>
        <p:nvPicPr>
          <p:cNvPr id="41081" name="Picture 12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513" y="5573713"/>
            <a:ext cx="869950" cy="450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41111" name="Rectangle 151"/>
          <p:cNvSpPr>
            <a:spLocks noChangeArrowheads="1"/>
          </p:cNvSpPr>
          <p:nvPr/>
        </p:nvSpPr>
        <p:spPr bwMode="auto">
          <a:xfrm>
            <a:off x="1784648" y="277414"/>
            <a:ext cx="987425" cy="5064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41112" name="Rectangle 152"/>
          <p:cNvSpPr>
            <a:spLocks noChangeArrowheads="1"/>
          </p:cNvSpPr>
          <p:nvPr/>
        </p:nvSpPr>
        <p:spPr bwMode="auto">
          <a:xfrm>
            <a:off x="3440832" y="255319"/>
            <a:ext cx="596900" cy="6540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41370" name="Rectangle 410"/>
          <p:cNvSpPr>
            <a:spLocks noChangeArrowheads="1"/>
          </p:cNvSpPr>
          <p:nvPr/>
        </p:nvSpPr>
        <p:spPr bwMode="auto">
          <a:xfrm>
            <a:off x="4297363" y="5692775"/>
            <a:ext cx="615950" cy="3492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71" name="Rectangle 411"/>
          <p:cNvSpPr>
            <a:spLocks noChangeArrowheads="1"/>
          </p:cNvSpPr>
          <p:nvPr/>
        </p:nvSpPr>
        <p:spPr bwMode="auto">
          <a:xfrm>
            <a:off x="7154863" y="5683250"/>
            <a:ext cx="658812" cy="3492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72" name="Rectangle 412"/>
          <p:cNvSpPr>
            <a:spLocks noChangeArrowheads="1"/>
          </p:cNvSpPr>
          <p:nvPr/>
        </p:nvSpPr>
        <p:spPr bwMode="auto">
          <a:xfrm>
            <a:off x="8978900" y="5683250"/>
            <a:ext cx="57785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73" name="Rectangle 413"/>
          <p:cNvSpPr>
            <a:spLocks noChangeArrowheads="1"/>
          </p:cNvSpPr>
          <p:nvPr/>
        </p:nvSpPr>
        <p:spPr bwMode="auto">
          <a:xfrm>
            <a:off x="8820150" y="6045200"/>
            <a:ext cx="1027526" cy="2836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 dirty="0" smtClean="0">
                <a:solidFill>
                  <a:srgbClr val="000000"/>
                </a:solidFill>
              </a:rPr>
              <a:t>Téléphone</a:t>
            </a:r>
            <a:endParaRPr lang="fr-FR" sz="1400" b="0" dirty="0">
              <a:solidFill>
                <a:srgbClr val="000000"/>
              </a:solidFill>
            </a:endParaRPr>
          </a:p>
        </p:txBody>
      </p:sp>
      <p:sp>
        <p:nvSpPr>
          <p:cNvPr id="41375" name="Rectangle 415"/>
          <p:cNvSpPr>
            <a:spLocks noChangeArrowheads="1"/>
          </p:cNvSpPr>
          <p:nvPr/>
        </p:nvSpPr>
        <p:spPr bwMode="auto">
          <a:xfrm>
            <a:off x="2789238" y="4982145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77" name="Rectangle 417"/>
          <p:cNvSpPr>
            <a:spLocks noChangeArrowheads="1"/>
          </p:cNvSpPr>
          <p:nvPr/>
        </p:nvSpPr>
        <p:spPr bwMode="auto">
          <a:xfrm>
            <a:off x="2800350" y="5020245"/>
            <a:ext cx="41275" cy="42862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78" name="Rectangle 418"/>
          <p:cNvSpPr>
            <a:spLocks noChangeArrowheads="1"/>
          </p:cNvSpPr>
          <p:nvPr/>
        </p:nvSpPr>
        <p:spPr bwMode="auto">
          <a:xfrm>
            <a:off x="2944813" y="5020245"/>
            <a:ext cx="39688" cy="42862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79" name="Rectangle 419"/>
          <p:cNvSpPr>
            <a:spLocks noChangeArrowheads="1"/>
          </p:cNvSpPr>
          <p:nvPr/>
        </p:nvSpPr>
        <p:spPr bwMode="auto">
          <a:xfrm>
            <a:off x="3079750" y="5020245"/>
            <a:ext cx="41275" cy="42862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80" name="Rectangle 420"/>
          <p:cNvSpPr>
            <a:spLocks noChangeArrowheads="1"/>
          </p:cNvSpPr>
          <p:nvPr/>
        </p:nvSpPr>
        <p:spPr bwMode="auto">
          <a:xfrm>
            <a:off x="2824163" y="4836095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81" name="Rectangle 421"/>
          <p:cNvSpPr>
            <a:spLocks noChangeArrowheads="1"/>
          </p:cNvSpPr>
          <p:nvPr/>
        </p:nvSpPr>
        <p:spPr bwMode="auto">
          <a:xfrm>
            <a:off x="2965450" y="4836095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82" name="Rectangle 422"/>
          <p:cNvSpPr>
            <a:spLocks noChangeArrowheads="1"/>
          </p:cNvSpPr>
          <p:nvPr/>
        </p:nvSpPr>
        <p:spPr bwMode="auto">
          <a:xfrm>
            <a:off x="2824163" y="4693220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83" name="Rectangle 423"/>
          <p:cNvSpPr>
            <a:spLocks noChangeArrowheads="1"/>
          </p:cNvSpPr>
          <p:nvPr/>
        </p:nvSpPr>
        <p:spPr bwMode="auto">
          <a:xfrm>
            <a:off x="2965450" y="4693220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84" name="Rectangle 424"/>
          <p:cNvSpPr>
            <a:spLocks noChangeArrowheads="1"/>
          </p:cNvSpPr>
          <p:nvPr/>
        </p:nvSpPr>
        <p:spPr bwMode="auto">
          <a:xfrm>
            <a:off x="2784475" y="4515420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86" name="Rectangle 426"/>
          <p:cNvSpPr>
            <a:spLocks noChangeArrowheads="1"/>
          </p:cNvSpPr>
          <p:nvPr/>
        </p:nvSpPr>
        <p:spPr bwMode="auto">
          <a:xfrm>
            <a:off x="2795588" y="4553520"/>
            <a:ext cx="41275" cy="42862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87" name="Rectangle 427"/>
          <p:cNvSpPr>
            <a:spLocks noChangeArrowheads="1"/>
          </p:cNvSpPr>
          <p:nvPr/>
        </p:nvSpPr>
        <p:spPr bwMode="auto">
          <a:xfrm>
            <a:off x="2940051" y="4553520"/>
            <a:ext cx="39688" cy="42862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88" name="Rectangle 428"/>
          <p:cNvSpPr>
            <a:spLocks noChangeArrowheads="1"/>
          </p:cNvSpPr>
          <p:nvPr/>
        </p:nvSpPr>
        <p:spPr bwMode="auto">
          <a:xfrm>
            <a:off x="3074988" y="4553520"/>
            <a:ext cx="41275" cy="42862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89" name="Rectangle 429"/>
          <p:cNvSpPr>
            <a:spLocks noChangeArrowheads="1"/>
          </p:cNvSpPr>
          <p:nvPr/>
        </p:nvSpPr>
        <p:spPr bwMode="auto">
          <a:xfrm>
            <a:off x="2819400" y="4369370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0" name="Rectangle 430"/>
          <p:cNvSpPr>
            <a:spLocks noChangeArrowheads="1"/>
          </p:cNvSpPr>
          <p:nvPr/>
        </p:nvSpPr>
        <p:spPr bwMode="auto">
          <a:xfrm>
            <a:off x="2960688" y="4369370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1" name="Rectangle 431"/>
          <p:cNvSpPr>
            <a:spLocks noChangeArrowheads="1"/>
          </p:cNvSpPr>
          <p:nvPr/>
        </p:nvSpPr>
        <p:spPr bwMode="auto">
          <a:xfrm>
            <a:off x="2960688" y="4226495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3" name="Rectangle 433"/>
          <p:cNvSpPr>
            <a:spLocks noChangeArrowheads="1"/>
          </p:cNvSpPr>
          <p:nvPr/>
        </p:nvSpPr>
        <p:spPr bwMode="auto">
          <a:xfrm>
            <a:off x="2710181" y="2346324"/>
            <a:ext cx="45719" cy="2792983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4" name="Rectangle 434"/>
          <p:cNvSpPr>
            <a:spLocks noChangeArrowheads="1"/>
          </p:cNvSpPr>
          <p:nvPr/>
        </p:nvSpPr>
        <p:spPr bwMode="auto">
          <a:xfrm flipH="1">
            <a:off x="3152800" y="2346324"/>
            <a:ext cx="47625" cy="2792983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5" name="Rectangle 435"/>
          <p:cNvSpPr>
            <a:spLocks noChangeArrowheads="1"/>
          </p:cNvSpPr>
          <p:nvPr/>
        </p:nvSpPr>
        <p:spPr bwMode="auto">
          <a:xfrm>
            <a:off x="6805613" y="4573588"/>
            <a:ext cx="890587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400" b="0">
                <a:solidFill>
                  <a:srgbClr val="000000"/>
                </a:solidFill>
              </a:rPr>
              <a:t>Produits</a:t>
            </a:r>
          </a:p>
          <a:p>
            <a:pPr defTabSz="762000"/>
            <a:r>
              <a:rPr lang="fr-FR" sz="1400" b="0">
                <a:solidFill>
                  <a:srgbClr val="000000"/>
                </a:solidFill>
              </a:rPr>
              <a:t>finis</a:t>
            </a:r>
          </a:p>
        </p:txBody>
      </p:sp>
      <p:sp>
        <p:nvSpPr>
          <p:cNvPr id="41396" name="Rectangle 436"/>
          <p:cNvSpPr>
            <a:spLocks noChangeArrowheads="1"/>
          </p:cNvSpPr>
          <p:nvPr/>
        </p:nvSpPr>
        <p:spPr bwMode="auto">
          <a:xfrm>
            <a:off x="8966844" y="4394498"/>
            <a:ext cx="577850" cy="474662"/>
          </a:xfrm>
          <a:prstGeom prst="rect">
            <a:avLst/>
          </a:prstGeom>
          <a:solidFill>
            <a:schemeClr val="bg1"/>
          </a:solidFill>
          <a:ln w="12700">
            <a:solidFill>
              <a:srgbClr val="804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7" name="Rectangle 437"/>
          <p:cNvSpPr>
            <a:spLocks noChangeArrowheads="1"/>
          </p:cNvSpPr>
          <p:nvPr/>
        </p:nvSpPr>
        <p:spPr bwMode="auto">
          <a:xfrm>
            <a:off x="9608194" y="4480223"/>
            <a:ext cx="220663" cy="385762"/>
          </a:xfrm>
          <a:prstGeom prst="rect">
            <a:avLst/>
          </a:prstGeom>
          <a:solidFill>
            <a:schemeClr val="bg1"/>
          </a:solidFill>
          <a:ln w="12700">
            <a:solidFill>
              <a:srgbClr val="804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8" name="AutoShape 438" descr="Diagonales larges vers le haut"/>
          <p:cNvSpPr>
            <a:spLocks noChangeArrowheads="1"/>
          </p:cNvSpPr>
          <p:nvPr/>
        </p:nvSpPr>
        <p:spPr bwMode="auto">
          <a:xfrm>
            <a:off x="9030344" y="4716760"/>
            <a:ext cx="182563" cy="123825"/>
          </a:xfrm>
          <a:prstGeom prst="roundRect">
            <a:avLst>
              <a:gd name="adj" fmla="val 12532"/>
            </a:avLst>
          </a:prstGeom>
          <a:pattFill prst="wdUpDiag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9" name="Freeform 439"/>
          <p:cNvSpPr>
            <a:spLocks/>
          </p:cNvSpPr>
          <p:nvPr/>
        </p:nvSpPr>
        <p:spPr bwMode="auto">
          <a:xfrm>
            <a:off x="9087494" y="4692948"/>
            <a:ext cx="68263" cy="25400"/>
          </a:xfrm>
          <a:custGeom>
            <a:avLst/>
            <a:gdLst/>
            <a:ahLst/>
            <a:cxnLst>
              <a:cxn ang="0">
                <a:pos x="42" y="15"/>
              </a:cxn>
              <a:cxn ang="0">
                <a:pos x="38" y="0"/>
              </a:cxn>
              <a:cxn ang="0">
                <a:pos x="6" y="0"/>
              </a:cxn>
              <a:cxn ang="0">
                <a:pos x="0" y="15"/>
              </a:cxn>
              <a:cxn ang="0">
                <a:pos x="6" y="15"/>
              </a:cxn>
              <a:cxn ang="0">
                <a:pos x="11" y="5"/>
              </a:cxn>
              <a:cxn ang="0">
                <a:pos x="32" y="5"/>
              </a:cxn>
              <a:cxn ang="0">
                <a:pos x="36" y="15"/>
              </a:cxn>
              <a:cxn ang="0">
                <a:pos x="42" y="15"/>
              </a:cxn>
            </a:cxnLst>
            <a:rect l="0" t="0" r="r" b="b"/>
            <a:pathLst>
              <a:path w="43" h="16">
                <a:moveTo>
                  <a:pt x="42" y="15"/>
                </a:moveTo>
                <a:lnTo>
                  <a:pt x="38" y="0"/>
                </a:lnTo>
                <a:lnTo>
                  <a:pt x="6" y="0"/>
                </a:lnTo>
                <a:lnTo>
                  <a:pt x="0" y="15"/>
                </a:lnTo>
                <a:lnTo>
                  <a:pt x="6" y="15"/>
                </a:lnTo>
                <a:lnTo>
                  <a:pt x="11" y="5"/>
                </a:lnTo>
                <a:lnTo>
                  <a:pt x="32" y="5"/>
                </a:lnTo>
                <a:lnTo>
                  <a:pt x="36" y="15"/>
                </a:lnTo>
                <a:lnTo>
                  <a:pt x="42" y="15"/>
                </a:lnTo>
              </a:path>
            </a:pathLst>
          </a:custGeom>
          <a:solidFill>
            <a:srgbClr val="0000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411" name="Rectangle 451"/>
          <p:cNvSpPr>
            <a:spLocks noChangeArrowheads="1"/>
          </p:cNvSpPr>
          <p:nvPr/>
        </p:nvSpPr>
        <p:spPr bwMode="auto">
          <a:xfrm>
            <a:off x="779226" y="619966"/>
            <a:ext cx="141287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12" name="Rectangle 452"/>
          <p:cNvSpPr>
            <a:spLocks noChangeArrowheads="1"/>
          </p:cNvSpPr>
          <p:nvPr/>
        </p:nvSpPr>
        <p:spPr bwMode="auto">
          <a:xfrm>
            <a:off x="779226" y="468443"/>
            <a:ext cx="141287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21" name="Rectangle 461"/>
          <p:cNvSpPr>
            <a:spLocks noChangeArrowheads="1"/>
          </p:cNvSpPr>
          <p:nvPr/>
        </p:nvSpPr>
        <p:spPr bwMode="auto">
          <a:xfrm>
            <a:off x="3793257" y="733156"/>
            <a:ext cx="141287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22" name="Rectangle 462"/>
          <p:cNvSpPr>
            <a:spLocks noChangeArrowheads="1"/>
          </p:cNvSpPr>
          <p:nvPr/>
        </p:nvSpPr>
        <p:spPr bwMode="auto">
          <a:xfrm>
            <a:off x="3793257" y="580756"/>
            <a:ext cx="141287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30" name="Rectangle 470"/>
          <p:cNvSpPr>
            <a:spLocks noChangeArrowheads="1"/>
          </p:cNvSpPr>
          <p:nvPr/>
        </p:nvSpPr>
        <p:spPr bwMode="auto">
          <a:xfrm>
            <a:off x="6221413" y="3125788"/>
            <a:ext cx="573087" cy="1754187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31" name="Rectangle 471"/>
          <p:cNvSpPr>
            <a:spLocks noChangeArrowheads="1"/>
          </p:cNvSpPr>
          <p:nvPr/>
        </p:nvSpPr>
        <p:spPr bwMode="auto">
          <a:xfrm>
            <a:off x="6292850" y="3863975"/>
            <a:ext cx="449263" cy="44450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33" name="Rectangle 473"/>
          <p:cNvSpPr>
            <a:spLocks noChangeArrowheads="1"/>
          </p:cNvSpPr>
          <p:nvPr/>
        </p:nvSpPr>
        <p:spPr bwMode="auto">
          <a:xfrm>
            <a:off x="6342063" y="3768725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34" name="Group 474"/>
          <p:cNvGrpSpPr>
            <a:grpSpLocks/>
          </p:cNvGrpSpPr>
          <p:nvPr/>
        </p:nvGrpSpPr>
        <p:grpSpPr bwMode="auto">
          <a:xfrm>
            <a:off x="6353175" y="3806825"/>
            <a:ext cx="320675" cy="42863"/>
            <a:chOff x="4002" y="2398"/>
            <a:chExt cx="202" cy="27"/>
          </a:xfrm>
        </p:grpSpPr>
        <p:sp>
          <p:nvSpPr>
            <p:cNvPr id="41435" name="Rectangle 475"/>
            <p:cNvSpPr>
              <a:spLocks noChangeArrowheads="1"/>
            </p:cNvSpPr>
            <p:nvPr/>
          </p:nvSpPr>
          <p:spPr bwMode="auto">
            <a:xfrm>
              <a:off x="4002" y="2398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36" name="Rectangle 476"/>
            <p:cNvSpPr>
              <a:spLocks noChangeArrowheads="1"/>
            </p:cNvSpPr>
            <p:nvPr/>
          </p:nvSpPr>
          <p:spPr bwMode="auto">
            <a:xfrm>
              <a:off x="4093" y="2398"/>
              <a:ext cx="25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37" name="Rectangle 477"/>
            <p:cNvSpPr>
              <a:spLocks noChangeArrowheads="1"/>
            </p:cNvSpPr>
            <p:nvPr/>
          </p:nvSpPr>
          <p:spPr bwMode="auto">
            <a:xfrm>
              <a:off x="4178" y="2398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439" name="Rectangle 479"/>
          <p:cNvSpPr>
            <a:spLocks noChangeArrowheads="1"/>
          </p:cNvSpPr>
          <p:nvPr/>
        </p:nvSpPr>
        <p:spPr bwMode="auto">
          <a:xfrm>
            <a:off x="6518275" y="3622675"/>
            <a:ext cx="141288" cy="14128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40" name="Rectangle 480"/>
          <p:cNvSpPr>
            <a:spLocks noChangeArrowheads="1"/>
          </p:cNvSpPr>
          <p:nvPr/>
        </p:nvSpPr>
        <p:spPr bwMode="auto">
          <a:xfrm>
            <a:off x="6288088" y="4344988"/>
            <a:ext cx="449262" cy="44450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42" name="Rectangle 482"/>
          <p:cNvSpPr>
            <a:spLocks noChangeArrowheads="1"/>
          </p:cNvSpPr>
          <p:nvPr/>
        </p:nvSpPr>
        <p:spPr bwMode="auto">
          <a:xfrm>
            <a:off x="6342063" y="4716463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43" name="Group 483"/>
          <p:cNvGrpSpPr>
            <a:grpSpLocks/>
          </p:cNvGrpSpPr>
          <p:nvPr/>
        </p:nvGrpSpPr>
        <p:grpSpPr bwMode="auto">
          <a:xfrm>
            <a:off x="6353175" y="4754563"/>
            <a:ext cx="320675" cy="42862"/>
            <a:chOff x="4002" y="2995"/>
            <a:chExt cx="202" cy="27"/>
          </a:xfrm>
        </p:grpSpPr>
        <p:sp>
          <p:nvSpPr>
            <p:cNvPr id="41444" name="Rectangle 484"/>
            <p:cNvSpPr>
              <a:spLocks noChangeArrowheads="1"/>
            </p:cNvSpPr>
            <p:nvPr/>
          </p:nvSpPr>
          <p:spPr bwMode="auto">
            <a:xfrm>
              <a:off x="4002" y="2995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45" name="Rectangle 485"/>
            <p:cNvSpPr>
              <a:spLocks noChangeArrowheads="1"/>
            </p:cNvSpPr>
            <p:nvPr/>
          </p:nvSpPr>
          <p:spPr bwMode="auto">
            <a:xfrm>
              <a:off x="4093" y="2995"/>
              <a:ext cx="25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46" name="Rectangle 486"/>
            <p:cNvSpPr>
              <a:spLocks noChangeArrowheads="1"/>
            </p:cNvSpPr>
            <p:nvPr/>
          </p:nvSpPr>
          <p:spPr bwMode="auto">
            <a:xfrm>
              <a:off x="4178" y="2995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447" name="Rectangle 487"/>
          <p:cNvSpPr>
            <a:spLocks noChangeArrowheads="1"/>
          </p:cNvSpPr>
          <p:nvPr/>
        </p:nvSpPr>
        <p:spPr bwMode="auto">
          <a:xfrm>
            <a:off x="6376988" y="4570413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48" name="Rectangle 488"/>
          <p:cNvSpPr>
            <a:spLocks noChangeArrowheads="1"/>
          </p:cNvSpPr>
          <p:nvPr/>
        </p:nvSpPr>
        <p:spPr bwMode="auto">
          <a:xfrm>
            <a:off x="6518275" y="4570413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49" name="Rectangle 489"/>
          <p:cNvSpPr>
            <a:spLocks noChangeArrowheads="1"/>
          </p:cNvSpPr>
          <p:nvPr/>
        </p:nvSpPr>
        <p:spPr bwMode="auto">
          <a:xfrm>
            <a:off x="6376988" y="4427538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50" name="Rectangle 490"/>
          <p:cNvSpPr>
            <a:spLocks noChangeArrowheads="1"/>
          </p:cNvSpPr>
          <p:nvPr/>
        </p:nvSpPr>
        <p:spPr bwMode="auto">
          <a:xfrm>
            <a:off x="6518275" y="4427538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52" name="Rectangle 492"/>
          <p:cNvSpPr>
            <a:spLocks noChangeArrowheads="1"/>
          </p:cNvSpPr>
          <p:nvPr/>
        </p:nvSpPr>
        <p:spPr bwMode="auto">
          <a:xfrm>
            <a:off x="6337300" y="4249738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53" name="Group 493"/>
          <p:cNvGrpSpPr>
            <a:grpSpLocks/>
          </p:cNvGrpSpPr>
          <p:nvPr/>
        </p:nvGrpSpPr>
        <p:grpSpPr bwMode="auto">
          <a:xfrm>
            <a:off x="6348413" y="4287838"/>
            <a:ext cx="320675" cy="42862"/>
            <a:chOff x="3999" y="2701"/>
            <a:chExt cx="202" cy="27"/>
          </a:xfrm>
        </p:grpSpPr>
        <p:sp>
          <p:nvSpPr>
            <p:cNvPr id="41454" name="Rectangle 494"/>
            <p:cNvSpPr>
              <a:spLocks noChangeArrowheads="1"/>
            </p:cNvSpPr>
            <p:nvPr/>
          </p:nvSpPr>
          <p:spPr bwMode="auto">
            <a:xfrm>
              <a:off x="3999" y="2701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55" name="Rectangle 495"/>
            <p:cNvSpPr>
              <a:spLocks noChangeArrowheads="1"/>
            </p:cNvSpPr>
            <p:nvPr/>
          </p:nvSpPr>
          <p:spPr bwMode="auto">
            <a:xfrm>
              <a:off x="4090" y="2701"/>
              <a:ext cx="25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56" name="Rectangle 496"/>
            <p:cNvSpPr>
              <a:spLocks noChangeArrowheads="1"/>
            </p:cNvSpPr>
            <p:nvPr/>
          </p:nvSpPr>
          <p:spPr bwMode="auto">
            <a:xfrm>
              <a:off x="4175" y="2701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457" name="Rectangle 497"/>
          <p:cNvSpPr>
            <a:spLocks noChangeArrowheads="1"/>
          </p:cNvSpPr>
          <p:nvPr/>
        </p:nvSpPr>
        <p:spPr bwMode="auto">
          <a:xfrm>
            <a:off x="6372225" y="4103688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58" name="Rectangle 498"/>
          <p:cNvSpPr>
            <a:spLocks noChangeArrowheads="1"/>
          </p:cNvSpPr>
          <p:nvPr/>
        </p:nvSpPr>
        <p:spPr bwMode="auto">
          <a:xfrm>
            <a:off x="6513513" y="4103688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59" name="Rectangle 499"/>
          <p:cNvSpPr>
            <a:spLocks noChangeArrowheads="1"/>
          </p:cNvSpPr>
          <p:nvPr/>
        </p:nvSpPr>
        <p:spPr bwMode="auto">
          <a:xfrm>
            <a:off x="6372225" y="3960813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60" name="Rectangle 500"/>
          <p:cNvSpPr>
            <a:spLocks noChangeArrowheads="1"/>
          </p:cNvSpPr>
          <p:nvPr/>
        </p:nvSpPr>
        <p:spPr bwMode="auto">
          <a:xfrm>
            <a:off x="6513513" y="3960813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61" name="Group 501"/>
          <p:cNvGrpSpPr>
            <a:grpSpLocks/>
          </p:cNvGrpSpPr>
          <p:nvPr/>
        </p:nvGrpSpPr>
        <p:grpSpPr bwMode="auto">
          <a:xfrm>
            <a:off x="6269038" y="3468688"/>
            <a:ext cx="482600" cy="1335087"/>
            <a:chOff x="3949" y="2185"/>
            <a:chExt cx="304" cy="841"/>
          </a:xfrm>
        </p:grpSpPr>
        <p:sp>
          <p:nvSpPr>
            <p:cNvPr id="41462" name="Rectangle 502"/>
            <p:cNvSpPr>
              <a:spLocks noChangeArrowheads="1"/>
            </p:cNvSpPr>
            <p:nvPr/>
          </p:nvSpPr>
          <p:spPr bwMode="auto">
            <a:xfrm>
              <a:off x="3949" y="2191"/>
              <a:ext cx="22" cy="835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63" name="Rectangle 503"/>
            <p:cNvSpPr>
              <a:spLocks noChangeArrowheads="1"/>
            </p:cNvSpPr>
            <p:nvPr/>
          </p:nvSpPr>
          <p:spPr bwMode="auto">
            <a:xfrm>
              <a:off x="4231" y="2185"/>
              <a:ext cx="22" cy="841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464" name="Rectangle 504"/>
          <p:cNvSpPr>
            <a:spLocks noChangeArrowheads="1"/>
          </p:cNvSpPr>
          <p:nvPr/>
        </p:nvSpPr>
        <p:spPr bwMode="auto">
          <a:xfrm>
            <a:off x="6108700" y="4902200"/>
            <a:ext cx="830263" cy="3746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>
                <a:solidFill>
                  <a:srgbClr val="000000"/>
                </a:solidFill>
              </a:rPr>
              <a:t>Bureau du magasin</a:t>
            </a:r>
          </a:p>
        </p:txBody>
      </p:sp>
      <p:sp>
        <p:nvSpPr>
          <p:cNvPr id="41466" name="Rectangle 506"/>
          <p:cNvSpPr>
            <a:spLocks noChangeArrowheads="1"/>
          </p:cNvSpPr>
          <p:nvPr/>
        </p:nvSpPr>
        <p:spPr bwMode="auto">
          <a:xfrm>
            <a:off x="5562600" y="3495675"/>
            <a:ext cx="703263" cy="238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70000"/>
              </a:lnSpc>
            </a:pPr>
            <a:r>
              <a:rPr lang="fr-FR" sz="1400" b="0" dirty="0">
                <a:solidFill>
                  <a:srgbClr val="000000"/>
                </a:solidFill>
              </a:rPr>
              <a:t>Entrée</a:t>
            </a:r>
          </a:p>
        </p:txBody>
      </p:sp>
      <p:sp>
        <p:nvSpPr>
          <p:cNvPr id="41468" name="Rectangle 508"/>
          <p:cNvSpPr>
            <a:spLocks noChangeArrowheads="1"/>
          </p:cNvSpPr>
          <p:nvPr/>
        </p:nvSpPr>
        <p:spPr bwMode="auto">
          <a:xfrm>
            <a:off x="167344" y="913803"/>
            <a:ext cx="1545296" cy="6714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 dirty="0" smtClean="0">
                <a:solidFill>
                  <a:srgbClr val="000000"/>
                </a:solidFill>
              </a:rPr>
              <a:t>3. Mélange</a:t>
            </a:r>
          </a:p>
          <a:p>
            <a:pPr algn="l" defTabSz="762000"/>
            <a:r>
              <a:rPr lang="fr-FR" sz="1400" b="0" dirty="0" smtClean="0">
                <a:solidFill>
                  <a:srgbClr val="000000"/>
                </a:solidFill>
              </a:rPr>
              <a:t>et </a:t>
            </a:r>
          </a:p>
          <a:p>
            <a:pPr algn="l" defTabSz="762000"/>
            <a:r>
              <a:rPr lang="fr-FR" sz="1400" b="0" dirty="0" smtClean="0">
                <a:solidFill>
                  <a:srgbClr val="000000"/>
                </a:solidFill>
              </a:rPr>
              <a:t>homogénéisation</a:t>
            </a:r>
            <a:endParaRPr lang="fr-FR" sz="1400" b="0" dirty="0">
              <a:solidFill>
                <a:srgbClr val="000000"/>
              </a:solidFill>
            </a:endParaRPr>
          </a:p>
        </p:txBody>
      </p:sp>
      <p:sp>
        <p:nvSpPr>
          <p:cNvPr id="41469" name="Rectangle 509"/>
          <p:cNvSpPr>
            <a:spLocks noChangeArrowheads="1"/>
          </p:cNvSpPr>
          <p:nvPr/>
        </p:nvSpPr>
        <p:spPr bwMode="auto">
          <a:xfrm>
            <a:off x="1712640" y="863201"/>
            <a:ext cx="1566135" cy="6714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 dirty="0">
                <a:solidFill>
                  <a:srgbClr val="000000"/>
                </a:solidFill>
              </a:rPr>
              <a:t>4</a:t>
            </a:r>
            <a:r>
              <a:rPr lang="fr-FR" sz="1400" b="0" dirty="0" smtClean="0">
                <a:solidFill>
                  <a:srgbClr val="000000"/>
                </a:solidFill>
              </a:rPr>
              <a:t>. Pasteurisation </a:t>
            </a:r>
          </a:p>
          <a:p>
            <a:pPr algn="l" defTabSz="762000"/>
            <a:r>
              <a:rPr lang="fr-FR" sz="1400" b="0" dirty="0" smtClean="0">
                <a:solidFill>
                  <a:srgbClr val="000000"/>
                </a:solidFill>
              </a:rPr>
              <a:t>(introduction </a:t>
            </a:r>
            <a:endParaRPr lang="fr-FR" sz="1400" b="0" dirty="0" smtClean="0">
              <a:solidFill>
                <a:srgbClr val="000000"/>
              </a:solidFill>
            </a:endParaRPr>
          </a:p>
          <a:p>
            <a:pPr algn="l" defTabSz="762000"/>
            <a:r>
              <a:rPr lang="fr-FR" sz="1400" b="0" dirty="0" smtClean="0">
                <a:solidFill>
                  <a:srgbClr val="000000"/>
                </a:solidFill>
              </a:rPr>
              <a:t>des </a:t>
            </a:r>
            <a:r>
              <a:rPr lang="fr-FR" sz="1400" b="0" dirty="0" smtClean="0">
                <a:solidFill>
                  <a:srgbClr val="000000"/>
                </a:solidFill>
              </a:rPr>
              <a:t>parfums)</a:t>
            </a:r>
            <a:endParaRPr lang="fr-FR" sz="1400" b="0" dirty="0">
              <a:solidFill>
                <a:srgbClr val="000000"/>
              </a:solidFill>
            </a:endParaRPr>
          </a:p>
        </p:txBody>
      </p:sp>
      <p:sp>
        <p:nvSpPr>
          <p:cNvPr id="41470" name="Rectangle 510"/>
          <p:cNvSpPr>
            <a:spLocks noChangeArrowheads="1"/>
          </p:cNvSpPr>
          <p:nvPr/>
        </p:nvSpPr>
        <p:spPr bwMode="auto">
          <a:xfrm>
            <a:off x="3365777" y="980728"/>
            <a:ext cx="1057983" cy="2836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 dirty="0" smtClean="0">
                <a:solidFill>
                  <a:srgbClr val="000000"/>
                </a:solidFill>
              </a:rPr>
              <a:t>5. Contrôle</a:t>
            </a:r>
            <a:endParaRPr lang="fr-FR" sz="1400" b="0" dirty="0">
              <a:solidFill>
                <a:srgbClr val="000000"/>
              </a:solidFill>
            </a:endParaRPr>
          </a:p>
        </p:txBody>
      </p:sp>
      <p:sp>
        <p:nvSpPr>
          <p:cNvPr id="41471" name="Rectangle 511"/>
          <p:cNvSpPr>
            <a:spLocks noChangeArrowheads="1"/>
          </p:cNvSpPr>
          <p:nvPr/>
        </p:nvSpPr>
        <p:spPr bwMode="auto">
          <a:xfrm>
            <a:off x="284163" y="6035675"/>
            <a:ext cx="1312862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1. Fournisseur</a:t>
            </a:r>
          </a:p>
        </p:txBody>
      </p:sp>
      <p:sp>
        <p:nvSpPr>
          <p:cNvPr id="41472" name="Rectangle 512"/>
          <p:cNvSpPr>
            <a:spLocks noChangeArrowheads="1"/>
          </p:cNvSpPr>
          <p:nvPr/>
        </p:nvSpPr>
        <p:spPr bwMode="auto">
          <a:xfrm>
            <a:off x="1568624" y="6111875"/>
            <a:ext cx="920750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 dirty="0" smtClean="0">
                <a:solidFill>
                  <a:srgbClr val="000000"/>
                </a:solidFill>
              </a:rPr>
              <a:t>c. </a:t>
            </a:r>
            <a:r>
              <a:rPr lang="fr-FR" sz="1400" b="0" dirty="0">
                <a:solidFill>
                  <a:srgbClr val="000000"/>
                </a:solidFill>
              </a:rPr>
              <a:t>Achats</a:t>
            </a:r>
          </a:p>
        </p:txBody>
      </p:sp>
      <p:sp>
        <p:nvSpPr>
          <p:cNvPr id="41473" name="Rectangle 513"/>
          <p:cNvSpPr>
            <a:spLocks noChangeArrowheads="1"/>
          </p:cNvSpPr>
          <p:nvPr/>
        </p:nvSpPr>
        <p:spPr bwMode="auto">
          <a:xfrm>
            <a:off x="4038600" y="6111875"/>
            <a:ext cx="1266373" cy="2836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 dirty="0" smtClean="0">
                <a:solidFill>
                  <a:srgbClr val="000000"/>
                </a:solidFill>
              </a:rPr>
              <a:t>b. </a:t>
            </a:r>
            <a:r>
              <a:rPr lang="fr-FR" sz="1400" b="0" dirty="0">
                <a:solidFill>
                  <a:srgbClr val="000000"/>
                </a:solidFill>
              </a:rPr>
              <a:t>Lancement</a:t>
            </a:r>
          </a:p>
        </p:txBody>
      </p:sp>
      <p:sp>
        <p:nvSpPr>
          <p:cNvPr id="41474" name="Rectangle 514"/>
          <p:cNvSpPr>
            <a:spLocks noChangeArrowheads="1"/>
          </p:cNvSpPr>
          <p:nvPr/>
        </p:nvSpPr>
        <p:spPr bwMode="auto">
          <a:xfrm>
            <a:off x="6781800" y="6054725"/>
            <a:ext cx="1396217" cy="2836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 dirty="0">
                <a:solidFill>
                  <a:srgbClr val="000000"/>
                </a:solidFill>
              </a:rPr>
              <a:t>a</a:t>
            </a:r>
            <a:r>
              <a:rPr lang="fr-FR" sz="1400" b="0" dirty="0" smtClean="0">
                <a:solidFill>
                  <a:srgbClr val="000000"/>
                </a:solidFill>
              </a:rPr>
              <a:t>. </a:t>
            </a:r>
            <a:r>
              <a:rPr lang="fr-FR" sz="1400" b="0" dirty="0">
                <a:solidFill>
                  <a:srgbClr val="000000"/>
                </a:solidFill>
              </a:rPr>
              <a:t>Commandes</a:t>
            </a:r>
          </a:p>
        </p:txBody>
      </p:sp>
      <p:sp>
        <p:nvSpPr>
          <p:cNvPr id="41482" name="Rectangle 522"/>
          <p:cNvSpPr>
            <a:spLocks noChangeArrowheads="1"/>
          </p:cNvSpPr>
          <p:nvPr/>
        </p:nvSpPr>
        <p:spPr bwMode="auto">
          <a:xfrm>
            <a:off x="6321152" y="584983"/>
            <a:ext cx="3420809" cy="7545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200" b="0" dirty="0" smtClean="0">
                <a:solidFill>
                  <a:srgbClr val="000000"/>
                </a:solidFill>
              </a:rPr>
              <a:t>Livraison yaourt Stand</a:t>
            </a:r>
            <a:r>
              <a:rPr lang="fr-FR" sz="1200" b="0" dirty="0">
                <a:solidFill>
                  <a:srgbClr val="000000"/>
                </a:solidFill>
              </a:rPr>
              <a:t>. :</a:t>
            </a:r>
            <a:r>
              <a:rPr lang="fr-FR" sz="1200" b="0" dirty="0"/>
              <a:t> </a:t>
            </a:r>
            <a:r>
              <a:rPr lang="fr-FR" sz="1200" i="1" dirty="0">
                <a:solidFill>
                  <a:srgbClr val="008000"/>
                </a:solidFill>
              </a:rPr>
              <a:t>vert</a:t>
            </a:r>
            <a:endParaRPr lang="fr-FR" sz="1200" b="0" dirty="0">
              <a:solidFill>
                <a:srgbClr val="008000"/>
              </a:solidFill>
            </a:endParaRPr>
          </a:p>
          <a:p>
            <a:pPr algn="l" defTabSz="762000"/>
            <a:r>
              <a:rPr lang="fr-FR" sz="1200" b="0" dirty="0">
                <a:solidFill>
                  <a:srgbClr val="000000"/>
                </a:solidFill>
              </a:rPr>
              <a:t>Fabrication </a:t>
            </a:r>
            <a:r>
              <a:rPr lang="fr-FR" sz="1200" b="0" dirty="0" smtClean="0">
                <a:solidFill>
                  <a:srgbClr val="000000"/>
                </a:solidFill>
              </a:rPr>
              <a:t>Livraison </a:t>
            </a:r>
            <a:r>
              <a:rPr lang="fr-FR" sz="1200" b="0" dirty="0">
                <a:solidFill>
                  <a:srgbClr val="000000"/>
                </a:solidFill>
              </a:rPr>
              <a:t>yaourt </a:t>
            </a:r>
            <a:r>
              <a:rPr lang="fr-FR" sz="1200" b="0" dirty="0" smtClean="0">
                <a:solidFill>
                  <a:srgbClr val="000000"/>
                </a:solidFill>
              </a:rPr>
              <a:t>multi fruit.   </a:t>
            </a:r>
            <a:r>
              <a:rPr lang="fr-FR" sz="1200" b="0" dirty="0">
                <a:solidFill>
                  <a:srgbClr val="000000"/>
                </a:solidFill>
              </a:rPr>
              <a:t>:</a:t>
            </a:r>
            <a:r>
              <a:rPr lang="fr-FR" sz="1200" b="0" dirty="0"/>
              <a:t> </a:t>
            </a:r>
            <a:r>
              <a:rPr lang="fr-FR" sz="1200" i="1" dirty="0">
                <a:solidFill>
                  <a:schemeClr val="hlink"/>
                </a:solidFill>
              </a:rPr>
              <a:t>rouge</a:t>
            </a:r>
            <a:endParaRPr lang="fr-FR" sz="1200" b="0" dirty="0"/>
          </a:p>
          <a:p>
            <a:pPr algn="l" defTabSz="762000"/>
            <a:r>
              <a:rPr lang="fr-FR" sz="1200" b="0" dirty="0">
                <a:solidFill>
                  <a:srgbClr val="000000"/>
                </a:solidFill>
              </a:rPr>
              <a:t>Fabrication yaourt Stand  </a:t>
            </a:r>
            <a:r>
              <a:rPr lang="fr-FR" sz="1200" b="0" dirty="0">
                <a:solidFill>
                  <a:srgbClr val="000000"/>
                </a:solidFill>
              </a:rPr>
              <a:t>:</a:t>
            </a:r>
            <a:r>
              <a:rPr lang="fr-FR" sz="1200" b="0" dirty="0"/>
              <a:t> </a:t>
            </a:r>
            <a:r>
              <a:rPr lang="fr-FR" sz="1200" i="1" dirty="0">
                <a:solidFill>
                  <a:srgbClr val="00CCFF"/>
                </a:solidFill>
              </a:rPr>
              <a:t>bleu</a:t>
            </a:r>
            <a:endParaRPr lang="fr-FR" sz="1200" b="0" i="1" dirty="0">
              <a:solidFill>
                <a:srgbClr val="00CCFF"/>
              </a:solidFill>
            </a:endParaRPr>
          </a:p>
          <a:p>
            <a:pPr algn="l" defTabSz="762000"/>
            <a:r>
              <a:rPr lang="fr-FR" sz="1200" b="0" dirty="0">
                <a:solidFill>
                  <a:srgbClr val="000000"/>
                </a:solidFill>
              </a:rPr>
              <a:t>Fournisseur :</a:t>
            </a:r>
            <a:r>
              <a:rPr lang="fr-FR" sz="1200" b="0" dirty="0"/>
              <a:t> </a:t>
            </a:r>
            <a:r>
              <a:rPr lang="fr-FR" sz="1200" dirty="0">
                <a:solidFill>
                  <a:srgbClr val="FF9900"/>
                </a:solidFill>
              </a:rPr>
              <a:t>orange</a:t>
            </a:r>
            <a:endParaRPr lang="fr-FR" sz="1200" b="0" dirty="0">
              <a:solidFill>
                <a:srgbClr val="FF9900"/>
              </a:solidFill>
            </a:endParaRPr>
          </a:p>
        </p:txBody>
      </p:sp>
      <p:sp>
        <p:nvSpPr>
          <p:cNvPr id="41483" name="AutoShape 523"/>
          <p:cNvSpPr>
            <a:spLocks noChangeArrowheads="1"/>
          </p:cNvSpPr>
          <p:nvPr/>
        </p:nvSpPr>
        <p:spPr bwMode="auto">
          <a:xfrm>
            <a:off x="9277994" y="4716760"/>
            <a:ext cx="182563" cy="123825"/>
          </a:xfrm>
          <a:prstGeom prst="roundRect">
            <a:avLst>
              <a:gd name="adj" fmla="val 12532"/>
            </a:avLst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84" name="Freeform 524"/>
          <p:cNvSpPr>
            <a:spLocks/>
          </p:cNvSpPr>
          <p:nvPr/>
        </p:nvSpPr>
        <p:spPr bwMode="auto">
          <a:xfrm>
            <a:off x="9335144" y="4692948"/>
            <a:ext cx="68263" cy="25400"/>
          </a:xfrm>
          <a:custGeom>
            <a:avLst/>
            <a:gdLst/>
            <a:ahLst/>
            <a:cxnLst>
              <a:cxn ang="0">
                <a:pos x="42" y="15"/>
              </a:cxn>
              <a:cxn ang="0">
                <a:pos x="38" y="0"/>
              </a:cxn>
              <a:cxn ang="0">
                <a:pos x="6" y="0"/>
              </a:cxn>
              <a:cxn ang="0">
                <a:pos x="0" y="15"/>
              </a:cxn>
              <a:cxn ang="0">
                <a:pos x="6" y="15"/>
              </a:cxn>
              <a:cxn ang="0">
                <a:pos x="11" y="5"/>
              </a:cxn>
              <a:cxn ang="0">
                <a:pos x="32" y="5"/>
              </a:cxn>
              <a:cxn ang="0">
                <a:pos x="36" y="15"/>
              </a:cxn>
              <a:cxn ang="0">
                <a:pos x="42" y="15"/>
              </a:cxn>
            </a:cxnLst>
            <a:rect l="0" t="0" r="r" b="b"/>
            <a:pathLst>
              <a:path w="43" h="16">
                <a:moveTo>
                  <a:pt x="42" y="15"/>
                </a:moveTo>
                <a:lnTo>
                  <a:pt x="38" y="0"/>
                </a:lnTo>
                <a:lnTo>
                  <a:pt x="6" y="0"/>
                </a:lnTo>
                <a:lnTo>
                  <a:pt x="0" y="15"/>
                </a:lnTo>
                <a:lnTo>
                  <a:pt x="6" y="15"/>
                </a:lnTo>
                <a:lnTo>
                  <a:pt x="11" y="5"/>
                </a:lnTo>
                <a:lnTo>
                  <a:pt x="32" y="5"/>
                </a:lnTo>
                <a:lnTo>
                  <a:pt x="36" y="15"/>
                </a:lnTo>
                <a:lnTo>
                  <a:pt x="42" y="15"/>
                </a:lnTo>
              </a:path>
            </a:pathLst>
          </a:custGeom>
          <a:solidFill>
            <a:srgbClr val="0000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485" name="Rectangle 525"/>
          <p:cNvSpPr>
            <a:spLocks noChangeArrowheads="1"/>
          </p:cNvSpPr>
          <p:nvPr/>
        </p:nvSpPr>
        <p:spPr bwMode="auto">
          <a:xfrm>
            <a:off x="8841432" y="3951585"/>
            <a:ext cx="944562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 defTabSz="762000">
              <a:lnSpc>
                <a:spcPct val="60000"/>
              </a:lnSpc>
            </a:pPr>
            <a:r>
              <a:rPr lang="fr-FR" sz="1400" b="0"/>
              <a:t>CLIENTS</a:t>
            </a:r>
          </a:p>
        </p:txBody>
      </p:sp>
      <p:sp>
        <p:nvSpPr>
          <p:cNvPr id="41486" name="AutoShape 526"/>
          <p:cNvSpPr>
            <a:spLocks noChangeArrowheads="1"/>
          </p:cNvSpPr>
          <p:nvPr/>
        </p:nvSpPr>
        <p:spPr bwMode="auto">
          <a:xfrm>
            <a:off x="9020819" y="4526260"/>
            <a:ext cx="182563" cy="123825"/>
          </a:xfrm>
          <a:prstGeom prst="roundRect">
            <a:avLst>
              <a:gd name="adj" fmla="val 12532"/>
            </a:avLst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87" name="Freeform 527"/>
          <p:cNvSpPr>
            <a:spLocks/>
          </p:cNvSpPr>
          <p:nvPr/>
        </p:nvSpPr>
        <p:spPr bwMode="auto">
          <a:xfrm>
            <a:off x="9077969" y="4502448"/>
            <a:ext cx="68263" cy="25400"/>
          </a:xfrm>
          <a:custGeom>
            <a:avLst/>
            <a:gdLst/>
            <a:ahLst/>
            <a:cxnLst>
              <a:cxn ang="0">
                <a:pos x="42" y="15"/>
              </a:cxn>
              <a:cxn ang="0">
                <a:pos x="38" y="0"/>
              </a:cxn>
              <a:cxn ang="0">
                <a:pos x="6" y="0"/>
              </a:cxn>
              <a:cxn ang="0">
                <a:pos x="0" y="15"/>
              </a:cxn>
              <a:cxn ang="0">
                <a:pos x="6" y="15"/>
              </a:cxn>
              <a:cxn ang="0">
                <a:pos x="11" y="5"/>
              </a:cxn>
              <a:cxn ang="0">
                <a:pos x="32" y="5"/>
              </a:cxn>
              <a:cxn ang="0">
                <a:pos x="36" y="15"/>
              </a:cxn>
              <a:cxn ang="0">
                <a:pos x="42" y="15"/>
              </a:cxn>
            </a:cxnLst>
            <a:rect l="0" t="0" r="r" b="b"/>
            <a:pathLst>
              <a:path w="43" h="16">
                <a:moveTo>
                  <a:pt x="42" y="15"/>
                </a:moveTo>
                <a:lnTo>
                  <a:pt x="38" y="0"/>
                </a:lnTo>
                <a:lnTo>
                  <a:pt x="6" y="0"/>
                </a:lnTo>
                <a:lnTo>
                  <a:pt x="0" y="15"/>
                </a:lnTo>
                <a:lnTo>
                  <a:pt x="6" y="15"/>
                </a:lnTo>
                <a:lnTo>
                  <a:pt x="11" y="5"/>
                </a:lnTo>
                <a:lnTo>
                  <a:pt x="32" y="5"/>
                </a:lnTo>
                <a:lnTo>
                  <a:pt x="36" y="15"/>
                </a:lnTo>
                <a:lnTo>
                  <a:pt x="42" y="15"/>
                </a:lnTo>
              </a:path>
            </a:pathLst>
          </a:custGeom>
          <a:solidFill>
            <a:srgbClr val="0000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488" name="AutoShape 528"/>
          <p:cNvSpPr>
            <a:spLocks noChangeArrowheads="1"/>
          </p:cNvSpPr>
          <p:nvPr/>
        </p:nvSpPr>
        <p:spPr bwMode="auto">
          <a:xfrm>
            <a:off x="9268469" y="4526260"/>
            <a:ext cx="182563" cy="123825"/>
          </a:xfrm>
          <a:prstGeom prst="roundRect">
            <a:avLst>
              <a:gd name="adj" fmla="val 12532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89" name="Freeform 529"/>
          <p:cNvSpPr>
            <a:spLocks/>
          </p:cNvSpPr>
          <p:nvPr/>
        </p:nvSpPr>
        <p:spPr bwMode="auto">
          <a:xfrm>
            <a:off x="9325619" y="4502448"/>
            <a:ext cx="68263" cy="25400"/>
          </a:xfrm>
          <a:custGeom>
            <a:avLst/>
            <a:gdLst/>
            <a:ahLst/>
            <a:cxnLst>
              <a:cxn ang="0">
                <a:pos x="42" y="15"/>
              </a:cxn>
              <a:cxn ang="0">
                <a:pos x="38" y="0"/>
              </a:cxn>
              <a:cxn ang="0">
                <a:pos x="6" y="0"/>
              </a:cxn>
              <a:cxn ang="0">
                <a:pos x="0" y="15"/>
              </a:cxn>
              <a:cxn ang="0">
                <a:pos x="6" y="15"/>
              </a:cxn>
              <a:cxn ang="0">
                <a:pos x="11" y="5"/>
              </a:cxn>
              <a:cxn ang="0">
                <a:pos x="32" y="5"/>
              </a:cxn>
              <a:cxn ang="0">
                <a:pos x="36" y="15"/>
              </a:cxn>
              <a:cxn ang="0">
                <a:pos x="42" y="15"/>
              </a:cxn>
            </a:cxnLst>
            <a:rect l="0" t="0" r="r" b="b"/>
            <a:pathLst>
              <a:path w="43" h="16">
                <a:moveTo>
                  <a:pt x="42" y="15"/>
                </a:moveTo>
                <a:lnTo>
                  <a:pt x="38" y="0"/>
                </a:lnTo>
                <a:lnTo>
                  <a:pt x="6" y="0"/>
                </a:lnTo>
                <a:lnTo>
                  <a:pt x="0" y="15"/>
                </a:lnTo>
                <a:lnTo>
                  <a:pt x="6" y="15"/>
                </a:lnTo>
                <a:lnTo>
                  <a:pt x="11" y="5"/>
                </a:lnTo>
                <a:lnTo>
                  <a:pt x="32" y="5"/>
                </a:lnTo>
                <a:lnTo>
                  <a:pt x="36" y="15"/>
                </a:lnTo>
                <a:lnTo>
                  <a:pt x="42" y="15"/>
                </a:lnTo>
              </a:path>
            </a:pathLst>
          </a:custGeom>
          <a:solidFill>
            <a:srgbClr val="0000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490" name="Rectangle 530"/>
          <p:cNvSpPr>
            <a:spLocks noChangeArrowheads="1"/>
          </p:cNvSpPr>
          <p:nvPr/>
        </p:nvSpPr>
        <p:spPr bwMode="auto">
          <a:xfrm>
            <a:off x="3368824" y="1777181"/>
            <a:ext cx="1980993" cy="2836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 dirty="0" smtClean="0">
                <a:solidFill>
                  <a:srgbClr val="000000"/>
                </a:solidFill>
              </a:rPr>
              <a:t>7. Transfert par chariot</a:t>
            </a:r>
            <a:endParaRPr lang="fr-FR" sz="1400" b="0" dirty="0">
              <a:solidFill>
                <a:srgbClr val="000000"/>
              </a:solidFill>
            </a:endParaRPr>
          </a:p>
        </p:txBody>
      </p:sp>
      <p:sp>
        <p:nvSpPr>
          <p:cNvPr id="41491" name="Rectangle 531"/>
          <p:cNvSpPr>
            <a:spLocks noChangeArrowheads="1"/>
          </p:cNvSpPr>
          <p:nvPr/>
        </p:nvSpPr>
        <p:spPr bwMode="auto">
          <a:xfrm>
            <a:off x="7161747" y="440333"/>
            <a:ext cx="773112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200">
                <a:solidFill>
                  <a:srgbClr val="000000"/>
                </a:solidFill>
              </a:rPr>
              <a:t>Boucles</a:t>
            </a:r>
            <a:endParaRPr lang="fr-FR" sz="1200" b="0">
              <a:solidFill>
                <a:srgbClr val="000000"/>
              </a:solidFill>
            </a:endParaRPr>
          </a:p>
        </p:txBody>
      </p:sp>
      <p:sp>
        <p:nvSpPr>
          <p:cNvPr id="41493" name="Rectangle 533"/>
          <p:cNvSpPr>
            <a:spLocks noChangeArrowheads="1"/>
          </p:cNvSpPr>
          <p:nvPr/>
        </p:nvSpPr>
        <p:spPr bwMode="auto">
          <a:xfrm>
            <a:off x="1977530" y="598089"/>
            <a:ext cx="141287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94" name="Rectangle 534"/>
          <p:cNvSpPr>
            <a:spLocks noChangeArrowheads="1"/>
          </p:cNvSpPr>
          <p:nvPr/>
        </p:nvSpPr>
        <p:spPr bwMode="auto">
          <a:xfrm>
            <a:off x="1827510" y="598089"/>
            <a:ext cx="141288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95" name="Line 535"/>
          <p:cNvSpPr>
            <a:spLocks noChangeShapeType="1"/>
          </p:cNvSpPr>
          <p:nvPr/>
        </p:nvSpPr>
        <p:spPr bwMode="auto">
          <a:xfrm>
            <a:off x="6192838" y="3443288"/>
            <a:ext cx="49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96" name="Line 536"/>
          <p:cNvSpPr>
            <a:spLocks noChangeShapeType="1"/>
          </p:cNvSpPr>
          <p:nvPr/>
        </p:nvSpPr>
        <p:spPr bwMode="auto">
          <a:xfrm>
            <a:off x="6192838" y="3267075"/>
            <a:ext cx="49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97" name="Rectangle 537"/>
          <p:cNvSpPr>
            <a:spLocks noChangeArrowheads="1"/>
          </p:cNvSpPr>
          <p:nvPr/>
        </p:nvSpPr>
        <p:spPr bwMode="auto">
          <a:xfrm>
            <a:off x="6096000" y="3276600"/>
            <a:ext cx="142875" cy="1524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512" name="Rectangle 552"/>
          <p:cNvSpPr>
            <a:spLocks noChangeArrowheads="1"/>
          </p:cNvSpPr>
          <p:nvPr/>
        </p:nvSpPr>
        <p:spPr bwMode="auto">
          <a:xfrm>
            <a:off x="2535514" y="5214590"/>
            <a:ext cx="830263" cy="3746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>
                <a:solidFill>
                  <a:srgbClr val="000000"/>
                </a:solidFill>
              </a:rPr>
              <a:t>Bureau du magasin</a:t>
            </a:r>
          </a:p>
        </p:txBody>
      </p:sp>
      <p:sp>
        <p:nvSpPr>
          <p:cNvPr id="41514" name="Rectangle 554"/>
          <p:cNvSpPr>
            <a:spLocks noChangeArrowheads="1"/>
          </p:cNvSpPr>
          <p:nvPr/>
        </p:nvSpPr>
        <p:spPr bwMode="auto">
          <a:xfrm>
            <a:off x="3362524" y="4611688"/>
            <a:ext cx="1014412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400" b="0" dirty="0">
                <a:solidFill>
                  <a:srgbClr val="000000"/>
                </a:solidFill>
              </a:rPr>
              <a:t>Matières</a:t>
            </a:r>
          </a:p>
          <a:p>
            <a:pPr defTabSz="762000"/>
            <a:r>
              <a:rPr lang="fr-FR" sz="1400" b="0" dirty="0">
                <a:solidFill>
                  <a:srgbClr val="000000"/>
                </a:solidFill>
              </a:rPr>
              <a:t>premières</a:t>
            </a:r>
          </a:p>
        </p:txBody>
      </p:sp>
      <p:sp>
        <p:nvSpPr>
          <p:cNvPr id="41524" name="Rectangle 564"/>
          <p:cNvSpPr>
            <a:spLocks noChangeArrowheads="1"/>
          </p:cNvSpPr>
          <p:nvPr/>
        </p:nvSpPr>
        <p:spPr bwMode="auto">
          <a:xfrm>
            <a:off x="3290888" y="3180507"/>
            <a:ext cx="350837" cy="154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85000"/>
              </a:lnSpc>
            </a:pPr>
            <a:r>
              <a:rPr lang="fr-FR" sz="1600" b="0" dirty="0">
                <a:solidFill>
                  <a:srgbClr val="000000"/>
                </a:solidFill>
              </a:rPr>
              <a:t>M</a:t>
            </a:r>
          </a:p>
          <a:p>
            <a:pPr defTabSz="762000">
              <a:lnSpc>
                <a:spcPct val="85000"/>
              </a:lnSpc>
            </a:pPr>
            <a:r>
              <a:rPr lang="fr-FR" sz="1600" b="0" dirty="0">
                <a:solidFill>
                  <a:srgbClr val="000000"/>
                </a:solidFill>
              </a:rPr>
              <a:t>A</a:t>
            </a:r>
          </a:p>
          <a:p>
            <a:pPr defTabSz="762000">
              <a:lnSpc>
                <a:spcPct val="85000"/>
              </a:lnSpc>
            </a:pPr>
            <a:r>
              <a:rPr lang="fr-FR" sz="1600" b="0" dirty="0">
                <a:solidFill>
                  <a:srgbClr val="000000"/>
                </a:solidFill>
              </a:rPr>
              <a:t>G</a:t>
            </a:r>
          </a:p>
          <a:p>
            <a:pPr defTabSz="762000">
              <a:lnSpc>
                <a:spcPct val="85000"/>
              </a:lnSpc>
            </a:pPr>
            <a:r>
              <a:rPr lang="fr-FR" sz="1600" b="0" dirty="0">
                <a:solidFill>
                  <a:srgbClr val="000000"/>
                </a:solidFill>
              </a:rPr>
              <a:t>A</a:t>
            </a:r>
          </a:p>
          <a:p>
            <a:pPr defTabSz="762000">
              <a:lnSpc>
                <a:spcPct val="85000"/>
              </a:lnSpc>
            </a:pPr>
            <a:r>
              <a:rPr lang="fr-FR" sz="1600" b="0" dirty="0">
                <a:solidFill>
                  <a:srgbClr val="000000"/>
                </a:solidFill>
              </a:rPr>
              <a:t>S</a:t>
            </a:r>
          </a:p>
          <a:p>
            <a:pPr defTabSz="762000">
              <a:lnSpc>
                <a:spcPct val="85000"/>
              </a:lnSpc>
            </a:pPr>
            <a:r>
              <a:rPr lang="fr-FR" sz="1600" b="0" dirty="0">
                <a:solidFill>
                  <a:srgbClr val="000000"/>
                </a:solidFill>
              </a:rPr>
              <a:t>I</a:t>
            </a:r>
          </a:p>
          <a:p>
            <a:pPr defTabSz="762000">
              <a:lnSpc>
                <a:spcPct val="85000"/>
              </a:lnSpc>
            </a:pPr>
            <a:r>
              <a:rPr lang="fr-FR" sz="1600" b="0" dirty="0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41525" name="Rectangle 565"/>
          <p:cNvSpPr>
            <a:spLocks noChangeArrowheads="1"/>
          </p:cNvSpPr>
          <p:nvPr/>
        </p:nvSpPr>
        <p:spPr bwMode="auto">
          <a:xfrm>
            <a:off x="6829425" y="3094038"/>
            <a:ext cx="350838" cy="154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M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A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G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A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S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I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41580" name="Rectangle 620"/>
          <p:cNvSpPr>
            <a:spLocks noChangeArrowheads="1"/>
          </p:cNvSpPr>
          <p:nvPr/>
        </p:nvSpPr>
        <p:spPr bwMode="auto">
          <a:xfrm>
            <a:off x="3141663" y="6434138"/>
            <a:ext cx="4641850" cy="293687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Flux physiques : traits pleins, Flux d'info. : traits pointillés</a:t>
            </a:r>
          </a:p>
        </p:txBody>
      </p:sp>
      <p:sp>
        <p:nvSpPr>
          <p:cNvPr id="41597" name="Text Box 637"/>
          <p:cNvSpPr txBox="1">
            <a:spLocks noChangeArrowheads="1"/>
          </p:cNvSpPr>
          <p:nvPr/>
        </p:nvSpPr>
        <p:spPr bwMode="auto">
          <a:xfrm>
            <a:off x="7211241" y="3402695"/>
            <a:ext cx="1407758" cy="480131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chemeClr val="accent2"/>
                </a:solidFill>
              </a:rPr>
              <a:t>Boucle verte</a:t>
            </a:r>
          </a:p>
          <a:p>
            <a:r>
              <a:rPr lang="fr-FR" sz="1400" dirty="0">
                <a:solidFill>
                  <a:schemeClr val="accent2"/>
                </a:solidFill>
              </a:rPr>
              <a:t>Délai :   </a:t>
            </a:r>
            <a:r>
              <a:rPr lang="fr-FR" sz="1400" dirty="0" smtClean="0">
                <a:solidFill>
                  <a:schemeClr val="accent2"/>
                </a:solidFill>
              </a:rPr>
              <a:t>  </a:t>
            </a:r>
            <a:r>
              <a:rPr lang="fr-FR" sz="1400" dirty="0">
                <a:solidFill>
                  <a:schemeClr val="accent2"/>
                </a:solidFill>
              </a:rPr>
              <a:t>jours</a:t>
            </a:r>
          </a:p>
        </p:txBody>
      </p:sp>
      <p:sp>
        <p:nvSpPr>
          <p:cNvPr id="41598" name="Text Box 638"/>
          <p:cNvSpPr txBox="1">
            <a:spLocks noChangeArrowheads="1"/>
          </p:cNvSpPr>
          <p:nvPr/>
        </p:nvSpPr>
        <p:spPr bwMode="auto">
          <a:xfrm>
            <a:off x="2894599" y="1198934"/>
            <a:ext cx="1407758" cy="480131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chemeClr val="hlink"/>
                </a:solidFill>
              </a:rPr>
              <a:t>Boucle rouge</a:t>
            </a:r>
          </a:p>
          <a:p>
            <a:r>
              <a:rPr lang="fr-FR" sz="1400" dirty="0">
                <a:solidFill>
                  <a:schemeClr val="hlink"/>
                </a:solidFill>
              </a:rPr>
              <a:t>Délai :    </a:t>
            </a:r>
            <a:r>
              <a:rPr lang="fr-FR" sz="1400" dirty="0" smtClean="0">
                <a:solidFill>
                  <a:schemeClr val="hlink"/>
                </a:solidFill>
              </a:rPr>
              <a:t> jours</a:t>
            </a:r>
            <a:endParaRPr lang="fr-FR" sz="1400" dirty="0">
              <a:solidFill>
                <a:schemeClr val="hlink"/>
              </a:solidFill>
            </a:endParaRPr>
          </a:p>
        </p:txBody>
      </p:sp>
      <p:sp>
        <p:nvSpPr>
          <p:cNvPr id="41599" name="Text Box 639"/>
          <p:cNvSpPr txBox="1">
            <a:spLocks noChangeArrowheads="1"/>
          </p:cNvSpPr>
          <p:nvPr/>
        </p:nvSpPr>
        <p:spPr bwMode="auto">
          <a:xfrm>
            <a:off x="4293571" y="3962400"/>
            <a:ext cx="1407758" cy="480131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rgbClr val="0000FF"/>
                </a:solidFill>
              </a:rPr>
              <a:t>Boucle bleue</a:t>
            </a:r>
          </a:p>
          <a:p>
            <a:r>
              <a:rPr lang="fr-FR" sz="1400" dirty="0">
                <a:solidFill>
                  <a:srgbClr val="0000FF"/>
                </a:solidFill>
              </a:rPr>
              <a:t>Délai :   </a:t>
            </a:r>
            <a:r>
              <a:rPr lang="fr-FR" sz="1400" dirty="0" smtClean="0">
                <a:solidFill>
                  <a:srgbClr val="0000FF"/>
                </a:solidFill>
              </a:rPr>
              <a:t>  </a:t>
            </a:r>
            <a:r>
              <a:rPr lang="fr-FR" sz="1400" dirty="0">
                <a:solidFill>
                  <a:srgbClr val="0000FF"/>
                </a:solidFill>
              </a:rPr>
              <a:t>jours</a:t>
            </a:r>
          </a:p>
        </p:txBody>
      </p:sp>
      <p:sp>
        <p:nvSpPr>
          <p:cNvPr id="41600" name="Text Box 640"/>
          <p:cNvSpPr txBox="1">
            <a:spLocks noChangeArrowheads="1"/>
          </p:cNvSpPr>
          <p:nvPr/>
        </p:nvSpPr>
        <p:spPr bwMode="auto">
          <a:xfrm>
            <a:off x="1006475" y="4419600"/>
            <a:ext cx="1427163" cy="488950"/>
          </a:xfrm>
          <a:prstGeom prst="rect">
            <a:avLst/>
          </a:prstGeom>
          <a:noFill/>
          <a:ln w="127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rgbClr val="FF9900"/>
                </a:solidFill>
              </a:rPr>
              <a:t>Boucle orange</a:t>
            </a:r>
          </a:p>
          <a:p>
            <a:r>
              <a:rPr lang="fr-FR" sz="1400" dirty="0">
                <a:solidFill>
                  <a:srgbClr val="FF9900"/>
                </a:solidFill>
              </a:rPr>
              <a:t>Délai :   </a:t>
            </a:r>
            <a:r>
              <a:rPr lang="fr-FR" sz="1400" dirty="0" smtClean="0">
                <a:solidFill>
                  <a:srgbClr val="FF9900"/>
                </a:solidFill>
              </a:rPr>
              <a:t>  </a:t>
            </a:r>
            <a:r>
              <a:rPr lang="fr-FR" sz="1400" dirty="0">
                <a:solidFill>
                  <a:srgbClr val="FF9900"/>
                </a:solidFill>
              </a:rPr>
              <a:t>jours</a:t>
            </a:r>
          </a:p>
        </p:txBody>
      </p:sp>
      <p:sp>
        <p:nvSpPr>
          <p:cNvPr id="561" name="ZoneTexte 560"/>
          <p:cNvSpPr txBox="1"/>
          <p:nvPr/>
        </p:nvSpPr>
        <p:spPr>
          <a:xfrm>
            <a:off x="6826214" y="25698"/>
            <a:ext cx="1459054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3200" dirty="0" err="1" smtClean="0">
                <a:solidFill>
                  <a:srgbClr val="0000FF"/>
                </a:solidFill>
              </a:rPr>
              <a:t>Bouyo</a:t>
            </a:r>
            <a:endParaRPr lang="fr-FR" sz="3200" dirty="0">
              <a:solidFill>
                <a:srgbClr val="0000FF"/>
              </a:solidFill>
            </a:endParaRPr>
          </a:p>
        </p:txBody>
      </p:sp>
      <p:sp>
        <p:nvSpPr>
          <p:cNvPr id="567" name="Oval 563"/>
          <p:cNvSpPr>
            <a:spLocks noChangeArrowheads="1"/>
          </p:cNvSpPr>
          <p:nvPr/>
        </p:nvSpPr>
        <p:spPr bwMode="auto">
          <a:xfrm>
            <a:off x="1831600" y="5879402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6" name="Oval 559"/>
          <p:cNvSpPr>
            <a:spLocks noChangeArrowheads="1"/>
          </p:cNvSpPr>
          <p:nvPr/>
        </p:nvSpPr>
        <p:spPr bwMode="auto">
          <a:xfrm>
            <a:off x="4523081" y="5879402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7" name="Oval 561"/>
          <p:cNvSpPr>
            <a:spLocks noChangeArrowheads="1"/>
          </p:cNvSpPr>
          <p:nvPr/>
        </p:nvSpPr>
        <p:spPr bwMode="auto">
          <a:xfrm>
            <a:off x="4352817" y="5879402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83" name="Oval 559"/>
          <p:cNvSpPr>
            <a:spLocks noChangeArrowheads="1"/>
          </p:cNvSpPr>
          <p:nvPr/>
        </p:nvSpPr>
        <p:spPr bwMode="auto">
          <a:xfrm>
            <a:off x="7377902" y="5879402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84" name="Oval 561"/>
          <p:cNvSpPr>
            <a:spLocks noChangeArrowheads="1"/>
          </p:cNvSpPr>
          <p:nvPr/>
        </p:nvSpPr>
        <p:spPr bwMode="auto">
          <a:xfrm>
            <a:off x="7207638" y="5879402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63" name="Rectangle 452"/>
          <p:cNvSpPr>
            <a:spLocks noChangeArrowheads="1"/>
          </p:cNvSpPr>
          <p:nvPr/>
        </p:nvSpPr>
        <p:spPr bwMode="auto">
          <a:xfrm>
            <a:off x="779226" y="316919"/>
            <a:ext cx="141287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64" name="Rectangle 452"/>
          <p:cNvSpPr>
            <a:spLocks noChangeArrowheads="1"/>
          </p:cNvSpPr>
          <p:nvPr/>
        </p:nvSpPr>
        <p:spPr bwMode="auto">
          <a:xfrm>
            <a:off x="779226" y="165395"/>
            <a:ext cx="141287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65" name="Rectangle 533"/>
          <p:cNvSpPr>
            <a:spLocks noChangeArrowheads="1"/>
          </p:cNvSpPr>
          <p:nvPr/>
        </p:nvSpPr>
        <p:spPr bwMode="auto">
          <a:xfrm>
            <a:off x="2127548" y="598089"/>
            <a:ext cx="141287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68" name="Rectangle 151"/>
          <p:cNvSpPr>
            <a:spLocks noChangeArrowheads="1"/>
          </p:cNvSpPr>
          <p:nvPr/>
        </p:nvSpPr>
        <p:spPr bwMode="auto">
          <a:xfrm>
            <a:off x="4561384" y="332656"/>
            <a:ext cx="987425" cy="5064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569" name="Rectangle 509"/>
          <p:cNvSpPr>
            <a:spLocks noChangeArrowheads="1"/>
          </p:cNvSpPr>
          <p:nvPr/>
        </p:nvSpPr>
        <p:spPr bwMode="auto">
          <a:xfrm>
            <a:off x="4592960" y="918443"/>
            <a:ext cx="1763304" cy="4775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 dirty="0" smtClean="0">
                <a:solidFill>
                  <a:srgbClr val="000000"/>
                </a:solidFill>
              </a:rPr>
              <a:t>6. Ferment lactique </a:t>
            </a:r>
            <a:endParaRPr lang="fr-FR" sz="1400" b="0" dirty="0" smtClean="0">
              <a:solidFill>
                <a:srgbClr val="000000"/>
              </a:solidFill>
            </a:endParaRPr>
          </a:p>
          <a:p>
            <a:pPr algn="l" defTabSz="762000"/>
            <a:r>
              <a:rPr lang="fr-FR" sz="1400" b="0" dirty="0" smtClean="0">
                <a:solidFill>
                  <a:srgbClr val="000000"/>
                </a:solidFill>
              </a:rPr>
              <a:t>et </a:t>
            </a:r>
            <a:r>
              <a:rPr lang="fr-FR" sz="1400" b="0" dirty="0" smtClean="0">
                <a:solidFill>
                  <a:srgbClr val="000000"/>
                </a:solidFill>
              </a:rPr>
              <a:t>remplissage</a:t>
            </a:r>
            <a:endParaRPr lang="fr-FR" sz="1400" b="0" dirty="0">
              <a:solidFill>
                <a:srgbClr val="000000"/>
              </a:solidFill>
            </a:endParaRPr>
          </a:p>
        </p:txBody>
      </p:sp>
      <p:sp>
        <p:nvSpPr>
          <p:cNvPr id="572" name="Rectangle 533"/>
          <p:cNvSpPr>
            <a:spLocks noChangeArrowheads="1"/>
          </p:cNvSpPr>
          <p:nvPr/>
        </p:nvSpPr>
        <p:spPr bwMode="auto">
          <a:xfrm>
            <a:off x="4748407" y="620688"/>
            <a:ext cx="141287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" name="Rectangle 534"/>
          <p:cNvSpPr>
            <a:spLocks noChangeArrowheads="1"/>
          </p:cNvSpPr>
          <p:nvPr/>
        </p:nvSpPr>
        <p:spPr bwMode="auto">
          <a:xfrm>
            <a:off x="4604246" y="620688"/>
            <a:ext cx="141288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4" name="Rectangle 533"/>
          <p:cNvSpPr>
            <a:spLocks noChangeArrowheads="1"/>
          </p:cNvSpPr>
          <p:nvPr/>
        </p:nvSpPr>
        <p:spPr bwMode="auto">
          <a:xfrm>
            <a:off x="4892567" y="620688"/>
            <a:ext cx="141287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704" name="Group 293"/>
          <p:cNvGrpSpPr>
            <a:grpSpLocks/>
          </p:cNvGrpSpPr>
          <p:nvPr/>
        </p:nvGrpSpPr>
        <p:grpSpPr bwMode="auto">
          <a:xfrm>
            <a:off x="5241449" y="1841498"/>
            <a:ext cx="539750" cy="530225"/>
            <a:chOff x="3312" y="169"/>
            <a:chExt cx="340" cy="334"/>
          </a:xfrm>
        </p:grpSpPr>
        <p:grpSp>
          <p:nvGrpSpPr>
            <p:cNvPr id="705" name="Group 294"/>
            <p:cNvGrpSpPr>
              <a:grpSpLocks/>
            </p:cNvGrpSpPr>
            <p:nvPr/>
          </p:nvGrpSpPr>
          <p:grpSpPr bwMode="auto">
            <a:xfrm>
              <a:off x="3483" y="169"/>
              <a:ext cx="169" cy="237"/>
              <a:chOff x="3483" y="169"/>
              <a:chExt cx="169" cy="237"/>
            </a:xfrm>
          </p:grpSpPr>
          <p:grpSp>
            <p:nvGrpSpPr>
              <p:cNvPr id="789" name="Group 295"/>
              <p:cNvGrpSpPr>
                <a:grpSpLocks/>
              </p:cNvGrpSpPr>
              <p:nvPr/>
            </p:nvGrpSpPr>
            <p:grpSpPr bwMode="auto">
              <a:xfrm>
                <a:off x="3494" y="271"/>
                <a:ext cx="158" cy="107"/>
                <a:chOff x="3494" y="271"/>
                <a:chExt cx="158" cy="107"/>
              </a:xfrm>
            </p:grpSpPr>
            <p:grpSp>
              <p:nvGrpSpPr>
                <p:cNvPr id="806" name="Group 296"/>
                <p:cNvGrpSpPr>
                  <a:grpSpLocks/>
                </p:cNvGrpSpPr>
                <p:nvPr/>
              </p:nvGrpSpPr>
              <p:grpSpPr bwMode="auto">
                <a:xfrm>
                  <a:off x="3550" y="339"/>
                  <a:ext cx="102" cy="32"/>
                  <a:chOff x="3550" y="339"/>
                  <a:chExt cx="102" cy="32"/>
                </a:xfrm>
              </p:grpSpPr>
              <p:grpSp>
                <p:nvGrpSpPr>
                  <p:cNvPr id="810" name="Group 297"/>
                  <p:cNvGrpSpPr>
                    <a:grpSpLocks/>
                  </p:cNvGrpSpPr>
                  <p:nvPr/>
                </p:nvGrpSpPr>
                <p:grpSpPr bwMode="auto">
                  <a:xfrm>
                    <a:off x="3550" y="339"/>
                    <a:ext cx="70" cy="15"/>
                    <a:chOff x="3550" y="339"/>
                    <a:chExt cx="70" cy="15"/>
                  </a:xfrm>
                </p:grpSpPr>
                <p:sp>
                  <p:nvSpPr>
                    <p:cNvPr id="814" name="Freeform 298"/>
                    <p:cNvSpPr>
                      <a:spLocks/>
                    </p:cNvSpPr>
                    <p:nvPr/>
                  </p:nvSpPr>
                  <p:spPr bwMode="auto">
                    <a:xfrm>
                      <a:off x="3550" y="339"/>
                      <a:ext cx="70" cy="11"/>
                    </a:xfrm>
                    <a:custGeom>
                      <a:avLst/>
                      <a:gdLst/>
                      <a:ahLst/>
                      <a:cxnLst>
                        <a:cxn ang="0">
                          <a:pos x="69" y="5"/>
                        </a:cxn>
                        <a:cxn ang="0">
                          <a:pos x="1" y="10"/>
                        </a:cxn>
                        <a:cxn ang="0">
                          <a:pos x="0" y="5"/>
                        </a:cxn>
                        <a:cxn ang="0">
                          <a:pos x="59" y="0"/>
                        </a:cxn>
                        <a:cxn ang="0">
                          <a:pos x="69" y="5"/>
                        </a:cxn>
                      </a:cxnLst>
                      <a:rect l="0" t="0" r="r" b="b"/>
                      <a:pathLst>
                        <a:path w="70" h="11">
                          <a:moveTo>
                            <a:pt x="69" y="5"/>
                          </a:moveTo>
                          <a:lnTo>
                            <a:pt x="1" y="10"/>
                          </a:lnTo>
                          <a:lnTo>
                            <a:pt x="0" y="5"/>
                          </a:lnTo>
                          <a:lnTo>
                            <a:pt x="59" y="0"/>
                          </a:lnTo>
                          <a:lnTo>
                            <a:pt x="69" y="5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815" name="Freeform 299"/>
                    <p:cNvSpPr>
                      <a:spLocks/>
                    </p:cNvSpPr>
                    <p:nvPr/>
                  </p:nvSpPr>
                  <p:spPr bwMode="auto">
                    <a:xfrm>
                      <a:off x="3552" y="344"/>
                      <a:ext cx="68" cy="10"/>
                    </a:xfrm>
                    <a:custGeom>
                      <a:avLst/>
                      <a:gdLst/>
                      <a:ahLst/>
                      <a:cxnLst>
                        <a:cxn ang="0">
                          <a:pos x="67" y="0"/>
                        </a:cxn>
                        <a:cxn ang="0">
                          <a:pos x="0" y="6"/>
                        </a:cxn>
                        <a:cxn ang="0">
                          <a:pos x="0" y="9"/>
                        </a:cxn>
                        <a:cxn ang="0">
                          <a:pos x="65" y="4"/>
                        </a:cxn>
                        <a:cxn ang="0">
                          <a:pos x="67" y="0"/>
                        </a:cxn>
                      </a:cxnLst>
                      <a:rect l="0" t="0" r="r" b="b"/>
                      <a:pathLst>
                        <a:path w="68" h="10">
                          <a:moveTo>
                            <a:pt x="67" y="0"/>
                          </a:moveTo>
                          <a:lnTo>
                            <a:pt x="0" y="6"/>
                          </a:lnTo>
                          <a:lnTo>
                            <a:pt x="0" y="9"/>
                          </a:lnTo>
                          <a:lnTo>
                            <a:pt x="65" y="4"/>
                          </a:lnTo>
                          <a:lnTo>
                            <a:pt x="67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811" name="Group 300"/>
                  <p:cNvGrpSpPr>
                    <a:grpSpLocks/>
                  </p:cNvGrpSpPr>
                  <p:nvPr/>
                </p:nvGrpSpPr>
                <p:grpSpPr bwMode="auto">
                  <a:xfrm>
                    <a:off x="3556" y="353"/>
                    <a:ext cx="96" cy="18"/>
                    <a:chOff x="3556" y="353"/>
                    <a:chExt cx="96" cy="18"/>
                  </a:xfrm>
                </p:grpSpPr>
                <p:sp>
                  <p:nvSpPr>
                    <p:cNvPr id="812" name="Freeform 301"/>
                    <p:cNvSpPr>
                      <a:spLocks/>
                    </p:cNvSpPr>
                    <p:nvPr/>
                  </p:nvSpPr>
                  <p:spPr bwMode="auto">
                    <a:xfrm>
                      <a:off x="3556" y="353"/>
                      <a:ext cx="96" cy="14"/>
                    </a:xfrm>
                    <a:custGeom>
                      <a:avLst/>
                      <a:gdLst/>
                      <a:ahLst/>
                      <a:cxnLst>
                        <a:cxn ang="0">
                          <a:pos x="86" y="0"/>
                        </a:cxn>
                        <a:cxn ang="0">
                          <a:pos x="0" y="8"/>
                        </a:cxn>
                        <a:cxn ang="0">
                          <a:pos x="0" y="13"/>
                        </a:cxn>
                        <a:cxn ang="0">
                          <a:pos x="95" y="5"/>
                        </a:cxn>
                        <a:cxn ang="0">
                          <a:pos x="86" y="0"/>
                        </a:cxn>
                      </a:cxnLst>
                      <a:rect l="0" t="0" r="r" b="b"/>
                      <a:pathLst>
                        <a:path w="96" h="14">
                          <a:moveTo>
                            <a:pt x="86" y="0"/>
                          </a:moveTo>
                          <a:lnTo>
                            <a:pt x="0" y="8"/>
                          </a:lnTo>
                          <a:lnTo>
                            <a:pt x="0" y="13"/>
                          </a:lnTo>
                          <a:lnTo>
                            <a:pt x="95" y="5"/>
                          </a:lnTo>
                          <a:lnTo>
                            <a:pt x="86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813" name="Freeform 302"/>
                    <p:cNvSpPr>
                      <a:spLocks/>
                    </p:cNvSpPr>
                    <p:nvPr/>
                  </p:nvSpPr>
                  <p:spPr bwMode="auto">
                    <a:xfrm>
                      <a:off x="3556" y="358"/>
                      <a:ext cx="96" cy="13"/>
                    </a:xfrm>
                    <a:custGeom>
                      <a:avLst/>
                      <a:gdLst/>
                      <a:ahLst/>
                      <a:cxnLst>
                        <a:cxn ang="0">
                          <a:pos x="95" y="0"/>
                        </a:cxn>
                        <a:cxn ang="0">
                          <a:pos x="92" y="4"/>
                        </a:cxn>
                        <a:cxn ang="0">
                          <a:pos x="0" y="12"/>
                        </a:cxn>
                        <a:cxn ang="0">
                          <a:pos x="0" y="8"/>
                        </a:cxn>
                        <a:cxn ang="0">
                          <a:pos x="95" y="0"/>
                        </a:cxn>
                      </a:cxnLst>
                      <a:rect l="0" t="0" r="r" b="b"/>
                      <a:pathLst>
                        <a:path w="96" h="13">
                          <a:moveTo>
                            <a:pt x="95" y="0"/>
                          </a:moveTo>
                          <a:lnTo>
                            <a:pt x="92" y="4"/>
                          </a:lnTo>
                          <a:lnTo>
                            <a:pt x="0" y="12"/>
                          </a:lnTo>
                          <a:lnTo>
                            <a:pt x="0" y="8"/>
                          </a:lnTo>
                          <a:lnTo>
                            <a:pt x="95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grpSp>
              <p:nvGrpSpPr>
                <p:cNvPr id="807" name="Group 303"/>
                <p:cNvGrpSpPr>
                  <a:grpSpLocks/>
                </p:cNvGrpSpPr>
                <p:nvPr/>
              </p:nvGrpSpPr>
              <p:grpSpPr bwMode="auto">
                <a:xfrm>
                  <a:off x="3494" y="271"/>
                  <a:ext cx="65" cy="107"/>
                  <a:chOff x="3494" y="271"/>
                  <a:chExt cx="65" cy="107"/>
                </a:xfrm>
              </p:grpSpPr>
              <p:sp>
                <p:nvSpPr>
                  <p:cNvPr id="808" name="Freeform 304"/>
                  <p:cNvSpPr>
                    <a:spLocks/>
                  </p:cNvSpPr>
                  <p:nvPr/>
                </p:nvSpPr>
                <p:spPr bwMode="auto">
                  <a:xfrm>
                    <a:off x="3494" y="271"/>
                    <a:ext cx="61" cy="107"/>
                  </a:xfrm>
                  <a:custGeom>
                    <a:avLst/>
                    <a:gdLst/>
                    <a:ahLst/>
                    <a:cxnLst>
                      <a:cxn ang="0">
                        <a:pos x="54" y="18"/>
                      </a:cxn>
                      <a:cxn ang="0">
                        <a:pos x="0" y="0"/>
                      </a:cxn>
                      <a:cxn ang="0">
                        <a:pos x="5" y="83"/>
                      </a:cxn>
                      <a:cxn ang="0">
                        <a:pos x="60" y="106"/>
                      </a:cxn>
                      <a:cxn ang="0">
                        <a:pos x="54" y="18"/>
                      </a:cxn>
                    </a:cxnLst>
                    <a:rect l="0" t="0" r="r" b="b"/>
                    <a:pathLst>
                      <a:path w="61" h="107">
                        <a:moveTo>
                          <a:pt x="54" y="18"/>
                        </a:moveTo>
                        <a:lnTo>
                          <a:pt x="0" y="0"/>
                        </a:lnTo>
                        <a:lnTo>
                          <a:pt x="5" y="83"/>
                        </a:lnTo>
                        <a:lnTo>
                          <a:pt x="60" y="106"/>
                        </a:lnTo>
                        <a:lnTo>
                          <a:pt x="54" y="18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809" name="Freeform 305"/>
                  <p:cNvSpPr>
                    <a:spLocks/>
                  </p:cNvSpPr>
                  <p:nvPr/>
                </p:nvSpPr>
                <p:spPr bwMode="auto">
                  <a:xfrm>
                    <a:off x="3549" y="289"/>
                    <a:ext cx="10" cy="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"/>
                      </a:cxn>
                      <a:cxn ang="0">
                        <a:pos x="9" y="86"/>
                      </a:cxn>
                      <a:cxn ang="0">
                        <a:pos x="6" y="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" h="89">
                        <a:moveTo>
                          <a:pt x="0" y="0"/>
                        </a:moveTo>
                        <a:lnTo>
                          <a:pt x="4" y="2"/>
                        </a:lnTo>
                        <a:lnTo>
                          <a:pt x="9" y="86"/>
                        </a:lnTo>
                        <a:lnTo>
                          <a:pt x="6" y="8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790" name="Group 306"/>
              <p:cNvGrpSpPr>
                <a:grpSpLocks/>
              </p:cNvGrpSpPr>
              <p:nvPr/>
            </p:nvGrpSpPr>
            <p:grpSpPr bwMode="auto">
              <a:xfrm>
                <a:off x="3483" y="169"/>
                <a:ext cx="68" cy="237"/>
                <a:chOff x="3483" y="169"/>
                <a:chExt cx="68" cy="237"/>
              </a:xfrm>
            </p:grpSpPr>
            <p:grpSp>
              <p:nvGrpSpPr>
                <p:cNvPr id="791" name="Group 307"/>
                <p:cNvGrpSpPr>
                  <a:grpSpLocks/>
                </p:cNvGrpSpPr>
                <p:nvPr/>
              </p:nvGrpSpPr>
              <p:grpSpPr bwMode="auto">
                <a:xfrm>
                  <a:off x="3483" y="169"/>
                  <a:ext cx="68" cy="237"/>
                  <a:chOff x="3483" y="169"/>
                  <a:chExt cx="68" cy="237"/>
                </a:xfrm>
              </p:grpSpPr>
              <p:sp>
                <p:nvSpPr>
                  <p:cNvPr id="799" name="Freeform 308"/>
                  <p:cNvSpPr>
                    <a:spLocks/>
                  </p:cNvSpPr>
                  <p:nvPr/>
                </p:nvSpPr>
                <p:spPr bwMode="auto">
                  <a:xfrm>
                    <a:off x="3483" y="172"/>
                    <a:ext cx="56" cy="19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14"/>
                      </a:cxn>
                      <a:cxn ang="0">
                        <a:pos x="55" y="198"/>
                      </a:cxn>
                      <a:cxn ang="0">
                        <a:pos x="49" y="196"/>
                      </a:cxn>
                      <a:cxn ang="0">
                        <a:pos x="35" y="24"/>
                      </a:cxn>
                      <a:cxn ang="0">
                        <a:pos x="24" y="20"/>
                      </a:cxn>
                      <a:cxn ang="0">
                        <a:pos x="38" y="189"/>
                      </a:cxn>
                      <a:cxn ang="0">
                        <a:pos x="33" y="184"/>
                      </a:cxn>
                      <a:cxn ang="0">
                        <a:pos x="19" y="19"/>
                      </a:cxn>
                      <a:cxn ang="0">
                        <a:pos x="7" y="14"/>
                      </a:cxn>
                      <a:cxn ang="0">
                        <a:pos x="20" y="179"/>
                      </a:cxn>
                      <a:cxn ang="0">
                        <a:pos x="14" y="1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6" h="199">
                        <a:moveTo>
                          <a:pt x="0" y="0"/>
                        </a:moveTo>
                        <a:lnTo>
                          <a:pt x="39" y="14"/>
                        </a:lnTo>
                        <a:lnTo>
                          <a:pt x="55" y="198"/>
                        </a:lnTo>
                        <a:lnTo>
                          <a:pt x="49" y="196"/>
                        </a:lnTo>
                        <a:lnTo>
                          <a:pt x="35" y="24"/>
                        </a:lnTo>
                        <a:lnTo>
                          <a:pt x="24" y="20"/>
                        </a:lnTo>
                        <a:lnTo>
                          <a:pt x="38" y="189"/>
                        </a:lnTo>
                        <a:lnTo>
                          <a:pt x="33" y="184"/>
                        </a:lnTo>
                        <a:lnTo>
                          <a:pt x="19" y="19"/>
                        </a:lnTo>
                        <a:lnTo>
                          <a:pt x="7" y="14"/>
                        </a:lnTo>
                        <a:lnTo>
                          <a:pt x="20" y="179"/>
                        </a:lnTo>
                        <a:lnTo>
                          <a:pt x="14" y="17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800" name="Freeform 309"/>
                  <p:cNvSpPr>
                    <a:spLocks/>
                  </p:cNvSpPr>
                  <p:nvPr/>
                </p:nvSpPr>
                <p:spPr bwMode="auto">
                  <a:xfrm>
                    <a:off x="3495" y="255"/>
                    <a:ext cx="39" cy="19"/>
                  </a:xfrm>
                  <a:custGeom>
                    <a:avLst/>
                    <a:gdLst/>
                    <a:ahLst/>
                    <a:cxnLst>
                      <a:cxn ang="0">
                        <a:pos x="38" y="18"/>
                      </a:cxn>
                      <a:cxn ang="0">
                        <a:pos x="0" y="5"/>
                      </a:cxn>
                      <a:cxn ang="0">
                        <a:pos x="0" y="0"/>
                      </a:cxn>
                      <a:cxn ang="0">
                        <a:pos x="38" y="13"/>
                      </a:cxn>
                      <a:cxn ang="0">
                        <a:pos x="38" y="18"/>
                      </a:cxn>
                    </a:cxnLst>
                    <a:rect l="0" t="0" r="r" b="b"/>
                    <a:pathLst>
                      <a:path w="39" h="19">
                        <a:moveTo>
                          <a:pt x="38" y="18"/>
                        </a:move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38" y="13"/>
                        </a:lnTo>
                        <a:lnTo>
                          <a:pt x="38" y="18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801" name="Freeform 310"/>
                  <p:cNvSpPr>
                    <a:spLocks/>
                  </p:cNvSpPr>
                  <p:nvPr/>
                </p:nvSpPr>
                <p:spPr bwMode="auto">
                  <a:xfrm>
                    <a:off x="3483" y="169"/>
                    <a:ext cx="50" cy="17"/>
                  </a:xfrm>
                  <a:custGeom>
                    <a:avLst/>
                    <a:gdLst/>
                    <a:ahLst/>
                    <a:cxnLst>
                      <a:cxn ang="0">
                        <a:pos x="49" y="13"/>
                      </a:cxn>
                      <a:cxn ang="0">
                        <a:pos x="39" y="16"/>
                      </a:cxn>
                      <a:cxn ang="0">
                        <a:pos x="0" y="3"/>
                      </a:cxn>
                      <a:cxn ang="0">
                        <a:pos x="9" y="0"/>
                      </a:cxn>
                      <a:cxn ang="0">
                        <a:pos x="49" y="13"/>
                      </a:cxn>
                    </a:cxnLst>
                    <a:rect l="0" t="0" r="r" b="b"/>
                    <a:pathLst>
                      <a:path w="50" h="17">
                        <a:moveTo>
                          <a:pt x="49" y="13"/>
                        </a:moveTo>
                        <a:lnTo>
                          <a:pt x="39" y="16"/>
                        </a:lnTo>
                        <a:lnTo>
                          <a:pt x="0" y="3"/>
                        </a:lnTo>
                        <a:lnTo>
                          <a:pt x="9" y="0"/>
                        </a:lnTo>
                        <a:lnTo>
                          <a:pt x="49" y="13"/>
                        </a:lnTo>
                      </a:path>
                    </a:pathLst>
                  </a:custGeom>
                  <a:solidFill>
                    <a:srgbClr val="C08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802" name="Freeform 311"/>
                  <p:cNvSpPr>
                    <a:spLocks/>
                  </p:cNvSpPr>
                  <p:nvPr/>
                </p:nvSpPr>
                <p:spPr bwMode="auto">
                  <a:xfrm>
                    <a:off x="3523" y="183"/>
                    <a:ext cx="28" cy="223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0" y="3"/>
                      </a:cxn>
                      <a:cxn ang="0">
                        <a:pos x="15" y="183"/>
                      </a:cxn>
                      <a:cxn ang="0">
                        <a:pos x="27" y="222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28" h="223">
                        <a:moveTo>
                          <a:pt x="10" y="0"/>
                        </a:moveTo>
                        <a:lnTo>
                          <a:pt x="0" y="3"/>
                        </a:lnTo>
                        <a:lnTo>
                          <a:pt x="15" y="183"/>
                        </a:lnTo>
                        <a:lnTo>
                          <a:pt x="27" y="222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803" name="Freeform 312"/>
                  <p:cNvSpPr>
                    <a:spLocks/>
                  </p:cNvSpPr>
                  <p:nvPr/>
                </p:nvSpPr>
                <p:spPr bwMode="auto">
                  <a:xfrm>
                    <a:off x="3514" y="195"/>
                    <a:ext cx="20" cy="1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1"/>
                      </a:cxn>
                      <a:cxn ang="0">
                        <a:pos x="19" y="176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" h="177">
                        <a:moveTo>
                          <a:pt x="0" y="0"/>
                        </a:moveTo>
                        <a:lnTo>
                          <a:pt x="12" y="171"/>
                        </a:lnTo>
                        <a:lnTo>
                          <a:pt x="19" y="176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804" name="Freeform 313"/>
                  <p:cNvSpPr>
                    <a:spLocks/>
                  </p:cNvSpPr>
                  <p:nvPr/>
                </p:nvSpPr>
                <p:spPr bwMode="auto">
                  <a:xfrm>
                    <a:off x="3498" y="189"/>
                    <a:ext cx="19" cy="17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2"/>
                      </a:cxn>
                      <a:cxn ang="0">
                        <a:pos x="18" y="174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" h="175">
                        <a:moveTo>
                          <a:pt x="0" y="0"/>
                        </a:moveTo>
                        <a:lnTo>
                          <a:pt x="12" y="172"/>
                        </a:lnTo>
                        <a:lnTo>
                          <a:pt x="18" y="174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805" name="Freeform 314"/>
                  <p:cNvSpPr>
                    <a:spLocks/>
                  </p:cNvSpPr>
                  <p:nvPr/>
                </p:nvSpPr>
                <p:spPr bwMode="auto">
                  <a:xfrm>
                    <a:off x="3493" y="259"/>
                    <a:ext cx="38" cy="26"/>
                  </a:xfrm>
                  <a:custGeom>
                    <a:avLst/>
                    <a:gdLst/>
                    <a:ahLst/>
                    <a:cxnLst>
                      <a:cxn ang="0">
                        <a:pos x="36" y="13"/>
                      </a:cxn>
                      <a:cxn ang="0">
                        <a:pos x="0" y="0"/>
                      </a:cxn>
                      <a:cxn ang="0">
                        <a:pos x="1" y="13"/>
                      </a:cxn>
                      <a:cxn ang="0">
                        <a:pos x="37" y="25"/>
                      </a:cxn>
                      <a:cxn ang="0">
                        <a:pos x="36" y="13"/>
                      </a:cxn>
                    </a:cxnLst>
                    <a:rect l="0" t="0" r="r" b="b"/>
                    <a:pathLst>
                      <a:path w="38" h="26">
                        <a:moveTo>
                          <a:pt x="36" y="13"/>
                        </a:moveTo>
                        <a:lnTo>
                          <a:pt x="0" y="0"/>
                        </a:lnTo>
                        <a:lnTo>
                          <a:pt x="1" y="13"/>
                        </a:lnTo>
                        <a:lnTo>
                          <a:pt x="37" y="25"/>
                        </a:lnTo>
                        <a:lnTo>
                          <a:pt x="36" y="13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792" name="Group 315"/>
                <p:cNvGrpSpPr>
                  <a:grpSpLocks/>
                </p:cNvGrpSpPr>
                <p:nvPr/>
              </p:nvGrpSpPr>
              <p:grpSpPr bwMode="auto">
                <a:xfrm>
                  <a:off x="3485" y="214"/>
                  <a:ext cx="53" cy="39"/>
                  <a:chOff x="3485" y="214"/>
                  <a:chExt cx="53" cy="39"/>
                </a:xfrm>
              </p:grpSpPr>
              <p:grpSp>
                <p:nvGrpSpPr>
                  <p:cNvPr id="793" name="Group 316"/>
                  <p:cNvGrpSpPr>
                    <a:grpSpLocks/>
                  </p:cNvGrpSpPr>
                  <p:nvPr/>
                </p:nvGrpSpPr>
                <p:grpSpPr bwMode="auto">
                  <a:xfrm>
                    <a:off x="3486" y="230"/>
                    <a:ext cx="52" cy="23"/>
                    <a:chOff x="3486" y="230"/>
                    <a:chExt cx="52" cy="23"/>
                  </a:xfrm>
                </p:grpSpPr>
                <p:sp>
                  <p:nvSpPr>
                    <p:cNvPr id="797" name="Freeform 317"/>
                    <p:cNvSpPr>
                      <a:spLocks/>
                    </p:cNvSpPr>
                    <p:nvPr/>
                  </p:nvSpPr>
                  <p:spPr bwMode="auto">
                    <a:xfrm>
                      <a:off x="3486" y="230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798" name="Freeform 318"/>
                    <p:cNvSpPr>
                      <a:spLocks/>
                    </p:cNvSpPr>
                    <p:nvPr/>
                  </p:nvSpPr>
                  <p:spPr bwMode="auto">
                    <a:xfrm>
                      <a:off x="3486" y="231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794" name="Group 319"/>
                  <p:cNvGrpSpPr>
                    <a:grpSpLocks/>
                  </p:cNvGrpSpPr>
                  <p:nvPr/>
                </p:nvGrpSpPr>
                <p:grpSpPr bwMode="auto">
                  <a:xfrm>
                    <a:off x="3485" y="214"/>
                    <a:ext cx="52" cy="23"/>
                    <a:chOff x="3485" y="214"/>
                    <a:chExt cx="52" cy="23"/>
                  </a:xfrm>
                </p:grpSpPr>
                <p:sp>
                  <p:nvSpPr>
                    <p:cNvPr id="795" name="Freeform 320"/>
                    <p:cNvSpPr>
                      <a:spLocks/>
                    </p:cNvSpPr>
                    <p:nvPr/>
                  </p:nvSpPr>
                  <p:spPr bwMode="auto">
                    <a:xfrm>
                      <a:off x="3485" y="214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796" name="Freeform 321"/>
                    <p:cNvSpPr>
                      <a:spLocks/>
                    </p:cNvSpPr>
                    <p:nvPr/>
                  </p:nvSpPr>
                  <p:spPr bwMode="auto">
                    <a:xfrm>
                      <a:off x="3485" y="215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</p:grpSp>
        </p:grpSp>
        <p:grpSp>
          <p:nvGrpSpPr>
            <p:cNvPr id="706" name="Group 322"/>
            <p:cNvGrpSpPr>
              <a:grpSpLocks/>
            </p:cNvGrpSpPr>
            <p:nvPr/>
          </p:nvGrpSpPr>
          <p:grpSpPr bwMode="auto">
            <a:xfrm>
              <a:off x="3312" y="293"/>
              <a:ext cx="258" cy="210"/>
              <a:chOff x="3312" y="293"/>
              <a:chExt cx="258" cy="210"/>
            </a:xfrm>
          </p:grpSpPr>
          <p:grpSp>
            <p:nvGrpSpPr>
              <p:cNvPr id="707" name="Group 323"/>
              <p:cNvGrpSpPr>
                <a:grpSpLocks/>
              </p:cNvGrpSpPr>
              <p:nvPr/>
            </p:nvGrpSpPr>
            <p:grpSpPr bwMode="auto">
              <a:xfrm>
                <a:off x="3373" y="426"/>
                <a:ext cx="197" cy="77"/>
                <a:chOff x="3373" y="426"/>
                <a:chExt cx="197" cy="77"/>
              </a:xfrm>
            </p:grpSpPr>
            <p:grpSp>
              <p:nvGrpSpPr>
                <p:cNvPr id="771" name="Group 324"/>
                <p:cNvGrpSpPr>
                  <a:grpSpLocks/>
                </p:cNvGrpSpPr>
                <p:nvPr/>
              </p:nvGrpSpPr>
              <p:grpSpPr bwMode="auto">
                <a:xfrm>
                  <a:off x="3537" y="426"/>
                  <a:ext cx="33" cy="36"/>
                  <a:chOff x="3537" y="426"/>
                  <a:chExt cx="33" cy="36"/>
                </a:xfrm>
              </p:grpSpPr>
              <p:sp>
                <p:nvSpPr>
                  <p:cNvPr id="781" name="Oval 325"/>
                  <p:cNvSpPr>
                    <a:spLocks noChangeArrowheads="1"/>
                  </p:cNvSpPr>
                  <p:nvPr/>
                </p:nvSpPr>
                <p:spPr bwMode="auto">
                  <a:xfrm>
                    <a:off x="3545" y="435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782" name="Oval 326"/>
                  <p:cNvSpPr>
                    <a:spLocks noChangeArrowheads="1"/>
                  </p:cNvSpPr>
                  <p:nvPr/>
                </p:nvSpPr>
                <p:spPr bwMode="auto">
                  <a:xfrm>
                    <a:off x="3541" y="435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783" name="Oval 327"/>
                  <p:cNvSpPr>
                    <a:spLocks noChangeArrowheads="1"/>
                  </p:cNvSpPr>
                  <p:nvPr/>
                </p:nvSpPr>
                <p:spPr bwMode="auto">
                  <a:xfrm>
                    <a:off x="3537" y="426"/>
                    <a:ext cx="33" cy="3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784" name="Group 328"/>
                  <p:cNvGrpSpPr>
                    <a:grpSpLocks/>
                  </p:cNvGrpSpPr>
                  <p:nvPr/>
                </p:nvGrpSpPr>
                <p:grpSpPr bwMode="auto">
                  <a:xfrm>
                    <a:off x="3544" y="435"/>
                    <a:ext cx="19" cy="18"/>
                    <a:chOff x="3544" y="435"/>
                    <a:chExt cx="19" cy="18"/>
                  </a:xfrm>
                </p:grpSpPr>
                <p:sp>
                  <p:nvSpPr>
                    <p:cNvPr id="785" name="Oval 3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46" y="435"/>
                      <a:ext cx="17" cy="18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786" name="Group 33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44" y="435"/>
                      <a:ext cx="18" cy="18"/>
                      <a:chOff x="3544" y="435"/>
                      <a:chExt cx="18" cy="18"/>
                    </a:xfrm>
                  </p:grpSpPr>
                  <p:sp>
                    <p:nvSpPr>
                      <p:cNvPr id="787" name="Oval 3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44" y="435"/>
                        <a:ext cx="16" cy="18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788" name="Oval 3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45" y="435"/>
                        <a:ext cx="17" cy="18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772" name="Group 333"/>
                <p:cNvGrpSpPr>
                  <a:grpSpLocks/>
                </p:cNvGrpSpPr>
                <p:nvPr/>
              </p:nvGrpSpPr>
              <p:grpSpPr bwMode="auto">
                <a:xfrm>
                  <a:off x="3373" y="451"/>
                  <a:ext cx="57" cy="52"/>
                  <a:chOff x="3373" y="451"/>
                  <a:chExt cx="57" cy="52"/>
                </a:xfrm>
              </p:grpSpPr>
              <p:sp>
                <p:nvSpPr>
                  <p:cNvPr id="773" name="Oval 334"/>
                  <p:cNvSpPr>
                    <a:spLocks noChangeArrowheads="1"/>
                  </p:cNvSpPr>
                  <p:nvPr/>
                </p:nvSpPr>
                <p:spPr bwMode="auto">
                  <a:xfrm>
                    <a:off x="3373" y="451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774" name="Oval 335"/>
                  <p:cNvSpPr>
                    <a:spLocks noChangeArrowheads="1"/>
                  </p:cNvSpPr>
                  <p:nvPr/>
                </p:nvSpPr>
                <p:spPr bwMode="auto">
                  <a:xfrm>
                    <a:off x="3379" y="451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775" name="Oval 336"/>
                  <p:cNvSpPr>
                    <a:spLocks noChangeArrowheads="1"/>
                  </p:cNvSpPr>
                  <p:nvPr/>
                </p:nvSpPr>
                <p:spPr bwMode="auto">
                  <a:xfrm>
                    <a:off x="3385" y="456"/>
                    <a:ext cx="39" cy="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776" name="Group 337"/>
                  <p:cNvGrpSpPr>
                    <a:grpSpLocks/>
                  </p:cNvGrpSpPr>
                  <p:nvPr/>
                </p:nvGrpSpPr>
                <p:grpSpPr bwMode="auto">
                  <a:xfrm>
                    <a:off x="3394" y="466"/>
                    <a:ext cx="21" cy="20"/>
                    <a:chOff x="3394" y="466"/>
                    <a:chExt cx="21" cy="20"/>
                  </a:xfrm>
                </p:grpSpPr>
                <p:sp>
                  <p:nvSpPr>
                    <p:cNvPr id="777" name="Oval 3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96" y="467"/>
                      <a:ext cx="19" cy="19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778" name="Group 33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94" y="466"/>
                      <a:ext cx="20" cy="20"/>
                      <a:chOff x="3394" y="466"/>
                      <a:chExt cx="20" cy="20"/>
                    </a:xfrm>
                  </p:grpSpPr>
                  <p:sp>
                    <p:nvSpPr>
                      <p:cNvPr id="779" name="Oval 3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4" y="466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780" name="Oval 3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5" y="466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  <p:grpSp>
            <p:nvGrpSpPr>
              <p:cNvPr id="708" name="Group 342"/>
              <p:cNvGrpSpPr>
                <a:grpSpLocks/>
              </p:cNvGrpSpPr>
              <p:nvPr/>
            </p:nvGrpSpPr>
            <p:grpSpPr bwMode="auto">
              <a:xfrm>
                <a:off x="3312" y="293"/>
                <a:ext cx="246" cy="203"/>
                <a:chOff x="3312" y="293"/>
                <a:chExt cx="246" cy="203"/>
              </a:xfrm>
            </p:grpSpPr>
            <p:grpSp>
              <p:nvGrpSpPr>
                <p:cNvPr id="709" name="Group 343"/>
                <p:cNvGrpSpPr>
                  <a:grpSpLocks/>
                </p:cNvGrpSpPr>
                <p:nvPr/>
              </p:nvGrpSpPr>
              <p:grpSpPr bwMode="auto">
                <a:xfrm>
                  <a:off x="3455" y="293"/>
                  <a:ext cx="95" cy="151"/>
                  <a:chOff x="3455" y="293"/>
                  <a:chExt cx="95" cy="151"/>
                </a:xfrm>
              </p:grpSpPr>
              <p:sp>
                <p:nvSpPr>
                  <p:cNvPr id="761" name="Freeform 344"/>
                  <p:cNvSpPr>
                    <a:spLocks/>
                  </p:cNvSpPr>
                  <p:nvPr/>
                </p:nvSpPr>
                <p:spPr bwMode="auto">
                  <a:xfrm>
                    <a:off x="3465" y="371"/>
                    <a:ext cx="85" cy="73"/>
                  </a:xfrm>
                  <a:custGeom>
                    <a:avLst/>
                    <a:gdLst/>
                    <a:ahLst/>
                    <a:cxnLst>
                      <a:cxn ang="0">
                        <a:pos x="84" y="35"/>
                      </a:cxn>
                      <a:cxn ang="0">
                        <a:pos x="20" y="0"/>
                      </a:cxn>
                      <a:cxn ang="0">
                        <a:pos x="0" y="3"/>
                      </a:cxn>
                      <a:cxn ang="0">
                        <a:pos x="0" y="72"/>
                      </a:cxn>
                      <a:cxn ang="0">
                        <a:pos x="84" y="35"/>
                      </a:cxn>
                    </a:cxnLst>
                    <a:rect l="0" t="0" r="r" b="b"/>
                    <a:pathLst>
                      <a:path w="85" h="73">
                        <a:moveTo>
                          <a:pt x="84" y="35"/>
                        </a:moveTo>
                        <a:lnTo>
                          <a:pt x="20" y="0"/>
                        </a:lnTo>
                        <a:lnTo>
                          <a:pt x="0" y="3"/>
                        </a:lnTo>
                        <a:lnTo>
                          <a:pt x="0" y="72"/>
                        </a:lnTo>
                        <a:lnTo>
                          <a:pt x="84" y="35"/>
                        </a:lnTo>
                      </a:path>
                    </a:pathLst>
                  </a:custGeom>
                  <a:solidFill>
                    <a:srgbClr val="404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762" name="Group 345"/>
                  <p:cNvGrpSpPr>
                    <a:grpSpLocks/>
                  </p:cNvGrpSpPr>
                  <p:nvPr/>
                </p:nvGrpSpPr>
                <p:grpSpPr bwMode="auto">
                  <a:xfrm>
                    <a:off x="3455" y="293"/>
                    <a:ext cx="62" cy="98"/>
                    <a:chOff x="3455" y="293"/>
                    <a:chExt cx="62" cy="98"/>
                  </a:xfrm>
                </p:grpSpPr>
                <p:grpSp>
                  <p:nvGrpSpPr>
                    <p:cNvPr id="763" name="Group 34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72" y="320"/>
                      <a:ext cx="45" cy="71"/>
                      <a:chOff x="3472" y="320"/>
                      <a:chExt cx="45" cy="71"/>
                    </a:xfrm>
                  </p:grpSpPr>
                  <p:sp>
                    <p:nvSpPr>
                      <p:cNvPr id="768" name="Freeform 3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85" y="324"/>
                        <a:ext cx="32" cy="6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5" y="0"/>
                          </a:cxn>
                          <a:cxn ang="0">
                            <a:pos x="0" y="9"/>
                          </a:cxn>
                          <a:cxn ang="0">
                            <a:pos x="11" y="66"/>
                          </a:cxn>
                          <a:cxn ang="0">
                            <a:pos x="31" y="62"/>
                          </a:cxn>
                          <a:cxn ang="0">
                            <a:pos x="15" y="0"/>
                          </a:cxn>
                        </a:cxnLst>
                        <a:rect l="0" t="0" r="r" b="b"/>
                        <a:pathLst>
                          <a:path w="32" h="67">
                            <a:moveTo>
                              <a:pt x="15" y="0"/>
                            </a:moveTo>
                            <a:lnTo>
                              <a:pt x="0" y="9"/>
                            </a:lnTo>
                            <a:lnTo>
                              <a:pt x="11" y="66"/>
                            </a:lnTo>
                            <a:lnTo>
                              <a:pt x="31" y="62"/>
                            </a:lnTo>
                            <a:lnTo>
                              <a:pt x="15" y="0"/>
                            </a:lnTo>
                          </a:path>
                        </a:pathLst>
                      </a:custGeom>
                      <a:solidFill>
                        <a:srgbClr val="A0A0A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769" name="Freeform 34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72" y="329"/>
                        <a:ext cx="24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" y="5"/>
                          </a:cxn>
                          <a:cxn ang="0">
                            <a:pos x="23" y="61"/>
                          </a:cxn>
                          <a:cxn ang="0">
                            <a:pos x="9" y="56"/>
                          </a:cxn>
                          <a:cxn ang="0">
                            <a:pos x="0" y="0"/>
                          </a:cxn>
                          <a:cxn ang="0">
                            <a:pos x="13" y="5"/>
                          </a:cxn>
                        </a:cxnLst>
                        <a:rect l="0" t="0" r="r" b="b"/>
                        <a:pathLst>
                          <a:path w="24" h="62">
                            <a:moveTo>
                              <a:pt x="13" y="5"/>
                            </a:moveTo>
                            <a:lnTo>
                              <a:pt x="23" y="61"/>
                            </a:lnTo>
                            <a:lnTo>
                              <a:pt x="9" y="56"/>
                            </a:lnTo>
                            <a:lnTo>
                              <a:pt x="0" y="0"/>
                            </a:lnTo>
                            <a:lnTo>
                              <a:pt x="13" y="5"/>
                            </a:lnTo>
                          </a:path>
                        </a:pathLst>
                      </a:custGeom>
                      <a:solidFill>
                        <a:srgbClr val="80808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770" name="Freeform 34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72" y="320"/>
                        <a:ext cx="29" cy="1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8" y="5"/>
                          </a:cxn>
                          <a:cxn ang="0">
                            <a:pos x="14" y="13"/>
                          </a:cxn>
                          <a:cxn ang="0">
                            <a:pos x="0" y="8"/>
                          </a:cxn>
                          <a:cxn ang="0">
                            <a:pos x="14" y="0"/>
                          </a:cxn>
                          <a:cxn ang="0">
                            <a:pos x="28" y="5"/>
                          </a:cxn>
                        </a:cxnLst>
                        <a:rect l="0" t="0" r="r" b="b"/>
                        <a:pathLst>
                          <a:path w="29" h="14">
                            <a:moveTo>
                              <a:pt x="28" y="5"/>
                            </a:moveTo>
                            <a:lnTo>
                              <a:pt x="14" y="13"/>
                            </a:lnTo>
                            <a:lnTo>
                              <a:pt x="0" y="8"/>
                            </a:lnTo>
                            <a:lnTo>
                              <a:pt x="14" y="0"/>
                            </a:lnTo>
                            <a:lnTo>
                              <a:pt x="28" y="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764" name="Group 35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55" y="293"/>
                      <a:ext cx="47" cy="37"/>
                      <a:chOff x="3455" y="293"/>
                      <a:chExt cx="47" cy="37"/>
                    </a:xfrm>
                  </p:grpSpPr>
                  <p:sp>
                    <p:nvSpPr>
                      <p:cNvPr id="765" name="Freeform 35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55" y="293"/>
                        <a:ext cx="47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" y="0"/>
                          </a:cxn>
                          <a:cxn ang="0">
                            <a:pos x="31" y="5"/>
                          </a:cxn>
                          <a:cxn ang="0">
                            <a:pos x="25" y="6"/>
                          </a:cxn>
                          <a:cxn ang="0">
                            <a:pos x="19" y="9"/>
                          </a:cxn>
                          <a:cxn ang="0">
                            <a:pos x="15" y="12"/>
                          </a:cxn>
                          <a:cxn ang="0">
                            <a:pos x="11" y="15"/>
                          </a:cxn>
                          <a:cxn ang="0">
                            <a:pos x="8" y="20"/>
                          </a:cxn>
                          <a:cxn ang="0">
                            <a:pos x="8" y="25"/>
                          </a:cxn>
                          <a:cxn ang="0">
                            <a:pos x="9" y="29"/>
                          </a:cxn>
                          <a:cxn ang="0">
                            <a:pos x="15" y="31"/>
                          </a:cxn>
                          <a:cxn ang="0">
                            <a:pos x="19" y="30"/>
                          </a:cxn>
                          <a:cxn ang="0">
                            <a:pos x="24" y="28"/>
                          </a:cxn>
                          <a:cxn ang="0">
                            <a:pos x="28" y="26"/>
                          </a:cxn>
                          <a:cxn ang="0">
                            <a:pos x="32" y="23"/>
                          </a:cxn>
                          <a:cxn ang="0">
                            <a:pos x="35" y="20"/>
                          </a:cxn>
                          <a:cxn ang="0">
                            <a:pos x="37" y="17"/>
                          </a:cxn>
                          <a:cxn ang="0">
                            <a:pos x="38" y="13"/>
                          </a:cxn>
                          <a:cxn ang="0">
                            <a:pos x="38" y="9"/>
                          </a:cxn>
                          <a:cxn ang="0">
                            <a:pos x="35" y="6"/>
                          </a:cxn>
                          <a:cxn ang="0">
                            <a:pos x="34" y="0"/>
                          </a:cxn>
                          <a:cxn ang="0">
                            <a:pos x="26" y="1"/>
                          </a:cxn>
                          <a:cxn ang="0">
                            <a:pos x="20" y="3"/>
                          </a:cxn>
                          <a:cxn ang="0">
                            <a:pos x="14" y="6"/>
                          </a:cxn>
                          <a:cxn ang="0">
                            <a:pos x="9" y="10"/>
                          </a:cxn>
                          <a:cxn ang="0">
                            <a:pos x="4" y="15"/>
                          </a:cxn>
                          <a:cxn ang="0">
                            <a:pos x="1" y="21"/>
                          </a:cxn>
                          <a:cxn ang="0">
                            <a:pos x="0" y="28"/>
                          </a:cxn>
                          <a:cxn ang="0">
                            <a:pos x="2" y="33"/>
                          </a:cxn>
                          <a:cxn ang="0">
                            <a:pos x="7" y="35"/>
                          </a:cxn>
                          <a:cxn ang="0">
                            <a:pos x="13" y="36"/>
                          </a:cxn>
                          <a:cxn ang="0">
                            <a:pos x="20" y="35"/>
                          </a:cxn>
                          <a:cxn ang="0">
                            <a:pos x="27" y="32"/>
                          </a:cxn>
                          <a:cxn ang="0">
                            <a:pos x="32" y="29"/>
                          </a:cxn>
                          <a:cxn ang="0">
                            <a:pos x="38" y="25"/>
                          </a:cxn>
                          <a:cxn ang="0">
                            <a:pos x="42" y="19"/>
                          </a:cxn>
                          <a:cxn ang="0">
                            <a:pos x="45" y="14"/>
                          </a:cxn>
                          <a:cxn ang="0">
                            <a:pos x="46" y="7"/>
                          </a:cxn>
                          <a:cxn ang="0">
                            <a:pos x="43" y="3"/>
                          </a:cxn>
                          <a:cxn ang="0">
                            <a:pos x="37" y="0"/>
                          </a:cxn>
                        </a:cxnLst>
                        <a:rect l="0" t="0" r="r" b="b"/>
                        <a:pathLst>
                          <a:path w="47" h="37">
                            <a:moveTo>
                              <a:pt x="37" y="0"/>
                            </a:moveTo>
                            <a:lnTo>
                              <a:pt x="34" y="0"/>
                            </a:lnTo>
                            <a:lnTo>
                              <a:pt x="33" y="6"/>
                            </a:lnTo>
                            <a:lnTo>
                              <a:pt x="31" y="5"/>
                            </a:lnTo>
                            <a:lnTo>
                              <a:pt x="28" y="6"/>
                            </a:lnTo>
                            <a:lnTo>
                              <a:pt x="25" y="6"/>
                            </a:lnTo>
                            <a:lnTo>
                              <a:pt x="22" y="7"/>
                            </a:lnTo>
                            <a:lnTo>
                              <a:pt x="19" y="9"/>
                            </a:lnTo>
                            <a:lnTo>
                              <a:pt x="16" y="11"/>
                            </a:lnTo>
                            <a:lnTo>
                              <a:pt x="15" y="12"/>
                            </a:lnTo>
                            <a:lnTo>
                              <a:pt x="12" y="14"/>
                            </a:lnTo>
                            <a:lnTo>
                              <a:pt x="11" y="15"/>
                            </a:lnTo>
                            <a:lnTo>
                              <a:pt x="9" y="17"/>
                            </a:lnTo>
                            <a:lnTo>
                              <a:pt x="8" y="20"/>
                            </a:lnTo>
                            <a:lnTo>
                              <a:pt x="8" y="22"/>
                            </a:lnTo>
                            <a:lnTo>
                              <a:pt x="8" y="25"/>
                            </a:lnTo>
                            <a:lnTo>
                              <a:pt x="8" y="27"/>
                            </a:lnTo>
                            <a:lnTo>
                              <a:pt x="9" y="29"/>
                            </a:lnTo>
                            <a:lnTo>
                              <a:pt x="11" y="30"/>
                            </a:lnTo>
                            <a:lnTo>
                              <a:pt x="15" y="31"/>
                            </a:lnTo>
                            <a:lnTo>
                              <a:pt x="16" y="30"/>
                            </a:lnTo>
                            <a:lnTo>
                              <a:pt x="19" y="30"/>
                            </a:lnTo>
                            <a:lnTo>
                              <a:pt x="22" y="29"/>
                            </a:lnTo>
                            <a:lnTo>
                              <a:pt x="24" y="28"/>
                            </a:lnTo>
                            <a:lnTo>
                              <a:pt x="27" y="26"/>
                            </a:lnTo>
                            <a:lnTo>
                              <a:pt x="28" y="26"/>
                            </a:lnTo>
                            <a:lnTo>
                              <a:pt x="30" y="24"/>
                            </a:lnTo>
                            <a:lnTo>
                              <a:pt x="32" y="23"/>
                            </a:lnTo>
                            <a:lnTo>
                              <a:pt x="34" y="22"/>
                            </a:lnTo>
                            <a:lnTo>
                              <a:pt x="35" y="20"/>
                            </a:lnTo>
                            <a:lnTo>
                              <a:pt x="36" y="19"/>
                            </a:lnTo>
                            <a:lnTo>
                              <a:pt x="37" y="17"/>
                            </a:lnTo>
                            <a:lnTo>
                              <a:pt x="38" y="15"/>
                            </a:lnTo>
                            <a:lnTo>
                              <a:pt x="38" y="13"/>
                            </a:lnTo>
                            <a:lnTo>
                              <a:pt x="38" y="11"/>
                            </a:lnTo>
                            <a:lnTo>
                              <a:pt x="38" y="9"/>
                            </a:lnTo>
                            <a:lnTo>
                              <a:pt x="37" y="7"/>
                            </a:lnTo>
                            <a:lnTo>
                              <a:pt x="35" y="6"/>
                            </a:lnTo>
                            <a:lnTo>
                              <a:pt x="33" y="6"/>
                            </a:lnTo>
                            <a:lnTo>
                              <a:pt x="34" y="0"/>
                            </a:lnTo>
                            <a:lnTo>
                              <a:pt x="30" y="0"/>
                            </a:lnTo>
                            <a:lnTo>
                              <a:pt x="26" y="1"/>
                            </a:lnTo>
                            <a:lnTo>
                              <a:pt x="23" y="2"/>
                            </a:lnTo>
                            <a:lnTo>
                              <a:pt x="20" y="3"/>
                            </a:lnTo>
                            <a:lnTo>
                              <a:pt x="17" y="4"/>
                            </a:lnTo>
                            <a:lnTo>
                              <a:pt x="14" y="6"/>
                            </a:lnTo>
                            <a:lnTo>
                              <a:pt x="12" y="8"/>
                            </a:lnTo>
                            <a:lnTo>
                              <a:pt x="9" y="10"/>
                            </a:lnTo>
                            <a:lnTo>
                              <a:pt x="7" y="12"/>
                            </a:lnTo>
                            <a:lnTo>
                              <a:pt x="4" y="15"/>
                            </a:lnTo>
                            <a:lnTo>
                              <a:pt x="2" y="18"/>
                            </a:lnTo>
                            <a:lnTo>
                              <a:pt x="1" y="21"/>
                            </a:lnTo>
                            <a:lnTo>
                              <a:pt x="0" y="24"/>
                            </a:lnTo>
                            <a:lnTo>
                              <a:pt x="0" y="28"/>
                            </a:lnTo>
                            <a:lnTo>
                              <a:pt x="1" y="30"/>
                            </a:lnTo>
                            <a:lnTo>
                              <a:pt x="2" y="33"/>
                            </a:lnTo>
                            <a:lnTo>
                              <a:pt x="4" y="34"/>
                            </a:lnTo>
                            <a:lnTo>
                              <a:pt x="7" y="35"/>
                            </a:lnTo>
                            <a:lnTo>
                              <a:pt x="10" y="36"/>
                            </a:lnTo>
                            <a:lnTo>
                              <a:pt x="13" y="36"/>
                            </a:lnTo>
                            <a:lnTo>
                              <a:pt x="17" y="36"/>
                            </a:lnTo>
                            <a:lnTo>
                              <a:pt x="20" y="35"/>
                            </a:lnTo>
                            <a:lnTo>
                              <a:pt x="23" y="34"/>
                            </a:lnTo>
                            <a:lnTo>
                              <a:pt x="27" y="32"/>
                            </a:lnTo>
                            <a:lnTo>
                              <a:pt x="29" y="31"/>
                            </a:lnTo>
                            <a:lnTo>
                              <a:pt x="32" y="29"/>
                            </a:lnTo>
                            <a:lnTo>
                              <a:pt x="35" y="27"/>
                            </a:lnTo>
                            <a:lnTo>
                              <a:pt x="38" y="25"/>
                            </a:lnTo>
                            <a:lnTo>
                              <a:pt x="40" y="23"/>
                            </a:lnTo>
                            <a:lnTo>
                              <a:pt x="42" y="19"/>
                            </a:lnTo>
                            <a:lnTo>
                              <a:pt x="44" y="16"/>
                            </a:lnTo>
                            <a:lnTo>
                              <a:pt x="45" y="14"/>
                            </a:lnTo>
                            <a:lnTo>
                              <a:pt x="46" y="10"/>
                            </a:lnTo>
                            <a:lnTo>
                              <a:pt x="46" y="7"/>
                            </a:lnTo>
                            <a:lnTo>
                              <a:pt x="45" y="5"/>
                            </a:lnTo>
                            <a:lnTo>
                              <a:pt x="43" y="3"/>
                            </a:lnTo>
                            <a:lnTo>
                              <a:pt x="40" y="1"/>
                            </a:lnTo>
                            <a:lnTo>
                              <a:pt x="37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766" name="Freeform 35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62" y="298"/>
                        <a:ext cx="32" cy="2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5" y="0"/>
                          </a:cxn>
                          <a:cxn ang="0">
                            <a:pos x="23" y="0"/>
                          </a:cxn>
                          <a:cxn ang="0">
                            <a:pos x="21" y="0"/>
                          </a:cxn>
                          <a:cxn ang="0">
                            <a:pos x="18" y="1"/>
                          </a:cxn>
                          <a:cxn ang="0">
                            <a:pos x="16" y="2"/>
                          </a:cxn>
                          <a:cxn ang="0">
                            <a:pos x="14" y="2"/>
                          </a:cxn>
                          <a:cxn ang="0">
                            <a:pos x="12" y="3"/>
                          </a:cxn>
                          <a:cxn ang="0">
                            <a:pos x="10" y="4"/>
                          </a:cxn>
                          <a:cxn ang="0">
                            <a:pos x="8" y="6"/>
                          </a:cxn>
                          <a:cxn ang="0">
                            <a:pos x="6" y="7"/>
                          </a:cxn>
                          <a:cxn ang="0">
                            <a:pos x="5" y="9"/>
                          </a:cxn>
                          <a:cxn ang="0">
                            <a:pos x="3" y="10"/>
                          </a:cxn>
                          <a:cxn ang="0">
                            <a:pos x="2" y="12"/>
                          </a:cxn>
                          <a:cxn ang="0">
                            <a:pos x="1" y="14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21"/>
                          </a:cxn>
                          <a:cxn ang="0">
                            <a:pos x="1" y="23"/>
                          </a:cxn>
                          <a:cxn ang="0">
                            <a:pos x="3" y="25"/>
                          </a:cxn>
                          <a:cxn ang="0">
                            <a:pos x="5" y="26"/>
                          </a:cxn>
                          <a:cxn ang="0">
                            <a:pos x="7" y="26"/>
                          </a:cxn>
                          <a:cxn ang="0">
                            <a:pos x="9" y="26"/>
                          </a:cxn>
                          <a:cxn ang="0">
                            <a:pos x="12" y="25"/>
                          </a:cxn>
                          <a:cxn ang="0">
                            <a:pos x="14" y="25"/>
                          </a:cxn>
                          <a:cxn ang="0">
                            <a:pos x="16" y="24"/>
                          </a:cxn>
                          <a:cxn ang="0">
                            <a:pos x="18" y="23"/>
                          </a:cxn>
                          <a:cxn ang="0">
                            <a:pos x="20" y="21"/>
                          </a:cxn>
                          <a:cxn ang="0">
                            <a:pos x="22" y="20"/>
                          </a:cxn>
                          <a:cxn ang="0">
                            <a:pos x="24" y="19"/>
                          </a:cxn>
                          <a:cxn ang="0">
                            <a:pos x="26" y="17"/>
                          </a:cxn>
                          <a:cxn ang="0">
                            <a:pos x="27" y="15"/>
                          </a:cxn>
                          <a:cxn ang="0">
                            <a:pos x="29" y="14"/>
                          </a:cxn>
                          <a:cxn ang="0">
                            <a:pos x="30" y="11"/>
                          </a:cxn>
                          <a:cxn ang="0">
                            <a:pos x="31" y="10"/>
                          </a:cxn>
                          <a:cxn ang="0">
                            <a:pos x="31" y="7"/>
                          </a:cxn>
                          <a:cxn ang="0">
                            <a:pos x="31" y="5"/>
                          </a:cxn>
                          <a:cxn ang="0">
                            <a:pos x="30" y="3"/>
                          </a:cxn>
                          <a:cxn ang="0">
                            <a:pos x="29" y="2"/>
                          </a:cxn>
                          <a:cxn ang="0">
                            <a:pos x="27" y="1"/>
                          </a:cxn>
                          <a:cxn ang="0">
                            <a:pos x="25" y="0"/>
                          </a:cxn>
                        </a:cxnLst>
                        <a:rect l="0" t="0" r="r" b="b"/>
                        <a:pathLst>
                          <a:path w="32" h="27">
                            <a:moveTo>
                              <a:pt x="25" y="0"/>
                            </a:moveTo>
                            <a:lnTo>
                              <a:pt x="23" y="0"/>
                            </a:lnTo>
                            <a:lnTo>
                              <a:pt x="21" y="0"/>
                            </a:lnTo>
                            <a:lnTo>
                              <a:pt x="18" y="1"/>
                            </a:lnTo>
                            <a:lnTo>
                              <a:pt x="16" y="2"/>
                            </a:lnTo>
                            <a:lnTo>
                              <a:pt x="14" y="2"/>
                            </a:lnTo>
                            <a:lnTo>
                              <a:pt x="12" y="3"/>
                            </a:lnTo>
                            <a:lnTo>
                              <a:pt x="10" y="4"/>
                            </a:lnTo>
                            <a:lnTo>
                              <a:pt x="8" y="6"/>
                            </a:lnTo>
                            <a:lnTo>
                              <a:pt x="6" y="7"/>
                            </a:lnTo>
                            <a:lnTo>
                              <a:pt x="5" y="9"/>
                            </a:lnTo>
                            <a:lnTo>
                              <a:pt x="3" y="10"/>
                            </a:lnTo>
                            <a:lnTo>
                              <a:pt x="2" y="12"/>
                            </a:lnTo>
                            <a:lnTo>
                              <a:pt x="1" y="14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21"/>
                            </a:lnTo>
                            <a:lnTo>
                              <a:pt x="1" y="23"/>
                            </a:lnTo>
                            <a:lnTo>
                              <a:pt x="3" y="25"/>
                            </a:lnTo>
                            <a:lnTo>
                              <a:pt x="5" y="26"/>
                            </a:lnTo>
                            <a:lnTo>
                              <a:pt x="7" y="26"/>
                            </a:lnTo>
                            <a:lnTo>
                              <a:pt x="9" y="26"/>
                            </a:lnTo>
                            <a:lnTo>
                              <a:pt x="12" y="25"/>
                            </a:lnTo>
                            <a:lnTo>
                              <a:pt x="14" y="25"/>
                            </a:lnTo>
                            <a:lnTo>
                              <a:pt x="16" y="24"/>
                            </a:lnTo>
                            <a:lnTo>
                              <a:pt x="18" y="23"/>
                            </a:lnTo>
                            <a:lnTo>
                              <a:pt x="20" y="21"/>
                            </a:lnTo>
                            <a:lnTo>
                              <a:pt x="22" y="20"/>
                            </a:lnTo>
                            <a:lnTo>
                              <a:pt x="24" y="19"/>
                            </a:lnTo>
                            <a:lnTo>
                              <a:pt x="26" y="17"/>
                            </a:lnTo>
                            <a:lnTo>
                              <a:pt x="27" y="15"/>
                            </a:lnTo>
                            <a:lnTo>
                              <a:pt x="29" y="14"/>
                            </a:lnTo>
                            <a:lnTo>
                              <a:pt x="30" y="11"/>
                            </a:lnTo>
                            <a:lnTo>
                              <a:pt x="31" y="10"/>
                            </a:lnTo>
                            <a:lnTo>
                              <a:pt x="31" y="7"/>
                            </a:lnTo>
                            <a:lnTo>
                              <a:pt x="31" y="5"/>
                            </a:lnTo>
                            <a:lnTo>
                              <a:pt x="30" y="3"/>
                            </a:lnTo>
                            <a:lnTo>
                              <a:pt x="29" y="2"/>
                            </a:lnTo>
                            <a:lnTo>
                              <a:pt x="27" y="1"/>
                            </a:lnTo>
                            <a:lnTo>
                              <a:pt x="25" y="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767" name="Freeform 35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62" y="305"/>
                        <a:ext cx="31" cy="1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0" y="8"/>
                          </a:cxn>
                          <a:cxn ang="0">
                            <a:pos x="4" y="0"/>
                          </a:cxn>
                          <a:cxn ang="0">
                            <a:pos x="0" y="2"/>
                          </a:cxn>
                          <a:cxn ang="0">
                            <a:pos x="28" y="11"/>
                          </a:cxn>
                          <a:cxn ang="0">
                            <a:pos x="30" y="8"/>
                          </a:cxn>
                        </a:cxnLst>
                        <a:rect l="0" t="0" r="r" b="b"/>
                        <a:pathLst>
                          <a:path w="31" h="12">
                            <a:moveTo>
                              <a:pt x="30" y="8"/>
                            </a:moveTo>
                            <a:lnTo>
                              <a:pt x="4" y="0"/>
                            </a:lnTo>
                            <a:lnTo>
                              <a:pt x="0" y="2"/>
                            </a:lnTo>
                            <a:lnTo>
                              <a:pt x="28" y="11"/>
                            </a:lnTo>
                            <a:lnTo>
                              <a:pt x="3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710" name="Group 354"/>
                <p:cNvGrpSpPr>
                  <a:grpSpLocks/>
                </p:cNvGrpSpPr>
                <p:nvPr/>
              </p:nvGrpSpPr>
              <p:grpSpPr bwMode="auto">
                <a:xfrm>
                  <a:off x="3312" y="316"/>
                  <a:ext cx="246" cy="180"/>
                  <a:chOff x="3312" y="316"/>
                  <a:chExt cx="246" cy="180"/>
                </a:xfrm>
              </p:grpSpPr>
              <p:grpSp>
                <p:nvGrpSpPr>
                  <p:cNvPr id="711" name="Group 355"/>
                  <p:cNvGrpSpPr>
                    <a:grpSpLocks/>
                  </p:cNvGrpSpPr>
                  <p:nvPr/>
                </p:nvGrpSpPr>
                <p:grpSpPr bwMode="auto">
                  <a:xfrm>
                    <a:off x="3314" y="319"/>
                    <a:ext cx="244" cy="177"/>
                    <a:chOff x="3314" y="319"/>
                    <a:chExt cx="244" cy="177"/>
                  </a:xfrm>
                </p:grpSpPr>
                <p:grpSp>
                  <p:nvGrpSpPr>
                    <p:cNvPr id="749" name="Group 35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66" y="324"/>
                      <a:ext cx="92" cy="68"/>
                      <a:chOff x="3366" y="324"/>
                      <a:chExt cx="92" cy="68"/>
                    </a:xfrm>
                  </p:grpSpPr>
                  <p:grpSp>
                    <p:nvGrpSpPr>
                      <p:cNvPr id="755" name="Group 3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66" y="325"/>
                        <a:ext cx="92" cy="67"/>
                        <a:chOff x="3366" y="325"/>
                        <a:chExt cx="92" cy="67"/>
                      </a:xfrm>
                    </p:grpSpPr>
                    <p:sp>
                      <p:nvSpPr>
                        <p:cNvPr id="759" name="Freeform 35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78" y="325"/>
                          <a:ext cx="76" cy="1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75" y="9"/>
                            </a:cxn>
                            <a:cxn ang="0">
                              <a:pos x="73" y="6"/>
                            </a:cxn>
                            <a:cxn ang="0">
                              <a:pos x="71" y="4"/>
                            </a:cxn>
                            <a:cxn ang="0">
                              <a:pos x="69" y="1"/>
                            </a:cxn>
                            <a:cxn ang="0">
                              <a:pos x="67" y="0"/>
                            </a:cxn>
                            <a:cxn ang="0">
                              <a:pos x="0" y="9"/>
                            </a:cxn>
                            <a:cxn ang="0">
                              <a:pos x="3" y="18"/>
                            </a:cxn>
                            <a:cxn ang="0">
                              <a:pos x="75" y="9"/>
                            </a:cxn>
                          </a:cxnLst>
                          <a:rect l="0" t="0" r="r" b="b"/>
                          <a:pathLst>
                            <a:path w="76" h="19">
                              <a:moveTo>
                                <a:pt x="75" y="9"/>
                              </a:moveTo>
                              <a:lnTo>
                                <a:pt x="73" y="6"/>
                              </a:lnTo>
                              <a:lnTo>
                                <a:pt x="71" y="4"/>
                              </a:lnTo>
                              <a:lnTo>
                                <a:pt x="69" y="1"/>
                              </a:lnTo>
                              <a:lnTo>
                                <a:pt x="67" y="0"/>
                              </a:lnTo>
                              <a:lnTo>
                                <a:pt x="0" y="9"/>
                              </a:lnTo>
                              <a:lnTo>
                                <a:pt x="3" y="18"/>
                              </a:lnTo>
                              <a:lnTo>
                                <a:pt x="75" y="9"/>
                              </a:lnTo>
                            </a:path>
                          </a:pathLst>
                        </a:custGeom>
                        <a:solidFill>
                          <a:srgbClr val="C0C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760" name="Freeform 35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66" y="334"/>
                          <a:ext cx="92" cy="5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1" y="57"/>
                            </a:cxn>
                            <a:cxn ang="0">
                              <a:pos x="91" y="8"/>
                            </a:cxn>
                            <a:cxn ang="0">
                              <a:pos x="90" y="6"/>
                            </a:cxn>
                            <a:cxn ang="0">
                              <a:pos x="89" y="4"/>
                            </a:cxn>
                            <a:cxn ang="0">
                              <a:pos x="88" y="1"/>
                            </a:cxn>
                            <a:cxn ang="0">
                              <a:pos x="86" y="0"/>
                            </a:cxn>
                            <a:cxn ang="0">
                              <a:pos x="25" y="8"/>
                            </a:cxn>
                            <a:cxn ang="0">
                              <a:pos x="23" y="8"/>
                            </a:cxn>
                            <a:cxn ang="0">
                              <a:pos x="21" y="7"/>
                            </a:cxn>
                            <a:cxn ang="0">
                              <a:pos x="20" y="6"/>
                            </a:cxn>
                            <a:cxn ang="0">
                              <a:pos x="18" y="5"/>
                            </a:cxn>
                            <a:cxn ang="0">
                              <a:pos x="17" y="3"/>
                            </a:cxn>
                            <a:cxn ang="0">
                              <a:pos x="17" y="0"/>
                            </a:cxn>
                            <a:cxn ang="0">
                              <a:pos x="1" y="2"/>
                            </a:cxn>
                            <a:cxn ang="0">
                              <a:pos x="0" y="57"/>
                            </a:cxn>
                            <a:cxn ang="0">
                              <a:pos x="91" y="57"/>
                            </a:cxn>
                          </a:cxnLst>
                          <a:rect l="0" t="0" r="r" b="b"/>
                          <a:pathLst>
                            <a:path w="92" h="58">
                              <a:moveTo>
                                <a:pt x="91" y="57"/>
                              </a:moveTo>
                              <a:lnTo>
                                <a:pt x="91" y="8"/>
                              </a:lnTo>
                              <a:lnTo>
                                <a:pt x="90" y="6"/>
                              </a:lnTo>
                              <a:lnTo>
                                <a:pt x="89" y="4"/>
                              </a:lnTo>
                              <a:lnTo>
                                <a:pt x="88" y="1"/>
                              </a:lnTo>
                              <a:lnTo>
                                <a:pt x="86" y="0"/>
                              </a:lnTo>
                              <a:lnTo>
                                <a:pt x="25" y="8"/>
                              </a:lnTo>
                              <a:lnTo>
                                <a:pt x="23" y="8"/>
                              </a:lnTo>
                              <a:lnTo>
                                <a:pt x="21" y="7"/>
                              </a:lnTo>
                              <a:lnTo>
                                <a:pt x="20" y="6"/>
                              </a:lnTo>
                              <a:lnTo>
                                <a:pt x="18" y="5"/>
                              </a:lnTo>
                              <a:lnTo>
                                <a:pt x="17" y="3"/>
                              </a:lnTo>
                              <a:lnTo>
                                <a:pt x="17" y="0"/>
                              </a:lnTo>
                              <a:lnTo>
                                <a:pt x="1" y="2"/>
                              </a:lnTo>
                              <a:lnTo>
                                <a:pt x="0" y="57"/>
                              </a:lnTo>
                              <a:lnTo>
                                <a:pt x="91" y="57"/>
                              </a:lnTo>
                            </a:path>
                          </a:pathLst>
                        </a:custGeom>
                        <a:solidFill>
                          <a:srgbClr val="FFFF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756" name="Group 36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72" y="324"/>
                        <a:ext cx="41" cy="31"/>
                        <a:chOff x="3372" y="324"/>
                        <a:chExt cx="41" cy="31"/>
                      </a:xfrm>
                    </p:grpSpPr>
                    <p:sp>
                      <p:nvSpPr>
                        <p:cNvPr id="757" name="Freeform 36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72" y="324"/>
                          <a:ext cx="37" cy="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6" y="17"/>
                            </a:cxn>
                            <a:cxn ang="0">
                              <a:pos x="8" y="0"/>
                            </a:cxn>
                            <a:cxn ang="0">
                              <a:pos x="0" y="1"/>
                            </a:cxn>
                            <a:cxn ang="0">
                              <a:pos x="27" y="19"/>
                            </a:cxn>
                            <a:cxn ang="0">
                              <a:pos x="36" y="17"/>
                            </a:cxn>
                          </a:cxnLst>
                          <a:rect l="0" t="0" r="r" b="b"/>
                          <a:pathLst>
                            <a:path w="37" h="20">
                              <a:moveTo>
                                <a:pt x="36" y="17"/>
                              </a:moveTo>
                              <a:lnTo>
                                <a:pt x="8" y="0"/>
                              </a:lnTo>
                              <a:lnTo>
                                <a:pt x="0" y="1"/>
                              </a:lnTo>
                              <a:lnTo>
                                <a:pt x="27" y="19"/>
                              </a:lnTo>
                              <a:lnTo>
                                <a:pt x="36" y="17"/>
                              </a:lnTo>
                            </a:path>
                          </a:pathLst>
                        </a:custGeom>
                        <a:solidFill>
                          <a:srgbClr val="C08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758" name="Freeform 36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98" y="342"/>
                          <a:ext cx="15" cy="1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0" y="0"/>
                            </a:cxn>
                            <a:cxn ang="0">
                              <a:pos x="0" y="2"/>
                            </a:cxn>
                            <a:cxn ang="0">
                              <a:pos x="0" y="12"/>
                            </a:cxn>
                            <a:cxn ang="0">
                              <a:pos x="14" y="10"/>
                            </a:cxn>
                            <a:cxn ang="0">
                              <a:pos x="10" y="0"/>
                            </a:cxn>
                          </a:cxnLst>
                          <a:rect l="0" t="0" r="r" b="b"/>
                          <a:pathLst>
                            <a:path w="15" h="13">
                              <a:moveTo>
                                <a:pt x="10" y="0"/>
                              </a:moveTo>
                              <a:lnTo>
                                <a:pt x="0" y="2"/>
                              </a:lnTo>
                              <a:lnTo>
                                <a:pt x="0" y="12"/>
                              </a:lnTo>
                              <a:lnTo>
                                <a:pt x="14" y="10"/>
                              </a:lnTo>
                              <a:lnTo>
                                <a:pt x="10" y="0"/>
                              </a:lnTo>
                            </a:path>
                          </a:pathLst>
                        </a:custGeom>
                        <a:solidFill>
                          <a:srgbClr val="604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750" name="Group 36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14" y="319"/>
                      <a:ext cx="244" cy="177"/>
                      <a:chOff x="3314" y="319"/>
                      <a:chExt cx="244" cy="177"/>
                    </a:xfrm>
                  </p:grpSpPr>
                  <p:sp>
                    <p:nvSpPr>
                      <p:cNvPr id="751" name="Freeform 36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94" y="344"/>
                        <a:ext cx="76" cy="1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9"/>
                          </a:cxn>
                          <a:cxn ang="0">
                            <a:pos x="73" y="6"/>
                          </a:cxn>
                          <a:cxn ang="0">
                            <a:pos x="71" y="4"/>
                          </a:cxn>
                          <a:cxn ang="0">
                            <a:pos x="69" y="1"/>
                          </a:cxn>
                          <a:cxn ang="0">
                            <a:pos x="67" y="0"/>
                          </a:cxn>
                          <a:cxn ang="0">
                            <a:pos x="0" y="9"/>
                          </a:cxn>
                          <a:cxn ang="0">
                            <a:pos x="3" y="18"/>
                          </a:cxn>
                          <a:cxn ang="0">
                            <a:pos x="75" y="9"/>
                          </a:cxn>
                        </a:cxnLst>
                        <a:rect l="0" t="0" r="r" b="b"/>
                        <a:pathLst>
                          <a:path w="76" h="19">
                            <a:moveTo>
                              <a:pt x="75" y="9"/>
                            </a:moveTo>
                            <a:lnTo>
                              <a:pt x="73" y="6"/>
                            </a:lnTo>
                            <a:lnTo>
                              <a:pt x="71" y="4"/>
                            </a:lnTo>
                            <a:lnTo>
                              <a:pt x="69" y="1"/>
                            </a:lnTo>
                            <a:lnTo>
                              <a:pt x="67" y="0"/>
                            </a:lnTo>
                            <a:lnTo>
                              <a:pt x="0" y="9"/>
                            </a:lnTo>
                            <a:lnTo>
                              <a:pt x="3" y="18"/>
                            </a:lnTo>
                            <a:lnTo>
                              <a:pt x="75" y="9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752" name="Freeform 36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14" y="319"/>
                        <a:ext cx="86" cy="1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5" y="24"/>
                          </a:cxn>
                          <a:cxn ang="0">
                            <a:pos x="47" y="0"/>
                          </a:cxn>
                          <a:cxn ang="0">
                            <a:pos x="11" y="7"/>
                          </a:cxn>
                          <a:cxn ang="0">
                            <a:pos x="8" y="7"/>
                          </a:cxn>
                          <a:cxn ang="0">
                            <a:pos x="5" y="8"/>
                          </a:cxn>
                          <a:cxn ang="0">
                            <a:pos x="3" y="10"/>
                          </a:cxn>
                          <a:cxn ang="0">
                            <a:pos x="2" y="11"/>
                          </a:cxn>
                          <a:cxn ang="0">
                            <a:pos x="0" y="13"/>
                          </a:cxn>
                          <a:cxn ang="0">
                            <a:pos x="0" y="15"/>
                          </a:cxn>
                          <a:cxn ang="0">
                            <a:pos x="0" y="140"/>
                          </a:cxn>
                          <a:cxn ang="0">
                            <a:pos x="34" y="167"/>
                          </a:cxn>
                          <a:cxn ang="0">
                            <a:pos x="85" y="24"/>
                          </a:cxn>
                        </a:cxnLst>
                        <a:rect l="0" t="0" r="r" b="b"/>
                        <a:pathLst>
                          <a:path w="86" h="168">
                            <a:moveTo>
                              <a:pt x="85" y="24"/>
                            </a:moveTo>
                            <a:lnTo>
                              <a:pt x="47" y="0"/>
                            </a:lnTo>
                            <a:lnTo>
                              <a:pt x="11" y="7"/>
                            </a:lnTo>
                            <a:lnTo>
                              <a:pt x="8" y="7"/>
                            </a:lnTo>
                            <a:lnTo>
                              <a:pt x="5" y="8"/>
                            </a:lnTo>
                            <a:lnTo>
                              <a:pt x="3" y="10"/>
                            </a:lnTo>
                            <a:lnTo>
                              <a:pt x="2" y="11"/>
                            </a:lnTo>
                            <a:lnTo>
                              <a:pt x="0" y="13"/>
                            </a:lnTo>
                            <a:lnTo>
                              <a:pt x="0" y="15"/>
                            </a:lnTo>
                            <a:lnTo>
                              <a:pt x="0" y="140"/>
                            </a:lnTo>
                            <a:lnTo>
                              <a:pt x="34" y="167"/>
                            </a:lnTo>
                            <a:lnTo>
                              <a:pt x="85" y="24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753" name="Freeform 36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504" y="354"/>
                        <a:ext cx="37" cy="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12"/>
                          </a:cxn>
                          <a:cxn ang="0">
                            <a:pos x="4" y="0"/>
                          </a:cxn>
                          <a:cxn ang="0">
                            <a:pos x="0" y="40"/>
                          </a:cxn>
                          <a:cxn ang="0">
                            <a:pos x="34" y="52"/>
                          </a:cxn>
                          <a:cxn ang="0">
                            <a:pos x="36" y="12"/>
                          </a:cxn>
                        </a:cxnLst>
                        <a:rect l="0" t="0" r="r" b="b"/>
                        <a:pathLst>
                          <a:path w="37" h="53">
                            <a:moveTo>
                              <a:pt x="36" y="12"/>
                            </a:moveTo>
                            <a:lnTo>
                              <a:pt x="4" y="0"/>
                            </a:lnTo>
                            <a:lnTo>
                              <a:pt x="0" y="40"/>
                            </a:lnTo>
                            <a:lnTo>
                              <a:pt x="34" y="52"/>
                            </a:lnTo>
                            <a:lnTo>
                              <a:pt x="36" y="12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754" name="Freeform 36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47" y="343"/>
                        <a:ext cx="211" cy="1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0" y="77"/>
                          </a:cxn>
                          <a:cxn ang="0">
                            <a:pos x="193" y="23"/>
                          </a:cxn>
                          <a:cxn ang="0">
                            <a:pos x="190" y="62"/>
                          </a:cxn>
                          <a:cxn ang="0">
                            <a:pos x="127" y="73"/>
                          </a:cxn>
                          <a:cxn ang="0">
                            <a:pos x="127" y="22"/>
                          </a:cxn>
                          <a:cxn ang="0">
                            <a:pos x="127" y="18"/>
                          </a:cxn>
                          <a:cxn ang="0">
                            <a:pos x="126" y="16"/>
                          </a:cxn>
                          <a:cxn ang="0">
                            <a:pos x="125" y="13"/>
                          </a:cxn>
                          <a:cxn ang="0">
                            <a:pos x="123" y="11"/>
                          </a:cxn>
                          <a:cxn ang="0">
                            <a:pos x="122" y="10"/>
                          </a:cxn>
                          <a:cxn ang="0">
                            <a:pos x="61" y="18"/>
                          </a:cxn>
                          <a:cxn ang="0">
                            <a:pos x="58" y="18"/>
                          </a:cxn>
                          <a:cxn ang="0">
                            <a:pos x="56" y="17"/>
                          </a:cxn>
                          <a:cxn ang="0">
                            <a:pos x="55" y="16"/>
                          </a:cxn>
                          <a:cxn ang="0">
                            <a:pos x="54" y="14"/>
                          </a:cxn>
                          <a:cxn ang="0">
                            <a:pos x="53" y="13"/>
                          </a:cxn>
                          <a:cxn ang="0">
                            <a:pos x="52" y="10"/>
                          </a:cxn>
                          <a:cxn ang="0">
                            <a:pos x="52" y="6"/>
                          </a:cxn>
                          <a:cxn ang="0">
                            <a:pos x="52" y="3"/>
                          </a:cxn>
                          <a:cxn ang="0">
                            <a:pos x="53" y="0"/>
                          </a:cxn>
                          <a:cxn ang="0">
                            <a:pos x="11" y="10"/>
                          </a:cxn>
                          <a:cxn ang="0">
                            <a:pos x="8" y="11"/>
                          </a:cxn>
                          <a:cxn ang="0">
                            <a:pos x="6" y="12"/>
                          </a:cxn>
                          <a:cxn ang="0">
                            <a:pos x="4" y="13"/>
                          </a:cxn>
                          <a:cxn ang="0">
                            <a:pos x="2" y="15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143"/>
                          </a:cxn>
                          <a:cxn ang="0">
                            <a:pos x="15" y="152"/>
                          </a:cxn>
                          <a:cxn ang="0">
                            <a:pos x="19" y="152"/>
                          </a:cxn>
                          <a:cxn ang="0">
                            <a:pos x="38" y="129"/>
                          </a:cxn>
                          <a:cxn ang="0">
                            <a:pos x="180" y="104"/>
                          </a:cxn>
                          <a:cxn ang="0">
                            <a:pos x="181" y="99"/>
                          </a:cxn>
                          <a:cxn ang="0">
                            <a:pos x="181" y="95"/>
                          </a:cxn>
                          <a:cxn ang="0">
                            <a:pos x="182" y="92"/>
                          </a:cxn>
                          <a:cxn ang="0">
                            <a:pos x="184" y="89"/>
                          </a:cxn>
                          <a:cxn ang="0">
                            <a:pos x="186" y="87"/>
                          </a:cxn>
                          <a:cxn ang="0">
                            <a:pos x="189" y="84"/>
                          </a:cxn>
                          <a:cxn ang="0">
                            <a:pos x="192" y="81"/>
                          </a:cxn>
                          <a:cxn ang="0">
                            <a:pos x="195" y="80"/>
                          </a:cxn>
                          <a:cxn ang="0">
                            <a:pos x="198" y="79"/>
                          </a:cxn>
                          <a:cxn ang="0">
                            <a:pos x="200" y="78"/>
                          </a:cxn>
                          <a:cxn ang="0">
                            <a:pos x="204" y="77"/>
                          </a:cxn>
                          <a:cxn ang="0">
                            <a:pos x="207" y="77"/>
                          </a:cxn>
                          <a:cxn ang="0">
                            <a:pos x="210" y="77"/>
                          </a:cxn>
                        </a:cxnLst>
                        <a:rect l="0" t="0" r="r" b="b"/>
                        <a:pathLst>
                          <a:path w="211" h="153">
                            <a:moveTo>
                              <a:pt x="210" y="77"/>
                            </a:moveTo>
                            <a:lnTo>
                              <a:pt x="193" y="23"/>
                            </a:lnTo>
                            <a:lnTo>
                              <a:pt x="190" y="62"/>
                            </a:lnTo>
                            <a:lnTo>
                              <a:pt x="127" y="73"/>
                            </a:lnTo>
                            <a:lnTo>
                              <a:pt x="127" y="22"/>
                            </a:lnTo>
                            <a:lnTo>
                              <a:pt x="127" y="18"/>
                            </a:lnTo>
                            <a:lnTo>
                              <a:pt x="126" y="16"/>
                            </a:lnTo>
                            <a:lnTo>
                              <a:pt x="125" y="13"/>
                            </a:lnTo>
                            <a:lnTo>
                              <a:pt x="123" y="11"/>
                            </a:lnTo>
                            <a:lnTo>
                              <a:pt x="122" y="10"/>
                            </a:lnTo>
                            <a:lnTo>
                              <a:pt x="61" y="18"/>
                            </a:lnTo>
                            <a:lnTo>
                              <a:pt x="58" y="18"/>
                            </a:lnTo>
                            <a:lnTo>
                              <a:pt x="56" y="17"/>
                            </a:lnTo>
                            <a:lnTo>
                              <a:pt x="55" y="16"/>
                            </a:lnTo>
                            <a:lnTo>
                              <a:pt x="54" y="14"/>
                            </a:lnTo>
                            <a:lnTo>
                              <a:pt x="53" y="13"/>
                            </a:lnTo>
                            <a:lnTo>
                              <a:pt x="52" y="10"/>
                            </a:lnTo>
                            <a:lnTo>
                              <a:pt x="52" y="6"/>
                            </a:lnTo>
                            <a:lnTo>
                              <a:pt x="52" y="3"/>
                            </a:lnTo>
                            <a:lnTo>
                              <a:pt x="53" y="0"/>
                            </a:lnTo>
                            <a:lnTo>
                              <a:pt x="11" y="10"/>
                            </a:lnTo>
                            <a:lnTo>
                              <a:pt x="8" y="11"/>
                            </a:lnTo>
                            <a:lnTo>
                              <a:pt x="6" y="12"/>
                            </a:lnTo>
                            <a:lnTo>
                              <a:pt x="4" y="13"/>
                            </a:lnTo>
                            <a:lnTo>
                              <a:pt x="2" y="15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143"/>
                            </a:lnTo>
                            <a:lnTo>
                              <a:pt x="15" y="152"/>
                            </a:lnTo>
                            <a:lnTo>
                              <a:pt x="19" y="152"/>
                            </a:lnTo>
                            <a:lnTo>
                              <a:pt x="38" y="129"/>
                            </a:lnTo>
                            <a:lnTo>
                              <a:pt x="180" y="104"/>
                            </a:lnTo>
                            <a:lnTo>
                              <a:pt x="181" y="99"/>
                            </a:lnTo>
                            <a:lnTo>
                              <a:pt x="181" y="95"/>
                            </a:lnTo>
                            <a:lnTo>
                              <a:pt x="182" y="92"/>
                            </a:lnTo>
                            <a:lnTo>
                              <a:pt x="184" y="89"/>
                            </a:lnTo>
                            <a:lnTo>
                              <a:pt x="186" y="87"/>
                            </a:lnTo>
                            <a:lnTo>
                              <a:pt x="189" y="84"/>
                            </a:lnTo>
                            <a:lnTo>
                              <a:pt x="192" y="81"/>
                            </a:lnTo>
                            <a:lnTo>
                              <a:pt x="195" y="80"/>
                            </a:lnTo>
                            <a:lnTo>
                              <a:pt x="198" y="79"/>
                            </a:lnTo>
                            <a:lnTo>
                              <a:pt x="200" y="78"/>
                            </a:lnTo>
                            <a:lnTo>
                              <a:pt x="204" y="77"/>
                            </a:lnTo>
                            <a:lnTo>
                              <a:pt x="207" y="77"/>
                            </a:lnTo>
                            <a:lnTo>
                              <a:pt x="210" y="77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712" name="Group 368"/>
                  <p:cNvGrpSpPr>
                    <a:grpSpLocks/>
                  </p:cNvGrpSpPr>
                  <p:nvPr/>
                </p:nvGrpSpPr>
                <p:grpSpPr bwMode="auto">
                  <a:xfrm>
                    <a:off x="3312" y="316"/>
                    <a:ext cx="198" cy="142"/>
                    <a:chOff x="3312" y="316"/>
                    <a:chExt cx="198" cy="142"/>
                  </a:xfrm>
                </p:grpSpPr>
                <p:grpSp>
                  <p:nvGrpSpPr>
                    <p:cNvPr id="713" name="Group 36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12" y="316"/>
                      <a:ext cx="152" cy="142"/>
                      <a:chOff x="3312" y="316"/>
                      <a:chExt cx="152" cy="142"/>
                    </a:xfrm>
                  </p:grpSpPr>
                  <p:grpSp>
                    <p:nvGrpSpPr>
                      <p:cNvPr id="717" name="Group 37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12" y="328"/>
                        <a:ext cx="152" cy="130"/>
                        <a:chOff x="3312" y="328"/>
                        <a:chExt cx="152" cy="130"/>
                      </a:xfrm>
                    </p:grpSpPr>
                    <p:grpSp>
                      <p:nvGrpSpPr>
                        <p:cNvPr id="721" name="Group 37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312" y="328"/>
                          <a:ext cx="93" cy="130"/>
                          <a:chOff x="3312" y="328"/>
                          <a:chExt cx="93" cy="130"/>
                        </a:xfrm>
                      </p:grpSpPr>
                      <p:grpSp>
                        <p:nvGrpSpPr>
                          <p:cNvPr id="737" name="Group 37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13" y="328"/>
                            <a:ext cx="37" cy="88"/>
                            <a:chOff x="3313" y="328"/>
                            <a:chExt cx="37" cy="88"/>
                          </a:xfrm>
                        </p:grpSpPr>
                        <p:sp>
                          <p:nvSpPr>
                            <p:cNvPr id="742" name="Line 373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3313" y="328"/>
                              <a:ext cx="37" cy="32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808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endParaRPr lang="fr-FR"/>
                            </a:p>
                          </p:txBody>
                        </p:sp>
                        <p:grpSp>
                          <p:nvGrpSpPr>
                            <p:cNvPr id="743" name="Group 374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14" y="364"/>
                              <a:ext cx="32" cy="52"/>
                              <a:chOff x="3314" y="364"/>
                              <a:chExt cx="32" cy="52"/>
                            </a:xfrm>
                          </p:grpSpPr>
                          <p:sp>
                            <p:nvSpPr>
                              <p:cNvPr id="744" name="Line 37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64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745" name="Line 37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70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746" name="Line 37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76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747" name="Line 37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82"/>
                                <a:ext cx="32" cy="2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748" name="Line 37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87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738" name="Group 38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12" y="414"/>
                            <a:ext cx="93" cy="44"/>
                            <a:chOff x="3312" y="414"/>
                            <a:chExt cx="93" cy="44"/>
                          </a:xfrm>
                        </p:grpSpPr>
                        <p:sp>
                          <p:nvSpPr>
                            <p:cNvPr id="739" name="Freeform 38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2" y="421"/>
                              <a:ext cx="93" cy="37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18"/>
                                </a:cxn>
                                <a:cxn ang="0">
                                  <a:pos x="87" y="27"/>
                                </a:cxn>
                                <a:cxn ang="0">
                                  <a:pos x="34" y="36"/>
                                </a:cxn>
                                <a:cxn ang="0">
                                  <a:pos x="0" y="8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4" y="28"/>
                                </a:cxn>
                                <a:cxn ang="0">
                                  <a:pos x="92" y="18"/>
                                </a:cxn>
                              </a:cxnLst>
                              <a:rect l="0" t="0" r="r" b="b"/>
                              <a:pathLst>
                                <a:path w="93" h="37">
                                  <a:moveTo>
                                    <a:pt x="92" y="18"/>
                                  </a:moveTo>
                                  <a:lnTo>
                                    <a:pt x="87" y="27"/>
                                  </a:lnTo>
                                  <a:lnTo>
                                    <a:pt x="34" y="36"/>
                                  </a:lnTo>
                                  <a:lnTo>
                                    <a:pt x="0" y="8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4" y="28"/>
                                  </a:lnTo>
                                  <a:lnTo>
                                    <a:pt x="92" y="18"/>
                                  </a:lnTo>
                                </a:path>
                              </a:pathLst>
                            </a:custGeom>
                            <a:solidFill>
                              <a:srgbClr val="80808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740" name="Freeform 38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2" y="415"/>
                              <a:ext cx="93" cy="35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24"/>
                                </a:cxn>
                                <a:cxn ang="0">
                                  <a:pos x="34" y="34"/>
                                </a:cxn>
                                <a:cxn ang="0">
                                  <a:pos x="0" y="6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5" y="29"/>
                                </a:cxn>
                                <a:cxn ang="0">
                                  <a:pos x="90" y="20"/>
                                </a:cxn>
                                <a:cxn ang="0">
                                  <a:pos x="92" y="24"/>
                                </a:cxn>
                              </a:cxnLst>
                              <a:rect l="0" t="0" r="r" b="b"/>
                              <a:pathLst>
                                <a:path w="93" h="35">
                                  <a:moveTo>
                                    <a:pt x="92" y="24"/>
                                  </a:moveTo>
                                  <a:lnTo>
                                    <a:pt x="34" y="34"/>
                                  </a:lnTo>
                                  <a:lnTo>
                                    <a:pt x="0" y="6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5" y="29"/>
                                  </a:lnTo>
                                  <a:lnTo>
                                    <a:pt x="90" y="20"/>
                                  </a:lnTo>
                                  <a:lnTo>
                                    <a:pt x="92" y="24"/>
                                  </a:lnTo>
                                </a:path>
                              </a:pathLst>
                            </a:custGeom>
                            <a:solidFill>
                              <a:srgbClr val="C0C0C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741" name="Freeform 38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2" y="414"/>
                              <a:ext cx="3" cy="3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1"/>
                                </a:cxn>
                                <a:cxn ang="0">
                                  <a:pos x="2" y="2"/>
                                </a:cxn>
                                <a:cxn ang="0">
                                  <a:pos x="2" y="0"/>
                                </a:cxn>
                                <a:cxn ang="0">
                                  <a:pos x="0" y="1"/>
                                </a:cxn>
                              </a:cxnLst>
                              <a:rect l="0" t="0" r="r" b="b"/>
                              <a:pathLst>
                                <a:path w="3" h="3">
                                  <a:moveTo>
                                    <a:pt x="0" y="1"/>
                                  </a:moveTo>
                                  <a:lnTo>
                                    <a:pt x="2" y="2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1"/>
                                  </a:lnTo>
                                </a:path>
                              </a:pathLst>
                            </a:custGeom>
                            <a:solidFill>
                              <a:srgbClr val="A0A0A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</p:grpSp>
                    </p:grpSp>
                    <p:grpSp>
                      <p:nvGrpSpPr>
                        <p:cNvPr id="722" name="Group 38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398" y="375"/>
                          <a:ext cx="66" cy="46"/>
                          <a:chOff x="3398" y="375"/>
                          <a:chExt cx="66" cy="46"/>
                        </a:xfrm>
                      </p:grpSpPr>
                      <p:sp>
                        <p:nvSpPr>
                          <p:cNvPr id="723" name="Freeform 385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402" y="375"/>
                            <a:ext cx="59" cy="4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58" y="0"/>
                              </a:cxn>
                              <a:cxn ang="0">
                                <a:pos x="58" y="37"/>
                              </a:cxn>
                              <a:cxn ang="0">
                                <a:pos x="0" y="45"/>
                              </a:cxn>
                              <a:cxn ang="0">
                                <a:pos x="0" y="8"/>
                              </a:cxn>
                              <a:cxn ang="0">
                                <a:pos x="58" y="0"/>
                              </a:cxn>
                            </a:cxnLst>
                            <a:rect l="0" t="0" r="r" b="b"/>
                            <a:pathLst>
                              <a:path w="59" h="46">
                                <a:moveTo>
                                  <a:pt x="58" y="0"/>
                                </a:moveTo>
                                <a:lnTo>
                                  <a:pt x="58" y="37"/>
                                </a:lnTo>
                                <a:lnTo>
                                  <a:pt x="0" y="45"/>
                                </a:lnTo>
                                <a:lnTo>
                                  <a:pt x="0" y="8"/>
                                </a:lnTo>
                                <a:lnTo>
                                  <a:pt x="58" y="0"/>
                                </a:lnTo>
                              </a:path>
                            </a:pathLst>
                          </a:custGeom>
                          <a:solidFill>
                            <a:srgbClr val="C0C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fr-FR"/>
                          </a:p>
                        </p:txBody>
                      </p:sp>
                      <p:grpSp>
                        <p:nvGrpSpPr>
                          <p:cNvPr id="724" name="Group 386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98" y="383"/>
                            <a:ext cx="66" cy="29"/>
                            <a:chOff x="3398" y="383"/>
                            <a:chExt cx="66" cy="29"/>
                          </a:xfrm>
                        </p:grpSpPr>
                        <p:grpSp>
                          <p:nvGrpSpPr>
                            <p:cNvPr id="725" name="Group 387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8" y="383"/>
                              <a:ext cx="66" cy="8"/>
                              <a:chOff x="3398" y="383"/>
                              <a:chExt cx="66" cy="8"/>
                            </a:xfrm>
                          </p:grpSpPr>
                          <p:sp>
                            <p:nvSpPr>
                              <p:cNvPr id="734" name="Line 38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87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735" name="Line 38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83"/>
                                <a:ext cx="66" cy="1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736" name="Line 39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91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726" name="Group 391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8" y="394"/>
                              <a:ext cx="66" cy="7"/>
                              <a:chOff x="3398" y="394"/>
                              <a:chExt cx="66" cy="7"/>
                            </a:xfrm>
                          </p:grpSpPr>
                          <p:sp>
                            <p:nvSpPr>
                              <p:cNvPr id="731" name="Line 39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9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732" name="Line 39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94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733" name="Line 39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01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727" name="Group 395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8" y="405"/>
                              <a:ext cx="66" cy="7"/>
                              <a:chOff x="3398" y="405"/>
                              <a:chExt cx="66" cy="7"/>
                            </a:xfrm>
                          </p:grpSpPr>
                          <p:sp>
                            <p:nvSpPr>
                              <p:cNvPr id="728" name="Line 39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0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729" name="Line 39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05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730" name="Line 39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12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</p:grpSp>
                  </p:grpSp>
                  <p:grpSp>
                    <p:nvGrpSpPr>
                      <p:cNvPr id="718" name="Group 39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433" y="316"/>
                        <a:ext cx="12" cy="18"/>
                        <a:chOff x="3433" y="316"/>
                        <a:chExt cx="12" cy="18"/>
                      </a:xfrm>
                    </p:grpSpPr>
                    <p:sp>
                      <p:nvSpPr>
                        <p:cNvPr id="719" name="Freeform 40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436" y="320"/>
                          <a:ext cx="7" cy="1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" y="0"/>
                            </a:cxn>
                            <a:cxn ang="0">
                              <a:pos x="6" y="12"/>
                            </a:cxn>
                            <a:cxn ang="0">
                              <a:pos x="0" y="13"/>
                            </a:cxn>
                            <a:cxn ang="0">
                              <a:pos x="0" y="0"/>
                            </a:cxn>
                            <a:cxn ang="0">
                              <a:pos x="6" y="0"/>
                            </a:cxn>
                          </a:cxnLst>
                          <a:rect l="0" t="0" r="r" b="b"/>
                          <a:pathLst>
                            <a:path w="7" h="14">
                              <a:moveTo>
                                <a:pt x="6" y="0"/>
                              </a:moveTo>
                              <a:lnTo>
                                <a:pt x="6" y="12"/>
                              </a:lnTo>
                              <a:lnTo>
                                <a:pt x="0" y="13"/>
                              </a:lnTo>
                              <a:lnTo>
                                <a:pt x="0" y="0"/>
                              </a:lnTo>
                              <a:lnTo>
                                <a:pt x="6" y="0"/>
                              </a:lnTo>
                            </a:path>
                          </a:pathLst>
                        </a:custGeom>
                        <a:solidFill>
                          <a:srgbClr val="808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720" name="Oval 40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433" y="316"/>
                          <a:ext cx="12" cy="5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714" name="Group 40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05" y="389"/>
                      <a:ext cx="5" cy="10"/>
                      <a:chOff x="3505" y="389"/>
                      <a:chExt cx="5" cy="10"/>
                    </a:xfrm>
                  </p:grpSpPr>
                  <p:sp>
                    <p:nvSpPr>
                      <p:cNvPr id="715" name="Freeform 40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506" y="390"/>
                        <a:ext cx="3" cy="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8"/>
                          </a:cxn>
                          <a:cxn ang="0">
                            <a:pos x="0" y="7"/>
                          </a:cxn>
                          <a:cxn ang="0">
                            <a:pos x="0" y="0"/>
                          </a:cxn>
                          <a:cxn ang="0">
                            <a:pos x="2" y="1"/>
                          </a:cxn>
                          <a:cxn ang="0">
                            <a:pos x="2" y="8"/>
                          </a:cxn>
                        </a:cxnLst>
                        <a:rect l="0" t="0" r="r" b="b"/>
                        <a:pathLst>
                          <a:path w="3" h="9">
                            <a:moveTo>
                              <a:pt x="2" y="8"/>
                            </a:moveTo>
                            <a:lnTo>
                              <a:pt x="0" y="7"/>
                            </a:lnTo>
                            <a:lnTo>
                              <a:pt x="0" y="0"/>
                            </a:lnTo>
                            <a:lnTo>
                              <a:pt x="2" y="1"/>
                            </a:lnTo>
                            <a:lnTo>
                              <a:pt x="2" y="8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716" name="Oval 4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05" y="389"/>
                        <a:ext cx="5" cy="2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</p:grpSp>
      </p:grpSp>
      <p:sp>
        <p:nvSpPr>
          <p:cNvPr id="817" name="Rectangle 454"/>
          <p:cNvSpPr>
            <a:spLocks noChangeArrowheads="1"/>
          </p:cNvSpPr>
          <p:nvPr/>
        </p:nvSpPr>
        <p:spPr bwMode="auto">
          <a:xfrm>
            <a:off x="5647814" y="1995433"/>
            <a:ext cx="141287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18" name="Rectangle 151"/>
          <p:cNvSpPr>
            <a:spLocks noChangeArrowheads="1"/>
          </p:cNvSpPr>
          <p:nvPr/>
        </p:nvSpPr>
        <p:spPr bwMode="auto">
          <a:xfrm>
            <a:off x="4150431" y="2420888"/>
            <a:ext cx="987425" cy="5064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819" name="Rectangle 509"/>
          <p:cNvSpPr>
            <a:spLocks noChangeArrowheads="1"/>
          </p:cNvSpPr>
          <p:nvPr/>
        </p:nvSpPr>
        <p:spPr bwMode="auto">
          <a:xfrm>
            <a:off x="3821967" y="3006675"/>
            <a:ext cx="1434689" cy="2836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 dirty="0" smtClean="0">
                <a:solidFill>
                  <a:srgbClr val="000000"/>
                </a:solidFill>
              </a:rPr>
              <a:t>8. Fermentation</a:t>
            </a:r>
            <a:endParaRPr lang="fr-FR" sz="1400" b="0" dirty="0">
              <a:solidFill>
                <a:srgbClr val="000000"/>
              </a:solidFill>
            </a:endParaRPr>
          </a:p>
        </p:txBody>
      </p:sp>
      <p:sp>
        <p:nvSpPr>
          <p:cNvPr id="821" name="Rectangle 534"/>
          <p:cNvSpPr>
            <a:spLocks noChangeArrowheads="1"/>
          </p:cNvSpPr>
          <p:nvPr/>
        </p:nvSpPr>
        <p:spPr bwMode="auto">
          <a:xfrm>
            <a:off x="4193293" y="2708920"/>
            <a:ext cx="141288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23" name="Freeform 1426"/>
          <p:cNvSpPr>
            <a:spLocks/>
          </p:cNvSpPr>
          <p:nvPr/>
        </p:nvSpPr>
        <p:spPr bwMode="auto">
          <a:xfrm>
            <a:off x="1278508" y="3773288"/>
            <a:ext cx="196850" cy="198438"/>
          </a:xfrm>
          <a:custGeom>
            <a:avLst/>
            <a:gdLst/>
            <a:ahLst/>
            <a:cxnLst>
              <a:cxn ang="0">
                <a:pos x="17" y="2"/>
              </a:cxn>
              <a:cxn ang="0">
                <a:pos x="100" y="0"/>
              </a:cxn>
              <a:cxn ang="0">
                <a:pos x="102" y="0"/>
              </a:cxn>
              <a:cxn ang="0">
                <a:pos x="104" y="1"/>
              </a:cxn>
              <a:cxn ang="0">
                <a:pos x="105" y="1"/>
              </a:cxn>
              <a:cxn ang="0">
                <a:pos x="106" y="2"/>
              </a:cxn>
              <a:cxn ang="0">
                <a:pos x="107" y="3"/>
              </a:cxn>
              <a:cxn ang="0">
                <a:pos x="108" y="5"/>
              </a:cxn>
              <a:cxn ang="0">
                <a:pos x="118" y="53"/>
              </a:cxn>
              <a:cxn ang="0">
                <a:pos x="123" y="54"/>
              </a:cxn>
              <a:cxn ang="0">
                <a:pos x="123" y="70"/>
              </a:cxn>
              <a:cxn ang="0">
                <a:pos x="120" y="71"/>
              </a:cxn>
              <a:cxn ang="0">
                <a:pos x="120" y="84"/>
              </a:cxn>
              <a:cxn ang="0">
                <a:pos x="123" y="87"/>
              </a:cxn>
              <a:cxn ang="0">
                <a:pos x="121" y="91"/>
              </a:cxn>
              <a:cxn ang="0">
                <a:pos x="121" y="124"/>
              </a:cxn>
              <a:cxn ang="0">
                <a:pos x="75" y="124"/>
              </a:cxn>
              <a:cxn ang="0">
                <a:pos x="75" y="122"/>
              </a:cxn>
              <a:cxn ang="0">
                <a:pos x="60" y="118"/>
              </a:cxn>
              <a:cxn ang="0">
                <a:pos x="10" y="118"/>
              </a:cxn>
              <a:cxn ang="0">
                <a:pos x="4" y="118"/>
              </a:cxn>
              <a:cxn ang="0">
                <a:pos x="4" y="101"/>
              </a:cxn>
              <a:cxn ang="0">
                <a:pos x="0" y="100"/>
              </a:cxn>
              <a:cxn ang="0">
                <a:pos x="0" y="47"/>
              </a:cxn>
              <a:cxn ang="0">
                <a:pos x="5" y="42"/>
              </a:cxn>
              <a:cxn ang="0">
                <a:pos x="12" y="9"/>
              </a:cxn>
              <a:cxn ang="0">
                <a:pos x="13" y="6"/>
              </a:cxn>
              <a:cxn ang="0">
                <a:pos x="13" y="5"/>
              </a:cxn>
              <a:cxn ang="0">
                <a:pos x="14" y="3"/>
              </a:cxn>
              <a:cxn ang="0">
                <a:pos x="16" y="2"/>
              </a:cxn>
              <a:cxn ang="0">
                <a:pos x="17" y="2"/>
              </a:cxn>
            </a:cxnLst>
            <a:rect l="0" t="0" r="r" b="b"/>
            <a:pathLst>
              <a:path w="124" h="125">
                <a:moveTo>
                  <a:pt x="17" y="2"/>
                </a:moveTo>
                <a:lnTo>
                  <a:pt x="100" y="0"/>
                </a:lnTo>
                <a:lnTo>
                  <a:pt x="102" y="0"/>
                </a:lnTo>
                <a:lnTo>
                  <a:pt x="104" y="1"/>
                </a:lnTo>
                <a:lnTo>
                  <a:pt x="105" y="1"/>
                </a:lnTo>
                <a:lnTo>
                  <a:pt x="106" y="2"/>
                </a:lnTo>
                <a:lnTo>
                  <a:pt x="107" y="3"/>
                </a:lnTo>
                <a:lnTo>
                  <a:pt x="108" y="5"/>
                </a:lnTo>
                <a:lnTo>
                  <a:pt x="118" y="53"/>
                </a:lnTo>
                <a:lnTo>
                  <a:pt x="123" y="54"/>
                </a:lnTo>
                <a:lnTo>
                  <a:pt x="123" y="70"/>
                </a:lnTo>
                <a:lnTo>
                  <a:pt x="120" y="71"/>
                </a:lnTo>
                <a:lnTo>
                  <a:pt x="120" y="84"/>
                </a:lnTo>
                <a:lnTo>
                  <a:pt x="123" y="87"/>
                </a:lnTo>
                <a:lnTo>
                  <a:pt x="121" y="91"/>
                </a:lnTo>
                <a:lnTo>
                  <a:pt x="121" y="124"/>
                </a:lnTo>
                <a:lnTo>
                  <a:pt x="75" y="124"/>
                </a:lnTo>
                <a:lnTo>
                  <a:pt x="75" y="122"/>
                </a:lnTo>
                <a:lnTo>
                  <a:pt x="60" y="118"/>
                </a:lnTo>
                <a:lnTo>
                  <a:pt x="10" y="118"/>
                </a:lnTo>
                <a:lnTo>
                  <a:pt x="4" y="118"/>
                </a:lnTo>
                <a:lnTo>
                  <a:pt x="4" y="101"/>
                </a:lnTo>
                <a:lnTo>
                  <a:pt x="0" y="100"/>
                </a:lnTo>
                <a:lnTo>
                  <a:pt x="0" y="47"/>
                </a:lnTo>
                <a:lnTo>
                  <a:pt x="5" y="42"/>
                </a:lnTo>
                <a:lnTo>
                  <a:pt x="12" y="9"/>
                </a:lnTo>
                <a:lnTo>
                  <a:pt x="13" y="6"/>
                </a:lnTo>
                <a:lnTo>
                  <a:pt x="13" y="5"/>
                </a:lnTo>
                <a:lnTo>
                  <a:pt x="14" y="3"/>
                </a:lnTo>
                <a:lnTo>
                  <a:pt x="16" y="2"/>
                </a:lnTo>
                <a:lnTo>
                  <a:pt x="17" y="2"/>
                </a:lnTo>
              </a:path>
            </a:pathLst>
          </a:custGeom>
          <a:solidFill>
            <a:srgbClr val="FF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824" name="Group 1427"/>
          <p:cNvGrpSpPr>
            <a:grpSpLocks/>
          </p:cNvGrpSpPr>
          <p:nvPr/>
        </p:nvGrpSpPr>
        <p:grpSpPr bwMode="auto">
          <a:xfrm>
            <a:off x="1470596" y="3903463"/>
            <a:ext cx="20638" cy="68263"/>
            <a:chOff x="5760" y="1138"/>
            <a:chExt cx="13" cy="43"/>
          </a:xfrm>
        </p:grpSpPr>
        <p:sp>
          <p:nvSpPr>
            <p:cNvPr id="825" name="Arc 1428"/>
            <p:cNvSpPr>
              <a:spLocks/>
            </p:cNvSpPr>
            <p:nvPr/>
          </p:nvSpPr>
          <p:spPr bwMode="auto">
            <a:xfrm>
              <a:off x="5760" y="1138"/>
              <a:ext cx="6" cy="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4769 w 43200"/>
                <a:gd name="T1" fmla="*/ 1108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14769" y="1108"/>
                  </a:moveTo>
                  <a:cubicBezTo>
                    <a:pt x="16971" y="374"/>
                    <a:pt x="19278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14769" y="1108"/>
                  </a:moveTo>
                  <a:cubicBezTo>
                    <a:pt x="16971" y="374"/>
                    <a:pt x="19278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26" name="Freeform 1429"/>
            <p:cNvSpPr>
              <a:spLocks/>
            </p:cNvSpPr>
            <p:nvPr/>
          </p:nvSpPr>
          <p:spPr bwMode="auto">
            <a:xfrm>
              <a:off x="5760" y="1167"/>
              <a:ext cx="13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9" y="3"/>
                </a:cxn>
                <a:cxn ang="0">
                  <a:pos x="9" y="9"/>
                </a:cxn>
                <a:cxn ang="0">
                  <a:pos x="10" y="12"/>
                </a:cxn>
                <a:cxn ang="0">
                  <a:pos x="12" y="13"/>
                </a:cxn>
                <a:cxn ang="0">
                  <a:pos x="0" y="13"/>
                </a:cxn>
                <a:cxn ang="0">
                  <a:pos x="0" y="0"/>
                </a:cxn>
              </a:cxnLst>
              <a:rect l="0" t="0" r="r" b="b"/>
              <a:pathLst>
                <a:path w="13" h="14">
                  <a:moveTo>
                    <a:pt x="0" y="0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1" y="2"/>
                  </a:lnTo>
                  <a:lnTo>
                    <a:pt x="9" y="3"/>
                  </a:lnTo>
                  <a:lnTo>
                    <a:pt x="9" y="9"/>
                  </a:lnTo>
                  <a:lnTo>
                    <a:pt x="10" y="12"/>
                  </a:lnTo>
                  <a:lnTo>
                    <a:pt x="12" y="13"/>
                  </a:lnTo>
                  <a:lnTo>
                    <a:pt x="0" y="13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27" name="Group 1430"/>
          <p:cNvGrpSpPr>
            <a:grpSpLocks/>
          </p:cNvGrpSpPr>
          <p:nvPr/>
        </p:nvGrpSpPr>
        <p:grpSpPr bwMode="auto">
          <a:xfrm>
            <a:off x="1343596" y="3790751"/>
            <a:ext cx="104775" cy="171450"/>
            <a:chOff x="5680" y="1067"/>
            <a:chExt cx="66" cy="108"/>
          </a:xfrm>
        </p:grpSpPr>
        <p:sp>
          <p:nvSpPr>
            <p:cNvPr id="828" name="Freeform 1431"/>
            <p:cNvSpPr>
              <a:spLocks/>
            </p:cNvSpPr>
            <p:nvPr/>
          </p:nvSpPr>
          <p:spPr bwMode="auto">
            <a:xfrm>
              <a:off x="5680" y="1067"/>
              <a:ext cx="57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56" y="43"/>
                </a:cxn>
                <a:cxn ang="0">
                  <a:pos x="0" y="43"/>
                </a:cxn>
                <a:cxn ang="0">
                  <a:pos x="0" y="0"/>
                </a:cxn>
              </a:cxnLst>
              <a:rect l="0" t="0" r="r" b="b"/>
              <a:pathLst>
                <a:path w="57" h="44">
                  <a:moveTo>
                    <a:pt x="0" y="0"/>
                  </a:moveTo>
                  <a:lnTo>
                    <a:pt x="56" y="0"/>
                  </a:lnTo>
                  <a:lnTo>
                    <a:pt x="56" y="43"/>
                  </a:ln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29" name="Freeform 1432"/>
            <p:cNvSpPr>
              <a:spLocks/>
            </p:cNvSpPr>
            <p:nvPr/>
          </p:nvSpPr>
          <p:spPr bwMode="auto">
            <a:xfrm>
              <a:off x="5681" y="1110"/>
              <a:ext cx="6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0"/>
                </a:cxn>
                <a:cxn ang="0">
                  <a:pos x="64" y="64"/>
                </a:cxn>
                <a:cxn ang="0">
                  <a:pos x="31" y="64"/>
                </a:cxn>
                <a:cxn ang="0">
                  <a:pos x="31" y="59"/>
                </a:cxn>
                <a:cxn ang="0">
                  <a:pos x="30" y="54"/>
                </a:cxn>
                <a:cxn ang="0">
                  <a:pos x="30" y="51"/>
                </a:cxn>
                <a:cxn ang="0">
                  <a:pos x="29" y="46"/>
                </a:cxn>
                <a:cxn ang="0">
                  <a:pos x="28" y="42"/>
                </a:cxn>
                <a:cxn ang="0">
                  <a:pos x="27" y="38"/>
                </a:cxn>
                <a:cxn ang="0">
                  <a:pos x="25" y="34"/>
                </a:cxn>
                <a:cxn ang="0">
                  <a:pos x="22" y="31"/>
                </a:cxn>
                <a:cxn ang="0">
                  <a:pos x="19" y="28"/>
                </a:cxn>
                <a:cxn ang="0">
                  <a:pos x="16" y="26"/>
                </a:cxn>
                <a:cxn ang="0">
                  <a:pos x="13" y="24"/>
                </a:cxn>
                <a:cxn ang="0">
                  <a:pos x="10" y="23"/>
                </a:cxn>
                <a:cxn ang="0">
                  <a:pos x="6" y="22"/>
                </a:cxn>
                <a:cxn ang="0">
                  <a:pos x="3" y="22"/>
                </a:cxn>
                <a:cxn ang="0">
                  <a:pos x="0" y="21"/>
                </a:cxn>
                <a:cxn ang="0">
                  <a:pos x="0" y="0"/>
                </a:cxn>
              </a:cxnLst>
              <a:rect l="0" t="0" r="r" b="b"/>
              <a:pathLst>
                <a:path w="65" h="65">
                  <a:moveTo>
                    <a:pt x="0" y="0"/>
                  </a:moveTo>
                  <a:lnTo>
                    <a:pt x="64" y="0"/>
                  </a:lnTo>
                  <a:lnTo>
                    <a:pt x="64" y="64"/>
                  </a:lnTo>
                  <a:lnTo>
                    <a:pt x="31" y="64"/>
                  </a:lnTo>
                  <a:lnTo>
                    <a:pt x="31" y="59"/>
                  </a:lnTo>
                  <a:lnTo>
                    <a:pt x="30" y="54"/>
                  </a:lnTo>
                  <a:lnTo>
                    <a:pt x="30" y="51"/>
                  </a:lnTo>
                  <a:lnTo>
                    <a:pt x="29" y="46"/>
                  </a:lnTo>
                  <a:lnTo>
                    <a:pt x="28" y="42"/>
                  </a:lnTo>
                  <a:lnTo>
                    <a:pt x="27" y="38"/>
                  </a:lnTo>
                  <a:lnTo>
                    <a:pt x="25" y="34"/>
                  </a:lnTo>
                  <a:lnTo>
                    <a:pt x="22" y="31"/>
                  </a:lnTo>
                  <a:lnTo>
                    <a:pt x="19" y="28"/>
                  </a:lnTo>
                  <a:lnTo>
                    <a:pt x="16" y="26"/>
                  </a:lnTo>
                  <a:lnTo>
                    <a:pt x="13" y="24"/>
                  </a:lnTo>
                  <a:lnTo>
                    <a:pt x="10" y="23"/>
                  </a:lnTo>
                  <a:lnTo>
                    <a:pt x="6" y="22"/>
                  </a:lnTo>
                  <a:lnTo>
                    <a:pt x="3" y="22"/>
                  </a:lnTo>
                  <a:lnTo>
                    <a:pt x="0" y="2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830" name="Oval 1433"/>
          <p:cNvSpPr>
            <a:spLocks noChangeArrowheads="1"/>
          </p:cNvSpPr>
          <p:nvPr/>
        </p:nvSpPr>
        <p:spPr bwMode="auto">
          <a:xfrm>
            <a:off x="1288033" y="3898701"/>
            <a:ext cx="93663" cy="98425"/>
          </a:xfrm>
          <a:prstGeom prst="ellipse">
            <a:avLst/>
          </a:prstGeom>
          <a:solidFill>
            <a:srgbClr val="80808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31" name="Oval 1434"/>
          <p:cNvSpPr>
            <a:spLocks noChangeArrowheads="1"/>
          </p:cNvSpPr>
          <p:nvPr/>
        </p:nvSpPr>
        <p:spPr bwMode="auto">
          <a:xfrm>
            <a:off x="1291208" y="3912988"/>
            <a:ext cx="87313" cy="90488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32" name="Oval 1435"/>
          <p:cNvSpPr>
            <a:spLocks noChangeArrowheads="1"/>
          </p:cNvSpPr>
          <p:nvPr/>
        </p:nvSpPr>
        <p:spPr bwMode="auto">
          <a:xfrm>
            <a:off x="1316608" y="3939976"/>
            <a:ext cx="34925" cy="36513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833" name="Group 1436"/>
          <p:cNvGrpSpPr>
            <a:grpSpLocks/>
          </p:cNvGrpSpPr>
          <p:nvPr/>
        </p:nvGrpSpPr>
        <p:grpSpPr bwMode="auto">
          <a:xfrm>
            <a:off x="983233" y="3768526"/>
            <a:ext cx="163513" cy="104775"/>
            <a:chOff x="5653" y="1053"/>
            <a:chExt cx="103" cy="66"/>
          </a:xfrm>
        </p:grpSpPr>
        <p:sp>
          <p:nvSpPr>
            <p:cNvPr id="834" name="Freeform 1437"/>
            <p:cNvSpPr>
              <a:spLocks/>
            </p:cNvSpPr>
            <p:nvPr/>
          </p:nvSpPr>
          <p:spPr bwMode="auto">
            <a:xfrm>
              <a:off x="5685" y="1071"/>
              <a:ext cx="47" cy="3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1" y="0"/>
                </a:cxn>
                <a:cxn ang="0">
                  <a:pos x="46" y="0"/>
                </a:cxn>
                <a:cxn ang="0">
                  <a:pos x="46" y="34"/>
                </a:cxn>
                <a:cxn ang="0">
                  <a:pos x="39" y="34"/>
                </a:cxn>
                <a:cxn ang="0">
                  <a:pos x="35" y="30"/>
                </a:cxn>
                <a:cxn ang="0">
                  <a:pos x="3" y="30"/>
                </a:cxn>
                <a:cxn ang="0">
                  <a:pos x="0" y="28"/>
                </a:cxn>
                <a:cxn ang="0">
                  <a:pos x="0" y="5"/>
                </a:cxn>
              </a:cxnLst>
              <a:rect l="0" t="0" r="r" b="b"/>
              <a:pathLst>
                <a:path w="47" h="35">
                  <a:moveTo>
                    <a:pt x="0" y="5"/>
                  </a:moveTo>
                  <a:lnTo>
                    <a:pt x="11" y="0"/>
                  </a:lnTo>
                  <a:lnTo>
                    <a:pt x="46" y="0"/>
                  </a:lnTo>
                  <a:lnTo>
                    <a:pt x="46" y="34"/>
                  </a:lnTo>
                  <a:lnTo>
                    <a:pt x="39" y="34"/>
                  </a:lnTo>
                  <a:lnTo>
                    <a:pt x="35" y="30"/>
                  </a:lnTo>
                  <a:lnTo>
                    <a:pt x="3" y="30"/>
                  </a:lnTo>
                  <a:lnTo>
                    <a:pt x="0" y="28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35" name="Freeform 1438"/>
            <p:cNvSpPr>
              <a:spLocks/>
            </p:cNvSpPr>
            <p:nvPr/>
          </p:nvSpPr>
          <p:spPr bwMode="auto">
            <a:xfrm>
              <a:off x="5740" y="1062"/>
              <a:ext cx="16" cy="4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5" y="44"/>
                </a:cxn>
                <a:cxn ang="0">
                  <a:pos x="4" y="44"/>
                </a:cxn>
                <a:cxn ang="0">
                  <a:pos x="0" y="43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1" y="4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0"/>
                </a:cxn>
              </a:cxnLst>
              <a:rect l="0" t="0" r="r" b="b"/>
              <a:pathLst>
                <a:path w="16" h="45">
                  <a:moveTo>
                    <a:pt x="6" y="0"/>
                  </a:moveTo>
                  <a:lnTo>
                    <a:pt x="15" y="44"/>
                  </a:lnTo>
                  <a:lnTo>
                    <a:pt x="4" y="44"/>
                  </a:lnTo>
                  <a:lnTo>
                    <a:pt x="0" y="43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4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36" name="Freeform 1439"/>
            <p:cNvSpPr>
              <a:spLocks/>
            </p:cNvSpPr>
            <p:nvPr/>
          </p:nvSpPr>
          <p:spPr bwMode="auto">
            <a:xfrm>
              <a:off x="5653" y="1072"/>
              <a:ext cx="24" cy="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3" y="0"/>
                </a:cxn>
                <a:cxn ang="0">
                  <a:pos x="23" y="25"/>
                </a:cxn>
                <a:cxn ang="0">
                  <a:pos x="1" y="25"/>
                </a:cxn>
                <a:cxn ang="0">
                  <a:pos x="0" y="20"/>
                </a:cxn>
                <a:cxn ang="0">
                  <a:pos x="5" y="0"/>
                </a:cxn>
              </a:cxnLst>
              <a:rect l="0" t="0" r="r" b="b"/>
              <a:pathLst>
                <a:path w="24" h="26">
                  <a:moveTo>
                    <a:pt x="5" y="0"/>
                  </a:moveTo>
                  <a:lnTo>
                    <a:pt x="23" y="0"/>
                  </a:lnTo>
                  <a:lnTo>
                    <a:pt x="23" y="25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5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37" name="Line 1440"/>
            <p:cNvSpPr>
              <a:spLocks noChangeShapeType="1"/>
            </p:cNvSpPr>
            <p:nvPr/>
          </p:nvSpPr>
          <p:spPr bwMode="auto">
            <a:xfrm flipV="1">
              <a:off x="5720" y="1053"/>
              <a:ext cx="0" cy="6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838" name="Freeform 1441"/>
          <p:cNvSpPr>
            <a:spLocks/>
          </p:cNvSpPr>
          <p:nvPr/>
        </p:nvSpPr>
        <p:spPr bwMode="auto">
          <a:xfrm>
            <a:off x="1278508" y="3933626"/>
            <a:ext cx="6350" cy="269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1"/>
              </a:cxn>
              <a:cxn ang="0">
                <a:pos x="3" y="16"/>
              </a:cxn>
              <a:cxn ang="0">
                <a:pos x="0" y="16"/>
              </a:cxn>
              <a:cxn ang="0">
                <a:pos x="0" y="0"/>
              </a:cxn>
            </a:cxnLst>
            <a:rect l="0" t="0" r="r" b="b"/>
            <a:pathLst>
              <a:path w="4" h="17">
                <a:moveTo>
                  <a:pt x="0" y="0"/>
                </a:moveTo>
                <a:lnTo>
                  <a:pt x="3" y="1"/>
                </a:lnTo>
                <a:lnTo>
                  <a:pt x="3" y="16"/>
                </a:lnTo>
                <a:lnTo>
                  <a:pt x="0" y="16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39" name="Freeform 1442"/>
          <p:cNvSpPr>
            <a:spLocks/>
          </p:cNvSpPr>
          <p:nvPr/>
        </p:nvSpPr>
        <p:spPr bwMode="auto">
          <a:xfrm>
            <a:off x="1032446" y="3847901"/>
            <a:ext cx="17463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"/>
              </a:cxn>
              <a:cxn ang="0">
                <a:pos x="3" y="2"/>
              </a:cxn>
              <a:cxn ang="0">
                <a:pos x="10" y="2"/>
              </a:cxn>
              <a:cxn ang="0">
                <a:pos x="10" y="1"/>
              </a:cxn>
              <a:cxn ang="0">
                <a:pos x="3" y="1"/>
              </a:cxn>
              <a:cxn ang="0">
                <a:pos x="2" y="0"/>
              </a:cxn>
              <a:cxn ang="0">
                <a:pos x="0" y="0"/>
              </a:cxn>
            </a:cxnLst>
            <a:rect l="0" t="0" r="r" b="b"/>
            <a:pathLst>
              <a:path w="11" h="4">
                <a:moveTo>
                  <a:pt x="0" y="0"/>
                </a:moveTo>
                <a:lnTo>
                  <a:pt x="0" y="3"/>
                </a:lnTo>
                <a:lnTo>
                  <a:pt x="3" y="2"/>
                </a:lnTo>
                <a:lnTo>
                  <a:pt x="10" y="2"/>
                </a:lnTo>
                <a:lnTo>
                  <a:pt x="10" y="1"/>
                </a:lnTo>
                <a:lnTo>
                  <a:pt x="3" y="1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40" name="Freeform 1443"/>
          <p:cNvSpPr>
            <a:spLocks/>
          </p:cNvSpPr>
          <p:nvPr/>
        </p:nvSpPr>
        <p:spPr bwMode="auto">
          <a:xfrm>
            <a:off x="416496" y="3697088"/>
            <a:ext cx="858838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7"/>
              </a:cxn>
              <a:cxn ang="0">
                <a:pos x="365" y="157"/>
              </a:cxn>
              <a:cxn ang="0">
                <a:pos x="365" y="0"/>
              </a:cxn>
              <a:cxn ang="0">
                <a:pos x="0" y="0"/>
              </a:cxn>
            </a:cxnLst>
            <a:rect l="0" t="0" r="r" b="b"/>
            <a:pathLst>
              <a:path w="366" h="158">
                <a:moveTo>
                  <a:pt x="0" y="0"/>
                </a:moveTo>
                <a:lnTo>
                  <a:pt x="0" y="157"/>
                </a:lnTo>
                <a:lnTo>
                  <a:pt x="365" y="157"/>
                </a:lnTo>
                <a:lnTo>
                  <a:pt x="365" y="0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41" name="Freeform 1444"/>
          <p:cNvSpPr>
            <a:spLocks/>
          </p:cNvSpPr>
          <p:nvPr/>
        </p:nvSpPr>
        <p:spPr bwMode="auto">
          <a:xfrm>
            <a:off x="680021" y="3941563"/>
            <a:ext cx="604838" cy="22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0" y="0"/>
              </a:cxn>
              <a:cxn ang="0">
                <a:pos x="380" y="13"/>
              </a:cxn>
              <a:cxn ang="0">
                <a:pos x="0" y="13"/>
              </a:cxn>
              <a:cxn ang="0">
                <a:pos x="0" y="0"/>
              </a:cxn>
            </a:cxnLst>
            <a:rect l="0" t="0" r="r" b="b"/>
            <a:pathLst>
              <a:path w="381" h="14">
                <a:moveTo>
                  <a:pt x="0" y="0"/>
                </a:moveTo>
                <a:lnTo>
                  <a:pt x="380" y="0"/>
                </a:lnTo>
                <a:lnTo>
                  <a:pt x="380" y="13"/>
                </a:lnTo>
                <a:lnTo>
                  <a:pt x="0" y="13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842" name="Group 1445"/>
          <p:cNvGrpSpPr>
            <a:grpSpLocks/>
          </p:cNvGrpSpPr>
          <p:nvPr/>
        </p:nvGrpSpPr>
        <p:grpSpPr bwMode="auto">
          <a:xfrm>
            <a:off x="703833" y="3898701"/>
            <a:ext cx="92075" cy="106363"/>
            <a:chOff x="5389" y="1135"/>
            <a:chExt cx="58" cy="67"/>
          </a:xfrm>
        </p:grpSpPr>
        <p:sp>
          <p:nvSpPr>
            <p:cNvPr id="843" name="Oval 1446"/>
            <p:cNvSpPr>
              <a:spLocks noChangeArrowheads="1"/>
            </p:cNvSpPr>
            <p:nvPr/>
          </p:nvSpPr>
          <p:spPr bwMode="auto">
            <a:xfrm>
              <a:off x="5389" y="1135"/>
              <a:ext cx="58" cy="63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844" name="Group 1447"/>
            <p:cNvGrpSpPr>
              <a:grpSpLocks/>
            </p:cNvGrpSpPr>
            <p:nvPr/>
          </p:nvGrpSpPr>
          <p:grpSpPr bwMode="auto">
            <a:xfrm>
              <a:off x="5391" y="1144"/>
              <a:ext cx="55" cy="58"/>
              <a:chOff x="5391" y="1144"/>
              <a:chExt cx="55" cy="58"/>
            </a:xfrm>
          </p:grpSpPr>
          <p:sp>
            <p:nvSpPr>
              <p:cNvPr id="845" name="Oval 1448"/>
              <p:cNvSpPr>
                <a:spLocks noChangeArrowheads="1"/>
              </p:cNvSpPr>
              <p:nvPr/>
            </p:nvSpPr>
            <p:spPr bwMode="auto">
              <a:xfrm>
                <a:off x="5391" y="1144"/>
                <a:ext cx="55" cy="58"/>
              </a:xfrm>
              <a:prstGeom prst="ellipse">
                <a:avLst/>
              </a:prstGeom>
              <a:solidFill>
                <a:srgbClr val="000000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846" name="Oval 1449"/>
              <p:cNvSpPr>
                <a:spLocks noChangeArrowheads="1"/>
              </p:cNvSpPr>
              <p:nvPr/>
            </p:nvSpPr>
            <p:spPr bwMode="auto">
              <a:xfrm>
                <a:off x="5407" y="1162"/>
                <a:ext cx="22" cy="23"/>
              </a:xfrm>
              <a:prstGeom prst="ellipse">
                <a:avLst/>
              </a:prstGeom>
              <a:solidFill>
                <a:srgbClr val="000000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847" name="Rectangle 1450"/>
          <p:cNvSpPr>
            <a:spLocks noChangeArrowheads="1"/>
          </p:cNvSpPr>
          <p:nvPr/>
        </p:nvSpPr>
        <p:spPr bwMode="auto">
          <a:xfrm>
            <a:off x="422846" y="3882826"/>
            <a:ext cx="809625" cy="7938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48" name="Line 1451"/>
          <p:cNvSpPr>
            <a:spLocks noChangeShapeType="1"/>
          </p:cNvSpPr>
          <p:nvPr/>
        </p:nvSpPr>
        <p:spPr bwMode="auto">
          <a:xfrm>
            <a:off x="416496" y="3857426"/>
            <a:ext cx="9350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849" name="Oval 1452"/>
          <p:cNvSpPr>
            <a:spLocks noChangeArrowheads="1"/>
          </p:cNvSpPr>
          <p:nvPr/>
        </p:nvSpPr>
        <p:spPr bwMode="auto">
          <a:xfrm>
            <a:off x="732408" y="3936801"/>
            <a:ext cx="34925" cy="38100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51" name="Rectangle 1454"/>
          <p:cNvSpPr>
            <a:spLocks noChangeArrowheads="1"/>
          </p:cNvSpPr>
          <p:nvPr/>
        </p:nvSpPr>
        <p:spPr bwMode="auto">
          <a:xfrm>
            <a:off x="624458" y="3730426"/>
            <a:ext cx="141288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52" name="Rectangle 1455"/>
          <p:cNvSpPr>
            <a:spLocks noChangeArrowheads="1"/>
          </p:cNvSpPr>
          <p:nvPr/>
        </p:nvSpPr>
        <p:spPr bwMode="auto">
          <a:xfrm>
            <a:off x="764158" y="3730426"/>
            <a:ext cx="141288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53" name="Rectangle 1456"/>
          <p:cNvSpPr>
            <a:spLocks noChangeArrowheads="1"/>
          </p:cNvSpPr>
          <p:nvPr/>
        </p:nvSpPr>
        <p:spPr bwMode="auto">
          <a:xfrm>
            <a:off x="903858" y="3730426"/>
            <a:ext cx="141288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54" name="Rectangle 1457"/>
          <p:cNvSpPr>
            <a:spLocks noChangeArrowheads="1"/>
          </p:cNvSpPr>
          <p:nvPr/>
        </p:nvSpPr>
        <p:spPr bwMode="auto">
          <a:xfrm>
            <a:off x="1043558" y="3730426"/>
            <a:ext cx="141288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55" name="Rectangle 1458"/>
          <p:cNvSpPr>
            <a:spLocks noChangeArrowheads="1"/>
          </p:cNvSpPr>
          <p:nvPr/>
        </p:nvSpPr>
        <p:spPr bwMode="auto">
          <a:xfrm>
            <a:off x="484758" y="3730426"/>
            <a:ext cx="141288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56" name="Rectangle 405"/>
          <p:cNvSpPr>
            <a:spLocks noChangeArrowheads="1"/>
          </p:cNvSpPr>
          <p:nvPr/>
        </p:nvSpPr>
        <p:spPr bwMode="auto">
          <a:xfrm>
            <a:off x="332235" y="3140968"/>
            <a:ext cx="310984" cy="2559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200" b="0" dirty="0" smtClean="0">
                <a:solidFill>
                  <a:srgbClr val="000000"/>
                </a:solidFill>
              </a:rPr>
              <a:t>2.</a:t>
            </a:r>
            <a:endParaRPr lang="fr-FR" sz="1200" b="0" dirty="0">
              <a:solidFill>
                <a:srgbClr val="000000"/>
              </a:solidFill>
            </a:endParaRPr>
          </a:p>
        </p:txBody>
      </p:sp>
      <p:sp>
        <p:nvSpPr>
          <p:cNvPr id="857" name="Rectangle 507"/>
          <p:cNvSpPr>
            <a:spLocks noChangeArrowheads="1"/>
          </p:cNvSpPr>
          <p:nvPr/>
        </p:nvSpPr>
        <p:spPr bwMode="auto">
          <a:xfrm>
            <a:off x="155569" y="3367980"/>
            <a:ext cx="940708" cy="2437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70000"/>
              </a:lnSpc>
            </a:pPr>
            <a:r>
              <a:rPr lang="fr-FR" sz="1400" b="0" dirty="0" smtClean="0">
                <a:solidFill>
                  <a:srgbClr val="000000"/>
                </a:solidFill>
              </a:rPr>
              <a:t>Transport</a:t>
            </a:r>
            <a:endParaRPr lang="fr-FR" sz="1400" b="0" dirty="0">
              <a:solidFill>
                <a:srgbClr val="000000"/>
              </a:solidFill>
            </a:endParaRPr>
          </a:p>
        </p:txBody>
      </p:sp>
      <p:sp>
        <p:nvSpPr>
          <p:cNvPr id="305" name="Rectangle 151"/>
          <p:cNvSpPr>
            <a:spLocks noChangeArrowheads="1"/>
          </p:cNvSpPr>
          <p:nvPr/>
        </p:nvSpPr>
        <p:spPr bwMode="auto">
          <a:xfrm>
            <a:off x="7912632" y="1628800"/>
            <a:ext cx="987425" cy="5064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306" name="Rectangle 509"/>
          <p:cNvSpPr>
            <a:spLocks noChangeArrowheads="1"/>
          </p:cNvSpPr>
          <p:nvPr/>
        </p:nvSpPr>
        <p:spPr bwMode="auto">
          <a:xfrm>
            <a:off x="7584168" y="2214587"/>
            <a:ext cx="1545296" cy="4775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 dirty="0" smtClean="0">
                <a:solidFill>
                  <a:srgbClr val="000000"/>
                </a:solidFill>
              </a:rPr>
              <a:t>9. Plateforme de </a:t>
            </a:r>
          </a:p>
          <a:p>
            <a:pPr algn="l" defTabSz="762000"/>
            <a:r>
              <a:rPr lang="fr-FR" sz="1400" b="0" dirty="0" smtClean="0">
                <a:solidFill>
                  <a:srgbClr val="000000"/>
                </a:solidFill>
              </a:rPr>
              <a:t>conditionnement</a:t>
            </a:r>
            <a:endParaRPr lang="fr-FR" sz="1400" b="0" dirty="0">
              <a:solidFill>
                <a:srgbClr val="000000"/>
              </a:solidFill>
            </a:endParaRPr>
          </a:p>
        </p:txBody>
      </p:sp>
      <p:sp>
        <p:nvSpPr>
          <p:cNvPr id="307" name="Rectangle 533"/>
          <p:cNvSpPr>
            <a:spLocks noChangeArrowheads="1"/>
          </p:cNvSpPr>
          <p:nvPr/>
        </p:nvSpPr>
        <p:spPr bwMode="auto">
          <a:xfrm>
            <a:off x="8099655" y="1916832"/>
            <a:ext cx="141287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08" name="Rectangle 534"/>
          <p:cNvSpPr>
            <a:spLocks noChangeArrowheads="1"/>
          </p:cNvSpPr>
          <p:nvPr/>
        </p:nvSpPr>
        <p:spPr bwMode="auto">
          <a:xfrm>
            <a:off x="7955494" y="1916832"/>
            <a:ext cx="141288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10" name="Freeform 1426"/>
          <p:cNvSpPr>
            <a:spLocks/>
          </p:cNvSpPr>
          <p:nvPr/>
        </p:nvSpPr>
        <p:spPr bwMode="auto">
          <a:xfrm>
            <a:off x="9492802" y="3240164"/>
            <a:ext cx="196850" cy="198438"/>
          </a:xfrm>
          <a:custGeom>
            <a:avLst/>
            <a:gdLst/>
            <a:ahLst/>
            <a:cxnLst>
              <a:cxn ang="0">
                <a:pos x="17" y="2"/>
              </a:cxn>
              <a:cxn ang="0">
                <a:pos x="100" y="0"/>
              </a:cxn>
              <a:cxn ang="0">
                <a:pos x="102" y="0"/>
              </a:cxn>
              <a:cxn ang="0">
                <a:pos x="104" y="1"/>
              </a:cxn>
              <a:cxn ang="0">
                <a:pos x="105" y="1"/>
              </a:cxn>
              <a:cxn ang="0">
                <a:pos x="106" y="2"/>
              </a:cxn>
              <a:cxn ang="0">
                <a:pos x="107" y="3"/>
              </a:cxn>
              <a:cxn ang="0">
                <a:pos x="108" y="5"/>
              </a:cxn>
              <a:cxn ang="0">
                <a:pos x="118" y="53"/>
              </a:cxn>
              <a:cxn ang="0">
                <a:pos x="123" y="54"/>
              </a:cxn>
              <a:cxn ang="0">
                <a:pos x="123" y="70"/>
              </a:cxn>
              <a:cxn ang="0">
                <a:pos x="120" y="71"/>
              </a:cxn>
              <a:cxn ang="0">
                <a:pos x="120" y="84"/>
              </a:cxn>
              <a:cxn ang="0">
                <a:pos x="123" y="87"/>
              </a:cxn>
              <a:cxn ang="0">
                <a:pos x="121" y="91"/>
              </a:cxn>
              <a:cxn ang="0">
                <a:pos x="121" y="124"/>
              </a:cxn>
              <a:cxn ang="0">
                <a:pos x="75" y="124"/>
              </a:cxn>
              <a:cxn ang="0">
                <a:pos x="75" y="122"/>
              </a:cxn>
              <a:cxn ang="0">
                <a:pos x="60" y="118"/>
              </a:cxn>
              <a:cxn ang="0">
                <a:pos x="10" y="118"/>
              </a:cxn>
              <a:cxn ang="0">
                <a:pos x="4" y="118"/>
              </a:cxn>
              <a:cxn ang="0">
                <a:pos x="4" y="101"/>
              </a:cxn>
              <a:cxn ang="0">
                <a:pos x="0" y="100"/>
              </a:cxn>
              <a:cxn ang="0">
                <a:pos x="0" y="47"/>
              </a:cxn>
              <a:cxn ang="0">
                <a:pos x="5" y="42"/>
              </a:cxn>
              <a:cxn ang="0">
                <a:pos x="12" y="9"/>
              </a:cxn>
              <a:cxn ang="0">
                <a:pos x="13" y="6"/>
              </a:cxn>
              <a:cxn ang="0">
                <a:pos x="13" y="5"/>
              </a:cxn>
              <a:cxn ang="0">
                <a:pos x="14" y="3"/>
              </a:cxn>
              <a:cxn ang="0">
                <a:pos x="16" y="2"/>
              </a:cxn>
              <a:cxn ang="0">
                <a:pos x="17" y="2"/>
              </a:cxn>
            </a:cxnLst>
            <a:rect l="0" t="0" r="r" b="b"/>
            <a:pathLst>
              <a:path w="124" h="125">
                <a:moveTo>
                  <a:pt x="17" y="2"/>
                </a:moveTo>
                <a:lnTo>
                  <a:pt x="100" y="0"/>
                </a:lnTo>
                <a:lnTo>
                  <a:pt x="102" y="0"/>
                </a:lnTo>
                <a:lnTo>
                  <a:pt x="104" y="1"/>
                </a:lnTo>
                <a:lnTo>
                  <a:pt x="105" y="1"/>
                </a:lnTo>
                <a:lnTo>
                  <a:pt x="106" y="2"/>
                </a:lnTo>
                <a:lnTo>
                  <a:pt x="107" y="3"/>
                </a:lnTo>
                <a:lnTo>
                  <a:pt x="108" y="5"/>
                </a:lnTo>
                <a:lnTo>
                  <a:pt x="118" y="53"/>
                </a:lnTo>
                <a:lnTo>
                  <a:pt x="123" y="54"/>
                </a:lnTo>
                <a:lnTo>
                  <a:pt x="123" y="70"/>
                </a:lnTo>
                <a:lnTo>
                  <a:pt x="120" y="71"/>
                </a:lnTo>
                <a:lnTo>
                  <a:pt x="120" y="84"/>
                </a:lnTo>
                <a:lnTo>
                  <a:pt x="123" y="87"/>
                </a:lnTo>
                <a:lnTo>
                  <a:pt x="121" y="91"/>
                </a:lnTo>
                <a:lnTo>
                  <a:pt x="121" y="124"/>
                </a:lnTo>
                <a:lnTo>
                  <a:pt x="75" y="124"/>
                </a:lnTo>
                <a:lnTo>
                  <a:pt x="75" y="122"/>
                </a:lnTo>
                <a:lnTo>
                  <a:pt x="60" y="118"/>
                </a:lnTo>
                <a:lnTo>
                  <a:pt x="10" y="118"/>
                </a:lnTo>
                <a:lnTo>
                  <a:pt x="4" y="118"/>
                </a:lnTo>
                <a:lnTo>
                  <a:pt x="4" y="101"/>
                </a:lnTo>
                <a:lnTo>
                  <a:pt x="0" y="100"/>
                </a:lnTo>
                <a:lnTo>
                  <a:pt x="0" y="47"/>
                </a:lnTo>
                <a:lnTo>
                  <a:pt x="5" y="42"/>
                </a:lnTo>
                <a:lnTo>
                  <a:pt x="12" y="9"/>
                </a:lnTo>
                <a:lnTo>
                  <a:pt x="13" y="6"/>
                </a:lnTo>
                <a:lnTo>
                  <a:pt x="13" y="5"/>
                </a:lnTo>
                <a:lnTo>
                  <a:pt x="14" y="3"/>
                </a:lnTo>
                <a:lnTo>
                  <a:pt x="16" y="2"/>
                </a:lnTo>
                <a:lnTo>
                  <a:pt x="17" y="2"/>
                </a:lnTo>
              </a:path>
            </a:pathLst>
          </a:custGeom>
          <a:solidFill>
            <a:srgbClr val="FF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311" name="Group 1427"/>
          <p:cNvGrpSpPr>
            <a:grpSpLocks/>
          </p:cNvGrpSpPr>
          <p:nvPr/>
        </p:nvGrpSpPr>
        <p:grpSpPr bwMode="auto">
          <a:xfrm>
            <a:off x="9684890" y="3370339"/>
            <a:ext cx="20638" cy="68263"/>
            <a:chOff x="5760" y="1138"/>
            <a:chExt cx="13" cy="43"/>
          </a:xfrm>
        </p:grpSpPr>
        <p:sp>
          <p:nvSpPr>
            <p:cNvPr id="312" name="Arc 1428"/>
            <p:cNvSpPr>
              <a:spLocks/>
            </p:cNvSpPr>
            <p:nvPr/>
          </p:nvSpPr>
          <p:spPr bwMode="auto">
            <a:xfrm>
              <a:off x="5760" y="1138"/>
              <a:ext cx="6" cy="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4769 w 43200"/>
                <a:gd name="T1" fmla="*/ 1108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14769" y="1108"/>
                  </a:moveTo>
                  <a:cubicBezTo>
                    <a:pt x="16971" y="374"/>
                    <a:pt x="19278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14769" y="1108"/>
                  </a:moveTo>
                  <a:cubicBezTo>
                    <a:pt x="16971" y="374"/>
                    <a:pt x="19278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13" name="Freeform 1429"/>
            <p:cNvSpPr>
              <a:spLocks/>
            </p:cNvSpPr>
            <p:nvPr/>
          </p:nvSpPr>
          <p:spPr bwMode="auto">
            <a:xfrm>
              <a:off x="5760" y="1167"/>
              <a:ext cx="13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9" y="3"/>
                </a:cxn>
                <a:cxn ang="0">
                  <a:pos x="9" y="9"/>
                </a:cxn>
                <a:cxn ang="0">
                  <a:pos x="10" y="12"/>
                </a:cxn>
                <a:cxn ang="0">
                  <a:pos x="12" y="13"/>
                </a:cxn>
                <a:cxn ang="0">
                  <a:pos x="0" y="13"/>
                </a:cxn>
                <a:cxn ang="0">
                  <a:pos x="0" y="0"/>
                </a:cxn>
              </a:cxnLst>
              <a:rect l="0" t="0" r="r" b="b"/>
              <a:pathLst>
                <a:path w="13" h="14">
                  <a:moveTo>
                    <a:pt x="0" y="0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1" y="2"/>
                  </a:lnTo>
                  <a:lnTo>
                    <a:pt x="9" y="3"/>
                  </a:lnTo>
                  <a:lnTo>
                    <a:pt x="9" y="9"/>
                  </a:lnTo>
                  <a:lnTo>
                    <a:pt x="10" y="12"/>
                  </a:lnTo>
                  <a:lnTo>
                    <a:pt x="12" y="13"/>
                  </a:lnTo>
                  <a:lnTo>
                    <a:pt x="0" y="13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14" name="Group 1430"/>
          <p:cNvGrpSpPr>
            <a:grpSpLocks/>
          </p:cNvGrpSpPr>
          <p:nvPr/>
        </p:nvGrpSpPr>
        <p:grpSpPr bwMode="auto">
          <a:xfrm>
            <a:off x="9557890" y="3257627"/>
            <a:ext cx="104775" cy="171450"/>
            <a:chOff x="5680" y="1067"/>
            <a:chExt cx="66" cy="108"/>
          </a:xfrm>
        </p:grpSpPr>
        <p:sp>
          <p:nvSpPr>
            <p:cNvPr id="315" name="Freeform 1431"/>
            <p:cNvSpPr>
              <a:spLocks/>
            </p:cNvSpPr>
            <p:nvPr/>
          </p:nvSpPr>
          <p:spPr bwMode="auto">
            <a:xfrm>
              <a:off x="5680" y="1067"/>
              <a:ext cx="57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56" y="43"/>
                </a:cxn>
                <a:cxn ang="0">
                  <a:pos x="0" y="43"/>
                </a:cxn>
                <a:cxn ang="0">
                  <a:pos x="0" y="0"/>
                </a:cxn>
              </a:cxnLst>
              <a:rect l="0" t="0" r="r" b="b"/>
              <a:pathLst>
                <a:path w="57" h="44">
                  <a:moveTo>
                    <a:pt x="0" y="0"/>
                  </a:moveTo>
                  <a:lnTo>
                    <a:pt x="56" y="0"/>
                  </a:lnTo>
                  <a:lnTo>
                    <a:pt x="56" y="43"/>
                  </a:ln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16" name="Freeform 1432"/>
            <p:cNvSpPr>
              <a:spLocks/>
            </p:cNvSpPr>
            <p:nvPr/>
          </p:nvSpPr>
          <p:spPr bwMode="auto">
            <a:xfrm>
              <a:off x="5681" y="1110"/>
              <a:ext cx="6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0"/>
                </a:cxn>
                <a:cxn ang="0">
                  <a:pos x="64" y="64"/>
                </a:cxn>
                <a:cxn ang="0">
                  <a:pos x="31" y="64"/>
                </a:cxn>
                <a:cxn ang="0">
                  <a:pos x="31" y="59"/>
                </a:cxn>
                <a:cxn ang="0">
                  <a:pos x="30" y="54"/>
                </a:cxn>
                <a:cxn ang="0">
                  <a:pos x="30" y="51"/>
                </a:cxn>
                <a:cxn ang="0">
                  <a:pos x="29" y="46"/>
                </a:cxn>
                <a:cxn ang="0">
                  <a:pos x="28" y="42"/>
                </a:cxn>
                <a:cxn ang="0">
                  <a:pos x="27" y="38"/>
                </a:cxn>
                <a:cxn ang="0">
                  <a:pos x="25" y="34"/>
                </a:cxn>
                <a:cxn ang="0">
                  <a:pos x="22" y="31"/>
                </a:cxn>
                <a:cxn ang="0">
                  <a:pos x="19" y="28"/>
                </a:cxn>
                <a:cxn ang="0">
                  <a:pos x="16" y="26"/>
                </a:cxn>
                <a:cxn ang="0">
                  <a:pos x="13" y="24"/>
                </a:cxn>
                <a:cxn ang="0">
                  <a:pos x="10" y="23"/>
                </a:cxn>
                <a:cxn ang="0">
                  <a:pos x="6" y="22"/>
                </a:cxn>
                <a:cxn ang="0">
                  <a:pos x="3" y="22"/>
                </a:cxn>
                <a:cxn ang="0">
                  <a:pos x="0" y="21"/>
                </a:cxn>
                <a:cxn ang="0">
                  <a:pos x="0" y="0"/>
                </a:cxn>
              </a:cxnLst>
              <a:rect l="0" t="0" r="r" b="b"/>
              <a:pathLst>
                <a:path w="65" h="65">
                  <a:moveTo>
                    <a:pt x="0" y="0"/>
                  </a:moveTo>
                  <a:lnTo>
                    <a:pt x="64" y="0"/>
                  </a:lnTo>
                  <a:lnTo>
                    <a:pt x="64" y="64"/>
                  </a:lnTo>
                  <a:lnTo>
                    <a:pt x="31" y="64"/>
                  </a:lnTo>
                  <a:lnTo>
                    <a:pt x="31" y="59"/>
                  </a:lnTo>
                  <a:lnTo>
                    <a:pt x="30" y="54"/>
                  </a:lnTo>
                  <a:lnTo>
                    <a:pt x="30" y="51"/>
                  </a:lnTo>
                  <a:lnTo>
                    <a:pt x="29" y="46"/>
                  </a:lnTo>
                  <a:lnTo>
                    <a:pt x="28" y="42"/>
                  </a:lnTo>
                  <a:lnTo>
                    <a:pt x="27" y="38"/>
                  </a:lnTo>
                  <a:lnTo>
                    <a:pt x="25" y="34"/>
                  </a:lnTo>
                  <a:lnTo>
                    <a:pt x="22" y="31"/>
                  </a:lnTo>
                  <a:lnTo>
                    <a:pt x="19" y="28"/>
                  </a:lnTo>
                  <a:lnTo>
                    <a:pt x="16" y="26"/>
                  </a:lnTo>
                  <a:lnTo>
                    <a:pt x="13" y="24"/>
                  </a:lnTo>
                  <a:lnTo>
                    <a:pt x="10" y="23"/>
                  </a:lnTo>
                  <a:lnTo>
                    <a:pt x="6" y="22"/>
                  </a:lnTo>
                  <a:lnTo>
                    <a:pt x="3" y="22"/>
                  </a:lnTo>
                  <a:lnTo>
                    <a:pt x="0" y="2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17" name="Oval 1433"/>
          <p:cNvSpPr>
            <a:spLocks noChangeArrowheads="1"/>
          </p:cNvSpPr>
          <p:nvPr/>
        </p:nvSpPr>
        <p:spPr bwMode="auto">
          <a:xfrm>
            <a:off x="9502327" y="3365577"/>
            <a:ext cx="93663" cy="98425"/>
          </a:xfrm>
          <a:prstGeom prst="ellipse">
            <a:avLst/>
          </a:prstGeom>
          <a:solidFill>
            <a:srgbClr val="80808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18" name="Oval 1434"/>
          <p:cNvSpPr>
            <a:spLocks noChangeArrowheads="1"/>
          </p:cNvSpPr>
          <p:nvPr/>
        </p:nvSpPr>
        <p:spPr bwMode="auto">
          <a:xfrm>
            <a:off x="9505502" y="3379864"/>
            <a:ext cx="87313" cy="90488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19" name="Oval 1435"/>
          <p:cNvSpPr>
            <a:spLocks noChangeArrowheads="1"/>
          </p:cNvSpPr>
          <p:nvPr/>
        </p:nvSpPr>
        <p:spPr bwMode="auto">
          <a:xfrm>
            <a:off x="9530902" y="3406852"/>
            <a:ext cx="34925" cy="36513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320" name="Group 1436"/>
          <p:cNvGrpSpPr>
            <a:grpSpLocks/>
          </p:cNvGrpSpPr>
          <p:nvPr/>
        </p:nvGrpSpPr>
        <p:grpSpPr bwMode="auto">
          <a:xfrm>
            <a:off x="9197527" y="3235402"/>
            <a:ext cx="163513" cy="104775"/>
            <a:chOff x="5653" y="1053"/>
            <a:chExt cx="103" cy="66"/>
          </a:xfrm>
        </p:grpSpPr>
        <p:sp>
          <p:nvSpPr>
            <p:cNvPr id="321" name="Freeform 1437"/>
            <p:cNvSpPr>
              <a:spLocks/>
            </p:cNvSpPr>
            <p:nvPr/>
          </p:nvSpPr>
          <p:spPr bwMode="auto">
            <a:xfrm>
              <a:off x="5685" y="1071"/>
              <a:ext cx="47" cy="3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1" y="0"/>
                </a:cxn>
                <a:cxn ang="0">
                  <a:pos x="46" y="0"/>
                </a:cxn>
                <a:cxn ang="0">
                  <a:pos x="46" y="34"/>
                </a:cxn>
                <a:cxn ang="0">
                  <a:pos x="39" y="34"/>
                </a:cxn>
                <a:cxn ang="0">
                  <a:pos x="35" y="30"/>
                </a:cxn>
                <a:cxn ang="0">
                  <a:pos x="3" y="30"/>
                </a:cxn>
                <a:cxn ang="0">
                  <a:pos x="0" y="28"/>
                </a:cxn>
                <a:cxn ang="0">
                  <a:pos x="0" y="5"/>
                </a:cxn>
              </a:cxnLst>
              <a:rect l="0" t="0" r="r" b="b"/>
              <a:pathLst>
                <a:path w="47" h="35">
                  <a:moveTo>
                    <a:pt x="0" y="5"/>
                  </a:moveTo>
                  <a:lnTo>
                    <a:pt x="11" y="0"/>
                  </a:lnTo>
                  <a:lnTo>
                    <a:pt x="46" y="0"/>
                  </a:lnTo>
                  <a:lnTo>
                    <a:pt x="46" y="34"/>
                  </a:lnTo>
                  <a:lnTo>
                    <a:pt x="39" y="34"/>
                  </a:lnTo>
                  <a:lnTo>
                    <a:pt x="35" y="30"/>
                  </a:lnTo>
                  <a:lnTo>
                    <a:pt x="3" y="30"/>
                  </a:lnTo>
                  <a:lnTo>
                    <a:pt x="0" y="28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22" name="Freeform 1438"/>
            <p:cNvSpPr>
              <a:spLocks/>
            </p:cNvSpPr>
            <p:nvPr/>
          </p:nvSpPr>
          <p:spPr bwMode="auto">
            <a:xfrm>
              <a:off x="5740" y="1062"/>
              <a:ext cx="16" cy="4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5" y="44"/>
                </a:cxn>
                <a:cxn ang="0">
                  <a:pos x="4" y="44"/>
                </a:cxn>
                <a:cxn ang="0">
                  <a:pos x="0" y="43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1" y="4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0"/>
                </a:cxn>
              </a:cxnLst>
              <a:rect l="0" t="0" r="r" b="b"/>
              <a:pathLst>
                <a:path w="16" h="45">
                  <a:moveTo>
                    <a:pt x="6" y="0"/>
                  </a:moveTo>
                  <a:lnTo>
                    <a:pt x="15" y="44"/>
                  </a:lnTo>
                  <a:lnTo>
                    <a:pt x="4" y="44"/>
                  </a:lnTo>
                  <a:lnTo>
                    <a:pt x="0" y="43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4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23" name="Freeform 1439"/>
            <p:cNvSpPr>
              <a:spLocks/>
            </p:cNvSpPr>
            <p:nvPr/>
          </p:nvSpPr>
          <p:spPr bwMode="auto">
            <a:xfrm>
              <a:off x="5653" y="1072"/>
              <a:ext cx="24" cy="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3" y="0"/>
                </a:cxn>
                <a:cxn ang="0">
                  <a:pos x="23" y="25"/>
                </a:cxn>
                <a:cxn ang="0">
                  <a:pos x="1" y="25"/>
                </a:cxn>
                <a:cxn ang="0">
                  <a:pos x="0" y="20"/>
                </a:cxn>
                <a:cxn ang="0">
                  <a:pos x="5" y="0"/>
                </a:cxn>
              </a:cxnLst>
              <a:rect l="0" t="0" r="r" b="b"/>
              <a:pathLst>
                <a:path w="24" h="26">
                  <a:moveTo>
                    <a:pt x="5" y="0"/>
                  </a:moveTo>
                  <a:lnTo>
                    <a:pt x="23" y="0"/>
                  </a:lnTo>
                  <a:lnTo>
                    <a:pt x="23" y="25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5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24" name="Line 1440"/>
            <p:cNvSpPr>
              <a:spLocks noChangeShapeType="1"/>
            </p:cNvSpPr>
            <p:nvPr/>
          </p:nvSpPr>
          <p:spPr bwMode="auto">
            <a:xfrm flipV="1">
              <a:off x="5720" y="1053"/>
              <a:ext cx="0" cy="6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25" name="Freeform 1441"/>
          <p:cNvSpPr>
            <a:spLocks/>
          </p:cNvSpPr>
          <p:nvPr/>
        </p:nvSpPr>
        <p:spPr bwMode="auto">
          <a:xfrm>
            <a:off x="9492802" y="3400502"/>
            <a:ext cx="6350" cy="269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1"/>
              </a:cxn>
              <a:cxn ang="0">
                <a:pos x="3" y="16"/>
              </a:cxn>
              <a:cxn ang="0">
                <a:pos x="0" y="16"/>
              </a:cxn>
              <a:cxn ang="0">
                <a:pos x="0" y="0"/>
              </a:cxn>
            </a:cxnLst>
            <a:rect l="0" t="0" r="r" b="b"/>
            <a:pathLst>
              <a:path w="4" h="17">
                <a:moveTo>
                  <a:pt x="0" y="0"/>
                </a:moveTo>
                <a:lnTo>
                  <a:pt x="3" y="1"/>
                </a:lnTo>
                <a:lnTo>
                  <a:pt x="3" y="16"/>
                </a:lnTo>
                <a:lnTo>
                  <a:pt x="0" y="16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26" name="Freeform 1442"/>
          <p:cNvSpPr>
            <a:spLocks/>
          </p:cNvSpPr>
          <p:nvPr/>
        </p:nvSpPr>
        <p:spPr bwMode="auto">
          <a:xfrm>
            <a:off x="9246740" y="3314777"/>
            <a:ext cx="17463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"/>
              </a:cxn>
              <a:cxn ang="0">
                <a:pos x="3" y="2"/>
              </a:cxn>
              <a:cxn ang="0">
                <a:pos x="10" y="2"/>
              </a:cxn>
              <a:cxn ang="0">
                <a:pos x="10" y="1"/>
              </a:cxn>
              <a:cxn ang="0">
                <a:pos x="3" y="1"/>
              </a:cxn>
              <a:cxn ang="0">
                <a:pos x="2" y="0"/>
              </a:cxn>
              <a:cxn ang="0">
                <a:pos x="0" y="0"/>
              </a:cxn>
            </a:cxnLst>
            <a:rect l="0" t="0" r="r" b="b"/>
            <a:pathLst>
              <a:path w="11" h="4">
                <a:moveTo>
                  <a:pt x="0" y="0"/>
                </a:moveTo>
                <a:lnTo>
                  <a:pt x="0" y="3"/>
                </a:lnTo>
                <a:lnTo>
                  <a:pt x="3" y="2"/>
                </a:lnTo>
                <a:lnTo>
                  <a:pt x="10" y="2"/>
                </a:lnTo>
                <a:lnTo>
                  <a:pt x="10" y="1"/>
                </a:lnTo>
                <a:lnTo>
                  <a:pt x="3" y="1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27" name="Freeform 1443"/>
          <p:cNvSpPr>
            <a:spLocks/>
          </p:cNvSpPr>
          <p:nvPr/>
        </p:nvSpPr>
        <p:spPr bwMode="auto">
          <a:xfrm>
            <a:off x="8630790" y="3163964"/>
            <a:ext cx="858838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7"/>
              </a:cxn>
              <a:cxn ang="0">
                <a:pos x="365" y="157"/>
              </a:cxn>
              <a:cxn ang="0">
                <a:pos x="365" y="0"/>
              </a:cxn>
              <a:cxn ang="0">
                <a:pos x="0" y="0"/>
              </a:cxn>
            </a:cxnLst>
            <a:rect l="0" t="0" r="r" b="b"/>
            <a:pathLst>
              <a:path w="366" h="158">
                <a:moveTo>
                  <a:pt x="0" y="0"/>
                </a:moveTo>
                <a:lnTo>
                  <a:pt x="0" y="157"/>
                </a:lnTo>
                <a:lnTo>
                  <a:pt x="365" y="157"/>
                </a:lnTo>
                <a:lnTo>
                  <a:pt x="365" y="0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28" name="Freeform 1444"/>
          <p:cNvSpPr>
            <a:spLocks/>
          </p:cNvSpPr>
          <p:nvPr/>
        </p:nvSpPr>
        <p:spPr bwMode="auto">
          <a:xfrm>
            <a:off x="8894315" y="3408439"/>
            <a:ext cx="604838" cy="22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0" y="0"/>
              </a:cxn>
              <a:cxn ang="0">
                <a:pos x="380" y="13"/>
              </a:cxn>
              <a:cxn ang="0">
                <a:pos x="0" y="13"/>
              </a:cxn>
              <a:cxn ang="0">
                <a:pos x="0" y="0"/>
              </a:cxn>
            </a:cxnLst>
            <a:rect l="0" t="0" r="r" b="b"/>
            <a:pathLst>
              <a:path w="381" h="14">
                <a:moveTo>
                  <a:pt x="0" y="0"/>
                </a:moveTo>
                <a:lnTo>
                  <a:pt x="380" y="0"/>
                </a:lnTo>
                <a:lnTo>
                  <a:pt x="380" y="13"/>
                </a:lnTo>
                <a:lnTo>
                  <a:pt x="0" y="13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329" name="Group 1445"/>
          <p:cNvGrpSpPr>
            <a:grpSpLocks/>
          </p:cNvGrpSpPr>
          <p:nvPr/>
        </p:nvGrpSpPr>
        <p:grpSpPr bwMode="auto">
          <a:xfrm>
            <a:off x="8918127" y="3365577"/>
            <a:ext cx="92075" cy="106363"/>
            <a:chOff x="5389" y="1135"/>
            <a:chExt cx="58" cy="67"/>
          </a:xfrm>
        </p:grpSpPr>
        <p:sp>
          <p:nvSpPr>
            <p:cNvPr id="330" name="Oval 1446"/>
            <p:cNvSpPr>
              <a:spLocks noChangeArrowheads="1"/>
            </p:cNvSpPr>
            <p:nvPr/>
          </p:nvSpPr>
          <p:spPr bwMode="auto">
            <a:xfrm>
              <a:off x="5389" y="1135"/>
              <a:ext cx="58" cy="63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331" name="Group 1447"/>
            <p:cNvGrpSpPr>
              <a:grpSpLocks/>
            </p:cNvGrpSpPr>
            <p:nvPr/>
          </p:nvGrpSpPr>
          <p:grpSpPr bwMode="auto">
            <a:xfrm>
              <a:off x="5391" y="1144"/>
              <a:ext cx="55" cy="58"/>
              <a:chOff x="5391" y="1144"/>
              <a:chExt cx="55" cy="58"/>
            </a:xfrm>
          </p:grpSpPr>
          <p:sp>
            <p:nvSpPr>
              <p:cNvPr id="332" name="Oval 1448"/>
              <p:cNvSpPr>
                <a:spLocks noChangeArrowheads="1"/>
              </p:cNvSpPr>
              <p:nvPr/>
            </p:nvSpPr>
            <p:spPr bwMode="auto">
              <a:xfrm>
                <a:off x="5391" y="1144"/>
                <a:ext cx="55" cy="58"/>
              </a:xfrm>
              <a:prstGeom prst="ellipse">
                <a:avLst/>
              </a:prstGeom>
              <a:solidFill>
                <a:srgbClr val="000000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33" name="Oval 1449"/>
              <p:cNvSpPr>
                <a:spLocks noChangeArrowheads="1"/>
              </p:cNvSpPr>
              <p:nvPr/>
            </p:nvSpPr>
            <p:spPr bwMode="auto">
              <a:xfrm>
                <a:off x="5407" y="1162"/>
                <a:ext cx="22" cy="23"/>
              </a:xfrm>
              <a:prstGeom prst="ellipse">
                <a:avLst/>
              </a:prstGeom>
              <a:solidFill>
                <a:srgbClr val="000000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334" name="Rectangle 1450"/>
          <p:cNvSpPr>
            <a:spLocks noChangeArrowheads="1"/>
          </p:cNvSpPr>
          <p:nvPr/>
        </p:nvSpPr>
        <p:spPr bwMode="auto">
          <a:xfrm>
            <a:off x="8637140" y="3349702"/>
            <a:ext cx="809625" cy="7938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35" name="Line 1451"/>
          <p:cNvSpPr>
            <a:spLocks noChangeShapeType="1"/>
          </p:cNvSpPr>
          <p:nvPr/>
        </p:nvSpPr>
        <p:spPr bwMode="auto">
          <a:xfrm>
            <a:off x="8630790" y="3324302"/>
            <a:ext cx="9350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36" name="Oval 1452"/>
          <p:cNvSpPr>
            <a:spLocks noChangeArrowheads="1"/>
          </p:cNvSpPr>
          <p:nvPr/>
        </p:nvSpPr>
        <p:spPr bwMode="auto">
          <a:xfrm>
            <a:off x="8946702" y="3403677"/>
            <a:ext cx="34925" cy="38100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37" name="Rectangle 1454"/>
          <p:cNvSpPr>
            <a:spLocks noChangeArrowheads="1"/>
          </p:cNvSpPr>
          <p:nvPr/>
        </p:nvSpPr>
        <p:spPr bwMode="auto">
          <a:xfrm>
            <a:off x="8838752" y="3197302"/>
            <a:ext cx="141288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38" name="Rectangle 1455"/>
          <p:cNvSpPr>
            <a:spLocks noChangeArrowheads="1"/>
          </p:cNvSpPr>
          <p:nvPr/>
        </p:nvSpPr>
        <p:spPr bwMode="auto">
          <a:xfrm>
            <a:off x="8978452" y="3197302"/>
            <a:ext cx="141288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39" name="Rectangle 1456"/>
          <p:cNvSpPr>
            <a:spLocks noChangeArrowheads="1"/>
          </p:cNvSpPr>
          <p:nvPr/>
        </p:nvSpPr>
        <p:spPr bwMode="auto">
          <a:xfrm>
            <a:off x="9118152" y="3197302"/>
            <a:ext cx="141288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41" name="Rectangle 1458"/>
          <p:cNvSpPr>
            <a:spLocks noChangeArrowheads="1"/>
          </p:cNvSpPr>
          <p:nvPr/>
        </p:nvSpPr>
        <p:spPr bwMode="auto">
          <a:xfrm>
            <a:off x="8699052" y="3197302"/>
            <a:ext cx="141288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43" name="Rectangle 507"/>
          <p:cNvSpPr>
            <a:spLocks noChangeArrowheads="1"/>
          </p:cNvSpPr>
          <p:nvPr/>
        </p:nvSpPr>
        <p:spPr bwMode="auto">
          <a:xfrm>
            <a:off x="8637140" y="2852936"/>
            <a:ext cx="1189173" cy="2437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>
              <a:lnSpc>
                <a:spcPct val="70000"/>
              </a:lnSpc>
            </a:pPr>
            <a:r>
              <a:rPr lang="fr-FR" sz="1400" b="0" dirty="0" smtClean="0">
                <a:solidFill>
                  <a:srgbClr val="000000"/>
                </a:solidFill>
              </a:rPr>
              <a:t>10.Transport</a:t>
            </a:r>
            <a:endParaRPr lang="fr-FR" sz="1400" b="0" dirty="0">
              <a:solidFill>
                <a:srgbClr val="000000"/>
              </a:solidFill>
            </a:endParaRPr>
          </a:p>
        </p:txBody>
      </p:sp>
      <p:cxnSp>
        <p:nvCxnSpPr>
          <p:cNvPr id="6" name="Connecteur droit 5"/>
          <p:cNvCxnSpPr/>
          <p:nvPr/>
        </p:nvCxnSpPr>
        <p:spPr bwMode="auto">
          <a:xfrm flipH="1" flipV="1">
            <a:off x="7813675" y="5857875"/>
            <a:ext cx="1165225" cy="9525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6" name="Connecteur droit 345"/>
          <p:cNvCxnSpPr/>
          <p:nvPr/>
        </p:nvCxnSpPr>
        <p:spPr bwMode="auto">
          <a:xfrm flipH="1" flipV="1">
            <a:off x="6492876" y="5857875"/>
            <a:ext cx="665162" cy="11014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Connecteur droit 22"/>
          <p:cNvCxnSpPr/>
          <p:nvPr/>
        </p:nvCxnSpPr>
        <p:spPr bwMode="auto">
          <a:xfrm>
            <a:off x="6465168" y="5276850"/>
            <a:ext cx="13494" cy="602552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5" name="Connecteur droit 364"/>
          <p:cNvCxnSpPr/>
          <p:nvPr/>
        </p:nvCxnSpPr>
        <p:spPr bwMode="auto">
          <a:xfrm flipH="1" flipV="1">
            <a:off x="4864235" y="5868889"/>
            <a:ext cx="1504815" cy="24917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6" name="Connecteur droit 365"/>
          <p:cNvCxnSpPr/>
          <p:nvPr/>
        </p:nvCxnSpPr>
        <p:spPr bwMode="auto">
          <a:xfrm>
            <a:off x="6348413" y="5287864"/>
            <a:ext cx="13494" cy="602552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8" name="Connecteur droit 367"/>
          <p:cNvCxnSpPr/>
          <p:nvPr/>
        </p:nvCxnSpPr>
        <p:spPr bwMode="auto">
          <a:xfrm flipH="1" flipV="1">
            <a:off x="2791287" y="5832958"/>
            <a:ext cx="1504815" cy="24917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9" name="Connecteur droit 368"/>
          <p:cNvCxnSpPr/>
          <p:nvPr/>
        </p:nvCxnSpPr>
        <p:spPr bwMode="auto">
          <a:xfrm>
            <a:off x="2843610" y="5573713"/>
            <a:ext cx="0" cy="259764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78" name="Connecteur droit 377"/>
          <p:cNvCxnSpPr/>
          <p:nvPr/>
        </p:nvCxnSpPr>
        <p:spPr bwMode="auto">
          <a:xfrm>
            <a:off x="6484224" y="1896539"/>
            <a:ext cx="11624" cy="1172421"/>
          </a:xfrm>
          <a:prstGeom prst="line">
            <a:avLst/>
          </a:prstGeom>
          <a:solidFill>
            <a:schemeClr val="bg1"/>
          </a:solidFill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1" name="Connecteur droit 380"/>
          <p:cNvCxnSpPr/>
          <p:nvPr/>
        </p:nvCxnSpPr>
        <p:spPr bwMode="auto">
          <a:xfrm>
            <a:off x="6458606" y="1896539"/>
            <a:ext cx="1454026" cy="0"/>
          </a:xfrm>
          <a:prstGeom prst="line">
            <a:avLst/>
          </a:prstGeom>
          <a:solidFill>
            <a:schemeClr val="bg1"/>
          </a:solidFill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9" name="Connecteur droit 388"/>
          <p:cNvCxnSpPr/>
          <p:nvPr/>
        </p:nvCxnSpPr>
        <p:spPr bwMode="auto">
          <a:xfrm>
            <a:off x="8897006" y="1916832"/>
            <a:ext cx="573225" cy="0"/>
          </a:xfrm>
          <a:prstGeom prst="line">
            <a:avLst/>
          </a:prstGeom>
          <a:solidFill>
            <a:schemeClr val="bg1"/>
          </a:solidFill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2" name="Connecteur droit 391"/>
          <p:cNvCxnSpPr/>
          <p:nvPr/>
        </p:nvCxnSpPr>
        <p:spPr bwMode="auto">
          <a:xfrm>
            <a:off x="9476690" y="1891002"/>
            <a:ext cx="18721" cy="878386"/>
          </a:xfrm>
          <a:prstGeom prst="line">
            <a:avLst/>
          </a:prstGeom>
          <a:solidFill>
            <a:schemeClr val="bg1"/>
          </a:solidFill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4" name="Connecteur droit 393"/>
          <p:cNvCxnSpPr/>
          <p:nvPr/>
        </p:nvCxnSpPr>
        <p:spPr bwMode="auto">
          <a:xfrm>
            <a:off x="9495411" y="3478213"/>
            <a:ext cx="2586" cy="456111"/>
          </a:xfrm>
          <a:prstGeom prst="line">
            <a:avLst/>
          </a:prstGeom>
          <a:solidFill>
            <a:schemeClr val="bg1"/>
          </a:solidFill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7" name="Connecteur droit 396"/>
          <p:cNvCxnSpPr/>
          <p:nvPr/>
        </p:nvCxnSpPr>
        <p:spPr bwMode="auto">
          <a:xfrm>
            <a:off x="9341593" y="4986588"/>
            <a:ext cx="13494" cy="602552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01" name="Rectangle 1454"/>
          <p:cNvSpPr>
            <a:spLocks noChangeArrowheads="1"/>
          </p:cNvSpPr>
          <p:nvPr/>
        </p:nvSpPr>
        <p:spPr bwMode="auto">
          <a:xfrm>
            <a:off x="776858" y="6384056"/>
            <a:ext cx="141288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2" name="Rectangle 1455"/>
          <p:cNvSpPr>
            <a:spLocks noChangeArrowheads="1"/>
          </p:cNvSpPr>
          <p:nvPr/>
        </p:nvSpPr>
        <p:spPr bwMode="auto">
          <a:xfrm>
            <a:off x="916558" y="6384056"/>
            <a:ext cx="141288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3" name="Rectangle 1456"/>
          <p:cNvSpPr>
            <a:spLocks noChangeArrowheads="1"/>
          </p:cNvSpPr>
          <p:nvPr/>
        </p:nvSpPr>
        <p:spPr bwMode="auto">
          <a:xfrm>
            <a:off x="1056258" y="6384056"/>
            <a:ext cx="141288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4" name="Rectangle 1458"/>
          <p:cNvSpPr>
            <a:spLocks noChangeArrowheads="1"/>
          </p:cNvSpPr>
          <p:nvPr/>
        </p:nvSpPr>
        <p:spPr bwMode="auto">
          <a:xfrm>
            <a:off x="637158" y="6384056"/>
            <a:ext cx="141288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cxnSp>
        <p:nvCxnSpPr>
          <p:cNvPr id="41361" name="Connecteur droit 41360"/>
          <p:cNvCxnSpPr/>
          <p:nvPr/>
        </p:nvCxnSpPr>
        <p:spPr bwMode="auto">
          <a:xfrm flipH="1" flipV="1">
            <a:off x="2975942" y="1801996"/>
            <a:ext cx="6350" cy="447304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366" name="Connecteur droit 41365"/>
          <p:cNvCxnSpPr/>
          <p:nvPr/>
        </p:nvCxnSpPr>
        <p:spPr bwMode="auto">
          <a:xfrm flipH="1">
            <a:off x="183356" y="1812438"/>
            <a:ext cx="2789244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374" name="Connecteur droit 41373"/>
          <p:cNvCxnSpPr/>
          <p:nvPr/>
        </p:nvCxnSpPr>
        <p:spPr bwMode="auto">
          <a:xfrm flipV="1">
            <a:off x="158046" y="458208"/>
            <a:ext cx="9298" cy="135423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402" name="Connecteur droit 41401"/>
          <p:cNvCxnSpPr>
            <a:endCxn id="40969" idx="1"/>
          </p:cNvCxnSpPr>
          <p:nvPr/>
        </p:nvCxnSpPr>
        <p:spPr bwMode="auto">
          <a:xfrm flipV="1">
            <a:off x="155569" y="459629"/>
            <a:ext cx="299807" cy="8814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1" name="Connecteur droit 420"/>
          <p:cNvCxnSpPr/>
          <p:nvPr/>
        </p:nvCxnSpPr>
        <p:spPr bwMode="auto">
          <a:xfrm>
            <a:off x="1096277" y="464036"/>
            <a:ext cx="688371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3" name="Connecteur droit 422"/>
          <p:cNvCxnSpPr/>
          <p:nvPr/>
        </p:nvCxnSpPr>
        <p:spPr bwMode="auto">
          <a:xfrm>
            <a:off x="2795588" y="481764"/>
            <a:ext cx="688371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4" name="Connecteur droit 423"/>
          <p:cNvCxnSpPr/>
          <p:nvPr/>
        </p:nvCxnSpPr>
        <p:spPr bwMode="auto">
          <a:xfrm>
            <a:off x="4060036" y="485357"/>
            <a:ext cx="501348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6" name="Connecteur droit 425"/>
          <p:cNvCxnSpPr/>
          <p:nvPr/>
        </p:nvCxnSpPr>
        <p:spPr bwMode="auto">
          <a:xfrm flipV="1">
            <a:off x="4956763" y="1208322"/>
            <a:ext cx="12894" cy="604116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1" name="Connecteur droit 430"/>
          <p:cNvCxnSpPr/>
          <p:nvPr/>
        </p:nvCxnSpPr>
        <p:spPr bwMode="auto">
          <a:xfrm flipV="1">
            <a:off x="4956763" y="1963306"/>
            <a:ext cx="27440" cy="457582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3" name="Connecteur droit 432"/>
          <p:cNvCxnSpPr/>
          <p:nvPr/>
        </p:nvCxnSpPr>
        <p:spPr bwMode="auto">
          <a:xfrm flipH="1" flipV="1">
            <a:off x="5033854" y="2974796"/>
            <a:ext cx="21242" cy="343156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7" name="Connecteur droit 436"/>
          <p:cNvCxnSpPr/>
          <p:nvPr/>
        </p:nvCxnSpPr>
        <p:spPr bwMode="auto">
          <a:xfrm flipH="1">
            <a:off x="5044478" y="3287789"/>
            <a:ext cx="988642" cy="6587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4" name="Rectangle 7"/>
          <p:cNvSpPr>
            <a:spLocks noChangeArrowheads="1"/>
          </p:cNvSpPr>
          <p:nvPr/>
        </p:nvSpPr>
        <p:spPr bwMode="auto">
          <a:xfrm>
            <a:off x="2736296" y="3689349"/>
            <a:ext cx="449262" cy="44450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45" name="Rectangle 415"/>
          <p:cNvSpPr>
            <a:spLocks noChangeArrowheads="1"/>
          </p:cNvSpPr>
          <p:nvPr/>
        </p:nvSpPr>
        <p:spPr bwMode="auto">
          <a:xfrm>
            <a:off x="2790271" y="4060824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47" name="Rectangle 417"/>
          <p:cNvSpPr>
            <a:spLocks noChangeArrowheads="1"/>
          </p:cNvSpPr>
          <p:nvPr/>
        </p:nvSpPr>
        <p:spPr bwMode="auto">
          <a:xfrm>
            <a:off x="2801383" y="4098924"/>
            <a:ext cx="41275" cy="42862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48" name="Rectangle 418"/>
          <p:cNvSpPr>
            <a:spLocks noChangeArrowheads="1"/>
          </p:cNvSpPr>
          <p:nvPr/>
        </p:nvSpPr>
        <p:spPr bwMode="auto">
          <a:xfrm>
            <a:off x="2945846" y="4098924"/>
            <a:ext cx="39688" cy="42862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49" name="Rectangle 419"/>
          <p:cNvSpPr>
            <a:spLocks noChangeArrowheads="1"/>
          </p:cNvSpPr>
          <p:nvPr/>
        </p:nvSpPr>
        <p:spPr bwMode="auto">
          <a:xfrm>
            <a:off x="3080783" y="4098924"/>
            <a:ext cx="41275" cy="42862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0" name="Rectangle 420"/>
          <p:cNvSpPr>
            <a:spLocks noChangeArrowheads="1"/>
          </p:cNvSpPr>
          <p:nvPr/>
        </p:nvSpPr>
        <p:spPr bwMode="auto">
          <a:xfrm>
            <a:off x="2825196" y="3914774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1" name="Rectangle 421"/>
          <p:cNvSpPr>
            <a:spLocks noChangeArrowheads="1"/>
          </p:cNvSpPr>
          <p:nvPr/>
        </p:nvSpPr>
        <p:spPr bwMode="auto">
          <a:xfrm>
            <a:off x="2966483" y="3914774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2" name="Rectangle 422"/>
          <p:cNvSpPr>
            <a:spLocks noChangeArrowheads="1"/>
          </p:cNvSpPr>
          <p:nvPr/>
        </p:nvSpPr>
        <p:spPr bwMode="auto">
          <a:xfrm>
            <a:off x="2825196" y="3771899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3" name="Rectangle 423"/>
          <p:cNvSpPr>
            <a:spLocks noChangeArrowheads="1"/>
          </p:cNvSpPr>
          <p:nvPr/>
        </p:nvSpPr>
        <p:spPr bwMode="auto">
          <a:xfrm>
            <a:off x="2966483" y="3771899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4" name="Rectangle 424"/>
          <p:cNvSpPr>
            <a:spLocks noChangeArrowheads="1"/>
          </p:cNvSpPr>
          <p:nvPr/>
        </p:nvSpPr>
        <p:spPr bwMode="auto">
          <a:xfrm>
            <a:off x="2785508" y="3594099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6" name="Rectangle 426"/>
          <p:cNvSpPr>
            <a:spLocks noChangeArrowheads="1"/>
          </p:cNvSpPr>
          <p:nvPr/>
        </p:nvSpPr>
        <p:spPr bwMode="auto">
          <a:xfrm>
            <a:off x="2796621" y="3632199"/>
            <a:ext cx="41275" cy="42862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7" name="Rectangle 427"/>
          <p:cNvSpPr>
            <a:spLocks noChangeArrowheads="1"/>
          </p:cNvSpPr>
          <p:nvPr/>
        </p:nvSpPr>
        <p:spPr bwMode="auto">
          <a:xfrm>
            <a:off x="2941084" y="3632199"/>
            <a:ext cx="39688" cy="42862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8" name="Rectangle 428"/>
          <p:cNvSpPr>
            <a:spLocks noChangeArrowheads="1"/>
          </p:cNvSpPr>
          <p:nvPr/>
        </p:nvSpPr>
        <p:spPr bwMode="auto">
          <a:xfrm>
            <a:off x="3076021" y="3632199"/>
            <a:ext cx="41275" cy="42862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59" name="Rectangle 420"/>
          <p:cNvSpPr>
            <a:spLocks noChangeArrowheads="1"/>
          </p:cNvSpPr>
          <p:nvPr/>
        </p:nvSpPr>
        <p:spPr bwMode="auto">
          <a:xfrm>
            <a:off x="2831313" y="3452812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0" name="Rectangle 421"/>
          <p:cNvSpPr>
            <a:spLocks noChangeArrowheads="1"/>
          </p:cNvSpPr>
          <p:nvPr/>
        </p:nvSpPr>
        <p:spPr bwMode="auto">
          <a:xfrm>
            <a:off x="2972600" y="3452812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1" name="Rectangle 422"/>
          <p:cNvSpPr>
            <a:spLocks noChangeArrowheads="1"/>
          </p:cNvSpPr>
          <p:nvPr/>
        </p:nvSpPr>
        <p:spPr bwMode="auto">
          <a:xfrm>
            <a:off x="2831313" y="3309937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2" name="Rectangle 423"/>
          <p:cNvSpPr>
            <a:spLocks noChangeArrowheads="1"/>
          </p:cNvSpPr>
          <p:nvPr/>
        </p:nvSpPr>
        <p:spPr bwMode="auto">
          <a:xfrm>
            <a:off x="2972600" y="3309937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9" name="Rectangle 431"/>
          <p:cNvSpPr>
            <a:spLocks noChangeArrowheads="1"/>
          </p:cNvSpPr>
          <p:nvPr/>
        </p:nvSpPr>
        <p:spPr bwMode="auto">
          <a:xfrm>
            <a:off x="2823956" y="4224243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70" name="Rectangle 424"/>
          <p:cNvSpPr>
            <a:spLocks noChangeArrowheads="1"/>
          </p:cNvSpPr>
          <p:nvPr/>
        </p:nvSpPr>
        <p:spPr bwMode="auto">
          <a:xfrm>
            <a:off x="2792760" y="3225105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72" name="Rectangle 426"/>
          <p:cNvSpPr>
            <a:spLocks noChangeArrowheads="1"/>
          </p:cNvSpPr>
          <p:nvPr/>
        </p:nvSpPr>
        <p:spPr bwMode="auto">
          <a:xfrm>
            <a:off x="2803873" y="3263205"/>
            <a:ext cx="41275" cy="42862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73" name="Rectangle 427"/>
          <p:cNvSpPr>
            <a:spLocks noChangeArrowheads="1"/>
          </p:cNvSpPr>
          <p:nvPr/>
        </p:nvSpPr>
        <p:spPr bwMode="auto">
          <a:xfrm>
            <a:off x="2948336" y="3263205"/>
            <a:ext cx="39688" cy="42862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74" name="Rectangle 428"/>
          <p:cNvSpPr>
            <a:spLocks noChangeArrowheads="1"/>
          </p:cNvSpPr>
          <p:nvPr/>
        </p:nvSpPr>
        <p:spPr bwMode="auto">
          <a:xfrm>
            <a:off x="3083273" y="3263205"/>
            <a:ext cx="41275" cy="42862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75" name="Rectangle 420"/>
          <p:cNvSpPr>
            <a:spLocks noChangeArrowheads="1"/>
          </p:cNvSpPr>
          <p:nvPr/>
        </p:nvSpPr>
        <p:spPr bwMode="auto">
          <a:xfrm>
            <a:off x="2838565" y="3083818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76" name="Rectangle 421"/>
          <p:cNvSpPr>
            <a:spLocks noChangeArrowheads="1"/>
          </p:cNvSpPr>
          <p:nvPr/>
        </p:nvSpPr>
        <p:spPr bwMode="auto">
          <a:xfrm>
            <a:off x="2979852" y="3083818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77" name="Rectangle 422"/>
          <p:cNvSpPr>
            <a:spLocks noChangeArrowheads="1"/>
          </p:cNvSpPr>
          <p:nvPr/>
        </p:nvSpPr>
        <p:spPr bwMode="auto">
          <a:xfrm>
            <a:off x="2838565" y="2940943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78" name="Rectangle 423"/>
          <p:cNvSpPr>
            <a:spLocks noChangeArrowheads="1"/>
          </p:cNvSpPr>
          <p:nvPr/>
        </p:nvSpPr>
        <p:spPr bwMode="auto">
          <a:xfrm>
            <a:off x="2979852" y="2940943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0" name="Rectangle 424"/>
          <p:cNvSpPr>
            <a:spLocks noChangeArrowheads="1"/>
          </p:cNvSpPr>
          <p:nvPr/>
        </p:nvSpPr>
        <p:spPr bwMode="auto">
          <a:xfrm>
            <a:off x="2792760" y="2849066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1" name="Rectangle 426"/>
          <p:cNvSpPr>
            <a:spLocks noChangeArrowheads="1"/>
          </p:cNvSpPr>
          <p:nvPr/>
        </p:nvSpPr>
        <p:spPr bwMode="auto">
          <a:xfrm>
            <a:off x="2803873" y="2887166"/>
            <a:ext cx="41275" cy="42862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2" name="Rectangle 427"/>
          <p:cNvSpPr>
            <a:spLocks noChangeArrowheads="1"/>
          </p:cNvSpPr>
          <p:nvPr/>
        </p:nvSpPr>
        <p:spPr bwMode="auto">
          <a:xfrm>
            <a:off x="2948336" y="2887166"/>
            <a:ext cx="39688" cy="42862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3" name="Rectangle 428"/>
          <p:cNvSpPr>
            <a:spLocks noChangeArrowheads="1"/>
          </p:cNvSpPr>
          <p:nvPr/>
        </p:nvSpPr>
        <p:spPr bwMode="auto">
          <a:xfrm>
            <a:off x="3083273" y="2887166"/>
            <a:ext cx="41275" cy="42862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4" name="Rectangle 420"/>
          <p:cNvSpPr>
            <a:spLocks noChangeArrowheads="1"/>
          </p:cNvSpPr>
          <p:nvPr/>
        </p:nvSpPr>
        <p:spPr bwMode="auto">
          <a:xfrm>
            <a:off x="2838565" y="2707779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cxnSp>
        <p:nvCxnSpPr>
          <p:cNvPr id="490" name="Connecteur droit 489"/>
          <p:cNvCxnSpPr>
            <a:endCxn id="843" idx="4"/>
          </p:cNvCxnSpPr>
          <p:nvPr/>
        </p:nvCxnSpPr>
        <p:spPr bwMode="auto">
          <a:xfrm flipV="1">
            <a:off x="732408" y="3998714"/>
            <a:ext cx="17463" cy="1768206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2" name="Connecteur droit 491"/>
          <p:cNvCxnSpPr/>
          <p:nvPr/>
        </p:nvCxnSpPr>
        <p:spPr bwMode="auto">
          <a:xfrm>
            <a:off x="2727667" y="5572418"/>
            <a:ext cx="0" cy="259764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99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3" name="Connecteur droit 492"/>
          <p:cNvCxnSpPr>
            <a:endCxn id="40968" idx="3"/>
          </p:cNvCxnSpPr>
          <p:nvPr/>
        </p:nvCxnSpPr>
        <p:spPr bwMode="auto">
          <a:xfrm flipH="1">
            <a:off x="2371899" y="5869317"/>
            <a:ext cx="355769" cy="17133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99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6" name="Connecteur droit 495"/>
          <p:cNvCxnSpPr/>
          <p:nvPr/>
        </p:nvCxnSpPr>
        <p:spPr bwMode="auto">
          <a:xfrm flipH="1">
            <a:off x="1329325" y="5957112"/>
            <a:ext cx="355769" cy="17133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99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7" name="Connecteur droit 496"/>
          <p:cNvCxnSpPr/>
          <p:nvPr/>
        </p:nvCxnSpPr>
        <p:spPr bwMode="auto">
          <a:xfrm flipH="1" flipV="1">
            <a:off x="1359209" y="3855856"/>
            <a:ext cx="1217527" cy="3158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0" name="Rectangle 506"/>
          <p:cNvSpPr>
            <a:spLocks noChangeArrowheads="1"/>
          </p:cNvSpPr>
          <p:nvPr/>
        </p:nvSpPr>
        <p:spPr bwMode="auto">
          <a:xfrm>
            <a:off x="2004507" y="3997126"/>
            <a:ext cx="703263" cy="238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70000"/>
              </a:lnSpc>
            </a:pPr>
            <a:r>
              <a:rPr lang="fr-FR" sz="1400" b="0" dirty="0">
                <a:solidFill>
                  <a:srgbClr val="000000"/>
                </a:solidFill>
              </a:rPr>
              <a:t>Entrée</a:t>
            </a:r>
          </a:p>
        </p:txBody>
      </p:sp>
      <p:sp>
        <p:nvSpPr>
          <p:cNvPr id="501" name="Rectangle 537"/>
          <p:cNvSpPr>
            <a:spLocks noChangeArrowheads="1"/>
          </p:cNvSpPr>
          <p:nvPr/>
        </p:nvSpPr>
        <p:spPr bwMode="auto">
          <a:xfrm>
            <a:off x="2537907" y="3778051"/>
            <a:ext cx="142875" cy="1524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cxnSp>
        <p:nvCxnSpPr>
          <p:cNvPr id="502" name="Connecteur droit 501"/>
          <p:cNvCxnSpPr/>
          <p:nvPr/>
        </p:nvCxnSpPr>
        <p:spPr bwMode="auto">
          <a:xfrm flipH="1" flipV="1">
            <a:off x="4929634" y="6021289"/>
            <a:ext cx="1504815" cy="24917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03" name="Connecteur droit 502"/>
          <p:cNvCxnSpPr/>
          <p:nvPr/>
        </p:nvCxnSpPr>
        <p:spPr bwMode="auto">
          <a:xfrm>
            <a:off x="6413812" y="5440264"/>
            <a:ext cx="13494" cy="602552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04" name="Connecteur droit 503"/>
          <p:cNvCxnSpPr/>
          <p:nvPr/>
        </p:nvCxnSpPr>
        <p:spPr bwMode="auto">
          <a:xfrm flipH="1" flipV="1">
            <a:off x="2856686" y="5985358"/>
            <a:ext cx="1504815" cy="24917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05" name="Connecteur droit 504"/>
          <p:cNvCxnSpPr/>
          <p:nvPr/>
        </p:nvCxnSpPr>
        <p:spPr bwMode="auto">
          <a:xfrm>
            <a:off x="2909009" y="5726113"/>
            <a:ext cx="0" cy="259764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07" name="Connecteur droit 506"/>
          <p:cNvCxnSpPr/>
          <p:nvPr/>
        </p:nvCxnSpPr>
        <p:spPr bwMode="auto">
          <a:xfrm flipH="1" flipV="1">
            <a:off x="2872731" y="1954396"/>
            <a:ext cx="6350" cy="447304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8" name="Connecteur droit 507"/>
          <p:cNvCxnSpPr/>
          <p:nvPr/>
        </p:nvCxnSpPr>
        <p:spPr bwMode="auto">
          <a:xfrm flipH="1">
            <a:off x="80145" y="1964838"/>
            <a:ext cx="2789244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0" name="Connecteur droit 509"/>
          <p:cNvCxnSpPr/>
          <p:nvPr/>
        </p:nvCxnSpPr>
        <p:spPr bwMode="auto">
          <a:xfrm flipV="1">
            <a:off x="52358" y="620688"/>
            <a:ext cx="299807" cy="8814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1" name="Connecteur droit 510"/>
          <p:cNvCxnSpPr/>
          <p:nvPr/>
        </p:nvCxnSpPr>
        <p:spPr bwMode="auto">
          <a:xfrm>
            <a:off x="993066" y="616436"/>
            <a:ext cx="688371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2" name="Connecteur droit 511"/>
          <p:cNvCxnSpPr/>
          <p:nvPr/>
        </p:nvCxnSpPr>
        <p:spPr bwMode="auto">
          <a:xfrm>
            <a:off x="2692377" y="634164"/>
            <a:ext cx="688371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3" name="Connecteur droit 512"/>
          <p:cNvCxnSpPr/>
          <p:nvPr/>
        </p:nvCxnSpPr>
        <p:spPr bwMode="auto">
          <a:xfrm>
            <a:off x="3956825" y="637757"/>
            <a:ext cx="501348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4" name="Connecteur droit 513"/>
          <p:cNvCxnSpPr/>
          <p:nvPr/>
        </p:nvCxnSpPr>
        <p:spPr bwMode="auto">
          <a:xfrm flipV="1">
            <a:off x="4853552" y="1360722"/>
            <a:ext cx="12894" cy="604116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5" name="Connecteur droit 514"/>
          <p:cNvCxnSpPr/>
          <p:nvPr/>
        </p:nvCxnSpPr>
        <p:spPr bwMode="auto">
          <a:xfrm flipV="1">
            <a:off x="4853552" y="2115706"/>
            <a:ext cx="27440" cy="457582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6" name="Connecteur droit 515"/>
          <p:cNvCxnSpPr/>
          <p:nvPr/>
        </p:nvCxnSpPr>
        <p:spPr bwMode="auto">
          <a:xfrm flipH="1" flipV="1">
            <a:off x="5178795" y="2680681"/>
            <a:ext cx="1014043" cy="11473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8" name="Connecteur droit 517"/>
          <p:cNvCxnSpPr/>
          <p:nvPr/>
        </p:nvCxnSpPr>
        <p:spPr bwMode="auto">
          <a:xfrm flipV="1">
            <a:off x="6169114" y="1662780"/>
            <a:ext cx="27333" cy="1054326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1" name="Connecteur droit 520"/>
          <p:cNvCxnSpPr/>
          <p:nvPr/>
        </p:nvCxnSpPr>
        <p:spPr bwMode="auto">
          <a:xfrm flipH="1" flipV="1">
            <a:off x="6175714" y="1682277"/>
            <a:ext cx="1736918" cy="18531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3" name="Connecteur droit 522"/>
          <p:cNvCxnSpPr/>
          <p:nvPr/>
        </p:nvCxnSpPr>
        <p:spPr bwMode="auto">
          <a:xfrm flipH="1" flipV="1">
            <a:off x="7799733" y="6000750"/>
            <a:ext cx="1165225" cy="9525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24" name="Connecteur droit 523"/>
          <p:cNvCxnSpPr/>
          <p:nvPr/>
        </p:nvCxnSpPr>
        <p:spPr bwMode="auto">
          <a:xfrm flipH="1" flipV="1">
            <a:off x="6595947" y="6036384"/>
            <a:ext cx="665162" cy="11014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25" name="Connecteur droit 524"/>
          <p:cNvCxnSpPr/>
          <p:nvPr/>
        </p:nvCxnSpPr>
        <p:spPr bwMode="auto">
          <a:xfrm>
            <a:off x="6589200" y="5340795"/>
            <a:ext cx="13494" cy="602552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26" name="Connecteur droit 525"/>
          <p:cNvCxnSpPr/>
          <p:nvPr/>
        </p:nvCxnSpPr>
        <p:spPr bwMode="auto">
          <a:xfrm>
            <a:off x="9027497" y="1700808"/>
            <a:ext cx="573225" cy="0"/>
          </a:xfrm>
          <a:prstGeom prst="line">
            <a:avLst/>
          </a:prstGeom>
          <a:solidFill>
            <a:schemeClr val="bg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7" name="Connecteur droit 526"/>
          <p:cNvCxnSpPr/>
          <p:nvPr/>
        </p:nvCxnSpPr>
        <p:spPr bwMode="auto">
          <a:xfrm>
            <a:off x="9591227" y="1700808"/>
            <a:ext cx="28216" cy="1132525"/>
          </a:xfrm>
          <a:prstGeom prst="line">
            <a:avLst/>
          </a:prstGeom>
          <a:solidFill>
            <a:schemeClr val="bg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8" name="Connecteur droit 527"/>
          <p:cNvCxnSpPr/>
          <p:nvPr/>
        </p:nvCxnSpPr>
        <p:spPr bwMode="auto">
          <a:xfrm>
            <a:off x="9619443" y="3476945"/>
            <a:ext cx="2586" cy="456111"/>
          </a:xfrm>
          <a:prstGeom prst="line">
            <a:avLst/>
          </a:prstGeom>
          <a:solidFill>
            <a:schemeClr val="bg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9" name="Connecteur droit 528"/>
          <p:cNvCxnSpPr/>
          <p:nvPr/>
        </p:nvCxnSpPr>
        <p:spPr bwMode="auto">
          <a:xfrm>
            <a:off x="9465625" y="5050533"/>
            <a:ext cx="13494" cy="602552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31" name="Connecteur droit 530"/>
          <p:cNvCxnSpPr/>
          <p:nvPr/>
        </p:nvCxnSpPr>
        <p:spPr bwMode="auto">
          <a:xfrm flipV="1">
            <a:off x="52358" y="668732"/>
            <a:ext cx="0" cy="1296106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97" grpId="0" animBg="1" autoUpdateAnimBg="0"/>
      <p:bldP spid="41598" grpId="0" animBg="1" autoUpdateAnimBg="0"/>
      <p:bldP spid="41599" grpId="0" animBg="1" autoUpdateAnimBg="0"/>
      <p:bldP spid="41600" grpId="0" animBg="1" autoUpdateAnimBg="0"/>
    </p:bldLst>
  </p:timing>
</p:sld>
</file>

<file path=ppt/theme/theme1.xml><?xml version="1.0" encoding="utf-8"?>
<a:theme xmlns:a="http://schemas.openxmlformats.org/drawingml/2006/main" name="mil">
  <a:themeElements>
    <a:clrScheme name="">
      <a:dk1>
        <a:srgbClr val="919191"/>
      </a:dk1>
      <a:lt1>
        <a:srgbClr val="FFFFFF"/>
      </a:lt1>
      <a:dk2>
        <a:srgbClr val="6600FF"/>
      </a:dk2>
      <a:lt2>
        <a:srgbClr val="FFFF00"/>
      </a:lt2>
      <a:accent1>
        <a:srgbClr val="618FFD"/>
      </a:accent1>
      <a:accent2>
        <a:srgbClr val="00AE00"/>
      </a:accent2>
      <a:accent3>
        <a:srgbClr val="B8AAFF"/>
      </a:accent3>
      <a:accent4>
        <a:srgbClr val="DADADA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i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Office\Modèles\mil.pot</Template>
  <TotalTime>333</TotalTime>
  <Pages>24</Pages>
  <Words>135</Words>
  <Application>Microsoft Office PowerPoint</Application>
  <PresentationFormat>Format A4 (210 x 297 mm)</PresentationFormat>
  <Paragraphs>59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mil</vt:lpstr>
      <vt:lpstr>Présentation PowerPoint</vt:lpstr>
    </vt:vector>
  </TitlesOfParts>
  <Company>CCIP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Groupe HEC</dc:creator>
  <cp:lastModifiedBy>samir</cp:lastModifiedBy>
  <cp:revision>51</cp:revision>
  <cp:lastPrinted>1998-11-30T15:38:26Z</cp:lastPrinted>
  <dcterms:created xsi:type="dcterms:W3CDTF">1998-12-07T16:18:18Z</dcterms:created>
  <dcterms:modified xsi:type="dcterms:W3CDTF">2018-05-10T09:02:10Z</dcterms:modified>
</cp:coreProperties>
</file>